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305" r:id="rId3"/>
    <p:sldId id="259" r:id="rId4"/>
    <p:sldId id="260" r:id="rId5"/>
    <p:sldId id="261" r:id="rId6"/>
    <p:sldId id="264" r:id="rId7"/>
    <p:sldId id="306" r:id="rId8"/>
    <p:sldId id="269" r:id="rId9"/>
    <p:sldId id="309" r:id="rId10"/>
    <p:sldId id="310" r:id="rId11"/>
    <p:sldId id="270" r:id="rId12"/>
    <p:sldId id="272" r:id="rId13"/>
    <p:sldId id="273" r:id="rId14"/>
    <p:sldId id="300" r:id="rId15"/>
    <p:sldId id="301" r:id="rId16"/>
    <p:sldId id="302" r:id="rId17"/>
    <p:sldId id="303" r:id="rId18"/>
    <p:sldId id="307" r:id="rId19"/>
    <p:sldId id="281" r:id="rId20"/>
    <p:sldId id="284" r:id="rId21"/>
    <p:sldId id="286" r:id="rId22"/>
    <p:sldId id="294" r:id="rId23"/>
    <p:sldId id="295" r:id="rId24"/>
    <p:sldId id="296" r:id="rId25"/>
    <p:sldId id="297" r:id="rId26"/>
    <p:sldId id="298" r:id="rId27"/>
    <p:sldId id="285" r:id="rId28"/>
    <p:sldId id="299" r:id="rId29"/>
    <p:sldId id="293" r:id="rId30"/>
    <p:sldId id="275" r:id="rId31"/>
    <p:sldId id="276" r:id="rId32"/>
    <p:sldId id="277" r:id="rId33"/>
    <p:sldId id="278" r:id="rId34"/>
    <p:sldId id="308" r:id="rId35"/>
    <p:sldId id="280" r:id="rId36"/>
    <p:sldId id="30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97" d="100"/>
          <a:sy n="97" d="100"/>
        </p:scale>
        <p:origin x="28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0395200"/>
        <c:axId val="370395984"/>
      </c:scatterChart>
      <c:valAx>
        <c:axId val="370395200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70395984"/>
        <c:crosses val="autoZero"/>
        <c:crossBetween val="midCat"/>
        <c:majorUnit val="4"/>
        <c:minorUnit val="4"/>
      </c:valAx>
      <c:valAx>
        <c:axId val="370395984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0395200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0397160"/>
        <c:axId val="370394416"/>
      </c:scatterChart>
      <c:valAx>
        <c:axId val="37039716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70394416"/>
        <c:crosses val="autoZero"/>
        <c:crossBetween val="midCat"/>
        <c:majorUnit val="4"/>
        <c:minorUnit val="4"/>
      </c:valAx>
      <c:valAx>
        <c:axId val="37039441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0397160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528056"/>
        <c:axId val="371523744"/>
      </c:scatterChart>
      <c:valAx>
        <c:axId val="37152805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71523744"/>
        <c:crosses val="autoZero"/>
        <c:crossBetween val="midCat"/>
        <c:minorUnit val="4"/>
      </c:valAx>
      <c:valAx>
        <c:axId val="371523744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1528056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525704"/>
        <c:axId val="371526880"/>
      </c:scatterChart>
      <c:valAx>
        <c:axId val="37152570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71526880"/>
        <c:crosses val="autoZero"/>
        <c:crossBetween val="midCat"/>
        <c:majorUnit val="4"/>
      </c:valAx>
      <c:valAx>
        <c:axId val="37152688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1525704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524920"/>
        <c:axId val="371521392"/>
      </c:scatterChart>
      <c:valAx>
        <c:axId val="37152492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71521392"/>
        <c:crosses val="autoZero"/>
        <c:crossBetween val="midCat"/>
        <c:majorUnit val="4"/>
        <c:minorUnit val="4"/>
      </c:valAx>
      <c:valAx>
        <c:axId val="37152139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152492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81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1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11" Type="http://schemas.openxmlformats.org/officeDocument/2006/relationships/image" Target="../media/image13.jpeg"/><Relationship Id="rId5" Type="http://schemas.openxmlformats.org/officeDocument/2006/relationships/image" Target="../media/image9.png"/><Relationship Id="rId10" Type="http://schemas.openxmlformats.org/officeDocument/2006/relationships/image" Target="../media/image12.jpeg"/><Relationship Id="rId4" Type="http://schemas.openxmlformats.org/officeDocument/2006/relationships/image" Target="../media/image7.jpeg"/><Relationship Id="rId9" Type="http://schemas.openxmlformats.org/officeDocument/2006/relationships/image" Target="../media/image5.wmf"/><Relationship Id="rId1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en/latest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eertjan.bex@uhasselt.b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atools</a:t>
            </a:r>
            <a:r>
              <a:rPr lang="en-US" dirty="0" smtClean="0"/>
              <a:t> 1.4.x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4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running or finished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6264498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chemeClr val="bg1"/>
                </a:solidFill>
              </a:rPr>
              <a:t>$ </a:t>
            </a:r>
            <a:r>
              <a:rPr lang="en-US" sz="2400" dirty="0" smtClean="0">
                <a:solidFill>
                  <a:schemeClr val="bg1"/>
                </a:solidFill>
              </a:rPr>
              <a:t>arrange  </a:t>
            </a:r>
            <a:r>
              <a:rPr lang="en-US" sz="2400" dirty="0">
                <a:solidFill>
                  <a:schemeClr val="bg1"/>
                </a:solidFill>
              </a:rPr>
              <a:t>--data data.csv </a:t>
            </a:r>
            <a:r>
              <a:rPr lang="en-US" sz="2400" dirty="0" smtClean="0">
                <a:solidFill>
                  <a:schemeClr val="bg1"/>
                </a:solidFill>
              </a:rPr>
              <a:t>                         \</a:t>
            </a:r>
          </a:p>
          <a:p>
            <a:pPr eaLnBrk="1" hangingPunct="1"/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            --</a:t>
            </a:r>
            <a:r>
              <a:rPr lang="en-US" sz="2400" dirty="0">
                <a:solidFill>
                  <a:schemeClr val="bg1"/>
                </a:solidFill>
              </a:rPr>
              <a:t>log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job.pbs.log145485  \</a:t>
            </a:r>
            <a:b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82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en-US" dirty="0" smtClean="0"/>
          </a:p>
          <a:p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07505" y="4639684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--retry)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7505" y="2276689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  \  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-l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data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310616"/>
            <a:ext cx="7558479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my-data.csv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output.csv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3140968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wreduce  –data my-data.csv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important!</a:t>
            </a:r>
          </a:p>
          <a:p>
            <a:pPr lvl="1"/>
            <a:r>
              <a:rPr lang="en-US" dirty="0" smtClean="0"/>
              <a:t>do all workers approximately the same amount of work?</a:t>
            </a:r>
          </a:p>
          <a:p>
            <a:pPr lvl="1"/>
            <a:r>
              <a:rPr lang="en-US" dirty="0" smtClean="0"/>
              <a:t>easy if all work items take the same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 smtClean="0"/>
              <a:t> to </a:t>
            </a:r>
            <a:r>
              <a:rPr lang="en-US" dirty="0" err="1" smtClean="0"/>
              <a:t>analyse</a:t>
            </a:r>
            <a:r>
              <a:rPr lang="en-US" dirty="0" smtClean="0"/>
              <a:t> 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workers: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 nodes=5:ppn=20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100 cores</a:t>
            </a:r>
          </a:p>
          <a:p>
            <a:pPr lvl="2"/>
            <a:r>
              <a:rPr lang="en-US" dirty="0" smtClean="0"/>
              <a:t>1 master</a:t>
            </a:r>
          </a:p>
          <a:p>
            <a:pPr lvl="2"/>
            <a:r>
              <a:rPr lang="en-US" dirty="0" smtClean="0"/>
              <a:t>99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nodes=5:ppn=20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100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 smtClean="0"/>
              <a:t>100 slaves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19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99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100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default: violates MPI standard!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11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FF0000"/>
                </a:solidFill>
              </a:rPr>
              <a:t>#work items/#</a:t>
            </a:r>
            <a:r>
              <a:rPr lang="en-US" dirty="0" err="1" smtClean="0">
                <a:solidFill>
                  <a:srgbClr val="FF0000"/>
                </a:solidFill>
              </a:rPr>
              <a:t>proc</a:t>
            </a:r>
            <a:r>
              <a:rPr lang="en-US" dirty="0" smtClean="0">
                <a:solidFill>
                  <a:srgbClr val="FF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multithreaded</a:t>
            </a:r>
          </a:p>
          <a:p>
            <a:pPr lvl="1"/>
            <a:r>
              <a:rPr lang="en-US" dirty="0" smtClean="0"/>
              <a:t>It will work, but user must be careful 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38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031325"/>
            <a:chOff x="2267745" y="2204864"/>
            <a:chExt cx="4752528" cy="203132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walltime=1:00:00,nodes=5:ppn=20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Use case 1: parameter exploration  </a:t>
            </a:r>
            <a:endParaRPr lang="nl-BE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processing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8" y="2889250"/>
            <a:ext cx="977900" cy="1143000"/>
            <a:chOff x="1165083" y="2285992"/>
            <a:chExt cx="978025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780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685925" cy="1155700"/>
            <a:chOff x="2857488" y="5572140"/>
            <a:chExt cx="1685333" cy="1155150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1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05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 worker a panacea?</a:t>
            </a:r>
            <a:endParaRPr lang="nl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Easy to use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Supports several scenarios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disadvantages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Some overhead (less than 1 % with 800 processes)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is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 replacement for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Parsing files in </a:t>
            </a:r>
            <a:r>
              <a:rPr lang="en-US" dirty="0" err="1" smtClean="0"/>
              <a:t>Matlab</a:t>
            </a:r>
            <a:r>
              <a:rPr lang="en-US" dirty="0" smtClean="0"/>
              <a:t> or 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Using for-loops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github.com/gjbex/worker</a:t>
            </a:r>
            <a:r>
              <a:rPr lang="en-US" dirty="0" smtClean="0"/>
              <a:t> </a:t>
            </a:r>
          </a:p>
          <a:p>
            <a:r>
              <a:rPr lang="en-US" dirty="0"/>
              <a:t>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http://worker.readthedocs.io/en/latest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Developer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aenv</a:t>
            </a:r>
            <a:endParaRPr lang="nl-BE" dirty="0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176597" y="5550331"/>
            <a:ext cx="7510203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76597" y="3419589"/>
            <a:ext cx="7491153" cy="2031325"/>
            <a:chOff x="827584" y="3967896"/>
            <a:chExt cx="7491153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pPr lvl="1"/>
            <a:r>
              <a:rPr lang="en-US" dirty="0" smtClean="0"/>
              <a:t>add line to initialize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-t …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8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smtClean="0"/>
              <a:t>More features: logs</a:t>
            </a:r>
            <a:endParaRPr lang="nl-BE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Logging for</a:t>
            </a:r>
          </a:p>
          <a:p>
            <a:pPr lvl="1"/>
            <a:r>
              <a:rPr lang="en-US" dirty="0" smtClean="0"/>
              <a:t>bookkeeping: success/failures?</a:t>
            </a:r>
          </a:p>
          <a:p>
            <a:pPr lvl="1"/>
            <a:r>
              <a:rPr lang="en-US" dirty="0" smtClean="0"/>
              <a:t>redo failures</a:t>
            </a:r>
          </a:p>
          <a:p>
            <a:pPr lvl="1"/>
            <a:r>
              <a:rPr lang="en-US" dirty="0" smtClean="0"/>
              <a:t>performance analysis</a:t>
            </a:r>
            <a:endParaRPr lang="en-US" dirty="0" smtClean="0"/>
          </a:p>
          <a:p>
            <a:r>
              <a:rPr lang="en-US" dirty="0" smtClean="0"/>
              <a:t>Scheduler provides logs</a:t>
            </a:r>
          </a:p>
          <a:p>
            <a:pPr lvl="1"/>
            <a:r>
              <a:rPr lang="en-US" dirty="0" smtClean="0"/>
              <a:t>inconvenient</a:t>
            </a:r>
          </a:p>
          <a:p>
            <a:pPr lvl="1"/>
            <a:r>
              <a:rPr lang="en-US" dirty="0" smtClean="0"/>
              <a:t>not always user-accessible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568" y="1772816"/>
            <a:ext cx="7491153" cy="2585323"/>
            <a:chOff x="827584" y="3967896"/>
            <a:chExt cx="7491153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PBS_O_WORKDIR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$pressure  –t $temperature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humidity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--exit $?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11:47:46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by r1i1n3 at 2016-09-02 11:47:46: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11:47:47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016558" y="6194850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job.pbs.log145485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380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1397</Words>
  <Application>Microsoft Office PowerPoint</Application>
  <PresentationFormat>On-screen Show (4:3)</PresentationFormat>
  <Paragraphs>493</Paragraphs>
  <Slides>36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Equation</vt:lpstr>
      <vt:lpstr>Vergelijking</vt:lpstr>
      <vt:lpstr>atools 1.4.x</vt:lpstr>
      <vt:lpstr>Scenario: parameter exploration</vt:lpstr>
      <vt:lpstr>Use case 1: parameter exploration  </vt:lpstr>
      <vt:lpstr>Solution: aenv</vt:lpstr>
      <vt:lpstr>Data exploration: steps</vt:lpstr>
      <vt:lpstr>Torque job arrays</vt:lpstr>
      <vt:lpstr>Features</vt:lpstr>
      <vt:lpstr>More features: logs</vt:lpstr>
      <vt:lpstr>Logging: alog</vt:lpstr>
      <vt:lpstr>Monitoring: arange</vt:lpstr>
      <vt:lpstr>Resuming jobs: arange</vt:lpstr>
      <vt:lpstr>More features: data aggregation</vt:lpstr>
      <vt:lpstr>More features: wcat</vt:lpstr>
      <vt:lpstr>More features: wreduce</vt:lpstr>
      <vt:lpstr>Example reductor</vt:lpstr>
      <vt:lpstr>More features: wload</vt:lpstr>
      <vt:lpstr>Load balance</vt:lpstr>
      <vt:lpstr>Tuning</vt:lpstr>
      <vt:lpstr>How to use worker well?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worker</vt:lpstr>
      <vt:lpstr>wsub processing</vt:lpstr>
      <vt:lpstr>worker processing: informally</vt:lpstr>
      <vt:lpstr>worker: initialization &amp; operation</vt:lpstr>
      <vt:lpstr>worker: termination</vt:lpstr>
      <vt:lpstr>Conclusions</vt:lpstr>
      <vt:lpstr>Is worker a panacea?</vt:lpstr>
      <vt:lpstr>References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57</cp:revision>
  <dcterms:created xsi:type="dcterms:W3CDTF">2013-02-20T15:39:10Z</dcterms:created>
  <dcterms:modified xsi:type="dcterms:W3CDTF">2017-10-13T11:08:56Z</dcterms:modified>
</cp:coreProperties>
</file>