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7" r:id="rId2"/>
    <p:sldId id="305" r:id="rId3"/>
    <p:sldId id="259" r:id="rId4"/>
    <p:sldId id="260" r:id="rId5"/>
    <p:sldId id="261" r:id="rId6"/>
    <p:sldId id="264" r:id="rId7"/>
    <p:sldId id="306" r:id="rId8"/>
    <p:sldId id="269" r:id="rId9"/>
    <p:sldId id="309" r:id="rId10"/>
    <p:sldId id="311" r:id="rId11"/>
    <p:sldId id="310" r:id="rId12"/>
    <p:sldId id="270" r:id="rId13"/>
    <p:sldId id="272" r:id="rId14"/>
    <p:sldId id="273" r:id="rId15"/>
    <p:sldId id="300" r:id="rId16"/>
    <p:sldId id="301" r:id="rId17"/>
    <p:sldId id="302" r:id="rId18"/>
    <p:sldId id="307" r:id="rId19"/>
    <p:sldId id="281" r:id="rId20"/>
    <p:sldId id="294" r:id="rId21"/>
    <p:sldId id="295" r:id="rId22"/>
    <p:sldId id="296" r:id="rId23"/>
    <p:sldId id="297" r:id="rId24"/>
    <p:sldId id="298" r:id="rId25"/>
    <p:sldId id="285" r:id="rId26"/>
    <p:sldId id="299" r:id="rId27"/>
    <p:sldId id="312" r:id="rId28"/>
    <p:sldId id="313" r:id="rId29"/>
    <p:sldId id="314" r:id="rId30"/>
    <p:sldId id="308" r:id="rId31"/>
    <p:sldId id="280" r:id="rId32"/>
    <p:sldId id="304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ert Jan Bex" initials="gjb" lastIdx="2" clrIdx="0">
    <p:extLst>
      <p:ext uri="{19B8F6BF-5375-455C-9EA6-DF929625EA0E}">
        <p15:presenceInfo xmlns:p15="http://schemas.microsoft.com/office/powerpoint/2012/main" userId="Geert Jan Bex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>
      <p:cViewPr varScale="1">
        <p:scale>
          <a:sx n="97" d="100"/>
          <a:sy n="97" d="100"/>
        </p:scale>
        <p:origin x="810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execution time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Sheet1!$B$2:$B$9</c:f>
              <c:numCache>
                <c:formatCode>General</c:formatCode>
                <c:ptCount val="8"/>
                <c:pt idx="0">
                  <c:v>128</c:v>
                </c:pt>
                <c:pt idx="1">
                  <c:v>64</c:v>
                </c:pt>
                <c:pt idx="2">
                  <c:v>32</c:v>
                </c:pt>
                <c:pt idx="3">
                  <c:v>16</c:v>
                </c:pt>
                <c:pt idx="4">
                  <c:v>8</c:v>
                </c:pt>
                <c:pt idx="5">
                  <c:v>4</c:v>
                </c:pt>
                <c:pt idx="6">
                  <c:v>2</c:v>
                </c:pt>
                <c:pt idx="7">
                  <c:v>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9837736"/>
        <c:axId val="359835776"/>
      </c:scatterChart>
      <c:valAx>
        <c:axId val="359837736"/>
        <c:scaling>
          <c:logBase val="2"/>
          <c:orientation val="minMax"/>
          <c:max val="128"/>
        </c:scaling>
        <c:delete val="0"/>
        <c:axPos val="b"/>
        <c:numFmt formatCode="General" sourceLinked="1"/>
        <c:majorTickMark val="out"/>
        <c:minorTickMark val="none"/>
        <c:tickLblPos val="nextTo"/>
        <c:crossAx val="359835776"/>
        <c:crosses val="autoZero"/>
        <c:crossBetween val="midCat"/>
        <c:majorUnit val="4"/>
        <c:minorUnit val="4"/>
      </c:valAx>
      <c:valAx>
        <c:axId val="359835776"/>
        <c:scaling>
          <c:logBase val="2"/>
          <c:orientation val="minMax"/>
          <c:max val="128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59837736"/>
        <c:crosses val="autoZero"/>
        <c:crossBetween val="midCat"/>
        <c:majorUnit val="4"/>
        <c:minorUnit val="2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serial 0.1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Sheet1!$C$2:$C$9</c:f>
              <c:numCache>
                <c:formatCode>General</c:formatCode>
                <c:ptCount val="8"/>
                <c:pt idx="0">
                  <c:v>1</c:v>
                </c:pt>
                <c:pt idx="1">
                  <c:v>1.8181818181818181</c:v>
                </c:pt>
                <c:pt idx="2">
                  <c:v>3.0769230769230766</c:v>
                </c:pt>
                <c:pt idx="3">
                  <c:v>4.7058823529411757</c:v>
                </c:pt>
                <c:pt idx="4">
                  <c:v>6.4</c:v>
                </c:pt>
                <c:pt idx="5">
                  <c:v>7.8048780487804867</c:v>
                </c:pt>
                <c:pt idx="6">
                  <c:v>8.7671232876712324</c:v>
                </c:pt>
                <c:pt idx="7">
                  <c:v>9.3430656934306562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serial 0.01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Sheet1!$D$2:$D$9</c:f>
              <c:numCache>
                <c:formatCode>General</c:formatCode>
                <c:ptCount val="8"/>
                <c:pt idx="0">
                  <c:v>1</c:v>
                </c:pt>
                <c:pt idx="1">
                  <c:v>1.9801980198019802</c:v>
                </c:pt>
                <c:pt idx="2">
                  <c:v>3.883495145631068</c:v>
                </c:pt>
                <c:pt idx="3">
                  <c:v>7.4766355140186915</c:v>
                </c:pt>
                <c:pt idx="4">
                  <c:v>13.913043478260871</c:v>
                </c:pt>
                <c:pt idx="5">
                  <c:v>24.427480916030532</c:v>
                </c:pt>
                <c:pt idx="6">
                  <c:v>39.263803680981596</c:v>
                </c:pt>
                <c:pt idx="7">
                  <c:v>56.387665198237883</c:v>
                </c:pt>
              </c:numCache>
            </c:numRef>
          </c:yVal>
          <c:smooth val="0"/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serial 0.001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Sheet1!$E$2:$E$9</c:f>
              <c:numCache>
                <c:formatCode>General</c:formatCode>
                <c:ptCount val="8"/>
                <c:pt idx="0">
                  <c:v>1</c:v>
                </c:pt>
                <c:pt idx="1">
                  <c:v>1.9980019980019983</c:v>
                </c:pt>
                <c:pt idx="2">
                  <c:v>3.9880358923230315</c:v>
                </c:pt>
                <c:pt idx="3">
                  <c:v>7.9443892750744798</c:v>
                </c:pt>
                <c:pt idx="4">
                  <c:v>15.763546798029559</c:v>
                </c:pt>
                <c:pt idx="5">
                  <c:v>31.037827352085358</c:v>
                </c:pt>
                <c:pt idx="6">
                  <c:v>60.206961429915339</c:v>
                </c:pt>
                <c:pt idx="7">
                  <c:v>113.57586512866015</c:v>
                </c:pt>
              </c:numCache>
            </c:numRef>
          </c:yVal>
          <c:smooth val="0"/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perfect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Sheet1!$F$2:$F$9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9838128"/>
        <c:axId val="359834992"/>
      </c:scatterChart>
      <c:valAx>
        <c:axId val="359838128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59834992"/>
        <c:crosses val="autoZero"/>
        <c:crossBetween val="midCat"/>
        <c:majorUnit val="4"/>
        <c:minorUnit val="4"/>
      </c:valAx>
      <c:valAx>
        <c:axId val="359834992"/>
        <c:scaling>
          <c:logBase val="2"/>
          <c:orientation val="minMax"/>
          <c:max val="128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59838128"/>
        <c:crosses val="autoZero"/>
        <c:crossBetween val="midCat"/>
        <c:majorUnit val="4"/>
        <c:minorUnit val="4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reality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Sheet1!$G$2:$G$9</c:f>
              <c:numCache>
                <c:formatCode>General</c:formatCode>
                <c:ptCount val="8"/>
                <c:pt idx="0">
                  <c:v>1</c:v>
                </c:pt>
                <c:pt idx="1">
                  <c:v>1.8091135985321496</c:v>
                </c:pt>
                <c:pt idx="2">
                  <c:v>3.0311136603171156</c:v>
                </c:pt>
                <c:pt idx="3">
                  <c:v>4.5440254882709006</c:v>
                </c:pt>
                <c:pt idx="4">
                  <c:v>5.9375583125027385</c:v>
                </c:pt>
                <c:pt idx="5">
                  <c:v>6.6842160193842997</c:v>
                </c:pt>
                <c:pt idx="6">
                  <c:v>6.3981490346876209</c:v>
                </c:pt>
                <c:pt idx="7">
                  <c:v>4.9512220806312968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Sheet1!$H$1</c:f>
              <c:strCache>
                <c:ptCount val="1"/>
                <c:pt idx="0">
                  <c:v>Amdahl's law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Sheet1!$H$2:$H$9</c:f>
              <c:numCache>
                <c:formatCode>General</c:formatCode>
                <c:ptCount val="8"/>
                <c:pt idx="0">
                  <c:v>1</c:v>
                </c:pt>
                <c:pt idx="1">
                  <c:v>1.8181818181818181</c:v>
                </c:pt>
                <c:pt idx="2">
                  <c:v>3.0769230769230766</c:v>
                </c:pt>
                <c:pt idx="3">
                  <c:v>4.7058823529411757</c:v>
                </c:pt>
                <c:pt idx="4">
                  <c:v>6.4</c:v>
                </c:pt>
                <c:pt idx="5">
                  <c:v>7.8048780487804867</c:v>
                </c:pt>
                <c:pt idx="6">
                  <c:v>8.7671232876712324</c:v>
                </c:pt>
                <c:pt idx="7">
                  <c:v>9.3430656934306562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0708952"/>
        <c:axId val="360709344"/>
      </c:scatterChart>
      <c:valAx>
        <c:axId val="360708952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60709344"/>
        <c:crosses val="autoZero"/>
        <c:crossBetween val="midCat"/>
        <c:minorUnit val="4"/>
      </c:valAx>
      <c:valAx>
        <c:axId val="360709344"/>
        <c:scaling>
          <c:logBase val="2"/>
          <c:orientation val="minMax"/>
          <c:max val="10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60708952"/>
        <c:crosses val="autoZero"/>
        <c:crossBetween val="midCat"/>
        <c:majorUnit val="2"/>
        <c:minorUnit val="2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reality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Sheet1!$G$2:$G$9</c:f>
              <c:numCache>
                <c:formatCode>General</c:formatCode>
                <c:ptCount val="8"/>
                <c:pt idx="0">
                  <c:v>1</c:v>
                </c:pt>
                <c:pt idx="1">
                  <c:v>1.8091135985321496</c:v>
                </c:pt>
                <c:pt idx="2">
                  <c:v>3.0311136603171156</c:v>
                </c:pt>
                <c:pt idx="3">
                  <c:v>4.5440254882709006</c:v>
                </c:pt>
                <c:pt idx="4">
                  <c:v>5.9375583125027385</c:v>
                </c:pt>
                <c:pt idx="5">
                  <c:v>6.6842160193842997</c:v>
                </c:pt>
                <c:pt idx="6">
                  <c:v>6.3981490346876209</c:v>
                </c:pt>
                <c:pt idx="7">
                  <c:v>4.9512220806312968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0710912"/>
        <c:axId val="360705032"/>
      </c:scatterChart>
      <c:valAx>
        <c:axId val="360710912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60705032"/>
        <c:crosses val="autoZero"/>
        <c:crossBetween val="midCat"/>
        <c:majorUnit val="4"/>
      </c:valAx>
      <c:valAx>
        <c:axId val="360705032"/>
        <c:scaling>
          <c:logBase val="2"/>
          <c:orientation val="minMax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60710912"/>
        <c:crosses val="autoZero"/>
        <c:crossBetween val="midCat"/>
        <c:majorUnit val="2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Sheet1!$I$1</c:f>
              <c:strCache>
                <c:ptCount val="1"/>
                <c:pt idx="0">
                  <c:v>efficiency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Sheet1!$I$2:$I$9</c:f>
              <c:numCache>
                <c:formatCode>General</c:formatCode>
                <c:ptCount val="8"/>
                <c:pt idx="0">
                  <c:v>1</c:v>
                </c:pt>
                <c:pt idx="1">
                  <c:v>0.9045567992660748</c:v>
                </c:pt>
                <c:pt idx="2">
                  <c:v>0.7577784150792789</c:v>
                </c:pt>
                <c:pt idx="3">
                  <c:v>0.56800318603386257</c:v>
                </c:pt>
                <c:pt idx="4">
                  <c:v>0.37109739453142115</c:v>
                </c:pt>
                <c:pt idx="5">
                  <c:v>0.20888175060575936</c:v>
                </c:pt>
                <c:pt idx="6">
                  <c:v>9.9971078666994076E-2</c:v>
                </c:pt>
                <c:pt idx="7">
                  <c:v>3.8681422504932006E-2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0706208"/>
        <c:axId val="360706600"/>
      </c:scatterChart>
      <c:valAx>
        <c:axId val="360706208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60706600"/>
        <c:crosses val="autoZero"/>
        <c:crossBetween val="midCat"/>
        <c:majorUnit val="4"/>
        <c:minorUnit val="4"/>
      </c:valAx>
      <c:valAx>
        <c:axId val="360706600"/>
        <c:scaling>
          <c:orientation val="minMax"/>
          <c:max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60706208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1149F5-5960-4488-90B9-E5BC4883398F}" type="datetimeFigureOut">
              <a:rPr lang="en-US" smtClean="0"/>
              <a:t>2017-10-15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27450B-593C-40DB-B3F8-20591E501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60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7094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3720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2756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19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7729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31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0561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3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754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4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4137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330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4203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8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935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12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734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13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0633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14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45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49FB6-36E8-451B-8662-E59FA6095BF0}" type="datetime1">
              <a:rPr lang="en-US" smtClean="0"/>
              <a:t>2017-10-15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509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9A8F-D6DB-46A0-B73B-1B7449235CF5}" type="datetime1">
              <a:rPr lang="en-US" smtClean="0"/>
              <a:t>2017-10-15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98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3135F-B8AD-45EC-AD1E-79BABBD83142}" type="datetime1">
              <a:rPr lang="en-US" smtClean="0"/>
              <a:t>2017-10-15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461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AE2B-282E-4A56-B058-ED663E85E7AD}" type="datetime1">
              <a:rPr lang="en-US" smtClean="0"/>
              <a:t>2017-10-15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250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89D3-C256-4C11-98F8-554C211E2A65}" type="datetime1">
              <a:rPr lang="en-US" smtClean="0"/>
              <a:t>2017-10-15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674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6C4B0-F431-4683-AC91-4170D3FAB633}" type="datetime1">
              <a:rPr lang="en-US" smtClean="0"/>
              <a:t>2017-10-15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761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1D88-3A46-4DC6-80E6-BAD93D3D2CCA}" type="datetime1">
              <a:rPr lang="en-US" smtClean="0"/>
              <a:t>2017-10-15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514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96429-EC4B-470C-8270-7164D3901DE6}" type="datetime1">
              <a:rPr lang="en-US" smtClean="0"/>
              <a:t>2017-10-15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913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404B9-8412-41CD-ADD8-50F3F390F6EB}" type="datetime1">
              <a:rPr lang="en-US" smtClean="0"/>
              <a:t>2017-10-15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300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EB5A5-6441-4493-B99B-EC6EB586904E}" type="datetime1">
              <a:rPr lang="en-US" smtClean="0"/>
              <a:t>2017-10-15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642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F196B-420B-4E68-AFFC-5CD5012B31A2}" type="datetime1">
              <a:rPr lang="en-US" smtClean="0"/>
              <a:t>2017-10-15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580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70FD8-0596-4BB3-8199-80439DAC9FD9}" type="datetime1">
              <a:rPr lang="en-US" smtClean="0"/>
              <a:t>2017-10-15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705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eertjan.bex@uhasselt.b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reativecommons.org/publicdomain/zero/1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orker.readthedocs.io/en/latest/" TargetMode="External"/><Relationship Id="rId2" Type="http://schemas.openxmlformats.org/officeDocument/2006/relationships/hyperlink" Target="https://github.com/gjbex/atool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geertjan.bex@uhasselt.be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atools</a:t>
            </a:r>
            <a:r>
              <a:rPr lang="en-US" dirty="0" smtClean="0"/>
              <a:t> 1.4.x</a:t>
            </a:r>
            <a:endParaRPr lang="nl-BE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nl-BE" dirty="0" smtClean="0">
                <a:solidFill>
                  <a:schemeClr val="tx1"/>
                </a:solidFill>
              </a:rPr>
              <a:t>Geert Jan Bex </a:t>
            </a:r>
            <a:r>
              <a:rPr lang="nl-BE" dirty="0" smtClean="0"/>
              <a:t>(</a:t>
            </a:r>
            <a:r>
              <a:rPr lang="nl-BE" dirty="0" smtClean="0">
                <a:hlinkClick r:id="rId3"/>
              </a:rPr>
              <a:t>geertjan.bex@uhasselt.be</a:t>
            </a:r>
            <a:r>
              <a:rPr lang="nl-BE" dirty="0" smtClean="0"/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8409" y="5130312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Commons, see</a:t>
            </a:r>
            <a:br>
              <a:rPr lang="en-US" dirty="0"/>
            </a:br>
            <a:r>
              <a:rPr lang="nl-BE" dirty="0">
                <a:hlinkClick r:id="rId4"/>
              </a:rPr>
              <a:t>http://creativecommons.org/publicdomain/zero/1.0/</a:t>
            </a:r>
            <a:r>
              <a:rPr lang="nl-B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9479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Adapting PBS files: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acreate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Automatically adapt PBS file for </a:t>
            </a:r>
            <a:r>
              <a:rPr lang="en-US" dirty="0" err="1" smtClean="0"/>
              <a:t>atools</a:t>
            </a:r>
            <a:endParaRPr lang="en-US" dirty="0" smtClean="0"/>
          </a:p>
          <a:p>
            <a:pPr lvl="1"/>
            <a:r>
              <a:rPr lang="en-US" dirty="0" smtClean="0"/>
              <a:t>only logging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logging and using </a:t>
            </a:r>
            <a:r>
              <a:rPr lang="en-US" dirty="0" err="1" smtClean="0"/>
              <a:t>aenv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70"/>
          <p:cNvSpPr txBox="1">
            <a:spLocks noChangeArrowheads="1"/>
          </p:cNvSpPr>
          <p:nvPr/>
        </p:nvSpPr>
        <p:spPr bwMode="auto">
          <a:xfrm>
            <a:off x="647663" y="2780928"/>
            <a:ext cx="7848674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acreate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job.pbs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&gt; 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job_atools.pbs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70"/>
          <p:cNvSpPr txBox="1">
            <a:spLocks noChangeArrowheads="1"/>
          </p:cNvSpPr>
          <p:nvPr/>
        </p:nvSpPr>
        <p:spPr bwMode="auto">
          <a:xfrm>
            <a:off x="647663" y="4801721"/>
            <a:ext cx="7848674" cy="830997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acreate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--data data.csv 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\</a:t>
            </a:r>
          </a:p>
          <a:p>
            <a:pPr eaLnBrk="1" hangingPunct="1"/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job.pbs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&gt; 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job_atools.pbs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669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Monitoring: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running or finished job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70"/>
          <p:cNvSpPr txBox="1">
            <a:spLocks noChangeArrowheads="1"/>
          </p:cNvSpPr>
          <p:nvPr/>
        </p:nvSpPr>
        <p:spPr bwMode="auto">
          <a:xfrm>
            <a:off x="539750" y="2247900"/>
            <a:ext cx="7848674" cy="1200329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arrange  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--data data.csv 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--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 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job.pbs.log145485  \</a:t>
            </a:r>
            <a:b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--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summary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824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Resuming jobs: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r>
              <a:rPr lang="en-US" dirty="0" smtClean="0">
                <a:latin typeface="+mn-lt"/>
                <a:cs typeface="Courier New" panose="02070309020205020404" pitchFamily="49" charset="0"/>
              </a:rPr>
              <a:t> again</a:t>
            </a:r>
            <a:endParaRPr lang="nl-BE" dirty="0" smtClean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Resume a job that hit the </a:t>
            </a:r>
            <a:r>
              <a:rPr lang="en-US" dirty="0" err="1" smtClean="0"/>
              <a:t>walltime</a:t>
            </a:r>
            <a:endParaRPr lang="en-US" dirty="0" smtClean="0"/>
          </a:p>
          <a:p>
            <a:endParaRPr lang="nl-BE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Redo failed work items</a:t>
            </a:r>
            <a:endParaRPr lang="nl-BE" dirty="0" smtClean="0"/>
          </a:p>
        </p:txBody>
      </p:sp>
      <p:sp>
        <p:nvSpPr>
          <p:cNvPr id="15365" name="TextBox 70"/>
          <p:cNvSpPr txBox="1">
            <a:spLocks noChangeArrowheads="1"/>
          </p:cNvSpPr>
          <p:nvPr/>
        </p:nvSpPr>
        <p:spPr bwMode="auto">
          <a:xfrm>
            <a:off x="107505" y="4639684"/>
            <a:ext cx="8826384" cy="1200329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=$(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 --data data.csv 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         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\  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                     --log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job.pbs.log145485  \</a:t>
            </a:r>
          </a:p>
          <a:p>
            <a:pPr eaLnBrk="1" hangingPunct="1"/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       --redo)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12</a:t>
            </a:fld>
            <a:endParaRPr lang="en-US"/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107505" y="2276689"/>
            <a:ext cx="8856983" cy="1569660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--data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data.csv  \  </a:t>
            </a:r>
          </a:p>
          <a:p>
            <a:pPr eaLnBrk="1" hangingPunct="1"/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--log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job.pbs.log145485)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qsub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-t ${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-l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walltime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=5:00:00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47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/>
      <p:bldP spid="15365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features: data aggregation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 convenient that each work item creates file</a:t>
            </a:r>
          </a:p>
          <a:p>
            <a:pPr lvl="1"/>
            <a:r>
              <a:rPr lang="en-US" dirty="0" smtClean="0"/>
              <a:t>Files must be combined later</a:t>
            </a:r>
            <a:br>
              <a:rPr lang="en-US" dirty="0" smtClean="0"/>
            </a:br>
            <a:r>
              <a:rPr lang="en-US" dirty="0" smtClean="0"/>
              <a:t>     = royal pain</a:t>
            </a:r>
          </a:p>
          <a:p>
            <a:pPr lvl="1"/>
            <a:r>
              <a:rPr lang="en-US" dirty="0" smtClean="0"/>
              <a:t>File names are based 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PBS_ARRAYID</a:t>
            </a:r>
          </a:p>
          <a:p>
            <a:r>
              <a:rPr lang="en-US" dirty="0" smtClean="0"/>
              <a:t>Example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data.csv</a:t>
            </a:r>
            <a:r>
              <a:rPr lang="en-US" dirty="0" smtClean="0"/>
              <a:t>: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4157145" y="4437112"/>
            <a:ext cx="3640281" cy="2304256"/>
            <a:chOff x="3851920" y="4437112"/>
            <a:chExt cx="3640281" cy="2304256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3851920" y="5599079"/>
              <a:ext cx="936104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/>
            <p:cNvGrpSpPr/>
            <p:nvPr/>
          </p:nvGrpSpPr>
          <p:grpSpPr>
            <a:xfrm>
              <a:off x="5364088" y="4437112"/>
              <a:ext cx="1894072" cy="453835"/>
              <a:chOff x="5554663" y="4730849"/>
              <a:chExt cx="2460499" cy="714375"/>
            </a:xfrm>
          </p:grpSpPr>
          <p:sp>
            <p:nvSpPr>
              <p:cNvPr id="9" name="Folded Corner 8"/>
              <p:cNvSpPr/>
              <p:nvPr/>
            </p:nvSpPr>
            <p:spPr bwMode="auto">
              <a:xfrm>
                <a:off x="5554663" y="4730849"/>
                <a:ext cx="501650" cy="714375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0" name="TextBox 34"/>
              <p:cNvSpPr txBox="1">
                <a:spLocks noChangeArrowheads="1"/>
              </p:cNvSpPr>
              <p:nvPr/>
            </p:nvSpPr>
            <p:spPr bwMode="auto">
              <a:xfrm>
                <a:off x="6300192" y="4808883"/>
                <a:ext cx="1714970" cy="581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smtClean="0">
                    <a:latin typeface="Calibri" pitchFamily="34" charset="0"/>
                  </a:rPr>
                  <a:t>output-</a:t>
                </a:r>
                <a:r>
                  <a:rPr lang="en-US" dirty="0" smtClean="0">
                    <a:solidFill>
                      <a:srgbClr val="FF0000"/>
                    </a:solidFill>
                    <a:latin typeface="Calibri" pitchFamily="34" charset="0"/>
                  </a:rPr>
                  <a:t>1</a:t>
                </a:r>
                <a:r>
                  <a:rPr lang="en-US" dirty="0" smtClean="0">
                    <a:latin typeface="Calibri" pitchFamily="34" charset="0"/>
                  </a:rPr>
                  <a:t>.txt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364088" y="4991389"/>
              <a:ext cx="1894072" cy="453835"/>
              <a:chOff x="5554663" y="4730849"/>
              <a:chExt cx="2460500" cy="714375"/>
            </a:xfrm>
          </p:grpSpPr>
          <p:sp>
            <p:nvSpPr>
              <p:cNvPr id="16" name="Folded Corner 15"/>
              <p:cNvSpPr/>
              <p:nvPr/>
            </p:nvSpPr>
            <p:spPr bwMode="auto">
              <a:xfrm>
                <a:off x="5554663" y="4730849"/>
                <a:ext cx="501650" cy="714375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7" name="TextBox 34"/>
              <p:cNvSpPr txBox="1">
                <a:spLocks noChangeArrowheads="1"/>
              </p:cNvSpPr>
              <p:nvPr/>
            </p:nvSpPr>
            <p:spPr bwMode="auto">
              <a:xfrm>
                <a:off x="6300192" y="4808883"/>
                <a:ext cx="1714971" cy="581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smtClean="0">
                    <a:latin typeface="Calibri" pitchFamily="34" charset="0"/>
                  </a:rPr>
                  <a:t>output-2.txt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5364091" y="5855485"/>
              <a:ext cx="2128110" cy="453835"/>
              <a:chOff x="5554663" y="4730849"/>
              <a:chExt cx="2764527" cy="714375"/>
            </a:xfrm>
          </p:grpSpPr>
          <p:sp>
            <p:nvSpPr>
              <p:cNvPr id="19" name="Folded Corner 18"/>
              <p:cNvSpPr/>
              <p:nvPr/>
            </p:nvSpPr>
            <p:spPr bwMode="auto">
              <a:xfrm>
                <a:off x="5554663" y="4730849"/>
                <a:ext cx="501650" cy="714375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20" name="TextBox 34"/>
              <p:cNvSpPr txBox="1">
                <a:spLocks noChangeArrowheads="1"/>
              </p:cNvSpPr>
              <p:nvPr/>
            </p:nvSpPr>
            <p:spPr bwMode="auto">
              <a:xfrm>
                <a:off x="6300192" y="4808883"/>
                <a:ext cx="2018998" cy="581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smtClean="0">
                    <a:latin typeface="Calibri" pitchFamily="34" charset="0"/>
                  </a:rPr>
                  <a:t>output-100.txt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sp>
          <p:nvSpPr>
            <p:cNvPr id="21" name="Left Brace 20"/>
            <p:cNvSpPr/>
            <p:nvPr/>
          </p:nvSpPr>
          <p:spPr>
            <a:xfrm>
              <a:off x="4932040" y="4437112"/>
              <a:ext cx="288032" cy="2304256"/>
            </a:xfrm>
            <a:prstGeom prst="leftBrac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084168" y="5491391"/>
              <a:ext cx="461665" cy="323165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084168" y="6346195"/>
              <a:ext cx="461665" cy="323165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13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924898" y="4910104"/>
            <a:ext cx="2016224" cy="1377950"/>
            <a:chOff x="1619673" y="4910104"/>
            <a:chExt cx="2016224" cy="1377950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1619673" y="4910104"/>
              <a:ext cx="2016224" cy="137795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  </a:t>
              </a:r>
              <a:r>
                <a:rPr lang="en-US" sz="1400" dirty="0">
                  <a:solidFill>
                    <a:srgbClr val="3333FF"/>
                  </a:solidFill>
                  <a:latin typeface="Courier New" pitchFamily="49" charset="0"/>
                  <a:cs typeface="Courier New" pitchFamily="49" charset="0"/>
                </a:rPr>
                <a:t>b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1.3, 5.7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2.7, 1.4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3.4, 2.1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4.1, 3.8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…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5" name="TextBox 24"/>
            <p:cNvSpPr txBox="1">
              <a:spLocks noChangeArrowheads="1"/>
            </p:cNvSpPr>
            <p:nvPr/>
          </p:nvSpPr>
          <p:spPr bwMode="auto">
            <a:xfrm>
              <a:off x="2707438" y="4910104"/>
              <a:ext cx="928459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data.csv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8450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reductions: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areduce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Almost automatic data aggregation: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Takes care of</a:t>
            </a:r>
          </a:p>
          <a:p>
            <a:pPr lvl="1"/>
            <a:r>
              <a:rPr lang="en-US" dirty="0" smtClean="0"/>
              <a:t>missing files (failed items)</a:t>
            </a:r>
          </a:p>
          <a:p>
            <a:pPr lvl="1"/>
            <a:r>
              <a:rPr lang="en-US" dirty="0" smtClean="0"/>
              <a:t>incomplete data (failed items), use</a:t>
            </a:r>
            <a:br>
              <a:rPr lang="en-US" dirty="0" smtClean="0"/>
            </a:b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--t $(</a:t>
            </a:r>
            <a:r>
              <a:rPr lang="en-US" sz="2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--data data.csv  --</a:t>
            </a:r>
            <a:r>
              <a:rPr lang="en-US" sz="2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list_incomplete</a:t>
            </a: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correct order</a:t>
            </a:r>
          </a:p>
          <a:p>
            <a:r>
              <a:rPr lang="en-US" dirty="0" smtClean="0"/>
              <a:t>For CSV,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--mode csv</a:t>
            </a:r>
          </a:p>
          <a:p>
            <a:pPr lvl="1"/>
            <a:r>
              <a:rPr lang="en-US" dirty="0" smtClean="0"/>
              <a:t>single column row</a:t>
            </a:r>
          </a:p>
        </p:txBody>
      </p:sp>
      <p:sp>
        <p:nvSpPr>
          <p:cNvPr id="4" name="TextBox 70"/>
          <p:cNvSpPr txBox="1">
            <a:spLocks noChangeArrowheads="1"/>
          </p:cNvSpPr>
          <p:nvPr/>
        </p:nvSpPr>
        <p:spPr bwMode="auto">
          <a:xfrm>
            <a:off x="608415" y="1988840"/>
            <a:ext cx="7374135" cy="1200329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areduce  --t 1-100  --data data.csv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--pattern output-</a:t>
            </a:r>
            <a:r>
              <a:rPr lang="nl-BE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{t}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.txt  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--output output.txt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5940152" y="2708920"/>
            <a:ext cx="2520280" cy="656897"/>
            <a:chOff x="5356047" y="3215192"/>
            <a:chExt cx="2520280" cy="656897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6022377" y="3502757"/>
              <a:ext cx="185395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PBS_ARRAYID</a:t>
              </a:r>
              <a:endParaRPr lang="nl-NL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5356047" y="3215192"/>
              <a:ext cx="666330" cy="4722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169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Non-trivial reductions: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areduce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More general data aggregation: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Reductor</a:t>
            </a:r>
            <a:r>
              <a:rPr lang="en-US" dirty="0" smtClean="0"/>
              <a:t> can be any executable</a:t>
            </a:r>
          </a:p>
          <a:p>
            <a:pPr lvl="1"/>
            <a:r>
              <a:rPr lang="en-US" dirty="0" smtClean="0"/>
              <a:t>"appends" new data to existing file</a:t>
            </a:r>
          </a:p>
          <a:p>
            <a:pPr lvl="1"/>
            <a:r>
              <a:rPr lang="en-US" dirty="0" smtClean="0"/>
              <a:t>takes two command line arguments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name of file with all output data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name of file to "append"</a:t>
            </a:r>
          </a:p>
          <a:p>
            <a:pPr marL="971550" lvl="1" indent="-457200"/>
            <a:r>
              <a:rPr lang="en-US" dirty="0" smtClean="0"/>
              <a:t>extra argument 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reduce_args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</p:txBody>
      </p:sp>
      <p:sp>
        <p:nvSpPr>
          <p:cNvPr id="4" name="TextBox 70"/>
          <p:cNvSpPr txBox="1">
            <a:spLocks noChangeArrowheads="1"/>
          </p:cNvSpPr>
          <p:nvPr/>
        </p:nvSpPr>
        <p:spPr bwMode="auto">
          <a:xfrm>
            <a:off x="608415" y="2003356"/>
            <a:ext cx="7374135" cy="1938992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reduce  –-t 1-100  --data data.csv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--pattern output-{t}.txt  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--empty empty.bin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nl-BE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--reduce reductor.sh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--out output.bin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193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en-US" dirty="0" err="1" smtClean="0"/>
              <a:t>reductor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16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274965" y="1323168"/>
            <a:ext cx="8579296" cy="5047536"/>
            <a:chOff x="545424" y="3497263"/>
            <a:chExt cx="8579296" cy="5047536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545424" y="3497263"/>
              <a:ext cx="8579296" cy="50475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#!/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usr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/bin/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env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python</a:t>
              </a:r>
            </a:p>
            <a:p>
              <a:endParaRPr lang="en-US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argparse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import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ArgumentParser</a:t>
              </a:r>
              <a:endParaRPr lang="en-US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pickle</a:t>
              </a:r>
            </a:p>
            <a:p>
              <a:endParaRPr lang="en-US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arg_parser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ArgumentParser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(description='create new pickle file from '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                                    'two existing files')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arg_parser.add_argument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('old', help='name of aggregation pickle file')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arg_parser.add_argument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('new', help='name of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pickel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file to add to '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                                'aggregation')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options =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arg_parser.parse_args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with open(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options.old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'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rb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') as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pickle.load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with open(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options.new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'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rb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') as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new_file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new_data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pickle.load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new_file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for word, count in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new_data.iteritems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():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if word in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[word] += count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else: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[word] = count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with open(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options.old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'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wb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') as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pickle.dump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  <p:sp>
          <p:nvSpPr>
            <p:cNvPr id="6" name="TextBox 5"/>
            <p:cNvSpPr txBox="1">
              <a:spLocks noChangeArrowheads="1"/>
            </p:cNvSpPr>
            <p:nvPr/>
          </p:nvSpPr>
          <p:spPr bwMode="auto">
            <a:xfrm>
              <a:off x="7917337" y="3497263"/>
              <a:ext cx="1207382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redactor.py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220072" y="3789040"/>
            <a:ext cx="2983002" cy="543523"/>
            <a:chOff x="5436096" y="3749573"/>
            <a:chExt cx="2983002" cy="543523"/>
          </a:xfrm>
        </p:grpSpPr>
        <p:sp>
          <p:nvSpPr>
            <p:cNvPr id="7" name="Right Brace 6"/>
            <p:cNvSpPr/>
            <p:nvPr/>
          </p:nvSpPr>
          <p:spPr>
            <a:xfrm>
              <a:off x="5436096" y="3933056"/>
              <a:ext cx="167461" cy="360040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40425" y="3749573"/>
              <a:ext cx="217867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read aggregated data</a:t>
              </a:r>
              <a:endParaRPr lang="en-US" dirty="0"/>
            </a:p>
          </p:txBody>
        </p:sp>
        <p:cxnSp>
          <p:nvCxnSpPr>
            <p:cNvPr id="10" name="Straight Connector 9"/>
            <p:cNvCxnSpPr>
              <a:stCxn id="8" idx="1"/>
              <a:endCxn id="7" idx="1"/>
            </p:cNvCxnSpPr>
            <p:nvPr/>
          </p:nvCxnSpPr>
          <p:spPr>
            <a:xfrm flipH="1">
              <a:off x="5603557" y="3934239"/>
              <a:ext cx="636868" cy="1788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220072" y="4338890"/>
            <a:ext cx="2538522" cy="440820"/>
            <a:chOff x="5436096" y="3852276"/>
            <a:chExt cx="2538522" cy="440820"/>
          </a:xfrm>
        </p:grpSpPr>
        <p:sp>
          <p:nvSpPr>
            <p:cNvPr id="13" name="Right Brace 12"/>
            <p:cNvSpPr/>
            <p:nvPr/>
          </p:nvSpPr>
          <p:spPr>
            <a:xfrm>
              <a:off x="5436096" y="3933056"/>
              <a:ext cx="167461" cy="360040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240425" y="3852276"/>
              <a:ext cx="173419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read data to add</a:t>
              </a:r>
              <a:endParaRPr lang="en-US" dirty="0"/>
            </a:p>
          </p:txBody>
        </p:sp>
        <p:cxnSp>
          <p:nvCxnSpPr>
            <p:cNvPr id="15" name="Straight Connector 14"/>
            <p:cNvCxnSpPr>
              <a:stCxn id="14" idx="1"/>
              <a:endCxn id="13" idx="1"/>
            </p:cNvCxnSpPr>
            <p:nvPr/>
          </p:nvCxnSpPr>
          <p:spPr>
            <a:xfrm flipH="1">
              <a:off x="5603557" y="4036942"/>
              <a:ext cx="636868" cy="7613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220072" y="4818380"/>
            <a:ext cx="3493976" cy="1009859"/>
            <a:chOff x="5436096" y="3933055"/>
            <a:chExt cx="3493976" cy="1009859"/>
          </a:xfrm>
        </p:grpSpPr>
        <p:sp>
          <p:nvSpPr>
            <p:cNvPr id="17" name="Right Brace 16"/>
            <p:cNvSpPr/>
            <p:nvPr/>
          </p:nvSpPr>
          <p:spPr>
            <a:xfrm>
              <a:off x="5436096" y="3933055"/>
              <a:ext cx="167461" cy="1009859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240425" y="4093464"/>
              <a:ext cx="268964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new data to aggregate</a:t>
              </a:r>
              <a:endParaRPr lang="en-US" dirty="0"/>
            </a:p>
          </p:txBody>
        </p:sp>
        <p:cxnSp>
          <p:nvCxnSpPr>
            <p:cNvPr id="19" name="Straight Connector 18"/>
            <p:cNvCxnSpPr>
              <a:stCxn id="18" idx="1"/>
              <a:endCxn id="17" idx="1"/>
            </p:cNvCxnSpPr>
            <p:nvPr/>
          </p:nvCxnSpPr>
          <p:spPr>
            <a:xfrm flipH="1">
              <a:off x="5603557" y="4278130"/>
              <a:ext cx="636868" cy="1598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220072" y="5730805"/>
            <a:ext cx="3046033" cy="543523"/>
            <a:chOff x="5436096" y="3749573"/>
            <a:chExt cx="3046033" cy="543523"/>
          </a:xfrm>
        </p:grpSpPr>
        <p:sp>
          <p:nvSpPr>
            <p:cNvPr id="22" name="Right Brace 21"/>
            <p:cNvSpPr/>
            <p:nvPr/>
          </p:nvSpPr>
          <p:spPr>
            <a:xfrm>
              <a:off x="5436096" y="3933056"/>
              <a:ext cx="167461" cy="360040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240425" y="3749573"/>
              <a:ext cx="224170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write aggregated data</a:t>
              </a:r>
              <a:endParaRPr lang="en-US" dirty="0"/>
            </a:p>
          </p:txBody>
        </p:sp>
        <p:cxnSp>
          <p:nvCxnSpPr>
            <p:cNvPr id="24" name="Straight Connector 23"/>
            <p:cNvCxnSpPr>
              <a:stCxn id="23" idx="1"/>
              <a:endCxn id="22" idx="1"/>
            </p:cNvCxnSpPr>
            <p:nvPr/>
          </p:nvCxnSpPr>
          <p:spPr>
            <a:xfrm flipH="1">
              <a:off x="5603557" y="3934239"/>
              <a:ext cx="636868" cy="1788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38580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 statistics: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aload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Load balance is mostly taken care of by  scheduler, but</a:t>
            </a:r>
          </a:p>
          <a:p>
            <a:pPr lvl="1"/>
            <a:r>
              <a:rPr lang="en-US" dirty="0" smtClean="0"/>
              <a:t>do all jobs approximately the same amount of work?</a:t>
            </a:r>
          </a:p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aload</a:t>
            </a:r>
            <a:r>
              <a:rPr lang="en-US" dirty="0" smtClean="0"/>
              <a:t> to analyze runs</a:t>
            </a:r>
          </a:p>
          <a:p>
            <a:pPr lvl="1"/>
            <a:r>
              <a:rPr lang="en-US" dirty="0" smtClean="0"/>
              <a:t>report on work items: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list_tasks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report on nodes: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list_slaves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17</a:t>
            </a:fld>
            <a:endParaRPr lang="en-US"/>
          </a:p>
        </p:txBody>
      </p:sp>
      <p:sp>
        <p:nvSpPr>
          <p:cNvPr id="7" name="TextBox 70"/>
          <p:cNvSpPr txBox="1">
            <a:spLocks noChangeArrowheads="1"/>
          </p:cNvSpPr>
          <p:nvPr/>
        </p:nvSpPr>
        <p:spPr bwMode="auto">
          <a:xfrm>
            <a:off x="991262" y="5373216"/>
            <a:ext cx="6821098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wload  –workers 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run.pbs.log445948</a:t>
            </a:r>
          </a:p>
        </p:txBody>
      </p:sp>
    </p:spTree>
    <p:extLst>
      <p:ext uri="{BB962C8B-B14F-4D97-AF65-F5344CB8AC3E}">
        <p14:creationId xmlns:p14="http://schemas.microsoft.com/office/powerpoint/2010/main" val="508423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Tuning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11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</a:t>
            </a:r>
            <a:r>
              <a:rPr lang="en-US" dirty="0" err="1" smtClean="0"/>
              <a:t>atools</a:t>
            </a:r>
            <a:r>
              <a:rPr lang="en-US" dirty="0" smtClean="0"/>
              <a:t> well?</a:t>
            </a:r>
            <a:endParaRPr lang="nl-NL" dirty="0" smtClean="0"/>
          </a:p>
        </p:txBody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Work items should use at least a node</a:t>
            </a:r>
          </a:p>
          <a:p>
            <a:pPr lvl="1"/>
            <a:r>
              <a:rPr lang="en-US" dirty="0" smtClean="0"/>
              <a:t>no technical reason,</a:t>
            </a:r>
            <a:r>
              <a:rPr lang="en-US" dirty="0" smtClean="0">
                <a:solidFill>
                  <a:srgbClr val="FF0000"/>
                </a:solidFill>
              </a:rPr>
              <a:t> just credits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time(work item) &gt; 1 minute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Limits to number of jobs in queue</a:t>
            </a:r>
          </a:p>
          <a:p>
            <a:pPr lvl="1"/>
            <a:endParaRPr lang="nl-NL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934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Scenario: parameter exploration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9385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hope/expect for…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strong scaling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weak scaling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1508667" y="2348880"/>
            <a:ext cx="3999436" cy="1714796"/>
            <a:chOff x="1527630" y="2348880"/>
            <a:chExt cx="5792166" cy="3247256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/>
            </p:nvPr>
          </p:nvGraphicFramePr>
          <p:xfrm>
            <a:off x="1907703" y="2348880"/>
            <a:ext cx="5412093" cy="324725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3995937" y="5212425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nr. processes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921822" y="4373645"/>
              <a:ext cx="1580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execution time</a:t>
              </a:r>
              <a:endParaRPr lang="nl-B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619672" y="5517232"/>
            <a:ext cx="3096344" cy="648072"/>
            <a:chOff x="1979712" y="5589240"/>
            <a:chExt cx="3096344" cy="648072"/>
          </a:xfrm>
        </p:grpSpPr>
        <p:sp>
          <p:nvSpPr>
            <p:cNvPr id="9" name="TextBox 8"/>
            <p:cNvSpPr txBox="1"/>
            <p:nvPr/>
          </p:nvSpPr>
          <p:spPr>
            <a:xfrm>
              <a:off x="1979712" y="5733256"/>
              <a:ext cx="17508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execution time </a:t>
              </a:r>
              <a:r>
                <a:rPr lang="en-US" dirty="0" smtClean="0">
                  <a:sym typeface="Symbol"/>
                </a:rPr>
                <a:t>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730243" y="5589240"/>
              <a:ext cx="12309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system size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684008" y="5867980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nr. processes</a:t>
              </a:r>
              <a:endParaRPr lang="nl-BE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3707904" y="5948181"/>
              <a:ext cx="136815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6228184" y="4347101"/>
            <a:ext cx="190545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Is this going</a:t>
            </a:r>
          </a:p>
          <a:p>
            <a:r>
              <a:rPr lang="en-US" sz="2800" dirty="0" smtClean="0"/>
              <a:t>to happen?</a:t>
            </a:r>
            <a:endParaRPr lang="nl-BE" sz="28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72071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Parallel speedup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𝑆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processes: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lvl="1"/>
                <a:r>
                  <a:rPr lang="en-US" dirty="0" smtClean="0"/>
                  <a:t>Ideally,</a:t>
                </a:r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Parallel efficiency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𝐸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processes:</a:t>
                </a:r>
              </a:p>
              <a:p>
                <a:endParaRPr lang="en-US" dirty="0"/>
              </a:p>
              <a:p>
                <a:pPr lvl="1"/>
                <a:r>
                  <a:rPr lang="en-US" dirty="0" smtClean="0"/>
                  <a:t>Ideally,</a:t>
                </a:r>
                <a:endParaRPr lang="nl-B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059832" y="2204864"/>
                <a:ext cx="2088232" cy="969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𝑆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2204864"/>
                <a:ext cx="2088232" cy="96943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987824" y="3284984"/>
                <a:ext cx="20882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𝑆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3284984"/>
                <a:ext cx="2088232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131840" y="4365104"/>
                <a:ext cx="2088232" cy="9717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𝐸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4365104"/>
                <a:ext cx="2088232" cy="97174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987824" y="5498068"/>
                <a:ext cx="20882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𝐸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)=1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5498068"/>
                <a:ext cx="2088232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3037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 scaling: oops!?!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Some parts of a program </a:t>
                </a:r>
                <a:r>
                  <a:rPr lang="en-US" dirty="0" err="1" smtClean="0"/>
                  <a:t>can not</a:t>
                </a:r>
                <a:r>
                  <a:rPr lang="en-US" dirty="0" smtClean="0"/>
                  <a:t> be parallelized (effectively)</a:t>
                </a:r>
              </a:p>
              <a:p>
                <a:pPr lvl="1"/>
                <a:r>
                  <a:rPr lang="en-US" dirty="0" smtClean="0"/>
                  <a:t>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b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ut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also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and hence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den>
                    </m:f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so even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→∞</m:t>
                    </m:r>
                  </m:oMath>
                </a14:m>
                <a:r>
                  <a:rPr lang="en-US" dirty="0" smtClean="0"/>
                  <a:t> one has</a:t>
                </a:r>
                <a:br>
                  <a:rPr lang="en-US" dirty="0" smtClean="0"/>
                </a:b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∞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/>
                      </a:rPr>
                      <m:t>=1+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830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364088" y="2780928"/>
            <a:ext cx="3419398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Hard limit on speedup</a:t>
            </a:r>
            <a:br>
              <a:rPr lang="en-US" sz="2800" dirty="0" smtClean="0"/>
            </a:br>
            <a:r>
              <a:rPr lang="en-US" sz="2800" dirty="0" smtClean="0"/>
              <a:t>due to serial part:</a:t>
            </a:r>
            <a:br>
              <a:rPr lang="en-US" sz="2800" dirty="0" smtClean="0"/>
            </a:br>
            <a:r>
              <a:rPr lang="en-US" sz="2800" dirty="0" smtClean="0"/>
              <a:t>Amdahl's law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46563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Amdahl's law</a:t>
            </a:r>
            <a:endParaRPr lang="nl-BE" dirty="0"/>
          </a:p>
        </p:txBody>
      </p:sp>
      <p:grpSp>
        <p:nvGrpSpPr>
          <p:cNvPr id="9" name="Group 8"/>
          <p:cNvGrpSpPr/>
          <p:nvPr/>
        </p:nvGrpSpPr>
        <p:grpSpPr>
          <a:xfrm>
            <a:off x="1907706" y="2057400"/>
            <a:ext cx="4950294" cy="3109084"/>
            <a:chOff x="1907706" y="2057400"/>
            <a:chExt cx="4950294" cy="3109084"/>
          </a:xfrm>
        </p:grpSpPr>
        <p:sp>
          <p:nvSpPr>
            <p:cNvPr id="4" name="TextBox 3"/>
            <p:cNvSpPr txBox="1"/>
            <p:nvPr/>
          </p:nvSpPr>
          <p:spPr>
            <a:xfrm>
              <a:off x="3491880" y="4797152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nr. processes</a:t>
              </a:r>
              <a:endParaRPr lang="nl-BE" dirty="0"/>
            </a:p>
          </p:txBody>
        </p:sp>
        <p:sp>
          <p:nvSpPr>
            <p:cNvPr id="5" name="TextBox 4"/>
            <p:cNvSpPr txBox="1"/>
            <p:nvPr/>
          </p:nvSpPr>
          <p:spPr>
            <a:xfrm rot="16200000">
              <a:off x="1596082" y="3220278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speedup</a:t>
              </a:r>
              <a:endParaRPr lang="nl-BE" dirty="0"/>
            </a:p>
          </p:txBody>
        </p:sp>
        <p:graphicFrame>
          <p:nvGraphicFramePr>
            <p:cNvPr id="6" name="Chart 5"/>
            <p:cNvGraphicFramePr>
              <a:graphicFrameLocks/>
            </p:cNvGraphicFramePr>
            <p:nvPr>
              <p:extLst/>
            </p:nvPr>
          </p:nvGraphicFramePr>
          <p:xfrm>
            <a:off x="2286000" y="20574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11560" y="5445224"/>
                <a:ext cx="2688941" cy="85561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 sz="24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𝑆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=1+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𝑝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5445224"/>
                <a:ext cx="2688941" cy="85561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131531" y="5445224"/>
                <a:ext cx="2060500" cy="5731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 sz="24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=0</m:t>
                          </m:r>
                        </m:e>
                      </m:func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1531" y="5445224"/>
                <a:ext cx="2060500" cy="57310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99144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 gets worse…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42792" cy="4525963"/>
          </a:xfrm>
        </p:spPr>
        <p:txBody>
          <a:bodyPr/>
          <a:lstStyle/>
          <a:p>
            <a:r>
              <a:rPr lang="en-US" dirty="0" smtClean="0"/>
              <a:t>Overhead!</a:t>
            </a:r>
          </a:p>
          <a:p>
            <a:pPr lvl="1"/>
            <a:r>
              <a:rPr lang="en-US" dirty="0" smtClean="0"/>
              <a:t>communication takes time</a:t>
            </a:r>
          </a:p>
          <a:p>
            <a:pPr lvl="2"/>
            <a:r>
              <a:rPr lang="en-US" dirty="0" smtClean="0"/>
              <a:t>finite bandwidth</a:t>
            </a:r>
          </a:p>
          <a:p>
            <a:pPr lvl="2"/>
            <a:r>
              <a:rPr lang="en-US" dirty="0" smtClean="0"/>
              <a:t>non-zero latency</a:t>
            </a:r>
          </a:p>
          <a:p>
            <a:pPr lvl="1"/>
            <a:r>
              <a:rPr lang="en-US" dirty="0" smtClean="0"/>
              <a:t>resource contention</a:t>
            </a:r>
          </a:p>
          <a:p>
            <a:pPr lvl="2"/>
            <a:r>
              <a:rPr lang="en-US" dirty="0" smtClean="0"/>
              <a:t>memory subsystem: L3 cache, RAM, QPI</a:t>
            </a:r>
          </a:p>
          <a:p>
            <a:pPr lvl="2"/>
            <a:r>
              <a:rPr lang="en-US" dirty="0" smtClean="0"/>
              <a:t>network access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4248472" y="2420888"/>
            <a:ext cx="4788024" cy="2972073"/>
            <a:chOff x="4139952" y="2780928"/>
            <a:chExt cx="4788024" cy="2972073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/>
            </p:nvPr>
          </p:nvGraphicFramePr>
          <p:xfrm>
            <a:off x="4355976" y="2780928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5868144" y="5445224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3731892" y="3649267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88226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Picking the sweet spot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591815" y="1844824"/>
            <a:ext cx="4039684" cy="2540025"/>
            <a:chOff x="591815" y="1844824"/>
            <a:chExt cx="4039684" cy="2540025"/>
          </a:xfrm>
        </p:grpSpPr>
        <p:graphicFrame>
          <p:nvGraphicFramePr>
            <p:cNvPr id="6" name="Chart 5"/>
            <p:cNvGraphicFramePr>
              <a:graphicFrameLocks/>
            </p:cNvGraphicFramePr>
            <p:nvPr>
              <p:extLst/>
            </p:nvPr>
          </p:nvGraphicFramePr>
          <p:xfrm>
            <a:off x="899592" y="1844824"/>
            <a:ext cx="3731907" cy="223914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7" name="TextBox 6"/>
            <p:cNvSpPr txBox="1"/>
            <p:nvPr/>
          </p:nvSpPr>
          <p:spPr>
            <a:xfrm>
              <a:off x="2339752" y="4077072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  <p:sp>
          <p:nvSpPr>
            <p:cNvPr id="8" name="TextBox 7"/>
            <p:cNvSpPr txBox="1"/>
            <p:nvPr/>
          </p:nvSpPr>
          <p:spPr>
            <a:xfrm rot="16200000">
              <a:off x="339182" y="2724574"/>
              <a:ext cx="8130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speedup</a:t>
              </a:r>
              <a:endParaRPr lang="nl-BE" sz="14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635896" y="1556792"/>
            <a:ext cx="3357034" cy="523220"/>
            <a:chOff x="3635896" y="1556792"/>
            <a:chExt cx="3357034" cy="523220"/>
          </a:xfrm>
        </p:grpSpPr>
        <p:sp>
          <p:nvSpPr>
            <p:cNvPr id="13" name="TextBox 12"/>
            <p:cNvSpPr txBox="1"/>
            <p:nvPr/>
          </p:nvSpPr>
          <p:spPr>
            <a:xfrm>
              <a:off x="5220072" y="1556792"/>
              <a:ext cx="17728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sweet spot</a:t>
              </a:r>
              <a:endParaRPr lang="nl-BE" sz="2800" dirty="0">
                <a:solidFill>
                  <a:srgbClr val="FF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3" idx="1"/>
            </p:cNvCxnSpPr>
            <p:nvPr/>
          </p:nvCxnSpPr>
          <p:spPr>
            <a:xfrm flipH="1">
              <a:off x="3635896" y="1818402"/>
              <a:ext cx="1584176" cy="26161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/>
          <p:cNvSpPr/>
          <p:nvPr/>
        </p:nvSpPr>
        <p:spPr>
          <a:xfrm>
            <a:off x="4572000" y="4725144"/>
            <a:ext cx="4320480" cy="1296144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6106501" y="2905780"/>
            <a:ext cx="2353931" cy="1603340"/>
            <a:chOff x="4638999" y="1556792"/>
            <a:chExt cx="2353931" cy="1603340"/>
          </a:xfrm>
        </p:grpSpPr>
        <p:sp>
          <p:nvSpPr>
            <p:cNvPr id="19" name="TextBox 18"/>
            <p:cNvSpPr txBox="1"/>
            <p:nvPr/>
          </p:nvSpPr>
          <p:spPr>
            <a:xfrm>
              <a:off x="5220072" y="1556792"/>
              <a:ext cx="17728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B050"/>
                  </a:solidFill>
                </a:rPr>
                <a:t>sweet spot</a:t>
              </a:r>
              <a:endParaRPr lang="nl-BE" sz="2800" dirty="0">
                <a:solidFill>
                  <a:srgbClr val="00B050"/>
                </a:solidFill>
              </a:endParaRPr>
            </a:p>
          </p:txBody>
        </p:sp>
        <p:cxnSp>
          <p:nvCxnSpPr>
            <p:cNvPr id="20" name="Straight Arrow Connector 19"/>
            <p:cNvCxnSpPr>
              <a:stCxn id="19" idx="2"/>
            </p:cNvCxnSpPr>
            <p:nvPr/>
          </p:nvCxnSpPr>
          <p:spPr>
            <a:xfrm flipH="1">
              <a:off x="4638999" y="2080012"/>
              <a:ext cx="1467502" cy="108012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377646" y="1709192"/>
            <a:ext cx="1615284" cy="360040"/>
            <a:chOff x="744214" y="1349152"/>
            <a:chExt cx="1615284" cy="360040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899592" y="1349152"/>
              <a:ext cx="1459906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744214" y="1349152"/>
              <a:ext cx="1459906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1938934" y="3789040"/>
            <a:ext cx="256802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2</a:t>
            </a:r>
            <a:endParaRPr lang="nl-BE" sz="1100" dirty="0"/>
          </a:p>
        </p:txBody>
      </p:sp>
      <p:sp>
        <p:nvSpPr>
          <p:cNvPr id="22" name="TextBox 21"/>
          <p:cNvSpPr txBox="1"/>
          <p:nvPr/>
        </p:nvSpPr>
        <p:spPr>
          <a:xfrm>
            <a:off x="2875038" y="3789040"/>
            <a:ext cx="256802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4</a:t>
            </a:r>
            <a:endParaRPr lang="nl-BE" sz="1100" dirty="0"/>
          </a:p>
        </p:txBody>
      </p:sp>
      <p:sp>
        <p:nvSpPr>
          <p:cNvPr id="23" name="TextBox 22"/>
          <p:cNvSpPr txBox="1"/>
          <p:nvPr/>
        </p:nvSpPr>
        <p:spPr>
          <a:xfrm>
            <a:off x="3811142" y="3789040"/>
            <a:ext cx="256802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8</a:t>
            </a:r>
            <a:endParaRPr lang="nl-BE" sz="1100" dirty="0"/>
          </a:p>
        </p:txBody>
      </p:sp>
      <p:grpSp>
        <p:nvGrpSpPr>
          <p:cNvPr id="4" name="Group 3"/>
          <p:cNvGrpSpPr/>
          <p:nvPr/>
        </p:nvGrpSpPr>
        <p:grpSpPr>
          <a:xfrm>
            <a:off x="4210472" y="3861048"/>
            <a:ext cx="4682008" cy="2828057"/>
            <a:chOff x="4210472" y="3861048"/>
            <a:chExt cx="4682008" cy="2828057"/>
          </a:xfrm>
        </p:grpSpPr>
        <p:grpSp>
          <p:nvGrpSpPr>
            <p:cNvPr id="12" name="Group 11"/>
            <p:cNvGrpSpPr/>
            <p:nvPr/>
          </p:nvGrpSpPr>
          <p:grpSpPr>
            <a:xfrm>
              <a:off x="4210472" y="3861048"/>
              <a:ext cx="4682008" cy="2828057"/>
              <a:chOff x="4120208" y="3861048"/>
              <a:chExt cx="4682008" cy="2828057"/>
            </a:xfrm>
          </p:grpSpPr>
          <p:graphicFrame>
            <p:nvGraphicFramePr>
              <p:cNvPr id="5" name="Chart 4"/>
              <p:cNvGraphicFramePr>
                <a:graphicFrameLocks/>
              </p:cNvGraphicFramePr>
              <p:nvPr>
                <p:extLst/>
              </p:nvPr>
            </p:nvGraphicFramePr>
            <p:xfrm>
              <a:off x="4499992" y="3861048"/>
              <a:ext cx="4302224" cy="2581334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sp>
            <p:nvSpPr>
              <p:cNvPr id="9" name="TextBox 8"/>
              <p:cNvSpPr txBox="1"/>
              <p:nvPr/>
            </p:nvSpPr>
            <p:spPr>
              <a:xfrm>
                <a:off x="6400431" y="6381328"/>
                <a:ext cx="112389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nr. processes</a:t>
                </a:r>
                <a:endParaRPr lang="nl-BE" sz="14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 rot="16200000">
                <a:off x="3833976" y="4867361"/>
                <a:ext cx="88024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efficiency</a:t>
                </a:r>
                <a:endParaRPr lang="nl-BE" sz="1400" dirty="0"/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5899374" y="6165304"/>
              <a:ext cx="256802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2</a:t>
              </a:r>
              <a:endParaRPr lang="nl-BE" sz="11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948264" y="6165304"/>
              <a:ext cx="256802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4</a:t>
              </a:r>
              <a:endParaRPr lang="nl-BE" sz="11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028384" y="6165304"/>
              <a:ext cx="256802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8</a:t>
              </a:r>
              <a:endParaRPr lang="nl-BE" sz="1100" dirty="0"/>
            </a:p>
          </p:txBody>
        </p: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008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Throughput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N</a:t>
            </a:r>
            <a:r>
              <a:rPr lang="en-US" dirty="0" smtClean="0"/>
              <a:t> independent tasks</a:t>
            </a:r>
          </a:p>
          <a:p>
            <a:r>
              <a:rPr lang="en-US" dirty="0" smtClean="0"/>
              <a:t>Total number of cores </a:t>
            </a:r>
            <a:r>
              <a:rPr lang="en-US" i="1" dirty="0" smtClean="0"/>
              <a:t>n</a:t>
            </a:r>
            <a:r>
              <a:rPr lang="en-US" dirty="0" smtClean="0"/>
              <a:t> &lt;&lt; </a:t>
            </a:r>
            <a:r>
              <a:rPr lang="en-US" i="1" dirty="0" smtClean="0"/>
              <a:t>N</a:t>
            </a:r>
          </a:p>
          <a:p>
            <a:r>
              <a:rPr lang="en-US" dirty="0" smtClean="0"/>
              <a:t>Execution time single task, 1 thread: </a:t>
            </a:r>
            <a:r>
              <a:rPr lang="en-US" i="1" dirty="0" smtClean="0"/>
              <a:t>t</a:t>
            </a:r>
            <a:r>
              <a:rPr lang="en-US" baseline="-25000" dirty="0" smtClean="0"/>
              <a:t>1</a:t>
            </a:r>
          </a:p>
          <a:p>
            <a:r>
              <a:rPr lang="en-US" dirty="0" smtClean="0"/>
              <a:t>Execution time single task, </a:t>
            </a:r>
            <a:r>
              <a:rPr lang="en-US" i="1" dirty="0" smtClean="0"/>
              <a:t>n</a:t>
            </a:r>
            <a:r>
              <a:rPr lang="en-US" dirty="0" smtClean="0"/>
              <a:t> threads: </a:t>
            </a:r>
            <a:r>
              <a:rPr lang="en-US" i="1" dirty="0" err="1" smtClean="0"/>
              <a:t>t</a:t>
            </a:r>
            <a:r>
              <a:rPr lang="en-US" i="1" baseline="-25000" dirty="0" err="1" smtClean="0"/>
              <a:t>n</a:t>
            </a:r>
            <a:endParaRPr lang="en-US" dirty="0" smtClean="0"/>
          </a:p>
          <a:p>
            <a:r>
              <a:rPr lang="en-US" dirty="0" smtClean="0"/>
              <a:t>Multithreading or not?</a:t>
            </a: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/>
          </p:nvPr>
        </p:nvGraphicFramePr>
        <p:xfrm>
          <a:off x="395536" y="4552763"/>
          <a:ext cx="1851796" cy="896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Equation" r:id="rId3" imgW="812520" imgH="393480" progId="Equation.3">
                  <p:embed/>
                </p:oleObj>
              </mc:Choice>
              <mc:Fallback>
                <p:oleObj name="Equation" r:id="rId3" imgW="81252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5536" y="4552763"/>
                        <a:ext cx="1851796" cy="8969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/>
          </p:nvPr>
        </p:nvGraphicFramePr>
        <p:xfrm>
          <a:off x="3175000" y="4508500"/>
          <a:ext cx="5673725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Equation" r:id="rId5" imgW="2489040" imgH="431640" progId="Equation.3">
                  <p:embed/>
                </p:oleObj>
              </mc:Choice>
              <mc:Fallback>
                <p:oleObj name="Equation" r:id="rId5" imgW="248904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75000" y="4508500"/>
                        <a:ext cx="5673725" cy="984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275856" y="5775647"/>
            <a:ext cx="265277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However: memory?</a:t>
            </a:r>
            <a:endParaRPr lang="en-US" sz="2400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61896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7325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atools</a:t>
            </a:r>
            <a:r>
              <a:rPr lang="en-US" dirty="0" smtClean="0"/>
              <a:t>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Front end</a:t>
            </a:r>
          </a:p>
          <a:p>
            <a:pPr lvl="1"/>
            <a:r>
              <a:rPr lang="en-US" dirty="0" smtClean="0"/>
              <a:t>Bash scripts, wrappers around Python scripts</a:t>
            </a:r>
          </a:p>
          <a:p>
            <a:pPr lvl="1"/>
            <a:r>
              <a:rPr lang="en-US" dirty="0" smtClean="0"/>
              <a:t>Bash features in PBS scripts</a:t>
            </a:r>
          </a:p>
          <a:p>
            <a:r>
              <a:rPr lang="en-US" dirty="0" smtClean="0"/>
              <a:t>Back end</a:t>
            </a:r>
          </a:p>
          <a:p>
            <a:pPr lvl="1"/>
            <a:r>
              <a:rPr lang="en-US" dirty="0" smtClean="0"/>
              <a:t>Python 2.7.x scripts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4852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Bash feature refresher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Assigning result of command to variable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Creating file handle for command input from command output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29</a:t>
            </a:fld>
            <a:endParaRPr lang="en-US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971601" y="2276689"/>
            <a:ext cx="7344815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$(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--data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data.csv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sz="2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971601" y="4532927"/>
            <a:ext cx="7344815" cy="1200329"/>
            <a:chOff x="973922" y="3967896"/>
            <a:chExt cx="7344815" cy="1200329"/>
          </a:xfrm>
        </p:grpSpPr>
        <p:sp>
          <p:nvSpPr>
            <p:cNvPr id="7" name="TextBox 3"/>
            <p:cNvSpPr txBox="1">
              <a:spLocks noChangeArrowheads="1"/>
            </p:cNvSpPr>
            <p:nvPr/>
          </p:nvSpPr>
          <p:spPr bwMode="auto">
            <a:xfrm>
              <a:off x="973922" y="3967896"/>
              <a:ext cx="7344814" cy="12003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source</a:t>
              </a:r>
              <a:r>
                <a:rPr lang="en-US" sz="2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&lt;(</a:t>
              </a:r>
              <a:r>
                <a:rPr lang="en-US" sz="2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aenv</a:t>
              </a:r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--data data.csv</a:t>
              </a:r>
              <a:r>
                <a:rPr lang="en-US" sz="2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eaLnBrk="1" hangingPunct="1"/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TextBox 8"/>
            <p:cNvSpPr txBox="1">
              <a:spLocks noChangeArrowheads="1"/>
            </p:cNvSpPr>
            <p:nvPr/>
          </p:nvSpPr>
          <p:spPr bwMode="auto">
            <a:xfrm>
              <a:off x="7483252" y="3967896"/>
              <a:ext cx="835485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8675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 idx="4294967295"/>
          </p:nvPr>
        </p:nvSpPr>
        <p:spPr>
          <a:xfrm>
            <a:off x="485775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Use case 1: parameter exploration  </a:t>
            </a:r>
            <a:endParaRPr lang="nl-BE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844820"/>
              </p:ext>
            </p:extLst>
          </p:nvPr>
        </p:nvGraphicFramePr>
        <p:xfrm>
          <a:off x="2571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485775" y="3429000"/>
            <a:ext cx="7213620" cy="1477328"/>
            <a:chOff x="428625" y="3754438"/>
            <a:chExt cx="7213620" cy="1477328"/>
          </a:xfrm>
        </p:grpSpPr>
        <p:sp>
          <p:nvSpPr>
            <p:cNvPr id="4121" name="TextBox 3"/>
            <p:cNvSpPr txBox="1">
              <a:spLocks noChangeArrowheads="1"/>
            </p:cNvSpPr>
            <p:nvPr/>
          </p:nvSpPr>
          <p:spPr bwMode="auto">
            <a:xfrm>
              <a:off x="428625" y="3754438"/>
              <a:ext cx="7213620" cy="14773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nodes=2:ppn=20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mpirun</a:t>
              </a:r>
              <a:r>
                <a:rPr lang="en-US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weather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–p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1.0e05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–t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293.0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–h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87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8"/>
            <p:cNvSpPr txBox="1">
              <a:spLocks noChangeArrowheads="1"/>
            </p:cNvSpPr>
            <p:nvPr/>
          </p:nvSpPr>
          <p:spPr bwMode="auto">
            <a:xfrm>
              <a:off x="6527837" y="3760127"/>
              <a:ext cx="1114408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job_01.pbs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627295" y="4026320"/>
            <a:ext cx="7580090" cy="1477328"/>
            <a:chOff x="627295" y="4026320"/>
            <a:chExt cx="7580090" cy="147732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2" name="Group 11"/>
            <p:cNvGrpSpPr/>
            <p:nvPr/>
          </p:nvGrpSpPr>
          <p:grpSpPr>
            <a:xfrm>
              <a:off x="993765" y="4026320"/>
              <a:ext cx="7213620" cy="1477328"/>
              <a:chOff x="428625" y="3754438"/>
              <a:chExt cx="7213620" cy="1477328"/>
            </a:xfrm>
          </p:grpSpPr>
          <p:sp>
            <p:nvSpPr>
              <p:cNvPr id="13" name="TextBox 3"/>
              <p:cNvSpPr txBox="1">
                <a:spLocks noChangeArrowheads="1"/>
              </p:cNvSpPr>
              <p:nvPr/>
            </p:nvSpPr>
            <p:spPr bwMode="auto">
              <a:xfrm>
                <a:off x="428625" y="3754438"/>
                <a:ext cx="7213620" cy="14773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#PBS –l </a:t>
                </a:r>
                <a:r>
                  <a:rPr lang="en-US" b="1" dirty="0" smtClean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nodes=2:ppn=20</a:t>
                </a:r>
                <a:endPara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cd $PBS_O_WORKDIR</a:t>
                </a:r>
                <a:br>
                  <a:rPr lang="en-US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b="1" dirty="0" err="1" smtClean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mpirun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weather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–p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1.003e05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–t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293.3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–h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67</a:t>
                </a:r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" name="TextBox 8"/>
              <p:cNvSpPr txBox="1">
                <a:spLocks noChangeArrowheads="1"/>
              </p:cNvSpPr>
              <p:nvPr/>
            </p:nvSpPr>
            <p:spPr bwMode="auto">
              <a:xfrm>
                <a:off x="6527837" y="3760127"/>
                <a:ext cx="1114408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/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job_30.pbs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 rot="3263479">
              <a:off x="672339" y="4822455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…</a:t>
              </a:r>
              <a:endParaRPr lang="en-US" sz="28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056116" y="4903802"/>
            <a:ext cx="7615857" cy="1477328"/>
            <a:chOff x="1056116" y="4903802"/>
            <a:chExt cx="7615857" cy="147732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5" name="Group 14"/>
            <p:cNvGrpSpPr/>
            <p:nvPr/>
          </p:nvGrpSpPr>
          <p:grpSpPr>
            <a:xfrm>
              <a:off x="1458353" y="4903802"/>
              <a:ext cx="7213620" cy="1477328"/>
              <a:chOff x="428625" y="3754438"/>
              <a:chExt cx="7213620" cy="1477328"/>
            </a:xfrm>
          </p:grpSpPr>
          <p:sp>
            <p:nvSpPr>
              <p:cNvPr id="16" name="TextBox 3"/>
              <p:cNvSpPr txBox="1">
                <a:spLocks noChangeArrowheads="1"/>
              </p:cNvSpPr>
              <p:nvPr/>
            </p:nvSpPr>
            <p:spPr bwMode="auto">
              <a:xfrm>
                <a:off x="428625" y="3754438"/>
                <a:ext cx="7213620" cy="14773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#PBS –l </a:t>
                </a:r>
                <a:r>
                  <a:rPr lang="en-US" b="1" dirty="0" smtClean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nodes=2:ppn=20</a:t>
                </a:r>
                <a:endPara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cd $PBS_O_WORKDIR</a:t>
                </a:r>
                <a:br>
                  <a:rPr lang="en-US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b="1" dirty="0" err="1" smtClean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mpirun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weather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–p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1.3e05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–t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313.0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–h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75</a:t>
                </a:r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7" name="TextBox 8"/>
              <p:cNvSpPr txBox="1">
                <a:spLocks noChangeArrowheads="1"/>
              </p:cNvSpPr>
              <p:nvPr/>
            </p:nvSpPr>
            <p:spPr bwMode="auto">
              <a:xfrm>
                <a:off x="6527837" y="3760127"/>
                <a:ext cx="1114408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/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job_60.pbs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 rot="3263479">
              <a:off x="1101160" y="5380856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…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74639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205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Is </a:t>
            </a:r>
            <a:r>
              <a:rPr lang="en-US" dirty="0" err="1" smtClean="0"/>
              <a:t>atools</a:t>
            </a:r>
            <a:r>
              <a:rPr lang="en-US" dirty="0" smtClean="0"/>
              <a:t> a panacea?</a:t>
            </a:r>
            <a:endParaRPr lang="nl-BE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err="1" smtClean="0"/>
              <a:t>atools</a:t>
            </a:r>
            <a:r>
              <a:rPr lang="en-US" dirty="0" smtClean="0"/>
              <a:t> advantages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Easy to use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Supports MPI work items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Supports several schedulers (PBS torque, SGE,…)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err="1" smtClean="0"/>
              <a:t>atools</a:t>
            </a:r>
            <a:r>
              <a:rPr lang="en-US" dirty="0" smtClean="0"/>
              <a:t> disadvantages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Some overhead from the scheduler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err="1" smtClean="0"/>
              <a:t>atools</a:t>
            </a:r>
            <a:r>
              <a:rPr lang="en-US" dirty="0" smtClean="0"/>
              <a:t> is </a:t>
            </a:r>
            <a:r>
              <a:rPr lang="en-US" i="1" dirty="0" smtClean="0">
                <a:solidFill>
                  <a:srgbClr val="FF0000"/>
                </a:solidFill>
              </a:rPr>
              <a:t>not</a:t>
            </a:r>
            <a:r>
              <a:rPr lang="en-US" dirty="0" smtClean="0"/>
              <a:t> a replacement for 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Parsing files in </a:t>
            </a:r>
            <a:r>
              <a:rPr lang="en-US" dirty="0" err="1" smtClean="0"/>
              <a:t>Matlab</a:t>
            </a:r>
            <a:r>
              <a:rPr lang="en-US" dirty="0" smtClean="0"/>
              <a:t> or R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Using for-loops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3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Website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github.com/gjbex/atools</a:t>
            </a:r>
            <a:r>
              <a:rPr lang="en-US" dirty="0" smtClean="0"/>
              <a:t> </a:t>
            </a:r>
          </a:p>
          <a:p>
            <a:r>
              <a:rPr lang="en-US" dirty="0"/>
              <a:t>Documentation</a:t>
            </a:r>
            <a:br>
              <a:rPr lang="en-US" dirty="0"/>
            </a:br>
            <a:r>
              <a:rPr lang="en-US" dirty="0">
                <a:hlinkClick r:id="rId3"/>
              </a:rPr>
              <a:t>http</a:t>
            </a:r>
            <a:r>
              <a:rPr lang="en-US" dirty="0" smtClean="0">
                <a:hlinkClick r:id="rId3"/>
              </a:rPr>
              <a:t>://atools.readthedocs.io/en/latest/</a:t>
            </a:r>
            <a:r>
              <a:rPr lang="en-US" dirty="0" smtClean="0"/>
              <a:t> </a:t>
            </a:r>
          </a:p>
          <a:p>
            <a:r>
              <a:rPr lang="en-US" dirty="0" smtClean="0"/>
              <a:t>Developer</a:t>
            </a:r>
            <a:br>
              <a:rPr lang="en-US" dirty="0" smtClean="0"/>
            </a:br>
            <a:r>
              <a:rPr lang="en-US" dirty="0" smtClean="0">
                <a:hlinkClick r:id="rId4"/>
              </a:rPr>
              <a:t>geertjan.bex@uhasselt.be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16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 idx="4294967295"/>
          </p:nvPr>
        </p:nvSpPr>
        <p:spPr>
          <a:xfrm>
            <a:off x="485775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Solution: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aenv</a:t>
            </a:r>
            <a:endParaRPr lang="nl-BE" dirty="0" smtClean="0"/>
          </a:p>
        </p:txBody>
      </p:sp>
      <p:sp>
        <p:nvSpPr>
          <p:cNvPr id="5147" name="TextBox 7"/>
          <p:cNvSpPr txBox="1">
            <a:spLocks noChangeArrowheads="1"/>
          </p:cNvSpPr>
          <p:nvPr/>
        </p:nvSpPr>
        <p:spPr bwMode="auto">
          <a:xfrm>
            <a:off x="1176597" y="5550331"/>
            <a:ext cx="7510203" cy="830997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--data data.csv)</a:t>
            </a:r>
          </a:p>
          <a:p>
            <a:pPr eaLnBrk="1" hangingPunct="1"/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qsub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-t ${</a:t>
            </a:r>
            <a:r>
              <a:rPr lang="en-US" sz="2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176597" y="3419589"/>
            <a:ext cx="7491153" cy="2031325"/>
            <a:chOff x="827584" y="3967896"/>
            <a:chExt cx="7491153" cy="2031325"/>
          </a:xfrm>
        </p:grpSpPr>
        <p:sp>
          <p:nvSpPr>
            <p:cNvPr id="5145" name="TextBox 3"/>
            <p:cNvSpPr txBox="1">
              <a:spLocks noChangeArrowheads="1"/>
            </p:cNvSpPr>
            <p:nvPr/>
          </p:nvSpPr>
          <p:spPr bwMode="auto">
            <a:xfrm>
              <a:off x="827584" y="3967896"/>
              <a:ext cx="7491152" cy="20313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nodes=2:ppn=20</a:t>
              </a:r>
            </a:p>
            <a:p>
              <a:pPr eaLnBrk="1" hangingPunct="1"/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module load 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atools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/1.4.4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source 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&lt;(</a:t>
              </a:r>
              <a:r>
                <a:rPr lang="en-US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aenv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--data data.csv)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mpirun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weather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–p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$pressure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–t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$temperature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–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h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humidity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148" name="TextBox 8"/>
            <p:cNvSpPr txBox="1">
              <a:spLocks noChangeArrowheads="1"/>
            </p:cNvSpPr>
            <p:nvPr/>
          </p:nvSpPr>
          <p:spPr bwMode="auto">
            <a:xfrm>
              <a:off x="7483252" y="3967896"/>
              <a:ext cx="835485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894731"/>
              </p:ext>
            </p:extLst>
          </p:nvPr>
        </p:nvGraphicFramePr>
        <p:xfrm>
          <a:off x="2571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</a:tr>
            </a:tbl>
          </a:graphicData>
        </a:graphic>
      </p:graphicFrame>
      <p:sp>
        <p:nvSpPr>
          <p:cNvPr id="10" name="TextBox 8"/>
          <p:cNvSpPr txBox="1">
            <a:spLocks noChangeArrowheads="1"/>
          </p:cNvSpPr>
          <p:nvPr/>
        </p:nvSpPr>
        <p:spPr bwMode="auto">
          <a:xfrm>
            <a:off x="7739291" y="2828296"/>
            <a:ext cx="928459" cy="276999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data.csv</a:t>
            </a:r>
            <a:endParaRPr lang="nl-BE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307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exploration: steps</a:t>
            </a:r>
            <a:endParaRPr lang="nl-NL" smtClean="0"/>
          </a:p>
        </p:txBody>
      </p:sp>
      <p:sp>
        <p:nvSpPr>
          <p:cNvPr id="614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Write PBS script with parameters</a:t>
            </a:r>
          </a:p>
          <a:p>
            <a:pPr lvl="1"/>
            <a:r>
              <a:rPr lang="en-US" dirty="0" smtClean="0"/>
              <a:t>add line to initialize parameters</a:t>
            </a:r>
          </a:p>
          <a:p>
            <a:r>
              <a:rPr lang="en-US" dirty="0" smtClean="0"/>
              <a:t>Create Excel sheet with data</a:t>
            </a:r>
          </a:p>
          <a:p>
            <a:pPr lvl="1"/>
            <a:r>
              <a:rPr lang="en-US" dirty="0" smtClean="0"/>
              <a:t>Convert to CSV format</a:t>
            </a:r>
          </a:p>
          <a:p>
            <a:r>
              <a:rPr lang="en-US" dirty="0" smtClean="0"/>
              <a:t>Submit with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-t …</a:t>
            </a:r>
            <a:endParaRPr lang="nl-NL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822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Torque job arrays</a:t>
            </a:r>
            <a:endParaRPr lang="nl-BE" dirty="0" smtClean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000" dirty="0" smtClean="0"/>
              <a:t>Torque supports job arrays, i.e.,</a:t>
            </a:r>
            <a:endParaRPr lang="nl-BE" sz="3000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5082" y="4581128"/>
            <a:ext cx="9040110" cy="1760676"/>
            <a:chOff x="128212" y="4581128"/>
            <a:chExt cx="9040110" cy="1760676"/>
          </a:xfrm>
        </p:grpSpPr>
        <p:sp>
          <p:nvSpPr>
            <p:cNvPr id="9221" name="TextBox 3"/>
            <p:cNvSpPr txBox="1">
              <a:spLocks noChangeArrowheads="1"/>
            </p:cNvSpPr>
            <p:nvPr/>
          </p:nvSpPr>
          <p:spPr bwMode="auto">
            <a:xfrm>
              <a:off x="128212" y="4581128"/>
              <a:ext cx="3355406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nodes=2:ppn=20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"params-1"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"result-1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222" name="TextBox 3"/>
            <p:cNvSpPr txBox="1">
              <a:spLocks noChangeArrowheads="1"/>
            </p:cNvSpPr>
            <p:nvPr/>
          </p:nvSpPr>
          <p:spPr bwMode="auto">
            <a:xfrm>
              <a:off x="5537200" y="4587478"/>
              <a:ext cx="3631122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nodes=2:ppn=20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params-100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result-100"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223" name="Text Box 8"/>
            <p:cNvSpPr txBox="1">
              <a:spLocks noChangeArrowheads="1"/>
            </p:cNvSpPr>
            <p:nvPr/>
          </p:nvSpPr>
          <p:spPr bwMode="auto">
            <a:xfrm>
              <a:off x="4317249" y="5452666"/>
              <a:ext cx="4127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/>
                <a:t>…</a:t>
              </a:r>
              <a:endParaRPr lang="nl-NL" dirty="0"/>
            </a:p>
          </p:txBody>
        </p:sp>
        <p:sp>
          <p:nvSpPr>
            <p:cNvPr id="9224" name="AutoShape 9"/>
            <p:cNvSpPr>
              <a:spLocks noChangeArrowheads="1"/>
            </p:cNvSpPr>
            <p:nvPr/>
          </p:nvSpPr>
          <p:spPr bwMode="auto">
            <a:xfrm flipV="1">
              <a:off x="4767263" y="4587478"/>
              <a:ext cx="719137" cy="720725"/>
            </a:xfrm>
            <a:custGeom>
              <a:avLst/>
              <a:gdLst>
                <a:gd name="T0" fmla="*/ 503596 w 21600"/>
                <a:gd name="T1" fmla="*/ 0 h 21600"/>
                <a:gd name="T2" fmla="*/ 503596 w 21600"/>
                <a:gd name="T3" fmla="*/ 405675 h 21600"/>
                <a:gd name="T4" fmla="*/ 107771 w 21600"/>
                <a:gd name="T5" fmla="*/ 720725 h 21600"/>
                <a:gd name="T6" fmla="*/ 719137 w 21600"/>
                <a:gd name="T7" fmla="*/ 202837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2912 h 21600"/>
                <a:gd name="T14" fmla="*/ 18227 w 21600"/>
                <a:gd name="T15" fmla="*/ 92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5" name="AutoShape 10"/>
            <p:cNvSpPr>
              <a:spLocks noChangeArrowheads="1"/>
            </p:cNvSpPr>
            <p:nvPr/>
          </p:nvSpPr>
          <p:spPr bwMode="auto">
            <a:xfrm flipH="1" flipV="1">
              <a:off x="3514725" y="4587478"/>
              <a:ext cx="719138" cy="720725"/>
            </a:xfrm>
            <a:custGeom>
              <a:avLst/>
              <a:gdLst>
                <a:gd name="T0" fmla="*/ 503596 w 21600"/>
                <a:gd name="T1" fmla="*/ 0 h 21600"/>
                <a:gd name="T2" fmla="*/ 503596 w 21600"/>
                <a:gd name="T3" fmla="*/ 405675 h 21600"/>
                <a:gd name="T4" fmla="*/ 107771 w 21600"/>
                <a:gd name="T5" fmla="*/ 720725 h 21600"/>
                <a:gd name="T6" fmla="*/ 719138 w 21600"/>
                <a:gd name="T7" fmla="*/ 202837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2912 h 21600"/>
                <a:gd name="T14" fmla="*/ 18227 w 21600"/>
                <a:gd name="T15" fmla="*/ 92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6" name="AutoShape 11"/>
            <p:cNvSpPr>
              <a:spLocks noChangeArrowheads="1"/>
            </p:cNvSpPr>
            <p:nvPr/>
          </p:nvSpPr>
          <p:spPr bwMode="auto">
            <a:xfrm>
              <a:off x="4291013" y="4773216"/>
              <a:ext cx="431800" cy="649287"/>
            </a:xfrm>
            <a:prstGeom prst="downArrow">
              <a:avLst>
                <a:gd name="adj1" fmla="val 50000"/>
                <a:gd name="adj2" fmla="val 3759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62712" y="2123564"/>
            <a:ext cx="363112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qsub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1-100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070989" y="2601405"/>
            <a:ext cx="4871847" cy="1754326"/>
            <a:chOff x="2070989" y="2601405"/>
            <a:chExt cx="4871847" cy="1754326"/>
          </a:xfrm>
        </p:grpSpPr>
        <p:sp>
          <p:nvSpPr>
            <p:cNvPr id="9220" name="TextBox 3"/>
            <p:cNvSpPr txBox="1">
              <a:spLocks noChangeArrowheads="1"/>
            </p:cNvSpPr>
            <p:nvPr/>
          </p:nvSpPr>
          <p:spPr bwMode="auto">
            <a:xfrm>
              <a:off x="2070989" y="2601405"/>
              <a:ext cx="4871847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nodes=2:ppn=20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-$PBS_ARRAYID"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"result-$PBS_ARRAYID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>
              <a:spLocks noChangeArrowheads="1"/>
            </p:cNvSpPr>
            <p:nvPr/>
          </p:nvSpPr>
          <p:spPr bwMode="auto">
            <a:xfrm>
              <a:off x="5549506" y="2601405"/>
              <a:ext cx="1393330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job_array.pbs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347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988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68313" y="274638"/>
            <a:ext cx="8229600" cy="1143000"/>
          </a:xfrm>
        </p:spPr>
        <p:txBody>
          <a:bodyPr/>
          <a:lstStyle/>
          <a:p>
            <a:r>
              <a:rPr lang="en-US" smtClean="0"/>
              <a:t>More features: logs</a:t>
            </a:r>
            <a:endParaRPr lang="nl-BE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Logging for</a:t>
            </a:r>
          </a:p>
          <a:p>
            <a:pPr lvl="1"/>
            <a:r>
              <a:rPr lang="en-US" dirty="0" smtClean="0"/>
              <a:t>bookkeeping: success/failures?</a:t>
            </a:r>
          </a:p>
          <a:p>
            <a:pPr lvl="1"/>
            <a:r>
              <a:rPr lang="en-US" dirty="0" smtClean="0"/>
              <a:t>redo failures</a:t>
            </a:r>
          </a:p>
          <a:p>
            <a:pPr lvl="1"/>
            <a:r>
              <a:rPr lang="en-US" dirty="0" smtClean="0"/>
              <a:t>performance analysis</a:t>
            </a:r>
          </a:p>
          <a:p>
            <a:r>
              <a:rPr lang="en-US" dirty="0" smtClean="0"/>
              <a:t>Scheduler provides logs</a:t>
            </a:r>
          </a:p>
          <a:p>
            <a:pPr lvl="1"/>
            <a:r>
              <a:rPr lang="en-US" dirty="0" smtClean="0"/>
              <a:t>inconvenient</a:t>
            </a:r>
          </a:p>
          <a:p>
            <a:pPr lvl="1"/>
            <a:r>
              <a:rPr lang="en-US" dirty="0" smtClean="0"/>
              <a:t>not always user-accessible</a:t>
            </a:r>
          </a:p>
          <a:p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760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alog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83568" y="1772816"/>
            <a:ext cx="7491153" cy="2585323"/>
            <a:chOff x="827584" y="3967896"/>
            <a:chExt cx="7491153" cy="2585323"/>
          </a:xfrm>
        </p:grpSpPr>
        <p:sp>
          <p:nvSpPr>
            <p:cNvPr id="6" name="TextBox 3"/>
            <p:cNvSpPr txBox="1">
              <a:spLocks noChangeArrowheads="1"/>
            </p:cNvSpPr>
            <p:nvPr/>
          </p:nvSpPr>
          <p:spPr bwMode="auto">
            <a:xfrm>
              <a:off x="827584" y="3967896"/>
              <a:ext cx="7491152" cy="25853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nodes=2:ppn=20</a:t>
              </a:r>
            </a:p>
            <a:p>
              <a:pPr eaLnBrk="1" hangingPunct="1"/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module load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atools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/1.4.4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source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&lt;(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aenv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--data data.csv)</a:t>
              </a:r>
            </a:p>
            <a:p>
              <a:pPr eaLnBrk="1" hangingPunct="1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cd $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PBS_O_WORKDIR</a:t>
              </a:r>
            </a:p>
            <a:p>
              <a:pPr eaLnBrk="1" hangingPunct="1"/>
              <a:r>
                <a:rPr lang="en-US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alog</a:t>
              </a:r>
              <a:r>
                <a:rPr 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--state </a:t>
              </a:r>
              <a:r>
                <a:rPr 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start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mpirun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weather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–p $pressure  –t $temperature 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–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h $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humidity</a:t>
              </a:r>
            </a:p>
            <a:p>
              <a:pPr eaLnBrk="1" hangingPunct="1"/>
              <a:r>
                <a:rPr lang="en-US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alog</a:t>
              </a:r>
              <a:r>
                <a:rPr 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--state </a:t>
              </a:r>
              <a:r>
                <a:rPr 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  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--exit $?</a:t>
              </a:r>
            </a:p>
          </p:txBody>
        </p:sp>
        <p:sp>
          <p:nvSpPr>
            <p:cNvPr id="7" name="TextBox 8"/>
            <p:cNvSpPr txBox="1">
              <a:spLocks noChangeArrowheads="1"/>
            </p:cNvSpPr>
            <p:nvPr/>
          </p:nvSpPr>
          <p:spPr bwMode="auto">
            <a:xfrm>
              <a:off x="7483252" y="3967896"/>
              <a:ext cx="835485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83568" y="4710613"/>
            <a:ext cx="6250429" cy="1754326"/>
            <a:chOff x="1537568" y="4717523"/>
            <a:chExt cx="6250429" cy="1754326"/>
          </a:xfrm>
        </p:grpSpPr>
        <p:sp>
          <p:nvSpPr>
            <p:cNvPr id="8" name="TextBox 7"/>
            <p:cNvSpPr txBox="1"/>
            <p:nvPr/>
          </p:nvSpPr>
          <p:spPr>
            <a:xfrm>
              <a:off x="1537568" y="4717523"/>
              <a:ext cx="6250429" cy="175432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1 started by r1i1n3 at 2016-09-02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11:47:45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started by r1i1n3 at 2016-09-02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11:47:45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3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started by r1i1n3 at 2016-09-02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11:47:46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 failed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by r1i1n3 at 2016-09-02 11:47:46: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3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completed by r1i1n3 at 2016-09-02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11:47:47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TextBox 8"/>
            <p:cNvSpPr txBox="1">
              <a:spLocks noChangeArrowheads="1"/>
            </p:cNvSpPr>
            <p:nvPr/>
          </p:nvSpPr>
          <p:spPr bwMode="auto">
            <a:xfrm>
              <a:off x="6016558" y="6194850"/>
              <a:ext cx="1765227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job.pbs.log145485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3806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2048</TotalTime>
  <Words>1194</Words>
  <Application>Microsoft Office PowerPoint</Application>
  <PresentationFormat>On-screen Show (4:3)</PresentationFormat>
  <Paragraphs>387</Paragraphs>
  <Slides>32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Cambria Math</vt:lpstr>
      <vt:lpstr>Courier New</vt:lpstr>
      <vt:lpstr>Symbol</vt:lpstr>
      <vt:lpstr>Office Theme</vt:lpstr>
      <vt:lpstr>Equation</vt:lpstr>
      <vt:lpstr>atools 1.4.x</vt:lpstr>
      <vt:lpstr>Scenario: parameter exploration</vt:lpstr>
      <vt:lpstr>Use case 1: parameter exploration  </vt:lpstr>
      <vt:lpstr>Solution: aenv</vt:lpstr>
      <vt:lpstr>Data exploration: steps</vt:lpstr>
      <vt:lpstr>Torque job arrays</vt:lpstr>
      <vt:lpstr>Features</vt:lpstr>
      <vt:lpstr>More features: logs</vt:lpstr>
      <vt:lpstr>Logging: alog</vt:lpstr>
      <vt:lpstr>Adapting PBS files: acreate</vt:lpstr>
      <vt:lpstr>Monitoring: arange</vt:lpstr>
      <vt:lpstr>Resuming jobs: arange again</vt:lpstr>
      <vt:lpstr>More features: data aggregation</vt:lpstr>
      <vt:lpstr>Simple reductions: areduce</vt:lpstr>
      <vt:lpstr>Non-trivial reductions: areduce</vt:lpstr>
      <vt:lpstr>Example reductor</vt:lpstr>
      <vt:lpstr>Job statistics: aload</vt:lpstr>
      <vt:lpstr>Tuning</vt:lpstr>
      <vt:lpstr>How to use atools well?</vt:lpstr>
      <vt:lpstr>What you hope/expect for…</vt:lpstr>
      <vt:lpstr>Definitions</vt:lpstr>
      <vt:lpstr>Strong scaling: oops!?!</vt:lpstr>
      <vt:lpstr>Amdahl's law</vt:lpstr>
      <vt:lpstr>It gets worse…</vt:lpstr>
      <vt:lpstr>Picking the sweet spot</vt:lpstr>
      <vt:lpstr>Throughput computing</vt:lpstr>
      <vt:lpstr>Implementation</vt:lpstr>
      <vt:lpstr>atools implementation</vt:lpstr>
      <vt:lpstr>Bash feature refresher</vt:lpstr>
      <vt:lpstr>Conclusions</vt:lpstr>
      <vt:lpstr>Is atools a panacea?</vt:lpstr>
      <vt:lpstr>References</vt:lpstr>
    </vt:vector>
  </TitlesOfParts>
  <Company>KULeuven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Worker</dc:title>
  <dc:creator>Geert Jan Bex</dc:creator>
  <cp:lastModifiedBy>Geert Jan Bex</cp:lastModifiedBy>
  <cp:revision>66</cp:revision>
  <dcterms:created xsi:type="dcterms:W3CDTF">2013-02-20T15:39:10Z</dcterms:created>
  <dcterms:modified xsi:type="dcterms:W3CDTF">2017-10-15T09:59:02Z</dcterms:modified>
</cp:coreProperties>
</file>