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5" r:id="rId10"/>
    <p:sldId id="263" r:id="rId11"/>
  </p:sldIdLst>
  <p:sldSz cx="13004800" cy="9753600"/>
  <p:notesSz cx="6858000" cy="9144000"/>
  <p:defaultTextStyle>
    <a:lvl1pPr algn="ctr" defTabSz="584200">
      <a:defRPr sz="3600">
        <a:latin typeface="Helvetica Light"/>
        <a:ea typeface="Helvetica Light"/>
        <a:cs typeface="Helvetica Light"/>
        <a:sym typeface="Helvetica Light"/>
      </a:defRPr>
    </a:lvl1pPr>
    <a:lvl2pPr algn="ctr" defTabSz="584200">
      <a:defRPr sz="3600">
        <a:latin typeface="Helvetica Light"/>
        <a:ea typeface="Helvetica Light"/>
        <a:cs typeface="Helvetica Light"/>
        <a:sym typeface="Helvetica Light"/>
      </a:defRPr>
    </a:lvl2pPr>
    <a:lvl3pPr algn="ctr" defTabSz="584200">
      <a:defRPr sz="3600">
        <a:latin typeface="Helvetica Light"/>
        <a:ea typeface="Helvetica Light"/>
        <a:cs typeface="Helvetica Light"/>
        <a:sym typeface="Helvetica Light"/>
      </a:defRPr>
    </a:lvl3pPr>
    <a:lvl4pPr algn="ctr" defTabSz="584200">
      <a:defRPr sz="3600">
        <a:latin typeface="Helvetica Light"/>
        <a:ea typeface="Helvetica Light"/>
        <a:cs typeface="Helvetica Light"/>
        <a:sym typeface="Helvetica Light"/>
      </a:defRPr>
    </a:lvl4pPr>
    <a:lvl5pPr algn="ctr" defTabSz="584200">
      <a:defRPr sz="3600">
        <a:latin typeface="Helvetica Light"/>
        <a:ea typeface="Helvetica Light"/>
        <a:cs typeface="Helvetica Light"/>
        <a:sym typeface="Helvetica Light"/>
      </a:defRPr>
    </a:lvl5pPr>
    <a:lvl6pPr algn="ctr" defTabSz="584200">
      <a:defRPr sz="3600">
        <a:latin typeface="Helvetica Light"/>
        <a:ea typeface="Helvetica Light"/>
        <a:cs typeface="Helvetica Light"/>
        <a:sym typeface="Helvetica Light"/>
      </a:defRPr>
    </a:lvl6pPr>
    <a:lvl7pPr algn="ctr" defTabSz="584200">
      <a:defRPr sz="3600">
        <a:latin typeface="Helvetica Light"/>
        <a:ea typeface="Helvetica Light"/>
        <a:cs typeface="Helvetica Light"/>
        <a:sym typeface="Helvetica Light"/>
      </a:defRPr>
    </a:lvl7pPr>
    <a:lvl8pPr algn="ctr" defTabSz="584200">
      <a:defRPr sz="3600">
        <a:latin typeface="Helvetica Light"/>
        <a:ea typeface="Helvetica Light"/>
        <a:cs typeface="Helvetica Light"/>
        <a:sym typeface="Helvetica Light"/>
      </a:defRPr>
    </a:lvl8pPr>
    <a:lvl9pPr algn="ctr" defTabSz="584200">
      <a:defRPr sz="3600">
        <a:latin typeface="Helvetica Light"/>
        <a:ea typeface="Helvetica Light"/>
        <a:cs typeface="Helvetica Light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2E9"/>
          </a:solidFill>
        </a:fill>
      </a:tcStyle>
    </a:wholeTbl>
    <a:band2H>
      <a:tcTxStyle/>
      <a:tcStyle>
        <a:tcBdr/>
        <a:fill>
          <a:solidFill>
            <a:srgbClr val="E6EAF4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65C1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65C1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CDACA"/>
          </a:solidFill>
        </a:fill>
      </a:tcStyle>
    </a:wholeTbl>
    <a:band2H>
      <a:tcTxStyle/>
      <a:tcStyle>
        <a:tcBdr/>
        <a:fill>
          <a:solidFill>
            <a:srgbClr val="E7EDE7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308B16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308B16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308B16"/>
          </a:solidFill>
        </a:fill>
      </a:tcStyle>
    </a:firstRow>
  </a:tblStyle>
  <a:tblStyle styleId="{EEE7283C-3CF3-47DC-8721-378D4A62B22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0CEE9"/>
          </a:solidFill>
        </a:fill>
      </a:tcStyle>
    </a:wholeTbl>
    <a:band2H>
      <a:tcTxStyle/>
      <a:tcStyle>
        <a:tcBdr/>
        <a:fill>
          <a:solidFill>
            <a:srgbClr val="E9E8F4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747C1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747C1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747C1"/>
          </a:solidFill>
        </a:fill>
      </a:tcStyle>
    </a:firstRow>
  </a:tblStyle>
  <a:tblStyle styleId="{CF821DB8-F4EB-4A41-A1BA-3FCAFE7338EE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65C1"/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33BA23B1-9221-436E-865A-0063620EA4FD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508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254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4" d="100"/>
          <a:sy n="84" d="100"/>
        </p:scale>
        <p:origin x="-1338" y="288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3006332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urmeaza</a:t>
            </a:r>
            <a:r>
              <a:rPr lang="en-US" dirty="0" smtClean="0"/>
              <a:t> demo</a:t>
            </a:r>
            <a:r>
              <a:rPr lang="en-US" baseline="0" dirty="0" smtClean="0"/>
              <a:t> cu </a:t>
            </a:r>
            <a:r>
              <a:rPr lang="en-US" baseline="0" dirty="0" err="1" smtClean="0"/>
              <a:t>recunoastere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gesturi</a:t>
            </a:r>
            <a:r>
              <a:rPr lang="en-US" baseline="0" dirty="0" smtClean="0"/>
              <a:t>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0242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0"/>
            <a:ext cx="10464800" cy="49403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356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270000" y="6667500"/>
            <a:ext cx="10464800" cy="1524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56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952500" y="0"/>
            <a:ext cx="5334000" cy="4622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952500" y="4762500"/>
            <a:ext cx="5334000" cy="4991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952500" y="2452955"/>
            <a:ext cx="5334000" cy="656219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214044"/>
            <a:ext cx="11099800" cy="2238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452955"/>
            <a:ext cx="11099800" cy="65621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transition spd="med"/>
  <p:txStyles>
    <p:titleStyle>
      <a:lvl1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1pPr>
      <a:lvl2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2pPr>
      <a:lvl3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3pPr>
      <a:lvl4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4pPr>
      <a:lvl5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5pPr>
      <a:lvl6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6pPr>
      <a:lvl7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7pPr>
      <a:lvl8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8pPr>
      <a:lvl9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0" y="-76200"/>
            <a:ext cx="10464800" cy="6248400"/>
          </a:xfrm>
        </p:spPr>
        <p:txBody>
          <a:bodyPr/>
          <a:lstStyle/>
          <a:p>
            <a:r>
              <a:rPr lang="en-GB" dirty="0" err="1" smtClean="0"/>
              <a:t>Sonificarea</a:t>
            </a:r>
            <a:r>
              <a:rPr lang="en-GB" dirty="0" smtClean="0"/>
              <a:t> </a:t>
            </a:r>
            <a:r>
              <a:rPr lang="en-GB" dirty="0" err="1" smtClean="0"/>
              <a:t>gesturilor</a:t>
            </a:r>
            <a:r>
              <a:rPr lang="en-GB" dirty="0" smtClean="0"/>
              <a:t> cu </a:t>
            </a:r>
            <a:r>
              <a:rPr lang="en-GB" i="1" dirty="0" err="1" smtClean="0"/>
              <a:t>SoundThimble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sz="5400" dirty="0" err="1" smtClean="0"/>
              <a:t>Grigore</a:t>
            </a:r>
            <a:r>
              <a:rPr lang="en-GB" sz="5400" dirty="0" smtClean="0"/>
              <a:t> </a:t>
            </a:r>
            <a:r>
              <a:rPr lang="en-GB" sz="5400" dirty="0" err="1" smtClean="0"/>
              <a:t>Burloiu</a:t>
            </a:r>
            <a:r>
              <a:rPr lang="en-GB" sz="5400" dirty="0" smtClean="0"/>
              <a:t>, </a:t>
            </a:r>
            <a:r>
              <a:rPr lang="ro-RO" sz="5400" dirty="0" smtClean="0"/>
              <a:t>Ș</a:t>
            </a:r>
            <a:r>
              <a:rPr lang="en-GB" sz="5400" dirty="0" err="1" smtClean="0"/>
              <a:t>tefan</a:t>
            </a:r>
            <a:r>
              <a:rPr lang="en-GB" sz="5400" dirty="0" smtClean="0"/>
              <a:t> Damian</a:t>
            </a:r>
            <a:endParaRPr lang="en-GB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0000" y="8013700"/>
            <a:ext cx="10464800" cy="673100"/>
          </a:xfrm>
        </p:spPr>
        <p:txBody>
          <a:bodyPr/>
          <a:lstStyle/>
          <a:p>
            <a:r>
              <a:rPr lang="ro-RO" dirty="0" smtClean="0"/>
              <a:t>29</a:t>
            </a:r>
            <a:r>
              <a:rPr lang="en-GB" dirty="0" smtClean="0"/>
              <a:t> </a:t>
            </a:r>
            <a:r>
              <a:rPr lang="ro-RO" dirty="0" smtClean="0"/>
              <a:t>iunie</a:t>
            </a:r>
            <a:r>
              <a:rPr lang="en-GB" dirty="0" smtClean="0"/>
              <a:t> 2017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20525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304800"/>
            <a:ext cx="10464800" cy="1524000"/>
          </a:xfrm>
        </p:spPr>
        <p:txBody>
          <a:bodyPr>
            <a:normAutofit fontScale="90000"/>
          </a:bodyPr>
          <a:lstStyle/>
          <a:p>
            <a:pPr marL="742950" indent="-742950">
              <a:spcBef>
                <a:spcPts val="4200"/>
              </a:spcBef>
            </a:pPr>
            <a:r>
              <a:rPr lang="ro-RO" dirty="0" smtClean="0"/>
              <a:t>Concluzii și perspective</a:t>
            </a:r>
            <a:endParaRPr lang="ro-R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0800" y="2514600"/>
            <a:ext cx="10464800" cy="6019800"/>
          </a:xfrm>
        </p:spPr>
        <p:txBody>
          <a:bodyPr anchor="ctr">
            <a:normAutofit lnSpcReduction="10000"/>
          </a:bodyPr>
          <a:lstStyle/>
          <a:p>
            <a:pPr marL="742950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sz="3800" dirty="0" smtClean="0"/>
              <a:t>platform</a:t>
            </a:r>
            <a:r>
              <a:rPr lang="ro-RO" sz="3800" dirty="0" smtClean="0"/>
              <a:t>ă multi-nivel, </a:t>
            </a:r>
            <a:r>
              <a:rPr lang="ro-RO" sz="3800" i="1" dirty="0" smtClean="0"/>
              <a:t>open source</a:t>
            </a:r>
            <a:endParaRPr lang="ro-RO" sz="3800" dirty="0" smtClean="0"/>
          </a:p>
          <a:p>
            <a:pPr marL="742950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ro-RO" sz="3800" dirty="0" smtClean="0"/>
              <a:t>portabilitate, extensibilitate</a:t>
            </a:r>
          </a:p>
          <a:p>
            <a:pPr marL="742950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ro-RO" sz="3800" dirty="0" smtClean="0"/>
              <a:t>metode de evaluare?</a:t>
            </a:r>
          </a:p>
          <a:p>
            <a:pPr marL="742950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ro-RO" sz="3800" dirty="0" smtClean="0"/>
              <a:t>colaborări cu artiști</a:t>
            </a:r>
            <a:r>
              <a:rPr lang="en-US" sz="3800" dirty="0" smtClean="0"/>
              <a:t>: </a:t>
            </a:r>
            <a:r>
              <a:rPr lang="en-US" sz="3800" dirty="0" err="1" smtClean="0"/>
              <a:t>coregrafi</a:t>
            </a:r>
            <a:r>
              <a:rPr lang="en-US" sz="3800" dirty="0" smtClean="0"/>
              <a:t>, </a:t>
            </a:r>
            <a:r>
              <a:rPr lang="en-US" sz="3800" dirty="0" err="1" smtClean="0"/>
              <a:t>muzicieni</a:t>
            </a:r>
            <a:r>
              <a:rPr lang="en-US" sz="3800" dirty="0" smtClean="0"/>
              <a:t>, …?</a:t>
            </a:r>
          </a:p>
          <a:p>
            <a:pPr marL="742950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sz="3800" dirty="0" err="1" smtClean="0"/>
              <a:t>dezvoltare</a:t>
            </a:r>
            <a:r>
              <a:rPr lang="en-US" sz="3800" dirty="0" smtClean="0"/>
              <a:t> software?</a:t>
            </a:r>
            <a:endParaRPr lang="ro-RO" sz="3800" dirty="0" smtClean="0"/>
          </a:p>
          <a:p>
            <a:pPr marL="742950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ro-RO" sz="3800" dirty="0" smtClean="0"/>
              <a:t>sunet spațial?</a:t>
            </a:r>
            <a:endParaRPr lang="en-GB" sz="3800" dirty="0"/>
          </a:p>
        </p:txBody>
      </p:sp>
    </p:spTree>
    <p:extLst>
      <p:ext uri="{BB962C8B-B14F-4D97-AF65-F5344CB8AC3E}">
        <p14:creationId xmlns:p14="http://schemas.microsoft.com/office/powerpoint/2010/main" val="16637316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304800"/>
            <a:ext cx="10464800" cy="1524000"/>
          </a:xfrm>
        </p:spPr>
        <p:txBody>
          <a:bodyPr/>
          <a:lstStyle/>
          <a:p>
            <a:r>
              <a:rPr lang="en-GB" dirty="0" err="1" smtClean="0"/>
              <a:t>Cuprins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0800" y="2514600"/>
            <a:ext cx="10464800" cy="6019800"/>
          </a:xfrm>
        </p:spPr>
        <p:txBody>
          <a:bodyPr anchor="ctr"/>
          <a:lstStyle/>
          <a:p>
            <a:pPr marL="742950" indent="-742950" algn="l">
              <a:spcBef>
                <a:spcPts val="4200"/>
              </a:spcBef>
              <a:buSzPct val="75000"/>
              <a:buFont typeface="+mj-lt"/>
              <a:buAutoNum type="arabicPeriod"/>
            </a:pPr>
            <a:r>
              <a:rPr lang="ro-RO" sz="3800" i="1" dirty="0" smtClean="0"/>
              <a:t>SoundThimble</a:t>
            </a:r>
            <a:endParaRPr lang="ro-RO" sz="3800" dirty="0" smtClean="0"/>
          </a:p>
          <a:p>
            <a:pPr marL="742950" indent="-742950" algn="l">
              <a:spcBef>
                <a:spcPts val="4200"/>
              </a:spcBef>
              <a:buSzPct val="75000"/>
              <a:buFont typeface="+mj-lt"/>
              <a:buAutoNum type="arabicPeriod"/>
            </a:pPr>
            <a:r>
              <a:rPr lang="ro-RO" sz="3800" dirty="0" smtClean="0"/>
              <a:t>Sonificare și interactivitate</a:t>
            </a:r>
          </a:p>
          <a:p>
            <a:pPr marL="742950" indent="-742950" algn="l">
              <a:spcBef>
                <a:spcPts val="4200"/>
              </a:spcBef>
              <a:buSzPct val="75000"/>
              <a:buFont typeface="+mj-lt"/>
              <a:buAutoNum type="arabicPeriod"/>
            </a:pPr>
            <a:r>
              <a:rPr lang="ro-RO" sz="3800" i="1" dirty="0" smtClean="0"/>
              <a:t>SoundThimble</a:t>
            </a:r>
            <a:r>
              <a:rPr lang="en-US" sz="3800" dirty="0" smtClean="0"/>
              <a:t>: concept, </a:t>
            </a:r>
            <a:r>
              <a:rPr lang="en-US" sz="3800" dirty="0" err="1" smtClean="0"/>
              <a:t>implementare</a:t>
            </a:r>
            <a:endParaRPr lang="en-US" sz="3800" dirty="0" smtClean="0"/>
          </a:p>
          <a:p>
            <a:pPr marL="742950" indent="-742950" algn="l">
              <a:spcBef>
                <a:spcPts val="4200"/>
              </a:spcBef>
              <a:buSzPct val="75000"/>
              <a:buFont typeface="+mj-lt"/>
              <a:buAutoNum type="arabicPeriod"/>
            </a:pPr>
            <a:r>
              <a:rPr lang="en-US" sz="3800" i="1" dirty="0" err="1" smtClean="0"/>
              <a:t>SoundThimble</a:t>
            </a:r>
            <a:r>
              <a:rPr lang="en-US" sz="3800" dirty="0" smtClean="0"/>
              <a:t>: sound design</a:t>
            </a:r>
          </a:p>
          <a:p>
            <a:pPr marL="742950" indent="-742950" algn="l">
              <a:spcBef>
                <a:spcPts val="4200"/>
              </a:spcBef>
              <a:buSzPct val="75000"/>
              <a:buFont typeface="+mj-lt"/>
              <a:buAutoNum type="arabicPeriod"/>
            </a:pPr>
            <a:r>
              <a:rPr lang="en-US" sz="3800" dirty="0" err="1" smtClean="0"/>
              <a:t>Concluzii</a:t>
            </a:r>
            <a:r>
              <a:rPr lang="en-US" sz="3800" dirty="0" smtClean="0"/>
              <a:t> </a:t>
            </a:r>
            <a:r>
              <a:rPr lang="ro-RO" sz="3800" dirty="0" smtClean="0"/>
              <a:t>și perspective</a:t>
            </a:r>
            <a:endParaRPr lang="en-GB" sz="3800" dirty="0"/>
          </a:p>
        </p:txBody>
      </p:sp>
    </p:spTree>
    <p:extLst>
      <p:ext uri="{BB962C8B-B14F-4D97-AF65-F5344CB8AC3E}">
        <p14:creationId xmlns:p14="http://schemas.microsoft.com/office/powerpoint/2010/main" val="19736765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304800"/>
            <a:ext cx="10464800" cy="1524000"/>
          </a:xfrm>
        </p:spPr>
        <p:txBody>
          <a:bodyPr>
            <a:normAutofit/>
          </a:bodyPr>
          <a:lstStyle/>
          <a:p>
            <a:pPr marL="742950" indent="-742950">
              <a:spcBef>
                <a:spcPts val="4200"/>
              </a:spcBef>
            </a:pPr>
            <a:r>
              <a:rPr lang="ro-RO" i="1" dirty="0" smtClean="0"/>
              <a:t>SoundThimble</a:t>
            </a:r>
            <a:endParaRPr lang="ro-R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0800" y="2514600"/>
            <a:ext cx="10464800" cy="6019800"/>
          </a:xfrm>
        </p:spPr>
        <p:txBody>
          <a:bodyPr anchor="ctr">
            <a:normAutofit fontScale="25000" lnSpcReduction="20000"/>
          </a:bodyPr>
          <a:lstStyle/>
          <a:p>
            <a:pPr algn="l">
              <a:spcBef>
                <a:spcPts val="4200"/>
              </a:spcBef>
              <a:buSzPct val="75000"/>
            </a:pPr>
            <a:endParaRPr lang="ro-RO" sz="3800" dirty="0" smtClean="0"/>
          </a:p>
          <a:p>
            <a:pPr>
              <a:spcBef>
                <a:spcPts val="4200"/>
              </a:spcBef>
              <a:buSzPct val="75000"/>
            </a:pPr>
            <a:r>
              <a:rPr lang="ro-RO" sz="14400" dirty="0" smtClean="0"/>
              <a:t>Platformă interactivă de sonificare</a:t>
            </a:r>
          </a:p>
          <a:p>
            <a:pPr marL="571500" indent="-571500" algn="l">
              <a:spcBef>
                <a:spcPts val="4200"/>
              </a:spcBef>
              <a:buSzPct val="75000"/>
              <a:buFont typeface="Arial" pitchFamily="34" charset="0"/>
              <a:buChar char="•"/>
            </a:pPr>
            <a:endParaRPr lang="ro-RO" sz="3800" dirty="0" smtClean="0"/>
          </a:p>
          <a:p>
            <a:pPr marL="571500" indent="-571500" algn="l">
              <a:spcBef>
                <a:spcPts val="4200"/>
              </a:spcBef>
              <a:buSzPct val="75000"/>
              <a:buFont typeface="Arial" pitchFamily="34" charset="0"/>
              <a:buChar char="•"/>
            </a:pPr>
            <a:r>
              <a:rPr lang="ro-RO" sz="12800" dirty="0" smtClean="0"/>
              <a:t>Instalații interactive</a:t>
            </a:r>
          </a:p>
          <a:p>
            <a:pPr marL="571500" indent="-571500" algn="l">
              <a:spcBef>
                <a:spcPts val="4200"/>
              </a:spcBef>
              <a:buSzPct val="75000"/>
              <a:buFont typeface="Arial" pitchFamily="34" charset="0"/>
              <a:buChar char="•"/>
            </a:pPr>
            <a:r>
              <a:rPr lang="ro-RO" sz="12800" dirty="0" smtClean="0"/>
              <a:t>Teatru și coregrafie</a:t>
            </a:r>
          </a:p>
          <a:p>
            <a:pPr marL="571500" indent="-571500" algn="l">
              <a:spcBef>
                <a:spcPts val="4200"/>
              </a:spcBef>
              <a:buSzPct val="75000"/>
              <a:buFont typeface="Arial" pitchFamily="34" charset="0"/>
              <a:buChar char="•"/>
            </a:pPr>
            <a:r>
              <a:rPr lang="ro-RO" sz="12800" dirty="0" smtClean="0"/>
              <a:t>Meta-instrument </a:t>
            </a:r>
          </a:p>
          <a:p>
            <a:pPr marL="571500" indent="-571500" algn="l">
              <a:spcBef>
                <a:spcPts val="4200"/>
              </a:spcBef>
              <a:buSzPct val="75000"/>
              <a:buFont typeface="Arial" pitchFamily="34" charset="0"/>
              <a:buChar char="•"/>
            </a:pPr>
            <a:r>
              <a:rPr lang="ro-RO" sz="12800" dirty="0" smtClean="0"/>
              <a:t>Simulări VR</a:t>
            </a:r>
          </a:p>
          <a:p>
            <a:pPr marL="571500" indent="-571500" algn="l">
              <a:spcBef>
                <a:spcPts val="4200"/>
              </a:spcBef>
              <a:buSzPct val="75000"/>
              <a:buFont typeface="Arial" pitchFamily="34" charset="0"/>
              <a:buChar char="•"/>
            </a:pPr>
            <a:r>
              <a:rPr lang="ro-RO" sz="12800" dirty="0" smtClean="0"/>
              <a:t>Jocuri audio</a:t>
            </a:r>
            <a:endParaRPr lang="ro-RO" sz="12800" dirty="0"/>
          </a:p>
          <a:p>
            <a:pPr algn="l">
              <a:spcBef>
                <a:spcPts val="4200"/>
              </a:spcBef>
              <a:buSzPct val="75000"/>
            </a:pPr>
            <a:endParaRPr lang="ro-RO" sz="3800" dirty="0" smtClean="0"/>
          </a:p>
          <a:p>
            <a:pPr algn="l">
              <a:spcBef>
                <a:spcPts val="4200"/>
              </a:spcBef>
              <a:buSzPct val="75000"/>
            </a:pPr>
            <a:endParaRPr lang="en-GB" sz="3800" dirty="0" smtClean="0"/>
          </a:p>
          <a:p>
            <a:pPr marL="742950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endParaRPr lang="ro-RO" sz="38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511" y="3649133"/>
            <a:ext cx="6085771" cy="418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0807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304800"/>
            <a:ext cx="11734800" cy="1524000"/>
          </a:xfrm>
        </p:spPr>
        <p:txBody>
          <a:bodyPr>
            <a:normAutofit fontScale="90000"/>
          </a:bodyPr>
          <a:lstStyle/>
          <a:p>
            <a:pPr marL="742950" indent="-742950">
              <a:spcBef>
                <a:spcPts val="4200"/>
              </a:spcBef>
            </a:pPr>
            <a:r>
              <a:rPr lang="ro-RO" dirty="0" smtClean="0"/>
              <a:t>Sonificare și interactivitate</a:t>
            </a:r>
            <a:endParaRPr lang="ro-R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0800" y="2514600"/>
            <a:ext cx="10464800" cy="6019800"/>
          </a:xfrm>
        </p:spPr>
        <p:txBody>
          <a:bodyPr anchor="ctr">
            <a:normAutofit/>
          </a:bodyPr>
          <a:lstStyle/>
          <a:p>
            <a:pPr marL="742950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ro-RO" dirty="0"/>
              <a:t>“</a:t>
            </a:r>
            <a:r>
              <a:rPr lang="ro-RO" i="1" dirty="0"/>
              <a:t>Sonificarea </a:t>
            </a:r>
            <a:r>
              <a:rPr lang="ro-RO" dirty="0"/>
              <a:t>este transformarea relațiilor dintre date în relații acustice cu scopul de a facilita comunicarea sau interpretarea”. – Kramer et. al. </a:t>
            </a:r>
            <a:endParaRPr lang="ro-RO" dirty="0" smtClean="0"/>
          </a:p>
          <a:p>
            <a:pPr marL="742950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vi-VN" dirty="0"/>
              <a:t>“</a:t>
            </a:r>
            <a:r>
              <a:rPr lang="vi-VN" i="1" dirty="0"/>
              <a:t>Sonificarea </a:t>
            </a:r>
            <a:r>
              <a:rPr lang="vi-VN" dirty="0"/>
              <a:t>reprezintă generarea sonoră, dependentă de date, dacă transformarea este sistematică, obiectivă și reproductibilă, în așa fel încât să poată fi folosită ca metodă științifică</a:t>
            </a:r>
            <a:r>
              <a:rPr lang="vi-VN" dirty="0" smtClean="0"/>
              <a:t>.” </a:t>
            </a:r>
            <a:r>
              <a:rPr lang="vi-VN" dirty="0"/>
              <a:t>– Hermann </a:t>
            </a:r>
            <a:endParaRPr lang="ro-RO" dirty="0" smtClean="0"/>
          </a:p>
          <a:p>
            <a:pPr marL="742950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vi-VN" i="1" dirty="0"/>
              <a:t>Sonificarea interactivă </a:t>
            </a:r>
            <a:r>
              <a:rPr lang="ro-RO" i="1" dirty="0" smtClean="0"/>
              <a:t>= </a:t>
            </a:r>
            <a:r>
              <a:rPr lang="vi-VN" dirty="0" smtClean="0"/>
              <a:t>explorarea </a:t>
            </a:r>
            <a:r>
              <a:rPr lang="vi-VN" dirty="0"/>
              <a:t>datelor prin manipulări interactive ale datelor în sunet.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75580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304800"/>
            <a:ext cx="11734800" cy="1524000"/>
          </a:xfrm>
        </p:spPr>
        <p:txBody>
          <a:bodyPr>
            <a:normAutofit fontScale="90000"/>
          </a:bodyPr>
          <a:lstStyle/>
          <a:p>
            <a:pPr marL="742950" indent="-742950">
              <a:spcBef>
                <a:spcPts val="4200"/>
              </a:spcBef>
            </a:pPr>
            <a:r>
              <a:rPr lang="ro-RO" dirty="0" smtClean="0"/>
              <a:t>Sonificare și interactivitate</a:t>
            </a:r>
            <a:endParaRPr lang="ro-R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0800" y="2514600"/>
            <a:ext cx="10464800" cy="6019800"/>
          </a:xfrm>
        </p:spPr>
        <p:txBody>
          <a:bodyPr anchor="ctr">
            <a:normAutofit fontScale="25000" lnSpcReduction="20000"/>
          </a:bodyPr>
          <a:lstStyle/>
          <a:p>
            <a:pPr>
              <a:spcBef>
                <a:spcPts val="4200"/>
              </a:spcBef>
              <a:buSzPct val="75000"/>
            </a:pPr>
            <a:endParaRPr lang="ro-RO" sz="17600" dirty="0" smtClean="0"/>
          </a:p>
          <a:p>
            <a:pPr>
              <a:spcBef>
                <a:spcPts val="4200"/>
              </a:spcBef>
              <a:buSzPct val="75000"/>
            </a:pPr>
            <a:r>
              <a:rPr lang="ro-RO" sz="17600" dirty="0" smtClean="0"/>
              <a:t>Interfețe și senzori</a:t>
            </a:r>
          </a:p>
          <a:p>
            <a:pPr algn="l">
              <a:spcBef>
                <a:spcPts val="4200"/>
              </a:spcBef>
              <a:buSzPct val="75000"/>
            </a:pPr>
            <a:r>
              <a:rPr lang="ro-RO" sz="8000" dirty="0" smtClean="0"/>
              <a:t>Camere video / infraroșu</a:t>
            </a:r>
          </a:p>
          <a:p>
            <a:pPr algn="l">
              <a:spcBef>
                <a:spcPts val="4200"/>
              </a:spcBef>
              <a:buSzPct val="75000"/>
            </a:pPr>
            <a:r>
              <a:rPr lang="ro-RO" sz="8000" dirty="0" smtClean="0"/>
              <a:t>Ultrasunete</a:t>
            </a:r>
          </a:p>
          <a:p>
            <a:pPr algn="l">
              <a:spcBef>
                <a:spcPts val="4200"/>
              </a:spcBef>
              <a:buSzPct val="75000"/>
            </a:pPr>
            <a:r>
              <a:rPr lang="ro-RO" sz="8000" dirty="0" smtClean="0"/>
              <a:t>Microfoane</a:t>
            </a:r>
            <a:endParaRPr lang="ro-RO" sz="8000" dirty="0"/>
          </a:p>
          <a:p>
            <a:pPr algn="l">
              <a:spcBef>
                <a:spcPts val="4200"/>
              </a:spcBef>
              <a:buSzPct val="75000"/>
            </a:pPr>
            <a:r>
              <a:rPr lang="ro-RO" sz="8000" dirty="0" smtClean="0"/>
              <a:t>Contracții musculare</a:t>
            </a:r>
          </a:p>
          <a:p>
            <a:pPr algn="l">
              <a:spcBef>
                <a:spcPts val="4200"/>
              </a:spcBef>
              <a:buSzPct val="75000"/>
            </a:pPr>
            <a:r>
              <a:rPr lang="ro-RO" sz="8000" dirty="0" smtClean="0"/>
              <a:t>Accelerometre / giroscoape</a:t>
            </a:r>
          </a:p>
          <a:p>
            <a:pPr algn="l">
              <a:spcBef>
                <a:spcPts val="4200"/>
              </a:spcBef>
              <a:buSzPct val="75000"/>
            </a:pPr>
            <a:r>
              <a:rPr lang="ro-RO" sz="8000" dirty="0" smtClean="0"/>
              <a:t>Senzori isometrici</a:t>
            </a:r>
          </a:p>
          <a:p>
            <a:pPr algn="l">
              <a:spcBef>
                <a:spcPts val="4200"/>
              </a:spcBef>
              <a:buSzPct val="75000"/>
            </a:pPr>
            <a:r>
              <a:rPr lang="ro-RO" sz="8000" dirty="0" smtClean="0"/>
              <a:t>Switchuri și potențiometre</a:t>
            </a:r>
          </a:p>
          <a:p>
            <a:pPr algn="l">
              <a:spcBef>
                <a:spcPts val="4200"/>
              </a:spcBef>
              <a:buSzPct val="75000"/>
            </a:pPr>
            <a:r>
              <a:rPr lang="ro-RO" sz="8000" dirty="0" smtClean="0"/>
              <a:t>Bio-senzori (</a:t>
            </a:r>
            <a:r>
              <a:rPr lang="en-US" sz="8000" dirty="0" smtClean="0"/>
              <a:t>ex: </a:t>
            </a:r>
            <a:r>
              <a:rPr lang="ro-RO" sz="8000" dirty="0" smtClean="0"/>
              <a:t>termometre, EEG, pulsmetr</a:t>
            </a:r>
            <a:r>
              <a:rPr lang="en-US" sz="8000" dirty="0" smtClean="0"/>
              <a:t>e)</a:t>
            </a:r>
            <a:endParaRPr lang="ro-RO" sz="8000" dirty="0"/>
          </a:p>
          <a:p>
            <a:pPr algn="l">
              <a:spcBef>
                <a:spcPts val="4200"/>
              </a:spcBef>
              <a:buSzPct val="75000"/>
            </a:pPr>
            <a:endParaRPr lang="ro-RO" dirty="0" smtClean="0"/>
          </a:p>
          <a:p>
            <a:pPr algn="l">
              <a:spcBef>
                <a:spcPts val="4200"/>
              </a:spcBef>
              <a:buSzPct val="75000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55155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304800"/>
            <a:ext cx="10464800" cy="1524000"/>
          </a:xfrm>
        </p:spPr>
        <p:txBody>
          <a:bodyPr>
            <a:normAutofit fontScale="90000"/>
          </a:bodyPr>
          <a:lstStyle/>
          <a:p>
            <a:pPr marL="742950" indent="-742950">
              <a:spcBef>
                <a:spcPts val="4200"/>
              </a:spcBef>
            </a:pPr>
            <a:r>
              <a:rPr lang="ro-RO" i="1" dirty="0" smtClean="0"/>
              <a:t>SoundThimble</a:t>
            </a:r>
            <a:r>
              <a:rPr lang="en-US" dirty="0"/>
              <a:t>: </a:t>
            </a:r>
            <a:r>
              <a:rPr lang="en-US" dirty="0" smtClean="0"/>
              <a:t>concept</a:t>
            </a:r>
            <a:endParaRPr lang="ro-R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0800" y="2514600"/>
            <a:ext cx="5638800" cy="6019800"/>
          </a:xfrm>
        </p:spPr>
        <p:txBody>
          <a:bodyPr anchor="ctr">
            <a:normAutofit/>
          </a:bodyPr>
          <a:lstStyle/>
          <a:p>
            <a:pPr marL="742950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en-GB" i="1" dirty="0" smtClean="0"/>
              <a:t>sound-thimble</a:t>
            </a:r>
            <a:r>
              <a:rPr lang="en-GB" dirty="0" smtClean="0"/>
              <a:t> = </a:t>
            </a:r>
            <a:r>
              <a:rPr lang="en-GB" dirty="0" err="1" smtClean="0"/>
              <a:t>obiect</a:t>
            </a:r>
            <a:r>
              <a:rPr lang="en-GB" dirty="0" smtClean="0"/>
              <a:t> </a:t>
            </a:r>
            <a:r>
              <a:rPr lang="en-GB" dirty="0" err="1" smtClean="0"/>
              <a:t>sonor</a:t>
            </a:r>
            <a:r>
              <a:rPr lang="en-GB" dirty="0" smtClean="0"/>
              <a:t> </a:t>
            </a:r>
            <a:r>
              <a:rPr lang="en-GB" sz="2400" dirty="0" smtClean="0"/>
              <a:t>(Schaeffer)</a:t>
            </a:r>
          </a:p>
          <a:p>
            <a:pPr marL="742950" lvl="4" indent="-742950" algn="l">
              <a:buFont typeface="Arial" panose="020B0604020202020204" pitchFamily="34" charset="0"/>
              <a:buChar char="•"/>
            </a:pPr>
            <a:r>
              <a:rPr lang="en-GB" sz="2200" dirty="0" err="1" smtClean="0"/>
              <a:t>unitate</a:t>
            </a:r>
            <a:r>
              <a:rPr lang="en-GB" sz="2200" dirty="0" smtClean="0"/>
              <a:t> </a:t>
            </a:r>
            <a:r>
              <a:rPr lang="en-GB" sz="2200" dirty="0" err="1" smtClean="0"/>
              <a:t>sonor</a:t>
            </a:r>
            <a:r>
              <a:rPr lang="ro-RO" sz="2200" dirty="0" smtClean="0"/>
              <a:t>ă clar delimitată</a:t>
            </a:r>
          </a:p>
          <a:p>
            <a:pPr marL="742950" lvl="4" indent="-742950" algn="l">
              <a:buFont typeface="Arial" panose="020B0604020202020204" pitchFamily="34" charset="0"/>
              <a:buChar char="•"/>
            </a:pPr>
            <a:r>
              <a:rPr lang="ro-RO" sz="2200" dirty="0" smtClean="0"/>
              <a:t>manipulare, aranjament, compoziție</a:t>
            </a:r>
          </a:p>
          <a:p>
            <a:pPr marL="742950" lvl="4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ro-RO" dirty="0" smtClean="0"/>
              <a:t>un scenariu posibil</a:t>
            </a:r>
          </a:p>
          <a:p>
            <a:pPr marL="742950" lvl="4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ro-RO" dirty="0" smtClean="0"/>
              <a:t>abordări performative</a:t>
            </a:r>
          </a:p>
          <a:p>
            <a:pPr marL="742950" lvl="4" indent="-742950" algn="l">
              <a:buFont typeface="Arial" panose="020B0604020202020204" pitchFamily="34" charset="0"/>
              <a:buChar char="•"/>
            </a:pPr>
            <a:r>
              <a:rPr lang="ro-RO" sz="2200" dirty="0" smtClean="0"/>
              <a:t>reflexiv, kinestetic, conotativ, empatic...</a:t>
            </a:r>
          </a:p>
          <a:p>
            <a:pPr marL="742950" lvl="4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ro-RO" dirty="0" smtClean="0"/>
              <a:t>rezultat</a:t>
            </a:r>
            <a:r>
              <a:rPr lang="en-US" dirty="0" smtClean="0"/>
              <a:t>: </a:t>
            </a:r>
            <a:r>
              <a:rPr lang="ro-RO" dirty="0" smtClean="0"/>
              <a:t>o platformă flexibilă interacțiune audio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600" y="1828800"/>
            <a:ext cx="5924550" cy="767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34158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304800"/>
            <a:ext cx="11963400" cy="1524000"/>
          </a:xfrm>
        </p:spPr>
        <p:txBody>
          <a:bodyPr>
            <a:normAutofit fontScale="90000"/>
          </a:bodyPr>
          <a:lstStyle/>
          <a:p>
            <a:pPr marL="742950" indent="-742950">
              <a:spcBef>
                <a:spcPts val="4200"/>
              </a:spcBef>
            </a:pPr>
            <a:r>
              <a:rPr lang="ro-RO" i="1" dirty="0" smtClean="0"/>
              <a:t>SoundThimble</a:t>
            </a:r>
            <a:r>
              <a:rPr lang="en-US" dirty="0"/>
              <a:t>: </a:t>
            </a:r>
            <a:r>
              <a:rPr lang="ro-RO" dirty="0" smtClean="0"/>
              <a:t>implementare</a:t>
            </a:r>
            <a:endParaRPr lang="ro-R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0800" y="2514600"/>
            <a:ext cx="5257800" cy="6019800"/>
          </a:xfrm>
        </p:spPr>
        <p:txBody>
          <a:bodyPr anchor="ctr"/>
          <a:lstStyle/>
          <a:p>
            <a:pPr marL="742950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sz="3800" dirty="0" smtClean="0"/>
              <a:t>Nexus</a:t>
            </a:r>
            <a:r>
              <a:rPr lang="en-US" sz="3800" i="1" dirty="0" smtClean="0"/>
              <a:t>: </a:t>
            </a:r>
            <a:r>
              <a:rPr lang="ro-RO" sz="3800" i="1" dirty="0" smtClean="0"/>
              <a:t>character</a:t>
            </a:r>
            <a:r>
              <a:rPr lang="ro-RO" sz="3800" dirty="0" smtClean="0"/>
              <a:t> </a:t>
            </a:r>
            <a:r>
              <a:rPr lang="en-US" sz="3800" dirty="0" smtClean="0"/>
              <a:t>     </a:t>
            </a:r>
            <a:r>
              <a:rPr lang="en-US" sz="2200" dirty="0" smtClean="0"/>
              <a:t>5 </a:t>
            </a:r>
            <a:r>
              <a:rPr lang="en-US" sz="2200" dirty="0" err="1"/>
              <a:t>markere</a:t>
            </a:r>
            <a:r>
              <a:rPr lang="en-US" sz="2200" dirty="0"/>
              <a:t>, 2 </a:t>
            </a:r>
            <a:r>
              <a:rPr lang="en-US" sz="2200" dirty="0" err="1" smtClean="0"/>
              <a:t>segmente</a:t>
            </a:r>
            <a:endParaRPr lang="en-US" sz="2200" dirty="0" smtClean="0"/>
          </a:p>
          <a:p>
            <a:pPr marL="742950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sz="3800" dirty="0" smtClean="0"/>
              <a:t>Max: </a:t>
            </a:r>
            <a:r>
              <a:rPr lang="en-US" sz="3800" dirty="0" err="1" smtClean="0"/>
              <a:t>gesturi</a:t>
            </a:r>
            <a:r>
              <a:rPr lang="en-US" sz="3800" dirty="0" smtClean="0"/>
              <a:t>  </a:t>
            </a:r>
            <a:r>
              <a:rPr lang="en-US" sz="2200" dirty="0" err="1" smtClean="0"/>
              <a:t>MuBu</a:t>
            </a:r>
            <a:r>
              <a:rPr lang="en-US" sz="2200" dirty="0" smtClean="0"/>
              <a:t>/IRCAM</a:t>
            </a:r>
          </a:p>
          <a:p>
            <a:pPr marL="742950" lvl="0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sz="3800" dirty="0"/>
              <a:t>Max: </a:t>
            </a:r>
            <a:r>
              <a:rPr lang="en-US" sz="3800" dirty="0" err="1" smtClean="0"/>
              <a:t>sonificare</a:t>
            </a:r>
            <a:r>
              <a:rPr lang="en-US" sz="3800" dirty="0" smtClean="0"/>
              <a:t>     </a:t>
            </a:r>
            <a:r>
              <a:rPr lang="en-US" sz="2200" dirty="0" err="1" smtClean="0"/>
              <a:t>fiecare</a:t>
            </a:r>
            <a:r>
              <a:rPr lang="en-US" sz="2200" dirty="0" smtClean="0"/>
              <a:t> </a:t>
            </a:r>
            <a:r>
              <a:rPr lang="en-US" sz="2200" i="1" dirty="0" smtClean="0"/>
              <a:t>thimble</a:t>
            </a:r>
            <a:r>
              <a:rPr lang="en-US" sz="2200" dirty="0" smtClean="0"/>
              <a:t> e un generator independent</a:t>
            </a:r>
            <a:endParaRPr lang="en-GB" sz="2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400" y="2178523"/>
            <a:ext cx="6502400" cy="7575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71974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304800"/>
            <a:ext cx="11963400" cy="1524000"/>
          </a:xfrm>
        </p:spPr>
        <p:txBody>
          <a:bodyPr>
            <a:normAutofit fontScale="90000"/>
          </a:bodyPr>
          <a:lstStyle/>
          <a:p>
            <a:pPr marL="742950" indent="-742950">
              <a:spcBef>
                <a:spcPts val="4200"/>
              </a:spcBef>
            </a:pPr>
            <a:r>
              <a:rPr lang="ro-RO" i="1" dirty="0" smtClean="0"/>
              <a:t>SoundThimble</a:t>
            </a:r>
            <a:r>
              <a:rPr lang="en-US" dirty="0"/>
              <a:t>: </a:t>
            </a:r>
            <a:r>
              <a:rPr lang="ro-RO" dirty="0" smtClean="0"/>
              <a:t>sound design</a:t>
            </a:r>
            <a:br>
              <a:rPr lang="ro-RO" dirty="0" smtClean="0"/>
            </a:br>
            <a:r>
              <a:rPr lang="ro-RO" sz="4900" dirty="0" smtClean="0"/>
              <a:t>Posibilități de mapare</a:t>
            </a:r>
            <a:endParaRPr lang="ro-RO" sz="49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0800" y="2514600"/>
            <a:ext cx="10464800" cy="6019800"/>
          </a:xfrm>
        </p:spPr>
        <p:txBody>
          <a:bodyPr anchor="ctr"/>
          <a:lstStyle/>
          <a:p>
            <a:pPr marL="742950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ro-RO" sz="3800" i="1" dirty="0" smtClean="0"/>
              <a:t>One to </a:t>
            </a:r>
            <a:r>
              <a:rPr lang="ro-RO" sz="3800" i="1" dirty="0" smtClean="0"/>
              <a:t>one</a:t>
            </a:r>
            <a:r>
              <a:rPr lang="en-US" sz="3800" i="1" dirty="0" smtClean="0"/>
              <a:t> </a:t>
            </a:r>
            <a:r>
              <a:rPr lang="en-US" sz="3800" dirty="0" smtClean="0"/>
              <a:t>(</a:t>
            </a:r>
            <a:r>
              <a:rPr lang="en-US" sz="3800" dirty="0" err="1" smtClean="0"/>
              <a:t>mapare</a:t>
            </a:r>
            <a:r>
              <a:rPr lang="en-US" sz="3800" dirty="0" smtClean="0"/>
              <a:t> direct</a:t>
            </a:r>
            <a:r>
              <a:rPr lang="ro-RO" sz="3800" dirty="0" smtClean="0"/>
              <a:t>ă)</a:t>
            </a:r>
            <a:endParaRPr lang="ro-RO" sz="3800" dirty="0" smtClean="0"/>
          </a:p>
          <a:p>
            <a:pPr marL="742950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ro-RO" sz="3800" i="1" dirty="0" smtClean="0"/>
              <a:t>One to many </a:t>
            </a:r>
            <a:r>
              <a:rPr lang="ro-RO" sz="3800" dirty="0" smtClean="0"/>
              <a:t>(mapare </a:t>
            </a:r>
            <a:r>
              <a:rPr lang="ro-RO" sz="3800" dirty="0" smtClean="0"/>
              <a:t>divergentă</a:t>
            </a:r>
            <a:r>
              <a:rPr lang="ro-RO" sz="3800" dirty="0" smtClean="0"/>
              <a:t>)</a:t>
            </a:r>
            <a:endParaRPr lang="ro-RO" sz="3800" dirty="0" smtClean="0"/>
          </a:p>
          <a:p>
            <a:pPr marL="742950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ro-RO" sz="3800" i="1" dirty="0" smtClean="0"/>
              <a:t>Many to one</a:t>
            </a:r>
            <a:r>
              <a:rPr lang="ro-RO" sz="3800" dirty="0" smtClean="0"/>
              <a:t> (</a:t>
            </a:r>
            <a:r>
              <a:rPr lang="ro-RO" sz="3800" dirty="0"/>
              <a:t>mapare convergentă)</a:t>
            </a:r>
            <a:endParaRPr lang="ro-RO" sz="3800" i="1" dirty="0" smtClean="0"/>
          </a:p>
          <a:p>
            <a:pPr marL="742950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endParaRPr lang="en-GB" sz="3800" dirty="0"/>
          </a:p>
        </p:txBody>
      </p:sp>
    </p:spTree>
    <p:extLst>
      <p:ext uri="{BB962C8B-B14F-4D97-AF65-F5344CB8AC3E}">
        <p14:creationId xmlns:p14="http://schemas.microsoft.com/office/powerpoint/2010/main" val="31559231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304800"/>
            <a:ext cx="11963400" cy="1524000"/>
          </a:xfrm>
        </p:spPr>
        <p:txBody>
          <a:bodyPr>
            <a:normAutofit fontScale="90000"/>
          </a:bodyPr>
          <a:lstStyle/>
          <a:p>
            <a:pPr marL="742950" indent="-742950">
              <a:spcBef>
                <a:spcPts val="4200"/>
              </a:spcBef>
            </a:pPr>
            <a:r>
              <a:rPr lang="ro-RO" i="1" dirty="0" smtClean="0"/>
              <a:t>SoundThimble</a:t>
            </a:r>
            <a:r>
              <a:rPr lang="en-US" dirty="0"/>
              <a:t>: </a:t>
            </a:r>
            <a:r>
              <a:rPr lang="ro-RO" dirty="0" smtClean="0"/>
              <a:t>sound design</a:t>
            </a:r>
            <a:br>
              <a:rPr lang="ro-RO" dirty="0" smtClean="0"/>
            </a:br>
            <a:r>
              <a:rPr lang="ro-RO" sz="4900" dirty="0" smtClean="0"/>
              <a:t>Metode de sonificare</a:t>
            </a:r>
            <a:endParaRPr lang="ro-RO" sz="49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0800" y="2514600"/>
            <a:ext cx="10464800" cy="6019800"/>
          </a:xfrm>
        </p:spPr>
        <p:txBody>
          <a:bodyPr anchor="ctr">
            <a:normAutofit/>
          </a:bodyPr>
          <a:lstStyle/>
          <a:p>
            <a:pPr marL="742950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ro-RO" sz="3600" dirty="0" smtClean="0"/>
              <a:t>Triggering (hotspots)</a:t>
            </a:r>
          </a:p>
          <a:p>
            <a:pPr marL="742950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ro-RO" sz="3600" dirty="0" smtClean="0"/>
              <a:t>Sinteză granulară</a:t>
            </a:r>
          </a:p>
          <a:p>
            <a:pPr marL="742950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ro-RO" sz="3600" dirty="0" smtClean="0"/>
              <a:t>Sinteză aditivă</a:t>
            </a:r>
          </a:p>
          <a:p>
            <a:pPr marL="742950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ro-RO" sz="3600" dirty="0" smtClean="0"/>
              <a:t>Sinteză </a:t>
            </a:r>
            <a:r>
              <a:rPr lang="ro-RO" sz="3600" i="1" dirty="0" smtClean="0"/>
              <a:t>wavetable</a:t>
            </a:r>
            <a:endParaRPr lang="ro-RO" sz="3600" dirty="0" smtClean="0"/>
          </a:p>
          <a:p>
            <a:pPr marL="742950" indent="-742950" algn="l">
              <a:spcBef>
                <a:spcPts val="4200"/>
              </a:spcBef>
              <a:buSzPct val="75000"/>
              <a:buFont typeface="Arial" panose="020B0604020202020204" pitchFamily="34" charset="0"/>
              <a:buChar char="•"/>
            </a:pPr>
            <a:r>
              <a:rPr lang="ro-RO" sz="3600" dirty="0" smtClean="0"/>
              <a:t>Efecte spațiale (panoramare, </a:t>
            </a:r>
            <a:r>
              <a:rPr lang="ro-RO" sz="3600" i="1" dirty="0" smtClean="0"/>
              <a:t>spread, </a:t>
            </a:r>
            <a:r>
              <a:rPr lang="ro-RO" sz="3600" dirty="0" smtClean="0"/>
              <a:t>reverb, ecou, </a:t>
            </a:r>
            <a:r>
              <a:rPr lang="ro-RO" sz="3600" dirty="0" smtClean="0"/>
              <a:t>EQ)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40751860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65C1"/>
          </a:solidFill>
          <a:prstDash val="solid"/>
          <a:bevel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65C1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65C1"/>
          </a:solidFill>
          <a:prstDash val="solid"/>
          <a:bevel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65C1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5074</TotalTime>
  <Words>301</Words>
  <Application>Microsoft Office PowerPoint</Application>
  <PresentationFormat>Custom</PresentationFormat>
  <Paragraphs>63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Default</vt:lpstr>
      <vt:lpstr>Sonificarea gesturilor cu SoundThimble  Grigore Burloiu, Ștefan Damian</vt:lpstr>
      <vt:lpstr>Cuprins</vt:lpstr>
      <vt:lpstr>SoundThimble</vt:lpstr>
      <vt:lpstr>Sonificare și interactivitate</vt:lpstr>
      <vt:lpstr>Sonificare și interactivitate</vt:lpstr>
      <vt:lpstr>SoundThimble: concept</vt:lpstr>
      <vt:lpstr>SoundThimble: implementare</vt:lpstr>
      <vt:lpstr>SoundThimble: sound design Posibilități de mapare</vt:lpstr>
      <vt:lpstr>SoundThimble: sound design Metode de sonificare</vt:lpstr>
      <vt:lpstr>Concluzii și perspective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Proiect IMECISS</dc:title>
  <dc:creator>prow</dc:creator>
  <cp:lastModifiedBy>prow</cp:lastModifiedBy>
  <cp:revision>107</cp:revision>
  <dcterms:modified xsi:type="dcterms:W3CDTF">2017-06-28T13:58:52Z</dcterms:modified>
</cp:coreProperties>
</file>