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35"/>
  </p:notesMasterIdLst>
  <p:handoutMasterIdLst>
    <p:handoutMasterId r:id="rId36"/>
  </p:handoutMasterIdLst>
  <p:sldIdLst>
    <p:sldId id="293" r:id="rId5"/>
    <p:sldId id="300" r:id="rId6"/>
    <p:sldId id="301" r:id="rId7"/>
    <p:sldId id="302" r:id="rId8"/>
    <p:sldId id="303" r:id="rId9"/>
    <p:sldId id="324" r:id="rId10"/>
    <p:sldId id="299" r:id="rId11"/>
    <p:sldId id="295" r:id="rId12"/>
    <p:sldId id="312" r:id="rId13"/>
    <p:sldId id="328" r:id="rId14"/>
    <p:sldId id="329" r:id="rId15"/>
    <p:sldId id="309" r:id="rId16"/>
    <p:sldId id="310" r:id="rId17"/>
    <p:sldId id="320" r:id="rId18"/>
    <p:sldId id="311" r:id="rId19"/>
    <p:sldId id="297" r:id="rId20"/>
    <p:sldId id="314" r:id="rId21"/>
    <p:sldId id="313" r:id="rId22"/>
    <p:sldId id="330" r:id="rId23"/>
    <p:sldId id="331" r:id="rId24"/>
    <p:sldId id="333" r:id="rId25"/>
    <p:sldId id="334" r:id="rId26"/>
    <p:sldId id="332" r:id="rId27"/>
    <p:sldId id="335" r:id="rId28"/>
    <p:sldId id="336" r:id="rId29"/>
    <p:sldId id="337" r:id="rId30"/>
    <p:sldId id="316" r:id="rId31"/>
    <p:sldId id="319" r:id="rId32"/>
    <p:sldId id="318" r:id="rId33"/>
    <p:sldId id="321" r:id="rId34"/>
  </p:sldIdLst>
  <p:sldSz cx="9144000" cy="6858000" type="screen4x3"/>
  <p:notesSz cx="6858000" cy="9144000"/>
  <p:defaultTextStyle>
    <a:defPPr>
      <a:defRPr lang="nl-N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4B2F"/>
    <a:srgbClr val="FF0900"/>
    <a:srgbClr val="B88B00"/>
    <a:srgbClr val="524A00"/>
    <a:srgbClr val="94C3DB"/>
    <a:srgbClr val="92005D"/>
    <a:srgbClr val="A29D00"/>
    <a:srgbClr val="FFC800"/>
    <a:srgbClr val="99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6550" autoAdjust="0"/>
  </p:normalViewPr>
  <p:slideViewPr>
    <p:cSldViewPr>
      <p:cViewPr varScale="1">
        <p:scale>
          <a:sx n="55" d="100"/>
          <a:sy n="55" d="100"/>
        </p:scale>
        <p:origin x="16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DE243C-9307-47C8-845D-2ADBBC2D8DE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95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52489-1848-46ED-B5A7-35927E9CC04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272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EF046-6B58-42B5-A3EE-DDD8C7BB8453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102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38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Impact van Titanic</a:t>
            </a:r>
            <a:r>
              <a:rPr lang="nl-BE" baseline="0" dirty="0"/>
              <a:t> op de ijsberg komt overeen met 37 treinen.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52489-1848-46ED-B5A7-35927E9CC044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18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sz="3200" b="1" kern="1200" dirty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52489-1848-46ED-B5A7-35927E9CC044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Aantal flesjes cocacola</a:t>
            </a:r>
            <a:r>
              <a:rPr lang="nl-BE" baseline="0" dirty="0"/>
              <a:t> verkocht per dag uitgedrukt in mijlen.</a:t>
            </a:r>
          </a:p>
          <a:p>
            <a:r>
              <a:rPr lang="nl-BE" baseline="0" dirty="0"/>
              <a:t>&gt; </a:t>
            </a:r>
            <a:r>
              <a:rPr lang="nl-BE" baseline="0" dirty="0" err="1"/>
              <a:t>eifeltoren</a:t>
            </a:r>
            <a:r>
              <a:rPr lang="nl-BE" baseline="0" dirty="0"/>
              <a:t>, empire state,  </a:t>
            </a:r>
            <a:r>
              <a:rPr lang="nl-BE" baseline="0" dirty="0" err="1"/>
              <a:t>mount</a:t>
            </a:r>
            <a:r>
              <a:rPr lang="nl-BE" baseline="0" dirty="0"/>
              <a:t> </a:t>
            </a:r>
            <a:r>
              <a:rPr lang="nl-BE" baseline="0" dirty="0" err="1"/>
              <a:t>everest</a:t>
            </a:r>
            <a:r>
              <a:rPr lang="nl-BE" baseline="0" dirty="0"/>
              <a:t>, huidige record ballonvaren,  raket, …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52489-1848-46ED-B5A7-35927E9CC044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42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52489-1848-46ED-B5A7-35927E9CC044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33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Keuzeproject 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_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0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92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1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3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21-5-2018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219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r>
              <a:rPr lang="nl-BE" dirty="0"/>
              <a:t>Keuzeproject 1</a:t>
            </a: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nl-NL" dirty="0" err="1"/>
              <a:t>Datadriven</a:t>
            </a:r>
            <a:r>
              <a:rPr lang="nl-NL" dirty="0"/>
              <a:t> storytelling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BIT-project</a:t>
            </a:r>
            <a:br>
              <a:rPr lang="nl-BE" dirty="0"/>
            </a:br>
            <a:endParaRPr lang="nl-NL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59063"/>
            <a:ext cx="1802988" cy="11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 Tableau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275002"/>
            <a:ext cx="7056784" cy="46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2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Tableau Desktop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9" y="1441939"/>
            <a:ext cx="8921881" cy="42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Infographic</a:t>
            </a:r>
            <a:r>
              <a:rPr lang="nl-BE" dirty="0"/>
              <a:t> uit 1912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360000" y="6381328"/>
            <a:ext cx="360000" cy="369820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8" y="1484784"/>
            <a:ext cx="8960922" cy="40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Infographic</a:t>
            </a:r>
            <a:r>
              <a:rPr lang="nl-BE" dirty="0"/>
              <a:t> uit 1918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360000" y="6309320"/>
            <a:ext cx="360000" cy="44182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1026" name="Picture 2" descr="https://encrypted-tbn0.gstatic.com/images?q=tbn:ANd9GcSRp9HKr2971fVTdQQ1ZzwSvzPBSG-QsbjH8VrDF_hzzqzl7F_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22922"/>
            <a:ext cx="6669405" cy="50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A74CDA66-625D-4C68-A2B0-5FF941FEA871}"/>
              </a:ext>
            </a:extLst>
          </p:cNvPr>
          <p:cNvSpPr/>
          <p:nvPr/>
        </p:nvSpPr>
        <p:spPr>
          <a:xfrm>
            <a:off x="1448780" y="2248824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0070C0"/>
                </a:solidFill>
                <a:latin typeface="Arial Black" panose="020B0A04020102020204" pitchFamily="34" charset="0"/>
              </a:rPr>
              <a:t>Gemiddelde maandelijkse prestaties in het eerste semester van 1918</a:t>
            </a:r>
          </a:p>
          <a:p>
            <a:r>
              <a:rPr lang="nl-BE" b="1" dirty="0">
                <a:solidFill>
                  <a:srgbClr val="0070C0"/>
                </a:solidFill>
                <a:latin typeface="Arial Black" panose="020B0A04020102020204" pitchFamily="34" charset="0"/>
              </a:rPr>
              <a:t>630000 ton gezonken aan onderzeeërs; 270000 ton nieuwe onderzeeërs gebouwd</a:t>
            </a:r>
          </a:p>
        </p:txBody>
      </p:sp>
    </p:spTree>
    <p:extLst>
      <p:ext uri="{BB962C8B-B14F-4D97-AF65-F5344CB8AC3E}">
        <p14:creationId xmlns:p14="http://schemas.microsoft.com/office/powerpoint/2010/main" val="203528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InfoGraphic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pic>
        <p:nvPicPr>
          <p:cNvPr id="5122" name="Picture 2" descr="Vintage Infographic American Productivity (1946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4049"/>
            <a:ext cx="4845255" cy="349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107504" y="4899549"/>
            <a:ext cx="4319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200" dirty="0"/>
              <a:t>(image American Productivity 1919-1945: </a:t>
            </a:r>
            <a:r>
              <a:rPr lang="nl-BE" sz="1200" dirty="0" err="1"/>
              <a:t>Fortune</a:t>
            </a:r>
            <a:r>
              <a:rPr lang="nl-BE" sz="1200" dirty="0"/>
              <a:t> magazine)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414049"/>
            <a:ext cx="2347163" cy="4993057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49701" y="1063938"/>
            <a:ext cx="980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/>
              <a:t>1946</a:t>
            </a:r>
          </a:p>
        </p:txBody>
      </p:sp>
      <p:sp>
        <p:nvSpPr>
          <p:cNvPr id="10" name="Rechthoek 9"/>
          <p:cNvSpPr/>
          <p:nvPr/>
        </p:nvSpPr>
        <p:spPr>
          <a:xfrm>
            <a:off x="5724128" y="942929"/>
            <a:ext cx="980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/>
              <a:t>1957</a:t>
            </a:r>
          </a:p>
        </p:txBody>
      </p:sp>
    </p:spTree>
    <p:extLst>
      <p:ext uri="{BB962C8B-B14F-4D97-AF65-F5344CB8AC3E}">
        <p14:creationId xmlns:p14="http://schemas.microsoft.com/office/powerpoint/2010/main" val="275312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6469"/>
            <a:ext cx="4896544" cy="680828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16632"/>
            <a:ext cx="4139952" cy="1142984"/>
          </a:xfrm>
        </p:spPr>
        <p:txBody>
          <a:bodyPr/>
          <a:lstStyle/>
          <a:p>
            <a:r>
              <a:rPr lang="nl-BE" dirty="0" err="1"/>
              <a:t>Infographic</a:t>
            </a:r>
            <a:r>
              <a:rPr lang="nl-BE" dirty="0"/>
              <a:t> vandaag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189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Workshop en zelfstudie: </a:t>
            </a:r>
          </a:p>
          <a:p>
            <a:pPr lvl="1"/>
            <a:r>
              <a:rPr lang="nl-BE" dirty="0"/>
              <a:t>Leren werken met Tableau</a:t>
            </a:r>
          </a:p>
          <a:p>
            <a:r>
              <a:rPr lang="nl-BE" dirty="0"/>
              <a:t>Dashboarding:</a:t>
            </a:r>
          </a:p>
          <a:p>
            <a:pPr lvl="1"/>
            <a:r>
              <a:rPr lang="nl-BE" dirty="0"/>
              <a:t>Het bouwen van dashboards in Tableau. </a:t>
            </a:r>
          </a:p>
          <a:p>
            <a:r>
              <a:rPr lang="nl-BE" dirty="0"/>
              <a:t>Storytelling:</a:t>
            </a:r>
          </a:p>
          <a:p>
            <a:pPr lvl="1"/>
            <a:r>
              <a:rPr lang="nl-BE" dirty="0"/>
              <a:t>De uitgewerkte dashboards zijn geen verzameling van losse grafieken en tabellen maar vertellen het verhaal achter de data. </a:t>
            </a:r>
          </a:p>
          <a:p>
            <a:pPr lvl="1"/>
            <a:r>
              <a:rPr lang="nl-BE" dirty="0"/>
              <a:t>Dit verhaal visualiseer je in een </a:t>
            </a:r>
            <a:r>
              <a:rPr lang="nl-BE" dirty="0" err="1"/>
              <a:t>infographic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267680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De volledige opdracht is uitgeschreven in de bundel “KP 2 BIT opdracht mei 2018” en het document “</a:t>
            </a:r>
            <a:r>
              <a:rPr lang="en-US" sz="2800" dirty="0" err="1"/>
              <a:t>Opdracht</a:t>
            </a:r>
            <a:r>
              <a:rPr lang="en-US" sz="2800" dirty="0"/>
              <a:t> </a:t>
            </a:r>
            <a:r>
              <a:rPr lang="en-US" sz="2800" dirty="0" err="1"/>
              <a:t>Ordina</a:t>
            </a:r>
            <a:r>
              <a:rPr lang="en-US" sz="2800" dirty="0"/>
              <a:t> – </a:t>
            </a:r>
            <a:r>
              <a:rPr lang="en-US" sz="2800" dirty="0" err="1"/>
              <a:t>Projectweek</a:t>
            </a:r>
            <a:r>
              <a:rPr lang="en-US" sz="2800" dirty="0"/>
              <a:t> Tableau 2018”</a:t>
            </a:r>
            <a:endParaRPr lang="nl-BE" sz="2800" dirty="0"/>
          </a:p>
          <a:p>
            <a:pPr marL="0" indent="0">
              <a:buNone/>
            </a:pP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dan NU </a:t>
            </a:r>
            <a:r>
              <a:rPr lang="nl-BE" dirty="0" err="1"/>
              <a:t>CoNCREET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752836"/>
            <a:ext cx="1010900" cy="6640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75" y="3212184"/>
            <a:ext cx="1775653" cy="261981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FFF35F7-83D5-40A1-97DF-EB8F8D722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298140"/>
            <a:ext cx="4946718" cy="12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1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PlaNNING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360000" y="6381328"/>
            <a:ext cx="360000" cy="369820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4DD4709-CB60-4671-A8DE-3579D972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044"/>
            <a:ext cx="7092280" cy="56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9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507FB33-B9C0-49E6-AC13-2FEBD264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Open het document op Toledo!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r>
              <a:rPr lang="nl-BE" dirty="0"/>
              <a:t>We nemen het document samen grondig door!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FBF991-C3B9-4F0A-988B-B923A67C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KP 2 BIT opdracht mei 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385D25-D582-453C-A615-9AEE23C8B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7E8A21-C972-4F5A-B3D2-0836F31C37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234562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/>
              <a:t>Hoe het tijdens de lessen was…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6588980" cy="5136291"/>
          </a:xfrm>
        </p:spPr>
      </p:pic>
    </p:spTree>
    <p:extLst>
      <p:ext uri="{BB962C8B-B14F-4D97-AF65-F5344CB8AC3E}">
        <p14:creationId xmlns:p14="http://schemas.microsoft.com/office/powerpoint/2010/main" val="323272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0288CFE-4262-452E-8E31-7E20A071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Anders dan bij keuzeproject 1 wordt er bij keuzeproject 2 een aanzet gegeven tot AGILE werken.</a:t>
            </a:r>
          </a:p>
          <a:p>
            <a:endParaRPr lang="nl-BE" dirty="0"/>
          </a:p>
          <a:p>
            <a:r>
              <a:rPr lang="nl-BE" dirty="0"/>
              <a:t>Agile betekent letterlijk: behendig, lenig.</a:t>
            </a:r>
            <a:br>
              <a:rPr lang="nl-BE" dirty="0"/>
            </a:br>
            <a:endParaRPr lang="nl-BE" dirty="0"/>
          </a:p>
          <a:p>
            <a:r>
              <a:rPr lang="nl-BE" dirty="0"/>
              <a:t>Eerste stap is om de opdracht uit te splitsen in kleine taken die telkens in een kort tijdsbestek volledig werkend kunnen worden opgeleverd.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2BA87-8117-4772-BA13-832D8996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AGILE WERKEN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768D93-2D87-477F-A456-60DBCF3B2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6EAB44-B629-4821-8E4A-3CF3233957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1111844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309DA26-0A5B-44DD-A337-4929205F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Eerste opdracht in het projectverslag bestaat bijgevolg uit het opsplitsen van de opdracht in deeltaken en een schatting te maken van de tijd die elke taak vraagt.</a:t>
            </a:r>
          </a:p>
          <a:p>
            <a:endParaRPr lang="nl-BE" dirty="0"/>
          </a:p>
          <a:p>
            <a:r>
              <a:rPr lang="nl-BE" dirty="0"/>
              <a:t>Je zou deze taken kunnen uitschrijven op post-</a:t>
            </a:r>
            <a:r>
              <a:rPr lang="nl-BE" dirty="0" err="1"/>
              <a:t>its</a:t>
            </a:r>
            <a:r>
              <a:rPr lang="nl-BE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8161AC-5169-4272-B641-1C0FBD06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AGILE WERKEN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4B5110-1CBF-4151-84D8-A74F3B1C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D6A77-EBD9-4C3C-A8AB-2AF7B38417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3971456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807E2DE-7C28-4E49-A2FD-1E1715DA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In de looptijd van je project verhuizen deze taken dan van TO DO naar DONE</a:t>
            </a:r>
          </a:p>
          <a:p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r>
              <a:rPr lang="nl-BE" sz="2800" dirty="0"/>
              <a:t>Je vermeldt op de post-</a:t>
            </a:r>
            <a:r>
              <a:rPr lang="nl-BE" sz="2800" dirty="0" err="1"/>
              <a:t>it</a:t>
            </a:r>
            <a:r>
              <a:rPr lang="nl-BE" sz="2800" dirty="0"/>
              <a:t> wie met deze taak aan de slag is en hoeveel tijd eraan gespendeerd is.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CD07ACA-D8A6-4E24-B68F-C7B7B877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AGILE WERKEN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5EC539-2E46-4092-8367-19C66609F2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142F13-E798-4AF2-B48A-62DD152414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84DBC1-2B6D-4216-9520-48C5795AD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04864"/>
            <a:ext cx="3343672" cy="18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5F948FC-BFEE-4D78-B5FD-0FEE8BEA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Bij Agile ligt de nadruk op directe communicatie, bij voorkeur in de vorm van persoonlijk contact in plaats van geschreven. </a:t>
            </a:r>
          </a:p>
          <a:p>
            <a:r>
              <a:rPr lang="nl-BE" dirty="0"/>
              <a:t>Vandaar de oproep om </a:t>
            </a:r>
            <a:r>
              <a:rPr lang="nl-BE" dirty="0" err="1"/>
              <a:t>standup</a:t>
            </a:r>
            <a:r>
              <a:rPr lang="nl-BE" dirty="0"/>
              <a:t>-meetings te houden rond jullie takenbord.</a:t>
            </a:r>
          </a:p>
          <a:p>
            <a:r>
              <a:rPr lang="nl-BE" dirty="0"/>
              <a:t>In Agile projecten wordt vrij weinig geschreven documentatie geproduceerd. Een foto van jullie vergaderbord volstaat dan ook als verslag.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45CEAB-A4B2-4947-9C0B-956D5EB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AGILE WERKEN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F0BC53-F2BE-4774-B690-984EAF8758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FF4054-A4D0-4184-B045-1C8215CC95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126626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809601B-D603-401B-BC40-A0F91547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De </a:t>
            </a:r>
            <a:r>
              <a:rPr lang="nl-BE" dirty="0" err="1"/>
              <a:t>standup</a:t>
            </a:r>
            <a:r>
              <a:rPr lang="nl-BE" dirty="0"/>
              <a:t>-meeting houd je dagelijks </a:t>
            </a:r>
          </a:p>
          <a:p>
            <a:r>
              <a:rPr lang="nl-BE" dirty="0"/>
              <a:t>Korte meeting (max 15 min) waarbij het verboden is te zitten/hangen</a:t>
            </a:r>
            <a:endParaRPr lang="nl-BE" i="1" dirty="0"/>
          </a:p>
          <a:p>
            <a:r>
              <a:rPr lang="nl-BE" dirty="0"/>
              <a:t>3 vragen:</a:t>
            </a:r>
          </a:p>
          <a:p>
            <a:pPr lvl="1"/>
            <a:r>
              <a:rPr lang="nl-BE" dirty="0"/>
              <a:t>Wat heb je concreet gisteren gedaan?</a:t>
            </a:r>
          </a:p>
          <a:p>
            <a:pPr lvl="1"/>
            <a:r>
              <a:rPr lang="nl-BE" dirty="0"/>
              <a:t>Wat ga je vandaag concreet doen?</a:t>
            </a:r>
          </a:p>
          <a:p>
            <a:pPr lvl="1"/>
            <a:r>
              <a:rPr lang="nl-BE" dirty="0"/>
              <a:t>Zijn er problemen of heb je hulp nodig?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7A2AE9-FA19-4F05-A45F-8A0F7659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AGILE WERKEN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64D228-7EF6-450D-BE59-3FD0A134E8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F0365F-FD88-4617-97C2-9790409EAE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257811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E32B3BA-6820-4E23-91B7-5C553012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Jullie werken als team en zijn als team verantwoordelijk voor het geheel.</a:t>
            </a:r>
          </a:p>
          <a:p>
            <a:r>
              <a:rPr lang="nl-BE" dirty="0"/>
              <a:t>Er zijn weliswaar 2 opdrachten uit te voeren.</a:t>
            </a:r>
          </a:p>
          <a:p>
            <a:pPr lvl="1"/>
            <a:r>
              <a:rPr lang="nl-BE" dirty="0"/>
              <a:t>Dataset film</a:t>
            </a:r>
          </a:p>
          <a:p>
            <a:pPr lvl="1"/>
            <a:r>
              <a:rPr lang="nl-BE" dirty="0"/>
              <a:t>Zelfgekozen dataset</a:t>
            </a:r>
          </a:p>
          <a:p>
            <a:r>
              <a:rPr lang="nl-BE" dirty="0"/>
              <a:t>Wat nu niet mag gebeuren is dat 2 studenten 3 dagen lang nadenken over de filmdata en 2 andere studenten 3 dagen lang met de zelfgekozen dataset aan de slag gaan.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28927-A7A1-4735-A195-637E9D17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/>
              <a:t>AGILE werken ~ REPAIRING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971CF6-10EE-4DF8-A541-3EC9AE0DF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CBE61E-B4F9-4AD0-B7BD-271B8C214F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329309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CEE2313-2E21-4FDC-B043-DBFCC834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Vandaar dat we jullie verplichten om van opdracht te wisselen.  </a:t>
            </a:r>
          </a:p>
          <a:p>
            <a:r>
              <a:rPr lang="nl-BE" dirty="0"/>
              <a:t>De deelteams worden met andere woorden gehergroepeerd!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4F4D884-BBEA-4815-9DC3-10FC5146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AGILE Werken ~REPAIRING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C3E4EF-629B-41D2-9496-5BCF5B4663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6128F-9EF4-4072-95E5-62323E43EA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2282CB25-77DD-4C80-A8D8-9FA9E4060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29775"/>
              </p:ext>
            </p:extLst>
          </p:nvPr>
        </p:nvGraphicFramePr>
        <p:xfrm>
          <a:off x="971600" y="3501008"/>
          <a:ext cx="7200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659">
                  <a:extLst>
                    <a:ext uri="{9D8B030D-6E8A-4147-A177-3AD203B41FA5}">
                      <a16:colId xmlns:a16="http://schemas.microsoft.com/office/drawing/2014/main" val="3862016665"/>
                    </a:ext>
                  </a:extLst>
                </a:gridCol>
                <a:gridCol w="2553979">
                  <a:extLst>
                    <a:ext uri="{9D8B030D-6E8A-4147-A177-3AD203B41FA5}">
                      <a16:colId xmlns:a16="http://schemas.microsoft.com/office/drawing/2014/main" val="1965364722"/>
                    </a:ext>
                  </a:extLst>
                </a:gridCol>
                <a:gridCol w="2743162">
                  <a:extLst>
                    <a:ext uri="{9D8B030D-6E8A-4147-A177-3AD203B41FA5}">
                      <a16:colId xmlns:a16="http://schemas.microsoft.com/office/drawing/2014/main" val="7038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Films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Zelfgekozen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6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Woensdag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Student 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Student 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Donderdag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Student 1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Student 3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8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Vrijdag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Student 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Student 1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9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045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Document “KP 2 BIT projectverslag team Bxx.docx” bevat </a:t>
            </a:r>
          </a:p>
          <a:p>
            <a:pPr lvl="1"/>
            <a:r>
              <a:rPr lang="nl-BE" dirty="0"/>
              <a:t>Reflectie workshop</a:t>
            </a:r>
          </a:p>
          <a:p>
            <a:pPr lvl="1"/>
            <a:r>
              <a:rPr lang="nl-BE" dirty="0"/>
              <a:t>Consult Ordina</a:t>
            </a:r>
          </a:p>
          <a:p>
            <a:pPr lvl="1"/>
            <a:r>
              <a:rPr lang="nl-BE" dirty="0"/>
              <a:t>Verwacht eindresultaat</a:t>
            </a:r>
          </a:p>
          <a:p>
            <a:pPr lvl="1"/>
            <a:r>
              <a:rPr lang="nl-BE" dirty="0"/>
              <a:t>Takenlijst</a:t>
            </a:r>
          </a:p>
          <a:p>
            <a:pPr lvl="1"/>
            <a:r>
              <a:rPr lang="nl-BE" dirty="0"/>
              <a:t>Verslag 3 </a:t>
            </a:r>
            <a:r>
              <a:rPr lang="nl-BE" dirty="0" err="1"/>
              <a:t>standup</a:t>
            </a:r>
            <a:r>
              <a:rPr lang="nl-BE" dirty="0"/>
              <a:t> meetings</a:t>
            </a:r>
          </a:p>
          <a:p>
            <a:pPr lvl="1"/>
            <a:r>
              <a:rPr lang="nl-BE" dirty="0"/>
              <a:t>Tweet van de dag </a:t>
            </a:r>
            <a:br>
              <a:rPr lang="nl-BE" dirty="0"/>
            </a:br>
            <a:r>
              <a:rPr lang="nl-BE" dirty="0"/>
              <a:t>(#keuzeproject2 #</a:t>
            </a:r>
            <a:r>
              <a:rPr lang="nl-BE" dirty="0" err="1"/>
              <a:t>itfactory</a:t>
            </a:r>
            <a:r>
              <a:rPr lang="nl-BE" dirty="0"/>
              <a:t> #thomasmore #</a:t>
            </a:r>
            <a:r>
              <a:rPr lang="nl-BE" dirty="0" err="1"/>
              <a:t>ordina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Screenshots dashboards</a:t>
            </a:r>
          </a:p>
          <a:p>
            <a:pPr lvl="1"/>
            <a:r>
              <a:rPr lang="nl-BE" dirty="0"/>
              <a:t>Eindresultaat </a:t>
            </a:r>
            <a:r>
              <a:rPr lang="nl-BE" dirty="0" err="1"/>
              <a:t>infographics</a:t>
            </a:r>
            <a:endParaRPr lang="nl-BE" dirty="0"/>
          </a:p>
          <a:p>
            <a:pPr marL="355600" lvl="1" indent="0">
              <a:buNone/>
            </a:pPr>
            <a:endParaRPr lang="nl-BE" dirty="0"/>
          </a:p>
          <a:p>
            <a:r>
              <a:rPr lang="nl-BE" dirty="0"/>
              <a:t>Opleveren op papier tijdens jurymoment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ProjectVerSLAG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391538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nl-BE" sz="3200" dirty="0"/>
              <a:t>50% op de technisch-inhoudelijke aspecten van het project</a:t>
            </a:r>
          </a:p>
          <a:p>
            <a:pPr lvl="0"/>
            <a:r>
              <a:rPr lang="nl-BE" sz="3200" dirty="0"/>
              <a:t>50% op communicatieve en professionele vaardigheden</a:t>
            </a:r>
          </a:p>
          <a:p>
            <a:pPr lvl="1"/>
            <a:r>
              <a:rPr lang="nl-BE" sz="2800" dirty="0"/>
              <a:t>presentatie: 30%</a:t>
            </a:r>
          </a:p>
          <a:p>
            <a:pPr lvl="1"/>
            <a:r>
              <a:rPr lang="nl-BE" sz="2800" dirty="0"/>
              <a:t>tweets &amp; projectverslag: 10%</a:t>
            </a:r>
          </a:p>
          <a:p>
            <a:pPr lvl="1"/>
            <a:r>
              <a:rPr lang="nl-BE" sz="2800" dirty="0"/>
              <a:t>spellingtest: 10%</a:t>
            </a:r>
          </a:p>
          <a:p>
            <a:r>
              <a:rPr lang="nl-BE" sz="3300" dirty="0"/>
              <a:t>Individueel resultaat wordt bepaald op basis eindscore uit samenwerking evaluatie.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262958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DEADLINES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3F99ECA-F1FC-420E-AA45-CF740F84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276350"/>
            <a:ext cx="6343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2800" dirty="0"/>
              <a:t>Hoe het deze week voor de docent wordt …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60" y="1340768"/>
            <a:ext cx="4247976" cy="5031583"/>
          </a:xfrm>
        </p:spPr>
      </p:pic>
    </p:spTree>
    <p:extLst>
      <p:ext uri="{BB962C8B-B14F-4D97-AF65-F5344CB8AC3E}">
        <p14:creationId xmlns:p14="http://schemas.microsoft.com/office/powerpoint/2010/main" val="93740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Tijdelijke aanduiding voor inhoud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628800"/>
            <a:ext cx="5688632" cy="37855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461208-B3B1-4418-9817-12AA8FBF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Laat Ordina versteld staan!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</p:spTree>
    <p:extLst>
      <p:ext uri="{BB962C8B-B14F-4D97-AF65-F5344CB8AC3E}">
        <p14:creationId xmlns:p14="http://schemas.microsoft.com/office/powerpoint/2010/main" val="30780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Hoe het deze week voor jullie wordt …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70" y="1340768"/>
            <a:ext cx="6101755" cy="4947369"/>
          </a:xfrm>
        </p:spPr>
      </p:pic>
      <p:sp>
        <p:nvSpPr>
          <p:cNvPr id="3" name="Tekstvak 2"/>
          <p:cNvSpPr txBox="1"/>
          <p:nvPr/>
        </p:nvSpPr>
        <p:spPr>
          <a:xfrm>
            <a:off x="1015891" y="609329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EC4B2F"/>
                </a:solidFill>
              </a:rPr>
              <a:t>Consultants Ordina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2915816" y="4869160"/>
            <a:ext cx="1224136" cy="1224136"/>
          </a:xfrm>
          <a:prstGeom prst="straightConnector1">
            <a:avLst/>
          </a:prstGeom>
          <a:ln w="38100"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2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Hoe jullie je deze week voelen …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415033" cy="5099774"/>
          </a:xfrm>
        </p:spPr>
      </p:pic>
    </p:spTree>
    <p:extLst>
      <p:ext uri="{BB962C8B-B14F-4D97-AF65-F5344CB8AC3E}">
        <p14:creationId xmlns:p14="http://schemas.microsoft.com/office/powerpoint/2010/main" val="149541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Gedeelde SMART = HALVE SMART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BIT-project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TEAMWORK!</a:t>
            </a:r>
          </a:p>
          <a:p>
            <a:r>
              <a:rPr lang="nl-BE" dirty="0"/>
              <a:t>Teams van 4 studenten</a:t>
            </a:r>
          </a:p>
          <a:p>
            <a:r>
              <a:rPr lang="nl-BE" dirty="0"/>
              <a:t>Indeling zie Toledo</a:t>
            </a:r>
          </a:p>
          <a:p>
            <a:endParaRPr lang="nl-BE" dirty="0"/>
          </a:p>
          <a:p>
            <a:r>
              <a:rPr lang="nl-BE" dirty="0"/>
              <a:t>Elk team heeft een teamnummer </a:t>
            </a:r>
            <a:r>
              <a:rPr lang="nl-BE" dirty="0" err="1"/>
              <a:t>Bxx</a:t>
            </a:r>
            <a:br>
              <a:rPr lang="nl-BE" dirty="0"/>
            </a:br>
            <a:r>
              <a:rPr lang="nl-BE" dirty="0"/>
              <a:t>Dit nummer gebruiken jullie bij alle op te leveren documenten.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484784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ep 33"/>
          <p:cNvGrpSpPr/>
          <p:nvPr/>
        </p:nvGrpSpPr>
        <p:grpSpPr>
          <a:xfrm>
            <a:off x="3755635" y="1226134"/>
            <a:ext cx="1881687" cy="2093708"/>
            <a:chOff x="3847062" y="1528693"/>
            <a:chExt cx="1881687" cy="2093708"/>
          </a:xfrm>
        </p:grpSpPr>
        <p:grpSp>
          <p:nvGrpSpPr>
            <p:cNvPr id="33" name="Groep 32"/>
            <p:cNvGrpSpPr/>
            <p:nvPr/>
          </p:nvGrpSpPr>
          <p:grpSpPr>
            <a:xfrm>
              <a:off x="3847062" y="1528693"/>
              <a:ext cx="1881687" cy="2093708"/>
              <a:chOff x="3847062" y="1528693"/>
              <a:chExt cx="1881687" cy="2093708"/>
            </a:xfrm>
          </p:grpSpPr>
          <p:pic>
            <p:nvPicPr>
              <p:cNvPr id="26" name="Afbeelding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7062" y="1528693"/>
                <a:ext cx="1881687" cy="2093708"/>
              </a:xfrm>
              <a:prstGeom prst="rect">
                <a:avLst/>
              </a:prstGeom>
            </p:spPr>
          </p:pic>
          <p:sp>
            <p:nvSpPr>
              <p:cNvPr id="27" name="Tekstvak 26"/>
              <p:cNvSpPr txBox="1"/>
              <p:nvPr/>
            </p:nvSpPr>
            <p:spPr>
              <a:xfrm rot="20178868">
                <a:off x="4065527" y="2007056"/>
                <a:ext cx="650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>
                    <a:solidFill>
                      <a:schemeClr val="accent2">
                        <a:lumMod val="50000"/>
                      </a:schemeClr>
                    </a:solidFill>
                  </a:rPr>
                  <a:t>Wat</a:t>
                </a:r>
              </a:p>
            </p:txBody>
          </p:sp>
          <p:sp>
            <p:nvSpPr>
              <p:cNvPr id="29" name="Tekstvak 28"/>
              <p:cNvSpPr txBox="1"/>
              <p:nvPr/>
            </p:nvSpPr>
            <p:spPr>
              <a:xfrm rot="19867650">
                <a:off x="4941414" y="2216575"/>
                <a:ext cx="605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400" dirty="0">
                    <a:solidFill>
                      <a:schemeClr val="accent2">
                        <a:lumMod val="50000"/>
                      </a:schemeClr>
                    </a:solidFill>
                  </a:rPr>
                  <a:t>Waar</a:t>
                </a:r>
              </a:p>
            </p:txBody>
          </p:sp>
        </p:grpSp>
        <p:sp>
          <p:nvSpPr>
            <p:cNvPr id="30" name="Tekstvak 29"/>
            <p:cNvSpPr txBox="1"/>
            <p:nvPr/>
          </p:nvSpPr>
          <p:spPr>
            <a:xfrm rot="18721291">
              <a:off x="3977660" y="2890474"/>
              <a:ext cx="908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chemeClr val="accent2">
                      <a:lumMod val="50000"/>
                    </a:schemeClr>
                  </a:solidFill>
                </a:rPr>
                <a:t>Wanneer</a:t>
              </a:r>
            </a:p>
          </p:txBody>
        </p:sp>
      </p:grpSp>
      <p:pic>
        <p:nvPicPr>
          <p:cNvPr id="18" name="Afbeelding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285" y="4016518"/>
            <a:ext cx="3023878" cy="1926503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DataDriven</a:t>
            </a:r>
            <a:r>
              <a:rPr lang="nl-BE" dirty="0"/>
              <a:t> </a:t>
            </a:r>
            <a:r>
              <a:rPr lang="nl-BE" dirty="0" err="1"/>
              <a:t>StoryTelling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sp>
        <p:nvSpPr>
          <p:cNvPr id="6" name="Stroomdiagram: Meerdere documenten 5"/>
          <p:cNvSpPr/>
          <p:nvPr/>
        </p:nvSpPr>
        <p:spPr>
          <a:xfrm>
            <a:off x="251520" y="1384663"/>
            <a:ext cx="809856" cy="936104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data</a:t>
            </a:r>
          </a:p>
        </p:txBody>
      </p:sp>
      <p:sp>
        <p:nvSpPr>
          <p:cNvPr id="7" name="Stroomdiagram: Magnetische schijf 6"/>
          <p:cNvSpPr/>
          <p:nvPr/>
        </p:nvSpPr>
        <p:spPr>
          <a:xfrm>
            <a:off x="858134" y="2272988"/>
            <a:ext cx="737848" cy="75161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data</a:t>
            </a:r>
          </a:p>
        </p:txBody>
      </p:sp>
      <p:sp>
        <p:nvSpPr>
          <p:cNvPr id="8" name="Linkeraccolade 7"/>
          <p:cNvSpPr/>
          <p:nvPr/>
        </p:nvSpPr>
        <p:spPr>
          <a:xfrm rot="10800000">
            <a:off x="1403648" y="1556791"/>
            <a:ext cx="1008112" cy="2384618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Wolk 8"/>
          <p:cNvSpPr/>
          <p:nvPr/>
        </p:nvSpPr>
        <p:spPr>
          <a:xfrm>
            <a:off x="107504" y="3209092"/>
            <a:ext cx="1091925" cy="83244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data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39179" y="4539377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EC4B2F"/>
                </a:solidFill>
              </a:rPr>
              <a:t>Verzamelen</a:t>
            </a: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25" y="2171712"/>
            <a:ext cx="1206369" cy="1121546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3868909" y="3322128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EC4B2F"/>
                </a:solidFill>
              </a:rPr>
              <a:t>Verbanden zoeken</a:t>
            </a:r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247305" y="2717802"/>
            <a:ext cx="674672" cy="590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5652120" y="2714596"/>
            <a:ext cx="936104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V="1">
            <a:off x="7884368" y="3398782"/>
            <a:ext cx="0" cy="77126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3732389" y="46880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EC4B2F"/>
                </a:solidFill>
              </a:rPr>
              <a:t>Presenteren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6949717" y="1384663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EC4B2F"/>
                </a:solidFill>
              </a:rPr>
              <a:t>Visualiseren</a:t>
            </a:r>
          </a:p>
        </p:txBody>
      </p:sp>
      <p:sp>
        <p:nvSpPr>
          <p:cNvPr id="22" name="Ovaal 21"/>
          <p:cNvSpPr/>
          <p:nvPr/>
        </p:nvSpPr>
        <p:spPr>
          <a:xfrm>
            <a:off x="569998" y="4170045"/>
            <a:ext cx="341376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rgbClr val="EC4B2F"/>
                </a:solidFill>
              </a:rPr>
              <a:t>1</a:t>
            </a:r>
          </a:p>
        </p:txBody>
      </p:sp>
      <p:sp>
        <p:nvSpPr>
          <p:cNvPr id="23" name="Ovaal 22"/>
          <p:cNvSpPr/>
          <p:nvPr/>
        </p:nvSpPr>
        <p:spPr>
          <a:xfrm>
            <a:off x="4963862" y="2951653"/>
            <a:ext cx="341376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rgbClr val="EC4B2F"/>
                </a:solidFill>
              </a:rPr>
              <a:t>3</a:t>
            </a:r>
          </a:p>
        </p:txBody>
      </p:sp>
      <p:sp>
        <p:nvSpPr>
          <p:cNvPr id="24" name="Ovaal 23"/>
          <p:cNvSpPr/>
          <p:nvPr/>
        </p:nvSpPr>
        <p:spPr>
          <a:xfrm>
            <a:off x="6588224" y="1399912"/>
            <a:ext cx="341376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rgbClr val="EC4B2F"/>
                </a:solidFill>
              </a:rPr>
              <a:t>4</a:t>
            </a:r>
          </a:p>
        </p:txBody>
      </p:sp>
      <p:sp>
        <p:nvSpPr>
          <p:cNvPr id="25" name="Ovaal 24"/>
          <p:cNvSpPr/>
          <p:nvPr/>
        </p:nvSpPr>
        <p:spPr>
          <a:xfrm>
            <a:off x="4282411" y="5077322"/>
            <a:ext cx="341376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rgbClr val="EC4B2F"/>
                </a:solidFill>
              </a:rPr>
              <a:t>6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2172084" y="13225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EC4B2F"/>
                </a:solidFill>
              </a:rPr>
              <a:t>Analyseren</a:t>
            </a:r>
          </a:p>
        </p:txBody>
      </p:sp>
      <p:sp>
        <p:nvSpPr>
          <p:cNvPr id="32" name="Ovaal 31"/>
          <p:cNvSpPr/>
          <p:nvPr/>
        </p:nvSpPr>
        <p:spPr>
          <a:xfrm>
            <a:off x="2644551" y="1695596"/>
            <a:ext cx="341376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rgbClr val="EC4B2F"/>
                </a:solidFill>
              </a:rPr>
              <a:t>2</a:t>
            </a:r>
          </a:p>
        </p:txBody>
      </p:sp>
      <p:pic>
        <p:nvPicPr>
          <p:cNvPr id="37" name="Afbeelding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07" y="1836774"/>
            <a:ext cx="1769734" cy="1685095"/>
          </a:xfrm>
          <a:prstGeom prst="rect">
            <a:avLst/>
          </a:prstGeom>
        </p:spPr>
      </p:pic>
      <p:sp>
        <p:nvSpPr>
          <p:cNvPr id="38" name="Tekstvak 37"/>
          <p:cNvSpPr txBox="1"/>
          <p:nvPr/>
        </p:nvSpPr>
        <p:spPr>
          <a:xfrm>
            <a:off x="7670520" y="429211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EC4B2F"/>
                </a:solidFill>
              </a:rPr>
              <a:t>Interpreteren</a:t>
            </a:r>
          </a:p>
        </p:txBody>
      </p:sp>
      <p:sp>
        <p:nvSpPr>
          <p:cNvPr id="39" name="Ovaal 38"/>
          <p:cNvSpPr/>
          <p:nvPr/>
        </p:nvSpPr>
        <p:spPr>
          <a:xfrm>
            <a:off x="8252602" y="4688029"/>
            <a:ext cx="341376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rgbClr val="EC4B2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046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Ruwe data (</a:t>
            </a:r>
            <a:r>
              <a:rPr lang="nl-BE" dirty="0" err="1"/>
              <a:t>csv</a:t>
            </a:r>
            <a:r>
              <a:rPr lang="nl-BE" dirty="0"/>
              <a:t>, XML, Excel, …)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r>
              <a:rPr lang="nl-BE" dirty="0"/>
              <a:t>Ombuigen naar informatie en inzicht door</a:t>
            </a:r>
          </a:p>
          <a:p>
            <a:pPr lvl="1"/>
            <a:r>
              <a:rPr lang="nl-BE" dirty="0"/>
              <a:t>de gegevens te analyseren</a:t>
            </a:r>
          </a:p>
          <a:p>
            <a:pPr lvl="1"/>
            <a:r>
              <a:rPr lang="nl-BE" dirty="0"/>
              <a:t>de gegevens te visualiseren</a:t>
            </a:r>
          </a:p>
          <a:p>
            <a:pPr lvl="2"/>
            <a:r>
              <a:rPr lang="nl-BE" dirty="0"/>
              <a:t>in een dashboard</a:t>
            </a:r>
          </a:p>
          <a:p>
            <a:pPr lvl="2"/>
            <a:r>
              <a:rPr lang="nl-BE" dirty="0"/>
              <a:t>in een </a:t>
            </a:r>
            <a:r>
              <a:rPr lang="nl-BE" dirty="0" err="1"/>
              <a:t>infographic</a:t>
            </a:r>
            <a:r>
              <a:rPr lang="nl-BE" dirty="0"/>
              <a:t> 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Analyze</a:t>
            </a:r>
            <a:r>
              <a:rPr lang="nl-BE" dirty="0"/>
              <a:t> &amp; </a:t>
            </a:r>
            <a:r>
              <a:rPr lang="nl-BE" dirty="0" err="1"/>
              <a:t>VisuaLize</a:t>
            </a:r>
            <a:r>
              <a:rPr lang="nl-BE" dirty="0"/>
              <a:t> IT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pic>
        <p:nvPicPr>
          <p:cNvPr id="9" name="Tijdelijke aanduiding voor inhou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662482"/>
            <a:ext cx="3024336" cy="192653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08" y="1919335"/>
            <a:ext cx="8537784" cy="12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2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 verhaal vertellen de data?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BIT-project</a:t>
            </a: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556792"/>
            <a:ext cx="4905896" cy="36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0129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2jy xmlns="7cbed305-8d0c-4285-88e3-4df3f58a6030" xsi:nil="true"/>
    <IconOverlay xmlns="http://schemas.microsoft.com/sharepoint/v4" xsi:nil="true"/>
    <suhq xmlns="7cbed305-8d0c-4285-88e3-4df3f58a60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BBAC7315F1944B176A70930623ED2" ma:contentTypeVersion="5" ma:contentTypeDescription="Een nieuw document maken." ma:contentTypeScope="" ma:versionID="b26e24a939b1048a84a7e0da9194151c">
  <xsd:schema xmlns:xsd="http://www.w3.org/2001/XMLSchema" xmlns:xs="http://www.w3.org/2001/XMLSchema" xmlns:p="http://schemas.microsoft.com/office/2006/metadata/properties" xmlns:ns2="7cbed305-8d0c-4285-88e3-4df3f58a6030" xmlns:ns3="5edbdbc0-64fe-40a9-a9e0-21e5aa76209d" xmlns:ns4="http://schemas.microsoft.com/sharepoint/v4" targetNamespace="http://schemas.microsoft.com/office/2006/metadata/properties" ma:root="true" ma:fieldsID="c23f671c01e862c57651ea49cd421255" ns2:_="" ns3:_="" ns4:_="">
    <xsd:import namespace="7cbed305-8d0c-4285-88e3-4df3f58a6030"/>
    <xsd:import namespace="5edbdbc0-64fe-40a9-a9e0-21e5aa76209d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uhq" minOccurs="0"/>
                <xsd:element ref="ns2:x2jy" minOccurs="0"/>
                <xsd:element ref="ns3:SharedWithUsers" minOccurs="0"/>
                <xsd:element ref="ns3:SharedWithDetails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ed305-8d0c-4285-88e3-4df3f58a6030" elementFormDefault="qualified">
    <xsd:import namespace="http://schemas.microsoft.com/office/2006/documentManagement/types"/>
    <xsd:import namespace="http://schemas.microsoft.com/office/infopath/2007/PartnerControls"/>
    <xsd:element name="suhq" ma:index="8" nillable="true" ma:displayName="Academiejaar" ma:internalName="suhq">
      <xsd:simpleType>
        <xsd:restriction base="dms:Text"/>
      </xsd:simpleType>
    </xsd:element>
    <xsd:element name="x2jy" ma:index="9" nillable="true" ma:displayName="Type" ma:internalName="x2j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bdbc0-64fe-40a9-a9e0-21e5aa7620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22F755-9CF4-4C63-8ACF-7CE7CDCFD1DE}">
  <ds:schemaRefs>
    <ds:schemaRef ds:uri="http://purl.org/dc/dcmitype/"/>
    <ds:schemaRef ds:uri="http://schemas.microsoft.com/office/infopath/2007/PartnerControls"/>
    <ds:schemaRef ds:uri="7cbed305-8d0c-4285-88e3-4df3f58a6030"/>
    <ds:schemaRef ds:uri="http://purl.org/dc/elements/1.1/"/>
    <ds:schemaRef ds:uri="http://schemas.microsoft.com/office/2006/metadata/properties"/>
    <ds:schemaRef ds:uri="http://schemas.microsoft.com/office/2006/documentManagement/types"/>
    <ds:schemaRef ds:uri="5edbdbc0-64fe-40a9-a9e0-21e5aa76209d"/>
    <ds:schemaRef ds:uri="http://schemas.microsoft.com/sharepoint/v4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C51AED-F868-4AD8-894A-CE20D4F8E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ed305-8d0c-4285-88e3-4df3f58a6030"/>
    <ds:schemaRef ds:uri="5edbdbc0-64fe-40a9-a9e0-21e5aa76209d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A8C7C1-6E27-47E0-84F6-A518D49783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1491</TotalTime>
  <Words>722</Words>
  <Application>Microsoft Office PowerPoint</Application>
  <PresentationFormat>Diavoorstelling (4:3)</PresentationFormat>
  <Paragraphs>191</Paragraphs>
  <Slides>30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Trebuchet MS</vt:lpstr>
      <vt:lpstr>Verdana</vt:lpstr>
      <vt:lpstr>TM_presentatie_eng</vt:lpstr>
      <vt:lpstr>BIT-project </vt:lpstr>
      <vt:lpstr>Hoe het tijdens de lessen was…</vt:lpstr>
      <vt:lpstr>Hoe het deze week voor de docent wordt …</vt:lpstr>
      <vt:lpstr>Hoe het deze week voor jullie wordt …</vt:lpstr>
      <vt:lpstr>Hoe jullie je deze week voelen …</vt:lpstr>
      <vt:lpstr>Gedeelde SMART = HALVE SMART</vt:lpstr>
      <vt:lpstr>DataDriven StoryTelling</vt:lpstr>
      <vt:lpstr>Analyze &amp; VisuaLize IT</vt:lpstr>
      <vt:lpstr>Welk verhaal vertellen de data?</vt:lpstr>
      <vt:lpstr>Dashboard Tableau</vt:lpstr>
      <vt:lpstr>Tableau Desktop</vt:lpstr>
      <vt:lpstr>Infographic uit 1912</vt:lpstr>
      <vt:lpstr>Infographic uit 1918</vt:lpstr>
      <vt:lpstr>InfoGraphic</vt:lpstr>
      <vt:lpstr>Infographic vandaag</vt:lpstr>
      <vt:lpstr>Opdracht</vt:lpstr>
      <vt:lpstr>En dan NU CoNCREET</vt:lpstr>
      <vt:lpstr>PlaNNING</vt:lpstr>
      <vt:lpstr>KP 2 BIT opdracht mei 2018</vt:lpstr>
      <vt:lpstr>AGILE WERKEN</vt:lpstr>
      <vt:lpstr>AGILE WERKEN</vt:lpstr>
      <vt:lpstr>AGILE WERKEN</vt:lpstr>
      <vt:lpstr>AGILE WERKEN</vt:lpstr>
      <vt:lpstr>AGILE WERKEN</vt:lpstr>
      <vt:lpstr>AGILE werken ~ REPAIRING </vt:lpstr>
      <vt:lpstr>AGILE Werken ~REPAIRING </vt:lpstr>
      <vt:lpstr>ProjectVerSLAG</vt:lpstr>
      <vt:lpstr>Evaluatie</vt:lpstr>
      <vt:lpstr>Overzicht DEADLINES</vt:lpstr>
      <vt:lpstr>Laat Ordina versteld staan!</vt:lpstr>
    </vt:vector>
  </TitlesOfParts>
  <Company>KHK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Datacommunicatie</dc:title>
  <dc:creator>TVB</dc:creator>
  <cp:lastModifiedBy>Tinne Van Echelpoel</cp:lastModifiedBy>
  <cp:revision>161</cp:revision>
  <dcterms:created xsi:type="dcterms:W3CDTF">2005-01-23T13:09:36Z</dcterms:created>
  <dcterms:modified xsi:type="dcterms:W3CDTF">2018-05-21T13:28:14Z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0x0101007DABBAC7315F1944B176A70930623ED2</vt:lpwstr>
  </property>
</Properties>
</file>