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25"/>
    <p:restoredTop sz="94674"/>
  </p:normalViewPr>
  <p:slideViewPr>
    <p:cSldViewPr snapToGrid="0" snapToObjects="1">
      <p:cViewPr>
        <p:scale>
          <a:sx n="97" d="100"/>
          <a:sy n="97" d="100"/>
        </p:scale>
        <p:origin x="26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56639B-B68B-9E48-9BE3-BFA0485E3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943E9E-6850-644C-B4B7-EF02C15C9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F88230-6C2B-1448-9A51-54E9F27C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A552-B9AD-2E4C-9351-2B7C7B6DEE72}" type="datetimeFigureOut">
              <a:rPr kumimoji="1" lang="zh-CN" altLang="en-US" smtClean="0"/>
              <a:t>2021/12/2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7C5AE9-5887-C74D-B8DC-1E13CC966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9AB6F8-0008-B645-88B0-4192C796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CCC2-7375-C54A-89DD-47296E93C1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315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EE2BB-1767-D349-A7A0-3859DD7BC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5C36E8-41EE-CD4E-A0C9-469BD5093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57B8EB-084B-8E47-9080-31F4BDBB1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A552-B9AD-2E4C-9351-2B7C7B6DEE72}" type="datetimeFigureOut">
              <a:rPr kumimoji="1" lang="zh-CN" altLang="en-US" smtClean="0"/>
              <a:t>2021/12/2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97BB4F-EE4A-B64F-889E-5BAB82371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2D5049-309C-C44A-AA51-B40903FEC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CCC2-7375-C54A-89DD-47296E93C1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5269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3875D4-6FE2-0441-B13C-D4F7CDE6A5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298F99-15D3-6842-8A33-285CE87CE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3048AF-E431-D249-AC6A-AA96A1B3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A552-B9AD-2E4C-9351-2B7C7B6DEE72}" type="datetimeFigureOut">
              <a:rPr kumimoji="1" lang="zh-CN" altLang="en-US" smtClean="0"/>
              <a:t>2021/12/2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D5F370-86A6-0D42-B20B-5EF09D752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AE5F80-EFFA-D649-87EE-F5719266A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CCC2-7375-C54A-89DD-47296E93C1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6121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070A23-7B2B-4D45-9E7E-4BC9442BD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E7F7D4-A182-5E45-A3F0-A170E0465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854A71-23EE-1E44-AA64-A008D35B4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A552-B9AD-2E4C-9351-2B7C7B6DEE72}" type="datetimeFigureOut">
              <a:rPr kumimoji="1" lang="zh-CN" altLang="en-US" smtClean="0"/>
              <a:t>2021/12/2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D2AE5F-DE6E-4342-8BBF-4B68BBAC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42E7F7-1D67-2F4B-B9BD-C26A6A77B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CCC2-7375-C54A-89DD-47296E93C1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0121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53EF0-DB6D-2D46-8C96-ED56FAF1F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77EAC3-60C8-4B42-BAB3-56D869AA8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1AA575-E526-F54F-AD21-FB48FE84C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A552-B9AD-2E4C-9351-2B7C7B6DEE72}" type="datetimeFigureOut">
              <a:rPr kumimoji="1" lang="zh-CN" altLang="en-US" smtClean="0"/>
              <a:t>2021/12/2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D05EF4-A009-1B42-8B7B-C8471B258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DA268B-101C-5545-A4BB-231993ACE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CCC2-7375-C54A-89DD-47296E93C1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532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DE0AF6-AA5D-524F-AC83-7D8282859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28BCF8-A914-454A-B80F-F21CE8209C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F29B9C-1F21-5E40-A748-B1C047FFD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818AB9-7068-FC4E-A7CB-CCFB33CFD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A552-B9AD-2E4C-9351-2B7C7B6DEE72}" type="datetimeFigureOut">
              <a:rPr kumimoji="1" lang="zh-CN" altLang="en-US" smtClean="0"/>
              <a:t>2021/12/2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2E1EBB-09DD-7F40-AA62-E908ED3B2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6F185B-ABBE-F547-BEBF-0922CF999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CCC2-7375-C54A-89DD-47296E93C1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3751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DD4DDC-9D8F-8E44-B6C7-39ED1B69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B1CE79-4A78-6743-8402-CDD447F1B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FBD2A7-5F73-5F46-AB8B-A335E270E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34A69B-3AAD-7646-A371-761318E73C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DF9FF5-5949-7044-9E32-677E99B001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CA6AC4-666C-384D-AE32-90609CA0B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A552-B9AD-2E4C-9351-2B7C7B6DEE72}" type="datetimeFigureOut">
              <a:rPr kumimoji="1" lang="zh-CN" altLang="en-US" smtClean="0"/>
              <a:t>2021/12/2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34A367-B690-9E4D-911B-CEA608C6E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360152-96B0-7342-B042-0280D3F0D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CCC2-7375-C54A-89DD-47296E93C1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1611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FE27CC-1DE9-F747-ACA0-CF367D17E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11EBAB-065A-E644-AD0D-87EBBC5D0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A552-B9AD-2E4C-9351-2B7C7B6DEE72}" type="datetimeFigureOut">
              <a:rPr kumimoji="1" lang="zh-CN" altLang="en-US" smtClean="0"/>
              <a:t>2021/12/2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3192B5-7825-AD45-A098-A652E2D84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844040-CD2A-964E-9DE6-6DA44C2D0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CCC2-7375-C54A-89DD-47296E93C1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672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2FD28F-39D5-4241-86C2-1BE231319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A552-B9AD-2E4C-9351-2B7C7B6DEE72}" type="datetimeFigureOut">
              <a:rPr kumimoji="1" lang="zh-CN" altLang="en-US" smtClean="0"/>
              <a:t>2021/12/2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B1F0AB-4669-0C49-931F-3817F354E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6372DA-9204-A34C-84F9-725006681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CCC2-7375-C54A-89DD-47296E93C1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408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02905-332B-D649-9BDF-499605BDA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F6F7FB-00DF-5A4B-9B90-B2E637513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1F2CC2-17A5-7942-87DC-67D97F8CF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21D81F-FDE9-F54D-823F-A2BF1CBB8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A552-B9AD-2E4C-9351-2B7C7B6DEE72}" type="datetimeFigureOut">
              <a:rPr kumimoji="1" lang="zh-CN" altLang="en-US" smtClean="0"/>
              <a:t>2021/12/2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D382F6-94F5-9D42-86F2-288570774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2BEF2E-F267-BF4E-AEEE-F71F30793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CCC2-7375-C54A-89DD-47296E93C1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3033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ED54C-8529-0B45-A2D2-D733C70B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6C29FC-92F5-A140-B615-622620174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CE9D8C-BE0F-2F4F-95F3-F3DB32B34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6FD77B-3F30-7E4D-BC1D-07E738278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A552-B9AD-2E4C-9351-2B7C7B6DEE72}" type="datetimeFigureOut">
              <a:rPr kumimoji="1" lang="zh-CN" altLang="en-US" smtClean="0"/>
              <a:t>2021/12/2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9EE77A-7819-4944-A856-30D5DB825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FD071F-3EC6-A647-8CBF-5E697DFE2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CCC2-7375-C54A-89DD-47296E93C1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77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A1A313-8D90-F049-855E-1A05BB0CD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4AC69C-7285-BD40-8489-17426884B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454696-EF5B-004D-B3A4-FB519ADC30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8A552-B9AD-2E4C-9351-2B7C7B6DEE72}" type="datetimeFigureOut">
              <a:rPr kumimoji="1" lang="zh-CN" altLang="en-US" smtClean="0"/>
              <a:t>2021/12/2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D38041-9938-8749-9CAC-0449454F14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BC79DB-E274-894D-AD9A-06AAC7C53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8CCC2-7375-C54A-89DD-47296E93C1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7398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93ECA31-F0FA-1842-B97C-8BAB84B0A185}"/>
                  </a:ext>
                </a:extLst>
              </p:cNvPr>
              <p:cNvSpPr txBox="1"/>
              <p:nvPr/>
            </p:nvSpPr>
            <p:spPr>
              <a:xfrm>
                <a:off x="1572148" y="636777"/>
                <a:ext cx="7867410" cy="50584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初始化经验缓冲区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𝐷</m:t>
                    </m:r>
                  </m:oMath>
                </a14:m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，容量为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𝑁</m:t>
                    </m:r>
                  </m:oMath>
                </a14:m>
                <a:endParaRPr kumimoji="1" lang="en-US" altLang="zh-CN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初始化状态</a:t>
                </a:r>
                <a:r>
                  <a:rPr kumimoji="1" lang="en-US" altLang="zh-CN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-</a:t>
                </a:r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动作函数，即带有初始权重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𝜃</m:t>
                    </m:r>
                  </m:oMath>
                </a14:m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的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</m:oMath>
                </a14:m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网络</a:t>
                </a:r>
                <a:endParaRPr kumimoji="1" lang="en-US" altLang="zh-CN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初始化状态</a:t>
                </a:r>
                <a:r>
                  <a:rPr kumimoji="1" lang="en-US" altLang="zh-CN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-</a:t>
                </a:r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动作函数，即带有初始权重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CN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acc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𝜃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</m:e>
                    </m:acc>
                  </m:oMath>
                </a14:m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的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acc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</m:e>
                    </m:acc>
                  </m:oMath>
                </a14:m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网络</a:t>
                </a:r>
                <a:endParaRPr kumimoji="1" lang="en-US" altLang="zh-CN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执行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𝑀</m:t>
                    </m:r>
                  </m:oMath>
                </a14:m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个回合循环，对于每个回合</a:t>
                </a:r>
                <a:endParaRPr kumimoji="1" lang="en-US" altLang="zh-CN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初始化环境，得到初始状态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sub>
                    </m:sSub>
                  </m:oMath>
                </a14:m>
                <a:endParaRPr kumimoji="1" lang="en-US" altLang="zh-CN" b="0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循环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𝑇</m:t>
                    </m:r>
                  </m:oMath>
                </a14:m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个时间步长，对于每个时步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𝑡</m:t>
                    </m:r>
                  </m:oMath>
                </a14:m>
                <a:endParaRPr kumimoji="1" lang="en-US" altLang="zh-CN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使用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𝜀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</m:oMath>
                </a14:m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贪心策略选择动作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</m:sub>
                    </m:sSub>
                  </m:oMath>
                </a14:m>
                <a:endParaRPr kumimoji="1" lang="en-US" altLang="zh-CN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环境根据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反馈奖励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和下一个状态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sub>
                    </m:sSub>
                  </m:oMath>
                </a14:m>
                <a:endParaRPr kumimoji="1" lang="en-US" altLang="zh-CN" b="0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更新状态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</m:sub>
                    </m:sSub>
                  </m:oMath>
                </a14:m>
                <a:endParaRPr kumimoji="1" lang="en-US" altLang="zh-CN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存储转移即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到经验回放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𝐷</m:t>
                    </m:r>
                  </m:oMath>
                </a14:m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中</a:t>
                </a:r>
                <a:endParaRPr kumimoji="1" lang="en-US" altLang="zh-CN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更新策略如下：</a:t>
                </a:r>
                <a:endParaRPr kumimoji="1" lang="en-US" altLang="zh-CN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1.</a:t>
                </a:r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从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𝐷</m:t>
                    </m:r>
                  </m:oMath>
                </a14:m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中随机采样一个小批量的转移</a:t>
                </a:r>
                <a:endParaRPr kumimoji="1" lang="en-US" altLang="zh-CN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2.</a:t>
                </a:r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计算实际的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</m:oMath>
                </a14:m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𝑦</m:t>
                        </m:r>
                      </m:e>
                      <m: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𝑗</m:t>
                        </m:r>
                      </m:sub>
                    </m:sSub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1" lang="en-US" altLang="zh-CN" b="0" i="1" dirty="0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dirty="0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kumimoji="1" lang="en-US" altLang="zh-CN" b="0" i="1" dirty="0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.   </m:t>
                            </m:r>
                            <m:r>
                              <a:rPr kumimoji="1" lang="zh-CN" altLang="en-US" b="0" i="1" dirty="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    </m:t>
                            </m:r>
                            <m:r>
                              <a:rPr kumimoji="1" lang="zh-CN" altLang="en-US" i="1" dirty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如果</m:t>
                            </m:r>
                            <m:r>
                              <a:rPr kumimoji="1" lang="zh-CN" altLang="en-US" i="1" dirty="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回合</m:t>
                            </m:r>
                            <m:r>
                              <a:rPr kumimoji="1" lang="zh-CN" altLang="en-US" i="1" dirty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在</m:t>
                            </m:r>
                            <m:r>
                              <a:rPr kumimoji="1" lang="zh-CN" altLang="en-US" i="1" dirty="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时步</m:t>
                            </m:r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𝑗</m:t>
                            </m:r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  <m:r>
                              <a:rPr kumimoji="1" lang="zh-CN" altLang="en-US" i="1" dirty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终止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lim>
                                </m:limLow>
                              </m:fName>
                              <m:e>
                                <m:acc>
                                  <m:accPr>
                                    <m:chr m:val="̂"/>
                                    <m:ctrlPr>
                                      <a:rPr kumimoji="1" lang="en-US" altLang="zh-CN" b="0" i="1" dirty="0" smtClean="0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b="0" i="1" dirty="0" smtClean="0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𝑄</m:t>
                                    </m:r>
                                  </m:e>
                                </m:acc>
                                <m:r>
                                  <a:rPr kumimoji="1" lang="en-US" altLang="zh-CN" b="0" i="1" dirty="0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kumimoji="1" lang="en-US" altLang="zh-CN" b="0" i="1" dirty="0" smtClean="0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dirty="0" smtClean="0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kumimoji="1" lang="en-US" altLang="zh-CN" b="0" i="1" dirty="0" smtClean="0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𝑗</m:t>
                                    </m:r>
                                    <m:r>
                                      <a:rPr kumimoji="1" lang="en-US" altLang="zh-CN" b="0" i="1" dirty="0" smtClean="0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kumimoji="1" lang="en-US" altLang="zh-CN" b="0" i="1" dirty="0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kumimoji="1" lang="en-US" altLang="zh-CN" b="0" i="1" dirty="0" smtClean="0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b="0" i="1" dirty="0" smtClean="0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kumimoji="1" lang="en-US" altLang="zh-CN" b="0" i="1" dirty="0" smtClean="0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kumimoji="1" lang="en-US" altLang="zh-CN" b="0" i="1" dirty="0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;</m:t>
                                </m:r>
                                <m:acc>
                                  <m:accPr>
                                    <m:chr m:val="̂"/>
                                    <m:ctrlPr>
                                      <a:rPr kumimoji="1" lang="en-US" altLang="zh-CN" b="0" i="1" dirty="0" smtClean="0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b="0" i="1" dirty="0" smtClean="0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𝜃</m:t>
                                    </m:r>
                                  </m:e>
                                </m:acc>
                                <m:r>
                                  <a:rPr kumimoji="1" lang="en-US" altLang="zh-CN" b="0" i="1" dirty="0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)</m:t>
                                </m:r>
                              </m:e>
                            </m:fun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. 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否则</m:t>
                            </m:r>
                          </m:e>
                        </m:eqArr>
                      </m:e>
                    </m:d>
                  </m:oMath>
                </a14:m>
                <a:endParaRPr kumimoji="1" lang="en-US" altLang="zh-CN" b="0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3.</a:t>
                </a:r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对损失函数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;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𝜃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关于参数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𝜃</m:t>
                    </m:r>
                  </m:oMath>
                </a14:m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做随机梯度下降</a:t>
                </a:r>
                <a:endParaRPr kumimoji="1" lang="en-US" altLang="zh-CN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4.</a:t>
                </a:r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每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𝐶</m:t>
                    </m:r>
                  </m:oMath>
                </a14:m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步重置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acc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</m:e>
                    </m:acc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</m:oMath>
                </a14:m>
                <a:endParaRPr kumimoji="1" lang="en-US" altLang="zh-CN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93ECA31-F0FA-1842-B97C-8BAB84B0A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148" y="636777"/>
                <a:ext cx="7867410" cy="5058436"/>
              </a:xfrm>
              <a:prstGeom prst="rect">
                <a:avLst/>
              </a:prstGeom>
              <a:blipFill>
                <a:blip r:embed="rId2"/>
                <a:stretch>
                  <a:fillRect l="-483" t="-500" b="-4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99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1345BED-C474-7649-B442-7544871E19DC}"/>
                  </a:ext>
                </a:extLst>
              </p:cNvPr>
              <p:cNvSpPr txBox="1"/>
              <p:nvPr/>
            </p:nvSpPr>
            <p:spPr>
              <a:xfrm>
                <a:off x="1780549" y="305836"/>
                <a:ext cx="8038214" cy="5797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初始化评论员网络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|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𝜃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和演员网络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𝜇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|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𝜃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𝜇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，其权重分别为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𝜃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</m:sup>
                    </m:sSup>
                  </m:oMath>
                </a14:m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𝜃</m:t>
                        </m:r>
                      </m:e>
                      <m:sup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𝜇</m:t>
                        </m:r>
                      </m:sup>
                    </m:sSup>
                  </m:oMath>
                </a14:m>
                <a:endParaRPr kumimoji="1" lang="en-US" altLang="zh-CN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初始化目标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</m:oMath>
                </a14:m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𝜇</m:t>
                        </m:r>
                      </m:e>
                      <m:sup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</m:oMath>
                </a14:m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，并复制权重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𝜃</m:t>
                        </m:r>
                      </m:e>
                      <m:sup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sup>
                        </m:sSup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𝜃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𝜃</m:t>
                        </m:r>
                      </m:e>
                      <m:sup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𝜇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sup>
                        </m:sSup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𝜃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𝜇</m:t>
                        </m:r>
                      </m:sup>
                    </m:sSup>
                  </m:oMath>
                </a14:m>
                <a:endParaRPr kumimoji="1" lang="en-US" altLang="zh-CN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初始化经验回放缓冲区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𝑅</m:t>
                    </m:r>
                  </m:oMath>
                </a14:m>
                <a:endParaRPr kumimoji="1" lang="en-US" altLang="zh-CN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执行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𝑀</m:t>
                    </m:r>
                  </m:oMath>
                </a14:m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个回合循环，对于每个回合</a:t>
                </a:r>
                <a:endParaRPr kumimoji="1" lang="en-US" altLang="zh-CN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初始化动作探索的随机过程，即噪声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𝒩</m:t>
                    </m:r>
                  </m:oMath>
                </a14:m>
                <a:endParaRPr kumimoji="1" lang="en-US" altLang="zh-CN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初始化状态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endParaRPr kumimoji="1" lang="en-US" altLang="zh-CN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循环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𝑇</m:t>
                    </m:r>
                  </m:oMath>
                </a14:m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个时间步长，对于每个时步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𝑡</m:t>
                    </m:r>
                  </m:oMath>
                </a14:m>
                <a:endParaRPr kumimoji="1" lang="en-US" altLang="zh-CN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根据当前的策略和噪声选择动作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𝜇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𝜃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𝜇</m:t>
                            </m:r>
                          </m:sup>
                        </m:sSup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zh-CN" altLang="en-US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𝒩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</m:sub>
                    </m:sSub>
                  </m:oMath>
                </a14:m>
                <a:endParaRPr kumimoji="1" lang="en-US" altLang="zh-CN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环境根据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反馈奖励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和下一个状态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sub>
                    </m:sSub>
                  </m:oMath>
                </a14:m>
                <a:endParaRPr kumimoji="1" lang="en-US" altLang="zh-CN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存储转移即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到经验回放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𝐷</m:t>
                    </m:r>
                  </m:oMath>
                </a14:m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中</a:t>
                </a:r>
                <a:endParaRPr kumimoji="1" lang="en-US" altLang="zh-CN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更新策略如下：</a:t>
                </a:r>
                <a:endParaRPr kumimoji="1" lang="en-US" altLang="zh-CN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1.</a:t>
                </a:r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从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𝐷</m:t>
                    </m:r>
                  </m:oMath>
                </a14:m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中随机采样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𝑁</m:t>
                    </m:r>
                  </m:oMath>
                </a14:m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个小批量的转移</a:t>
                </a:r>
                <a:endParaRPr kumimoji="1" lang="en-US" altLang="zh-CN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2.</a:t>
                </a:r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计算实际的</a:t>
                </a:r>
                <a:r>
                  <a:rPr kumimoji="1" lang="en-US" altLang="zh-CN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Q</a:t>
                </a:r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𝑦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𝑖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𝜇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𝑖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+1</m:t>
                                </m:r>
                              </m:sub>
                            </m:sSub>
                          </m:e>
                          <m:e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𝜃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𝜇</m:t>
                                    </m:r>
                                  </m:e>
                                  <m:sup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sup>
                            </m:sSup>
                          </m:e>
                        </m:d>
                      </m:e>
                      <m:e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𝜃</m:t>
                            </m:r>
                          </m:e>
                          <m:sup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𝑄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sup>
                        </m:sSup>
                      </m:e>
                    </m:d>
                  </m:oMath>
                </a14:m>
                <a:endParaRPr kumimoji="1" lang="en-US" altLang="zh-CN" b="0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3.</a:t>
                </a:r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对损失函数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𝐿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𝑁</m:t>
                        </m:r>
                      </m:den>
                    </m:f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𝑖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e>
                                    <m:sSup>
                                      <m:sSupPr>
                                        <m:ctrlP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  <m:t>𝑄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关于参数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𝜃</m:t>
                    </m:r>
                  </m:oMath>
                </a14:m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做随机梯度下降更新评论员网络</a:t>
                </a:r>
                <a:endParaRPr kumimoji="1" lang="en-US" altLang="zh-CN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4.</a:t>
                </a:r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使用采样梯度更新演员网络：</a:t>
                </a:r>
                <a:r>
                  <a:rPr kumimoji="1" lang="en-US" altLang="zh-CN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zh-CN" altLang="en-US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∇</m:t>
                        </m:r>
                      </m:e>
                      <m:sub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𝜃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𝜇</m:t>
                            </m:r>
                          </m:sup>
                        </m:sSup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𝐽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nary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e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sub>
                    </m:sSub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sup>
                        </m:sSup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e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kumimoji="1" lang="en-US" altLang="zh-CN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5.</a:t>
                </a:r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软更新目标网络：</a:t>
                </a:r>
                <a:r>
                  <a:rPr kumimoji="1" lang="en-US" altLang="zh-CN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                       </a:t>
                </a:r>
                <a:r>
                  <a:rPr kumimoji="1"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       </a:t>
                </a:r>
                <a:r>
                  <a:rPr kumimoji="1" lang="en-US" altLang="zh-CN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:r>
                  <a:rPr kumimoji="1" lang="en-US" altLang="zh-CN" b="0" dirty="0"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𝜃</m:t>
                        </m:r>
                      </m:e>
                      <m:sup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sup>
                        </m:sSup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𝜏𝜃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1−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𝜏</m:t>
                        </m:r>
                      </m:e>
                    </m:d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𝜃</m:t>
                        </m:r>
                      </m:e>
                      <m:sup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sup>
                        </m:sSup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𝜃</m:t>
                        </m:r>
                      </m:e>
                      <m:sup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𝜇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sup>
                        </m:sSup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𝜏𝜃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𝜇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+(1−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𝜏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𝜃</m:t>
                        </m:r>
                      </m:e>
                      <m:sup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𝜇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sup>
                        </m:sSup>
                      </m:sup>
                    </m:sSup>
                  </m:oMath>
                </a14:m>
                <a:endParaRPr kumimoji="1" lang="en-US" altLang="zh-CN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1345BED-C474-7649-B442-7544871E1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549" y="305836"/>
                <a:ext cx="8038214" cy="5797741"/>
              </a:xfrm>
              <a:prstGeom prst="rect">
                <a:avLst/>
              </a:prstGeom>
              <a:blipFill>
                <a:blip r:embed="rId2"/>
                <a:stretch>
                  <a:fillRect l="-473" t="-656" b="-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4622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509E24A-F4E4-6F46-8BDF-F6A056F7BBAC}"/>
              </a:ext>
            </a:extLst>
          </p:cNvPr>
          <p:cNvGrpSpPr/>
          <p:nvPr/>
        </p:nvGrpSpPr>
        <p:grpSpPr>
          <a:xfrm>
            <a:off x="2076893" y="1451770"/>
            <a:ext cx="8038214" cy="3577326"/>
            <a:chOff x="575566" y="1067457"/>
            <a:chExt cx="8038214" cy="357732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51345BED-C474-7649-B442-7544871E19DC}"/>
                    </a:ext>
                  </a:extLst>
                </p:cNvPr>
                <p:cNvSpPr txBox="1"/>
                <p:nvPr/>
              </p:nvSpPr>
              <p:spPr>
                <a:xfrm>
                  <a:off x="575566" y="1067457"/>
                  <a:ext cx="8038214" cy="3577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kumimoji="1" lang="zh-CN" altLang="en-US" dirty="0">
                      <a:latin typeface="SimSun" panose="02010600030101010101" pitchFamily="2" charset="-122"/>
                      <a:ea typeface="SimSun" panose="02010600030101010101" pitchFamily="2" charset="-122"/>
                    </a:rPr>
                    <a:t>初始化</a:t>
                  </a:r>
                  <a:r>
                    <a:rPr kumimoji="1" lang="en-US" altLang="zh-CN" dirty="0">
                      <a:latin typeface="SimSun" panose="02010600030101010101" pitchFamily="2" charset="-122"/>
                      <a:ea typeface="SimSun" panose="02010600030101010101" pitchFamily="2" charset="-122"/>
                    </a:rPr>
                    <a:t>Q</a:t>
                  </a:r>
                  <a:r>
                    <a:rPr kumimoji="1" lang="zh-CN" altLang="en-US" dirty="0">
                      <a:latin typeface="SimSun" panose="02010600030101010101" pitchFamily="2" charset="-122"/>
                      <a:ea typeface="SimSun" panose="02010600030101010101" pitchFamily="2" charset="-122"/>
                    </a:rPr>
                    <a:t>函数</a:t>
                  </a:r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𝑄</m:t>
                      </m:r>
                    </m:oMath>
                  </a14:m>
                  <a:r>
                    <a:rPr kumimoji="1" lang="en-US" altLang="zh-CN" dirty="0">
                      <a:latin typeface="SimSun" panose="02010600030101010101" pitchFamily="2" charset="-122"/>
                      <a:ea typeface="SimSun" panose="02010600030101010101" pitchFamily="2" charset="-122"/>
                    </a:rPr>
                    <a:t>,</a:t>
                  </a:r>
                  <a:r>
                    <a:rPr kumimoji="1" lang="zh-CN" altLang="en-US" dirty="0">
                      <a:latin typeface="SimSun" panose="02010600030101010101" pitchFamily="2" charset="-122"/>
                      <a:ea typeface="SimSun" panose="02010600030101010101" pitchFamily="2" charset="-122"/>
                    </a:rPr>
                    <a:t>目标</a:t>
                  </a:r>
                  <a:r>
                    <a:rPr kumimoji="1" lang="en-US" altLang="zh-CN" dirty="0">
                      <a:latin typeface="SimSun" panose="02010600030101010101" pitchFamily="2" charset="-122"/>
                      <a:ea typeface="SimSun" panose="02010600030101010101" pitchFamily="2" charset="-122"/>
                    </a:rPr>
                    <a:t>Q</a:t>
                  </a:r>
                  <a:r>
                    <a:rPr kumimoji="1" lang="zh-CN" altLang="en-US" dirty="0">
                      <a:latin typeface="SimSun" panose="02010600030101010101" pitchFamily="2" charset="-122"/>
                      <a:ea typeface="SimSun" panose="02010600030101010101" pitchFamily="2" charset="-122"/>
                    </a:rPr>
                    <a:t>函数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acc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𝑄</m:t>
                          </m:r>
                        </m:e>
                      </m:acc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𝑄</m:t>
                      </m:r>
                    </m:oMath>
                  </a14:m>
                  <a:r>
                    <a:rPr kumimoji="1" lang="en-US" altLang="zh-CN" dirty="0">
                      <a:latin typeface="SimSun" panose="02010600030101010101" pitchFamily="2" charset="-122"/>
                      <a:ea typeface="SimSun" panose="02010600030101010101" pitchFamily="2" charset="-122"/>
                    </a:rPr>
                    <a:t>,</a:t>
                  </a:r>
                  <a:r>
                    <a:rPr kumimoji="1" lang="zh-CN" altLang="en-US" dirty="0">
                      <a:latin typeface="SimSun" panose="02010600030101010101" pitchFamily="2" charset="-122"/>
                      <a:ea typeface="SimSun" panose="02010600030101010101" pitchFamily="2" charset="-122"/>
                    </a:rPr>
                    <a:t>演员</a:t>
                  </a:r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𝜃</m:t>
                      </m:r>
                    </m:oMath>
                  </a14:m>
                  <a:r>
                    <a:rPr kumimoji="1" lang="zh-CN" altLang="en-US" dirty="0">
                      <a:latin typeface="SimSun" panose="02010600030101010101" pitchFamily="2" charset="-122"/>
                      <a:ea typeface="SimSun" panose="02010600030101010101" pitchFamily="2" charset="-122"/>
                    </a:rPr>
                    <a:t>，目标演员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acc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𝜃</m:t>
                          </m:r>
                        </m:e>
                      </m:acc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𝜃</m:t>
                      </m:r>
                    </m:oMath>
                  </a14:m>
                  <a:endParaRPr kumimoji="1" lang="en-US" altLang="zh-CN" dirty="0">
                    <a:latin typeface="SimSun" panose="02010600030101010101" pitchFamily="2" charset="-122"/>
                    <a:ea typeface="SimSun" panose="02010600030101010101" pitchFamily="2" charset="-122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kumimoji="1" lang="zh-CN" altLang="en-US" dirty="0">
                      <a:latin typeface="SimSun" panose="02010600030101010101" pitchFamily="2" charset="-122"/>
                      <a:ea typeface="SimSun" panose="02010600030101010101" pitchFamily="2" charset="-122"/>
                    </a:rPr>
                    <a:t>在每个回合中</a:t>
                  </a:r>
                  <a:endParaRPr kumimoji="1" lang="en-US" altLang="zh-CN" dirty="0">
                    <a:latin typeface="SimSun" panose="02010600030101010101" pitchFamily="2" charset="-122"/>
                    <a:ea typeface="SimSun" panose="02010600030101010101" pitchFamily="2" charset="-122"/>
                  </a:endParaRP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kumimoji="1" lang="zh-CN" altLang="en-US" dirty="0">
                      <a:latin typeface="SimSun" panose="02010600030101010101" pitchFamily="2" charset="-122"/>
                      <a:ea typeface="SimSun" panose="02010600030101010101" pitchFamily="2" charset="-122"/>
                    </a:rPr>
                    <a:t>对于每个时间步</a:t>
                  </a:r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𝑡</m:t>
                      </m:r>
                    </m:oMath>
                  </a14:m>
                  <a:endParaRPr kumimoji="1" lang="en-US" altLang="zh-CN" dirty="0">
                    <a:latin typeface="SimSun" panose="02010600030101010101" pitchFamily="2" charset="-122"/>
                    <a:ea typeface="SimSun" panose="02010600030101010101" pitchFamily="2" charset="-122"/>
                  </a:endParaRPr>
                </a:p>
                <a:p>
                  <a:pPr marL="1200150" lvl="2" indent="-285750">
                    <a:buFont typeface="Arial" panose="020B0604020202020204" pitchFamily="34" charset="0"/>
                    <a:buChar char="•"/>
                  </a:pPr>
                  <a:r>
                    <a:rPr kumimoji="1" lang="zh-CN" altLang="en-US" dirty="0">
                      <a:latin typeface="SimSun" panose="02010600030101010101" pitchFamily="2" charset="-122"/>
                      <a:ea typeface="SimSun" panose="02010600030101010101" pitchFamily="2" charset="-122"/>
                    </a:rPr>
                    <a:t>获取状态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kumimoji="1" lang="zh-CN" altLang="en-US" dirty="0">
                      <a:latin typeface="SimSun" panose="02010600030101010101" pitchFamily="2" charset="-122"/>
                      <a:ea typeface="SimSun" panose="02010600030101010101" pitchFamily="2" charset="-122"/>
                    </a:rPr>
                    <a:t>，根据</a:t>
                  </a:r>
                  <a14:m>
                    <m:oMath xmlns:m="http://schemas.openxmlformats.org/officeDocument/2006/math">
                      <m:r>
                        <a:rPr kumimoji="1" lang="en-US" altLang="zh-CN" b="0" i="0" smtClean="0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𝑄</m:t>
                      </m:r>
                    </m:oMath>
                  </a14:m>
                  <a:r>
                    <a:rPr kumimoji="1" lang="en-US" altLang="zh-CN" dirty="0">
                      <a:latin typeface="SimSun" panose="02010600030101010101" pitchFamily="2" charset="-122"/>
                      <a:ea typeface="SimSun" panose="02010600030101010101" pitchFamily="2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𝜋</m:t>
                      </m:r>
                    </m:oMath>
                  </a14:m>
                  <a:r>
                    <a:rPr kumimoji="1" lang="en-US" altLang="zh-CN" dirty="0">
                      <a:latin typeface="SimSun" panose="02010600030101010101" pitchFamily="2" charset="-122"/>
                      <a:ea typeface="SimSun" panose="02010600030101010101" pitchFamily="2" charset="-122"/>
                    </a:rPr>
                    <a:t> </a:t>
                  </a:r>
                  <a:r>
                    <a:rPr kumimoji="1" lang="zh-CN" altLang="en-US" dirty="0">
                      <a:latin typeface="SimSun" panose="02010600030101010101" pitchFamily="2" charset="-122"/>
                      <a:ea typeface="SimSun" panose="02010600030101010101" pitchFamily="2" charset="-122"/>
                    </a:rPr>
                    <a:t>执行动作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kumimoji="1" lang="zh-CN" altLang="en-US" dirty="0">
                      <a:latin typeface="SimSun" panose="02010600030101010101" pitchFamily="2" charset="-122"/>
                      <a:ea typeface="SimSun" panose="02010600030101010101" pitchFamily="2" charset="-122"/>
                    </a:rPr>
                    <a:t>（探索）</a:t>
                  </a:r>
                  <a:endParaRPr kumimoji="1" lang="en-US" altLang="zh-CN" dirty="0">
                    <a:latin typeface="SimSun" panose="02010600030101010101" pitchFamily="2" charset="-122"/>
                    <a:ea typeface="SimSun" panose="02010600030101010101" pitchFamily="2" charset="-122"/>
                  </a:endParaRPr>
                </a:p>
                <a:p>
                  <a:pPr marL="1200150" lvl="2" indent="-285750">
                    <a:buFont typeface="Arial" panose="020B0604020202020204" pitchFamily="34" charset="0"/>
                    <a:buChar char="•"/>
                  </a:pPr>
                  <a:r>
                    <a:rPr kumimoji="1" lang="zh-CN" altLang="en-US" dirty="0">
                      <a:latin typeface="SimSun" panose="02010600030101010101" pitchFamily="2" charset="-122"/>
                      <a:ea typeface="SimSun" panose="02010600030101010101" pitchFamily="2" charset="-122"/>
                    </a:rPr>
                    <a:t>获取奖励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kumimoji="1" lang="zh-CN" altLang="en-US" dirty="0">
                      <a:latin typeface="SimSun" panose="02010600030101010101" pitchFamily="2" charset="-122"/>
                      <a:ea typeface="SimSun" panose="02010600030101010101" pitchFamily="2" charset="-122"/>
                    </a:rPr>
                    <a:t>，到达新状态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𝑡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+1</m:t>
                          </m:r>
                        </m:sub>
                      </m:sSub>
                    </m:oMath>
                  </a14:m>
                  <a:endParaRPr kumimoji="1" lang="en-US" altLang="zh-CN" dirty="0">
                    <a:latin typeface="SimSun" panose="02010600030101010101" pitchFamily="2" charset="-122"/>
                    <a:ea typeface="SimSun" panose="02010600030101010101" pitchFamily="2" charset="-122"/>
                  </a:endParaRPr>
                </a:p>
                <a:p>
                  <a:pPr marL="1200150" lvl="2" indent="-285750">
                    <a:buFont typeface="Arial" panose="020B0604020202020204" pitchFamily="34" charset="0"/>
                    <a:buChar char="•"/>
                  </a:pPr>
                  <a:r>
                    <a:rPr kumimoji="1" lang="zh-CN" altLang="en-US" dirty="0">
                      <a:latin typeface="SimSun" panose="02010600030101010101" pitchFamily="2" charset="-122"/>
                      <a:ea typeface="SimSun" panose="02010600030101010101" pitchFamily="2" charset="-122"/>
                    </a:rPr>
                    <a:t>存储</a:t>
                  </a:r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𝑡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+1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)</m:t>
                      </m:r>
                    </m:oMath>
                  </a14:m>
                  <a:r>
                    <a:rPr kumimoji="1" lang="zh-CN" altLang="en-US" dirty="0">
                      <a:latin typeface="SimSun" panose="02010600030101010101" pitchFamily="2" charset="-122"/>
                      <a:ea typeface="SimSun" panose="02010600030101010101" pitchFamily="2" charset="-122"/>
                    </a:rPr>
                    <a:t>到经验回放</a:t>
                  </a:r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𝐷</m:t>
                      </m:r>
                    </m:oMath>
                  </a14:m>
                  <a:r>
                    <a:rPr kumimoji="1" lang="zh-CN" altLang="en-US" dirty="0">
                      <a:latin typeface="SimSun" panose="02010600030101010101" pitchFamily="2" charset="-122"/>
                      <a:ea typeface="SimSun" panose="02010600030101010101" pitchFamily="2" charset="-122"/>
                    </a:rPr>
                    <a:t>中</a:t>
                  </a:r>
                  <a:endParaRPr kumimoji="1" lang="en-US" altLang="zh-CN" dirty="0">
                    <a:latin typeface="SimSun" panose="02010600030101010101" pitchFamily="2" charset="-122"/>
                    <a:ea typeface="SimSun" panose="02010600030101010101" pitchFamily="2" charset="-122"/>
                  </a:endParaRPr>
                </a:p>
                <a:p>
                  <a:pPr marL="1200150" lvl="2" indent="-285750">
                    <a:buFont typeface="Arial" panose="020B0604020202020204" pitchFamily="34" charset="0"/>
                    <a:buChar char="•"/>
                  </a:pPr>
                  <a:r>
                    <a:rPr kumimoji="1" lang="zh-CN" altLang="en-US" dirty="0">
                      <a:latin typeface="SimSun" panose="02010600030101010101" pitchFamily="2" charset="-122"/>
                      <a:ea typeface="SimSun" panose="02010600030101010101" pitchFamily="2" charset="-122"/>
                    </a:rPr>
                    <a:t>从经验回放采样一个批量的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a14:m>
                  <a:endParaRPr kumimoji="1" lang="en-US" altLang="zh-CN" dirty="0">
                    <a:latin typeface="SimSun" panose="02010600030101010101" pitchFamily="2" charset="-122"/>
                    <a:ea typeface="SimSun" panose="02010600030101010101" pitchFamily="2" charset="-122"/>
                  </a:endParaRPr>
                </a:p>
                <a:p>
                  <a:pPr marL="1200150" lvl="2" indent="-285750">
                    <a:buFont typeface="Arial" panose="020B0604020202020204" pitchFamily="34" charset="0"/>
                    <a:buChar char="•"/>
                  </a:pPr>
                  <a:r>
                    <a:rPr kumimoji="1" lang="zh-CN" altLang="en-US" dirty="0">
                      <a:latin typeface="SimSun" panose="02010600030101010101" pitchFamily="2" charset="-122"/>
                      <a:ea typeface="SimSun" panose="02010600030101010101" pitchFamily="2" charset="-122"/>
                    </a:rPr>
                    <a:t>目标</a:t>
                  </a:r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𝑦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+</m:t>
                      </m:r>
                      <m:func>
                        <m:func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𝑄</m:t>
                              </m:r>
                            </m:e>
                          </m:acc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+1</m:t>
                              </m:r>
                            </m:sub>
                          </m:sSub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,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𝑎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)</m:t>
                          </m:r>
                        </m:e>
                      </m:func>
                    </m:oMath>
                  </a14:m>
                  <a:r>
                    <a:rPr kumimoji="1" lang="zh-CN" altLang="en-US" dirty="0">
                      <a:latin typeface="SimSun" panose="02010600030101010101" pitchFamily="2" charset="-122"/>
                      <a:ea typeface="SimSun" panose="02010600030101010101" pitchFamily="2" charset="-122"/>
                    </a:rPr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acc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𝑄</m:t>
                          </m:r>
                        </m:e>
                      </m:acc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+1</m:t>
                              </m:r>
                            </m:sub>
                          </m:sSub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𝜃</m:t>
                              </m:r>
                            </m:e>
                          </m:acc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dirty="0" smtClean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dirty="0" smtClean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dirty="0" smtClean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𝑡</m:t>
                                  </m:r>
                                  <m:r>
                                    <a:rPr kumimoji="1" lang="en-US" altLang="zh-CN" b="0" i="1" dirty="0" smtClean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a14:m>
                  <a:endParaRPr kumimoji="1" lang="en-US" altLang="zh-CN" b="0" dirty="0">
                    <a:latin typeface="SimSun" panose="02010600030101010101" pitchFamily="2" charset="-122"/>
                    <a:ea typeface="SimSun" panose="02010600030101010101" pitchFamily="2" charset="-122"/>
                  </a:endParaRPr>
                </a:p>
                <a:p>
                  <a:pPr marL="1200150" lvl="2" indent="-285750">
                    <a:buFont typeface="Arial" panose="020B0604020202020204" pitchFamily="34" charset="0"/>
                    <a:buChar char="•"/>
                  </a:pPr>
                  <a:r>
                    <a:rPr kumimoji="1" lang="zh-CN" altLang="en-US" dirty="0">
                      <a:latin typeface="SimSun" panose="02010600030101010101" pitchFamily="2" charset="-122"/>
                      <a:ea typeface="SimSun" panose="02010600030101010101" pitchFamily="2" charset="-122"/>
                    </a:rPr>
                    <a:t>更新</a:t>
                  </a:r>
                  <a14:m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𝑄</m:t>
                      </m:r>
                    </m:oMath>
                  </a14:m>
                  <a:r>
                    <a:rPr kumimoji="1" lang="zh-CN" altLang="en-US" dirty="0">
                      <a:latin typeface="SimSun" panose="02010600030101010101" pitchFamily="2" charset="-122"/>
                      <a:ea typeface="SimSun" panose="02010600030101010101" pitchFamily="2" charset="-122"/>
                    </a:rPr>
                    <a:t>的参数使得</a:t>
                  </a:r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𝑄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)</m:t>
                      </m:r>
                    </m:oMath>
                  </a14:m>
                  <a:r>
                    <a:rPr kumimoji="1" lang="zh-CN" altLang="en-US" dirty="0">
                      <a:latin typeface="SimSun" panose="02010600030101010101" pitchFamily="2" charset="-122"/>
                      <a:ea typeface="SimSun" panose="02010600030101010101" pitchFamily="2" charset="-122"/>
                    </a:rPr>
                    <a:t>接近于</a:t>
                  </a:r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𝑦</m:t>
                      </m:r>
                    </m:oMath>
                  </a14:m>
                  <a:endParaRPr kumimoji="1" lang="en-US" altLang="zh-CN" dirty="0">
                    <a:latin typeface="SimSun" panose="02010600030101010101" pitchFamily="2" charset="-122"/>
                    <a:ea typeface="SimSun" panose="02010600030101010101" pitchFamily="2" charset="-122"/>
                  </a:endParaRPr>
                </a:p>
                <a:p>
                  <a:pPr marL="1200150" lvl="2" indent="-285750">
                    <a:buFont typeface="Arial" panose="020B0604020202020204" pitchFamily="34" charset="0"/>
                    <a:buChar char="•"/>
                  </a:pPr>
                  <a:r>
                    <a:rPr kumimoji="1" lang="zh-CN" altLang="en-US" dirty="0">
                      <a:latin typeface="SimSun" panose="02010600030101010101" pitchFamily="2" charset="-122"/>
                      <a:ea typeface="SimSun" panose="02010600030101010101" pitchFamily="2" charset="-122"/>
                    </a:rPr>
                    <a:t>更新</a:t>
                  </a:r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𝜃</m:t>
                      </m:r>
                      <m:r>
                        <a:rPr kumimoji="1" lang="zh-CN" altLang="en-US" i="1" smtClean="0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的</m:t>
                      </m:r>
                    </m:oMath>
                  </a14:m>
                  <a:r>
                    <a:rPr kumimoji="1" lang="zh-CN" altLang="en-US" dirty="0">
                      <a:latin typeface="SimSun" panose="02010600030101010101" pitchFamily="2" charset="-122"/>
                      <a:ea typeface="SimSun" panose="02010600030101010101" pitchFamily="2" charset="-122"/>
                    </a:rPr>
                    <a:t>参数是</a:t>
                  </a:r>
                  <a14:m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𝑄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,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)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)</m:t>
                      </m:r>
                    </m:oMath>
                  </a14:m>
                  <a:endParaRPr kumimoji="1" lang="en-US" altLang="zh-CN" dirty="0">
                    <a:latin typeface="SimSun" panose="02010600030101010101" pitchFamily="2" charset="-122"/>
                    <a:ea typeface="SimSun" panose="02010600030101010101" pitchFamily="2" charset="-122"/>
                  </a:endParaRPr>
                </a:p>
                <a:p>
                  <a:pPr marL="1200150" lvl="2" indent="-285750">
                    <a:buFont typeface="Arial" panose="020B0604020202020204" pitchFamily="34" charset="0"/>
                    <a:buChar char="•"/>
                  </a:pPr>
                  <a:r>
                    <a:rPr kumimoji="1" lang="zh-CN" altLang="en-US" dirty="0">
                      <a:latin typeface="SimSun" panose="02010600030101010101" pitchFamily="2" charset="-122"/>
                      <a:ea typeface="SimSun" panose="02010600030101010101" pitchFamily="2" charset="-122"/>
                    </a:rPr>
                    <a:t>每</a:t>
                  </a:r>
                  <a:r>
                    <a:rPr kumimoji="1" lang="en-US" altLang="zh-CN" dirty="0">
                      <a:latin typeface="SimSun" panose="02010600030101010101" pitchFamily="2" charset="-122"/>
                      <a:ea typeface="SimSun" panose="02010600030101010101" pitchFamily="2" charset="-122"/>
                    </a:rPr>
                    <a:t>C</a:t>
                  </a:r>
                  <a:r>
                    <a:rPr kumimoji="1" lang="zh-CN" altLang="en-US" dirty="0">
                      <a:latin typeface="SimSun" panose="02010600030101010101" pitchFamily="2" charset="-122"/>
                      <a:ea typeface="SimSun" panose="02010600030101010101" pitchFamily="2" charset="-122"/>
                    </a:rPr>
                    <a:t>步重置</a:t>
                  </a:r>
                  <a14:m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𝑄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a14:m>
                  <a:endParaRPr kumimoji="1" lang="en-US" altLang="zh-CN" dirty="0">
                    <a:latin typeface="SimSun" panose="02010600030101010101" pitchFamily="2" charset="-122"/>
                    <a:ea typeface="SimSun" panose="02010600030101010101" pitchFamily="2" charset="-122"/>
                  </a:endParaRPr>
                </a:p>
                <a:p>
                  <a:pPr marL="1200150" lvl="2" indent="-285750">
                    <a:buFont typeface="Arial" panose="020B0604020202020204" pitchFamily="34" charset="0"/>
                    <a:buChar char="•"/>
                  </a:pPr>
                  <a:r>
                    <a:rPr kumimoji="1" lang="zh-CN" altLang="en-US" dirty="0">
                      <a:latin typeface="SimSun" panose="02010600030101010101" pitchFamily="2" charset="-122"/>
                      <a:ea typeface="SimSun" panose="02010600030101010101" pitchFamily="2" charset="-122"/>
                    </a:rPr>
                    <a:t>每</a:t>
                  </a:r>
                  <a:r>
                    <a:rPr kumimoji="1" lang="en-US" altLang="zh-CN" dirty="0">
                      <a:latin typeface="SimSun" panose="02010600030101010101" pitchFamily="2" charset="-122"/>
                      <a:ea typeface="SimSun" panose="02010600030101010101" pitchFamily="2" charset="-122"/>
                    </a:rPr>
                    <a:t>C</a:t>
                  </a:r>
                  <a:r>
                    <a:rPr kumimoji="1" lang="zh-CN" altLang="en-US" dirty="0">
                      <a:latin typeface="SimSun" panose="02010600030101010101" pitchFamily="2" charset="-122"/>
                      <a:ea typeface="SimSun" panose="02010600030101010101" pitchFamily="2" charset="-122"/>
                    </a:rPr>
                    <a:t>步重置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acc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𝜃</m:t>
                          </m:r>
                        </m:e>
                      </m:acc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𝜃</m:t>
                      </m:r>
                    </m:oMath>
                  </a14:m>
                  <a:endParaRPr kumimoji="1" lang="en-US" altLang="zh-CN" dirty="0">
                    <a:latin typeface="SimSun" panose="02010600030101010101" pitchFamily="2" charset="-122"/>
                    <a:ea typeface="SimSun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51345BED-C474-7649-B442-7544871E19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566" y="1067457"/>
                  <a:ext cx="8038214" cy="3577326"/>
                </a:xfrm>
                <a:prstGeom prst="rect">
                  <a:avLst/>
                </a:prstGeom>
                <a:blipFill>
                  <a:blip r:embed="rId2"/>
                  <a:stretch>
                    <a:fillRect l="-473" t="-709" b="-17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直线连接符 4">
              <a:extLst>
                <a:ext uri="{FF2B5EF4-FFF2-40B4-BE49-F238E27FC236}">
                  <a16:creationId xmlns:a16="http://schemas.microsoft.com/office/drawing/2014/main" id="{6A4E914B-1A0A-7A46-BE31-9A4D621B1268}"/>
                </a:ext>
              </a:extLst>
            </p:cNvPr>
            <p:cNvCxnSpPr/>
            <p:nvPr/>
          </p:nvCxnSpPr>
          <p:spPr>
            <a:xfrm>
              <a:off x="3657599" y="2102177"/>
              <a:ext cx="288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连接符 5">
              <a:extLst>
                <a:ext uri="{FF2B5EF4-FFF2-40B4-BE49-F238E27FC236}">
                  <a16:creationId xmlns:a16="http://schemas.microsoft.com/office/drawing/2014/main" id="{EFA7DADC-D2D4-444A-95E1-EFA67798E77F}"/>
                </a:ext>
              </a:extLst>
            </p:cNvPr>
            <p:cNvCxnSpPr/>
            <p:nvPr/>
          </p:nvCxnSpPr>
          <p:spPr>
            <a:xfrm>
              <a:off x="3225599" y="3253818"/>
              <a:ext cx="1440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859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8FAF49EB-5095-1D44-96FE-7F1A093B6248}"/>
              </a:ext>
            </a:extLst>
          </p:cNvPr>
          <p:cNvGrpSpPr/>
          <p:nvPr/>
        </p:nvGrpSpPr>
        <p:grpSpPr>
          <a:xfrm>
            <a:off x="2639628" y="1971583"/>
            <a:ext cx="8038214" cy="1754326"/>
            <a:chOff x="1592707" y="1971583"/>
            <a:chExt cx="8038214" cy="1754326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1345BED-C474-7649-B442-7544871E19DC}"/>
                </a:ext>
              </a:extLst>
            </p:cNvPr>
            <p:cNvSpPr txBox="1"/>
            <p:nvPr/>
          </p:nvSpPr>
          <p:spPr>
            <a:xfrm>
              <a:off x="1592707" y="1971583"/>
              <a:ext cx="803821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对于所有状态</a:t>
              </a:r>
              <a:endPara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当</a:t>
              </a:r>
              <a:r>
                <a:rPr kumimoji="1" lang="en-US" altLang="zh-CN" dirty="0">
                  <a:latin typeface="SimSun" panose="02010600030101010101" pitchFamily="2" charset="-122"/>
                  <a:ea typeface="SimSun" panose="02010600030101010101" pitchFamily="2" charset="-122"/>
                </a:rPr>
                <a:t>             </a:t>
              </a:r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执行</a:t>
              </a:r>
              <a:endPara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kumimoji="1" lang="en-US" altLang="zh-CN" b="0" dirty="0">
                  <a:latin typeface="SimSun" panose="02010600030101010101" pitchFamily="2" charset="-122"/>
                  <a:ea typeface="SimSun" panose="02010600030101010101" pitchFamily="2" charset="-122"/>
                </a:rPr>
                <a:t> 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对于所有状态</a:t>
              </a:r>
              <a:endParaRPr kumimoji="1" lang="en-US" altLang="zh-CN" b="0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结束循环</a:t>
              </a:r>
              <a:endPara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返回</a:t>
              </a:r>
              <a:r>
                <a:rPr kumimoji="1" lang="en-US" altLang="zh-CN" dirty="0">
                  <a:latin typeface="SimSun" panose="02010600030101010101" pitchFamily="2" charset="-122"/>
                  <a:ea typeface="SimSun" panose="02010600030101010101" pitchFamily="2" charset="-122"/>
                </a:rPr>
                <a:t>     ,</a:t>
              </a:r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对于所有状态</a:t>
              </a:r>
              <a:endPara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0381C42F-DB62-CD4E-A37A-38B2F4D9F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70931" y="2844373"/>
              <a:ext cx="3739987" cy="484454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92AB2534-C8ED-A640-B53F-08E9E99D5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65858" y="2028343"/>
              <a:ext cx="2879822" cy="274268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89C3F7AE-A779-4F42-8C2A-4FBCC2276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48051" y="2287110"/>
              <a:ext cx="1417713" cy="277147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41E886C8-F32B-0D49-A246-70A60A0E4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00657" y="2562284"/>
              <a:ext cx="842527" cy="277147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16BF838B-23C5-5748-975A-13B6E2CEB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29857" y="3412800"/>
              <a:ext cx="527050" cy="274066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37A5BC10-466E-014B-A83C-F44A15A84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81209" y="3370424"/>
              <a:ext cx="660400" cy="317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3749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3386</TotalTime>
  <Words>516</Words>
  <Application>Microsoft Macintosh PowerPoint</Application>
  <PresentationFormat>宽屏</PresentationFormat>
  <Paragraphs>49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SimSun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Jim John</dc:creator>
  <cp:lastModifiedBy>Jim John</cp:lastModifiedBy>
  <cp:revision>8</cp:revision>
  <dcterms:created xsi:type="dcterms:W3CDTF">2021-10-12T03:24:37Z</dcterms:created>
  <dcterms:modified xsi:type="dcterms:W3CDTF">2021-12-03T05:39:29Z</dcterms:modified>
</cp:coreProperties>
</file>