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2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md1rwe\Documents\Data%20extractions%20from%20I-CAH\Feb%202025\I-CAH_data_Feb_2025\figure_templat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tx2">
                <a:lumMod val="50000"/>
                <a:lumOff val="5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Demographics!$E$6:$E$12</c:f>
              <c:strCache>
                <c:ptCount val="7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61-70</c:v>
                </c:pt>
                <c:pt idx="5">
                  <c:v>71-80</c:v>
                </c:pt>
                <c:pt idx="6">
                  <c:v>81-90</c:v>
                </c:pt>
              </c:strCache>
            </c:strRef>
          </c:cat>
          <c:val>
            <c:numRef>
              <c:f>Demographics!$F$6:$F$12</c:f>
              <c:numCache>
                <c:formatCode>General</c:formatCode>
                <c:ptCount val="7"/>
                <c:pt idx="0">
                  <c:v>70</c:v>
                </c:pt>
                <c:pt idx="1">
                  <c:v>112</c:v>
                </c:pt>
                <c:pt idx="2">
                  <c:v>95</c:v>
                </c:pt>
                <c:pt idx="3">
                  <c:v>62</c:v>
                </c:pt>
                <c:pt idx="4">
                  <c:v>35</c:v>
                </c:pt>
                <c:pt idx="5">
                  <c:v>14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D9-49C7-9177-394A4DF786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-27"/>
        <c:axId val="1771625488"/>
        <c:axId val="1839246656"/>
      </c:barChart>
      <c:catAx>
        <c:axId val="17716254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Age category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39246656"/>
        <c:crosses val="autoZero"/>
        <c:auto val="1"/>
        <c:lblAlgn val="ctr"/>
        <c:lblOffset val="100"/>
        <c:noMultiLvlLbl val="0"/>
      </c:catAx>
      <c:valAx>
        <c:axId val="18392466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Frequency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1625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'Medication overview'!$G$19</c:f>
              <c:strCache>
                <c:ptCount val="1"/>
                <c:pt idx="0">
                  <c:v>Hydrocortisone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overview'!$H$19:$I$19</c:f>
              <c:numCache>
                <c:formatCode>0.0%</c:formatCode>
                <c:ptCount val="2"/>
                <c:pt idx="0">
                  <c:v>0.45378151260504201</c:v>
                </c:pt>
                <c:pt idx="1">
                  <c:v>0.36293436293436293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CF-43E2-BAA5-9B68199347EC}"/>
            </c:ext>
          </c:extLst>
        </c:ser>
        <c:ser>
          <c:idx val="1"/>
          <c:order val="1"/>
          <c:tx>
            <c:strRef>
              <c:f>'Medication overview'!$G$20</c:f>
              <c:strCache>
                <c:ptCount val="1"/>
                <c:pt idx="0">
                  <c:v>Prednisolone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overview'!$H$20:$I$20</c:f>
              <c:numCache>
                <c:formatCode>0.0%</c:formatCode>
                <c:ptCount val="2"/>
                <c:pt idx="0">
                  <c:v>0.52941176470588236</c:v>
                </c:pt>
                <c:pt idx="1">
                  <c:v>0.55212355212355213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1CF-43E2-BAA5-9B68199347EC}"/>
            </c:ext>
          </c:extLst>
        </c:ser>
        <c:ser>
          <c:idx val="2"/>
          <c:order val="2"/>
          <c:tx>
            <c:strRef>
              <c:f>'Medication overview'!$G$21</c:f>
              <c:strCache>
                <c:ptCount val="1"/>
                <c:pt idx="0">
                  <c:v>Prednisone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overview'!$H$21:$I$21</c:f>
              <c:numCache>
                <c:formatCode>0.0%</c:formatCode>
                <c:ptCount val="2"/>
                <c:pt idx="0">
                  <c:v>0</c:v>
                </c:pt>
                <c:pt idx="1">
                  <c:v>7.7220077220077222E-3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1CF-43E2-BAA5-9B68199347EC}"/>
            </c:ext>
          </c:extLst>
        </c:ser>
        <c:ser>
          <c:idx val="3"/>
          <c:order val="3"/>
          <c:tx>
            <c:strRef>
              <c:f>'Medication overview'!$G$22</c:f>
              <c:strCache>
                <c:ptCount val="1"/>
                <c:pt idx="0">
                  <c:v>Dexamethasone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overview'!$H$22:$I$22</c:f>
              <c:numCache>
                <c:formatCode>0.0%</c:formatCode>
                <c:ptCount val="2"/>
                <c:pt idx="0">
                  <c:v>1.680672268907563E-2</c:v>
                </c:pt>
                <c:pt idx="1">
                  <c:v>2.7027027027027029E-2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1CF-43E2-BAA5-9B68199347EC}"/>
            </c:ext>
          </c:extLst>
        </c:ser>
        <c:ser>
          <c:idx val="4"/>
          <c:order val="4"/>
          <c:tx>
            <c:strRef>
              <c:f>'Medication overview'!$G$23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rgbClr val="FF0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'Medication overview'!$H$18:$I$18</c:f>
              <c:strCache>
                <c:ptCount val="2"/>
                <c:pt idx="0">
                  <c:v>Last 12m</c:v>
                </c:pt>
                <c:pt idx="1">
                  <c:v>1-5 years</c:v>
                </c:pt>
              </c:strCache>
            </c:strRef>
          </c:cat>
          <c:val>
            <c:numRef>
              <c:f>'Medication overview'!$H$23:$I$23</c:f>
              <c:numCache>
                <c:formatCode>0.0%</c:formatCode>
                <c:ptCount val="2"/>
                <c:pt idx="0">
                  <c:v>0</c:v>
                </c:pt>
                <c:pt idx="1">
                  <c:v>5.019305019305019E-2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1CF-43E2-BAA5-9B68199347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2"/>
        <c:axId val="1159519343"/>
        <c:axId val="1159380271"/>
      </c:barChart>
      <c:catAx>
        <c:axId val="11595193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380271"/>
        <c:crosses val="autoZero"/>
        <c:auto val="1"/>
        <c:lblAlgn val="ctr"/>
        <c:lblOffset val="100"/>
        <c:noMultiLvlLbl val="0"/>
      </c:catAx>
      <c:valAx>
        <c:axId val="1159380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595193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BMI!$G$99</c:f>
              <c:strCache>
                <c:ptCount val="1"/>
                <c:pt idx="0">
                  <c:v>underweight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BMI!$H$99:$I$99</c:f>
              <c:numCache>
                <c:formatCode>0.00%</c:formatCode>
                <c:ptCount val="2"/>
                <c:pt idx="0">
                  <c:v>1.47E-2</c:v>
                </c:pt>
                <c:pt idx="1">
                  <c:v>0.04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03-4E71-B1E1-2274F843F871}"/>
            </c:ext>
          </c:extLst>
        </c:ser>
        <c:ser>
          <c:idx val="1"/>
          <c:order val="1"/>
          <c:tx>
            <c:strRef>
              <c:f>BMI!$G$100</c:f>
              <c:strCache>
                <c:ptCount val="1"/>
                <c:pt idx="0">
                  <c:v>normal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BMI!$H$100:$I$100</c:f>
              <c:numCache>
                <c:formatCode>0.00%</c:formatCode>
                <c:ptCount val="2"/>
                <c:pt idx="0">
                  <c:v>0.25</c:v>
                </c:pt>
                <c:pt idx="1">
                  <c:v>0.21709999999999999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03-4E71-B1E1-2274F843F871}"/>
            </c:ext>
          </c:extLst>
        </c:ser>
        <c:ser>
          <c:idx val="2"/>
          <c:order val="2"/>
          <c:tx>
            <c:strRef>
              <c:f>BMI!$G$101</c:f>
              <c:strCache>
                <c:ptCount val="1"/>
                <c:pt idx="0">
                  <c:v>overweight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BMI!$H$101:$I$101</c:f>
              <c:numCache>
                <c:formatCode>0.00%</c:formatCode>
                <c:ptCount val="2"/>
                <c:pt idx="0">
                  <c:v>0.3382</c:v>
                </c:pt>
                <c:pt idx="1">
                  <c:v>0.32569999999999999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03-4E71-B1E1-2274F843F871}"/>
            </c:ext>
          </c:extLst>
        </c:ser>
        <c:ser>
          <c:idx val="3"/>
          <c:order val="3"/>
          <c:tx>
            <c:strRef>
              <c:f>BMI!$G$102</c:f>
              <c:strCache>
                <c:ptCount val="1"/>
                <c:pt idx="0">
                  <c:v>obese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BMI!$H$102:$I$102</c:f>
              <c:numCache>
                <c:formatCode>0.00%</c:formatCode>
                <c:ptCount val="2"/>
                <c:pt idx="0">
                  <c:v>0.17649999999999999</c:v>
                </c:pt>
                <c:pt idx="1">
                  <c:v>0.24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103-4E71-B1E1-2274F843F871}"/>
            </c:ext>
          </c:extLst>
        </c:ser>
        <c:ser>
          <c:idx val="4"/>
          <c:order val="4"/>
          <c:tx>
            <c:strRef>
              <c:f>BMI!$G$103</c:f>
              <c:strCache>
                <c:ptCount val="1"/>
                <c:pt idx="0">
                  <c:v>extremely obese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BMI!$H$98:$I$98</c:f>
              <c:strCache>
                <c:ptCount val="2"/>
                <c:pt idx="0">
                  <c:v>&lt;1 yrs</c:v>
                </c:pt>
                <c:pt idx="1">
                  <c:v>1-5 yrs</c:v>
                </c:pt>
              </c:strCache>
            </c:strRef>
          </c:cat>
          <c:val>
            <c:numRef>
              <c:f>BMI!$H$103:$I$103</c:f>
              <c:numCache>
                <c:formatCode>0.00%</c:formatCode>
                <c:ptCount val="2"/>
                <c:pt idx="0">
                  <c:v>0.22059999999999999</c:v>
                </c:pt>
                <c:pt idx="1">
                  <c:v>0.17710000000000001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103-4E71-B1E1-2274F843F8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1"/>
        <c:overlap val="100"/>
        <c:axId val="1850838480"/>
        <c:axId val="1868468256"/>
      </c:barChart>
      <c:catAx>
        <c:axId val="18508384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8468256"/>
        <c:crosses val="autoZero"/>
        <c:auto val="1"/>
        <c:lblAlgn val="ctr"/>
        <c:lblOffset val="100"/>
        <c:noMultiLvlLbl val="0"/>
      </c:catAx>
      <c:valAx>
        <c:axId val="1868468256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508384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317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sz="24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FDEF7-4E74-830A-CA6E-B7AD66BEF4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C0C409-50D7-C214-2173-C922F0235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2037-800F-192D-E033-DBC785E9C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811A-6262-471C-5BD5-8235059C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6DBE8F-9B61-F176-44B7-89A5C978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465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D64EF-3698-1890-5DD9-DD6CB70D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56893-D122-4606-7C16-0FFA53232C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931A0-96A8-005A-B491-58E84EC6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1BF24-96F9-A2E6-0AD6-8CA02BB71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F28B1-DE7D-1634-0567-DD80B9418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0655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FFCC08-A69D-18E0-FD99-EC8F305D2F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0C1C51-EC05-F1A3-C538-28E3A5279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4A576-AD51-535C-D293-F89A48A6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9078-487D-7540-A07C-04B95C2AE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1E7A0-66D7-53A9-E933-4A7B6A10B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389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3331-D3C1-E60B-5886-7E105BC96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8B7A-011C-36C3-309A-B9CD27819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05C0-2AE3-0832-761C-599672CD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52AA2-8B80-0C0C-B241-8AEE2F4B3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696902-DC95-3C8B-E1E6-43DCF9AA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495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2073-1A96-5F95-F1F0-D0968A7D5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AB0F7-3112-F778-7063-1FFDB72FF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8DADE-62BE-5CBD-65D1-CD01C573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0E1F97-EF7C-C5EF-52D7-7AB09A644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32414-77F3-E808-1B5A-C727B2F9F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29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0F9FD-DCFB-1A95-F6D8-64A568CF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AD84A-C818-075A-449B-7680E5D455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995208-35A8-BF3E-0791-4B6B58FB9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65107A-420E-F484-EF90-22718A9BB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6CE36D-E49F-93DB-062D-6F35B961AF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9AAEA-9DB5-278C-7F13-CBA9DC53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803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ABAE8-F22B-0623-3ACA-E4987972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1E73E-8188-4A33-CA5A-27606BEFE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E79CDE-B0EA-A5BD-C86D-A53F07377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4AB259-265B-6629-87E2-A32BDAC67E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960983-1D14-6C2F-5831-9898EAA12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28F1B2-A5F4-B3B6-AA7F-DCEB3522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3924BA-C0AC-2003-8390-5915E3BD6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B7ACD1-39F0-AFE3-2F48-728CF3B6C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4776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51051-FC41-7D12-DC28-878D3700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BA171F-098B-43CE-D501-229015CE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17E905-B17B-D9F1-2AC0-730004DF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F7B88-EE2E-8642-7E81-3BD2B7126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513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BEF38-C2D6-42A1-BF2B-210DD3E7E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21C6CE-0D67-254D-0D33-F48850BB4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BD5BB-E3F4-EBAC-4873-C129FC3FC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7029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9F18F-0B86-74E7-27C0-F1DE7C771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A234-7E47-927A-A56E-B38110A18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F5C23-A93C-9FB7-F45C-DBC71DFE3B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7BE4DD-2073-0476-1F5A-A242161F0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2A6A7-D477-DBA2-5F7F-83BCB6B54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B4CCB-1D93-AF38-E53A-AAB7BDBDE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751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45BF-83F5-FE5C-7198-A50D9D593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466CAB-B7A8-6A6C-CDAA-3FABDE571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2FE8CF-2770-5C44-D408-0A968CBB3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2AFC83-DA5C-94DE-1C3A-DF3A5B4BE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EFE65-B2E0-D376-701C-CBAE7A926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030AD-F249-14DE-4B13-369A73084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969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DD1992-E5C4-FA98-9601-BE0FCBF3E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8785B-8257-77C6-CA0E-D104A66F1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2BFE34-C0F9-AD2A-D6B8-73A4C1EEF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BF871-12C5-4E17-97D3-8CCA8B0651D0}" type="datetimeFigureOut">
              <a:rPr lang="en-GB" smtClean="0"/>
              <a:t>28/02/2025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1B9794-8AEF-86F3-920C-F16933913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C0B4-4BD0-714E-5711-75BC9A9795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AF4892-16CF-4D10-A1B6-55B7E04CF68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889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97EB439-1F9C-AC0E-7A3D-40D96FAA55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6" t="598" r="7003" b="3239"/>
          <a:stretch/>
        </p:blipFill>
        <p:spPr>
          <a:xfrm>
            <a:off x="4681329" y="934416"/>
            <a:ext cx="6947453" cy="4611757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D013386-FBD5-F709-15D8-CF3CE021E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79146"/>
              </p:ext>
            </p:extLst>
          </p:nvPr>
        </p:nvGraphicFramePr>
        <p:xfrm>
          <a:off x="443949" y="1351860"/>
          <a:ext cx="4118112" cy="378460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1106556">
                  <a:extLst>
                    <a:ext uri="{9D8B030D-6E8A-4147-A177-3AD203B41FA5}">
                      <a16:colId xmlns:a16="http://schemas.microsoft.com/office/drawing/2014/main" val="3328944202"/>
                    </a:ext>
                  </a:extLst>
                </a:gridCol>
                <a:gridCol w="1530626">
                  <a:extLst>
                    <a:ext uri="{9D8B030D-6E8A-4147-A177-3AD203B41FA5}">
                      <a16:colId xmlns:a16="http://schemas.microsoft.com/office/drawing/2014/main" val="724179268"/>
                    </a:ext>
                  </a:extLst>
                </a:gridCol>
                <a:gridCol w="1480930">
                  <a:extLst>
                    <a:ext uri="{9D8B030D-6E8A-4147-A177-3AD203B41FA5}">
                      <a16:colId xmlns:a16="http://schemas.microsoft.com/office/drawing/2014/main" val="125357667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Centre ID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Number of patients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1" u="none" strike="noStrike" dirty="0">
                          <a:effectLst/>
                        </a:rPr>
                        <a:t>Number of visits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090672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4433802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B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596010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C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51163213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D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137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0850063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E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63694779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F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131799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G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30103342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H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48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175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4711650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I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525206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J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90993268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K 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19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8392986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9568988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M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24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111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28103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N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18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843710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O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27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6991045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P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3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894277265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Q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5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20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69249164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>
                          <a:effectLst/>
                        </a:rPr>
                        <a:t>R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6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u="none" strike="noStrike" dirty="0">
                          <a:effectLst/>
                        </a:rPr>
                        <a:t>17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2002219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ctr" fontAlgn="b"/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= 393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= 741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96809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995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CF1BEA1-DBCB-1539-7EB5-576FA8FAC8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174640"/>
              </p:ext>
            </p:extLst>
          </p:nvPr>
        </p:nvGraphicFramePr>
        <p:xfrm>
          <a:off x="1485900" y="1663700"/>
          <a:ext cx="9421476" cy="47403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8985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BE3B5AC-D623-8A2E-FA8E-234E63CB4C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96960068"/>
              </p:ext>
            </p:extLst>
          </p:nvPr>
        </p:nvGraphicFramePr>
        <p:xfrm>
          <a:off x="1206500" y="1282700"/>
          <a:ext cx="10526294" cy="5292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185078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6E6F1D16-DBB5-8755-F159-451346AD9C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74949"/>
              </p:ext>
            </p:extLst>
          </p:nvPr>
        </p:nvGraphicFramePr>
        <p:xfrm>
          <a:off x="1117600" y="635000"/>
          <a:ext cx="10174124" cy="61338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9781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71</Words>
  <Application>Microsoft Office PowerPoint</Application>
  <PresentationFormat>Widescreen</PresentationFormat>
  <Paragraphs>61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Rebecca Welch</dc:creator>
  <cp:lastModifiedBy>Rebecca Welch</cp:lastModifiedBy>
  <cp:revision>2</cp:revision>
  <dcterms:created xsi:type="dcterms:W3CDTF">2025-02-28T18:02:16Z</dcterms:created>
  <dcterms:modified xsi:type="dcterms:W3CDTF">2025-02-28T19:04:17Z</dcterms:modified>
</cp:coreProperties>
</file>