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21" autoAdjust="0"/>
  </p:normalViewPr>
  <p:slideViewPr>
    <p:cSldViewPr snapToGrid="0">
      <p:cViewPr>
        <p:scale>
          <a:sx n="100" d="100"/>
          <a:sy n="100" d="100"/>
        </p:scale>
        <p:origin x="18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Demographics!$E$6:$E$12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</c:strCache>
            </c:strRef>
          </c:cat>
          <c:val>
            <c:numRef>
              <c:f>Demographics!$F$6:$F$12</c:f>
              <c:numCache>
                <c:formatCode>General</c:formatCode>
                <c:ptCount val="7"/>
                <c:pt idx="0">
                  <c:v>70</c:v>
                </c:pt>
                <c:pt idx="1">
                  <c:v>112</c:v>
                </c:pt>
                <c:pt idx="2">
                  <c:v>95</c:v>
                </c:pt>
                <c:pt idx="3">
                  <c:v>62</c:v>
                </c:pt>
                <c:pt idx="4">
                  <c:v>35</c:v>
                </c:pt>
                <c:pt idx="5">
                  <c:v>14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D9-49C7-9177-394A4DF78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771625488"/>
        <c:axId val="1839246656"/>
      </c:barChart>
      <c:catAx>
        <c:axId val="177162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Age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246656"/>
        <c:crosses val="autoZero"/>
        <c:auto val="1"/>
        <c:lblAlgn val="ctr"/>
        <c:lblOffset val="100"/>
        <c:noMultiLvlLbl val="0"/>
      </c:catAx>
      <c:valAx>
        <c:axId val="183924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62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'Medication overview'!$G$19</c:f>
              <c:strCache>
                <c:ptCount val="1"/>
                <c:pt idx="0">
                  <c:v>Hydrocortisone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overview'!$H$19:$I$19</c:f>
              <c:numCache>
                <c:formatCode>0.0%</c:formatCode>
                <c:ptCount val="2"/>
                <c:pt idx="0">
                  <c:v>0.45378151260504201</c:v>
                </c:pt>
                <c:pt idx="1">
                  <c:v>0.36293436293436293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CF-43E2-BAA5-9B68199347EC}"/>
            </c:ext>
          </c:extLst>
        </c:ser>
        <c:ser>
          <c:idx val="1"/>
          <c:order val="1"/>
          <c:tx>
            <c:strRef>
              <c:f>'Medication overview'!$G$20</c:f>
              <c:strCache>
                <c:ptCount val="1"/>
                <c:pt idx="0">
                  <c:v>Prednisolone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overview'!$H$20:$I$20</c:f>
              <c:numCache>
                <c:formatCode>0.0%</c:formatCode>
                <c:ptCount val="2"/>
                <c:pt idx="0">
                  <c:v>0.52941176470588236</c:v>
                </c:pt>
                <c:pt idx="1">
                  <c:v>0.55212355212355213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CF-43E2-BAA5-9B68199347EC}"/>
            </c:ext>
          </c:extLst>
        </c:ser>
        <c:ser>
          <c:idx val="2"/>
          <c:order val="2"/>
          <c:tx>
            <c:strRef>
              <c:f>'Medication overview'!$G$21</c:f>
              <c:strCache>
                <c:ptCount val="1"/>
                <c:pt idx="0">
                  <c:v>Prednisone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overview'!$H$21:$I$21</c:f>
              <c:numCache>
                <c:formatCode>0.0%</c:formatCode>
                <c:ptCount val="2"/>
                <c:pt idx="0">
                  <c:v>0</c:v>
                </c:pt>
                <c:pt idx="1">
                  <c:v>7.7220077220077222E-3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CF-43E2-BAA5-9B68199347EC}"/>
            </c:ext>
          </c:extLst>
        </c:ser>
        <c:ser>
          <c:idx val="3"/>
          <c:order val="3"/>
          <c:tx>
            <c:strRef>
              <c:f>'Medication overview'!$G$22</c:f>
              <c:strCache>
                <c:ptCount val="1"/>
                <c:pt idx="0">
                  <c:v>Dexamethasone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overview'!$H$22:$I$22</c:f>
              <c:numCache>
                <c:formatCode>0.0%</c:formatCode>
                <c:ptCount val="2"/>
                <c:pt idx="0">
                  <c:v>1.680672268907563E-2</c:v>
                </c:pt>
                <c:pt idx="1">
                  <c:v>2.7027027027027029E-2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CF-43E2-BAA5-9B68199347EC}"/>
            </c:ext>
          </c:extLst>
        </c:ser>
        <c:ser>
          <c:idx val="4"/>
          <c:order val="4"/>
          <c:tx>
            <c:strRef>
              <c:f>'Medication overview'!$G$23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overview'!$H$23:$I$23</c:f>
              <c:numCache>
                <c:formatCode>0.0%</c:formatCode>
                <c:ptCount val="2"/>
                <c:pt idx="0">
                  <c:v>0</c:v>
                </c:pt>
                <c:pt idx="1">
                  <c:v>5.019305019305019E-2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CF-43E2-BAA5-9B6819934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1159519343"/>
        <c:axId val="1159380271"/>
      </c:barChart>
      <c:catAx>
        <c:axId val="115951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380271"/>
        <c:crosses val="autoZero"/>
        <c:auto val="1"/>
        <c:lblAlgn val="ctr"/>
        <c:lblOffset val="100"/>
        <c:noMultiLvlLbl val="0"/>
      </c:catAx>
      <c:valAx>
        <c:axId val="115938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1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'Medication overview'!$G$19</c:f>
              <c:strCache>
                <c:ptCount val="1"/>
                <c:pt idx="0">
                  <c:v>Hydrocortisone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overview'!$H$19:$I$19</c:f>
              <c:numCache>
                <c:formatCode>0.0%</c:formatCode>
                <c:ptCount val="2"/>
                <c:pt idx="0">
                  <c:v>0.45378151260504201</c:v>
                </c:pt>
                <c:pt idx="1">
                  <c:v>0.36015325670498083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AE-451E-8CE4-C3CC7FFAB339}"/>
            </c:ext>
          </c:extLst>
        </c:ser>
        <c:ser>
          <c:idx val="1"/>
          <c:order val="1"/>
          <c:tx>
            <c:strRef>
              <c:f>'Medication overview'!$G$20</c:f>
              <c:strCache>
                <c:ptCount val="1"/>
                <c:pt idx="0">
                  <c:v>Prednisolone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overview'!$H$20:$I$20</c:f>
              <c:numCache>
                <c:formatCode>0.0%</c:formatCode>
                <c:ptCount val="2"/>
                <c:pt idx="0">
                  <c:v>0.52941176470588236</c:v>
                </c:pt>
                <c:pt idx="1">
                  <c:v>0.55555555555555558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AE-451E-8CE4-C3CC7FFAB339}"/>
            </c:ext>
          </c:extLst>
        </c:ser>
        <c:ser>
          <c:idx val="2"/>
          <c:order val="2"/>
          <c:tx>
            <c:strRef>
              <c:f>'Medication overview'!$G$21</c:f>
              <c:strCache>
                <c:ptCount val="1"/>
                <c:pt idx="0">
                  <c:v>Dexamethasone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overview'!$H$21:$I$21</c:f>
              <c:numCache>
                <c:formatCode>0.0%</c:formatCode>
                <c:ptCount val="2"/>
                <c:pt idx="0">
                  <c:v>1.680672268907563E-2</c:v>
                </c:pt>
                <c:pt idx="1">
                  <c:v>2.681992337164751E-2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AE-451E-8CE4-C3CC7FFAB339}"/>
            </c:ext>
          </c:extLst>
        </c:ser>
        <c:ser>
          <c:idx val="3"/>
          <c:order val="3"/>
          <c:tx>
            <c:strRef>
              <c:f>'Medication overview'!$G$22</c:f>
              <c:strCache>
                <c:ptCount val="1"/>
                <c:pt idx="0">
                  <c:v>Combination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overview'!$H$22:$I$22</c:f>
              <c:numCache>
                <c:formatCode>0.0%</c:formatCode>
                <c:ptCount val="2"/>
                <c:pt idx="0">
                  <c:v>0</c:v>
                </c:pt>
                <c:pt idx="1">
                  <c:v>4.9808429118773943E-2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AE-451E-8CE4-C3CC7FFAB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1159519343"/>
        <c:axId val="1159380271"/>
      </c:barChart>
      <c:catAx>
        <c:axId val="115951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380271"/>
        <c:crosses val="autoZero"/>
        <c:auto val="1"/>
        <c:lblAlgn val="ctr"/>
        <c:lblOffset val="100"/>
        <c:noMultiLvlLbl val="0"/>
      </c:catAx>
      <c:valAx>
        <c:axId val="115938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1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Number of patients on single and combination therapies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'Medication overview'!$G$36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overview'!$H$35:$I$35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overview'!$H$36:$I$36</c:f>
              <c:numCache>
                <c:formatCode>0.0%</c:formatCode>
                <c:ptCount val="2"/>
                <c:pt idx="0">
                  <c:v>0.84444444444444444</c:v>
                </c:pt>
                <c:pt idx="1">
                  <c:v>0.94799999999999995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67-4DA6-AE18-057C70217DCB}"/>
            </c:ext>
          </c:extLst>
        </c:ser>
        <c:ser>
          <c:idx val="1"/>
          <c:order val="1"/>
          <c:tx>
            <c:strRef>
              <c:f>'Medication overview'!$G$37</c:f>
              <c:strCache>
                <c:ptCount val="1"/>
                <c:pt idx="0">
                  <c:v>Combination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overview'!$H$35:$I$35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overview'!$H$37:$I$37</c:f>
              <c:numCache>
                <c:formatCode>0.0%</c:formatCode>
                <c:ptCount val="2"/>
                <c:pt idx="0">
                  <c:v>0.15555555555555556</c:v>
                </c:pt>
                <c:pt idx="1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67-4DA6-AE18-057C70217D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6"/>
        <c:axId val="364470143"/>
        <c:axId val="364454783"/>
      </c:barChart>
      <c:catAx>
        <c:axId val="364470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454783"/>
        <c:crosses val="autoZero"/>
        <c:auto val="1"/>
        <c:lblAlgn val="ctr"/>
        <c:lblOffset val="100"/>
        <c:noMultiLvlLbl val="0"/>
      </c:catAx>
      <c:valAx>
        <c:axId val="36445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Percentage of patients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470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181217322932448"/>
          <c:y val="0.89532486348572005"/>
          <c:w val="0.26955068278294808"/>
          <c:h val="6.67905164079873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BMI!$G$99</c:f>
              <c:strCache>
                <c:ptCount val="1"/>
                <c:pt idx="0">
                  <c:v>underweight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BMI!$H$98:$I$98</c:f>
              <c:strCache>
                <c:ptCount val="2"/>
                <c:pt idx="0">
                  <c:v>&lt;1 yrs</c:v>
                </c:pt>
                <c:pt idx="1">
                  <c:v>1-5 yrs</c:v>
                </c:pt>
              </c:strCache>
            </c:strRef>
          </c:cat>
          <c:val>
            <c:numRef>
              <c:f>BMI!$H$99:$I$99</c:f>
              <c:numCache>
                <c:formatCode>0.00%</c:formatCode>
                <c:ptCount val="2"/>
                <c:pt idx="0">
                  <c:v>1.47E-2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03-4E71-B1E1-2274F843F871}"/>
            </c:ext>
          </c:extLst>
        </c:ser>
        <c:ser>
          <c:idx val="1"/>
          <c:order val="1"/>
          <c:tx>
            <c:strRef>
              <c:f>BMI!$G$100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BMI!$H$98:$I$98</c:f>
              <c:strCache>
                <c:ptCount val="2"/>
                <c:pt idx="0">
                  <c:v>&lt;1 yrs</c:v>
                </c:pt>
                <c:pt idx="1">
                  <c:v>1-5 yrs</c:v>
                </c:pt>
              </c:strCache>
            </c:strRef>
          </c:cat>
          <c:val>
            <c:numRef>
              <c:f>BMI!$H$100:$I$100</c:f>
              <c:numCache>
                <c:formatCode>0.00%</c:formatCode>
                <c:ptCount val="2"/>
                <c:pt idx="0">
                  <c:v>0.25</c:v>
                </c:pt>
                <c:pt idx="1">
                  <c:v>0.21709999999999999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03-4E71-B1E1-2274F843F871}"/>
            </c:ext>
          </c:extLst>
        </c:ser>
        <c:ser>
          <c:idx val="2"/>
          <c:order val="2"/>
          <c:tx>
            <c:strRef>
              <c:f>BMI!$G$101</c:f>
              <c:strCache>
                <c:ptCount val="1"/>
                <c:pt idx="0">
                  <c:v>overweight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BMI!$H$98:$I$98</c:f>
              <c:strCache>
                <c:ptCount val="2"/>
                <c:pt idx="0">
                  <c:v>&lt;1 yrs</c:v>
                </c:pt>
                <c:pt idx="1">
                  <c:v>1-5 yrs</c:v>
                </c:pt>
              </c:strCache>
            </c:strRef>
          </c:cat>
          <c:val>
            <c:numRef>
              <c:f>BMI!$H$101:$I$101</c:f>
              <c:numCache>
                <c:formatCode>0.00%</c:formatCode>
                <c:ptCount val="2"/>
                <c:pt idx="0">
                  <c:v>0.3382</c:v>
                </c:pt>
                <c:pt idx="1">
                  <c:v>0.32569999999999999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03-4E71-B1E1-2274F843F871}"/>
            </c:ext>
          </c:extLst>
        </c:ser>
        <c:ser>
          <c:idx val="3"/>
          <c:order val="3"/>
          <c:tx>
            <c:strRef>
              <c:f>BMI!$G$102</c:f>
              <c:strCache>
                <c:ptCount val="1"/>
                <c:pt idx="0">
                  <c:v>obese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BMI!$H$98:$I$98</c:f>
              <c:strCache>
                <c:ptCount val="2"/>
                <c:pt idx="0">
                  <c:v>&lt;1 yrs</c:v>
                </c:pt>
                <c:pt idx="1">
                  <c:v>1-5 yrs</c:v>
                </c:pt>
              </c:strCache>
            </c:strRef>
          </c:cat>
          <c:val>
            <c:numRef>
              <c:f>BMI!$H$102:$I$102</c:f>
              <c:numCache>
                <c:formatCode>0.00%</c:formatCode>
                <c:ptCount val="2"/>
                <c:pt idx="0">
                  <c:v>0.17649999999999999</c:v>
                </c:pt>
                <c:pt idx="1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03-4E71-B1E1-2274F843F871}"/>
            </c:ext>
          </c:extLst>
        </c:ser>
        <c:ser>
          <c:idx val="4"/>
          <c:order val="4"/>
          <c:tx>
            <c:strRef>
              <c:f>BMI!$G$103</c:f>
              <c:strCache>
                <c:ptCount val="1"/>
                <c:pt idx="0">
                  <c:v>extremely obese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BMI!$H$98:$I$98</c:f>
              <c:strCache>
                <c:ptCount val="2"/>
                <c:pt idx="0">
                  <c:v>&lt;1 yrs</c:v>
                </c:pt>
                <c:pt idx="1">
                  <c:v>1-5 yrs</c:v>
                </c:pt>
              </c:strCache>
            </c:strRef>
          </c:cat>
          <c:val>
            <c:numRef>
              <c:f>BMI!$H$103:$I$103</c:f>
              <c:numCache>
                <c:formatCode>0.00%</c:formatCode>
                <c:ptCount val="2"/>
                <c:pt idx="0">
                  <c:v>0.22059999999999999</c:v>
                </c:pt>
                <c:pt idx="1">
                  <c:v>0.17710000000000001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03-4E71-B1E1-2274F843F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1850838480"/>
        <c:axId val="1868468256"/>
      </c:barChart>
      <c:catAx>
        <c:axId val="18508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468256"/>
        <c:crosses val="autoZero"/>
        <c:auto val="1"/>
        <c:lblAlgn val="ctr"/>
        <c:lblOffset val="100"/>
        <c:noMultiLvlLbl val="0"/>
      </c:catAx>
      <c:valAx>
        <c:axId val="1868468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8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17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D1344-9519-412F-99F4-31D53610225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FD283-C983-4AF8-AA3C-16BC4DA2C9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01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Combined prednisolone and prednisone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FD283-C983-4AF8-AA3C-16BC4DA2C93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8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 linked to excel!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FD283-C983-4AF8-AA3C-16BC4DA2C93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DEF7-4E74-830A-CA6E-B7AD66BEF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0C409-50D7-C214-2173-C922F023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2037-800F-192D-E033-DBC785E9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811A-6262-471C-5BD5-8235059C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BE8F-9B61-F176-44B7-89A5C978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65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64EF-3698-1890-5DD9-DD6CB70D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6893-D122-4606-7C16-0FFA53232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31A0-96A8-005A-B491-58E84EC6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BF24-96F9-A2E6-0AD6-8CA02BB7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F28B1-DE7D-1634-0567-DD80B941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5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FCC08-A69D-18E0-FD99-EC8F305D2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C1C51-EC05-F1A3-C538-28E3A5279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A576-AD51-535C-D293-F89A48A6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9078-487D-7540-A07C-04B95C2A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E7A0-66D7-53A9-E933-4A7B6A10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9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31-D3C1-E60B-5886-7E105BC9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8B7A-011C-36C3-309A-B9CD2781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05C0-2AE3-0832-761C-599672CD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2AA2-8B80-0C0C-B241-8AEE2F4B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6902-DC95-3C8B-E1E6-43DCF9AA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5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2073-1A96-5F95-F1F0-D0968A7D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B0F7-3112-F778-7063-1FFDB72F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8DADE-62BE-5CBD-65D1-CD01C573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1F97-EF7C-C5EF-52D7-7AB09A64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2414-77F3-E808-1B5A-C727B2F9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F9FD-DCFB-1A95-F6D8-64A568CF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D84A-C818-075A-449B-7680E5D45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95208-35A8-BF3E-0791-4B6B58FB9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5107A-420E-F484-EF90-22718A9B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CE36D-E49F-93DB-062D-6F35B961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9AAEA-9DB5-278C-7F13-CBA9DC53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0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BAE8-F22B-0623-3ACA-E4987972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1E73E-8188-4A33-CA5A-27606BEFE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79CDE-B0EA-A5BD-C86D-A53F0737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AB259-265B-6629-87E2-A32BDAC67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60983-1D14-6C2F-5831-9898EAA12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8F1B2-A5F4-B3B6-AA7F-DCEB3522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924BA-C0AC-2003-8390-5915E3BD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7ACD1-39F0-AFE3-2F48-728CF3B6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1051-FC41-7D12-DC28-878D3700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A171F-098B-43CE-D501-229015CE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7E905-B17B-D9F1-2AC0-730004DF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F7B88-EE2E-8642-7E81-3BD2B712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3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BEF38-C2D6-42A1-BF2B-210DD3E7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1C6CE-0D67-254D-0D33-F48850BB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BD5BB-E3F4-EBAC-4873-C129FC3F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F18F-0B86-74E7-27C0-F1DE7C77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A234-7E47-927A-A56E-B38110A1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F5C23-A93C-9FB7-F45C-DBC71DFE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BE4DD-2073-0476-1F5A-A242161F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2A6A7-D477-DBA2-5F7F-83BCB6B5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B4CCB-1D93-AF38-E53A-AAB7BDBD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45BF-83F5-FE5C-7198-A50D9D59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66CAB-B7A8-6A6C-CDAA-3FABDE571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FE8CF-2770-5C44-D408-0A968CBB3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AFC83-DA5C-94DE-1C3A-DF3A5B4B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FE65-B2E0-D376-701C-CBAE7A92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030AD-F249-14DE-4B13-369A730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6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D1992-E5C4-FA98-9601-BE0FCBF3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8785B-8257-77C6-CA0E-D104A66F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BFE34-C0F9-AD2A-D6B8-73A4C1EEF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BF871-12C5-4E17-97D3-8CCA8B0651D0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9794-8AEF-86F3-920C-F16933913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C0B4-4BD0-714E-5711-75BC9A979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8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EB439-1F9C-AC0E-7A3D-40D96FAA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6" t="598" r="7003" b="3239"/>
          <a:stretch/>
        </p:blipFill>
        <p:spPr>
          <a:xfrm>
            <a:off x="4681329" y="934416"/>
            <a:ext cx="6947453" cy="461175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013386-FBD5-F709-15D8-CF3CE021E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79146"/>
              </p:ext>
            </p:extLst>
          </p:nvPr>
        </p:nvGraphicFramePr>
        <p:xfrm>
          <a:off x="443949" y="1351860"/>
          <a:ext cx="4118112" cy="37846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106556">
                  <a:extLst>
                    <a:ext uri="{9D8B030D-6E8A-4147-A177-3AD203B41FA5}">
                      <a16:colId xmlns:a16="http://schemas.microsoft.com/office/drawing/2014/main" val="3328944202"/>
                    </a:ext>
                  </a:extLst>
                </a:gridCol>
                <a:gridCol w="1530626">
                  <a:extLst>
                    <a:ext uri="{9D8B030D-6E8A-4147-A177-3AD203B41FA5}">
                      <a16:colId xmlns:a16="http://schemas.microsoft.com/office/drawing/2014/main" val="724179268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12535766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Centre ID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Number of patients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Number of visits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09067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43380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9601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16321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85006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69477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31799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01033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711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52520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J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09932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K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39298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56898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28103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84371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9910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42772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Q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24916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00221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= 393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= 741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680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F1BEA1-DBCB-1539-7EB5-576FA8FAC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74640"/>
              </p:ext>
            </p:extLst>
          </p:nvPr>
        </p:nvGraphicFramePr>
        <p:xfrm>
          <a:off x="1485900" y="1663700"/>
          <a:ext cx="9421476" cy="4740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98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E3B5AC-D623-8A2E-FA8E-234E63CB4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960068"/>
              </p:ext>
            </p:extLst>
          </p:nvPr>
        </p:nvGraphicFramePr>
        <p:xfrm>
          <a:off x="1206500" y="1282700"/>
          <a:ext cx="10526294" cy="5292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507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E3B5AC-D623-8A2E-FA8E-234E63CB4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142445"/>
              </p:ext>
            </p:extLst>
          </p:nvPr>
        </p:nvGraphicFramePr>
        <p:xfrm>
          <a:off x="764177" y="481148"/>
          <a:ext cx="10840357" cy="5895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619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0456D4-CE82-F85C-0D13-BFCA05879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120664"/>
              </p:ext>
            </p:extLst>
          </p:nvPr>
        </p:nvGraphicFramePr>
        <p:xfrm>
          <a:off x="231775" y="1663185"/>
          <a:ext cx="7793692" cy="435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F19ED8-B44C-B85B-785C-B7A286C7C57B}"/>
              </a:ext>
            </a:extLst>
          </p:cNvPr>
          <p:cNvSpPr txBox="1"/>
          <p:nvPr/>
        </p:nvSpPr>
        <p:spPr>
          <a:xfrm>
            <a:off x="552450" y="6021154"/>
            <a:ext cx="7705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Combinations: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F43781-9B18-0233-674E-C4D4C5436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696268"/>
              </p:ext>
            </p:extLst>
          </p:nvPr>
        </p:nvGraphicFramePr>
        <p:xfrm>
          <a:off x="298450" y="259319"/>
          <a:ext cx="683577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943">
                  <a:extLst>
                    <a:ext uri="{9D8B030D-6E8A-4147-A177-3AD203B41FA5}">
                      <a16:colId xmlns:a16="http://schemas.microsoft.com/office/drawing/2014/main" val="755448624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1433463304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3855977686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3658099222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4267390521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2532775270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2167781804"/>
                    </a:ext>
                  </a:extLst>
                </a:gridCol>
              </a:tblGrid>
              <a:tr h="26650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Overall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Last 12m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1-5 years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45315"/>
                  </a:ext>
                </a:extLst>
              </a:tr>
              <a:tr h="266503">
                <a:tc>
                  <a:txBody>
                    <a:bodyPr/>
                    <a:lstStyle/>
                    <a:p>
                      <a:r>
                        <a:rPr lang="en-GB" sz="14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91.15%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8737"/>
                  </a:ext>
                </a:extLst>
              </a:tr>
              <a:tr h="266503">
                <a:tc>
                  <a:txBody>
                    <a:bodyPr/>
                    <a:lstStyle/>
                    <a:p>
                      <a:r>
                        <a:rPr lang="en-GB" sz="1400" dirty="0"/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137121"/>
                  </a:ext>
                </a:extLst>
              </a:tr>
              <a:tr h="266503">
                <a:tc>
                  <a:txBody>
                    <a:bodyPr/>
                    <a:lstStyle/>
                    <a:p>
                      <a:r>
                        <a:rPr lang="en-GB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5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6F1D16-DBB5-8755-F159-451346AD9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74949"/>
              </p:ext>
            </p:extLst>
          </p:nvPr>
        </p:nvGraphicFramePr>
        <p:xfrm>
          <a:off x="1117600" y="635000"/>
          <a:ext cx="10174124" cy="6133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78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120</Words>
  <Application>Microsoft Office PowerPoint</Application>
  <PresentationFormat>Widescreen</PresentationFormat>
  <Paragraphs>89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Rebecca Welch</dc:creator>
  <cp:lastModifiedBy>Rebecca Welch</cp:lastModifiedBy>
  <cp:revision>12</cp:revision>
  <dcterms:created xsi:type="dcterms:W3CDTF">2025-02-28T18:02:16Z</dcterms:created>
  <dcterms:modified xsi:type="dcterms:W3CDTF">2025-03-03T16:21:47Z</dcterms:modified>
</cp:coreProperties>
</file>