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6980" autoAdjust="0"/>
  </p:normalViewPr>
  <p:slideViewPr>
    <p:cSldViewPr snapToGrid="0">
      <p:cViewPr varScale="1">
        <p:scale>
          <a:sx n="80" d="100"/>
          <a:sy n="80" d="100"/>
        </p:scale>
        <p:origin x="114" y="1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d1rwe\Documents\Data%20extractions%20from%20I-CAH\Feb%202025\I-CAH_data_Feb_2025\figure_templat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d1rwe\Documents\Data%20extractions%20from%20I-CAH\Feb%202025\I-CAH_data_Feb_2025\figure_templat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d1rwe\Documents\Data%20extractions%20from%20I-CAH\Feb%202025\I-CAH_data_Feb_2025\figure_templat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d1rwe\Documents\Data%20extractions%20from%20I-CAH\Feb%202025\I-CAH_data_Feb_2025\figure_templat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Number of patients on single and combination therapies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'Medication overview'!$G$36</c:f>
              <c:strCache>
                <c:ptCount val="1"/>
                <c:pt idx="0">
                  <c:v>Single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'Medication overview'!$H$35:$I$35</c:f>
              <c:strCache>
                <c:ptCount val="2"/>
                <c:pt idx="0">
                  <c:v>Last 12m</c:v>
                </c:pt>
                <c:pt idx="1">
                  <c:v>1-5 years</c:v>
                </c:pt>
              </c:strCache>
            </c:strRef>
          </c:cat>
          <c:val>
            <c:numRef>
              <c:f>'Medication overview'!$H$36:$I$36</c:f>
              <c:numCache>
                <c:formatCode>0.0%</c:formatCode>
                <c:ptCount val="2"/>
                <c:pt idx="0">
                  <c:v>0.84444444444444444</c:v>
                </c:pt>
                <c:pt idx="1">
                  <c:v>0.94799999999999995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E6-4F71-90A7-B9EC88B770B1}"/>
            </c:ext>
          </c:extLst>
        </c:ser>
        <c:ser>
          <c:idx val="1"/>
          <c:order val="1"/>
          <c:tx>
            <c:strRef>
              <c:f>'Medication overview'!$G$37</c:f>
              <c:strCache>
                <c:ptCount val="1"/>
                <c:pt idx="0">
                  <c:v>Combination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'Medication overview'!$H$35:$I$35</c:f>
              <c:strCache>
                <c:ptCount val="2"/>
                <c:pt idx="0">
                  <c:v>Last 12m</c:v>
                </c:pt>
                <c:pt idx="1">
                  <c:v>1-5 years</c:v>
                </c:pt>
              </c:strCache>
            </c:strRef>
          </c:cat>
          <c:val>
            <c:numRef>
              <c:f>'Medication overview'!$H$37:$I$37</c:f>
              <c:numCache>
                <c:formatCode>0.0%</c:formatCode>
                <c:ptCount val="2"/>
                <c:pt idx="0">
                  <c:v>0.15555555555555556</c:v>
                </c:pt>
                <c:pt idx="1">
                  <c:v>5.1999999999999998E-2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3E6-4F71-90A7-B9EC88B770B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76"/>
        <c:axId val="364470143"/>
        <c:axId val="364454783"/>
      </c:barChart>
      <c:catAx>
        <c:axId val="3644701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454783"/>
        <c:crosses val="autoZero"/>
        <c:auto val="1"/>
        <c:lblAlgn val="ctr"/>
        <c:lblOffset val="100"/>
        <c:noMultiLvlLbl val="0"/>
      </c:catAx>
      <c:valAx>
        <c:axId val="3644547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Percentage of patients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4701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4181217322932448"/>
          <c:y val="0.89532486348572005"/>
          <c:w val="0.26955068278294808"/>
          <c:h val="6.679051640798730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'Medication overview'!$G$19</c:f>
              <c:strCache>
                <c:ptCount val="1"/>
                <c:pt idx="0">
                  <c:v>Hydrocortisone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'Medication overview'!$H$18:$I$18</c:f>
              <c:strCache>
                <c:ptCount val="2"/>
                <c:pt idx="0">
                  <c:v>Last 12m</c:v>
                </c:pt>
                <c:pt idx="1">
                  <c:v>1-5 years</c:v>
                </c:pt>
              </c:strCache>
            </c:strRef>
          </c:cat>
          <c:val>
            <c:numRef>
              <c:f>'Medication overview'!$H$19:$I$19</c:f>
              <c:numCache>
                <c:formatCode>0.0%</c:formatCode>
                <c:ptCount val="2"/>
                <c:pt idx="0">
                  <c:v>0.45378151260504201</c:v>
                </c:pt>
                <c:pt idx="1">
                  <c:v>0.36015325670498083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16-400B-9583-2BB132379A68}"/>
            </c:ext>
          </c:extLst>
        </c:ser>
        <c:ser>
          <c:idx val="1"/>
          <c:order val="1"/>
          <c:tx>
            <c:strRef>
              <c:f>'Medication overview'!$G$20</c:f>
              <c:strCache>
                <c:ptCount val="1"/>
                <c:pt idx="0">
                  <c:v>Prednisolone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'Medication overview'!$H$18:$I$18</c:f>
              <c:strCache>
                <c:ptCount val="2"/>
                <c:pt idx="0">
                  <c:v>Last 12m</c:v>
                </c:pt>
                <c:pt idx="1">
                  <c:v>1-5 years</c:v>
                </c:pt>
              </c:strCache>
            </c:strRef>
          </c:cat>
          <c:val>
            <c:numRef>
              <c:f>'Medication overview'!$H$20:$I$20</c:f>
              <c:numCache>
                <c:formatCode>0.0%</c:formatCode>
                <c:ptCount val="2"/>
                <c:pt idx="0">
                  <c:v>0.52941176470588236</c:v>
                </c:pt>
                <c:pt idx="1">
                  <c:v>0.55555555555555558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F16-400B-9583-2BB132379A68}"/>
            </c:ext>
          </c:extLst>
        </c:ser>
        <c:ser>
          <c:idx val="2"/>
          <c:order val="2"/>
          <c:tx>
            <c:strRef>
              <c:f>'Medication overview'!$G$21</c:f>
              <c:strCache>
                <c:ptCount val="1"/>
                <c:pt idx="0">
                  <c:v>Dexamethasone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'Medication overview'!$H$18:$I$18</c:f>
              <c:strCache>
                <c:ptCount val="2"/>
                <c:pt idx="0">
                  <c:v>Last 12m</c:v>
                </c:pt>
                <c:pt idx="1">
                  <c:v>1-5 years</c:v>
                </c:pt>
              </c:strCache>
            </c:strRef>
          </c:cat>
          <c:val>
            <c:numRef>
              <c:f>'Medication overview'!$H$21:$I$21</c:f>
              <c:numCache>
                <c:formatCode>0.0%</c:formatCode>
                <c:ptCount val="2"/>
                <c:pt idx="0">
                  <c:v>1.680672268907563E-2</c:v>
                </c:pt>
                <c:pt idx="1">
                  <c:v>2.681992337164751E-2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F16-400B-9583-2BB132379A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2"/>
        <c:axId val="1159519343"/>
        <c:axId val="1159380271"/>
      </c:barChart>
      <c:catAx>
        <c:axId val="11595193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9380271"/>
        <c:crosses val="autoZero"/>
        <c:auto val="1"/>
        <c:lblAlgn val="ctr"/>
        <c:lblOffset val="100"/>
        <c:noMultiLvlLbl val="0"/>
      </c:catAx>
      <c:valAx>
        <c:axId val="1159380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95193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Sheet1!$C$17</c:f>
              <c:strCache>
                <c:ptCount val="1"/>
                <c:pt idx="0">
                  <c:v>last 12m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Sheet1!$D$16:$I$16</c:f>
              <c:strCache>
                <c:ptCount val="6"/>
                <c:pt idx="0">
                  <c:v>Hydro only</c:v>
                </c:pt>
                <c:pt idx="1">
                  <c:v>Pred only</c:v>
                </c:pt>
                <c:pt idx="2">
                  <c:v>Dex only</c:v>
                </c:pt>
                <c:pt idx="3">
                  <c:v>Modified release HC</c:v>
                </c:pt>
                <c:pt idx="4">
                  <c:v>Combination</c:v>
                </c:pt>
                <c:pt idx="5">
                  <c:v>Anomalous</c:v>
                </c:pt>
              </c:strCache>
            </c:strRef>
          </c:cat>
          <c:val>
            <c:numRef>
              <c:f>Sheet1!$D$17:$I$17</c:f>
              <c:numCache>
                <c:formatCode>General</c:formatCode>
                <c:ptCount val="6"/>
                <c:pt idx="0">
                  <c:v>47</c:v>
                </c:pt>
                <c:pt idx="1">
                  <c:v>57</c:v>
                </c:pt>
                <c:pt idx="2">
                  <c:v>2</c:v>
                </c:pt>
                <c:pt idx="3">
                  <c:v>6</c:v>
                </c:pt>
                <c:pt idx="4">
                  <c:v>7</c:v>
                </c:pt>
                <c:pt idx="5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9D-4370-A155-5B166C8796B6}"/>
            </c:ext>
          </c:extLst>
        </c:ser>
        <c:ser>
          <c:idx val="1"/>
          <c:order val="1"/>
          <c:tx>
            <c:strRef>
              <c:f>Sheet1!$C$18</c:f>
              <c:strCache>
                <c:ptCount val="1"/>
                <c:pt idx="0">
                  <c:v>1-5 years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Sheet1!$D$16:$I$16</c:f>
              <c:strCache>
                <c:ptCount val="6"/>
                <c:pt idx="0">
                  <c:v>Hydro only</c:v>
                </c:pt>
                <c:pt idx="1">
                  <c:v>Pred only</c:v>
                </c:pt>
                <c:pt idx="2">
                  <c:v>Dex only</c:v>
                </c:pt>
                <c:pt idx="3">
                  <c:v>Modified release HC</c:v>
                </c:pt>
                <c:pt idx="4">
                  <c:v>Combination</c:v>
                </c:pt>
                <c:pt idx="5">
                  <c:v>Anomalous</c:v>
                </c:pt>
              </c:strCache>
            </c:strRef>
          </c:cat>
          <c:val>
            <c:numRef>
              <c:f>Sheet1!$D$18:$I$18</c:f>
              <c:numCache>
                <c:formatCode>General</c:formatCode>
                <c:ptCount val="6"/>
                <c:pt idx="0">
                  <c:v>79</c:v>
                </c:pt>
                <c:pt idx="1">
                  <c:v>141</c:v>
                </c:pt>
                <c:pt idx="2">
                  <c:v>6</c:v>
                </c:pt>
                <c:pt idx="3">
                  <c:v>10</c:v>
                </c:pt>
                <c:pt idx="4">
                  <c:v>11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69D-4370-A155-5B166C8796B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axId val="132755343"/>
        <c:axId val="132756303"/>
      </c:barChart>
      <c:catAx>
        <c:axId val="1327553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756303"/>
        <c:crosses val="autoZero"/>
        <c:auto val="1"/>
        <c:lblAlgn val="ctr"/>
        <c:lblOffset val="100"/>
        <c:noMultiLvlLbl val="0"/>
      </c:catAx>
      <c:valAx>
        <c:axId val="1327563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7553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5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Sheet1!$C$21</c:f>
              <c:strCache>
                <c:ptCount val="1"/>
                <c:pt idx="0">
                  <c:v>last 12m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Sheet1!$D$20:$I$20</c:f>
              <c:strCache>
                <c:ptCount val="6"/>
                <c:pt idx="0">
                  <c:v>Hydro only</c:v>
                </c:pt>
                <c:pt idx="1">
                  <c:v>Pred only</c:v>
                </c:pt>
                <c:pt idx="2">
                  <c:v>Dex only</c:v>
                </c:pt>
                <c:pt idx="3">
                  <c:v>Modified release HC</c:v>
                </c:pt>
                <c:pt idx="4">
                  <c:v>Combination</c:v>
                </c:pt>
                <c:pt idx="5">
                  <c:v>Anomalous</c:v>
                </c:pt>
              </c:strCache>
            </c:strRef>
          </c:cat>
          <c:val>
            <c:numRef>
              <c:f>Sheet1!$D$21:$I$21</c:f>
              <c:numCache>
                <c:formatCode>0.00</c:formatCode>
                <c:ptCount val="6"/>
                <c:pt idx="0">
                  <c:v>34.814814814814817</c:v>
                </c:pt>
                <c:pt idx="1">
                  <c:v>42.222222222222221</c:v>
                </c:pt>
                <c:pt idx="2">
                  <c:v>1.4814814814814816</c:v>
                </c:pt>
                <c:pt idx="3">
                  <c:v>4.4444444444444446</c:v>
                </c:pt>
                <c:pt idx="4">
                  <c:v>5.1851851851851851</c:v>
                </c:pt>
                <c:pt idx="5">
                  <c:v>11.851851851851853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63-4DB8-BA2D-C5EF1EE716CC}"/>
            </c:ext>
          </c:extLst>
        </c:ser>
        <c:ser>
          <c:idx val="1"/>
          <c:order val="1"/>
          <c:tx>
            <c:strRef>
              <c:f>Sheet1!$C$22</c:f>
              <c:strCache>
                <c:ptCount val="1"/>
                <c:pt idx="0">
                  <c:v>1-5 years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Sheet1!$D$20:$I$20</c:f>
              <c:strCache>
                <c:ptCount val="6"/>
                <c:pt idx="0">
                  <c:v>Hydro only</c:v>
                </c:pt>
                <c:pt idx="1">
                  <c:v>Pred only</c:v>
                </c:pt>
                <c:pt idx="2">
                  <c:v>Dex only</c:v>
                </c:pt>
                <c:pt idx="3">
                  <c:v>Modified release HC</c:v>
                </c:pt>
                <c:pt idx="4">
                  <c:v>Combination</c:v>
                </c:pt>
                <c:pt idx="5">
                  <c:v>Anomalous</c:v>
                </c:pt>
              </c:strCache>
            </c:strRef>
          </c:cat>
          <c:val>
            <c:numRef>
              <c:f>Sheet1!$D$22:$I$22</c:f>
              <c:numCache>
                <c:formatCode>General</c:formatCode>
                <c:ptCount val="6"/>
                <c:pt idx="0">
                  <c:v>31.6</c:v>
                </c:pt>
                <c:pt idx="1">
                  <c:v>56.399999999999991</c:v>
                </c:pt>
                <c:pt idx="2">
                  <c:v>2.4</c:v>
                </c:pt>
                <c:pt idx="3">
                  <c:v>4</c:v>
                </c:pt>
                <c:pt idx="4">
                  <c:v>4.3999999999999995</c:v>
                </c:pt>
                <c:pt idx="5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863-4DB8-BA2D-C5EF1EE716C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axId val="132755343"/>
        <c:axId val="132756303"/>
      </c:barChart>
      <c:catAx>
        <c:axId val="1327553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756303"/>
        <c:crosses val="autoZero"/>
        <c:auto val="1"/>
        <c:lblAlgn val="ctr"/>
        <c:lblOffset val="100"/>
        <c:noMultiLvlLbl val="0"/>
      </c:catAx>
      <c:valAx>
        <c:axId val="1327563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7553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97C9-54AB-26FE-623E-626559A7B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9D35A9-CB27-2243-E983-E5B3849244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B2FCD-5996-B24A-AB36-80B0308AB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5406-894A-432C-B091-8598538B6539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39CEE-5F2C-2ADA-118D-4F765D681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DB233-F079-7763-C161-C62D00EC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BF18-81F8-4C1F-ADAB-BCB16D66C0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701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A784D-A672-69B9-5A42-1D356F6E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9D5A68-F72B-EDD9-4A26-89B14E1A3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9F2C6-DAD3-BCAF-C47A-C8C8CBE71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5406-894A-432C-B091-8598538B6539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1C3D7-B598-EC5E-AB05-105FB476B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64EED-CAF0-3A72-307B-C8F9BE12D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BF18-81F8-4C1F-ADAB-BCB16D66C0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382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DD398C-4F21-4BA4-6162-14A674E579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436D8E-5C8C-B581-7DF2-13BFB0DAB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6C018-1C58-3774-A034-71626FC50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5406-894A-432C-B091-8598538B6539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6537F-80F4-6EB3-D71A-AC0BDC494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76245-C3CD-FB56-62EB-0167C510B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BF18-81F8-4C1F-ADAB-BCB16D66C0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662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0511F-19BA-159A-6678-984E1564E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03957-D82E-6E8E-BECF-3ABFA080D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204E0-CCA4-C969-3078-8D5C4EC54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5406-894A-432C-B091-8598538B6539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6C1A8-5530-4FAD-AB46-A773DAF7F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BBB89-AA34-94F7-9543-3C2BD4051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BF18-81F8-4C1F-ADAB-BCB16D66C0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89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46FFB-08EC-3C30-028C-504CA8964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E25A1E-82AA-C004-0B6E-495937C52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42E1A-F513-9EF1-9D54-4F0E471A1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5406-894A-432C-B091-8598538B6539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1A4AE-2515-123F-C541-B4AC6CA67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3726C-5683-2E2B-F79C-3D66CBBC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BF18-81F8-4C1F-ADAB-BCB16D66C0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29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6646C-F208-FC31-CFBC-821BE6555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C9940-A41B-33D6-7AF3-DFF229B74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22DA5-FC89-7069-750A-FBEEEBDC1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8D18B-60D4-DA44-38A9-D77506DD7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5406-894A-432C-B091-8598538B6539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F6E25-C00A-0916-10F1-914731FB8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79825-F249-BE76-CE64-62FCBE99E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BF18-81F8-4C1F-ADAB-BCB16D66C0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457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102B2-6159-2DEB-E3DD-C52BA3B62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31E90-0CA7-E544-786F-84D1B9C66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9561C6-E74F-455A-E07C-A88DFB64B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986FBC-E0F7-B031-BE61-ECA13A33D4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F6600C-423C-6EC3-7003-1C85B5854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F0260D-5047-796C-DD95-411CA6B24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5406-894A-432C-B091-8598538B6539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5B905-0A51-404C-F7E7-86C917436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F395A5-F8AA-F998-FFC1-F687C86DC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BF18-81F8-4C1F-ADAB-BCB16D66C0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039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4BF33-0FC5-7324-8D83-68A53FD91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74C826-0768-D275-EB81-B1A2A8E82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5406-894A-432C-B091-8598538B6539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D29E52-3E06-12AD-ADF7-7085C70E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2AEB5F-B84F-5673-FAD8-B2067578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BF18-81F8-4C1F-ADAB-BCB16D66C0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2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1CB1DF-AF5C-1A52-8E36-C2389A666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5406-894A-432C-B091-8598538B6539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0E71A5-02E9-5C0C-50E7-118E60075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1E9B1B-A263-F52C-C23B-AC709E6C1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BF18-81F8-4C1F-ADAB-BCB16D66C0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099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CA8AB-E765-F329-1F5D-CD8804964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8A7B5-62B6-73A2-83DC-B4074AEEC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F2151-7A3A-8BD3-6562-235041F0D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62157-A1B5-A3C2-35F9-698F793CE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5406-894A-432C-B091-8598538B6539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20012-D8C4-CFB5-FA6B-8EC974641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2EDFA-3802-188C-0B77-541A3AB2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BF18-81F8-4C1F-ADAB-BCB16D66C0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942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0A457-DADD-2462-42AC-482A25719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797D44-26C5-9DD7-DF1D-32786E13D4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EB6579-FFFA-0550-068A-2846CC611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68185-327B-A71E-ACDD-2FFE53FB5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A5406-894A-432C-B091-8598538B6539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E062A-F50F-ABAC-094D-127FAFE22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DAE23-1B8B-4F8C-8F8D-34A3F25A8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5BF18-81F8-4C1F-ADAB-BCB16D66C0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0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8482E3-9D08-34A5-A594-057B75A4A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B25C5-FB65-B37C-9AFC-0525FACDD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73E99-4E6D-2241-434A-AF89D89315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AA5406-894A-432C-B091-8598538B6539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A70BB-B404-F45C-C784-EA7C04D205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7F356-CE8D-186E-7430-5267CAAB6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25BF18-81F8-4C1F-ADAB-BCB16D66C0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33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B38FEF9-F1F4-D480-A886-9BF296838B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6715307"/>
              </p:ext>
            </p:extLst>
          </p:nvPr>
        </p:nvGraphicFramePr>
        <p:xfrm>
          <a:off x="231775" y="1663185"/>
          <a:ext cx="7793692" cy="43579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947BEBD-8D4D-88FA-1AFA-B3757A5D6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955070"/>
              </p:ext>
            </p:extLst>
          </p:nvPr>
        </p:nvGraphicFramePr>
        <p:xfrm>
          <a:off x="298450" y="259319"/>
          <a:ext cx="6835775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8943">
                  <a:extLst>
                    <a:ext uri="{9D8B030D-6E8A-4147-A177-3AD203B41FA5}">
                      <a16:colId xmlns:a16="http://schemas.microsoft.com/office/drawing/2014/main" val="755448624"/>
                    </a:ext>
                  </a:extLst>
                </a:gridCol>
                <a:gridCol w="854472">
                  <a:extLst>
                    <a:ext uri="{9D8B030D-6E8A-4147-A177-3AD203B41FA5}">
                      <a16:colId xmlns:a16="http://schemas.microsoft.com/office/drawing/2014/main" val="1433463304"/>
                    </a:ext>
                  </a:extLst>
                </a:gridCol>
                <a:gridCol w="854472">
                  <a:extLst>
                    <a:ext uri="{9D8B030D-6E8A-4147-A177-3AD203B41FA5}">
                      <a16:colId xmlns:a16="http://schemas.microsoft.com/office/drawing/2014/main" val="3855977686"/>
                    </a:ext>
                  </a:extLst>
                </a:gridCol>
                <a:gridCol w="854472">
                  <a:extLst>
                    <a:ext uri="{9D8B030D-6E8A-4147-A177-3AD203B41FA5}">
                      <a16:colId xmlns:a16="http://schemas.microsoft.com/office/drawing/2014/main" val="3658099222"/>
                    </a:ext>
                  </a:extLst>
                </a:gridCol>
                <a:gridCol w="854472">
                  <a:extLst>
                    <a:ext uri="{9D8B030D-6E8A-4147-A177-3AD203B41FA5}">
                      <a16:colId xmlns:a16="http://schemas.microsoft.com/office/drawing/2014/main" val="4267390521"/>
                    </a:ext>
                  </a:extLst>
                </a:gridCol>
                <a:gridCol w="854472">
                  <a:extLst>
                    <a:ext uri="{9D8B030D-6E8A-4147-A177-3AD203B41FA5}">
                      <a16:colId xmlns:a16="http://schemas.microsoft.com/office/drawing/2014/main" val="2532775270"/>
                    </a:ext>
                  </a:extLst>
                </a:gridCol>
                <a:gridCol w="854472">
                  <a:extLst>
                    <a:ext uri="{9D8B030D-6E8A-4147-A177-3AD203B41FA5}">
                      <a16:colId xmlns:a16="http://schemas.microsoft.com/office/drawing/2014/main" val="2167781804"/>
                    </a:ext>
                  </a:extLst>
                </a:gridCol>
              </a:tblGrid>
              <a:tr h="266503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sz="1400" dirty="0"/>
                        <a:t>Overall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sz="1400" dirty="0"/>
                        <a:t>Last 12m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sz="1400" dirty="0"/>
                        <a:t>1-5 years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245315"/>
                  </a:ext>
                </a:extLst>
              </a:tr>
              <a:tr h="266503">
                <a:tc>
                  <a:txBody>
                    <a:bodyPr/>
                    <a:lstStyle/>
                    <a:p>
                      <a:r>
                        <a:rPr lang="en-GB" sz="1400" dirty="0"/>
                        <a:t>Single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91.15%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114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84.4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94.8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88737"/>
                  </a:ext>
                </a:extLst>
              </a:tr>
              <a:tr h="266503">
                <a:tc>
                  <a:txBody>
                    <a:bodyPr/>
                    <a:lstStyle/>
                    <a:p>
                      <a:r>
                        <a:rPr lang="en-GB" sz="1400" dirty="0"/>
                        <a:t>Combined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8.85%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15.6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5.2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137121"/>
                  </a:ext>
                </a:extLst>
              </a:tr>
              <a:tr h="266503">
                <a:tc>
                  <a:txBody>
                    <a:bodyPr/>
                    <a:lstStyle/>
                    <a:p>
                      <a:r>
                        <a:rPr lang="en-GB" sz="14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763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0669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BE3B5AC-D623-8A2E-FA8E-234E63CB4C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595774"/>
              </p:ext>
            </p:extLst>
          </p:nvPr>
        </p:nvGraphicFramePr>
        <p:xfrm>
          <a:off x="896698" y="1104153"/>
          <a:ext cx="8437282" cy="46496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45910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D865AA4-62AF-6678-6625-718BCC145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371016"/>
              </p:ext>
            </p:extLst>
          </p:nvPr>
        </p:nvGraphicFramePr>
        <p:xfrm>
          <a:off x="421773" y="324645"/>
          <a:ext cx="6680199" cy="9525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609021">
                  <a:extLst>
                    <a:ext uri="{9D8B030D-6E8A-4147-A177-3AD203B41FA5}">
                      <a16:colId xmlns:a16="http://schemas.microsoft.com/office/drawing/2014/main" val="1170084781"/>
                    </a:ext>
                  </a:extLst>
                </a:gridCol>
                <a:gridCol w="827888">
                  <a:extLst>
                    <a:ext uri="{9D8B030D-6E8A-4147-A177-3AD203B41FA5}">
                      <a16:colId xmlns:a16="http://schemas.microsoft.com/office/drawing/2014/main" val="754401882"/>
                    </a:ext>
                  </a:extLst>
                </a:gridCol>
                <a:gridCol w="773964">
                  <a:extLst>
                    <a:ext uri="{9D8B030D-6E8A-4147-A177-3AD203B41FA5}">
                      <a16:colId xmlns:a16="http://schemas.microsoft.com/office/drawing/2014/main" val="3373499625"/>
                    </a:ext>
                  </a:extLst>
                </a:gridCol>
                <a:gridCol w="599505">
                  <a:extLst>
                    <a:ext uri="{9D8B030D-6E8A-4147-A177-3AD203B41FA5}">
                      <a16:colId xmlns:a16="http://schemas.microsoft.com/office/drawing/2014/main" val="3974564816"/>
                    </a:ext>
                  </a:extLst>
                </a:gridCol>
                <a:gridCol w="685149">
                  <a:extLst>
                    <a:ext uri="{9D8B030D-6E8A-4147-A177-3AD203B41FA5}">
                      <a16:colId xmlns:a16="http://schemas.microsoft.com/office/drawing/2014/main" val="3107953497"/>
                    </a:ext>
                  </a:extLst>
                </a:gridCol>
                <a:gridCol w="609021">
                  <a:extLst>
                    <a:ext uri="{9D8B030D-6E8A-4147-A177-3AD203B41FA5}">
                      <a16:colId xmlns:a16="http://schemas.microsoft.com/office/drawing/2014/main" val="903242892"/>
                    </a:ext>
                  </a:extLst>
                </a:gridCol>
                <a:gridCol w="609021">
                  <a:extLst>
                    <a:ext uri="{9D8B030D-6E8A-4147-A177-3AD203B41FA5}">
                      <a16:colId xmlns:a16="http://schemas.microsoft.com/office/drawing/2014/main" val="2864529758"/>
                    </a:ext>
                  </a:extLst>
                </a:gridCol>
                <a:gridCol w="748588">
                  <a:extLst>
                    <a:ext uri="{9D8B030D-6E8A-4147-A177-3AD203B41FA5}">
                      <a16:colId xmlns:a16="http://schemas.microsoft.com/office/drawing/2014/main" val="1514748929"/>
                    </a:ext>
                  </a:extLst>
                </a:gridCol>
                <a:gridCol w="609021">
                  <a:extLst>
                    <a:ext uri="{9D8B030D-6E8A-4147-A177-3AD203B41FA5}">
                      <a16:colId xmlns:a16="http://schemas.microsoft.com/office/drawing/2014/main" val="2388835842"/>
                    </a:ext>
                  </a:extLst>
                </a:gridCol>
                <a:gridCol w="609021">
                  <a:extLst>
                    <a:ext uri="{9D8B030D-6E8A-4147-A177-3AD203B41FA5}">
                      <a16:colId xmlns:a16="http://schemas.microsoft.com/office/drawing/2014/main" val="102003661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Combination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Efmody only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Plen only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Hydro only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Dex only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Pred only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Anomalous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65349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last 12m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76901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1-5 years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79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141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58141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34619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totals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126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198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385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614560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24674E3-33AB-EB0E-8F39-C16647EB9C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167035"/>
              </p:ext>
            </p:extLst>
          </p:nvPr>
        </p:nvGraphicFramePr>
        <p:xfrm>
          <a:off x="421773" y="1575928"/>
          <a:ext cx="6680197" cy="9525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609310">
                  <a:extLst>
                    <a:ext uri="{9D8B030D-6E8A-4147-A177-3AD203B41FA5}">
                      <a16:colId xmlns:a16="http://schemas.microsoft.com/office/drawing/2014/main" val="998216923"/>
                    </a:ext>
                  </a:extLst>
                </a:gridCol>
                <a:gridCol w="828281">
                  <a:extLst>
                    <a:ext uri="{9D8B030D-6E8A-4147-A177-3AD203B41FA5}">
                      <a16:colId xmlns:a16="http://schemas.microsoft.com/office/drawing/2014/main" val="3487890151"/>
                    </a:ext>
                  </a:extLst>
                </a:gridCol>
                <a:gridCol w="771158">
                  <a:extLst>
                    <a:ext uri="{9D8B030D-6E8A-4147-A177-3AD203B41FA5}">
                      <a16:colId xmlns:a16="http://schemas.microsoft.com/office/drawing/2014/main" val="4014188830"/>
                    </a:ext>
                  </a:extLst>
                </a:gridCol>
                <a:gridCol w="599790">
                  <a:extLst>
                    <a:ext uri="{9D8B030D-6E8A-4147-A177-3AD203B41FA5}">
                      <a16:colId xmlns:a16="http://schemas.microsoft.com/office/drawing/2014/main" val="1011063200"/>
                    </a:ext>
                  </a:extLst>
                </a:gridCol>
                <a:gridCol w="685474">
                  <a:extLst>
                    <a:ext uri="{9D8B030D-6E8A-4147-A177-3AD203B41FA5}">
                      <a16:colId xmlns:a16="http://schemas.microsoft.com/office/drawing/2014/main" val="612517410"/>
                    </a:ext>
                  </a:extLst>
                </a:gridCol>
                <a:gridCol w="609310">
                  <a:extLst>
                    <a:ext uri="{9D8B030D-6E8A-4147-A177-3AD203B41FA5}">
                      <a16:colId xmlns:a16="http://schemas.microsoft.com/office/drawing/2014/main" val="4212563579"/>
                    </a:ext>
                  </a:extLst>
                </a:gridCol>
                <a:gridCol w="609310">
                  <a:extLst>
                    <a:ext uri="{9D8B030D-6E8A-4147-A177-3AD203B41FA5}">
                      <a16:colId xmlns:a16="http://schemas.microsoft.com/office/drawing/2014/main" val="4243192291"/>
                    </a:ext>
                  </a:extLst>
                </a:gridCol>
                <a:gridCol w="748944">
                  <a:extLst>
                    <a:ext uri="{9D8B030D-6E8A-4147-A177-3AD203B41FA5}">
                      <a16:colId xmlns:a16="http://schemas.microsoft.com/office/drawing/2014/main" val="2620420523"/>
                    </a:ext>
                  </a:extLst>
                </a:gridCol>
                <a:gridCol w="609310">
                  <a:extLst>
                    <a:ext uri="{9D8B030D-6E8A-4147-A177-3AD203B41FA5}">
                      <a16:colId xmlns:a16="http://schemas.microsoft.com/office/drawing/2014/main" val="623886267"/>
                    </a:ext>
                  </a:extLst>
                </a:gridCol>
                <a:gridCol w="609310">
                  <a:extLst>
                    <a:ext uri="{9D8B030D-6E8A-4147-A177-3AD203B41FA5}">
                      <a16:colId xmlns:a16="http://schemas.microsoft.com/office/drawing/2014/main" val="236890743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Combination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Modified release HC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Hydro only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Dex only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Pred only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Anomalous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58086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last 12m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47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57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27825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1-5 years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79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141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34400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024526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totals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126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198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385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4266406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990329D-B90C-193E-FAEE-1E38C4BFDE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8439400"/>
              </p:ext>
            </p:extLst>
          </p:nvPr>
        </p:nvGraphicFramePr>
        <p:xfrm>
          <a:off x="421773" y="2840499"/>
          <a:ext cx="5483140" cy="3275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9840233-2318-4A86-9B73-4FD7CA6AC6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8020120"/>
              </p:ext>
            </p:extLst>
          </p:nvPr>
        </p:nvGraphicFramePr>
        <p:xfrm>
          <a:off x="5775158" y="2840499"/>
          <a:ext cx="6136105" cy="3432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81114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114</Words>
  <Application>Microsoft Office PowerPoint</Application>
  <PresentationFormat>Widescreen</PresentationFormat>
  <Paragraphs>85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Aptos Narrow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Rebecca Welch</dc:creator>
  <cp:lastModifiedBy>Rebecca Welch</cp:lastModifiedBy>
  <cp:revision>7</cp:revision>
  <dcterms:created xsi:type="dcterms:W3CDTF">2025-03-03T16:22:14Z</dcterms:created>
  <dcterms:modified xsi:type="dcterms:W3CDTF">2025-03-03T17:10:53Z</dcterms:modified>
</cp:coreProperties>
</file>