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8" r:id="rId2"/>
    <p:sldId id="273" r:id="rId3"/>
    <p:sldId id="276" r:id="rId4"/>
    <p:sldId id="291" r:id="rId5"/>
    <p:sldId id="293" r:id="rId6"/>
    <p:sldId id="292" r:id="rId7"/>
    <p:sldId id="29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FE832-37CA-4414-BE1F-5FC5D254F22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9D31B-A097-4843-8C77-2A67648C80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99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3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98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2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6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9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/>
              <a:t>单击图标添加图片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58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66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9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6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F4932F45-965B-4927-B0B3-6EED85BF4B24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51A12A98-F500-4865-869D-800E0E2675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7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algn="ctr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2pPr>
      <a:lvl3pPr algn="ctr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3pPr>
      <a:lvl4pPr algn="ctr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4pPr>
      <a:lvl5pPr algn="ctr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rtl="0" eaLnBrk="1" fontAlgn="base" hangingPunct="1">
        <a:spcBef>
          <a:spcPts val="24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800" kern="1200">
          <a:solidFill>
            <a:schemeClr val="tx2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chemeClr val="tx2"/>
        </a:buClr>
        <a:buFont typeface="Candara" pitchFamily="-1" charset="0"/>
        <a:buChar char="•"/>
        <a:defRPr sz="26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2pPr>
      <a:lvl3pPr marL="1035050" indent="-349250" algn="l" rtl="0" eaLnBrk="1" fontAlgn="base" hangingPunct="1">
        <a:spcBef>
          <a:spcPts val="6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4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3pPr>
      <a:lvl4pPr marL="1371600" indent="-336550" algn="l" rtl="0" eaLnBrk="1" fontAlgn="base" hangingPunct="1">
        <a:spcBef>
          <a:spcPts val="600"/>
        </a:spcBef>
        <a:spcAft>
          <a:spcPct val="0"/>
        </a:spcAft>
        <a:buClr>
          <a:schemeClr val="tx2"/>
        </a:buClr>
        <a:buFont typeface="Candara" pitchFamily="-1" charset="0"/>
        <a:buChar char="•"/>
        <a:defRPr sz="22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4pPr>
      <a:lvl5pPr marL="1720850" indent="-349250" algn="l" rtl="0" eaLnBrk="1" fontAlgn="base" hangingPunct="1">
        <a:spcBef>
          <a:spcPts val="600"/>
        </a:spcBef>
        <a:spcAft>
          <a:spcPct val="0"/>
        </a:spcAft>
        <a:buClr>
          <a:srgbClr val="BAABE3"/>
        </a:buClr>
        <a:buFont typeface="Candara" pitchFamily="-1" charset="0"/>
        <a:buChar char="•"/>
        <a:defRPr sz="2000" kern="1200">
          <a:solidFill>
            <a:schemeClr val="tx2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643" y="1282045"/>
            <a:ext cx="7286920" cy="3129101"/>
          </a:xfrm>
        </p:spPr>
        <p:txBody>
          <a:bodyPr/>
          <a:lstStyle/>
          <a:p>
            <a:r>
              <a:rPr lang="en-US" altLang="zh-CN" sz="7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7200" b="1" dirty="0">
                <a:latin typeface="楷体" panose="02010609060101010101" pitchFamily="49" charset="-122"/>
                <a:ea typeface="楷体" panose="02010609060101010101" pitchFamily="49" charset="-122"/>
              </a:rPr>
              <a:t>电子商务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14629" y="5895911"/>
            <a:ext cx="5446714" cy="829982"/>
          </a:xfrm>
        </p:spPr>
        <p:txBody>
          <a:bodyPr>
            <a:normAutofit/>
          </a:bodyPr>
          <a:lstStyle/>
          <a:p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0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225" y="294211"/>
            <a:ext cx="7570787" cy="1412875"/>
          </a:xfrm>
        </p:spPr>
        <p:txBody>
          <a:bodyPr/>
          <a:lstStyle/>
          <a:p>
            <a:r>
              <a:rPr lang="zh-CN" altLang="en-US" dirty="0"/>
              <a:t>第 一章 电子商务概述 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 一节 电子商务的基本概念和分类  </a:t>
            </a:r>
          </a:p>
          <a:p>
            <a:r>
              <a:rPr lang="zh-CN" altLang="en-US" dirty="0"/>
              <a:t>第二节 电子商务的产生和行业新应用 </a:t>
            </a:r>
          </a:p>
          <a:p>
            <a:r>
              <a:rPr lang="zh-CN" altLang="en-US" dirty="0"/>
              <a:t>第三节 电子商务系统的组成及一般框架  </a:t>
            </a:r>
          </a:p>
          <a:p>
            <a:r>
              <a:rPr lang="zh-CN" altLang="en-US" dirty="0"/>
              <a:t>第四节 电子商务的法律环境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04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98" y="407333"/>
            <a:ext cx="7570787" cy="1412875"/>
          </a:xfrm>
        </p:spPr>
        <p:txBody>
          <a:bodyPr/>
          <a:lstStyle/>
          <a:p>
            <a:r>
              <a:rPr lang="zh-CN" altLang="en-US" sz="3200" b="1" dirty="0">
                <a:latin typeface="宋体" pitchFamily="2" charset="-122"/>
              </a:rPr>
              <a:t>电子商务的发展：历史、现状与前景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itchFamily="2" charset="-122"/>
              </a:rPr>
              <a:t>电子商务发展的历史轨迹</a:t>
            </a:r>
          </a:p>
          <a:p>
            <a:r>
              <a:rPr lang="zh-CN" altLang="en-US" b="1" dirty="0">
                <a:latin typeface="宋体" pitchFamily="2" charset="-122"/>
              </a:rPr>
              <a:t>世界电子商务发展现状</a:t>
            </a:r>
          </a:p>
          <a:p>
            <a:r>
              <a:rPr lang="zh-CN" altLang="en-US" b="1" dirty="0">
                <a:latin typeface="Arial" pitchFamily="34" charset="0"/>
                <a:ea typeface="方正准圆简体" pitchFamily="65" charset="-122"/>
              </a:rPr>
              <a:t>电子商务的发展前景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84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itchFamily="2" charset="-122"/>
              </a:rPr>
              <a:t>电子商务的概念与分类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电子商务系指交易当事人或参与人利用现代信息技术和计算机网络</a:t>
            </a:r>
            <a:r>
              <a:rPr lang="en-US" altLang="zh-CN" dirty="0"/>
              <a:t>(</a:t>
            </a:r>
            <a:r>
              <a:rPr lang="zh-CN" altLang="en-US" dirty="0">
                <a:latin typeface="宋体" pitchFamily="2" charset="-122"/>
              </a:rPr>
              <a:t>主要是因特网）所进行的各类商业活动，包括货物贸易、服务贸易和知识产权贸易。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287341"/>
              </p:ext>
            </p:extLst>
          </p:nvPr>
        </p:nvGraphicFramePr>
        <p:xfrm>
          <a:off x="1337035" y="3780934"/>
          <a:ext cx="5867400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3" imgW="1649146" imgH="730995" progId="Visio.Drawing.4">
                  <p:embed/>
                </p:oleObj>
              </mc:Choice>
              <mc:Fallback>
                <p:oleObj r:id="rId3" imgW="1649146" imgH="730995" progId="Visio.Drawing.4">
                  <p:embed/>
                  <p:pic>
                    <p:nvPicPr>
                      <p:cNvPr id="0" name="对象 126874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035" y="3780934"/>
                        <a:ext cx="5867400" cy="261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48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932" y="294212"/>
            <a:ext cx="7570787" cy="1412875"/>
          </a:xfrm>
        </p:spPr>
        <p:txBody>
          <a:bodyPr/>
          <a:lstStyle/>
          <a:p>
            <a:r>
              <a:rPr lang="zh-CN" altLang="en-US" b="1" dirty="0">
                <a:latin typeface="Arial" pitchFamily="34" charset="0"/>
                <a:ea typeface="黑体" pitchFamily="49" charset="-122"/>
              </a:rPr>
              <a:t>按照交易对象分类</a:t>
            </a:r>
            <a:br>
              <a:rPr lang="zh-CN" altLang="en-US" b="1" dirty="0">
                <a:latin typeface="Arial" pitchFamily="34" charset="0"/>
                <a:ea typeface="黑体" pitchFamily="49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US" altLang="zh-CN" dirty="0"/>
              <a:t>B2B</a:t>
            </a:r>
          </a:p>
          <a:p>
            <a:pPr marL="0" indent="0">
              <a:buNone/>
            </a:pPr>
            <a:r>
              <a:rPr lang="en-US" altLang="zh-CN" dirty="0"/>
              <a:t>BINB</a:t>
            </a:r>
          </a:p>
          <a:p>
            <a:pPr marL="0" indent="0">
              <a:buNone/>
            </a:pPr>
            <a:r>
              <a:rPr lang="en-US" altLang="zh-CN" dirty="0"/>
              <a:t>B2C</a:t>
            </a:r>
          </a:p>
          <a:p>
            <a:pPr marL="0" indent="0">
              <a:buNone/>
            </a:pPr>
            <a:r>
              <a:rPr lang="en-US" altLang="zh-CN" dirty="0"/>
              <a:t>C2C</a:t>
            </a:r>
          </a:p>
          <a:p>
            <a:pPr marL="0" indent="0">
              <a:buNone/>
            </a:pPr>
            <a:r>
              <a:rPr lang="en-US" altLang="zh-CN" dirty="0"/>
              <a:t>BTG</a:t>
            </a:r>
          </a:p>
          <a:p>
            <a:pPr marL="0" indent="0">
              <a:buNone/>
            </a:pPr>
            <a:r>
              <a:rPr lang="en-US" altLang="zh-CN" dirty="0"/>
              <a:t>GTC</a:t>
            </a:r>
          </a:p>
          <a:p>
            <a:pPr marL="0" indent="0">
              <a:buNone/>
            </a:pPr>
            <a:r>
              <a:rPr lang="en-US" altLang="zh-CN" dirty="0"/>
              <a:t>G2G</a:t>
            </a:r>
          </a:p>
          <a:p>
            <a:pPr marL="0" indent="0">
              <a:buNone/>
            </a:pPr>
            <a:r>
              <a:rPr lang="en-US" altLang="zh-CN" dirty="0"/>
              <a:t>G2E</a:t>
            </a:r>
          </a:p>
          <a:p>
            <a:pPr marL="0" indent="0">
              <a:buNone/>
            </a:pPr>
            <a:r>
              <a:rPr lang="en-US" altLang="zh-CN" dirty="0"/>
              <a:t>O2O</a:t>
            </a:r>
          </a:p>
          <a:p>
            <a:pPr marL="0" indent="0">
              <a:buNone/>
            </a:pPr>
            <a:r>
              <a:rPr lang="en-US" altLang="zh-CN" dirty="0"/>
              <a:t>B2M</a:t>
            </a:r>
          </a:p>
          <a:p>
            <a:pPr marL="0" indent="0">
              <a:buNone/>
            </a:pPr>
            <a:r>
              <a:rPr lang="en-US" altLang="zh-CN" dirty="0"/>
              <a:t>M2C</a:t>
            </a:r>
          </a:p>
          <a:p>
            <a:pPr marL="0" indent="0">
              <a:buNone/>
            </a:pPr>
            <a:r>
              <a:rPr lang="en-US" altLang="zh-CN" dirty="0"/>
              <a:t>B2M2C </a:t>
            </a:r>
          </a:p>
          <a:p>
            <a:pPr marL="0" indent="0">
              <a:buNone/>
            </a:pPr>
            <a:r>
              <a:rPr lang="en-US" altLang="zh-CN" dirty="0"/>
              <a:t>B2F</a:t>
            </a:r>
          </a:p>
          <a:p>
            <a:pPr marL="0" indent="0">
              <a:buNone/>
            </a:pPr>
            <a:r>
              <a:rPr lang="en-US" altLang="zh-CN" dirty="0"/>
              <a:t>P2P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39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505" y="237651"/>
            <a:ext cx="7570787" cy="1412875"/>
          </a:xfrm>
        </p:spPr>
        <p:txBody>
          <a:bodyPr/>
          <a:lstStyle/>
          <a:p>
            <a:r>
              <a:rPr lang="zh-CN" altLang="en-US" b="1" dirty="0">
                <a:latin typeface="宋体" pitchFamily="2" charset="-122"/>
              </a:rPr>
              <a:t>电子商务的交易过程</a:t>
            </a:r>
            <a:br>
              <a:rPr lang="zh-CN" altLang="en-US" b="1" dirty="0">
                <a:latin typeface="宋体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交易前</a:t>
            </a:r>
            <a:endParaRPr lang="en-US" altLang="zh-CN" dirty="0"/>
          </a:p>
          <a:p>
            <a:r>
              <a:rPr lang="zh-CN" altLang="en-US" dirty="0"/>
              <a:t>交易中</a:t>
            </a:r>
            <a:endParaRPr lang="en-US" altLang="zh-CN" dirty="0"/>
          </a:p>
          <a:p>
            <a:r>
              <a:rPr lang="zh-CN" altLang="en-US" dirty="0"/>
              <a:t>交易后</a:t>
            </a:r>
          </a:p>
        </p:txBody>
      </p:sp>
    </p:spTree>
    <p:extLst>
      <p:ext uri="{BB962C8B-B14F-4D97-AF65-F5344CB8AC3E}">
        <p14:creationId xmlns:p14="http://schemas.microsoft.com/office/powerpoint/2010/main" val="76091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F49B5-F82A-4312-935C-F0F44774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10" y="199943"/>
            <a:ext cx="7570787" cy="1412875"/>
          </a:xfrm>
        </p:spPr>
        <p:txBody>
          <a:bodyPr/>
          <a:lstStyle/>
          <a:p>
            <a:r>
              <a:rPr lang="zh-CN" altLang="en-US" sz="3200" b="1" dirty="0">
                <a:latin typeface="宋体" pitchFamily="2" charset="-122"/>
              </a:rPr>
              <a:t>电子商务在现代经济中的地位与作用</a:t>
            </a:r>
            <a:br>
              <a:rPr lang="zh-CN" altLang="en-US" sz="3200" b="1" dirty="0">
                <a:latin typeface="宋体" pitchFamily="2" charset="-122"/>
              </a:rPr>
            </a:b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B3389-D773-4D00-A22E-1BFB15BD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itchFamily="2" charset="-122"/>
              </a:rPr>
              <a:t>电子商务的价值创造</a:t>
            </a:r>
          </a:p>
          <a:p>
            <a:r>
              <a:rPr lang="zh-CN" altLang="en-US" b="1" dirty="0">
                <a:latin typeface="宋体" pitchFamily="2" charset="-122"/>
              </a:rPr>
              <a:t>电子商务对社会生产力的推动作用</a:t>
            </a:r>
            <a:endParaRPr lang="en-US" altLang="zh-CN" b="1" dirty="0">
              <a:latin typeface="宋体" pitchFamily="2" charset="-122"/>
            </a:endParaRPr>
          </a:p>
          <a:p>
            <a:r>
              <a:rPr lang="zh-CN" altLang="en-US" b="1" dirty="0">
                <a:latin typeface="宋体" pitchFamily="2" charset="-122"/>
              </a:rPr>
              <a:t>电子商务是实现经济变迁的重要措施和手段</a:t>
            </a:r>
          </a:p>
          <a:p>
            <a:r>
              <a:rPr lang="zh-CN" altLang="en-US" b="1" dirty="0">
                <a:latin typeface="宋体" pitchFamily="2" charset="-122"/>
              </a:rPr>
              <a:t>电子商务发展是促进市场资源有效配置的必备手段</a:t>
            </a:r>
          </a:p>
          <a:p>
            <a:r>
              <a:rPr lang="zh-CN" altLang="en-US" b="1" dirty="0">
                <a:latin typeface="宋体" pitchFamily="2" charset="-122"/>
              </a:rPr>
              <a:t>经济全球化与电子商务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341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主题2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2" id="{288C86A5-2D33-4F62-8F70-2E4D64F918A6}" vid="{039606F4-D1EE-45BE-B40A-06C63DFCD44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2545</TotalTime>
  <Words>181</Words>
  <Application>Microsoft Office PowerPoint</Application>
  <PresentationFormat>全屏显示(4:3)</PresentationFormat>
  <Paragraphs>37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ＭＳ Ｐゴシック</vt:lpstr>
      <vt:lpstr>方正准圆简体</vt:lpstr>
      <vt:lpstr>仿宋</vt:lpstr>
      <vt:lpstr>黑体</vt:lpstr>
      <vt:lpstr>楷体</vt:lpstr>
      <vt:lpstr>宋体</vt:lpstr>
      <vt:lpstr>Arial</vt:lpstr>
      <vt:lpstr>Calibri</vt:lpstr>
      <vt:lpstr>Calibri Light</vt:lpstr>
      <vt:lpstr>Candara</vt:lpstr>
      <vt:lpstr>主题2</vt:lpstr>
      <vt:lpstr>Visio.Drawing.4</vt:lpstr>
      <vt:lpstr> 电子商务</vt:lpstr>
      <vt:lpstr>第 一章 电子商务概述   </vt:lpstr>
      <vt:lpstr>电子商务的发展：历史、现状与前景 </vt:lpstr>
      <vt:lpstr>电子商务的概念与分类</vt:lpstr>
      <vt:lpstr>按照交易对象分类 </vt:lpstr>
      <vt:lpstr>电子商务的交易过程 </vt:lpstr>
      <vt:lpstr>电子商务在现代经济中的地位与作用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01信息隐藏技术概论</dc:title>
  <dc:creator>Windows 用户</dc:creator>
  <cp:lastModifiedBy>LiZe</cp:lastModifiedBy>
  <cp:revision>172</cp:revision>
  <dcterms:created xsi:type="dcterms:W3CDTF">2019-02-19T08:54:52Z</dcterms:created>
  <dcterms:modified xsi:type="dcterms:W3CDTF">2021-02-26T03:30:25Z</dcterms:modified>
</cp:coreProperties>
</file>