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
  </p:notesMasterIdLst>
  <p:handoutMasterIdLst>
    <p:handoutMasterId r:id="rId5"/>
  </p:handoutMasterIdLst>
  <p:sldIdLst>
    <p:sldId id="562" r:id="rId2"/>
    <p:sldId id="563" r:id="rId3"/>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440"/>
    <a:srgbClr val="1BA12B"/>
    <a:srgbClr val="FFFFCC"/>
    <a:srgbClr val="0000FF"/>
    <a:srgbClr val="1782DB"/>
    <a:srgbClr val="706ABA"/>
    <a:srgbClr val="8B8807"/>
    <a:srgbClr val="C0700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3" autoAdjust="0"/>
    <p:restoredTop sz="97239" autoAdjust="0"/>
  </p:normalViewPr>
  <p:slideViewPr>
    <p:cSldViewPr showGuides="1">
      <p:cViewPr varScale="1">
        <p:scale>
          <a:sx n="107" d="100"/>
          <a:sy n="107" d="100"/>
        </p:scale>
        <p:origin x="678"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60" d="100"/>
          <a:sy n="60" d="100"/>
        </p:scale>
        <p:origin x="3278" y="43"/>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2021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
        <p:nvSpPr>
          <p:cNvPr id="5" name="テキスト ボックス 4">
            <a:extLst>
              <a:ext uri="{FF2B5EF4-FFF2-40B4-BE49-F238E27FC236}">
                <a16:creationId xmlns:a16="http://schemas.microsoft.com/office/drawing/2014/main" id="{7D934023-8872-44CF-A528-0E0954CEF031}"/>
              </a:ext>
            </a:extLst>
          </p:cNvPr>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a:latin typeface="Arial" panose="020B0604020202020204" pitchFamily="34" charset="0"/>
                <a:sym typeface="Arial" panose="020B0604020202020204" pitchFamily="34" charset="0"/>
              </a:rPr>
              <a:t>FUJITSU CONFIDENTIAL</a:t>
            </a:r>
            <a:endParaRPr kumimoji="1" lang="ja-JP" altLang="en-US" sz="1000" b="1">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2021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
        <p:nvSpPr>
          <p:cNvPr id="5" name="テキスト ボックス 4">
            <a:extLst>
              <a:ext uri="{FF2B5EF4-FFF2-40B4-BE49-F238E27FC236}">
                <a16:creationId xmlns:a16="http://schemas.microsoft.com/office/drawing/2014/main" id="{4EF22682-F8C0-4DA6-B4B5-47BE9B86CF93}"/>
              </a:ext>
            </a:extLst>
          </p:cNvPr>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9"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4"/>
          <p:cNvGrpSpPr>
            <a:grpSpLocks noChangeAspect="1"/>
          </p:cNvGrpSpPr>
          <p:nvPr userDrawn="1"/>
        </p:nvGrpSpPr>
        <p:grpSpPr bwMode="gray">
          <a:xfrm>
            <a:off x="7308850" y="185738"/>
            <a:ext cx="1647825" cy="920750"/>
            <a:chOff x="4604" y="117"/>
            <a:chExt cx="1038" cy="580"/>
          </a:xfrm>
        </p:grpSpPr>
        <p:sp>
          <p:nvSpPr>
            <p:cNvPr id="4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2"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3"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2021 FUJITSU LIMITED</a:t>
            </a:r>
          </a:p>
        </p:txBody>
      </p:sp>
      <p:sp>
        <p:nvSpPr>
          <p:cNvPr id="7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5" name="テキスト ボックス 4">
            <a:extLst>
              <a:ext uri="{FF2B5EF4-FFF2-40B4-BE49-F238E27FC236}">
                <a16:creationId xmlns:a16="http://schemas.microsoft.com/office/drawing/2014/main" id="{B9CFF086-6E7E-4AD7-94A3-971673B71F4B}"/>
              </a:ext>
            </a:extLst>
          </p:cNvPr>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dirty="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lang="de-DE" altLang="ja-JP"/>
              <a:t>Copyright 2021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5" name="テキスト ボックス 4">
            <a:extLst>
              <a:ext uri="{FF2B5EF4-FFF2-40B4-BE49-F238E27FC236}">
                <a16:creationId xmlns:a16="http://schemas.microsoft.com/office/drawing/2014/main" id="{D9AF9347-67B4-4641-BFCC-D24738ABFC5E}"/>
              </a:ext>
            </a:extLst>
          </p:cNvPr>
          <p:cNvSpPr txBox="1"/>
          <p:nvPr userDrawn="1"/>
        </p:nvSpPr>
        <p:spPr>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2021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2021 FUJITSU LIMITED</a:t>
            </a:r>
          </a:p>
        </p:txBody>
      </p:sp>
      <p:sp>
        <p:nvSpPr>
          <p:cNvPr id="5" name="テキスト ボックス 4">
            <a:extLst>
              <a:ext uri="{FF2B5EF4-FFF2-40B4-BE49-F238E27FC236}">
                <a16:creationId xmlns:a16="http://schemas.microsoft.com/office/drawing/2014/main" id="{EB25E02E-B33F-441E-B7EC-BC99185B5305}"/>
              </a:ext>
            </a:extLst>
          </p:cNvPr>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387C9F-583F-40FC-B235-E7A0291BD8CB}"/>
              </a:ext>
            </a:extLst>
          </p:cNvPr>
          <p:cNvSpPr>
            <a:spLocks noGrp="1"/>
          </p:cNvSpPr>
          <p:nvPr>
            <p:ph type="title"/>
          </p:nvPr>
        </p:nvSpPr>
        <p:spPr/>
        <p:txBody>
          <a:bodyPr/>
          <a:lstStyle/>
          <a:p>
            <a:r>
              <a:rPr lang="en-US" altLang="ja-JP" dirty="0" err="1"/>
              <a:t>OMOP</a:t>
            </a:r>
            <a:r>
              <a:rPr lang="ja-JP" altLang="en-US" dirty="0"/>
              <a:t>今後に向けた課題</a:t>
            </a:r>
            <a:endParaRPr kumimoji="1" lang="ja-JP" altLang="en-US" dirty="0"/>
          </a:p>
        </p:txBody>
      </p:sp>
      <p:sp>
        <p:nvSpPr>
          <p:cNvPr id="5" name="フッター プレースホルダー 4">
            <a:extLst>
              <a:ext uri="{FF2B5EF4-FFF2-40B4-BE49-F238E27FC236}">
                <a16:creationId xmlns:a16="http://schemas.microsoft.com/office/drawing/2014/main" id="{2A4E2CE8-A761-4F9B-B44C-46668263DE33}"/>
              </a:ext>
            </a:extLst>
          </p:cNvPr>
          <p:cNvSpPr>
            <a:spLocks noGrp="1"/>
          </p:cNvSpPr>
          <p:nvPr>
            <p:ph type="ftr" sz="quarter" idx="11"/>
          </p:nvPr>
        </p:nvSpPr>
        <p:spPr/>
        <p:txBody>
          <a:bodyPr/>
          <a:lstStyle/>
          <a:p>
            <a:r>
              <a:rPr lang="de-DE" altLang="ja-JP"/>
              <a:t>Copyright 2021 FUJITSU LIMITED</a:t>
            </a:r>
            <a:endParaRPr lang="de-DE" altLang="ja-JP" dirty="0"/>
          </a:p>
        </p:txBody>
      </p:sp>
      <p:sp>
        <p:nvSpPr>
          <p:cNvPr id="7" name="コンテンツ プレースホルダー 2">
            <a:extLst>
              <a:ext uri="{FF2B5EF4-FFF2-40B4-BE49-F238E27FC236}">
                <a16:creationId xmlns:a16="http://schemas.microsoft.com/office/drawing/2014/main" id="{E039AE62-C88A-4738-A0A3-58CAE957F1B8}"/>
              </a:ext>
            </a:extLst>
          </p:cNvPr>
          <p:cNvSpPr>
            <a:spLocks noGrp="1"/>
          </p:cNvSpPr>
          <p:nvPr>
            <p:ph idx="1"/>
          </p:nvPr>
        </p:nvSpPr>
        <p:spPr>
          <a:xfrm>
            <a:off x="177006" y="836712"/>
            <a:ext cx="8786813" cy="5616624"/>
          </a:xfrm>
        </p:spPr>
        <p:txBody>
          <a:bodyPr/>
          <a:lstStyle/>
          <a:p>
            <a:r>
              <a:rPr lang="en-US" altLang="ja-JP" sz="1600" dirty="0" err="1">
                <a:latin typeface="Meiryo UI" panose="020B0604030504040204" pitchFamily="50" charset="-128"/>
                <a:ea typeface="Meiryo UI" panose="020B0604030504040204" pitchFamily="50" charset="-128"/>
              </a:rPr>
              <a:t>OMOP</a:t>
            </a:r>
            <a:r>
              <a:rPr lang="ja-JP" altLang="en-US" sz="1600" dirty="0">
                <a:latin typeface="Meiryo UI" panose="020B0604030504040204" pitchFamily="50" charset="-128"/>
                <a:ea typeface="Meiryo UI" panose="020B0604030504040204" pitchFamily="50" charset="-128"/>
              </a:rPr>
              <a:t>標準コードへの紐付け</a:t>
            </a:r>
            <a:br>
              <a:rPr lang="en-US" altLang="ja-JP" sz="1600" dirty="0">
                <a:latin typeface="Meiryo UI" panose="020B0604030504040204" pitchFamily="50" charset="-128"/>
                <a:ea typeface="Meiryo UI" panose="020B0604030504040204" pitchFamily="50" charset="-128"/>
              </a:rPr>
            </a:br>
            <a:r>
              <a:rPr lang="en-US" altLang="ja-JP" sz="1600" dirty="0" err="1">
                <a:latin typeface="Meiryo UI" panose="020B0604030504040204" pitchFamily="50" charset="-128"/>
                <a:ea typeface="Meiryo UI" panose="020B0604030504040204" pitchFamily="50" charset="-128"/>
              </a:rPr>
              <a:t>OMOP</a:t>
            </a: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CDM</a:t>
            </a:r>
            <a:r>
              <a:rPr lang="ja-JP" altLang="en-US" sz="1600" dirty="0">
                <a:latin typeface="Meiryo UI" panose="020B0604030504040204" pitchFamily="50" charset="-128"/>
                <a:ea typeface="Meiryo UI" panose="020B0604030504040204" pitchFamily="50" charset="-128"/>
              </a:rPr>
              <a:t>、及びその周辺ツールを利用するにあたり、薬品名、病名等を</a:t>
            </a:r>
            <a:r>
              <a:rPr lang="en-US" altLang="ja-JP" sz="1600" dirty="0">
                <a:latin typeface="Meiryo UI" panose="020B0604030504040204" pitchFamily="50" charset="-128"/>
                <a:ea typeface="Meiryo UI" panose="020B0604030504040204" pitchFamily="50" charset="-128"/>
              </a:rPr>
              <a:t>CONCEPT</a:t>
            </a:r>
            <a:r>
              <a:rPr lang="ja-JP" altLang="en-US" sz="1600" dirty="0">
                <a:latin typeface="Meiryo UI" panose="020B0604030504040204" pitchFamily="50" charset="-128"/>
                <a:ea typeface="Meiryo UI" panose="020B0604030504040204" pitchFamily="50" charset="-128"/>
              </a:rPr>
              <a:t>テーブルに登録されている標準コードへの紐付けを行う必要がある。</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・病名については、</a:t>
            </a:r>
            <a:r>
              <a:rPr lang="en-US" altLang="ja-JP" sz="1600" dirty="0" err="1">
                <a:latin typeface="Meiryo UI" panose="020B0604030504040204" pitchFamily="50" charset="-128"/>
                <a:ea typeface="Meiryo UI" panose="020B0604030504040204" pitchFamily="50" charset="-128"/>
              </a:rPr>
              <a:t>OMOP</a:t>
            </a:r>
            <a:r>
              <a:rPr lang="ja-JP" altLang="en-US" sz="1600" dirty="0">
                <a:latin typeface="Meiryo UI" panose="020B0604030504040204" pitchFamily="50" charset="-128"/>
                <a:ea typeface="Meiryo UI" panose="020B0604030504040204" pitchFamily="50" charset="-128"/>
              </a:rPr>
              <a:t>標準で</a:t>
            </a:r>
            <a:r>
              <a:rPr lang="en-US" altLang="ja-JP" sz="1600" dirty="0" err="1">
                <a:latin typeface="Meiryo UI" panose="020B0604030504040204" pitchFamily="50" charset="-128"/>
                <a:ea typeface="Meiryo UI" panose="020B0604030504040204" pitchFamily="50" charset="-128"/>
              </a:rPr>
              <a:t>ICD10</a:t>
            </a:r>
            <a:r>
              <a:rPr lang="ja-JP" altLang="en-US" sz="1600" dirty="0">
                <a:latin typeface="Meiryo UI" panose="020B0604030504040204" pitchFamily="50" charset="-128"/>
                <a:ea typeface="Meiryo UI" panose="020B0604030504040204" pitchFamily="50" charset="-128"/>
              </a:rPr>
              <a:t>の登録内容がある。しかしカルテ情報と登録方針の違い</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があるため、紐付けの方針検討が必要。</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カルテでは</a:t>
            </a:r>
            <a:r>
              <a:rPr lang="en-US" altLang="ja-JP" sz="1600" dirty="0" err="1">
                <a:latin typeface="Meiryo UI" panose="020B0604030504040204" pitchFamily="50" charset="-128"/>
                <a:ea typeface="Meiryo UI" panose="020B0604030504040204" pitchFamily="50" charset="-128"/>
              </a:rPr>
              <a:t>ICD10</a:t>
            </a:r>
            <a:r>
              <a:rPr lang="ja-JP" altLang="en-US" sz="1600" dirty="0">
                <a:latin typeface="Meiryo UI" panose="020B0604030504040204" pitchFamily="50" charset="-128"/>
                <a:ea typeface="Meiryo UI" panose="020B0604030504040204" pitchFamily="50" charset="-128"/>
              </a:rPr>
              <a:t>を２つ組み合わせて病名を表現しているケースがあるのに対し、</a:t>
            </a:r>
            <a:r>
              <a:rPr lang="en-US" altLang="ja-JP" sz="1600" dirty="0" err="1">
                <a:latin typeface="Meiryo UI" panose="020B0604030504040204" pitchFamily="50" charset="-128"/>
                <a:ea typeface="Meiryo UI" panose="020B0604030504040204" pitchFamily="50" charset="-128"/>
              </a:rPr>
              <a:t>OMOP</a:t>
            </a:r>
            <a:r>
              <a:rPr lang="ja-JP" altLang="en-US" sz="1600" dirty="0">
                <a:latin typeface="Meiryo UI" panose="020B0604030504040204" pitchFamily="50" charset="-128"/>
                <a:ea typeface="Meiryo UI" panose="020B0604030504040204" pitchFamily="50" charset="-128"/>
              </a:rPr>
              <a:t>標準では１つの</a:t>
            </a:r>
            <a:r>
              <a:rPr lang="en-US" altLang="ja-JP" sz="1600" dirty="0" err="1">
                <a:latin typeface="Meiryo UI" panose="020B0604030504040204" pitchFamily="50" charset="-128"/>
                <a:ea typeface="Meiryo UI" panose="020B0604030504040204" pitchFamily="50" charset="-128"/>
              </a:rPr>
              <a:t>ICD10</a:t>
            </a:r>
            <a:r>
              <a:rPr lang="ja-JP" altLang="en-US" sz="1600" dirty="0">
                <a:latin typeface="Meiryo UI" panose="020B0604030504040204" pitchFamily="50" charset="-128"/>
                <a:ea typeface="Meiryo UI" panose="020B0604030504040204" pitchFamily="50" charset="-128"/>
              </a:rPr>
              <a:t>を１つの病名に充てて表現している。</a:t>
            </a:r>
            <a:br>
              <a:rPr lang="en-US" altLang="ja-JP" sz="1600" dirty="0">
                <a:latin typeface="Meiryo UI" panose="020B0604030504040204" pitchFamily="50" charset="-128"/>
                <a:ea typeface="Meiryo UI" panose="020B0604030504040204" pitchFamily="50" charset="-128"/>
              </a:rPr>
            </a:b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まずは院内コードでの付番⇒標準コードへの順次移行など、実施方針の検討も必要と考える。</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移行対象範囲の拡大</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今回の実証において、</a:t>
            </a:r>
            <a:r>
              <a:rPr lang="en-US" altLang="ja-JP" sz="1600" dirty="0">
                <a:latin typeface="Meiryo UI" panose="020B0604030504040204" pitchFamily="50" charset="-128"/>
                <a:ea typeface="Meiryo UI" panose="020B0604030504040204" pitchFamily="50" charset="-128"/>
              </a:rPr>
              <a:t>Achilles</a:t>
            </a:r>
            <a:r>
              <a:rPr lang="ja-JP" altLang="en-US" sz="1600" dirty="0">
                <a:latin typeface="Meiryo UI" panose="020B0604030504040204" pitchFamily="50" charset="-128"/>
                <a:ea typeface="Meiryo UI" panose="020B0604030504040204" pitchFamily="50" charset="-128"/>
              </a:rPr>
              <a:t>の分析処理が正常に行えない事象が確認された。</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この事象は、移行データの不足（対象テーブルの不足）に起因すると推察される。</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周辺ツールを正常の動作させるには、移行対象とするテーブル・情報の拡充が必要と考える</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併せて、データ移行方式の改善も検討の必要があると考える。</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・今回の実証では</a:t>
            </a:r>
            <a:r>
              <a:rPr lang="en-US" altLang="ja-JP" sz="1600" dirty="0">
                <a:latin typeface="Meiryo UI" panose="020B0604030504040204" pitchFamily="50" charset="-128"/>
                <a:ea typeface="Meiryo UI" panose="020B0604030504040204" pitchFamily="50" charset="-128"/>
              </a:rPr>
              <a:t>SQL</a:t>
            </a:r>
            <a:r>
              <a:rPr lang="ja-JP" altLang="en-US" sz="1600" dirty="0">
                <a:latin typeface="Meiryo UI" panose="020B0604030504040204" pitchFamily="50" charset="-128"/>
                <a:ea typeface="Meiryo UI" panose="020B0604030504040204" pitchFamily="50" charset="-128"/>
              </a:rPr>
              <a:t>実行による移行とした。しかし、より利便性の高い移行手段実現のため、移行設計と紐づけたツール整備（または周辺ツール有無の調査）が必要。</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（項目レイアウト作業の外部委託などを見据えた手順の標準化／簡略化）</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環境構築手順の整備</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今回の実証では、</a:t>
            </a:r>
            <a:r>
              <a:rPr lang="en-US" altLang="ja-JP" sz="1600" dirty="0">
                <a:latin typeface="Meiryo UI" panose="020B0604030504040204" pitchFamily="50" charset="-128"/>
                <a:ea typeface="Meiryo UI" panose="020B0604030504040204" pitchFamily="50" charset="-128"/>
              </a:rPr>
              <a:t>Docker </a:t>
            </a:r>
            <a:r>
              <a:rPr lang="ja-JP" altLang="en-US" sz="1600" dirty="0">
                <a:latin typeface="Meiryo UI" panose="020B0604030504040204" pitchFamily="50" charset="-128"/>
                <a:ea typeface="Meiryo UI" panose="020B0604030504040204" pitchFamily="50" charset="-128"/>
              </a:rPr>
              <a:t>コンテナを用いた環境構築を実施した。</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詳細な調査や細かなカスタマイズを実施するため、</a:t>
            </a:r>
            <a:r>
              <a:rPr lang="en-US" altLang="ja-JP" sz="1600" dirty="0">
                <a:latin typeface="Meiryo UI" panose="020B0604030504040204" pitchFamily="50" charset="-128"/>
                <a:ea typeface="Meiryo UI" panose="020B0604030504040204" pitchFamily="50" charset="-128"/>
              </a:rPr>
              <a:t>Docker </a:t>
            </a:r>
            <a:r>
              <a:rPr lang="ja-JP" altLang="en-US" sz="1600" dirty="0">
                <a:latin typeface="Meiryo UI" panose="020B0604030504040204" pitchFamily="50" charset="-128"/>
                <a:ea typeface="Meiryo UI" panose="020B0604030504040204" pitchFamily="50" charset="-128"/>
              </a:rPr>
              <a:t>コンテナを用いない環境構築の手順の整備が必要。</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8612F4C-FEC0-4B8E-9FC1-7DF9F4744F41}"/>
              </a:ext>
            </a:extLst>
          </p:cNvPr>
          <p:cNvSpPr>
            <a:spLocks noGrp="1"/>
          </p:cNvSpPr>
          <p:nvPr>
            <p:ph type="sldNum" sz="quarter" idx="10"/>
          </p:nvPr>
        </p:nvSpPr>
        <p:spPr/>
        <p:txBody>
          <a:bodyPr/>
          <a:lstStyle/>
          <a:p>
            <a:fld id="{DE2B87E1-F9DF-4BEE-B07D-635D26011F4B}" type="slidenum">
              <a:rPr lang="de-DE" altLang="ja-JP" smtClean="0"/>
              <a:pPr/>
              <a:t>0</a:t>
            </a:fld>
            <a:endParaRPr lang="de-DE" altLang="ja-JP"/>
          </a:p>
        </p:txBody>
      </p:sp>
    </p:spTree>
    <p:extLst>
      <p:ext uri="{BB962C8B-B14F-4D97-AF65-F5344CB8AC3E}">
        <p14:creationId xmlns:p14="http://schemas.microsoft.com/office/powerpoint/2010/main" val="40386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9F6EA-2788-48EE-BAF4-DDA65B9AA6CF}"/>
              </a:ext>
            </a:extLst>
          </p:cNvPr>
          <p:cNvSpPr>
            <a:spLocks noGrp="1"/>
          </p:cNvSpPr>
          <p:nvPr>
            <p:ph type="title"/>
          </p:nvPr>
        </p:nvSpPr>
        <p:spPr/>
        <p:txBody>
          <a:bodyPr/>
          <a:lstStyle/>
          <a:p>
            <a:r>
              <a:rPr kumimoji="1" lang="ja-JP" altLang="en-US" dirty="0"/>
              <a:t>参考・本検証で実装した</a:t>
            </a:r>
            <a:r>
              <a:rPr kumimoji="1" lang="en-US" altLang="ja-JP" dirty="0"/>
              <a:t>ATLAS</a:t>
            </a:r>
            <a:r>
              <a:rPr kumimoji="1" lang="ja-JP" altLang="en-US" dirty="0"/>
              <a:t>機能範囲</a:t>
            </a:r>
          </a:p>
        </p:txBody>
      </p:sp>
      <p:sp>
        <p:nvSpPr>
          <p:cNvPr id="5" name="フッター プレースホルダー 4">
            <a:extLst>
              <a:ext uri="{FF2B5EF4-FFF2-40B4-BE49-F238E27FC236}">
                <a16:creationId xmlns:a16="http://schemas.microsoft.com/office/drawing/2014/main" id="{36E076A5-20C2-4686-B12B-DDEFCD45D195}"/>
              </a:ext>
            </a:extLst>
          </p:cNvPr>
          <p:cNvSpPr>
            <a:spLocks noGrp="1"/>
          </p:cNvSpPr>
          <p:nvPr>
            <p:ph type="ftr" sz="quarter" idx="11"/>
          </p:nvPr>
        </p:nvSpPr>
        <p:spPr/>
        <p:txBody>
          <a:bodyPr/>
          <a:lstStyle/>
          <a:p>
            <a:r>
              <a:rPr lang="de-DE" altLang="ja-JP"/>
              <a:t>Copyright 2021 FUJITSU LIMITED</a:t>
            </a:r>
            <a:endParaRPr lang="de-DE" altLang="ja-JP" dirty="0"/>
          </a:p>
        </p:txBody>
      </p:sp>
      <p:pic>
        <p:nvPicPr>
          <p:cNvPr id="6" name="図 5">
            <a:extLst>
              <a:ext uri="{FF2B5EF4-FFF2-40B4-BE49-F238E27FC236}">
                <a16:creationId xmlns:a16="http://schemas.microsoft.com/office/drawing/2014/main" id="{BCEFC508-D374-4786-8C6F-816C42880A64}"/>
              </a:ext>
            </a:extLst>
          </p:cNvPr>
          <p:cNvPicPr>
            <a:picLocks noChangeAspect="1"/>
          </p:cNvPicPr>
          <p:nvPr/>
        </p:nvPicPr>
        <p:blipFill>
          <a:blip r:embed="rId2"/>
          <a:stretch>
            <a:fillRect/>
          </a:stretch>
        </p:blipFill>
        <p:spPr>
          <a:xfrm>
            <a:off x="683568" y="1484784"/>
            <a:ext cx="7488832" cy="4984121"/>
          </a:xfrm>
          <a:prstGeom prst="rect">
            <a:avLst/>
          </a:prstGeom>
        </p:spPr>
      </p:pic>
      <p:sp>
        <p:nvSpPr>
          <p:cNvPr id="7" name="正方形/長方形 6">
            <a:extLst>
              <a:ext uri="{FF2B5EF4-FFF2-40B4-BE49-F238E27FC236}">
                <a16:creationId xmlns:a16="http://schemas.microsoft.com/office/drawing/2014/main" id="{A3828D2B-5E77-46D0-94DF-B87E3053934E}"/>
              </a:ext>
            </a:extLst>
          </p:cNvPr>
          <p:cNvSpPr/>
          <p:nvPr/>
        </p:nvSpPr>
        <p:spPr bwMode="gray">
          <a:xfrm>
            <a:off x="683571" y="2195841"/>
            <a:ext cx="1260735" cy="304712"/>
          </a:xfrm>
          <a:prstGeom prst="rect">
            <a:avLst/>
          </a:prstGeom>
          <a:noFill/>
          <a:ln w="38100">
            <a:solidFill>
              <a:srgbClr val="E7344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8" name="正方形/長方形 7">
            <a:extLst>
              <a:ext uri="{FF2B5EF4-FFF2-40B4-BE49-F238E27FC236}">
                <a16:creationId xmlns:a16="http://schemas.microsoft.com/office/drawing/2014/main" id="{BA9CA78A-7352-4D19-A392-E098B99020C2}"/>
              </a:ext>
            </a:extLst>
          </p:cNvPr>
          <p:cNvSpPr/>
          <p:nvPr/>
        </p:nvSpPr>
        <p:spPr bwMode="gray">
          <a:xfrm>
            <a:off x="683571" y="3619380"/>
            <a:ext cx="1260735" cy="304712"/>
          </a:xfrm>
          <a:prstGeom prst="rect">
            <a:avLst/>
          </a:prstGeom>
          <a:noFill/>
          <a:ln w="38100">
            <a:solidFill>
              <a:srgbClr val="E7344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9" name="コンテンツ プレースホルダー 2">
            <a:extLst>
              <a:ext uri="{FF2B5EF4-FFF2-40B4-BE49-F238E27FC236}">
                <a16:creationId xmlns:a16="http://schemas.microsoft.com/office/drawing/2014/main" id="{87E18D57-0CE7-4FD9-83B4-991ABAD08CA9}"/>
              </a:ext>
            </a:extLst>
          </p:cNvPr>
          <p:cNvSpPr>
            <a:spLocks noGrp="1"/>
          </p:cNvSpPr>
          <p:nvPr>
            <p:ph idx="1"/>
          </p:nvPr>
        </p:nvSpPr>
        <p:spPr>
          <a:xfrm>
            <a:off x="177006" y="836712"/>
            <a:ext cx="8786813" cy="520707"/>
          </a:xfrm>
        </p:spPr>
        <p:txBody>
          <a:bodyPr/>
          <a:lstStyle/>
          <a:p>
            <a:pPr marL="0" indent="0">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下記赤線部分の「</a:t>
            </a:r>
            <a:r>
              <a:rPr lang="en-US" altLang="ja-JP" sz="1600" dirty="0">
                <a:latin typeface="Meiryo UI" panose="020B0604030504040204" pitchFamily="50" charset="-128"/>
                <a:ea typeface="Meiryo UI" panose="020B0604030504040204" pitchFamily="50" charset="-128"/>
              </a:rPr>
              <a:t>Search</a:t>
            </a:r>
            <a:r>
              <a:rPr lang="ja-JP" altLang="en-US" sz="1600" dirty="0">
                <a:latin typeface="Meiryo UI" panose="020B0604030504040204" pitchFamily="50" charset="-128"/>
                <a:ea typeface="Meiryo UI" panose="020B0604030504040204" pitchFamily="50" charset="-128"/>
              </a:rPr>
              <a:t>」及び「</a:t>
            </a:r>
            <a:r>
              <a:rPr lang="en-US" altLang="ja-JP" sz="1600" dirty="0">
                <a:latin typeface="Meiryo UI" panose="020B0604030504040204" pitchFamily="50" charset="-128"/>
                <a:ea typeface="Meiryo UI" panose="020B0604030504040204" pitchFamily="50" charset="-128"/>
              </a:rPr>
              <a:t>Profiles</a:t>
            </a:r>
            <a:r>
              <a:rPr lang="ja-JP" altLang="en-US" sz="1600" dirty="0">
                <a:latin typeface="Meiryo UI" panose="020B0604030504040204" pitchFamily="50" charset="-128"/>
                <a:ea typeface="Meiryo UI" panose="020B0604030504040204" pitchFamily="50" charset="-128"/>
              </a:rPr>
              <a:t>」表示について、機能の動作を確認した。</a:t>
            </a:r>
            <a:br>
              <a:rPr lang="en-US" altLang="ja-JP" sz="1600" dirty="0">
                <a:latin typeface="Meiryo UI" panose="020B0604030504040204" pitchFamily="50" charset="-128"/>
                <a:ea typeface="Meiryo UI" panose="020B0604030504040204" pitchFamily="50" charset="-128"/>
              </a:rPr>
            </a:br>
            <a:endParaRPr lang="en-US" altLang="ja-JP" sz="1600"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D5B325AD-38B4-415A-97AC-6037A84E2C2A}"/>
              </a:ext>
            </a:extLst>
          </p:cNvPr>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304258870"/>
      </p:ext>
    </p:extLst>
  </p:cSld>
  <p:clrMapOvr>
    <a:masterClrMapping/>
  </p:clrMapOvr>
</p:sld>
</file>

<file path=ppt/theme/theme1.xml><?xml version="1.0" encoding="utf-8"?>
<a:theme xmlns:a="http://schemas.openxmlformats.org/drawingml/2006/main" name="F_Tool_2_JA_G">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j-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394</Words>
  <Application>Microsoft Office PowerPoint</Application>
  <PresentationFormat>画面に合わせる (4:3)</PresentationFormat>
  <Paragraphs>10</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Meiryo UI</vt:lpstr>
      <vt:lpstr>ＭＳ Ｐゴシック</vt:lpstr>
      <vt:lpstr>Arial</vt:lpstr>
      <vt:lpstr>Wingdings</vt:lpstr>
      <vt:lpstr>F_Tool_2_JA_G</vt:lpstr>
      <vt:lpstr>OMOP今後に向けた課題</vt:lpstr>
      <vt:lpstr>参考・本検証で実装したATLAS機能範囲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2021-04-01T07:47:31Z</dcterms:modified>
  <cp:category>FUJITSU CONFIDENTIAL</cp:category>
</cp:coreProperties>
</file>