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f0c3eab8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f0c3eab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f0c3eab86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f0c3eab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f0c3eab86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f0c3eab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0c3eab8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f0c3eab8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246e89f4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246e89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0c3eab86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0c3eab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0c3eab86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0c3eab8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f0c3eab86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f0c3eab8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f0c3eab86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f0c3eab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nyrentownsell.com/blog/lifespan-of-a-house/#:~:text=The%20average%20life%20span%20of,last%20more%20than%2020%20years.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Demand &amp; Low Supply: A Snapshot of DC Housing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Presenters: Mulugeta Enyew, Ryan Williams, &amp; Abel Habte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5,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Primary Drivers of Home Price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4294967295" type="body"/>
          </p:nvPr>
        </p:nvSpPr>
        <p:spPr>
          <a:xfrm>
            <a:off x="184725" y="382650"/>
            <a:ext cx="3602100" cy="4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Positive correlation between living area in sq ft and home price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 every 100 square feet of available living space on a property, home price is expected to increase by $4,418.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50" y="937713"/>
            <a:ext cx="5052375" cy="326807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4294967295" type="body"/>
          </p:nvPr>
        </p:nvSpPr>
        <p:spPr>
          <a:xfrm>
            <a:off x="184725" y="382650"/>
            <a:ext cx="3602100" cy="4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Buyers more willing to pay more to live in central areas of city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Disparity in property value between Wards 7 &amp; 8 (lower right) and the rest of DC starkly </a:t>
            </a:r>
            <a:r>
              <a:rPr lang="en" sz="1600">
                <a:solidFill>
                  <a:schemeClr val="dk1"/>
                </a:solidFill>
              </a:rPr>
              <a:t>visible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38" name="Google Shape;138;p24"/>
          <p:cNvGrpSpPr/>
          <p:nvPr/>
        </p:nvGrpSpPr>
        <p:grpSpPr>
          <a:xfrm>
            <a:off x="3939225" y="537413"/>
            <a:ext cx="4991100" cy="4647038"/>
            <a:chOff x="3939225" y="537413"/>
            <a:chExt cx="4991100" cy="4647038"/>
          </a:xfrm>
        </p:grpSpPr>
        <p:pic>
          <p:nvPicPr>
            <p:cNvPr id="139" name="Google Shape;13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39225" y="537413"/>
              <a:ext cx="4991100" cy="3876675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sp>
          <p:nvSpPr>
            <p:cNvPr id="140" name="Google Shape;140;p24"/>
            <p:cNvSpPr txBox="1"/>
            <p:nvPr/>
          </p:nvSpPr>
          <p:spPr>
            <a:xfrm>
              <a:off x="3939225" y="4568850"/>
              <a:ext cx="4562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Note: Blue points indicate homes sold with no sale price data available.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Time/Recency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Dataset reflects data up to July 2018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Notable events which may have exacerbated outdated nature of data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COVID-19 pandemic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Large scale economic recession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Significant regional events (i.e arrival of Amazon headquarters)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Source of Data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Incongruent data (missing values, skewed distribution) complicates findings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Implications on our Study: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Unrealistic representation of DC housing conditions (virtually zero homes in data set in “poor” condition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Significantly higher home prices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Problem?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 in DC remains one of the District’s most challenging social issues to 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land area, skyrocketing prices, and increasing population are all exacerbating factors for this problem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Publicly available CSV on DC Residential Properties updated through July 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designed using data from Open Data DC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424825" y="1253956"/>
            <a:ext cx="8294372" cy="1087362"/>
            <a:chOff x="424813" y="1177875"/>
            <a:chExt cx="8294372" cy="849900"/>
          </a:xfrm>
        </p:grpSpPr>
        <p:sp>
          <p:nvSpPr>
            <p:cNvPr id="73" name="Google Shape;73;p1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539675" y="1254285"/>
            <a:ext cx="24225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Question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480454" y="1254228"/>
            <a:ext cx="51117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What are the primary characteristics of the DC housing market?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424825" y="2441906"/>
            <a:ext cx="8294360" cy="1087362"/>
            <a:chOff x="424813" y="2075689"/>
            <a:chExt cx="8294360" cy="849900"/>
          </a:xfrm>
        </p:grpSpPr>
        <p:sp>
          <p:nvSpPr>
            <p:cNvPr id="78" name="Google Shape;78;p1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39675" y="2442092"/>
            <a:ext cx="24225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Question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480454" y="2442111"/>
            <a:ext cx="51117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How do housing conditions and quality differ by geography?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424825" y="3629855"/>
            <a:ext cx="8294360" cy="1087404"/>
            <a:chOff x="424813" y="2974405"/>
            <a:chExt cx="8294360" cy="849933"/>
          </a:xfrm>
        </p:grpSpPr>
        <p:sp>
          <p:nvSpPr>
            <p:cNvPr id="83" name="Google Shape;83;p1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539675" y="3630000"/>
            <a:ext cx="24225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 Question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480454" y="3634818"/>
            <a:ext cx="51117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What are the </a:t>
            </a:r>
            <a:r>
              <a:rPr lang="en">
                <a:solidFill>
                  <a:schemeClr val="lt1"/>
                </a:solidFill>
              </a:rPr>
              <a:t>primary factors driving housing costs in the District?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90250" y="526350"/>
            <a:ext cx="358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Primary Characteristics of DC Housing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425" y="563525"/>
            <a:ext cx="31051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184725" y="382650"/>
            <a:ext cx="3602100" cy="4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# of bedrooms: </a:t>
            </a:r>
            <a:r>
              <a:rPr b="1" lang="en" sz="1600">
                <a:solidFill>
                  <a:schemeClr val="dk1"/>
                </a:solidFill>
              </a:rPr>
              <a:t>2.73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# of bathrooms: </a:t>
            </a:r>
            <a:r>
              <a:rPr b="1" lang="en" sz="1600">
                <a:solidFill>
                  <a:schemeClr val="dk1"/>
                </a:solidFill>
              </a:rPr>
              <a:t>1.8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Age of the average DC residential property is </a:t>
            </a:r>
            <a:r>
              <a:rPr b="1" lang="en" sz="1600">
                <a:solidFill>
                  <a:schemeClr val="dk1"/>
                </a:solidFill>
              </a:rPr>
              <a:t>78 years old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oldest residential building was </a:t>
            </a:r>
            <a:r>
              <a:rPr b="1" lang="en" sz="1600">
                <a:solidFill>
                  <a:schemeClr val="dk1"/>
                </a:solidFill>
              </a:rPr>
              <a:t>constructed in 1754.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lifespan of a home in the US is </a:t>
            </a:r>
            <a:r>
              <a:rPr b="1" lang="en" sz="1600">
                <a:solidFill>
                  <a:schemeClr val="dk1"/>
                </a:solidFill>
              </a:rPr>
              <a:t>75 - 100 years old</a:t>
            </a:r>
            <a:r>
              <a:rPr lang="en" sz="1600">
                <a:solidFill>
                  <a:schemeClr val="dk1"/>
                </a:solidFill>
              </a:rPr>
              <a:t>.*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100" y="513600"/>
            <a:ext cx="5052300" cy="392430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99" name="Google Shape;99;p17"/>
          <p:cNvSpPr txBox="1"/>
          <p:nvPr/>
        </p:nvSpPr>
        <p:spPr>
          <a:xfrm>
            <a:off x="184725" y="4235400"/>
            <a:ext cx="365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*Reference: </a:t>
            </a:r>
            <a:r>
              <a:rPr lang="en" sz="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https://www.nyrentownsell.com/blog/lifespan-of-a-house/#:~:text=The%20average%20life%20span%20of,last%20more%20than%2020%20years.</a:t>
            </a:r>
            <a:endParaRPr sz="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184725" y="382650"/>
            <a:ext cx="3602100" cy="4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square footage is 1,714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Distribution of homes by living space has a heavy positive skew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Many 5 or 6 bedroom homes have less than 2000 square feet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Average home price is $931,351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Distribution of home prices are as follows: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25th percentile: $240k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50th percentile: $399k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75th percentile: $652k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225" y="533400"/>
            <a:ext cx="5052374" cy="391235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Housing Conditions by Geography</a:t>
            </a:r>
            <a:r>
              <a:rPr b="1" lang="en" sz="4200"/>
              <a:t> 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5191700" y="363350"/>
            <a:ext cx="3602100" cy="4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Proportionally speaking, more affluent wards in DC enjoy better housing conditions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Wards 7 &amp; 8 have a significantly higher proportion of homes sold in “average” condition and a lower proportion of “good” or “very good” homes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inverse is true for Wards 2 &amp; 3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0" y="938475"/>
            <a:ext cx="4886901" cy="326655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88" y="316838"/>
            <a:ext cx="6033825" cy="450982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