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3"/>
  </p:notesMasterIdLst>
  <p:sldIdLst>
    <p:sldId id="256" r:id="rId2"/>
    <p:sldId id="257" r:id="rId3"/>
    <p:sldId id="258" r:id="rId4"/>
    <p:sldId id="278" r:id="rId5"/>
    <p:sldId id="279" r:id="rId6"/>
    <p:sldId id="262" r:id="rId7"/>
    <p:sldId id="260" r:id="rId8"/>
    <p:sldId id="263" r:id="rId9"/>
    <p:sldId id="280" r:id="rId10"/>
    <p:sldId id="284" r:id="rId11"/>
    <p:sldId id="285" r:id="rId12"/>
    <p:sldId id="286" r:id="rId13"/>
    <p:sldId id="287" r:id="rId14"/>
    <p:sldId id="288" r:id="rId15"/>
    <p:sldId id="266" r:id="rId16"/>
    <p:sldId id="281" r:id="rId17"/>
    <p:sldId id="282" r:id="rId18"/>
    <p:sldId id="283" r:id="rId19"/>
    <p:sldId id="275" r:id="rId20"/>
    <p:sldId id="276" r:id="rId21"/>
    <p:sldId id="277" r:id="rId22"/>
  </p:sldIdLst>
  <p:sldSz cx="18288000" cy="10287000"/>
  <p:notesSz cx="6858000" cy="9144000"/>
  <p:embeddedFontLst>
    <p:embeddedFont>
      <p:font typeface="Poppins" panose="00000500000000000000" pitchFamily="2" charset="0"/>
      <p:regular r:id="rId24"/>
      <p:bold r:id="rId25"/>
      <p:italic r:id="rId26"/>
      <p:boldItalic r:id="rId27"/>
    </p:embeddedFont>
    <p:embeddedFont>
      <p:font typeface="Poppins Bold" panose="020B0604020202020204" charset="0"/>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101" d="100"/>
          <a:sy n="101" d="100"/>
        </p:scale>
        <p:origin x="3552" y="12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06.10.2025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29402517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23930512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1699336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3418652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302507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25816384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5708100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24757539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29860430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26563768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579346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10/6/2025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52.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6.sv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53.png"/><Relationship Id="rId4" Type="http://schemas.openxmlformats.org/officeDocument/2006/relationships/image" Target="../media/image6.svg"/></Relationships>
</file>

<file path=ppt/slides/_rels/slide15.xml.rels><?xml version="1.0" encoding="UTF-8" standalone="yes"?>
<Relationships xmlns="http://schemas.openxmlformats.org/package/2006/relationships"><Relationship Id="rId8" Type="http://schemas.openxmlformats.org/officeDocument/2006/relationships/image" Target="../media/image59.svg"/><Relationship Id="rId3" Type="http://schemas.openxmlformats.org/officeDocument/2006/relationships/image" Target="../media/image54.png"/><Relationship Id="rId7" Type="http://schemas.openxmlformats.org/officeDocument/2006/relationships/image" Target="../media/image58.png"/><Relationship Id="rId12" Type="http://schemas.openxmlformats.org/officeDocument/2006/relationships/image" Target="../media/image63.sv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57.svg"/><Relationship Id="rId11" Type="http://schemas.openxmlformats.org/officeDocument/2006/relationships/image" Target="../media/image62.png"/><Relationship Id="rId5" Type="http://schemas.openxmlformats.org/officeDocument/2006/relationships/image" Target="../media/image56.png"/><Relationship Id="rId10" Type="http://schemas.openxmlformats.org/officeDocument/2006/relationships/image" Target="../media/image61.svg"/><Relationship Id="rId4" Type="http://schemas.openxmlformats.org/officeDocument/2006/relationships/image" Target="../media/image55.svg"/><Relationship Id="rId9" Type="http://schemas.openxmlformats.org/officeDocument/2006/relationships/image" Target="../media/image60.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18.xml.rels><?xml version="1.0" encoding="UTF-8" standalone="yes"?>
<Relationships xmlns="http://schemas.openxmlformats.org/package/2006/relationships"><Relationship Id="rId3" Type="http://schemas.openxmlformats.org/officeDocument/2006/relationships/hyperlink" Target="https://ecommerce-price-optimizer.lovable.app/" TargetMode="External"/><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hyperlink" Target="https://docs.google.com/forms/d/e/1FAIpQLSdArpv26kCa1xGI-okd1yfXM09QXm3YANLZz9grddRjFCDa0g/viewform?usp=preview" TargetMode="External"/></Relationships>
</file>

<file path=ppt/slides/_rels/slide19.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image" Target="../media/image64.png"/><Relationship Id="rId7" Type="http://schemas.openxmlformats.org/officeDocument/2006/relationships/image" Target="../media/image68.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67.svg"/><Relationship Id="rId5" Type="http://schemas.openxmlformats.org/officeDocument/2006/relationships/image" Target="../media/image66.png"/><Relationship Id="rId4" Type="http://schemas.openxmlformats.org/officeDocument/2006/relationships/image" Target="../media/image65.svg"/><Relationship Id="rId9" Type="http://schemas.openxmlformats.org/officeDocument/2006/relationships/image" Target="../media/image70.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20.xml.rels><?xml version="1.0" encoding="UTF-8" standalone="yes"?>
<Relationships xmlns="http://schemas.openxmlformats.org/package/2006/relationships"><Relationship Id="rId8" Type="http://schemas.openxmlformats.org/officeDocument/2006/relationships/image" Target="../media/image76.svg"/><Relationship Id="rId3" Type="http://schemas.openxmlformats.org/officeDocument/2006/relationships/image" Target="../media/image71.png"/><Relationship Id="rId7" Type="http://schemas.openxmlformats.org/officeDocument/2006/relationships/image" Target="../media/image75.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74.svg"/><Relationship Id="rId5" Type="http://schemas.openxmlformats.org/officeDocument/2006/relationships/image" Target="../media/image73.png"/><Relationship Id="rId4" Type="http://schemas.openxmlformats.org/officeDocument/2006/relationships/image" Target="../media/image72.svg"/><Relationship Id="rId9" Type="http://schemas.openxmlformats.org/officeDocument/2006/relationships/image" Target="../media/image77.jpeg"/></Relationships>
</file>

<file path=ppt/slides/_rels/slide21.xml.rels><?xml version="1.0" encoding="UTF-8" standalone="yes"?>
<Relationships xmlns="http://schemas.openxmlformats.org/package/2006/relationships"><Relationship Id="rId8" Type="http://schemas.openxmlformats.org/officeDocument/2006/relationships/image" Target="../media/image81.svg"/><Relationship Id="rId3" Type="http://schemas.openxmlformats.org/officeDocument/2006/relationships/image" Target="../media/image78.png"/><Relationship Id="rId7" Type="http://schemas.openxmlformats.org/officeDocument/2006/relationships/image" Target="../media/image80.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hyperlink" Target="https://public.tableau.com/app/profile/elizabeth.ogutu/viz/Booktwo_17595891616540/Dashboard1?publish=yes" TargetMode="External"/><Relationship Id="rId5" Type="http://schemas.openxmlformats.org/officeDocument/2006/relationships/hyperlink" Target="https://github.com/RWKarimi/E-commerce-pricing-tool/tree/documentation/readme_file" TargetMode="External"/><Relationship Id="rId4" Type="http://schemas.openxmlformats.org/officeDocument/2006/relationships/image" Target="../media/image79.sv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4.xml.rels><?xml version="1.0" encoding="UTF-8" standalone="yes"?>
<Relationships xmlns="http://schemas.openxmlformats.org/package/2006/relationships"><Relationship Id="rId3" Type="http://schemas.openxmlformats.org/officeDocument/2006/relationships/hyperlink" Target="https://www.notion.so/270e26877fdd815a9017da739a7c8dd7?v=270e26877fdd81c7a17a000c18496f82"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6.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sv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 Id="rId14" Type="http://schemas.openxmlformats.org/officeDocument/2006/relationships/image" Target="../media/image22.svg"/></Relationships>
</file>

<file path=ppt/slides/_rels/slide7.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26.sv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s>
</file>

<file path=ppt/slides/_rels/slide8.xml.rels><?xml version="1.0" encoding="UTF-8" standalone="yes"?>
<Relationships xmlns="http://schemas.openxmlformats.org/package/2006/relationships"><Relationship Id="rId8" Type="http://schemas.openxmlformats.org/officeDocument/2006/relationships/image" Target="../media/image36.svg"/><Relationship Id="rId13" Type="http://schemas.openxmlformats.org/officeDocument/2006/relationships/image" Target="../media/image41.png"/><Relationship Id="rId18" Type="http://schemas.openxmlformats.org/officeDocument/2006/relationships/image" Target="../media/image46.svg"/><Relationship Id="rId3" Type="http://schemas.openxmlformats.org/officeDocument/2006/relationships/image" Target="../media/image31.png"/><Relationship Id="rId7" Type="http://schemas.openxmlformats.org/officeDocument/2006/relationships/image" Target="../media/image35.png"/><Relationship Id="rId12" Type="http://schemas.openxmlformats.org/officeDocument/2006/relationships/image" Target="../media/image40.svg"/><Relationship Id="rId17" Type="http://schemas.openxmlformats.org/officeDocument/2006/relationships/image" Target="../media/image45.png"/><Relationship Id="rId2" Type="http://schemas.openxmlformats.org/officeDocument/2006/relationships/notesSlide" Target="../notesSlides/notesSlide8.xml"/><Relationship Id="rId16" Type="http://schemas.openxmlformats.org/officeDocument/2006/relationships/image" Target="../media/image44.svg"/><Relationship Id="rId20" Type="http://schemas.openxmlformats.org/officeDocument/2006/relationships/image" Target="../media/image48.svg"/><Relationship Id="rId1" Type="http://schemas.openxmlformats.org/officeDocument/2006/relationships/slideLayout" Target="../slideLayouts/slideLayout7.xml"/><Relationship Id="rId6" Type="http://schemas.openxmlformats.org/officeDocument/2006/relationships/image" Target="../media/image34.svg"/><Relationship Id="rId11" Type="http://schemas.openxmlformats.org/officeDocument/2006/relationships/image" Target="../media/image39.png"/><Relationship Id="rId5" Type="http://schemas.openxmlformats.org/officeDocument/2006/relationships/image" Target="../media/image33.png"/><Relationship Id="rId15" Type="http://schemas.openxmlformats.org/officeDocument/2006/relationships/image" Target="../media/image43.png"/><Relationship Id="rId10" Type="http://schemas.openxmlformats.org/officeDocument/2006/relationships/image" Target="../media/image38.svg"/><Relationship Id="rId19" Type="http://schemas.openxmlformats.org/officeDocument/2006/relationships/image" Target="../media/image47.png"/><Relationship Id="rId4" Type="http://schemas.openxmlformats.org/officeDocument/2006/relationships/image" Target="../media/image32.svg"/><Relationship Id="rId9" Type="http://schemas.openxmlformats.org/officeDocument/2006/relationships/image" Target="../media/image37.png"/><Relationship Id="rId14" Type="http://schemas.openxmlformats.org/officeDocument/2006/relationships/image" Target="../media/image42.svg"/></Relationships>
</file>

<file path=ppt/slides/_rels/slide9.xml.rels><?xml version="1.0" encoding="UTF-8" standalone="yes"?>
<Relationships xmlns="http://schemas.openxmlformats.org/package/2006/relationships"><Relationship Id="rId3" Type="http://schemas.openxmlformats.org/officeDocument/2006/relationships/hyperlink" Target="https://www.jumia.co.ke/"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49.png"/><Relationship Id="rId5" Type="http://schemas.openxmlformats.org/officeDocument/2006/relationships/image" Target="../media/image6.sv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0134F"/>
        </a:solidFill>
        <a:effectLst/>
      </p:bgPr>
    </p:bg>
    <p:spTree>
      <p:nvGrpSpPr>
        <p:cNvPr id="1" name=""/>
        <p:cNvGrpSpPr/>
        <p:nvPr/>
      </p:nvGrpSpPr>
      <p:grpSpPr>
        <a:xfrm>
          <a:off x="0" y="0"/>
          <a:ext cx="0" cy="0"/>
          <a:chOff x="0" y="0"/>
          <a:chExt cx="0" cy="0"/>
        </a:xfrm>
      </p:grpSpPr>
      <p:grpSp>
        <p:nvGrpSpPr>
          <p:cNvPr id="2" name="Group 2"/>
          <p:cNvGrpSpPr/>
          <p:nvPr/>
        </p:nvGrpSpPr>
        <p:grpSpPr>
          <a:xfrm>
            <a:off x="-5519852" y="316700"/>
            <a:ext cx="16336552" cy="9969798"/>
            <a:chOff x="0" y="0"/>
            <a:chExt cx="21782069" cy="13293064"/>
          </a:xfrm>
        </p:grpSpPr>
        <p:sp>
          <p:nvSpPr>
            <p:cNvPr id="3" name="Freeform 3"/>
            <p:cNvSpPr/>
            <p:nvPr/>
          </p:nvSpPr>
          <p:spPr>
            <a:xfrm>
              <a:off x="127" y="127"/>
              <a:ext cx="21781643" cy="13293090"/>
            </a:xfrm>
            <a:custGeom>
              <a:avLst/>
              <a:gdLst/>
              <a:ahLst/>
              <a:cxnLst/>
              <a:rect l="l" t="t" r="r" b="b"/>
              <a:pathLst>
                <a:path w="21781643" h="13293090">
                  <a:moveTo>
                    <a:pt x="7143242" y="0"/>
                  </a:moveTo>
                  <a:lnTo>
                    <a:pt x="7223251" y="55372"/>
                  </a:lnTo>
                  <a:lnTo>
                    <a:pt x="7303261" y="110871"/>
                  </a:lnTo>
                  <a:lnTo>
                    <a:pt x="7383272" y="167767"/>
                  </a:lnTo>
                  <a:lnTo>
                    <a:pt x="7461758" y="224663"/>
                  </a:lnTo>
                  <a:lnTo>
                    <a:pt x="7538466" y="283083"/>
                  </a:lnTo>
                  <a:lnTo>
                    <a:pt x="7615173" y="342773"/>
                  </a:lnTo>
                  <a:lnTo>
                    <a:pt x="7690358" y="402463"/>
                  </a:lnTo>
                  <a:lnTo>
                    <a:pt x="7765287" y="462153"/>
                  </a:lnTo>
                  <a:lnTo>
                    <a:pt x="7840472" y="524891"/>
                  </a:lnTo>
                  <a:lnTo>
                    <a:pt x="7913878" y="585978"/>
                  </a:lnTo>
                  <a:lnTo>
                    <a:pt x="7985633" y="648589"/>
                  </a:lnTo>
                  <a:lnTo>
                    <a:pt x="8057261" y="712724"/>
                  </a:lnTo>
                  <a:lnTo>
                    <a:pt x="8127365" y="776859"/>
                  </a:lnTo>
                  <a:lnTo>
                    <a:pt x="8197469" y="842264"/>
                  </a:lnTo>
                  <a:lnTo>
                    <a:pt x="8265922" y="907669"/>
                  </a:lnTo>
                  <a:lnTo>
                    <a:pt x="8334374" y="974471"/>
                  </a:lnTo>
                  <a:lnTo>
                    <a:pt x="8401049" y="1041400"/>
                  </a:lnTo>
                  <a:lnTo>
                    <a:pt x="8467724" y="1109726"/>
                  </a:lnTo>
                  <a:lnTo>
                    <a:pt x="8532875" y="1178052"/>
                  </a:lnTo>
                  <a:lnTo>
                    <a:pt x="8596248" y="1246378"/>
                  </a:lnTo>
                  <a:lnTo>
                    <a:pt x="8659622" y="1315974"/>
                  </a:lnTo>
                  <a:lnTo>
                    <a:pt x="8721344" y="1385697"/>
                  </a:lnTo>
                  <a:lnTo>
                    <a:pt x="8783066" y="1456817"/>
                  </a:lnTo>
                  <a:lnTo>
                    <a:pt x="8843136" y="1527937"/>
                  </a:lnTo>
                  <a:lnTo>
                    <a:pt x="8903208" y="1599057"/>
                  </a:lnTo>
                  <a:lnTo>
                    <a:pt x="8961628" y="1671574"/>
                  </a:lnTo>
                  <a:lnTo>
                    <a:pt x="9018397" y="1744218"/>
                  </a:lnTo>
                  <a:lnTo>
                    <a:pt x="9075038" y="1818259"/>
                  </a:lnTo>
                  <a:lnTo>
                    <a:pt x="9130157" y="1890776"/>
                  </a:lnTo>
                  <a:lnTo>
                    <a:pt x="9185274" y="1964817"/>
                  </a:lnTo>
                  <a:lnTo>
                    <a:pt x="9238615" y="2040255"/>
                  </a:lnTo>
                  <a:lnTo>
                    <a:pt x="9290304" y="2114169"/>
                  </a:lnTo>
                  <a:lnTo>
                    <a:pt x="9390380" y="2260727"/>
                  </a:lnTo>
                  <a:lnTo>
                    <a:pt x="9487026" y="2407285"/>
                  </a:lnTo>
                  <a:lnTo>
                    <a:pt x="9585579" y="2555240"/>
                  </a:lnTo>
                  <a:lnTo>
                    <a:pt x="9684004" y="2701798"/>
                  </a:lnTo>
                  <a:lnTo>
                    <a:pt x="9734042" y="2774315"/>
                  </a:lnTo>
                  <a:lnTo>
                    <a:pt x="9785731" y="2846959"/>
                  </a:lnTo>
                  <a:lnTo>
                    <a:pt x="9837420" y="2919476"/>
                  </a:lnTo>
                  <a:lnTo>
                    <a:pt x="9890760" y="2990596"/>
                  </a:lnTo>
                  <a:lnTo>
                    <a:pt x="9945878" y="3060192"/>
                  </a:lnTo>
                  <a:lnTo>
                    <a:pt x="10002647" y="3129915"/>
                  </a:lnTo>
                  <a:lnTo>
                    <a:pt x="10059288" y="3198241"/>
                  </a:lnTo>
                  <a:lnTo>
                    <a:pt x="10119360" y="3265170"/>
                  </a:lnTo>
                  <a:lnTo>
                    <a:pt x="10162794" y="3310636"/>
                  </a:lnTo>
                  <a:lnTo>
                    <a:pt x="10206100" y="3356102"/>
                  </a:lnTo>
                  <a:lnTo>
                    <a:pt x="10251186" y="3401695"/>
                  </a:lnTo>
                  <a:lnTo>
                    <a:pt x="10297922" y="3445764"/>
                  </a:lnTo>
                  <a:lnTo>
                    <a:pt x="10343007" y="3489833"/>
                  </a:lnTo>
                  <a:lnTo>
                    <a:pt x="10391267" y="3532632"/>
                  </a:lnTo>
                  <a:lnTo>
                    <a:pt x="10439654" y="3575304"/>
                  </a:lnTo>
                  <a:lnTo>
                    <a:pt x="10488041" y="3616579"/>
                  </a:lnTo>
                  <a:lnTo>
                    <a:pt x="10536428" y="3657854"/>
                  </a:lnTo>
                  <a:lnTo>
                    <a:pt x="10586593" y="3697605"/>
                  </a:lnTo>
                  <a:lnTo>
                    <a:pt x="10689971" y="3777234"/>
                  </a:lnTo>
                  <a:lnTo>
                    <a:pt x="10795126" y="3854069"/>
                  </a:lnTo>
                  <a:lnTo>
                    <a:pt x="10901807" y="3929507"/>
                  </a:lnTo>
                  <a:lnTo>
                    <a:pt x="11011916" y="4002024"/>
                  </a:lnTo>
                  <a:lnTo>
                    <a:pt x="11123675" y="4073144"/>
                  </a:lnTo>
                  <a:lnTo>
                    <a:pt x="11237213" y="4141470"/>
                  </a:lnTo>
                  <a:lnTo>
                    <a:pt x="11350624" y="4208399"/>
                  </a:lnTo>
                  <a:lnTo>
                    <a:pt x="11467465" y="4272407"/>
                  </a:lnTo>
                  <a:lnTo>
                    <a:pt x="11585956" y="4335018"/>
                  </a:lnTo>
                  <a:lnTo>
                    <a:pt x="11704447" y="4396232"/>
                  </a:lnTo>
                  <a:lnTo>
                    <a:pt x="11824588" y="4455922"/>
                  </a:lnTo>
                  <a:lnTo>
                    <a:pt x="11967972" y="4524248"/>
                  </a:lnTo>
                  <a:lnTo>
                    <a:pt x="12111355" y="4591177"/>
                  </a:lnTo>
                  <a:lnTo>
                    <a:pt x="12256516" y="4655185"/>
                  </a:lnTo>
                  <a:lnTo>
                    <a:pt x="12403328" y="4717796"/>
                  </a:lnTo>
                  <a:lnTo>
                    <a:pt x="12551791" y="4777486"/>
                  </a:lnTo>
                  <a:lnTo>
                    <a:pt x="12701905" y="4834509"/>
                  </a:lnTo>
                  <a:lnTo>
                    <a:pt x="12852019" y="4889881"/>
                  </a:lnTo>
                  <a:lnTo>
                    <a:pt x="13003911" y="4941189"/>
                  </a:lnTo>
                  <a:lnTo>
                    <a:pt x="13157327" y="4990846"/>
                  </a:lnTo>
                  <a:lnTo>
                    <a:pt x="13312521" y="5037836"/>
                  </a:lnTo>
                  <a:lnTo>
                    <a:pt x="13467587" y="5081905"/>
                  </a:lnTo>
                  <a:lnTo>
                    <a:pt x="13624432" y="5121783"/>
                  </a:lnTo>
                  <a:lnTo>
                    <a:pt x="13781278" y="5158740"/>
                  </a:lnTo>
                  <a:lnTo>
                    <a:pt x="13861287" y="5177155"/>
                  </a:lnTo>
                  <a:lnTo>
                    <a:pt x="13939774" y="5192903"/>
                  </a:lnTo>
                  <a:lnTo>
                    <a:pt x="14019783" y="5209921"/>
                  </a:lnTo>
                  <a:lnTo>
                    <a:pt x="14099794" y="5224145"/>
                  </a:lnTo>
                  <a:lnTo>
                    <a:pt x="14179804" y="5238369"/>
                  </a:lnTo>
                  <a:lnTo>
                    <a:pt x="14259813" y="5251196"/>
                  </a:lnTo>
                  <a:lnTo>
                    <a:pt x="14351507" y="5265420"/>
                  </a:lnTo>
                  <a:lnTo>
                    <a:pt x="14441551" y="5278247"/>
                  </a:lnTo>
                  <a:lnTo>
                    <a:pt x="14533372" y="5291074"/>
                  </a:lnTo>
                  <a:lnTo>
                    <a:pt x="14625066" y="5300980"/>
                  </a:lnTo>
                  <a:lnTo>
                    <a:pt x="14808581" y="5322316"/>
                  </a:lnTo>
                  <a:lnTo>
                    <a:pt x="14992096" y="5339461"/>
                  </a:lnTo>
                  <a:lnTo>
                    <a:pt x="15177261" y="5356606"/>
                  </a:lnTo>
                  <a:lnTo>
                    <a:pt x="15360777" y="5370830"/>
                  </a:lnTo>
                  <a:lnTo>
                    <a:pt x="15545943" y="5386451"/>
                  </a:lnTo>
                  <a:lnTo>
                    <a:pt x="15729457" y="5403596"/>
                  </a:lnTo>
                  <a:lnTo>
                    <a:pt x="15912973" y="5420614"/>
                  </a:lnTo>
                  <a:lnTo>
                    <a:pt x="16096360" y="5440553"/>
                  </a:lnTo>
                  <a:lnTo>
                    <a:pt x="16188181" y="5450459"/>
                  </a:lnTo>
                  <a:lnTo>
                    <a:pt x="16278225" y="5463286"/>
                  </a:lnTo>
                  <a:lnTo>
                    <a:pt x="16369919" y="5476113"/>
                  </a:lnTo>
                  <a:lnTo>
                    <a:pt x="16459961" y="5488940"/>
                  </a:lnTo>
                  <a:lnTo>
                    <a:pt x="16550005" y="5503164"/>
                  </a:lnTo>
                  <a:lnTo>
                    <a:pt x="16640048" y="5520309"/>
                  </a:lnTo>
                  <a:lnTo>
                    <a:pt x="16728440" y="5537454"/>
                  </a:lnTo>
                  <a:lnTo>
                    <a:pt x="16818482" y="5555869"/>
                  </a:lnTo>
                  <a:lnTo>
                    <a:pt x="16907002" y="5575808"/>
                  </a:lnTo>
                  <a:lnTo>
                    <a:pt x="16995394" y="5597144"/>
                  </a:lnTo>
                  <a:lnTo>
                    <a:pt x="17083785" y="5619877"/>
                  </a:lnTo>
                  <a:lnTo>
                    <a:pt x="17170527" y="5645531"/>
                  </a:lnTo>
                  <a:lnTo>
                    <a:pt x="17228947" y="5662676"/>
                  </a:lnTo>
                  <a:lnTo>
                    <a:pt x="17287367" y="5681091"/>
                  </a:lnTo>
                  <a:lnTo>
                    <a:pt x="17345786" y="5701030"/>
                  </a:lnTo>
                  <a:lnTo>
                    <a:pt x="17402429" y="5720969"/>
                  </a:lnTo>
                  <a:lnTo>
                    <a:pt x="17459071" y="5742305"/>
                  </a:lnTo>
                  <a:lnTo>
                    <a:pt x="17515840" y="5765038"/>
                  </a:lnTo>
                  <a:lnTo>
                    <a:pt x="17572481" y="5787898"/>
                  </a:lnTo>
                  <a:lnTo>
                    <a:pt x="17627600" y="5810758"/>
                  </a:lnTo>
                  <a:lnTo>
                    <a:pt x="17682718" y="5836285"/>
                  </a:lnTo>
                  <a:lnTo>
                    <a:pt x="17737708" y="5860542"/>
                  </a:lnTo>
                  <a:lnTo>
                    <a:pt x="17791176" y="5886069"/>
                  </a:lnTo>
                  <a:lnTo>
                    <a:pt x="17844516" y="5913120"/>
                  </a:lnTo>
                  <a:lnTo>
                    <a:pt x="17897982" y="5940171"/>
                  </a:lnTo>
                  <a:lnTo>
                    <a:pt x="17951323" y="5968619"/>
                  </a:lnTo>
                  <a:lnTo>
                    <a:pt x="18054828" y="6027039"/>
                  </a:lnTo>
                  <a:lnTo>
                    <a:pt x="18154777" y="6088126"/>
                  </a:lnTo>
                  <a:lnTo>
                    <a:pt x="18254853" y="6152261"/>
                  </a:lnTo>
                  <a:lnTo>
                    <a:pt x="18351627" y="6219063"/>
                  </a:lnTo>
                  <a:lnTo>
                    <a:pt x="18445099" y="6288786"/>
                  </a:lnTo>
                  <a:lnTo>
                    <a:pt x="18536793" y="6359906"/>
                  </a:lnTo>
                  <a:lnTo>
                    <a:pt x="18626835" y="6433947"/>
                  </a:lnTo>
                  <a:lnTo>
                    <a:pt x="18711926" y="6510782"/>
                  </a:lnTo>
                  <a:lnTo>
                    <a:pt x="18795365" y="6589014"/>
                  </a:lnTo>
                  <a:lnTo>
                    <a:pt x="18877026" y="6670167"/>
                  </a:lnTo>
                  <a:lnTo>
                    <a:pt x="18953733" y="6752590"/>
                  </a:lnTo>
                  <a:lnTo>
                    <a:pt x="19028918" y="6837934"/>
                  </a:lnTo>
                  <a:lnTo>
                    <a:pt x="19100546" y="6924675"/>
                  </a:lnTo>
                  <a:lnTo>
                    <a:pt x="19168999" y="7012940"/>
                  </a:lnTo>
                  <a:lnTo>
                    <a:pt x="19234150" y="7102602"/>
                  </a:lnTo>
                  <a:lnTo>
                    <a:pt x="19295872" y="7195185"/>
                  </a:lnTo>
                  <a:lnTo>
                    <a:pt x="19354165" y="7289038"/>
                  </a:lnTo>
                  <a:lnTo>
                    <a:pt x="19407631" y="7384288"/>
                  </a:lnTo>
                  <a:lnTo>
                    <a:pt x="19434175" y="7431278"/>
                  </a:lnTo>
                  <a:lnTo>
                    <a:pt x="19459321" y="7479665"/>
                  </a:lnTo>
                  <a:lnTo>
                    <a:pt x="19482561" y="7529449"/>
                  </a:lnTo>
                  <a:lnTo>
                    <a:pt x="19505930" y="7577963"/>
                  </a:lnTo>
                  <a:lnTo>
                    <a:pt x="19529298" y="7627620"/>
                  </a:lnTo>
                  <a:lnTo>
                    <a:pt x="19549363" y="7677404"/>
                  </a:lnTo>
                  <a:lnTo>
                    <a:pt x="19571081" y="7727188"/>
                  </a:lnTo>
                  <a:lnTo>
                    <a:pt x="19589369" y="7778369"/>
                  </a:lnTo>
                  <a:lnTo>
                    <a:pt x="19607656" y="7828153"/>
                  </a:lnTo>
                  <a:lnTo>
                    <a:pt x="19626072" y="7879334"/>
                  </a:lnTo>
                  <a:lnTo>
                    <a:pt x="19641057" y="7930642"/>
                  </a:lnTo>
                  <a:lnTo>
                    <a:pt x="19656044" y="7981823"/>
                  </a:lnTo>
                  <a:lnTo>
                    <a:pt x="19671156" y="8033004"/>
                  </a:lnTo>
                  <a:lnTo>
                    <a:pt x="19684365" y="8085709"/>
                  </a:lnTo>
                  <a:lnTo>
                    <a:pt x="19706208" y="8180959"/>
                  </a:lnTo>
                  <a:lnTo>
                    <a:pt x="19724497" y="8277733"/>
                  </a:lnTo>
                  <a:lnTo>
                    <a:pt x="19741260" y="8374380"/>
                  </a:lnTo>
                  <a:lnTo>
                    <a:pt x="19752945" y="8472551"/>
                  </a:lnTo>
                  <a:lnTo>
                    <a:pt x="19764629" y="8570722"/>
                  </a:lnTo>
                  <a:lnTo>
                    <a:pt x="19773010" y="8669020"/>
                  </a:lnTo>
                  <a:lnTo>
                    <a:pt x="19779742" y="8767191"/>
                  </a:lnTo>
                  <a:lnTo>
                    <a:pt x="19783044" y="8865362"/>
                  </a:lnTo>
                  <a:lnTo>
                    <a:pt x="19786346" y="8964930"/>
                  </a:lnTo>
                  <a:lnTo>
                    <a:pt x="19787997" y="9063101"/>
                  </a:lnTo>
                  <a:lnTo>
                    <a:pt x="19787997" y="9262364"/>
                  </a:lnTo>
                  <a:lnTo>
                    <a:pt x="19786346" y="9460103"/>
                  </a:lnTo>
                  <a:lnTo>
                    <a:pt x="19784568" y="9659239"/>
                  </a:lnTo>
                  <a:lnTo>
                    <a:pt x="19782917" y="9858502"/>
                  </a:lnTo>
                  <a:lnTo>
                    <a:pt x="19782917" y="9956673"/>
                  </a:lnTo>
                  <a:lnTo>
                    <a:pt x="19782917" y="10056241"/>
                  </a:lnTo>
                  <a:lnTo>
                    <a:pt x="19786219" y="10154412"/>
                  </a:lnTo>
                  <a:lnTo>
                    <a:pt x="19789521" y="10252583"/>
                  </a:lnTo>
                  <a:lnTo>
                    <a:pt x="19796252" y="10350881"/>
                  </a:lnTo>
                  <a:lnTo>
                    <a:pt x="19802856" y="10449052"/>
                  </a:lnTo>
                  <a:lnTo>
                    <a:pt x="19812888" y="10547223"/>
                  </a:lnTo>
                  <a:lnTo>
                    <a:pt x="19824700" y="10643870"/>
                  </a:lnTo>
                  <a:lnTo>
                    <a:pt x="19839685" y="10740644"/>
                  </a:lnTo>
                  <a:lnTo>
                    <a:pt x="19856450" y="10837418"/>
                  </a:lnTo>
                  <a:lnTo>
                    <a:pt x="19876516" y="10932668"/>
                  </a:lnTo>
                  <a:lnTo>
                    <a:pt x="19899756" y="11027918"/>
                  </a:lnTo>
                  <a:lnTo>
                    <a:pt x="19928078" y="11123168"/>
                  </a:lnTo>
                  <a:lnTo>
                    <a:pt x="19958177" y="11217148"/>
                  </a:lnTo>
                  <a:lnTo>
                    <a:pt x="19988276" y="11295380"/>
                  </a:lnTo>
                  <a:lnTo>
                    <a:pt x="20018248" y="11372215"/>
                  </a:lnTo>
                  <a:lnTo>
                    <a:pt x="20051649" y="11449050"/>
                  </a:lnTo>
                  <a:lnTo>
                    <a:pt x="20088352" y="11524361"/>
                  </a:lnTo>
                  <a:lnTo>
                    <a:pt x="20126706" y="11598402"/>
                  </a:lnTo>
                  <a:lnTo>
                    <a:pt x="20166710" y="11671046"/>
                  </a:lnTo>
                  <a:lnTo>
                    <a:pt x="20210145" y="11743563"/>
                  </a:lnTo>
                  <a:lnTo>
                    <a:pt x="20253452" y="11814683"/>
                  </a:lnTo>
                  <a:lnTo>
                    <a:pt x="20300060" y="11884406"/>
                  </a:lnTo>
                  <a:lnTo>
                    <a:pt x="20348448" y="11954002"/>
                  </a:lnTo>
                  <a:lnTo>
                    <a:pt x="20400136" y="12022328"/>
                  </a:lnTo>
                  <a:lnTo>
                    <a:pt x="20451826" y="12090654"/>
                  </a:lnTo>
                  <a:lnTo>
                    <a:pt x="20505166" y="12157583"/>
                  </a:lnTo>
                  <a:lnTo>
                    <a:pt x="20561934" y="12222988"/>
                  </a:lnTo>
                  <a:lnTo>
                    <a:pt x="20618577" y="12288393"/>
                  </a:lnTo>
                  <a:lnTo>
                    <a:pt x="20676997" y="12352528"/>
                  </a:lnTo>
                  <a:lnTo>
                    <a:pt x="20737068" y="12416536"/>
                  </a:lnTo>
                  <a:lnTo>
                    <a:pt x="20798790" y="12479147"/>
                  </a:lnTo>
                  <a:lnTo>
                    <a:pt x="20862162" y="12541758"/>
                  </a:lnTo>
                  <a:lnTo>
                    <a:pt x="20927313" y="12602972"/>
                  </a:lnTo>
                  <a:lnTo>
                    <a:pt x="20992465" y="12664186"/>
                  </a:lnTo>
                  <a:lnTo>
                    <a:pt x="21059140" y="12723876"/>
                  </a:lnTo>
                  <a:lnTo>
                    <a:pt x="21127466" y="12783566"/>
                  </a:lnTo>
                  <a:lnTo>
                    <a:pt x="21197697" y="12841986"/>
                  </a:lnTo>
                  <a:lnTo>
                    <a:pt x="21267801" y="12900279"/>
                  </a:lnTo>
                  <a:lnTo>
                    <a:pt x="21337905" y="12958699"/>
                  </a:lnTo>
                  <a:lnTo>
                    <a:pt x="21409659" y="13015595"/>
                  </a:lnTo>
                  <a:lnTo>
                    <a:pt x="21483066" y="13071094"/>
                  </a:lnTo>
                  <a:lnTo>
                    <a:pt x="21631402" y="13183488"/>
                  </a:lnTo>
                  <a:lnTo>
                    <a:pt x="21781643" y="13293090"/>
                  </a:lnTo>
                  <a:lnTo>
                    <a:pt x="0" y="13293090"/>
                  </a:lnTo>
                  <a:lnTo>
                    <a:pt x="0" y="0"/>
                  </a:lnTo>
                  <a:close/>
                </a:path>
              </a:pathLst>
            </a:custGeom>
            <a:gradFill rotWithShape="1">
              <a:gsLst>
                <a:gs pos="0">
                  <a:srgbClr val="FFFFFF">
                    <a:alpha val="0"/>
                  </a:srgbClr>
                </a:gs>
                <a:gs pos="100000">
                  <a:srgbClr val="8854FD">
                    <a:alpha val="100000"/>
                  </a:srgbClr>
                </a:gs>
              </a:gsLst>
              <a:lin ang="2700006"/>
            </a:gradFill>
          </p:spPr>
          <p:txBody>
            <a:bodyPr/>
            <a:lstStyle/>
            <a:p>
              <a:endParaRPr lang="en-US"/>
            </a:p>
          </p:txBody>
        </p:sp>
      </p:grpSp>
      <p:sp>
        <p:nvSpPr>
          <p:cNvPr id="4" name="TextBox 4"/>
          <p:cNvSpPr txBox="1"/>
          <p:nvPr/>
        </p:nvSpPr>
        <p:spPr>
          <a:xfrm>
            <a:off x="7696200" y="723900"/>
            <a:ext cx="8997178" cy="6389441"/>
          </a:xfrm>
          <a:prstGeom prst="rect">
            <a:avLst/>
          </a:prstGeom>
        </p:spPr>
        <p:txBody>
          <a:bodyPr lIns="0" tIns="0" rIns="0" bIns="0" rtlCol="0" anchor="t">
            <a:spAutoFit/>
          </a:bodyPr>
          <a:lstStyle/>
          <a:p>
            <a:pPr algn="r">
              <a:lnSpc>
                <a:spcPts val="9960"/>
              </a:lnSpc>
            </a:pPr>
            <a:r>
              <a:rPr lang="en-US" sz="8300" b="1" dirty="0">
                <a:solidFill>
                  <a:srgbClr val="D5D2E2"/>
                </a:solidFill>
                <a:latin typeface="Poppins Bold"/>
                <a:ea typeface="Poppins Bold"/>
                <a:cs typeface="Poppins Bold"/>
                <a:sym typeface="Poppins Bold"/>
              </a:rPr>
              <a:t>Price Optimization Analysis</a:t>
            </a:r>
            <a:br>
              <a:rPr lang="en-US" sz="8300" b="1" dirty="0">
                <a:solidFill>
                  <a:srgbClr val="D5D2E2"/>
                </a:solidFill>
                <a:latin typeface="Poppins Bold"/>
                <a:ea typeface="Poppins Bold"/>
                <a:cs typeface="Poppins Bold"/>
                <a:sym typeface="Poppins Bold"/>
              </a:rPr>
            </a:br>
            <a:endParaRPr lang="en-US" sz="8300" b="1" dirty="0">
              <a:solidFill>
                <a:srgbClr val="D5D2E2"/>
              </a:solidFill>
              <a:latin typeface="Poppins Bold"/>
              <a:ea typeface="Poppins Bold"/>
              <a:cs typeface="Poppins Bold"/>
              <a:sym typeface="Poppins Bold"/>
            </a:endParaRPr>
          </a:p>
          <a:p>
            <a:pPr algn="r">
              <a:lnSpc>
                <a:spcPts val="9960"/>
              </a:lnSpc>
            </a:pPr>
            <a:endParaRPr lang="en-US" sz="8300" b="1" dirty="0">
              <a:solidFill>
                <a:srgbClr val="D5D2E2"/>
              </a:solidFill>
              <a:latin typeface="Poppins Bold"/>
              <a:ea typeface="Poppins Bold"/>
              <a:cs typeface="Poppins Bold"/>
              <a:sym typeface="Poppins Bold"/>
            </a:endParaRPr>
          </a:p>
        </p:txBody>
      </p:sp>
      <p:sp>
        <p:nvSpPr>
          <p:cNvPr id="5" name="Freeform 5"/>
          <p:cNvSpPr/>
          <p:nvPr/>
        </p:nvSpPr>
        <p:spPr>
          <a:xfrm>
            <a:off x="1448358" y="2087538"/>
            <a:ext cx="8763044" cy="7136902"/>
          </a:xfrm>
          <a:custGeom>
            <a:avLst/>
            <a:gdLst/>
            <a:ahLst/>
            <a:cxnLst/>
            <a:rect l="l" t="t" r="r" b="b"/>
            <a:pathLst>
              <a:path w="8763044" h="7136902">
                <a:moveTo>
                  <a:pt x="0" y="0"/>
                </a:moveTo>
                <a:lnTo>
                  <a:pt x="8763044" y="0"/>
                </a:lnTo>
                <a:lnTo>
                  <a:pt x="8763044" y="7136902"/>
                </a:lnTo>
                <a:lnTo>
                  <a:pt x="0" y="713690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0134F"/>
        </a:solidFill>
        <a:effectLst/>
      </p:bgPr>
    </p:bg>
    <p:spTree>
      <p:nvGrpSpPr>
        <p:cNvPr id="1" name=""/>
        <p:cNvGrpSpPr/>
        <p:nvPr/>
      </p:nvGrpSpPr>
      <p:grpSpPr>
        <a:xfrm>
          <a:off x="0" y="0"/>
          <a:ext cx="0" cy="0"/>
          <a:chOff x="0" y="0"/>
          <a:chExt cx="0" cy="0"/>
        </a:xfrm>
      </p:grpSpPr>
      <p:sp>
        <p:nvSpPr>
          <p:cNvPr id="2" name="TextBox 2"/>
          <p:cNvSpPr txBox="1"/>
          <p:nvPr/>
        </p:nvSpPr>
        <p:spPr>
          <a:xfrm>
            <a:off x="609600" y="342900"/>
            <a:ext cx="17449800" cy="8617744"/>
          </a:xfrm>
          <a:prstGeom prst="rect">
            <a:avLst/>
          </a:prstGeom>
        </p:spPr>
        <p:txBody>
          <a:bodyPr wrap="square" lIns="0" tIns="0" rIns="0" bIns="0" rtlCol="0" anchor="t">
            <a:spAutoFit/>
          </a:bodyPr>
          <a:lstStyle/>
          <a:p>
            <a:pPr algn="ctr"/>
            <a:r>
              <a:rPr lang="en-US" sz="3200" b="1" u="sng" dirty="0">
                <a:solidFill>
                  <a:schemeClr val="bg1"/>
                </a:solidFill>
              </a:rPr>
              <a:t>Exploratory</a:t>
            </a:r>
            <a:r>
              <a:rPr lang="en-GB" sz="3200" b="1" u="sng" dirty="0">
                <a:solidFill>
                  <a:schemeClr val="bg1"/>
                </a:solidFill>
              </a:rPr>
              <a:t> Data Analysis (EDA)</a:t>
            </a:r>
          </a:p>
          <a:p>
            <a:pPr marL="0" lvl="1"/>
            <a:endParaRPr lang="en-GB" sz="2400" dirty="0">
              <a:solidFill>
                <a:schemeClr val="bg1"/>
              </a:solidFill>
              <a:latin typeface="-apple-system"/>
            </a:endParaRPr>
          </a:p>
          <a:p>
            <a:pPr marL="285750" indent="-285750" algn="l">
              <a:buFont typeface="Wingdings" panose="05000000000000000000" pitchFamily="2" charset="2"/>
              <a:buChar char="Ø"/>
            </a:pPr>
            <a:r>
              <a:rPr lang="en-GB" sz="2400" b="0" i="0" dirty="0">
                <a:solidFill>
                  <a:schemeClr val="bg1"/>
                </a:solidFill>
                <a:effectLst/>
                <a:latin typeface="-apple-system"/>
              </a:rPr>
              <a:t>We explored the dataset to understand patterns and relationships among products listed on Jumia Kenya, focusing on:</a:t>
            </a:r>
          </a:p>
          <a:p>
            <a:pPr marL="742950" lvl="1" indent="-285750" algn="l">
              <a:buFont typeface="Arial" panose="020B0604020202020204" pitchFamily="34" charset="0"/>
              <a:buChar char="•"/>
            </a:pPr>
            <a:r>
              <a:rPr lang="en-GB" sz="2400" b="0" i="0" dirty="0">
                <a:solidFill>
                  <a:schemeClr val="bg1"/>
                </a:solidFill>
                <a:effectLst/>
                <a:latin typeface="-apple-system"/>
              </a:rPr>
              <a:t>pricing behaviour</a:t>
            </a:r>
          </a:p>
          <a:p>
            <a:pPr marL="742950" lvl="1" indent="-285750" algn="l">
              <a:buFont typeface="Arial" panose="020B0604020202020204" pitchFamily="34" charset="0"/>
              <a:buChar char="•"/>
            </a:pPr>
            <a:r>
              <a:rPr lang="en-GB" sz="2400" b="0" i="0" dirty="0">
                <a:solidFill>
                  <a:schemeClr val="bg1"/>
                </a:solidFill>
                <a:effectLst/>
                <a:latin typeface="-apple-system"/>
              </a:rPr>
              <a:t>discount strategies</a:t>
            </a:r>
          </a:p>
          <a:p>
            <a:pPr marL="742950" lvl="1" indent="-285750" algn="l">
              <a:buFont typeface="Arial" panose="020B0604020202020204" pitchFamily="34" charset="0"/>
              <a:buChar char="•"/>
            </a:pPr>
            <a:r>
              <a:rPr lang="en-GB" sz="2400" b="0" i="0" dirty="0">
                <a:solidFill>
                  <a:schemeClr val="bg1"/>
                </a:solidFill>
                <a:effectLst/>
                <a:latin typeface="-apple-system"/>
              </a:rPr>
              <a:t>customer ratings, and category-level</a:t>
            </a:r>
          </a:p>
          <a:p>
            <a:pPr marL="742950" lvl="1" indent="-285750" algn="l">
              <a:buFont typeface="Arial" panose="020B0604020202020204" pitchFamily="34" charset="0"/>
              <a:buChar char="•"/>
            </a:pPr>
            <a:r>
              <a:rPr lang="en-GB" sz="2400" b="0" i="0" dirty="0">
                <a:solidFill>
                  <a:schemeClr val="bg1"/>
                </a:solidFill>
                <a:effectLst/>
                <a:latin typeface="-apple-system"/>
              </a:rPr>
              <a:t>competitiveness among products listed on Jumia Kenya.</a:t>
            </a:r>
          </a:p>
          <a:p>
            <a:pPr marL="742950" lvl="1" indent="-285750" algn="l">
              <a:buFont typeface="Arial" panose="020B0604020202020204" pitchFamily="34" charset="0"/>
              <a:buChar char="•"/>
            </a:pPr>
            <a:endParaRPr lang="en-GB" sz="2400" b="0" i="0" dirty="0">
              <a:solidFill>
                <a:schemeClr val="bg1"/>
              </a:solidFill>
              <a:effectLst/>
              <a:latin typeface="-apple-system"/>
            </a:endParaRPr>
          </a:p>
          <a:p>
            <a:pPr marL="285750" indent="-285750" algn="l">
              <a:buFont typeface="Wingdings" panose="05000000000000000000" pitchFamily="2" charset="2"/>
              <a:buChar char="Ø"/>
            </a:pPr>
            <a:r>
              <a:rPr lang="en-GB" sz="2400" b="0" i="0" dirty="0">
                <a:solidFill>
                  <a:schemeClr val="bg1"/>
                </a:solidFill>
                <a:effectLst/>
                <a:latin typeface="-apple-system"/>
              </a:rPr>
              <a:t>The process involved four main steps:</a:t>
            </a:r>
          </a:p>
          <a:p>
            <a:pPr marL="742950" lvl="1" indent="-285750" algn="l">
              <a:buFont typeface="Arial" panose="020B0604020202020204" pitchFamily="34" charset="0"/>
              <a:buChar char="•"/>
            </a:pPr>
            <a:r>
              <a:rPr lang="en-GB" sz="2400" b="0" i="0" dirty="0">
                <a:solidFill>
                  <a:schemeClr val="bg1"/>
                </a:solidFill>
                <a:effectLst/>
                <a:latin typeface="-apple-system"/>
              </a:rPr>
              <a:t>data preparation</a:t>
            </a:r>
          </a:p>
          <a:p>
            <a:pPr marL="742950" lvl="1" indent="-285750" algn="l">
              <a:buFont typeface="Arial" panose="020B0604020202020204" pitchFamily="34" charset="0"/>
              <a:buChar char="•"/>
            </a:pPr>
            <a:r>
              <a:rPr lang="en-GB" sz="2400" b="0" i="0" dirty="0">
                <a:solidFill>
                  <a:schemeClr val="bg1"/>
                </a:solidFill>
                <a:effectLst/>
                <a:latin typeface="-apple-system"/>
              </a:rPr>
              <a:t>visual exploration</a:t>
            </a:r>
          </a:p>
          <a:p>
            <a:pPr marL="742950" lvl="1" indent="-285750" algn="l">
              <a:buFont typeface="Arial" panose="020B0604020202020204" pitchFamily="34" charset="0"/>
              <a:buChar char="•"/>
            </a:pPr>
            <a:r>
              <a:rPr lang="en-GB" sz="2400" b="0" i="0" dirty="0">
                <a:solidFill>
                  <a:schemeClr val="bg1"/>
                </a:solidFill>
                <a:effectLst/>
                <a:latin typeface="-apple-system"/>
              </a:rPr>
              <a:t>category-level analysis</a:t>
            </a:r>
          </a:p>
          <a:p>
            <a:pPr marL="742950" lvl="1" indent="-285750" algn="l">
              <a:buFont typeface="Arial" panose="020B0604020202020204" pitchFamily="34" charset="0"/>
              <a:buChar char="•"/>
            </a:pPr>
            <a:r>
              <a:rPr lang="en-GB" sz="2400" b="0" i="0" dirty="0">
                <a:solidFill>
                  <a:schemeClr val="bg1"/>
                </a:solidFill>
                <a:effectLst/>
                <a:latin typeface="-apple-system"/>
              </a:rPr>
              <a:t>feature engineering</a:t>
            </a:r>
            <a:r>
              <a:rPr lang="en-GB" b="0" i="0" dirty="0">
                <a:solidFill>
                  <a:schemeClr val="bg1"/>
                </a:solidFill>
                <a:effectLst/>
                <a:latin typeface="-apple-system"/>
              </a:rPr>
              <a:t>.</a:t>
            </a:r>
          </a:p>
          <a:p>
            <a:endParaRPr lang="en-GB" dirty="0">
              <a:solidFill>
                <a:schemeClr val="bg1"/>
              </a:solidFill>
            </a:endParaRPr>
          </a:p>
          <a:p>
            <a:r>
              <a:rPr lang="en-GB" sz="2400" u="sng" dirty="0">
                <a:solidFill>
                  <a:schemeClr val="bg1"/>
                </a:solidFill>
              </a:rPr>
              <a:t>Price distribution:</a:t>
            </a:r>
          </a:p>
          <a:p>
            <a:pPr algn="l"/>
            <a:endParaRPr lang="en-GB" b="1" i="0" dirty="0">
              <a:solidFill>
                <a:schemeClr val="bg1"/>
              </a:solidFill>
              <a:effectLst/>
              <a:latin typeface="-apple-system"/>
            </a:endParaRPr>
          </a:p>
          <a:p>
            <a:pPr marL="285750" indent="-285750" algn="l">
              <a:buFont typeface="Wingdings" panose="05000000000000000000" pitchFamily="2" charset="2"/>
              <a:buChar char="Ø"/>
            </a:pPr>
            <a:r>
              <a:rPr lang="en-GB" sz="2400" b="0" i="0" dirty="0">
                <a:solidFill>
                  <a:schemeClr val="bg1"/>
                </a:solidFill>
                <a:effectLst/>
                <a:latin typeface="-apple-system"/>
              </a:rPr>
              <a:t>To explore the relationship between original prices and discounts, a correlation analysis was conducted. The resulting correlation coefficient (0.08) indicates a very weak relationship between the two variables.</a:t>
            </a:r>
          </a:p>
          <a:p>
            <a:pPr marL="285750" indent="-285750" algn="l">
              <a:buFont typeface="Wingdings" panose="05000000000000000000" pitchFamily="2" charset="2"/>
              <a:buChar char="Ø"/>
            </a:pPr>
            <a:endParaRPr lang="en-GB" sz="2400" b="0" i="0" dirty="0">
              <a:solidFill>
                <a:schemeClr val="bg1"/>
              </a:solidFill>
              <a:effectLst/>
              <a:latin typeface="-apple-system"/>
            </a:endParaRPr>
          </a:p>
          <a:p>
            <a:pPr marL="285750" indent="-285750" algn="l">
              <a:buFont typeface="Wingdings" panose="05000000000000000000" pitchFamily="2" charset="2"/>
              <a:buChar char="Ø"/>
            </a:pPr>
            <a:r>
              <a:rPr lang="en-GB" sz="2400" b="0" i="0" dirty="0">
                <a:solidFill>
                  <a:schemeClr val="bg1"/>
                </a:solidFill>
                <a:effectLst/>
                <a:latin typeface="-apple-system"/>
              </a:rPr>
              <a:t>This suggests that both low-priced and high-priced products are equally likely to receive discounts, meaning discount rates are not strongly influenced by a product’s original price.</a:t>
            </a:r>
          </a:p>
          <a:p>
            <a:pPr marL="285750" indent="-285750">
              <a:buFont typeface="Wingdings" panose="05000000000000000000" pitchFamily="2" charset="2"/>
              <a:buChar char="Ø"/>
            </a:pPr>
            <a:endParaRPr lang="en-GB" sz="2400" dirty="0">
              <a:solidFill>
                <a:schemeClr val="bg1"/>
              </a:solidFill>
            </a:endParaRPr>
          </a:p>
          <a:p>
            <a:endParaRPr lang="en-GB" dirty="0">
              <a:solidFill>
                <a:schemeClr val="bg1"/>
              </a:solidFill>
            </a:endParaRPr>
          </a:p>
          <a:p>
            <a:endParaRPr lang="en-GB" dirty="0">
              <a:solidFill>
                <a:schemeClr val="bg1"/>
              </a:solidFill>
            </a:endParaRPr>
          </a:p>
        </p:txBody>
      </p:sp>
      <p:sp>
        <p:nvSpPr>
          <p:cNvPr id="5" name="Freeform 5"/>
          <p:cNvSpPr/>
          <p:nvPr/>
        </p:nvSpPr>
        <p:spPr>
          <a:xfrm>
            <a:off x="-328" y="8877300"/>
            <a:ext cx="5334328" cy="1409714"/>
          </a:xfrm>
          <a:custGeom>
            <a:avLst/>
            <a:gdLst/>
            <a:ahLst/>
            <a:cxnLst/>
            <a:rect l="l" t="t" r="r" b="b"/>
            <a:pathLst>
              <a:path w="10036424" h="3971060">
                <a:moveTo>
                  <a:pt x="0" y="0"/>
                </a:moveTo>
                <a:lnTo>
                  <a:pt x="10036424" y="0"/>
                </a:lnTo>
                <a:lnTo>
                  <a:pt x="10036424" y="3971060"/>
                </a:lnTo>
                <a:lnTo>
                  <a:pt x="0" y="397106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Tree>
    <p:extLst>
      <p:ext uri="{BB962C8B-B14F-4D97-AF65-F5344CB8AC3E}">
        <p14:creationId xmlns:p14="http://schemas.microsoft.com/office/powerpoint/2010/main" val="3748669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0134F"/>
        </a:solidFill>
        <a:effectLst/>
      </p:bgPr>
    </p:bg>
    <p:spTree>
      <p:nvGrpSpPr>
        <p:cNvPr id="1" name=""/>
        <p:cNvGrpSpPr/>
        <p:nvPr/>
      </p:nvGrpSpPr>
      <p:grpSpPr>
        <a:xfrm>
          <a:off x="0" y="0"/>
          <a:ext cx="0" cy="0"/>
          <a:chOff x="0" y="0"/>
          <a:chExt cx="0" cy="0"/>
        </a:xfrm>
      </p:grpSpPr>
      <p:sp>
        <p:nvSpPr>
          <p:cNvPr id="2" name="TextBox 2"/>
          <p:cNvSpPr txBox="1"/>
          <p:nvPr/>
        </p:nvSpPr>
        <p:spPr>
          <a:xfrm>
            <a:off x="76200" y="0"/>
            <a:ext cx="18135600" cy="10556736"/>
          </a:xfrm>
          <a:prstGeom prst="rect">
            <a:avLst/>
          </a:prstGeom>
        </p:spPr>
        <p:txBody>
          <a:bodyPr wrap="square" lIns="0" tIns="0" rIns="0" bIns="0" rtlCol="0" anchor="t">
            <a:spAutoFit/>
          </a:bodyPr>
          <a:lstStyle/>
          <a:p>
            <a:pPr algn="ctr"/>
            <a:r>
              <a:rPr lang="en-US" sz="3200" b="1" u="sng" dirty="0">
                <a:solidFill>
                  <a:schemeClr val="bg1"/>
                </a:solidFill>
              </a:rPr>
              <a:t>Exploratory</a:t>
            </a:r>
            <a:r>
              <a:rPr lang="en-GB" sz="3200" b="1" u="sng" dirty="0">
                <a:solidFill>
                  <a:schemeClr val="bg1"/>
                </a:solidFill>
              </a:rPr>
              <a:t> Data Analysis (EDA)</a:t>
            </a:r>
          </a:p>
          <a:p>
            <a:endParaRPr lang="en-GB" dirty="0">
              <a:solidFill>
                <a:schemeClr val="bg1"/>
              </a:solidFill>
            </a:endParaRPr>
          </a:p>
          <a:p>
            <a:r>
              <a:rPr lang="en-GB" sz="2400" u="sng" dirty="0">
                <a:solidFill>
                  <a:schemeClr val="bg1"/>
                </a:solidFill>
              </a:rPr>
              <a:t>Impact of discounts on product visibility.</a:t>
            </a:r>
          </a:p>
          <a:p>
            <a:endParaRPr lang="en-GB" sz="2400" u="sng" dirty="0">
              <a:solidFill>
                <a:schemeClr val="bg1"/>
              </a:solidFill>
            </a:endParaRPr>
          </a:p>
          <a:p>
            <a:pPr marL="285750" indent="-285750" algn="l">
              <a:buFont typeface="Wingdings" panose="05000000000000000000" pitchFamily="2" charset="2"/>
              <a:buChar char="Ø"/>
            </a:pPr>
            <a:r>
              <a:rPr lang="en-GB" sz="2400" b="0" i="0" dirty="0">
                <a:solidFill>
                  <a:schemeClr val="bg1"/>
                </a:solidFill>
                <a:effectLst/>
                <a:latin typeface="-apple-system"/>
              </a:rPr>
              <a:t>To understand how discounts differ across product price tiers, products were grouped into four ranges:</a:t>
            </a:r>
          </a:p>
          <a:p>
            <a:pPr marL="742950" lvl="1" indent="-285750" algn="l">
              <a:buFont typeface="Arial" panose="020B0604020202020204" pitchFamily="34" charset="0"/>
              <a:buChar char="•"/>
            </a:pPr>
            <a:r>
              <a:rPr lang="en-GB" sz="2400" b="0" i="0" dirty="0">
                <a:solidFill>
                  <a:schemeClr val="bg1"/>
                </a:solidFill>
                <a:effectLst/>
                <a:latin typeface="-apple-system"/>
              </a:rPr>
              <a:t>Low (&lt;1,000 </a:t>
            </a:r>
            <a:r>
              <a:rPr lang="en-GB" sz="2400" b="0" i="0" dirty="0" err="1">
                <a:solidFill>
                  <a:schemeClr val="bg1"/>
                </a:solidFill>
                <a:effectLst/>
                <a:latin typeface="-apple-system"/>
              </a:rPr>
              <a:t>KSh</a:t>
            </a:r>
            <a:r>
              <a:rPr lang="en-GB" sz="2400" b="0" i="0" dirty="0">
                <a:solidFill>
                  <a:schemeClr val="bg1"/>
                </a:solidFill>
                <a:effectLst/>
                <a:latin typeface="-apple-system"/>
              </a:rPr>
              <a:t>)</a:t>
            </a:r>
          </a:p>
          <a:p>
            <a:pPr marL="742950" lvl="1" indent="-285750" algn="l">
              <a:buFont typeface="Arial" panose="020B0604020202020204" pitchFamily="34" charset="0"/>
              <a:buChar char="•"/>
            </a:pPr>
            <a:r>
              <a:rPr lang="en-GB" sz="2400" b="0" i="0" dirty="0">
                <a:solidFill>
                  <a:schemeClr val="bg1"/>
                </a:solidFill>
                <a:effectLst/>
                <a:latin typeface="-apple-system"/>
              </a:rPr>
              <a:t>Mid (1,000–5,000 </a:t>
            </a:r>
            <a:r>
              <a:rPr lang="en-GB" sz="2400" b="0" i="0" dirty="0" err="1">
                <a:solidFill>
                  <a:schemeClr val="bg1"/>
                </a:solidFill>
                <a:effectLst/>
                <a:latin typeface="-apple-system"/>
              </a:rPr>
              <a:t>KSh</a:t>
            </a:r>
            <a:r>
              <a:rPr lang="en-GB" sz="2400" b="0" i="0" dirty="0">
                <a:solidFill>
                  <a:schemeClr val="bg1"/>
                </a:solidFill>
                <a:effectLst/>
                <a:latin typeface="-apple-system"/>
              </a:rPr>
              <a:t>)</a:t>
            </a:r>
          </a:p>
          <a:p>
            <a:pPr marL="742950" lvl="1" indent="-285750" algn="l">
              <a:buFont typeface="Arial" panose="020B0604020202020204" pitchFamily="34" charset="0"/>
              <a:buChar char="•"/>
            </a:pPr>
            <a:r>
              <a:rPr lang="en-GB" sz="2400" b="0" i="0" dirty="0">
                <a:solidFill>
                  <a:schemeClr val="bg1"/>
                </a:solidFill>
                <a:effectLst/>
                <a:latin typeface="-apple-system"/>
              </a:rPr>
              <a:t>High (5,000–10,000 </a:t>
            </a:r>
            <a:r>
              <a:rPr lang="en-GB" sz="2400" b="0" i="0" dirty="0" err="1">
                <a:solidFill>
                  <a:schemeClr val="bg1"/>
                </a:solidFill>
                <a:effectLst/>
                <a:latin typeface="-apple-system"/>
              </a:rPr>
              <a:t>KSh</a:t>
            </a:r>
            <a:r>
              <a:rPr lang="en-GB" sz="2400" b="0" i="0" dirty="0">
                <a:solidFill>
                  <a:schemeClr val="bg1"/>
                </a:solidFill>
                <a:effectLst/>
                <a:latin typeface="-apple-system"/>
              </a:rPr>
              <a:t>)</a:t>
            </a:r>
          </a:p>
          <a:p>
            <a:pPr marL="742950" lvl="1" indent="-285750" algn="l">
              <a:buFont typeface="Arial" panose="020B0604020202020204" pitchFamily="34" charset="0"/>
              <a:buChar char="•"/>
            </a:pPr>
            <a:r>
              <a:rPr lang="en-GB" sz="2400" b="0" i="0" dirty="0">
                <a:solidFill>
                  <a:schemeClr val="bg1"/>
                </a:solidFill>
                <a:effectLst/>
                <a:latin typeface="-apple-system"/>
              </a:rPr>
              <a:t>Very High (&gt;10,000 </a:t>
            </a:r>
            <a:r>
              <a:rPr lang="en-GB" sz="2400" b="0" i="0" dirty="0" err="1">
                <a:solidFill>
                  <a:schemeClr val="bg1"/>
                </a:solidFill>
                <a:effectLst/>
                <a:latin typeface="-apple-system"/>
              </a:rPr>
              <a:t>KSh</a:t>
            </a:r>
            <a:r>
              <a:rPr lang="en-GB" sz="2400" b="0" i="0" dirty="0">
                <a:solidFill>
                  <a:schemeClr val="bg1"/>
                </a:solidFill>
                <a:effectLst/>
                <a:latin typeface="-apple-system"/>
              </a:rPr>
              <a:t>)</a:t>
            </a:r>
          </a:p>
          <a:p>
            <a:pPr marL="742950" lvl="1" indent="-285750" algn="l">
              <a:buFont typeface="Arial" panose="020B0604020202020204" pitchFamily="34" charset="0"/>
              <a:buChar char="•"/>
            </a:pPr>
            <a:endParaRPr lang="en-GB" sz="2400" b="0" i="0" dirty="0">
              <a:solidFill>
                <a:schemeClr val="bg1"/>
              </a:solidFill>
              <a:effectLst/>
              <a:latin typeface="-apple-system"/>
            </a:endParaRPr>
          </a:p>
          <a:p>
            <a:pPr marL="285750" indent="-285750" algn="l">
              <a:buFont typeface="Wingdings" panose="05000000000000000000" pitchFamily="2" charset="2"/>
              <a:buChar char="Ø"/>
            </a:pPr>
            <a:r>
              <a:rPr lang="en-GB" sz="2400" b="0" i="0" dirty="0">
                <a:solidFill>
                  <a:schemeClr val="bg1"/>
                </a:solidFill>
                <a:effectLst/>
                <a:latin typeface="-apple-system"/>
              </a:rPr>
              <a:t>Discount by Price Range</a:t>
            </a:r>
          </a:p>
          <a:p>
            <a:pPr marL="742950" lvl="1" indent="-285750" algn="l">
              <a:buFont typeface="Arial" panose="020B0604020202020204" pitchFamily="34" charset="0"/>
              <a:buChar char="•"/>
            </a:pPr>
            <a:r>
              <a:rPr lang="en-GB" sz="2400" b="0" i="0" dirty="0">
                <a:solidFill>
                  <a:schemeClr val="bg1"/>
                </a:solidFill>
                <a:effectLst/>
                <a:latin typeface="-apple-system"/>
              </a:rPr>
              <a:t>Discounts remain consistent across all price ranges.</a:t>
            </a:r>
          </a:p>
          <a:p>
            <a:pPr marL="742950" lvl="1" indent="-285750" algn="l">
              <a:buFont typeface="Arial" panose="020B0604020202020204" pitchFamily="34" charset="0"/>
              <a:buChar char="•"/>
            </a:pPr>
            <a:r>
              <a:rPr lang="en-GB" sz="2400" b="0" i="0" dirty="0">
                <a:solidFill>
                  <a:schemeClr val="bg1"/>
                </a:solidFill>
                <a:effectLst/>
                <a:latin typeface="-apple-system"/>
              </a:rPr>
              <a:t>Whether products are low, mid, or high priced, they receive similar discount percentages, which is unexpected, as higher-priced items are often assumed to have larger discounts.</a:t>
            </a:r>
          </a:p>
          <a:p>
            <a:pPr marL="742950" lvl="1" indent="-285750" algn="l">
              <a:buFont typeface="Arial" panose="020B0604020202020204" pitchFamily="34" charset="0"/>
              <a:buChar char="•"/>
            </a:pPr>
            <a:endParaRPr lang="en-GB" sz="2400" b="0" i="0" dirty="0">
              <a:solidFill>
                <a:schemeClr val="bg1"/>
              </a:solidFill>
              <a:effectLst/>
              <a:latin typeface="-apple-system"/>
            </a:endParaRPr>
          </a:p>
          <a:p>
            <a:pPr marL="285750" indent="-285750" algn="l">
              <a:buFont typeface="Wingdings" panose="05000000000000000000" pitchFamily="2" charset="2"/>
              <a:buChar char="Ø"/>
            </a:pPr>
            <a:r>
              <a:rPr lang="en-GB" sz="2400" b="0" i="0" dirty="0">
                <a:solidFill>
                  <a:schemeClr val="bg1"/>
                </a:solidFill>
                <a:effectLst/>
                <a:latin typeface="-apple-system"/>
              </a:rPr>
              <a:t>Discount by Product Category:</a:t>
            </a:r>
          </a:p>
          <a:p>
            <a:pPr marL="742950" lvl="1" indent="-285750" algn="l">
              <a:buFont typeface="Arial" panose="020B0604020202020204" pitchFamily="34" charset="0"/>
              <a:buChar char="•"/>
            </a:pPr>
            <a:r>
              <a:rPr lang="en-GB" sz="2400" b="0" i="1" dirty="0">
                <a:solidFill>
                  <a:schemeClr val="bg1"/>
                </a:solidFill>
                <a:effectLst/>
                <a:latin typeface="-apple-system"/>
              </a:rPr>
              <a:t>Gaming</a:t>
            </a:r>
            <a:r>
              <a:rPr lang="en-GB" sz="2400" b="0" i="0" dirty="0">
                <a:solidFill>
                  <a:schemeClr val="bg1"/>
                </a:solidFill>
                <a:effectLst/>
                <a:latin typeface="-apple-system"/>
              </a:rPr>
              <a:t> and </a:t>
            </a:r>
            <a:r>
              <a:rPr lang="en-GB" sz="2400" b="0" i="1" dirty="0">
                <a:solidFill>
                  <a:schemeClr val="bg1"/>
                </a:solidFill>
                <a:effectLst/>
                <a:latin typeface="-apple-system"/>
              </a:rPr>
              <a:t>Phones &amp; Tablets</a:t>
            </a:r>
            <a:r>
              <a:rPr lang="en-GB" sz="2400" b="0" i="0" dirty="0">
                <a:solidFill>
                  <a:schemeClr val="bg1"/>
                </a:solidFill>
                <a:effectLst/>
                <a:latin typeface="-apple-system"/>
              </a:rPr>
              <a:t> show the highest average discounts (40%+) likely due to strong competition and frequent model updates.</a:t>
            </a:r>
          </a:p>
          <a:p>
            <a:pPr marL="742950" lvl="1" indent="-285750" algn="l">
              <a:buFont typeface="Arial" panose="020B0604020202020204" pitchFamily="34" charset="0"/>
              <a:buChar char="•"/>
            </a:pPr>
            <a:r>
              <a:rPr lang="en-GB" sz="2400" b="0" i="1" dirty="0">
                <a:solidFill>
                  <a:schemeClr val="bg1"/>
                </a:solidFill>
                <a:effectLst/>
                <a:latin typeface="-apple-system"/>
              </a:rPr>
              <a:t>Groceries</a:t>
            </a:r>
            <a:r>
              <a:rPr lang="en-GB" sz="2400" b="0" i="0" dirty="0">
                <a:solidFill>
                  <a:schemeClr val="bg1"/>
                </a:solidFill>
                <a:effectLst/>
                <a:latin typeface="-apple-system"/>
              </a:rPr>
              <a:t> have the lowest discounts, reflecting their smaller profit margins.</a:t>
            </a:r>
          </a:p>
          <a:p>
            <a:pPr marL="742950" lvl="1" indent="-285750" algn="l">
              <a:buFont typeface="Arial" panose="020B0604020202020204" pitchFamily="34" charset="0"/>
              <a:buChar char="•"/>
            </a:pPr>
            <a:r>
              <a:rPr lang="en-GB" sz="2400" b="0" i="1" dirty="0">
                <a:solidFill>
                  <a:schemeClr val="bg1"/>
                </a:solidFill>
                <a:effectLst/>
                <a:latin typeface="-apple-system"/>
              </a:rPr>
              <a:t>Fashion</a:t>
            </a:r>
            <a:r>
              <a:rPr lang="en-GB" sz="2400" b="0" i="0" dirty="0">
                <a:solidFill>
                  <a:schemeClr val="bg1"/>
                </a:solidFill>
                <a:effectLst/>
                <a:latin typeface="-apple-system"/>
              </a:rPr>
              <a:t>, </a:t>
            </a:r>
            <a:r>
              <a:rPr lang="en-GB" sz="2400" b="0" i="1" dirty="0">
                <a:solidFill>
                  <a:schemeClr val="bg1"/>
                </a:solidFill>
                <a:effectLst/>
                <a:latin typeface="-apple-system"/>
              </a:rPr>
              <a:t>Computing</a:t>
            </a:r>
            <a:r>
              <a:rPr lang="en-GB" sz="2400" b="0" i="0" dirty="0">
                <a:solidFill>
                  <a:schemeClr val="bg1"/>
                </a:solidFill>
                <a:effectLst/>
                <a:latin typeface="-apple-system"/>
              </a:rPr>
              <a:t>, and </a:t>
            </a:r>
            <a:r>
              <a:rPr lang="en-GB" sz="2400" b="0" i="1" dirty="0">
                <a:solidFill>
                  <a:schemeClr val="bg1"/>
                </a:solidFill>
                <a:effectLst/>
                <a:latin typeface="-apple-system"/>
              </a:rPr>
              <a:t>Health &amp; Beauty</a:t>
            </a:r>
            <a:r>
              <a:rPr lang="en-GB" sz="2400" b="0" i="0" dirty="0">
                <a:solidFill>
                  <a:schemeClr val="bg1"/>
                </a:solidFill>
                <a:effectLst/>
                <a:latin typeface="-apple-system"/>
              </a:rPr>
              <a:t> maintain moderate discounts (20–40%), suggesting similar pricing strategies across these segments.</a:t>
            </a:r>
          </a:p>
          <a:p>
            <a:pPr marL="742950" lvl="1" indent="-285750" algn="l">
              <a:buFont typeface="Arial" panose="020B0604020202020204" pitchFamily="34" charset="0"/>
              <a:buChar char="•"/>
            </a:pPr>
            <a:endParaRPr lang="en-GB" sz="2400" b="0" i="0" dirty="0">
              <a:solidFill>
                <a:schemeClr val="bg1"/>
              </a:solidFill>
              <a:effectLst/>
              <a:latin typeface="-apple-system"/>
            </a:endParaRPr>
          </a:p>
          <a:p>
            <a:pPr algn="l">
              <a:buFont typeface="Arial" panose="020B0604020202020204" pitchFamily="34" charset="0"/>
              <a:buChar char="•"/>
            </a:pPr>
            <a:r>
              <a:rPr lang="en-GB" sz="2400" b="0" i="0" dirty="0">
                <a:solidFill>
                  <a:schemeClr val="bg1"/>
                </a:solidFill>
                <a:effectLst/>
                <a:latin typeface="-apple-system"/>
              </a:rPr>
              <a:t>Summary:</a:t>
            </a:r>
          </a:p>
          <a:p>
            <a:pPr marL="742950" lvl="1" indent="-285750" algn="l">
              <a:buFont typeface="Arial" panose="020B0604020202020204" pitchFamily="34" charset="0"/>
              <a:buChar char="•"/>
            </a:pPr>
            <a:r>
              <a:rPr lang="en-GB" sz="2400" b="0" i="0" dirty="0">
                <a:solidFill>
                  <a:schemeClr val="bg1"/>
                </a:solidFill>
                <a:effectLst/>
                <a:latin typeface="-apple-system"/>
              </a:rPr>
              <a:t>Discount strategies are largely independent of product price, with consistent discount patterns across most price ranges and categories.</a:t>
            </a:r>
          </a:p>
          <a:p>
            <a:pPr marL="742950" lvl="1" indent="-285750" algn="l">
              <a:buFont typeface="Arial" panose="020B0604020202020204" pitchFamily="34" charset="0"/>
              <a:buChar char="•"/>
            </a:pPr>
            <a:r>
              <a:rPr lang="en-GB" sz="2400" b="0" i="1" dirty="0">
                <a:solidFill>
                  <a:schemeClr val="bg1"/>
                </a:solidFill>
                <a:effectLst/>
                <a:latin typeface="-apple-system"/>
              </a:rPr>
              <a:t>Gaming</a:t>
            </a:r>
            <a:r>
              <a:rPr lang="en-GB" sz="2400" b="0" i="0" dirty="0">
                <a:solidFill>
                  <a:schemeClr val="bg1"/>
                </a:solidFill>
                <a:effectLst/>
                <a:latin typeface="-apple-system"/>
              </a:rPr>
              <a:t> and </a:t>
            </a:r>
            <a:r>
              <a:rPr lang="en-GB" sz="2400" b="0" i="1" dirty="0">
                <a:solidFill>
                  <a:schemeClr val="bg1"/>
                </a:solidFill>
                <a:effectLst/>
                <a:latin typeface="-apple-system"/>
              </a:rPr>
              <a:t>Phones &amp; Tablets</a:t>
            </a:r>
            <a:r>
              <a:rPr lang="en-GB" sz="2400" b="0" i="0" dirty="0">
                <a:solidFill>
                  <a:schemeClr val="bg1"/>
                </a:solidFill>
                <a:effectLst/>
                <a:latin typeface="-apple-system"/>
              </a:rPr>
              <a:t> receive the highest discounts likely due to competition and frequent model updates, while </a:t>
            </a:r>
            <a:r>
              <a:rPr lang="en-GB" sz="2400" b="0" i="1" dirty="0">
                <a:solidFill>
                  <a:schemeClr val="bg1"/>
                </a:solidFill>
                <a:effectLst/>
                <a:latin typeface="-apple-system"/>
              </a:rPr>
              <a:t>Groceries</a:t>
            </a:r>
            <a:r>
              <a:rPr lang="en-GB" sz="2400" b="0" i="0" dirty="0">
                <a:solidFill>
                  <a:schemeClr val="bg1"/>
                </a:solidFill>
                <a:effectLst/>
                <a:latin typeface="-apple-system"/>
              </a:rPr>
              <a:t> show the lowest.</a:t>
            </a:r>
          </a:p>
          <a:p>
            <a:pPr marL="742950" lvl="1" indent="-285750" algn="l">
              <a:buFont typeface="Arial" panose="020B0604020202020204" pitchFamily="34" charset="0"/>
              <a:buChar char="•"/>
            </a:pPr>
            <a:r>
              <a:rPr lang="en-GB" sz="2400" b="0" i="0" dirty="0">
                <a:solidFill>
                  <a:schemeClr val="bg1"/>
                </a:solidFill>
                <a:effectLst/>
                <a:latin typeface="-apple-system"/>
              </a:rPr>
              <a:t>Overall discounts do not appear strongly influenced by either product price or customer ratings.</a:t>
            </a:r>
          </a:p>
          <a:p>
            <a:pPr marL="285750" indent="-285750">
              <a:buFont typeface="Wingdings" panose="05000000000000000000" pitchFamily="2" charset="2"/>
              <a:buChar char="Ø"/>
            </a:pPr>
            <a:endParaRPr lang="en-GB" sz="2400" dirty="0">
              <a:solidFill>
                <a:schemeClr val="bg1"/>
              </a:solidFill>
            </a:endParaRPr>
          </a:p>
          <a:p>
            <a:endParaRPr lang="en-GB" dirty="0">
              <a:solidFill>
                <a:schemeClr val="bg1"/>
              </a:solidFill>
            </a:endParaRPr>
          </a:p>
          <a:p>
            <a:endParaRPr lang="en-GB" dirty="0">
              <a:solidFill>
                <a:schemeClr val="bg1"/>
              </a:solidFill>
            </a:endParaRPr>
          </a:p>
        </p:txBody>
      </p:sp>
      <p:sp>
        <p:nvSpPr>
          <p:cNvPr id="5" name="Freeform 5"/>
          <p:cNvSpPr/>
          <p:nvPr/>
        </p:nvSpPr>
        <p:spPr>
          <a:xfrm>
            <a:off x="-328" y="9334500"/>
            <a:ext cx="4419928" cy="952514"/>
          </a:xfrm>
          <a:custGeom>
            <a:avLst/>
            <a:gdLst/>
            <a:ahLst/>
            <a:cxnLst/>
            <a:rect l="l" t="t" r="r" b="b"/>
            <a:pathLst>
              <a:path w="10036424" h="3971060">
                <a:moveTo>
                  <a:pt x="0" y="0"/>
                </a:moveTo>
                <a:lnTo>
                  <a:pt x="10036424" y="0"/>
                </a:lnTo>
                <a:lnTo>
                  <a:pt x="10036424" y="3971060"/>
                </a:lnTo>
                <a:lnTo>
                  <a:pt x="0" y="397106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Tree>
    <p:extLst>
      <p:ext uri="{BB962C8B-B14F-4D97-AF65-F5344CB8AC3E}">
        <p14:creationId xmlns:p14="http://schemas.microsoft.com/office/powerpoint/2010/main" val="1396623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0134F"/>
        </a:solidFill>
        <a:effectLst/>
      </p:bgPr>
    </p:bg>
    <p:spTree>
      <p:nvGrpSpPr>
        <p:cNvPr id="1" name=""/>
        <p:cNvGrpSpPr/>
        <p:nvPr/>
      </p:nvGrpSpPr>
      <p:grpSpPr>
        <a:xfrm>
          <a:off x="0" y="0"/>
          <a:ext cx="0" cy="0"/>
          <a:chOff x="0" y="0"/>
          <a:chExt cx="0" cy="0"/>
        </a:xfrm>
      </p:grpSpPr>
      <p:sp>
        <p:nvSpPr>
          <p:cNvPr id="2" name="TextBox 2"/>
          <p:cNvSpPr txBox="1"/>
          <p:nvPr/>
        </p:nvSpPr>
        <p:spPr>
          <a:xfrm>
            <a:off x="76200" y="0"/>
            <a:ext cx="18135600" cy="2062103"/>
          </a:xfrm>
          <a:prstGeom prst="rect">
            <a:avLst/>
          </a:prstGeom>
        </p:spPr>
        <p:txBody>
          <a:bodyPr wrap="square" lIns="0" tIns="0" rIns="0" bIns="0" rtlCol="0" anchor="t">
            <a:spAutoFit/>
          </a:bodyPr>
          <a:lstStyle/>
          <a:p>
            <a:pPr algn="ctr"/>
            <a:r>
              <a:rPr lang="en-US" sz="3200" b="1" u="sng" dirty="0">
                <a:solidFill>
                  <a:schemeClr val="bg1"/>
                </a:solidFill>
              </a:rPr>
              <a:t>Exploratory</a:t>
            </a:r>
            <a:r>
              <a:rPr lang="en-GB" sz="3200" b="1" u="sng" dirty="0">
                <a:solidFill>
                  <a:schemeClr val="bg1"/>
                </a:solidFill>
              </a:rPr>
              <a:t> Data Analysis (EDA)</a:t>
            </a:r>
          </a:p>
          <a:p>
            <a:endParaRPr lang="en-GB" dirty="0">
              <a:solidFill>
                <a:schemeClr val="bg1"/>
              </a:solidFill>
            </a:endParaRPr>
          </a:p>
          <a:p>
            <a:endParaRPr lang="en-GB" sz="2400" u="sng" dirty="0">
              <a:solidFill>
                <a:schemeClr val="bg1"/>
              </a:solidFill>
            </a:endParaRPr>
          </a:p>
          <a:p>
            <a:pPr marL="285750" indent="-285750">
              <a:buFont typeface="Wingdings" panose="05000000000000000000" pitchFamily="2" charset="2"/>
              <a:buChar char="Ø"/>
            </a:pPr>
            <a:endParaRPr lang="en-GB" sz="2400" dirty="0">
              <a:solidFill>
                <a:schemeClr val="bg1"/>
              </a:solidFill>
            </a:endParaRPr>
          </a:p>
          <a:p>
            <a:endParaRPr lang="en-GB" dirty="0">
              <a:solidFill>
                <a:schemeClr val="bg1"/>
              </a:solidFill>
            </a:endParaRPr>
          </a:p>
          <a:p>
            <a:endParaRPr lang="en-GB" dirty="0">
              <a:solidFill>
                <a:schemeClr val="bg1"/>
              </a:solidFill>
            </a:endParaRPr>
          </a:p>
        </p:txBody>
      </p:sp>
      <p:sp>
        <p:nvSpPr>
          <p:cNvPr id="5" name="Freeform 5"/>
          <p:cNvSpPr/>
          <p:nvPr/>
        </p:nvSpPr>
        <p:spPr>
          <a:xfrm>
            <a:off x="-328" y="9334500"/>
            <a:ext cx="4419928" cy="952514"/>
          </a:xfrm>
          <a:custGeom>
            <a:avLst/>
            <a:gdLst/>
            <a:ahLst/>
            <a:cxnLst/>
            <a:rect l="l" t="t" r="r" b="b"/>
            <a:pathLst>
              <a:path w="10036424" h="3971060">
                <a:moveTo>
                  <a:pt x="0" y="0"/>
                </a:moveTo>
                <a:lnTo>
                  <a:pt x="10036424" y="0"/>
                </a:lnTo>
                <a:lnTo>
                  <a:pt x="10036424" y="3971060"/>
                </a:lnTo>
                <a:lnTo>
                  <a:pt x="0" y="397106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pic>
        <p:nvPicPr>
          <p:cNvPr id="4" name="Picture 3">
            <a:extLst>
              <a:ext uri="{FF2B5EF4-FFF2-40B4-BE49-F238E27FC236}">
                <a16:creationId xmlns:a16="http://schemas.microsoft.com/office/drawing/2014/main" id="{5B2C2609-A848-A592-A817-F164B2AF5C71}"/>
              </a:ext>
            </a:extLst>
          </p:cNvPr>
          <p:cNvPicPr>
            <a:picLocks noChangeAspect="1"/>
          </p:cNvPicPr>
          <p:nvPr/>
        </p:nvPicPr>
        <p:blipFill>
          <a:blip r:embed="rId5"/>
          <a:stretch>
            <a:fillRect/>
          </a:stretch>
        </p:blipFill>
        <p:spPr>
          <a:xfrm>
            <a:off x="41709" y="485328"/>
            <a:ext cx="7824633" cy="4734372"/>
          </a:xfrm>
          <a:prstGeom prst="rect">
            <a:avLst/>
          </a:prstGeom>
        </p:spPr>
      </p:pic>
      <p:pic>
        <p:nvPicPr>
          <p:cNvPr id="7" name="Picture 6">
            <a:extLst>
              <a:ext uri="{FF2B5EF4-FFF2-40B4-BE49-F238E27FC236}">
                <a16:creationId xmlns:a16="http://schemas.microsoft.com/office/drawing/2014/main" id="{AE5B6263-8578-0F46-E090-0467D3C49989}"/>
              </a:ext>
            </a:extLst>
          </p:cNvPr>
          <p:cNvPicPr>
            <a:picLocks noChangeAspect="1"/>
          </p:cNvPicPr>
          <p:nvPr/>
        </p:nvPicPr>
        <p:blipFill>
          <a:blip r:embed="rId6"/>
          <a:stretch>
            <a:fillRect/>
          </a:stretch>
        </p:blipFill>
        <p:spPr>
          <a:xfrm>
            <a:off x="8839200" y="527178"/>
            <a:ext cx="8136154" cy="4675017"/>
          </a:xfrm>
          <a:prstGeom prst="rect">
            <a:avLst/>
          </a:prstGeom>
        </p:spPr>
      </p:pic>
      <p:pic>
        <p:nvPicPr>
          <p:cNvPr id="9" name="Picture 8">
            <a:extLst>
              <a:ext uri="{FF2B5EF4-FFF2-40B4-BE49-F238E27FC236}">
                <a16:creationId xmlns:a16="http://schemas.microsoft.com/office/drawing/2014/main" id="{3B8508B3-18C9-9D70-45D7-BA64DBAB4299}"/>
              </a:ext>
            </a:extLst>
          </p:cNvPr>
          <p:cNvPicPr>
            <a:picLocks noChangeAspect="1"/>
          </p:cNvPicPr>
          <p:nvPr/>
        </p:nvPicPr>
        <p:blipFill>
          <a:blip r:embed="rId7"/>
          <a:stretch>
            <a:fillRect/>
          </a:stretch>
        </p:blipFill>
        <p:spPr>
          <a:xfrm>
            <a:off x="3276600" y="5219699"/>
            <a:ext cx="7824633" cy="4987631"/>
          </a:xfrm>
          <a:prstGeom prst="rect">
            <a:avLst/>
          </a:prstGeom>
        </p:spPr>
      </p:pic>
    </p:spTree>
    <p:extLst>
      <p:ext uri="{BB962C8B-B14F-4D97-AF65-F5344CB8AC3E}">
        <p14:creationId xmlns:p14="http://schemas.microsoft.com/office/powerpoint/2010/main" val="10342395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0134F"/>
        </a:solidFill>
        <a:effectLst/>
      </p:bgPr>
    </p:bg>
    <p:spTree>
      <p:nvGrpSpPr>
        <p:cNvPr id="1" name=""/>
        <p:cNvGrpSpPr/>
        <p:nvPr/>
      </p:nvGrpSpPr>
      <p:grpSpPr>
        <a:xfrm>
          <a:off x="0" y="0"/>
          <a:ext cx="0" cy="0"/>
          <a:chOff x="0" y="0"/>
          <a:chExt cx="0" cy="0"/>
        </a:xfrm>
      </p:grpSpPr>
      <p:sp>
        <p:nvSpPr>
          <p:cNvPr id="2" name="TextBox 2"/>
          <p:cNvSpPr txBox="1"/>
          <p:nvPr/>
        </p:nvSpPr>
        <p:spPr>
          <a:xfrm>
            <a:off x="76200" y="0"/>
            <a:ext cx="18135600" cy="4370427"/>
          </a:xfrm>
          <a:prstGeom prst="rect">
            <a:avLst/>
          </a:prstGeom>
        </p:spPr>
        <p:txBody>
          <a:bodyPr wrap="square" lIns="0" tIns="0" rIns="0" bIns="0" rtlCol="0" anchor="t">
            <a:spAutoFit/>
          </a:bodyPr>
          <a:lstStyle/>
          <a:p>
            <a:pPr algn="ctr"/>
            <a:r>
              <a:rPr lang="en-US" sz="3200" b="1" u="sng" dirty="0">
                <a:solidFill>
                  <a:schemeClr val="bg1"/>
                </a:solidFill>
              </a:rPr>
              <a:t>Exploratory</a:t>
            </a:r>
            <a:r>
              <a:rPr lang="en-GB" sz="3200" b="1" u="sng" dirty="0">
                <a:solidFill>
                  <a:schemeClr val="bg1"/>
                </a:solidFill>
              </a:rPr>
              <a:t> Data Analysis (EDA)</a:t>
            </a:r>
          </a:p>
          <a:p>
            <a:pPr lvl="1" algn="l"/>
            <a:endParaRPr lang="en-GB" sz="2400" b="0" i="0" dirty="0">
              <a:solidFill>
                <a:schemeClr val="bg1"/>
              </a:solidFill>
              <a:effectLst/>
              <a:latin typeface="-apple-system"/>
            </a:endParaRPr>
          </a:p>
          <a:p>
            <a:r>
              <a:rPr lang="en-GB" sz="2400" u="sng" dirty="0">
                <a:solidFill>
                  <a:schemeClr val="bg1"/>
                </a:solidFill>
              </a:rPr>
              <a:t>Product Competitiveness.</a:t>
            </a:r>
          </a:p>
          <a:p>
            <a:endParaRPr lang="en-GB" sz="2400" u="sng" dirty="0">
              <a:solidFill>
                <a:schemeClr val="bg1"/>
              </a:solidFill>
            </a:endParaRPr>
          </a:p>
          <a:p>
            <a:pPr marL="285750" indent="-285750" algn="l">
              <a:buFont typeface="Wingdings" panose="05000000000000000000" pitchFamily="2" charset="2"/>
              <a:buChar char="Ø"/>
            </a:pPr>
            <a:r>
              <a:rPr lang="en-GB" sz="2400" b="0" i="0" dirty="0">
                <a:solidFill>
                  <a:schemeClr val="bg1"/>
                </a:solidFill>
                <a:effectLst/>
                <a:latin typeface="-apple-system"/>
              </a:rPr>
              <a:t>To identify the best-value or “deal” products, we assessed competitiveness within each category. A product was considered competitive if:</a:t>
            </a:r>
          </a:p>
          <a:p>
            <a:pPr marL="742950" lvl="1" indent="-285750" algn="l">
              <a:buFont typeface="Arial" panose="020B0604020202020204" pitchFamily="34" charset="0"/>
              <a:buChar char="•"/>
            </a:pPr>
            <a:r>
              <a:rPr lang="en-GB" sz="2400" b="0" i="0" dirty="0">
                <a:solidFill>
                  <a:schemeClr val="bg1"/>
                </a:solidFill>
                <a:effectLst/>
                <a:latin typeface="-apple-system"/>
              </a:rPr>
              <a:t>Its price was at or below the category’s median price, and</a:t>
            </a:r>
          </a:p>
          <a:p>
            <a:pPr marL="742950" lvl="1" indent="-285750" algn="l">
              <a:buFont typeface="Arial" panose="020B0604020202020204" pitchFamily="34" charset="0"/>
              <a:buChar char="•"/>
            </a:pPr>
            <a:r>
              <a:rPr lang="en-GB" sz="2400" b="0" i="0" dirty="0">
                <a:solidFill>
                  <a:schemeClr val="bg1"/>
                </a:solidFill>
                <a:effectLst/>
                <a:latin typeface="-apple-system"/>
              </a:rPr>
              <a:t>It had a rating of 4.0 or higher.</a:t>
            </a:r>
          </a:p>
          <a:p>
            <a:pPr algn="l">
              <a:buFont typeface="Arial" panose="020B0604020202020204" pitchFamily="34" charset="0"/>
              <a:buChar char="•"/>
            </a:pPr>
            <a:r>
              <a:rPr lang="en-GB" sz="2400" b="0" i="0" dirty="0">
                <a:solidFill>
                  <a:schemeClr val="bg1"/>
                </a:solidFill>
                <a:effectLst/>
                <a:latin typeface="-apple-system"/>
              </a:rPr>
              <a:t>This method highlights products that are both affordable and well-rated, revealing which categories offer the best balance between price and customer satisfaction</a:t>
            </a:r>
            <a:r>
              <a:rPr lang="en-GB" b="0" i="0" dirty="0">
                <a:solidFill>
                  <a:schemeClr val="bg1"/>
                </a:solidFill>
                <a:effectLst/>
                <a:latin typeface="-apple-system"/>
              </a:rPr>
              <a:t>.</a:t>
            </a:r>
          </a:p>
          <a:p>
            <a:pPr marL="285750" indent="-285750">
              <a:buFont typeface="Wingdings" panose="05000000000000000000" pitchFamily="2" charset="2"/>
              <a:buChar char="Ø"/>
            </a:pPr>
            <a:endParaRPr lang="en-GB" sz="2400" dirty="0">
              <a:solidFill>
                <a:schemeClr val="bg1"/>
              </a:solidFill>
            </a:endParaRPr>
          </a:p>
          <a:p>
            <a:endParaRPr lang="en-GB" dirty="0">
              <a:solidFill>
                <a:schemeClr val="bg1"/>
              </a:solidFill>
            </a:endParaRPr>
          </a:p>
          <a:p>
            <a:endParaRPr lang="en-GB" dirty="0">
              <a:solidFill>
                <a:schemeClr val="bg1"/>
              </a:solidFill>
            </a:endParaRPr>
          </a:p>
        </p:txBody>
      </p:sp>
      <p:sp>
        <p:nvSpPr>
          <p:cNvPr id="5" name="Freeform 5"/>
          <p:cNvSpPr/>
          <p:nvPr/>
        </p:nvSpPr>
        <p:spPr>
          <a:xfrm>
            <a:off x="-328" y="9334500"/>
            <a:ext cx="4419928" cy="952514"/>
          </a:xfrm>
          <a:custGeom>
            <a:avLst/>
            <a:gdLst/>
            <a:ahLst/>
            <a:cxnLst/>
            <a:rect l="l" t="t" r="r" b="b"/>
            <a:pathLst>
              <a:path w="10036424" h="3971060">
                <a:moveTo>
                  <a:pt x="0" y="0"/>
                </a:moveTo>
                <a:lnTo>
                  <a:pt x="10036424" y="0"/>
                </a:lnTo>
                <a:lnTo>
                  <a:pt x="10036424" y="3971060"/>
                </a:lnTo>
                <a:lnTo>
                  <a:pt x="0" y="397106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aphicFrame>
        <p:nvGraphicFramePr>
          <p:cNvPr id="3" name="Table 2">
            <a:extLst>
              <a:ext uri="{FF2B5EF4-FFF2-40B4-BE49-F238E27FC236}">
                <a16:creationId xmlns:a16="http://schemas.microsoft.com/office/drawing/2014/main" id="{45E3A9B0-EA29-87FD-03F4-167140745C33}"/>
              </a:ext>
            </a:extLst>
          </p:cNvPr>
          <p:cNvGraphicFramePr>
            <a:graphicFrameLocks noGrp="1"/>
          </p:cNvGraphicFramePr>
          <p:nvPr>
            <p:extLst>
              <p:ext uri="{D42A27DB-BD31-4B8C-83A1-F6EECF244321}">
                <p14:modId xmlns:p14="http://schemas.microsoft.com/office/powerpoint/2010/main" val="760015625"/>
              </p:ext>
            </p:extLst>
          </p:nvPr>
        </p:nvGraphicFramePr>
        <p:xfrm>
          <a:off x="152400" y="3771900"/>
          <a:ext cx="5657454" cy="4525956"/>
        </p:xfrm>
        <a:graphic>
          <a:graphicData uri="http://schemas.openxmlformats.org/drawingml/2006/table">
            <a:tbl>
              <a:tblPr/>
              <a:tblGrid>
                <a:gridCol w="2828727">
                  <a:extLst>
                    <a:ext uri="{9D8B030D-6E8A-4147-A177-3AD203B41FA5}">
                      <a16:colId xmlns:a16="http://schemas.microsoft.com/office/drawing/2014/main" val="4193501860"/>
                    </a:ext>
                  </a:extLst>
                </a:gridCol>
                <a:gridCol w="2828727">
                  <a:extLst>
                    <a:ext uri="{9D8B030D-6E8A-4147-A177-3AD203B41FA5}">
                      <a16:colId xmlns:a16="http://schemas.microsoft.com/office/drawing/2014/main" val="2550507307"/>
                    </a:ext>
                  </a:extLst>
                </a:gridCol>
              </a:tblGrid>
              <a:tr h="251442">
                <a:tc>
                  <a:txBody>
                    <a:bodyPr/>
                    <a:lstStyle/>
                    <a:p>
                      <a:r>
                        <a:rPr lang="en-US" sz="1200" b="1">
                          <a:effectLst/>
                        </a:rPr>
                        <a:t>Main Category</a:t>
                      </a:r>
                    </a:p>
                  </a:txBody>
                  <a:tcPr marL="68099" marR="68099" marT="31430" marB="31430" anchor="ctr">
                    <a:lnL w="6767" cap="flat" cmpd="sng" algn="ctr">
                      <a:solidFill>
                        <a:srgbClr val="D1D9E0"/>
                      </a:solidFill>
                      <a:prstDash val="solid"/>
                      <a:round/>
                      <a:headEnd type="none" w="med" len="med"/>
                      <a:tailEnd type="none" w="med" len="med"/>
                    </a:lnL>
                    <a:lnR w="6767" cap="flat" cmpd="sng" algn="ctr">
                      <a:solidFill>
                        <a:srgbClr val="D1D9E0"/>
                      </a:solidFill>
                      <a:prstDash val="solid"/>
                      <a:round/>
                      <a:headEnd type="none" w="med" len="med"/>
                      <a:tailEnd type="none" w="med" len="med"/>
                    </a:lnR>
                    <a:lnT w="6767" cap="flat" cmpd="sng" algn="ctr">
                      <a:solidFill>
                        <a:srgbClr val="D1D9E0"/>
                      </a:solidFill>
                      <a:prstDash val="solid"/>
                      <a:round/>
                      <a:headEnd type="none" w="med" len="med"/>
                      <a:tailEnd type="none" w="med" len="med"/>
                    </a:lnT>
                    <a:lnB w="6767" cap="flat" cmpd="sng" algn="ctr">
                      <a:solidFill>
                        <a:srgbClr val="D1D9E0"/>
                      </a:solidFill>
                      <a:prstDash val="solid"/>
                      <a:round/>
                      <a:headEnd type="none" w="med" len="med"/>
                      <a:tailEnd type="none" w="med" len="med"/>
                    </a:lnB>
                    <a:solidFill>
                      <a:srgbClr val="FFFFFF"/>
                    </a:solidFill>
                  </a:tcPr>
                </a:tc>
                <a:tc>
                  <a:txBody>
                    <a:bodyPr/>
                    <a:lstStyle/>
                    <a:p>
                      <a:r>
                        <a:rPr lang="en-US" sz="1200" b="1">
                          <a:effectLst/>
                        </a:rPr>
                        <a:t>Competitive (%)</a:t>
                      </a:r>
                    </a:p>
                  </a:txBody>
                  <a:tcPr marL="68099" marR="68099" marT="31430" marB="31430" anchor="ctr">
                    <a:lnL w="6767" cap="flat" cmpd="sng" algn="ctr">
                      <a:solidFill>
                        <a:srgbClr val="D1D9E0"/>
                      </a:solidFill>
                      <a:prstDash val="solid"/>
                      <a:round/>
                      <a:headEnd type="none" w="med" len="med"/>
                      <a:tailEnd type="none" w="med" len="med"/>
                    </a:lnL>
                    <a:lnR w="6767" cap="flat" cmpd="sng" algn="ctr">
                      <a:solidFill>
                        <a:srgbClr val="D1D9E0"/>
                      </a:solidFill>
                      <a:prstDash val="solid"/>
                      <a:round/>
                      <a:headEnd type="none" w="med" len="med"/>
                      <a:tailEnd type="none" w="med" len="med"/>
                    </a:lnR>
                    <a:lnT w="6767" cap="flat" cmpd="sng" algn="ctr">
                      <a:solidFill>
                        <a:srgbClr val="D1D9E0"/>
                      </a:solidFill>
                      <a:prstDash val="solid"/>
                      <a:round/>
                      <a:headEnd type="none" w="med" len="med"/>
                      <a:tailEnd type="none" w="med" len="med"/>
                    </a:lnT>
                    <a:lnB w="6767" cap="flat" cmpd="sng" algn="ctr">
                      <a:solidFill>
                        <a:srgbClr val="D1D9E0"/>
                      </a:solidFill>
                      <a:prstDash val="solid"/>
                      <a:round/>
                      <a:headEnd type="none" w="med" len="med"/>
                      <a:tailEnd type="none" w="med" len="med"/>
                    </a:lnB>
                    <a:solidFill>
                      <a:srgbClr val="FFFFFF"/>
                    </a:solidFill>
                  </a:tcPr>
                </a:tc>
                <a:extLst>
                  <a:ext uri="{0D108BD9-81ED-4DB2-BD59-A6C34878D82A}">
                    <a16:rowId xmlns:a16="http://schemas.microsoft.com/office/drawing/2014/main" val="1009877176"/>
                  </a:ext>
                </a:extLst>
              </a:tr>
              <a:tr h="251442">
                <a:tc>
                  <a:txBody>
                    <a:bodyPr/>
                    <a:lstStyle/>
                    <a:p>
                      <a:r>
                        <a:rPr lang="en-US" sz="1200">
                          <a:effectLst/>
                        </a:rPr>
                        <a:t>Grocery</a:t>
                      </a:r>
                    </a:p>
                  </a:txBody>
                  <a:tcPr marL="68099" marR="68099" marT="31430" marB="31430" anchor="ctr">
                    <a:lnL w="6767" cap="flat" cmpd="sng" algn="ctr">
                      <a:solidFill>
                        <a:srgbClr val="D1D9E0"/>
                      </a:solidFill>
                      <a:prstDash val="solid"/>
                      <a:round/>
                      <a:headEnd type="none" w="med" len="med"/>
                      <a:tailEnd type="none" w="med" len="med"/>
                    </a:lnL>
                    <a:lnR w="6767" cap="flat" cmpd="sng" algn="ctr">
                      <a:solidFill>
                        <a:srgbClr val="D1D9E0"/>
                      </a:solidFill>
                      <a:prstDash val="solid"/>
                      <a:round/>
                      <a:headEnd type="none" w="med" len="med"/>
                      <a:tailEnd type="none" w="med" len="med"/>
                    </a:lnR>
                    <a:lnT w="6767" cap="flat" cmpd="sng" algn="ctr">
                      <a:solidFill>
                        <a:srgbClr val="D1D9E0"/>
                      </a:solidFill>
                      <a:prstDash val="solid"/>
                      <a:round/>
                      <a:headEnd type="none" w="med" len="med"/>
                      <a:tailEnd type="none" w="med" len="med"/>
                    </a:lnT>
                    <a:lnB w="6767" cap="flat" cmpd="sng" algn="ctr">
                      <a:solidFill>
                        <a:srgbClr val="D1D9E0"/>
                      </a:solidFill>
                      <a:prstDash val="solid"/>
                      <a:round/>
                      <a:headEnd type="none" w="med" len="med"/>
                      <a:tailEnd type="none" w="med" len="med"/>
                    </a:lnB>
                    <a:solidFill>
                      <a:srgbClr val="FFFFFF"/>
                    </a:solidFill>
                  </a:tcPr>
                </a:tc>
                <a:tc>
                  <a:txBody>
                    <a:bodyPr/>
                    <a:lstStyle/>
                    <a:p>
                      <a:r>
                        <a:rPr lang="en-US" sz="1200">
                          <a:effectLst/>
                        </a:rPr>
                        <a:t>47.06</a:t>
                      </a:r>
                    </a:p>
                  </a:txBody>
                  <a:tcPr marL="68099" marR="68099" marT="31430" marB="31430" anchor="ctr">
                    <a:lnL w="6767" cap="flat" cmpd="sng" algn="ctr">
                      <a:solidFill>
                        <a:srgbClr val="D1D9E0"/>
                      </a:solidFill>
                      <a:prstDash val="solid"/>
                      <a:round/>
                      <a:headEnd type="none" w="med" len="med"/>
                      <a:tailEnd type="none" w="med" len="med"/>
                    </a:lnL>
                    <a:lnR w="6767" cap="flat" cmpd="sng" algn="ctr">
                      <a:solidFill>
                        <a:srgbClr val="D1D9E0"/>
                      </a:solidFill>
                      <a:prstDash val="solid"/>
                      <a:round/>
                      <a:headEnd type="none" w="med" len="med"/>
                      <a:tailEnd type="none" w="med" len="med"/>
                    </a:lnR>
                    <a:lnT w="6767" cap="flat" cmpd="sng" algn="ctr">
                      <a:solidFill>
                        <a:srgbClr val="D1D9E0"/>
                      </a:solidFill>
                      <a:prstDash val="solid"/>
                      <a:round/>
                      <a:headEnd type="none" w="med" len="med"/>
                      <a:tailEnd type="none" w="med" len="med"/>
                    </a:lnT>
                    <a:lnB w="6767" cap="flat" cmpd="sng" algn="ctr">
                      <a:solidFill>
                        <a:srgbClr val="D1D9E0"/>
                      </a:solidFill>
                      <a:prstDash val="solid"/>
                      <a:round/>
                      <a:headEnd type="none" w="med" len="med"/>
                      <a:tailEnd type="none" w="med" len="med"/>
                    </a:lnB>
                    <a:solidFill>
                      <a:srgbClr val="FFFFFF"/>
                    </a:solidFill>
                  </a:tcPr>
                </a:tc>
                <a:extLst>
                  <a:ext uri="{0D108BD9-81ED-4DB2-BD59-A6C34878D82A}">
                    <a16:rowId xmlns:a16="http://schemas.microsoft.com/office/drawing/2014/main" val="2515074397"/>
                  </a:ext>
                </a:extLst>
              </a:tr>
              <a:tr h="251442">
                <a:tc>
                  <a:txBody>
                    <a:bodyPr/>
                    <a:lstStyle/>
                    <a:p>
                      <a:r>
                        <a:rPr lang="en-US" sz="1200">
                          <a:effectLst/>
                        </a:rPr>
                        <a:t>Computing</a:t>
                      </a:r>
                    </a:p>
                  </a:txBody>
                  <a:tcPr marL="68099" marR="68099" marT="31430" marB="31430" anchor="ctr">
                    <a:lnL w="6767" cap="flat" cmpd="sng" algn="ctr">
                      <a:solidFill>
                        <a:srgbClr val="D1D9E0"/>
                      </a:solidFill>
                      <a:prstDash val="solid"/>
                      <a:round/>
                      <a:headEnd type="none" w="med" len="med"/>
                      <a:tailEnd type="none" w="med" len="med"/>
                    </a:lnL>
                    <a:lnR w="6767" cap="flat" cmpd="sng" algn="ctr">
                      <a:solidFill>
                        <a:srgbClr val="D1D9E0"/>
                      </a:solidFill>
                      <a:prstDash val="solid"/>
                      <a:round/>
                      <a:headEnd type="none" w="med" len="med"/>
                      <a:tailEnd type="none" w="med" len="med"/>
                    </a:lnR>
                    <a:lnT w="6767" cap="flat" cmpd="sng" algn="ctr">
                      <a:solidFill>
                        <a:srgbClr val="D1D9E0"/>
                      </a:solidFill>
                      <a:prstDash val="solid"/>
                      <a:round/>
                      <a:headEnd type="none" w="med" len="med"/>
                      <a:tailEnd type="none" w="med" len="med"/>
                    </a:lnT>
                    <a:lnB w="6767" cap="flat" cmpd="sng" algn="ctr">
                      <a:solidFill>
                        <a:srgbClr val="D1D9E0"/>
                      </a:solidFill>
                      <a:prstDash val="solid"/>
                      <a:round/>
                      <a:headEnd type="none" w="med" len="med"/>
                      <a:tailEnd type="none" w="med" len="med"/>
                    </a:lnB>
                    <a:solidFill>
                      <a:srgbClr val="F6F8FA"/>
                    </a:solidFill>
                  </a:tcPr>
                </a:tc>
                <a:tc>
                  <a:txBody>
                    <a:bodyPr/>
                    <a:lstStyle/>
                    <a:p>
                      <a:r>
                        <a:rPr lang="en-US" sz="1200">
                          <a:effectLst/>
                        </a:rPr>
                        <a:t>32.67</a:t>
                      </a:r>
                    </a:p>
                  </a:txBody>
                  <a:tcPr marL="68099" marR="68099" marT="31430" marB="31430" anchor="ctr">
                    <a:lnL w="6767" cap="flat" cmpd="sng" algn="ctr">
                      <a:solidFill>
                        <a:srgbClr val="D1D9E0"/>
                      </a:solidFill>
                      <a:prstDash val="solid"/>
                      <a:round/>
                      <a:headEnd type="none" w="med" len="med"/>
                      <a:tailEnd type="none" w="med" len="med"/>
                    </a:lnL>
                    <a:lnR w="6767" cap="flat" cmpd="sng" algn="ctr">
                      <a:solidFill>
                        <a:srgbClr val="D1D9E0"/>
                      </a:solidFill>
                      <a:prstDash val="solid"/>
                      <a:round/>
                      <a:headEnd type="none" w="med" len="med"/>
                      <a:tailEnd type="none" w="med" len="med"/>
                    </a:lnR>
                    <a:lnT w="6767" cap="flat" cmpd="sng" algn="ctr">
                      <a:solidFill>
                        <a:srgbClr val="D1D9E0"/>
                      </a:solidFill>
                      <a:prstDash val="solid"/>
                      <a:round/>
                      <a:headEnd type="none" w="med" len="med"/>
                      <a:tailEnd type="none" w="med" len="med"/>
                    </a:lnT>
                    <a:lnB w="6767" cap="flat" cmpd="sng" algn="ctr">
                      <a:solidFill>
                        <a:srgbClr val="D1D9E0"/>
                      </a:solidFill>
                      <a:prstDash val="solid"/>
                      <a:round/>
                      <a:headEnd type="none" w="med" len="med"/>
                      <a:tailEnd type="none" w="med" len="med"/>
                    </a:lnB>
                    <a:solidFill>
                      <a:srgbClr val="F6F8FA"/>
                    </a:solidFill>
                  </a:tcPr>
                </a:tc>
                <a:extLst>
                  <a:ext uri="{0D108BD9-81ED-4DB2-BD59-A6C34878D82A}">
                    <a16:rowId xmlns:a16="http://schemas.microsoft.com/office/drawing/2014/main" val="46038965"/>
                  </a:ext>
                </a:extLst>
              </a:tr>
              <a:tr h="251442">
                <a:tc>
                  <a:txBody>
                    <a:bodyPr/>
                    <a:lstStyle/>
                    <a:p>
                      <a:r>
                        <a:rPr lang="en-US" sz="1200">
                          <a:effectLst/>
                        </a:rPr>
                        <a:t>Sporting Goods</a:t>
                      </a:r>
                    </a:p>
                  </a:txBody>
                  <a:tcPr marL="68099" marR="68099" marT="31430" marB="31430" anchor="ctr">
                    <a:lnL w="6767" cap="flat" cmpd="sng" algn="ctr">
                      <a:solidFill>
                        <a:srgbClr val="D1D9E0"/>
                      </a:solidFill>
                      <a:prstDash val="solid"/>
                      <a:round/>
                      <a:headEnd type="none" w="med" len="med"/>
                      <a:tailEnd type="none" w="med" len="med"/>
                    </a:lnL>
                    <a:lnR w="6767" cap="flat" cmpd="sng" algn="ctr">
                      <a:solidFill>
                        <a:srgbClr val="D1D9E0"/>
                      </a:solidFill>
                      <a:prstDash val="solid"/>
                      <a:round/>
                      <a:headEnd type="none" w="med" len="med"/>
                      <a:tailEnd type="none" w="med" len="med"/>
                    </a:lnR>
                    <a:lnT w="6767" cap="flat" cmpd="sng" algn="ctr">
                      <a:solidFill>
                        <a:srgbClr val="D1D9E0"/>
                      </a:solidFill>
                      <a:prstDash val="solid"/>
                      <a:round/>
                      <a:headEnd type="none" w="med" len="med"/>
                      <a:tailEnd type="none" w="med" len="med"/>
                    </a:lnT>
                    <a:lnB w="6767" cap="flat" cmpd="sng" algn="ctr">
                      <a:solidFill>
                        <a:srgbClr val="D1D9E0"/>
                      </a:solidFill>
                      <a:prstDash val="solid"/>
                      <a:round/>
                      <a:headEnd type="none" w="med" len="med"/>
                      <a:tailEnd type="none" w="med" len="med"/>
                    </a:lnB>
                    <a:solidFill>
                      <a:srgbClr val="FFFFFF"/>
                    </a:solidFill>
                  </a:tcPr>
                </a:tc>
                <a:tc>
                  <a:txBody>
                    <a:bodyPr/>
                    <a:lstStyle/>
                    <a:p>
                      <a:r>
                        <a:rPr lang="en-US" sz="1200">
                          <a:effectLst/>
                        </a:rPr>
                        <a:t>31.25</a:t>
                      </a:r>
                    </a:p>
                  </a:txBody>
                  <a:tcPr marL="68099" marR="68099" marT="31430" marB="31430" anchor="ctr">
                    <a:lnL w="6767" cap="flat" cmpd="sng" algn="ctr">
                      <a:solidFill>
                        <a:srgbClr val="D1D9E0"/>
                      </a:solidFill>
                      <a:prstDash val="solid"/>
                      <a:round/>
                      <a:headEnd type="none" w="med" len="med"/>
                      <a:tailEnd type="none" w="med" len="med"/>
                    </a:lnL>
                    <a:lnR w="6767" cap="flat" cmpd="sng" algn="ctr">
                      <a:solidFill>
                        <a:srgbClr val="D1D9E0"/>
                      </a:solidFill>
                      <a:prstDash val="solid"/>
                      <a:round/>
                      <a:headEnd type="none" w="med" len="med"/>
                      <a:tailEnd type="none" w="med" len="med"/>
                    </a:lnR>
                    <a:lnT w="6767" cap="flat" cmpd="sng" algn="ctr">
                      <a:solidFill>
                        <a:srgbClr val="D1D9E0"/>
                      </a:solidFill>
                      <a:prstDash val="solid"/>
                      <a:round/>
                      <a:headEnd type="none" w="med" len="med"/>
                      <a:tailEnd type="none" w="med" len="med"/>
                    </a:lnT>
                    <a:lnB w="6767" cap="flat" cmpd="sng" algn="ctr">
                      <a:solidFill>
                        <a:srgbClr val="D1D9E0"/>
                      </a:solidFill>
                      <a:prstDash val="solid"/>
                      <a:round/>
                      <a:headEnd type="none" w="med" len="med"/>
                      <a:tailEnd type="none" w="med" len="med"/>
                    </a:lnB>
                    <a:solidFill>
                      <a:srgbClr val="FFFFFF"/>
                    </a:solidFill>
                  </a:tcPr>
                </a:tc>
                <a:extLst>
                  <a:ext uri="{0D108BD9-81ED-4DB2-BD59-A6C34878D82A}">
                    <a16:rowId xmlns:a16="http://schemas.microsoft.com/office/drawing/2014/main" val="148737589"/>
                  </a:ext>
                </a:extLst>
              </a:tr>
              <a:tr h="251442">
                <a:tc>
                  <a:txBody>
                    <a:bodyPr/>
                    <a:lstStyle/>
                    <a:p>
                      <a:r>
                        <a:rPr lang="en-US" sz="1200">
                          <a:effectLst/>
                        </a:rPr>
                        <a:t>Automobile</a:t>
                      </a:r>
                    </a:p>
                  </a:txBody>
                  <a:tcPr marL="68099" marR="68099" marT="31430" marB="31430" anchor="ctr">
                    <a:lnL w="6767" cap="flat" cmpd="sng" algn="ctr">
                      <a:solidFill>
                        <a:srgbClr val="D1D9E0"/>
                      </a:solidFill>
                      <a:prstDash val="solid"/>
                      <a:round/>
                      <a:headEnd type="none" w="med" len="med"/>
                      <a:tailEnd type="none" w="med" len="med"/>
                    </a:lnL>
                    <a:lnR w="6767" cap="flat" cmpd="sng" algn="ctr">
                      <a:solidFill>
                        <a:srgbClr val="D1D9E0"/>
                      </a:solidFill>
                      <a:prstDash val="solid"/>
                      <a:round/>
                      <a:headEnd type="none" w="med" len="med"/>
                      <a:tailEnd type="none" w="med" len="med"/>
                    </a:lnR>
                    <a:lnT w="6767" cap="flat" cmpd="sng" algn="ctr">
                      <a:solidFill>
                        <a:srgbClr val="D1D9E0"/>
                      </a:solidFill>
                      <a:prstDash val="solid"/>
                      <a:round/>
                      <a:headEnd type="none" w="med" len="med"/>
                      <a:tailEnd type="none" w="med" len="med"/>
                    </a:lnT>
                    <a:lnB w="6767" cap="flat" cmpd="sng" algn="ctr">
                      <a:solidFill>
                        <a:srgbClr val="D1D9E0"/>
                      </a:solidFill>
                      <a:prstDash val="solid"/>
                      <a:round/>
                      <a:headEnd type="none" w="med" len="med"/>
                      <a:tailEnd type="none" w="med" len="med"/>
                    </a:lnB>
                    <a:solidFill>
                      <a:srgbClr val="F6F8FA"/>
                    </a:solidFill>
                  </a:tcPr>
                </a:tc>
                <a:tc>
                  <a:txBody>
                    <a:bodyPr/>
                    <a:lstStyle/>
                    <a:p>
                      <a:r>
                        <a:rPr lang="en-US" sz="1200">
                          <a:effectLst/>
                        </a:rPr>
                        <a:t>29.73</a:t>
                      </a:r>
                    </a:p>
                  </a:txBody>
                  <a:tcPr marL="68099" marR="68099" marT="31430" marB="31430" anchor="ctr">
                    <a:lnL w="6767" cap="flat" cmpd="sng" algn="ctr">
                      <a:solidFill>
                        <a:srgbClr val="D1D9E0"/>
                      </a:solidFill>
                      <a:prstDash val="solid"/>
                      <a:round/>
                      <a:headEnd type="none" w="med" len="med"/>
                      <a:tailEnd type="none" w="med" len="med"/>
                    </a:lnL>
                    <a:lnR w="6767" cap="flat" cmpd="sng" algn="ctr">
                      <a:solidFill>
                        <a:srgbClr val="D1D9E0"/>
                      </a:solidFill>
                      <a:prstDash val="solid"/>
                      <a:round/>
                      <a:headEnd type="none" w="med" len="med"/>
                      <a:tailEnd type="none" w="med" len="med"/>
                    </a:lnR>
                    <a:lnT w="6767" cap="flat" cmpd="sng" algn="ctr">
                      <a:solidFill>
                        <a:srgbClr val="D1D9E0"/>
                      </a:solidFill>
                      <a:prstDash val="solid"/>
                      <a:round/>
                      <a:headEnd type="none" w="med" len="med"/>
                      <a:tailEnd type="none" w="med" len="med"/>
                    </a:lnT>
                    <a:lnB w="6767" cap="flat" cmpd="sng" algn="ctr">
                      <a:solidFill>
                        <a:srgbClr val="D1D9E0"/>
                      </a:solidFill>
                      <a:prstDash val="solid"/>
                      <a:round/>
                      <a:headEnd type="none" w="med" len="med"/>
                      <a:tailEnd type="none" w="med" len="med"/>
                    </a:lnB>
                    <a:solidFill>
                      <a:srgbClr val="F6F8FA"/>
                    </a:solidFill>
                  </a:tcPr>
                </a:tc>
                <a:extLst>
                  <a:ext uri="{0D108BD9-81ED-4DB2-BD59-A6C34878D82A}">
                    <a16:rowId xmlns:a16="http://schemas.microsoft.com/office/drawing/2014/main" val="512556048"/>
                  </a:ext>
                </a:extLst>
              </a:tr>
              <a:tr h="251442">
                <a:tc>
                  <a:txBody>
                    <a:bodyPr/>
                    <a:lstStyle/>
                    <a:p>
                      <a:r>
                        <a:rPr lang="en-US" sz="1200">
                          <a:effectLst/>
                        </a:rPr>
                        <a:t>Gaming</a:t>
                      </a:r>
                    </a:p>
                  </a:txBody>
                  <a:tcPr marL="68099" marR="68099" marT="31430" marB="31430" anchor="ctr">
                    <a:lnL w="6767" cap="flat" cmpd="sng" algn="ctr">
                      <a:solidFill>
                        <a:srgbClr val="D1D9E0"/>
                      </a:solidFill>
                      <a:prstDash val="solid"/>
                      <a:round/>
                      <a:headEnd type="none" w="med" len="med"/>
                      <a:tailEnd type="none" w="med" len="med"/>
                    </a:lnL>
                    <a:lnR w="6767" cap="flat" cmpd="sng" algn="ctr">
                      <a:solidFill>
                        <a:srgbClr val="D1D9E0"/>
                      </a:solidFill>
                      <a:prstDash val="solid"/>
                      <a:round/>
                      <a:headEnd type="none" w="med" len="med"/>
                      <a:tailEnd type="none" w="med" len="med"/>
                    </a:lnR>
                    <a:lnT w="6767" cap="flat" cmpd="sng" algn="ctr">
                      <a:solidFill>
                        <a:srgbClr val="D1D9E0"/>
                      </a:solidFill>
                      <a:prstDash val="solid"/>
                      <a:round/>
                      <a:headEnd type="none" w="med" len="med"/>
                      <a:tailEnd type="none" w="med" len="med"/>
                    </a:lnT>
                    <a:lnB w="6767" cap="flat" cmpd="sng" algn="ctr">
                      <a:solidFill>
                        <a:srgbClr val="D1D9E0"/>
                      </a:solidFill>
                      <a:prstDash val="solid"/>
                      <a:round/>
                      <a:headEnd type="none" w="med" len="med"/>
                      <a:tailEnd type="none" w="med" len="med"/>
                    </a:lnB>
                    <a:solidFill>
                      <a:srgbClr val="FFFFFF"/>
                    </a:solidFill>
                  </a:tcPr>
                </a:tc>
                <a:tc>
                  <a:txBody>
                    <a:bodyPr/>
                    <a:lstStyle/>
                    <a:p>
                      <a:r>
                        <a:rPr lang="en-US" sz="1200">
                          <a:effectLst/>
                        </a:rPr>
                        <a:t>28.57</a:t>
                      </a:r>
                    </a:p>
                  </a:txBody>
                  <a:tcPr marL="68099" marR="68099" marT="31430" marB="31430" anchor="ctr">
                    <a:lnL w="6767" cap="flat" cmpd="sng" algn="ctr">
                      <a:solidFill>
                        <a:srgbClr val="D1D9E0"/>
                      </a:solidFill>
                      <a:prstDash val="solid"/>
                      <a:round/>
                      <a:headEnd type="none" w="med" len="med"/>
                      <a:tailEnd type="none" w="med" len="med"/>
                    </a:lnL>
                    <a:lnR w="6767" cap="flat" cmpd="sng" algn="ctr">
                      <a:solidFill>
                        <a:srgbClr val="D1D9E0"/>
                      </a:solidFill>
                      <a:prstDash val="solid"/>
                      <a:round/>
                      <a:headEnd type="none" w="med" len="med"/>
                      <a:tailEnd type="none" w="med" len="med"/>
                    </a:lnR>
                    <a:lnT w="6767" cap="flat" cmpd="sng" algn="ctr">
                      <a:solidFill>
                        <a:srgbClr val="D1D9E0"/>
                      </a:solidFill>
                      <a:prstDash val="solid"/>
                      <a:round/>
                      <a:headEnd type="none" w="med" len="med"/>
                      <a:tailEnd type="none" w="med" len="med"/>
                    </a:lnT>
                    <a:lnB w="6767" cap="flat" cmpd="sng" algn="ctr">
                      <a:solidFill>
                        <a:srgbClr val="D1D9E0"/>
                      </a:solidFill>
                      <a:prstDash val="solid"/>
                      <a:round/>
                      <a:headEnd type="none" w="med" len="med"/>
                      <a:tailEnd type="none" w="med" len="med"/>
                    </a:lnB>
                    <a:solidFill>
                      <a:srgbClr val="FFFFFF"/>
                    </a:solidFill>
                  </a:tcPr>
                </a:tc>
                <a:extLst>
                  <a:ext uri="{0D108BD9-81ED-4DB2-BD59-A6C34878D82A}">
                    <a16:rowId xmlns:a16="http://schemas.microsoft.com/office/drawing/2014/main" val="1965425564"/>
                  </a:ext>
                </a:extLst>
              </a:tr>
              <a:tr h="251442">
                <a:tc>
                  <a:txBody>
                    <a:bodyPr/>
                    <a:lstStyle/>
                    <a:p>
                      <a:r>
                        <a:rPr lang="en-US" sz="1200">
                          <a:effectLst/>
                        </a:rPr>
                        <a:t>Home &amp; Office</a:t>
                      </a:r>
                    </a:p>
                  </a:txBody>
                  <a:tcPr marL="68099" marR="68099" marT="31430" marB="31430" anchor="ctr">
                    <a:lnL w="6767" cap="flat" cmpd="sng" algn="ctr">
                      <a:solidFill>
                        <a:srgbClr val="D1D9E0"/>
                      </a:solidFill>
                      <a:prstDash val="solid"/>
                      <a:round/>
                      <a:headEnd type="none" w="med" len="med"/>
                      <a:tailEnd type="none" w="med" len="med"/>
                    </a:lnL>
                    <a:lnR w="6767" cap="flat" cmpd="sng" algn="ctr">
                      <a:solidFill>
                        <a:srgbClr val="D1D9E0"/>
                      </a:solidFill>
                      <a:prstDash val="solid"/>
                      <a:round/>
                      <a:headEnd type="none" w="med" len="med"/>
                      <a:tailEnd type="none" w="med" len="med"/>
                    </a:lnR>
                    <a:lnT w="6767" cap="flat" cmpd="sng" algn="ctr">
                      <a:solidFill>
                        <a:srgbClr val="D1D9E0"/>
                      </a:solidFill>
                      <a:prstDash val="solid"/>
                      <a:round/>
                      <a:headEnd type="none" w="med" len="med"/>
                      <a:tailEnd type="none" w="med" len="med"/>
                    </a:lnT>
                    <a:lnB w="6767" cap="flat" cmpd="sng" algn="ctr">
                      <a:solidFill>
                        <a:srgbClr val="D1D9E0"/>
                      </a:solidFill>
                      <a:prstDash val="solid"/>
                      <a:round/>
                      <a:headEnd type="none" w="med" len="med"/>
                      <a:tailEnd type="none" w="med" len="med"/>
                    </a:lnB>
                    <a:solidFill>
                      <a:srgbClr val="F6F8FA"/>
                    </a:solidFill>
                  </a:tcPr>
                </a:tc>
                <a:tc>
                  <a:txBody>
                    <a:bodyPr/>
                    <a:lstStyle/>
                    <a:p>
                      <a:r>
                        <a:rPr lang="en-US" sz="1200">
                          <a:effectLst/>
                        </a:rPr>
                        <a:t>28.17</a:t>
                      </a:r>
                    </a:p>
                  </a:txBody>
                  <a:tcPr marL="68099" marR="68099" marT="31430" marB="31430" anchor="ctr">
                    <a:lnL w="6767" cap="flat" cmpd="sng" algn="ctr">
                      <a:solidFill>
                        <a:srgbClr val="D1D9E0"/>
                      </a:solidFill>
                      <a:prstDash val="solid"/>
                      <a:round/>
                      <a:headEnd type="none" w="med" len="med"/>
                      <a:tailEnd type="none" w="med" len="med"/>
                    </a:lnL>
                    <a:lnR w="6767" cap="flat" cmpd="sng" algn="ctr">
                      <a:solidFill>
                        <a:srgbClr val="D1D9E0"/>
                      </a:solidFill>
                      <a:prstDash val="solid"/>
                      <a:round/>
                      <a:headEnd type="none" w="med" len="med"/>
                      <a:tailEnd type="none" w="med" len="med"/>
                    </a:lnR>
                    <a:lnT w="6767" cap="flat" cmpd="sng" algn="ctr">
                      <a:solidFill>
                        <a:srgbClr val="D1D9E0"/>
                      </a:solidFill>
                      <a:prstDash val="solid"/>
                      <a:round/>
                      <a:headEnd type="none" w="med" len="med"/>
                      <a:tailEnd type="none" w="med" len="med"/>
                    </a:lnT>
                    <a:lnB w="6767" cap="flat" cmpd="sng" algn="ctr">
                      <a:solidFill>
                        <a:srgbClr val="D1D9E0"/>
                      </a:solidFill>
                      <a:prstDash val="solid"/>
                      <a:round/>
                      <a:headEnd type="none" w="med" len="med"/>
                      <a:tailEnd type="none" w="med" len="med"/>
                    </a:lnB>
                    <a:solidFill>
                      <a:srgbClr val="F6F8FA"/>
                    </a:solidFill>
                  </a:tcPr>
                </a:tc>
                <a:extLst>
                  <a:ext uri="{0D108BD9-81ED-4DB2-BD59-A6C34878D82A}">
                    <a16:rowId xmlns:a16="http://schemas.microsoft.com/office/drawing/2014/main" val="2363207229"/>
                  </a:ext>
                </a:extLst>
              </a:tr>
              <a:tr h="251442">
                <a:tc>
                  <a:txBody>
                    <a:bodyPr/>
                    <a:lstStyle/>
                    <a:p>
                      <a:r>
                        <a:rPr lang="en-US" sz="1200">
                          <a:effectLst/>
                        </a:rPr>
                        <a:t>Health &amp; Beauty</a:t>
                      </a:r>
                    </a:p>
                  </a:txBody>
                  <a:tcPr marL="68099" marR="68099" marT="31430" marB="31430" anchor="ctr">
                    <a:lnL w="6767" cap="flat" cmpd="sng" algn="ctr">
                      <a:solidFill>
                        <a:srgbClr val="D1D9E0"/>
                      </a:solidFill>
                      <a:prstDash val="solid"/>
                      <a:round/>
                      <a:headEnd type="none" w="med" len="med"/>
                      <a:tailEnd type="none" w="med" len="med"/>
                    </a:lnL>
                    <a:lnR w="6767" cap="flat" cmpd="sng" algn="ctr">
                      <a:solidFill>
                        <a:srgbClr val="D1D9E0"/>
                      </a:solidFill>
                      <a:prstDash val="solid"/>
                      <a:round/>
                      <a:headEnd type="none" w="med" len="med"/>
                      <a:tailEnd type="none" w="med" len="med"/>
                    </a:lnR>
                    <a:lnT w="6767" cap="flat" cmpd="sng" algn="ctr">
                      <a:solidFill>
                        <a:srgbClr val="D1D9E0"/>
                      </a:solidFill>
                      <a:prstDash val="solid"/>
                      <a:round/>
                      <a:headEnd type="none" w="med" len="med"/>
                      <a:tailEnd type="none" w="med" len="med"/>
                    </a:lnT>
                    <a:lnB w="6767" cap="flat" cmpd="sng" algn="ctr">
                      <a:solidFill>
                        <a:srgbClr val="D1D9E0"/>
                      </a:solidFill>
                      <a:prstDash val="solid"/>
                      <a:round/>
                      <a:headEnd type="none" w="med" len="med"/>
                      <a:tailEnd type="none" w="med" len="med"/>
                    </a:lnB>
                    <a:solidFill>
                      <a:srgbClr val="FFFFFF"/>
                    </a:solidFill>
                  </a:tcPr>
                </a:tc>
                <a:tc>
                  <a:txBody>
                    <a:bodyPr/>
                    <a:lstStyle/>
                    <a:p>
                      <a:r>
                        <a:rPr lang="en-US" sz="1200">
                          <a:effectLst/>
                        </a:rPr>
                        <a:t>26.51</a:t>
                      </a:r>
                    </a:p>
                  </a:txBody>
                  <a:tcPr marL="68099" marR="68099" marT="31430" marB="31430" anchor="ctr">
                    <a:lnL w="6767" cap="flat" cmpd="sng" algn="ctr">
                      <a:solidFill>
                        <a:srgbClr val="D1D9E0"/>
                      </a:solidFill>
                      <a:prstDash val="solid"/>
                      <a:round/>
                      <a:headEnd type="none" w="med" len="med"/>
                      <a:tailEnd type="none" w="med" len="med"/>
                    </a:lnL>
                    <a:lnR w="6767" cap="flat" cmpd="sng" algn="ctr">
                      <a:solidFill>
                        <a:srgbClr val="D1D9E0"/>
                      </a:solidFill>
                      <a:prstDash val="solid"/>
                      <a:round/>
                      <a:headEnd type="none" w="med" len="med"/>
                      <a:tailEnd type="none" w="med" len="med"/>
                    </a:lnR>
                    <a:lnT w="6767" cap="flat" cmpd="sng" algn="ctr">
                      <a:solidFill>
                        <a:srgbClr val="D1D9E0"/>
                      </a:solidFill>
                      <a:prstDash val="solid"/>
                      <a:round/>
                      <a:headEnd type="none" w="med" len="med"/>
                      <a:tailEnd type="none" w="med" len="med"/>
                    </a:lnT>
                    <a:lnB w="6767" cap="flat" cmpd="sng" algn="ctr">
                      <a:solidFill>
                        <a:srgbClr val="D1D9E0"/>
                      </a:solidFill>
                      <a:prstDash val="solid"/>
                      <a:round/>
                      <a:headEnd type="none" w="med" len="med"/>
                      <a:tailEnd type="none" w="med" len="med"/>
                    </a:lnB>
                    <a:solidFill>
                      <a:srgbClr val="FFFFFF"/>
                    </a:solidFill>
                  </a:tcPr>
                </a:tc>
                <a:extLst>
                  <a:ext uri="{0D108BD9-81ED-4DB2-BD59-A6C34878D82A}">
                    <a16:rowId xmlns:a16="http://schemas.microsoft.com/office/drawing/2014/main" val="3413027911"/>
                  </a:ext>
                </a:extLst>
              </a:tr>
              <a:tr h="251442">
                <a:tc>
                  <a:txBody>
                    <a:bodyPr/>
                    <a:lstStyle/>
                    <a:p>
                      <a:r>
                        <a:rPr lang="en-US" sz="1200">
                          <a:effectLst/>
                        </a:rPr>
                        <a:t>Industrial &amp; Scientific</a:t>
                      </a:r>
                    </a:p>
                  </a:txBody>
                  <a:tcPr marL="68099" marR="68099" marT="31430" marB="31430" anchor="ctr">
                    <a:lnL w="6767" cap="flat" cmpd="sng" algn="ctr">
                      <a:solidFill>
                        <a:srgbClr val="D1D9E0"/>
                      </a:solidFill>
                      <a:prstDash val="solid"/>
                      <a:round/>
                      <a:headEnd type="none" w="med" len="med"/>
                      <a:tailEnd type="none" w="med" len="med"/>
                    </a:lnL>
                    <a:lnR w="6767" cap="flat" cmpd="sng" algn="ctr">
                      <a:solidFill>
                        <a:srgbClr val="D1D9E0"/>
                      </a:solidFill>
                      <a:prstDash val="solid"/>
                      <a:round/>
                      <a:headEnd type="none" w="med" len="med"/>
                      <a:tailEnd type="none" w="med" len="med"/>
                    </a:lnR>
                    <a:lnT w="6767" cap="flat" cmpd="sng" algn="ctr">
                      <a:solidFill>
                        <a:srgbClr val="D1D9E0"/>
                      </a:solidFill>
                      <a:prstDash val="solid"/>
                      <a:round/>
                      <a:headEnd type="none" w="med" len="med"/>
                      <a:tailEnd type="none" w="med" len="med"/>
                    </a:lnT>
                    <a:lnB w="6767" cap="flat" cmpd="sng" algn="ctr">
                      <a:solidFill>
                        <a:srgbClr val="D1D9E0"/>
                      </a:solidFill>
                      <a:prstDash val="solid"/>
                      <a:round/>
                      <a:headEnd type="none" w="med" len="med"/>
                      <a:tailEnd type="none" w="med" len="med"/>
                    </a:lnB>
                    <a:solidFill>
                      <a:srgbClr val="F6F8FA"/>
                    </a:solidFill>
                  </a:tcPr>
                </a:tc>
                <a:tc>
                  <a:txBody>
                    <a:bodyPr/>
                    <a:lstStyle/>
                    <a:p>
                      <a:r>
                        <a:rPr lang="en-US" sz="1200">
                          <a:effectLst/>
                        </a:rPr>
                        <a:t>26.09</a:t>
                      </a:r>
                    </a:p>
                  </a:txBody>
                  <a:tcPr marL="68099" marR="68099" marT="31430" marB="31430" anchor="ctr">
                    <a:lnL w="6767" cap="flat" cmpd="sng" algn="ctr">
                      <a:solidFill>
                        <a:srgbClr val="D1D9E0"/>
                      </a:solidFill>
                      <a:prstDash val="solid"/>
                      <a:round/>
                      <a:headEnd type="none" w="med" len="med"/>
                      <a:tailEnd type="none" w="med" len="med"/>
                    </a:lnL>
                    <a:lnR w="6767" cap="flat" cmpd="sng" algn="ctr">
                      <a:solidFill>
                        <a:srgbClr val="D1D9E0"/>
                      </a:solidFill>
                      <a:prstDash val="solid"/>
                      <a:round/>
                      <a:headEnd type="none" w="med" len="med"/>
                      <a:tailEnd type="none" w="med" len="med"/>
                    </a:lnR>
                    <a:lnT w="6767" cap="flat" cmpd="sng" algn="ctr">
                      <a:solidFill>
                        <a:srgbClr val="D1D9E0"/>
                      </a:solidFill>
                      <a:prstDash val="solid"/>
                      <a:round/>
                      <a:headEnd type="none" w="med" len="med"/>
                      <a:tailEnd type="none" w="med" len="med"/>
                    </a:lnT>
                    <a:lnB w="6767" cap="flat" cmpd="sng" algn="ctr">
                      <a:solidFill>
                        <a:srgbClr val="D1D9E0"/>
                      </a:solidFill>
                      <a:prstDash val="solid"/>
                      <a:round/>
                      <a:headEnd type="none" w="med" len="med"/>
                      <a:tailEnd type="none" w="med" len="med"/>
                    </a:lnB>
                    <a:solidFill>
                      <a:srgbClr val="F6F8FA"/>
                    </a:solidFill>
                  </a:tcPr>
                </a:tc>
                <a:extLst>
                  <a:ext uri="{0D108BD9-81ED-4DB2-BD59-A6C34878D82A}">
                    <a16:rowId xmlns:a16="http://schemas.microsoft.com/office/drawing/2014/main" val="2465785692"/>
                  </a:ext>
                </a:extLst>
              </a:tr>
              <a:tr h="251442">
                <a:tc>
                  <a:txBody>
                    <a:bodyPr/>
                    <a:lstStyle/>
                    <a:p>
                      <a:r>
                        <a:rPr lang="en-US" sz="1200">
                          <a:effectLst/>
                        </a:rPr>
                        <a:t>Baby Products</a:t>
                      </a:r>
                    </a:p>
                  </a:txBody>
                  <a:tcPr marL="68099" marR="68099" marT="31430" marB="31430" anchor="ctr">
                    <a:lnL w="6767" cap="flat" cmpd="sng" algn="ctr">
                      <a:solidFill>
                        <a:srgbClr val="D1D9E0"/>
                      </a:solidFill>
                      <a:prstDash val="solid"/>
                      <a:round/>
                      <a:headEnd type="none" w="med" len="med"/>
                      <a:tailEnd type="none" w="med" len="med"/>
                    </a:lnL>
                    <a:lnR w="6767" cap="flat" cmpd="sng" algn="ctr">
                      <a:solidFill>
                        <a:srgbClr val="D1D9E0"/>
                      </a:solidFill>
                      <a:prstDash val="solid"/>
                      <a:round/>
                      <a:headEnd type="none" w="med" len="med"/>
                      <a:tailEnd type="none" w="med" len="med"/>
                    </a:lnR>
                    <a:lnT w="6767" cap="flat" cmpd="sng" algn="ctr">
                      <a:solidFill>
                        <a:srgbClr val="D1D9E0"/>
                      </a:solidFill>
                      <a:prstDash val="solid"/>
                      <a:round/>
                      <a:headEnd type="none" w="med" len="med"/>
                      <a:tailEnd type="none" w="med" len="med"/>
                    </a:lnT>
                    <a:lnB w="6767" cap="flat" cmpd="sng" algn="ctr">
                      <a:solidFill>
                        <a:srgbClr val="D1D9E0"/>
                      </a:solidFill>
                      <a:prstDash val="solid"/>
                      <a:round/>
                      <a:headEnd type="none" w="med" len="med"/>
                      <a:tailEnd type="none" w="med" len="med"/>
                    </a:lnB>
                    <a:solidFill>
                      <a:srgbClr val="FFFFFF"/>
                    </a:solidFill>
                  </a:tcPr>
                </a:tc>
                <a:tc>
                  <a:txBody>
                    <a:bodyPr/>
                    <a:lstStyle/>
                    <a:p>
                      <a:r>
                        <a:rPr lang="en-US" sz="1200">
                          <a:effectLst/>
                        </a:rPr>
                        <a:t>23.08</a:t>
                      </a:r>
                    </a:p>
                  </a:txBody>
                  <a:tcPr marL="68099" marR="68099" marT="31430" marB="31430" anchor="ctr">
                    <a:lnL w="6767" cap="flat" cmpd="sng" algn="ctr">
                      <a:solidFill>
                        <a:srgbClr val="D1D9E0"/>
                      </a:solidFill>
                      <a:prstDash val="solid"/>
                      <a:round/>
                      <a:headEnd type="none" w="med" len="med"/>
                      <a:tailEnd type="none" w="med" len="med"/>
                    </a:lnL>
                    <a:lnR w="6767" cap="flat" cmpd="sng" algn="ctr">
                      <a:solidFill>
                        <a:srgbClr val="D1D9E0"/>
                      </a:solidFill>
                      <a:prstDash val="solid"/>
                      <a:round/>
                      <a:headEnd type="none" w="med" len="med"/>
                      <a:tailEnd type="none" w="med" len="med"/>
                    </a:lnR>
                    <a:lnT w="6767" cap="flat" cmpd="sng" algn="ctr">
                      <a:solidFill>
                        <a:srgbClr val="D1D9E0"/>
                      </a:solidFill>
                      <a:prstDash val="solid"/>
                      <a:round/>
                      <a:headEnd type="none" w="med" len="med"/>
                      <a:tailEnd type="none" w="med" len="med"/>
                    </a:lnT>
                    <a:lnB w="6767" cap="flat" cmpd="sng" algn="ctr">
                      <a:solidFill>
                        <a:srgbClr val="D1D9E0"/>
                      </a:solidFill>
                      <a:prstDash val="solid"/>
                      <a:round/>
                      <a:headEnd type="none" w="med" len="med"/>
                      <a:tailEnd type="none" w="med" len="med"/>
                    </a:lnB>
                    <a:solidFill>
                      <a:srgbClr val="FFFFFF"/>
                    </a:solidFill>
                  </a:tcPr>
                </a:tc>
                <a:extLst>
                  <a:ext uri="{0D108BD9-81ED-4DB2-BD59-A6C34878D82A}">
                    <a16:rowId xmlns:a16="http://schemas.microsoft.com/office/drawing/2014/main" val="4182700116"/>
                  </a:ext>
                </a:extLst>
              </a:tr>
              <a:tr h="251442">
                <a:tc>
                  <a:txBody>
                    <a:bodyPr/>
                    <a:lstStyle/>
                    <a:p>
                      <a:r>
                        <a:rPr lang="en-US" sz="1200">
                          <a:effectLst/>
                        </a:rPr>
                        <a:t>Toys &amp; Games</a:t>
                      </a:r>
                    </a:p>
                  </a:txBody>
                  <a:tcPr marL="68099" marR="68099" marT="31430" marB="31430" anchor="ctr">
                    <a:lnL w="6767" cap="flat" cmpd="sng" algn="ctr">
                      <a:solidFill>
                        <a:srgbClr val="D1D9E0"/>
                      </a:solidFill>
                      <a:prstDash val="solid"/>
                      <a:round/>
                      <a:headEnd type="none" w="med" len="med"/>
                      <a:tailEnd type="none" w="med" len="med"/>
                    </a:lnL>
                    <a:lnR w="6767" cap="flat" cmpd="sng" algn="ctr">
                      <a:solidFill>
                        <a:srgbClr val="D1D9E0"/>
                      </a:solidFill>
                      <a:prstDash val="solid"/>
                      <a:round/>
                      <a:headEnd type="none" w="med" len="med"/>
                      <a:tailEnd type="none" w="med" len="med"/>
                    </a:lnR>
                    <a:lnT w="6767" cap="flat" cmpd="sng" algn="ctr">
                      <a:solidFill>
                        <a:srgbClr val="D1D9E0"/>
                      </a:solidFill>
                      <a:prstDash val="solid"/>
                      <a:round/>
                      <a:headEnd type="none" w="med" len="med"/>
                      <a:tailEnd type="none" w="med" len="med"/>
                    </a:lnT>
                    <a:lnB w="6767" cap="flat" cmpd="sng" algn="ctr">
                      <a:solidFill>
                        <a:srgbClr val="D1D9E0"/>
                      </a:solidFill>
                      <a:prstDash val="solid"/>
                      <a:round/>
                      <a:headEnd type="none" w="med" len="med"/>
                      <a:tailEnd type="none" w="med" len="med"/>
                    </a:lnB>
                    <a:solidFill>
                      <a:srgbClr val="F6F8FA"/>
                    </a:solidFill>
                  </a:tcPr>
                </a:tc>
                <a:tc>
                  <a:txBody>
                    <a:bodyPr/>
                    <a:lstStyle/>
                    <a:p>
                      <a:r>
                        <a:rPr lang="en-US" sz="1200">
                          <a:effectLst/>
                        </a:rPr>
                        <a:t>19.51</a:t>
                      </a:r>
                    </a:p>
                  </a:txBody>
                  <a:tcPr marL="68099" marR="68099" marT="31430" marB="31430" anchor="ctr">
                    <a:lnL w="6767" cap="flat" cmpd="sng" algn="ctr">
                      <a:solidFill>
                        <a:srgbClr val="D1D9E0"/>
                      </a:solidFill>
                      <a:prstDash val="solid"/>
                      <a:round/>
                      <a:headEnd type="none" w="med" len="med"/>
                      <a:tailEnd type="none" w="med" len="med"/>
                    </a:lnL>
                    <a:lnR w="6767" cap="flat" cmpd="sng" algn="ctr">
                      <a:solidFill>
                        <a:srgbClr val="D1D9E0"/>
                      </a:solidFill>
                      <a:prstDash val="solid"/>
                      <a:round/>
                      <a:headEnd type="none" w="med" len="med"/>
                      <a:tailEnd type="none" w="med" len="med"/>
                    </a:lnR>
                    <a:lnT w="6767" cap="flat" cmpd="sng" algn="ctr">
                      <a:solidFill>
                        <a:srgbClr val="D1D9E0"/>
                      </a:solidFill>
                      <a:prstDash val="solid"/>
                      <a:round/>
                      <a:headEnd type="none" w="med" len="med"/>
                      <a:tailEnd type="none" w="med" len="med"/>
                    </a:lnT>
                    <a:lnB w="6767" cap="flat" cmpd="sng" algn="ctr">
                      <a:solidFill>
                        <a:srgbClr val="D1D9E0"/>
                      </a:solidFill>
                      <a:prstDash val="solid"/>
                      <a:round/>
                      <a:headEnd type="none" w="med" len="med"/>
                      <a:tailEnd type="none" w="med" len="med"/>
                    </a:lnB>
                    <a:solidFill>
                      <a:srgbClr val="F6F8FA"/>
                    </a:solidFill>
                  </a:tcPr>
                </a:tc>
                <a:extLst>
                  <a:ext uri="{0D108BD9-81ED-4DB2-BD59-A6C34878D82A}">
                    <a16:rowId xmlns:a16="http://schemas.microsoft.com/office/drawing/2014/main" val="2099400820"/>
                  </a:ext>
                </a:extLst>
              </a:tr>
              <a:tr h="251442">
                <a:tc>
                  <a:txBody>
                    <a:bodyPr/>
                    <a:lstStyle/>
                    <a:p>
                      <a:r>
                        <a:rPr lang="en-US" sz="1200">
                          <a:effectLst/>
                        </a:rPr>
                        <a:t>Electronics</a:t>
                      </a:r>
                    </a:p>
                  </a:txBody>
                  <a:tcPr marL="68099" marR="68099" marT="31430" marB="31430" anchor="ctr">
                    <a:lnL w="6767" cap="flat" cmpd="sng" algn="ctr">
                      <a:solidFill>
                        <a:srgbClr val="D1D9E0"/>
                      </a:solidFill>
                      <a:prstDash val="solid"/>
                      <a:round/>
                      <a:headEnd type="none" w="med" len="med"/>
                      <a:tailEnd type="none" w="med" len="med"/>
                    </a:lnL>
                    <a:lnR w="6767" cap="flat" cmpd="sng" algn="ctr">
                      <a:solidFill>
                        <a:srgbClr val="D1D9E0"/>
                      </a:solidFill>
                      <a:prstDash val="solid"/>
                      <a:round/>
                      <a:headEnd type="none" w="med" len="med"/>
                      <a:tailEnd type="none" w="med" len="med"/>
                    </a:lnR>
                    <a:lnT w="6767" cap="flat" cmpd="sng" algn="ctr">
                      <a:solidFill>
                        <a:srgbClr val="D1D9E0"/>
                      </a:solidFill>
                      <a:prstDash val="solid"/>
                      <a:round/>
                      <a:headEnd type="none" w="med" len="med"/>
                      <a:tailEnd type="none" w="med" len="med"/>
                    </a:lnT>
                    <a:lnB w="6767" cap="flat" cmpd="sng" algn="ctr">
                      <a:solidFill>
                        <a:srgbClr val="D1D9E0"/>
                      </a:solidFill>
                      <a:prstDash val="solid"/>
                      <a:round/>
                      <a:headEnd type="none" w="med" len="med"/>
                      <a:tailEnd type="none" w="med" len="med"/>
                    </a:lnB>
                    <a:solidFill>
                      <a:srgbClr val="FFFFFF"/>
                    </a:solidFill>
                  </a:tcPr>
                </a:tc>
                <a:tc>
                  <a:txBody>
                    <a:bodyPr/>
                    <a:lstStyle/>
                    <a:p>
                      <a:r>
                        <a:rPr lang="en-US" sz="1200">
                          <a:effectLst/>
                        </a:rPr>
                        <a:t>18.54</a:t>
                      </a:r>
                    </a:p>
                  </a:txBody>
                  <a:tcPr marL="68099" marR="68099" marT="31430" marB="31430" anchor="ctr">
                    <a:lnL w="6767" cap="flat" cmpd="sng" algn="ctr">
                      <a:solidFill>
                        <a:srgbClr val="D1D9E0"/>
                      </a:solidFill>
                      <a:prstDash val="solid"/>
                      <a:round/>
                      <a:headEnd type="none" w="med" len="med"/>
                      <a:tailEnd type="none" w="med" len="med"/>
                    </a:lnL>
                    <a:lnR w="6767" cap="flat" cmpd="sng" algn="ctr">
                      <a:solidFill>
                        <a:srgbClr val="D1D9E0"/>
                      </a:solidFill>
                      <a:prstDash val="solid"/>
                      <a:round/>
                      <a:headEnd type="none" w="med" len="med"/>
                      <a:tailEnd type="none" w="med" len="med"/>
                    </a:lnR>
                    <a:lnT w="6767" cap="flat" cmpd="sng" algn="ctr">
                      <a:solidFill>
                        <a:srgbClr val="D1D9E0"/>
                      </a:solidFill>
                      <a:prstDash val="solid"/>
                      <a:round/>
                      <a:headEnd type="none" w="med" len="med"/>
                      <a:tailEnd type="none" w="med" len="med"/>
                    </a:lnT>
                    <a:lnB w="6767" cap="flat" cmpd="sng" algn="ctr">
                      <a:solidFill>
                        <a:srgbClr val="D1D9E0"/>
                      </a:solidFill>
                      <a:prstDash val="solid"/>
                      <a:round/>
                      <a:headEnd type="none" w="med" len="med"/>
                      <a:tailEnd type="none" w="med" len="med"/>
                    </a:lnB>
                    <a:solidFill>
                      <a:srgbClr val="FFFFFF"/>
                    </a:solidFill>
                  </a:tcPr>
                </a:tc>
                <a:extLst>
                  <a:ext uri="{0D108BD9-81ED-4DB2-BD59-A6C34878D82A}">
                    <a16:rowId xmlns:a16="http://schemas.microsoft.com/office/drawing/2014/main" val="3991529542"/>
                  </a:ext>
                </a:extLst>
              </a:tr>
              <a:tr h="251442">
                <a:tc>
                  <a:txBody>
                    <a:bodyPr/>
                    <a:lstStyle/>
                    <a:p>
                      <a:r>
                        <a:rPr lang="en-US" sz="1200">
                          <a:effectLst/>
                        </a:rPr>
                        <a:t>Pet Supplies</a:t>
                      </a:r>
                    </a:p>
                  </a:txBody>
                  <a:tcPr marL="68099" marR="68099" marT="31430" marB="31430" anchor="ctr">
                    <a:lnL w="6767" cap="flat" cmpd="sng" algn="ctr">
                      <a:solidFill>
                        <a:srgbClr val="D1D9E0"/>
                      </a:solidFill>
                      <a:prstDash val="solid"/>
                      <a:round/>
                      <a:headEnd type="none" w="med" len="med"/>
                      <a:tailEnd type="none" w="med" len="med"/>
                    </a:lnL>
                    <a:lnR w="6767" cap="flat" cmpd="sng" algn="ctr">
                      <a:solidFill>
                        <a:srgbClr val="D1D9E0"/>
                      </a:solidFill>
                      <a:prstDash val="solid"/>
                      <a:round/>
                      <a:headEnd type="none" w="med" len="med"/>
                      <a:tailEnd type="none" w="med" len="med"/>
                    </a:lnR>
                    <a:lnT w="6767" cap="flat" cmpd="sng" algn="ctr">
                      <a:solidFill>
                        <a:srgbClr val="D1D9E0"/>
                      </a:solidFill>
                      <a:prstDash val="solid"/>
                      <a:round/>
                      <a:headEnd type="none" w="med" len="med"/>
                      <a:tailEnd type="none" w="med" len="med"/>
                    </a:lnT>
                    <a:lnB w="6767" cap="flat" cmpd="sng" algn="ctr">
                      <a:solidFill>
                        <a:srgbClr val="D1D9E0"/>
                      </a:solidFill>
                      <a:prstDash val="solid"/>
                      <a:round/>
                      <a:headEnd type="none" w="med" len="med"/>
                      <a:tailEnd type="none" w="med" len="med"/>
                    </a:lnB>
                    <a:solidFill>
                      <a:srgbClr val="F6F8FA"/>
                    </a:solidFill>
                  </a:tcPr>
                </a:tc>
                <a:tc>
                  <a:txBody>
                    <a:bodyPr/>
                    <a:lstStyle/>
                    <a:p>
                      <a:r>
                        <a:rPr lang="en-US" sz="1200">
                          <a:effectLst/>
                        </a:rPr>
                        <a:t>18.18</a:t>
                      </a:r>
                    </a:p>
                  </a:txBody>
                  <a:tcPr marL="68099" marR="68099" marT="31430" marB="31430" anchor="ctr">
                    <a:lnL w="6767" cap="flat" cmpd="sng" algn="ctr">
                      <a:solidFill>
                        <a:srgbClr val="D1D9E0"/>
                      </a:solidFill>
                      <a:prstDash val="solid"/>
                      <a:round/>
                      <a:headEnd type="none" w="med" len="med"/>
                      <a:tailEnd type="none" w="med" len="med"/>
                    </a:lnL>
                    <a:lnR w="6767" cap="flat" cmpd="sng" algn="ctr">
                      <a:solidFill>
                        <a:srgbClr val="D1D9E0"/>
                      </a:solidFill>
                      <a:prstDash val="solid"/>
                      <a:round/>
                      <a:headEnd type="none" w="med" len="med"/>
                      <a:tailEnd type="none" w="med" len="med"/>
                    </a:lnR>
                    <a:lnT w="6767" cap="flat" cmpd="sng" algn="ctr">
                      <a:solidFill>
                        <a:srgbClr val="D1D9E0"/>
                      </a:solidFill>
                      <a:prstDash val="solid"/>
                      <a:round/>
                      <a:headEnd type="none" w="med" len="med"/>
                      <a:tailEnd type="none" w="med" len="med"/>
                    </a:lnT>
                    <a:lnB w="6767" cap="flat" cmpd="sng" algn="ctr">
                      <a:solidFill>
                        <a:srgbClr val="D1D9E0"/>
                      </a:solidFill>
                      <a:prstDash val="solid"/>
                      <a:round/>
                      <a:headEnd type="none" w="med" len="med"/>
                      <a:tailEnd type="none" w="med" len="med"/>
                    </a:lnB>
                    <a:solidFill>
                      <a:srgbClr val="F6F8FA"/>
                    </a:solidFill>
                  </a:tcPr>
                </a:tc>
                <a:extLst>
                  <a:ext uri="{0D108BD9-81ED-4DB2-BD59-A6C34878D82A}">
                    <a16:rowId xmlns:a16="http://schemas.microsoft.com/office/drawing/2014/main" val="3504893291"/>
                  </a:ext>
                </a:extLst>
              </a:tr>
              <a:tr h="251442">
                <a:tc>
                  <a:txBody>
                    <a:bodyPr/>
                    <a:lstStyle/>
                    <a:p>
                      <a:r>
                        <a:rPr lang="en-US" sz="1200">
                          <a:effectLst/>
                        </a:rPr>
                        <a:t>Garden &amp; Outdoors</a:t>
                      </a:r>
                    </a:p>
                  </a:txBody>
                  <a:tcPr marL="68099" marR="68099" marT="31430" marB="31430" anchor="ctr">
                    <a:lnL w="6767" cap="flat" cmpd="sng" algn="ctr">
                      <a:solidFill>
                        <a:srgbClr val="D1D9E0"/>
                      </a:solidFill>
                      <a:prstDash val="solid"/>
                      <a:round/>
                      <a:headEnd type="none" w="med" len="med"/>
                      <a:tailEnd type="none" w="med" len="med"/>
                    </a:lnL>
                    <a:lnR w="6767" cap="flat" cmpd="sng" algn="ctr">
                      <a:solidFill>
                        <a:srgbClr val="D1D9E0"/>
                      </a:solidFill>
                      <a:prstDash val="solid"/>
                      <a:round/>
                      <a:headEnd type="none" w="med" len="med"/>
                      <a:tailEnd type="none" w="med" len="med"/>
                    </a:lnR>
                    <a:lnT w="6767" cap="flat" cmpd="sng" algn="ctr">
                      <a:solidFill>
                        <a:srgbClr val="D1D9E0"/>
                      </a:solidFill>
                      <a:prstDash val="solid"/>
                      <a:round/>
                      <a:headEnd type="none" w="med" len="med"/>
                      <a:tailEnd type="none" w="med" len="med"/>
                    </a:lnT>
                    <a:lnB w="6767" cap="flat" cmpd="sng" algn="ctr">
                      <a:solidFill>
                        <a:srgbClr val="D1D9E0"/>
                      </a:solidFill>
                      <a:prstDash val="solid"/>
                      <a:round/>
                      <a:headEnd type="none" w="med" len="med"/>
                      <a:tailEnd type="none" w="med" len="med"/>
                    </a:lnB>
                    <a:solidFill>
                      <a:srgbClr val="FFFFFF"/>
                    </a:solidFill>
                  </a:tcPr>
                </a:tc>
                <a:tc>
                  <a:txBody>
                    <a:bodyPr/>
                    <a:lstStyle/>
                    <a:p>
                      <a:r>
                        <a:rPr lang="en-US" sz="1200">
                          <a:effectLst/>
                        </a:rPr>
                        <a:t>16.28</a:t>
                      </a:r>
                    </a:p>
                  </a:txBody>
                  <a:tcPr marL="68099" marR="68099" marT="31430" marB="31430" anchor="ctr">
                    <a:lnL w="6767" cap="flat" cmpd="sng" algn="ctr">
                      <a:solidFill>
                        <a:srgbClr val="D1D9E0"/>
                      </a:solidFill>
                      <a:prstDash val="solid"/>
                      <a:round/>
                      <a:headEnd type="none" w="med" len="med"/>
                      <a:tailEnd type="none" w="med" len="med"/>
                    </a:lnL>
                    <a:lnR w="6767" cap="flat" cmpd="sng" algn="ctr">
                      <a:solidFill>
                        <a:srgbClr val="D1D9E0"/>
                      </a:solidFill>
                      <a:prstDash val="solid"/>
                      <a:round/>
                      <a:headEnd type="none" w="med" len="med"/>
                      <a:tailEnd type="none" w="med" len="med"/>
                    </a:lnR>
                    <a:lnT w="6767" cap="flat" cmpd="sng" algn="ctr">
                      <a:solidFill>
                        <a:srgbClr val="D1D9E0"/>
                      </a:solidFill>
                      <a:prstDash val="solid"/>
                      <a:round/>
                      <a:headEnd type="none" w="med" len="med"/>
                      <a:tailEnd type="none" w="med" len="med"/>
                    </a:lnT>
                    <a:lnB w="6767" cap="flat" cmpd="sng" algn="ctr">
                      <a:solidFill>
                        <a:srgbClr val="D1D9E0"/>
                      </a:solidFill>
                      <a:prstDash val="solid"/>
                      <a:round/>
                      <a:headEnd type="none" w="med" len="med"/>
                      <a:tailEnd type="none" w="med" len="med"/>
                    </a:lnB>
                    <a:solidFill>
                      <a:srgbClr val="FFFFFF"/>
                    </a:solidFill>
                  </a:tcPr>
                </a:tc>
                <a:extLst>
                  <a:ext uri="{0D108BD9-81ED-4DB2-BD59-A6C34878D82A}">
                    <a16:rowId xmlns:a16="http://schemas.microsoft.com/office/drawing/2014/main" val="2686354934"/>
                  </a:ext>
                </a:extLst>
              </a:tr>
              <a:tr h="251442">
                <a:tc>
                  <a:txBody>
                    <a:bodyPr/>
                    <a:lstStyle/>
                    <a:p>
                      <a:r>
                        <a:rPr lang="en-US" sz="1200">
                          <a:effectLst/>
                        </a:rPr>
                        <a:t>Fashion</a:t>
                      </a:r>
                    </a:p>
                  </a:txBody>
                  <a:tcPr marL="68099" marR="68099" marT="31430" marB="31430" anchor="ctr">
                    <a:lnL w="6767" cap="flat" cmpd="sng" algn="ctr">
                      <a:solidFill>
                        <a:srgbClr val="D1D9E0"/>
                      </a:solidFill>
                      <a:prstDash val="solid"/>
                      <a:round/>
                      <a:headEnd type="none" w="med" len="med"/>
                      <a:tailEnd type="none" w="med" len="med"/>
                    </a:lnL>
                    <a:lnR w="6767" cap="flat" cmpd="sng" algn="ctr">
                      <a:solidFill>
                        <a:srgbClr val="D1D9E0"/>
                      </a:solidFill>
                      <a:prstDash val="solid"/>
                      <a:round/>
                      <a:headEnd type="none" w="med" len="med"/>
                      <a:tailEnd type="none" w="med" len="med"/>
                    </a:lnR>
                    <a:lnT w="6767" cap="flat" cmpd="sng" algn="ctr">
                      <a:solidFill>
                        <a:srgbClr val="D1D9E0"/>
                      </a:solidFill>
                      <a:prstDash val="solid"/>
                      <a:round/>
                      <a:headEnd type="none" w="med" len="med"/>
                      <a:tailEnd type="none" w="med" len="med"/>
                    </a:lnT>
                    <a:lnB w="6767" cap="flat" cmpd="sng" algn="ctr">
                      <a:solidFill>
                        <a:srgbClr val="D1D9E0"/>
                      </a:solidFill>
                      <a:prstDash val="solid"/>
                      <a:round/>
                      <a:headEnd type="none" w="med" len="med"/>
                      <a:tailEnd type="none" w="med" len="med"/>
                    </a:lnB>
                    <a:solidFill>
                      <a:srgbClr val="F6F8FA"/>
                    </a:solidFill>
                  </a:tcPr>
                </a:tc>
                <a:tc>
                  <a:txBody>
                    <a:bodyPr/>
                    <a:lstStyle/>
                    <a:p>
                      <a:r>
                        <a:rPr lang="en-US" sz="1200">
                          <a:effectLst/>
                        </a:rPr>
                        <a:t>14.25</a:t>
                      </a:r>
                    </a:p>
                  </a:txBody>
                  <a:tcPr marL="68099" marR="68099" marT="31430" marB="31430" anchor="ctr">
                    <a:lnL w="6767" cap="flat" cmpd="sng" algn="ctr">
                      <a:solidFill>
                        <a:srgbClr val="D1D9E0"/>
                      </a:solidFill>
                      <a:prstDash val="solid"/>
                      <a:round/>
                      <a:headEnd type="none" w="med" len="med"/>
                      <a:tailEnd type="none" w="med" len="med"/>
                    </a:lnL>
                    <a:lnR w="6767" cap="flat" cmpd="sng" algn="ctr">
                      <a:solidFill>
                        <a:srgbClr val="D1D9E0"/>
                      </a:solidFill>
                      <a:prstDash val="solid"/>
                      <a:round/>
                      <a:headEnd type="none" w="med" len="med"/>
                      <a:tailEnd type="none" w="med" len="med"/>
                    </a:lnR>
                    <a:lnT w="6767" cap="flat" cmpd="sng" algn="ctr">
                      <a:solidFill>
                        <a:srgbClr val="D1D9E0"/>
                      </a:solidFill>
                      <a:prstDash val="solid"/>
                      <a:round/>
                      <a:headEnd type="none" w="med" len="med"/>
                      <a:tailEnd type="none" w="med" len="med"/>
                    </a:lnT>
                    <a:lnB w="6767" cap="flat" cmpd="sng" algn="ctr">
                      <a:solidFill>
                        <a:srgbClr val="D1D9E0"/>
                      </a:solidFill>
                      <a:prstDash val="solid"/>
                      <a:round/>
                      <a:headEnd type="none" w="med" len="med"/>
                      <a:tailEnd type="none" w="med" len="med"/>
                    </a:lnB>
                    <a:solidFill>
                      <a:srgbClr val="F6F8FA"/>
                    </a:solidFill>
                  </a:tcPr>
                </a:tc>
                <a:extLst>
                  <a:ext uri="{0D108BD9-81ED-4DB2-BD59-A6C34878D82A}">
                    <a16:rowId xmlns:a16="http://schemas.microsoft.com/office/drawing/2014/main" val="184454167"/>
                  </a:ext>
                </a:extLst>
              </a:tr>
              <a:tr h="251442">
                <a:tc>
                  <a:txBody>
                    <a:bodyPr/>
                    <a:lstStyle/>
                    <a:p>
                      <a:r>
                        <a:rPr lang="en-US" sz="1200">
                          <a:effectLst/>
                        </a:rPr>
                        <a:t>Phones &amp; Tablets</a:t>
                      </a:r>
                    </a:p>
                  </a:txBody>
                  <a:tcPr marL="68099" marR="68099" marT="31430" marB="31430" anchor="ctr">
                    <a:lnL w="6767" cap="flat" cmpd="sng" algn="ctr">
                      <a:solidFill>
                        <a:srgbClr val="D1D9E0"/>
                      </a:solidFill>
                      <a:prstDash val="solid"/>
                      <a:round/>
                      <a:headEnd type="none" w="med" len="med"/>
                      <a:tailEnd type="none" w="med" len="med"/>
                    </a:lnL>
                    <a:lnR w="6767" cap="flat" cmpd="sng" algn="ctr">
                      <a:solidFill>
                        <a:srgbClr val="D1D9E0"/>
                      </a:solidFill>
                      <a:prstDash val="solid"/>
                      <a:round/>
                      <a:headEnd type="none" w="med" len="med"/>
                      <a:tailEnd type="none" w="med" len="med"/>
                    </a:lnR>
                    <a:lnT w="6767" cap="flat" cmpd="sng" algn="ctr">
                      <a:solidFill>
                        <a:srgbClr val="D1D9E0"/>
                      </a:solidFill>
                      <a:prstDash val="solid"/>
                      <a:round/>
                      <a:headEnd type="none" w="med" len="med"/>
                      <a:tailEnd type="none" w="med" len="med"/>
                    </a:lnT>
                    <a:lnB w="6767" cap="flat" cmpd="sng" algn="ctr">
                      <a:solidFill>
                        <a:srgbClr val="D1D9E0"/>
                      </a:solidFill>
                      <a:prstDash val="solid"/>
                      <a:round/>
                      <a:headEnd type="none" w="med" len="med"/>
                      <a:tailEnd type="none" w="med" len="med"/>
                    </a:lnB>
                    <a:solidFill>
                      <a:srgbClr val="FFFFFF"/>
                    </a:solidFill>
                  </a:tcPr>
                </a:tc>
                <a:tc>
                  <a:txBody>
                    <a:bodyPr/>
                    <a:lstStyle/>
                    <a:p>
                      <a:r>
                        <a:rPr lang="en-US" sz="1200">
                          <a:effectLst/>
                        </a:rPr>
                        <a:t>13.64</a:t>
                      </a:r>
                    </a:p>
                  </a:txBody>
                  <a:tcPr marL="68099" marR="68099" marT="31430" marB="31430" anchor="ctr">
                    <a:lnL w="6767" cap="flat" cmpd="sng" algn="ctr">
                      <a:solidFill>
                        <a:srgbClr val="D1D9E0"/>
                      </a:solidFill>
                      <a:prstDash val="solid"/>
                      <a:round/>
                      <a:headEnd type="none" w="med" len="med"/>
                      <a:tailEnd type="none" w="med" len="med"/>
                    </a:lnL>
                    <a:lnR w="6767" cap="flat" cmpd="sng" algn="ctr">
                      <a:solidFill>
                        <a:srgbClr val="D1D9E0"/>
                      </a:solidFill>
                      <a:prstDash val="solid"/>
                      <a:round/>
                      <a:headEnd type="none" w="med" len="med"/>
                      <a:tailEnd type="none" w="med" len="med"/>
                    </a:lnR>
                    <a:lnT w="6767" cap="flat" cmpd="sng" algn="ctr">
                      <a:solidFill>
                        <a:srgbClr val="D1D9E0"/>
                      </a:solidFill>
                      <a:prstDash val="solid"/>
                      <a:round/>
                      <a:headEnd type="none" w="med" len="med"/>
                      <a:tailEnd type="none" w="med" len="med"/>
                    </a:lnT>
                    <a:lnB w="6767" cap="flat" cmpd="sng" algn="ctr">
                      <a:solidFill>
                        <a:srgbClr val="D1D9E0"/>
                      </a:solidFill>
                      <a:prstDash val="solid"/>
                      <a:round/>
                      <a:headEnd type="none" w="med" len="med"/>
                      <a:tailEnd type="none" w="med" len="med"/>
                    </a:lnB>
                    <a:solidFill>
                      <a:srgbClr val="FFFFFF"/>
                    </a:solidFill>
                  </a:tcPr>
                </a:tc>
                <a:extLst>
                  <a:ext uri="{0D108BD9-81ED-4DB2-BD59-A6C34878D82A}">
                    <a16:rowId xmlns:a16="http://schemas.microsoft.com/office/drawing/2014/main" val="2734326728"/>
                  </a:ext>
                </a:extLst>
              </a:tr>
              <a:tr h="251442">
                <a:tc>
                  <a:txBody>
                    <a:bodyPr/>
                    <a:lstStyle/>
                    <a:p>
                      <a:r>
                        <a:rPr lang="en-US" sz="1200">
                          <a:effectLst/>
                        </a:rPr>
                        <a:t>Books, Movies and Music</a:t>
                      </a:r>
                    </a:p>
                  </a:txBody>
                  <a:tcPr marL="68099" marR="68099" marT="31430" marB="31430" anchor="ctr">
                    <a:lnL w="6767" cap="flat" cmpd="sng" algn="ctr">
                      <a:solidFill>
                        <a:srgbClr val="D1D9E0"/>
                      </a:solidFill>
                      <a:prstDash val="solid"/>
                      <a:round/>
                      <a:headEnd type="none" w="med" len="med"/>
                      <a:tailEnd type="none" w="med" len="med"/>
                    </a:lnL>
                    <a:lnR w="6767" cap="flat" cmpd="sng" algn="ctr">
                      <a:solidFill>
                        <a:srgbClr val="D1D9E0"/>
                      </a:solidFill>
                      <a:prstDash val="solid"/>
                      <a:round/>
                      <a:headEnd type="none" w="med" len="med"/>
                      <a:tailEnd type="none" w="med" len="med"/>
                    </a:lnR>
                    <a:lnT w="6767" cap="flat" cmpd="sng" algn="ctr">
                      <a:solidFill>
                        <a:srgbClr val="D1D9E0"/>
                      </a:solidFill>
                      <a:prstDash val="solid"/>
                      <a:round/>
                      <a:headEnd type="none" w="med" len="med"/>
                      <a:tailEnd type="none" w="med" len="med"/>
                    </a:lnT>
                    <a:lnB w="6767" cap="flat" cmpd="sng" algn="ctr">
                      <a:solidFill>
                        <a:srgbClr val="D1D9E0"/>
                      </a:solidFill>
                      <a:prstDash val="solid"/>
                      <a:round/>
                      <a:headEnd type="none" w="med" len="med"/>
                      <a:tailEnd type="none" w="med" len="med"/>
                    </a:lnB>
                    <a:solidFill>
                      <a:srgbClr val="F6F8FA"/>
                    </a:solidFill>
                  </a:tcPr>
                </a:tc>
                <a:tc>
                  <a:txBody>
                    <a:bodyPr/>
                    <a:lstStyle/>
                    <a:p>
                      <a:r>
                        <a:rPr lang="en-US" sz="1200">
                          <a:effectLst/>
                        </a:rPr>
                        <a:t>12.28</a:t>
                      </a:r>
                    </a:p>
                  </a:txBody>
                  <a:tcPr marL="68099" marR="68099" marT="31430" marB="31430" anchor="ctr">
                    <a:lnL w="6767" cap="flat" cmpd="sng" algn="ctr">
                      <a:solidFill>
                        <a:srgbClr val="D1D9E0"/>
                      </a:solidFill>
                      <a:prstDash val="solid"/>
                      <a:round/>
                      <a:headEnd type="none" w="med" len="med"/>
                      <a:tailEnd type="none" w="med" len="med"/>
                    </a:lnL>
                    <a:lnR w="6767" cap="flat" cmpd="sng" algn="ctr">
                      <a:solidFill>
                        <a:srgbClr val="D1D9E0"/>
                      </a:solidFill>
                      <a:prstDash val="solid"/>
                      <a:round/>
                      <a:headEnd type="none" w="med" len="med"/>
                      <a:tailEnd type="none" w="med" len="med"/>
                    </a:lnR>
                    <a:lnT w="6767" cap="flat" cmpd="sng" algn="ctr">
                      <a:solidFill>
                        <a:srgbClr val="D1D9E0"/>
                      </a:solidFill>
                      <a:prstDash val="solid"/>
                      <a:round/>
                      <a:headEnd type="none" w="med" len="med"/>
                      <a:tailEnd type="none" w="med" len="med"/>
                    </a:lnT>
                    <a:lnB w="6767" cap="flat" cmpd="sng" algn="ctr">
                      <a:solidFill>
                        <a:srgbClr val="D1D9E0"/>
                      </a:solidFill>
                      <a:prstDash val="solid"/>
                      <a:round/>
                      <a:headEnd type="none" w="med" len="med"/>
                      <a:tailEnd type="none" w="med" len="med"/>
                    </a:lnB>
                    <a:solidFill>
                      <a:srgbClr val="F6F8FA"/>
                    </a:solidFill>
                  </a:tcPr>
                </a:tc>
                <a:extLst>
                  <a:ext uri="{0D108BD9-81ED-4DB2-BD59-A6C34878D82A}">
                    <a16:rowId xmlns:a16="http://schemas.microsoft.com/office/drawing/2014/main" val="1483608022"/>
                  </a:ext>
                </a:extLst>
              </a:tr>
              <a:tr h="251442">
                <a:tc>
                  <a:txBody>
                    <a:bodyPr/>
                    <a:lstStyle/>
                    <a:p>
                      <a:r>
                        <a:rPr lang="en-US" sz="1200">
                          <a:effectLst/>
                        </a:rPr>
                        <a:t>Musical Instruments</a:t>
                      </a:r>
                    </a:p>
                  </a:txBody>
                  <a:tcPr marL="68099" marR="68099" marT="31430" marB="31430" anchor="ctr">
                    <a:lnL w="6767" cap="flat" cmpd="sng" algn="ctr">
                      <a:solidFill>
                        <a:srgbClr val="D1D9E0"/>
                      </a:solidFill>
                      <a:prstDash val="solid"/>
                      <a:round/>
                      <a:headEnd type="none" w="med" len="med"/>
                      <a:tailEnd type="none" w="med" len="med"/>
                    </a:lnL>
                    <a:lnR w="6767" cap="flat" cmpd="sng" algn="ctr">
                      <a:solidFill>
                        <a:srgbClr val="D1D9E0"/>
                      </a:solidFill>
                      <a:prstDash val="solid"/>
                      <a:round/>
                      <a:headEnd type="none" w="med" len="med"/>
                      <a:tailEnd type="none" w="med" len="med"/>
                    </a:lnR>
                    <a:lnT w="6767" cap="flat" cmpd="sng" algn="ctr">
                      <a:solidFill>
                        <a:srgbClr val="D1D9E0"/>
                      </a:solidFill>
                      <a:prstDash val="solid"/>
                      <a:round/>
                      <a:headEnd type="none" w="med" len="med"/>
                      <a:tailEnd type="none" w="med" len="med"/>
                    </a:lnT>
                    <a:lnB w="6767" cap="flat" cmpd="sng" algn="ctr">
                      <a:solidFill>
                        <a:srgbClr val="D1D9E0"/>
                      </a:solidFill>
                      <a:prstDash val="solid"/>
                      <a:round/>
                      <a:headEnd type="none" w="med" len="med"/>
                      <a:tailEnd type="none" w="med" len="med"/>
                    </a:lnB>
                    <a:solidFill>
                      <a:srgbClr val="FFFFFF"/>
                    </a:solidFill>
                  </a:tcPr>
                </a:tc>
                <a:tc>
                  <a:txBody>
                    <a:bodyPr/>
                    <a:lstStyle/>
                    <a:p>
                      <a:r>
                        <a:rPr lang="en-US" sz="1200" dirty="0">
                          <a:effectLst/>
                        </a:rPr>
                        <a:t>0.00</a:t>
                      </a:r>
                    </a:p>
                  </a:txBody>
                  <a:tcPr marL="68099" marR="68099" marT="31430" marB="31430" anchor="ctr">
                    <a:lnL w="6767" cap="flat" cmpd="sng" algn="ctr">
                      <a:solidFill>
                        <a:srgbClr val="D1D9E0"/>
                      </a:solidFill>
                      <a:prstDash val="solid"/>
                      <a:round/>
                      <a:headEnd type="none" w="med" len="med"/>
                      <a:tailEnd type="none" w="med" len="med"/>
                    </a:lnL>
                    <a:lnR w="6767" cap="flat" cmpd="sng" algn="ctr">
                      <a:solidFill>
                        <a:srgbClr val="D1D9E0"/>
                      </a:solidFill>
                      <a:prstDash val="solid"/>
                      <a:round/>
                      <a:headEnd type="none" w="med" len="med"/>
                      <a:tailEnd type="none" w="med" len="med"/>
                    </a:lnR>
                    <a:lnT w="6767" cap="flat" cmpd="sng" algn="ctr">
                      <a:solidFill>
                        <a:srgbClr val="D1D9E0"/>
                      </a:solidFill>
                      <a:prstDash val="solid"/>
                      <a:round/>
                      <a:headEnd type="none" w="med" len="med"/>
                      <a:tailEnd type="none" w="med" len="med"/>
                    </a:lnT>
                    <a:lnB w="6767" cap="flat" cmpd="sng" algn="ctr">
                      <a:solidFill>
                        <a:srgbClr val="D1D9E0"/>
                      </a:solidFill>
                      <a:prstDash val="solid"/>
                      <a:round/>
                      <a:headEnd type="none" w="med" len="med"/>
                      <a:tailEnd type="none" w="med" len="med"/>
                    </a:lnB>
                    <a:solidFill>
                      <a:srgbClr val="FFFFFF"/>
                    </a:solidFill>
                  </a:tcPr>
                </a:tc>
                <a:extLst>
                  <a:ext uri="{0D108BD9-81ED-4DB2-BD59-A6C34878D82A}">
                    <a16:rowId xmlns:a16="http://schemas.microsoft.com/office/drawing/2014/main" val="1714233889"/>
                  </a:ext>
                </a:extLst>
              </a:tr>
            </a:tbl>
          </a:graphicData>
        </a:graphic>
      </p:graphicFrame>
      <p:sp>
        <p:nvSpPr>
          <p:cNvPr id="4" name="TextBox 2">
            <a:extLst>
              <a:ext uri="{FF2B5EF4-FFF2-40B4-BE49-F238E27FC236}">
                <a16:creationId xmlns:a16="http://schemas.microsoft.com/office/drawing/2014/main" id="{F3F498C1-6C3A-C311-53B0-69ECBDAADF7B}"/>
              </a:ext>
            </a:extLst>
          </p:cNvPr>
          <p:cNvSpPr txBox="1"/>
          <p:nvPr/>
        </p:nvSpPr>
        <p:spPr>
          <a:xfrm>
            <a:off x="6248400" y="3924300"/>
            <a:ext cx="11887200" cy="4985980"/>
          </a:xfrm>
          <a:prstGeom prst="rect">
            <a:avLst/>
          </a:prstGeom>
        </p:spPr>
        <p:txBody>
          <a:bodyPr wrap="square" lIns="0" tIns="0" rIns="0" bIns="0" rtlCol="0" anchor="t">
            <a:spAutoFit/>
          </a:bodyPr>
          <a:lstStyle/>
          <a:p>
            <a:pPr lvl="1" algn="l"/>
            <a:endParaRPr lang="en-GB" sz="2400" u="sng" dirty="0">
              <a:solidFill>
                <a:schemeClr val="bg1"/>
              </a:solidFill>
            </a:endParaRPr>
          </a:p>
          <a:p>
            <a:pPr marL="285750" indent="-285750" algn="l">
              <a:buFont typeface="Wingdings" panose="05000000000000000000" pitchFamily="2" charset="2"/>
              <a:buChar char="Ø"/>
            </a:pPr>
            <a:r>
              <a:rPr lang="en-GB" sz="2400" b="0" i="0" dirty="0">
                <a:solidFill>
                  <a:schemeClr val="bg1"/>
                </a:solidFill>
                <a:effectLst/>
                <a:latin typeface="-apple-system"/>
              </a:rPr>
              <a:t>key Insights:</a:t>
            </a:r>
          </a:p>
          <a:p>
            <a:pPr marL="285750" indent="-285750" algn="l">
              <a:buFont typeface="Wingdings" panose="05000000000000000000" pitchFamily="2" charset="2"/>
              <a:buChar char="Ø"/>
            </a:pPr>
            <a:endParaRPr lang="en-GB" sz="2400" b="0" i="0" dirty="0">
              <a:solidFill>
                <a:schemeClr val="bg1"/>
              </a:solidFill>
              <a:effectLst/>
              <a:latin typeface="-apple-system"/>
            </a:endParaRPr>
          </a:p>
          <a:p>
            <a:pPr marL="742950" lvl="1" indent="-285750" algn="l">
              <a:buFont typeface="Arial" panose="020B0604020202020204" pitchFamily="34" charset="0"/>
              <a:buChar char="•"/>
            </a:pPr>
            <a:r>
              <a:rPr lang="en-GB" sz="2400" b="0" i="1" dirty="0">
                <a:solidFill>
                  <a:schemeClr val="bg1"/>
                </a:solidFill>
                <a:effectLst/>
                <a:latin typeface="-apple-system"/>
              </a:rPr>
              <a:t>Grocery</a:t>
            </a:r>
            <a:r>
              <a:rPr lang="en-GB" sz="2400" b="0" i="0" dirty="0">
                <a:solidFill>
                  <a:schemeClr val="bg1"/>
                </a:solidFill>
                <a:effectLst/>
                <a:latin typeface="-apple-system"/>
              </a:rPr>
              <a:t> items are the most competitive (47%), showing strong affordability and consistent ratings.</a:t>
            </a:r>
          </a:p>
          <a:p>
            <a:pPr marL="742950" lvl="1" indent="-285750" algn="l">
              <a:buFont typeface="Arial" panose="020B0604020202020204" pitchFamily="34" charset="0"/>
              <a:buChar char="•"/>
            </a:pPr>
            <a:r>
              <a:rPr lang="en-GB" sz="2400" b="0" i="1" dirty="0">
                <a:solidFill>
                  <a:schemeClr val="bg1"/>
                </a:solidFill>
                <a:effectLst/>
                <a:latin typeface="-apple-system"/>
              </a:rPr>
              <a:t>Computing</a:t>
            </a:r>
            <a:r>
              <a:rPr lang="en-GB" sz="2400" b="0" i="0" dirty="0">
                <a:solidFill>
                  <a:schemeClr val="bg1"/>
                </a:solidFill>
                <a:effectLst/>
                <a:latin typeface="-apple-system"/>
              </a:rPr>
              <a:t>, </a:t>
            </a:r>
            <a:r>
              <a:rPr lang="en-GB" sz="2400" b="0" i="1" dirty="0">
                <a:solidFill>
                  <a:schemeClr val="bg1"/>
                </a:solidFill>
                <a:effectLst/>
                <a:latin typeface="-apple-system"/>
              </a:rPr>
              <a:t>Sporting Goods</a:t>
            </a:r>
            <a:r>
              <a:rPr lang="en-GB" sz="2400" b="0" i="0" dirty="0">
                <a:solidFill>
                  <a:schemeClr val="bg1"/>
                </a:solidFill>
                <a:effectLst/>
                <a:latin typeface="-apple-system"/>
              </a:rPr>
              <a:t>, and </a:t>
            </a:r>
            <a:r>
              <a:rPr lang="en-GB" sz="2400" b="0" i="1" dirty="0">
                <a:solidFill>
                  <a:schemeClr val="bg1"/>
                </a:solidFill>
                <a:effectLst/>
                <a:latin typeface="-apple-system"/>
              </a:rPr>
              <a:t>Automobile</a:t>
            </a:r>
            <a:r>
              <a:rPr lang="en-GB" sz="2400" b="0" i="0" dirty="0">
                <a:solidFill>
                  <a:schemeClr val="bg1"/>
                </a:solidFill>
                <a:effectLst/>
                <a:latin typeface="-apple-system"/>
              </a:rPr>
              <a:t> categories follow closely (~30%).</a:t>
            </a:r>
          </a:p>
          <a:p>
            <a:pPr marL="742950" lvl="1" indent="-285750" algn="l">
              <a:buFont typeface="Arial" panose="020B0604020202020204" pitchFamily="34" charset="0"/>
              <a:buChar char="•"/>
            </a:pPr>
            <a:r>
              <a:rPr lang="en-GB" sz="2400" b="0" i="1" dirty="0">
                <a:solidFill>
                  <a:schemeClr val="bg1"/>
                </a:solidFill>
                <a:effectLst/>
                <a:latin typeface="-apple-system"/>
              </a:rPr>
              <a:t>Fashion</a:t>
            </a:r>
            <a:r>
              <a:rPr lang="en-GB" sz="2400" b="0" i="0" dirty="0">
                <a:solidFill>
                  <a:schemeClr val="bg1"/>
                </a:solidFill>
                <a:effectLst/>
                <a:latin typeface="-apple-system"/>
              </a:rPr>
              <a:t>, </a:t>
            </a:r>
            <a:r>
              <a:rPr lang="en-GB" sz="2400" b="0" i="1" dirty="0">
                <a:solidFill>
                  <a:schemeClr val="bg1"/>
                </a:solidFill>
                <a:effectLst/>
                <a:latin typeface="-apple-system"/>
              </a:rPr>
              <a:t>Phones &amp; Tablets</a:t>
            </a:r>
            <a:r>
              <a:rPr lang="en-GB" sz="2400" b="0" i="0" dirty="0">
                <a:solidFill>
                  <a:schemeClr val="bg1"/>
                </a:solidFill>
                <a:effectLst/>
                <a:latin typeface="-apple-system"/>
              </a:rPr>
              <a:t>, and </a:t>
            </a:r>
            <a:r>
              <a:rPr lang="en-GB" sz="2400" b="0" i="1" dirty="0">
                <a:solidFill>
                  <a:schemeClr val="bg1"/>
                </a:solidFill>
                <a:effectLst/>
                <a:latin typeface="-apple-system"/>
              </a:rPr>
              <a:t>Books</a:t>
            </a:r>
            <a:r>
              <a:rPr lang="en-GB" sz="2400" b="0" i="0" dirty="0">
                <a:solidFill>
                  <a:schemeClr val="bg1"/>
                </a:solidFill>
                <a:effectLst/>
                <a:latin typeface="-apple-system"/>
              </a:rPr>
              <a:t> &amp; </a:t>
            </a:r>
            <a:r>
              <a:rPr lang="en-GB" sz="2400" b="0" i="1" dirty="0">
                <a:solidFill>
                  <a:schemeClr val="bg1"/>
                </a:solidFill>
                <a:effectLst/>
                <a:latin typeface="-apple-system"/>
              </a:rPr>
              <a:t>Music</a:t>
            </a:r>
            <a:r>
              <a:rPr lang="en-GB" sz="2400" b="0" i="0" dirty="0">
                <a:solidFill>
                  <a:schemeClr val="bg1"/>
                </a:solidFill>
                <a:effectLst/>
                <a:latin typeface="-apple-system"/>
              </a:rPr>
              <a:t> have the lowest competitiveness, likely due to higher prices or lower ratings.</a:t>
            </a:r>
          </a:p>
          <a:p>
            <a:pPr marL="742950" lvl="1" indent="-285750" algn="l">
              <a:buFont typeface="Arial" panose="020B0604020202020204" pitchFamily="34" charset="0"/>
              <a:buChar char="•"/>
            </a:pPr>
            <a:endParaRPr lang="en-GB" sz="2400" b="0" i="0" dirty="0">
              <a:solidFill>
                <a:schemeClr val="bg1"/>
              </a:solidFill>
              <a:effectLst/>
              <a:latin typeface="-apple-system"/>
            </a:endParaRPr>
          </a:p>
          <a:p>
            <a:pPr marL="285750" indent="-285750" algn="l">
              <a:buFont typeface="Wingdings" panose="05000000000000000000" pitchFamily="2" charset="2"/>
              <a:buChar char="Ø"/>
            </a:pPr>
            <a:r>
              <a:rPr lang="en-GB" sz="2400" b="0" i="0" dirty="0">
                <a:solidFill>
                  <a:schemeClr val="bg1"/>
                </a:solidFill>
                <a:effectLst/>
                <a:latin typeface="-apple-system"/>
              </a:rPr>
              <a:t>Overall, competitiveness varies widely across categories, showing that strong performance (good price + good ratings) is not uniform across product types.</a:t>
            </a:r>
          </a:p>
          <a:p>
            <a:pPr marL="285750" indent="-285750">
              <a:buFont typeface="Wingdings" panose="05000000000000000000" pitchFamily="2" charset="2"/>
              <a:buChar char="Ø"/>
            </a:pPr>
            <a:endParaRPr lang="en-GB" sz="2400" dirty="0">
              <a:solidFill>
                <a:schemeClr val="bg1"/>
              </a:solidFill>
            </a:endParaRPr>
          </a:p>
          <a:p>
            <a:endParaRPr lang="en-GB" dirty="0">
              <a:solidFill>
                <a:schemeClr val="bg1"/>
              </a:solidFill>
            </a:endParaRPr>
          </a:p>
          <a:p>
            <a:endParaRPr lang="en-GB" dirty="0">
              <a:solidFill>
                <a:schemeClr val="bg1"/>
              </a:solidFill>
            </a:endParaRPr>
          </a:p>
        </p:txBody>
      </p:sp>
    </p:spTree>
    <p:extLst>
      <p:ext uri="{BB962C8B-B14F-4D97-AF65-F5344CB8AC3E}">
        <p14:creationId xmlns:p14="http://schemas.microsoft.com/office/powerpoint/2010/main" val="2970160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20134F"/>
        </a:solidFill>
        <a:effectLst/>
      </p:bgPr>
    </p:bg>
    <p:spTree>
      <p:nvGrpSpPr>
        <p:cNvPr id="1" name=""/>
        <p:cNvGrpSpPr/>
        <p:nvPr/>
      </p:nvGrpSpPr>
      <p:grpSpPr>
        <a:xfrm>
          <a:off x="0" y="0"/>
          <a:ext cx="0" cy="0"/>
          <a:chOff x="0" y="0"/>
          <a:chExt cx="0" cy="0"/>
        </a:xfrm>
      </p:grpSpPr>
      <p:sp>
        <p:nvSpPr>
          <p:cNvPr id="2" name="TextBox 2"/>
          <p:cNvSpPr txBox="1"/>
          <p:nvPr/>
        </p:nvSpPr>
        <p:spPr>
          <a:xfrm>
            <a:off x="76200" y="0"/>
            <a:ext cx="18135600" cy="4462760"/>
          </a:xfrm>
          <a:prstGeom prst="rect">
            <a:avLst/>
          </a:prstGeom>
        </p:spPr>
        <p:txBody>
          <a:bodyPr wrap="square" lIns="0" tIns="0" rIns="0" bIns="0" rtlCol="0" anchor="t">
            <a:spAutoFit/>
          </a:bodyPr>
          <a:lstStyle/>
          <a:p>
            <a:pPr algn="ctr"/>
            <a:r>
              <a:rPr lang="en-US" sz="3200" b="1" u="sng" dirty="0">
                <a:solidFill>
                  <a:schemeClr val="bg1"/>
                </a:solidFill>
              </a:rPr>
              <a:t>Exploratory</a:t>
            </a:r>
            <a:r>
              <a:rPr lang="en-GB" sz="3200" b="1" u="sng" dirty="0">
                <a:solidFill>
                  <a:schemeClr val="bg1"/>
                </a:solidFill>
              </a:rPr>
              <a:t> Data Analysis (EDA)</a:t>
            </a:r>
          </a:p>
          <a:p>
            <a:pPr lvl="1" algn="l"/>
            <a:endParaRPr lang="en-GB" sz="2400" b="0" i="0" dirty="0">
              <a:solidFill>
                <a:schemeClr val="bg1"/>
              </a:solidFill>
              <a:effectLst/>
              <a:latin typeface="-apple-system"/>
            </a:endParaRPr>
          </a:p>
          <a:p>
            <a:r>
              <a:rPr lang="en-GB" sz="2400" u="sng" dirty="0">
                <a:solidFill>
                  <a:schemeClr val="bg1"/>
                </a:solidFill>
              </a:rPr>
              <a:t>Correlation</a:t>
            </a:r>
          </a:p>
          <a:p>
            <a:endParaRPr lang="en-GB" sz="2400" u="sng" dirty="0">
              <a:solidFill>
                <a:schemeClr val="bg1"/>
              </a:solidFill>
            </a:endParaRPr>
          </a:p>
          <a:p>
            <a:pPr marL="342900" indent="-342900" algn="l">
              <a:buFont typeface="Wingdings" panose="05000000000000000000" pitchFamily="2" charset="2"/>
              <a:buChar char="Ø"/>
            </a:pPr>
            <a:r>
              <a:rPr lang="en-GB" sz="2400" b="0" i="0" dirty="0">
                <a:solidFill>
                  <a:schemeClr val="bg1"/>
                </a:solidFill>
                <a:effectLst/>
                <a:latin typeface="-apple-system"/>
              </a:rPr>
              <a:t>There is a strong positive correlation between current and original prices as current prices are derived from discounts.</a:t>
            </a:r>
          </a:p>
          <a:p>
            <a:pPr marL="342900" indent="-342900" algn="l">
              <a:buFont typeface="Wingdings" panose="05000000000000000000" pitchFamily="2" charset="2"/>
              <a:buChar char="Ø"/>
            </a:pPr>
            <a:r>
              <a:rPr lang="en-GB" sz="2400" b="0" i="0" dirty="0">
                <a:solidFill>
                  <a:schemeClr val="bg1"/>
                </a:solidFill>
                <a:effectLst/>
                <a:latin typeface="-apple-system"/>
              </a:rPr>
              <a:t>Discounts shows weak influence on price, suggesting they serve more as marketing tools than true price drivers.</a:t>
            </a:r>
          </a:p>
          <a:p>
            <a:pPr marL="342900" indent="-342900" algn="l">
              <a:buFont typeface="Wingdings" panose="05000000000000000000" pitchFamily="2" charset="2"/>
              <a:buChar char="Ø"/>
            </a:pPr>
            <a:r>
              <a:rPr lang="en-GB" sz="2400" b="0" i="0" dirty="0">
                <a:solidFill>
                  <a:schemeClr val="bg1"/>
                </a:solidFill>
                <a:effectLst/>
                <a:latin typeface="-apple-system"/>
              </a:rPr>
              <a:t>There’s no clear link between price and ratings, indicating that expensive products don’t necessarily receive better reviews.</a:t>
            </a:r>
          </a:p>
          <a:p>
            <a:pPr marL="342900" indent="-342900" algn="l">
              <a:buFont typeface="Wingdings" panose="05000000000000000000" pitchFamily="2" charset="2"/>
              <a:buChar char="Ø"/>
            </a:pPr>
            <a:r>
              <a:rPr lang="en-GB" sz="2400" b="0" i="0" dirty="0">
                <a:solidFill>
                  <a:schemeClr val="bg1"/>
                </a:solidFill>
                <a:effectLst/>
                <a:latin typeface="-apple-system"/>
              </a:rPr>
              <a:t>While discounted products may attract slightly more ratings, the effect is minimal. As expected, products with more reviews tend to have slightly higher average ratings.</a:t>
            </a:r>
          </a:p>
          <a:p>
            <a:br>
              <a:rPr lang="en-GB" sz="2400" dirty="0">
                <a:solidFill>
                  <a:schemeClr val="bg1"/>
                </a:solidFill>
              </a:rPr>
            </a:br>
            <a:endParaRPr lang="en-GB" sz="2400" u="sng" dirty="0">
              <a:solidFill>
                <a:schemeClr val="bg1"/>
              </a:solidFill>
            </a:endParaRPr>
          </a:p>
          <a:p>
            <a:endParaRPr lang="en-GB" dirty="0">
              <a:solidFill>
                <a:schemeClr val="bg1"/>
              </a:solidFill>
            </a:endParaRPr>
          </a:p>
        </p:txBody>
      </p:sp>
      <p:sp>
        <p:nvSpPr>
          <p:cNvPr id="5" name="Freeform 5"/>
          <p:cNvSpPr/>
          <p:nvPr/>
        </p:nvSpPr>
        <p:spPr>
          <a:xfrm>
            <a:off x="-328" y="9334500"/>
            <a:ext cx="4419928" cy="952514"/>
          </a:xfrm>
          <a:custGeom>
            <a:avLst/>
            <a:gdLst/>
            <a:ahLst/>
            <a:cxnLst/>
            <a:rect l="l" t="t" r="r" b="b"/>
            <a:pathLst>
              <a:path w="10036424" h="3971060">
                <a:moveTo>
                  <a:pt x="0" y="0"/>
                </a:moveTo>
                <a:lnTo>
                  <a:pt x="10036424" y="0"/>
                </a:lnTo>
                <a:lnTo>
                  <a:pt x="10036424" y="3971060"/>
                </a:lnTo>
                <a:lnTo>
                  <a:pt x="0" y="397106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6" name="AutoShape 2" descr="Correlation between Numeric Variables">
            <a:extLst>
              <a:ext uri="{FF2B5EF4-FFF2-40B4-BE49-F238E27FC236}">
                <a16:creationId xmlns:a16="http://schemas.microsoft.com/office/drawing/2014/main" id="{99DD8E87-C8F8-A300-ED04-BBFF9EAD0273}"/>
              </a:ext>
            </a:extLst>
          </p:cNvPr>
          <p:cNvSpPr>
            <a:spLocks noChangeAspect="1" noChangeArrowheads="1"/>
          </p:cNvSpPr>
          <p:nvPr/>
        </p:nvSpPr>
        <p:spPr bwMode="auto">
          <a:xfrm>
            <a:off x="8991600" y="4991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a:extLst>
              <a:ext uri="{FF2B5EF4-FFF2-40B4-BE49-F238E27FC236}">
                <a16:creationId xmlns:a16="http://schemas.microsoft.com/office/drawing/2014/main" id="{E7D486F4-2190-C3B4-EDD6-5DCE477F2AD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19600" y="4000500"/>
            <a:ext cx="6008985" cy="5181600"/>
          </a:xfrm>
          <a:prstGeom prst="rect">
            <a:avLst/>
          </a:prstGeom>
        </p:spPr>
      </p:pic>
    </p:spTree>
    <p:extLst>
      <p:ext uri="{BB962C8B-B14F-4D97-AF65-F5344CB8AC3E}">
        <p14:creationId xmlns:p14="http://schemas.microsoft.com/office/powerpoint/2010/main" val="3260268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20134F"/>
        </a:solidFill>
        <a:effectLst/>
      </p:bgPr>
    </p:bg>
    <p:spTree>
      <p:nvGrpSpPr>
        <p:cNvPr id="1" name=""/>
        <p:cNvGrpSpPr/>
        <p:nvPr/>
      </p:nvGrpSpPr>
      <p:grpSpPr>
        <a:xfrm>
          <a:off x="0" y="0"/>
          <a:ext cx="0" cy="0"/>
          <a:chOff x="0" y="0"/>
          <a:chExt cx="0" cy="0"/>
        </a:xfrm>
      </p:grpSpPr>
      <p:sp>
        <p:nvSpPr>
          <p:cNvPr id="2" name="TextBox 2"/>
          <p:cNvSpPr txBox="1"/>
          <p:nvPr/>
        </p:nvSpPr>
        <p:spPr>
          <a:xfrm>
            <a:off x="762000" y="280477"/>
            <a:ext cx="15217350" cy="2803075"/>
          </a:xfrm>
          <a:prstGeom prst="rect">
            <a:avLst/>
          </a:prstGeom>
        </p:spPr>
        <p:txBody>
          <a:bodyPr lIns="0" tIns="0" rIns="0" bIns="0" rtlCol="0" anchor="t">
            <a:spAutoFit/>
          </a:bodyPr>
          <a:lstStyle/>
          <a:p>
            <a:pPr algn="ctr">
              <a:lnSpc>
                <a:spcPts val="5759"/>
              </a:lnSpc>
            </a:pPr>
            <a:r>
              <a:rPr lang="en-US" sz="4800" b="1" dirty="0">
                <a:solidFill>
                  <a:srgbClr val="D5D2E2"/>
                </a:solidFill>
                <a:latin typeface="Poppins Bold"/>
                <a:ea typeface="Poppins Bold"/>
                <a:cs typeface="Poppins Bold"/>
                <a:sym typeface="Poppins Bold"/>
              </a:rPr>
              <a:t>Modeling</a:t>
            </a:r>
          </a:p>
          <a:p>
            <a:pPr marL="686264" lvl="1" indent="-343132" algn="l">
              <a:lnSpc>
                <a:spcPts val="3814"/>
              </a:lnSpc>
              <a:buFont typeface="Arial"/>
              <a:buChar char="•"/>
            </a:pPr>
            <a:endParaRPr lang="en-US" sz="1100" dirty="0">
              <a:solidFill>
                <a:srgbClr val="FFFFFF"/>
              </a:solidFill>
              <a:latin typeface="Poppins"/>
              <a:ea typeface="Poppins"/>
              <a:cs typeface="Poppins"/>
              <a:sym typeface="Poppins"/>
            </a:endParaRPr>
          </a:p>
          <a:p>
            <a:pPr marL="342900" indent="-342900" algn="l">
              <a:lnSpc>
                <a:spcPts val="3814"/>
              </a:lnSpc>
              <a:buFont typeface="Wingdings" panose="05000000000000000000" pitchFamily="2" charset="2"/>
              <a:buChar char="Ø"/>
            </a:pPr>
            <a:r>
              <a:rPr lang="en-US" sz="2400" dirty="0">
                <a:solidFill>
                  <a:srgbClr val="FFFFFF"/>
                </a:solidFill>
                <a:latin typeface="Poppins"/>
                <a:ea typeface="Poppins"/>
                <a:cs typeface="Poppins"/>
                <a:sym typeface="Poppins"/>
              </a:rPr>
              <a:t>Objective : </a:t>
            </a:r>
          </a:p>
          <a:p>
            <a:pPr marL="742950" lvl="1" indent="-285750">
              <a:lnSpc>
                <a:spcPts val="3814"/>
              </a:lnSpc>
              <a:buFont typeface="Arial" panose="020B0604020202020204" pitchFamily="34" charset="0"/>
              <a:buChar char="•"/>
            </a:pPr>
            <a:r>
              <a:rPr lang="en-US" sz="2400" dirty="0">
                <a:solidFill>
                  <a:schemeClr val="bg1"/>
                </a:solidFill>
                <a:latin typeface="-apple-system"/>
                <a:sym typeface="Poppins"/>
              </a:rPr>
              <a:t>Build a reliable model that predicts fair, competitive prices while adapting to category trends</a:t>
            </a:r>
            <a:r>
              <a:rPr lang="en-US" sz="2000" dirty="0">
                <a:solidFill>
                  <a:schemeClr val="bg1"/>
                </a:solidFill>
                <a:latin typeface="-apple-system"/>
                <a:sym typeface="Poppins"/>
              </a:rPr>
              <a:t>.</a:t>
            </a:r>
          </a:p>
          <a:p>
            <a:pPr algn="l">
              <a:lnSpc>
                <a:spcPts val="5759"/>
              </a:lnSpc>
            </a:pPr>
            <a:endParaRPr lang="en-US" sz="1100" b="1" dirty="0">
              <a:solidFill>
                <a:srgbClr val="D5D2E2"/>
              </a:solidFill>
              <a:latin typeface="Poppins Bold"/>
              <a:ea typeface="Poppins Bold"/>
              <a:cs typeface="Poppins Bold"/>
              <a:sym typeface="Poppins Bold"/>
            </a:endParaRPr>
          </a:p>
        </p:txBody>
      </p:sp>
      <p:sp>
        <p:nvSpPr>
          <p:cNvPr id="3" name="AutoShape 3"/>
          <p:cNvSpPr/>
          <p:nvPr/>
        </p:nvSpPr>
        <p:spPr>
          <a:xfrm rot="13909">
            <a:off x="2095367" y="4761425"/>
            <a:ext cx="14124866" cy="0"/>
          </a:xfrm>
          <a:prstGeom prst="line">
            <a:avLst/>
          </a:prstGeom>
          <a:ln w="19050" cap="rnd">
            <a:solidFill>
              <a:srgbClr val="8854FD"/>
            </a:solidFill>
            <a:prstDash val="solid"/>
            <a:headEnd type="oval" w="lg" len="lg"/>
            <a:tailEnd type="oval" w="lg" len="lg"/>
          </a:ln>
        </p:spPr>
        <p:txBody>
          <a:bodyPr/>
          <a:lstStyle/>
          <a:p>
            <a:endParaRPr lang="en-US"/>
          </a:p>
        </p:txBody>
      </p:sp>
      <p:sp>
        <p:nvSpPr>
          <p:cNvPr id="4" name="TextBox 4"/>
          <p:cNvSpPr txBox="1"/>
          <p:nvPr/>
        </p:nvSpPr>
        <p:spPr>
          <a:xfrm>
            <a:off x="1975375" y="5940650"/>
            <a:ext cx="2197350" cy="790575"/>
          </a:xfrm>
          <a:prstGeom prst="rect">
            <a:avLst/>
          </a:prstGeom>
        </p:spPr>
        <p:txBody>
          <a:bodyPr lIns="0" tIns="0" rIns="0" bIns="0" rtlCol="0" anchor="t">
            <a:spAutoFit/>
          </a:bodyPr>
          <a:lstStyle/>
          <a:p>
            <a:pPr algn="ctr">
              <a:lnSpc>
                <a:spcPts val="3000"/>
              </a:lnSpc>
            </a:pPr>
            <a:r>
              <a:rPr lang="en-US" sz="2500" b="1" dirty="0">
                <a:solidFill>
                  <a:srgbClr val="FC5596"/>
                </a:solidFill>
                <a:latin typeface="Poppins Bold"/>
                <a:ea typeface="Poppins Bold"/>
                <a:cs typeface="Poppins Bold"/>
                <a:sym typeface="Poppins Bold"/>
              </a:rPr>
              <a:t>Data Preparation</a:t>
            </a:r>
          </a:p>
        </p:txBody>
      </p:sp>
      <p:grpSp>
        <p:nvGrpSpPr>
          <p:cNvPr id="5" name="Group 5"/>
          <p:cNvGrpSpPr/>
          <p:nvPr/>
        </p:nvGrpSpPr>
        <p:grpSpPr>
          <a:xfrm>
            <a:off x="2883000" y="4579950"/>
            <a:ext cx="382200" cy="382200"/>
            <a:chOff x="0" y="0"/>
            <a:chExt cx="509600" cy="509600"/>
          </a:xfrm>
        </p:grpSpPr>
        <p:sp>
          <p:nvSpPr>
            <p:cNvPr id="6" name="Freeform 6"/>
            <p:cNvSpPr/>
            <p:nvPr/>
          </p:nvSpPr>
          <p:spPr>
            <a:xfrm>
              <a:off x="0" y="0"/>
              <a:ext cx="509651" cy="509651"/>
            </a:xfrm>
            <a:custGeom>
              <a:avLst/>
              <a:gdLst/>
              <a:ahLst/>
              <a:cxnLst/>
              <a:rect l="l" t="t" r="r" b="b"/>
              <a:pathLst>
                <a:path w="509651" h="509651">
                  <a:moveTo>
                    <a:pt x="0" y="254762"/>
                  </a:moveTo>
                  <a:cubicBezTo>
                    <a:pt x="0" y="114046"/>
                    <a:pt x="114046" y="0"/>
                    <a:pt x="254762" y="0"/>
                  </a:cubicBezTo>
                  <a:cubicBezTo>
                    <a:pt x="395478" y="0"/>
                    <a:pt x="509651" y="114046"/>
                    <a:pt x="509651" y="254762"/>
                  </a:cubicBezTo>
                  <a:cubicBezTo>
                    <a:pt x="509651" y="395478"/>
                    <a:pt x="395478" y="509651"/>
                    <a:pt x="254762" y="509651"/>
                  </a:cubicBezTo>
                  <a:cubicBezTo>
                    <a:pt x="114046" y="509651"/>
                    <a:pt x="0" y="395478"/>
                    <a:pt x="0" y="254762"/>
                  </a:cubicBezTo>
                  <a:close/>
                </a:path>
              </a:pathLst>
            </a:custGeom>
            <a:solidFill>
              <a:srgbClr val="FC5596"/>
            </a:solidFill>
          </p:spPr>
          <p:txBody>
            <a:bodyPr/>
            <a:lstStyle/>
            <a:p>
              <a:endParaRPr lang="en-US"/>
            </a:p>
          </p:txBody>
        </p:sp>
      </p:grpSp>
      <p:sp>
        <p:nvSpPr>
          <p:cNvPr id="7" name="AutoShape 7"/>
          <p:cNvSpPr/>
          <p:nvPr/>
        </p:nvSpPr>
        <p:spPr>
          <a:xfrm>
            <a:off x="2586886" y="5410425"/>
            <a:ext cx="974427" cy="19050"/>
          </a:xfrm>
          <a:prstGeom prst="line">
            <a:avLst/>
          </a:prstGeom>
          <a:ln w="19050" cap="rnd">
            <a:solidFill>
              <a:srgbClr val="FC5596"/>
            </a:solidFill>
            <a:prstDash val="solid"/>
            <a:headEnd type="none" w="sm" len="sm"/>
            <a:tailEnd type="none" w="sm" len="sm"/>
          </a:ln>
        </p:spPr>
        <p:txBody>
          <a:bodyPr/>
          <a:lstStyle/>
          <a:p>
            <a:endParaRPr lang="en-US"/>
          </a:p>
        </p:txBody>
      </p:sp>
      <p:sp>
        <p:nvSpPr>
          <p:cNvPr id="8" name="TextBox 8"/>
          <p:cNvSpPr txBox="1"/>
          <p:nvPr/>
        </p:nvSpPr>
        <p:spPr>
          <a:xfrm>
            <a:off x="6031201" y="5940650"/>
            <a:ext cx="2197350" cy="769441"/>
          </a:xfrm>
          <a:prstGeom prst="rect">
            <a:avLst/>
          </a:prstGeom>
        </p:spPr>
        <p:txBody>
          <a:bodyPr lIns="0" tIns="0" rIns="0" bIns="0" rtlCol="0" anchor="t">
            <a:spAutoFit/>
          </a:bodyPr>
          <a:lstStyle/>
          <a:p>
            <a:pPr algn="ctr">
              <a:lnSpc>
                <a:spcPts val="3000"/>
              </a:lnSpc>
            </a:pPr>
            <a:r>
              <a:rPr lang="en-US" sz="2500" b="1" dirty="0">
                <a:solidFill>
                  <a:srgbClr val="FE9883"/>
                </a:solidFill>
                <a:latin typeface="Poppins Bold"/>
                <a:ea typeface="Poppins Bold"/>
                <a:cs typeface="Poppins Bold"/>
                <a:sym typeface="Poppins Bold"/>
              </a:rPr>
              <a:t>Feature Engineering</a:t>
            </a:r>
          </a:p>
        </p:txBody>
      </p:sp>
      <p:grpSp>
        <p:nvGrpSpPr>
          <p:cNvPr id="9" name="Group 9"/>
          <p:cNvGrpSpPr/>
          <p:nvPr/>
        </p:nvGrpSpPr>
        <p:grpSpPr>
          <a:xfrm>
            <a:off x="6938776" y="4579868"/>
            <a:ext cx="382200" cy="382200"/>
            <a:chOff x="0" y="0"/>
            <a:chExt cx="509600" cy="509600"/>
          </a:xfrm>
        </p:grpSpPr>
        <p:sp>
          <p:nvSpPr>
            <p:cNvPr id="10" name="Freeform 10"/>
            <p:cNvSpPr/>
            <p:nvPr/>
          </p:nvSpPr>
          <p:spPr>
            <a:xfrm>
              <a:off x="0" y="0"/>
              <a:ext cx="509651" cy="509651"/>
            </a:xfrm>
            <a:custGeom>
              <a:avLst/>
              <a:gdLst/>
              <a:ahLst/>
              <a:cxnLst/>
              <a:rect l="l" t="t" r="r" b="b"/>
              <a:pathLst>
                <a:path w="509651" h="509651">
                  <a:moveTo>
                    <a:pt x="0" y="254762"/>
                  </a:moveTo>
                  <a:cubicBezTo>
                    <a:pt x="0" y="114046"/>
                    <a:pt x="114046" y="0"/>
                    <a:pt x="254762" y="0"/>
                  </a:cubicBezTo>
                  <a:cubicBezTo>
                    <a:pt x="395478" y="0"/>
                    <a:pt x="509651" y="114046"/>
                    <a:pt x="509651" y="254762"/>
                  </a:cubicBezTo>
                  <a:cubicBezTo>
                    <a:pt x="509651" y="395478"/>
                    <a:pt x="395478" y="509651"/>
                    <a:pt x="254762" y="509651"/>
                  </a:cubicBezTo>
                  <a:cubicBezTo>
                    <a:pt x="114046" y="509651"/>
                    <a:pt x="0" y="395478"/>
                    <a:pt x="0" y="254762"/>
                  </a:cubicBezTo>
                  <a:close/>
                </a:path>
              </a:pathLst>
            </a:custGeom>
            <a:solidFill>
              <a:srgbClr val="FE9883"/>
            </a:solidFill>
          </p:spPr>
          <p:txBody>
            <a:bodyPr/>
            <a:lstStyle/>
            <a:p>
              <a:endParaRPr lang="en-US"/>
            </a:p>
          </p:txBody>
        </p:sp>
      </p:grpSp>
      <p:sp>
        <p:nvSpPr>
          <p:cNvPr id="11" name="AutoShape 11"/>
          <p:cNvSpPr/>
          <p:nvPr/>
        </p:nvSpPr>
        <p:spPr>
          <a:xfrm>
            <a:off x="6642662" y="5410343"/>
            <a:ext cx="974427" cy="19050"/>
          </a:xfrm>
          <a:prstGeom prst="line">
            <a:avLst/>
          </a:prstGeom>
          <a:ln w="19050" cap="rnd">
            <a:solidFill>
              <a:srgbClr val="FE9883"/>
            </a:solidFill>
            <a:prstDash val="solid"/>
            <a:headEnd type="none" w="sm" len="sm"/>
            <a:tailEnd type="none" w="sm" len="sm"/>
          </a:ln>
        </p:spPr>
        <p:txBody>
          <a:bodyPr/>
          <a:lstStyle/>
          <a:p>
            <a:endParaRPr lang="en-US"/>
          </a:p>
        </p:txBody>
      </p:sp>
      <p:sp>
        <p:nvSpPr>
          <p:cNvPr id="12" name="TextBox 12"/>
          <p:cNvSpPr txBox="1"/>
          <p:nvPr/>
        </p:nvSpPr>
        <p:spPr>
          <a:xfrm>
            <a:off x="10087025" y="5950175"/>
            <a:ext cx="2197350" cy="762966"/>
          </a:xfrm>
          <a:prstGeom prst="rect">
            <a:avLst/>
          </a:prstGeom>
        </p:spPr>
        <p:txBody>
          <a:bodyPr lIns="0" tIns="0" rIns="0" bIns="0" rtlCol="0" anchor="t">
            <a:spAutoFit/>
          </a:bodyPr>
          <a:lstStyle/>
          <a:p>
            <a:pPr algn="ctr">
              <a:lnSpc>
                <a:spcPts val="2999"/>
              </a:lnSpc>
            </a:pPr>
            <a:r>
              <a:rPr lang="en-US" sz="2499" b="1" dirty="0">
                <a:solidFill>
                  <a:srgbClr val="FC5596"/>
                </a:solidFill>
                <a:latin typeface="Poppins Bold"/>
                <a:ea typeface="Poppins Bold"/>
                <a:cs typeface="Poppins Bold"/>
                <a:sym typeface="Poppins Bold"/>
              </a:rPr>
              <a:t>Test Multiple Models</a:t>
            </a:r>
          </a:p>
        </p:txBody>
      </p:sp>
      <p:grpSp>
        <p:nvGrpSpPr>
          <p:cNvPr id="13" name="Group 13"/>
          <p:cNvGrpSpPr/>
          <p:nvPr/>
        </p:nvGrpSpPr>
        <p:grpSpPr>
          <a:xfrm>
            <a:off x="10994576" y="4579864"/>
            <a:ext cx="382200" cy="382200"/>
            <a:chOff x="0" y="0"/>
            <a:chExt cx="509600" cy="509600"/>
          </a:xfrm>
        </p:grpSpPr>
        <p:sp>
          <p:nvSpPr>
            <p:cNvPr id="14" name="Freeform 14"/>
            <p:cNvSpPr/>
            <p:nvPr/>
          </p:nvSpPr>
          <p:spPr>
            <a:xfrm>
              <a:off x="0" y="0"/>
              <a:ext cx="509651" cy="509651"/>
            </a:xfrm>
            <a:custGeom>
              <a:avLst/>
              <a:gdLst/>
              <a:ahLst/>
              <a:cxnLst/>
              <a:rect l="l" t="t" r="r" b="b"/>
              <a:pathLst>
                <a:path w="509651" h="509651">
                  <a:moveTo>
                    <a:pt x="0" y="254762"/>
                  </a:moveTo>
                  <a:cubicBezTo>
                    <a:pt x="0" y="114046"/>
                    <a:pt x="114046" y="0"/>
                    <a:pt x="254762" y="0"/>
                  </a:cubicBezTo>
                  <a:cubicBezTo>
                    <a:pt x="395478" y="0"/>
                    <a:pt x="509651" y="114046"/>
                    <a:pt x="509651" y="254762"/>
                  </a:cubicBezTo>
                  <a:cubicBezTo>
                    <a:pt x="509651" y="395478"/>
                    <a:pt x="395478" y="509651"/>
                    <a:pt x="254762" y="509651"/>
                  </a:cubicBezTo>
                  <a:cubicBezTo>
                    <a:pt x="114046" y="509651"/>
                    <a:pt x="0" y="395478"/>
                    <a:pt x="0" y="254762"/>
                  </a:cubicBezTo>
                  <a:close/>
                </a:path>
              </a:pathLst>
            </a:custGeom>
            <a:solidFill>
              <a:srgbClr val="FC5596"/>
            </a:solidFill>
          </p:spPr>
          <p:txBody>
            <a:bodyPr/>
            <a:lstStyle/>
            <a:p>
              <a:endParaRPr lang="en-US"/>
            </a:p>
          </p:txBody>
        </p:sp>
      </p:grpSp>
      <p:sp>
        <p:nvSpPr>
          <p:cNvPr id="15" name="AutoShape 15"/>
          <p:cNvSpPr/>
          <p:nvPr/>
        </p:nvSpPr>
        <p:spPr>
          <a:xfrm>
            <a:off x="10698462" y="5410339"/>
            <a:ext cx="974427" cy="19050"/>
          </a:xfrm>
          <a:prstGeom prst="line">
            <a:avLst/>
          </a:prstGeom>
          <a:ln w="19050" cap="rnd">
            <a:solidFill>
              <a:srgbClr val="FC5596"/>
            </a:solidFill>
            <a:prstDash val="solid"/>
            <a:headEnd type="none" w="sm" len="sm"/>
            <a:tailEnd type="none" w="sm" len="sm"/>
          </a:ln>
        </p:spPr>
        <p:txBody>
          <a:bodyPr/>
          <a:lstStyle/>
          <a:p>
            <a:endParaRPr lang="en-US"/>
          </a:p>
        </p:txBody>
      </p:sp>
      <p:sp>
        <p:nvSpPr>
          <p:cNvPr id="16" name="TextBox 16"/>
          <p:cNvSpPr txBox="1"/>
          <p:nvPr/>
        </p:nvSpPr>
        <p:spPr>
          <a:xfrm>
            <a:off x="13682951" y="5950175"/>
            <a:ext cx="3117150" cy="1147686"/>
          </a:xfrm>
          <a:prstGeom prst="rect">
            <a:avLst/>
          </a:prstGeom>
        </p:spPr>
        <p:txBody>
          <a:bodyPr lIns="0" tIns="0" rIns="0" bIns="0" rtlCol="0" anchor="t">
            <a:spAutoFit/>
          </a:bodyPr>
          <a:lstStyle/>
          <a:p>
            <a:pPr algn="ctr">
              <a:lnSpc>
                <a:spcPts val="2999"/>
              </a:lnSpc>
            </a:pPr>
            <a:r>
              <a:rPr lang="en-US" sz="2499" b="1" dirty="0">
                <a:solidFill>
                  <a:srgbClr val="FE9883"/>
                </a:solidFill>
                <a:latin typeface="Poppins Bold"/>
                <a:ea typeface="Poppins Bold"/>
                <a:cs typeface="Poppins Bold"/>
                <a:sym typeface="Poppins Bold"/>
              </a:rPr>
              <a:t>Model Optimization &amp; Evaluation</a:t>
            </a:r>
          </a:p>
        </p:txBody>
      </p:sp>
      <p:grpSp>
        <p:nvGrpSpPr>
          <p:cNvPr id="17" name="Group 17"/>
          <p:cNvGrpSpPr/>
          <p:nvPr/>
        </p:nvGrpSpPr>
        <p:grpSpPr>
          <a:xfrm>
            <a:off x="15050376" y="4579850"/>
            <a:ext cx="382200" cy="382200"/>
            <a:chOff x="0" y="0"/>
            <a:chExt cx="509600" cy="509600"/>
          </a:xfrm>
        </p:grpSpPr>
        <p:sp>
          <p:nvSpPr>
            <p:cNvPr id="18" name="Freeform 18"/>
            <p:cNvSpPr/>
            <p:nvPr/>
          </p:nvSpPr>
          <p:spPr>
            <a:xfrm>
              <a:off x="0" y="0"/>
              <a:ext cx="509651" cy="509651"/>
            </a:xfrm>
            <a:custGeom>
              <a:avLst/>
              <a:gdLst/>
              <a:ahLst/>
              <a:cxnLst/>
              <a:rect l="l" t="t" r="r" b="b"/>
              <a:pathLst>
                <a:path w="509651" h="509651">
                  <a:moveTo>
                    <a:pt x="0" y="254762"/>
                  </a:moveTo>
                  <a:cubicBezTo>
                    <a:pt x="0" y="114046"/>
                    <a:pt x="114046" y="0"/>
                    <a:pt x="254762" y="0"/>
                  </a:cubicBezTo>
                  <a:cubicBezTo>
                    <a:pt x="395478" y="0"/>
                    <a:pt x="509651" y="114046"/>
                    <a:pt x="509651" y="254762"/>
                  </a:cubicBezTo>
                  <a:cubicBezTo>
                    <a:pt x="509651" y="395478"/>
                    <a:pt x="395478" y="509651"/>
                    <a:pt x="254762" y="509651"/>
                  </a:cubicBezTo>
                  <a:cubicBezTo>
                    <a:pt x="114046" y="509651"/>
                    <a:pt x="0" y="395478"/>
                    <a:pt x="0" y="254762"/>
                  </a:cubicBezTo>
                  <a:close/>
                </a:path>
              </a:pathLst>
            </a:custGeom>
            <a:solidFill>
              <a:srgbClr val="FE9883"/>
            </a:solidFill>
          </p:spPr>
          <p:txBody>
            <a:bodyPr/>
            <a:lstStyle/>
            <a:p>
              <a:endParaRPr lang="en-US"/>
            </a:p>
          </p:txBody>
        </p:sp>
      </p:grpSp>
      <p:sp>
        <p:nvSpPr>
          <p:cNvPr id="19" name="AutoShape 19"/>
          <p:cNvSpPr/>
          <p:nvPr/>
        </p:nvSpPr>
        <p:spPr>
          <a:xfrm rot="5198260">
            <a:off x="14754312" y="5410325"/>
            <a:ext cx="974427" cy="0"/>
          </a:xfrm>
          <a:prstGeom prst="line">
            <a:avLst/>
          </a:prstGeom>
          <a:ln w="19050" cap="rnd">
            <a:solidFill>
              <a:srgbClr val="FE9883"/>
            </a:solidFill>
            <a:prstDash val="solid"/>
            <a:headEnd type="none" w="sm" len="sm"/>
            <a:tailEnd type="none" w="sm" len="sm"/>
          </a:ln>
        </p:spPr>
        <p:txBody>
          <a:bodyPr/>
          <a:lstStyle/>
          <a:p>
            <a:endParaRPr lang="en-US"/>
          </a:p>
        </p:txBody>
      </p:sp>
      <p:sp>
        <p:nvSpPr>
          <p:cNvPr id="20" name="TextBox 20"/>
          <p:cNvSpPr txBox="1"/>
          <p:nvPr/>
        </p:nvSpPr>
        <p:spPr>
          <a:xfrm>
            <a:off x="1511176" y="7064600"/>
            <a:ext cx="3117150" cy="2301849"/>
          </a:xfrm>
          <a:prstGeom prst="rect">
            <a:avLst/>
          </a:prstGeom>
        </p:spPr>
        <p:txBody>
          <a:bodyPr lIns="0" tIns="0" rIns="0" bIns="0" rtlCol="0" anchor="t">
            <a:spAutoFit/>
          </a:bodyPr>
          <a:lstStyle/>
          <a:p>
            <a:pPr marL="539749" lvl="1" indent="-269875" algn="ctr">
              <a:lnSpc>
                <a:spcPts val="2999"/>
              </a:lnSpc>
              <a:buFont typeface="Arial"/>
              <a:buChar char="•"/>
            </a:pPr>
            <a:r>
              <a:rPr lang="en-US" sz="2499" dirty="0">
                <a:solidFill>
                  <a:srgbClr val="FFFFFF"/>
                </a:solidFill>
                <a:latin typeface="Poppins"/>
                <a:ea typeface="Poppins"/>
                <a:cs typeface="Poppins"/>
                <a:sym typeface="Poppins"/>
              </a:rPr>
              <a:t>Clean prices and categories</a:t>
            </a:r>
          </a:p>
          <a:p>
            <a:pPr marL="539749" lvl="1" indent="-269875" algn="ctr">
              <a:lnSpc>
                <a:spcPts val="2999"/>
              </a:lnSpc>
              <a:buFont typeface="Arial"/>
              <a:buChar char="•"/>
            </a:pPr>
            <a:r>
              <a:rPr lang="en-US" sz="2499" dirty="0">
                <a:solidFill>
                  <a:srgbClr val="FFFFFF"/>
                </a:solidFill>
                <a:latin typeface="Poppins"/>
                <a:ea typeface="Poppins"/>
                <a:cs typeface="Poppins"/>
                <a:sym typeface="Poppins"/>
              </a:rPr>
              <a:t>Handling missing values and outliers</a:t>
            </a:r>
          </a:p>
          <a:p>
            <a:pPr algn="ctr">
              <a:lnSpc>
                <a:spcPts val="2999"/>
              </a:lnSpc>
            </a:pPr>
            <a:endParaRPr lang="en-US" sz="2499" dirty="0">
              <a:solidFill>
                <a:srgbClr val="FFFFFF"/>
              </a:solidFill>
              <a:latin typeface="Poppins"/>
              <a:ea typeface="Poppins"/>
              <a:cs typeface="Poppins"/>
              <a:sym typeface="Poppins"/>
            </a:endParaRPr>
          </a:p>
        </p:txBody>
      </p:sp>
      <p:sp>
        <p:nvSpPr>
          <p:cNvPr id="21" name="TextBox 21"/>
          <p:cNvSpPr txBox="1"/>
          <p:nvPr/>
        </p:nvSpPr>
        <p:spPr>
          <a:xfrm>
            <a:off x="5161952" y="7236050"/>
            <a:ext cx="3572699" cy="1154162"/>
          </a:xfrm>
          <a:prstGeom prst="rect">
            <a:avLst/>
          </a:prstGeom>
        </p:spPr>
        <p:txBody>
          <a:bodyPr lIns="0" tIns="0" rIns="0" bIns="0" rtlCol="0" anchor="t">
            <a:spAutoFit/>
          </a:bodyPr>
          <a:lstStyle/>
          <a:p>
            <a:pPr marL="539751" lvl="1" indent="-269876" algn="ctr">
              <a:lnSpc>
                <a:spcPts val="3000"/>
              </a:lnSpc>
              <a:buFont typeface="Arial"/>
              <a:buChar char="•"/>
            </a:pPr>
            <a:r>
              <a:rPr lang="en-US" sz="2500" dirty="0">
                <a:solidFill>
                  <a:srgbClr val="FFFFFF"/>
                </a:solidFill>
                <a:latin typeface="Poppins"/>
                <a:ea typeface="Poppins"/>
                <a:cs typeface="Poppins"/>
                <a:sym typeface="Poppins"/>
              </a:rPr>
              <a:t>Compute median price per category</a:t>
            </a:r>
          </a:p>
          <a:p>
            <a:pPr algn="ctr">
              <a:lnSpc>
                <a:spcPts val="3000"/>
              </a:lnSpc>
            </a:pPr>
            <a:endParaRPr lang="en-US" sz="2500" dirty="0">
              <a:solidFill>
                <a:srgbClr val="FFFFFF"/>
              </a:solidFill>
              <a:latin typeface="Poppins"/>
              <a:ea typeface="Poppins"/>
              <a:cs typeface="Poppins"/>
              <a:sym typeface="Poppins"/>
            </a:endParaRPr>
          </a:p>
        </p:txBody>
      </p:sp>
      <p:sp>
        <p:nvSpPr>
          <p:cNvPr id="22" name="TextBox 22"/>
          <p:cNvSpPr txBox="1"/>
          <p:nvPr/>
        </p:nvSpPr>
        <p:spPr>
          <a:xfrm>
            <a:off x="9627124" y="7217000"/>
            <a:ext cx="3479275" cy="3071290"/>
          </a:xfrm>
          <a:prstGeom prst="rect">
            <a:avLst/>
          </a:prstGeom>
        </p:spPr>
        <p:txBody>
          <a:bodyPr wrap="square" lIns="0" tIns="0" rIns="0" bIns="0" rtlCol="0" anchor="t">
            <a:spAutoFit/>
          </a:bodyPr>
          <a:lstStyle/>
          <a:p>
            <a:pPr marL="539749" lvl="1" indent="-269875" algn="ctr">
              <a:lnSpc>
                <a:spcPts val="2999"/>
              </a:lnSpc>
              <a:buFont typeface="Arial"/>
              <a:buChar char="•"/>
            </a:pPr>
            <a:r>
              <a:rPr lang="en-GB" sz="2499" dirty="0">
                <a:solidFill>
                  <a:srgbClr val="FFFFFF"/>
                </a:solidFill>
                <a:latin typeface="Poppins"/>
                <a:ea typeface="Poppins"/>
                <a:cs typeface="Poppins"/>
                <a:sym typeface="Poppins"/>
              </a:rPr>
              <a:t>Logistic Regression </a:t>
            </a:r>
            <a:r>
              <a:rPr lang="en-GB" sz="2499" dirty="0">
                <a:solidFill>
                  <a:srgbClr val="FFFFFF"/>
                </a:solidFill>
                <a:latin typeface="Poppins"/>
                <a:cs typeface="Poppins"/>
                <a:sym typeface="Poppins"/>
              </a:rPr>
              <a:t>K-Nearest Neighbours (KNN) </a:t>
            </a:r>
            <a:r>
              <a:rPr lang="en-GB" sz="2499" dirty="0">
                <a:solidFill>
                  <a:srgbClr val="FFFFFF"/>
                </a:solidFill>
                <a:latin typeface="Poppins"/>
                <a:ea typeface="Poppins"/>
                <a:cs typeface="Poppins"/>
                <a:sym typeface="Poppins"/>
              </a:rPr>
              <a:t>Random Forest, and Neural Network</a:t>
            </a:r>
          </a:p>
          <a:p>
            <a:pPr algn="ctr">
              <a:lnSpc>
                <a:spcPts val="2999"/>
              </a:lnSpc>
            </a:pPr>
            <a:endParaRPr lang="en-US" sz="2499" dirty="0">
              <a:solidFill>
                <a:srgbClr val="FFFFFF"/>
              </a:solidFill>
              <a:latin typeface="Poppins"/>
              <a:ea typeface="Poppins"/>
              <a:cs typeface="Poppins"/>
              <a:sym typeface="Poppins"/>
            </a:endParaRPr>
          </a:p>
        </p:txBody>
      </p:sp>
      <p:sp>
        <p:nvSpPr>
          <p:cNvPr id="23" name="TextBox 23"/>
          <p:cNvSpPr txBox="1"/>
          <p:nvPr/>
        </p:nvSpPr>
        <p:spPr>
          <a:xfrm>
            <a:off x="13294919" y="7188425"/>
            <a:ext cx="3950365" cy="2552700"/>
          </a:xfrm>
          <a:prstGeom prst="rect">
            <a:avLst/>
          </a:prstGeom>
        </p:spPr>
        <p:txBody>
          <a:bodyPr lIns="0" tIns="0" rIns="0" bIns="0" rtlCol="0" anchor="t">
            <a:spAutoFit/>
          </a:bodyPr>
          <a:lstStyle/>
          <a:p>
            <a:pPr marL="518162" lvl="1" indent="-259081" algn="ctr">
              <a:lnSpc>
                <a:spcPts val="2880"/>
              </a:lnSpc>
              <a:buFont typeface="Arial"/>
              <a:buChar char="•"/>
            </a:pPr>
            <a:r>
              <a:rPr lang="en-US" sz="2400">
                <a:solidFill>
                  <a:srgbClr val="FFFFFF"/>
                </a:solidFill>
                <a:latin typeface="Poppins"/>
                <a:ea typeface="Poppins"/>
                <a:cs typeface="Poppins"/>
                <a:sym typeface="Poppins"/>
              </a:rPr>
              <a:t>Neural Networks/KNN</a:t>
            </a:r>
          </a:p>
          <a:p>
            <a:pPr marL="518162" lvl="1" indent="-259081" algn="ctr">
              <a:lnSpc>
                <a:spcPts val="2880"/>
              </a:lnSpc>
              <a:buFont typeface="Arial"/>
              <a:buChar char="•"/>
            </a:pPr>
            <a:r>
              <a:rPr lang="en-US" sz="2400">
                <a:solidFill>
                  <a:srgbClr val="FFFFFF"/>
                </a:solidFill>
                <a:latin typeface="Poppins"/>
                <a:ea typeface="Poppins"/>
                <a:cs typeface="Poppins"/>
                <a:sym typeface="Poppins"/>
              </a:rPr>
              <a:t>Compare accuracy, precision, recall</a:t>
            </a:r>
          </a:p>
          <a:p>
            <a:pPr marL="518162" lvl="1" indent="-259081" algn="ctr">
              <a:lnSpc>
                <a:spcPts val="2880"/>
              </a:lnSpc>
              <a:buFont typeface="Arial"/>
              <a:buChar char="•"/>
            </a:pPr>
            <a:r>
              <a:rPr lang="en-US" sz="2400">
                <a:solidFill>
                  <a:srgbClr val="FFFFFF"/>
                </a:solidFill>
                <a:latin typeface="Poppins"/>
                <a:ea typeface="Poppins"/>
                <a:cs typeface="Poppins"/>
                <a:sym typeface="Poppins"/>
              </a:rPr>
              <a:t>Select best-performing model for deployment</a:t>
            </a:r>
          </a:p>
          <a:p>
            <a:pPr algn="ctr">
              <a:lnSpc>
                <a:spcPts val="2880"/>
              </a:lnSpc>
            </a:pPr>
            <a:endParaRPr lang="en-US" sz="2400">
              <a:solidFill>
                <a:srgbClr val="FFFFFF"/>
              </a:solidFill>
              <a:latin typeface="Poppins"/>
              <a:ea typeface="Poppins"/>
              <a:cs typeface="Poppins"/>
              <a:sym typeface="Poppins"/>
            </a:endParaRPr>
          </a:p>
        </p:txBody>
      </p:sp>
      <p:sp>
        <p:nvSpPr>
          <p:cNvPr id="24" name="Freeform 24"/>
          <p:cNvSpPr/>
          <p:nvPr/>
        </p:nvSpPr>
        <p:spPr>
          <a:xfrm>
            <a:off x="11054668" y="14706"/>
            <a:ext cx="7233166" cy="2862000"/>
          </a:xfrm>
          <a:custGeom>
            <a:avLst/>
            <a:gdLst/>
            <a:ahLst/>
            <a:cxnLst/>
            <a:rect l="l" t="t" r="r" b="b"/>
            <a:pathLst>
              <a:path w="7233166" h="2862000">
                <a:moveTo>
                  <a:pt x="0" y="0"/>
                </a:moveTo>
                <a:lnTo>
                  <a:pt x="7233166" y="0"/>
                </a:lnTo>
                <a:lnTo>
                  <a:pt x="7233166" y="2862000"/>
                </a:lnTo>
                <a:lnTo>
                  <a:pt x="0" y="28620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25" name="Freeform 25"/>
          <p:cNvSpPr/>
          <p:nvPr/>
        </p:nvSpPr>
        <p:spPr>
          <a:xfrm>
            <a:off x="2639726" y="3422224"/>
            <a:ext cx="890044" cy="803225"/>
          </a:xfrm>
          <a:custGeom>
            <a:avLst/>
            <a:gdLst/>
            <a:ahLst/>
            <a:cxnLst/>
            <a:rect l="l" t="t" r="r" b="b"/>
            <a:pathLst>
              <a:path w="890044" h="803225">
                <a:moveTo>
                  <a:pt x="0" y="0"/>
                </a:moveTo>
                <a:lnTo>
                  <a:pt x="890044" y="0"/>
                </a:lnTo>
                <a:lnTo>
                  <a:pt x="890044" y="803225"/>
                </a:lnTo>
                <a:lnTo>
                  <a:pt x="0" y="80322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26" name="Freeform 26"/>
          <p:cNvSpPr/>
          <p:nvPr/>
        </p:nvSpPr>
        <p:spPr>
          <a:xfrm>
            <a:off x="6680614" y="3366626"/>
            <a:ext cx="898552" cy="914389"/>
          </a:xfrm>
          <a:custGeom>
            <a:avLst/>
            <a:gdLst/>
            <a:ahLst/>
            <a:cxnLst/>
            <a:rect l="l" t="t" r="r" b="b"/>
            <a:pathLst>
              <a:path w="898552" h="914389">
                <a:moveTo>
                  <a:pt x="0" y="0"/>
                </a:moveTo>
                <a:lnTo>
                  <a:pt x="898552" y="0"/>
                </a:lnTo>
                <a:lnTo>
                  <a:pt x="898552" y="914389"/>
                </a:lnTo>
                <a:lnTo>
                  <a:pt x="0" y="91438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27" name="Freeform 27"/>
          <p:cNvSpPr/>
          <p:nvPr/>
        </p:nvSpPr>
        <p:spPr>
          <a:xfrm>
            <a:off x="14790392" y="3366666"/>
            <a:ext cx="902288" cy="914306"/>
          </a:xfrm>
          <a:custGeom>
            <a:avLst/>
            <a:gdLst/>
            <a:ahLst/>
            <a:cxnLst/>
            <a:rect l="l" t="t" r="r" b="b"/>
            <a:pathLst>
              <a:path w="902288" h="914306">
                <a:moveTo>
                  <a:pt x="0" y="0"/>
                </a:moveTo>
                <a:lnTo>
                  <a:pt x="902288" y="0"/>
                </a:lnTo>
                <a:lnTo>
                  <a:pt x="902288" y="914306"/>
                </a:lnTo>
                <a:lnTo>
                  <a:pt x="0" y="914306"/>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28" name="Freeform 28"/>
          <p:cNvSpPr/>
          <p:nvPr/>
        </p:nvSpPr>
        <p:spPr>
          <a:xfrm>
            <a:off x="10653332" y="3372848"/>
            <a:ext cx="1018782" cy="901913"/>
          </a:xfrm>
          <a:custGeom>
            <a:avLst/>
            <a:gdLst/>
            <a:ahLst/>
            <a:cxnLst/>
            <a:rect l="l" t="t" r="r" b="b"/>
            <a:pathLst>
              <a:path w="1018782" h="901913">
                <a:moveTo>
                  <a:pt x="0" y="0"/>
                </a:moveTo>
                <a:lnTo>
                  <a:pt x="1018782" y="0"/>
                </a:lnTo>
                <a:lnTo>
                  <a:pt x="1018782" y="901913"/>
                </a:lnTo>
                <a:lnTo>
                  <a:pt x="0" y="901913"/>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txBody>
          <a:bodyP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20134F"/>
        </a:solidFill>
        <a:effectLst/>
      </p:bgPr>
    </p:bg>
    <p:spTree>
      <p:nvGrpSpPr>
        <p:cNvPr id="1" name=""/>
        <p:cNvGrpSpPr/>
        <p:nvPr/>
      </p:nvGrpSpPr>
      <p:grpSpPr>
        <a:xfrm>
          <a:off x="0" y="0"/>
          <a:ext cx="0" cy="0"/>
          <a:chOff x="0" y="0"/>
          <a:chExt cx="0" cy="0"/>
        </a:xfrm>
      </p:grpSpPr>
      <p:sp>
        <p:nvSpPr>
          <p:cNvPr id="2" name="TextBox 2"/>
          <p:cNvSpPr txBox="1"/>
          <p:nvPr/>
        </p:nvSpPr>
        <p:spPr>
          <a:xfrm>
            <a:off x="152400" y="0"/>
            <a:ext cx="18135600" cy="10222528"/>
          </a:xfrm>
          <a:prstGeom prst="rect">
            <a:avLst/>
          </a:prstGeom>
        </p:spPr>
        <p:txBody>
          <a:bodyPr wrap="square" lIns="0" tIns="0" rIns="0" bIns="0" rtlCol="0" anchor="t">
            <a:spAutoFit/>
          </a:bodyPr>
          <a:lstStyle/>
          <a:p>
            <a:pPr algn="ctr"/>
            <a:r>
              <a:rPr lang="en-GB" sz="3200" b="1" u="sng" dirty="0">
                <a:solidFill>
                  <a:schemeClr val="bg1"/>
                </a:solidFill>
              </a:rPr>
              <a:t>Modelling</a:t>
            </a:r>
          </a:p>
          <a:p>
            <a:pPr algn="ctr"/>
            <a:endParaRPr lang="en-GB" dirty="0">
              <a:solidFill>
                <a:schemeClr val="bg1"/>
              </a:solidFill>
            </a:endParaRPr>
          </a:p>
          <a:p>
            <a:r>
              <a:rPr lang="en-GB" sz="2400" u="sng" dirty="0">
                <a:solidFill>
                  <a:schemeClr val="bg1"/>
                </a:solidFill>
              </a:rPr>
              <a:t>Data Source</a:t>
            </a:r>
          </a:p>
          <a:p>
            <a:endParaRPr lang="en-GB" sz="2000" u="sng" dirty="0">
              <a:solidFill>
                <a:schemeClr val="bg1"/>
              </a:solidFill>
            </a:endParaRPr>
          </a:p>
          <a:p>
            <a:pPr marL="342900" indent="-342900">
              <a:buFont typeface="Wingdings" panose="05000000000000000000" pitchFamily="2" charset="2"/>
              <a:buChar char="Ø"/>
            </a:pPr>
            <a:r>
              <a:rPr lang="en-GB" sz="2000" dirty="0">
                <a:solidFill>
                  <a:schemeClr val="bg1"/>
                </a:solidFill>
              </a:rPr>
              <a:t>Before building predictive models, the data was cleaned and pre-processed. Missing values were imputed, categorical variables were encoded, and numerical features were scaled to ensure consistency and improve model performance. The dataset was then split into training (80%) and testing (20%) subsets to evaluate how well each model generalizes to unseen data.</a:t>
            </a:r>
          </a:p>
          <a:p>
            <a:pPr marL="342900" indent="-342900">
              <a:buFont typeface="Wingdings" panose="05000000000000000000" pitchFamily="2" charset="2"/>
              <a:buChar char="Ø"/>
            </a:pPr>
            <a:endParaRPr lang="en-GB" sz="2400" dirty="0">
              <a:solidFill>
                <a:schemeClr val="bg1"/>
              </a:solidFill>
            </a:endParaRPr>
          </a:p>
          <a:p>
            <a:r>
              <a:rPr lang="en-GB" sz="2400" u="sng" dirty="0">
                <a:solidFill>
                  <a:schemeClr val="bg1"/>
                </a:solidFill>
              </a:rPr>
              <a:t>Models Tested</a:t>
            </a:r>
          </a:p>
          <a:p>
            <a:endParaRPr lang="en-GB" sz="2400" u="sng" dirty="0">
              <a:solidFill>
                <a:schemeClr val="bg1"/>
              </a:solidFill>
            </a:endParaRPr>
          </a:p>
          <a:p>
            <a:pPr marL="285750" indent="-285750" algn="l">
              <a:buFont typeface="Wingdings" panose="05000000000000000000" pitchFamily="2" charset="2"/>
              <a:buChar char="Ø"/>
            </a:pPr>
            <a:r>
              <a:rPr lang="en-GB" sz="2000" b="0" i="0" dirty="0">
                <a:solidFill>
                  <a:schemeClr val="bg1"/>
                </a:solidFill>
                <a:effectLst/>
                <a:latin typeface="-apple-system"/>
              </a:rPr>
              <a:t>Several regression models were developed to predict the target variable based on product and pricing features:</a:t>
            </a:r>
          </a:p>
          <a:p>
            <a:pPr marL="742950" lvl="1" indent="-285750" algn="l">
              <a:buFont typeface="Arial" panose="020B0604020202020204" pitchFamily="34" charset="0"/>
              <a:buChar char="•"/>
            </a:pPr>
            <a:r>
              <a:rPr lang="en-GB" sz="2000" b="0" i="0" dirty="0">
                <a:solidFill>
                  <a:schemeClr val="bg1"/>
                </a:solidFill>
                <a:effectLst/>
                <a:latin typeface="-apple-system"/>
              </a:rPr>
              <a:t>Linear Regression served as a baseline for performance comparison.</a:t>
            </a:r>
          </a:p>
          <a:p>
            <a:pPr marL="742950" lvl="1" indent="-285750" algn="l">
              <a:buFont typeface="Arial" panose="020B0604020202020204" pitchFamily="34" charset="0"/>
              <a:buChar char="•"/>
            </a:pPr>
            <a:r>
              <a:rPr lang="en-GB" sz="2000" b="0" i="0" dirty="0">
                <a:solidFill>
                  <a:schemeClr val="bg1"/>
                </a:solidFill>
                <a:effectLst/>
                <a:latin typeface="-apple-system"/>
              </a:rPr>
              <a:t>K-Nearest Neighbours (KNN) Regressor captured local relationships in the data.</a:t>
            </a:r>
          </a:p>
          <a:p>
            <a:pPr marL="742950" lvl="1" indent="-285750" algn="l">
              <a:buFont typeface="Arial" panose="020B0604020202020204" pitchFamily="34" charset="0"/>
              <a:buChar char="•"/>
            </a:pPr>
            <a:r>
              <a:rPr lang="en-GB" sz="2000" b="0" i="0" dirty="0">
                <a:solidFill>
                  <a:schemeClr val="bg1"/>
                </a:solidFill>
                <a:effectLst/>
                <a:latin typeface="-apple-system"/>
              </a:rPr>
              <a:t>Decision Tree Regressor modelled non-linear patterns and feature interactions.</a:t>
            </a:r>
          </a:p>
          <a:p>
            <a:pPr marL="742950" lvl="1" indent="-285750" algn="l">
              <a:buFont typeface="Arial" panose="020B0604020202020204" pitchFamily="34" charset="0"/>
              <a:buChar char="•"/>
            </a:pPr>
            <a:r>
              <a:rPr lang="en-GB" sz="2000" b="0" i="0" dirty="0">
                <a:solidFill>
                  <a:schemeClr val="bg1"/>
                </a:solidFill>
                <a:effectLst/>
                <a:latin typeface="-apple-system"/>
              </a:rPr>
              <a:t>Random Forest Regressor leveraged multiple decision trees for better generalization.</a:t>
            </a:r>
          </a:p>
          <a:p>
            <a:pPr marL="742950" lvl="1" indent="-285750" algn="l">
              <a:buFont typeface="Arial" panose="020B0604020202020204" pitchFamily="34" charset="0"/>
              <a:buChar char="•"/>
            </a:pPr>
            <a:r>
              <a:rPr lang="en-GB" sz="2000" b="0" i="0" dirty="0">
                <a:solidFill>
                  <a:schemeClr val="bg1"/>
                </a:solidFill>
                <a:effectLst/>
                <a:latin typeface="-apple-system"/>
              </a:rPr>
              <a:t>Neural Network (MLP Regressor) tested for its ability to model complex, non-linear relationships.</a:t>
            </a:r>
          </a:p>
          <a:p>
            <a:pPr marL="742950" lvl="1" indent="-285750" algn="l">
              <a:buFont typeface="Arial" panose="020B0604020202020204" pitchFamily="34" charset="0"/>
              <a:buChar char="•"/>
            </a:pPr>
            <a:endParaRPr lang="en-GB" sz="2000" b="0" i="0" dirty="0">
              <a:solidFill>
                <a:schemeClr val="bg1"/>
              </a:solidFill>
              <a:effectLst/>
              <a:latin typeface="-apple-system"/>
            </a:endParaRPr>
          </a:p>
          <a:p>
            <a:pPr marL="0" lvl="1" indent="-285750">
              <a:buFont typeface="Arial" panose="020B0604020202020204" pitchFamily="34" charset="0"/>
              <a:buChar char="•"/>
            </a:pPr>
            <a:r>
              <a:rPr lang="en-GB" sz="2400" u="sng" dirty="0">
                <a:solidFill>
                  <a:schemeClr val="bg1"/>
                </a:solidFill>
              </a:rPr>
              <a:t>Pipeline &amp; Training</a:t>
            </a:r>
          </a:p>
          <a:p>
            <a:pPr marL="0" lvl="1" indent="-285750">
              <a:buFont typeface="Arial" panose="020B0604020202020204" pitchFamily="34" charset="0"/>
              <a:buChar char="•"/>
            </a:pPr>
            <a:endParaRPr lang="en-GB" sz="2400" u="sng" dirty="0">
              <a:solidFill>
                <a:schemeClr val="bg1"/>
              </a:solidFill>
            </a:endParaRPr>
          </a:p>
          <a:p>
            <a:pPr marL="285750" indent="-285750" algn="l">
              <a:buFont typeface="Wingdings" panose="05000000000000000000" pitchFamily="2" charset="2"/>
              <a:buChar char="Ø"/>
            </a:pPr>
            <a:r>
              <a:rPr lang="en-GB" sz="2000" b="0" i="0" dirty="0">
                <a:solidFill>
                  <a:schemeClr val="bg1"/>
                </a:solidFill>
                <a:effectLst/>
                <a:latin typeface="-apple-system"/>
              </a:rPr>
              <a:t>All models were trained using a consistent preprocessing pipeline built with Column Transformer and Pipeline, ensuring reproducibility and efficient feature handling</a:t>
            </a:r>
            <a:r>
              <a:rPr lang="en-GB" b="0" i="0" dirty="0">
                <a:solidFill>
                  <a:schemeClr val="bg1"/>
                </a:solidFill>
                <a:effectLst/>
                <a:latin typeface="-apple-system"/>
              </a:rPr>
              <a:t>.</a:t>
            </a:r>
          </a:p>
          <a:p>
            <a:pPr marL="285750" indent="-285750" algn="l">
              <a:buFont typeface="Wingdings" panose="05000000000000000000" pitchFamily="2" charset="2"/>
              <a:buChar char="Ø"/>
            </a:pPr>
            <a:endParaRPr lang="en-GB" dirty="0">
              <a:solidFill>
                <a:schemeClr val="bg1"/>
              </a:solidFill>
              <a:latin typeface="-apple-system"/>
            </a:endParaRPr>
          </a:p>
          <a:p>
            <a:r>
              <a:rPr lang="en-GB" sz="2400" u="sng" dirty="0">
                <a:solidFill>
                  <a:schemeClr val="bg1"/>
                </a:solidFill>
              </a:rPr>
              <a:t>Model Performance</a:t>
            </a:r>
          </a:p>
          <a:p>
            <a:endParaRPr lang="en-GB" sz="2400" u="sng" dirty="0">
              <a:solidFill>
                <a:schemeClr val="bg1"/>
              </a:solidFill>
            </a:endParaRPr>
          </a:p>
          <a:p>
            <a:pPr marL="285750" indent="-285750" algn="l">
              <a:buFont typeface="Wingdings" panose="05000000000000000000" pitchFamily="2" charset="2"/>
              <a:buChar char="Ø"/>
            </a:pPr>
            <a:r>
              <a:rPr lang="en-GB" sz="2000" b="0" i="0" dirty="0">
                <a:solidFill>
                  <a:schemeClr val="bg1"/>
                </a:solidFill>
                <a:effectLst/>
                <a:latin typeface="-apple-system"/>
              </a:rPr>
              <a:t>Initial model results showed the following trends:</a:t>
            </a:r>
          </a:p>
          <a:p>
            <a:pPr marL="742950" lvl="1" indent="-285750" algn="l">
              <a:buFont typeface="Arial" panose="020B0604020202020204" pitchFamily="34" charset="0"/>
              <a:buChar char="•"/>
            </a:pPr>
            <a:r>
              <a:rPr lang="en-GB" sz="2000" b="0" i="0" dirty="0">
                <a:solidFill>
                  <a:schemeClr val="bg1"/>
                </a:solidFill>
                <a:effectLst/>
                <a:latin typeface="-apple-system"/>
              </a:rPr>
              <a:t>Linear Regression performed strongly, achieving an R² of 0.96, indicating a solid linear fit.</a:t>
            </a:r>
          </a:p>
          <a:p>
            <a:pPr marL="742950" lvl="1" indent="-285750" algn="l">
              <a:buFont typeface="Arial" panose="020B0604020202020204" pitchFamily="34" charset="0"/>
              <a:buChar char="•"/>
            </a:pPr>
            <a:r>
              <a:rPr lang="en-GB" sz="2000" b="0" i="0" dirty="0">
                <a:solidFill>
                  <a:schemeClr val="bg1"/>
                </a:solidFill>
                <a:effectLst/>
                <a:latin typeface="-apple-system"/>
              </a:rPr>
              <a:t>KNN and Decision Tree achieved R² scores of 0.91 and 0.88 respectively, suggesting some overfitting or sensitivity to data structure.</a:t>
            </a:r>
          </a:p>
          <a:p>
            <a:pPr marL="742950" lvl="1" indent="-285750" algn="l">
              <a:buFont typeface="Arial" panose="020B0604020202020204" pitchFamily="34" charset="0"/>
              <a:buChar char="•"/>
            </a:pPr>
            <a:r>
              <a:rPr lang="en-GB" sz="2000" b="0" i="0" dirty="0">
                <a:solidFill>
                  <a:schemeClr val="bg1"/>
                </a:solidFill>
                <a:effectLst/>
                <a:latin typeface="-apple-system"/>
              </a:rPr>
              <a:t>Neural Network showed moderate performance (R² of 0.87) but required longer training and did not converge fully.</a:t>
            </a:r>
          </a:p>
          <a:p>
            <a:pPr marL="742950" lvl="1" indent="-285750" algn="l">
              <a:buFont typeface="Arial" panose="020B0604020202020204" pitchFamily="34" charset="0"/>
              <a:buChar char="•"/>
            </a:pPr>
            <a:r>
              <a:rPr lang="en-GB" sz="2000" b="0" i="0" dirty="0">
                <a:solidFill>
                  <a:schemeClr val="bg1"/>
                </a:solidFill>
                <a:effectLst/>
                <a:latin typeface="-apple-system"/>
              </a:rPr>
              <a:t>Random Forest delivered a high R² of 0.94, significantly reducing error and improving predictive stability.</a:t>
            </a:r>
          </a:p>
          <a:p>
            <a:pPr marL="285750" indent="-285750" algn="l">
              <a:buFont typeface="Wingdings" panose="05000000000000000000" pitchFamily="2" charset="2"/>
              <a:buChar char="Ø"/>
            </a:pPr>
            <a:endParaRPr lang="en-GB" b="0" i="0" dirty="0">
              <a:solidFill>
                <a:schemeClr val="bg1"/>
              </a:solidFill>
              <a:effectLst/>
              <a:latin typeface="-apple-system"/>
            </a:endParaRPr>
          </a:p>
          <a:p>
            <a:pPr marL="0" lvl="1"/>
            <a:endParaRPr lang="en-GB" sz="2400" dirty="0">
              <a:solidFill>
                <a:schemeClr val="bg1"/>
              </a:solidFill>
              <a:latin typeface="-apple-system"/>
            </a:endParaRPr>
          </a:p>
        </p:txBody>
      </p:sp>
      <p:sp>
        <p:nvSpPr>
          <p:cNvPr id="5" name="Freeform 5"/>
          <p:cNvSpPr/>
          <p:nvPr/>
        </p:nvSpPr>
        <p:spPr>
          <a:xfrm>
            <a:off x="-328" y="9105900"/>
            <a:ext cx="5258128" cy="1181114"/>
          </a:xfrm>
          <a:custGeom>
            <a:avLst/>
            <a:gdLst/>
            <a:ahLst/>
            <a:cxnLst/>
            <a:rect l="l" t="t" r="r" b="b"/>
            <a:pathLst>
              <a:path w="10036424" h="3971060">
                <a:moveTo>
                  <a:pt x="0" y="0"/>
                </a:moveTo>
                <a:lnTo>
                  <a:pt x="10036424" y="0"/>
                </a:lnTo>
                <a:lnTo>
                  <a:pt x="10036424" y="3971060"/>
                </a:lnTo>
                <a:lnTo>
                  <a:pt x="0" y="397106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Tree>
    <p:extLst>
      <p:ext uri="{BB962C8B-B14F-4D97-AF65-F5344CB8AC3E}">
        <p14:creationId xmlns:p14="http://schemas.microsoft.com/office/powerpoint/2010/main" val="11979073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20134F"/>
        </a:solidFill>
        <a:effectLst/>
      </p:bgPr>
    </p:bg>
    <p:spTree>
      <p:nvGrpSpPr>
        <p:cNvPr id="1" name=""/>
        <p:cNvGrpSpPr/>
        <p:nvPr/>
      </p:nvGrpSpPr>
      <p:grpSpPr>
        <a:xfrm>
          <a:off x="0" y="0"/>
          <a:ext cx="0" cy="0"/>
          <a:chOff x="0" y="0"/>
          <a:chExt cx="0" cy="0"/>
        </a:xfrm>
      </p:grpSpPr>
      <p:sp>
        <p:nvSpPr>
          <p:cNvPr id="2" name="TextBox 2"/>
          <p:cNvSpPr txBox="1"/>
          <p:nvPr/>
        </p:nvSpPr>
        <p:spPr>
          <a:xfrm>
            <a:off x="152400" y="0"/>
            <a:ext cx="18135600" cy="7109639"/>
          </a:xfrm>
          <a:prstGeom prst="rect">
            <a:avLst/>
          </a:prstGeom>
        </p:spPr>
        <p:txBody>
          <a:bodyPr wrap="square" lIns="0" tIns="0" rIns="0" bIns="0" rtlCol="0" anchor="t">
            <a:spAutoFit/>
          </a:bodyPr>
          <a:lstStyle/>
          <a:p>
            <a:pPr algn="ctr"/>
            <a:r>
              <a:rPr lang="en-GB" sz="3200" b="1" u="sng" dirty="0">
                <a:solidFill>
                  <a:schemeClr val="bg1"/>
                </a:solidFill>
              </a:rPr>
              <a:t>Modelling</a:t>
            </a:r>
          </a:p>
          <a:p>
            <a:pPr algn="ctr"/>
            <a:endParaRPr lang="en-GB" dirty="0">
              <a:solidFill>
                <a:schemeClr val="bg1"/>
              </a:solidFill>
            </a:endParaRPr>
          </a:p>
          <a:p>
            <a:r>
              <a:rPr lang="en-GB" sz="2400" u="sng" dirty="0">
                <a:solidFill>
                  <a:schemeClr val="bg1"/>
                </a:solidFill>
              </a:rPr>
              <a:t>Model Optimization</a:t>
            </a:r>
          </a:p>
          <a:p>
            <a:pPr marL="342900" indent="-342900">
              <a:buFont typeface="Wingdings" panose="05000000000000000000" pitchFamily="2" charset="2"/>
              <a:buChar char="Ø"/>
            </a:pPr>
            <a:endParaRPr lang="en-GB" sz="2000" u="sng" dirty="0">
              <a:solidFill>
                <a:schemeClr val="bg1"/>
              </a:solidFill>
            </a:endParaRPr>
          </a:p>
          <a:p>
            <a:pPr marL="285750" indent="-285750" algn="l">
              <a:buFont typeface="Wingdings" panose="05000000000000000000" pitchFamily="2" charset="2"/>
              <a:buChar char="Ø"/>
            </a:pPr>
            <a:r>
              <a:rPr lang="en-US" b="0" i="0" dirty="0">
                <a:solidFill>
                  <a:schemeClr val="bg1"/>
                </a:solidFill>
                <a:effectLst/>
                <a:latin typeface="-apple-system"/>
              </a:rPr>
              <a:t>To further improve accuracy, </a:t>
            </a:r>
            <a:r>
              <a:rPr lang="en-US" b="0" i="0" dirty="0" err="1">
                <a:solidFill>
                  <a:schemeClr val="bg1"/>
                </a:solidFill>
                <a:effectLst/>
                <a:latin typeface="-apple-system"/>
              </a:rPr>
              <a:t>GridSearchCV</a:t>
            </a:r>
            <a:r>
              <a:rPr lang="en-US" b="0" i="0" dirty="0">
                <a:solidFill>
                  <a:schemeClr val="bg1"/>
                </a:solidFill>
                <a:effectLst/>
                <a:latin typeface="-apple-system"/>
              </a:rPr>
              <a:t> was applied for hyperparameter tuning across three advanced models:</a:t>
            </a:r>
          </a:p>
          <a:p>
            <a:pPr marL="742950" lvl="1" indent="-285750" algn="l">
              <a:buFont typeface="Arial" panose="020B0604020202020204" pitchFamily="34" charset="0"/>
              <a:buChar char="•"/>
            </a:pPr>
            <a:r>
              <a:rPr lang="en-US" b="0" i="0" dirty="0">
                <a:solidFill>
                  <a:schemeClr val="bg1"/>
                </a:solidFill>
                <a:effectLst/>
                <a:latin typeface="-apple-system"/>
              </a:rPr>
              <a:t>Ridge Regression</a:t>
            </a:r>
          </a:p>
          <a:p>
            <a:pPr marL="742950" lvl="1" indent="-285750" algn="l">
              <a:buFont typeface="Arial" panose="020B0604020202020204" pitchFamily="34" charset="0"/>
              <a:buChar char="•"/>
            </a:pPr>
            <a:r>
              <a:rPr lang="en-US" b="0" i="0" dirty="0">
                <a:solidFill>
                  <a:schemeClr val="bg1"/>
                </a:solidFill>
                <a:effectLst/>
                <a:latin typeface="-apple-system"/>
              </a:rPr>
              <a:t>Lasso Regression</a:t>
            </a:r>
          </a:p>
          <a:p>
            <a:pPr marL="742950" lvl="1" indent="-285750" algn="l">
              <a:buFont typeface="Arial" panose="020B0604020202020204" pitchFamily="34" charset="0"/>
              <a:buChar char="•"/>
            </a:pPr>
            <a:r>
              <a:rPr lang="en-US" b="0" i="0" dirty="0">
                <a:solidFill>
                  <a:schemeClr val="bg1"/>
                </a:solidFill>
                <a:effectLst/>
                <a:latin typeface="-apple-system"/>
              </a:rPr>
              <a:t>Random Forest Regressor</a:t>
            </a:r>
          </a:p>
          <a:p>
            <a:pPr marL="285750" indent="-285750" algn="l">
              <a:buFont typeface="Wingdings" panose="05000000000000000000" pitchFamily="2" charset="2"/>
              <a:buChar char="Ø"/>
            </a:pPr>
            <a:r>
              <a:rPr lang="en-US" b="0" i="0" dirty="0">
                <a:solidFill>
                  <a:schemeClr val="bg1"/>
                </a:solidFill>
                <a:effectLst/>
                <a:latin typeface="-apple-system"/>
              </a:rPr>
              <a:t>Each model was fine-tuned using 3-fold cross-validation to identify best performing parameters.</a:t>
            </a:r>
          </a:p>
          <a:p>
            <a:pPr marL="342900" indent="-342900">
              <a:buFont typeface="Wingdings" panose="05000000000000000000" pitchFamily="2" charset="2"/>
              <a:buChar char="Ø"/>
            </a:pPr>
            <a:endParaRPr lang="en-GB" sz="2400" dirty="0">
              <a:solidFill>
                <a:schemeClr val="bg1"/>
              </a:solidFill>
            </a:endParaRPr>
          </a:p>
          <a:p>
            <a:r>
              <a:rPr lang="en-GB" sz="2400" u="sng" dirty="0">
                <a:solidFill>
                  <a:schemeClr val="bg1"/>
                </a:solidFill>
              </a:rPr>
              <a:t>Model Selection</a:t>
            </a:r>
          </a:p>
          <a:p>
            <a:pPr algn="l"/>
            <a:endParaRPr lang="en-GB" b="1" i="0" dirty="0">
              <a:solidFill>
                <a:schemeClr val="bg1"/>
              </a:solidFill>
              <a:effectLst/>
              <a:latin typeface="-apple-system"/>
            </a:endParaRPr>
          </a:p>
          <a:p>
            <a:pPr marL="285750" indent="-285750" algn="l">
              <a:buFont typeface="Wingdings" panose="05000000000000000000" pitchFamily="2" charset="2"/>
              <a:buChar char="Ø"/>
            </a:pPr>
            <a:r>
              <a:rPr lang="en-GB" b="0" i="0" dirty="0">
                <a:solidFill>
                  <a:schemeClr val="bg1"/>
                </a:solidFill>
                <a:effectLst/>
                <a:latin typeface="-apple-system"/>
              </a:rPr>
              <a:t>Model performance was compared using the following metrics:</a:t>
            </a:r>
          </a:p>
          <a:p>
            <a:pPr marL="742950" lvl="1" indent="-285750" algn="l">
              <a:buFont typeface="Arial" panose="020B0604020202020204" pitchFamily="34" charset="0"/>
              <a:buChar char="•"/>
            </a:pPr>
            <a:r>
              <a:rPr lang="en-GB" b="0" i="0" dirty="0">
                <a:solidFill>
                  <a:schemeClr val="bg1"/>
                </a:solidFill>
                <a:effectLst/>
                <a:latin typeface="-apple-system"/>
              </a:rPr>
              <a:t>Mean Absolute Error (MAE)</a:t>
            </a:r>
          </a:p>
          <a:p>
            <a:pPr marL="742950" lvl="1" indent="-285750" algn="l">
              <a:buFont typeface="Arial" panose="020B0604020202020204" pitchFamily="34" charset="0"/>
              <a:buChar char="•"/>
            </a:pPr>
            <a:r>
              <a:rPr lang="en-GB" b="0" i="0" dirty="0">
                <a:solidFill>
                  <a:schemeClr val="bg1"/>
                </a:solidFill>
                <a:effectLst/>
                <a:latin typeface="-apple-system"/>
              </a:rPr>
              <a:t>Mean Squared Error (MSE)</a:t>
            </a:r>
          </a:p>
          <a:p>
            <a:pPr marL="742950" lvl="1" indent="-285750" algn="l">
              <a:buFont typeface="Arial" panose="020B0604020202020204" pitchFamily="34" charset="0"/>
              <a:buChar char="•"/>
            </a:pPr>
            <a:r>
              <a:rPr lang="en-GB" b="0" i="0" dirty="0">
                <a:solidFill>
                  <a:schemeClr val="bg1"/>
                </a:solidFill>
                <a:effectLst/>
                <a:latin typeface="-apple-system"/>
              </a:rPr>
              <a:t>Root Mean Squared Error (RMSE)</a:t>
            </a:r>
          </a:p>
          <a:p>
            <a:pPr marL="742950" lvl="1" indent="-285750" algn="l">
              <a:buFont typeface="Arial" panose="020B0604020202020204" pitchFamily="34" charset="0"/>
              <a:buChar char="•"/>
            </a:pPr>
            <a:r>
              <a:rPr lang="en-GB" b="0" i="0" dirty="0">
                <a:solidFill>
                  <a:schemeClr val="bg1"/>
                </a:solidFill>
                <a:effectLst/>
                <a:latin typeface="-apple-system"/>
              </a:rPr>
              <a:t>R-squared (R²).</a:t>
            </a:r>
          </a:p>
          <a:p>
            <a:pPr marL="742950" lvl="1" indent="-285750" algn="l">
              <a:buFont typeface="Arial" panose="020B0604020202020204" pitchFamily="34" charset="0"/>
              <a:buChar char="•"/>
            </a:pPr>
            <a:endParaRPr lang="en-GB" dirty="0">
              <a:solidFill>
                <a:schemeClr val="bg1"/>
              </a:solidFill>
              <a:latin typeface="-apple-system"/>
            </a:endParaRPr>
          </a:p>
          <a:p>
            <a:pPr marL="742950" lvl="1" indent="-285750" algn="l">
              <a:buFont typeface="Arial" panose="020B0604020202020204" pitchFamily="34" charset="0"/>
              <a:buChar char="•"/>
            </a:pPr>
            <a:endParaRPr lang="en-GB" b="0" i="0" dirty="0">
              <a:solidFill>
                <a:schemeClr val="bg1"/>
              </a:solidFill>
              <a:effectLst/>
              <a:latin typeface="-apple-system"/>
            </a:endParaRPr>
          </a:p>
          <a:p>
            <a:endParaRPr lang="en-GB" sz="2400" u="sng" dirty="0">
              <a:solidFill>
                <a:schemeClr val="bg1"/>
              </a:solidFill>
            </a:endParaRPr>
          </a:p>
          <a:p>
            <a:pPr marL="742950" lvl="1" indent="-285750" algn="l">
              <a:buFont typeface="Arial" panose="020B0604020202020204" pitchFamily="34" charset="0"/>
              <a:buChar char="•"/>
            </a:pPr>
            <a:endParaRPr lang="en-GB" sz="2000" b="0" i="0" dirty="0">
              <a:solidFill>
                <a:schemeClr val="bg1"/>
              </a:solidFill>
              <a:effectLst/>
              <a:latin typeface="-apple-system"/>
            </a:endParaRPr>
          </a:p>
          <a:p>
            <a:pPr marL="285750" indent="-285750" algn="l">
              <a:buFont typeface="Wingdings" panose="05000000000000000000" pitchFamily="2" charset="2"/>
              <a:buChar char="Ø"/>
            </a:pPr>
            <a:endParaRPr lang="en-GB" b="0" i="0" dirty="0">
              <a:solidFill>
                <a:schemeClr val="bg1"/>
              </a:solidFill>
              <a:effectLst/>
              <a:latin typeface="-apple-system"/>
            </a:endParaRPr>
          </a:p>
          <a:p>
            <a:pPr marL="0" lvl="1"/>
            <a:endParaRPr lang="en-GB" sz="2400" dirty="0">
              <a:solidFill>
                <a:schemeClr val="bg1"/>
              </a:solidFill>
              <a:latin typeface="-apple-system"/>
            </a:endParaRPr>
          </a:p>
        </p:txBody>
      </p:sp>
      <p:sp>
        <p:nvSpPr>
          <p:cNvPr id="5" name="Freeform 5"/>
          <p:cNvSpPr/>
          <p:nvPr/>
        </p:nvSpPr>
        <p:spPr>
          <a:xfrm>
            <a:off x="-328" y="9105900"/>
            <a:ext cx="5258128" cy="1181114"/>
          </a:xfrm>
          <a:custGeom>
            <a:avLst/>
            <a:gdLst/>
            <a:ahLst/>
            <a:cxnLst/>
            <a:rect l="l" t="t" r="r" b="b"/>
            <a:pathLst>
              <a:path w="10036424" h="3971060">
                <a:moveTo>
                  <a:pt x="0" y="0"/>
                </a:moveTo>
                <a:lnTo>
                  <a:pt x="10036424" y="0"/>
                </a:lnTo>
                <a:lnTo>
                  <a:pt x="10036424" y="3971060"/>
                </a:lnTo>
                <a:lnTo>
                  <a:pt x="0" y="397106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aphicFrame>
        <p:nvGraphicFramePr>
          <p:cNvPr id="3" name="Table 2">
            <a:extLst>
              <a:ext uri="{FF2B5EF4-FFF2-40B4-BE49-F238E27FC236}">
                <a16:creationId xmlns:a16="http://schemas.microsoft.com/office/drawing/2014/main" id="{EB16C8D7-BB90-C002-4213-3BF3A478CE8C}"/>
              </a:ext>
            </a:extLst>
          </p:cNvPr>
          <p:cNvGraphicFramePr>
            <a:graphicFrameLocks noGrp="1"/>
          </p:cNvGraphicFramePr>
          <p:nvPr>
            <p:extLst>
              <p:ext uri="{D42A27DB-BD31-4B8C-83A1-F6EECF244321}">
                <p14:modId xmlns:p14="http://schemas.microsoft.com/office/powerpoint/2010/main" val="1579714136"/>
              </p:ext>
            </p:extLst>
          </p:nvPr>
        </p:nvGraphicFramePr>
        <p:xfrm>
          <a:off x="133865" y="5676900"/>
          <a:ext cx="6858000" cy="3108960"/>
        </p:xfrm>
        <a:graphic>
          <a:graphicData uri="http://schemas.openxmlformats.org/drawingml/2006/table">
            <a:tbl>
              <a:tblPr/>
              <a:tblGrid>
                <a:gridCol w="1371600">
                  <a:extLst>
                    <a:ext uri="{9D8B030D-6E8A-4147-A177-3AD203B41FA5}">
                      <a16:colId xmlns:a16="http://schemas.microsoft.com/office/drawing/2014/main" val="3365104231"/>
                    </a:ext>
                  </a:extLst>
                </a:gridCol>
                <a:gridCol w="1371600">
                  <a:extLst>
                    <a:ext uri="{9D8B030D-6E8A-4147-A177-3AD203B41FA5}">
                      <a16:colId xmlns:a16="http://schemas.microsoft.com/office/drawing/2014/main" val="3440730050"/>
                    </a:ext>
                  </a:extLst>
                </a:gridCol>
                <a:gridCol w="1371600">
                  <a:extLst>
                    <a:ext uri="{9D8B030D-6E8A-4147-A177-3AD203B41FA5}">
                      <a16:colId xmlns:a16="http://schemas.microsoft.com/office/drawing/2014/main" val="1185371117"/>
                    </a:ext>
                  </a:extLst>
                </a:gridCol>
                <a:gridCol w="1371600">
                  <a:extLst>
                    <a:ext uri="{9D8B030D-6E8A-4147-A177-3AD203B41FA5}">
                      <a16:colId xmlns:a16="http://schemas.microsoft.com/office/drawing/2014/main" val="1280121102"/>
                    </a:ext>
                  </a:extLst>
                </a:gridCol>
                <a:gridCol w="1371600">
                  <a:extLst>
                    <a:ext uri="{9D8B030D-6E8A-4147-A177-3AD203B41FA5}">
                      <a16:colId xmlns:a16="http://schemas.microsoft.com/office/drawing/2014/main" val="3646045657"/>
                    </a:ext>
                  </a:extLst>
                </a:gridCol>
              </a:tblGrid>
              <a:tr h="816429">
                <a:tc>
                  <a:txBody>
                    <a:bodyPr/>
                    <a:lstStyle/>
                    <a:p>
                      <a:r>
                        <a:rPr lang="en-US" b="1">
                          <a:effectLst/>
                        </a:rPr>
                        <a:t>Model</a:t>
                      </a:r>
                    </a:p>
                  </a:txBody>
                  <a:tcPr marL="99060" marR="99060" anchor="ctr">
                    <a:lnL w="6767" cap="flat" cmpd="sng" algn="ctr">
                      <a:solidFill>
                        <a:srgbClr val="D1D9E0"/>
                      </a:solidFill>
                      <a:prstDash val="solid"/>
                      <a:round/>
                      <a:headEnd type="none" w="med" len="med"/>
                      <a:tailEnd type="none" w="med" len="med"/>
                    </a:lnL>
                    <a:lnR w="6767" cap="flat" cmpd="sng" algn="ctr">
                      <a:solidFill>
                        <a:srgbClr val="D1D9E0"/>
                      </a:solidFill>
                      <a:prstDash val="solid"/>
                      <a:round/>
                      <a:headEnd type="none" w="med" len="med"/>
                      <a:tailEnd type="none" w="med" len="med"/>
                    </a:lnR>
                    <a:lnT w="6767" cap="flat" cmpd="sng" algn="ctr">
                      <a:solidFill>
                        <a:srgbClr val="D1D9E0"/>
                      </a:solidFill>
                      <a:prstDash val="solid"/>
                      <a:round/>
                      <a:headEnd type="none" w="med" len="med"/>
                      <a:tailEnd type="none" w="med" len="med"/>
                    </a:lnT>
                    <a:lnB w="6767" cap="flat" cmpd="sng" algn="ctr">
                      <a:solidFill>
                        <a:srgbClr val="D1D9E0"/>
                      </a:solidFill>
                      <a:prstDash val="solid"/>
                      <a:round/>
                      <a:headEnd type="none" w="med" len="med"/>
                      <a:tailEnd type="none" w="med" len="med"/>
                    </a:lnB>
                    <a:solidFill>
                      <a:srgbClr val="FFFFFF"/>
                    </a:solidFill>
                  </a:tcPr>
                </a:tc>
                <a:tc>
                  <a:txBody>
                    <a:bodyPr/>
                    <a:lstStyle/>
                    <a:p>
                      <a:r>
                        <a:rPr lang="en-US" b="1">
                          <a:effectLst/>
                        </a:rPr>
                        <a:t>Mean Absolute Error (MAE)</a:t>
                      </a:r>
                    </a:p>
                  </a:txBody>
                  <a:tcPr marL="99060" marR="99060" anchor="ctr">
                    <a:lnL w="6767" cap="flat" cmpd="sng" algn="ctr">
                      <a:solidFill>
                        <a:srgbClr val="D1D9E0"/>
                      </a:solidFill>
                      <a:prstDash val="solid"/>
                      <a:round/>
                      <a:headEnd type="none" w="med" len="med"/>
                      <a:tailEnd type="none" w="med" len="med"/>
                    </a:lnL>
                    <a:lnR w="6767" cap="flat" cmpd="sng" algn="ctr">
                      <a:solidFill>
                        <a:srgbClr val="D1D9E0"/>
                      </a:solidFill>
                      <a:prstDash val="solid"/>
                      <a:round/>
                      <a:headEnd type="none" w="med" len="med"/>
                      <a:tailEnd type="none" w="med" len="med"/>
                    </a:lnR>
                    <a:lnT w="6767" cap="flat" cmpd="sng" algn="ctr">
                      <a:solidFill>
                        <a:srgbClr val="D1D9E0"/>
                      </a:solidFill>
                      <a:prstDash val="solid"/>
                      <a:round/>
                      <a:headEnd type="none" w="med" len="med"/>
                      <a:tailEnd type="none" w="med" len="med"/>
                    </a:lnT>
                    <a:lnB w="6767" cap="flat" cmpd="sng" algn="ctr">
                      <a:solidFill>
                        <a:srgbClr val="D1D9E0"/>
                      </a:solidFill>
                      <a:prstDash val="solid"/>
                      <a:round/>
                      <a:headEnd type="none" w="med" len="med"/>
                      <a:tailEnd type="none" w="med" len="med"/>
                    </a:lnB>
                    <a:solidFill>
                      <a:srgbClr val="FFFFFF"/>
                    </a:solidFill>
                  </a:tcPr>
                </a:tc>
                <a:tc>
                  <a:txBody>
                    <a:bodyPr/>
                    <a:lstStyle/>
                    <a:p>
                      <a:r>
                        <a:rPr lang="en-US" b="1">
                          <a:effectLst/>
                        </a:rPr>
                        <a:t>Mean Squared Error (MSE)</a:t>
                      </a:r>
                    </a:p>
                  </a:txBody>
                  <a:tcPr marL="99060" marR="99060" anchor="ctr">
                    <a:lnL w="6767" cap="flat" cmpd="sng" algn="ctr">
                      <a:solidFill>
                        <a:srgbClr val="D1D9E0"/>
                      </a:solidFill>
                      <a:prstDash val="solid"/>
                      <a:round/>
                      <a:headEnd type="none" w="med" len="med"/>
                      <a:tailEnd type="none" w="med" len="med"/>
                    </a:lnL>
                    <a:lnR w="6767" cap="flat" cmpd="sng" algn="ctr">
                      <a:solidFill>
                        <a:srgbClr val="D1D9E0"/>
                      </a:solidFill>
                      <a:prstDash val="solid"/>
                      <a:round/>
                      <a:headEnd type="none" w="med" len="med"/>
                      <a:tailEnd type="none" w="med" len="med"/>
                    </a:lnR>
                    <a:lnT w="6767" cap="flat" cmpd="sng" algn="ctr">
                      <a:solidFill>
                        <a:srgbClr val="D1D9E0"/>
                      </a:solidFill>
                      <a:prstDash val="solid"/>
                      <a:round/>
                      <a:headEnd type="none" w="med" len="med"/>
                      <a:tailEnd type="none" w="med" len="med"/>
                    </a:lnT>
                    <a:lnB w="6767" cap="flat" cmpd="sng" algn="ctr">
                      <a:solidFill>
                        <a:srgbClr val="D1D9E0"/>
                      </a:solidFill>
                      <a:prstDash val="solid"/>
                      <a:round/>
                      <a:headEnd type="none" w="med" len="med"/>
                      <a:tailEnd type="none" w="med" len="med"/>
                    </a:lnB>
                    <a:solidFill>
                      <a:srgbClr val="FFFFFF"/>
                    </a:solidFill>
                  </a:tcPr>
                </a:tc>
                <a:tc>
                  <a:txBody>
                    <a:bodyPr/>
                    <a:lstStyle/>
                    <a:p>
                      <a:r>
                        <a:rPr lang="en-GB" b="1">
                          <a:effectLst/>
                        </a:rPr>
                        <a:t>Root Mean Squared Error (RMSE)</a:t>
                      </a:r>
                    </a:p>
                  </a:txBody>
                  <a:tcPr marL="99060" marR="99060" anchor="ctr">
                    <a:lnL w="6767" cap="flat" cmpd="sng" algn="ctr">
                      <a:solidFill>
                        <a:srgbClr val="D1D9E0"/>
                      </a:solidFill>
                      <a:prstDash val="solid"/>
                      <a:round/>
                      <a:headEnd type="none" w="med" len="med"/>
                      <a:tailEnd type="none" w="med" len="med"/>
                    </a:lnL>
                    <a:lnR w="6767" cap="flat" cmpd="sng" algn="ctr">
                      <a:solidFill>
                        <a:srgbClr val="D1D9E0"/>
                      </a:solidFill>
                      <a:prstDash val="solid"/>
                      <a:round/>
                      <a:headEnd type="none" w="med" len="med"/>
                      <a:tailEnd type="none" w="med" len="med"/>
                    </a:lnR>
                    <a:lnT w="6767" cap="flat" cmpd="sng" algn="ctr">
                      <a:solidFill>
                        <a:srgbClr val="D1D9E0"/>
                      </a:solidFill>
                      <a:prstDash val="solid"/>
                      <a:round/>
                      <a:headEnd type="none" w="med" len="med"/>
                      <a:tailEnd type="none" w="med" len="med"/>
                    </a:lnT>
                    <a:lnB w="6767" cap="flat" cmpd="sng" algn="ctr">
                      <a:solidFill>
                        <a:srgbClr val="D1D9E0"/>
                      </a:solidFill>
                      <a:prstDash val="solid"/>
                      <a:round/>
                      <a:headEnd type="none" w="med" len="med"/>
                      <a:tailEnd type="none" w="med" len="med"/>
                    </a:lnB>
                    <a:solidFill>
                      <a:srgbClr val="FFFFFF"/>
                    </a:solidFill>
                  </a:tcPr>
                </a:tc>
                <a:tc>
                  <a:txBody>
                    <a:bodyPr/>
                    <a:lstStyle/>
                    <a:p>
                      <a:r>
                        <a:rPr lang="en-US" b="1">
                          <a:effectLst/>
                        </a:rPr>
                        <a:t>R-squared (R²)</a:t>
                      </a:r>
                    </a:p>
                  </a:txBody>
                  <a:tcPr marL="99060" marR="99060" anchor="ctr">
                    <a:lnL w="6767" cap="flat" cmpd="sng" algn="ctr">
                      <a:solidFill>
                        <a:srgbClr val="D1D9E0"/>
                      </a:solidFill>
                      <a:prstDash val="solid"/>
                      <a:round/>
                      <a:headEnd type="none" w="med" len="med"/>
                      <a:tailEnd type="none" w="med" len="med"/>
                    </a:lnL>
                    <a:lnR w="6767" cap="flat" cmpd="sng" algn="ctr">
                      <a:solidFill>
                        <a:srgbClr val="D1D9E0"/>
                      </a:solidFill>
                      <a:prstDash val="solid"/>
                      <a:round/>
                      <a:headEnd type="none" w="med" len="med"/>
                      <a:tailEnd type="none" w="med" len="med"/>
                    </a:lnR>
                    <a:lnT w="6767" cap="flat" cmpd="sng" algn="ctr">
                      <a:solidFill>
                        <a:srgbClr val="D1D9E0"/>
                      </a:solidFill>
                      <a:prstDash val="solid"/>
                      <a:round/>
                      <a:headEnd type="none" w="med" len="med"/>
                      <a:tailEnd type="none" w="med" len="med"/>
                    </a:lnT>
                    <a:lnB w="6767" cap="flat" cmpd="sng" algn="ctr">
                      <a:solidFill>
                        <a:srgbClr val="D1D9E0"/>
                      </a:solidFill>
                      <a:prstDash val="solid"/>
                      <a:round/>
                      <a:headEnd type="none" w="med" len="med"/>
                      <a:tailEnd type="none" w="med" len="med"/>
                    </a:lnB>
                    <a:solidFill>
                      <a:srgbClr val="FFFFFF"/>
                    </a:solidFill>
                  </a:tcPr>
                </a:tc>
                <a:extLst>
                  <a:ext uri="{0D108BD9-81ED-4DB2-BD59-A6C34878D82A}">
                    <a16:rowId xmlns:a16="http://schemas.microsoft.com/office/drawing/2014/main" val="2521361833"/>
                  </a:ext>
                </a:extLst>
              </a:tr>
              <a:tr h="326571">
                <a:tc>
                  <a:txBody>
                    <a:bodyPr/>
                    <a:lstStyle/>
                    <a:p>
                      <a:r>
                        <a:rPr lang="en-US">
                          <a:effectLst/>
                        </a:rPr>
                        <a:t>Random Forest</a:t>
                      </a:r>
                    </a:p>
                  </a:txBody>
                  <a:tcPr marL="99060" marR="99060" anchor="ctr">
                    <a:lnL w="6767" cap="flat" cmpd="sng" algn="ctr">
                      <a:solidFill>
                        <a:srgbClr val="D1D9E0"/>
                      </a:solidFill>
                      <a:prstDash val="solid"/>
                      <a:round/>
                      <a:headEnd type="none" w="med" len="med"/>
                      <a:tailEnd type="none" w="med" len="med"/>
                    </a:lnL>
                    <a:lnR w="6767" cap="flat" cmpd="sng" algn="ctr">
                      <a:solidFill>
                        <a:srgbClr val="D1D9E0"/>
                      </a:solidFill>
                      <a:prstDash val="solid"/>
                      <a:round/>
                      <a:headEnd type="none" w="med" len="med"/>
                      <a:tailEnd type="none" w="med" len="med"/>
                    </a:lnR>
                    <a:lnT w="6767" cap="flat" cmpd="sng" algn="ctr">
                      <a:solidFill>
                        <a:srgbClr val="D1D9E0"/>
                      </a:solidFill>
                      <a:prstDash val="solid"/>
                      <a:round/>
                      <a:headEnd type="none" w="med" len="med"/>
                      <a:tailEnd type="none" w="med" len="med"/>
                    </a:lnT>
                    <a:lnB w="6767" cap="flat" cmpd="sng" algn="ctr">
                      <a:solidFill>
                        <a:srgbClr val="D1D9E0"/>
                      </a:solidFill>
                      <a:prstDash val="solid"/>
                      <a:round/>
                      <a:headEnd type="none" w="med" len="med"/>
                      <a:tailEnd type="none" w="med" len="med"/>
                    </a:lnB>
                    <a:solidFill>
                      <a:srgbClr val="FFFFFF"/>
                    </a:solidFill>
                  </a:tcPr>
                </a:tc>
                <a:tc>
                  <a:txBody>
                    <a:bodyPr/>
                    <a:lstStyle/>
                    <a:p>
                      <a:r>
                        <a:rPr lang="en-US">
                          <a:effectLst/>
                        </a:rPr>
                        <a:t>285.90</a:t>
                      </a:r>
                    </a:p>
                  </a:txBody>
                  <a:tcPr marL="99060" marR="99060" anchor="ctr">
                    <a:lnL w="6767" cap="flat" cmpd="sng" algn="ctr">
                      <a:solidFill>
                        <a:srgbClr val="D1D9E0"/>
                      </a:solidFill>
                      <a:prstDash val="solid"/>
                      <a:round/>
                      <a:headEnd type="none" w="med" len="med"/>
                      <a:tailEnd type="none" w="med" len="med"/>
                    </a:lnL>
                    <a:lnR w="6767" cap="flat" cmpd="sng" algn="ctr">
                      <a:solidFill>
                        <a:srgbClr val="D1D9E0"/>
                      </a:solidFill>
                      <a:prstDash val="solid"/>
                      <a:round/>
                      <a:headEnd type="none" w="med" len="med"/>
                      <a:tailEnd type="none" w="med" len="med"/>
                    </a:lnR>
                    <a:lnT w="6767" cap="flat" cmpd="sng" algn="ctr">
                      <a:solidFill>
                        <a:srgbClr val="D1D9E0"/>
                      </a:solidFill>
                      <a:prstDash val="solid"/>
                      <a:round/>
                      <a:headEnd type="none" w="med" len="med"/>
                      <a:tailEnd type="none" w="med" len="med"/>
                    </a:lnT>
                    <a:lnB w="6767" cap="flat" cmpd="sng" algn="ctr">
                      <a:solidFill>
                        <a:srgbClr val="D1D9E0"/>
                      </a:solidFill>
                      <a:prstDash val="solid"/>
                      <a:round/>
                      <a:headEnd type="none" w="med" len="med"/>
                      <a:tailEnd type="none" w="med" len="med"/>
                    </a:lnB>
                    <a:solidFill>
                      <a:srgbClr val="FFFFFF"/>
                    </a:solidFill>
                  </a:tcPr>
                </a:tc>
                <a:tc>
                  <a:txBody>
                    <a:bodyPr/>
                    <a:lstStyle/>
                    <a:p>
                      <a:r>
                        <a:rPr lang="en-US">
                          <a:effectLst/>
                        </a:rPr>
                        <a:t>721,254</a:t>
                      </a:r>
                    </a:p>
                  </a:txBody>
                  <a:tcPr marL="99060" marR="99060" anchor="ctr">
                    <a:lnL w="6767" cap="flat" cmpd="sng" algn="ctr">
                      <a:solidFill>
                        <a:srgbClr val="D1D9E0"/>
                      </a:solidFill>
                      <a:prstDash val="solid"/>
                      <a:round/>
                      <a:headEnd type="none" w="med" len="med"/>
                      <a:tailEnd type="none" w="med" len="med"/>
                    </a:lnL>
                    <a:lnR w="6767" cap="flat" cmpd="sng" algn="ctr">
                      <a:solidFill>
                        <a:srgbClr val="D1D9E0"/>
                      </a:solidFill>
                      <a:prstDash val="solid"/>
                      <a:round/>
                      <a:headEnd type="none" w="med" len="med"/>
                      <a:tailEnd type="none" w="med" len="med"/>
                    </a:lnR>
                    <a:lnT w="6767" cap="flat" cmpd="sng" algn="ctr">
                      <a:solidFill>
                        <a:srgbClr val="D1D9E0"/>
                      </a:solidFill>
                      <a:prstDash val="solid"/>
                      <a:round/>
                      <a:headEnd type="none" w="med" len="med"/>
                      <a:tailEnd type="none" w="med" len="med"/>
                    </a:lnT>
                    <a:lnB w="6767" cap="flat" cmpd="sng" algn="ctr">
                      <a:solidFill>
                        <a:srgbClr val="D1D9E0"/>
                      </a:solidFill>
                      <a:prstDash val="solid"/>
                      <a:round/>
                      <a:headEnd type="none" w="med" len="med"/>
                      <a:tailEnd type="none" w="med" len="med"/>
                    </a:lnB>
                    <a:solidFill>
                      <a:srgbClr val="FFFFFF"/>
                    </a:solidFill>
                  </a:tcPr>
                </a:tc>
                <a:tc>
                  <a:txBody>
                    <a:bodyPr/>
                    <a:lstStyle/>
                    <a:p>
                      <a:r>
                        <a:rPr lang="en-US">
                          <a:effectLst/>
                        </a:rPr>
                        <a:t>849.27</a:t>
                      </a:r>
                    </a:p>
                  </a:txBody>
                  <a:tcPr marL="99060" marR="99060" anchor="ctr">
                    <a:lnL w="6767" cap="flat" cmpd="sng" algn="ctr">
                      <a:solidFill>
                        <a:srgbClr val="D1D9E0"/>
                      </a:solidFill>
                      <a:prstDash val="solid"/>
                      <a:round/>
                      <a:headEnd type="none" w="med" len="med"/>
                      <a:tailEnd type="none" w="med" len="med"/>
                    </a:lnL>
                    <a:lnR w="6767" cap="flat" cmpd="sng" algn="ctr">
                      <a:solidFill>
                        <a:srgbClr val="D1D9E0"/>
                      </a:solidFill>
                      <a:prstDash val="solid"/>
                      <a:round/>
                      <a:headEnd type="none" w="med" len="med"/>
                      <a:tailEnd type="none" w="med" len="med"/>
                    </a:lnR>
                    <a:lnT w="6767" cap="flat" cmpd="sng" algn="ctr">
                      <a:solidFill>
                        <a:srgbClr val="D1D9E0"/>
                      </a:solidFill>
                      <a:prstDash val="solid"/>
                      <a:round/>
                      <a:headEnd type="none" w="med" len="med"/>
                      <a:tailEnd type="none" w="med" len="med"/>
                    </a:lnT>
                    <a:lnB w="6767" cap="flat" cmpd="sng" algn="ctr">
                      <a:solidFill>
                        <a:srgbClr val="D1D9E0"/>
                      </a:solidFill>
                      <a:prstDash val="solid"/>
                      <a:round/>
                      <a:headEnd type="none" w="med" len="med"/>
                      <a:tailEnd type="none" w="med" len="med"/>
                    </a:lnB>
                    <a:solidFill>
                      <a:srgbClr val="FFFFFF"/>
                    </a:solidFill>
                  </a:tcPr>
                </a:tc>
                <a:tc>
                  <a:txBody>
                    <a:bodyPr/>
                    <a:lstStyle/>
                    <a:p>
                      <a:r>
                        <a:rPr lang="en-US">
                          <a:effectLst/>
                        </a:rPr>
                        <a:t>0.9923</a:t>
                      </a:r>
                    </a:p>
                  </a:txBody>
                  <a:tcPr marL="99060" marR="99060" anchor="ctr">
                    <a:lnL w="6767" cap="flat" cmpd="sng" algn="ctr">
                      <a:solidFill>
                        <a:srgbClr val="D1D9E0"/>
                      </a:solidFill>
                      <a:prstDash val="solid"/>
                      <a:round/>
                      <a:headEnd type="none" w="med" len="med"/>
                      <a:tailEnd type="none" w="med" len="med"/>
                    </a:lnL>
                    <a:lnR w="6767" cap="flat" cmpd="sng" algn="ctr">
                      <a:solidFill>
                        <a:srgbClr val="D1D9E0"/>
                      </a:solidFill>
                      <a:prstDash val="solid"/>
                      <a:round/>
                      <a:headEnd type="none" w="med" len="med"/>
                      <a:tailEnd type="none" w="med" len="med"/>
                    </a:lnR>
                    <a:lnT w="6767" cap="flat" cmpd="sng" algn="ctr">
                      <a:solidFill>
                        <a:srgbClr val="D1D9E0"/>
                      </a:solidFill>
                      <a:prstDash val="solid"/>
                      <a:round/>
                      <a:headEnd type="none" w="med" len="med"/>
                      <a:tailEnd type="none" w="med" len="med"/>
                    </a:lnT>
                    <a:lnB w="6767" cap="flat" cmpd="sng" algn="ctr">
                      <a:solidFill>
                        <a:srgbClr val="D1D9E0"/>
                      </a:solidFill>
                      <a:prstDash val="solid"/>
                      <a:round/>
                      <a:headEnd type="none" w="med" len="med"/>
                      <a:tailEnd type="none" w="med" len="med"/>
                    </a:lnB>
                    <a:solidFill>
                      <a:srgbClr val="FFFFFF"/>
                    </a:solidFill>
                  </a:tcPr>
                </a:tc>
                <a:extLst>
                  <a:ext uri="{0D108BD9-81ED-4DB2-BD59-A6C34878D82A}">
                    <a16:rowId xmlns:a16="http://schemas.microsoft.com/office/drawing/2014/main" val="806557309"/>
                  </a:ext>
                </a:extLst>
              </a:tr>
              <a:tr h="571500">
                <a:tc>
                  <a:txBody>
                    <a:bodyPr/>
                    <a:lstStyle/>
                    <a:p>
                      <a:r>
                        <a:rPr lang="en-US">
                          <a:effectLst/>
                        </a:rPr>
                        <a:t>Ridge Regression</a:t>
                      </a:r>
                    </a:p>
                  </a:txBody>
                  <a:tcPr marL="99060" marR="99060" anchor="ctr">
                    <a:lnL w="6767" cap="flat" cmpd="sng" algn="ctr">
                      <a:solidFill>
                        <a:srgbClr val="D1D9E0"/>
                      </a:solidFill>
                      <a:prstDash val="solid"/>
                      <a:round/>
                      <a:headEnd type="none" w="med" len="med"/>
                      <a:tailEnd type="none" w="med" len="med"/>
                    </a:lnL>
                    <a:lnR w="6767" cap="flat" cmpd="sng" algn="ctr">
                      <a:solidFill>
                        <a:srgbClr val="D1D9E0"/>
                      </a:solidFill>
                      <a:prstDash val="solid"/>
                      <a:round/>
                      <a:headEnd type="none" w="med" len="med"/>
                      <a:tailEnd type="none" w="med" len="med"/>
                    </a:lnR>
                    <a:lnT w="6767" cap="flat" cmpd="sng" algn="ctr">
                      <a:solidFill>
                        <a:srgbClr val="D1D9E0"/>
                      </a:solidFill>
                      <a:prstDash val="solid"/>
                      <a:round/>
                      <a:headEnd type="none" w="med" len="med"/>
                      <a:tailEnd type="none" w="med" len="med"/>
                    </a:lnT>
                    <a:lnB w="6767" cap="flat" cmpd="sng" algn="ctr">
                      <a:solidFill>
                        <a:srgbClr val="D1D9E0"/>
                      </a:solidFill>
                      <a:prstDash val="solid"/>
                      <a:round/>
                      <a:headEnd type="none" w="med" len="med"/>
                      <a:tailEnd type="none" w="med" len="med"/>
                    </a:lnB>
                    <a:solidFill>
                      <a:srgbClr val="F6F8FA"/>
                    </a:solidFill>
                  </a:tcPr>
                </a:tc>
                <a:tc>
                  <a:txBody>
                    <a:bodyPr/>
                    <a:lstStyle/>
                    <a:p>
                      <a:r>
                        <a:rPr lang="en-US">
                          <a:effectLst/>
                        </a:rPr>
                        <a:t>1001.57</a:t>
                      </a:r>
                    </a:p>
                  </a:txBody>
                  <a:tcPr marL="99060" marR="99060" anchor="ctr">
                    <a:lnL w="6767" cap="flat" cmpd="sng" algn="ctr">
                      <a:solidFill>
                        <a:srgbClr val="D1D9E0"/>
                      </a:solidFill>
                      <a:prstDash val="solid"/>
                      <a:round/>
                      <a:headEnd type="none" w="med" len="med"/>
                      <a:tailEnd type="none" w="med" len="med"/>
                    </a:lnL>
                    <a:lnR w="6767" cap="flat" cmpd="sng" algn="ctr">
                      <a:solidFill>
                        <a:srgbClr val="D1D9E0"/>
                      </a:solidFill>
                      <a:prstDash val="solid"/>
                      <a:round/>
                      <a:headEnd type="none" w="med" len="med"/>
                      <a:tailEnd type="none" w="med" len="med"/>
                    </a:lnR>
                    <a:lnT w="6767" cap="flat" cmpd="sng" algn="ctr">
                      <a:solidFill>
                        <a:srgbClr val="D1D9E0"/>
                      </a:solidFill>
                      <a:prstDash val="solid"/>
                      <a:round/>
                      <a:headEnd type="none" w="med" len="med"/>
                      <a:tailEnd type="none" w="med" len="med"/>
                    </a:lnT>
                    <a:lnB w="6767" cap="flat" cmpd="sng" algn="ctr">
                      <a:solidFill>
                        <a:srgbClr val="D1D9E0"/>
                      </a:solidFill>
                      <a:prstDash val="solid"/>
                      <a:round/>
                      <a:headEnd type="none" w="med" len="med"/>
                      <a:tailEnd type="none" w="med" len="med"/>
                    </a:lnB>
                    <a:solidFill>
                      <a:srgbClr val="F6F8FA"/>
                    </a:solidFill>
                  </a:tcPr>
                </a:tc>
                <a:tc>
                  <a:txBody>
                    <a:bodyPr/>
                    <a:lstStyle/>
                    <a:p>
                      <a:r>
                        <a:rPr lang="en-US">
                          <a:effectLst/>
                        </a:rPr>
                        <a:t>3,691,000</a:t>
                      </a:r>
                    </a:p>
                  </a:txBody>
                  <a:tcPr marL="99060" marR="99060" anchor="ctr">
                    <a:lnL w="6767" cap="flat" cmpd="sng" algn="ctr">
                      <a:solidFill>
                        <a:srgbClr val="D1D9E0"/>
                      </a:solidFill>
                      <a:prstDash val="solid"/>
                      <a:round/>
                      <a:headEnd type="none" w="med" len="med"/>
                      <a:tailEnd type="none" w="med" len="med"/>
                    </a:lnL>
                    <a:lnR w="6767" cap="flat" cmpd="sng" algn="ctr">
                      <a:solidFill>
                        <a:srgbClr val="D1D9E0"/>
                      </a:solidFill>
                      <a:prstDash val="solid"/>
                      <a:round/>
                      <a:headEnd type="none" w="med" len="med"/>
                      <a:tailEnd type="none" w="med" len="med"/>
                    </a:lnR>
                    <a:lnT w="6767" cap="flat" cmpd="sng" algn="ctr">
                      <a:solidFill>
                        <a:srgbClr val="D1D9E0"/>
                      </a:solidFill>
                      <a:prstDash val="solid"/>
                      <a:round/>
                      <a:headEnd type="none" w="med" len="med"/>
                      <a:tailEnd type="none" w="med" len="med"/>
                    </a:lnT>
                    <a:lnB w="6767" cap="flat" cmpd="sng" algn="ctr">
                      <a:solidFill>
                        <a:srgbClr val="D1D9E0"/>
                      </a:solidFill>
                      <a:prstDash val="solid"/>
                      <a:round/>
                      <a:headEnd type="none" w="med" len="med"/>
                      <a:tailEnd type="none" w="med" len="med"/>
                    </a:lnB>
                    <a:solidFill>
                      <a:srgbClr val="F6F8FA"/>
                    </a:solidFill>
                  </a:tcPr>
                </a:tc>
                <a:tc>
                  <a:txBody>
                    <a:bodyPr/>
                    <a:lstStyle/>
                    <a:p>
                      <a:r>
                        <a:rPr lang="en-US" dirty="0">
                          <a:effectLst/>
                        </a:rPr>
                        <a:t>1921.20</a:t>
                      </a:r>
                    </a:p>
                  </a:txBody>
                  <a:tcPr marL="99060" marR="99060" anchor="ctr">
                    <a:lnL w="6767" cap="flat" cmpd="sng" algn="ctr">
                      <a:solidFill>
                        <a:srgbClr val="D1D9E0"/>
                      </a:solidFill>
                      <a:prstDash val="solid"/>
                      <a:round/>
                      <a:headEnd type="none" w="med" len="med"/>
                      <a:tailEnd type="none" w="med" len="med"/>
                    </a:lnL>
                    <a:lnR w="6767" cap="flat" cmpd="sng" algn="ctr">
                      <a:solidFill>
                        <a:srgbClr val="D1D9E0"/>
                      </a:solidFill>
                      <a:prstDash val="solid"/>
                      <a:round/>
                      <a:headEnd type="none" w="med" len="med"/>
                      <a:tailEnd type="none" w="med" len="med"/>
                    </a:lnR>
                    <a:lnT w="6767" cap="flat" cmpd="sng" algn="ctr">
                      <a:solidFill>
                        <a:srgbClr val="D1D9E0"/>
                      </a:solidFill>
                      <a:prstDash val="solid"/>
                      <a:round/>
                      <a:headEnd type="none" w="med" len="med"/>
                      <a:tailEnd type="none" w="med" len="med"/>
                    </a:lnT>
                    <a:lnB w="6767" cap="flat" cmpd="sng" algn="ctr">
                      <a:solidFill>
                        <a:srgbClr val="D1D9E0"/>
                      </a:solidFill>
                      <a:prstDash val="solid"/>
                      <a:round/>
                      <a:headEnd type="none" w="med" len="med"/>
                      <a:tailEnd type="none" w="med" len="med"/>
                    </a:lnB>
                    <a:solidFill>
                      <a:srgbClr val="F6F8FA"/>
                    </a:solidFill>
                  </a:tcPr>
                </a:tc>
                <a:tc>
                  <a:txBody>
                    <a:bodyPr/>
                    <a:lstStyle/>
                    <a:p>
                      <a:r>
                        <a:rPr lang="en-US" dirty="0">
                          <a:effectLst/>
                        </a:rPr>
                        <a:t>0.9606</a:t>
                      </a:r>
                    </a:p>
                  </a:txBody>
                  <a:tcPr marL="99060" marR="99060" anchor="ctr">
                    <a:lnL w="6767" cap="flat" cmpd="sng" algn="ctr">
                      <a:solidFill>
                        <a:srgbClr val="D1D9E0"/>
                      </a:solidFill>
                      <a:prstDash val="solid"/>
                      <a:round/>
                      <a:headEnd type="none" w="med" len="med"/>
                      <a:tailEnd type="none" w="med" len="med"/>
                    </a:lnL>
                    <a:lnR w="6767" cap="flat" cmpd="sng" algn="ctr">
                      <a:solidFill>
                        <a:srgbClr val="D1D9E0"/>
                      </a:solidFill>
                      <a:prstDash val="solid"/>
                      <a:round/>
                      <a:headEnd type="none" w="med" len="med"/>
                      <a:tailEnd type="none" w="med" len="med"/>
                    </a:lnR>
                    <a:lnT w="6767" cap="flat" cmpd="sng" algn="ctr">
                      <a:solidFill>
                        <a:srgbClr val="D1D9E0"/>
                      </a:solidFill>
                      <a:prstDash val="solid"/>
                      <a:round/>
                      <a:headEnd type="none" w="med" len="med"/>
                      <a:tailEnd type="none" w="med" len="med"/>
                    </a:lnT>
                    <a:lnB w="6767" cap="flat" cmpd="sng" algn="ctr">
                      <a:solidFill>
                        <a:srgbClr val="D1D9E0"/>
                      </a:solidFill>
                      <a:prstDash val="solid"/>
                      <a:round/>
                      <a:headEnd type="none" w="med" len="med"/>
                      <a:tailEnd type="none" w="med" len="med"/>
                    </a:lnB>
                    <a:solidFill>
                      <a:srgbClr val="F6F8FA"/>
                    </a:solidFill>
                  </a:tcPr>
                </a:tc>
                <a:extLst>
                  <a:ext uri="{0D108BD9-81ED-4DB2-BD59-A6C34878D82A}">
                    <a16:rowId xmlns:a16="http://schemas.microsoft.com/office/drawing/2014/main" val="3191233117"/>
                  </a:ext>
                </a:extLst>
              </a:tr>
              <a:tr h="571500">
                <a:tc>
                  <a:txBody>
                    <a:bodyPr/>
                    <a:lstStyle/>
                    <a:p>
                      <a:r>
                        <a:rPr lang="en-US">
                          <a:effectLst/>
                        </a:rPr>
                        <a:t>Lasso Regression</a:t>
                      </a:r>
                    </a:p>
                  </a:txBody>
                  <a:tcPr marL="99060" marR="99060" anchor="ctr">
                    <a:lnL w="6767" cap="flat" cmpd="sng" algn="ctr">
                      <a:solidFill>
                        <a:srgbClr val="D1D9E0"/>
                      </a:solidFill>
                      <a:prstDash val="solid"/>
                      <a:round/>
                      <a:headEnd type="none" w="med" len="med"/>
                      <a:tailEnd type="none" w="med" len="med"/>
                    </a:lnL>
                    <a:lnR w="6767" cap="flat" cmpd="sng" algn="ctr">
                      <a:solidFill>
                        <a:srgbClr val="D1D9E0"/>
                      </a:solidFill>
                      <a:prstDash val="solid"/>
                      <a:round/>
                      <a:headEnd type="none" w="med" len="med"/>
                      <a:tailEnd type="none" w="med" len="med"/>
                    </a:lnR>
                    <a:lnT w="6767" cap="flat" cmpd="sng" algn="ctr">
                      <a:solidFill>
                        <a:srgbClr val="D1D9E0"/>
                      </a:solidFill>
                      <a:prstDash val="solid"/>
                      <a:round/>
                      <a:headEnd type="none" w="med" len="med"/>
                      <a:tailEnd type="none" w="med" len="med"/>
                    </a:lnT>
                    <a:lnB w="6767" cap="flat" cmpd="sng" algn="ctr">
                      <a:solidFill>
                        <a:srgbClr val="D1D9E0"/>
                      </a:solidFill>
                      <a:prstDash val="solid"/>
                      <a:round/>
                      <a:headEnd type="none" w="med" len="med"/>
                      <a:tailEnd type="none" w="med" len="med"/>
                    </a:lnB>
                    <a:solidFill>
                      <a:srgbClr val="FFFFFF"/>
                    </a:solidFill>
                  </a:tcPr>
                </a:tc>
                <a:tc>
                  <a:txBody>
                    <a:bodyPr/>
                    <a:lstStyle/>
                    <a:p>
                      <a:r>
                        <a:rPr lang="en-US">
                          <a:effectLst/>
                        </a:rPr>
                        <a:t>815.11</a:t>
                      </a:r>
                    </a:p>
                  </a:txBody>
                  <a:tcPr marL="99060" marR="99060" anchor="ctr">
                    <a:lnL w="6767" cap="flat" cmpd="sng" algn="ctr">
                      <a:solidFill>
                        <a:srgbClr val="D1D9E0"/>
                      </a:solidFill>
                      <a:prstDash val="solid"/>
                      <a:round/>
                      <a:headEnd type="none" w="med" len="med"/>
                      <a:tailEnd type="none" w="med" len="med"/>
                    </a:lnL>
                    <a:lnR w="6767" cap="flat" cmpd="sng" algn="ctr">
                      <a:solidFill>
                        <a:srgbClr val="D1D9E0"/>
                      </a:solidFill>
                      <a:prstDash val="solid"/>
                      <a:round/>
                      <a:headEnd type="none" w="med" len="med"/>
                      <a:tailEnd type="none" w="med" len="med"/>
                    </a:lnR>
                    <a:lnT w="6767" cap="flat" cmpd="sng" algn="ctr">
                      <a:solidFill>
                        <a:srgbClr val="D1D9E0"/>
                      </a:solidFill>
                      <a:prstDash val="solid"/>
                      <a:round/>
                      <a:headEnd type="none" w="med" len="med"/>
                      <a:tailEnd type="none" w="med" len="med"/>
                    </a:lnT>
                    <a:lnB w="6767" cap="flat" cmpd="sng" algn="ctr">
                      <a:solidFill>
                        <a:srgbClr val="D1D9E0"/>
                      </a:solidFill>
                      <a:prstDash val="solid"/>
                      <a:round/>
                      <a:headEnd type="none" w="med" len="med"/>
                      <a:tailEnd type="none" w="med" len="med"/>
                    </a:lnB>
                    <a:solidFill>
                      <a:srgbClr val="FFFFFF"/>
                    </a:solidFill>
                  </a:tcPr>
                </a:tc>
                <a:tc>
                  <a:txBody>
                    <a:bodyPr/>
                    <a:lstStyle/>
                    <a:p>
                      <a:r>
                        <a:rPr lang="en-US">
                          <a:effectLst/>
                        </a:rPr>
                        <a:t>3,692,944</a:t>
                      </a:r>
                    </a:p>
                  </a:txBody>
                  <a:tcPr marL="99060" marR="99060" anchor="ctr">
                    <a:lnL w="6767" cap="flat" cmpd="sng" algn="ctr">
                      <a:solidFill>
                        <a:srgbClr val="D1D9E0"/>
                      </a:solidFill>
                      <a:prstDash val="solid"/>
                      <a:round/>
                      <a:headEnd type="none" w="med" len="med"/>
                      <a:tailEnd type="none" w="med" len="med"/>
                    </a:lnL>
                    <a:lnR w="6767" cap="flat" cmpd="sng" algn="ctr">
                      <a:solidFill>
                        <a:srgbClr val="D1D9E0"/>
                      </a:solidFill>
                      <a:prstDash val="solid"/>
                      <a:round/>
                      <a:headEnd type="none" w="med" len="med"/>
                      <a:tailEnd type="none" w="med" len="med"/>
                    </a:lnR>
                    <a:lnT w="6767" cap="flat" cmpd="sng" algn="ctr">
                      <a:solidFill>
                        <a:srgbClr val="D1D9E0"/>
                      </a:solidFill>
                      <a:prstDash val="solid"/>
                      <a:round/>
                      <a:headEnd type="none" w="med" len="med"/>
                      <a:tailEnd type="none" w="med" len="med"/>
                    </a:lnT>
                    <a:lnB w="6767" cap="flat" cmpd="sng" algn="ctr">
                      <a:solidFill>
                        <a:srgbClr val="D1D9E0"/>
                      </a:solidFill>
                      <a:prstDash val="solid"/>
                      <a:round/>
                      <a:headEnd type="none" w="med" len="med"/>
                      <a:tailEnd type="none" w="med" len="med"/>
                    </a:lnB>
                    <a:solidFill>
                      <a:srgbClr val="FFFFFF"/>
                    </a:solidFill>
                  </a:tcPr>
                </a:tc>
                <a:tc>
                  <a:txBody>
                    <a:bodyPr/>
                    <a:lstStyle/>
                    <a:p>
                      <a:r>
                        <a:rPr lang="en-US">
                          <a:effectLst/>
                        </a:rPr>
                        <a:t>1921.70</a:t>
                      </a:r>
                    </a:p>
                  </a:txBody>
                  <a:tcPr marL="99060" marR="99060" anchor="ctr">
                    <a:lnL w="6767" cap="flat" cmpd="sng" algn="ctr">
                      <a:solidFill>
                        <a:srgbClr val="D1D9E0"/>
                      </a:solidFill>
                      <a:prstDash val="solid"/>
                      <a:round/>
                      <a:headEnd type="none" w="med" len="med"/>
                      <a:tailEnd type="none" w="med" len="med"/>
                    </a:lnL>
                    <a:lnR w="6767" cap="flat" cmpd="sng" algn="ctr">
                      <a:solidFill>
                        <a:srgbClr val="D1D9E0"/>
                      </a:solidFill>
                      <a:prstDash val="solid"/>
                      <a:round/>
                      <a:headEnd type="none" w="med" len="med"/>
                      <a:tailEnd type="none" w="med" len="med"/>
                    </a:lnR>
                    <a:lnT w="6767" cap="flat" cmpd="sng" algn="ctr">
                      <a:solidFill>
                        <a:srgbClr val="D1D9E0"/>
                      </a:solidFill>
                      <a:prstDash val="solid"/>
                      <a:round/>
                      <a:headEnd type="none" w="med" len="med"/>
                      <a:tailEnd type="none" w="med" len="med"/>
                    </a:lnT>
                    <a:lnB w="6767" cap="flat" cmpd="sng" algn="ctr">
                      <a:solidFill>
                        <a:srgbClr val="D1D9E0"/>
                      </a:solidFill>
                      <a:prstDash val="solid"/>
                      <a:round/>
                      <a:headEnd type="none" w="med" len="med"/>
                      <a:tailEnd type="none" w="med" len="med"/>
                    </a:lnB>
                    <a:solidFill>
                      <a:srgbClr val="FFFFFF"/>
                    </a:solidFill>
                  </a:tcPr>
                </a:tc>
                <a:tc>
                  <a:txBody>
                    <a:bodyPr/>
                    <a:lstStyle/>
                    <a:p>
                      <a:r>
                        <a:rPr lang="en-US" dirty="0">
                          <a:effectLst/>
                        </a:rPr>
                        <a:t>0.9606</a:t>
                      </a:r>
                    </a:p>
                  </a:txBody>
                  <a:tcPr marL="99060" marR="99060" anchor="ctr">
                    <a:lnL w="6767" cap="flat" cmpd="sng" algn="ctr">
                      <a:solidFill>
                        <a:srgbClr val="D1D9E0"/>
                      </a:solidFill>
                      <a:prstDash val="solid"/>
                      <a:round/>
                      <a:headEnd type="none" w="med" len="med"/>
                      <a:tailEnd type="none" w="med" len="med"/>
                    </a:lnL>
                    <a:lnR w="6767" cap="flat" cmpd="sng" algn="ctr">
                      <a:solidFill>
                        <a:srgbClr val="D1D9E0"/>
                      </a:solidFill>
                      <a:prstDash val="solid"/>
                      <a:round/>
                      <a:headEnd type="none" w="med" len="med"/>
                      <a:tailEnd type="none" w="med" len="med"/>
                    </a:lnR>
                    <a:lnT w="6767" cap="flat" cmpd="sng" algn="ctr">
                      <a:solidFill>
                        <a:srgbClr val="D1D9E0"/>
                      </a:solidFill>
                      <a:prstDash val="solid"/>
                      <a:round/>
                      <a:headEnd type="none" w="med" len="med"/>
                      <a:tailEnd type="none" w="med" len="med"/>
                    </a:lnT>
                    <a:lnB w="6767" cap="flat" cmpd="sng" algn="ctr">
                      <a:solidFill>
                        <a:srgbClr val="D1D9E0"/>
                      </a:solidFill>
                      <a:prstDash val="solid"/>
                      <a:round/>
                      <a:headEnd type="none" w="med" len="med"/>
                      <a:tailEnd type="none" w="med" len="med"/>
                    </a:lnB>
                    <a:solidFill>
                      <a:srgbClr val="FFFFFF"/>
                    </a:solidFill>
                  </a:tcPr>
                </a:tc>
                <a:extLst>
                  <a:ext uri="{0D108BD9-81ED-4DB2-BD59-A6C34878D82A}">
                    <a16:rowId xmlns:a16="http://schemas.microsoft.com/office/drawing/2014/main" val="2413586394"/>
                  </a:ext>
                </a:extLst>
              </a:tr>
            </a:tbl>
          </a:graphicData>
        </a:graphic>
      </p:graphicFrame>
      <p:sp>
        <p:nvSpPr>
          <p:cNvPr id="6" name="TextBox 2">
            <a:extLst>
              <a:ext uri="{FF2B5EF4-FFF2-40B4-BE49-F238E27FC236}">
                <a16:creationId xmlns:a16="http://schemas.microsoft.com/office/drawing/2014/main" id="{FC10CA35-AF33-95A2-E87A-F0350B2F3AB7}"/>
              </a:ext>
            </a:extLst>
          </p:cNvPr>
          <p:cNvSpPr txBox="1"/>
          <p:nvPr/>
        </p:nvSpPr>
        <p:spPr>
          <a:xfrm>
            <a:off x="7162800" y="5295900"/>
            <a:ext cx="11049000" cy="5601533"/>
          </a:xfrm>
          <a:prstGeom prst="rect">
            <a:avLst/>
          </a:prstGeom>
        </p:spPr>
        <p:txBody>
          <a:bodyPr wrap="square" lIns="0" tIns="0" rIns="0" bIns="0" rtlCol="0" anchor="t">
            <a:spAutoFit/>
          </a:bodyPr>
          <a:lstStyle/>
          <a:p>
            <a:pPr algn="ctr"/>
            <a:endParaRPr lang="en-GB" dirty="0">
              <a:solidFill>
                <a:schemeClr val="bg1"/>
              </a:solidFill>
            </a:endParaRPr>
          </a:p>
          <a:p>
            <a:r>
              <a:rPr lang="en-GB" sz="2400" u="sng" dirty="0">
                <a:solidFill>
                  <a:schemeClr val="bg1"/>
                </a:solidFill>
              </a:rPr>
              <a:t>Interpretation:</a:t>
            </a:r>
          </a:p>
          <a:p>
            <a:pPr marL="342900" indent="-342900">
              <a:buFont typeface="Wingdings" panose="05000000000000000000" pitchFamily="2" charset="2"/>
              <a:buChar char="Ø"/>
            </a:pPr>
            <a:endParaRPr lang="en-GB" sz="2000" u="sng" dirty="0">
              <a:solidFill>
                <a:schemeClr val="bg1"/>
              </a:solidFill>
            </a:endParaRPr>
          </a:p>
          <a:p>
            <a:pPr marL="285750" indent="-285750" algn="l">
              <a:buFont typeface="Wingdings" panose="05000000000000000000" pitchFamily="2" charset="2"/>
              <a:buChar char="Ø"/>
            </a:pPr>
            <a:r>
              <a:rPr lang="en-GB" b="0" i="0" dirty="0">
                <a:solidFill>
                  <a:schemeClr val="bg1"/>
                </a:solidFill>
                <a:effectLst/>
                <a:latin typeface="-apple-system"/>
              </a:rPr>
              <a:t>The Random Forest Regressor emerged as the best-performing model achieving:</a:t>
            </a:r>
          </a:p>
          <a:p>
            <a:pPr marL="742950" lvl="1" indent="-285750" algn="l">
              <a:buFont typeface="Arial" panose="020B0604020202020204" pitchFamily="34" charset="0"/>
              <a:buChar char="•"/>
            </a:pPr>
            <a:r>
              <a:rPr lang="en-GB" b="0" i="0" dirty="0">
                <a:solidFill>
                  <a:schemeClr val="bg1"/>
                </a:solidFill>
                <a:effectLst/>
                <a:latin typeface="-apple-system"/>
              </a:rPr>
              <a:t>MAE: 285.90</a:t>
            </a:r>
          </a:p>
          <a:p>
            <a:pPr marL="742950" lvl="1" indent="-285750" algn="l">
              <a:buFont typeface="Arial" panose="020B0604020202020204" pitchFamily="34" charset="0"/>
              <a:buChar char="•"/>
            </a:pPr>
            <a:r>
              <a:rPr lang="en-GB" b="0" i="0" dirty="0">
                <a:solidFill>
                  <a:schemeClr val="bg1"/>
                </a:solidFill>
                <a:effectLst/>
                <a:latin typeface="-apple-system"/>
              </a:rPr>
              <a:t>MSE: 721,254</a:t>
            </a:r>
          </a:p>
          <a:p>
            <a:pPr marL="742950" lvl="1" indent="-285750" algn="l">
              <a:buFont typeface="Arial" panose="020B0604020202020204" pitchFamily="34" charset="0"/>
              <a:buChar char="•"/>
            </a:pPr>
            <a:r>
              <a:rPr lang="en-GB" b="0" i="0" dirty="0">
                <a:solidFill>
                  <a:schemeClr val="bg1"/>
                </a:solidFill>
                <a:effectLst/>
                <a:latin typeface="-apple-system"/>
              </a:rPr>
              <a:t>R²: 0.99</a:t>
            </a:r>
          </a:p>
          <a:p>
            <a:pPr marL="742950" lvl="1" indent="-285750" algn="l">
              <a:buFont typeface="Arial" panose="020B0604020202020204" pitchFamily="34" charset="0"/>
              <a:buChar char="•"/>
            </a:pPr>
            <a:endParaRPr lang="en-GB" b="0" i="0" dirty="0">
              <a:solidFill>
                <a:schemeClr val="bg1"/>
              </a:solidFill>
              <a:effectLst/>
              <a:latin typeface="-apple-system"/>
            </a:endParaRPr>
          </a:p>
          <a:p>
            <a:pPr marL="285750" indent="-285750" algn="l">
              <a:buFont typeface="Wingdings" panose="05000000000000000000" pitchFamily="2" charset="2"/>
              <a:buChar char="Ø"/>
            </a:pPr>
            <a:r>
              <a:rPr lang="en-GB" b="0" i="0" dirty="0">
                <a:solidFill>
                  <a:schemeClr val="bg1"/>
                </a:solidFill>
                <a:effectLst/>
                <a:latin typeface="-apple-system"/>
              </a:rPr>
              <a:t>MAE measures the average difference between predicted and actual values (model’s predictions deviate by about 286 units on average).</a:t>
            </a:r>
          </a:p>
          <a:p>
            <a:pPr marL="285750" indent="-285750" algn="l">
              <a:buFont typeface="Wingdings" panose="05000000000000000000" pitchFamily="2" charset="2"/>
              <a:buChar char="Ø"/>
            </a:pPr>
            <a:endParaRPr lang="en-GB" b="0" i="0" dirty="0">
              <a:solidFill>
                <a:schemeClr val="bg1"/>
              </a:solidFill>
              <a:effectLst/>
              <a:latin typeface="-apple-system"/>
            </a:endParaRPr>
          </a:p>
          <a:p>
            <a:pPr marL="285750" indent="-285750" algn="l">
              <a:buFont typeface="Wingdings" panose="05000000000000000000" pitchFamily="2" charset="2"/>
              <a:buChar char="Ø"/>
            </a:pPr>
            <a:r>
              <a:rPr lang="en-GB" b="0" i="0" dirty="0">
                <a:solidFill>
                  <a:schemeClr val="bg1"/>
                </a:solidFill>
                <a:effectLst/>
                <a:latin typeface="-apple-system"/>
              </a:rPr>
              <a:t>The Mean Squared Error (MSE) penalizes larger errors more heavily, indicating overall low prediction errors.</a:t>
            </a:r>
          </a:p>
          <a:p>
            <a:pPr marL="285750" indent="-285750" algn="l">
              <a:buFont typeface="Wingdings" panose="05000000000000000000" pitchFamily="2" charset="2"/>
              <a:buChar char="Ø"/>
            </a:pPr>
            <a:endParaRPr lang="en-GB" b="0" i="0" dirty="0">
              <a:solidFill>
                <a:schemeClr val="bg1"/>
              </a:solidFill>
              <a:effectLst/>
              <a:latin typeface="-apple-system"/>
            </a:endParaRPr>
          </a:p>
          <a:p>
            <a:pPr marL="285750" indent="-285750" algn="l">
              <a:buFont typeface="Wingdings" panose="05000000000000000000" pitchFamily="2" charset="2"/>
              <a:buChar char="Ø"/>
            </a:pPr>
            <a:r>
              <a:rPr lang="en-GB" b="0" i="0" dirty="0">
                <a:solidFill>
                  <a:schemeClr val="bg1"/>
                </a:solidFill>
                <a:effectLst/>
                <a:latin typeface="-apple-system"/>
              </a:rPr>
              <a:t>R² = 0.99 means the model explains 99% of the variance in the target variable, making it the most accurate and robust choice for deployment.</a:t>
            </a:r>
          </a:p>
          <a:p>
            <a:pPr marL="342900" indent="-342900">
              <a:buFont typeface="Wingdings" panose="05000000000000000000" pitchFamily="2" charset="2"/>
              <a:buChar char="Ø"/>
            </a:pPr>
            <a:endParaRPr lang="en-GB" sz="2400" u="sng" dirty="0">
              <a:solidFill>
                <a:schemeClr val="bg1"/>
              </a:solidFill>
            </a:endParaRPr>
          </a:p>
          <a:p>
            <a:pPr marL="742950" lvl="1" indent="-285750" algn="l">
              <a:buFont typeface="Arial" panose="020B0604020202020204" pitchFamily="34" charset="0"/>
              <a:buChar char="•"/>
            </a:pPr>
            <a:endParaRPr lang="en-GB" sz="2000" b="0" i="0" dirty="0">
              <a:solidFill>
                <a:schemeClr val="bg1"/>
              </a:solidFill>
              <a:effectLst/>
              <a:latin typeface="-apple-system"/>
            </a:endParaRPr>
          </a:p>
          <a:p>
            <a:pPr marL="285750" indent="-285750" algn="l">
              <a:buFont typeface="Wingdings" panose="05000000000000000000" pitchFamily="2" charset="2"/>
              <a:buChar char="Ø"/>
            </a:pPr>
            <a:endParaRPr lang="en-GB" b="0" i="0" dirty="0">
              <a:solidFill>
                <a:schemeClr val="bg1"/>
              </a:solidFill>
              <a:effectLst/>
              <a:latin typeface="-apple-system"/>
            </a:endParaRPr>
          </a:p>
          <a:p>
            <a:pPr marL="0" lvl="1"/>
            <a:endParaRPr lang="en-GB" sz="2400" dirty="0">
              <a:solidFill>
                <a:schemeClr val="bg1"/>
              </a:solidFill>
              <a:latin typeface="-apple-system"/>
            </a:endParaRPr>
          </a:p>
        </p:txBody>
      </p:sp>
    </p:spTree>
    <p:extLst>
      <p:ext uri="{BB962C8B-B14F-4D97-AF65-F5344CB8AC3E}">
        <p14:creationId xmlns:p14="http://schemas.microsoft.com/office/powerpoint/2010/main" val="30784564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20134F"/>
        </a:solidFill>
        <a:effectLst/>
      </p:bgPr>
    </p:bg>
    <p:spTree>
      <p:nvGrpSpPr>
        <p:cNvPr id="1" name=""/>
        <p:cNvGrpSpPr/>
        <p:nvPr/>
      </p:nvGrpSpPr>
      <p:grpSpPr>
        <a:xfrm>
          <a:off x="0" y="0"/>
          <a:ext cx="0" cy="0"/>
          <a:chOff x="0" y="0"/>
          <a:chExt cx="0" cy="0"/>
        </a:xfrm>
      </p:grpSpPr>
      <p:sp>
        <p:nvSpPr>
          <p:cNvPr id="2" name="TextBox 2"/>
          <p:cNvSpPr txBox="1"/>
          <p:nvPr/>
        </p:nvSpPr>
        <p:spPr>
          <a:xfrm>
            <a:off x="152400" y="0"/>
            <a:ext cx="18135600" cy="9910405"/>
          </a:xfrm>
          <a:prstGeom prst="rect">
            <a:avLst/>
          </a:prstGeom>
        </p:spPr>
        <p:txBody>
          <a:bodyPr wrap="square" lIns="0" tIns="0" rIns="0" bIns="0" rtlCol="0" anchor="t">
            <a:spAutoFit/>
          </a:bodyPr>
          <a:lstStyle/>
          <a:p>
            <a:pPr algn="ctr"/>
            <a:r>
              <a:rPr lang="en-GB" sz="3200" b="1" u="sng" dirty="0">
                <a:solidFill>
                  <a:schemeClr val="bg1"/>
                </a:solidFill>
              </a:rPr>
              <a:t>Deployment</a:t>
            </a:r>
          </a:p>
          <a:p>
            <a:pPr algn="ctr"/>
            <a:endParaRPr lang="en-GB" dirty="0">
              <a:solidFill>
                <a:schemeClr val="bg1"/>
              </a:solidFill>
            </a:endParaRPr>
          </a:p>
          <a:p>
            <a:pPr marL="285750" indent="-285750" algn="l">
              <a:buFont typeface="Wingdings" panose="05000000000000000000" pitchFamily="2" charset="2"/>
              <a:buChar char="Ø"/>
            </a:pPr>
            <a:r>
              <a:rPr lang="en-GB" sz="2400" b="0" i="0" dirty="0">
                <a:solidFill>
                  <a:schemeClr val="bg1"/>
                </a:solidFill>
                <a:effectLst/>
                <a:latin typeface="-apple-system"/>
              </a:rPr>
              <a:t>The project was deployed as a Flask web app and hosted on Render.</a:t>
            </a:r>
          </a:p>
          <a:p>
            <a:pPr marL="285750" indent="-285750" algn="l">
              <a:buFont typeface="Wingdings" panose="05000000000000000000" pitchFamily="2" charset="2"/>
              <a:buChar char="Ø"/>
            </a:pPr>
            <a:endParaRPr lang="en-GB" sz="2400" b="0" i="0" dirty="0">
              <a:solidFill>
                <a:schemeClr val="bg1"/>
              </a:solidFill>
              <a:effectLst/>
              <a:latin typeface="-apple-system"/>
            </a:endParaRPr>
          </a:p>
          <a:p>
            <a:pPr marL="285750" indent="-285750" algn="l">
              <a:buFont typeface="Wingdings" panose="05000000000000000000" pitchFamily="2" charset="2"/>
              <a:buChar char="Ø"/>
            </a:pPr>
            <a:r>
              <a:rPr lang="en-GB" sz="2400" b="0" i="0" dirty="0">
                <a:solidFill>
                  <a:schemeClr val="bg1"/>
                </a:solidFill>
                <a:effectLst/>
                <a:latin typeface="-apple-system"/>
              </a:rPr>
              <a:t>For the Frontend, we created a simple site where people can explore the project. The site has different pages:</a:t>
            </a:r>
          </a:p>
          <a:p>
            <a:pPr marL="742950" lvl="1" indent="-285750" algn="l">
              <a:buFont typeface="Arial" panose="020B0604020202020204" pitchFamily="34" charset="0"/>
              <a:buChar char="•"/>
            </a:pPr>
            <a:r>
              <a:rPr lang="en-GB" sz="2400" b="0" i="0" dirty="0">
                <a:solidFill>
                  <a:schemeClr val="bg1"/>
                </a:solidFill>
                <a:effectLst/>
                <a:latin typeface="-apple-system"/>
              </a:rPr>
              <a:t>Home → welcoming page with project overview.</a:t>
            </a:r>
          </a:p>
          <a:p>
            <a:pPr marL="742950" lvl="1" indent="-285750" algn="l">
              <a:buFont typeface="Arial" panose="020B0604020202020204" pitchFamily="34" charset="0"/>
              <a:buChar char="•"/>
            </a:pPr>
            <a:r>
              <a:rPr lang="en-GB" sz="2400" b="0" i="0" dirty="0">
                <a:solidFill>
                  <a:schemeClr val="bg1"/>
                </a:solidFill>
                <a:effectLst/>
                <a:latin typeface="-apple-system"/>
              </a:rPr>
              <a:t>Data → a page describing the dataset used.</a:t>
            </a:r>
          </a:p>
          <a:p>
            <a:pPr marL="742950" lvl="1" indent="-285750" algn="l">
              <a:buFont typeface="Arial" panose="020B0604020202020204" pitchFamily="34" charset="0"/>
              <a:buChar char="•"/>
            </a:pPr>
            <a:r>
              <a:rPr lang="en-GB" sz="2400" b="0" i="0" dirty="0">
                <a:solidFill>
                  <a:schemeClr val="bg1"/>
                </a:solidFill>
                <a:effectLst/>
                <a:latin typeface="-apple-system"/>
              </a:rPr>
              <a:t>Dashboard → Interactive Tableau Dashboard.</a:t>
            </a:r>
          </a:p>
          <a:p>
            <a:pPr marL="742950" lvl="1" indent="-285750" algn="l">
              <a:buFont typeface="Arial" panose="020B0604020202020204" pitchFamily="34" charset="0"/>
              <a:buChar char="•"/>
            </a:pPr>
            <a:r>
              <a:rPr lang="en-GB" sz="2400" b="0" i="0" dirty="0">
                <a:solidFill>
                  <a:schemeClr val="bg1"/>
                </a:solidFill>
                <a:effectLst/>
                <a:latin typeface="-apple-system"/>
              </a:rPr>
              <a:t>Team → information about the contributors.</a:t>
            </a:r>
          </a:p>
          <a:p>
            <a:pPr marL="742950" lvl="1" indent="-285750" algn="l">
              <a:buFont typeface="Arial" panose="020B0604020202020204" pitchFamily="34" charset="0"/>
              <a:buChar char="•"/>
            </a:pPr>
            <a:endParaRPr lang="en-GB" sz="2400" b="0" i="0" dirty="0">
              <a:solidFill>
                <a:schemeClr val="bg1"/>
              </a:solidFill>
              <a:effectLst/>
              <a:latin typeface="-apple-system"/>
            </a:endParaRPr>
          </a:p>
          <a:p>
            <a:pPr algn="l">
              <a:buFont typeface="Arial" panose="020B0604020202020204" pitchFamily="34" charset="0"/>
              <a:buChar char="•"/>
            </a:pPr>
            <a:r>
              <a:rPr lang="en-GB" sz="2400" b="0" i="0" dirty="0">
                <a:solidFill>
                  <a:schemeClr val="bg1"/>
                </a:solidFill>
                <a:effectLst/>
                <a:latin typeface="-apple-system"/>
              </a:rPr>
              <a:t>There’s also a prediction form where a user can enter product details and instantly see the predicted price.</a:t>
            </a:r>
          </a:p>
          <a:p>
            <a:pPr algn="l">
              <a:buFont typeface="Arial" panose="020B0604020202020204" pitchFamily="34" charset="0"/>
              <a:buChar char="•"/>
            </a:pPr>
            <a:endParaRPr lang="en-GB" sz="2400" b="0" i="0" dirty="0">
              <a:solidFill>
                <a:schemeClr val="bg1"/>
              </a:solidFill>
              <a:effectLst/>
              <a:latin typeface="-apple-system"/>
            </a:endParaRPr>
          </a:p>
          <a:p>
            <a:pPr algn="l">
              <a:buFont typeface="Arial" panose="020B0604020202020204" pitchFamily="34" charset="0"/>
              <a:buChar char="•"/>
            </a:pPr>
            <a:r>
              <a:rPr lang="en-GB" sz="2400" b="0" i="0" dirty="0">
                <a:solidFill>
                  <a:schemeClr val="bg1"/>
                </a:solidFill>
                <a:effectLst/>
                <a:latin typeface="-apple-system"/>
              </a:rPr>
              <a:t>The backend used Random Forest model that was trained on our dataset. The outcome is a live, user-friendly web app that makes predictions in real time.</a:t>
            </a:r>
          </a:p>
          <a:p>
            <a:pPr marL="285750" indent="-285750" algn="l">
              <a:buFont typeface="Wingdings" panose="05000000000000000000" pitchFamily="2" charset="2"/>
              <a:buChar char="Ø"/>
            </a:pPr>
            <a:endParaRPr lang="en-GB" sz="2400" b="0" i="0" dirty="0">
              <a:solidFill>
                <a:schemeClr val="bg1"/>
              </a:solidFill>
              <a:effectLst/>
              <a:latin typeface="-apple-system"/>
            </a:endParaRPr>
          </a:p>
          <a:p>
            <a:pPr marL="285750" indent="-285750" algn="l">
              <a:buFont typeface="Wingdings" panose="05000000000000000000" pitchFamily="2" charset="2"/>
              <a:buChar char="Ø"/>
            </a:pPr>
            <a:r>
              <a:rPr lang="en-GB" sz="2400" b="0" i="0" dirty="0">
                <a:solidFill>
                  <a:schemeClr val="bg1"/>
                </a:solidFill>
                <a:effectLst/>
                <a:latin typeface="-apple-system"/>
                <a:hlinkClick r:id="rId3">
                  <a:extLst>
                    <a:ext uri="{A12FA001-AC4F-418D-AE19-62706E023703}">
                      <ahyp:hlinkClr xmlns:ahyp="http://schemas.microsoft.com/office/drawing/2018/hyperlinkcolor" val="tx"/>
                    </a:ext>
                  </a:extLst>
                </a:hlinkClick>
              </a:rPr>
              <a:t>🔗 </a:t>
            </a:r>
            <a:r>
              <a:rPr lang="en-GB" sz="2400" b="0" i="0" u="sng" dirty="0">
                <a:solidFill>
                  <a:schemeClr val="bg1"/>
                </a:solidFill>
                <a:effectLst/>
                <a:latin typeface="-apple-system"/>
                <a:hlinkClick r:id="rId3">
                  <a:extLst>
                    <a:ext uri="{A12FA001-AC4F-418D-AE19-62706E023703}">
                      <ahyp:hlinkClr xmlns:ahyp="http://schemas.microsoft.com/office/drawing/2018/hyperlinkcolor" val="tx"/>
                    </a:ext>
                  </a:extLst>
                </a:hlinkClick>
              </a:rPr>
              <a:t>The tool is live and accessed here</a:t>
            </a:r>
            <a:r>
              <a:rPr lang="en-GB" sz="2400" b="0" i="0" dirty="0">
                <a:solidFill>
                  <a:schemeClr val="bg1"/>
                </a:solidFill>
                <a:effectLst/>
                <a:latin typeface="-apple-system"/>
                <a:hlinkClick r:id="rId3">
                  <a:extLst>
                    <a:ext uri="{A12FA001-AC4F-418D-AE19-62706E023703}">
                      <ahyp:hlinkClr xmlns:ahyp="http://schemas.microsoft.com/office/drawing/2018/hyperlinkcolor" val="tx"/>
                    </a:ext>
                  </a:extLst>
                </a:hlinkClick>
              </a:rPr>
              <a:t>. You can explore the tool, input a product name and view competitor based pricing </a:t>
            </a:r>
            <a:r>
              <a:rPr lang="en-GB" sz="2400" b="0" i="0" dirty="0" err="1">
                <a:solidFill>
                  <a:schemeClr val="bg1"/>
                </a:solidFill>
                <a:effectLst/>
                <a:latin typeface="-apple-system"/>
                <a:hlinkClick r:id="rId3">
                  <a:extLst>
                    <a:ext uri="{A12FA001-AC4F-418D-AE19-62706E023703}">
                      <ahyp:hlinkClr xmlns:ahyp="http://schemas.microsoft.com/office/drawing/2018/hyperlinkcolor" val="tx"/>
                    </a:ext>
                  </a:extLst>
                </a:hlinkClick>
              </a:rPr>
              <a:t>insughts</a:t>
            </a:r>
            <a:r>
              <a:rPr lang="en-GB" sz="2400" b="0" i="0" dirty="0">
                <a:solidFill>
                  <a:schemeClr val="bg1"/>
                </a:solidFill>
                <a:effectLst/>
                <a:latin typeface="-apple-system"/>
                <a:hlinkClick r:id="rId3">
                  <a:extLst>
                    <a:ext uri="{A12FA001-AC4F-418D-AE19-62706E023703}">
                      <ahyp:hlinkClr xmlns:ahyp="http://schemas.microsoft.com/office/drawing/2018/hyperlinkcolor" val="tx"/>
                    </a:ext>
                  </a:extLst>
                </a:hlinkClick>
              </a:rPr>
              <a:t>.</a:t>
            </a:r>
            <a:endParaRPr lang="en-GB" sz="2400" b="0" i="0" dirty="0">
              <a:solidFill>
                <a:schemeClr val="bg1"/>
              </a:solidFill>
              <a:effectLst/>
              <a:latin typeface="-apple-system"/>
            </a:endParaRPr>
          </a:p>
          <a:p>
            <a:pPr marL="285750" indent="-285750" algn="l">
              <a:buFont typeface="Wingdings" panose="05000000000000000000" pitchFamily="2" charset="2"/>
              <a:buChar char="Ø"/>
            </a:pPr>
            <a:endParaRPr lang="en-GB" sz="2400" dirty="0">
              <a:solidFill>
                <a:schemeClr val="bg1"/>
              </a:solidFill>
              <a:latin typeface="-apple-system"/>
            </a:endParaRPr>
          </a:p>
          <a:p>
            <a:r>
              <a:rPr lang="en-GB" sz="2400" u="sng" dirty="0">
                <a:solidFill>
                  <a:schemeClr val="bg1"/>
                </a:solidFill>
              </a:rPr>
              <a:t>User Feedback</a:t>
            </a:r>
          </a:p>
          <a:p>
            <a:endParaRPr lang="en-GB" sz="2400" u="sng" dirty="0">
              <a:solidFill>
                <a:schemeClr val="bg1"/>
              </a:solidFill>
            </a:endParaRPr>
          </a:p>
          <a:p>
            <a:pPr marL="342900" indent="-342900" algn="l">
              <a:buFont typeface="Wingdings" panose="05000000000000000000" pitchFamily="2" charset="2"/>
              <a:buChar char="Ø"/>
            </a:pPr>
            <a:r>
              <a:rPr lang="en-GB" sz="2400" b="0" i="0" dirty="0">
                <a:solidFill>
                  <a:schemeClr val="bg1"/>
                </a:solidFill>
                <a:effectLst/>
                <a:latin typeface="-apple-system"/>
              </a:rPr>
              <a:t>To gather user insights, we shared a short questionnaire with small business owners after they explored the deployed tool.</a:t>
            </a:r>
          </a:p>
          <a:p>
            <a:pPr marL="342900" indent="-342900" algn="l">
              <a:buFont typeface="Wingdings" panose="05000000000000000000" pitchFamily="2" charset="2"/>
              <a:buChar char="Ø"/>
            </a:pPr>
            <a:r>
              <a:rPr lang="en-GB" sz="2400" b="0" i="0" dirty="0">
                <a:solidFill>
                  <a:schemeClr val="bg1"/>
                </a:solidFill>
                <a:effectLst/>
                <a:latin typeface="-apple-system"/>
              </a:rPr>
              <a:t>The goal was to understand:</a:t>
            </a:r>
          </a:p>
          <a:p>
            <a:pPr marL="742950" lvl="1" indent="-285750" algn="l">
              <a:buFont typeface="Arial" panose="020B0604020202020204" pitchFamily="34" charset="0"/>
              <a:buChar char="•"/>
            </a:pPr>
            <a:r>
              <a:rPr lang="en-GB" sz="2400" b="0" i="0" dirty="0">
                <a:solidFill>
                  <a:schemeClr val="bg1"/>
                </a:solidFill>
                <a:effectLst/>
                <a:latin typeface="-apple-system"/>
              </a:rPr>
              <a:t>Whether the tool is helpful for their pricing decisions</a:t>
            </a:r>
          </a:p>
          <a:p>
            <a:pPr marL="742950" lvl="1" indent="-285750" algn="l">
              <a:buFont typeface="Arial" panose="020B0604020202020204" pitchFamily="34" charset="0"/>
              <a:buChar char="•"/>
            </a:pPr>
            <a:r>
              <a:rPr lang="en-GB" sz="2400" b="0" i="0" dirty="0">
                <a:solidFill>
                  <a:schemeClr val="bg1"/>
                </a:solidFill>
                <a:effectLst/>
                <a:latin typeface="-apple-system"/>
              </a:rPr>
              <a:t>If it solves their challenge of knowing competitor prices</a:t>
            </a:r>
          </a:p>
          <a:p>
            <a:pPr marL="742950" lvl="1" indent="-285750" algn="l">
              <a:buFont typeface="Arial" panose="020B0604020202020204" pitchFamily="34" charset="0"/>
              <a:buChar char="•"/>
            </a:pPr>
            <a:r>
              <a:rPr lang="en-GB" sz="2400" b="0" i="0" dirty="0">
                <a:solidFill>
                  <a:schemeClr val="bg1"/>
                </a:solidFill>
                <a:effectLst/>
                <a:latin typeface="-apple-system"/>
              </a:rPr>
              <a:t>What improvements or extra features they would like</a:t>
            </a:r>
          </a:p>
          <a:p>
            <a:pPr algn="l">
              <a:buFont typeface="Arial" panose="020B0604020202020204" pitchFamily="34" charset="0"/>
              <a:buChar char="•"/>
            </a:pPr>
            <a:r>
              <a:rPr lang="en-GB" sz="2400" b="0" i="0" dirty="0">
                <a:solidFill>
                  <a:schemeClr val="bg1"/>
                </a:solidFill>
                <a:effectLst/>
                <a:latin typeface="-apple-system"/>
              </a:rPr>
              <a:t>You can view or take the </a:t>
            </a:r>
            <a:r>
              <a:rPr lang="en-GB" sz="2400" b="0" i="0" u="sng" dirty="0">
                <a:solidFill>
                  <a:schemeClr val="bg1"/>
                </a:solidFill>
                <a:effectLst/>
                <a:latin typeface="-apple-system"/>
                <a:hlinkClick r:id="rId4">
                  <a:extLst>
                    <a:ext uri="{A12FA001-AC4F-418D-AE19-62706E023703}">
                      <ahyp:hlinkClr xmlns:ahyp="http://schemas.microsoft.com/office/drawing/2018/hyperlinkcolor" val="tx"/>
                    </a:ext>
                  </a:extLst>
                </a:hlinkClick>
              </a:rPr>
              <a:t>Feedback questionnaire</a:t>
            </a:r>
            <a:r>
              <a:rPr lang="en-GB" sz="2400" b="0" i="0" dirty="0">
                <a:solidFill>
                  <a:schemeClr val="bg1"/>
                </a:solidFill>
                <a:effectLst/>
                <a:latin typeface="-apple-system"/>
              </a:rPr>
              <a:t> here:</a:t>
            </a:r>
          </a:p>
          <a:p>
            <a:pPr marL="285750" indent="-285750" algn="l">
              <a:buFont typeface="Wingdings" panose="05000000000000000000" pitchFamily="2" charset="2"/>
              <a:buChar char="Ø"/>
            </a:pPr>
            <a:endParaRPr lang="en-GB" b="0" i="0" dirty="0">
              <a:solidFill>
                <a:schemeClr val="bg1"/>
              </a:solidFill>
              <a:effectLst/>
              <a:latin typeface="-apple-system"/>
            </a:endParaRPr>
          </a:p>
          <a:p>
            <a:pPr marL="0" lvl="1"/>
            <a:endParaRPr lang="en-GB" sz="2400" dirty="0">
              <a:solidFill>
                <a:schemeClr val="bg1"/>
              </a:solidFill>
              <a:latin typeface="-apple-system"/>
            </a:endParaRPr>
          </a:p>
        </p:txBody>
      </p:sp>
      <p:sp>
        <p:nvSpPr>
          <p:cNvPr id="5" name="Freeform 5"/>
          <p:cNvSpPr/>
          <p:nvPr/>
        </p:nvSpPr>
        <p:spPr>
          <a:xfrm>
            <a:off x="-328" y="9105900"/>
            <a:ext cx="5258128" cy="1181114"/>
          </a:xfrm>
          <a:custGeom>
            <a:avLst/>
            <a:gdLst/>
            <a:ahLst/>
            <a:cxnLst/>
            <a:rect l="l" t="t" r="r" b="b"/>
            <a:pathLst>
              <a:path w="10036424" h="3971060">
                <a:moveTo>
                  <a:pt x="0" y="0"/>
                </a:moveTo>
                <a:lnTo>
                  <a:pt x="10036424" y="0"/>
                </a:lnTo>
                <a:lnTo>
                  <a:pt x="10036424" y="3971060"/>
                </a:lnTo>
                <a:lnTo>
                  <a:pt x="0" y="397106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Tree>
    <p:extLst>
      <p:ext uri="{BB962C8B-B14F-4D97-AF65-F5344CB8AC3E}">
        <p14:creationId xmlns:p14="http://schemas.microsoft.com/office/powerpoint/2010/main" val="32075324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20134F"/>
        </a:solidFill>
        <a:effectLst/>
      </p:bgPr>
    </p:bg>
    <p:spTree>
      <p:nvGrpSpPr>
        <p:cNvPr id="1" name=""/>
        <p:cNvGrpSpPr/>
        <p:nvPr/>
      </p:nvGrpSpPr>
      <p:grpSpPr>
        <a:xfrm>
          <a:off x="0" y="0"/>
          <a:ext cx="0" cy="0"/>
          <a:chOff x="0" y="0"/>
          <a:chExt cx="0" cy="0"/>
        </a:xfrm>
      </p:grpSpPr>
      <p:sp>
        <p:nvSpPr>
          <p:cNvPr id="2" name="Freeform 2"/>
          <p:cNvSpPr/>
          <p:nvPr/>
        </p:nvSpPr>
        <p:spPr>
          <a:xfrm>
            <a:off x="-5161181" y="4903135"/>
            <a:ext cx="23982581" cy="5159442"/>
          </a:xfrm>
          <a:custGeom>
            <a:avLst/>
            <a:gdLst/>
            <a:ahLst/>
            <a:cxnLst/>
            <a:rect l="l" t="t" r="r" b="b"/>
            <a:pathLst>
              <a:path w="23686505" h="5167417">
                <a:moveTo>
                  <a:pt x="0" y="0"/>
                </a:moveTo>
                <a:lnTo>
                  <a:pt x="23686505" y="0"/>
                </a:lnTo>
                <a:lnTo>
                  <a:pt x="23686505" y="5167417"/>
                </a:lnTo>
                <a:lnTo>
                  <a:pt x="0" y="516741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3" name="TextBox 3"/>
          <p:cNvSpPr txBox="1"/>
          <p:nvPr/>
        </p:nvSpPr>
        <p:spPr>
          <a:xfrm>
            <a:off x="800778" y="526075"/>
            <a:ext cx="15217350" cy="730200"/>
          </a:xfrm>
          <a:prstGeom prst="rect">
            <a:avLst/>
          </a:prstGeom>
        </p:spPr>
        <p:txBody>
          <a:bodyPr lIns="0" tIns="0" rIns="0" bIns="0" rtlCol="0" anchor="t">
            <a:spAutoFit/>
          </a:bodyPr>
          <a:lstStyle/>
          <a:p>
            <a:pPr algn="ctr">
              <a:lnSpc>
                <a:spcPts val="5759"/>
              </a:lnSpc>
            </a:pPr>
            <a:r>
              <a:rPr lang="en-US" sz="4800" b="1" dirty="0">
                <a:solidFill>
                  <a:srgbClr val="D5D2E2"/>
                </a:solidFill>
                <a:latin typeface="Poppins Bold"/>
                <a:ea typeface="Poppins Bold"/>
                <a:cs typeface="Poppins Bold"/>
                <a:sym typeface="Poppins Bold"/>
              </a:rPr>
              <a:t>Deployment</a:t>
            </a:r>
          </a:p>
        </p:txBody>
      </p:sp>
      <p:sp>
        <p:nvSpPr>
          <p:cNvPr id="4" name="Freeform 4"/>
          <p:cNvSpPr/>
          <p:nvPr/>
        </p:nvSpPr>
        <p:spPr>
          <a:xfrm>
            <a:off x="740199" y="1638300"/>
            <a:ext cx="3483798" cy="6889490"/>
          </a:xfrm>
          <a:custGeom>
            <a:avLst/>
            <a:gdLst/>
            <a:ahLst/>
            <a:cxnLst/>
            <a:rect l="l" t="t" r="r" b="b"/>
            <a:pathLst>
              <a:path w="3483798" h="6889490">
                <a:moveTo>
                  <a:pt x="0" y="0"/>
                </a:moveTo>
                <a:lnTo>
                  <a:pt x="3483798" y="0"/>
                </a:lnTo>
                <a:lnTo>
                  <a:pt x="3483798" y="6889490"/>
                </a:lnTo>
                <a:lnTo>
                  <a:pt x="0" y="688949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5" name="Freeform 5"/>
          <p:cNvSpPr/>
          <p:nvPr/>
        </p:nvSpPr>
        <p:spPr>
          <a:xfrm>
            <a:off x="7453871" y="1843854"/>
            <a:ext cx="3337054" cy="6599292"/>
          </a:xfrm>
          <a:custGeom>
            <a:avLst/>
            <a:gdLst/>
            <a:ahLst/>
            <a:cxnLst/>
            <a:rect l="l" t="t" r="r" b="b"/>
            <a:pathLst>
              <a:path w="3337054" h="6599292">
                <a:moveTo>
                  <a:pt x="0" y="0"/>
                </a:moveTo>
                <a:lnTo>
                  <a:pt x="3337053" y="0"/>
                </a:lnTo>
                <a:lnTo>
                  <a:pt x="3337053" y="6599292"/>
                </a:lnTo>
                <a:lnTo>
                  <a:pt x="0" y="659929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6" name="Freeform 6"/>
          <p:cNvSpPr/>
          <p:nvPr/>
        </p:nvSpPr>
        <p:spPr>
          <a:xfrm>
            <a:off x="12573000" y="1843854"/>
            <a:ext cx="3276443" cy="6479429"/>
          </a:xfrm>
          <a:custGeom>
            <a:avLst/>
            <a:gdLst/>
            <a:ahLst/>
            <a:cxnLst/>
            <a:rect l="l" t="t" r="r" b="b"/>
            <a:pathLst>
              <a:path w="3276443" h="6479429">
                <a:moveTo>
                  <a:pt x="0" y="0"/>
                </a:moveTo>
                <a:lnTo>
                  <a:pt x="3276443" y="0"/>
                </a:lnTo>
                <a:lnTo>
                  <a:pt x="3276443" y="6479429"/>
                </a:lnTo>
                <a:lnTo>
                  <a:pt x="0" y="647942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grpSp>
        <p:nvGrpSpPr>
          <p:cNvPr id="7" name="Group 7"/>
          <p:cNvGrpSpPr/>
          <p:nvPr/>
        </p:nvGrpSpPr>
        <p:grpSpPr>
          <a:xfrm>
            <a:off x="12721956" y="2548378"/>
            <a:ext cx="3075644" cy="5112655"/>
            <a:chOff x="0" y="0"/>
            <a:chExt cx="2908403" cy="4834650"/>
          </a:xfrm>
        </p:grpSpPr>
        <p:sp>
          <p:nvSpPr>
            <p:cNvPr id="8" name="Freeform 8"/>
            <p:cNvSpPr/>
            <p:nvPr/>
          </p:nvSpPr>
          <p:spPr>
            <a:xfrm>
              <a:off x="-8890" y="-10160"/>
              <a:ext cx="2918563" cy="4849891"/>
            </a:xfrm>
            <a:custGeom>
              <a:avLst/>
              <a:gdLst/>
              <a:ahLst/>
              <a:cxnLst/>
              <a:rect l="l" t="t" r="r" b="b"/>
              <a:pathLst>
                <a:path w="2918563" h="4849891">
                  <a:moveTo>
                    <a:pt x="2917293" y="2609389"/>
                  </a:moveTo>
                  <a:cubicBezTo>
                    <a:pt x="2918563" y="2525543"/>
                    <a:pt x="2909998" y="2461592"/>
                    <a:pt x="2914861" y="2391957"/>
                  </a:cubicBezTo>
                  <a:cubicBezTo>
                    <a:pt x="2912430" y="2380588"/>
                    <a:pt x="2912430" y="2312375"/>
                    <a:pt x="2909998" y="2301005"/>
                  </a:cubicBezTo>
                  <a:lnTo>
                    <a:pt x="2909998" y="2283952"/>
                  </a:lnTo>
                  <a:cubicBezTo>
                    <a:pt x="2911214" y="2274004"/>
                    <a:pt x="2913645" y="2262635"/>
                    <a:pt x="2912430" y="2214317"/>
                  </a:cubicBezTo>
                  <a:cubicBezTo>
                    <a:pt x="2907566" y="2173105"/>
                    <a:pt x="2913645" y="2134734"/>
                    <a:pt x="2911214" y="2082153"/>
                  </a:cubicBezTo>
                  <a:cubicBezTo>
                    <a:pt x="2916077" y="2153209"/>
                    <a:pt x="2912430" y="2082153"/>
                    <a:pt x="2917293" y="2144682"/>
                  </a:cubicBezTo>
                  <a:cubicBezTo>
                    <a:pt x="2918563" y="2096364"/>
                    <a:pt x="2913645" y="2025308"/>
                    <a:pt x="2913645" y="1940041"/>
                  </a:cubicBezTo>
                  <a:cubicBezTo>
                    <a:pt x="2914861" y="1931514"/>
                    <a:pt x="2916077" y="1931514"/>
                    <a:pt x="2917293" y="1922988"/>
                  </a:cubicBezTo>
                  <a:cubicBezTo>
                    <a:pt x="2916077" y="1891723"/>
                    <a:pt x="2912430" y="1856195"/>
                    <a:pt x="2916077" y="1826351"/>
                  </a:cubicBezTo>
                  <a:lnTo>
                    <a:pt x="2912430" y="1830615"/>
                  </a:lnTo>
                  <a:cubicBezTo>
                    <a:pt x="2913645" y="1773770"/>
                    <a:pt x="2912430" y="1694187"/>
                    <a:pt x="2916077" y="1633079"/>
                  </a:cubicBezTo>
                  <a:lnTo>
                    <a:pt x="2909998" y="1562023"/>
                  </a:lnTo>
                  <a:cubicBezTo>
                    <a:pt x="2914861" y="1478177"/>
                    <a:pt x="2911214" y="1368751"/>
                    <a:pt x="2907566" y="1292010"/>
                  </a:cubicBezTo>
                  <a:lnTo>
                    <a:pt x="2907566" y="1174057"/>
                  </a:lnTo>
                  <a:cubicBezTo>
                    <a:pt x="2907566" y="1182584"/>
                    <a:pt x="2908782" y="1195374"/>
                    <a:pt x="2909998" y="1212428"/>
                  </a:cubicBezTo>
                  <a:cubicBezTo>
                    <a:pt x="2909998" y="1159846"/>
                    <a:pt x="2913645" y="1097317"/>
                    <a:pt x="2908782" y="1068894"/>
                  </a:cubicBezTo>
                  <a:cubicBezTo>
                    <a:pt x="2907566" y="1014892"/>
                    <a:pt x="2912430" y="1030524"/>
                    <a:pt x="2912430" y="990733"/>
                  </a:cubicBezTo>
                  <a:cubicBezTo>
                    <a:pt x="2905134" y="882728"/>
                    <a:pt x="2917293" y="673823"/>
                    <a:pt x="2907566" y="641137"/>
                  </a:cubicBezTo>
                  <a:cubicBezTo>
                    <a:pt x="2907566" y="662454"/>
                    <a:pt x="2907566" y="695140"/>
                    <a:pt x="2906350" y="730668"/>
                  </a:cubicBezTo>
                  <a:lnTo>
                    <a:pt x="2906350" y="608452"/>
                  </a:lnTo>
                  <a:lnTo>
                    <a:pt x="2909998" y="614136"/>
                  </a:lnTo>
                  <a:cubicBezTo>
                    <a:pt x="2914861" y="516079"/>
                    <a:pt x="2908782" y="423706"/>
                    <a:pt x="2907566" y="338439"/>
                  </a:cubicBezTo>
                  <a:lnTo>
                    <a:pt x="2907566" y="265962"/>
                  </a:lnTo>
                  <a:cubicBezTo>
                    <a:pt x="2907566" y="251750"/>
                    <a:pt x="2908782" y="238960"/>
                    <a:pt x="2909998" y="224749"/>
                  </a:cubicBezTo>
                  <a:cubicBezTo>
                    <a:pt x="2908782" y="193484"/>
                    <a:pt x="2908782" y="156535"/>
                    <a:pt x="2907566" y="122428"/>
                  </a:cubicBezTo>
                  <a:lnTo>
                    <a:pt x="2907566" y="17266"/>
                  </a:lnTo>
                  <a:cubicBezTo>
                    <a:pt x="2888112" y="31477"/>
                    <a:pt x="2878385" y="40004"/>
                    <a:pt x="2863794" y="48530"/>
                  </a:cubicBezTo>
                  <a:cubicBezTo>
                    <a:pt x="2861362" y="49951"/>
                    <a:pt x="2860147" y="51372"/>
                    <a:pt x="2857715" y="52794"/>
                  </a:cubicBezTo>
                  <a:cubicBezTo>
                    <a:pt x="2863794" y="48530"/>
                    <a:pt x="2868658" y="44267"/>
                    <a:pt x="2872305" y="41425"/>
                  </a:cubicBezTo>
                  <a:cubicBezTo>
                    <a:pt x="2867442" y="44267"/>
                    <a:pt x="2860147" y="49951"/>
                    <a:pt x="2851635" y="55636"/>
                  </a:cubicBezTo>
                  <a:cubicBezTo>
                    <a:pt x="2849203" y="57057"/>
                    <a:pt x="2846772" y="58478"/>
                    <a:pt x="2845556" y="59899"/>
                  </a:cubicBezTo>
                  <a:cubicBezTo>
                    <a:pt x="2843124" y="61320"/>
                    <a:pt x="2841908" y="61320"/>
                    <a:pt x="2839477" y="61320"/>
                  </a:cubicBezTo>
                  <a:lnTo>
                    <a:pt x="2822454" y="61320"/>
                  </a:lnTo>
                  <a:lnTo>
                    <a:pt x="2843124" y="61320"/>
                  </a:lnTo>
                  <a:cubicBezTo>
                    <a:pt x="2844340" y="61320"/>
                    <a:pt x="2844340" y="59899"/>
                    <a:pt x="2845556" y="59899"/>
                  </a:cubicBezTo>
                  <a:lnTo>
                    <a:pt x="2844340" y="59899"/>
                  </a:lnTo>
                  <a:cubicBezTo>
                    <a:pt x="2841908" y="61320"/>
                    <a:pt x="2841908" y="61320"/>
                    <a:pt x="2839477" y="61320"/>
                  </a:cubicBezTo>
                  <a:lnTo>
                    <a:pt x="2731263" y="61320"/>
                  </a:lnTo>
                  <a:cubicBezTo>
                    <a:pt x="2670468" y="61320"/>
                    <a:pt x="2608458" y="62741"/>
                    <a:pt x="2547663" y="62741"/>
                  </a:cubicBezTo>
                  <a:lnTo>
                    <a:pt x="2542800" y="62741"/>
                  </a:lnTo>
                  <a:cubicBezTo>
                    <a:pt x="2506323" y="61320"/>
                    <a:pt x="2478358" y="62741"/>
                    <a:pt x="2452824" y="64163"/>
                  </a:cubicBezTo>
                  <a:lnTo>
                    <a:pt x="2406621" y="64163"/>
                  </a:lnTo>
                  <a:cubicBezTo>
                    <a:pt x="2393246" y="64163"/>
                    <a:pt x="2381087" y="62741"/>
                    <a:pt x="2366496" y="61320"/>
                  </a:cubicBezTo>
                  <a:lnTo>
                    <a:pt x="2373791" y="61320"/>
                  </a:lnTo>
                  <a:cubicBezTo>
                    <a:pt x="2359201" y="59899"/>
                    <a:pt x="2332451" y="62741"/>
                    <a:pt x="2309350" y="62741"/>
                  </a:cubicBezTo>
                  <a:cubicBezTo>
                    <a:pt x="2315429" y="64163"/>
                    <a:pt x="2330020" y="64163"/>
                    <a:pt x="2343394" y="64163"/>
                  </a:cubicBezTo>
                  <a:lnTo>
                    <a:pt x="2184113" y="64163"/>
                  </a:lnTo>
                  <a:cubicBezTo>
                    <a:pt x="2180465" y="62741"/>
                    <a:pt x="2175602" y="62741"/>
                    <a:pt x="2170738" y="62741"/>
                  </a:cubicBezTo>
                  <a:cubicBezTo>
                    <a:pt x="2158579" y="64163"/>
                    <a:pt x="2156148" y="64163"/>
                    <a:pt x="2158579" y="64163"/>
                  </a:cubicBezTo>
                  <a:cubicBezTo>
                    <a:pt x="1838801" y="67005"/>
                    <a:pt x="1528750" y="67005"/>
                    <a:pt x="1523886" y="67005"/>
                  </a:cubicBezTo>
                  <a:cubicBezTo>
                    <a:pt x="1514159" y="67005"/>
                    <a:pt x="1466739" y="30056"/>
                    <a:pt x="1466739" y="30056"/>
                  </a:cubicBezTo>
                  <a:cubicBezTo>
                    <a:pt x="1466739" y="30056"/>
                    <a:pt x="1414456" y="67005"/>
                    <a:pt x="1408377" y="67005"/>
                  </a:cubicBezTo>
                  <a:cubicBezTo>
                    <a:pt x="1405945" y="67005"/>
                    <a:pt x="1139665" y="67005"/>
                    <a:pt x="845421" y="65584"/>
                  </a:cubicBezTo>
                  <a:cubicBezTo>
                    <a:pt x="749366" y="64163"/>
                    <a:pt x="649663" y="61320"/>
                    <a:pt x="549960" y="61320"/>
                  </a:cubicBezTo>
                  <a:lnTo>
                    <a:pt x="557255" y="62741"/>
                  </a:lnTo>
                  <a:cubicBezTo>
                    <a:pt x="489166" y="58478"/>
                    <a:pt x="405269" y="67005"/>
                    <a:pt x="362713" y="61320"/>
                  </a:cubicBezTo>
                  <a:lnTo>
                    <a:pt x="370009" y="61320"/>
                  </a:lnTo>
                  <a:cubicBezTo>
                    <a:pt x="350554" y="59899"/>
                    <a:pt x="327453" y="61320"/>
                    <a:pt x="306782" y="62741"/>
                  </a:cubicBezTo>
                  <a:lnTo>
                    <a:pt x="96434" y="62741"/>
                  </a:lnTo>
                  <a:cubicBezTo>
                    <a:pt x="91570" y="62741"/>
                    <a:pt x="86707" y="62741"/>
                    <a:pt x="84275" y="61320"/>
                  </a:cubicBezTo>
                  <a:lnTo>
                    <a:pt x="80627" y="61320"/>
                  </a:lnTo>
                  <a:lnTo>
                    <a:pt x="95218" y="61320"/>
                  </a:lnTo>
                  <a:lnTo>
                    <a:pt x="76980" y="61320"/>
                  </a:lnTo>
                  <a:lnTo>
                    <a:pt x="76980" y="59899"/>
                  </a:lnTo>
                  <a:lnTo>
                    <a:pt x="76980" y="61320"/>
                  </a:lnTo>
                  <a:lnTo>
                    <a:pt x="76980" y="58478"/>
                  </a:lnTo>
                  <a:cubicBezTo>
                    <a:pt x="75764" y="58478"/>
                    <a:pt x="74548" y="55636"/>
                    <a:pt x="75764" y="57057"/>
                  </a:cubicBezTo>
                  <a:lnTo>
                    <a:pt x="78196" y="57057"/>
                  </a:lnTo>
                  <a:lnTo>
                    <a:pt x="78196" y="55636"/>
                  </a:lnTo>
                  <a:lnTo>
                    <a:pt x="76980" y="55636"/>
                  </a:lnTo>
                  <a:cubicBezTo>
                    <a:pt x="74548" y="54215"/>
                    <a:pt x="69684" y="51372"/>
                    <a:pt x="66037" y="48530"/>
                  </a:cubicBezTo>
                  <a:cubicBezTo>
                    <a:pt x="62389" y="45688"/>
                    <a:pt x="58741" y="41425"/>
                    <a:pt x="53878" y="38582"/>
                  </a:cubicBezTo>
                  <a:cubicBezTo>
                    <a:pt x="38071" y="25792"/>
                    <a:pt x="24697" y="14423"/>
                    <a:pt x="27128" y="17266"/>
                  </a:cubicBezTo>
                  <a:cubicBezTo>
                    <a:pt x="21049" y="15844"/>
                    <a:pt x="0" y="0"/>
                    <a:pt x="24697" y="24371"/>
                  </a:cubicBezTo>
                  <a:lnTo>
                    <a:pt x="24697" y="44267"/>
                  </a:lnTo>
                  <a:cubicBezTo>
                    <a:pt x="22265" y="41425"/>
                    <a:pt x="19833" y="40004"/>
                    <a:pt x="17401" y="37161"/>
                  </a:cubicBezTo>
                  <a:lnTo>
                    <a:pt x="17401" y="20108"/>
                  </a:lnTo>
                  <a:lnTo>
                    <a:pt x="17401" y="35740"/>
                  </a:lnTo>
                  <a:cubicBezTo>
                    <a:pt x="16185" y="35740"/>
                    <a:pt x="16185" y="34319"/>
                    <a:pt x="14969" y="34319"/>
                  </a:cubicBezTo>
                  <a:cubicBezTo>
                    <a:pt x="16185" y="34319"/>
                    <a:pt x="16185" y="35740"/>
                    <a:pt x="17401" y="35740"/>
                  </a:cubicBezTo>
                  <a:lnTo>
                    <a:pt x="18617" y="47109"/>
                  </a:lnTo>
                  <a:lnTo>
                    <a:pt x="18617" y="37161"/>
                  </a:lnTo>
                  <a:cubicBezTo>
                    <a:pt x="21049" y="40004"/>
                    <a:pt x="23481" y="41425"/>
                    <a:pt x="25912" y="44267"/>
                  </a:cubicBezTo>
                  <a:lnTo>
                    <a:pt x="25912" y="103954"/>
                  </a:lnTo>
                  <a:cubicBezTo>
                    <a:pt x="23481" y="88322"/>
                    <a:pt x="22265" y="78374"/>
                    <a:pt x="21049" y="84058"/>
                  </a:cubicBezTo>
                  <a:cubicBezTo>
                    <a:pt x="21049" y="115323"/>
                    <a:pt x="24697" y="159378"/>
                    <a:pt x="23481" y="204853"/>
                  </a:cubicBezTo>
                  <a:cubicBezTo>
                    <a:pt x="21049" y="187800"/>
                    <a:pt x="21049" y="146588"/>
                    <a:pt x="18617" y="122428"/>
                  </a:cubicBezTo>
                  <a:lnTo>
                    <a:pt x="17401" y="69847"/>
                  </a:lnTo>
                  <a:cubicBezTo>
                    <a:pt x="16185" y="88322"/>
                    <a:pt x="17401" y="103954"/>
                    <a:pt x="18617" y="118165"/>
                  </a:cubicBezTo>
                  <a:cubicBezTo>
                    <a:pt x="17401" y="165062"/>
                    <a:pt x="18617" y="167904"/>
                    <a:pt x="19833" y="192063"/>
                  </a:cubicBezTo>
                  <a:lnTo>
                    <a:pt x="19833" y="240381"/>
                  </a:lnTo>
                  <a:lnTo>
                    <a:pt x="16185" y="236118"/>
                  </a:lnTo>
                  <a:lnTo>
                    <a:pt x="17401" y="314280"/>
                  </a:lnTo>
                  <a:cubicBezTo>
                    <a:pt x="17401" y="311437"/>
                    <a:pt x="18617" y="310016"/>
                    <a:pt x="18617" y="308595"/>
                  </a:cubicBezTo>
                  <a:cubicBezTo>
                    <a:pt x="18617" y="361177"/>
                    <a:pt x="21049" y="408074"/>
                    <a:pt x="19833" y="459234"/>
                  </a:cubicBezTo>
                  <a:lnTo>
                    <a:pt x="18617" y="450707"/>
                  </a:lnTo>
                  <a:cubicBezTo>
                    <a:pt x="18617" y="499025"/>
                    <a:pt x="21049" y="463497"/>
                    <a:pt x="19833" y="508973"/>
                  </a:cubicBezTo>
                  <a:lnTo>
                    <a:pt x="18617" y="521763"/>
                  </a:lnTo>
                  <a:lnTo>
                    <a:pt x="18617" y="517500"/>
                  </a:lnTo>
                  <a:lnTo>
                    <a:pt x="18617" y="555870"/>
                  </a:lnTo>
                  <a:cubicBezTo>
                    <a:pt x="18617" y="641137"/>
                    <a:pt x="18617" y="727826"/>
                    <a:pt x="19833" y="808829"/>
                  </a:cubicBezTo>
                  <a:cubicBezTo>
                    <a:pt x="18617" y="820198"/>
                    <a:pt x="17401" y="825883"/>
                    <a:pt x="16185" y="820198"/>
                  </a:cubicBezTo>
                  <a:lnTo>
                    <a:pt x="17401" y="894097"/>
                  </a:lnTo>
                  <a:cubicBezTo>
                    <a:pt x="17401" y="899781"/>
                    <a:pt x="18617" y="901202"/>
                    <a:pt x="18617" y="902623"/>
                  </a:cubicBezTo>
                  <a:lnTo>
                    <a:pt x="18617" y="965153"/>
                  </a:lnTo>
                  <a:lnTo>
                    <a:pt x="16185" y="976522"/>
                  </a:lnTo>
                  <a:cubicBezTo>
                    <a:pt x="14969" y="1004944"/>
                    <a:pt x="21049" y="1033366"/>
                    <a:pt x="16185" y="1051841"/>
                  </a:cubicBezTo>
                  <a:cubicBezTo>
                    <a:pt x="13754" y="1060368"/>
                    <a:pt x="13754" y="1031945"/>
                    <a:pt x="12538" y="1012050"/>
                  </a:cubicBezTo>
                  <a:cubicBezTo>
                    <a:pt x="13754" y="1057525"/>
                    <a:pt x="7620" y="1135687"/>
                    <a:pt x="8890" y="1228060"/>
                  </a:cubicBezTo>
                  <a:cubicBezTo>
                    <a:pt x="8890" y="1309064"/>
                    <a:pt x="16185" y="1306221"/>
                    <a:pt x="19833" y="1340328"/>
                  </a:cubicBezTo>
                  <a:lnTo>
                    <a:pt x="19833" y="1441228"/>
                  </a:lnTo>
                  <a:cubicBezTo>
                    <a:pt x="18617" y="1435543"/>
                    <a:pt x="17401" y="1428438"/>
                    <a:pt x="17401" y="1431280"/>
                  </a:cubicBezTo>
                  <a:cubicBezTo>
                    <a:pt x="12538" y="1472493"/>
                    <a:pt x="18617" y="1540706"/>
                    <a:pt x="19833" y="1587603"/>
                  </a:cubicBezTo>
                  <a:cubicBezTo>
                    <a:pt x="17401" y="1714083"/>
                    <a:pt x="17401" y="1581919"/>
                    <a:pt x="12538" y="1631658"/>
                  </a:cubicBezTo>
                  <a:cubicBezTo>
                    <a:pt x="12538" y="1596130"/>
                    <a:pt x="13754" y="1594709"/>
                    <a:pt x="13754" y="1546391"/>
                  </a:cubicBezTo>
                  <a:cubicBezTo>
                    <a:pt x="7620" y="1624552"/>
                    <a:pt x="13754" y="1721189"/>
                    <a:pt x="14969" y="1770928"/>
                  </a:cubicBezTo>
                  <a:cubicBezTo>
                    <a:pt x="14969" y="1756717"/>
                    <a:pt x="17401" y="1752453"/>
                    <a:pt x="16185" y="1725452"/>
                  </a:cubicBezTo>
                  <a:lnTo>
                    <a:pt x="17401" y="1776612"/>
                  </a:lnTo>
                  <a:cubicBezTo>
                    <a:pt x="18617" y="1768085"/>
                    <a:pt x="18617" y="1758138"/>
                    <a:pt x="19833" y="1749611"/>
                  </a:cubicBezTo>
                  <a:lnTo>
                    <a:pt x="19833" y="1890302"/>
                  </a:lnTo>
                  <a:cubicBezTo>
                    <a:pt x="18617" y="1886039"/>
                    <a:pt x="18617" y="1874669"/>
                    <a:pt x="18617" y="1846247"/>
                  </a:cubicBezTo>
                  <a:cubicBezTo>
                    <a:pt x="14969" y="1836299"/>
                    <a:pt x="17401" y="1931514"/>
                    <a:pt x="13754" y="1948568"/>
                  </a:cubicBezTo>
                  <a:cubicBezTo>
                    <a:pt x="11322" y="1920145"/>
                    <a:pt x="14969" y="1867564"/>
                    <a:pt x="11322" y="1871827"/>
                  </a:cubicBezTo>
                  <a:cubicBezTo>
                    <a:pt x="8890" y="2015360"/>
                    <a:pt x="17401" y="2281110"/>
                    <a:pt x="18617" y="2499962"/>
                  </a:cubicBezTo>
                  <a:lnTo>
                    <a:pt x="14969" y="2477225"/>
                  </a:lnTo>
                  <a:cubicBezTo>
                    <a:pt x="17401" y="2589493"/>
                    <a:pt x="17401" y="2771396"/>
                    <a:pt x="11322" y="2860927"/>
                  </a:cubicBezTo>
                  <a:cubicBezTo>
                    <a:pt x="14969" y="2839610"/>
                    <a:pt x="10106" y="3025777"/>
                    <a:pt x="17401" y="3010145"/>
                  </a:cubicBezTo>
                  <a:cubicBezTo>
                    <a:pt x="16185" y="3038567"/>
                    <a:pt x="16185" y="3047093"/>
                    <a:pt x="14969" y="3086885"/>
                  </a:cubicBezTo>
                  <a:lnTo>
                    <a:pt x="17401" y="3098254"/>
                  </a:lnTo>
                  <a:cubicBezTo>
                    <a:pt x="17401" y="3156520"/>
                    <a:pt x="13754" y="3146572"/>
                    <a:pt x="13754" y="3213364"/>
                  </a:cubicBezTo>
                  <a:cubicBezTo>
                    <a:pt x="17401" y="3170731"/>
                    <a:pt x="17401" y="3217628"/>
                    <a:pt x="19833" y="3237524"/>
                  </a:cubicBezTo>
                  <a:cubicBezTo>
                    <a:pt x="16185" y="3312843"/>
                    <a:pt x="12538" y="3400953"/>
                    <a:pt x="10106" y="3467745"/>
                  </a:cubicBezTo>
                  <a:cubicBezTo>
                    <a:pt x="11322" y="3462061"/>
                    <a:pt x="12538" y="3456376"/>
                    <a:pt x="13754" y="3433638"/>
                  </a:cubicBezTo>
                  <a:cubicBezTo>
                    <a:pt x="12538" y="3479114"/>
                    <a:pt x="16185" y="3472008"/>
                    <a:pt x="16185" y="3483377"/>
                  </a:cubicBezTo>
                  <a:cubicBezTo>
                    <a:pt x="16185" y="3527432"/>
                    <a:pt x="12538" y="3523169"/>
                    <a:pt x="10106" y="3520326"/>
                  </a:cubicBezTo>
                  <a:cubicBezTo>
                    <a:pt x="8890" y="3601330"/>
                    <a:pt x="16185" y="3636858"/>
                    <a:pt x="13754" y="3697967"/>
                  </a:cubicBezTo>
                  <a:lnTo>
                    <a:pt x="17401" y="3676650"/>
                  </a:lnTo>
                  <a:cubicBezTo>
                    <a:pt x="18617" y="3759075"/>
                    <a:pt x="14969" y="3830130"/>
                    <a:pt x="16185" y="3921083"/>
                  </a:cubicBezTo>
                  <a:cubicBezTo>
                    <a:pt x="11322" y="3965137"/>
                    <a:pt x="12538" y="3845763"/>
                    <a:pt x="10106" y="3807393"/>
                  </a:cubicBezTo>
                  <a:cubicBezTo>
                    <a:pt x="8890" y="3825867"/>
                    <a:pt x="8890" y="3865658"/>
                    <a:pt x="7620" y="3878449"/>
                  </a:cubicBezTo>
                  <a:cubicBezTo>
                    <a:pt x="10106" y="3916819"/>
                    <a:pt x="12538" y="3983612"/>
                    <a:pt x="14969" y="4031930"/>
                  </a:cubicBezTo>
                  <a:cubicBezTo>
                    <a:pt x="10106" y="3985033"/>
                    <a:pt x="10106" y="4101565"/>
                    <a:pt x="10106" y="4134251"/>
                  </a:cubicBezTo>
                  <a:cubicBezTo>
                    <a:pt x="12538" y="4128566"/>
                    <a:pt x="13754" y="4105828"/>
                    <a:pt x="12538" y="4057510"/>
                  </a:cubicBezTo>
                  <a:cubicBezTo>
                    <a:pt x="14969" y="4063194"/>
                    <a:pt x="14969" y="4125724"/>
                    <a:pt x="16185" y="4155567"/>
                  </a:cubicBezTo>
                  <a:cubicBezTo>
                    <a:pt x="16185" y="4138514"/>
                    <a:pt x="17401" y="4131408"/>
                    <a:pt x="17401" y="4128566"/>
                  </a:cubicBezTo>
                  <a:lnTo>
                    <a:pt x="17401" y="4246519"/>
                  </a:lnTo>
                  <a:cubicBezTo>
                    <a:pt x="16185" y="4249361"/>
                    <a:pt x="14969" y="4245098"/>
                    <a:pt x="14969" y="4210991"/>
                  </a:cubicBezTo>
                  <a:cubicBezTo>
                    <a:pt x="14969" y="4237992"/>
                    <a:pt x="12538" y="4226623"/>
                    <a:pt x="10106" y="4225202"/>
                  </a:cubicBezTo>
                  <a:cubicBezTo>
                    <a:pt x="12538" y="4293416"/>
                    <a:pt x="11322" y="4330365"/>
                    <a:pt x="13754" y="4371578"/>
                  </a:cubicBezTo>
                  <a:cubicBezTo>
                    <a:pt x="11322" y="4409948"/>
                    <a:pt x="12538" y="4345997"/>
                    <a:pt x="10106" y="4384367"/>
                  </a:cubicBezTo>
                  <a:lnTo>
                    <a:pt x="12538" y="4439791"/>
                  </a:lnTo>
                  <a:cubicBezTo>
                    <a:pt x="11322" y="4481004"/>
                    <a:pt x="10106" y="4398579"/>
                    <a:pt x="8890" y="4461108"/>
                  </a:cubicBezTo>
                  <a:cubicBezTo>
                    <a:pt x="10106" y="4468214"/>
                    <a:pt x="12538" y="4519374"/>
                    <a:pt x="11322" y="4569113"/>
                  </a:cubicBezTo>
                  <a:lnTo>
                    <a:pt x="10106" y="4554902"/>
                  </a:lnTo>
                  <a:cubicBezTo>
                    <a:pt x="11322" y="4591851"/>
                    <a:pt x="10106" y="4645854"/>
                    <a:pt x="13754" y="4627379"/>
                  </a:cubicBezTo>
                  <a:lnTo>
                    <a:pt x="8890" y="4671434"/>
                  </a:lnTo>
                  <a:lnTo>
                    <a:pt x="11322" y="4662907"/>
                  </a:lnTo>
                  <a:cubicBezTo>
                    <a:pt x="10106" y="4714067"/>
                    <a:pt x="8890" y="4749596"/>
                    <a:pt x="7620" y="4789386"/>
                  </a:cubicBezTo>
                  <a:lnTo>
                    <a:pt x="7620" y="4823494"/>
                  </a:lnTo>
                  <a:cubicBezTo>
                    <a:pt x="8890" y="4832020"/>
                    <a:pt x="11322" y="4841968"/>
                    <a:pt x="18617" y="4846080"/>
                  </a:cubicBezTo>
                  <a:cubicBezTo>
                    <a:pt x="22265" y="4848620"/>
                    <a:pt x="25912" y="4848620"/>
                    <a:pt x="30776" y="4849891"/>
                  </a:cubicBezTo>
                  <a:lnTo>
                    <a:pt x="40503" y="4849891"/>
                  </a:lnTo>
                  <a:cubicBezTo>
                    <a:pt x="51446" y="4849891"/>
                    <a:pt x="61173" y="4849891"/>
                    <a:pt x="74548" y="4848620"/>
                  </a:cubicBezTo>
                  <a:cubicBezTo>
                    <a:pt x="80627" y="4847350"/>
                    <a:pt x="87923" y="4846080"/>
                    <a:pt x="95218" y="4843389"/>
                  </a:cubicBezTo>
                  <a:cubicBezTo>
                    <a:pt x="102513" y="4840547"/>
                    <a:pt x="109809" y="4833441"/>
                    <a:pt x="115888" y="4826336"/>
                  </a:cubicBezTo>
                  <a:cubicBezTo>
                    <a:pt x="109809" y="4833441"/>
                    <a:pt x="106161" y="4834862"/>
                    <a:pt x="103729" y="4836284"/>
                  </a:cubicBezTo>
                  <a:cubicBezTo>
                    <a:pt x="102513" y="4836284"/>
                    <a:pt x="103729" y="4836284"/>
                    <a:pt x="104945" y="4833441"/>
                  </a:cubicBezTo>
                  <a:cubicBezTo>
                    <a:pt x="109809" y="4829178"/>
                    <a:pt x="117104" y="4819230"/>
                    <a:pt x="121968" y="4812125"/>
                  </a:cubicBezTo>
                  <a:cubicBezTo>
                    <a:pt x="114672" y="4823494"/>
                    <a:pt x="104945" y="4833441"/>
                    <a:pt x="96434" y="4837705"/>
                  </a:cubicBezTo>
                  <a:cubicBezTo>
                    <a:pt x="87923" y="4841968"/>
                    <a:pt x="79411" y="4844811"/>
                    <a:pt x="72116" y="4846080"/>
                  </a:cubicBezTo>
                  <a:cubicBezTo>
                    <a:pt x="68468" y="4847350"/>
                    <a:pt x="64821" y="4847350"/>
                    <a:pt x="61173" y="4847350"/>
                  </a:cubicBezTo>
                  <a:cubicBezTo>
                    <a:pt x="57526" y="4847350"/>
                    <a:pt x="53878" y="4848620"/>
                    <a:pt x="50230" y="4848620"/>
                  </a:cubicBezTo>
                  <a:cubicBezTo>
                    <a:pt x="46583" y="4848620"/>
                    <a:pt x="41719" y="4849891"/>
                    <a:pt x="36855" y="4849891"/>
                  </a:cubicBezTo>
                  <a:cubicBezTo>
                    <a:pt x="29560" y="4849891"/>
                    <a:pt x="19833" y="4849891"/>
                    <a:pt x="13754" y="4841968"/>
                  </a:cubicBezTo>
                  <a:cubicBezTo>
                    <a:pt x="12538" y="4839126"/>
                    <a:pt x="16185" y="4844811"/>
                    <a:pt x="24697" y="4846080"/>
                  </a:cubicBezTo>
                  <a:cubicBezTo>
                    <a:pt x="28344" y="4847350"/>
                    <a:pt x="34424" y="4846080"/>
                    <a:pt x="38071" y="4846080"/>
                  </a:cubicBezTo>
                  <a:cubicBezTo>
                    <a:pt x="41719" y="4846080"/>
                    <a:pt x="44151" y="4844811"/>
                    <a:pt x="47798" y="4844811"/>
                  </a:cubicBezTo>
                  <a:cubicBezTo>
                    <a:pt x="52662" y="4843389"/>
                    <a:pt x="55094" y="4843389"/>
                    <a:pt x="56310" y="4841968"/>
                  </a:cubicBezTo>
                  <a:cubicBezTo>
                    <a:pt x="67253" y="4841968"/>
                    <a:pt x="78196" y="4841968"/>
                    <a:pt x="90354" y="4837705"/>
                  </a:cubicBezTo>
                  <a:cubicBezTo>
                    <a:pt x="97650" y="4834862"/>
                    <a:pt x="106161" y="4830599"/>
                    <a:pt x="112240" y="4823494"/>
                  </a:cubicBezTo>
                  <a:cubicBezTo>
                    <a:pt x="114672" y="4820651"/>
                    <a:pt x="115888" y="4819230"/>
                    <a:pt x="117104" y="4816388"/>
                  </a:cubicBezTo>
                  <a:cubicBezTo>
                    <a:pt x="119536" y="4813546"/>
                    <a:pt x="120752" y="4810703"/>
                    <a:pt x="121968" y="4809283"/>
                  </a:cubicBezTo>
                  <a:cubicBezTo>
                    <a:pt x="126831" y="4800756"/>
                    <a:pt x="131695" y="4793650"/>
                    <a:pt x="136558" y="4789386"/>
                  </a:cubicBezTo>
                  <a:cubicBezTo>
                    <a:pt x="143854" y="4785123"/>
                    <a:pt x="151149" y="4783702"/>
                    <a:pt x="157228" y="4785123"/>
                  </a:cubicBezTo>
                  <a:cubicBezTo>
                    <a:pt x="164524" y="4783702"/>
                    <a:pt x="173035" y="4783702"/>
                    <a:pt x="180330" y="4783702"/>
                  </a:cubicBezTo>
                  <a:lnTo>
                    <a:pt x="202216" y="4783702"/>
                  </a:lnTo>
                  <a:cubicBezTo>
                    <a:pt x="215591" y="4783702"/>
                    <a:pt x="228966" y="4782281"/>
                    <a:pt x="241125" y="4782281"/>
                  </a:cubicBezTo>
                  <a:cubicBezTo>
                    <a:pt x="266658" y="4780860"/>
                    <a:pt x="290976" y="4780860"/>
                    <a:pt x="327453" y="4782281"/>
                  </a:cubicBezTo>
                  <a:lnTo>
                    <a:pt x="325021" y="4783702"/>
                  </a:lnTo>
                  <a:cubicBezTo>
                    <a:pt x="338396" y="4778018"/>
                    <a:pt x="384599" y="4786544"/>
                    <a:pt x="439314" y="4780860"/>
                  </a:cubicBezTo>
                  <a:lnTo>
                    <a:pt x="408917" y="4779439"/>
                  </a:lnTo>
                  <a:lnTo>
                    <a:pt x="588868" y="4779439"/>
                  </a:lnTo>
                  <a:lnTo>
                    <a:pt x="582789" y="4779439"/>
                  </a:lnTo>
                  <a:lnTo>
                    <a:pt x="594948" y="4780860"/>
                  </a:lnTo>
                  <a:lnTo>
                    <a:pt x="608323" y="4779439"/>
                  </a:lnTo>
                  <a:lnTo>
                    <a:pt x="681276" y="4779439"/>
                  </a:lnTo>
                  <a:cubicBezTo>
                    <a:pt x="678844" y="4780860"/>
                    <a:pt x="688571" y="4782281"/>
                    <a:pt x="699514" y="4783702"/>
                  </a:cubicBezTo>
                  <a:cubicBezTo>
                    <a:pt x="639936" y="4785123"/>
                    <a:pt x="630209" y="4782281"/>
                    <a:pt x="584005" y="4786544"/>
                  </a:cubicBezTo>
                  <a:cubicBezTo>
                    <a:pt x="682492" y="4792229"/>
                    <a:pt x="667901" y="4782281"/>
                    <a:pt x="780979" y="4786544"/>
                  </a:cubicBezTo>
                  <a:lnTo>
                    <a:pt x="806512" y="4779439"/>
                  </a:lnTo>
                  <a:lnTo>
                    <a:pt x="830830" y="4779439"/>
                  </a:lnTo>
                  <a:cubicBezTo>
                    <a:pt x="829614" y="4780860"/>
                    <a:pt x="815024" y="4782281"/>
                    <a:pt x="842989" y="4783702"/>
                  </a:cubicBezTo>
                  <a:cubicBezTo>
                    <a:pt x="863659" y="4782281"/>
                    <a:pt x="856364" y="4780860"/>
                    <a:pt x="845421" y="4779439"/>
                  </a:cubicBezTo>
                  <a:lnTo>
                    <a:pt x="923237" y="4779439"/>
                  </a:lnTo>
                  <a:cubicBezTo>
                    <a:pt x="924453" y="4779439"/>
                    <a:pt x="926885" y="4780860"/>
                    <a:pt x="928101" y="4780860"/>
                  </a:cubicBezTo>
                  <a:cubicBezTo>
                    <a:pt x="946339" y="4779439"/>
                    <a:pt x="985248" y="4782281"/>
                    <a:pt x="1015645" y="4782281"/>
                  </a:cubicBezTo>
                  <a:cubicBezTo>
                    <a:pt x="975521" y="4780860"/>
                    <a:pt x="996191" y="4779439"/>
                    <a:pt x="1014429" y="4779439"/>
                  </a:cubicBezTo>
                  <a:lnTo>
                    <a:pt x="1095894" y="4779439"/>
                  </a:lnTo>
                  <a:cubicBezTo>
                    <a:pt x="1109268" y="4779439"/>
                    <a:pt x="1125075" y="4780860"/>
                    <a:pt x="1129938" y="4782281"/>
                  </a:cubicBezTo>
                  <a:cubicBezTo>
                    <a:pt x="1149393" y="4780860"/>
                    <a:pt x="1179790" y="4779439"/>
                    <a:pt x="1212619" y="4778018"/>
                  </a:cubicBezTo>
                  <a:cubicBezTo>
                    <a:pt x="1243016" y="4778018"/>
                    <a:pt x="1273413" y="4778018"/>
                    <a:pt x="1303810" y="4776597"/>
                  </a:cubicBezTo>
                  <a:cubicBezTo>
                    <a:pt x="1302594" y="4776597"/>
                    <a:pt x="1307458" y="4776597"/>
                    <a:pt x="1294083" y="4778018"/>
                  </a:cubicBezTo>
                  <a:lnTo>
                    <a:pt x="1629668" y="4778018"/>
                  </a:lnTo>
                  <a:cubicBezTo>
                    <a:pt x="1647907" y="4779439"/>
                    <a:pt x="1664929" y="4780860"/>
                    <a:pt x="1671008" y="4780860"/>
                  </a:cubicBezTo>
                  <a:cubicBezTo>
                    <a:pt x="1785302" y="4772333"/>
                    <a:pt x="1786518" y="4789386"/>
                    <a:pt x="1897164" y="4785123"/>
                  </a:cubicBezTo>
                  <a:cubicBezTo>
                    <a:pt x="1965253" y="4782281"/>
                    <a:pt x="1889868" y="4780860"/>
                    <a:pt x="1894732" y="4778018"/>
                  </a:cubicBezTo>
                  <a:cubicBezTo>
                    <a:pt x="1932424" y="4778018"/>
                    <a:pt x="1970117" y="4775175"/>
                    <a:pt x="2000514" y="4776597"/>
                  </a:cubicBezTo>
                  <a:cubicBezTo>
                    <a:pt x="1996866" y="4779439"/>
                    <a:pt x="1973764" y="4779439"/>
                    <a:pt x="1950663" y="4779439"/>
                  </a:cubicBezTo>
                  <a:cubicBezTo>
                    <a:pt x="1965253" y="4785123"/>
                    <a:pt x="1992003" y="4778018"/>
                    <a:pt x="2033343" y="4782281"/>
                  </a:cubicBezTo>
                  <a:cubicBezTo>
                    <a:pt x="2029695" y="4782281"/>
                    <a:pt x="2015105" y="4780860"/>
                    <a:pt x="2026048" y="4779439"/>
                  </a:cubicBezTo>
                  <a:cubicBezTo>
                    <a:pt x="2128182" y="4780860"/>
                    <a:pt x="2083194" y="4775175"/>
                    <a:pt x="2215726" y="4778018"/>
                  </a:cubicBezTo>
                  <a:cubicBezTo>
                    <a:pt x="2230317" y="4776597"/>
                    <a:pt x="2244907" y="4776597"/>
                    <a:pt x="2249771" y="4775175"/>
                  </a:cubicBezTo>
                  <a:lnTo>
                    <a:pt x="2280168" y="4775175"/>
                  </a:lnTo>
                  <a:cubicBezTo>
                    <a:pt x="2316645" y="4778018"/>
                    <a:pt x="2303270" y="4778018"/>
                    <a:pt x="2377439" y="4782281"/>
                  </a:cubicBezTo>
                  <a:cubicBezTo>
                    <a:pt x="2375007" y="4780860"/>
                    <a:pt x="2362848" y="4778018"/>
                    <a:pt x="2353121" y="4775175"/>
                  </a:cubicBezTo>
                  <a:lnTo>
                    <a:pt x="2547663" y="4775175"/>
                  </a:lnTo>
                  <a:cubicBezTo>
                    <a:pt x="2540368" y="4775175"/>
                    <a:pt x="2529425" y="4776597"/>
                    <a:pt x="2514835" y="4775175"/>
                  </a:cubicBezTo>
                  <a:cubicBezTo>
                    <a:pt x="2525777" y="4780860"/>
                    <a:pt x="2582924" y="4773755"/>
                    <a:pt x="2627912" y="4775175"/>
                  </a:cubicBezTo>
                  <a:lnTo>
                    <a:pt x="2623048" y="4780860"/>
                  </a:lnTo>
                  <a:cubicBezTo>
                    <a:pt x="2643719" y="4780860"/>
                    <a:pt x="2672900" y="4779439"/>
                    <a:pt x="2702081" y="4779439"/>
                  </a:cubicBezTo>
                  <a:cubicBezTo>
                    <a:pt x="2716672" y="4779439"/>
                    <a:pt x="2732478" y="4779439"/>
                    <a:pt x="2747069" y="4780860"/>
                  </a:cubicBezTo>
                  <a:cubicBezTo>
                    <a:pt x="2761660" y="4782281"/>
                    <a:pt x="2776250" y="4785123"/>
                    <a:pt x="2783545" y="4793650"/>
                  </a:cubicBezTo>
                  <a:cubicBezTo>
                    <a:pt x="2779898" y="4792229"/>
                    <a:pt x="2777466" y="4790808"/>
                    <a:pt x="2773819" y="4790808"/>
                  </a:cubicBezTo>
                  <a:cubicBezTo>
                    <a:pt x="2778682" y="4792229"/>
                    <a:pt x="2783545" y="4795071"/>
                    <a:pt x="2787193" y="4800756"/>
                  </a:cubicBezTo>
                  <a:cubicBezTo>
                    <a:pt x="2790841" y="4805019"/>
                    <a:pt x="2794489" y="4812125"/>
                    <a:pt x="2799352" y="4819230"/>
                  </a:cubicBezTo>
                  <a:cubicBezTo>
                    <a:pt x="2804216" y="4826336"/>
                    <a:pt x="2809079" y="4833441"/>
                    <a:pt x="2816375" y="4839126"/>
                  </a:cubicBezTo>
                  <a:cubicBezTo>
                    <a:pt x="2820022" y="4841968"/>
                    <a:pt x="2824886" y="4843389"/>
                    <a:pt x="2828534" y="4844811"/>
                  </a:cubicBezTo>
                  <a:cubicBezTo>
                    <a:pt x="2832181" y="4846080"/>
                    <a:pt x="2835829" y="4846080"/>
                    <a:pt x="2839477" y="4846080"/>
                  </a:cubicBezTo>
                  <a:cubicBezTo>
                    <a:pt x="2852851" y="4847350"/>
                    <a:pt x="2867442" y="4849891"/>
                    <a:pt x="2882032" y="4848620"/>
                  </a:cubicBezTo>
                  <a:cubicBezTo>
                    <a:pt x="2889328" y="4848620"/>
                    <a:pt x="2902703" y="4847350"/>
                    <a:pt x="2906350" y="4836284"/>
                  </a:cubicBezTo>
                  <a:cubicBezTo>
                    <a:pt x="2907566" y="4832020"/>
                    <a:pt x="2907566" y="4824915"/>
                    <a:pt x="2907566" y="4820651"/>
                  </a:cubicBezTo>
                  <a:lnTo>
                    <a:pt x="2907566" y="4807861"/>
                  </a:lnTo>
                  <a:cubicBezTo>
                    <a:pt x="2907566" y="4742490"/>
                    <a:pt x="2907566" y="4679961"/>
                    <a:pt x="2906350" y="4625958"/>
                  </a:cubicBezTo>
                  <a:lnTo>
                    <a:pt x="2908782" y="4569113"/>
                  </a:lnTo>
                  <a:cubicBezTo>
                    <a:pt x="2905134" y="4432686"/>
                    <a:pt x="2907566" y="4677118"/>
                    <a:pt x="2901487" y="4623116"/>
                  </a:cubicBezTo>
                  <a:lnTo>
                    <a:pt x="2901487" y="4603220"/>
                  </a:lnTo>
                  <a:cubicBezTo>
                    <a:pt x="2905134" y="4591851"/>
                    <a:pt x="2902703" y="4566271"/>
                    <a:pt x="2901487" y="4532164"/>
                  </a:cubicBezTo>
                  <a:lnTo>
                    <a:pt x="2901487" y="4442633"/>
                  </a:lnTo>
                  <a:cubicBezTo>
                    <a:pt x="2903919" y="4424159"/>
                    <a:pt x="2902703" y="4529322"/>
                    <a:pt x="2906350" y="4489530"/>
                  </a:cubicBezTo>
                  <a:cubicBezTo>
                    <a:pt x="2901487" y="4471056"/>
                    <a:pt x="2905134" y="4445476"/>
                    <a:pt x="2903919" y="4401421"/>
                  </a:cubicBezTo>
                  <a:cubicBezTo>
                    <a:pt x="2907566" y="4411369"/>
                    <a:pt x="2903919" y="4309048"/>
                    <a:pt x="2908782" y="4336049"/>
                  </a:cubicBezTo>
                  <a:lnTo>
                    <a:pt x="2901487" y="4179726"/>
                  </a:lnTo>
                  <a:cubicBezTo>
                    <a:pt x="2903919" y="4154146"/>
                    <a:pt x="2902703" y="4110091"/>
                    <a:pt x="2902703" y="4075985"/>
                  </a:cubicBezTo>
                  <a:cubicBezTo>
                    <a:pt x="2902703" y="4104407"/>
                    <a:pt x="2901487" y="4111512"/>
                    <a:pt x="2901487" y="4110091"/>
                  </a:cubicBezTo>
                  <a:lnTo>
                    <a:pt x="2901487" y="3985033"/>
                  </a:lnTo>
                  <a:cubicBezTo>
                    <a:pt x="2903919" y="3977928"/>
                    <a:pt x="2907566" y="3919661"/>
                    <a:pt x="2909998" y="3915398"/>
                  </a:cubicBezTo>
                  <a:cubicBezTo>
                    <a:pt x="2907566" y="3823025"/>
                    <a:pt x="2903919" y="3769022"/>
                    <a:pt x="2901487" y="3697967"/>
                  </a:cubicBezTo>
                  <a:lnTo>
                    <a:pt x="2906350" y="3699388"/>
                  </a:lnTo>
                  <a:cubicBezTo>
                    <a:pt x="2905134" y="3689440"/>
                    <a:pt x="2902703" y="3653912"/>
                    <a:pt x="2901487" y="3638280"/>
                  </a:cubicBezTo>
                  <a:lnTo>
                    <a:pt x="2901487" y="3537380"/>
                  </a:lnTo>
                  <a:cubicBezTo>
                    <a:pt x="2905134" y="3547328"/>
                    <a:pt x="2906350" y="3581435"/>
                    <a:pt x="2908782" y="3581435"/>
                  </a:cubicBezTo>
                  <a:lnTo>
                    <a:pt x="2906350" y="3523169"/>
                  </a:lnTo>
                  <a:cubicBezTo>
                    <a:pt x="2907566" y="3541643"/>
                    <a:pt x="2907566" y="3487641"/>
                    <a:pt x="2909998" y="3506115"/>
                  </a:cubicBezTo>
                  <a:cubicBezTo>
                    <a:pt x="2905134" y="3399531"/>
                    <a:pt x="2912430" y="3356898"/>
                    <a:pt x="2909998" y="3246050"/>
                  </a:cubicBezTo>
                  <a:lnTo>
                    <a:pt x="2908782" y="3308580"/>
                  </a:lnTo>
                  <a:cubicBezTo>
                    <a:pt x="2906350" y="3308580"/>
                    <a:pt x="2906350" y="3273052"/>
                    <a:pt x="2906350" y="3246050"/>
                  </a:cubicBezTo>
                  <a:cubicBezTo>
                    <a:pt x="2909998" y="3216207"/>
                    <a:pt x="2909998" y="3197732"/>
                    <a:pt x="2911214" y="3140888"/>
                  </a:cubicBezTo>
                  <a:cubicBezTo>
                    <a:pt x="2908782" y="3092569"/>
                    <a:pt x="2905134" y="3064147"/>
                    <a:pt x="2905134" y="2998775"/>
                  </a:cubicBezTo>
                  <a:cubicBezTo>
                    <a:pt x="2909998" y="3012987"/>
                    <a:pt x="2907566" y="2889349"/>
                    <a:pt x="2912430" y="2876559"/>
                  </a:cubicBezTo>
                  <a:cubicBezTo>
                    <a:pt x="2907566" y="2862348"/>
                    <a:pt x="2911214" y="2748658"/>
                    <a:pt x="2908782" y="2738711"/>
                  </a:cubicBezTo>
                  <a:cubicBezTo>
                    <a:pt x="2907566" y="2703182"/>
                    <a:pt x="2908782" y="2654864"/>
                    <a:pt x="2911214" y="2654864"/>
                  </a:cubicBezTo>
                  <a:cubicBezTo>
                    <a:pt x="2911214" y="2660549"/>
                    <a:pt x="2911214" y="2670497"/>
                    <a:pt x="2912430" y="2681866"/>
                  </a:cubicBezTo>
                  <a:lnTo>
                    <a:pt x="2912430" y="2646338"/>
                  </a:lnTo>
                  <a:cubicBezTo>
                    <a:pt x="2912430" y="2649180"/>
                    <a:pt x="2913646" y="2649180"/>
                    <a:pt x="2913646" y="2652022"/>
                  </a:cubicBezTo>
                  <a:cubicBezTo>
                    <a:pt x="2913646" y="2620757"/>
                    <a:pt x="2909998" y="2620757"/>
                    <a:pt x="2912430" y="2579545"/>
                  </a:cubicBezTo>
                  <a:cubicBezTo>
                    <a:pt x="2916077" y="2569597"/>
                    <a:pt x="2916077" y="2592335"/>
                    <a:pt x="2917293" y="2609389"/>
                  </a:cubicBezTo>
                  <a:close/>
                  <a:moveTo>
                    <a:pt x="19833" y="4539270"/>
                  </a:moveTo>
                  <a:cubicBezTo>
                    <a:pt x="17401" y="4523637"/>
                    <a:pt x="14969" y="4506584"/>
                    <a:pt x="16185" y="4442634"/>
                  </a:cubicBezTo>
                  <a:cubicBezTo>
                    <a:pt x="18617" y="4486688"/>
                    <a:pt x="19833" y="4489530"/>
                    <a:pt x="19833" y="4479583"/>
                  </a:cubicBezTo>
                  <a:lnTo>
                    <a:pt x="19833" y="4539270"/>
                  </a:lnTo>
                  <a:close/>
                  <a:moveTo>
                    <a:pt x="19833" y="300069"/>
                  </a:moveTo>
                  <a:cubicBezTo>
                    <a:pt x="22265" y="290121"/>
                    <a:pt x="23481" y="294384"/>
                    <a:pt x="24697" y="283015"/>
                  </a:cubicBezTo>
                  <a:lnTo>
                    <a:pt x="24697" y="392442"/>
                  </a:lnTo>
                  <a:cubicBezTo>
                    <a:pt x="23481" y="408074"/>
                    <a:pt x="22265" y="375388"/>
                    <a:pt x="21049" y="379652"/>
                  </a:cubicBezTo>
                  <a:lnTo>
                    <a:pt x="24697" y="412337"/>
                  </a:lnTo>
                  <a:lnTo>
                    <a:pt x="24697" y="460655"/>
                  </a:lnTo>
                  <a:lnTo>
                    <a:pt x="24697" y="452129"/>
                  </a:lnTo>
                  <a:lnTo>
                    <a:pt x="23481" y="457813"/>
                  </a:lnTo>
                  <a:lnTo>
                    <a:pt x="25912" y="473445"/>
                  </a:lnTo>
                  <a:lnTo>
                    <a:pt x="25912" y="567239"/>
                  </a:lnTo>
                  <a:lnTo>
                    <a:pt x="25912" y="554449"/>
                  </a:lnTo>
                  <a:cubicBezTo>
                    <a:pt x="24697" y="565818"/>
                    <a:pt x="25912" y="572924"/>
                    <a:pt x="25912" y="578608"/>
                  </a:cubicBezTo>
                  <a:lnTo>
                    <a:pt x="25912" y="611294"/>
                  </a:lnTo>
                  <a:cubicBezTo>
                    <a:pt x="23481" y="631190"/>
                    <a:pt x="21049" y="605610"/>
                    <a:pt x="21049" y="562976"/>
                  </a:cubicBezTo>
                  <a:cubicBezTo>
                    <a:pt x="19833" y="516079"/>
                    <a:pt x="24697" y="520342"/>
                    <a:pt x="21049" y="479130"/>
                  </a:cubicBezTo>
                  <a:lnTo>
                    <a:pt x="19833" y="501868"/>
                  </a:lnTo>
                  <a:lnTo>
                    <a:pt x="19833" y="300068"/>
                  </a:lnTo>
                  <a:close/>
                  <a:moveTo>
                    <a:pt x="18617" y="1019155"/>
                  </a:moveTo>
                  <a:lnTo>
                    <a:pt x="18617" y="1023419"/>
                  </a:lnTo>
                  <a:lnTo>
                    <a:pt x="18617" y="1019155"/>
                  </a:lnTo>
                  <a:close/>
                  <a:moveTo>
                    <a:pt x="17401" y="1091632"/>
                  </a:moveTo>
                  <a:cubicBezTo>
                    <a:pt x="18617" y="1088790"/>
                    <a:pt x="18617" y="1088790"/>
                    <a:pt x="18617" y="1093053"/>
                  </a:cubicBezTo>
                  <a:lnTo>
                    <a:pt x="18617" y="1181163"/>
                  </a:lnTo>
                  <a:cubicBezTo>
                    <a:pt x="18617" y="1151319"/>
                    <a:pt x="17401" y="1132845"/>
                    <a:pt x="17401" y="1091632"/>
                  </a:cubicBezTo>
                  <a:close/>
                  <a:moveTo>
                    <a:pt x="16185" y="1191111"/>
                  </a:moveTo>
                  <a:cubicBezTo>
                    <a:pt x="17401" y="1203901"/>
                    <a:pt x="18617" y="1202480"/>
                    <a:pt x="19833" y="1223797"/>
                  </a:cubicBezTo>
                  <a:lnTo>
                    <a:pt x="19833" y="1307643"/>
                  </a:lnTo>
                  <a:lnTo>
                    <a:pt x="16185" y="1191111"/>
                  </a:lnTo>
                  <a:close/>
                  <a:moveTo>
                    <a:pt x="18617" y="1466808"/>
                  </a:moveTo>
                  <a:cubicBezTo>
                    <a:pt x="18617" y="1463966"/>
                    <a:pt x="18617" y="1461124"/>
                    <a:pt x="19833" y="1458281"/>
                  </a:cubicBezTo>
                  <a:lnTo>
                    <a:pt x="19833" y="1483861"/>
                  </a:lnTo>
                  <a:lnTo>
                    <a:pt x="18617" y="1466808"/>
                  </a:lnTo>
                  <a:close/>
                  <a:moveTo>
                    <a:pt x="19833" y="597083"/>
                  </a:moveTo>
                  <a:cubicBezTo>
                    <a:pt x="21049" y="626926"/>
                    <a:pt x="23481" y="649664"/>
                    <a:pt x="24697" y="668139"/>
                  </a:cubicBezTo>
                  <a:lnTo>
                    <a:pt x="24697" y="842936"/>
                  </a:lnTo>
                  <a:cubicBezTo>
                    <a:pt x="21049" y="817356"/>
                    <a:pt x="25912" y="727826"/>
                    <a:pt x="22265" y="716457"/>
                  </a:cubicBezTo>
                  <a:cubicBezTo>
                    <a:pt x="22265" y="749142"/>
                    <a:pt x="21049" y="778986"/>
                    <a:pt x="19833" y="798882"/>
                  </a:cubicBezTo>
                  <a:lnTo>
                    <a:pt x="19833" y="597083"/>
                  </a:lnTo>
                  <a:close/>
                  <a:moveTo>
                    <a:pt x="19833" y="1972727"/>
                  </a:moveTo>
                  <a:lnTo>
                    <a:pt x="19833" y="2075048"/>
                  </a:lnTo>
                  <a:cubicBezTo>
                    <a:pt x="18617" y="2077890"/>
                    <a:pt x="16185" y="2075048"/>
                    <a:pt x="16185" y="2060836"/>
                  </a:cubicBezTo>
                  <a:cubicBezTo>
                    <a:pt x="21049" y="2066521"/>
                    <a:pt x="18617" y="2013939"/>
                    <a:pt x="19833" y="1972727"/>
                  </a:cubicBezTo>
                  <a:close/>
                  <a:moveTo>
                    <a:pt x="17401" y="2352166"/>
                  </a:moveTo>
                  <a:cubicBezTo>
                    <a:pt x="19833" y="2336534"/>
                    <a:pt x="17401" y="2279689"/>
                    <a:pt x="21049" y="2281110"/>
                  </a:cubicBezTo>
                  <a:lnTo>
                    <a:pt x="21049" y="2383430"/>
                  </a:lnTo>
                  <a:lnTo>
                    <a:pt x="17401" y="2352166"/>
                  </a:lnTo>
                  <a:close/>
                  <a:moveTo>
                    <a:pt x="25912" y="2546859"/>
                  </a:moveTo>
                  <a:cubicBezTo>
                    <a:pt x="25912" y="2404747"/>
                    <a:pt x="24697" y="2262635"/>
                    <a:pt x="24697" y="2116260"/>
                  </a:cubicBezTo>
                  <a:cubicBezTo>
                    <a:pt x="24697" y="2121944"/>
                    <a:pt x="24697" y="2123366"/>
                    <a:pt x="25912" y="2129050"/>
                  </a:cubicBezTo>
                  <a:cubicBezTo>
                    <a:pt x="25912" y="2111997"/>
                    <a:pt x="24697" y="2093522"/>
                    <a:pt x="24697" y="2075048"/>
                  </a:cubicBezTo>
                  <a:cubicBezTo>
                    <a:pt x="24697" y="2070784"/>
                    <a:pt x="25912" y="2080732"/>
                    <a:pt x="25912" y="2086416"/>
                  </a:cubicBezTo>
                  <a:cubicBezTo>
                    <a:pt x="28344" y="2013939"/>
                    <a:pt x="24697" y="1873248"/>
                    <a:pt x="25912" y="1827773"/>
                  </a:cubicBezTo>
                  <a:cubicBezTo>
                    <a:pt x="25912" y="1807877"/>
                    <a:pt x="24697" y="1797929"/>
                    <a:pt x="23481" y="1809298"/>
                  </a:cubicBezTo>
                  <a:lnTo>
                    <a:pt x="23481" y="1442649"/>
                  </a:lnTo>
                  <a:cubicBezTo>
                    <a:pt x="23481" y="1351697"/>
                    <a:pt x="23481" y="1262167"/>
                    <a:pt x="22265" y="1171215"/>
                  </a:cubicBezTo>
                  <a:cubicBezTo>
                    <a:pt x="22265" y="1172636"/>
                    <a:pt x="23481" y="1171215"/>
                    <a:pt x="23481" y="1165531"/>
                  </a:cubicBezTo>
                  <a:cubicBezTo>
                    <a:pt x="23481" y="1132845"/>
                    <a:pt x="23481" y="1087369"/>
                    <a:pt x="21049" y="1051841"/>
                  </a:cubicBezTo>
                  <a:lnTo>
                    <a:pt x="21049" y="966574"/>
                  </a:lnTo>
                  <a:cubicBezTo>
                    <a:pt x="21049" y="963732"/>
                    <a:pt x="22265" y="963732"/>
                    <a:pt x="22265" y="966574"/>
                  </a:cubicBezTo>
                  <a:cubicBezTo>
                    <a:pt x="21049" y="943836"/>
                    <a:pt x="21049" y="919677"/>
                    <a:pt x="21049" y="896939"/>
                  </a:cubicBezTo>
                  <a:cubicBezTo>
                    <a:pt x="22265" y="889833"/>
                    <a:pt x="23481" y="878464"/>
                    <a:pt x="24697" y="865674"/>
                  </a:cubicBezTo>
                  <a:lnTo>
                    <a:pt x="24697" y="1614605"/>
                  </a:lnTo>
                  <a:cubicBezTo>
                    <a:pt x="25912" y="1625974"/>
                    <a:pt x="25912" y="2030993"/>
                    <a:pt x="25912" y="2546859"/>
                  </a:cubicBezTo>
                  <a:close/>
                  <a:moveTo>
                    <a:pt x="79411" y="61320"/>
                  </a:moveTo>
                  <a:lnTo>
                    <a:pt x="81843" y="61320"/>
                  </a:lnTo>
                  <a:lnTo>
                    <a:pt x="79411" y="61320"/>
                  </a:lnTo>
                  <a:cubicBezTo>
                    <a:pt x="80627" y="61320"/>
                    <a:pt x="80627" y="61320"/>
                    <a:pt x="79411" y="61320"/>
                  </a:cubicBezTo>
                  <a:close/>
                  <a:moveTo>
                    <a:pt x="455121" y="4765228"/>
                  </a:moveTo>
                  <a:cubicBezTo>
                    <a:pt x="456337" y="4765228"/>
                    <a:pt x="457553" y="4763807"/>
                    <a:pt x="459984" y="4763807"/>
                  </a:cubicBezTo>
                  <a:lnTo>
                    <a:pt x="509836" y="4763807"/>
                  </a:lnTo>
                  <a:cubicBezTo>
                    <a:pt x="491597" y="4765228"/>
                    <a:pt x="473359" y="4765228"/>
                    <a:pt x="455121" y="4765228"/>
                  </a:cubicBezTo>
                  <a:close/>
                  <a:moveTo>
                    <a:pt x="553608" y="4763807"/>
                  </a:moveTo>
                  <a:lnTo>
                    <a:pt x="566982" y="4763807"/>
                  </a:lnTo>
                  <a:lnTo>
                    <a:pt x="553608" y="4763807"/>
                  </a:lnTo>
                  <a:close/>
                  <a:moveTo>
                    <a:pt x="1730587" y="4769491"/>
                  </a:moveTo>
                  <a:lnTo>
                    <a:pt x="1731803" y="4769491"/>
                  </a:lnTo>
                  <a:lnTo>
                    <a:pt x="1730587" y="4769491"/>
                  </a:lnTo>
                  <a:close/>
                  <a:moveTo>
                    <a:pt x="1808404" y="4769491"/>
                  </a:moveTo>
                  <a:lnTo>
                    <a:pt x="1895947" y="4769491"/>
                  </a:lnTo>
                  <a:lnTo>
                    <a:pt x="1808404" y="4769491"/>
                  </a:lnTo>
                  <a:close/>
                  <a:moveTo>
                    <a:pt x="2909998" y="1870406"/>
                  </a:moveTo>
                  <a:cubicBezTo>
                    <a:pt x="2908782" y="1998307"/>
                    <a:pt x="2913646" y="1972727"/>
                    <a:pt x="2914861" y="2092101"/>
                  </a:cubicBezTo>
                  <a:cubicBezTo>
                    <a:pt x="2908782" y="2153209"/>
                    <a:pt x="2914861" y="1972727"/>
                    <a:pt x="2909998" y="2077890"/>
                  </a:cubicBezTo>
                  <a:cubicBezTo>
                    <a:pt x="2908782" y="2050889"/>
                    <a:pt x="2908782" y="2026729"/>
                    <a:pt x="2907566" y="2003991"/>
                  </a:cubicBezTo>
                  <a:cubicBezTo>
                    <a:pt x="2907566" y="1961358"/>
                    <a:pt x="2907566" y="1917303"/>
                    <a:pt x="2906350" y="1874669"/>
                  </a:cubicBezTo>
                  <a:cubicBezTo>
                    <a:pt x="2907566" y="1856195"/>
                    <a:pt x="2908782" y="1841984"/>
                    <a:pt x="2909998" y="1870406"/>
                  </a:cubicBezTo>
                  <a:close/>
                  <a:moveTo>
                    <a:pt x="2905134" y="3408058"/>
                  </a:moveTo>
                  <a:lnTo>
                    <a:pt x="2905134" y="3337002"/>
                  </a:lnTo>
                  <a:cubicBezTo>
                    <a:pt x="2906350" y="3352634"/>
                    <a:pt x="2906350" y="3372530"/>
                    <a:pt x="2905134" y="3408058"/>
                  </a:cubicBezTo>
                  <a:close/>
                  <a:moveTo>
                    <a:pt x="2906350" y="1711241"/>
                  </a:moveTo>
                  <a:lnTo>
                    <a:pt x="2906350" y="1618868"/>
                  </a:lnTo>
                  <a:cubicBezTo>
                    <a:pt x="2907566" y="1621710"/>
                    <a:pt x="2907566" y="1628816"/>
                    <a:pt x="2908782" y="1641606"/>
                  </a:cubicBezTo>
                  <a:cubicBezTo>
                    <a:pt x="2908782" y="1685660"/>
                    <a:pt x="2907566" y="1706977"/>
                    <a:pt x="2906350" y="1721189"/>
                  </a:cubicBezTo>
                  <a:lnTo>
                    <a:pt x="2906350" y="1711241"/>
                  </a:lnTo>
                  <a:close/>
                  <a:moveTo>
                    <a:pt x="2913646" y="3179258"/>
                  </a:moveTo>
                  <a:cubicBezTo>
                    <a:pt x="2912430" y="3200575"/>
                    <a:pt x="2909998" y="3196311"/>
                    <a:pt x="2908782" y="3196311"/>
                  </a:cubicBezTo>
                  <a:cubicBezTo>
                    <a:pt x="2909998" y="3142309"/>
                    <a:pt x="2908782" y="3118150"/>
                    <a:pt x="2906350" y="3095412"/>
                  </a:cubicBezTo>
                  <a:lnTo>
                    <a:pt x="2906350" y="3028619"/>
                  </a:lnTo>
                  <a:cubicBezTo>
                    <a:pt x="2911214" y="3039988"/>
                    <a:pt x="2912430" y="3123834"/>
                    <a:pt x="2913646" y="3179258"/>
                  </a:cubicBezTo>
                  <a:close/>
                </a:path>
              </a:pathLst>
            </a:custGeom>
            <a:blipFill>
              <a:blip r:embed="rId7"/>
              <a:stretch>
                <a:fillRect l="-15478" r="-15478"/>
              </a:stretch>
            </a:blipFill>
          </p:spPr>
          <p:txBody>
            <a:bodyPr/>
            <a:lstStyle/>
            <a:p>
              <a:endParaRPr lang="en-US"/>
            </a:p>
          </p:txBody>
        </p:sp>
      </p:grpSp>
      <p:grpSp>
        <p:nvGrpSpPr>
          <p:cNvPr id="9" name="Group 9"/>
          <p:cNvGrpSpPr/>
          <p:nvPr/>
        </p:nvGrpSpPr>
        <p:grpSpPr>
          <a:xfrm>
            <a:off x="7563447" y="2571886"/>
            <a:ext cx="3156002" cy="5143228"/>
            <a:chOff x="0" y="0"/>
            <a:chExt cx="2966652" cy="4834650"/>
          </a:xfrm>
        </p:grpSpPr>
        <p:sp>
          <p:nvSpPr>
            <p:cNvPr id="10" name="Freeform 10"/>
            <p:cNvSpPr/>
            <p:nvPr/>
          </p:nvSpPr>
          <p:spPr>
            <a:xfrm>
              <a:off x="-8890" y="-10160"/>
              <a:ext cx="2976812" cy="4849891"/>
            </a:xfrm>
            <a:custGeom>
              <a:avLst/>
              <a:gdLst/>
              <a:ahLst/>
              <a:cxnLst/>
              <a:rect l="l" t="t" r="r" b="b"/>
              <a:pathLst>
                <a:path w="2976812" h="4849891">
                  <a:moveTo>
                    <a:pt x="2975541" y="2609389"/>
                  </a:moveTo>
                  <a:cubicBezTo>
                    <a:pt x="2976812" y="2525543"/>
                    <a:pt x="2968100" y="2461592"/>
                    <a:pt x="2973061" y="2391957"/>
                  </a:cubicBezTo>
                  <a:cubicBezTo>
                    <a:pt x="2970581" y="2380588"/>
                    <a:pt x="2970581" y="2312375"/>
                    <a:pt x="2968100" y="2301005"/>
                  </a:cubicBezTo>
                  <a:lnTo>
                    <a:pt x="2968100" y="2283952"/>
                  </a:lnTo>
                  <a:cubicBezTo>
                    <a:pt x="2969340" y="2274004"/>
                    <a:pt x="2971821" y="2262635"/>
                    <a:pt x="2970581" y="2214317"/>
                  </a:cubicBezTo>
                  <a:cubicBezTo>
                    <a:pt x="2965620" y="2173105"/>
                    <a:pt x="2971821" y="2134734"/>
                    <a:pt x="2969340" y="2082153"/>
                  </a:cubicBezTo>
                  <a:cubicBezTo>
                    <a:pt x="2974301" y="2153209"/>
                    <a:pt x="2970581" y="2082153"/>
                    <a:pt x="2975541" y="2144682"/>
                  </a:cubicBezTo>
                  <a:cubicBezTo>
                    <a:pt x="2976812" y="2096364"/>
                    <a:pt x="2971821" y="2025308"/>
                    <a:pt x="2971821" y="1940041"/>
                  </a:cubicBezTo>
                  <a:cubicBezTo>
                    <a:pt x="2973061" y="1931514"/>
                    <a:pt x="2974301" y="1931514"/>
                    <a:pt x="2975541" y="1922988"/>
                  </a:cubicBezTo>
                  <a:cubicBezTo>
                    <a:pt x="2974301" y="1891723"/>
                    <a:pt x="2970581" y="1856195"/>
                    <a:pt x="2974301" y="1826351"/>
                  </a:cubicBezTo>
                  <a:lnTo>
                    <a:pt x="2970581" y="1830615"/>
                  </a:lnTo>
                  <a:cubicBezTo>
                    <a:pt x="2971821" y="1773770"/>
                    <a:pt x="2970581" y="1694187"/>
                    <a:pt x="2974301" y="1633079"/>
                  </a:cubicBezTo>
                  <a:lnTo>
                    <a:pt x="2968100" y="1562023"/>
                  </a:lnTo>
                  <a:cubicBezTo>
                    <a:pt x="2973061" y="1478177"/>
                    <a:pt x="2969340" y="1368751"/>
                    <a:pt x="2965620" y="1292010"/>
                  </a:cubicBezTo>
                  <a:lnTo>
                    <a:pt x="2965620" y="1174057"/>
                  </a:lnTo>
                  <a:cubicBezTo>
                    <a:pt x="2965620" y="1182584"/>
                    <a:pt x="2966860" y="1195374"/>
                    <a:pt x="2968100" y="1212428"/>
                  </a:cubicBezTo>
                  <a:cubicBezTo>
                    <a:pt x="2968100" y="1159846"/>
                    <a:pt x="2971821" y="1097317"/>
                    <a:pt x="2966860" y="1068894"/>
                  </a:cubicBezTo>
                  <a:cubicBezTo>
                    <a:pt x="2965620" y="1014892"/>
                    <a:pt x="2970581" y="1030524"/>
                    <a:pt x="2970581" y="990733"/>
                  </a:cubicBezTo>
                  <a:cubicBezTo>
                    <a:pt x="2963139" y="882728"/>
                    <a:pt x="2975541" y="673823"/>
                    <a:pt x="2965620" y="641137"/>
                  </a:cubicBezTo>
                  <a:cubicBezTo>
                    <a:pt x="2965620" y="662454"/>
                    <a:pt x="2965620" y="695140"/>
                    <a:pt x="2964379" y="730668"/>
                  </a:cubicBezTo>
                  <a:lnTo>
                    <a:pt x="2964379" y="608452"/>
                  </a:lnTo>
                  <a:lnTo>
                    <a:pt x="2968100" y="614136"/>
                  </a:lnTo>
                  <a:cubicBezTo>
                    <a:pt x="2973061" y="516079"/>
                    <a:pt x="2966860" y="423706"/>
                    <a:pt x="2965620" y="338439"/>
                  </a:cubicBezTo>
                  <a:lnTo>
                    <a:pt x="2965620" y="265962"/>
                  </a:lnTo>
                  <a:cubicBezTo>
                    <a:pt x="2965620" y="251750"/>
                    <a:pt x="2966860" y="238960"/>
                    <a:pt x="2968100" y="224749"/>
                  </a:cubicBezTo>
                  <a:cubicBezTo>
                    <a:pt x="2966860" y="193484"/>
                    <a:pt x="2966860" y="156535"/>
                    <a:pt x="2965620" y="122428"/>
                  </a:cubicBezTo>
                  <a:lnTo>
                    <a:pt x="2965620" y="17266"/>
                  </a:lnTo>
                  <a:cubicBezTo>
                    <a:pt x="2945776" y="31477"/>
                    <a:pt x="2935854" y="40004"/>
                    <a:pt x="2920971" y="48530"/>
                  </a:cubicBezTo>
                  <a:cubicBezTo>
                    <a:pt x="2918491" y="49951"/>
                    <a:pt x="2917250" y="51372"/>
                    <a:pt x="2914770" y="52794"/>
                  </a:cubicBezTo>
                  <a:cubicBezTo>
                    <a:pt x="2920971" y="48530"/>
                    <a:pt x="2925932" y="44267"/>
                    <a:pt x="2929653" y="41425"/>
                  </a:cubicBezTo>
                  <a:cubicBezTo>
                    <a:pt x="2924692" y="44267"/>
                    <a:pt x="2917250" y="49951"/>
                    <a:pt x="2908569" y="55636"/>
                  </a:cubicBezTo>
                  <a:cubicBezTo>
                    <a:pt x="2906088" y="57057"/>
                    <a:pt x="2903608" y="58478"/>
                    <a:pt x="2902367" y="59899"/>
                  </a:cubicBezTo>
                  <a:cubicBezTo>
                    <a:pt x="2899887" y="61320"/>
                    <a:pt x="2898647" y="61320"/>
                    <a:pt x="2896166" y="61320"/>
                  </a:cubicBezTo>
                  <a:lnTo>
                    <a:pt x="2878803" y="61320"/>
                  </a:lnTo>
                  <a:lnTo>
                    <a:pt x="2899887" y="61320"/>
                  </a:lnTo>
                  <a:cubicBezTo>
                    <a:pt x="2901127" y="61320"/>
                    <a:pt x="2901127" y="59899"/>
                    <a:pt x="2902367" y="59899"/>
                  </a:cubicBezTo>
                  <a:lnTo>
                    <a:pt x="2901127" y="59899"/>
                  </a:lnTo>
                  <a:cubicBezTo>
                    <a:pt x="2898647" y="61320"/>
                    <a:pt x="2898647" y="61320"/>
                    <a:pt x="2896166" y="61320"/>
                  </a:cubicBezTo>
                  <a:lnTo>
                    <a:pt x="2785785" y="61320"/>
                  </a:lnTo>
                  <a:cubicBezTo>
                    <a:pt x="2723773" y="61320"/>
                    <a:pt x="2660521" y="62741"/>
                    <a:pt x="2598509" y="62741"/>
                  </a:cubicBezTo>
                  <a:lnTo>
                    <a:pt x="2593548" y="62741"/>
                  </a:lnTo>
                  <a:cubicBezTo>
                    <a:pt x="2556341" y="61320"/>
                    <a:pt x="2527815" y="62741"/>
                    <a:pt x="2501770" y="64163"/>
                  </a:cubicBezTo>
                  <a:lnTo>
                    <a:pt x="2454641" y="64163"/>
                  </a:lnTo>
                  <a:cubicBezTo>
                    <a:pt x="2440999" y="64163"/>
                    <a:pt x="2428596" y="62741"/>
                    <a:pt x="2413713" y="61320"/>
                  </a:cubicBezTo>
                  <a:lnTo>
                    <a:pt x="2421155" y="61320"/>
                  </a:lnTo>
                  <a:cubicBezTo>
                    <a:pt x="2406272" y="59899"/>
                    <a:pt x="2378987" y="62741"/>
                    <a:pt x="2355422" y="62741"/>
                  </a:cubicBezTo>
                  <a:cubicBezTo>
                    <a:pt x="2361624" y="64163"/>
                    <a:pt x="2376506" y="64163"/>
                    <a:pt x="2390149" y="64163"/>
                  </a:cubicBezTo>
                  <a:lnTo>
                    <a:pt x="2227678" y="64163"/>
                  </a:lnTo>
                  <a:cubicBezTo>
                    <a:pt x="2223957" y="62741"/>
                    <a:pt x="2218996" y="62741"/>
                    <a:pt x="2214035" y="62741"/>
                  </a:cubicBezTo>
                  <a:cubicBezTo>
                    <a:pt x="2201633" y="64163"/>
                    <a:pt x="2199152" y="64163"/>
                    <a:pt x="2201633" y="64163"/>
                  </a:cubicBezTo>
                  <a:cubicBezTo>
                    <a:pt x="1875450" y="67005"/>
                    <a:pt x="1559189" y="67005"/>
                    <a:pt x="1554228" y="67005"/>
                  </a:cubicBezTo>
                  <a:cubicBezTo>
                    <a:pt x="1544306" y="67005"/>
                    <a:pt x="1495937" y="30056"/>
                    <a:pt x="1495937" y="30056"/>
                  </a:cubicBezTo>
                  <a:cubicBezTo>
                    <a:pt x="1495937" y="30056"/>
                    <a:pt x="1442606" y="67005"/>
                    <a:pt x="1436405" y="67005"/>
                  </a:cubicBezTo>
                  <a:cubicBezTo>
                    <a:pt x="1433925" y="67005"/>
                    <a:pt x="1162312" y="67005"/>
                    <a:pt x="862174" y="65584"/>
                  </a:cubicBezTo>
                  <a:cubicBezTo>
                    <a:pt x="764195" y="64163"/>
                    <a:pt x="662496" y="61320"/>
                    <a:pt x="560796" y="61320"/>
                  </a:cubicBezTo>
                  <a:lnTo>
                    <a:pt x="568238" y="62741"/>
                  </a:lnTo>
                  <a:cubicBezTo>
                    <a:pt x="498784" y="58478"/>
                    <a:pt x="413208" y="67005"/>
                    <a:pt x="369800" y="61320"/>
                  </a:cubicBezTo>
                  <a:lnTo>
                    <a:pt x="377241" y="61320"/>
                  </a:lnTo>
                  <a:cubicBezTo>
                    <a:pt x="357397" y="59899"/>
                    <a:pt x="333833" y="61320"/>
                    <a:pt x="312749" y="62741"/>
                  </a:cubicBezTo>
                  <a:lnTo>
                    <a:pt x="98187" y="62741"/>
                  </a:lnTo>
                  <a:cubicBezTo>
                    <a:pt x="93226" y="62741"/>
                    <a:pt x="88265" y="62741"/>
                    <a:pt x="85785" y="61320"/>
                  </a:cubicBezTo>
                  <a:lnTo>
                    <a:pt x="82064" y="61320"/>
                  </a:lnTo>
                  <a:lnTo>
                    <a:pt x="96947" y="61320"/>
                  </a:lnTo>
                  <a:lnTo>
                    <a:pt x="78343" y="61320"/>
                  </a:lnTo>
                  <a:lnTo>
                    <a:pt x="78343" y="59899"/>
                  </a:lnTo>
                  <a:lnTo>
                    <a:pt x="78343" y="61320"/>
                  </a:lnTo>
                  <a:lnTo>
                    <a:pt x="78343" y="58478"/>
                  </a:lnTo>
                  <a:cubicBezTo>
                    <a:pt x="77103" y="58478"/>
                    <a:pt x="75863" y="55636"/>
                    <a:pt x="77103" y="57057"/>
                  </a:cubicBezTo>
                  <a:lnTo>
                    <a:pt x="79584" y="57057"/>
                  </a:lnTo>
                  <a:lnTo>
                    <a:pt x="79584" y="55636"/>
                  </a:lnTo>
                  <a:lnTo>
                    <a:pt x="78343" y="55636"/>
                  </a:lnTo>
                  <a:cubicBezTo>
                    <a:pt x="75863" y="54215"/>
                    <a:pt x="70902" y="51372"/>
                    <a:pt x="67181" y="48530"/>
                  </a:cubicBezTo>
                  <a:cubicBezTo>
                    <a:pt x="63461" y="45688"/>
                    <a:pt x="59740" y="41425"/>
                    <a:pt x="54779" y="38582"/>
                  </a:cubicBezTo>
                  <a:cubicBezTo>
                    <a:pt x="38656" y="25792"/>
                    <a:pt x="25013" y="14423"/>
                    <a:pt x="27494" y="17266"/>
                  </a:cubicBezTo>
                  <a:cubicBezTo>
                    <a:pt x="21292" y="15844"/>
                    <a:pt x="0" y="0"/>
                    <a:pt x="25013" y="24371"/>
                  </a:cubicBezTo>
                  <a:lnTo>
                    <a:pt x="25013" y="44267"/>
                  </a:lnTo>
                  <a:cubicBezTo>
                    <a:pt x="22533" y="41425"/>
                    <a:pt x="20052" y="40004"/>
                    <a:pt x="17572" y="37161"/>
                  </a:cubicBezTo>
                  <a:lnTo>
                    <a:pt x="17572" y="20108"/>
                  </a:lnTo>
                  <a:lnTo>
                    <a:pt x="17572" y="35740"/>
                  </a:lnTo>
                  <a:cubicBezTo>
                    <a:pt x="16331" y="35740"/>
                    <a:pt x="16331" y="34319"/>
                    <a:pt x="15091" y="34319"/>
                  </a:cubicBezTo>
                  <a:cubicBezTo>
                    <a:pt x="16331" y="34319"/>
                    <a:pt x="16331" y="35740"/>
                    <a:pt x="17572" y="35740"/>
                  </a:cubicBezTo>
                  <a:lnTo>
                    <a:pt x="18812" y="47109"/>
                  </a:lnTo>
                  <a:lnTo>
                    <a:pt x="18812" y="37161"/>
                  </a:lnTo>
                  <a:cubicBezTo>
                    <a:pt x="21292" y="40004"/>
                    <a:pt x="23773" y="41425"/>
                    <a:pt x="26253" y="44267"/>
                  </a:cubicBezTo>
                  <a:lnTo>
                    <a:pt x="26253" y="103954"/>
                  </a:lnTo>
                  <a:cubicBezTo>
                    <a:pt x="23773" y="88322"/>
                    <a:pt x="22533" y="78374"/>
                    <a:pt x="21292" y="84058"/>
                  </a:cubicBezTo>
                  <a:cubicBezTo>
                    <a:pt x="21292" y="115323"/>
                    <a:pt x="25013" y="159378"/>
                    <a:pt x="23773" y="204853"/>
                  </a:cubicBezTo>
                  <a:cubicBezTo>
                    <a:pt x="21292" y="187800"/>
                    <a:pt x="21292" y="146588"/>
                    <a:pt x="18812" y="122428"/>
                  </a:cubicBezTo>
                  <a:lnTo>
                    <a:pt x="17572" y="69847"/>
                  </a:lnTo>
                  <a:cubicBezTo>
                    <a:pt x="16331" y="88322"/>
                    <a:pt x="17572" y="103954"/>
                    <a:pt x="18812" y="118165"/>
                  </a:cubicBezTo>
                  <a:cubicBezTo>
                    <a:pt x="17572" y="165062"/>
                    <a:pt x="18812" y="167904"/>
                    <a:pt x="20052" y="192063"/>
                  </a:cubicBezTo>
                  <a:lnTo>
                    <a:pt x="20052" y="240381"/>
                  </a:lnTo>
                  <a:lnTo>
                    <a:pt x="16331" y="236118"/>
                  </a:lnTo>
                  <a:lnTo>
                    <a:pt x="17572" y="314280"/>
                  </a:lnTo>
                  <a:cubicBezTo>
                    <a:pt x="17572" y="311437"/>
                    <a:pt x="18812" y="310016"/>
                    <a:pt x="18812" y="308595"/>
                  </a:cubicBezTo>
                  <a:cubicBezTo>
                    <a:pt x="18812" y="361177"/>
                    <a:pt x="21292" y="408074"/>
                    <a:pt x="20052" y="459234"/>
                  </a:cubicBezTo>
                  <a:lnTo>
                    <a:pt x="18812" y="450707"/>
                  </a:lnTo>
                  <a:cubicBezTo>
                    <a:pt x="18812" y="499025"/>
                    <a:pt x="21292" y="463497"/>
                    <a:pt x="20052" y="508973"/>
                  </a:cubicBezTo>
                  <a:lnTo>
                    <a:pt x="18812" y="521763"/>
                  </a:lnTo>
                  <a:lnTo>
                    <a:pt x="18812" y="517500"/>
                  </a:lnTo>
                  <a:lnTo>
                    <a:pt x="18812" y="555870"/>
                  </a:lnTo>
                  <a:cubicBezTo>
                    <a:pt x="18812" y="641137"/>
                    <a:pt x="18812" y="727826"/>
                    <a:pt x="20052" y="808829"/>
                  </a:cubicBezTo>
                  <a:cubicBezTo>
                    <a:pt x="18812" y="820198"/>
                    <a:pt x="17572" y="825883"/>
                    <a:pt x="16331" y="820198"/>
                  </a:cubicBezTo>
                  <a:lnTo>
                    <a:pt x="17572" y="894097"/>
                  </a:lnTo>
                  <a:cubicBezTo>
                    <a:pt x="17572" y="899781"/>
                    <a:pt x="18812" y="901202"/>
                    <a:pt x="18812" y="902623"/>
                  </a:cubicBezTo>
                  <a:lnTo>
                    <a:pt x="18812" y="965153"/>
                  </a:lnTo>
                  <a:lnTo>
                    <a:pt x="16331" y="976522"/>
                  </a:lnTo>
                  <a:cubicBezTo>
                    <a:pt x="15091" y="1004944"/>
                    <a:pt x="21292" y="1033366"/>
                    <a:pt x="16331" y="1051841"/>
                  </a:cubicBezTo>
                  <a:cubicBezTo>
                    <a:pt x="13851" y="1060368"/>
                    <a:pt x="13851" y="1031945"/>
                    <a:pt x="12611" y="1012050"/>
                  </a:cubicBezTo>
                  <a:cubicBezTo>
                    <a:pt x="13851" y="1057525"/>
                    <a:pt x="7620" y="1135687"/>
                    <a:pt x="8890" y="1228060"/>
                  </a:cubicBezTo>
                  <a:cubicBezTo>
                    <a:pt x="8890" y="1309064"/>
                    <a:pt x="16331" y="1306221"/>
                    <a:pt x="20052" y="1340328"/>
                  </a:cubicBezTo>
                  <a:lnTo>
                    <a:pt x="20052" y="1441228"/>
                  </a:lnTo>
                  <a:cubicBezTo>
                    <a:pt x="18812" y="1435543"/>
                    <a:pt x="17572" y="1428438"/>
                    <a:pt x="17572" y="1431280"/>
                  </a:cubicBezTo>
                  <a:cubicBezTo>
                    <a:pt x="12611" y="1472493"/>
                    <a:pt x="18812" y="1540706"/>
                    <a:pt x="20052" y="1587603"/>
                  </a:cubicBezTo>
                  <a:cubicBezTo>
                    <a:pt x="17572" y="1714083"/>
                    <a:pt x="17572" y="1581919"/>
                    <a:pt x="12611" y="1631658"/>
                  </a:cubicBezTo>
                  <a:cubicBezTo>
                    <a:pt x="12611" y="1596130"/>
                    <a:pt x="13851" y="1594709"/>
                    <a:pt x="13851" y="1546391"/>
                  </a:cubicBezTo>
                  <a:cubicBezTo>
                    <a:pt x="7620" y="1624552"/>
                    <a:pt x="13851" y="1721189"/>
                    <a:pt x="15091" y="1770928"/>
                  </a:cubicBezTo>
                  <a:cubicBezTo>
                    <a:pt x="15091" y="1756717"/>
                    <a:pt x="17572" y="1752453"/>
                    <a:pt x="16331" y="1725452"/>
                  </a:cubicBezTo>
                  <a:lnTo>
                    <a:pt x="17572" y="1776612"/>
                  </a:lnTo>
                  <a:cubicBezTo>
                    <a:pt x="18812" y="1768085"/>
                    <a:pt x="18812" y="1758138"/>
                    <a:pt x="20052" y="1749611"/>
                  </a:cubicBezTo>
                  <a:lnTo>
                    <a:pt x="20052" y="1890302"/>
                  </a:lnTo>
                  <a:cubicBezTo>
                    <a:pt x="18812" y="1886039"/>
                    <a:pt x="18812" y="1874669"/>
                    <a:pt x="18812" y="1846247"/>
                  </a:cubicBezTo>
                  <a:cubicBezTo>
                    <a:pt x="15091" y="1836299"/>
                    <a:pt x="17572" y="1931514"/>
                    <a:pt x="13851" y="1948568"/>
                  </a:cubicBezTo>
                  <a:cubicBezTo>
                    <a:pt x="11370" y="1920145"/>
                    <a:pt x="15091" y="1867564"/>
                    <a:pt x="11370" y="1871827"/>
                  </a:cubicBezTo>
                  <a:cubicBezTo>
                    <a:pt x="8890" y="2015360"/>
                    <a:pt x="17572" y="2281110"/>
                    <a:pt x="18812" y="2499962"/>
                  </a:cubicBezTo>
                  <a:lnTo>
                    <a:pt x="15091" y="2477225"/>
                  </a:lnTo>
                  <a:cubicBezTo>
                    <a:pt x="17572" y="2589493"/>
                    <a:pt x="17572" y="2771396"/>
                    <a:pt x="11370" y="2860927"/>
                  </a:cubicBezTo>
                  <a:cubicBezTo>
                    <a:pt x="15091" y="2839610"/>
                    <a:pt x="10130" y="3025777"/>
                    <a:pt x="17572" y="3010145"/>
                  </a:cubicBezTo>
                  <a:cubicBezTo>
                    <a:pt x="16331" y="3038567"/>
                    <a:pt x="16331" y="3047093"/>
                    <a:pt x="15091" y="3086885"/>
                  </a:cubicBezTo>
                  <a:lnTo>
                    <a:pt x="17572" y="3098254"/>
                  </a:lnTo>
                  <a:cubicBezTo>
                    <a:pt x="17572" y="3156520"/>
                    <a:pt x="13851" y="3146572"/>
                    <a:pt x="13851" y="3213364"/>
                  </a:cubicBezTo>
                  <a:cubicBezTo>
                    <a:pt x="17572" y="3170731"/>
                    <a:pt x="17572" y="3217628"/>
                    <a:pt x="20052" y="3237524"/>
                  </a:cubicBezTo>
                  <a:cubicBezTo>
                    <a:pt x="16331" y="3312843"/>
                    <a:pt x="12611" y="3400953"/>
                    <a:pt x="10130" y="3467745"/>
                  </a:cubicBezTo>
                  <a:cubicBezTo>
                    <a:pt x="11370" y="3462061"/>
                    <a:pt x="12611" y="3456376"/>
                    <a:pt x="13851" y="3433638"/>
                  </a:cubicBezTo>
                  <a:cubicBezTo>
                    <a:pt x="12611" y="3479114"/>
                    <a:pt x="16331" y="3472008"/>
                    <a:pt x="16331" y="3483377"/>
                  </a:cubicBezTo>
                  <a:cubicBezTo>
                    <a:pt x="16331" y="3527432"/>
                    <a:pt x="12611" y="3523169"/>
                    <a:pt x="10130" y="3520326"/>
                  </a:cubicBezTo>
                  <a:cubicBezTo>
                    <a:pt x="8890" y="3601330"/>
                    <a:pt x="16331" y="3636858"/>
                    <a:pt x="13851" y="3697967"/>
                  </a:cubicBezTo>
                  <a:lnTo>
                    <a:pt x="17572" y="3676650"/>
                  </a:lnTo>
                  <a:cubicBezTo>
                    <a:pt x="18812" y="3759075"/>
                    <a:pt x="15091" y="3830130"/>
                    <a:pt x="16331" y="3921083"/>
                  </a:cubicBezTo>
                  <a:cubicBezTo>
                    <a:pt x="11370" y="3965137"/>
                    <a:pt x="12611" y="3845763"/>
                    <a:pt x="10130" y="3807393"/>
                  </a:cubicBezTo>
                  <a:cubicBezTo>
                    <a:pt x="8890" y="3825867"/>
                    <a:pt x="8890" y="3865658"/>
                    <a:pt x="7620" y="3878449"/>
                  </a:cubicBezTo>
                  <a:cubicBezTo>
                    <a:pt x="10130" y="3916819"/>
                    <a:pt x="12611" y="3983612"/>
                    <a:pt x="15091" y="4031930"/>
                  </a:cubicBezTo>
                  <a:cubicBezTo>
                    <a:pt x="10130" y="3985033"/>
                    <a:pt x="10130" y="4101565"/>
                    <a:pt x="10130" y="4134251"/>
                  </a:cubicBezTo>
                  <a:cubicBezTo>
                    <a:pt x="12611" y="4128566"/>
                    <a:pt x="13851" y="4105828"/>
                    <a:pt x="12611" y="4057510"/>
                  </a:cubicBezTo>
                  <a:cubicBezTo>
                    <a:pt x="15091" y="4063194"/>
                    <a:pt x="15091" y="4125724"/>
                    <a:pt x="16331" y="4155567"/>
                  </a:cubicBezTo>
                  <a:cubicBezTo>
                    <a:pt x="16331" y="4138514"/>
                    <a:pt x="17572" y="4131408"/>
                    <a:pt x="17572" y="4128566"/>
                  </a:cubicBezTo>
                  <a:lnTo>
                    <a:pt x="17572" y="4246519"/>
                  </a:lnTo>
                  <a:cubicBezTo>
                    <a:pt x="16331" y="4249361"/>
                    <a:pt x="15091" y="4245098"/>
                    <a:pt x="15091" y="4210991"/>
                  </a:cubicBezTo>
                  <a:cubicBezTo>
                    <a:pt x="15091" y="4237992"/>
                    <a:pt x="12611" y="4226623"/>
                    <a:pt x="10130" y="4225202"/>
                  </a:cubicBezTo>
                  <a:cubicBezTo>
                    <a:pt x="12611" y="4293416"/>
                    <a:pt x="11370" y="4330365"/>
                    <a:pt x="13851" y="4371578"/>
                  </a:cubicBezTo>
                  <a:cubicBezTo>
                    <a:pt x="11370" y="4409948"/>
                    <a:pt x="12611" y="4345997"/>
                    <a:pt x="10130" y="4384367"/>
                  </a:cubicBezTo>
                  <a:lnTo>
                    <a:pt x="12611" y="4439791"/>
                  </a:lnTo>
                  <a:cubicBezTo>
                    <a:pt x="11370" y="4481004"/>
                    <a:pt x="10130" y="4398579"/>
                    <a:pt x="8890" y="4461108"/>
                  </a:cubicBezTo>
                  <a:cubicBezTo>
                    <a:pt x="10130" y="4468214"/>
                    <a:pt x="12611" y="4519374"/>
                    <a:pt x="11370" y="4569113"/>
                  </a:cubicBezTo>
                  <a:lnTo>
                    <a:pt x="10130" y="4554902"/>
                  </a:lnTo>
                  <a:cubicBezTo>
                    <a:pt x="11370" y="4591851"/>
                    <a:pt x="10130" y="4645854"/>
                    <a:pt x="13851" y="4627379"/>
                  </a:cubicBezTo>
                  <a:lnTo>
                    <a:pt x="8890" y="4671434"/>
                  </a:lnTo>
                  <a:lnTo>
                    <a:pt x="11370" y="4662907"/>
                  </a:lnTo>
                  <a:cubicBezTo>
                    <a:pt x="10130" y="4714067"/>
                    <a:pt x="8890" y="4749596"/>
                    <a:pt x="7620" y="4789386"/>
                  </a:cubicBezTo>
                  <a:lnTo>
                    <a:pt x="7620" y="4823494"/>
                  </a:lnTo>
                  <a:cubicBezTo>
                    <a:pt x="8890" y="4832020"/>
                    <a:pt x="11370" y="4841968"/>
                    <a:pt x="18812" y="4846080"/>
                  </a:cubicBezTo>
                  <a:cubicBezTo>
                    <a:pt x="22533" y="4848620"/>
                    <a:pt x="26253" y="4848620"/>
                    <a:pt x="31214" y="4849891"/>
                  </a:cubicBezTo>
                  <a:lnTo>
                    <a:pt x="41136" y="4849891"/>
                  </a:lnTo>
                  <a:cubicBezTo>
                    <a:pt x="52298" y="4849891"/>
                    <a:pt x="62220" y="4849891"/>
                    <a:pt x="75863" y="4848620"/>
                  </a:cubicBezTo>
                  <a:cubicBezTo>
                    <a:pt x="82064" y="4847350"/>
                    <a:pt x="89506" y="4846080"/>
                    <a:pt x="96947" y="4843389"/>
                  </a:cubicBezTo>
                  <a:cubicBezTo>
                    <a:pt x="104388" y="4840547"/>
                    <a:pt x="111830" y="4833441"/>
                    <a:pt x="118031" y="4826336"/>
                  </a:cubicBezTo>
                  <a:cubicBezTo>
                    <a:pt x="111830" y="4833441"/>
                    <a:pt x="108109" y="4834862"/>
                    <a:pt x="105629" y="4836284"/>
                  </a:cubicBezTo>
                  <a:cubicBezTo>
                    <a:pt x="104388" y="4836284"/>
                    <a:pt x="105629" y="4836284"/>
                    <a:pt x="106869" y="4833441"/>
                  </a:cubicBezTo>
                  <a:cubicBezTo>
                    <a:pt x="111830" y="4829178"/>
                    <a:pt x="119271" y="4819230"/>
                    <a:pt x="124232" y="4812125"/>
                  </a:cubicBezTo>
                  <a:cubicBezTo>
                    <a:pt x="116791" y="4823494"/>
                    <a:pt x="106869" y="4833441"/>
                    <a:pt x="98187" y="4837705"/>
                  </a:cubicBezTo>
                  <a:cubicBezTo>
                    <a:pt x="89506" y="4841968"/>
                    <a:pt x="80824" y="4844811"/>
                    <a:pt x="73382" y="4846080"/>
                  </a:cubicBezTo>
                  <a:cubicBezTo>
                    <a:pt x="69662" y="4847350"/>
                    <a:pt x="65941" y="4847350"/>
                    <a:pt x="62220" y="4847350"/>
                  </a:cubicBezTo>
                  <a:cubicBezTo>
                    <a:pt x="58500" y="4847350"/>
                    <a:pt x="54779" y="4848620"/>
                    <a:pt x="51058" y="4848620"/>
                  </a:cubicBezTo>
                  <a:cubicBezTo>
                    <a:pt x="47337" y="4848620"/>
                    <a:pt x="42376" y="4849891"/>
                    <a:pt x="37415" y="4849891"/>
                  </a:cubicBezTo>
                  <a:cubicBezTo>
                    <a:pt x="29974" y="4849891"/>
                    <a:pt x="20052" y="4849891"/>
                    <a:pt x="13851" y="4841968"/>
                  </a:cubicBezTo>
                  <a:cubicBezTo>
                    <a:pt x="12611" y="4839126"/>
                    <a:pt x="16331" y="4844811"/>
                    <a:pt x="25013" y="4846080"/>
                  </a:cubicBezTo>
                  <a:cubicBezTo>
                    <a:pt x="28734" y="4847350"/>
                    <a:pt x="34935" y="4846080"/>
                    <a:pt x="38656" y="4846080"/>
                  </a:cubicBezTo>
                  <a:cubicBezTo>
                    <a:pt x="42376" y="4846080"/>
                    <a:pt x="44857" y="4844811"/>
                    <a:pt x="48578" y="4844811"/>
                  </a:cubicBezTo>
                  <a:cubicBezTo>
                    <a:pt x="53539" y="4843389"/>
                    <a:pt x="56019" y="4843389"/>
                    <a:pt x="57259" y="4841968"/>
                  </a:cubicBezTo>
                  <a:cubicBezTo>
                    <a:pt x="68421" y="4841968"/>
                    <a:pt x="79584" y="4841968"/>
                    <a:pt x="91986" y="4837705"/>
                  </a:cubicBezTo>
                  <a:cubicBezTo>
                    <a:pt x="99427" y="4834862"/>
                    <a:pt x="108109" y="4830599"/>
                    <a:pt x="114310" y="4823494"/>
                  </a:cubicBezTo>
                  <a:cubicBezTo>
                    <a:pt x="116791" y="4820651"/>
                    <a:pt x="118031" y="4819230"/>
                    <a:pt x="119271" y="4816388"/>
                  </a:cubicBezTo>
                  <a:cubicBezTo>
                    <a:pt x="121752" y="4813546"/>
                    <a:pt x="122992" y="4810703"/>
                    <a:pt x="124232" y="4809283"/>
                  </a:cubicBezTo>
                  <a:cubicBezTo>
                    <a:pt x="129193" y="4800756"/>
                    <a:pt x="134154" y="4793650"/>
                    <a:pt x="139115" y="4789386"/>
                  </a:cubicBezTo>
                  <a:cubicBezTo>
                    <a:pt x="146557" y="4785123"/>
                    <a:pt x="153998" y="4783702"/>
                    <a:pt x="160199" y="4785123"/>
                  </a:cubicBezTo>
                  <a:cubicBezTo>
                    <a:pt x="167641" y="4783702"/>
                    <a:pt x="176322" y="4783702"/>
                    <a:pt x="183764" y="4783702"/>
                  </a:cubicBezTo>
                  <a:lnTo>
                    <a:pt x="206088" y="4783702"/>
                  </a:lnTo>
                  <a:cubicBezTo>
                    <a:pt x="219731" y="4783702"/>
                    <a:pt x="233373" y="4782281"/>
                    <a:pt x="245776" y="4782281"/>
                  </a:cubicBezTo>
                  <a:cubicBezTo>
                    <a:pt x="271821" y="4780860"/>
                    <a:pt x="296625" y="4780860"/>
                    <a:pt x="333833" y="4782281"/>
                  </a:cubicBezTo>
                  <a:lnTo>
                    <a:pt x="331352" y="4783702"/>
                  </a:lnTo>
                  <a:cubicBezTo>
                    <a:pt x="344995" y="4778018"/>
                    <a:pt x="392124" y="4786544"/>
                    <a:pt x="447935" y="4780860"/>
                  </a:cubicBezTo>
                  <a:lnTo>
                    <a:pt x="416929" y="4779439"/>
                  </a:lnTo>
                  <a:lnTo>
                    <a:pt x="600484" y="4779439"/>
                  </a:lnTo>
                  <a:lnTo>
                    <a:pt x="594283" y="4779439"/>
                  </a:lnTo>
                  <a:lnTo>
                    <a:pt x="606685" y="4780860"/>
                  </a:lnTo>
                  <a:lnTo>
                    <a:pt x="620328" y="4779439"/>
                  </a:lnTo>
                  <a:lnTo>
                    <a:pt x="694742" y="4779439"/>
                  </a:lnTo>
                  <a:cubicBezTo>
                    <a:pt x="692262" y="4780860"/>
                    <a:pt x="702184" y="4782281"/>
                    <a:pt x="713346" y="4783702"/>
                  </a:cubicBezTo>
                  <a:cubicBezTo>
                    <a:pt x="652574" y="4785123"/>
                    <a:pt x="642652" y="4782281"/>
                    <a:pt x="595523" y="4786544"/>
                  </a:cubicBezTo>
                  <a:cubicBezTo>
                    <a:pt x="695982" y="4792229"/>
                    <a:pt x="681100" y="4782281"/>
                    <a:pt x="796442" y="4786544"/>
                  </a:cubicBezTo>
                  <a:lnTo>
                    <a:pt x="822487" y="4779439"/>
                  </a:lnTo>
                  <a:lnTo>
                    <a:pt x="847292" y="4779439"/>
                  </a:lnTo>
                  <a:cubicBezTo>
                    <a:pt x="846051" y="4780860"/>
                    <a:pt x="831168" y="4782281"/>
                    <a:pt x="859694" y="4783702"/>
                  </a:cubicBezTo>
                  <a:cubicBezTo>
                    <a:pt x="880778" y="4782281"/>
                    <a:pt x="873336" y="4780860"/>
                    <a:pt x="862174" y="4779439"/>
                  </a:cubicBezTo>
                  <a:lnTo>
                    <a:pt x="941550" y="4779439"/>
                  </a:lnTo>
                  <a:cubicBezTo>
                    <a:pt x="942790" y="4779439"/>
                    <a:pt x="945270" y="4780860"/>
                    <a:pt x="946511" y="4780860"/>
                  </a:cubicBezTo>
                  <a:cubicBezTo>
                    <a:pt x="965114" y="4779439"/>
                    <a:pt x="1004802" y="4782281"/>
                    <a:pt x="1035808" y="4782281"/>
                  </a:cubicBezTo>
                  <a:cubicBezTo>
                    <a:pt x="994880" y="4780860"/>
                    <a:pt x="1015964" y="4779439"/>
                    <a:pt x="1034568" y="4779439"/>
                  </a:cubicBezTo>
                  <a:lnTo>
                    <a:pt x="1117664" y="4779439"/>
                  </a:lnTo>
                  <a:cubicBezTo>
                    <a:pt x="1131306" y="4779439"/>
                    <a:pt x="1147429" y="4780860"/>
                    <a:pt x="1152390" y="4782281"/>
                  </a:cubicBezTo>
                  <a:cubicBezTo>
                    <a:pt x="1172234" y="4780860"/>
                    <a:pt x="1203240" y="4779439"/>
                    <a:pt x="1236727" y="4778018"/>
                  </a:cubicBezTo>
                  <a:cubicBezTo>
                    <a:pt x="1267733" y="4778018"/>
                    <a:pt x="1298738" y="4778018"/>
                    <a:pt x="1329744" y="4776597"/>
                  </a:cubicBezTo>
                  <a:cubicBezTo>
                    <a:pt x="1328504" y="4776597"/>
                    <a:pt x="1333465" y="4776597"/>
                    <a:pt x="1319823" y="4778018"/>
                  </a:cubicBezTo>
                  <a:lnTo>
                    <a:pt x="1662129" y="4778018"/>
                  </a:lnTo>
                  <a:cubicBezTo>
                    <a:pt x="1680732" y="4779439"/>
                    <a:pt x="1698095" y="4780860"/>
                    <a:pt x="1704297" y="4780860"/>
                  </a:cubicBezTo>
                  <a:cubicBezTo>
                    <a:pt x="1820879" y="4772333"/>
                    <a:pt x="1822119" y="4789386"/>
                    <a:pt x="1934981" y="4785123"/>
                  </a:cubicBezTo>
                  <a:cubicBezTo>
                    <a:pt x="2004435" y="4782281"/>
                    <a:pt x="1927540" y="4780860"/>
                    <a:pt x="1932501" y="4778018"/>
                  </a:cubicBezTo>
                  <a:cubicBezTo>
                    <a:pt x="1970948" y="4778018"/>
                    <a:pt x="2009395" y="4775175"/>
                    <a:pt x="2040401" y="4776597"/>
                  </a:cubicBezTo>
                  <a:cubicBezTo>
                    <a:pt x="2036681" y="4779439"/>
                    <a:pt x="2013116" y="4779439"/>
                    <a:pt x="1989552" y="4779439"/>
                  </a:cubicBezTo>
                  <a:cubicBezTo>
                    <a:pt x="2004435" y="4785123"/>
                    <a:pt x="2031720" y="4778018"/>
                    <a:pt x="2073888" y="4782281"/>
                  </a:cubicBezTo>
                  <a:cubicBezTo>
                    <a:pt x="2070167" y="4782281"/>
                    <a:pt x="2055284" y="4780860"/>
                    <a:pt x="2066447" y="4779439"/>
                  </a:cubicBezTo>
                  <a:cubicBezTo>
                    <a:pt x="2170626" y="4780860"/>
                    <a:pt x="2124738" y="4775175"/>
                    <a:pt x="2259924" y="4778018"/>
                  </a:cubicBezTo>
                  <a:cubicBezTo>
                    <a:pt x="2274807" y="4776597"/>
                    <a:pt x="2289690" y="4776597"/>
                    <a:pt x="2294650" y="4775175"/>
                  </a:cubicBezTo>
                  <a:lnTo>
                    <a:pt x="2325656" y="4775175"/>
                  </a:lnTo>
                  <a:cubicBezTo>
                    <a:pt x="2362864" y="4778018"/>
                    <a:pt x="2349221" y="4778018"/>
                    <a:pt x="2424875" y="4782281"/>
                  </a:cubicBezTo>
                  <a:cubicBezTo>
                    <a:pt x="2422395" y="4780860"/>
                    <a:pt x="2409993" y="4778018"/>
                    <a:pt x="2400071" y="4775175"/>
                  </a:cubicBezTo>
                  <a:lnTo>
                    <a:pt x="2598509" y="4775175"/>
                  </a:lnTo>
                  <a:cubicBezTo>
                    <a:pt x="2591067" y="4775175"/>
                    <a:pt x="2579905" y="4776597"/>
                    <a:pt x="2565023" y="4775175"/>
                  </a:cubicBezTo>
                  <a:cubicBezTo>
                    <a:pt x="2576185" y="4780860"/>
                    <a:pt x="2634476" y="4773755"/>
                    <a:pt x="2680365" y="4775175"/>
                  </a:cubicBezTo>
                  <a:lnTo>
                    <a:pt x="2675404" y="4780860"/>
                  </a:lnTo>
                  <a:cubicBezTo>
                    <a:pt x="2696488" y="4780860"/>
                    <a:pt x="2726254" y="4779439"/>
                    <a:pt x="2756019" y="4779439"/>
                  </a:cubicBezTo>
                  <a:cubicBezTo>
                    <a:pt x="2770902" y="4779439"/>
                    <a:pt x="2787025" y="4779439"/>
                    <a:pt x="2801908" y="4780860"/>
                  </a:cubicBezTo>
                  <a:cubicBezTo>
                    <a:pt x="2816791" y="4782281"/>
                    <a:pt x="2831674" y="4785123"/>
                    <a:pt x="2839115" y="4793650"/>
                  </a:cubicBezTo>
                  <a:cubicBezTo>
                    <a:pt x="2835395" y="4792229"/>
                    <a:pt x="2832914" y="4790808"/>
                    <a:pt x="2829193" y="4790808"/>
                  </a:cubicBezTo>
                  <a:cubicBezTo>
                    <a:pt x="2834154" y="4792229"/>
                    <a:pt x="2839115" y="4795071"/>
                    <a:pt x="2842836" y="4800756"/>
                  </a:cubicBezTo>
                  <a:cubicBezTo>
                    <a:pt x="2846557" y="4805019"/>
                    <a:pt x="2850277" y="4812125"/>
                    <a:pt x="2855238" y="4819230"/>
                  </a:cubicBezTo>
                  <a:cubicBezTo>
                    <a:pt x="2860199" y="4826336"/>
                    <a:pt x="2865160" y="4833441"/>
                    <a:pt x="2872602" y="4839126"/>
                  </a:cubicBezTo>
                  <a:cubicBezTo>
                    <a:pt x="2876322" y="4841968"/>
                    <a:pt x="2881283" y="4843389"/>
                    <a:pt x="2885004" y="4844811"/>
                  </a:cubicBezTo>
                  <a:cubicBezTo>
                    <a:pt x="2888725" y="4846080"/>
                    <a:pt x="2892446" y="4846080"/>
                    <a:pt x="2896166" y="4846080"/>
                  </a:cubicBezTo>
                  <a:cubicBezTo>
                    <a:pt x="2909809" y="4847350"/>
                    <a:pt x="2924692" y="4849891"/>
                    <a:pt x="2939575" y="4848620"/>
                  </a:cubicBezTo>
                  <a:cubicBezTo>
                    <a:pt x="2947016" y="4848620"/>
                    <a:pt x="2960659" y="4847350"/>
                    <a:pt x="2964379" y="4836284"/>
                  </a:cubicBezTo>
                  <a:cubicBezTo>
                    <a:pt x="2965620" y="4832020"/>
                    <a:pt x="2965620" y="4824915"/>
                    <a:pt x="2965620" y="4820651"/>
                  </a:cubicBezTo>
                  <a:lnTo>
                    <a:pt x="2965620" y="4807861"/>
                  </a:lnTo>
                  <a:cubicBezTo>
                    <a:pt x="2965620" y="4742490"/>
                    <a:pt x="2965620" y="4679961"/>
                    <a:pt x="2964379" y="4625958"/>
                  </a:cubicBezTo>
                  <a:lnTo>
                    <a:pt x="2966860" y="4569113"/>
                  </a:lnTo>
                  <a:cubicBezTo>
                    <a:pt x="2963139" y="4432686"/>
                    <a:pt x="2965620" y="4677118"/>
                    <a:pt x="2959419" y="4623116"/>
                  </a:cubicBezTo>
                  <a:lnTo>
                    <a:pt x="2959419" y="4603220"/>
                  </a:lnTo>
                  <a:cubicBezTo>
                    <a:pt x="2963139" y="4591851"/>
                    <a:pt x="2960659" y="4566271"/>
                    <a:pt x="2959419" y="4532164"/>
                  </a:cubicBezTo>
                  <a:lnTo>
                    <a:pt x="2959419" y="4442633"/>
                  </a:lnTo>
                  <a:cubicBezTo>
                    <a:pt x="2961899" y="4424159"/>
                    <a:pt x="2960659" y="4529322"/>
                    <a:pt x="2964379" y="4489530"/>
                  </a:cubicBezTo>
                  <a:cubicBezTo>
                    <a:pt x="2959419" y="4471056"/>
                    <a:pt x="2963139" y="4445476"/>
                    <a:pt x="2961899" y="4401421"/>
                  </a:cubicBezTo>
                  <a:cubicBezTo>
                    <a:pt x="2965620" y="4411369"/>
                    <a:pt x="2961899" y="4309048"/>
                    <a:pt x="2966860" y="4336049"/>
                  </a:cubicBezTo>
                  <a:lnTo>
                    <a:pt x="2959419" y="4179726"/>
                  </a:lnTo>
                  <a:cubicBezTo>
                    <a:pt x="2961899" y="4154146"/>
                    <a:pt x="2960659" y="4110091"/>
                    <a:pt x="2960659" y="4075985"/>
                  </a:cubicBezTo>
                  <a:cubicBezTo>
                    <a:pt x="2960659" y="4104407"/>
                    <a:pt x="2959419" y="4111512"/>
                    <a:pt x="2959419" y="4110091"/>
                  </a:cubicBezTo>
                  <a:lnTo>
                    <a:pt x="2959419" y="3985033"/>
                  </a:lnTo>
                  <a:cubicBezTo>
                    <a:pt x="2961899" y="3977928"/>
                    <a:pt x="2965620" y="3919661"/>
                    <a:pt x="2968100" y="3915398"/>
                  </a:cubicBezTo>
                  <a:cubicBezTo>
                    <a:pt x="2965620" y="3823025"/>
                    <a:pt x="2961899" y="3769022"/>
                    <a:pt x="2959419" y="3697967"/>
                  </a:cubicBezTo>
                  <a:lnTo>
                    <a:pt x="2964379" y="3699388"/>
                  </a:lnTo>
                  <a:cubicBezTo>
                    <a:pt x="2963139" y="3689440"/>
                    <a:pt x="2960659" y="3653912"/>
                    <a:pt x="2959419" y="3638280"/>
                  </a:cubicBezTo>
                  <a:lnTo>
                    <a:pt x="2959419" y="3537380"/>
                  </a:lnTo>
                  <a:cubicBezTo>
                    <a:pt x="2963139" y="3547328"/>
                    <a:pt x="2964379" y="3581435"/>
                    <a:pt x="2966860" y="3581435"/>
                  </a:cubicBezTo>
                  <a:lnTo>
                    <a:pt x="2964379" y="3523169"/>
                  </a:lnTo>
                  <a:cubicBezTo>
                    <a:pt x="2965620" y="3541643"/>
                    <a:pt x="2965620" y="3487641"/>
                    <a:pt x="2968100" y="3506115"/>
                  </a:cubicBezTo>
                  <a:cubicBezTo>
                    <a:pt x="2963139" y="3399531"/>
                    <a:pt x="2970581" y="3356898"/>
                    <a:pt x="2968100" y="3246050"/>
                  </a:cubicBezTo>
                  <a:lnTo>
                    <a:pt x="2966860" y="3308580"/>
                  </a:lnTo>
                  <a:cubicBezTo>
                    <a:pt x="2964379" y="3308580"/>
                    <a:pt x="2964379" y="3273052"/>
                    <a:pt x="2964379" y="3246050"/>
                  </a:cubicBezTo>
                  <a:cubicBezTo>
                    <a:pt x="2968100" y="3216207"/>
                    <a:pt x="2968100" y="3197732"/>
                    <a:pt x="2969340" y="3140888"/>
                  </a:cubicBezTo>
                  <a:cubicBezTo>
                    <a:pt x="2966860" y="3092569"/>
                    <a:pt x="2963139" y="3064147"/>
                    <a:pt x="2963139" y="2998775"/>
                  </a:cubicBezTo>
                  <a:cubicBezTo>
                    <a:pt x="2968100" y="3012987"/>
                    <a:pt x="2965620" y="2889349"/>
                    <a:pt x="2970581" y="2876559"/>
                  </a:cubicBezTo>
                  <a:cubicBezTo>
                    <a:pt x="2965620" y="2862348"/>
                    <a:pt x="2969340" y="2748658"/>
                    <a:pt x="2966860" y="2738711"/>
                  </a:cubicBezTo>
                  <a:cubicBezTo>
                    <a:pt x="2965620" y="2703182"/>
                    <a:pt x="2966860" y="2654864"/>
                    <a:pt x="2969340" y="2654864"/>
                  </a:cubicBezTo>
                  <a:cubicBezTo>
                    <a:pt x="2969340" y="2660549"/>
                    <a:pt x="2969340" y="2670497"/>
                    <a:pt x="2970581" y="2681866"/>
                  </a:cubicBezTo>
                  <a:lnTo>
                    <a:pt x="2970581" y="2646338"/>
                  </a:lnTo>
                  <a:cubicBezTo>
                    <a:pt x="2970581" y="2649180"/>
                    <a:pt x="2971821" y="2649180"/>
                    <a:pt x="2971821" y="2652022"/>
                  </a:cubicBezTo>
                  <a:cubicBezTo>
                    <a:pt x="2971821" y="2620757"/>
                    <a:pt x="2968100" y="2620757"/>
                    <a:pt x="2970581" y="2579545"/>
                  </a:cubicBezTo>
                  <a:cubicBezTo>
                    <a:pt x="2974301" y="2569597"/>
                    <a:pt x="2974301" y="2592335"/>
                    <a:pt x="2975541" y="2609389"/>
                  </a:cubicBezTo>
                  <a:close/>
                  <a:moveTo>
                    <a:pt x="20052" y="4539270"/>
                  </a:moveTo>
                  <a:cubicBezTo>
                    <a:pt x="17572" y="4523637"/>
                    <a:pt x="15091" y="4506584"/>
                    <a:pt x="16331" y="4442634"/>
                  </a:cubicBezTo>
                  <a:cubicBezTo>
                    <a:pt x="18812" y="4486688"/>
                    <a:pt x="20052" y="4489530"/>
                    <a:pt x="20052" y="4479583"/>
                  </a:cubicBezTo>
                  <a:lnTo>
                    <a:pt x="20052" y="4539270"/>
                  </a:lnTo>
                  <a:close/>
                  <a:moveTo>
                    <a:pt x="20052" y="300069"/>
                  </a:moveTo>
                  <a:cubicBezTo>
                    <a:pt x="22533" y="290121"/>
                    <a:pt x="23773" y="294384"/>
                    <a:pt x="25013" y="283015"/>
                  </a:cubicBezTo>
                  <a:lnTo>
                    <a:pt x="25013" y="392442"/>
                  </a:lnTo>
                  <a:cubicBezTo>
                    <a:pt x="23773" y="408074"/>
                    <a:pt x="22533" y="375388"/>
                    <a:pt x="21292" y="379652"/>
                  </a:cubicBezTo>
                  <a:lnTo>
                    <a:pt x="25013" y="412337"/>
                  </a:lnTo>
                  <a:lnTo>
                    <a:pt x="25013" y="460655"/>
                  </a:lnTo>
                  <a:lnTo>
                    <a:pt x="25013" y="452129"/>
                  </a:lnTo>
                  <a:lnTo>
                    <a:pt x="23773" y="457813"/>
                  </a:lnTo>
                  <a:lnTo>
                    <a:pt x="26253" y="473445"/>
                  </a:lnTo>
                  <a:lnTo>
                    <a:pt x="26253" y="567239"/>
                  </a:lnTo>
                  <a:lnTo>
                    <a:pt x="26253" y="554449"/>
                  </a:lnTo>
                  <a:cubicBezTo>
                    <a:pt x="25013" y="565818"/>
                    <a:pt x="26253" y="572924"/>
                    <a:pt x="26253" y="578608"/>
                  </a:cubicBezTo>
                  <a:lnTo>
                    <a:pt x="26253" y="611294"/>
                  </a:lnTo>
                  <a:cubicBezTo>
                    <a:pt x="23773" y="631190"/>
                    <a:pt x="21292" y="605610"/>
                    <a:pt x="21292" y="562976"/>
                  </a:cubicBezTo>
                  <a:cubicBezTo>
                    <a:pt x="20052" y="516079"/>
                    <a:pt x="25013" y="520342"/>
                    <a:pt x="21292" y="479130"/>
                  </a:cubicBezTo>
                  <a:lnTo>
                    <a:pt x="20052" y="501868"/>
                  </a:lnTo>
                  <a:lnTo>
                    <a:pt x="20052" y="300068"/>
                  </a:lnTo>
                  <a:close/>
                  <a:moveTo>
                    <a:pt x="18812" y="1019155"/>
                  </a:moveTo>
                  <a:lnTo>
                    <a:pt x="18812" y="1023419"/>
                  </a:lnTo>
                  <a:lnTo>
                    <a:pt x="18812" y="1019155"/>
                  </a:lnTo>
                  <a:close/>
                  <a:moveTo>
                    <a:pt x="17572" y="1091632"/>
                  </a:moveTo>
                  <a:cubicBezTo>
                    <a:pt x="18812" y="1088790"/>
                    <a:pt x="18812" y="1088790"/>
                    <a:pt x="18812" y="1093053"/>
                  </a:cubicBezTo>
                  <a:lnTo>
                    <a:pt x="18812" y="1181163"/>
                  </a:lnTo>
                  <a:cubicBezTo>
                    <a:pt x="18812" y="1151319"/>
                    <a:pt x="17572" y="1132845"/>
                    <a:pt x="17572" y="1091632"/>
                  </a:cubicBezTo>
                  <a:close/>
                  <a:moveTo>
                    <a:pt x="16331" y="1191111"/>
                  </a:moveTo>
                  <a:cubicBezTo>
                    <a:pt x="17572" y="1203901"/>
                    <a:pt x="18812" y="1202480"/>
                    <a:pt x="20052" y="1223797"/>
                  </a:cubicBezTo>
                  <a:lnTo>
                    <a:pt x="20052" y="1307643"/>
                  </a:lnTo>
                  <a:lnTo>
                    <a:pt x="16331" y="1191111"/>
                  </a:lnTo>
                  <a:close/>
                  <a:moveTo>
                    <a:pt x="18812" y="1466808"/>
                  </a:moveTo>
                  <a:cubicBezTo>
                    <a:pt x="18812" y="1463966"/>
                    <a:pt x="18812" y="1461124"/>
                    <a:pt x="20052" y="1458281"/>
                  </a:cubicBezTo>
                  <a:lnTo>
                    <a:pt x="20052" y="1483861"/>
                  </a:lnTo>
                  <a:lnTo>
                    <a:pt x="18812" y="1466808"/>
                  </a:lnTo>
                  <a:close/>
                  <a:moveTo>
                    <a:pt x="20052" y="597083"/>
                  </a:moveTo>
                  <a:cubicBezTo>
                    <a:pt x="21292" y="626926"/>
                    <a:pt x="23773" y="649664"/>
                    <a:pt x="25013" y="668139"/>
                  </a:cubicBezTo>
                  <a:lnTo>
                    <a:pt x="25013" y="842936"/>
                  </a:lnTo>
                  <a:cubicBezTo>
                    <a:pt x="21292" y="817356"/>
                    <a:pt x="26253" y="727826"/>
                    <a:pt x="22533" y="716457"/>
                  </a:cubicBezTo>
                  <a:cubicBezTo>
                    <a:pt x="22533" y="749142"/>
                    <a:pt x="21292" y="778986"/>
                    <a:pt x="20052" y="798882"/>
                  </a:cubicBezTo>
                  <a:lnTo>
                    <a:pt x="20052" y="597083"/>
                  </a:lnTo>
                  <a:close/>
                  <a:moveTo>
                    <a:pt x="20052" y="1972727"/>
                  </a:moveTo>
                  <a:lnTo>
                    <a:pt x="20052" y="2075048"/>
                  </a:lnTo>
                  <a:cubicBezTo>
                    <a:pt x="18812" y="2077890"/>
                    <a:pt x="16331" y="2075048"/>
                    <a:pt x="16331" y="2060836"/>
                  </a:cubicBezTo>
                  <a:cubicBezTo>
                    <a:pt x="21292" y="2066521"/>
                    <a:pt x="18812" y="2013939"/>
                    <a:pt x="20052" y="1972727"/>
                  </a:cubicBezTo>
                  <a:close/>
                  <a:moveTo>
                    <a:pt x="17572" y="2352166"/>
                  </a:moveTo>
                  <a:cubicBezTo>
                    <a:pt x="20052" y="2336534"/>
                    <a:pt x="17572" y="2279689"/>
                    <a:pt x="21292" y="2281110"/>
                  </a:cubicBezTo>
                  <a:lnTo>
                    <a:pt x="21292" y="2383430"/>
                  </a:lnTo>
                  <a:lnTo>
                    <a:pt x="17572" y="2352166"/>
                  </a:lnTo>
                  <a:close/>
                  <a:moveTo>
                    <a:pt x="26253" y="2546859"/>
                  </a:moveTo>
                  <a:cubicBezTo>
                    <a:pt x="26253" y="2404747"/>
                    <a:pt x="25013" y="2262635"/>
                    <a:pt x="25013" y="2116260"/>
                  </a:cubicBezTo>
                  <a:cubicBezTo>
                    <a:pt x="25013" y="2121944"/>
                    <a:pt x="25013" y="2123366"/>
                    <a:pt x="26253" y="2129050"/>
                  </a:cubicBezTo>
                  <a:cubicBezTo>
                    <a:pt x="26253" y="2111997"/>
                    <a:pt x="25013" y="2093522"/>
                    <a:pt x="25013" y="2075048"/>
                  </a:cubicBezTo>
                  <a:cubicBezTo>
                    <a:pt x="25013" y="2070784"/>
                    <a:pt x="26253" y="2080732"/>
                    <a:pt x="26253" y="2086416"/>
                  </a:cubicBezTo>
                  <a:cubicBezTo>
                    <a:pt x="28734" y="2013939"/>
                    <a:pt x="25013" y="1873248"/>
                    <a:pt x="26253" y="1827773"/>
                  </a:cubicBezTo>
                  <a:cubicBezTo>
                    <a:pt x="26253" y="1807877"/>
                    <a:pt x="25013" y="1797929"/>
                    <a:pt x="23773" y="1809298"/>
                  </a:cubicBezTo>
                  <a:lnTo>
                    <a:pt x="23773" y="1442649"/>
                  </a:lnTo>
                  <a:cubicBezTo>
                    <a:pt x="23773" y="1351697"/>
                    <a:pt x="23773" y="1262167"/>
                    <a:pt x="22533" y="1171215"/>
                  </a:cubicBezTo>
                  <a:cubicBezTo>
                    <a:pt x="22533" y="1172636"/>
                    <a:pt x="23773" y="1171215"/>
                    <a:pt x="23773" y="1165531"/>
                  </a:cubicBezTo>
                  <a:cubicBezTo>
                    <a:pt x="23773" y="1132845"/>
                    <a:pt x="23773" y="1087369"/>
                    <a:pt x="21292" y="1051841"/>
                  </a:cubicBezTo>
                  <a:lnTo>
                    <a:pt x="21292" y="966574"/>
                  </a:lnTo>
                  <a:cubicBezTo>
                    <a:pt x="21292" y="963732"/>
                    <a:pt x="22533" y="963732"/>
                    <a:pt x="22533" y="966574"/>
                  </a:cubicBezTo>
                  <a:cubicBezTo>
                    <a:pt x="21292" y="943836"/>
                    <a:pt x="21292" y="919677"/>
                    <a:pt x="21292" y="896939"/>
                  </a:cubicBezTo>
                  <a:cubicBezTo>
                    <a:pt x="22533" y="889833"/>
                    <a:pt x="23773" y="878464"/>
                    <a:pt x="25013" y="865674"/>
                  </a:cubicBezTo>
                  <a:lnTo>
                    <a:pt x="25013" y="1614605"/>
                  </a:lnTo>
                  <a:cubicBezTo>
                    <a:pt x="26253" y="1625974"/>
                    <a:pt x="26253" y="2030993"/>
                    <a:pt x="26253" y="2546859"/>
                  </a:cubicBezTo>
                  <a:close/>
                  <a:moveTo>
                    <a:pt x="80824" y="61320"/>
                  </a:moveTo>
                  <a:lnTo>
                    <a:pt x="83304" y="61320"/>
                  </a:lnTo>
                  <a:lnTo>
                    <a:pt x="80824" y="61320"/>
                  </a:lnTo>
                  <a:cubicBezTo>
                    <a:pt x="82064" y="61320"/>
                    <a:pt x="82064" y="61320"/>
                    <a:pt x="80824" y="61320"/>
                  </a:cubicBezTo>
                  <a:close/>
                  <a:moveTo>
                    <a:pt x="464058" y="4765228"/>
                  </a:moveTo>
                  <a:cubicBezTo>
                    <a:pt x="465298" y="4765228"/>
                    <a:pt x="466538" y="4763807"/>
                    <a:pt x="469019" y="4763807"/>
                  </a:cubicBezTo>
                  <a:lnTo>
                    <a:pt x="519868" y="4763807"/>
                  </a:lnTo>
                  <a:cubicBezTo>
                    <a:pt x="501265" y="4765228"/>
                    <a:pt x="482661" y="4765228"/>
                    <a:pt x="464058" y="4765228"/>
                  </a:cubicBezTo>
                  <a:close/>
                  <a:moveTo>
                    <a:pt x="564517" y="4763807"/>
                  </a:moveTo>
                  <a:lnTo>
                    <a:pt x="578160" y="4763807"/>
                  </a:lnTo>
                  <a:lnTo>
                    <a:pt x="564517" y="4763807"/>
                  </a:lnTo>
                  <a:close/>
                  <a:moveTo>
                    <a:pt x="1765068" y="4769491"/>
                  </a:moveTo>
                  <a:lnTo>
                    <a:pt x="1766309" y="4769491"/>
                  </a:lnTo>
                  <a:lnTo>
                    <a:pt x="1765068" y="4769491"/>
                  </a:lnTo>
                  <a:close/>
                  <a:moveTo>
                    <a:pt x="1844444" y="4769491"/>
                  </a:moveTo>
                  <a:lnTo>
                    <a:pt x="1933741" y="4769491"/>
                  </a:lnTo>
                  <a:lnTo>
                    <a:pt x="1844444" y="4769491"/>
                  </a:lnTo>
                  <a:close/>
                  <a:moveTo>
                    <a:pt x="2968100" y="1870406"/>
                  </a:moveTo>
                  <a:cubicBezTo>
                    <a:pt x="2966860" y="1998307"/>
                    <a:pt x="2971821" y="1972727"/>
                    <a:pt x="2973061" y="2092101"/>
                  </a:cubicBezTo>
                  <a:cubicBezTo>
                    <a:pt x="2966860" y="2153209"/>
                    <a:pt x="2973061" y="1972727"/>
                    <a:pt x="2968100" y="2077890"/>
                  </a:cubicBezTo>
                  <a:cubicBezTo>
                    <a:pt x="2966860" y="2050889"/>
                    <a:pt x="2966860" y="2026729"/>
                    <a:pt x="2965620" y="2003991"/>
                  </a:cubicBezTo>
                  <a:cubicBezTo>
                    <a:pt x="2965620" y="1961358"/>
                    <a:pt x="2965620" y="1917303"/>
                    <a:pt x="2964379" y="1874669"/>
                  </a:cubicBezTo>
                  <a:cubicBezTo>
                    <a:pt x="2965620" y="1856195"/>
                    <a:pt x="2966860" y="1841984"/>
                    <a:pt x="2968100" y="1870406"/>
                  </a:cubicBezTo>
                  <a:close/>
                  <a:moveTo>
                    <a:pt x="2963139" y="3408058"/>
                  </a:moveTo>
                  <a:lnTo>
                    <a:pt x="2963139" y="3337002"/>
                  </a:lnTo>
                  <a:cubicBezTo>
                    <a:pt x="2964379" y="3352634"/>
                    <a:pt x="2964379" y="3372530"/>
                    <a:pt x="2963139" y="3408058"/>
                  </a:cubicBezTo>
                  <a:close/>
                  <a:moveTo>
                    <a:pt x="2964379" y="1711241"/>
                  </a:moveTo>
                  <a:lnTo>
                    <a:pt x="2964379" y="1618868"/>
                  </a:lnTo>
                  <a:cubicBezTo>
                    <a:pt x="2965620" y="1621710"/>
                    <a:pt x="2965620" y="1628816"/>
                    <a:pt x="2966860" y="1641606"/>
                  </a:cubicBezTo>
                  <a:cubicBezTo>
                    <a:pt x="2966860" y="1685660"/>
                    <a:pt x="2965620" y="1706977"/>
                    <a:pt x="2964379" y="1721189"/>
                  </a:cubicBezTo>
                  <a:lnTo>
                    <a:pt x="2964379" y="1711241"/>
                  </a:lnTo>
                  <a:close/>
                  <a:moveTo>
                    <a:pt x="2971821" y="3179258"/>
                  </a:moveTo>
                  <a:cubicBezTo>
                    <a:pt x="2970581" y="3200575"/>
                    <a:pt x="2968100" y="3196311"/>
                    <a:pt x="2966860" y="3196311"/>
                  </a:cubicBezTo>
                  <a:cubicBezTo>
                    <a:pt x="2968100" y="3142309"/>
                    <a:pt x="2966860" y="3118150"/>
                    <a:pt x="2964379" y="3095412"/>
                  </a:cubicBezTo>
                  <a:lnTo>
                    <a:pt x="2964379" y="3028619"/>
                  </a:lnTo>
                  <a:cubicBezTo>
                    <a:pt x="2969340" y="3039988"/>
                    <a:pt x="2970581" y="3123834"/>
                    <a:pt x="2971821" y="3179258"/>
                  </a:cubicBezTo>
                  <a:close/>
                </a:path>
              </a:pathLst>
            </a:custGeom>
            <a:blipFill>
              <a:blip r:embed="rId8"/>
              <a:stretch>
                <a:fillRect l="-19696" r="-19696"/>
              </a:stretch>
            </a:blipFill>
          </p:spPr>
          <p:txBody>
            <a:bodyPr/>
            <a:lstStyle/>
            <a:p>
              <a:endParaRPr lang="en-US"/>
            </a:p>
          </p:txBody>
        </p:sp>
      </p:grpSp>
      <p:grpSp>
        <p:nvGrpSpPr>
          <p:cNvPr id="11" name="Group 11"/>
          <p:cNvGrpSpPr/>
          <p:nvPr/>
        </p:nvGrpSpPr>
        <p:grpSpPr>
          <a:xfrm>
            <a:off x="872338" y="2329435"/>
            <a:ext cx="3258862" cy="5417220"/>
            <a:chOff x="0" y="0"/>
            <a:chExt cx="2908403" cy="4834650"/>
          </a:xfrm>
        </p:grpSpPr>
        <p:sp>
          <p:nvSpPr>
            <p:cNvPr id="12" name="Freeform 12"/>
            <p:cNvSpPr/>
            <p:nvPr/>
          </p:nvSpPr>
          <p:spPr>
            <a:xfrm>
              <a:off x="-8890" y="-10160"/>
              <a:ext cx="2918563" cy="4849891"/>
            </a:xfrm>
            <a:custGeom>
              <a:avLst/>
              <a:gdLst/>
              <a:ahLst/>
              <a:cxnLst/>
              <a:rect l="l" t="t" r="r" b="b"/>
              <a:pathLst>
                <a:path w="2918563" h="4849891">
                  <a:moveTo>
                    <a:pt x="2917293" y="2609389"/>
                  </a:moveTo>
                  <a:cubicBezTo>
                    <a:pt x="2918563" y="2525543"/>
                    <a:pt x="2909998" y="2461592"/>
                    <a:pt x="2914861" y="2391957"/>
                  </a:cubicBezTo>
                  <a:cubicBezTo>
                    <a:pt x="2912430" y="2380588"/>
                    <a:pt x="2912430" y="2312375"/>
                    <a:pt x="2909998" y="2301005"/>
                  </a:cubicBezTo>
                  <a:lnTo>
                    <a:pt x="2909998" y="2283952"/>
                  </a:lnTo>
                  <a:cubicBezTo>
                    <a:pt x="2911214" y="2274004"/>
                    <a:pt x="2913645" y="2262635"/>
                    <a:pt x="2912430" y="2214317"/>
                  </a:cubicBezTo>
                  <a:cubicBezTo>
                    <a:pt x="2907566" y="2173105"/>
                    <a:pt x="2913645" y="2134734"/>
                    <a:pt x="2911214" y="2082153"/>
                  </a:cubicBezTo>
                  <a:cubicBezTo>
                    <a:pt x="2916077" y="2153209"/>
                    <a:pt x="2912430" y="2082153"/>
                    <a:pt x="2917293" y="2144682"/>
                  </a:cubicBezTo>
                  <a:cubicBezTo>
                    <a:pt x="2918563" y="2096364"/>
                    <a:pt x="2913645" y="2025308"/>
                    <a:pt x="2913645" y="1940041"/>
                  </a:cubicBezTo>
                  <a:cubicBezTo>
                    <a:pt x="2914861" y="1931514"/>
                    <a:pt x="2916077" y="1931514"/>
                    <a:pt x="2917293" y="1922988"/>
                  </a:cubicBezTo>
                  <a:cubicBezTo>
                    <a:pt x="2916077" y="1891723"/>
                    <a:pt x="2912430" y="1856195"/>
                    <a:pt x="2916077" y="1826351"/>
                  </a:cubicBezTo>
                  <a:lnTo>
                    <a:pt x="2912430" y="1830615"/>
                  </a:lnTo>
                  <a:cubicBezTo>
                    <a:pt x="2913645" y="1773770"/>
                    <a:pt x="2912430" y="1694187"/>
                    <a:pt x="2916077" y="1633079"/>
                  </a:cubicBezTo>
                  <a:lnTo>
                    <a:pt x="2909998" y="1562023"/>
                  </a:lnTo>
                  <a:cubicBezTo>
                    <a:pt x="2914861" y="1478177"/>
                    <a:pt x="2911214" y="1368751"/>
                    <a:pt x="2907566" y="1292010"/>
                  </a:cubicBezTo>
                  <a:lnTo>
                    <a:pt x="2907566" y="1174057"/>
                  </a:lnTo>
                  <a:cubicBezTo>
                    <a:pt x="2907566" y="1182584"/>
                    <a:pt x="2908782" y="1195374"/>
                    <a:pt x="2909998" y="1212428"/>
                  </a:cubicBezTo>
                  <a:cubicBezTo>
                    <a:pt x="2909998" y="1159846"/>
                    <a:pt x="2913645" y="1097317"/>
                    <a:pt x="2908782" y="1068894"/>
                  </a:cubicBezTo>
                  <a:cubicBezTo>
                    <a:pt x="2907566" y="1014892"/>
                    <a:pt x="2912430" y="1030524"/>
                    <a:pt x="2912430" y="990733"/>
                  </a:cubicBezTo>
                  <a:cubicBezTo>
                    <a:pt x="2905134" y="882728"/>
                    <a:pt x="2917293" y="673823"/>
                    <a:pt x="2907566" y="641137"/>
                  </a:cubicBezTo>
                  <a:cubicBezTo>
                    <a:pt x="2907566" y="662454"/>
                    <a:pt x="2907566" y="695140"/>
                    <a:pt x="2906350" y="730668"/>
                  </a:cubicBezTo>
                  <a:lnTo>
                    <a:pt x="2906350" y="608452"/>
                  </a:lnTo>
                  <a:lnTo>
                    <a:pt x="2909998" y="614136"/>
                  </a:lnTo>
                  <a:cubicBezTo>
                    <a:pt x="2914861" y="516079"/>
                    <a:pt x="2908782" y="423706"/>
                    <a:pt x="2907566" y="338439"/>
                  </a:cubicBezTo>
                  <a:lnTo>
                    <a:pt x="2907566" y="265962"/>
                  </a:lnTo>
                  <a:cubicBezTo>
                    <a:pt x="2907566" y="251750"/>
                    <a:pt x="2908782" y="238960"/>
                    <a:pt x="2909998" y="224749"/>
                  </a:cubicBezTo>
                  <a:cubicBezTo>
                    <a:pt x="2908782" y="193484"/>
                    <a:pt x="2908782" y="156535"/>
                    <a:pt x="2907566" y="122428"/>
                  </a:cubicBezTo>
                  <a:lnTo>
                    <a:pt x="2907566" y="17266"/>
                  </a:lnTo>
                  <a:cubicBezTo>
                    <a:pt x="2888112" y="31477"/>
                    <a:pt x="2878385" y="40004"/>
                    <a:pt x="2863794" y="48530"/>
                  </a:cubicBezTo>
                  <a:cubicBezTo>
                    <a:pt x="2861362" y="49951"/>
                    <a:pt x="2860147" y="51372"/>
                    <a:pt x="2857715" y="52794"/>
                  </a:cubicBezTo>
                  <a:cubicBezTo>
                    <a:pt x="2863794" y="48530"/>
                    <a:pt x="2868658" y="44267"/>
                    <a:pt x="2872305" y="41425"/>
                  </a:cubicBezTo>
                  <a:cubicBezTo>
                    <a:pt x="2867442" y="44267"/>
                    <a:pt x="2860147" y="49951"/>
                    <a:pt x="2851635" y="55636"/>
                  </a:cubicBezTo>
                  <a:cubicBezTo>
                    <a:pt x="2849203" y="57057"/>
                    <a:pt x="2846772" y="58478"/>
                    <a:pt x="2845556" y="59899"/>
                  </a:cubicBezTo>
                  <a:cubicBezTo>
                    <a:pt x="2843124" y="61320"/>
                    <a:pt x="2841908" y="61320"/>
                    <a:pt x="2839477" y="61320"/>
                  </a:cubicBezTo>
                  <a:lnTo>
                    <a:pt x="2822454" y="61320"/>
                  </a:lnTo>
                  <a:lnTo>
                    <a:pt x="2843124" y="61320"/>
                  </a:lnTo>
                  <a:cubicBezTo>
                    <a:pt x="2844340" y="61320"/>
                    <a:pt x="2844340" y="59899"/>
                    <a:pt x="2845556" y="59899"/>
                  </a:cubicBezTo>
                  <a:lnTo>
                    <a:pt x="2844340" y="59899"/>
                  </a:lnTo>
                  <a:cubicBezTo>
                    <a:pt x="2841908" y="61320"/>
                    <a:pt x="2841908" y="61320"/>
                    <a:pt x="2839477" y="61320"/>
                  </a:cubicBezTo>
                  <a:lnTo>
                    <a:pt x="2731263" y="61320"/>
                  </a:lnTo>
                  <a:cubicBezTo>
                    <a:pt x="2670468" y="61320"/>
                    <a:pt x="2608458" y="62741"/>
                    <a:pt x="2547663" y="62741"/>
                  </a:cubicBezTo>
                  <a:lnTo>
                    <a:pt x="2542800" y="62741"/>
                  </a:lnTo>
                  <a:cubicBezTo>
                    <a:pt x="2506323" y="61320"/>
                    <a:pt x="2478358" y="62741"/>
                    <a:pt x="2452824" y="64163"/>
                  </a:cubicBezTo>
                  <a:lnTo>
                    <a:pt x="2406621" y="64163"/>
                  </a:lnTo>
                  <a:cubicBezTo>
                    <a:pt x="2393246" y="64163"/>
                    <a:pt x="2381087" y="62741"/>
                    <a:pt x="2366496" y="61320"/>
                  </a:cubicBezTo>
                  <a:lnTo>
                    <a:pt x="2373791" y="61320"/>
                  </a:lnTo>
                  <a:cubicBezTo>
                    <a:pt x="2359201" y="59899"/>
                    <a:pt x="2332451" y="62741"/>
                    <a:pt x="2309350" y="62741"/>
                  </a:cubicBezTo>
                  <a:cubicBezTo>
                    <a:pt x="2315429" y="64163"/>
                    <a:pt x="2330020" y="64163"/>
                    <a:pt x="2343394" y="64163"/>
                  </a:cubicBezTo>
                  <a:lnTo>
                    <a:pt x="2184113" y="64163"/>
                  </a:lnTo>
                  <a:cubicBezTo>
                    <a:pt x="2180465" y="62741"/>
                    <a:pt x="2175602" y="62741"/>
                    <a:pt x="2170738" y="62741"/>
                  </a:cubicBezTo>
                  <a:cubicBezTo>
                    <a:pt x="2158579" y="64163"/>
                    <a:pt x="2156148" y="64163"/>
                    <a:pt x="2158579" y="64163"/>
                  </a:cubicBezTo>
                  <a:cubicBezTo>
                    <a:pt x="1838801" y="67005"/>
                    <a:pt x="1528750" y="67005"/>
                    <a:pt x="1523886" y="67005"/>
                  </a:cubicBezTo>
                  <a:cubicBezTo>
                    <a:pt x="1514159" y="67005"/>
                    <a:pt x="1466739" y="30056"/>
                    <a:pt x="1466739" y="30056"/>
                  </a:cubicBezTo>
                  <a:cubicBezTo>
                    <a:pt x="1466739" y="30056"/>
                    <a:pt x="1414456" y="67005"/>
                    <a:pt x="1408377" y="67005"/>
                  </a:cubicBezTo>
                  <a:cubicBezTo>
                    <a:pt x="1405945" y="67005"/>
                    <a:pt x="1139665" y="67005"/>
                    <a:pt x="845421" y="65584"/>
                  </a:cubicBezTo>
                  <a:cubicBezTo>
                    <a:pt x="749366" y="64163"/>
                    <a:pt x="649663" y="61320"/>
                    <a:pt x="549960" y="61320"/>
                  </a:cubicBezTo>
                  <a:lnTo>
                    <a:pt x="557255" y="62741"/>
                  </a:lnTo>
                  <a:cubicBezTo>
                    <a:pt x="489166" y="58478"/>
                    <a:pt x="405269" y="67005"/>
                    <a:pt x="362713" y="61320"/>
                  </a:cubicBezTo>
                  <a:lnTo>
                    <a:pt x="370009" y="61320"/>
                  </a:lnTo>
                  <a:cubicBezTo>
                    <a:pt x="350554" y="59899"/>
                    <a:pt x="327453" y="61320"/>
                    <a:pt x="306782" y="62741"/>
                  </a:cubicBezTo>
                  <a:lnTo>
                    <a:pt x="96434" y="62741"/>
                  </a:lnTo>
                  <a:cubicBezTo>
                    <a:pt x="91570" y="62741"/>
                    <a:pt x="86707" y="62741"/>
                    <a:pt x="84275" y="61320"/>
                  </a:cubicBezTo>
                  <a:lnTo>
                    <a:pt x="80627" y="61320"/>
                  </a:lnTo>
                  <a:lnTo>
                    <a:pt x="95218" y="61320"/>
                  </a:lnTo>
                  <a:lnTo>
                    <a:pt x="76980" y="61320"/>
                  </a:lnTo>
                  <a:lnTo>
                    <a:pt x="76980" y="59899"/>
                  </a:lnTo>
                  <a:lnTo>
                    <a:pt x="76980" y="61320"/>
                  </a:lnTo>
                  <a:lnTo>
                    <a:pt x="76980" y="58478"/>
                  </a:lnTo>
                  <a:cubicBezTo>
                    <a:pt x="75764" y="58478"/>
                    <a:pt x="74548" y="55636"/>
                    <a:pt x="75764" y="57057"/>
                  </a:cubicBezTo>
                  <a:lnTo>
                    <a:pt x="78196" y="57057"/>
                  </a:lnTo>
                  <a:lnTo>
                    <a:pt x="78196" y="55636"/>
                  </a:lnTo>
                  <a:lnTo>
                    <a:pt x="76980" y="55636"/>
                  </a:lnTo>
                  <a:cubicBezTo>
                    <a:pt x="74548" y="54215"/>
                    <a:pt x="69684" y="51372"/>
                    <a:pt x="66037" y="48530"/>
                  </a:cubicBezTo>
                  <a:cubicBezTo>
                    <a:pt x="62389" y="45688"/>
                    <a:pt x="58741" y="41425"/>
                    <a:pt x="53878" y="38582"/>
                  </a:cubicBezTo>
                  <a:cubicBezTo>
                    <a:pt x="38071" y="25792"/>
                    <a:pt x="24697" y="14423"/>
                    <a:pt x="27128" y="17266"/>
                  </a:cubicBezTo>
                  <a:cubicBezTo>
                    <a:pt x="21049" y="15844"/>
                    <a:pt x="0" y="0"/>
                    <a:pt x="24697" y="24371"/>
                  </a:cubicBezTo>
                  <a:lnTo>
                    <a:pt x="24697" y="44267"/>
                  </a:lnTo>
                  <a:cubicBezTo>
                    <a:pt x="22265" y="41425"/>
                    <a:pt x="19833" y="40004"/>
                    <a:pt x="17401" y="37161"/>
                  </a:cubicBezTo>
                  <a:lnTo>
                    <a:pt x="17401" y="20108"/>
                  </a:lnTo>
                  <a:lnTo>
                    <a:pt x="17401" y="35740"/>
                  </a:lnTo>
                  <a:cubicBezTo>
                    <a:pt x="16185" y="35740"/>
                    <a:pt x="16185" y="34319"/>
                    <a:pt x="14969" y="34319"/>
                  </a:cubicBezTo>
                  <a:cubicBezTo>
                    <a:pt x="16185" y="34319"/>
                    <a:pt x="16185" y="35740"/>
                    <a:pt x="17401" y="35740"/>
                  </a:cubicBezTo>
                  <a:lnTo>
                    <a:pt x="18617" y="47109"/>
                  </a:lnTo>
                  <a:lnTo>
                    <a:pt x="18617" y="37161"/>
                  </a:lnTo>
                  <a:cubicBezTo>
                    <a:pt x="21049" y="40004"/>
                    <a:pt x="23481" y="41425"/>
                    <a:pt x="25912" y="44267"/>
                  </a:cubicBezTo>
                  <a:lnTo>
                    <a:pt x="25912" y="103954"/>
                  </a:lnTo>
                  <a:cubicBezTo>
                    <a:pt x="23481" y="88322"/>
                    <a:pt x="22265" y="78374"/>
                    <a:pt x="21049" y="84058"/>
                  </a:cubicBezTo>
                  <a:cubicBezTo>
                    <a:pt x="21049" y="115323"/>
                    <a:pt x="24697" y="159378"/>
                    <a:pt x="23481" y="204853"/>
                  </a:cubicBezTo>
                  <a:cubicBezTo>
                    <a:pt x="21049" y="187800"/>
                    <a:pt x="21049" y="146588"/>
                    <a:pt x="18617" y="122428"/>
                  </a:cubicBezTo>
                  <a:lnTo>
                    <a:pt x="17401" y="69847"/>
                  </a:lnTo>
                  <a:cubicBezTo>
                    <a:pt x="16185" y="88322"/>
                    <a:pt x="17401" y="103954"/>
                    <a:pt x="18617" y="118165"/>
                  </a:cubicBezTo>
                  <a:cubicBezTo>
                    <a:pt x="17401" y="165062"/>
                    <a:pt x="18617" y="167904"/>
                    <a:pt x="19833" y="192063"/>
                  </a:cubicBezTo>
                  <a:lnTo>
                    <a:pt x="19833" y="240381"/>
                  </a:lnTo>
                  <a:lnTo>
                    <a:pt x="16185" y="236118"/>
                  </a:lnTo>
                  <a:lnTo>
                    <a:pt x="17401" y="314280"/>
                  </a:lnTo>
                  <a:cubicBezTo>
                    <a:pt x="17401" y="311437"/>
                    <a:pt x="18617" y="310016"/>
                    <a:pt x="18617" y="308595"/>
                  </a:cubicBezTo>
                  <a:cubicBezTo>
                    <a:pt x="18617" y="361177"/>
                    <a:pt x="21049" y="408074"/>
                    <a:pt x="19833" y="459234"/>
                  </a:cubicBezTo>
                  <a:lnTo>
                    <a:pt x="18617" y="450707"/>
                  </a:lnTo>
                  <a:cubicBezTo>
                    <a:pt x="18617" y="499025"/>
                    <a:pt x="21049" y="463497"/>
                    <a:pt x="19833" y="508973"/>
                  </a:cubicBezTo>
                  <a:lnTo>
                    <a:pt x="18617" y="521763"/>
                  </a:lnTo>
                  <a:lnTo>
                    <a:pt x="18617" y="517500"/>
                  </a:lnTo>
                  <a:lnTo>
                    <a:pt x="18617" y="555870"/>
                  </a:lnTo>
                  <a:cubicBezTo>
                    <a:pt x="18617" y="641137"/>
                    <a:pt x="18617" y="727826"/>
                    <a:pt x="19833" y="808829"/>
                  </a:cubicBezTo>
                  <a:cubicBezTo>
                    <a:pt x="18617" y="820198"/>
                    <a:pt x="17401" y="825883"/>
                    <a:pt x="16185" y="820198"/>
                  </a:cubicBezTo>
                  <a:lnTo>
                    <a:pt x="17401" y="894097"/>
                  </a:lnTo>
                  <a:cubicBezTo>
                    <a:pt x="17401" y="899781"/>
                    <a:pt x="18617" y="901202"/>
                    <a:pt x="18617" y="902623"/>
                  </a:cubicBezTo>
                  <a:lnTo>
                    <a:pt x="18617" y="965153"/>
                  </a:lnTo>
                  <a:lnTo>
                    <a:pt x="16185" y="976522"/>
                  </a:lnTo>
                  <a:cubicBezTo>
                    <a:pt x="14969" y="1004944"/>
                    <a:pt x="21049" y="1033366"/>
                    <a:pt x="16185" y="1051841"/>
                  </a:cubicBezTo>
                  <a:cubicBezTo>
                    <a:pt x="13754" y="1060368"/>
                    <a:pt x="13754" y="1031945"/>
                    <a:pt x="12538" y="1012050"/>
                  </a:cubicBezTo>
                  <a:cubicBezTo>
                    <a:pt x="13754" y="1057525"/>
                    <a:pt x="7620" y="1135687"/>
                    <a:pt x="8890" y="1228060"/>
                  </a:cubicBezTo>
                  <a:cubicBezTo>
                    <a:pt x="8890" y="1309064"/>
                    <a:pt x="16185" y="1306221"/>
                    <a:pt x="19833" y="1340328"/>
                  </a:cubicBezTo>
                  <a:lnTo>
                    <a:pt x="19833" y="1441228"/>
                  </a:lnTo>
                  <a:cubicBezTo>
                    <a:pt x="18617" y="1435543"/>
                    <a:pt x="17401" y="1428438"/>
                    <a:pt x="17401" y="1431280"/>
                  </a:cubicBezTo>
                  <a:cubicBezTo>
                    <a:pt x="12538" y="1472493"/>
                    <a:pt x="18617" y="1540706"/>
                    <a:pt x="19833" y="1587603"/>
                  </a:cubicBezTo>
                  <a:cubicBezTo>
                    <a:pt x="17401" y="1714083"/>
                    <a:pt x="17401" y="1581919"/>
                    <a:pt x="12538" y="1631658"/>
                  </a:cubicBezTo>
                  <a:cubicBezTo>
                    <a:pt x="12538" y="1596130"/>
                    <a:pt x="13754" y="1594709"/>
                    <a:pt x="13754" y="1546391"/>
                  </a:cubicBezTo>
                  <a:cubicBezTo>
                    <a:pt x="7620" y="1624552"/>
                    <a:pt x="13754" y="1721189"/>
                    <a:pt x="14969" y="1770928"/>
                  </a:cubicBezTo>
                  <a:cubicBezTo>
                    <a:pt x="14969" y="1756717"/>
                    <a:pt x="17401" y="1752453"/>
                    <a:pt x="16185" y="1725452"/>
                  </a:cubicBezTo>
                  <a:lnTo>
                    <a:pt x="17401" y="1776612"/>
                  </a:lnTo>
                  <a:cubicBezTo>
                    <a:pt x="18617" y="1768085"/>
                    <a:pt x="18617" y="1758138"/>
                    <a:pt x="19833" y="1749611"/>
                  </a:cubicBezTo>
                  <a:lnTo>
                    <a:pt x="19833" y="1890302"/>
                  </a:lnTo>
                  <a:cubicBezTo>
                    <a:pt x="18617" y="1886039"/>
                    <a:pt x="18617" y="1874669"/>
                    <a:pt x="18617" y="1846247"/>
                  </a:cubicBezTo>
                  <a:cubicBezTo>
                    <a:pt x="14969" y="1836299"/>
                    <a:pt x="17401" y="1931514"/>
                    <a:pt x="13754" y="1948568"/>
                  </a:cubicBezTo>
                  <a:cubicBezTo>
                    <a:pt x="11322" y="1920145"/>
                    <a:pt x="14969" y="1867564"/>
                    <a:pt x="11322" y="1871827"/>
                  </a:cubicBezTo>
                  <a:cubicBezTo>
                    <a:pt x="8890" y="2015360"/>
                    <a:pt x="17401" y="2281110"/>
                    <a:pt x="18617" y="2499962"/>
                  </a:cubicBezTo>
                  <a:lnTo>
                    <a:pt x="14969" y="2477225"/>
                  </a:lnTo>
                  <a:cubicBezTo>
                    <a:pt x="17401" y="2589493"/>
                    <a:pt x="17401" y="2771396"/>
                    <a:pt x="11322" y="2860927"/>
                  </a:cubicBezTo>
                  <a:cubicBezTo>
                    <a:pt x="14969" y="2839610"/>
                    <a:pt x="10106" y="3025777"/>
                    <a:pt x="17401" y="3010145"/>
                  </a:cubicBezTo>
                  <a:cubicBezTo>
                    <a:pt x="16185" y="3038567"/>
                    <a:pt x="16185" y="3047093"/>
                    <a:pt x="14969" y="3086885"/>
                  </a:cubicBezTo>
                  <a:lnTo>
                    <a:pt x="17401" y="3098254"/>
                  </a:lnTo>
                  <a:cubicBezTo>
                    <a:pt x="17401" y="3156520"/>
                    <a:pt x="13754" y="3146572"/>
                    <a:pt x="13754" y="3213364"/>
                  </a:cubicBezTo>
                  <a:cubicBezTo>
                    <a:pt x="17401" y="3170731"/>
                    <a:pt x="17401" y="3217628"/>
                    <a:pt x="19833" y="3237524"/>
                  </a:cubicBezTo>
                  <a:cubicBezTo>
                    <a:pt x="16185" y="3312843"/>
                    <a:pt x="12538" y="3400953"/>
                    <a:pt x="10106" y="3467745"/>
                  </a:cubicBezTo>
                  <a:cubicBezTo>
                    <a:pt x="11322" y="3462061"/>
                    <a:pt x="12538" y="3456376"/>
                    <a:pt x="13754" y="3433638"/>
                  </a:cubicBezTo>
                  <a:cubicBezTo>
                    <a:pt x="12538" y="3479114"/>
                    <a:pt x="16185" y="3472008"/>
                    <a:pt x="16185" y="3483377"/>
                  </a:cubicBezTo>
                  <a:cubicBezTo>
                    <a:pt x="16185" y="3527432"/>
                    <a:pt x="12538" y="3523169"/>
                    <a:pt x="10106" y="3520326"/>
                  </a:cubicBezTo>
                  <a:cubicBezTo>
                    <a:pt x="8890" y="3601330"/>
                    <a:pt x="16185" y="3636858"/>
                    <a:pt x="13754" y="3697967"/>
                  </a:cubicBezTo>
                  <a:lnTo>
                    <a:pt x="17401" y="3676650"/>
                  </a:lnTo>
                  <a:cubicBezTo>
                    <a:pt x="18617" y="3759075"/>
                    <a:pt x="14969" y="3830130"/>
                    <a:pt x="16185" y="3921083"/>
                  </a:cubicBezTo>
                  <a:cubicBezTo>
                    <a:pt x="11322" y="3965137"/>
                    <a:pt x="12538" y="3845763"/>
                    <a:pt x="10106" y="3807393"/>
                  </a:cubicBezTo>
                  <a:cubicBezTo>
                    <a:pt x="8890" y="3825867"/>
                    <a:pt x="8890" y="3865658"/>
                    <a:pt x="7620" y="3878449"/>
                  </a:cubicBezTo>
                  <a:cubicBezTo>
                    <a:pt x="10106" y="3916819"/>
                    <a:pt x="12538" y="3983612"/>
                    <a:pt x="14969" y="4031930"/>
                  </a:cubicBezTo>
                  <a:cubicBezTo>
                    <a:pt x="10106" y="3985033"/>
                    <a:pt x="10106" y="4101565"/>
                    <a:pt x="10106" y="4134251"/>
                  </a:cubicBezTo>
                  <a:cubicBezTo>
                    <a:pt x="12538" y="4128566"/>
                    <a:pt x="13754" y="4105828"/>
                    <a:pt x="12538" y="4057510"/>
                  </a:cubicBezTo>
                  <a:cubicBezTo>
                    <a:pt x="14969" y="4063194"/>
                    <a:pt x="14969" y="4125724"/>
                    <a:pt x="16185" y="4155567"/>
                  </a:cubicBezTo>
                  <a:cubicBezTo>
                    <a:pt x="16185" y="4138514"/>
                    <a:pt x="17401" y="4131408"/>
                    <a:pt x="17401" y="4128566"/>
                  </a:cubicBezTo>
                  <a:lnTo>
                    <a:pt x="17401" y="4246519"/>
                  </a:lnTo>
                  <a:cubicBezTo>
                    <a:pt x="16185" y="4249361"/>
                    <a:pt x="14969" y="4245098"/>
                    <a:pt x="14969" y="4210991"/>
                  </a:cubicBezTo>
                  <a:cubicBezTo>
                    <a:pt x="14969" y="4237992"/>
                    <a:pt x="12538" y="4226623"/>
                    <a:pt x="10106" y="4225202"/>
                  </a:cubicBezTo>
                  <a:cubicBezTo>
                    <a:pt x="12538" y="4293416"/>
                    <a:pt x="11322" y="4330365"/>
                    <a:pt x="13754" y="4371578"/>
                  </a:cubicBezTo>
                  <a:cubicBezTo>
                    <a:pt x="11322" y="4409948"/>
                    <a:pt x="12538" y="4345997"/>
                    <a:pt x="10106" y="4384367"/>
                  </a:cubicBezTo>
                  <a:lnTo>
                    <a:pt x="12538" y="4439791"/>
                  </a:lnTo>
                  <a:cubicBezTo>
                    <a:pt x="11322" y="4481004"/>
                    <a:pt x="10106" y="4398579"/>
                    <a:pt x="8890" y="4461108"/>
                  </a:cubicBezTo>
                  <a:cubicBezTo>
                    <a:pt x="10106" y="4468214"/>
                    <a:pt x="12538" y="4519374"/>
                    <a:pt x="11322" y="4569113"/>
                  </a:cubicBezTo>
                  <a:lnTo>
                    <a:pt x="10106" y="4554902"/>
                  </a:lnTo>
                  <a:cubicBezTo>
                    <a:pt x="11322" y="4591851"/>
                    <a:pt x="10106" y="4645854"/>
                    <a:pt x="13754" y="4627379"/>
                  </a:cubicBezTo>
                  <a:lnTo>
                    <a:pt x="8890" y="4671434"/>
                  </a:lnTo>
                  <a:lnTo>
                    <a:pt x="11322" y="4662907"/>
                  </a:lnTo>
                  <a:cubicBezTo>
                    <a:pt x="10106" y="4714067"/>
                    <a:pt x="8890" y="4749596"/>
                    <a:pt x="7620" y="4789386"/>
                  </a:cubicBezTo>
                  <a:lnTo>
                    <a:pt x="7620" y="4823494"/>
                  </a:lnTo>
                  <a:cubicBezTo>
                    <a:pt x="8890" y="4832020"/>
                    <a:pt x="11322" y="4841968"/>
                    <a:pt x="18617" y="4846080"/>
                  </a:cubicBezTo>
                  <a:cubicBezTo>
                    <a:pt x="22265" y="4848620"/>
                    <a:pt x="25912" y="4848620"/>
                    <a:pt x="30776" y="4849891"/>
                  </a:cubicBezTo>
                  <a:lnTo>
                    <a:pt x="40503" y="4849891"/>
                  </a:lnTo>
                  <a:cubicBezTo>
                    <a:pt x="51446" y="4849891"/>
                    <a:pt x="61173" y="4849891"/>
                    <a:pt x="74548" y="4848620"/>
                  </a:cubicBezTo>
                  <a:cubicBezTo>
                    <a:pt x="80627" y="4847350"/>
                    <a:pt x="87923" y="4846080"/>
                    <a:pt x="95218" y="4843389"/>
                  </a:cubicBezTo>
                  <a:cubicBezTo>
                    <a:pt x="102513" y="4840547"/>
                    <a:pt x="109809" y="4833441"/>
                    <a:pt x="115888" y="4826336"/>
                  </a:cubicBezTo>
                  <a:cubicBezTo>
                    <a:pt x="109809" y="4833441"/>
                    <a:pt x="106161" y="4834862"/>
                    <a:pt x="103729" y="4836284"/>
                  </a:cubicBezTo>
                  <a:cubicBezTo>
                    <a:pt x="102513" y="4836284"/>
                    <a:pt x="103729" y="4836284"/>
                    <a:pt x="104945" y="4833441"/>
                  </a:cubicBezTo>
                  <a:cubicBezTo>
                    <a:pt x="109809" y="4829178"/>
                    <a:pt x="117104" y="4819230"/>
                    <a:pt x="121968" y="4812125"/>
                  </a:cubicBezTo>
                  <a:cubicBezTo>
                    <a:pt x="114672" y="4823494"/>
                    <a:pt x="104945" y="4833441"/>
                    <a:pt x="96434" y="4837705"/>
                  </a:cubicBezTo>
                  <a:cubicBezTo>
                    <a:pt x="87923" y="4841968"/>
                    <a:pt x="79411" y="4844811"/>
                    <a:pt x="72116" y="4846080"/>
                  </a:cubicBezTo>
                  <a:cubicBezTo>
                    <a:pt x="68468" y="4847350"/>
                    <a:pt x="64821" y="4847350"/>
                    <a:pt x="61173" y="4847350"/>
                  </a:cubicBezTo>
                  <a:cubicBezTo>
                    <a:pt x="57526" y="4847350"/>
                    <a:pt x="53878" y="4848620"/>
                    <a:pt x="50230" y="4848620"/>
                  </a:cubicBezTo>
                  <a:cubicBezTo>
                    <a:pt x="46583" y="4848620"/>
                    <a:pt x="41719" y="4849891"/>
                    <a:pt x="36855" y="4849891"/>
                  </a:cubicBezTo>
                  <a:cubicBezTo>
                    <a:pt x="29560" y="4849891"/>
                    <a:pt x="19833" y="4849891"/>
                    <a:pt x="13754" y="4841968"/>
                  </a:cubicBezTo>
                  <a:cubicBezTo>
                    <a:pt x="12538" y="4839126"/>
                    <a:pt x="16185" y="4844811"/>
                    <a:pt x="24697" y="4846080"/>
                  </a:cubicBezTo>
                  <a:cubicBezTo>
                    <a:pt x="28344" y="4847350"/>
                    <a:pt x="34424" y="4846080"/>
                    <a:pt x="38071" y="4846080"/>
                  </a:cubicBezTo>
                  <a:cubicBezTo>
                    <a:pt x="41719" y="4846080"/>
                    <a:pt x="44151" y="4844811"/>
                    <a:pt x="47798" y="4844811"/>
                  </a:cubicBezTo>
                  <a:cubicBezTo>
                    <a:pt x="52662" y="4843389"/>
                    <a:pt x="55094" y="4843389"/>
                    <a:pt x="56310" y="4841968"/>
                  </a:cubicBezTo>
                  <a:cubicBezTo>
                    <a:pt x="67253" y="4841968"/>
                    <a:pt x="78196" y="4841968"/>
                    <a:pt x="90354" y="4837705"/>
                  </a:cubicBezTo>
                  <a:cubicBezTo>
                    <a:pt x="97650" y="4834862"/>
                    <a:pt x="106161" y="4830599"/>
                    <a:pt x="112240" y="4823494"/>
                  </a:cubicBezTo>
                  <a:cubicBezTo>
                    <a:pt x="114672" y="4820651"/>
                    <a:pt x="115888" y="4819230"/>
                    <a:pt x="117104" y="4816388"/>
                  </a:cubicBezTo>
                  <a:cubicBezTo>
                    <a:pt x="119536" y="4813546"/>
                    <a:pt x="120752" y="4810703"/>
                    <a:pt x="121968" y="4809283"/>
                  </a:cubicBezTo>
                  <a:cubicBezTo>
                    <a:pt x="126831" y="4800756"/>
                    <a:pt x="131695" y="4793650"/>
                    <a:pt x="136558" y="4789386"/>
                  </a:cubicBezTo>
                  <a:cubicBezTo>
                    <a:pt x="143854" y="4785123"/>
                    <a:pt x="151149" y="4783702"/>
                    <a:pt x="157228" y="4785123"/>
                  </a:cubicBezTo>
                  <a:cubicBezTo>
                    <a:pt x="164524" y="4783702"/>
                    <a:pt x="173035" y="4783702"/>
                    <a:pt x="180330" y="4783702"/>
                  </a:cubicBezTo>
                  <a:lnTo>
                    <a:pt x="202216" y="4783702"/>
                  </a:lnTo>
                  <a:cubicBezTo>
                    <a:pt x="215591" y="4783702"/>
                    <a:pt x="228966" y="4782281"/>
                    <a:pt x="241125" y="4782281"/>
                  </a:cubicBezTo>
                  <a:cubicBezTo>
                    <a:pt x="266658" y="4780860"/>
                    <a:pt x="290976" y="4780860"/>
                    <a:pt x="327453" y="4782281"/>
                  </a:cubicBezTo>
                  <a:lnTo>
                    <a:pt x="325021" y="4783702"/>
                  </a:lnTo>
                  <a:cubicBezTo>
                    <a:pt x="338396" y="4778018"/>
                    <a:pt x="384599" y="4786544"/>
                    <a:pt x="439314" y="4780860"/>
                  </a:cubicBezTo>
                  <a:lnTo>
                    <a:pt x="408917" y="4779439"/>
                  </a:lnTo>
                  <a:lnTo>
                    <a:pt x="588868" y="4779439"/>
                  </a:lnTo>
                  <a:lnTo>
                    <a:pt x="582789" y="4779439"/>
                  </a:lnTo>
                  <a:lnTo>
                    <a:pt x="594948" y="4780860"/>
                  </a:lnTo>
                  <a:lnTo>
                    <a:pt x="608323" y="4779439"/>
                  </a:lnTo>
                  <a:lnTo>
                    <a:pt x="681276" y="4779439"/>
                  </a:lnTo>
                  <a:cubicBezTo>
                    <a:pt x="678844" y="4780860"/>
                    <a:pt x="688571" y="4782281"/>
                    <a:pt x="699514" y="4783702"/>
                  </a:cubicBezTo>
                  <a:cubicBezTo>
                    <a:pt x="639936" y="4785123"/>
                    <a:pt x="630209" y="4782281"/>
                    <a:pt x="584005" y="4786544"/>
                  </a:cubicBezTo>
                  <a:cubicBezTo>
                    <a:pt x="682492" y="4792229"/>
                    <a:pt x="667901" y="4782281"/>
                    <a:pt x="780979" y="4786544"/>
                  </a:cubicBezTo>
                  <a:lnTo>
                    <a:pt x="806512" y="4779439"/>
                  </a:lnTo>
                  <a:lnTo>
                    <a:pt x="830830" y="4779439"/>
                  </a:lnTo>
                  <a:cubicBezTo>
                    <a:pt x="829614" y="4780860"/>
                    <a:pt x="815024" y="4782281"/>
                    <a:pt x="842989" y="4783702"/>
                  </a:cubicBezTo>
                  <a:cubicBezTo>
                    <a:pt x="863659" y="4782281"/>
                    <a:pt x="856364" y="4780860"/>
                    <a:pt x="845421" y="4779439"/>
                  </a:cubicBezTo>
                  <a:lnTo>
                    <a:pt x="923237" y="4779439"/>
                  </a:lnTo>
                  <a:cubicBezTo>
                    <a:pt x="924453" y="4779439"/>
                    <a:pt x="926885" y="4780860"/>
                    <a:pt x="928101" y="4780860"/>
                  </a:cubicBezTo>
                  <a:cubicBezTo>
                    <a:pt x="946339" y="4779439"/>
                    <a:pt x="985248" y="4782281"/>
                    <a:pt x="1015645" y="4782281"/>
                  </a:cubicBezTo>
                  <a:cubicBezTo>
                    <a:pt x="975521" y="4780860"/>
                    <a:pt x="996191" y="4779439"/>
                    <a:pt x="1014429" y="4779439"/>
                  </a:cubicBezTo>
                  <a:lnTo>
                    <a:pt x="1095894" y="4779439"/>
                  </a:lnTo>
                  <a:cubicBezTo>
                    <a:pt x="1109268" y="4779439"/>
                    <a:pt x="1125075" y="4780860"/>
                    <a:pt x="1129938" y="4782281"/>
                  </a:cubicBezTo>
                  <a:cubicBezTo>
                    <a:pt x="1149393" y="4780860"/>
                    <a:pt x="1179790" y="4779439"/>
                    <a:pt x="1212619" y="4778018"/>
                  </a:cubicBezTo>
                  <a:cubicBezTo>
                    <a:pt x="1243016" y="4778018"/>
                    <a:pt x="1273413" y="4778018"/>
                    <a:pt x="1303810" y="4776597"/>
                  </a:cubicBezTo>
                  <a:cubicBezTo>
                    <a:pt x="1302594" y="4776597"/>
                    <a:pt x="1307458" y="4776597"/>
                    <a:pt x="1294083" y="4778018"/>
                  </a:cubicBezTo>
                  <a:lnTo>
                    <a:pt x="1629668" y="4778018"/>
                  </a:lnTo>
                  <a:cubicBezTo>
                    <a:pt x="1647907" y="4779439"/>
                    <a:pt x="1664929" y="4780860"/>
                    <a:pt x="1671008" y="4780860"/>
                  </a:cubicBezTo>
                  <a:cubicBezTo>
                    <a:pt x="1785302" y="4772333"/>
                    <a:pt x="1786518" y="4789386"/>
                    <a:pt x="1897164" y="4785123"/>
                  </a:cubicBezTo>
                  <a:cubicBezTo>
                    <a:pt x="1965253" y="4782281"/>
                    <a:pt x="1889868" y="4780860"/>
                    <a:pt x="1894732" y="4778018"/>
                  </a:cubicBezTo>
                  <a:cubicBezTo>
                    <a:pt x="1932424" y="4778018"/>
                    <a:pt x="1970117" y="4775175"/>
                    <a:pt x="2000514" y="4776597"/>
                  </a:cubicBezTo>
                  <a:cubicBezTo>
                    <a:pt x="1996866" y="4779439"/>
                    <a:pt x="1973764" y="4779439"/>
                    <a:pt x="1950663" y="4779439"/>
                  </a:cubicBezTo>
                  <a:cubicBezTo>
                    <a:pt x="1965253" y="4785123"/>
                    <a:pt x="1992003" y="4778018"/>
                    <a:pt x="2033343" y="4782281"/>
                  </a:cubicBezTo>
                  <a:cubicBezTo>
                    <a:pt x="2029695" y="4782281"/>
                    <a:pt x="2015105" y="4780860"/>
                    <a:pt x="2026048" y="4779439"/>
                  </a:cubicBezTo>
                  <a:cubicBezTo>
                    <a:pt x="2128182" y="4780860"/>
                    <a:pt x="2083194" y="4775175"/>
                    <a:pt x="2215726" y="4778018"/>
                  </a:cubicBezTo>
                  <a:cubicBezTo>
                    <a:pt x="2230317" y="4776597"/>
                    <a:pt x="2244907" y="4776597"/>
                    <a:pt x="2249771" y="4775175"/>
                  </a:cubicBezTo>
                  <a:lnTo>
                    <a:pt x="2280168" y="4775175"/>
                  </a:lnTo>
                  <a:cubicBezTo>
                    <a:pt x="2316645" y="4778018"/>
                    <a:pt x="2303270" y="4778018"/>
                    <a:pt x="2377439" y="4782281"/>
                  </a:cubicBezTo>
                  <a:cubicBezTo>
                    <a:pt x="2375007" y="4780860"/>
                    <a:pt x="2362848" y="4778018"/>
                    <a:pt x="2353121" y="4775175"/>
                  </a:cubicBezTo>
                  <a:lnTo>
                    <a:pt x="2547663" y="4775175"/>
                  </a:lnTo>
                  <a:cubicBezTo>
                    <a:pt x="2540368" y="4775175"/>
                    <a:pt x="2529425" y="4776597"/>
                    <a:pt x="2514835" y="4775175"/>
                  </a:cubicBezTo>
                  <a:cubicBezTo>
                    <a:pt x="2525777" y="4780860"/>
                    <a:pt x="2582924" y="4773755"/>
                    <a:pt x="2627912" y="4775175"/>
                  </a:cubicBezTo>
                  <a:lnTo>
                    <a:pt x="2623048" y="4780860"/>
                  </a:lnTo>
                  <a:cubicBezTo>
                    <a:pt x="2643719" y="4780860"/>
                    <a:pt x="2672900" y="4779439"/>
                    <a:pt x="2702081" y="4779439"/>
                  </a:cubicBezTo>
                  <a:cubicBezTo>
                    <a:pt x="2716672" y="4779439"/>
                    <a:pt x="2732478" y="4779439"/>
                    <a:pt x="2747069" y="4780860"/>
                  </a:cubicBezTo>
                  <a:cubicBezTo>
                    <a:pt x="2761660" y="4782281"/>
                    <a:pt x="2776250" y="4785123"/>
                    <a:pt x="2783545" y="4793650"/>
                  </a:cubicBezTo>
                  <a:cubicBezTo>
                    <a:pt x="2779898" y="4792229"/>
                    <a:pt x="2777466" y="4790808"/>
                    <a:pt x="2773819" y="4790808"/>
                  </a:cubicBezTo>
                  <a:cubicBezTo>
                    <a:pt x="2778682" y="4792229"/>
                    <a:pt x="2783545" y="4795071"/>
                    <a:pt x="2787193" y="4800756"/>
                  </a:cubicBezTo>
                  <a:cubicBezTo>
                    <a:pt x="2790841" y="4805019"/>
                    <a:pt x="2794489" y="4812125"/>
                    <a:pt x="2799352" y="4819230"/>
                  </a:cubicBezTo>
                  <a:cubicBezTo>
                    <a:pt x="2804216" y="4826336"/>
                    <a:pt x="2809079" y="4833441"/>
                    <a:pt x="2816375" y="4839126"/>
                  </a:cubicBezTo>
                  <a:cubicBezTo>
                    <a:pt x="2820022" y="4841968"/>
                    <a:pt x="2824886" y="4843389"/>
                    <a:pt x="2828534" y="4844811"/>
                  </a:cubicBezTo>
                  <a:cubicBezTo>
                    <a:pt x="2832181" y="4846080"/>
                    <a:pt x="2835829" y="4846080"/>
                    <a:pt x="2839477" y="4846080"/>
                  </a:cubicBezTo>
                  <a:cubicBezTo>
                    <a:pt x="2852851" y="4847350"/>
                    <a:pt x="2867442" y="4849891"/>
                    <a:pt x="2882032" y="4848620"/>
                  </a:cubicBezTo>
                  <a:cubicBezTo>
                    <a:pt x="2889328" y="4848620"/>
                    <a:pt x="2902703" y="4847350"/>
                    <a:pt x="2906350" y="4836284"/>
                  </a:cubicBezTo>
                  <a:cubicBezTo>
                    <a:pt x="2907566" y="4832020"/>
                    <a:pt x="2907566" y="4824915"/>
                    <a:pt x="2907566" y="4820651"/>
                  </a:cubicBezTo>
                  <a:lnTo>
                    <a:pt x="2907566" y="4807861"/>
                  </a:lnTo>
                  <a:cubicBezTo>
                    <a:pt x="2907566" y="4742490"/>
                    <a:pt x="2907566" y="4679961"/>
                    <a:pt x="2906350" y="4625958"/>
                  </a:cubicBezTo>
                  <a:lnTo>
                    <a:pt x="2908782" y="4569113"/>
                  </a:lnTo>
                  <a:cubicBezTo>
                    <a:pt x="2905134" y="4432686"/>
                    <a:pt x="2907566" y="4677118"/>
                    <a:pt x="2901487" y="4623116"/>
                  </a:cubicBezTo>
                  <a:lnTo>
                    <a:pt x="2901487" y="4603220"/>
                  </a:lnTo>
                  <a:cubicBezTo>
                    <a:pt x="2905134" y="4591851"/>
                    <a:pt x="2902703" y="4566271"/>
                    <a:pt x="2901487" y="4532164"/>
                  </a:cubicBezTo>
                  <a:lnTo>
                    <a:pt x="2901487" y="4442633"/>
                  </a:lnTo>
                  <a:cubicBezTo>
                    <a:pt x="2903919" y="4424159"/>
                    <a:pt x="2902703" y="4529322"/>
                    <a:pt x="2906350" y="4489530"/>
                  </a:cubicBezTo>
                  <a:cubicBezTo>
                    <a:pt x="2901487" y="4471056"/>
                    <a:pt x="2905134" y="4445476"/>
                    <a:pt x="2903919" y="4401421"/>
                  </a:cubicBezTo>
                  <a:cubicBezTo>
                    <a:pt x="2907566" y="4411369"/>
                    <a:pt x="2903919" y="4309048"/>
                    <a:pt x="2908782" y="4336049"/>
                  </a:cubicBezTo>
                  <a:lnTo>
                    <a:pt x="2901487" y="4179726"/>
                  </a:lnTo>
                  <a:cubicBezTo>
                    <a:pt x="2903919" y="4154146"/>
                    <a:pt x="2902703" y="4110091"/>
                    <a:pt x="2902703" y="4075985"/>
                  </a:cubicBezTo>
                  <a:cubicBezTo>
                    <a:pt x="2902703" y="4104407"/>
                    <a:pt x="2901487" y="4111512"/>
                    <a:pt x="2901487" y="4110091"/>
                  </a:cubicBezTo>
                  <a:lnTo>
                    <a:pt x="2901487" y="3985033"/>
                  </a:lnTo>
                  <a:cubicBezTo>
                    <a:pt x="2903919" y="3977928"/>
                    <a:pt x="2907566" y="3919661"/>
                    <a:pt x="2909998" y="3915398"/>
                  </a:cubicBezTo>
                  <a:cubicBezTo>
                    <a:pt x="2907566" y="3823025"/>
                    <a:pt x="2903919" y="3769022"/>
                    <a:pt x="2901487" y="3697967"/>
                  </a:cubicBezTo>
                  <a:lnTo>
                    <a:pt x="2906350" y="3699388"/>
                  </a:lnTo>
                  <a:cubicBezTo>
                    <a:pt x="2905134" y="3689440"/>
                    <a:pt x="2902703" y="3653912"/>
                    <a:pt x="2901487" y="3638280"/>
                  </a:cubicBezTo>
                  <a:lnTo>
                    <a:pt x="2901487" y="3537380"/>
                  </a:lnTo>
                  <a:cubicBezTo>
                    <a:pt x="2905134" y="3547328"/>
                    <a:pt x="2906350" y="3581435"/>
                    <a:pt x="2908782" y="3581435"/>
                  </a:cubicBezTo>
                  <a:lnTo>
                    <a:pt x="2906350" y="3523169"/>
                  </a:lnTo>
                  <a:cubicBezTo>
                    <a:pt x="2907566" y="3541643"/>
                    <a:pt x="2907566" y="3487641"/>
                    <a:pt x="2909998" y="3506115"/>
                  </a:cubicBezTo>
                  <a:cubicBezTo>
                    <a:pt x="2905134" y="3399531"/>
                    <a:pt x="2912430" y="3356898"/>
                    <a:pt x="2909998" y="3246050"/>
                  </a:cubicBezTo>
                  <a:lnTo>
                    <a:pt x="2908782" y="3308580"/>
                  </a:lnTo>
                  <a:cubicBezTo>
                    <a:pt x="2906350" y="3308580"/>
                    <a:pt x="2906350" y="3273052"/>
                    <a:pt x="2906350" y="3246050"/>
                  </a:cubicBezTo>
                  <a:cubicBezTo>
                    <a:pt x="2909998" y="3216207"/>
                    <a:pt x="2909998" y="3197732"/>
                    <a:pt x="2911214" y="3140888"/>
                  </a:cubicBezTo>
                  <a:cubicBezTo>
                    <a:pt x="2908782" y="3092569"/>
                    <a:pt x="2905134" y="3064147"/>
                    <a:pt x="2905134" y="2998775"/>
                  </a:cubicBezTo>
                  <a:cubicBezTo>
                    <a:pt x="2909998" y="3012987"/>
                    <a:pt x="2907566" y="2889349"/>
                    <a:pt x="2912430" y="2876559"/>
                  </a:cubicBezTo>
                  <a:cubicBezTo>
                    <a:pt x="2907566" y="2862348"/>
                    <a:pt x="2911214" y="2748658"/>
                    <a:pt x="2908782" y="2738711"/>
                  </a:cubicBezTo>
                  <a:cubicBezTo>
                    <a:pt x="2907566" y="2703182"/>
                    <a:pt x="2908782" y="2654864"/>
                    <a:pt x="2911214" y="2654864"/>
                  </a:cubicBezTo>
                  <a:cubicBezTo>
                    <a:pt x="2911214" y="2660549"/>
                    <a:pt x="2911214" y="2670497"/>
                    <a:pt x="2912430" y="2681866"/>
                  </a:cubicBezTo>
                  <a:lnTo>
                    <a:pt x="2912430" y="2646338"/>
                  </a:lnTo>
                  <a:cubicBezTo>
                    <a:pt x="2912430" y="2649180"/>
                    <a:pt x="2913646" y="2649180"/>
                    <a:pt x="2913646" y="2652022"/>
                  </a:cubicBezTo>
                  <a:cubicBezTo>
                    <a:pt x="2913646" y="2620757"/>
                    <a:pt x="2909998" y="2620757"/>
                    <a:pt x="2912430" y="2579545"/>
                  </a:cubicBezTo>
                  <a:cubicBezTo>
                    <a:pt x="2916077" y="2569597"/>
                    <a:pt x="2916077" y="2592335"/>
                    <a:pt x="2917293" y="2609389"/>
                  </a:cubicBezTo>
                  <a:close/>
                  <a:moveTo>
                    <a:pt x="19833" y="4539270"/>
                  </a:moveTo>
                  <a:cubicBezTo>
                    <a:pt x="17401" y="4523637"/>
                    <a:pt x="14969" y="4506584"/>
                    <a:pt x="16185" y="4442634"/>
                  </a:cubicBezTo>
                  <a:cubicBezTo>
                    <a:pt x="18617" y="4486688"/>
                    <a:pt x="19833" y="4489530"/>
                    <a:pt x="19833" y="4479583"/>
                  </a:cubicBezTo>
                  <a:lnTo>
                    <a:pt x="19833" y="4539270"/>
                  </a:lnTo>
                  <a:close/>
                  <a:moveTo>
                    <a:pt x="19833" y="300069"/>
                  </a:moveTo>
                  <a:cubicBezTo>
                    <a:pt x="22265" y="290121"/>
                    <a:pt x="23481" y="294384"/>
                    <a:pt x="24697" y="283015"/>
                  </a:cubicBezTo>
                  <a:lnTo>
                    <a:pt x="24697" y="392442"/>
                  </a:lnTo>
                  <a:cubicBezTo>
                    <a:pt x="23481" y="408074"/>
                    <a:pt x="22265" y="375388"/>
                    <a:pt x="21049" y="379652"/>
                  </a:cubicBezTo>
                  <a:lnTo>
                    <a:pt x="24697" y="412337"/>
                  </a:lnTo>
                  <a:lnTo>
                    <a:pt x="24697" y="460655"/>
                  </a:lnTo>
                  <a:lnTo>
                    <a:pt x="24697" y="452129"/>
                  </a:lnTo>
                  <a:lnTo>
                    <a:pt x="23481" y="457813"/>
                  </a:lnTo>
                  <a:lnTo>
                    <a:pt x="25912" y="473445"/>
                  </a:lnTo>
                  <a:lnTo>
                    <a:pt x="25912" y="567239"/>
                  </a:lnTo>
                  <a:lnTo>
                    <a:pt x="25912" y="554449"/>
                  </a:lnTo>
                  <a:cubicBezTo>
                    <a:pt x="24697" y="565818"/>
                    <a:pt x="25912" y="572924"/>
                    <a:pt x="25912" y="578608"/>
                  </a:cubicBezTo>
                  <a:lnTo>
                    <a:pt x="25912" y="611294"/>
                  </a:lnTo>
                  <a:cubicBezTo>
                    <a:pt x="23481" y="631190"/>
                    <a:pt x="21049" y="605610"/>
                    <a:pt x="21049" y="562976"/>
                  </a:cubicBezTo>
                  <a:cubicBezTo>
                    <a:pt x="19833" y="516079"/>
                    <a:pt x="24697" y="520342"/>
                    <a:pt x="21049" y="479130"/>
                  </a:cubicBezTo>
                  <a:lnTo>
                    <a:pt x="19833" y="501868"/>
                  </a:lnTo>
                  <a:lnTo>
                    <a:pt x="19833" y="300068"/>
                  </a:lnTo>
                  <a:close/>
                  <a:moveTo>
                    <a:pt x="18617" y="1019155"/>
                  </a:moveTo>
                  <a:lnTo>
                    <a:pt x="18617" y="1023419"/>
                  </a:lnTo>
                  <a:lnTo>
                    <a:pt x="18617" y="1019155"/>
                  </a:lnTo>
                  <a:close/>
                  <a:moveTo>
                    <a:pt x="17401" y="1091632"/>
                  </a:moveTo>
                  <a:cubicBezTo>
                    <a:pt x="18617" y="1088790"/>
                    <a:pt x="18617" y="1088790"/>
                    <a:pt x="18617" y="1093053"/>
                  </a:cubicBezTo>
                  <a:lnTo>
                    <a:pt x="18617" y="1181163"/>
                  </a:lnTo>
                  <a:cubicBezTo>
                    <a:pt x="18617" y="1151319"/>
                    <a:pt x="17401" y="1132845"/>
                    <a:pt x="17401" y="1091632"/>
                  </a:cubicBezTo>
                  <a:close/>
                  <a:moveTo>
                    <a:pt x="16185" y="1191111"/>
                  </a:moveTo>
                  <a:cubicBezTo>
                    <a:pt x="17401" y="1203901"/>
                    <a:pt x="18617" y="1202480"/>
                    <a:pt x="19833" y="1223797"/>
                  </a:cubicBezTo>
                  <a:lnTo>
                    <a:pt x="19833" y="1307643"/>
                  </a:lnTo>
                  <a:lnTo>
                    <a:pt x="16185" y="1191111"/>
                  </a:lnTo>
                  <a:close/>
                  <a:moveTo>
                    <a:pt x="18617" y="1466808"/>
                  </a:moveTo>
                  <a:cubicBezTo>
                    <a:pt x="18617" y="1463966"/>
                    <a:pt x="18617" y="1461124"/>
                    <a:pt x="19833" y="1458281"/>
                  </a:cubicBezTo>
                  <a:lnTo>
                    <a:pt x="19833" y="1483861"/>
                  </a:lnTo>
                  <a:lnTo>
                    <a:pt x="18617" y="1466808"/>
                  </a:lnTo>
                  <a:close/>
                  <a:moveTo>
                    <a:pt x="19833" y="597083"/>
                  </a:moveTo>
                  <a:cubicBezTo>
                    <a:pt x="21049" y="626926"/>
                    <a:pt x="23481" y="649664"/>
                    <a:pt x="24697" y="668139"/>
                  </a:cubicBezTo>
                  <a:lnTo>
                    <a:pt x="24697" y="842936"/>
                  </a:lnTo>
                  <a:cubicBezTo>
                    <a:pt x="21049" y="817356"/>
                    <a:pt x="25912" y="727826"/>
                    <a:pt x="22265" y="716457"/>
                  </a:cubicBezTo>
                  <a:cubicBezTo>
                    <a:pt x="22265" y="749142"/>
                    <a:pt x="21049" y="778986"/>
                    <a:pt x="19833" y="798882"/>
                  </a:cubicBezTo>
                  <a:lnTo>
                    <a:pt x="19833" y="597083"/>
                  </a:lnTo>
                  <a:close/>
                  <a:moveTo>
                    <a:pt x="19833" y="1972727"/>
                  </a:moveTo>
                  <a:lnTo>
                    <a:pt x="19833" y="2075048"/>
                  </a:lnTo>
                  <a:cubicBezTo>
                    <a:pt x="18617" y="2077890"/>
                    <a:pt x="16185" y="2075048"/>
                    <a:pt x="16185" y="2060836"/>
                  </a:cubicBezTo>
                  <a:cubicBezTo>
                    <a:pt x="21049" y="2066521"/>
                    <a:pt x="18617" y="2013939"/>
                    <a:pt x="19833" y="1972727"/>
                  </a:cubicBezTo>
                  <a:close/>
                  <a:moveTo>
                    <a:pt x="17401" y="2352166"/>
                  </a:moveTo>
                  <a:cubicBezTo>
                    <a:pt x="19833" y="2336534"/>
                    <a:pt x="17401" y="2279689"/>
                    <a:pt x="21049" y="2281110"/>
                  </a:cubicBezTo>
                  <a:lnTo>
                    <a:pt x="21049" y="2383430"/>
                  </a:lnTo>
                  <a:lnTo>
                    <a:pt x="17401" y="2352166"/>
                  </a:lnTo>
                  <a:close/>
                  <a:moveTo>
                    <a:pt x="25912" y="2546859"/>
                  </a:moveTo>
                  <a:cubicBezTo>
                    <a:pt x="25912" y="2404747"/>
                    <a:pt x="24697" y="2262635"/>
                    <a:pt x="24697" y="2116260"/>
                  </a:cubicBezTo>
                  <a:cubicBezTo>
                    <a:pt x="24697" y="2121944"/>
                    <a:pt x="24697" y="2123366"/>
                    <a:pt x="25912" y="2129050"/>
                  </a:cubicBezTo>
                  <a:cubicBezTo>
                    <a:pt x="25912" y="2111997"/>
                    <a:pt x="24697" y="2093522"/>
                    <a:pt x="24697" y="2075048"/>
                  </a:cubicBezTo>
                  <a:cubicBezTo>
                    <a:pt x="24697" y="2070784"/>
                    <a:pt x="25912" y="2080732"/>
                    <a:pt x="25912" y="2086416"/>
                  </a:cubicBezTo>
                  <a:cubicBezTo>
                    <a:pt x="28344" y="2013939"/>
                    <a:pt x="24697" y="1873248"/>
                    <a:pt x="25912" y="1827773"/>
                  </a:cubicBezTo>
                  <a:cubicBezTo>
                    <a:pt x="25912" y="1807877"/>
                    <a:pt x="24697" y="1797929"/>
                    <a:pt x="23481" y="1809298"/>
                  </a:cubicBezTo>
                  <a:lnTo>
                    <a:pt x="23481" y="1442649"/>
                  </a:lnTo>
                  <a:cubicBezTo>
                    <a:pt x="23481" y="1351697"/>
                    <a:pt x="23481" y="1262167"/>
                    <a:pt x="22265" y="1171215"/>
                  </a:cubicBezTo>
                  <a:cubicBezTo>
                    <a:pt x="22265" y="1172636"/>
                    <a:pt x="23481" y="1171215"/>
                    <a:pt x="23481" y="1165531"/>
                  </a:cubicBezTo>
                  <a:cubicBezTo>
                    <a:pt x="23481" y="1132845"/>
                    <a:pt x="23481" y="1087369"/>
                    <a:pt x="21049" y="1051841"/>
                  </a:cubicBezTo>
                  <a:lnTo>
                    <a:pt x="21049" y="966574"/>
                  </a:lnTo>
                  <a:cubicBezTo>
                    <a:pt x="21049" y="963732"/>
                    <a:pt x="22265" y="963732"/>
                    <a:pt x="22265" y="966574"/>
                  </a:cubicBezTo>
                  <a:cubicBezTo>
                    <a:pt x="21049" y="943836"/>
                    <a:pt x="21049" y="919677"/>
                    <a:pt x="21049" y="896939"/>
                  </a:cubicBezTo>
                  <a:cubicBezTo>
                    <a:pt x="22265" y="889833"/>
                    <a:pt x="23481" y="878464"/>
                    <a:pt x="24697" y="865674"/>
                  </a:cubicBezTo>
                  <a:lnTo>
                    <a:pt x="24697" y="1614605"/>
                  </a:lnTo>
                  <a:cubicBezTo>
                    <a:pt x="25912" y="1625974"/>
                    <a:pt x="25912" y="2030993"/>
                    <a:pt x="25912" y="2546859"/>
                  </a:cubicBezTo>
                  <a:close/>
                  <a:moveTo>
                    <a:pt x="79411" y="61320"/>
                  </a:moveTo>
                  <a:lnTo>
                    <a:pt x="81843" y="61320"/>
                  </a:lnTo>
                  <a:lnTo>
                    <a:pt x="79411" y="61320"/>
                  </a:lnTo>
                  <a:cubicBezTo>
                    <a:pt x="80627" y="61320"/>
                    <a:pt x="80627" y="61320"/>
                    <a:pt x="79411" y="61320"/>
                  </a:cubicBezTo>
                  <a:close/>
                  <a:moveTo>
                    <a:pt x="455121" y="4765228"/>
                  </a:moveTo>
                  <a:cubicBezTo>
                    <a:pt x="456337" y="4765228"/>
                    <a:pt x="457553" y="4763807"/>
                    <a:pt x="459984" y="4763807"/>
                  </a:cubicBezTo>
                  <a:lnTo>
                    <a:pt x="509836" y="4763807"/>
                  </a:lnTo>
                  <a:cubicBezTo>
                    <a:pt x="491597" y="4765228"/>
                    <a:pt x="473359" y="4765228"/>
                    <a:pt x="455121" y="4765228"/>
                  </a:cubicBezTo>
                  <a:close/>
                  <a:moveTo>
                    <a:pt x="553608" y="4763807"/>
                  </a:moveTo>
                  <a:lnTo>
                    <a:pt x="566982" y="4763807"/>
                  </a:lnTo>
                  <a:lnTo>
                    <a:pt x="553608" y="4763807"/>
                  </a:lnTo>
                  <a:close/>
                  <a:moveTo>
                    <a:pt x="1730587" y="4769491"/>
                  </a:moveTo>
                  <a:lnTo>
                    <a:pt x="1731803" y="4769491"/>
                  </a:lnTo>
                  <a:lnTo>
                    <a:pt x="1730587" y="4769491"/>
                  </a:lnTo>
                  <a:close/>
                  <a:moveTo>
                    <a:pt x="1808404" y="4769491"/>
                  </a:moveTo>
                  <a:lnTo>
                    <a:pt x="1895947" y="4769491"/>
                  </a:lnTo>
                  <a:lnTo>
                    <a:pt x="1808404" y="4769491"/>
                  </a:lnTo>
                  <a:close/>
                  <a:moveTo>
                    <a:pt x="2909998" y="1870406"/>
                  </a:moveTo>
                  <a:cubicBezTo>
                    <a:pt x="2908782" y="1998307"/>
                    <a:pt x="2913646" y="1972727"/>
                    <a:pt x="2914861" y="2092101"/>
                  </a:cubicBezTo>
                  <a:cubicBezTo>
                    <a:pt x="2908782" y="2153209"/>
                    <a:pt x="2914861" y="1972727"/>
                    <a:pt x="2909998" y="2077890"/>
                  </a:cubicBezTo>
                  <a:cubicBezTo>
                    <a:pt x="2908782" y="2050889"/>
                    <a:pt x="2908782" y="2026729"/>
                    <a:pt x="2907566" y="2003991"/>
                  </a:cubicBezTo>
                  <a:cubicBezTo>
                    <a:pt x="2907566" y="1961358"/>
                    <a:pt x="2907566" y="1917303"/>
                    <a:pt x="2906350" y="1874669"/>
                  </a:cubicBezTo>
                  <a:cubicBezTo>
                    <a:pt x="2907566" y="1856195"/>
                    <a:pt x="2908782" y="1841984"/>
                    <a:pt x="2909998" y="1870406"/>
                  </a:cubicBezTo>
                  <a:close/>
                  <a:moveTo>
                    <a:pt x="2905134" y="3408058"/>
                  </a:moveTo>
                  <a:lnTo>
                    <a:pt x="2905134" y="3337002"/>
                  </a:lnTo>
                  <a:cubicBezTo>
                    <a:pt x="2906350" y="3352634"/>
                    <a:pt x="2906350" y="3372530"/>
                    <a:pt x="2905134" y="3408058"/>
                  </a:cubicBezTo>
                  <a:close/>
                  <a:moveTo>
                    <a:pt x="2906350" y="1711241"/>
                  </a:moveTo>
                  <a:lnTo>
                    <a:pt x="2906350" y="1618868"/>
                  </a:lnTo>
                  <a:cubicBezTo>
                    <a:pt x="2907566" y="1621710"/>
                    <a:pt x="2907566" y="1628816"/>
                    <a:pt x="2908782" y="1641606"/>
                  </a:cubicBezTo>
                  <a:cubicBezTo>
                    <a:pt x="2908782" y="1685660"/>
                    <a:pt x="2907566" y="1706977"/>
                    <a:pt x="2906350" y="1721189"/>
                  </a:cubicBezTo>
                  <a:lnTo>
                    <a:pt x="2906350" y="1711241"/>
                  </a:lnTo>
                  <a:close/>
                  <a:moveTo>
                    <a:pt x="2913646" y="3179258"/>
                  </a:moveTo>
                  <a:cubicBezTo>
                    <a:pt x="2912430" y="3200575"/>
                    <a:pt x="2909998" y="3196311"/>
                    <a:pt x="2908782" y="3196311"/>
                  </a:cubicBezTo>
                  <a:cubicBezTo>
                    <a:pt x="2909998" y="3142309"/>
                    <a:pt x="2908782" y="3118150"/>
                    <a:pt x="2906350" y="3095412"/>
                  </a:cubicBezTo>
                  <a:lnTo>
                    <a:pt x="2906350" y="3028619"/>
                  </a:lnTo>
                  <a:cubicBezTo>
                    <a:pt x="2911214" y="3039988"/>
                    <a:pt x="2912430" y="3123834"/>
                    <a:pt x="2913646" y="3179258"/>
                  </a:cubicBezTo>
                  <a:close/>
                </a:path>
              </a:pathLst>
            </a:custGeom>
            <a:blipFill>
              <a:blip r:embed="rId9"/>
              <a:stretch>
                <a:fillRect l="-18492" r="-18492"/>
              </a:stretch>
            </a:blipFill>
          </p:spPr>
          <p:txBody>
            <a:bodyPr/>
            <a:lstStyle/>
            <a:p>
              <a:endParaRPr lang="en-US"/>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0134F"/>
        </a:solidFill>
        <a:effectLst/>
      </p:bgPr>
    </p:bg>
    <p:spTree>
      <p:nvGrpSpPr>
        <p:cNvPr id="1" name=""/>
        <p:cNvGrpSpPr/>
        <p:nvPr/>
      </p:nvGrpSpPr>
      <p:grpSpPr>
        <a:xfrm>
          <a:off x="0" y="0"/>
          <a:ext cx="0" cy="0"/>
          <a:chOff x="0" y="0"/>
          <a:chExt cx="0" cy="0"/>
        </a:xfrm>
      </p:grpSpPr>
      <p:sp>
        <p:nvSpPr>
          <p:cNvPr id="2" name="TextBox 2"/>
          <p:cNvSpPr txBox="1"/>
          <p:nvPr/>
        </p:nvSpPr>
        <p:spPr>
          <a:xfrm>
            <a:off x="4088521" y="2529307"/>
            <a:ext cx="11895150" cy="2702587"/>
          </a:xfrm>
          <a:prstGeom prst="rect">
            <a:avLst/>
          </a:prstGeom>
        </p:spPr>
        <p:txBody>
          <a:bodyPr lIns="0" tIns="0" rIns="0" bIns="0" rtlCol="0" anchor="t">
            <a:spAutoFit/>
          </a:bodyPr>
          <a:lstStyle/>
          <a:p>
            <a:pPr algn="ctr">
              <a:lnSpc>
                <a:spcPts val="10501"/>
              </a:lnSpc>
            </a:pPr>
            <a:r>
              <a:rPr lang="en-US" sz="7609">
                <a:solidFill>
                  <a:srgbClr val="FFFFFF"/>
                </a:solidFill>
                <a:latin typeface="Poppins"/>
                <a:ea typeface="Poppins"/>
                <a:cs typeface="Poppins"/>
                <a:sym typeface="Poppins"/>
              </a:rPr>
              <a:t>A good deal is a fair price, found fast.</a:t>
            </a:r>
          </a:p>
        </p:txBody>
      </p:sp>
      <p:sp>
        <p:nvSpPr>
          <p:cNvPr id="3" name="TextBox 3"/>
          <p:cNvSpPr txBox="1"/>
          <p:nvPr/>
        </p:nvSpPr>
        <p:spPr>
          <a:xfrm>
            <a:off x="6097675" y="5993481"/>
            <a:ext cx="6102750" cy="1123950"/>
          </a:xfrm>
          <a:prstGeom prst="rect">
            <a:avLst/>
          </a:prstGeom>
        </p:spPr>
        <p:txBody>
          <a:bodyPr lIns="0" tIns="0" rIns="0" bIns="0" rtlCol="0" anchor="t">
            <a:spAutoFit/>
          </a:bodyPr>
          <a:lstStyle/>
          <a:p>
            <a:pPr algn="ctr">
              <a:lnSpc>
                <a:spcPts val="4320"/>
              </a:lnSpc>
            </a:pPr>
            <a:r>
              <a:rPr lang="en-US" sz="3600" b="1">
                <a:solidFill>
                  <a:srgbClr val="FC5596"/>
                </a:solidFill>
                <a:latin typeface="Poppins Bold"/>
                <a:ea typeface="Poppins Bold"/>
                <a:cs typeface="Poppins Bold"/>
                <a:sym typeface="Poppins Bold"/>
              </a:rPr>
              <a:t>— Marketplace Motto</a:t>
            </a:r>
          </a:p>
          <a:p>
            <a:pPr algn="ctr">
              <a:lnSpc>
                <a:spcPts val="4320"/>
              </a:lnSpc>
            </a:pPr>
            <a:endParaRPr lang="en-US" sz="3600" b="1">
              <a:solidFill>
                <a:srgbClr val="FC5596"/>
              </a:solidFill>
              <a:latin typeface="Poppins Bold"/>
              <a:ea typeface="Poppins Bold"/>
              <a:cs typeface="Poppins Bold"/>
              <a:sym typeface="Poppins Bold"/>
            </a:endParaRPr>
          </a:p>
        </p:txBody>
      </p:sp>
      <p:sp>
        <p:nvSpPr>
          <p:cNvPr id="4" name="Freeform 4"/>
          <p:cNvSpPr/>
          <p:nvPr/>
        </p:nvSpPr>
        <p:spPr>
          <a:xfrm>
            <a:off x="7917350" y="50"/>
            <a:ext cx="10370796" cy="4103350"/>
          </a:xfrm>
          <a:custGeom>
            <a:avLst/>
            <a:gdLst/>
            <a:ahLst/>
            <a:cxnLst/>
            <a:rect l="l" t="t" r="r" b="b"/>
            <a:pathLst>
              <a:path w="10370796" h="4103350">
                <a:moveTo>
                  <a:pt x="0" y="0"/>
                </a:moveTo>
                <a:lnTo>
                  <a:pt x="10370796" y="0"/>
                </a:lnTo>
                <a:lnTo>
                  <a:pt x="10370796" y="4103350"/>
                </a:lnTo>
                <a:lnTo>
                  <a:pt x="0" y="410335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5" name="Freeform 5"/>
          <p:cNvSpPr/>
          <p:nvPr/>
        </p:nvSpPr>
        <p:spPr>
          <a:xfrm>
            <a:off x="-328" y="6315954"/>
            <a:ext cx="10036424" cy="3971060"/>
          </a:xfrm>
          <a:custGeom>
            <a:avLst/>
            <a:gdLst/>
            <a:ahLst/>
            <a:cxnLst/>
            <a:rect l="l" t="t" r="r" b="b"/>
            <a:pathLst>
              <a:path w="10036424" h="3971060">
                <a:moveTo>
                  <a:pt x="0" y="0"/>
                </a:moveTo>
                <a:lnTo>
                  <a:pt x="10036424" y="0"/>
                </a:lnTo>
                <a:lnTo>
                  <a:pt x="10036424" y="3971060"/>
                </a:lnTo>
                <a:lnTo>
                  <a:pt x="0" y="397106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20134F"/>
        </a:solidFill>
        <a:effectLst/>
      </p:bgPr>
    </p:bg>
    <p:spTree>
      <p:nvGrpSpPr>
        <p:cNvPr id="1" name=""/>
        <p:cNvGrpSpPr/>
        <p:nvPr/>
      </p:nvGrpSpPr>
      <p:grpSpPr>
        <a:xfrm>
          <a:off x="0" y="0"/>
          <a:ext cx="0" cy="0"/>
          <a:chOff x="0" y="0"/>
          <a:chExt cx="0" cy="0"/>
        </a:xfrm>
      </p:grpSpPr>
      <p:sp>
        <p:nvSpPr>
          <p:cNvPr id="2" name="Freeform 2"/>
          <p:cNvSpPr/>
          <p:nvPr/>
        </p:nvSpPr>
        <p:spPr>
          <a:xfrm>
            <a:off x="-4068298" y="6412450"/>
            <a:ext cx="12099038" cy="6468330"/>
          </a:xfrm>
          <a:custGeom>
            <a:avLst/>
            <a:gdLst/>
            <a:ahLst/>
            <a:cxnLst/>
            <a:rect l="l" t="t" r="r" b="b"/>
            <a:pathLst>
              <a:path w="12099038" h="6468330">
                <a:moveTo>
                  <a:pt x="0" y="0"/>
                </a:moveTo>
                <a:lnTo>
                  <a:pt x="12099038" y="0"/>
                </a:lnTo>
                <a:lnTo>
                  <a:pt x="12099038" y="6468330"/>
                </a:lnTo>
                <a:lnTo>
                  <a:pt x="0" y="646833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3" name="Freeform 3"/>
          <p:cNvSpPr/>
          <p:nvPr/>
        </p:nvSpPr>
        <p:spPr>
          <a:xfrm>
            <a:off x="-3314404" y="7726932"/>
            <a:ext cx="9749298" cy="7005268"/>
          </a:xfrm>
          <a:custGeom>
            <a:avLst/>
            <a:gdLst/>
            <a:ahLst/>
            <a:cxnLst/>
            <a:rect l="l" t="t" r="r" b="b"/>
            <a:pathLst>
              <a:path w="9749298" h="7005268">
                <a:moveTo>
                  <a:pt x="0" y="0"/>
                </a:moveTo>
                <a:lnTo>
                  <a:pt x="9749298" y="0"/>
                </a:lnTo>
                <a:lnTo>
                  <a:pt x="9749298" y="7005268"/>
                </a:lnTo>
                <a:lnTo>
                  <a:pt x="0" y="700526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4" name="Freeform 4"/>
          <p:cNvSpPr/>
          <p:nvPr/>
        </p:nvSpPr>
        <p:spPr>
          <a:xfrm>
            <a:off x="12932500" y="-3155346"/>
            <a:ext cx="9163494" cy="6584346"/>
          </a:xfrm>
          <a:custGeom>
            <a:avLst/>
            <a:gdLst/>
            <a:ahLst/>
            <a:cxnLst/>
            <a:rect l="l" t="t" r="r" b="b"/>
            <a:pathLst>
              <a:path w="9163494" h="6584346">
                <a:moveTo>
                  <a:pt x="0" y="0"/>
                </a:moveTo>
                <a:lnTo>
                  <a:pt x="9163494" y="0"/>
                </a:lnTo>
                <a:lnTo>
                  <a:pt x="9163494" y="6584346"/>
                </a:lnTo>
                <a:lnTo>
                  <a:pt x="0" y="658434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5" name="Freeform 5"/>
          <p:cNvSpPr/>
          <p:nvPr/>
        </p:nvSpPr>
        <p:spPr>
          <a:xfrm>
            <a:off x="8991600" y="2552700"/>
            <a:ext cx="9144000" cy="6256152"/>
          </a:xfrm>
          <a:custGeom>
            <a:avLst/>
            <a:gdLst/>
            <a:ahLst/>
            <a:cxnLst/>
            <a:rect l="l" t="t" r="r" b="b"/>
            <a:pathLst>
              <a:path w="9144000" h="6256152">
                <a:moveTo>
                  <a:pt x="0" y="0"/>
                </a:moveTo>
                <a:lnTo>
                  <a:pt x="9144000" y="0"/>
                </a:lnTo>
                <a:lnTo>
                  <a:pt x="9144000" y="6256152"/>
                </a:lnTo>
                <a:lnTo>
                  <a:pt x="0" y="6256152"/>
                </a:lnTo>
                <a:lnTo>
                  <a:pt x="0" y="0"/>
                </a:lnTo>
                <a:close/>
              </a:path>
            </a:pathLst>
          </a:custGeom>
          <a:blipFill>
            <a:blip r:embed="rId9"/>
            <a:stretch>
              <a:fillRect r="-2629" b="-2"/>
            </a:stretch>
          </a:blipFill>
        </p:spPr>
        <p:txBody>
          <a:bodyPr/>
          <a:lstStyle/>
          <a:p>
            <a:endParaRPr lang="en-US"/>
          </a:p>
        </p:txBody>
      </p:sp>
      <p:sp>
        <p:nvSpPr>
          <p:cNvPr id="6" name="TextBox 6"/>
          <p:cNvSpPr txBox="1"/>
          <p:nvPr/>
        </p:nvSpPr>
        <p:spPr>
          <a:xfrm>
            <a:off x="1382925" y="343484"/>
            <a:ext cx="15217350" cy="730200"/>
          </a:xfrm>
          <a:prstGeom prst="rect">
            <a:avLst/>
          </a:prstGeom>
        </p:spPr>
        <p:txBody>
          <a:bodyPr lIns="0" tIns="0" rIns="0" bIns="0" rtlCol="0" anchor="t">
            <a:spAutoFit/>
          </a:bodyPr>
          <a:lstStyle/>
          <a:p>
            <a:pPr algn="ctr">
              <a:lnSpc>
                <a:spcPts val="5759"/>
              </a:lnSpc>
            </a:pPr>
            <a:r>
              <a:rPr lang="en-US" sz="4800" b="1" dirty="0">
                <a:solidFill>
                  <a:srgbClr val="D5D2E2"/>
                </a:solidFill>
                <a:latin typeface="Poppins Bold"/>
                <a:ea typeface="Poppins Bold"/>
                <a:cs typeface="Poppins Bold"/>
                <a:sym typeface="Poppins Bold"/>
              </a:rPr>
              <a:t>Conclusions</a:t>
            </a:r>
          </a:p>
        </p:txBody>
      </p:sp>
      <p:sp>
        <p:nvSpPr>
          <p:cNvPr id="7" name="TextBox 7"/>
          <p:cNvSpPr txBox="1"/>
          <p:nvPr/>
        </p:nvSpPr>
        <p:spPr>
          <a:xfrm>
            <a:off x="152400" y="1866900"/>
            <a:ext cx="8763000" cy="4308872"/>
          </a:xfrm>
          <a:prstGeom prst="rect">
            <a:avLst/>
          </a:prstGeom>
        </p:spPr>
        <p:txBody>
          <a:bodyPr wrap="square" lIns="0" tIns="0" rIns="0" bIns="0" rtlCol="0" anchor="t">
            <a:spAutoFit/>
          </a:bodyPr>
          <a:lstStyle/>
          <a:p>
            <a:pPr algn="l">
              <a:buFont typeface="Arial" panose="020B0604020202020204" pitchFamily="34" charset="0"/>
              <a:buChar char="•"/>
            </a:pPr>
            <a:r>
              <a:rPr lang="en-GB" sz="2800" b="0" i="0" dirty="0">
                <a:solidFill>
                  <a:schemeClr val="bg1"/>
                </a:solidFill>
                <a:effectLst/>
                <a:latin typeface="-apple-system"/>
              </a:rPr>
              <a:t>This project demonstrates the end-to-end process from exploring the dataset and extracting insights, to training a robust predictive model, and finally transforming it into a live, user-friendly web app.</a:t>
            </a:r>
          </a:p>
          <a:p>
            <a:pPr algn="l">
              <a:buFont typeface="Arial" panose="020B0604020202020204" pitchFamily="34" charset="0"/>
              <a:buChar char="•"/>
            </a:pPr>
            <a:r>
              <a:rPr lang="en-GB" sz="2800" b="0" i="0" dirty="0">
                <a:solidFill>
                  <a:schemeClr val="bg1"/>
                </a:solidFill>
                <a:effectLst/>
                <a:latin typeface="-apple-system"/>
              </a:rPr>
              <a:t>The result is a practical tool that allows anyone to input product details and instantly receive a predicted price, effectively bridging the gap between data and real-world application. It also shows how machine learning can support better decision-making in e-commerce, such as pricing strategies, deal evaluation, and customer awareness.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20134F"/>
        </a:solidFill>
        <a:effectLst/>
      </p:bgPr>
    </p:bg>
    <p:spTree>
      <p:nvGrpSpPr>
        <p:cNvPr id="1" name=""/>
        <p:cNvGrpSpPr/>
        <p:nvPr/>
      </p:nvGrpSpPr>
      <p:grpSpPr>
        <a:xfrm>
          <a:off x="0" y="0"/>
          <a:ext cx="0" cy="0"/>
          <a:chOff x="0" y="0"/>
          <a:chExt cx="0" cy="0"/>
        </a:xfrm>
      </p:grpSpPr>
      <p:sp>
        <p:nvSpPr>
          <p:cNvPr id="2" name="TextBox 2"/>
          <p:cNvSpPr txBox="1"/>
          <p:nvPr/>
        </p:nvSpPr>
        <p:spPr>
          <a:xfrm>
            <a:off x="1609650" y="3186741"/>
            <a:ext cx="6768150" cy="1688211"/>
          </a:xfrm>
          <a:prstGeom prst="rect">
            <a:avLst/>
          </a:prstGeom>
        </p:spPr>
        <p:txBody>
          <a:bodyPr lIns="0" tIns="0" rIns="0" bIns="0" rtlCol="0" anchor="t">
            <a:spAutoFit/>
          </a:bodyPr>
          <a:lstStyle/>
          <a:p>
            <a:pPr algn="r">
              <a:lnSpc>
                <a:spcPts val="3311"/>
              </a:lnSpc>
            </a:pPr>
            <a:r>
              <a:rPr lang="en-US" sz="2400" dirty="0">
                <a:solidFill>
                  <a:srgbClr val="FFFFFF"/>
                </a:solidFill>
                <a:latin typeface="Poppins"/>
                <a:ea typeface="Poppins"/>
                <a:cs typeface="Poppins"/>
                <a:sym typeface="Poppins"/>
              </a:rPr>
              <a:t>Presented by:</a:t>
            </a:r>
          </a:p>
          <a:p>
            <a:pPr algn="r">
              <a:lnSpc>
                <a:spcPts val="3311"/>
              </a:lnSpc>
            </a:pPr>
            <a:r>
              <a:rPr lang="en-US" sz="2400" dirty="0">
                <a:solidFill>
                  <a:srgbClr val="FFFFFF"/>
                </a:solidFill>
                <a:latin typeface="Poppins"/>
                <a:ea typeface="Poppins"/>
                <a:cs typeface="Poppins"/>
                <a:sym typeface="Poppins"/>
              </a:rPr>
              <a:t> Harr</a:t>
            </a:r>
            <a:r>
              <a:rPr lang="en-US" sz="2400" u="none" dirty="0">
                <a:solidFill>
                  <a:srgbClr val="FFFFFF"/>
                </a:solidFill>
                <a:latin typeface="Poppins"/>
                <a:ea typeface="Poppins"/>
                <a:cs typeface="Poppins"/>
                <a:sym typeface="Poppins"/>
              </a:rPr>
              <a:t>iso</a:t>
            </a:r>
            <a:r>
              <a:rPr lang="en-US" sz="2400" dirty="0">
                <a:solidFill>
                  <a:srgbClr val="FFFFFF"/>
                </a:solidFill>
                <a:latin typeface="Poppins"/>
                <a:ea typeface="Poppins"/>
                <a:cs typeface="Poppins"/>
                <a:sym typeface="Poppins"/>
              </a:rPr>
              <a:t>n Kuria, Ryan Karimi, E</a:t>
            </a:r>
            <a:r>
              <a:rPr lang="en-US" sz="2400" u="none" dirty="0">
                <a:solidFill>
                  <a:srgbClr val="FFFFFF"/>
                </a:solidFill>
                <a:latin typeface="Poppins"/>
                <a:ea typeface="Poppins"/>
                <a:cs typeface="Poppins"/>
                <a:sym typeface="Poppins"/>
              </a:rPr>
              <a:t>l</a:t>
            </a:r>
            <a:r>
              <a:rPr lang="en-US" sz="2400" dirty="0">
                <a:solidFill>
                  <a:srgbClr val="FFFFFF"/>
                </a:solidFill>
                <a:latin typeface="Poppins"/>
                <a:ea typeface="Poppins"/>
                <a:cs typeface="Poppins"/>
                <a:sym typeface="Poppins"/>
              </a:rPr>
              <a:t>iz</a:t>
            </a:r>
            <a:r>
              <a:rPr lang="en-US" sz="2400" u="none" dirty="0">
                <a:solidFill>
                  <a:srgbClr val="FFFFFF"/>
                </a:solidFill>
                <a:latin typeface="Poppins"/>
                <a:ea typeface="Poppins"/>
                <a:cs typeface="Poppins"/>
                <a:sym typeface="Poppins"/>
              </a:rPr>
              <a:t>a</a:t>
            </a:r>
            <a:r>
              <a:rPr lang="en-US" sz="2400" dirty="0">
                <a:solidFill>
                  <a:srgbClr val="FFFFFF"/>
                </a:solidFill>
                <a:latin typeface="Poppins"/>
                <a:ea typeface="Poppins"/>
                <a:cs typeface="Poppins"/>
                <a:sym typeface="Poppins"/>
              </a:rPr>
              <a:t>beth Ogu</a:t>
            </a:r>
            <a:r>
              <a:rPr lang="en-US" sz="2400" u="none" dirty="0">
                <a:solidFill>
                  <a:srgbClr val="FFFFFF"/>
                </a:solidFill>
                <a:latin typeface="Poppins"/>
                <a:ea typeface="Poppins"/>
                <a:cs typeface="Poppins"/>
                <a:sym typeface="Poppins"/>
              </a:rPr>
              <a:t>t</a:t>
            </a:r>
            <a:r>
              <a:rPr lang="en-US" sz="2400" dirty="0">
                <a:solidFill>
                  <a:srgbClr val="FFFFFF"/>
                </a:solidFill>
                <a:latin typeface="Poppins"/>
                <a:ea typeface="Poppins"/>
                <a:cs typeface="Poppins"/>
                <a:sym typeface="Poppins"/>
              </a:rPr>
              <a:t>u, Hafsa Mohamed Aden, Rose Muthini, Lewis Mbugua</a:t>
            </a:r>
          </a:p>
        </p:txBody>
      </p:sp>
      <p:sp>
        <p:nvSpPr>
          <p:cNvPr id="3" name="Freeform 3"/>
          <p:cNvSpPr/>
          <p:nvPr/>
        </p:nvSpPr>
        <p:spPr>
          <a:xfrm>
            <a:off x="3706382" y="-1664050"/>
            <a:ext cx="14581618" cy="6539002"/>
          </a:xfrm>
          <a:custGeom>
            <a:avLst/>
            <a:gdLst/>
            <a:ahLst/>
            <a:cxnLst/>
            <a:rect l="l" t="t" r="r" b="b"/>
            <a:pathLst>
              <a:path w="14581618" h="6539002">
                <a:moveTo>
                  <a:pt x="0" y="0"/>
                </a:moveTo>
                <a:lnTo>
                  <a:pt x="14581618" y="0"/>
                </a:lnTo>
                <a:lnTo>
                  <a:pt x="14581618" y="6539002"/>
                </a:lnTo>
                <a:lnTo>
                  <a:pt x="0" y="653900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TextBox 4"/>
          <p:cNvSpPr txBox="1"/>
          <p:nvPr/>
        </p:nvSpPr>
        <p:spPr>
          <a:xfrm>
            <a:off x="1609650" y="1196120"/>
            <a:ext cx="10582350" cy="3966342"/>
          </a:xfrm>
          <a:prstGeom prst="rect">
            <a:avLst/>
          </a:prstGeom>
        </p:spPr>
        <p:txBody>
          <a:bodyPr wrap="square" lIns="0" tIns="0" rIns="0" bIns="0" rtlCol="0" anchor="t">
            <a:spAutoFit/>
          </a:bodyPr>
          <a:lstStyle/>
          <a:p>
            <a:pPr algn="l">
              <a:lnSpc>
                <a:spcPts val="15551"/>
              </a:lnSpc>
            </a:pPr>
            <a:r>
              <a:rPr lang="en-US" sz="12960" b="1" dirty="0">
                <a:solidFill>
                  <a:srgbClr val="D5D2E2"/>
                </a:solidFill>
                <a:latin typeface="Poppins Bold"/>
                <a:ea typeface="Poppins Bold"/>
                <a:cs typeface="Poppins Bold"/>
                <a:sym typeface="Poppins Bold"/>
              </a:rPr>
              <a:t>Thanks You</a:t>
            </a:r>
          </a:p>
          <a:p>
            <a:pPr algn="l">
              <a:lnSpc>
                <a:spcPts val="15551"/>
              </a:lnSpc>
            </a:pPr>
            <a:endParaRPr lang="en-US" sz="12960" b="1" dirty="0">
              <a:solidFill>
                <a:srgbClr val="D5D2E2"/>
              </a:solidFill>
              <a:latin typeface="Poppins Bold"/>
              <a:ea typeface="Poppins Bold"/>
              <a:cs typeface="Poppins Bold"/>
              <a:sym typeface="Poppins Bold"/>
            </a:endParaRPr>
          </a:p>
        </p:txBody>
      </p:sp>
      <p:sp>
        <p:nvSpPr>
          <p:cNvPr id="5" name="TextBox 5"/>
          <p:cNvSpPr txBox="1"/>
          <p:nvPr/>
        </p:nvSpPr>
        <p:spPr>
          <a:xfrm>
            <a:off x="1798050" y="5696025"/>
            <a:ext cx="6391350" cy="1852687"/>
          </a:xfrm>
          <a:prstGeom prst="rect">
            <a:avLst/>
          </a:prstGeom>
        </p:spPr>
        <p:txBody>
          <a:bodyPr lIns="0" tIns="0" rIns="0" bIns="0" rtlCol="0" anchor="t">
            <a:spAutoFit/>
          </a:bodyPr>
          <a:lstStyle/>
          <a:p>
            <a:pPr marL="342900" indent="-342900" algn="l">
              <a:lnSpc>
                <a:spcPts val="2879"/>
              </a:lnSpc>
              <a:buFont typeface="Wingdings" panose="05000000000000000000" pitchFamily="2" charset="2"/>
              <a:buChar char="Ø"/>
            </a:pPr>
            <a:r>
              <a:rPr lang="en-US" sz="2400" dirty="0">
                <a:solidFill>
                  <a:schemeClr val="bg1"/>
                </a:solidFill>
                <a:latin typeface="Poppins"/>
                <a:ea typeface="Poppins"/>
                <a:cs typeface="Poppins"/>
                <a:sym typeface="Poppins"/>
              </a:rPr>
              <a:t>Other resourceful Links</a:t>
            </a:r>
            <a:endParaRPr lang="en-US" sz="2400" dirty="0">
              <a:solidFill>
                <a:schemeClr val="bg1"/>
              </a:solidFill>
              <a:latin typeface="Poppins"/>
              <a:ea typeface="Poppins"/>
              <a:cs typeface="Poppins"/>
              <a:sym typeface="Poppins"/>
              <a:hlinkClick r:id="rId5">
                <a:extLst>
                  <a:ext uri="{A12FA001-AC4F-418D-AE19-62706E023703}">
                    <ahyp:hlinkClr xmlns:ahyp="http://schemas.microsoft.com/office/drawing/2018/hyperlinkcolor" val="tx"/>
                  </a:ext>
                </a:extLst>
              </a:hlinkClick>
            </a:endParaRPr>
          </a:p>
          <a:p>
            <a:pPr marL="342900" indent="-342900" algn="l">
              <a:lnSpc>
                <a:spcPts val="2879"/>
              </a:lnSpc>
              <a:buFont typeface="Wingdings" panose="05000000000000000000" pitchFamily="2" charset="2"/>
              <a:buChar char="Ø"/>
            </a:pPr>
            <a:endParaRPr lang="en-US" sz="2400" dirty="0">
              <a:solidFill>
                <a:schemeClr val="bg1"/>
              </a:solidFill>
              <a:latin typeface="Poppins"/>
              <a:ea typeface="Poppins"/>
              <a:cs typeface="Poppins"/>
              <a:sym typeface="Poppins"/>
              <a:hlinkClick r:id="rId5">
                <a:extLst>
                  <a:ext uri="{A12FA001-AC4F-418D-AE19-62706E023703}">
                    <ahyp:hlinkClr xmlns:ahyp="http://schemas.microsoft.com/office/drawing/2018/hyperlinkcolor" val="tx"/>
                  </a:ext>
                </a:extLst>
              </a:hlinkClick>
            </a:endParaRPr>
          </a:p>
          <a:p>
            <a:pPr marL="742950" lvl="1" indent="-285750">
              <a:lnSpc>
                <a:spcPts val="2879"/>
              </a:lnSpc>
              <a:buFont typeface="Arial" panose="020B0604020202020204" pitchFamily="34" charset="0"/>
              <a:buChar char="•"/>
            </a:pPr>
            <a:r>
              <a:rPr lang="en-US" sz="2400" dirty="0">
                <a:solidFill>
                  <a:schemeClr val="bg1"/>
                </a:solidFill>
                <a:latin typeface="-apple-system"/>
                <a:sym typeface="Poppins"/>
                <a:hlinkClick r:id="rId5">
                  <a:extLst>
                    <a:ext uri="{A12FA001-AC4F-418D-AE19-62706E023703}">
                      <ahyp:hlinkClr xmlns:ahyp="http://schemas.microsoft.com/office/drawing/2018/hyperlinkcolor" val="tx"/>
                    </a:ext>
                  </a:extLst>
                </a:hlinkClick>
              </a:rPr>
              <a:t>Github</a:t>
            </a:r>
            <a:endParaRPr lang="en-US" sz="2400" dirty="0">
              <a:solidFill>
                <a:schemeClr val="bg1"/>
              </a:solidFill>
              <a:latin typeface="-apple-system"/>
              <a:sym typeface="Poppins"/>
            </a:endParaRPr>
          </a:p>
          <a:p>
            <a:pPr marL="742950" lvl="1" indent="-285750">
              <a:lnSpc>
                <a:spcPts val="2879"/>
              </a:lnSpc>
              <a:buFont typeface="Arial" panose="020B0604020202020204" pitchFamily="34" charset="0"/>
              <a:buChar char="•"/>
            </a:pPr>
            <a:endParaRPr lang="en-US" sz="2400" dirty="0">
              <a:solidFill>
                <a:schemeClr val="bg1"/>
              </a:solidFill>
              <a:latin typeface="-apple-system"/>
              <a:sym typeface="Poppins"/>
            </a:endParaRPr>
          </a:p>
          <a:p>
            <a:pPr marL="742950" lvl="1" indent="-285750">
              <a:lnSpc>
                <a:spcPts val="2879"/>
              </a:lnSpc>
              <a:buFont typeface="Arial" panose="020B0604020202020204" pitchFamily="34" charset="0"/>
              <a:buChar char="•"/>
            </a:pPr>
            <a:r>
              <a:rPr lang="en-US" sz="2400" dirty="0">
                <a:solidFill>
                  <a:schemeClr val="bg1"/>
                </a:solidFill>
                <a:latin typeface="-apple-system"/>
                <a:sym typeface="Poppins"/>
                <a:hlinkClick r:id="rId6">
                  <a:extLst>
                    <a:ext uri="{A12FA001-AC4F-418D-AE19-62706E023703}">
                      <ahyp:hlinkClr xmlns:ahyp="http://schemas.microsoft.com/office/drawing/2018/hyperlinkcolor" val="tx"/>
                    </a:ext>
                  </a:extLst>
                </a:hlinkClick>
              </a:rPr>
              <a:t>Tableau Dashboard </a:t>
            </a:r>
            <a:endParaRPr lang="en-US" sz="2400" dirty="0">
              <a:solidFill>
                <a:schemeClr val="bg1"/>
              </a:solidFill>
              <a:latin typeface="-apple-system"/>
              <a:sym typeface="Poppins"/>
            </a:endParaRPr>
          </a:p>
        </p:txBody>
      </p:sp>
      <p:sp>
        <p:nvSpPr>
          <p:cNvPr id="6" name="Freeform 6"/>
          <p:cNvSpPr/>
          <p:nvPr/>
        </p:nvSpPr>
        <p:spPr>
          <a:xfrm>
            <a:off x="1517875" y="8691900"/>
            <a:ext cx="944386" cy="949428"/>
          </a:xfrm>
          <a:custGeom>
            <a:avLst/>
            <a:gdLst/>
            <a:ahLst/>
            <a:cxnLst/>
            <a:rect l="l" t="t" r="r" b="b"/>
            <a:pathLst>
              <a:path w="944386" h="949428">
                <a:moveTo>
                  <a:pt x="0" y="0"/>
                </a:moveTo>
                <a:lnTo>
                  <a:pt x="944386" y="0"/>
                </a:lnTo>
                <a:lnTo>
                  <a:pt x="944386" y="949428"/>
                </a:lnTo>
                <a:lnTo>
                  <a:pt x="0" y="949428"/>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0134F"/>
        </a:solidFill>
        <a:effectLst/>
      </p:bgPr>
    </p:bg>
    <p:spTree>
      <p:nvGrpSpPr>
        <p:cNvPr id="1" name=""/>
        <p:cNvGrpSpPr/>
        <p:nvPr/>
      </p:nvGrpSpPr>
      <p:grpSpPr>
        <a:xfrm>
          <a:off x="0" y="0"/>
          <a:ext cx="0" cy="0"/>
          <a:chOff x="0" y="0"/>
          <a:chExt cx="0" cy="0"/>
        </a:xfrm>
      </p:grpSpPr>
      <p:sp>
        <p:nvSpPr>
          <p:cNvPr id="2" name="Freeform 2"/>
          <p:cNvSpPr/>
          <p:nvPr/>
        </p:nvSpPr>
        <p:spPr>
          <a:xfrm>
            <a:off x="-343418" y="8742026"/>
            <a:ext cx="18909886" cy="3425142"/>
          </a:xfrm>
          <a:custGeom>
            <a:avLst/>
            <a:gdLst/>
            <a:ahLst/>
            <a:cxnLst/>
            <a:rect l="l" t="t" r="r" b="b"/>
            <a:pathLst>
              <a:path w="18909886" h="3425142">
                <a:moveTo>
                  <a:pt x="0" y="0"/>
                </a:moveTo>
                <a:lnTo>
                  <a:pt x="18909886" y="0"/>
                </a:lnTo>
                <a:lnTo>
                  <a:pt x="18909886" y="3425142"/>
                </a:lnTo>
                <a:lnTo>
                  <a:pt x="0" y="342514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3" name="Freeform 3"/>
          <p:cNvSpPr/>
          <p:nvPr/>
        </p:nvSpPr>
        <p:spPr>
          <a:xfrm>
            <a:off x="25325" y="-1460914"/>
            <a:ext cx="16950463" cy="3070189"/>
          </a:xfrm>
          <a:custGeom>
            <a:avLst/>
            <a:gdLst/>
            <a:ahLst/>
            <a:cxnLst/>
            <a:rect l="l" t="t" r="r" b="b"/>
            <a:pathLst>
              <a:path w="16950463" h="3070189">
                <a:moveTo>
                  <a:pt x="0" y="0"/>
                </a:moveTo>
                <a:lnTo>
                  <a:pt x="16950463" y="0"/>
                </a:lnTo>
                <a:lnTo>
                  <a:pt x="16950463" y="3070189"/>
                </a:lnTo>
                <a:lnTo>
                  <a:pt x="0" y="307018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4" name="TextBox 4"/>
          <p:cNvSpPr txBox="1"/>
          <p:nvPr/>
        </p:nvSpPr>
        <p:spPr>
          <a:xfrm>
            <a:off x="1548750" y="1171125"/>
            <a:ext cx="15217350" cy="730200"/>
          </a:xfrm>
          <a:prstGeom prst="rect">
            <a:avLst/>
          </a:prstGeom>
        </p:spPr>
        <p:txBody>
          <a:bodyPr lIns="0" tIns="0" rIns="0" bIns="0" rtlCol="0" anchor="t">
            <a:spAutoFit/>
          </a:bodyPr>
          <a:lstStyle/>
          <a:p>
            <a:pPr algn="l">
              <a:lnSpc>
                <a:spcPts val="5759"/>
              </a:lnSpc>
            </a:pPr>
            <a:r>
              <a:rPr lang="en-US" sz="4800" b="1" dirty="0">
                <a:solidFill>
                  <a:srgbClr val="D5D2E2"/>
                </a:solidFill>
                <a:latin typeface="Poppins Bold"/>
                <a:ea typeface="Poppins Bold"/>
                <a:cs typeface="Poppins Bold"/>
                <a:sym typeface="Poppins Bold"/>
              </a:rPr>
              <a:t>Workflow</a:t>
            </a:r>
          </a:p>
        </p:txBody>
      </p:sp>
      <p:sp>
        <p:nvSpPr>
          <p:cNvPr id="5" name="TextBox 5"/>
          <p:cNvSpPr txBox="1"/>
          <p:nvPr/>
        </p:nvSpPr>
        <p:spPr>
          <a:xfrm>
            <a:off x="1720575" y="2208572"/>
            <a:ext cx="1664550" cy="1547175"/>
          </a:xfrm>
          <a:prstGeom prst="rect">
            <a:avLst/>
          </a:prstGeom>
        </p:spPr>
        <p:txBody>
          <a:bodyPr lIns="0" tIns="0" rIns="0" bIns="0" rtlCol="0" anchor="t">
            <a:spAutoFit/>
          </a:bodyPr>
          <a:lstStyle/>
          <a:p>
            <a:pPr algn="r">
              <a:lnSpc>
                <a:spcPts val="5759"/>
              </a:lnSpc>
            </a:pPr>
            <a:r>
              <a:rPr lang="en-US" sz="4800" b="1">
                <a:solidFill>
                  <a:srgbClr val="D5D2E2"/>
                </a:solidFill>
                <a:latin typeface="Poppins Bold"/>
                <a:ea typeface="Poppins Bold"/>
                <a:cs typeface="Poppins Bold"/>
                <a:sym typeface="Poppins Bold"/>
              </a:rPr>
              <a:t>01</a:t>
            </a:r>
          </a:p>
        </p:txBody>
      </p:sp>
      <p:sp>
        <p:nvSpPr>
          <p:cNvPr id="6" name="TextBox 6"/>
          <p:cNvSpPr txBox="1"/>
          <p:nvPr/>
        </p:nvSpPr>
        <p:spPr>
          <a:xfrm>
            <a:off x="4194637" y="2084077"/>
            <a:ext cx="4865550" cy="641604"/>
          </a:xfrm>
          <a:prstGeom prst="rect">
            <a:avLst/>
          </a:prstGeom>
        </p:spPr>
        <p:txBody>
          <a:bodyPr lIns="0" tIns="0" rIns="0" bIns="0" rtlCol="0" anchor="t">
            <a:spAutoFit/>
          </a:bodyPr>
          <a:lstStyle/>
          <a:p>
            <a:pPr algn="l">
              <a:lnSpc>
                <a:spcPts val="4967"/>
              </a:lnSpc>
            </a:pPr>
            <a:r>
              <a:rPr lang="en-US" sz="3600" b="1" dirty="0">
                <a:solidFill>
                  <a:srgbClr val="FFFFFF"/>
                </a:solidFill>
                <a:latin typeface="Poppins Bold"/>
                <a:ea typeface="Poppins Bold"/>
                <a:cs typeface="Poppins Bold"/>
                <a:sym typeface="Poppins Bold"/>
              </a:rPr>
              <a:t>Problem Statement</a:t>
            </a:r>
          </a:p>
        </p:txBody>
      </p:sp>
      <p:sp>
        <p:nvSpPr>
          <p:cNvPr id="7" name="TextBox 7"/>
          <p:cNvSpPr txBox="1"/>
          <p:nvPr/>
        </p:nvSpPr>
        <p:spPr>
          <a:xfrm>
            <a:off x="4194637" y="2933784"/>
            <a:ext cx="4865550" cy="1735540"/>
          </a:xfrm>
          <a:prstGeom prst="rect">
            <a:avLst/>
          </a:prstGeom>
        </p:spPr>
        <p:txBody>
          <a:bodyPr lIns="0" tIns="0" rIns="0" bIns="0" rtlCol="0" anchor="t">
            <a:spAutoFit/>
          </a:bodyPr>
          <a:lstStyle/>
          <a:p>
            <a:pPr algn="l">
              <a:lnSpc>
                <a:spcPts val="3359"/>
              </a:lnSpc>
            </a:pPr>
            <a:r>
              <a:rPr lang="en-GB" sz="2799" dirty="0">
                <a:solidFill>
                  <a:srgbClr val="FFFFFF"/>
                </a:solidFill>
                <a:latin typeface="Poppins"/>
                <a:ea typeface="Poppins"/>
                <a:cs typeface="Poppins"/>
                <a:sym typeface="Poppins"/>
              </a:rPr>
              <a:t>Identify how sellers can price products competitively while maintaining profitability.</a:t>
            </a:r>
            <a:endParaRPr lang="en-US" sz="2799" dirty="0">
              <a:solidFill>
                <a:srgbClr val="FFFFFF"/>
              </a:solidFill>
              <a:latin typeface="Poppins"/>
              <a:ea typeface="Poppins"/>
              <a:cs typeface="Poppins"/>
              <a:sym typeface="Poppins"/>
            </a:endParaRPr>
          </a:p>
        </p:txBody>
      </p:sp>
      <p:sp>
        <p:nvSpPr>
          <p:cNvPr id="8" name="TextBox 8"/>
          <p:cNvSpPr txBox="1"/>
          <p:nvPr/>
        </p:nvSpPr>
        <p:spPr>
          <a:xfrm>
            <a:off x="1669125" y="6485543"/>
            <a:ext cx="1664550" cy="1585275"/>
          </a:xfrm>
          <a:prstGeom prst="rect">
            <a:avLst/>
          </a:prstGeom>
        </p:spPr>
        <p:txBody>
          <a:bodyPr lIns="0" tIns="0" rIns="0" bIns="0" rtlCol="0" anchor="t">
            <a:spAutoFit/>
          </a:bodyPr>
          <a:lstStyle/>
          <a:p>
            <a:pPr algn="r">
              <a:lnSpc>
                <a:spcPts val="9600"/>
              </a:lnSpc>
            </a:pPr>
            <a:r>
              <a:rPr lang="en-US" sz="8000" b="1">
                <a:solidFill>
                  <a:srgbClr val="FC5596"/>
                </a:solidFill>
                <a:latin typeface="Poppins Bold"/>
                <a:ea typeface="Poppins Bold"/>
                <a:cs typeface="Poppins Bold"/>
                <a:sym typeface="Poppins Bold"/>
              </a:rPr>
              <a:t>03</a:t>
            </a:r>
          </a:p>
        </p:txBody>
      </p:sp>
      <p:sp>
        <p:nvSpPr>
          <p:cNvPr id="9" name="TextBox 9"/>
          <p:cNvSpPr txBox="1"/>
          <p:nvPr/>
        </p:nvSpPr>
        <p:spPr>
          <a:xfrm>
            <a:off x="4194637" y="6580102"/>
            <a:ext cx="4865550" cy="610167"/>
          </a:xfrm>
          <a:prstGeom prst="rect">
            <a:avLst/>
          </a:prstGeom>
        </p:spPr>
        <p:txBody>
          <a:bodyPr lIns="0" tIns="0" rIns="0" bIns="0" rtlCol="0" anchor="t">
            <a:spAutoFit/>
          </a:bodyPr>
          <a:lstStyle/>
          <a:p>
            <a:pPr algn="l">
              <a:lnSpc>
                <a:spcPts val="4967"/>
              </a:lnSpc>
            </a:pPr>
            <a:r>
              <a:rPr lang="en-US" sz="3600" b="1" dirty="0">
                <a:solidFill>
                  <a:srgbClr val="FFFFFF"/>
                </a:solidFill>
                <a:latin typeface="Poppins Bold"/>
                <a:ea typeface="Poppins Bold"/>
                <a:cs typeface="Poppins Bold"/>
                <a:sym typeface="Poppins Bold"/>
              </a:rPr>
              <a:t>Modeling</a:t>
            </a:r>
          </a:p>
        </p:txBody>
      </p:sp>
      <p:sp>
        <p:nvSpPr>
          <p:cNvPr id="10" name="TextBox 10"/>
          <p:cNvSpPr txBox="1"/>
          <p:nvPr/>
        </p:nvSpPr>
        <p:spPr>
          <a:xfrm>
            <a:off x="4291875" y="7553325"/>
            <a:ext cx="4865550" cy="2171557"/>
          </a:xfrm>
          <a:prstGeom prst="rect">
            <a:avLst/>
          </a:prstGeom>
        </p:spPr>
        <p:txBody>
          <a:bodyPr lIns="0" tIns="0" rIns="0" bIns="0" rtlCol="0" anchor="t">
            <a:spAutoFit/>
          </a:bodyPr>
          <a:lstStyle/>
          <a:p>
            <a:pPr algn="l">
              <a:lnSpc>
                <a:spcPts val="3359"/>
              </a:lnSpc>
            </a:pPr>
            <a:r>
              <a:rPr lang="en-GB" sz="2799" dirty="0">
                <a:solidFill>
                  <a:srgbClr val="FFFFFF"/>
                </a:solidFill>
                <a:latin typeface="Poppins"/>
                <a:ea typeface="Poppins"/>
                <a:cs typeface="Poppins"/>
                <a:sym typeface="Poppins"/>
              </a:rPr>
              <a:t>Build and evaluate machine learning models to predict optimal product prices based on key features.</a:t>
            </a:r>
            <a:endParaRPr lang="en-US" sz="2799" dirty="0">
              <a:solidFill>
                <a:srgbClr val="FFFFFF"/>
              </a:solidFill>
              <a:latin typeface="Poppins"/>
              <a:ea typeface="Poppins"/>
              <a:cs typeface="Poppins"/>
              <a:sym typeface="Poppins"/>
            </a:endParaRPr>
          </a:p>
        </p:txBody>
      </p:sp>
      <p:sp>
        <p:nvSpPr>
          <p:cNvPr id="11" name="TextBox 11"/>
          <p:cNvSpPr txBox="1"/>
          <p:nvPr/>
        </p:nvSpPr>
        <p:spPr>
          <a:xfrm>
            <a:off x="9060188" y="1856925"/>
            <a:ext cx="1664550" cy="1585275"/>
          </a:xfrm>
          <a:prstGeom prst="rect">
            <a:avLst/>
          </a:prstGeom>
        </p:spPr>
        <p:txBody>
          <a:bodyPr lIns="0" tIns="0" rIns="0" bIns="0" rtlCol="0" anchor="t">
            <a:spAutoFit/>
          </a:bodyPr>
          <a:lstStyle/>
          <a:p>
            <a:pPr algn="r">
              <a:lnSpc>
                <a:spcPts val="9600"/>
              </a:lnSpc>
            </a:pPr>
            <a:r>
              <a:rPr lang="en-US" sz="8000" b="1">
                <a:solidFill>
                  <a:srgbClr val="56DBDC"/>
                </a:solidFill>
                <a:latin typeface="Poppins Bold"/>
                <a:ea typeface="Poppins Bold"/>
                <a:cs typeface="Poppins Bold"/>
                <a:sym typeface="Poppins Bold"/>
              </a:rPr>
              <a:t>02</a:t>
            </a:r>
          </a:p>
        </p:txBody>
      </p:sp>
      <p:sp>
        <p:nvSpPr>
          <p:cNvPr id="12" name="TextBox 12"/>
          <p:cNvSpPr txBox="1"/>
          <p:nvPr/>
        </p:nvSpPr>
        <p:spPr>
          <a:xfrm>
            <a:off x="11353800" y="1762418"/>
            <a:ext cx="6486891" cy="610167"/>
          </a:xfrm>
          <a:prstGeom prst="rect">
            <a:avLst/>
          </a:prstGeom>
        </p:spPr>
        <p:txBody>
          <a:bodyPr wrap="square" lIns="0" tIns="0" rIns="0" bIns="0" rtlCol="0" anchor="t">
            <a:spAutoFit/>
          </a:bodyPr>
          <a:lstStyle/>
          <a:p>
            <a:pPr algn="l">
              <a:lnSpc>
                <a:spcPts val="4967"/>
              </a:lnSpc>
            </a:pPr>
            <a:r>
              <a:rPr lang="en-US" sz="3600" b="1" dirty="0">
                <a:solidFill>
                  <a:srgbClr val="FFFFFF"/>
                </a:solidFill>
                <a:latin typeface="Poppins Bold"/>
                <a:ea typeface="Poppins Bold"/>
                <a:cs typeface="Poppins Bold"/>
                <a:sym typeface="Poppins Bold"/>
              </a:rPr>
              <a:t>Exploratory Data Analysis</a:t>
            </a:r>
          </a:p>
        </p:txBody>
      </p:sp>
      <p:sp>
        <p:nvSpPr>
          <p:cNvPr id="13" name="TextBox 13"/>
          <p:cNvSpPr txBox="1"/>
          <p:nvPr/>
        </p:nvSpPr>
        <p:spPr>
          <a:xfrm>
            <a:off x="11644450" y="2406612"/>
            <a:ext cx="4865550" cy="1735540"/>
          </a:xfrm>
          <a:prstGeom prst="rect">
            <a:avLst/>
          </a:prstGeom>
        </p:spPr>
        <p:txBody>
          <a:bodyPr lIns="0" tIns="0" rIns="0" bIns="0" rtlCol="0" anchor="t">
            <a:spAutoFit/>
          </a:bodyPr>
          <a:lstStyle/>
          <a:p>
            <a:pPr algn="l">
              <a:lnSpc>
                <a:spcPts val="3359"/>
              </a:lnSpc>
            </a:pPr>
            <a:r>
              <a:rPr lang="en-GB" sz="2799" dirty="0">
                <a:solidFill>
                  <a:srgbClr val="FFFFFF"/>
                </a:solidFill>
                <a:latin typeface="Poppins"/>
                <a:ea typeface="Poppins"/>
                <a:cs typeface="Poppins"/>
                <a:sym typeface="Poppins"/>
              </a:rPr>
              <a:t>Analyse product data to uncover pricing patterns, discount trends, and product competitiveness.</a:t>
            </a:r>
            <a:endParaRPr lang="en-US" sz="2799" dirty="0">
              <a:solidFill>
                <a:srgbClr val="FFFFFF"/>
              </a:solidFill>
              <a:latin typeface="Poppins"/>
              <a:ea typeface="Poppins"/>
              <a:cs typeface="Poppins"/>
              <a:sym typeface="Poppins"/>
            </a:endParaRPr>
          </a:p>
        </p:txBody>
      </p:sp>
      <p:sp>
        <p:nvSpPr>
          <p:cNvPr id="14" name="TextBox 14"/>
          <p:cNvSpPr txBox="1"/>
          <p:nvPr/>
        </p:nvSpPr>
        <p:spPr>
          <a:xfrm>
            <a:off x="9319350" y="6834825"/>
            <a:ext cx="1664550" cy="1585275"/>
          </a:xfrm>
          <a:prstGeom prst="rect">
            <a:avLst/>
          </a:prstGeom>
        </p:spPr>
        <p:txBody>
          <a:bodyPr lIns="0" tIns="0" rIns="0" bIns="0" rtlCol="0" anchor="t">
            <a:spAutoFit/>
          </a:bodyPr>
          <a:lstStyle/>
          <a:p>
            <a:pPr algn="r">
              <a:lnSpc>
                <a:spcPts val="9600"/>
              </a:lnSpc>
            </a:pPr>
            <a:r>
              <a:rPr lang="en-US" sz="8000" b="1">
                <a:solidFill>
                  <a:srgbClr val="FE9883"/>
                </a:solidFill>
                <a:latin typeface="Poppins Bold"/>
                <a:ea typeface="Poppins Bold"/>
                <a:cs typeface="Poppins Bold"/>
                <a:sym typeface="Poppins Bold"/>
              </a:rPr>
              <a:t>04</a:t>
            </a:r>
          </a:p>
        </p:txBody>
      </p:sp>
      <p:sp>
        <p:nvSpPr>
          <p:cNvPr id="15" name="TextBox 15"/>
          <p:cNvSpPr txBox="1"/>
          <p:nvPr/>
        </p:nvSpPr>
        <p:spPr>
          <a:xfrm>
            <a:off x="11900550" y="6476018"/>
            <a:ext cx="4865550" cy="641604"/>
          </a:xfrm>
          <a:prstGeom prst="rect">
            <a:avLst/>
          </a:prstGeom>
        </p:spPr>
        <p:txBody>
          <a:bodyPr lIns="0" tIns="0" rIns="0" bIns="0" rtlCol="0" anchor="t">
            <a:spAutoFit/>
          </a:bodyPr>
          <a:lstStyle/>
          <a:p>
            <a:pPr algn="l">
              <a:lnSpc>
                <a:spcPts val="4967"/>
              </a:lnSpc>
            </a:pPr>
            <a:r>
              <a:rPr lang="en-US" sz="3600" b="1">
                <a:solidFill>
                  <a:srgbClr val="FFFFFF"/>
                </a:solidFill>
                <a:latin typeface="Poppins Bold"/>
                <a:ea typeface="Poppins Bold"/>
                <a:cs typeface="Poppins Bold"/>
                <a:sym typeface="Poppins Bold"/>
              </a:rPr>
              <a:t>Deployment</a:t>
            </a:r>
          </a:p>
        </p:txBody>
      </p:sp>
      <p:sp>
        <p:nvSpPr>
          <p:cNvPr id="16" name="TextBox 16"/>
          <p:cNvSpPr txBox="1"/>
          <p:nvPr/>
        </p:nvSpPr>
        <p:spPr>
          <a:xfrm>
            <a:off x="11834950" y="7292468"/>
            <a:ext cx="5919650" cy="1735540"/>
          </a:xfrm>
          <a:prstGeom prst="rect">
            <a:avLst/>
          </a:prstGeom>
        </p:spPr>
        <p:txBody>
          <a:bodyPr wrap="square" lIns="0" tIns="0" rIns="0" bIns="0" rtlCol="0" anchor="t">
            <a:spAutoFit/>
          </a:bodyPr>
          <a:lstStyle/>
          <a:p>
            <a:pPr algn="l">
              <a:lnSpc>
                <a:spcPts val="3359"/>
              </a:lnSpc>
            </a:pPr>
            <a:r>
              <a:rPr lang="en-GB" sz="2799" dirty="0">
                <a:solidFill>
                  <a:srgbClr val="FFFFFF"/>
                </a:solidFill>
                <a:latin typeface="Poppins"/>
                <a:ea typeface="Poppins"/>
                <a:cs typeface="Poppins"/>
                <a:sym typeface="Poppins"/>
              </a:rPr>
              <a:t>Deploy the best-performing model as a user-friendly web app for real-time price prediction.</a:t>
            </a:r>
            <a:endParaRPr lang="en-US" sz="2799" dirty="0">
              <a:solidFill>
                <a:srgbClr val="FFFFFF"/>
              </a:solidFill>
              <a:latin typeface="Poppins"/>
              <a:ea typeface="Poppins"/>
              <a:cs typeface="Poppins"/>
              <a:sym typeface="Poppins"/>
            </a:endParaRPr>
          </a:p>
        </p:txBody>
      </p:sp>
      <p:grpSp>
        <p:nvGrpSpPr>
          <p:cNvPr id="17" name="Group 17"/>
          <p:cNvGrpSpPr/>
          <p:nvPr/>
        </p:nvGrpSpPr>
        <p:grpSpPr>
          <a:xfrm>
            <a:off x="3547188" y="1942650"/>
            <a:ext cx="53050" cy="1682462"/>
            <a:chOff x="0" y="0"/>
            <a:chExt cx="70733" cy="2243283"/>
          </a:xfrm>
        </p:grpSpPr>
        <p:sp>
          <p:nvSpPr>
            <p:cNvPr id="18" name="Freeform 18"/>
            <p:cNvSpPr/>
            <p:nvPr/>
          </p:nvSpPr>
          <p:spPr>
            <a:xfrm>
              <a:off x="0" y="0"/>
              <a:ext cx="70612" cy="2243328"/>
            </a:xfrm>
            <a:custGeom>
              <a:avLst/>
              <a:gdLst/>
              <a:ahLst/>
              <a:cxnLst/>
              <a:rect l="l" t="t" r="r" b="b"/>
              <a:pathLst>
                <a:path w="70612" h="2243328">
                  <a:moveTo>
                    <a:pt x="0" y="0"/>
                  </a:moveTo>
                  <a:lnTo>
                    <a:pt x="0" y="2243328"/>
                  </a:lnTo>
                  <a:lnTo>
                    <a:pt x="70612" y="2243328"/>
                  </a:lnTo>
                  <a:lnTo>
                    <a:pt x="70612" y="0"/>
                  </a:lnTo>
                  <a:close/>
                </a:path>
              </a:pathLst>
            </a:custGeom>
            <a:solidFill>
              <a:srgbClr val="8854FD"/>
            </a:solidFill>
          </p:spPr>
          <p:txBody>
            <a:bodyPr/>
            <a:lstStyle/>
            <a:p>
              <a:endParaRPr lang="en-US"/>
            </a:p>
          </p:txBody>
        </p:sp>
      </p:grpSp>
      <p:grpSp>
        <p:nvGrpSpPr>
          <p:cNvPr id="19" name="Group 19"/>
          <p:cNvGrpSpPr/>
          <p:nvPr/>
        </p:nvGrpSpPr>
        <p:grpSpPr>
          <a:xfrm>
            <a:off x="3494138" y="6571353"/>
            <a:ext cx="53050" cy="1682462"/>
            <a:chOff x="0" y="0"/>
            <a:chExt cx="70733" cy="2243283"/>
          </a:xfrm>
        </p:grpSpPr>
        <p:sp>
          <p:nvSpPr>
            <p:cNvPr id="20" name="Freeform 20"/>
            <p:cNvSpPr/>
            <p:nvPr/>
          </p:nvSpPr>
          <p:spPr>
            <a:xfrm>
              <a:off x="0" y="0"/>
              <a:ext cx="70612" cy="2243328"/>
            </a:xfrm>
            <a:custGeom>
              <a:avLst/>
              <a:gdLst/>
              <a:ahLst/>
              <a:cxnLst/>
              <a:rect l="l" t="t" r="r" b="b"/>
              <a:pathLst>
                <a:path w="70612" h="2243328">
                  <a:moveTo>
                    <a:pt x="0" y="0"/>
                  </a:moveTo>
                  <a:lnTo>
                    <a:pt x="0" y="2243328"/>
                  </a:lnTo>
                  <a:lnTo>
                    <a:pt x="70612" y="2243328"/>
                  </a:lnTo>
                  <a:lnTo>
                    <a:pt x="70612" y="0"/>
                  </a:lnTo>
                  <a:close/>
                </a:path>
              </a:pathLst>
            </a:custGeom>
            <a:solidFill>
              <a:srgbClr val="FC5596"/>
            </a:solidFill>
          </p:spPr>
          <p:txBody>
            <a:bodyPr/>
            <a:lstStyle/>
            <a:p>
              <a:endParaRPr lang="en-US"/>
            </a:p>
          </p:txBody>
        </p:sp>
      </p:grpSp>
      <p:grpSp>
        <p:nvGrpSpPr>
          <p:cNvPr id="21" name="Group 21"/>
          <p:cNvGrpSpPr/>
          <p:nvPr/>
        </p:nvGrpSpPr>
        <p:grpSpPr>
          <a:xfrm>
            <a:off x="11157075" y="1917015"/>
            <a:ext cx="53050" cy="1682462"/>
            <a:chOff x="0" y="0"/>
            <a:chExt cx="70733" cy="2243283"/>
          </a:xfrm>
        </p:grpSpPr>
        <p:sp>
          <p:nvSpPr>
            <p:cNvPr id="22" name="Freeform 22"/>
            <p:cNvSpPr/>
            <p:nvPr/>
          </p:nvSpPr>
          <p:spPr>
            <a:xfrm>
              <a:off x="0" y="0"/>
              <a:ext cx="70612" cy="2243328"/>
            </a:xfrm>
            <a:custGeom>
              <a:avLst/>
              <a:gdLst/>
              <a:ahLst/>
              <a:cxnLst/>
              <a:rect l="l" t="t" r="r" b="b"/>
              <a:pathLst>
                <a:path w="70612" h="2243328">
                  <a:moveTo>
                    <a:pt x="0" y="0"/>
                  </a:moveTo>
                  <a:lnTo>
                    <a:pt x="0" y="2243328"/>
                  </a:lnTo>
                  <a:lnTo>
                    <a:pt x="70612" y="2243328"/>
                  </a:lnTo>
                  <a:lnTo>
                    <a:pt x="70612" y="0"/>
                  </a:lnTo>
                  <a:close/>
                </a:path>
              </a:pathLst>
            </a:custGeom>
            <a:solidFill>
              <a:srgbClr val="56DBDC"/>
            </a:solidFill>
          </p:spPr>
          <p:txBody>
            <a:bodyPr/>
            <a:lstStyle/>
            <a:p>
              <a:endParaRPr lang="en-US"/>
            </a:p>
          </p:txBody>
        </p:sp>
      </p:grpSp>
      <p:grpSp>
        <p:nvGrpSpPr>
          <p:cNvPr id="23" name="Group 23"/>
          <p:cNvGrpSpPr/>
          <p:nvPr/>
        </p:nvGrpSpPr>
        <p:grpSpPr>
          <a:xfrm>
            <a:off x="11210125" y="6844445"/>
            <a:ext cx="53050" cy="1682462"/>
            <a:chOff x="0" y="0"/>
            <a:chExt cx="70733" cy="2243283"/>
          </a:xfrm>
        </p:grpSpPr>
        <p:sp>
          <p:nvSpPr>
            <p:cNvPr id="24" name="Freeform 24"/>
            <p:cNvSpPr/>
            <p:nvPr/>
          </p:nvSpPr>
          <p:spPr>
            <a:xfrm>
              <a:off x="0" y="0"/>
              <a:ext cx="70612" cy="2243328"/>
            </a:xfrm>
            <a:custGeom>
              <a:avLst/>
              <a:gdLst/>
              <a:ahLst/>
              <a:cxnLst/>
              <a:rect l="l" t="t" r="r" b="b"/>
              <a:pathLst>
                <a:path w="70612" h="2243328">
                  <a:moveTo>
                    <a:pt x="0" y="0"/>
                  </a:moveTo>
                  <a:lnTo>
                    <a:pt x="0" y="2243328"/>
                  </a:lnTo>
                  <a:lnTo>
                    <a:pt x="70612" y="2243328"/>
                  </a:lnTo>
                  <a:lnTo>
                    <a:pt x="70612" y="0"/>
                  </a:lnTo>
                  <a:close/>
                </a:path>
              </a:pathLst>
            </a:custGeom>
            <a:solidFill>
              <a:srgbClr val="FE9883"/>
            </a:solidFill>
          </p:spPr>
          <p:txBody>
            <a:bodyPr/>
            <a:lstStyle/>
            <a:p>
              <a:endParaRPr lang="en-US"/>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0134F"/>
        </a:solidFill>
        <a:effectLst/>
      </p:bgPr>
    </p:bg>
    <p:spTree>
      <p:nvGrpSpPr>
        <p:cNvPr id="1" name=""/>
        <p:cNvGrpSpPr/>
        <p:nvPr/>
      </p:nvGrpSpPr>
      <p:grpSpPr>
        <a:xfrm>
          <a:off x="0" y="0"/>
          <a:ext cx="0" cy="0"/>
          <a:chOff x="0" y="0"/>
          <a:chExt cx="0" cy="0"/>
        </a:xfrm>
      </p:grpSpPr>
      <p:sp>
        <p:nvSpPr>
          <p:cNvPr id="2" name="TextBox 2"/>
          <p:cNvSpPr txBox="1"/>
          <p:nvPr/>
        </p:nvSpPr>
        <p:spPr>
          <a:xfrm>
            <a:off x="609600" y="759842"/>
            <a:ext cx="16383000" cy="12464951"/>
          </a:xfrm>
          <a:prstGeom prst="rect">
            <a:avLst/>
          </a:prstGeom>
        </p:spPr>
        <p:txBody>
          <a:bodyPr wrap="square" lIns="0" tIns="0" rIns="0" bIns="0" rtlCol="0" anchor="t">
            <a:spAutoFit/>
          </a:bodyPr>
          <a:lstStyle/>
          <a:p>
            <a:pPr algn="ctr"/>
            <a:r>
              <a:rPr lang="en-GB" sz="3200" b="1" u="sng" dirty="0">
                <a:solidFill>
                  <a:schemeClr val="bg1"/>
                </a:solidFill>
              </a:rPr>
              <a:t>Project Collaboration</a:t>
            </a:r>
          </a:p>
          <a:p>
            <a:endParaRPr lang="en-GB" sz="2800" dirty="0">
              <a:solidFill>
                <a:schemeClr val="bg1"/>
              </a:solidFill>
            </a:endParaRPr>
          </a:p>
          <a:p>
            <a:pPr marL="285750" indent="-285750">
              <a:buFont typeface="Wingdings" panose="05000000000000000000" pitchFamily="2" charset="2"/>
              <a:buChar char="Ø"/>
            </a:pPr>
            <a:r>
              <a:rPr lang="en-GB" sz="2800" dirty="0">
                <a:solidFill>
                  <a:schemeClr val="bg1"/>
                </a:solidFill>
              </a:rPr>
              <a:t>Project Authors:</a:t>
            </a:r>
          </a:p>
          <a:p>
            <a:endParaRPr lang="en-GB" sz="2800" dirty="0">
              <a:solidFill>
                <a:schemeClr val="bg1"/>
              </a:solidFill>
            </a:endParaRPr>
          </a:p>
          <a:p>
            <a:pPr marL="742950" lvl="1" indent="-285750">
              <a:buFont typeface="Arial" panose="020B0604020202020204" pitchFamily="34" charset="0"/>
              <a:buChar char="•"/>
            </a:pPr>
            <a:r>
              <a:rPr lang="en-GB" sz="2800" dirty="0">
                <a:solidFill>
                  <a:schemeClr val="bg1"/>
                </a:solidFill>
              </a:rPr>
              <a:t>Hafsa M. Aden</a:t>
            </a:r>
          </a:p>
          <a:p>
            <a:pPr marL="742950" lvl="1" indent="-285750">
              <a:buFont typeface="Arial" panose="020B0604020202020204" pitchFamily="34" charset="0"/>
              <a:buChar char="•"/>
            </a:pPr>
            <a:r>
              <a:rPr lang="en-GB" sz="2800" dirty="0">
                <a:solidFill>
                  <a:schemeClr val="bg1"/>
                </a:solidFill>
              </a:rPr>
              <a:t>Ryan Karimi</a:t>
            </a:r>
          </a:p>
          <a:p>
            <a:pPr marL="742950" lvl="1" indent="-285750">
              <a:buFont typeface="Arial" panose="020B0604020202020204" pitchFamily="34" charset="0"/>
              <a:buChar char="•"/>
            </a:pPr>
            <a:r>
              <a:rPr lang="en-GB" sz="2800" dirty="0">
                <a:solidFill>
                  <a:schemeClr val="bg1"/>
                </a:solidFill>
              </a:rPr>
              <a:t>Rose </a:t>
            </a:r>
            <a:r>
              <a:rPr lang="en-GB" sz="2800" dirty="0" err="1">
                <a:solidFill>
                  <a:schemeClr val="bg1"/>
                </a:solidFill>
              </a:rPr>
              <a:t>Muthini</a:t>
            </a:r>
            <a:endParaRPr lang="en-GB" sz="2800" dirty="0">
              <a:solidFill>
                <a:schemeClr val="bg1"/>
              </a:solidFill>
            </a:endParaRPr>
          </a:p>
          <a:p>
            <a:pPr marL="742950" lvl="1" indent="-285750">
              <a:buFont typeface="Arial" panose="020B0604020202020204" pitchFamily="34" charset="0"/>
              <a:buChar char="•"/>
            </a:pPr>
            <a:r>
              <a:rPr lang="en-GB" sz="2800" dirty="0">
                <a:solidFill>
                  <a:schemeClr val="bg1"/>
                </a:solidFill>
              </a:rPr>
              <a:t>Lewis Karanja</a:t>
            </a:r>
          </a:p>
          <a:p>
            <a:pPr marL="742950" lvl="1" indent="-285750">
              <a:buFont typeface="Arial" panose="020B0604020202020204" pitchFamily="34" charset="0"/>
              <a:buChar char="•"/>
            </a:pPr>
            <a:r>
              <a:rPr lang="en-GB" sz="2800" dirty="0">
                <a:solidFill>
                  <a:schemeClr val="bg1"/>
                </a:solidFill>
              </a:rPr>
              <a:t>Harrison </a:t>
            </a:r>
            <a:r>
              <a:rPr lang="en-GB" sz="2800" dirty="0" err="1">
                <a:solidFill>
                  <a:schemeClr val="bg1"/>
                </a:solidFill>
              </a:rPr>
              <a:t>Karime</a:t>
            </a:r>
            <a:endParaRPr lang="en-GB" sz="2800" dirty="0">
              <a:solidFill>
                <a:schemeClr val="bg1"/>
              </a:solidFill>
            </a:endParaRPr>
          </a:p>
          <a:p>
            <a:pPr marL="742950" lvl="1" indent="-285750">
              <a:buFont typeface="Arial" panose="020B0604020202020204" pitchFamily="34" charset="0"/>
              <a:buChar char="•"/>
            </a:pPr>
            <a:r>
              <a:rPr lang="en-GB" sz="2800" dirty="0">
                <a:solidFill>
                  <a:schemeClr val="bg1"/>
                </a:solidFill>
              </a:rPr>
              <a:t>Elizabeth Ogutu</a:t>
            </a:r>
          </a:p>
          <a:p>
            <a:endParaRPr lang="en-GB" sz="2800" dirty="0">
              <a:solidFill>
                <a:schemeClr val="bg1"/>
              </a:solidFill>
            </a:endParaRPr>
          </a:p>
          <a:p>
            <a:r>
              <a:rPr lang="en-GB" sz="2800" u="sng" dirty="0">
                <a:solidFill>
                  <a:schemeClr val="bg1"/>
                </a:solidFill>
              </a:rPr>
              <a:t>Collaboration &amp; Workflow</a:t>
            </a:r>
          </a:p>
          <a:p>
            <a:endParaRPr lang="en-GB" sz="2800" dirty="0">
              <a:solidFill>
                <a:schemeClr val="bg1"/>
              </a:solidFill>
            </a:endParaRPr>
          </a:p>
          <a:p>
            <a:pPr marL="285750" indent="-285750">
              <a:buFont typeface="Wingdings" panose="05000000000000000000" pitchFamily="2" charset="2"/>
              <a:buChar char="Ø"/>
            </a:pPr>
            <a:r>
              <a:rPr lang="en-GB" sz="2800" b="1" dirty="0">
                <a:solidFill>
                  <a:schemeClr val="bg1"/>
                </a:solidFill>
                <a:hlinkClick r:id="rId3">
                  <a:extLst>
                    <a:ext uri="{A12FA001-AC4F-418D-AE19-62706E023703}">
                      <ahyp:hlinkClr xmlns:ahyp="http://schemas.microsoft.com/office/drawing/2018/hyperlinkcolor" val="tx"/>
                    </a:ext>
                  </a:extLst>
                </a:hlinkClick>
              </a:rPr>
              <a:t>Notion</a:t>
            </a:r>
            <a:r>
              <a:rPr lang="en-GB" sz="2800" dirty="0">
                <a:solidFill>
                  <a:schemeClr val="bg1"/>
                </a:solidFill>
                <a:hlinkClick r:id="rId3">
                  <a:extLst>
                    <a:ext uri="{A12FA001-AC4F-418D-AE19-62706E023703}">
                      <ahyp:hlinkClr xmlns:ahyp="http://schemas.microsoft.com/office/drawing/2018/hyperlinkcolor" val="tx"/>
                    </a:ext>
                  </a:extLst>
                </a:hlinkClick>
              </a:rPr>
              <a:t> </a:t>
            </a:r>
            <a:r>
              <a:rPr lang="en-GB" sz="2800" dirty="0">
                <a:solidFill>
                  <a:schemeClr val="bg1"/>
                </a:solidFill>
              </a:rPr>
              <a:t> served as our central hub for organizing tasks. We used it to:</a:t>
            </a:r>
          </a:p>
          <a:p>
            <a:pPr marL="742950" lvl="1" indent="-285750">
              <a:buFont typeface="Arial" panose="020B0604020202020204" pitchFamily="34" charset="0"/>
              <a:buChar char="•"/>
            </a:pPr>
            <a:endParaRPr lang="en-GB" sz="2800" dirty="0">
              <a:solidFill>
                <a:schemeClr val="bg1"/>
              </a:solidFill>
            </a:endParaRPr>
          </a:p>
          <a:p>
            <a:pPr marL="742950" lvl="1" indent="-285750">
              <a:buFont typeface="Arial" panose="020B0604020202020204" pitchFamily="34" charset="0"/>
              <a:buChar char="•"/>
            </a:pPr>
            <a:r>
              <a:rPr lang="en-GB" sz="2800" dirty="0">
                <a:solidFill>
                  <a:schemeClr val="bg1"/>
                </a:solidFill>
              </a:rPr>
              <a:t>Share notes and useful links in one accessible space</a:t>
            </a:r>
          </a:p>
          <a:p>
            <a:pPr marL="742950" lvl="1" indent="-285750">
              <a:buFont typeface="Arial" panose="020B0604020202020204" pitchFamily="34" charset="0"/>
              <a:buChar char="•"/>
            </a:pPr>
            <a:r>
              <a:rPr lang="en-GB" sz="2800" b="0" i="0" dirty="0">
                <a:solidFill>
                  <a:schemeClr val="bg1"/>
                </a:solidFill>
                <a:effectLst/>
                <a:latin typeface="-apple-system"/>
              </a:rPr>
              <a:t>Document meeting notes and decisions for easy reference. - Track deadlines and assigned responsibilities through task boards. </a:t>
            </a:r>
          </a:p>
          <a:p>
            <a:pPr marL="742950" lvl="1" indent="-285750">
              <a:buFont typeface="Arial" panose="020B0604020202020204" pitchFamily="34" charset="0"/>
              <a:buChar char="•"/>
            </a:pPr>
            <a:r>
              <a:rPr lang="en-GB" sz="2800" b="0" i="0" dirty="0">
                <a:solidFill>
                  <a:schemeClr val="bg1"/>
                </a:solidFill>
                <a:effectLst/>
                <a:latin typeface="-apple-system"/>
              </a:rPr>
              <a:t>Enable real-time collaboration reducing miscommunication and delays.</a:t>
            </a:r>
          </a:p>
          <a:p>
            <a:pPr marL="742950" lvl="1" indent="-285750">
              <a:buFont typeface="Arial" panose="020B0604020202020204" pitchFamily="34" charset="0"/>
              <a:buChar char="•"/>
            </a:pPr>
            <a:endParaRPr lang="en-GB" sz="2800" dirty="0">
              <a:solidFill>
                <a:schemeClr val="bg1"/>
              </a:solidFill>
            </a:endParaRPr>
          </a:p>
          <a:p>
            <a:endParaRPr lang="en-GB" sz="2800" dirty="0">
              <a:solidFill>
                <a:schemeClr val="bg1"/>
              </a:solidFill>
            </a:endParaRPr>
          </a:p>
          <a:p>
            <a:endParaRPr lang="en-GB" sz="2800" dirty="0">
              <a:solidFill>
                <a:schemeClr val="bg1"/>
              </a:solidFill>
            </a:endParaRPr>
          </a:p>
          <a:p>
            <a:endParaRPr lang="en-GB" sz="2800"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p:txBody>
      </p:sp>
      <p:sp>
        <p:nvSpPr>
          <p:cNvPr id="5" name="Freeform 5"/>
          <p:cNvSpPr/>
          <p:nvPr/>
        </p:nvSpPr>
        <p:spPr>
          <a:xfrm>
            <a:off x="-328" y="8191500"/>
            <a:ext cx="6248728" cy="2095514"/>
          </a:xfrm>
          <a:custGeom>
            <a:avLst/>
            <a:gdLst/>
            <a:ahLst/>
            <a:cxnLst/>
            <a:rect l="l" t="t" r="r" b="b"/>
            <a:pathLst>
              <a:path w="10036424" h="3971060">
                <a:moveTo>
                  <a:pt x="0" y="0"/>
                </a:moveTo>
                <a:lnTo>
                  <a:pt x="10036424" y="0"/>
                </a:lnTo>
                <a:lnTo>
                  <a:pt x="10036424" y="3971060"/>
                </a:lnTo>
                <a:lnTo>
                  <a:pt x="0" y="397106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Tree>
    <p:extLst>
      <p:ext uri="{BB962C8B-B14F-4D97-AF65-F5344CB8AC3E}">
        <p14:creationId xmlns:p14="http://schemas.microsoft.com/office/powerpoint/2010/main" val="3473370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0134F"/>
        </a:solidFill>
        <a:effectLst/>
      </p:bgPr>
    </p:bg>
    <p:spTree>
      <p:nvGrpSpPr>
        <p:cNvPr id="1" name=""/>
        <p:cNvGrpSpPr/>
        <p:nvPr/>
      </p:nvGrpSpPr>
      <p:grpSpPr>
        <a:xfrm>
          <a:off x="0" y="0"/>
          <a:ext cx="0" cy="0"/>
          <a:chOff x="0" y="0"/>
          <a:chExt cx="0" cy="0"/>
        </a:xfrm>
      </p:grpSpPr>
      <p:sp>
        <p:nvSpPr>
          <p:cNvPr id="2" name="TextBox 2"/>
          <p:cNvSpPr txBox="1"/>
          <p:nvPr/>
        </p:nvSpPr>
        <p:spPr>
          <a:xfrm>
            <a:off x="609600" y="342900"/>
            <a:ext cx="17449800" cy="11572399"/>
          </a:xfrm>
          <a:prstGeom prst="rect">
            <a:avLst/>
          </a:prstGeom>
        </p:spPr>
        <p:txBody>
          <a:bodyPr wrap="square" lIns="0" tIns="0" rIns="0" bIns="0" rtlCol="0" anchor="t">
            <a:spAutoFit/>
          </a:bodyPr>
          <a:lstStyle/>
          <a:p>
            <a:pPr algn="ctr"/>
            <a:r>
              <a:rPr lang="en-GB" sz="3200" b="1" u="sng" dirty="0">
                <a:solidFill>
                  <a:schemeClr val="bg1"/>
                </a:solidFill>
              </a:rPr>
              <a:t>Business Understanding</a:t>
            </a:r>
          </a:p>
          <a:p>
            <a:pPr algn="ctr"/>
            <a:endParaRPr lang="en-GB" sz="3200" b="1" u="sng" dirty="0">
              <a:solidFill>
                <a:schemeClr val="bg1"/>
              </a:solidFill>
            </a:endParaRPr>
          </a:p>
          <a:p>
            <a:pPr algn="ctr"/>
            <a:r>
              <a:rPr lang="en-GB" sz="2800" b="0" i="1" dirty="0">
                <a:solidFill>
                  <a:schemeClr val="bg1"/>
                </a:solidFill>
                <a:effectLst/>
                <a:latin typeface="-apple-system"/>
              </a:rPr>
              <a:t>At what price should one sell a product to remain competitive while still making a profit?</a:t>
            </a:r>
            <a:endParaRPr lang="en-GB" sz="2800" b="0" i="0" dirty="0">
              <a:solidFill>
                <a:schemeClr val="bg1"/>
              </a:solidFill>
              <a:effectLst/>
              <a:latin typeface="-apple-system"/>
            </a:endParaRPr>
          </a:p>
          <a:p>
            <a:endParaRPr lang="en-GB" sz="2800" dirty="0">
              <a:solidFill>
                <a:schemeClr val="bg1"/>
              </a:solidFill>
            </a:endParaRPr>
          </a:p>
          <a:p>
            <a:r>
              <a:rPr lang="en-GB" sz="2800" u="sng" dirty="0">
                <a:solidFill>
                  <a:schemeClr val="bg1"/>
                </a:solidFill>
              </a:rPr>
              <a:t>Problem Statement</a:t>
            </a:r>
          </a:p>
          <a:p>
            <a:endParaRPr lang="en-GB" sz="2800" u="sng" dirty="0">
              <a:solidFill>
                <a:schemeClr val="bg1"/>
              </a:solidFill>
            </a:endParaRPr>
          </a:p>
          <a:p>
            <a:pPr marL="285750" lvl="1" indent="-285750">
              <a:buFont typeface="Wingdings" panose="05000000000000000000" pitchFamily="2" charset="2"/>
              <a:buChar char="Ø"/>
            </a:pPr>
            <a:r>
              <a:rPr lang="en-GB" sz="2800" dirty="0">
                <a:solidFill>
                  <a:schemeClr val="bg1"/>
                </a:solidFill>
                <a:latin typeface="-apple-system"/>
              </a:rPr>
              <a:t>Pricing is one of the most critical decisions for any seller. While costs, margins, and supplier agreements guide internal pricing, what’s often missing is visibility into how competitors price similar products. Without this context, sellers face two key risks:</a:t>
            </a:r>
          </a:p>
          <a:p>
            <a:pPr marL="285750" lvl="1" indent="-285750">
              <a:buFont typeface="Wingdings" panose="05000000000000000000" pitchFamily="2" charset="2"/>
              <a:buChar char="Ø"/>
            </a:pPr>
            <a:endParaRPr lang="en-GB" sz="2800" dirty="0">
              <a:solidFill>
                <a:schemeClr val="bg1"/>
              </a:solidFill>
              <a:latin typeface="-apple-system"/>
            </a:endParaRPr>
          </a:p>
          <a:p>
            <a:pPr marL="742950" lvl="1" indent="-285750">
              <a:buFont typeface="Arial" panose="020B0604020202020204" pitchFamily="34" charset="0"/>
              <a:buChar char="•"/>
            </a:pPr>
            <a:r>
              <a:rPr lang="en-GB" sz="2800" dirty="0">
                <a:solidFill>
                  <a:schemeClr val="bg1"/>
                </a:solidFill>
                <a:latin typeface="-apple-system"/>
              </a:rPr>
              <a:t>Overpricing → losing customers to cheaper alternatives</a:t>
            </a:r>
          </a:p>
          <a:p>
            <a:pPr marL="742950" lvl="1" indent="-285750">
              <a:buFont typeface="Arial" panose="020B0604020202020204" pitchFamily="34" charset="0"/>
              <a:buChar char="•"/>
            </a:pPr>
            <a:r>
              <a:rPr lang="en-GB" sz="2800" dirty="0">
                <a:solidFill>
                  <a:schemeClr val="bg1"/>
                </a:solidFill>
                <a:latin typeface="-apple-system"/>
              </a:rPr>
              <a:t>Under pricing → cutting into profits unnecessarily.</a:t>
            </a:r>
          </a:p>
          <a:p>
            <a:pPr lvl="1"/>
            <a:endParaRPr lang="en-GB" sz="2800" dirty="0">
              <a:solidFill>
                <a:schemeClr val="bg1"/>
              </a:solidFill>
              <a:latin typeface="-apple-system"/>
            </a:endParaRPr>
          </a:p>
          <a:p>
            <a:pPr marL="285750" indent="-285750" algn="l">
              <a:buFont typeface="Wingdings" panose="05000000000000000000" pitchFamily="2" charset="2"/>
              <a:buChar char="Ø"/>
            </a:pPr>
            <a:r>
              <a:rPr lang="en-GB" sz="2800" b="0" i="0" dirty="0">
                <a:solidFill>
                  <a:schemeClr val="bg1"/>
                </a:solidFill>
                <a:effectLst/>
                <a:latin typeface="-apple-system"/>
              </a:rPr>
              <a:t>New sellers entering marketplaces often struggle with:</a:t>
            </a:r>
          </a:p>
          <a:p>
            <a:pPr marL="285750" indent="-285750" algn="l">
              <a:buFont typeface="Wingdings" panose="05000000000000000000" pitchFamily="2" charset="2"/>
              <a:buChar char="Ø"/>
            </a:pPr>
            <a:endParaRPr lang="en-GB" sz="2800" b="0" i="0" dirty="0">
              <a:solidFill>
                <a:schemeClr val="bg1"/>
              </a:solidFill>
              <a:effectLst/>
              <a:latin typeface="-apple-system"/>
            </a:endParaRPr>
          </a:p>
          <a:p>
            <a:pPr marL="742950" lvl="1" indent="-285750" algn="l">
              <a:buFont typeface="Arial" panose="020B0604020202020204" pitchFamily="34" charset="0"/>
              <a:buChar char="•"/>
            </a:pPr>
            <a:r>
              <a:rPr lang="en-GB" sz="2800" b="0" i="0" dirty="0">
                <a:solidFill>
                  <a:schemeClr val="bg1"/>
                </a:solidFill>
                <a:effectLst/>
                <a:latin typeface="-apple-system"/>
              </a:rPr>
              <a:t>Price variability – Similar products can vary widely in price (e.g., </a:t>
            </a:r>
            <a:r>
              <a:rPr lang="en-GB" sz="2800" b="0" i="0" dirty="0" err="1">
                <a:solidFill>
                  <a:schemeClr val="bg1"/>
                </a:solidFill>
                <a:effectLst/>
                <a:latin typeface="-apple-system"/>
              </a:rPr>
              <a:t>KSh</a:t>
            </a:r>
            <a:r>
              <a:rPr lang="en-GB" sz="2800" b="0" i="0" dirty="0">
                <a:solidFill>
                  <a:schemeClr val="bg1"/>
                </a:solidFill>
                <a:effectLst/>
                <a:latin typeface="-apple-system"/>
              </a:rPr>
              <a:t> 499 vs </a:t>
            </a:r>
            <a:r>
              <a:rPr lang="en-GB" sz="2800" b="0" i="0" dirty="0" err="1">
                <a:solidFill>
                  <a:schemeClr val="bg1"/>
                </a:solidFill>
                <a:effectLst/>
                <a:latin typeface="-apple-system"/>
              </a:rPr>
              <a:t>KSh</a:t>
            </a:r>
            <a:r>
              <a:rPr lang="en-GB" sz="2800" b="0" i="0" dirty="0">
                <a:solidFill>
                  <a:schemeClr val="bg1"/>
                </a:solidFill>
                <a:effectLst/>
                <a:latin typeface="-apple-system"/>
              </a:rPr>
              <a:t> 8,900).</a:t>
            </a:r>
          </a:p>
          <a:p>
            <a:pPr marL="742950" lvl="1" indent="-285750" algn="l">
              <a:buFont typeface="Arial" panose="020B0604020202020204" pitchFamily="34" charset="0"/>
              <a:buChar char="•"/>
            </a:pPr>
            <a:r>
              <a:rPr lang="en-GB" sz="2800" b="0" i="0" dirty="0">
                <a:solidFill>
                  <a:schemeClr val="bg1"/>
                </a:solidFill>
                <a:effectLst/>
                <a:latin typeface="-apple-system"/>
              </a:rPr>
              <a:t>Discount strategy – Discounts strongly influence buyers, but the "sweet spot" is unclear.</a:t>
            </a:r>
          </a:p>
          <a:p>
            <a:pPr lvl="1"/>
            <a:endParaRPr lang="en-GB" sz="2800" dirty="0">
              <a:solidFill>
                <a:schemeClr val="bg1"/>
              </a:solidFill>
              <a:latin typeface="-apple-system"/>
            </a:endParaRPr>
          </a:p>
          <a:p>
            <a:pPr lvl="1" algn="l"/>
            <a:endParaRPr lang="en-GB" sz="2400" b="0" i="0" dirty="0">
              <a:solidFill>
                <a:schemeClr val="bg1"/>
              </a:solidFill>
              <a:effectLst/>
              <a:latin typeface="-apple-system"/>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p:txBody>
      </p:sp>
      <p:sp>
        <p:nvSpPr>
          <p:cNvPr id="5" name="Freeform 5"/>
          <p:cNvSpPr/>
          <p:nvPr/>
        </p:nvSpPr>
        <p:spPr>
          <a:xfrm>
            <a:off x="-328" y="8877300"/>
            <a:ext cx="5334328" cy="1409714"/>
          </a:xfrm>
          <a:custGeom>
            <a:avLst/>
            <a:gdLst/>
            <a:ahLst/>
            <a:cxnLst/>
            <a:rect l="l" t="t" r="r" b="b"/>
            <a:pathLst>
              <a:path w="10036424" h="3971060">
                <a:moveTo>
                  <a:pt x="0" y="0"/>
                </a:moveTo>
                <a:lnTo>
                  <a:pt x="10036424" y="0"/>
                </a:lnTo>
                <a:lnTo>
                  <a:pt x="10036424" y="3971060"/>
                </a:lnTo>
                <a:lnTo>
                  <a:pt x="0" y="397106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Tree>
    <p:extLst>
      <p:ext uri="{BB962C8B-B14F-4D97-AF65-F5344CB8AC3E}">
        <p14:creationId xmlns:p14="http://schemas.microsoft.com/office/powerpoint/2010/main" val="271038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0134F"/>
        </a:solidFill>
        <a:effectLst/>
      </p:bgPr>
    </p:bg>
    <p:spTree>
      <p:nvGrpSpPr>
        <p:cNvPr id="1" name=""/>
        <p:cNvGrpSpPr/>
        <p:nvPr/>
      </p:nvGrpSpPr>
      <p:grpSpPr>
        <a:xfrm>
          <a:off x="0" y="0"/>
          <a:ext cx="0" cy="0"/>
          <a:chOff x="0" y="0"/>
          <a:chExt cx="0" cy="0"/>
        </a:xfrm>
      </p:grpSpPr>
      <p:sp>
        <p:nvSpPr>
          <p:cNvPr id="2" name="Freeform 2"/>
          <p:cNvSpPr/>
          <p:nvPr/>
        </p:nvSpPr>
        <p:spPr>
          <a:xfrm>
            <a:off x="5338802" y="-537192"/>
            <a:ext cx="15065412" cy="2728940"/>
          </a:xfrm>
          <a:custGeom>
            <a:avLst/>
            <a:gdLst/>
            <a:ahLst/>
            <a:cxnLst/>
            <a:rect l="l" t="t" r="r" b="b"/>
            <a:pathLst>
              <a:path w="15065412" h="2728940">
                <a:moveTo>
                  <a:pt x="0" y="0"/>
                </a:moveTo>
                <a:lnTo>
                  <a:pt x="15065412" y="0"/>
                </a:lnTo>
                <a:lnTo>
                  <a:pt x="15065412" y="2728940"/>
                </a:lnTo>
                <a:lnTo>
                  <a:pt x="0" y="272894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3" name="TextBox 3"/>
          <p:cNvSpPr txBox="1"/>
          <p:nvPr/>
        </p:nvSpPr>
        <p:spPr>
          <a:xfrm>
            <a:off x="-2209800" y="1204738"/>
            <a:ext cx="15217350" cy="1366271"/>
          </a:xfrm>
          <a:prstGeom prst="rect">
            <a:avLst/>
          </a:prstGeom>
        </p:spPr>
        <p:txBody>
          <a:bodyPr lIns="0" tIns="0" rIns="0" bIns="0" rtlCol="0" anchor="t">
            <a:spAutoFit/>
          </a:bodyPr>
          <a:lstStyle/>
          <a:p>
            <a:pPr algn="ctr">
              <a:lnSpc>
                <a:spcPts val="5759"/>
              </a:lnSpc>
            </a:pPr>
            <a:r>
              <a:rPr lang="en-US" sz="4800" b="1" u="sng" dirty="0">
                <a:solidFill>
                  <a:srgbClr val="D5D2E2"/>
                </a:solidFill>
                <a:latin typeface="Poppins Bold"/>
                <a:ea typeface="Poppins Bold"/>
                <a:cs typeface="Poppins Bold"/>
                <a:sym typeface="Poppins Bold"/>
              </a:rPr>
              <a:t>Stakeholders</a:t>
            </a:r>
          </a:p>
          <a:p>
            <a:pPr algn="l">
              <a:lnSpc>
                <a:spcPts val="5759"/>
              </a:lnSpc>
            </a:pPr>
            <a:endParaRPr lang="en-US" b="1" dirty="0">
              <a:solidFill>
                <a:srgbClr val="D5D2E2"/>
              </a:solidFill>
              <a:latin typeface="Poppins Bold"/>
              <a:ea typeface="Poppins Bold"/>
              <a:cs typeface="Poppins Bold"/>
              <a:sym typeface="Poppins Bold"/>
            </a:endParaRPr>
          </a:p>
        </p:txBody>
      </p:sp>
      <p:sp>
        <p:nvSpPr>
          <p:cNvPr id="4" name="TextBox 4"/>
          <p:cNvSpPr txBox="1"/>
          <p:nvPr/>
        </p:nvSpPr>
        <p:spPr>
          <a:xfrm>
            <a:off x="1539225" y="4261300"/>
            <a:ext cx="4388550" cy="426399"/>
          </a:xfrm>
          <a:prstGeom prst="rect">
            <a:avLst/>
          </a:prstGeom>
        </p:spPr>
        <p:txBody>
          <a:bodyPr lIns="0" tIns="0" rIns="0" bIns="0" rtlCol="0" anchor="t">
            <a:spAutoFit/>
          </a:bodyPr>
          <a:lstStyle/>
          <a:p>
            <a:pPr algn="l">
              <a:lnSpc>
                <a:spcPts val="3450"/>
              </a:lnSpc>
            </a:pPr>
            <a:r>
              <a:rPr lang="en-US" sz="2500" b="1" dirty="0">
                <a:solidFill>
                  <a:srgbClr val="FFFFFF"/>
                </a:solidFill>
                <a:latin typeface="Poppins Bold"/>
                <a:ea typeface="Poppins Bold"/>
                <a:cs typeface="Poppins Bold"/>
                <a:sym typeface="Poppins Bold"/>
              </a:rPr>
              <a:t>New Sellers </a:t>
            </a:r>
          </a:p>
        </p:txBody>
      </p:sp>
      <p:sp>
        <p:nvSpPr>
          <p:cNvPr id="5" name="TextBox 5"/>
          <p:cNvSpPr txBox="1"/>
          <p:nvPr/>
        </p:nvSpPr>
        <p:spPr>
          <a:xfrm>
            <a:off x="1539225" y="4842317"/>
            <a:ext cx="4388550" cy="1937518"/>
          </a:xfrm>
          <a:prstGeom prst="rect">
            <a:avLst/>
          </a:prstGeom>
        </p:spPr>
        <p:txBody>
          <a:bodyPr lIns="0" tIns="0" rIns="0" bIns="0" rtlCol="0" anchor="t">
            <a:spAutoFit/>
          </a:bodyPr>
          <a:lstStyle/>
          <a:p>
            <a:pPr marL="604519" lvl="1" indent="-302260" algn="l">
              <a:lnSpc>
                <a:spcPts val="3863"/>
              </a:lnSpc>
              <a:buFont typeface="Arial"/>
              <a:buChar char="•"/>
            </a:pPr>
            <a:r>
              <a:rPr lang="en-GB" sz="2799" dirty="0">
                <a:solidFill>
                  <a:srgbClr val="FFFFFF"/>
                </a:solidFill>
                <a:latin typeface="Poppins"/>
                <a:ea typeface="Poppins"/>
                <a:cs typeface="Poppins"/>
                <a:sym typeface="Poppins"/>
              </a:rPr>
              <a:t>Data-backed guidance on product selection &amp; pricing.</a:t>
            </a:r>
          </a:p>
          <a:p>
            <a:pPr algn="l">
              <a:lnSpc>
                <a:spcPts val="3450"/>
              </a:lnSpc>
            </a:pPr>
            <a:endParaRPr lang="en-US" sz="2799" dirty="0">
              <a:solidFill>
                <a:srgbClr val="FFFFFF"/>
              </a:solidFill>
              <a:latin typeface="Poppins"/>
              <a:ea typeface="Poppins"/>
              <a:cs typeface="Poppins"/>
              <a:sym typeface="Poppins"/>
            </a:endParaRPr>
          </a:p>
        </p:txBody>
      </p:sp>
      <p:sp>
        <p:nvSpPr>
          <p:cNvPr id="6" name="TextBox 6"/>
          <p:cNvSpPr txBox="1"/>
          <p:nvPr/>
        </p:nvSpPr>
        <p:spPr>
          <a:xfrm>
            <a:off x="6949725" y="4261300"/>
            <a:ext cx="4388550" cy="1379981"/>
          </a:xfrm>
          <a:prstGeom prst="rect">
            <a:avLst/>
          </a:prstGeom>
        </p:spPr>
        <p:txBody>
          <a:bodyPr lIns="0" tIns="0" rIns="0" bIns="0" rtlCol="0" anchor="t">
            <a:spAutoFit/>
          </a:bodyPr>
          <a:lstStyle/>
          <a:p>
            <a:pPr algn="l">
              <a:lnSpc>
                <a:spcPts val="3450"/>
              </a:lnSpc>
            </a:pPr>
            <a:r>
              <a:rPr lang="en-US" sz="2500" b="1">
                <a:solidFill>
                  <a:srgbClr val="FFFFFF"/>
                </a:solidFill>
                <a:latin typeface="Poppins Bold"/>
                <a:ea typeface="Poppins Bold"/>
                <a:cs typeface="Poppins Bold"/>
                <a:sym typeface="Poppins Bold"/>
              </a:rPr>
              <a:t>Marketplace (e.g., Jumia)</a:t>
            </a:r>
          </a:p>
          <a:p>
            <a:pPr marL="604524" lvl="1" indent="-302262" algn="l">
              <a:lnSpc>
                <a:spcPts val="3864"/>
              </a:lnSpc>
              <a:buFont typeface="Arial"/>
              <a:buChar char="•"/>
            </a:pPr>
            <a:endParaRPr lang="en-US" sz="2500" b="1">
              <a:solidFill>
                <a:srgbClr val="FFFFFF"/>
              </a:solidFill>
              <a:latin typeface="Poppins Bold"/>
              <a:ea typeface="Poppins Bold"/>
              <a:cs typeface="Poppins Bold"/>
              <a:sym typeface="Poppins Bold"/>
            </a:endParaRPr>
          </a:p>
          <a:p>
            <a:pPr algn="l">
              <a:lnSpc>
                <a:spcPts val="3588"/>
              </a:lnSpc>
            </a:pPr>
            <a:endParaRPr lang="en-US" sz="2500" b="1">
              <a:solidFill>
                <a:srgbClr val="FFFFFF"/>
              </a:solidFill>
              <a:latin typeface="Poppins Bold"/>
              <a:ea typeface="Poppins Bold"/>
              <a:cs typeface="Poppins Bold"/>
              <a:sym typeface="Poppins Bold"/>
            </a:endParaRPr>
          </a:p>
        </p:txBody>
      </p:sp>
      <p:sp>
        <p:nvSpPr>
          <p:cNvPr id="7" name="TextBox 7"/>
          <p:cNvSpPr txBox="1"/>
          <p:nvPr/>
        </p:nvSpPr>
        <p:spPr>
          <a:xfrm>
            <a:off x="6949725" y="4851842"/>
            <a:ext cx="4388550" cy="1724768"/>
          </a:xfrm>
          <a:prstGeom prst="rect">
            <a:avLst/>
          </a:prstGeom>
        </p:spPr>
        <p:txBody>
          <a:bodyPr lIns="0" tIns="0" rIns="0" bIns="0" rtlCol="0" anchor="t">
            <a:spAutoFit/>
          </a:bodyPr>
          <a:lstStyle/>
          <a:p>
            <a:pPr marL="539749" lvl="1" indent="-269875" algn="l">
              <a:lnSpc>
                <a:spcPts val="3449"/>
              </a:lnSpc>
              <a:buFont typeface="Arial"/>
              <a:buChar char="•"/>
            </a:pPr>
            <a:r>
              <a:rPr lang="en-GB" sz="2499" dirty="0">
                <a:solidFill>
                  <a:srgbClr val="FFFFFF"/>
                </a:solidFill>
                <a:latin typeface="Poppins"/>
                <a:ea typeface="Poppins"/>
                <a:cs typeface="Poppins"/>
                <a:sym typeface="Poppins"/>
              </a:rPr>
              <a:t>Gains from onboarding more sellers and improving customer experience</a:t>
            </a:r>
            <a:endParaRPr lang="en-US" sz="2499" dirty="0">
              <a:solidFill>
                <a:srgbClr val="FFFFFF"/>
              </a:solidFill>
              <a:latin typeface="Poppins"/>
              <a:ea typeface="Poppins"/>
              <a:cs typeface="Poppins"/>
              <a:sym typeface="Poppins"/>
            </a:endParaRPr>
          </a:p>
        </p:txBody>
      </p:sp>
      <p:sp>
        <p:nvSpPr>
          <p:cNvPr id="8" name="TextBox 8"/>
          <p:cNvSpPr txBox="1"/>
          <p:nvPr/>
        </p:nvSpPr>
        <p:spPr>
          <a:xfrm>
            <a:off x="12360225" y="4261300"/>
            <a:ext cx="4388550" cy="447674"/>
          </a:xfrm>
          <a:prstGeom prst="rect">
            <a:avLst/>
          </a:prstGeom>
        </p:spPr>
        <p:txBody>
          <a:bodyPr lIns="0" tIns="0" rIns="0" bIns="0" rtlCol="0" anchor="t">
            <a:spAutoFit/>
          </a:bodyPr>
          <a:lstStyle/>
          <a:p>
            <a:pPr algn="l">
              <a:lnSpc>
                <a:spcPts val="3450"/>
              </a:lnSpc>
            </a:pPr>
            <a:r>
              <a:rPr lang="en-US" sz="2500" b="1">
                <a:solidFill>
                  <a:srgbClr val="FFFFFF"/>
                </a:solidFill>
                <a:latin typeface="Poppins Bold"/>
                <a:ea typeface="Poppins Bold"/>
                <a:cs typeface="Poppins Bold"/>
                <a:sym typeface="Poppins Bold"/>
              </a:rPr>
              <a:t>Business Development</a:t>
            </a:r>
          </a:p>
        </p:txBody>
      </p:sp>
      <p:sp>
        <p:nvSpPr>
          <p:cNvPr id="9" name="TextBox 9"/>
          <p:cNvSpPr txBox="1"/>
          <p:nvPr/>
        </p:nvSpPr>
        <p:spPr>
          <a:xfrm>
            <a:off x="12360225" y="4851842"/>
            <a:ext cx="4388550" cy="1288751"/>
          </a:xfrm>
          <a:prstGeom prst="rect">
            <a:avLst/>
          </a:prstGeom>
        </p:spPr>
        <p:txBody>
          <a:bodyPr lIns="0" tIns="0" rIns="0" bIns="0" rtlCol="0" anchor="t">
            <a:spAutoFit/>
          </a:bodyPr>
          <a:lstStyle/>
          <a:p>
            <a:pPr marL="539749" lvl="1" indent="-269875" algn="l">
              <a:lnSpc>
                <a:spcPts val="3449"/>
              </a:lnSpc>
              <a:buFont typeface="Arial"/>
              <a:buChar char="•"/>
            </a:pPr>
            <a:r>
              <a:rPr lang="en-GB" sz="2499" dirty="0">
                <a:solidFill>
                  <a:srgbClr val="FFFFFF"/>
                </a:solidFill>
                <a:latin typeface="Poppins"/>
                <a:ea typeface="Poppins"/>
                <a:cs typeface="Poppins"/>
                <a:sym typeface="Poppins"/>
              </a:rPr>
              <a:t>Use insights to attract and support vendors.</a:t>
            </a:r>
          </a:p>
          <a:p>
            <a:pPr algn="l">
              <a:lnSpc>
                <a:spcPts val="3449"/>
              </a:lnSpc>
            </a:pPr>
            <a:endParaRPr lang="en-US" sz="2499" dirty="0">
              <a:solidFill>
                <a:srgbClr val="FFFFFF"/>
              </a:solidFill>
              <a:latin typeface="Poppins"/>
              <a:ea typeface="Poppins"/>
              <a:cs typeface="Poppins"/>
              <a:sym typeface="Poppins"/>
            </a:endParaRPr>
          </a:p>
        </p:txBody>
      </p:sp>
      <p:sp>
        <p:nvSpPr>
          <p:cNvPr id="10" name="TextBox 10"/>
          <p:cNvSpPr txBox="1"/>
          <p:nvPr/>
        </p:nvSpPr>
        <p:spPr>
          <a:xfrm>
            <a:off x="4849799" y="7585314"/>
            <a:ext cx="4388550" cy="438150"/>
          </a:xfrm>
          <a:prstGeom prst="rect">
            <a:avLst/>
          </a:prstGeom>
        </p:spPr>
        <p:txBody>
          <a:bodyPr lIns="0" tIns="0" rIns="0" bIns="0" rtlCol="0" anchor="t">
            <a:spAutoFit/>
          </a:bodyPr>
          <a:lstStyle/>
          <a:p>
            <a:pPr algn="l">
              <a:lnSpc>
                <a:spcPts val="3449"/>
              </a:lnSpc>
            </a:pPr>
            <a:r>
              <a:rPr lang="en-US" sz="2499" b="1">
                <a:solidFill>
                  <a:srgbClr val="FFFFFF"/>
                </a:solidFill>
                <a:latin typeface="Poppins Bold"/>
                <a:ea typeface="Poppins Bold"/>
                <a:cs typeface="Poppins Bold"/>
                <a:sym typeface="Poppins Bold"/>
              </a:rPr>
              <a:t>Data Science Team</a:t>
            </a:r>
          </a:p>
        </p:txBody>
      </p:sp>
      <p:sp>
        <p:nvSpPr>
          <p:cNvPr id="11" name="TextBox 11"/>
          <p:cNvSpPr txBox="1"/>
          <p:nvPr/>
        </p:nvSpPr>
        <p:spPr>
          <a:xfrm>
            <a:off x="4751550" y="8071089"/>
            <a:ext cx="4388550" cy="1469517"/>
          </a:xfrm>
          <a:prstGeom prst="rect">
            <a:avLst/>
          </a:prstGeom>
        </p:spPr>
        <p:txBody>
          <a:bodyPr lIns="0" tIns="0" rIns="0" bIns="0" rtlCol="0" anchor="t">
            <a:spAutoFit/>
          </a:bodyPr>
          <a:lstStyle/>
          <a:p>
            <a:pPr marL="604519" lvl="1" indent="-302260" algn="l">
              <a:lnSpc>
                <a:spcPts val="3863"/>
              </a:lnSpc>
              <a:buFont typeface="Arial"/>
              <a:buChar char="•"/>
            </a:pPr>
            <a:r>
              <a:rPr lang="en-US" sz="2799">
                <a:solidFill>
                  <a:srgbClr val="FFFFFF"/>
                </a:solidFill>
                <a:latin typeface="Poppins"/>
                <a:ea typeface="Poppins"/>
                <a:cs typeface="Poppins"/>
                <a:sym typeface="Poppins"/>
              </a:rPr>
              <a:t>Build models</a:t>
            </a:r>
          </a:p>
          <a:p>
            <a:pPr marL="604520" lvl="1" indent="-302260" algn="l">
              <a:lnSpc>
                <a:spcPts val="3863"/>
              </a:lnSpc>
              <a:buFont typeface="Arial"/>
              <a:buChar char="•"/>
            </a:pPr>
            <a:r>
              <a:rPr lang="en-US" sz="2799">
                <a:solidFill>
                  <a:srgbClr val="FFFFFF"/>
                </a:solidFill>
                <a:latin typeface="Poppins"/>
                <a:ea typeface="Poppins"/>
                <a:cs typeface="Poppins"/>
                <a:sym typeface="Poppins"/>
              </a:rPr>
              <a:t>Deliver insights</a:t>
            </a:r>
          </a:p>
          <a:p>
            <a:pPr algn="l">
              <a:lnSpc>
                <a:spcPts val="3863"/>
              </a:lnSpc>
            </a:pPr>
            <a:endParaRPr lang="en-US" sz="2799">
              <a:solidFill>
                <a:srgbClr val="FFFFFF"/>
              </a:solidFill>
              <a:latin typeface="Poppins"/>
              <a:ea typeface="Poppins"/>
              <a:cs typeface="Poppins"/>
              <a:sym typeface="Poppins"/>
            </a:endParaRPr>
          </a:p>
        </p:txBody>
      </p:sp>
      <p:sp>
        <p:nvSpPr>
          <p:cNvPr id="12" name="TextBox 12"/>
          <p:cNvSpPr txBox="1"/>
          <p:nvPr/>
        </p:nvSpPr>
        <p:spPr>
          <a:xfrm>
            <a:off x="11078229" y="7575790"/>
            <a:ext cx="4388550" cy="447674"/>
          </a:xfrm>
          <a:prstGeom prst="rect">
            <a:avLst/>
          </a:prstGeom>
        </p:spPr>
        <p:txBody>
          <a:bodyPr lIns="0" tIns="0" rIns="0" bIns="0" rtlCol="0" anchor="t">
            <a:spAutoFit/>
          </a:bodyPr>
          <a:lstStyle/>
          <a:p>
            <a:pPr algn="l">
              <a:lnSpc>
                <a:spcPts val="3450"/>
              </a:lnSpc>
            </a:pPr>
            <a:r>
              <a:rPr lang="en-US" sz="2500" b="1">
                <a:solidFill>
                  <a:srgbClr val="FFFFFF"/>
                </a:solidFill>
                <a:latin typeface="Poppins Bold"/>
                <a:ea typeface="Poppins Bold"/>
                <a:cs typeface="Poppins Bold"/>
                <a:sym typeface="Poppins Bold"/>
              </a:rPr>
              <a:t>End Customers</a:t>
            </a:r>
          </a:p>
        </p:txBody>
      </p:sp>
      <p:sp>
        <p:nvSpPr>
          <p:cNvPr id="13" name="TextBox 13"/>
          <p:cNvSpPr txBox="1"/>
          <p:nvPr/>
        </p:nvSpPr>
        <p:spPr>
          <a:xfrm>
            <a:off x="11049369" y="8071089"/>
            <a:ext cx="4388550" cy="1469517"/>
          </a:xfrm>
          <a:prstGeom prst="rect">
            <a:avLst/>
          </a:prstGeom>
        </p:spPr>
        <p:txBody>
          <a:bodyPr lIns="0" tIns="0" rIns="0" bIns="0" rtlCol="0" anchor="t">
            <a:spAutoFit/>
          </a:bodyPr>
          <a:lstStyle/>
          <a:p>
            <a:pPr marL="604519" lvl="1" indent="-302260" algn="l">
              <a:lnSpc>
                <a:spcPts val="3863"/>
              </a:lnSpc>
              <a:buFont typeface="Arial"/>
              <a:buChar char="•"/>
            </a:pPr>
            <a:r>
              <a:rPr lang="en-US" sz="2799">
                <a:solidFill>
                  <a:srgbClr val="FFFFFF"/>
                </a:solidFill>
                <a:latin typeface="Poppins"/>
                <a:ea typeface="Poppins"/>
                <a:cs typeface="Poppins"/>
                <a:sym typeface="Poppins"/>
              </a:rPr>
              <a:t>Fair prices</a:t>
            </a:r>
          </a:p>
          <a:p>
            <a:pPr marL="604519" lvl="1" indent="-302260" algn="l">
              <a:lnSpc>
                <a:spcPts val="3863"/>
              </a:lnSpc>
              <a:buFont typeface="Arial"/>
              <a:buChar char="•"/>
            </a:pPr>
            <a:r>
              <a:rPr lang="en-US" sz="2799">
                <a:solidFill>
                  <a:srgbClr val="FFFFFF"/>
                </a:solidFill>
                <a:latin typeface="Poppins"/>
                <a:ea typeface="Poppins"/>
                <a:cs typeface="Poppins"/>
                <a:sym typeface="Poppins"/>
              </a:rPr>
              <a:t>Wider variety</a:t>
            </a:r>
          </a:p>
          <a:p>
            <a:pPr algn="l">
              <a:lnSpc>
                <a:spcPts val="3863"/>
              </a:lnSpc>
            </a:pPr>
            <a:endParaRPr lang="en-US" sz="2799">
              <a:solidFill>
                <a:srgbClr val="FFFFFF"/>
              </a:solidFill>
              <a:latin typeface="Poppins"/>
              <a:ea typeface="Poppins"/>
              <a:cs typeface="Poppins"/>
              <a:sym typeface="Poppins"/>
            </a:endParaRPr>
          </a:p>
        </p:txBody>
      </p:sp>
      <p:sp>
        <p:nvSpPr>
          <p:cNvPr id="14" name="Freeform 14"/>
          <p:cNvSpPr/>
          <p:nvPr/>
        </p:nvSpPr>
        <p:spPr>
          <a:xfrm>
            <a:off x="7044074" y="3433842"/>
            <a:ext cx="904636" cy="774644"/>
          </a:xfrm>
          <a:custGeom>
            <a:avLst/>
            <a:gdLst/>
            <a:ahLst/>
            <a:cxnLst/>
            <a:rect l="l" t="t" r="r" b="b"/>
            <a:pathLst>
              <a:path w="904636" h="774644">
                <a:moveTo>
                  <a:pt x="0" y="0"/>
                </a:moveTo>
                <a:lnTo>
                  <a:pt x="904636" y="0"/>
                </a:lnTo>
                <a:lnTo>
                  <a:pt x="904636" y="774644"/>
                </a:lnTo>
                <a:lnTo>
                  <a:pt x="0" y="77464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5" name="Freeform 15"/>
          <p:cNvSpPr/>
          <p:nvPr/>
        </p:nvSpPr>
        <p:spPr>
          <a:xfrm>
            <a:off x="1670748" y="3363974"/>
            <a:ext cx="1019936" cy="914376"/>
          </a:xfrm>
          <a:custGeom>
            <a:avLst/>
            <a:gdLst/>
            <a:ahLst/>
            <a:cxnLst/>
            <a:rect l="l" t="t" r="r" b="b"/>
            <a:pathLst>
              <a:path w="1019936" h="914376">
                <a:moveTo>
                  <a:pt x="0" y="0"/>
                </a:moveTo>
                <a:lnTo>
                  <a:pt x="1019936" y="0"/>
                </a:lnTo>
                <a:lnTo>
                  <a:pt x="1019936" y="914376"/>
                </a:lnTo>
                <a:lnTo>
                  <a:pt x="0" y="91437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16" name="Freeform 16"/>
          <p:cNvSpPr/>
          <p:nvPr/>
        </p:nvSpPr>
        <p:spPr>
          <a:xfrm>
            <a:off x="12358134" y="3363956"/>
            <a:ext cx="914370" cy="914414"/>
          </a:xfrm>
          <a:custGeom>
            <a:avLst/>
            <a:gdLst/>
            <a:ahLst/>
            <a:cxnLst/>
            <a:rect l="l" t="t" r="r" b="b"/>
            <a:pathLst>
              <a:path w="914370" h="914414">
                <a:moveTo>
                  <a:pt x="0" y="0"/>
                </a:moveTo>
                <a:lnTo>
                  <a:pt x="914370" y="0"/>
                </a:lnTo>
                <a:lnTo>
                  <a:pt x="914370" y="914414"/>
                </a:lnTo>
                <a:lnTo>
                  <a:pt x="0" y="914414"/>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17" name="Freeform 17"/>
          <p:cNvSpPr/>
          <p:nvPr/>
        </p:nvSpPr>
        <p:spPr>
          <a:xfrm>
            <a:off x="11445855" y="6623492"/>
            <a:ext cx="914370" cy="681664"/>
          </a:xfrm>
          <a:custGeom>
            <a:avLst/>
            <a:gdLst/>
            <a:ahLst/>
            <a:cxnLst/>
            <a:rect l="l" t="t" r="r" b="b"/>
            <a:pathLst>
              <a:path w="914370" h="681664">
                <a:moveTo>
                  <a:pt x="0" y="0"/>
                </a:moveTo>
                <a:lnTo>
                  <a:pt x="914370" y="0"/>
                </a:lnTo>
                <a:lnTo>
                  <a:pt x="914370" y="681664"/>
                </a:lnTo>
                <a:lnTo>
                  <a:pt x="0" y="681664"/>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txBody>
          <a:bodyPr/>
          <a:lstStyle/>
          <a:p>
            <a:endParaRPr lang="en-US"/>
          </a:p>
        </p:txBody>
      </p:sp>
      <p:sp>
        <p:nvSpPr>
          <p:cNvPr id="18" name="Freeform 18"/>
          <p:cNvSpPr/>
          <p:nvPr/>
        </p:nvSpPr>
        <p:spPr>
          <a:xfrm>
            <a:off x="5338802" y="6753413"/>
            <a:ext cx="914392" cy="716268"/>
          </a:xfrm>
          <a:custGeom>
            <a:avLst/>
            <a:gdLst/>
            <a:ahLst/>
            <a:cxnLst/>
            <a:rect l="l" t="t" r="r" b="b"/>
            <a:pathLst>
              <a:path w="914392" h="716268">
                <a:moveTo>
                  <a:pt x="0" y="0"/>
                </a:moveTo>
                <a:lnTo>
                  <a:pt x="914392" y="0"/>
                </a:lnTo>
                <a:lnTo>
                  <a:pt x="914392" y="716268"/>
                </a:lnTo>
                <a:lnTo>
                  <a:pt x="0" y="716268"/>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txBody>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0134F"/>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1447800" y="-862714"/>
            <a:ext cx="18909810" cy="3425080"/>
            <a:chOff x="0" y="0"/>
            <a:chExt cx="25213080" cy="4566773"/>
          </a:xfrm>
        </p:grpSpPr>
        <p:sp>
          <p:nvSpPr>
            <p:cNvPr id="3" name="Freeform 3"/>
            <p:cNvSpPr/>
            <p:nvPr/>
          </p:nvSpPr>
          <p:spPr>
            <a:xfrm>
              <a:off x="127" y="0"/>
              <a:ext cx="25212167" cy="4566793"/>
            </a:xfrm>
            <a:custGeom>
              <a:avLst/>
              <a:gdLst/>
              <a:ahLst/>
              <a:cxnLst/>
              <a:rect l="l" t="t" r="r" b="b"/>
              <a:pathLst>
                <a:path w="25212167" h="4566793">
                  <a:moveTo>
                    <a:pt x="7605522" y="0"/>
                  </a:moveTo>
                  <a:lnTo>
                    <a:pt x="7754493" y="1651"/>
                  </a:lnTo>
                  <a:lnTo>
                    <a:pt x="7903591" y="4699"/>
                  </a:lnTo>
                  <a:lnTo>
                    <a:pt x="8051165" y="9271"/>
                  </a:lnTo>
                  <a:lnTo>
                    <a:pt x="8200136" y="13843"/>
                  </a:lnTo>
                  <a:lnTo>
                    <a:pt x="8347710" y="19939"/>
                  </a:lnTo>
                  <a:lnTo>
                    <a:pt x="8496808" y="27686"/>
                  </a:lnTo>
                  <a:lnTo>
                    <a:pt x="8644382" y="36957"/>
                  </a:lnTo>
                  <a:lnTo>
                    <a:pt x="8791956" y="46101"/>
                  </a:lnTo>
                  <a:lnTo>
                    <a:pt x="8941054" y="56896"/>
                  </a:lnTo>
                  <a:lnTo>
                    <a:pt x="9088628" y="69215"/>
                  </a:lnTo>
                  <a:lnTo>
                    <a:pt x="9236202" y="81534"/>
                  </a:lnTo>
                  <a:lnTo>
                    <a:pt x="9383903" y="95377"/>
                  </a:lnTo>
                  <a:lnTo>
                    <a:pt x="9531477" y="110744"/>
                  </a:lnTo>
                  <a:lnTo>
                    <a:pt x="9679051" y="127635"/>
                  </a:lnTo>
                  <a:lnTo>
                    <a:pt x="9826625" y="144526"/>
                  </a:lnTo>
                  <a:lnTo>
                    <a:pt x="9974199" y="162941"/>
                  </a:lnTo>
                  <a:lnTo>
                    <a:pt x="10121773" y="182880"/>
                  </a:lnTo>
                  <a:lnTo>
                    <a:pt x="10269347" y="202819"/>
                  </a:lnTo>
                  <a:lnTo>
                    <a:pt x="10416921" y="224409"/>
                  </a:lnTo>
                  <a:lnTo>
                    <a:pt x="10562971" y="247396"/>
                  </a:lnTo>
                  <a:lnTo>
                    <a:pt x="10710545" y="270510"/>
                  </a:lnTo>
                  <a:lnTo>
                    <a:pt x="10856468" y="295021"/>
                  </a:lnTo>
                  <a:lnTo>
                    <a:pt x="11002518" y="321183"/>
                  </a:lnTo>
                  <a:lnTo>
                    <a:pt x="11148568" y="347472"/>
                  </a:lnTo>
                  <a:lnTo>
                    <a:pt x="11296142" y="375031"/>
                  </a:lnTo>
                  <a:lnTo>
                    <a:pt x="11442065" y="402717"/>
                  </a:lnTo>
                  <a:lnTo>
                    <a:pt x="11588115" y="431927"/>
                  </a:lnTo>
                  <a:lnTo>
                    <a:pt x="11732641" y="462534"/>
                  </a:lnTo>
                  <a:lnTo>
                    <a:pt x="11878564" y="493268"/>
                  </a:lnTo>
                  <a:lnTo>
                    <a:pt x="12024614" y="525526"/>
                  </a:lnTo>
                  <a:lnTo>
                    <a:pt x="12169140" y="559435"/>
                  </a:lnTo>
                  <a:lnTo>
                    <a:pt x="12313666" y="593217"/>
                  </a:lnTo>
                  <a:lnTo>
                    <a:pt x="12604242" y="663956"/>
                  </a:lnTo>
                  <a:lnTo>
                    <a:pt x="12891770" y="737743"/>
                  </a:lnTo>
                  <a:lnTo>
                    <a:pt x="13180695" y="816229"/>
                  </a:lnTo>
                  <a:lnTo>
                    <a:pt x="13466572" y="896112"/>
                  </a:lnTo>
                  <a:lnTo>
                    <a:pt x="13752449" y="980567"/>
                  </a:lnTo>
                  <a:lnTo>
                    <a:pt x="14038453" y="1068197"/>
                  </a:lnTo>
                  <a:lnTo>
                    <a:pt x="14321283" y="1159002"/>
                  </a:lnTo>
                  <a:lnTo>
                    <a:pt x="14605636" y="1252728"/>
                  </a:lnTo>
                  <a:lnTo>
                    <a:pt x="14886812" y="1349502"/>
                  </a:lnTo>
                  <a:lnTo>
                    <a:pt x="15168118" y="1449451"/>
                  </a:lnTo>
                  <a:lnTo>
                    <a:pt x="15446375" y="1552575"/>
                  </a:lnTo>
                  <a:lnTo>
                    <a:pt x="15726029" y="1658620"/>
                  </a:lnTo>
                  <a:lnTo>
                    <a:pt x="16002761" y="1767713"/>
                  </a:lnTo>
                  <a:lnTo>
                    <a:pt x="16305530" y="1889125"/>
                  </a:lnTo>
                  <a:lnTo>
                    <a:pt x="16608425" y="2013585"/>
                  </a:lnTo>
                  <a:lnTo>
                    <a:pt x="16909669" y="2141093"/>
                  </a:lnTo>
                  <a:lnTo>
                    <a:pt x="17210912" y="2268728"/>
                  </a:lnTo>
                  <a:lnTo>
                    <a:pt x="17811877" y="2527046"/>
                  </a:lnTo>
                  <a:lnTo>
                    <a:pt x="18113248" y="2656078"/>
                  </a:lnTo>
                  <a:lnTo>
                    <a:pt x="18414492" y="2782062"/>
                  </a:lnTo>
                  <a:lnTo>
                    <a:pt x="18715735" y="2908173"/>
                  </a:lnTo>
                  <a:lnTo>
                    <a:pt x="19018504" y="3031109"/>
                  </a:lnTo>
                  <a:lnTo>
                    <a:pt x="19321399" y="3151124"/>
                  </a:lnTo>
                  <a:lnTo>
                    <a:pt x="19473545" y="3210941"/>
                  </a:lnTo>
                  <a:lnTo>
                    <a:pt x="19627215" y="3267837"/>
                  </a:lnTo>
                  <a:lnTo>
                    <a:pt x="19779487" y="3324733"/>
                  </a:lnTo>
                  <a:lnTo>
                    <a:pt x="19933159" y="3379978"/>
                  </a:lnTo>
                  <a:lnTo>
                    <a:pt x="20086828" y="3435223"/>
                  </a:lnTo>
                  <a:lnTo>
                    <a:pt x="20242022" y="3487547"/>
                  </a:lnTo>
                  <a:lnTo>
                    <a:pt x="20395692" y="3539744"/>
                  </a:lnTo>
                  <a:lnTo>
                    <a:pt x="20552536" y="3588893"/>
                  </a:lnTo>
                  <a:lnTo>
                    <a:pt x="20707731" y="3638169"/>
                  </a:lnTo>
                  <a:lnTo>
                    <a:pt x="20864576" y="3684270"/>
                  </a:lnTo>
                  <a:lnTo>
                    <a:pt x="20996911" y="3722751"/>
                  </a:lnTo>
                  <a:lnTo>
                    <a:pt x="21130513" y="3759581"/>
                  </a:lnTo>
                  <a:lnTo>
                    <a:pt x="21264245" y="3795014"/>
                  </a:lnTo>
                  <a:lnTo>
                    <a:pt x="21397976" y="3828796"/>
                  </a:lnTo>
                  <a:lnTo>
                    <a:pt x="21531708" y="3861054"/>
                  </a:lnTo>
                  <a:lnTo>
                    <a:pt x="21666961" y="3893312"/>
                  </a:lnTo>
                  <a:lnTo>
                    <a:pt x="21802217" y="3922522"/>
                  </a:lnTo>
                  <a:lnTo>
                    <a:pt x="21938996" y="3950208"/>
                  </a:lnTo>
                  <a:lnTo>
                    <a:pt x="22074251" y="3976370"/>
                  </a:lnTo>
                  <a:lnTo>
                    <a:pt x="22211030" y="4001008"/>
                  </a:lnTo>
                  <a:lnTo>
                    <a:pt x="22347683" y="4023995"/>
                  </a:lnTo>
                  <a:lnTo>
                    <a:pt x="22484460" y="4043934"/>
                  </a:lnTo>
                  <a:lnTo>
                    <a:pt x="22622763" y="4063873"/>
                  </a:lnTo>
                  <a:lnTo>
                    <a:pt x="22759543" y="4080891"/>
                  </a:lnTo>
                  <a:lnTo>
                    <a:pt x="22896322" y="4096258"/>
                  </a:lnTo>
                  <a:lnTo>
                    <a:pt x="23034625" y="4108450"/>
                  </a:lnTo>
                  <a:lnTo>
                    <a:pt x="23171404" y="4119245"/>
                  </a:lnTo>
                  <a:lnTo>
                    <a:pt x="23309708" y="4128516"/>
                  </a:lnTo>
                  <a:lnTo>
                    <a:pt x="23446360" y="4136136"/>
                  </a:lnTo>
                  <a:lnTo>
                    <a:pt x="23584788" y="4140708"/>
                  </a:lnTo>
                  <a:lnTo>
                    <a:pt x="23721441" y="4142359"/>
                  </a:lnTo>
                  <a:lnTo>
                    <a:pt x="23858220" y="4143883"/>
                  </a:lnTo>
                  <a:lnTo>
                    <a:pt x="23994999" y="4140835"/>
                  </a:lnTo>
                  <a:lnTo>
                    <a:pt x="24131651" y="4136263"/>
                  </a:lnTo>
                  <a:lnTo>
                    <a:pt x="24268430" y="4130167"/>
                  </a:lnTo>
                  <a:lnTo>
                    <a:pt x="24405210" y="4119499"/>
                  </a:lnTo>
                  <a:lnTo>
                    <a:pt x="24540463" y="4108704"/>
                  </a:lnTo>
                  <a:lnTo>
                    <a:pt x="24675719" y="4093464"/>
                  </a:lnTo>
                  <a:lnTo>
                    <a:pt x="24810974" y="4076446"/>
                  </a:lnTo>
                  <a:lnTo>
                    <a:pt x="24944705" y="4056507"/>
                  </a:lnTo>
                  <a:lnTo>
                    <a:pt x="25078437" y="4033520"/>
                  </a:lnTo>
                  <a:lnTo>
                    <a:pt x="25212167" y="4008882"/>
                  </a:lnTo>
                  <a:lnTo>
                    <a:pt x="25212167" y="4566793"/>
                  </a:lnTo>
                  <a:lnTo>
                    <a:pt x="0" y="4566793"/>
                  </a:lnTo>
                  <a:lnTo>
                    <a:pt x="0" y="1769110"/>
                  </a:lnTo>
                  <a:lnTo>
                    <a:pt x="195072" y="1669161"/>
                  </a:lnTo>
                  <a:lnTo>
                    <a:pt x="393319" y="1572387"/>
                  </a:lnTo>
                  <a:lnTo>
                    <a:pt x="591566" y="1478661"/>
                  </a:lnTo>
                  <a:lnTo>
                    <a:pt x="791464" y="1386459"/>
                  </a:lnTo>
                  <a:lnTo>
                    <a:pt x="992759" y="1298702"/>
                  </a:lnTo>
                  <a:lnTo>
                    <a:pt x="1194181" y="1212850"/>
                  </a:lnTo>
                  <a:lnTo>
                    <a:pt x="1397127" y="1129792"/>
                  </a:lnTo>
                  <a:lnTo>
                    <a:pt x="1601470" y="1051306"/>
                  </a:lnTo>
                  <a:lnTo>
                    <a:pt x="1805940" y="974471"/>
                  </a:lnTo>
                  <a:lnTo>
                    <a:pt x="2012061" y="900684"/>
                  </a:lnTo>
                  <a:lnTo>
                    <a:pt x="2219452" y="829945"/>
                  </a:lnTo>
                  <a:lnTo>
                    <a:pt x="2426970" y="762381"/>
                  </a:lnTo>
                  <a:lnTo>
                    <a:pt x="2636012" y="697865"/>
                  </a:lnTo>
                  <a:lnTo>
                    <a:pt x="2845181" y="636397"/>
                  </a:lnTo>
                  <a:lnTo>
                    <a:pt x="3055620" y="576453"/>
                  </a:lnTo>
                  <a:lnTo>
                    <a:pt x="3266186" y="521208"/>
                  </a:lnTo>
                  <a:lnTo>
                    <a:pt x="3478276" y="467360"/>
                  </a:lnTo>
                  <a:lnTo>
                    <a:pt x="3690493" y="418211"/>
                  </a:lnTo>
                  <a:lnTo>
                    <a:pt x="3904107" y="370586"/>
                  </a:lnTo>
                  <a:lnTo>
                    <a:pt x="4116197" y="326009"/>
                  </a:lnTo>
                  <a:lnTo>
                    <a:pt x="4331462" y="284480"/>
                  </a:lnTo>
                  <a:lnTo>
                    <a:pt x="4545076" y="245999"/>
                  </a:lnTo>
                  <a:lnTo>
                    <a:pt x="4760214" y="210693"/>
                  </a:lnTo>
                  <a:lnTo>
                    <a:pt x="4977003" y="176784"/>
                  </a:lnTo>
                  <a:lnTo>
                    <a:pt x="5192141" y="146177"/>
                  </a:lnTo>
                  <a:lnTo>
                    <a:pt x="5408930" y="120015"/>
                  </a:lnTo>
                  <a:lnTo>
                    <a:pt x="5625719" y="95377"/>
                  </a:lnTo>
                  <a:lnTo>
                    <a:pt x="5844032" y="73787"/>
                  </a:lnTo>
                  <a:lnTo>
                    <a:pt x="6060694" y="53848"/>
                  </a:lnTo>
                  <a:lnTo>
                    <a:pt x="6279007" y="38481"/>
                  </a:lnTo>
                  <a:lnTo>
                    <a:pt x="6497320" y="24638"/>
                  </a:lnTo>
                  <a:lnTo>
                    <a:pt x="6713982" y="15367"/>
                  </a:lnTo>
                  <a:lnTo>
                    <a:pt x="6863080" y="9271"/>
                  </a:lnTo>
                  <a:lnTo>
                    <a:pt x="7012178" y="4699"/>
                  </a:lnTo>
                  <a:lnTo>
                    <a:pt x="7161276" y="1651"/>
                  </a:lnTo>
                  <a:lnTo>
                    <a:pt x="7308850" y="0"/>
                  </a:lnTo>
                  <a:close/>
                </a:path>
              </a:pathLst>
            </a:custGeom>
            <a:gradFill rotWithShape="1">
              <a:gsLst>
                <a:gs pos="0">
                  <a:srgbClr val="FFFFFF">
                    <a:alpha val="0"/>
                  </a:srgbClr>
                </a:gs>
                <a:gs pos="100000">
                  <a:srgbClr val="8854FD">
                    <a:alpha val="100000"/>
                  </a:srgbClr>
                </a:gs>
              </a:gsLst>
              <a:lin ang="16200012"/>
            </a:gradFill>
          </p:spPr>
          <p:txBody>
            <a:bodyPr/>
            <a:lstStyle/>
            <a:p>
              <a:endParaRPr lang="en-US"/>
            </a:p>
          </p:txBody>
        </p:sp>
      </p:grpSp>
      <p:sp>
        <p:nvSpPr>
          <p:cNvPr id="4" name="Freeform 4"/>
          <p:cNvSpPr/>
          <p:nvPr/>
        </p:nvSpPr>
        <p:spPr>
          <a:xfrm>
            <a:off x="-77600" y="7066676"/>
            <a:ext cx="18909886" cy="3425142"/>
          </a:xfrm>
          <a:custGeom>
            <a:avLst/>
            <a:gdLst/>
            <a:ahLst/>
            <a:cxnLst/>
            <a:rect l="l" t="t" r="r" b="b"/>
            <a:pathLst>
              <a:path w="18909886" h="3425142">
                <a:moveTo>
                  <a:pt x="0" y="0"/>
                </a:moveTo>
                <a:lnTo>
                  <a:pt x="18909886" y="0"/>
                </a:lnTo>
                <a:lnTo>
                  <a:pt x="18909886" y="3425142"/>
                </a:lnTo>
                <a:lnTo>
                  <a:pt x="0" y="342514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5" name="TextBox 5"/>
          <p:cNvSpPr txBox="1"/>
          <p:nvPr/>
        </p:nvSpPr>
        <p:spPr>
          <a:xfrm>
            <a:off x="1539225" y="1171125"/>
            <a:ext cx="15217350" cy="1369349"/>
          </a:xfrm>
          <a:prstGeom prst="rect">
            <a:avLst/>
          </a:prstGeom>
        </p:spPr>
        <p:txBody>
          <a:bodyPr lIns="0" tIns="0" rIns="0" bIns="0" rtlCol="0" anchor="t">
            <a:spAutoFit/>
          </a:bodyPr>
          <a:lstStyle/>
          <a:p>
            <a:pPr algn="l">
              <a:lnSpc>
                <a:spcPts val="5759"/>
              </a:lnSpc>
            </a:pPr>
            <a:r>
              <a:rPr lang="en-US" sz="4800" b="1" dirty="0">
                <a:solidFill>
                  <a:srgbClr val="D5D2E2"/>
                </a:solidFill>
                <a:latin typeface="Poppins Bold"/>
                <a:ea typeface="Poppins Bold"/>
                <a:cs typeface="Poppins Bold"/>
                <a:sym typeface="Poppins Bold"/>
              </a:rPr>
              <a:t>Project Objectives</a:t>
            </a:r>
          </a:p>
          <a:p>
            <a:pPr algn="l">
              <a:lnSpc>
                <a:spcPts val="5759"/>
              </a:lnSpc>
            </a:pPr>
            <a:endParaRPr lang="en-GB" sz="2000" dirty="0">
              <a:solidFill>
                <a:schemeClr val="bg1"/>
              </a:solidFill>
              <a:latin typeface="-apple-system"/>
            </a:endParaRPr>
          </a:p>
        </p:txBody>
      </p:sp>
      <p:sp>
        <p:nvSpPr>
          <p:cNvPr id="7" name="TextBox 7"/>
          <p:cNvSpPr txBox="1"/>
          <p:nvPr/>
        </p:nvSpPr>
        <p:spPr>
          <a:xfrm>
            <a:off x="1539225" y="5299517"/>
            <a:ext cx="4388550" cy="1975990"/>
          </a:xfrm>
          <a:prstGeom prst="rect">
            <a:avLst/>
          </a:prstGeom>
        </p:spPr>
        <p:txBody>
          <a:bodyPr lIns="0" tIns="0" rIns="0" bIns="0" rtlCol="0" anchor="t">
            <a:spAutoFit/>
          </a:bodyPr>
          <a:lstStyle/>
          <a:p>
            <a:pPr algn="ctr">
              <a:lnSpc>
                <a:spcPts val="3863"/>
              </a:lnSpc>
            </a:pPr>
            <a:r>
              <a:rPr lang="en-GB" sz="2799" dirty="0">
                <a:solidFill>
                  <a:srgbClr val="FFFFFF"/>
                </a:solidFill>
                <a:latin typeface="Poppins"/>
                <a:ea typeface="Poppins"/>
                <a:cs typeface="Poppins"/>
                <a:sym typeface="Poppins"/>
              </a:rPr>
              <a:t>Support sellers in setting competitive yet profitable prices.</a:t>
            </a:r>
          </a:p>
          <a:p>
            <a:pPr algn="ctr">
              <a:lnSpc>
                <a:spcPts val="3863"/>
              </a:lnSpc>
            </a:pPr>
            <a:endParaRPr lang="en-US" sz="2799" dirty="0">
              <a:solidFill>
                <a:srgbClr val="FFFFFF"/>
              </a:solidFill>
              <a:latin typeface="Poppins"/>
              <a:ea typeface="Poppins"/>
              <a:cs typeface="Poppins"/>
              <a:sym typeface="Poppins"/>
            </a:endParaRPr>
          </a:p>
        </p:txBody>
      </p:sp>
      <p:sp>
        <p:nvSpPr>
          <p:cNvPr id="9" name="TextBox 9"/>
          <p:cNvSpPr txBox="1"/>
          <p:nvPr/>
        </p:nvSpPr>
        <p:spPr>
          <a:xfrm>
            <a:off x="6949725" y="5299517"/>
            <a:ext cx="4388550" cy="1768241"/>
          </a:xfrm>
          <a:prstGeom prst="rect">
            <a:avLst/>
          </a:prstGeom>
        </p:spPr>
        <p:txBody>
          <a:bodyPr lIns="0" tIns="0" rIns="0" bIns="0" rtlCol="0" anchor="t">
            <a:spAutoFit/>
          </a:bodyPr>
          <a:lstStyle/>
          <a:p>
            <a:pPr marL="285750" lvl="1" indent="-285750">
              <a:buFont typeface="Wingdings" panose="05000000000000000000" pitchFamily="2" charset="2"/>
              <a:buChar char="Ø"/>
            </a:pPr>
            <a:r>
              <a:rPr lang="en-GB" sz="2800" dirty="0">
                <a:solidFill>
                  <a:schemeClr val="bg1"/>
                </a:solidFill>
                <a:latin typeface="-apple-system"/>
              </a:rPr>
              <a:t>Generate data-driven insights from marketplace listings.</a:t>
            </a:r>
          </a:p>
          <a:p>
            <a:pPr algn="ctr">
              <a:lnSpc>
                <a:spcPts val="3863"/>
              </a:lnSpc>
            </a:pPr>
            <a:endParaRPr lang="en-US" sz="2799" dirty="0">
              <a:solidFill>
                <a:srgbClr val="FFFFFF"/>
              </a:solidFill>
              <a:latin typeface="Poppins"/>
              <a:ea typeface="Poppins"/>
              <a:cs typeface="Poppins"/>
              <a:sym typeface="Poppins"/>
            </a:endParaRPr>
          </a:p>
        </p:txBody>
      </p:sp>
      <p:sp>
        <p:nvSpPr>
          <p:cNvPr id="11" name="TextBox 11"/>
          <p:cNvSpPr txBox="1"/>
          <p:nvPr/>
        </p:nvSpPr>
        <p:spPr>
          <a:xfrm>
            <a:off x="12360225" y="5299517"/>
            <a:ext cx="4388550" cy="1768241"/>
          </a:xfrm>
          <a:prstGeom prst="rect">
            <a:avLst/>
          </a:prstGeom>
        </p:spPr>
        <p:txBody>
          <a:bodyPr lIns="0" tIns="0" rIns="0" bIns="0" rtlCol="0" anchor="t">
            <a:spAutoFit/>
          </a:bodyPr>
          <a:lstStyle/>
          <a:p>
            <a:pPr marL="285750" lvl="1" indent="-285750">
              <a:buFont typeface="Wingdings" panose="05000000000000000000" pitchFamily="2" charset="2"/>
              <a:buChar char="Ø"/>
            </a:pPr>
            <a:r>
              <a:rPr lang="en-GB" sz="2800" dirty="0">
                <a:solidFill>
                  <a:schemeClr val="bg1"/>
                </a:solidFill>
                <a:latin typeface="-apple-system"/>
              </a:rPr>
              <a:t>Benchmark products against competitors for market awareness.</a:t>
            </a:r>
          </a:p>
          <a:p>
            <a:pPr algn="ctr">
              <a:lnSpc>
                <a:spcPts val="3863"/>
              </a:lnSpc>
            </a:pPr>
            <a:endParaRPr lang="en-US" sz="2799" dirty="0">
              <a:solidFill>
                <a:srgbClr val="FFFFFF"/>
              </a:solidFill>
              <a:latin typeface="Poppins"/>
              <a:ea typeface="Poppins"/>
              <a:cs typeface="Poppins"/>
              <a:sym typeface="Poppins"/>
            </a:endParaRPr>
          </a:p>
        </p:txBody>
      </p:sp>
      <p:sp>
        <p:nvSpPr>
          <p:cNvPr id="12" name="Freeform 12"/>
          <p:cNvSpPr/>
          <p:nvPr/>
        </p:nvSpPr>
        <p:spPr>
          <a:xfrm>
            <a:off x="8662360" y="3676006"/>
            <a:ext cx="963280" cy="951804"/>
          </a:xfrm>
          <a:custGeom>
            <a:avLst/>
            <a:gdLst/>
            <a:ahLst/>
            <a:cxnLst/>
            <a:rect l="l" t="t" r="r" b="b"/>
            <a:pathLst>
              <a:path w="963280" h="951804">
                <a:moveTo>
                  <a:pt x="0" y="0"/>
                </a:moveTo>
                <a:lnTo>
                  <a:pt x="963280" y="0"/>
                </a:lnTo>
                <a:lnTo>
                  <a:pt x="963280" y="951804"/>
                </a:lnTo>
                <a:lnTo>
                  <a:pt x="0" y="95180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3" name="Freeform 13"/>
          <p:cNvSpPr/>
          <p:nvPr/>
        </p:nvSpPr>
        <p:spPr>
          <a:xfrm>
            <a:off x="14052608" y="3674222"/>
            <a:ext cx="996710" cy="955395"/>
          </a:xfrm>
          <a:custGeom>
            <a:avLst/>
            <a:gdLst/>
            <a:ahLst/>
            <a:cxnLst/>
            <a:rect l="l" t="t" r="r" b="b"/>
            <a:pathLst>
              <a:path w="996710" h="955395">
                <a:moveTo>
                  <a:pt x="0" y="0"/>
                </a:moveTo>
                <a:lnTo>
                  <a:pt x="996710" y="0"/>
                </a:lnTo>
                <a:lnTo>
                  <a:pt x="996710" y="955395"/>
                </a:lnTo>
                <a:lnTo>
                  <a:pt x="0" y="955395"/>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14" name="Freeform 14"/>
          <p:cNvSpPr/>
          <p:nvPr/>
        </p:nvSpPr>
        <p:spPr>
          <a:xfrm>
            <a:off x="3231606" y="3648988"/>
            <a:ext cx="1003770" cy="1005864"/>
          </a:xfrm>
          <a:custGeom>
            <a:avLst/>
            <a:gdLst/>
            <a:ahLst/>
            <a:cxnLst/>
            <a:rect l="l" t="t" r="r" b="b"/>
            <a:pathLst>
              <a:path w="1003770" h="1005864">
                <a:moveTo>
                  <a:pt x="0" y="0"/>
                </a:moveTo>
                <a:lnTo>
                  <a:pt x="1003770" y="0"/>
                </a:lnTo>
                <a:lnTo>
                  <a:pt x="1003770" y="1005864"/>
                </a:lnTo>
                <a:lnTo>
                  <a:pt x="0" y="1005864"/>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0134F"/>
        </a:solidFill>
        <a:effectLst/>
      </p:bgPr>
    </p:bg>
    <p:spTree>
      <p:nvGrpSpPr>
        <p:cNvPr id="1" name=""/>
        <p:cNvGrpSpPr/>
        <p:nvPr/>
      </p:nvGrpSpPr>
      <p:grpSpPr>
        <a:xfrm>
          <a:off x="0" y="0"/>
          <a:ext cx="0" cy="0"/>
          <a:chOff x="0" y="0"/>
          <a:chExt cx="0" cy="0"/>
        </a:xfrm>
      </p:grpSpPr>
      <p:sp>
        <p:nvSpPr>
          <p:cNvPr id="2" name="TextBox 2"/>
          <p:cNvSpPr txBox="1"/>
          <p:nvPr/>
        </p:nvSpPr>
        <p:spPr>
          <a:xfrm>
            <a:off x="1539225" y="1123800"/>
            <a:ext cx="15217350" cy="866175"/>
          </a:xfrm>
          <a:prstGeom prst="rect">
            <a:avLst/>
          </a:prstGeom>
        </p:spPr>
        <p:txBody>
          <a:bodyPr lIns="0" tIns="0" rIns="0" bIns="0" rtlCol="0" anchor="t">
            <a:spAutoFit/>
          </a:bodyPr>
          <a:lstStyle/>
          <a:p>
            <a:pPr algn="l">
              <a:lnSpc>
                <a:spcPts val="5759"/>
              </a:lnSpc>
            </a:pPr>
            <a:r>
              <a:rPr lang="en-US" sz="4800" b="1">
                <a:solidFill>
                  <a:srgbClr val="D5D2E2"/>
                </a:solidFill>
                <a:latin typeface="Poppins Bold"/>
                <a:ea typeface="Poppins Bold"/>
                <a:cs typeface="Poppins Bold"/>
                <a:sym typeface="Poppins Bold"/>
              </a:rPr>
              <a:t>RAID Summary</a:t>
            </a:r>
          </a:p>
        </p:txBody>
      </p:sp>
      <p:sp>
        <p:nvSpPr>
          <p:cNvPr id="3" name="TextBox 3"/>
          <p:cNvSpPr txBox="1"/>
          <p:nvPr/>
        </p:nvSpPr>
        <p:spPr>
          <a:xfrm>
            <a:off x="1683258" y="5598956"/>
            <a:ext cx="3644550" cy="564450"/>
          </a:xfrm>
          <a:prstGeom prst="rect">
            <a:avLst/>
          </a:prstGeom>
        </p:spPr>
        <p:txBody>
          <a:bodyPr lIns="0" tIns="0" rIns="0" bIns="0" rtlCol="0" anchor="t">
            <a:spAutoFit/>
          </a:bodyPr>
          <a:lstStyle/>
          <a:p>
            <a:pPr algn="ctr">
              <a:lnSpc>
                <a:spcPts val="4320"/>
              </a:lnSpc>
            </a:pPr>
            <a:r>
              <a:rPr lang="en-US" sz="3600" b="1">
                <a:solidFill>
                  <a:srgbClr val="FFFFFF"/>
                </a:solidFill>
                <a:latin typeface="Poppins Bold"/>
                <a:ea typeface="Poppins Bold"/>
                <a:cs typeface="Poppins Bold"/>
                <a:sym typeface="Poppins Bold"/>
              </a:rPr>
              <a:t>Risks</a:t>
            </a:r>
          </a:p>
        </p:txBody>
      </p:sp>
      <p:sp>
        <p:nvSpPr>
          <p:cNvPr id="4" name="TextBox 4"/>
          <p:cNvSpPr txBox="1"/>
          <p:nvPr/>
        </p:nvSpPr>
        <p:spPr>
          <a:xfrm>
            <a:off x="1377144" y="6509355"/>
            <a:ext cx="3644550" cy="2877583"/>
          </a:xfrm>
          <a:prstGeom prst="rect">
            <a:avLst/>
          </a:prstGeom>
        </p:spPr>
        <p:txBody>
          <a:bodyPr lIns="0" tIns="0" rIns="0" bIns="0" rtlCol="0" anchor="t">
            <a:spAutoFit/>
          </a:bodyPr>
          <a:lstStyle/>
          <a:p>
            <a:pPr marL="285750" lvl="1" indent="-285750">
              <a:lnSpc>
                <a:spcPts val="2760"/>
              </a:lnSpc>
              <a:buFont typeface="Wingdings" panose="05000000000000000000" pitchFamily="2" charset="2"/>
              <a:buChar char="Ø"/>
            </a:pPr>
            <a:r>
              <a:rPr lang="en-GB" sz="2800" dirty="0">
                <a:solidFill>
                  <a:schemeClr val="bg1"/>
                </a:solidFill>
                <a:sym typeface="Poppins"/>
              </a:rPr>
              <a:t>Website Structure Changes </a:t>
            </a:r>
          </a:p>
          <a:p>
            <a:pPr marL="285750" lvl="1" indent="-285750">
              <a:lnSpc>
                <a:spcPts val="2760"/>
              </a:lnSpc>
              <a:buFont typeface="Wingdings" panose="05000000000000000000" pitchFamily="2" charset="2"/>
              <a:buChar char="Ø"/>
            </a:pPr>
            <a:endParaRPr lang="en-GB" sz="2800" dirty="0">
              <a:solidFill>
                <a:schemeClr val="bg1"/>
              </a:solidFill>
              <a:sym typeface="Poppins"/>
            </a:endParaRPr>
          </a:p>
          <a:p>
            <a:pPr marL="496572" lvl="1" indent="-248286" algn="ctr">
              <a:lnSpc>
                <a:spcPts val="2760"/>
              </a:lnSpc>
              <a:buFont typeface="Arial"/>
              <a:buChar char="•"/>
            </a:pPr>
            <a:r>
              <a:rPr lang="en-GB" sz="2300" dirty="0">
                <a:solidFill>
                  <a:srgbClr val="FFFFFF"/>
                </a:solidFill>
                <a:latin typeface="Poppins"/>
                <a:ea typeface="Poppins"/>
                <a:cs typeface="Poppins"/>
                <a:sym typeface="Poppins"/>
              </a:rPr>
              <a:t> </a:t>
            </a:r>
            <a:r>
              <a:rPr lang="en-GB" sz="2800" dirty="0">
                <a:solidFill>
                  <a:schemeClr val="bg1"/>
                </a:solidFill>
                <a:sym typeface="Poppins"/>
              </a:rPr>
              <a:t>If Jumia changes its webpage layout, the scraper could break, halting data collection.</a:t>
            </a:r>
            <a:endParaRPr lang="en-US" sz="2800" dirty="0">
              <a:solidFill>
                <a:schemeClr val="bg1"/>
              </a:solidFill>
              <a:sym typeface="Poppins"/>
            </a:endParaRPr>
          </a:p>
        </p:txBody>
      </p:sp>
      <p:sp>
        <p:nvSpPr>
          <p:cNvPr id="5" name="Freeform 5"/>
          <p:cNvSpPr/>
          <p:nvPr/>
        </p:nvSpPr>
        <p:spPr>
          <a:xfrm>
            <a:off x="1328516" y="2168069"/>
            <a:ext cx="4548816" cy="2607108"/>
          </a:xfrm>
          <a:custGeom>
            <a:avLst/>
            <a:gdLst/>
            <a:ahLst/>
            <a:cxnLst/>
            <a:rect l="l" t="t" r="r" b="b"/>
            <a:pathLst>
              <a:path w="4548816" h="2607108">
                <a:moveTo>
                  <a:pt x="0" y="0"/>
                </a:moveTo>
                <a:lnTo>
                  <a:pt x="4548816" y="0"/>
                </a:lnTo>
                <a:lnTo>
                  <a:pt x="4548816" y="2607108"/>
                </a:lnTo>
                <a:lnTo>
                  <a:pt x="0" y="260710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6" name="Freeform 6"/>
          <p:cNvSpPr/>
          <p:nvPr/>
        </p:nvSpPr>
        <p:spPr>
          <a:xfrm>
            <a:off x="2963467" y="4601424"/>
            <a:ext cx="1084132" cy="1084152"/>
          </a:xfrm>
          <a:custGeom>
            <a:avLst/>
            <a:gdLst/>
            <a:ahLst/>
            <a:cxnLst/>
            <a:rect l="l" t="t" r="r" b="b"/>
            <a:pathLst>
              <a:path w="1084132" h="1084152">
                <a:moveTo>
                  <a:pt x="0" y="0"/>
                </a:moveTo>
                <a:lnTo>
                  <a:pt x="1084132" y="0"/>
                </a:lnTo>
                <a:lnTo>
                  <a:pt x="1084132" y="1084152"/>
                </a:lnTo>
                <a:lnTo>
                  <a:pt x="0" y="108415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7" name="TextBox 7"/>
          <p:cNvSpPr txBox="1"/>
          <p:nvPr/>
        </p:nvSpPr>
        <p:spPr>
          <a:xfrm>
            <a:off x="3158249" y="2765573"/>
            <a:ext cx="889350" cy="1345425"/>
          </a:xfrm>
          <a:prstGeom prst="rect">
            <a:avLst/>
          </a:prstGeom>
        </p:spPr>
        <p:txBody>
          <a:bodyPr lIns="0" tIns="0" rIns="0" bIns="0" rtlCol="0" anchor="t">
            <a:spAutoFit/>
          </a:bodyPr>
          <a:lstStyle/>
          <a:p>
            <a:pPr algn="ctr">
              <a:lnSpc>
                <a:spcPts val="8400"/>
              </a:lnSpc>
            </a:pPr>
            <a:r>
              <a:rPr lang="en-US" sz="7000" b="1">
                <a:solidFill>
                  <a:srgbClr val="FFFFFF"/>
                </a:solidFill>
                <a:latin typeface="Poppins Bold"/>
                <a:ea typeface="Poppins Bold"/>
                <a:cs typeface="Poppins Bold"/>
                <a:sym typeface="Poppins Bold"/>
              </a:rPr>
              <a:t>R</a:t>
            </a:r>
          </a:p>
        </p:txBody>
      </p:sp>
      <p:sp>
        <p:nvSpPr>
          <p:cNvPr id="8" name="TextBox 8"/>
          <p:cNvSpPr txBox="1"/>
          <p:nvPr/>
        </p:nvSpPr>
        <p:spPr>
          <a:xfrm>
            <a:off x="5523425" y="5739029"/>
            <a:ext cx="3644550" cy="564450"/>
          </a:xfrm>
          <a:prstGeom prst="rect">
            <a:avLst/>
          </a:prstGeom>
        </p:spPr>
        <p:txBody>
          <a:bodyPr lIns="0" tIns="0" rIns="0" bIns="0" rtlCol="0" anchor="t">
            <a:spAutoFit/>
          </a:bodyPr>
          <a:lstStyle/>
          <a:p>
            <a:pPr algn="ctr">
              <a:lnSpc>
                <a:spcPts val="4320"/>
              </a:lnSpc>
            </a:pPr>
            <a:r>
              <a:rPr lang="en-US" sz="3600" b="1">
                <a:solidFill>
                  <a:srgbClr val="FFFFFF"/>
                </a:solidFill>
                <a:latin typeface="Poppins Bold"/>
                <a:ea typeface="Poppins Bold"/>
                <a:cs typeface="Poppins Bold"/>
                <a:sym typeface="Poppins Bold"/>
              </a:rPr>
              <a:t>Assumptions</a:t>
            </a:r>
          </a:p>
        </p:txBody>
      </p:sp>
      <p:sp>
        <p:nvSpPr>
          <p:cNvPr id="9" name="TextBox 9"/>
          <p:cNvSpPr txBox="1"/>
          <p:nvPr/>
        </p:nvSpPr>
        <p:spPr>
          <a:xfrm>
            <a:off x="5348327" y="6636854"/>
            <a:ext cx="3644550" cy="2518510"/>
          </a:xfrm>
          <a:prstGeom prst="rect">
            <a:avLst/>
          </a:prstGeom>
        </p:spPr>
        <p:txBody>
          <a:bodyPr lIns="0" tIns="0" rIns="0" bIns="0" rtlCol="0" anchor="t">
            <a:spAutoFit/>
          </a:bodyPr>
          <a:lstStyle/>
          <a:p>
            <a:pPr marL="285750" lvl="1" indent="-285750">
              <a:lnSpc>
                <a:spcPts val="2760"/>
              </a:lnSpc>
              <a:buFont typeface="Wingdings" panose="05000000000000000000" pitchFamily="2" charset="2"/>
              <a:buChar char="Ø"/>
            </a:pPr>
            <a:r>
              <a:rPr lang="en-GB" sz="2800" dirty="0">
                <a:solidFill>
                  <a:schemeClr val="bg1"/>
                </a:solidFill>
                <a:sym typeface="Poppins"/>
              </a:rPr>
              <a:t>Internet Accessibility </a:t>
            </a:r>
          </a:p>
          <a:p>
            <a:pPr marL="285750" lvl="1" indent="-285750">
              <a:lnSpc>
                <a:spcPts val="2760"/>
              </a:lnSpc>
              <a:buFont typeface="Wingdings" panose="05000000000000000000" pitchFamily="2" charset="2"/>
              <a:buChar char="Ø"/>
            </a:pPr>
            <a:endParaRPr lang="en-GB" sz="2800" dirty="0">
              <a:solidFill>
                <a:schemeClr val="bg1"/>
              </a:solidFill>
              <a:latin typeface="Poppins"/>
              <a:ea typeface="Poppins"/>
              <a:cs typeface="Poppins"/>
              <a:sym typeface="Poppins"/>
            </a:endParaRPr>
          </a:p>
          <a:p>
            <a:pPr marL="496572" lvl="1" indent="-248286" algn="ctr">
              <a:lnSpc>
                <a:spcPts val="2760"/>
              </a:lnSpc>
              <a:buFont typeface="Arial"/>
              <a:buChar char="•"/>
            </a:pPr>
            <a:r>
              <a:rPr lang="en-GB" sz="2800" dirty="0">
                <a:solidFill>
                  <a:schemeClr val="bg1"/>
                </a:solidFill>
                <a:sym typeface="Poppins"/>
              </a:rPr>
              <a:t>Users (especially small business owners) have access to reliable internet to use the online tool.</a:t>
            </a:r>
            <a:endParaRPr lang="en-US" sz="2800" dirty="0">
              <a:solidFill>
                <a:schemeClr val="bg1"/>
              </a:solidFill>
              <a:sym typeface="Poppins"/>
            </a:endParaRPr>
          </a:p>
        </p:txBody>
      </p:sp>
      <p:sp>
        <p:nvSpPr>
          <p:cNvPr id="10" name="Freeform 10"/>
          <p:cNvSpPr/>
          <p:nvPr/>
        </p:nvSpPr>
        <p:spPr>
          <a:xfrm>
            <a:off x="5021694" y="2191748"/>
            <a:ext cx="4551900" cy="2607108"/>
          </a:xfrm>
          <a:custGeom>
            <a:avLst/>
            <a:gdLst/>
            <a:ahLst/>
            <a:cxnLst/>
            <a:rect l="l" t="t" r="r" b="b"/>
            <a:pathLst>
              <a:path w="4551900" h="2607108">
                <a:moveTo>
                  <a:pt x="0" y="0"/>
                </a:moveTo>
                <a:lnTo>
                  <a:pt x="4551900" y="0"/>
                </a:lnTo>
                <a:lnTo>
                  <a:pt x="4551900" y="2607108"/>
                </a:lnTo>
                <a:lnTo>
                  <a:pt x="0" y="2607108"/>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11" name="Freeform 11"/>
          <p:cNvSpPr/>
          <p:nvPr/>
        </p:nvSpPr>
        <p:spPr>
          <a:xfrm>
            <a:off x="6733847" y="4552904"/>
            <a:ext cx="1080910" cy="1084152"/>
          </a:xfrm>
          <a:custGeom>
            <a:avLst/>
            <a:gdLst/>
            <a:ahLst/>
            <a:cxnLst/>
            <a:rect l="l" t="t" r="r" b="b"/>
            <a:pathLst>
              <a:path w="1080910" h="1084152">
                <a:moveTo>
                  <a:pt x="0" y="0"/>
                </a:moveTo>
                <a:lnTo>
                  <a:pt x="1080910" y="0"/>
                </a:lnTo>
                <a:lnTo>
                  <a:pt x="1080910" y="1084152"/>
                </a:lnTo>
                <a:lnTo>
                  <a:pt x="0" y="1084152"/>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12" name="TextBox 12"/>
          <p:cNvSpPr txBox="1"/>
          <p:nvPr/>
        </p:nvSpPr>
        <p:spPr>
          <a:xfrm>
            <a:off x="6852969" y="2765573"/>
            <a:ext cx="889350" cy="1345425"/>
          </a:xfrm>
          <a:prstGeom prst="rect">
            <a:avLst/>
          </a:prstGeom>
        </p:spPr>
        <p:txBody>
          <a:bodyPr lIns="0" tIns="0" rIns="0" bIns="0" rtlCol="0" anchor="t">
            <a:spAutoFit/>
          </a:bodyPr>
          <a:lstStyle/>
          <a:p>
            <a:pPr algn="ctr">
              <a:lnSpc>
                <a:spcPts val="8400"/>
              </a:lnSpc>
            </a:pPr>
            <a:r>
              <a:rPr lang="en-US" sz="7000" b="1">
                <a:solidFill>
                  <a:srgbClr val="FFFFFF"/>
                </a:solidFill>
                <a:latin typeface="Poppins Bold"/>
                <a:ea typeface="Poppins Bold"/>
                <a:cs typeface="Poppins Bold"/>
                <a:sym typeface="Poppins Bold"/>
              </a:rPr>
              <a:t>A</a:t>
            </a:r>
          </a:p>
        </p:txBody>
      </p:sp>
      <p:sp>
        <p:nvSpPr>
          <p:cNvPr id="13" name="TextBox 13"/>
          <p:cNvSpPr txBox="1"/>
          <p:nvPr/>
        </p:nvSpPr>
        <p:spPr>
          <a:xfrm>
            <a:off x="12871508" y="5647476"/>
            <a:ext cx="3644550" cy="564450"/>
          </a:xfrm>
          <a:prstGeom prst="rect">
            <a:avLst/>
          </a:prstGeom>
        </p:spPr>
        <p:txBody>
          <a:bodyPr lIns="0" tIns="0" rIns="0" bIns="0" rtlCol="0" anchor="t">
            <a:spAutoFit/>
          </a:bodyPr>
          <a:lstStyle/>
          <a:p>
            <a:pPr algn="ctr">
              <a:lnSpc>
                <a:spcPts val="4320"/>
              </a:lnSpc>
            </a:pPr>
            <a:r>
              <a:rPr lang="en-US" sz="3600" b="1" dirty="0">
                <a:solidFill>
                  <a:srgbClr val="FFFFFF"/>
                </a:solidFill>
                <a:latin typeface="Poppins Bold"/>
                <a:ea typeface="Poppins Bold"/>
                <a:cs typeface="Poppins Bold"/>
                <a:sym typeface="Poppins Bold"/>
              </a:rPr>
              <a:t>Dependencies</a:t>
            </a:r>
          </a:p>
        </p:txBody>
      </p:sp>
      <p:sp>
        <p:nvSpPr>
          <p:cNvPr id="14" name="TextBox 14"/>
          <p:cNvSpPr txBox="1"/>
          <p:nvPr/>
        </p:nvSpPr>
        <p:spPr>
          <a:xfrm>
            <a:off x="13573434" y="6276008"/>
            <a:ext cx="4409765" cy="2518510"/>
          </a:xfrm>
          <a:prstGeom prst="rect">
            <a:avLst/>
          </a:prstGeom>
        </p:spPr>
        <p:txBody>
          <a:bodyPr wrap="square" lIns="0" tIns="0" rIns="0" bIns="0" rtlCol="0" anchor="t">
            <a:spAutoFit/>
          </a:bodyPr>
          <a:lstStyle/>
          <a:p>
            <a:pPr marL="285750" lvl="1" indent="-285750">
              <a:lnSpc>
                <a:spcPts val="2760"/>
              </a:lnSpc>
              <a:buFont typeface="Wingdings" panose="05000000000000000000" pitchFamily="2" charset="2"/>
              <a:buChar char="Ø"/>
            </a:pPr>
            <a:r>
              <a:rPr lang="en-GB" sz="2800" dirty="0">
                <a:solidFill>
                  <a:schemeClr val="bg1"/>
                </a:solidFill>
                <a:sym typeface="Poppins"/>
              </a:rPr>
              <a:t>This project depends on several external  factors: </a:t>
            </a:r>
          </a:p>
          <a:p>
            <a:pPr marL="285750" lvl="1" indent="-285750">
              <a:lnSpc>
                <a:spcPts val="2760"/>
              </a:lnSpc>
              <a:buFont typeface="Wingdings" panose="05000000000000000000" pitchFamily="2" charset="2"/>
              <a:buChar char="Ø"/>
            </a:pPr>
            <a:endParaRPr lang="en-GB" sz="2800" dirty="0">
              <a:solidFill>
                <a:schemeClr val="bg1"/>
              </a:solidFill>
              <a:sym typeface="Poppins"/>
            </a:endParaRPr>
          </a:p>
          <a:p>
            <a:pPr marL="496572" lvl="1" indent="-248286" algn="ctr">
              <a:lnSpc>
                <a:spcPts val="2760"/>
              </a:lnSpc>
              <a:buFont typeface="Arial"/>
              <a:buChar char="•"/>
            </a:pPr>
            <a:r>
              <a:rPr lang="en-GB" sz="2300" dirty="0">
                <a:solidFill>
                  <a:srgbClr val="FFFFFF"/>
                </a:solidFill>
                <a:latin typeface="Poppins"/>
                <a:cs typeface="Poppins"/>
                <a:sym typeface="Poppins"/>
              </a:rPr>
              <a:t>Jumia</a:t>
            </a:r>
          </a:p>
          <a:p>
            <a:pPr marL="496572" lvl="1" indent="-248286" algn="ctr">
              <a:lnSpc>
                <a:spcPts val="2760"/>
              </a:lnSpc>
              <a:buFont typeface="Arial"/>
              <a:buChar char="•"/>
            </a:pPr>
            <a:r>
              <a:rPr lang="en-GB" sz="2300" dirty="0">
                <a:solidFill>
                  <a:srgbClr val="FFFFFF"/>
                </a:solidFill>
                <a:latin typeface="Poppins"/>
                <a:cs typeface="Poppins"/>
                <a:sym typeface="Poppins"/>
              </a:rPr>
              <a:t>Hosting Platform(Render)</a:t>
            </a:r>
          </a:p>
          <a:p>
            <a:pPr marL="496572" lvl="1" indent="-248286" algn="ctr">
              <a:lnSpc>
                <a:spcPts val="2760"/>
              </a:lnSpc>
              <a:buFont typeface="Arial"/>
              <a:buChar char="•"/>
            </a:pPr>
            <a:r>
              <a:rPr lang="en-GB" sz="2300" dirty="0">
                <a:solidFill>
                  <a:srgbClr val="FFFFFF"/>
                </a:solidFill>
                <a:latin typeface="Poppins"/>
                <a:cs typeface="Poppins"/>
                <a:sym typeface="Poppins"/>
              </a:rPr>
              <a:t>Tableau</a:t>
            </a:r>
          </a:p>
          <a:p>
            <a:pPr marL="285750" lvl="1" indent="-285750">
              <a:lnSpc>
                <a:spcPts val="2760"/>
              </a:lnSpc>
              <a:buFont typeface="Wingdings" panose="05000000000000000000" pitchFamily="2" charset="2"/>
              <a:buChar char="Ø"/>
            </a:pPr>
            <a:endParaRPr lang="en-GB" sz="2800" dirty="0">
              <a:solidFill>
                <a:schemeClr val="bg1"/>
              </a:solidFill>
              <a:sym typeface="Poppins"/>
            </a:endParaRPr>
          </a:p>
        </p:txBody>
      </p:sp>
      <p:sp>
        <p:nvSpPr>
          <p:cNvPr id="15" name="Freeform 15"/>
          <p:cNvSpPr/>
          <p:nvPr/>
        </p:nvSpPr>
        <p:spPr>
          <a:xfrm>
            <a:off x="12383232" y="2191748"/>
            <a:ext cx="4551900" cy="2607108"/>
          </a:xfrm>
          <a:custGeom>
            <a:avLst/>
            <a:gdLst/>
            <a:ahLst/>
            <a:cxnLst/>
            <a:rect l="l" t="t" r="r" b="b"/>
            <a:pathLst>
              <a:path w="4551900" h="2607108">
                <a:moveTo>
                  <a:pt x="0" y="0"/>
                </a:moveTo>
                <a:lnTo>
                  <a:pt x="4551900" y="0"/>
                </a:lnTo>
                <a:lnTo>
                  <a:pt x="4551900" y="2607108"/>
                </a:lnTo>
                <a:lnTo>
                  <a:pt x="0" y="2607108"/>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txBody>
          <a:bodyPr/>
          <a:lstStyle/>
          <a:p>
            <a:endParaRPr lang="en-US"/>
          </a:p>
        </p:txBody>
      </p:sp>
      <p:sp>
        <p:nvSpPr>
          <p:cNvPr id="16" name="Freeform 16"/>
          <p:cNvSpPr/>
          <p:nvPr/>
        </p:nvSpPr>
        <p:spPr>
          <a:xfrm>
            <a:off x="14138307" y="4601424"/>
            <a:ext cx="1071240" cy="1084152"/>
          </a:xfrm>
          <a:custGeom>
            <a:avLst/>
            <a:gdLst/>
            <a:ahLst/>
            <a:cxnLst/>
            <a:rect l="l" t="t" r="r" b="b"/>
            <a:pathLst>
              <a:path w="1071240" h="1084152">
                <a:moveTo>
                  <a:pt x="0" y="0"/>
                </a:moveTo>
                <a:lnTo>
                  <a:pt x="1071240" y="0"/>
                </a:lnTo>
                <a:lnTo>
                  <a:pt x="1071240" y="1084152"/>
                </a:lnTo>
                <a:lnTo>
                  <a:pt x="0" y="1084152"/>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txBody>
          <a:bodyPr/>
          <a:lstStyle/>
          <a:p>
            <a:endParaRPr lang="en-US"/>
          </a:p>
        </p:txBody>
      </p:sp>
      <p:sp>
        <p:nvSpPr>
          <p:cNvPr id="17" name="TextBox 17"/>
          <p:cNvSpPr txBox="1"/>
          <p:nvPr/>
        </p:nvSpPr>
        <p:spPr>
          <a:xfrm>
            <a:off x="14227258" y="2876310"/>
            <a:ext cx="889350" cy="1345425"/>
          </a:xfrm>
          <a:prstGeom prst="rect">
            <a:avLst/>
          </a:prstGeom>
        </p:spPr>
        <p:txBody>
          <a:bodyPr lIns="0" tIns="0" rIns="0" bIns="0" rtlCol="0" anchor="t">
            <a:spAutoFit/>
          </a:bodyPr>
          <a:lstStyle/>
          <a:p>
            <a:pPr algn="ctr">
              <a:lnSpc>
                <a:spcPts val="8400"/>
              </a:lnSpc>
            </a:pPr>
            <a:r>
              <a:rPr lang="en-US" sz="7000" b="1">
                <a:solidFill>
                  <a:srgbClr val="FFFFFF"/>
                </a:solidFill>
                <a:latin typeface="Poppins Bold"/>
                <a:ea typeface="Poppins Bold"/>
                <a:cs typeface="Poppins Bold"/>
                <a:sym typeface="Poppins Bold"/>
              </a:rPr>
              <a:t>D</a:t>
            </a:r>
          </a:p>
        </p:txBody>
      </p:sp>
      <p:sp>
        <p:nvSpPr>
          <p:cNvPr id="18" name="TextBox 18"/>
          <p:cNvSpPr txBox="1"/>
          <p:nvPr/>
        </p:nvSpPr>
        <p:spPr>
          <a:xfrm>
            <a:off x="9144000" y="5713256"/>
            <a:ext cx="3644550" cy="564450"/>
          </a:xfrm>
          <a:prstGeom prst="rect">
            <a:avLst/>
          </a:prstGeom>
        </p:spPr>
        <p:txBody>
          <a:bodyPr lIns="0" tIns="0" rIns="0" bIns="0" rtlCol="0" anchor="t">
            <a:spAutoFit/>
          </a:bodyPr>
          <a:lstStyle/>
          <a:p>
            <a:pPr algn="ctr">
              <a:lnSpc>
                <a:spcPts val="4320"/>
              </a:lnSpc>
            </a:pPr>
            <a:r>
              <a:rPr lang="en-US" sz="3600" b="1">
                <a:solidFill>
                  <a:srgbClr val="FFFFFF"/>
                </a:solidFill>
                <a:latin typeface="Poppins Bold"/>
                <a:ea typeface="Poppins Bold"/>
                <a:cs typeface="Poppins Bold"/>
                <a:sym typeface="Poppins Bold"/>
              </a:rPr>
              <a:t>Issues</a:t>
            </a:r>
          </a:p>
        </p:txBody>
      </p:sp>
      <p:sp>
        <p:nvSpPr>
          <p:cNvPr id="19" name="TextBox 19"/>
          <p:cNvSpPr txBox="1"/>
          <p:nvPr/>
        </p:nvSpPr>
        <p:spPr>
          <a:xfrm>
            <a:off x="9573594" y="6452182"/>
            <a:ext cx="3644550" cy="2518510"/>
          </a:xfrm>
          <a:prstGeom prst="rect">
            <a:avLst/>
          </a:prstGeom>
        </p:spPr>
        <p:txBody>
          <a:bodyPr lIns="0" tIns="0" rIns="0" bIns="0" rtlCol="0" anchor="t">
            <a:spAutoFit/>
          </a:bodyPr>
          <a:lstStyle/>
          <a:p>
            <a:pPr marL="285750" lvl="1" indent="-285750">
              <a:lnSpc>
                <a:spcPts val="2760"/>
              </a:lnSpc>
              <a:buFont typeface="Wingdings" panose="05000000000000000000" pitchFamily="2" charset="2"/>
              <a:buChar char="Ø"/>
            </a:pPr>
            <a:r>
              <a:rPr lang="en-GB" sz="2800" dirty="0">
                <a:solidFill>
                  <a:schemeClr val="bg1"/>
                </a:solidFill>
                <a:sym typeface="Poppins"/>
              </a:rPr>
              <a:t>Limited user feedback</a:t>
            </a:r>
          </a:p>
          <a:p>
            <a:pPr marL="285750" lvl="1" indent="-285750">
              <a:lnSpc>
                <a:spcPts val="2760"/>
              </a:lnSpc>
              <a:buFont typeface="Wingdings" panose="05000000000000000000" pitchFamily="2" charset="2"/>
              <a:buChar char="Ø"/>
            </a:pPr>
            <a:r>
              <a:rPr lang="en-GB" sz="2800" dirty="0">
                <a:solidFill>
                  <a:schemeClr val="bg1"/>
                </a:solidFill>
                <a:sym typeface="Poppins"/>
              </a:rPr>
              <a:t> </a:t>
            </a:r>
          </a:p>
          <a:p>
            <a:pPr marL="496572" lvl="1" indent="-248286" algn="ctr">
              <a:lnSpc>
                <a:spcPts val="2760"/>
              </a:lnSpc>
              <a:buFont typeface="Arial"/>
              <a:buChar char="•"/>
            </a:pPr>
            <a:r>
              <a:rPr lang="en-GB" sz="2800" dirty="0">
                <a:solidFill>
                  <a:schemeClr val="bg1"/>
                </a:solidFill>
                <a:sym typeface="Poppins"/>
              </a:rPr>
              <a:t>few respondents to the questionnaire, reducing insight into real-world tool usability.</a:t>
            </a:r>
            <a:endParaRPr lang="en-US" sz="2800" dirty="0">
              <a:solidFill>
                <a:schemeClr val="bg1"/>
              </a:solidFill>
              <a:sym typeface="Poppins"/>
            </a:endParaRPr>
          </a:p>
        </p:txBody>
      </p:sp>
      <p:sp>
        <p:nvSpPr>
          <p:cNvPr id="20" name="Freeform 20"/>
          <p:cNvSpPr/>
          <p:nvPr/>
        </p:nvSpPr>
        <p:spPr>
          <a:xfrm>
            <a:off x="8700582" y="2168069"/>
            <a:ext cx="4551900" cy="2607108"/>
          </a:xfrm>
          <a:custGeom>
            <a:avLst/>
            <a:gdLst/>
            <a:ahLst/>
            <a:cxnLst/>
            <a:rect l="l" t="t" r="r" b="b"/>
            <a:pathLst>
              <a:path w="4551900" h="2607108">
                <a:moveTo>
                  <a:pt x="0" y="0"/>
                </a:moveTo>
                <a:lnTo>
                  <a:pt x="4551900" y="0"/>
                </a:lnTo>
                <a:lnTo>
                  <a:pt x="4551900" y="2607108"/>
                </a:lnTo>
                <a:lnTo>
                  <a:pt x="0" y="2607108"/>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txBody>
          <a:bodyPr/>
          <a:lstStyle/>
          <a:p>
            <a:endParaRPr lang="en-US"/>
          </a:p>
        </p:txBody>
      </p:sp>
      <p:sp>
        <p:nvSpPr>
          <p:cNvPr id="21" name="Freeform 21"/>
          <p:cNvSpPr/>
          <p:nvPr/>
        </p:nvSpPr>
        <p:spPr>
          <a:xfrm>
            <a:off x="10440842" y="4601424"/>
            <a:ext cx="1071380" cy="1084152"/>
          </a:xfrm>
          <a:custGeom>
            <a:avLst/>
            <a:gdLst/>
            <a:ahLst/>
            <a:cxnLst/>
            <a:rect l="l" t="t" r="r" b="b"/>
            <a:pathLst>
              <a:path w="1071380" h="1084152">
                <a:moveTo>
                  <a:pt x="0" y="0"/>
                </a:moveTo>
                <a:lnTo>
                  <a:pt x="1071380" y="0"/>
                </a:lnTo>
                <a:lnTo>
                  <a:pt x="1071380" y="1084152"/>
                </a:lnTo>
                <a:lnTo>
                  <a:pt x="0" y="1084152"/>
                </a:lnTo>
                <a:lnTo>
                  <a:pt x="0" y="0"/>
                </a:lnTo>
                <a:close/>
              </a:path>
            </a:pathLst>
          </a:custGeom>
          <a:blipFill>
            <a:blip r:embed="rId17">
              <a:extLst>
                <a:ext uri="{96DAC541-7B7A-43D3-8B79-37D633B846F1}">
                  <asvg:svgBlip xmlns:asvg="http://schemas.microsoft.com/office/drawing/2016/SVG/main" r:embed="rId18"/>
                </a:ext>
              </a:extLst>
            </a:blip>
            <a:stretch>
              <a:fillRect/>
            </a:stretch>
          </a:blipFill>
        </p:spPr>
        <p:txBody>
          <a:bodyPr/>
          <a:lstStyle/>
          <a:p>
            <a:endParaRPr lang="en-US"/>
          </a:p>
        </p:txBody>
      </p:sp>
      <p:sp>
        <p:nvSpPr>
          <p:cNvPr id="22" name="TextBox 22"/>
          <p:cNvSpPr txBox="1"/>
          <p:nvPr/>
        </p:nvSpPr>
        <p:spPr>
          <a:xfrm>
            <a:off x="10531857" y="2876310"/>
            <a:ext cx="889350" cy="1123950"/>
          </a:xfrm>
          <a:prstGeom prst="rect">
            <a:avLst/>
          </a:prstGeom>
        </p:spPr>
        <p:txBody>
          <a:bodyPr lIns="0" tIns="0" rIns="0" bIns="0" rtlCol="0" anchor="t">
            <a:spAutoFit/>
          </a:bodyPr>
          <a:lstStyle/>
          <a:p>
            <a:pPr algn="ctr">
              <a:lnSpc>
                <a:spcPts val="8400"/>
              </a:lnSpc>
            </a:pPr>
            <a:r>
              <a:rPr lang="en-US" sz="7000" b="1">
                <a:solidFill>
                  <a:srgbClr val="FFFFFF"/>
                </a:solidFill>
                <a:latin typeface="Poppins Bold"/>
                <a:ea typeface="Poppins Bold"/>
                <a:cs typeface="Poppins Bold"/>
                <a:sym typeface="Poppins Bold"/>
              </a:rPr>
              <a:t>I</a:t>
            </a:r>
          </a:p>
        </p:txBody>
      </p:sp>
      <p:sp>
        <p:nvSpPr>
          <p:cNvPr id="23" name="Freeform 23"/>
          <p:cNvSpPr/>
          <p:nvPr/>
        </p:nvSpPr>
        <p:spPr>
          <a:xfrm>
            <a:off x="5523425" y="45175"/>
            <a:ext cx="12764575" cy="1766884"/>
          </a:xfrm>
          <a:custGeom>
            <a:avLst/>
            <a:gdLst/>
            <a:ahLst/>
            <a:cxnLst/>
            <a:rect l="l" t="t" r="r" b="b"/>
            <a:pathLst>
              <a:path w="15065412" h="2728940">
                <a:moveTo>
                  <a:pt x="0" y="0"/>
                </a:moveTo>
                <a:lnTo>
                  <a:pt x="15065412" y="0"/>
                </a:lnTo>
                <a:lnTo>
                  <a:pt x="15065412" y="2728940"/>
                </a:lnTo>
                <a:lnTo>
                  <a:pt x="0" y="2728940"/>
                </a:lnTo>
                <a:lnTo>
                  <a:pt x="0" y="0"/>
                </a:lnTo>
                <a:close/>
              </a:path>
            </a:pathLst>
          </a:custGeom>
          <a:blipFill>
            <a:blip r:embed="rId19">
              <a:extLst>
                <a:ext uri="{96DAC541-7B7A-43D3-8B79-37D633B846F1}">
                  <asvg:svgBlip xmlns:asvg="http://schemas.microsoft.com/office/drawing/2016/SVG/main" r:embed="rId20"/>
                </a:ext>
              </a:extLst>
            </a:blip>
            <a:stretch>
              <a:fillRect/>
            </a:stretch>
          </a:blipFill>
        </p:spPr>
        <p:txBody>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0134F"/>
        </a:solidFill>
        <a:effectLst/>
      </p:bgPr>
    </p:bg>
    <p:spTree>
      <p:nvGrpSpPr>
        <p:cNvPr id="1" name=""/>
        <p:cNvGrpSpPr/>
        <p:nvPr/>
      </p:nvGrpSpPr>
      <p:grpSpPr>
        <a:xfrm>
          <a:off x="0" y="0"/>
          <a:ext cx="0" cy="0"/>
          <a:chOff x="0" y="0"/>
          <a:chExt cx="0" cy="0"/>
        </a:xfrm>
      </p:grpSpPr>
      <p:sp>
        <p:nvSpPr>
          <p:cNvPr id="2" name="TextBox 2"/>
          <p:cNvSpPr txBox="1"/>
          <p:nvPr/>
        </p:nvSpPr>
        <p:spPr>
          <a:xfrm>
            <a:off x="609600" y="342900"/>
            <a:ext cx="17449800" cy="10649069"/>
          </a:xfrm>
          <a:prstGeom prst="rect">
            <a:avLst/>
          </a:prstGeom>
        </p:spPr>
        <p:txBody>
          <a:bodyPr wrap="square" lIns="0" tIns="0" rIns="0" bIns="0" rtlCol="0" anchor="t">
            <a:spAutoFit/>
          </a:bodyPr>
          <a:lstStyle/>
          <a:p>
            <a:pPr algn="ctr"/>
            <a:r>
              <a:rPr lang="en-GB" sz="3200" b="1" u="sng" dirty="0">
                <a:solidFill>
                  <a:schemeClr val="bg1"/>
                </a:solidFill>
              </a:rPr>
              <a:t>Data Understanding</a:t>
            </a:r>
          </a:p>
          <a:p>
            <a:pPr algn="ctr"/>
            <a:endParaRPr lang="en-GB" dirty="0">
              <a:solidFill>
                <a:schemeClr val="bg1"/>
              </a:solidFill>
            </a:endParaRPr>
          </a:p>
          <a:p>
            <a:r>
              <a:rPr lang="en-GB" sz="2400" u="sng" dirty="0">
                <a:solidFill>
                  <a:schemeClr val="bg1"/>
                </a:solidFill>
              </a:rPr>
              <a:t>Data Source</a:t>
            </a:r>
          </a:p>
          <a:p>
            <a:pPr lvl="1" algn="l"/>
            <a:endParaRPr lang="en-GB" sz="2400" b="0" i="0" dirty="0">
              <a:solidFill>
                <a:schemeClr val="bg1"/>
              </a:solidFill>
              <a:effectLst/>
              <a:latin typeface="-apple-system"/>
            </a:endParaRPr>
          </a:p>
          <a:p>
            <a:pPr marL="285750" indent="-285750" algn="l">
              <a:buFont typeface="Wingdings" panose="05000000000000000000" pitchFamily="2" charset="2"/>
              <a:buChar char="Ø"/>
            </a:pPr>
            <a:r>
              <a:rPr lang="en-GB" sz="2400" b="0" i="0" dirty="0">
                <a:solidFill>
                  <a:schemeClr val="bg1"/>
                </a:solidFill>
                <a:effectLst/>
                <a:latin typeface="-apple-system"/>
              </a:rPr>
              <a:t>The dataset we worked with was scraped from </a:t>
            </a:r>
            <a:r>
              <a:rPr lang="en-GB" sz="2400" b="0" i="0" u="sng" dirty="0">
                <a:solidFill>
                  <a:schemeClr val="bg1"/>
                </a:solidFill>
                <a:effectLst/>
                <a:latin typeface="-apple-system"/>
                <a:hlinkClick r:id="rId3">
                  <a:extLst>
                    <a:ext uri="{A12FA001-AC4F-418D-AE19-62706E023703}">
                      <ahyp:hlinkClr xmlns:ahyp="http://schemas.microsoft.com/office/drawing/2018/hyperlinkcolor" val="tx"/>
                    </a:ext>
                  </a:extLst>
                </a:hlinkClick>
              </a:rPr>
              <a:t>Jumia</a:t>
            </a:r>
            <a:r>
              <a:rPr lang="en-GB" sz="2400" b="0" i="0" dirty="0">
                <a:solidFill>
                  <a:schemeClr val="bg1"/>
                </a:solidFill>
                <a:effectLst/>
                <a:latin typeface="-apple-system"/>
              </a:rPr>
              <a:t>.</a:t>
            </a:r>
          </a:p>
          <a:p>
            <a:pPr marL="285750" indent="-285750" algn="l">
              <a:buFont typeface="Wingdings" panose="05000000000000000000" pitchFamily="2" charset="2"/>
              <a:buChar char="Ø"/>
            </a:pPr>
            <a:r>
              <a:rPr lang="en-GB" sz="2400" b="0" i="0" dirty="0">
                <a:solidFill>
                  <a:schemeClr val="bg1"/>
                </a:solidFill>
                <a:effectLst/>
                <a:latin typeface="-apple-system"/>
              </a:rPr>
              <a:t>It consist of 1,999 product listings with 13 features (columns) including:</a:t>
            </a:r>
          </a:p>
          <a:p>
            <a:pPr marL="742950" lvl="1" indent="-285750" algn="l">
              <a:buFont typeface="Arial" panose="020B0604020202020204" pitchFamily="34" charset="0"/>
              <a:buChar char="•"/>
            </a:pPr>
            <a:r>
              <a:rPr lang="en-GB" sz="2400" b="0" i="0" dirty="0">
                <a:solidFill>
                  <a:schemeClr val="bg1"/>
                </a:solidFill>
                <a:effectLst/>
                <a:latin typeface="-apple-system"/>
              </a:rPr>
              <a:t>current_price → Current product price.</a:t>
            </a:r>
          </a:p>
          <a:p>
            <a:pPr marL="742950" lvl="1" indent="-285750" algn="l">
              <a:buFont typeface="Arial" panose="020B0604020202020204" pitchFamily="34" charset="0"/>
              <a:buChar char="•"/>
            </a:pPr>
            <a:r>
              <a:rPr lang="en-GB" sz="2400" b="0" i="0" dirty="0">
                <a:solidFill>
                  <a:schemeClr val="bg1"/>
                </a:solidFill>
                <a:effectLst/>
                <a:latin typeface="-apple-system"/>
              </a:rPr>
              <a:t>original_price → Price before discount</a:t>
            </a:r>
          </a:p>
          <a:p>
            <a:pPr marL="742950" lvl="1" indent="-285750" algn="l">
              <a:buFont typeface="Arial" panose="020B0604020202020204" pitchFamily="34" charset="0"/>
              <a:buChar char="•"/>
            </a:pPr>
            <a:r>
              <a:rPr lang="en-GB" sz="2400" b="0" i="0" dirty="0">
                <a:solidFill>
                  <a:schemeClr val="bg1"/>
                </a:solidFill>
                <a:effectLst/>
                <a:latin typeface="-apple-system"/>
              </a:rPr>
              <a:t>discount → Discount percentage</a:t>
            </a:r>
          </a:p>
          <a:p>
            <a:pPr marL="742950" lvl="1" indent="-285750" algn="l">
              <a:buFont typeface="Arial" panose="020B0604020202020204" pitchFamily="34" charset="0"/>
              <a:buChar char="•"/>
            </a:pPr>
            <a:r>
              <a:rPr lang="en-GB" sz="2400" b="0" i="0" dirty="0">
                <a:solidFill>
                  <a:schemeClr val="bg1"/>
                </a:solidFill>
                <a:effectLst/>
                <a:latin typeface="-apple-system"/>
              </a:rPr>
              <a:t>main_category → Product category (electronics, fashion, etc.)</a:t>
            </a:r>
          </a:p>
          <a:p>
            <a:pPr marL="742950" lvl="1" indent="-285750" algn="l">
              <a:buFont typeface="Arial" panose="020B0604020202020204" pitchFamily="34" charset="0"/>
              <a:buChar char="•"/>
            </a:pPr>
            <a:r>
              <a:rPr lang="en-GB" sz="2400" b="0" i="0" dirty="0">
                <a:solidFill>
                  <a:schemeClr val="bg1"/>
                </a:solidFill>
                <a:effectLst/>
                <a:latin typeface="-apple-system"/>
              </a:rPr>
              <a:t>rating_number &amp; verified_ratings → Customer satisfaction.</a:t>
            </a:r>
          </a:p>
          <a:p>
            <a:pPr marL="742950" lvl="1" indent="-285750" algn="l">
              <a:buFont typeface="Arial" panose="020B0604020202020204" pitchFamily="34" charset="0"/>
              <a:buChar char="•"/>
            </a:pPr>
            <a:r>
              <a:rPr lang="en-GB" sz="2400" b="0" i="0" dirty="0">
                <a:solidFill>
                  <a:schemeClr val="bg1"/>
                </a:solidFill>
                <a:effectLst/>
                <a:latin typeface="-apple-system"/>
              </a:rPr>
              <a:t>seller → Who is selling the item.</a:t>
            </a:r>
          </a:p>
          <a:p>
            <a:pPr marL="742950" lvl="1" indent="-285750" algn="l">
              <a:buFont typeface="Arial" panose="020B0604020202020204" pitchFamily="34" charset="0"/>
              <a:buChar char="•"/>
            </a:pPr>
            <a:r>
              <a:rPr lang="en-GB" sz="2400" b="0" i="0" dirty="0">
                <a:solidFill>
                  <a:schemeClr val="bg1"/>
                </a:solidFill>
                <a:effectLst/>
                <a:latin typeface="-apple-system"/>
              </a:rPr>
              <a:t>title → Product description.</a:t>
            </a:r>
          </a:p>
          <a:p>
            <a:pPr marL="0" lvl="1"/>
            <a:endParaRPr lang="en-GB" sz="2400" dirty="0">
              <a:solidFill>
                <a:schemeClr val="bg1"/>
              </a:solidFill>
              <a:latin typeface="-apple-system"/>
            </a:endParaRPr>
          </a:p>
          <a:p>
            <a:r>
              <a:rPr lang="en-GB" sz="2400" u="sng" dirty="0">
                <a:solidFill>
                  <a:schemeClr val="bg1"/>
                </a:solidFill>
              </a:rPr>
              <a:t>Data Preparation</a:t>
            </a:r>
          </a:p>
          <a:p>
            <a:endParaRPr lang="en-GB" sz="2400" u="sng" dirty="0">
              <a:solidFill>
                <a:schemeClr val="bg1"/>
              </a:solidFill>
            </a:endParaRPr>
          </a:p>
          <a:p>
            <a:pPr marL="285750" indent="-285750" algn="l">
              <a:buFont typeface="Wingdings" panose="05000000000000000000" pitchFamily="2" charset="2"/>
              <a:buChar char="Ø"/>
            </a:pPr>
            <a:r>
              <a:rPr lang="en-GB" sz="2400" b="0" i="0" dirty="0">
                <a:solidFill>
                  <a:schemeClr val="bg1"/>
                </a:solidFill>
                <a:effectLst/>
                <a:latin typeface="-apple-system"/>
              </a:rPr>
              <a:t>To prepare the dataset for analysis, we applied the following steps:</a:t>
            </a:r>
          </a:p>
          <a:p>
            <a:pPr marL="742950" lvl="1" indent="-285750" algn="l">
              <a:buFont typeface="Arial" panose="020B0604020202020204" pitchFamily="34" charset="0"/>
              <a:buChar char="•"/>
            </a:pPr>
            <a:r>
              <a:rPr lang="en-GB" sz="2400" b="0" i="0" dirty="0">
                <a:solidFill>
                  <a:schemeClr val="bg1"/>
                </a:solidFill>
                <a:effectLst/>
                <a:latin typeface="-apple-system"/>
              </a:rPr>
              <a:t>Removed duplicates: Many sellers list the same product multiple times.</a:t>
            </a:r>
          </a:p>
          <a:p>
            <a:pPr marL="742950" lvl="1" indent="-285750" algn="l">
              <a:buFont typeface="Arial" panose="020B0604020202020204" pitchFamily="34" charset="0"/>
              <a:buChar char="•"/>
            </a:pPr>
            <a:r>
              <a:rPr lang="en-GB" sz="2400" b="0" i="0" dirty="0">
                <a:solidFill>
                  <a:schemeClr val="bg1"/>
                </a:solidFill>
                <a:effectLst/>
                <a:latin typeface="-apple-system"/>
              </a:rPr>
              <a:t>Handled missing values: Some products lacked ratings or discounts. Strategies included:</a:t>
            </a:r>
          </a:p>
          <a:p>
            <a:pPr marL="1143000" lvl="2" indent="-228600" algn="l">
              <a:buFont typeface="Arial" panose="020B0604020202020204" pitchFamily="34" charset="0"/>
              <a:buChar char="•"/>
            </a:pPr>
            <a:r>
              <a:rPr lang="en-GB" sz="2400" b="0" i="0" dirty="0">
                <a:solidFill>
                  <a:schemeClr val="bg1"/>
                </a:solidFill>
                <a:effectLst/>
                <a:latin typeface="-apple-system"/>
              </a:rPr>
              <a:t>Filling missing numeric values with averages.</a:t>
            </a:r>
          </a:p>
          <a:p>
            <a:pPr marL="1143000" lvl="2" indent="-228600" algn="l">
              <a:buFont typeface="Arial" panose="020B0604020202020204" pitchFamily="34" charset="0"/>
              <a:buChar char="•"/>
            </a:pPr>
            <a:r>
              <a:rPr lang="en-GB" sz="2400" b="0" i="0" dirty="0">
                <a:solidFill>
                  <a:schemeClr val="bg1"/>
                </a:solidFill>
                <a:effectLst/>
                <a:latin typeface="-apple-system"/>
              </a:rPr>
              <a:t>Dropping irrelevant text-only columns when not useful for </a:t>
            </a:r>
            <a:r>
              <a:rPr lang="en-GB" sz="2400" b="0" i="0" dirty="0" err="1">
                <a:solidFill>
                  <a:schemeClr val="bg1"/>
                </a:solidFill>
                <a:effectLst/>
                <a:latin typeface="-apple-system"/>
              </a:rPr>
              <a:t>modeling</a:t>
            </a:r>
            <a:r>
              <a:rPr lang="en-GB" sz="2400" b="0" i="0" dirty="0">
                <a:solidFill>
                  <a:schemeClr val="bg1"/>
                </a:solidFill>
                <a:effectLst/>
                <a:latin typeface="-apple-system"/>
              </a:rPr>
              <a:t>.</a:t>
            </a:r>
          </a:p>
          <a:p>
            <a:pPr marL="742950" lvl="1" indent="-285750" algn="l">
              <a:buFont typeface="Arial" panose="020B0604020202020204" pitchFamily="34" charset="0"/>
              <a:buChar char="•"/>
            </a:pPr>
            <a:r>
              <a:rPr lang="en-GB" sz="2400" b="0" i="0" dirty="0">
                <a:solidFill>
                  <a:schemeClr val="bg1"/>
                </a:solidFill>
                <a:effectLst/>
                <a:latin typeface="-apple-system"/>
              </a:rPr>
              <a:t>Converted datatypes: Prices were stored as strings (</a:t>
            </a:r>
            <a:r>
              <a:rPr lang="en-GB" sz="2400" b="0" i="0" dirty="0" err="1">
                <a:solidFill>
                  <a:schemeClr val="bg1"/>
                </a:solidFill>
                <a:effectLst/>
                <a:latin typeface="-apple-system"/>
              </a:rPr>
              <a:t>KSh</a:t>
            </a:r>
            <a:r>
              <a:rPr lang="en-GB" sz="2400" b="0" i="0" dirty="0">
                <a:solidFill>
                  <a:schemeClr val="bg1"/>
                </a:solidFill>
                <a:effectLst/>
                <a:latin typeface="-apple-system"/>
              </a:rPr>
              <a:t> 499 → 499). Converted to integers.</a:t>
            </a:r>
          </a:p>
          <a:p>
            <a:pPr marL="742950" lvl="1" indent="-285750" algn="l">
              <a:buFont typeface="Arial" panose="020B0604020202020204" pitchFamily="34" charset="0"/>
              <a:buChar char="•"/>
            </a:pPr>
            <a:r>
              <a:rPr lang="en-GB" sz="2400" b="0" i="0" dirty="0">
                <a:solidFill>
                  <a:schemeClr val="bg1"/>
                </a:solidFill>
                <a:effectLst/>
                <a:latin typeface="-apple-system"/>
              </a:rPr>
              <a:t>Created new features:</a:t>
            </a:r>
          </a:p>
          <a:p>
            <a:pPr marL="1143000" lvl="2" indent="-228600" algn="l">
              <a:buFont typeface="Arial" panose="020B0604020202020204" pitchFamily="34" charset="0"/>
              <a:buChar char="•"/>
            </a:pPr>
            <a:r>
              <a:rPr lang="en-GB" sz="2400" b="0" i="0" dirty="0" err="1">
                <a:solidFill>
                  <a:schemeClr val="bg1"/>
                </a:solidFill>
                <a:effectLst/>
                <a:latin typeface="-apple-system"/>
              </a:rPr>
              <a:t>discount_amount</a:t>
            </a:r>
            <a:r>
              <a:rPr lang="en-GB" sz="2400" b="0" i="0" dirty="0">
                <a:solidFill>
                  <a:schemeClr val="bg1"/>
                </a:solidFill>
                <a:effectLst/>
                <a:latin typeface="-apple-system"/>
              </a:rPr>
              <a:t> = original_price - current_price</a:t>
            </a:r>
          </a:p>
          <a:p>
            <a:pPr marL="1143000" lvl="2" indent="-228600" algn="l">
              <a:buFont typeface="Arial" panose="020B0604020202020204" pitchFamily="34" charset="0"/>
              <a:buChar char="•"/>
            </a:pPr>
            <a:r>
              <a:rPr lang="en-GB" sz="2400" b="0" i="0" dirty="0" err="1">
                <a:solidFill>
                  <a:schemeClr val="bg1"/>
                </a:solidFill>
                <a:effectLst/>
                <a:latin typeface="-apple-system"/>
              </a:rPr>
              <a:t>discount_ratio</a:t>
            </a:r>
            <a:r>
              <a:rPr lang="en-GB" sz="2400" b="0" i="0" dirty="0">
                <a:solidFill>
                  <a:schemeClr val="bg1"/>
                </a:solidFill>
                <a:effectLst/>
                <a:latin typeface="-apple-system"/>
              </a:rPr>
              <a:t> = % discount offered</a:t>
            </a:r>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p:txBody>
      </p:sp>
      <p:sp>
        <p:nvSpPr>
          <p:cNvPr id="5" name="Freeform 5"/>
          <p:cNvSpPr/>
          <p:nvPr/>
        </p:nvSpPr>
        <p:spPr>
          <a:xfrm>
            <a:off x="-328" y="8877300"/>
            <a:ext cx="5334328" cy="1409714"/>
          </a:xfrm>
          <a:custGeom>
            <a:avLst/>
            <a:gdLst/>
            <a:ahLst/>
            <a:cxnLst/>
            <a:rect l="l" t="t" r="r" b="b"/>
            <a:pathLst>
              <a:path w="10036424" h="3971060">
                <a:moveTo>
                  <a:pt x="0" y="0"/>
                </a:moveTo>
                <a:lnTo>
                  <a:pt x="10036424" y="0"/>
                </a:lnTo>
                <a:lnTo>
                  <a:pt x="10036424" y="3971060"/>
                </a:lnTo>
                <a:lnTo>
                  <a:pt x="0" y="397106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3" name="Freeform 4">
            <a:extLst>
              <a:ext uri="{FF2B5EF4-FFF2-40B4-BE49-F238E27FC236}">
                <a16:creationId xmlns:a16="http://schemas.microsoft.com/office/drawing/2014/main" id="{8D04453E-25C0-4A22-1C7D-EAE01E4C294E}"/>
              </a:ext>
            </a:extLst>
          </p:cNvPr>
          <p:cNvSpPr/>
          <p:nvPr/>
        </p:nvSpPr>
        <p:spPr>
          <a:xfrm>
            <a:off x="11277600" y="3086100"/>
            <a:ext cx="6629400" cy="3733800"/>
          </a:xfrm>
          <a:custGeom>
            <a:avLst/>
            <a:gdLst/>
            <a:ahLst/>
            <a:cxnLst/>
            <a:rect l="l" t="t" r="r" b="b"/>
            <a:pathLst>
              <a:path w="9913365" h="4824402">
                <a:moveTo>
                  <a:pt x="0" y="0"/>
                </a:moveTo>
                <a:lnTo>
                  <a:pt x="9913365" y="0"/>
                </a:lnTo>
                <a:lnTo>
                  <a:pt x="9913365" y="4824402"/>
                </a:lnTo>
                <a:lnTo>
                  <a:pt x="0" y="4824402"/>
                </a:lnTo>
                <a:lnTo>
                  <a:pt x="0" y="0"/>
                </a:lnTo>
                <a:close/>
              </a:path>
            </a:pathLst>
          </a:custGeom>
          <a:blipFill>
            <a:blip r:embed="rId6"/>
            <a:stretch>
              <a:fillRect t="-36903"/>
            </a:stretch>
          </a:blipFill>
        </p:spPr>
        <p:txBody>
          <a:bodyPr/>
          <a:lstStyle/>
          <a:p>
            <a:endParaRPr lang="en-US"/>
          </a:p>
        </p:txBody>
      </p:sp>
    </p:spTree>
    <p:extLst>
      <p:ext uri="{BB962C8B-B14F-4D97-AF65-F5344CB8AC3E}">
        <p14:creationId xmlns:p14="http://schemas.microsoft.com/office/powerpoint/2010/main" val="40965882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ad45fef7-54f7-4c4a-bfb2-9ef854817505}" enabled="1" method="Privileged" siteId="{9e8a5334-497c-4d8a-a797-7997cf8cc763}" contentBits="0" removed="0"/>
</clbl:labelList>
</file>

<file path=docProps/app.xml><?xml version="1.0" encoding="utf-8"?>
<Properties xmlns="http://schemas.openxmlformats.org/officeDocument/2006/extended-properties" xmlns:vt="http://schemas.openxmlformats.org/officeDocument/2006/docPropsVTypes">
  <TotalTime>569</TotalTime>
  <Words>2188</Words>
  <Application>Microsoft Office PowerPoint</Application>
  <PresentationFormat>Custom</PresentationFormat>
  <Paragraphs>426</Paragraphs>
  <Slides>21</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Wingdings</vt:lpstr>
      <vt:lpstr>Arial</vt:lpstr>
      <vt:lpstr>Poppins Bold</vt:lpstr>
      <vt:lpstr>Poppins</vt:lpstr>
      <vt:lpstr>Calibri</vt:lpstr>
      <vt:lpstr>-apple-system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 of Pricing Strategies Meeting by Slidesgo.pptx</dc:title>
  <dc:creator>Hafsa Aden</dc:creator>
  <cp:lastModifiedBy>Ryan Karimi</cp:lastModifiedBy>
  <cp:revision>34</cp:revision>
  <dcterms:created xsi:type="dcterms:W3CDTF">2006-08-16T00:00:00Z</dcterms:created>
  <dcterms:modified xsi:type="dcterms:W3CDTF">2025-10-06T15:52:05Z</dcterms:modified>
  <dc:identifier>DAG0k0d4Da4</dc:identifier>
</cp:coreProperties>
</file>