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83" r:id="rId2"/>
    <p:sldId id="379" r:id="rId3"/>
    <p:sldId id="329" r:id="rId4"/>
    <p:sldId id="361" r:id="rId5"/>
    <p:sldId id="283" r:id="rId6"/>
    <p:sldId id="385" r:id="rId7"/>
    <p:sldId id="381" r:id="rId8"/>
    <p:sldId id="362" r:id="rId9"/>
    <p:sldId id="352" r:id="rId10"/>
    <p:sldId id="386" r:id="rId11"/>
    <p:sldId id="378" r:id="rId12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BB928E10-A69C-42F6-8B07-A2FEAC067766}">
          <p14:sldIdLst>
            <p14:sldId id="383"/>
          </p14:sldIdLst>
        </p14:section>
        <p14:section name="SLIDE STARTERS" id="{ACC24B29-0CC7-491A-A98A-CF7CBDBE501E}">
          <p14:sldIdLst>
            <p14:sldId id="379"/>
            <p14:sldId id="329"/>
            <p14:sldId id="361"/>
            <p14:sldId id="283"/>
            <p14:sldId id="385"/>
            <p14:sldId id="381"/>
            <p14:sldId id="362"/>
            <p14:sldId id="352"/>
            <p14:sldId id="386"/>
          </p14:sldIdLst>
        </p14:section>
        <p14:section name="THANK YOU" id="{6CD91DAB-8EC3-4802-89E9-0F1C7022FB28}">
          <p14:sldIdLst>
            <p14:sldId id="3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DC5924"/>
    <a:srgbClr val="B7472A"/>
    <a:srgbClr val="000000"/>
    <a:srgbClr val="FFFFFF"/>
    <a:srgbClr val="75D1FF"/>
    <a:srgbClr val="11161C"/>
    <a:srgbClr val="7F7F7F"/>
    <a:srgbClr val="F2F2F2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82" autoAdjust="0"/>
    <p:restoredTop sz="94249" autoAdjust="0"/>
  </p:normalViewPr>
  <p:slideViewPr>
    <p:cSldViewPr snapToGrid="0">
      <p:cViewPr varScale="1">
        <p:scale>
          <a:sx n="81" d="100"/>
          <a:sy n="81" d="100"/>
        </p:scale>
        <p:origin x="96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1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8" d="100"/>
        <a:sy n="108" d="100"/>
      </p:scale>
      <p:origin x="0" y="-3162"/>
    </p:cViewPr>
  </p:sorterViewPr>
  <p:notesViewPr>
    <p:cSldViewPr snapToGrid="0">
      <p:cViewPr varScale="1">
        <p:scale>
          <a:sx n="73" d="100"/>
          <a:sy n="73" d="100"/>
        </p:scale>
        <p:origin x="583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pPr/>
              <a:t>3/12/2018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pPr/>
              <a:t>3/12/2018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use this title animation slide with a new image simply 1) move the top semi-transparent shape</a:t>
            </a:r>
            <a:r>
              <a:rPr lang="en-US" baseline="0" dirty="0"/>
              <a:t> </a:t>
            </a:r>
            <a:r>
              <a:rPr lang="en-US" dirty="0"/>
              <a:t>to the side, 2) delete placeholder image,</a:t>
            </a:r>
            <a:r>
              <a:rPr lang="en-US" baseline="0" dirty="0"/>
              <a:t> </a:t>
            </a:r>
            <a:br>
              <a:rPr lang="en-US" baseline="0" dirty="0"/>
            </a:br>
            <a:r>
              <a:rPr lang="en-US" baseline="0" dirty="0"/>
              <a:t>3) click on the picture icon to add a new picture, 4) </a:t>
            </a:r>
            <a:r>
              <a:rPr lang="en-US" dirty="0"/>
              <a:t>Move semi-transparent shape back to original position, 5) Update text on slide.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36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76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47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dirty="0"/>
              <a:t>Tip:</a:t>
            </a:r>
          </a:p>
          <a:p>
            <a:pPr algn="l"/>
            <a:r>
              <a:rPr lang="en-US" dirty="0"/>
              <a:t>When using complex image as full-bleed background add a transparency (70%-90%) fill layer to give contrast to text.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5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hyperlink" Target="http://www.nealanalytics.com/neal-creative/templates/" TargetMode="Externa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alanalytics.com/neal-creative/templates/" TargetMode="External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nealanalytics.com/neal-creative/templates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0_TITLE OR TRAN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916229"/>
            <a:ext cx="9107555" cy="3632325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301043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0" y="431800"/>
            <a:ext cx="5371038" cy="1830245"/>
          </a:xfrm>
        </p:spPr>
        <p:txBody>
          <a:bodyPr wrap="square" lIns="146304" rIns="146304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93687" y="3436331"/>
            <a:ext cx="2286000" cy="1802032"/>
          </a:xfrm>
        </p:spPr>
        <p:txBody>
          <a:bodyPr lIns="182880" tIns="146304" rIns="182880"/>
          <a:lstStyle>
            <a:lvl1pPr marL="0" indent="0" algn="l">
              <a:buNone/>
              <a:defRPr sz="1600" b="1">
                <a:latin typeface="+mn-lt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>
                <a:latin typeface="+mn-lt"/>
              </a:defRPr>
            </a:lvl3pPr>
            <a:lvl4pPr marL="0" indent="0" algn="l">
              <a:buNone/>
              <a:defRPr sz="1100">
                <a:latin typeface="+mn-lt"/>
              </a:defRPr>
            </a:lvl4pPr>
            <a:lvl5pPr marL="0" indent="0" algn="l">
              <a:buNone/>
              <a:defRPr sz="11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266101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2834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sz="1400" b="0">
                <a:solidFill>
                  <a:schemeClr val="tx1"/>
                </a:solidFill>
                <a:latin typeface="+mn-lt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39567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9763006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0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98127"/>
            <a:ext cx="3714704" cy="2524794"/>
          </a:xfrm>
        </p:spPr>
        <p:txBody>
          <a:bodyPr lIns="91440" rIns="91440"/>
          <a:lstStyle>
            <a:lvl1pPr algn="ctr">
              <a:spcAft>
                <a:spcPts val="3000"/>
              </a:spcAft>
              <a:defRPr sz="24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168631" y="2598127"/>
            <a:ext cx="3840480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8158238" y="2598127"/>
            <a:ext cx="3773077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: Shape 10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322" y="339408"/>
            <a:ext cx="2375877" cy="535531"/>
          </a:xfrm>
        </p:spPr>
        <p:txBody>
          <a:bodyPr/>
          <a:lstStyle>
            <a:lvl1pPr algn="ctr">
              <a:defRPr lang="en-US" sz="3200" b="0" i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2879003" y="419100"/>
            <a:ext cx="9084398" cy="13700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659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97258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2712235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7542189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9957166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5127212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70361"/>
            <a:ext cx="12192000" cy="535531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68658" y="2577396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9" hasCustomPrompt="1"/>
          </p:nvPr>
        </p:nvSpPr>
        <p:spPr>
          <a:xfrm>
            <a:off x="2483635" y="2577396"/>
            <a:ext cx="2377440" cy="840230"/>
          </a:xfrm>
        </p:spPr>
        <p:txBody>
          <a:bodyPr lIns="146304" rIns="146304"/>
          <a:lstStyle>
            <a:lvl1pPr algn="ctr">
              <a:defRPr lang="en-US" sz="5400" b="1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#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898612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1" hasCustomPrompt="1"/>
          </p:nvPr>
        </p:nvSpPr>
        <p:spPr>
          <a:xfrm>
            <a:off x="7313589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22" hasCustomPrompt="1"/>
          </p:nvPr>
        </p:nvSpPr>
        <p:spPr>
          <a:xfrm>
            <a:off x="9728566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24911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6129304" y="0"/>
            <a:ext cx="6062696" cy="6856100"/>
          </a:xfrm>
          <a:blipFill>
            <a:blip r:embed="rId2" cstate="print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 dirty="0"/>
              <a:t>Click icon to add pictures or go online at…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805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93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 cstate="print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37561" y="6484937"/>
            <a:ext cx="3877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096000" cy="2594043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48957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Slide Number Placeholder 7"/>
          <p:cNvSpPr txBox="1">
            <a:spLocks/>
          </p:cNvSpPr>
          <p:nvPr userDrawn="1"/>
        </p:nvSpPr>
        <p:spPr>
          <a:xfrm>
            <a:off x="10343911" y="6498718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97E989-D798-4C62-8E93-3D2D613C2488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957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 cstate="print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12930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33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 cstate="print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4443" y="3425619"/>
            <a:ext cx="6097555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094443" y="1554163"/>
            <a:ext cx="6097556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0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0" y="0"/>
            <a:ext cx="6094444" cy="6856100"/>
          </a:xfrm>
          <a:blipFill>
            <a:blip r:embed="rId2" cstate="print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80534" y="3429000"/>
            <a:ext cx="6011466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180534" y="1554163"/>
            <a:ext cx="57912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1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0" y="0"/>
            <a:ext cx="6094444" cy="6856100"/>
          </a:xfrm>
          <a:blipFill>
            <a:blip r:embed="rId2" cstate="print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38266" y="3457545"/>
            <a:ext cx="6053733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138267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50/50 photo layout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84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 cstate="print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6000" y="2356398"/>
            <a:ext cx="6096000" cy="2145203"/>
          </a:xfrm>
        </p:spPr>
        <p:txBody>
          <a:bodyPr anchor="ctr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ts val="2400"/>
              </a:spcBef>
              <a:spcAft>
                <a:spcPts val="6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spcBef>
                <a:spcPts val="0"/>
              </a:spcBef>
              <a:spcAft>
                <a:spcPts val="600"/>
              </a:spcAft>
              <a:defRPr sz="2800"/>
            </a:lvl2pPr>
            <a:lvl3pPr algn="ctr">
              <a:spcBef>
                <a:spcPts val="0"/>
              </a:spcBef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spcBef>
                <a:spcPts val="0"/>
              </a:spcBef>
              <a:spcAft>
                <a:spcPts val="600"/>
              </a:spcAft>
              <a:defRPr sz="2000" b="1"/>
            </a:lvl4pPr>
            <a:lvl5pPr algn="ctr">
              <a:spcBef>
                <a:spcPts val="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5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with numb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/>
          <p:cNvSpPr/>
          <p:nvPr userDrawn="1"/>
        </p:nvSpPr>
        <p:spPr>
          <a:xfrm>
            <a:off x="3803737" y="-65233"/>
            <a:ext cx="4584526" cy="2297766"/>
          </a:xfrm>
          <a:custGeom>
            <a:avLst/>
            <a:gdLst>
              <a:gd name="connsiteX0" fmla="*/ 278 w 4584526"/>
              <a:gd name="connsiteY0" fmla="*/ 0 h 2297766"/>
              <a:gd name="connsiteX1" fmla="*/ 4584248 w 4584526"/>
              <a:gd name="connsiteY1" fmla="*/ 0 h 2297766"/>
              <a:gd name="connsiteX2" fmla="*/ 4584526 w 4584526"/>
              <a:gd name="connsiteY2" fmla="*/ 5503 h 2297766"/>
              <a:gd name="connsiteX3" fmla="*/ 2292263 w 4584526"/>
              <a:gd name="connsiteY3" fmla="*/ 2297766 h 2297766"/>
              <a:gd name="connsiteX4" fmla="*/ 0 w 4584526"/>
              <a:gd name="connsiteY4" fmla="*/ 5503 h 229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4526" h="2297766">
                <a:moveTo>
                  <a:pt x="278" y="0"/>
                </a:moveTo>
                <a:lnTo>
                  <a:pt x="4584248" y="0"/>
                </a:lnTo>
                <a:lnTo>
                  <a:pt x="4584526" y="5503"/>
                </a:lnTo>
                <a:cubicBezTo>
                  <a:pt x="4584526" y="1271485"/>
                  <a:pt x="3558245" y="2297766"/>
                  <a:pt x="2292263" y="2297766"/>
                </a:cubicBezTo>
                <a:cubicBezTo>
                  <a:pt x="1026281" y="2297766"/>
                  <a:pt x="0" y="1271485"/>
                  <a:pt x="0" y="5503"/>
                </a:cubicBez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02995" y="3383280"/>
            <a:ext cx="11660405" cy="625641"/>
          </a:xfrm>
          <a:prstGeom prst="rect">
            <a:avLst/>
          </a:prstGeom>
        </p:spPr>
        <p:txBody>
          <a:bodyPr vert="horz" lIns="457200" tIns="45720" rIns="45720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i="0" kern="1200" spc="40" baseline="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CLICK TO EDIT MASTER TITLE STYLE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23323" y="186061"/>
            <a:ext cx="4376615" cy="627351"/>
          </a:xfrm>
        </p:spPr>
        <p:txBody>
          <a:bodyPr/>
          <a:lstStyle>
            <a:lvl1pPr algn="ctr">
              <a:defRPr sz="20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Section Title Here</a:t>
            </a:r>
          </a:p>
          <a:p>
            <a:pPr lvl="1"/>
            <a:r>
              <a:rPr lang="en-US" dirty="0"/>
              <a:t>1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1" y="4206240"/>
            <a:ext cx="11658600" cy="424732"/>
          </a:xfrm>
        </p:spPr>
        <p:txBody>
          <a:bodyPr lIns="457200" rIns="45720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2400" b="0" i="0" u="none" strike="noStrike" kern="1200" cap="none" spc="0" normalizeH="0" baseline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Add a short summary sentence here about title/statement above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737094" y="1007413"/>
            <a:ext cx="792205" cy="1200329"/>
          </a:xfrm>
        </p:spPr>
        <p:txBody>
          <a:bodyPr wrap="none" anchor="ctr"/>
          <a:lstStyle>
            <a:lvl1pPr algn="ctr">
              <a:defRPr kumimoji="0" lang="en-US" sz="8000" b="1" i="0" u="none" strike="noStrike" kern="1200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641874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0413" cy="6858000"/>
          </a:xfrm>
          <a:blipFill>
            <a:blip r:embed="rId2" cstate="print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r">
              <a:defRPr baseline="0"/>
            </a:lvl1pPr>
          </a:lstStyle>
          <a:p>
            <a:r>
              <a:rPr lang="en-US" dirty="0"/>
              <a:t>Full Bleed Picture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04800" y="3429000"/>
            <a:ext cx="5960269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Headline</a:t>
            </a:r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402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 cstate="print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981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 lIns="91440">
            <a:noAutofit/>
          </a:bodyPr>
          <a:lstStyle>
            <a:lvl1pPr algn="ctr">
              <a:defRPr/>
            </a:lvl1pPr>
          </a:lstStyle>
          <a:p>
            <a:r>
              <a:rPr lang="en-US" baseline="0"/>
              <a:t>Click icon to add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6652" y="2567613"/>
            <a:ext cx="8804365" cy="1403495"/>
          </a:xfrm>
          <a:prstGeom prst="rect">
            <a:avLst/>
          </a:prstGeom>
        </p:spPr>
        <p:txBody>
          <a:bodyPr/>
          <a:lstStyle>
            <a:lvl1pPr algn="l">
              <a:defRPr lang="en-US" sz="8800" b="1" i="0" kern="1200" spc="1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581150" y="3971108"/>
            <a:ext cx="9461500" cy="757130"/>
          </a:xfrm>
        </p:spPr>
        <p:txBody>
          <a:bodyPr/>
          <a:lstStyle>
            <a:lvl1pPr algn="l">
              <a:defRPr lang="en-US" sz="4800" b="1" i="0" kern="1200" spc="300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4073567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12066954" cy="6858000"/>
          </a:xfrm>
        </p:spPr>
        <p:txBody>
          <a:bodyPr anchor="ctr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958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482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4BDA58-9C93-4222-A4EC-4BEB46CE06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16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FC5E276D-531E-45A9-B450-EFEC62CDC8DF}"/>
              </a:ext>
            </a:extLst>
          </p:cNvPr>
          <p:cNvSpPr txBox="1"/>
          <p:nvPr userDrawn="1"/>
        </p:nvSpPr>
        <p:spPr>
          <a:xfrm>
            <a:off x="4961284" y="93791"/>
            <a:ext cx="2269433" cy="31651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Learn more</a:t>
            </a:r>
          </a:p>
        </p:txBody>
      </p:sp>
      <p:sp>
        <p:nvSpPr>
          <p:cNvPr id="7" name="TextBox 6">
            <a:hlinkClick r:id="rId4"/>
            <a:extLst/>
          </p:cNvPr>
          <p:cNvSpPr txBox="1"/>
          <p:nvPr userDrawn="1"/>
        </p:nvSpPr>
        <p:spPr>
          <a:xfrm>
            <a:off x="0" y="6548363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tx1"/>
                </a:solidFill>
              </a:rPr>
              <a:t>Neal Creative </a:t>
            </a: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tx1"/>
                </a:solidFill>
              </a:rPr>
              <a:t> </a:t>
            </a:r>
            <a:endParaRPr lang="en-US" sz="1000" b="1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F273A61-5610-4355-89F3-7C90515BFCC9}"/>
              </a:ext>
            </a:extLst>
          </p:cNvPr>
          <p:cNvGrpSpPr/>
          <p:nvPr userDrawn="1"/>
        </p:nvGrpSpPr>
        <p:grpSpPr>
          <a:xfrm>
            <a:off x="5976075" y="3634505"/>
            <a:ext cx="1700633" cy="1798732"/>
            <a:chOff x="5976075" y="3634505"/>
            <a:chExt cx="1700633" cy="179873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A49345F-7A53-4131-8BB4-087032A6CC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61135" y="4142336"/>
              <a:ext cx="860601" cy="129090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96D35F-1F19-4447-829C-790DF2B8D2DD}"/>
                </a:ext>
              </a:extLst>
            </p:cNvPr>
            <p:cNvSpPr txBox="1"/>
            <p:nvPr/>
          </p:nvSpPr>
          <p:spPr>
            <a:xfrm>
              <a:off x="5976075" y="3634505"/>
              <a:ext cx="170063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TIP 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│ Use the built-in c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olor palette with green and yellow for callouts and accents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5567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R TRAN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916229"/>
            <a:ext cx="9107555" cy="3632325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TextBox 6">
            <a:hlinkClick r:id="rId2"/>
            <a:extLst>
              <a:ext uri="{FF2B5EF4-FFF2-40B4-BE49-F238E27FC236}">
                <a16:creationId xmlns:a16="http://schemas.microsoft.com/office/drawing/2014/main" id="{B60F28C6-9BA0-4632-B8B5-5A793D03AFC7}"/>
              </a:ext>
            </a:extLst>
          </p:cNvPr>
          <p:cNvSpPr txBox="1"/>
          <p:nvPr userDrawn="1"/>
        </p:nvSpPr>
        <p:spPr>
          <a:xfrm>
            <a:off x="9005881" y="6316156"/>
            <a:ext cx="2466220" cy="36787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Neal Creative</a:t>
            </a:r>
            <a:r>
              <a:rPr lang="en-US" sz="1100" baseline="0" dirty="0">
                <a:solidFill>
                  <a:schemeClr val="tx1"/>
                </a:solidFill>
              </a:rPr>
              <a:t>  | click &amp; </a:t>
            </a:r>
            <a:r>
              <a:rPr lang="en-US" sz="1100" b="1" baseline="0" dirty="0">
                <a:solidFill>
                  <a:schemeClr val="tx1"/>
                </a:solidFill>
              </a:rPr>
              <a:t>Learn more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E516C148-33F4-423B-AB9D-096AA82E12F1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Neal Creative </a:t>
            </a:r>
            <a:r>
              <a: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sz="10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620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 cstate="print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TextBox 11">
            <a:hlinkClick r:id="rId3"/>
            <a:extLst>
              <a:ext uri="{FF2B5EF4-FFF2-40B4-BE49-F238E27FC236}">
                <a16:creationId xmlns:a16="http://schemas.microsoft.com/office/drawing/2014/main" id="{B2DA80A1-9E22-4BFF-8562-466123B36943}"/>
              </a:ext>
            </a:extLst>
          </p:cNvPr>
          <p:cNvSpPr txBox="1"/>
          <p:nvPr userDrawn="1"/>
        </p:nvSpPr>
        <p:spPr>
          <a:xfrm>
            <a:off x="9089198" y="6298102"/>
            <a:ext cx="2466220" cy="367873"/>
          </a:xfrm>
          <a:prstGeom prst="roundRect">
            <a:avLst>
              <a:gd name="adj" fmla="val 50000"/>
            </a:avLst>
          </a:prstGeom>
          <a:solidFill>
            <a:srgbClr val="004568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Learn more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419099"/>
            <a:ext cx="8917577" cy="6259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>
            <a:hlinkClick r:id="rId4"/>
            <a:extLst>
              <a:ext uri="{FF2B5EF4-FFF2-40B4-BE49-F238E27FC236}">
                <a16:creationId xmlns:a16="http://schemas.microsoft.com/office/drawing/2014/main" id="{1AF511EA-044E-4300-B921-D56138FE402E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900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34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NUT BASE SECTION DIVI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2861702" y="157952"/>
            <a:ext cx="6483179" cy="64831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48777" y="2935629"/>
            <a:ext cx="5208335" cy="927824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95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dots"/>
          <p:cNvSpPr>
            <a:spLocks noChangeAspect="1"/>
          </p:cNvSpPr>
          <p:nvPr userDrawn="1"/>
        </p:nvSpPr>
        <p:spPr>
          <a:xfrm>
            <a:off x="3448777" y="745024"/>
            <a:ext cx="5309024" cy="5309025"/>
          </a:xfrm>
          <a:prstGeom prst="ellipse">
            <a:avLst/>
          </a:prstGeom>
          <a:noFill/>
          <a:ln w="184150" cap="rnd" cmpd="sng" algn="ctr">
            <a:solidFill>
              <a:schemeClr val="accent4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376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ote dark option FLUSH LEF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26628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dark option CENTERED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algn="ctr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03163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ote dark option FLUSH LEF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 b="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207573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light option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5648960" y="419100"/>
            <a:ext cx="8940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accent4"/>
                </a:solidFill>
                <a:latin typeface="Arial Black" panose="020B0A04020102020204" pitchFamily="34" charset="0"/>
              </a:rPr>
              <a:t>“</a:t>
            </a:r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408362" y="5335071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tx2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2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ark Callout with small Non-bullet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597273"/>
            <a:ext cx="4868985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357295"/>
          </a:xfrm>
          <a:prstGeom prst="rect">
            <a:avLst/>
          </a:prstGeom>
        </p:spPr>
        <p:txBody>
          <a:bodyPr lIns="146304" tIns="420624" rIns="146304" anchor="t" anchorCtr="0"/>
          <a:lstStyle>
            <a:lvl1pPr algn="ctr"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599498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779896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0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472751"/>
            <a:ext cx="4566001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0600" y="6484937"/>
            <a:ext cx="42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697329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975558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7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0.03178 0.00047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>
        <p:tmplLst>
          <p:tmpl lvl="1">
            <p:tnLst>
              <p:par>
                <p:cTn presetID="63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-4.375E-6 -4.07407E-6 L 0.03178 0.00047 " pathEditMode="relative" rAng="0" ptsTypes="AA">
                      <p:cBhvr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589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75347"/>
            <a:ext cx="11658600" cy="187076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04800" y="419100"/>
            <a:ext cx="11658600" cy="5909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1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12" r:id="rId2"/>
    <p:sldLayoutId id="2147483672" r:id="rId3"/>
    <p:sldLayoutId id="2147483749" r:id="rId4"/>
    <p:sldLayoutId id="2147483750" r:id="rId5"/>
    <p:sldLayoutId id="2147483752" r:id="rId6"/>
    <p:sldLayoutId id="2147483674" r:id="rId7"/>
    <p:sldLayoutId id="2147483720" r:id="rId8"/>
    <p:sldLayoutId id="2147483721" r:id="rId9"/>
    <p:sldLayoutId id="2147483732" r:id="rId10"/>
    <p:sldLayoutId id="2147483730" r:id="rId11"/>
    <p:sldLayoutId id="2147483716" r:id="rId12"/>
    <p:sldLayoutId id="2147483735" r:id="rId13"/>
    <p:sldLayoutId id="2147483700" r:id="rId14"/>
    <p:sldLayoutId id="2147483734" r:id="rId15"/>
    <p:sldLayoutId id="2147483701" r:id="rId16"/>
    <p:sldLayoutId id="2147483736" r:id="rId17"/>
    <p:sldLayoutId id="2147483733" r:id="rId18"/>
    <p:sldLayoutId id="2147483741" r:id="rId19"/>
    <p:sldLayoutId id="2147483727" r:id="rId20"/>
    <p:sldLayoutId id="2147483719" r:id="rId21"/>
    <p:sldLayoutId id="2147483655" r:id="rId22"/>
    <p:sldLayoutId id="2147483748" r:id="rId23"/>
    <p:sldLayoutId id="2147483753" r:id="rId24"/>
    <p:sldLayoutId id="2147483747" r:id="rId25"/>
    <p:sldLayoutId id="2147483745" r:id="rId26"/>
    <p:sldLayoutId id="2147483737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0" i="0" kern="1200" spc="300" dirty="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1" kern="120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92" userDrawn="1">
          <p15:clr>
            <a:srgbClr val="F26B43"/>
          </p15:clr>
        </p15:guide>
        <p15:guide id="4" pos="7536" userDrawn="1">
          <p15:clr>
            <a:srgbClr val="F26B43"/>
          </p15:clr>
        </p15:guide>
        <p15:guide id="5" orient="horz" pos="264" userDrawn="1">
          <p15:clr>
            <a:srgbClr val="F26B43"/>
          </p15:clr>
        </p15:guide>
        <p15:guide id="6" orient="horz" pos="792" userDrawn="1">
          <p15:clr>
            <a:srgbClr val="F26B43"/>
          </p15:clr>
        </p15:guide>
        <p15:guide id="7" orient="horz" pos="42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Placeholder 30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 flipH="1">
            <a:off x="8284053" y="4327238"/>
            <a:ext cx="2995659" cy="15286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</a:pPr>
            <a:r>
              <a:rPr lang="en-US" sz="2800" dirty="0">
                <a:gradFill>
                  <a:gsLst>
                    <a:gs pos="0">
                      <a:srgbClr val="75D1FF">
                        <a:lumMod val="5000"/>
                        <a:lumOff val="95000"/>
                      </a:srgbClr>
                    </a:gs>
                    <a:gs pos="100000">
                      <a:srgbClr val="FFFFFF"/>
                    </a:gs>
                  </a:gsLst>
                  <a:lin ang="5400000" scaled="1"/>
                </a:gradFill>
              </a:rPr>
              <a:t>Government Booking and Tracking</a:t>
            </a:r>
          </a:p>
        </p:txBody>
      </p:sp>
      <p:sp>
        <p:nvSpPr>
          <p:cNvPr id="9" name="Title 6"/>
          <p:cNvSpPr txBox="1">
            <a:spLocks/>
          </p:cNvSpPr>
          <p:nvPr/>
        </p:nvSpPr>
        <p:spPr>
          <a:xfrm>
            <a:off x="1679957" y="3280601"/>
            <a:ext cx="5909265" cy="874205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sz="8800" spc="-3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atin typeface="+mn-l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7847" y="2461199"/>
            <a:ext cx="8804365" cy="1311128"/>
          </a:xfrm>
        </p:spPr>
        <p:txBody>
          <a:bodyPr/>
          <a:lstStyle/>
          <a:p>
            <a:r>
              <a:rPr lang="en-US" dirty="0"/>
              <a:t>APNABUS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576091" y="3429000"/>
            <a:ext cx="9461500" cy="75713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2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34BDD74C-5263-464C-AA3C-D945D23978FF}"/>
              </a:ext>
            </a:extLst>
          </p:cNvPr>
          <p:cNvSpPr txBox="1">
            <a:spLocks/>
          </p:cNvSpPr>
          <p:nvPr/>
        </p:nvSpPr>
        <p:spPr>
          <a:xfrm>
            <a:off x="2684565" y="161507"/>
            <a:ext cx="5756957" cy="927824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PROTOTYPE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6C8359-233F-4DC4-9B6D-04FC3C0E0AB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52" t="6162" r="26847" b="11672"/>
          <a:stretch/>
        </p:blipFill>
        <p:spPr>
          <a:xfrm>
            <a:off x="145772" y="1064319"/>
            <a:ext cx="3352801" cy="56321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0A194F-050F-4D04-992E-B9271C253081}"/>
              </a:ext>
            </a:extLst>
          </p:cNvPr>
          <p:cNvSpPr txBox="1"/>
          <p:nvPr/>
        </p:nvSpPr>
        <p:spPr>
          <a:xfrm>
            <a:off x="4731026" y="1232452"/>
            <a:ext cx="685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smartly designed UI is developed with ease of use in mind</a:t>
            </a:r>
          </a:p>
          <a:p>
            <a:r>
              <a:rPr lang="en-IN" dirty="0"/>
              <a:t>This reflects in the overall transitions and feels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464007-E6F4-4C5E-AB0E-4016EB36CA1C}"/>
              </a:ext>
            </a:extLst>
          </p:cNvPr>
          <p:cNvSpPr txBox="1"/>
          <p:nvPr/>
        </p:nvSpPr>
        <p:spPr>
          <a:xfrm>
            <a:off x="4625009" y="2160276"/>
            <a:ext cx="63080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Easy navigation for Bookings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Simplified Tabs and windows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Emergency button at homepage</a:t>
            </a:r>
          </a:p>
        </p:txBody>
      </p:sp>
    </p:spTree>
    <p:extLst>
      <p:ext uri="{BB962C8B-B14F-4D97-AF65-F5344CB8AC3E}">
        <p14:creationId xmlns:p14="http://schemas.microsoft.com/office/powerpoint/2010/main" val="131035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34BDD74C-5263-464C-AA3C-D945D23978FF}"/>
              </a:ext>
            </a:extLst>
          </p:cNvPr>
          <p:cNvSpPr txBox="1">
            <a:spLocks/>
          </p:cNvSpPr>
          <p:nvPr/>
        </p:nvSpPr>
        <p:spPr>
          <a:xfrm>
            <a:off x="4433852" y="4256429"/>
            <a:ext cx="5756957" cy="927824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9282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304800" y="3161234"/>
            <a:ext cx="11887200" cy="535531"/>
          </a:xfrm>
        </p:spPr>
        <p:txBody>
          <a:bodyPr/>
          <a:lstStyle/>
          <a:p>
            <a:r>
              <a:rPr lang="en-US" sz="3200" b="1" dirty="0"/>
              <a:t>EQUIPPING THE ROADWAYS BETTER THAN THE RAILWAYS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865562" y="5276808"/>
            <a:ext cx="8097838" cy="369332"/>
          </a:xfrm>
        </p:spPr>
        <p:txBody>
          <a:bodyPr/>
          <a:lstStyle/>
          <a:p>
            <a:r>
              <a:rPr lang="en-US" dirty="0"/>
              <a:t>— TEAM </a:t>
            </a:r>
            <a:r>
              <a:rPr lang="en-US" dirty="0" smtClean="0"/>
              <a:t>TECHKNIGHT</a:t>
            </a:r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465888"/>
            <a:ext cx="431800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2688" y="243410"/>
            <a:ext cx="670312" cy="580653"/>
          </a:xfrm>
          <a:custGeom>
            <a:avLst/>
            <a:gdLst>
              <a:gd name="connsiteX0" fmla="*/ 603423 w 670312"/>
              <a:gd name="connsiteY0" fmla="*/ 0 h 580653"/>
              <a:gd name="connsiteX1" fmla="*/ 670312 w 670312"/>
              <a:gd name="connsiteY1" fmla="*/ 126662 h 580653"/>
              <a:gd name="connsiteX2" fmla="*/ 557170 w 670312"/>
              <a:gd name="connsiteY2" fmla="*/ 203157 h 580653"/>
              <a:gd name="connsiteX3" fmla="*/ 522302 w 670312"/>
              <a:gd name="connsiteY3" fmla="*/ 293172 h 580653"/>
              <a:gd name="connsiteX4" fmla="*/ 670312 w 670312"/>
              <a:gd name="connsiteY4" fmla="*/ 293172 h 580653"/>
              <a:gd name="connsiteX5" fmla="*/ 670312 w 670312"/>
              <a:gd name="connsiteY5" fmla="*/ 580653 h 580653"/>
              <a:gd name="connsiteX6" fmla="*/ 360772 w 670312"/>
              <a:gd name="connsiteY6" fmla="*/ 580653 h 580653"/>
              <a:gd name="connsiteX7" fmla="*/ 360772 w 670312"/>
              <a:gd name="connsiteY7" fmla="*/ 342272 h 580653"/>
              <a:gd name="connsiteX8" fmla="*/ 415564 w 670312"/>
              <a:gd name="connsiteY8" fmla="*/ 134489 h 580653"/>
              <a:gd name="connsiteX9" fmla="*/ 603423 w 670312"/>
              <a:gd name="connsiteY9" fmla="*/ 0 h 580653"/>
              <a:gd name="connsiteX10" fmla="*/ 242650 w 670312"/>
              <a:gd name="connsiteY10" fmla="*/ 0 h 580653"/>
              <a:gd name="connsiteX11" fmla="*/ 309539 w 670312"/>
              <a:gd name="connsiteY11" fmla="*/ 126662 h 580653"/>
              <a:gd name="connsiteX12" fmla="*/ 196397 w 670312"/>
              <a:gd name="connsiteY12" fmla="*/ 203157 h 580653"/>
              <a:gd name="connsiteX13" fmla="*/ 161530 w 670312"/>
              <a:gd name="connsiteY13" fmla="*/ 293172 h 580653"/>
              <a:gd name="connsiteX14" fmla="*/ 309539 w 670312"/>
              <a:gd name="connsiteY14" fmla="*/ 293172 h 580653"/>
              <a:gd name="connsiteX15" fmla="*/ 309539 w 670312"/>
              <a:gd name="connsiteY15" fmla="*/ 580653 h 580653"/>
              <a:gd name="connsiteX16" fmla="*/ 0 w 670312"/>
              <a:gd name="connsiteY16" fmla="*/ 580653 h 580653"/>
              <a:gd name="connsiteX17" fmla="*/ 0 w 670312"/>
              <a:gd name="connsiteY17" fmla="*/ 342272 h 580653"/>
              <a:gd name="connsiteX18" fmla="*/ 54792 w 670312"/>
              <a:gd name="connsiteY18" fmla="*/ 134489 h 580653"/>
              <a:gd name="connsiteX19" fmla="*/ 242650 w 670312"/>
              <a:gd name="connsiteY19" fmla="*/ 0 h 580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70312" h="580653">
                <a:moveTo>
                  <a:pt x="603423" y="0"/>
                </a:moveTo>
                <a:lnTo>
                  <a:pt x="670312" y="126662"/>
                </a:lnTo>
                <a:cubicBezTo>
                  <a:pt x="615757" y="152279"/>
                  <a:pt x="578043" y="177777"/>
                  <a:pt x="557170" y="203157"/>
                </a:cubicBezTo>
                <a:cubicBezTo>
                  <a:pt x="536297" y="228537"/>
                  <a:pt x="524674" y="258542"/>
                  <a:pt x="522302" y="293172"/>
                </a:cubicBezTo>
                <a:lnTo>
                  <a:pt x="670312" y="293172"/>
                </a:lnTo>
                <a:lnTo>
                  <a:pt x="670312" y="580653"/>
                </a:lnTo>
                <a:lnTo>
                  <a:pt x="360772" y="580653"/>
                </a:lnTo>
                <a:lnTo>
                  <a:pt x="360772" y="342272"/>
                </a:lnTo>
                <a:cubicBezTo>
                  <a:pt x="360772" y="254510"/>
                  <a:pt x="379036" y="185249"/>
                  <a:pt x="415564" y="134489"/>
                </a:cubicBezTo>
                <a:cubicBezTo>
                  <a:pt x="452092" y="83729"/>
                  <a:pt x="514712" y="38900"/>
                  <a:pt x="603423" y="0"/>
                </a:cubicBezTo>
                <a:close/>
                <a:moveTo>
                  <a:pt x="242650" y="0"/>
                </a:moveTo>
                <a:lnTo>
                  <a:pt x="309539" y="126662"/>
                </a:lnTo>
                <a:cubicBezTo>
                  <a:pt x="254985" y="152279"/>
                  <a:pt x="217271" y="177777"/>
                  <a:pt x="196397" y="203157"/>
                </a:cubicBezTo>
                <a:cubicBezTo>
                  <a:pt x="175524" y="228537"/>
                  <a:pt x="163902" y="258542"/>
                  <a:pt x="161530" y="293172"/>
                </a:cubicBezTo>
                <a:lnTo>
                  <a:pt x="309539" y="293172"/>
                </a:lnTo>
                <a:lnTo>
                  <a:pt x="309539" y="580653"/>
                </a:lnTo>
                <a:lnTo>
                  <a:pt x="0" y="580653"/>
                </a:lnTo>
                <a:lnTo>
                  <a:pt x="0" y="342272"/>
                </a:lnTo>
                <a:cubicBezTo>
                  <a:pt x="0" y="254510"/>
                  <a:pt x="18264" y="185249"/>
                  <a:pt x="54792" y="134489"/>
                </a:cubicBezTo>
                <a:cubicBezTo>
                  <a:pt x="91320" y="83729"/>
                  <a:pt x="153940" y="38900"/>
                  <a:pt x="2426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10564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: Shape 64"/>
          <p:cNvSpPr>
            <a:spLocks noChangeAspect="1"/>
          </p:cNvSpPr>
          <p:nvPr/>
        </p:nvSpPr>
        <p:spPr>
          <a:xfrm>
            <a:off x="232519" y="-2693505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292149"/>
          </a:xfrm>
        </p:spPr>
        <p:txBody>
          <a:bodyPr/>
          <a:lstStyle/>
          <a:p>
            <a:r>
              <a:rPr lang="en-US" dirty="0"/>
              <a:t>The problem</a:t>
            </a:r>
          </a:p>
          <a:p>
            <a:pPr lvl="1"/>
            <a:r>
              <a:rPr lang="en-US" dirty="0"/>
              <a:t>Long queues at bus stands and waiting until a cancellation or arrival, also inefficiency in tracking, the uncertainty in general</a:t>
            </a:r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1357295"/>
          </a:xfrm>
        </p:spPr>
        <p:txBody>
          <a:bodyPr/>
          <a:lstStyle/>
          <a:p>
            <a:r>
              <a:rPr lang="en-US" b="1" dirty="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</a:rPr>
              <a:t>OVERLOOK</a:t>
            </a:r>
            <a:br>
              <a:rPr lang="en-US" b="1" dirty="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</a:rPr>
            </a:br>
            <a:endParaRPr lang="en-US" b="1" dirty="0">
              <a:gradFill>
                <a:gsLst>
                  <a:gs pos="15000">
                    <a:schemeClr val="bg1"/>
                  </a:gs>
                  <a:gs pos="47000">
                    <a:schemeClr val="bg1"/>
                  </a:gs>
                </a:gsLst>
                <a:lin ang="5400000" scaled="1"/>
              </a:gra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2"/>
          </p:nvPr>
        </p:nvSpPr>
        <p:spPr>
          <a:xfrm>
            <a:off x="6096000" y="2599498"/>
            <a:ext cx="5671764" cy="1015150"/>
          </a:xfrm>
        </p:spPr>
        <p:txBody>
          <a:bodyPr/>
          <a:lstStyle/>
          <a:p>
            <a:r>
              <a:rPr lang="en-US" dirty="0"/>
              <a:t>The solution</a:t>
            </a:r>
          </a:p>
          <a:p>
            <a:pPr lvl="1"/>
            <a:r>
              <a:rPr lang="en-US" dirty="0"/>
              <a:t>A way to keep timely track of the bus as well as booking –individual</a:t>
            </a:r>
            <a:r>
              <a:rPr lang="en-IN" dirty="0"/>
              <a:t>e </a:t>
            </a:r>
            <a:endParaRPr lang="en-US" dirty="0"/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97E989-D798-4C62-8E93-3D2D613C248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DB8B6FEF-572C-43FF-93CA-A6C55E05361F}"/>
              </a:ext>
            </a:extLst>
          </p:cNvPr>
          <p:cNvSpPr txBox="1">
            <a:spLocks/>
          </p:cNvSpPr>
          <p:nvPr/>
        </p:nvSpPr>
        <p:spPr>
          <a:xfrm>
            <a:off x="6096000" y="4542217"/>
            <a:ext cx="5671764" cy="156914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that works?</a:t>
            </a:r>
          </a:p>
          <a:p>
            <a:pPr lvl="1"/>
            <a:r>
              <a:rPr lang="en-US" dirty="0"/>
              <a:t>For tracking purposes, we will make  use of mobile GPS and some HW modules as well, which will send location data over the air to the App’s Server. Simple?</a:t>
            </a:r>
          </a:p>
        </p:txBody>
      </p:sp>
    </p:spTree>
    <p:extLst>
      <p:ext uri="{BB962C8B-B14F-4D97-AF65-F5344CB8AC3E}">
        <p14:creationId xmlns:p14="http://schemas.microsoft.com/office/powerpoint/2010/main" val="22180498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2" grpId="0"/>
      <p:bldP spid="21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04800" y="2598127"/>
            <a:ext cx="3714704" cy="1968744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dirty="0"/>
              <a:t>“LIVE Tracking, But how?”</a:t>
            </a:r>
          </a:p>
          <a:p>
            <a:pPr lvl="1"/>
            <a:r>
              <a:rPr lang="en-US" dirty="0"/>
              <a:t>Consider using Google Maps, it tracks your location, it works pretty much the same way, but uses driver’s device instead. 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4"/>
          </p:nvPr>
        </p:nvSpPr>
        <p:spPr>
          <a:xfrm>
            <a:off x="4168631" y="2598127"/>
            <a:ext cx="3840480" cy="2578142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dirty="0"/>
              <a:t>“Will it work when there is no connectivity to the bus?”</a:t>
            </a:r>
          </a:p>
          <a:p>
            <a:pPr lvl="1"/>
            <a:r>
              <a:rPr lang="en-US" dirty="0"/>
              <a:t>In cases of no networks, the location will update in steps, the checkpoints in the way will send the location data. ( Future Purposes)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5"/>
          </p:nvPr>
        </p:nvSpPr>
        <p:spPr>
          <a:xfrm>
            <a:off x="8158238" y="2598127"/>
            <a:ext cx="3773077" cy="2301143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dirty="0"/>
              <a:t>“What if the driver doesn’t have a device?”</a:t>
            </a:r>
          </a:p>
          <a:p>
            <a:pPr lvl="1"/>
            <a:r>
              <a:rPr lang="en-US" dirty="0"/>
              <a:t>For cases like that, a hardware mounted on the bus itself will do the job, pretty much like a vehicle tracker.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MFAQ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2879003" y="419100"/>
            <a:ext cx="9084398" cy="424732"/>
          </a:xfrm>
        </p:spPr>
        <p:txBody>
          <a:bodyPr/>
          <a:lstStyle/>
          <a:p>
            <a:r>
              <a:rPr lang="en-US" dirty="0"/>
              <a:t>How?, Will it?, What if?</a:t>
            </a:r>
          </a:p>
        </p:txBody>
      </p:sp>
      <p:sp>
        <p:nvSpPr>
          <p:cNvPr id="9" name="Rectangle 8"/>
          <p:cNvSpPr/>
          <p:nvPr/>
        </p:nvSpPr>
        <p:spPr>
          <a:xfrm>
            <a:off x="4375511" y="3382066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386838" y="3382066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35056" y="3382066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4"/>
          </p:nvPr>
        </p:nvSpPr>
        <p:spPr>
          <a:xfrm>
            <a:off x="11432913" y="6316156"/>
            <a:ext cx="498402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168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2 -4.44444E-6 L 1.04167E-6 -4.44444E-6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3 -4.44444E-6 L 3.95833E-6 -4.44444E-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8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8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8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8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8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8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2 -4.44444E-6 L -2.5E-6 -4.44444E-6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1" grpId="0" uiExpand="1" build="p"/>
      <p:bldP spid="18" grpId="0" uiExpand="1" build="p"/>
      <p:bldP spid="9" grpId="0" animBg="1"/>
      <p:bldP spid="9" grpId="1" animBg="1"/>
      <p:bldP spid="15" grpId="0" animBg="1"/>
      <p:bldP spid="15" grpId="1" animBg="1"/>
      <p:bldP spid="13" grpId="0" animBg="1"/>
      <p:bldP spid="1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701731"/>
          </a:xfrm>
        </p:spPr>
        <p:txBody>
          <a:bodyPr/>
          <a:lstStyle/>
          <a:p>
            <a:r>
              <a:rPr lang="en-US" dirty="0"/>
              <a:t>App books the Tickets,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1311128"/>
          </a:xfrm>
        </p:spPr>
        <p:txBody>
          <a:bodyPr/>
          <a:lstStyle/>
          <a:p>
            <a:r>
              <a:rPr lang="en-US" dirty="0"/>
              <a:t>App tells you arrival time and location of the bus,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1006429"/>
          </a:xfrm>
        </p:spPr>
        <p:txBody>
          <a:bodyPr/>
          <a:lstStyle/>
          <a:p>
            <a:r>
              <a:rPr lang="en-US" dirty="0"/>
              <a:t>Emergency &amp; Complaint Services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1311128"/>
          </a:xfrm>
        </p:spPr>
        <p:txBody>
          <a:bodyPr/>
          <a:lstStyle/>
          <a:p>
            <a:r>
              <a:rPr lang="en-US" dirty="0"/>
              <a:t>Web / Desktop App for use by authorized persons.</a:t>
            </a:r>
          </a:p>
        </p:txBody>
      </p:sp>
      <p:sp>
        <p:nvSpPr>
          <p:cNvPr id="33" name="Content Placeholder 3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701731"/>
          </a:xfrm>
        </p:spPr>
        <p:txBody>
          <a:bodyPr/>
          <a:lstStyle/>
          <a:p>
            <a:r>
              <a:rPr lang="en-US" dirty="0"/>
              <a:t>Ride review service, 5 stars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STAGE HAS BEEN SET</a:t>
            </a:r>
            <a:br>
              <a:rPr lang="en-US" dirty="0"/>
            </a:br>
            <a:r>
              <a:rPr lang="en-US" dirty="0"/>
              <a:t>go ahead and follow the basic 5 steps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48" name="Content Placeholder 47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en-US"/>
              <a:t>2</a:t>
            </a:r>
            <a:endParaRPr lang="en-US" dirty="0"/>
          </a:p>
        </p:txBody>
      </p:sp>
      <p:sp>
        <p:nvSpPr>
          <p:cNvPr id="49" name="Content Placeholder 48"/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/>
              <a:t>3</a:t>
            </a:r>
            <a:endParaRPr lang="en-US" dirty="0"/>
          </a:p>
        </p:txBody>
      </p:sp>
      <p:sp>
        <p:nvSpPr>
          <p:cNvPr id="50" name="Content Placeholder 49"/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r>
              <a:rPr lang="en-US"/>
              <a:t>4</a:t>
            </a:r>
            <a:endParaRPr lang="en-US" dirty="0"/>
          </a:p>
        </p:txBody>
      </p:sp>
      <p:sp>
        <p:nvSpPr>
          <p:cNvPr id="51" name="Content Placeholder 50"/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r>
              <a:rPr lang="en-US"/>
              <a:t>5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8438" y="6450449"/>
            <a:ext cx="74975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Reference : The basics you can find anywhere 5 Steps To Successful Storytelling Published on April 5, 2014 Featured in: Marketing &amp; Advertising</a:t>
            </a:r>
          </a:p>
        </p:txBody>
      </p:sp>
    </p:spTree>
    <p:extLst>
      <p:ext uri="{BB962C8B-B14F-4D97-AF65-F5344CB8AC3E}">
        <p14:creationId xmlns:p14="http://schemas.microsoft.com/office/powerpoint/2010/main" val="21612569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02993" y="1911031"/>
            <a:ext cx="11660405" cy="1517969"/>
          </a:xfrm>
        </p:spPr>
        <p:txBody>
          <a:bodyPr/>
          <a:lstStyle/>
          <a:p>
            <a:r>
              <a:rPr lang="en-US" dirty="0"/>
              <a:t>Our app tackles multiple application domains.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923323" y="122999"/>
            <a:ext cx="4376615" cy="480131"/>
          </a:xfrm>
        </p:spPr>
        <p:txBody>
          <a:bodyPr/>
          <a:lstStyle/>
          <a:p>
            <a:r>
              <a:rPr lang="en-US" sz="2800" dirty="0"/>
              <a:t>Problem Tackle Domain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!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7759CC1E-26BB-4150-9BFE-1EDC96099C27}"/>
              </a:ext>
            </a:extLst>
          </p:cNvPr>
          <p:cNvSpPr txBox="1">
            <a:spLocks/>
          </p:cNvSpPr>
          <p:nvPr/>
        </p:nvSpPr>
        <p:spPr>
          <a:xfrm>
            <a:off x="1978319" y="3394599"/>
            <a:ext cx="9101959" cy="3340402"/>
          </a:xfrm>
          <a:prstGeom prst="rect">
            <a:avLst/>
          </a:prstGeom>
        </p:spPr>
        <p:txBody>
          <a:bodyPr vert="horz" wrap="square" lIns="457200" tIns="45720" rIns="457200" bIns="45720" rtlCol="0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2400" b="0" i="0" u="none" strike="noStrike" kern="1200" cap="none" spc="0" normalizeH="0" baseline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Management  – </a:t>
            </a:r>
            <a:r>
              <a:rPr lang="en-US" dirty="0">
                <a:solidFill>
                  <a:schemeClr val="bg1"/>
                </a:solidFill>
              </a:rPr>
              <a:t>Web / Desktop app for authorized personnel (RSRTC,BMTC) to track their buses. Route divert checking. Speed Checking etc.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Public – Ticket Booking, Emergency Services – The passenger can use this service in times of serious trouble An auto-generated message will be sent to 24*7 transport support team, which will then respond to the passenger or take necessary actions.</a:t>
            </a:r>
          </a:p>
        </p:txBody>
      </p:sp>
    </p:spTree>
    <p:extLst>
      <p:ext uri="{BB962C8B-B14F-4D97-AF65-F5344CB8AC3E}">
        <p14:creationId xmlns:p14="http://schemas.microsoft.com/office/powerpoint/2010/main" val="2410794490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65797" y="2979683"/>
            <a:ext cx="11660405" cy="2382744"/>
          </a:xfrm>
        </p:spPr>
        <p:txBody>
          <a:bodyPr/>
          <a:lstStyle/>
          <a:p>
            <a:pPr algn="l"/>
            <a:r>
              <a:rPr lang="en-US" sz="2400" dirty="0">
                <a:solidFill>
                  <a:schemeClr val="accent1"/>
                </a:solidFill>
              </a:rPr>
              <a:t>Google Firebase, for a easy and organized back-end and database</a:t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/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Android (as language) for the front-end and application development</a:t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/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Android-Studio as the development environment for the same</a:t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/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Material Design for UI design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1089608" y="499736"/>
            <a:ext cx="10087185" cy="1200329"/>
          </a:xfrm>
        </p:spPr>
        <p:txBody>
          <a:bodyPr/>
          <a:lstStyle/>
          <a:p>
            <a:r>
              <a:rPr lang="en-US" dirty="0"/>
              <a:t>Tech behind the wall</a:t>
            </a:r>
          </a:p>
        </p:txBody>
      </p:sp>
    </p:spTree>
    <p:extLst>
      <p:ext uri="{BB962C8B-B14F-4D97-AF65-F5344CB8AC3E}">
        <p14:creationId xmlns:p14="http://schemas.microsoft.com/office/powerpoint/2010/main" val="324801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63992" y="1358465"/>
            <a:ext cx="11660405" cy="1517969"/>
          </a:xfrm>
        </p:spPr>
        <p:txBody>
          <a:bodyPr/>
          <a:lstStyle/>
          <a:p>
            <a:r>
              <a:rPr lang="en-US" dirty="0"/>
              <a:t>Complaints!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03896" y="3356033"/>
            <a:ext cx="11658600" cy="424732"/>
          </a:xfrm>
        </p:spPr>
        <p:txBody>
          <a:bodyPr/>
          <a:lstStyle/>
          <a:p>
            <a:r>
              <a:rPr lang="en-US" dirty="0"/>
              <a:t>There are two complaint modules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!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7759CC1E-26BB-4150-9BFE-1EDC96099C27}"/>
              </a:ext>
            </a:extLst>
          </p:cNvPr>
          <p:cNvSpPr txBox="1">
            <a:spLocks/>
          </p:cNvSpPr>
          <p:nvPr/>
        </p:nvSpPr>
        <p:spPr>
          <a:xfrm>
            <a:off x="2254468" y="4311335"/>
            <a:ext cx="9101959" cy="1550168"/>
          </a:xfrm>
          <a:prstGeom prst="rect">
            <a:avLst/>
          </a:prstGeom>
        </p:spPr>
        <p:txBody>
          <a:bodyPr vert="horz" wrap="square" lIns="457200" tIns="45720" rIns="457200" bIns="45720" rtlCol="0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2400" b="0" i="0" u="none" strike="noStrike" kern="1200" cap="none" spc="0" normalizeH="0" baseline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Emergency Services – When in serious trouble, passengers can use this service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General Complaints – such as journey issues like misbehavior of bus staff, inappropriate halts of buses etc.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79039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icture Placeholder 80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0413" cy="6858000"/>
          </a:xfrm>
        </p:spPr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753512" y="6484937"/>
            <a:ext cx="419776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-2882" y="0"/>
            <a:ext cx="6466744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3000"/>
                </a:schemeClr>
              </a:gs>
              <a:gs pos="97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idx="18"/>
          </p:nvPr>
        </p:nvSpPr>
        <p:spPr>
          <a:xfrm>
            <a:off x="2098039" y="283659"/>
            <a:ext cx="8225170" cy="1135064"/>
          </a:xfrm>
        </p:spPr>
        <p:txBody>
          <a:bodyPr/>
          <a:lstStyle/>
          <a:p>
            <a:r>
              <a:rPr lang="en-US" dirty="0"/>
              <a:t>Future of our project</a:t>
            </a:r>
          </a:p>
        </p:txBody>
      </p:sp>
      <p:sp>
        <p:nvSpPr>
          <p:cNvPr id="71" name="Text Placeholder 70"/>
          <p:cNvSpPr>
            <a:spLocks noGrp="1"/>
          </p:cNvSpPr>
          <p:nvPr>
            <p:ph type="body" sz="quarter" idx="19"/>
          </p:nvPr>
        </p:nvSpPr>
        <p:spPr>
          <a:xfrm>
            <a:off x="1257375" y="1295136"/>
            <a:ext cx="10412974" cy="171636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GPS Module in the buses.</a:t>
            </a:r>
          </a:p>
          <a:p>
            <a:r>
              <a:rPr lang="en-US" dirty="0">
                <a:solidFill>
                  <a:schemeClr val="bg1"/>
                </a:solidFill>
              </a:rPr>
              <a:t>Web / Desktop app for authorized personnel (RSRTC,BMTC) to track their buses.</a:t>
            </a:r>
          </a:p>
        </p:txBody>
      </p:sp>
    </p:spTree>
    <p:extLst>
      <p:ext uri="{BB962C8B-B14F-4D97-AF65-F5344CB8AC3E}">
        <p14:creationId xmlns:p14="http://schemas.microsoft.com/office/powerpoint/2010/main" val="24882263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orybuilding Neal Creativ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FUL Presentations.pptx" id="{F35F1979-0F96-40AB-A8BA-4291EDE5F127}" vid="{D4D34B82-5498-418F-8E4B-B445820BAA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tf16401425</Template>
  <TotalTime>1018</TotalTime>
  <Words>529</Words>
  <Application>Microsoft Office PowerPoint</Application>
  <PresentationFormat>Widescreen</PresentationFormat>
  <Paragraphs>70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Arial Black</vt:lpstr>
      <vt:lpstr>Calibri</vt:lpstr>
      <vt:lpstr>Segoe UI</vt:lpstr>
      <vt:lpstr>Segoe UI Black</vt:lpstr>
      <vt:lpstr>Segoe UI Light</vt:lpstr>
      <vt:lpstr>Segoe UI Semibold</vt:lpstr>
      <vt:lpstr>Segoe UI Semilight</vt:lpstr>
      <vt:lpstr>Wingdings</vt:lpstr>
      <vt:lpstr>Storybuilding Neal Creative</vt:lpstr>
      <vt:lpstr>APNABUS</vt:lpstr>
      <vt:lpstr>PowerPoint Presentation</vt:lpstr>
      <vt:lpstr>OVERLOOK </vt:lpstr>
      <vt:lpstr>MFAQ</vt:lpstr>
      <vt:lpstr>PowerPoint Presentation</vt:lpstr>
      <vt:lpstr>Our app tackles multiple application domains.</vt:lpstr>
      <vt:lpstr>Google Firebase, for a easy and organized back-end and database  Android (as language) for the front-end and application development  Android-Studio as the development environment for the same  Material Design for UI design</vt:lpstr>
      <vt:lpstr>Complaints!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APNABUS.in</dc:title>
  <dc:subject/>
  <dc:creator>ultrawhiteangel@outlook.com</dc:creator>
  <cp:keywords/>
  <dc:description/>
  <cp:lastModifiedBy>vkrmrwl117@gmail.com</cp:lastModifiedBy>
  <cp:revision>32</cp:revision>
  <dcterms:created xsi:type="dcterms:W3CDTF">2017-12-01T08:44:04Z</dcterms:created>
  <dcterms:modified xsi:type="dcterms:W3CDTF">2018-03-11T20:57:35Z</dcterms:modified>
  <cp:category/>
</cp:coreProperties>
</file>