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56" r:id="rId3"/>
    <p:sldId id="258" r:id="rId4"/>
    <p:sldId id="269" r:id="rId5"/>
    <p:sldId id="291" r:id="rId6"/>
    <p:sldId id="292" r:id="rId7"/>
    <p:sldId id="259" r:id="rId8"/>
    <p:sldId id="296" r:id="rId9"/>
    <p:sldId id="297" r:id="rId10"/>
    <p:sldId id="260" r:id="rId11"/>
    <p:sldId id="298" r:id="rId12"/>
    <p:sldId id="299" r:id="rId13"/>
    <p:sldId id="301" r:id="rId14"/>
    <p:sldId id="346" r:id="rId15"/>
    <p:sldId id="261" r:id="rId16"/>
    <p:sldId id="284" r:id="rId17"/>
    <p:sldId id="347" r:id="rId18"/>
    <p:sldId id="349"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CDCD"/>
    <a:srgbClr val="7B7880"/>
    <a:srgbClr val="ABCFCD"/>
    <a:srgbClr val="7F7F7F"/>
    <a:srgbClr val="F1E8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46" autoAdjust="0"/>
  </p:normalViewPr>
  <p:slideViewPr>
    <p:cSldViewPr snapToGrid="0" showGuides="1">
      <p:cViewPr varScale="1">
        <p:scale>
          <a:sx n="65" d="100"/>
          <a:sy n="65" d="100"/>
        </p:scale>
        <p:origin x="522" y="66"/>
      </p:cViewPr>
      <p:guideLst>
        <p:guide orient="horz" pos="2160"/>
        <p:guide pos="3840"/>
      </p:guideLst>
    </p:cSldViewPr>
  </p:slideViewPr>
  <p:notesTextViewPr>
    <p:cViewPr>
      <p:scale>
        <a:sx n="1" d="1"/>
        <a:sy n="1" d="1"/>
      </p:scale>
      <p:origin x="0" y="0"/>
    </p:cViewPr>
  </p:notesTextViewPr>
  <p:sorterViewPr>
    <p:cViewPr>
      <p:scale>
        <a:sx n="50" d="100"/>
        <a:sy n="50" d="100"/>
      </p:scale>
      <p:origin x="0" y="-2156"/>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37A3D5-64A8-4750-8817-34DE2C5A4F9A}" type="datetimeFigureOut">
              <a:rPr lang="zh-CN" altLang="en-US" smtClean="0"/>
              <a:t>2023/4/13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2F983B-A987-4C67-A98A-7D7346F4A2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effectLst/>
                <a:latin typeface="Times New Roman" panose="02020603050405020304" pitchFamily="18" charset="0"/>
                <a:ea typeface="宋体" panose="02010600030101010101" pitchFamily="2" charset="-122"/>
              </a:rPr>
              <a:t>加入影响因素进行预测时变量的选择是关键，将不同的影响因素引入模型进行预测可能会导致不同的预测精度</a:t>
            </a:r>
            <a:r>
              <a:rPr lang="en-US" altLang="zh-CN" sz="1800" kern="100" baseline="30000" dirty="0">
                <a:effectLst/>
                <a:latin typeface="Times New Roman" panose="02020603050405020304" pitchFamily="18" charset="0"/>
                <a:ea typeface="宋体" panose="02010600030101010101" pitchFamily="2" charset="-122"/>
              </a:rPr>
              <a:t>[25]</a:t>
            </a:r>
            <a:r>
              <a:rPr lang="zh-CN" altLang="zh-CN" sz="1800" kern="100" dirty="0">
                <a:effectLst/>
                <a:latin typeface="Times New Roman" panose="02020603050405020304" pitchFamily="18" charset="0"/>
                <a:ea typeface="宋体" panose="02010600030101010101" pitchFamily="2" charset="-122"/>
              </a:rPr>
              <a:t>。为筛选出合适的影响变量，首先计算出各影响变量</a:t>
            </a:r>
            <a:r>
              <a:rPr lang="en-US" altLang="zh-CN" sz="1800" kern="100" dirty="0">
                <a:effectLst/>
                <a:latin typeface="Times New Roman" panose="02020603050405020304" pitchFamily="18" charset="0"/>
                <a:ea typeface="宋体" panose="02010600030101010101" pitchFamily="2" charset="-122"/>
              </a:rPr>
              <a:t> x1~x9</a:t>
            </a:r>
            <a:r>
              <a:rPr lang="zh-CN" altLang="zh-CN" sz="1800" kern="100" dirty="0">
                <a:effectLst/>
                <a:latin typeface="Times New Roman" panose="02020603050405020304" pitchFamily="18" charset="0"/>
                <a:ea typeface="宋体" panose="02010600030101010101" pitchFamily="2" charset="-122"/>
              </a:rPr>
              <a:t>与小麦价格指标</a:t>
            </a:r>
            <a:r>
              <a:rPr lang="en-US" altLang="zh-CN" sz="1800" kern="100" dirty="0">
                <a:effectLst/>
                <a:latin typeface="Times New Roman" panose="02020603050405020304" pitchFamily="18" charset="0"/>
                <a:ea typeface="宋体" panose="02010600030101010101" pitchFamily="2" charset="-122"/>
              </a:rPr>
              <a:t> y </a:t>
            </a:r>
            <a:r>
              <a:rPr lang="zh-CN" altLang="zh-CN" sz="1800" kern="100" dirty="0">
                <a:effectLst/>
                <a:latin typeface="Times New Roman" panose="02020603050405020304" pitchFamily="18" charset="0"/>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 Pearson </a:t>
            </a:r>
            <a:r>
              <a:rPr lang="zh-CN" altLang="zh-CN" sz="1800" kern="100" dirty="0">
                <a:effectLst/>
                <a:latin typeface="Times New Roman" panose="02020603050405020304" pitchFamily="18" charset="0"/>
                <a:ea typeface="宋体" panose="02010600030101010101" pitchFamily="2" charset="-122"/>
              </a:rPr>
              <a:t>相关系数，明确变量间的相关程度，绘制热力图如下：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根据相关系数热力图，可以看出，除</a:t>
            </a:r>
            <a:r>
              <a:rPr lang="en-US" altLang="zh-CN" sz="1800" kern="100" dirty="0">
                <a:effectLst/>
                <a:latin typeface="Times New Roman" panose="02020603050405020304" pitchFamily="18" charset="0"/>
                <a:ea typeface="宋体" panose="02010600030101010101" pitchFamily="2" charset="-122"/>
              </a:rPr>
              <a:t>x3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x9</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以外，其他变量与小麦价格</a:t>
            </a:r>
            <a:r>
              <a:rPr lang="en-US" altLang="zh-CN" sz="1800" kern="100" dirty="0" err="1">
                <a:effectLst/>
                <a:latin typeface="Times New Roman" panose="02020603050405020304" pitchFamily="18" charset="0"/>
                <a:ea typeface="宋体" panose="02010600030101010101" pitchFamily="2" charset="-122"/>
              </a:rPr>
              <a:t>yt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均呈现较高相关关系，且在相关系数检验中显著。</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15000"/>
              </a:lnSpc>
            </a:pPr>
            <a:r>
              <a:rPr lang="en-US" altLang="zh-CN" sz="1800" kern="100" dirty="0">
                <a:effectLst/>
                <a:latin typeface="Times New Roman" panose="02020603050405020304" pitchFamily="18" charset="0"/>
                <a:ea typeface="宋体" panose="02010600030101010101" pitchFamily="2" charset="-122"/>
              </a:rPr>
              <a:t>Pearson </a:t>
            </a:r>
            <a:r>
              <a:rPr lang="zh-CN" altLang="zh-CN" sz="1800" kern="100" dirty="0">
                <a:effectLst/>
                <a:latin typeface="Times New Roman" panose="02020603050405020304" pitchFamily="18" charset="0"/>
                <a:ea typeface="宋体" panose="02010600030101010101" pitchFamily="2" charset="-122"/>
              </a:rPr>
              <a:t>相关系数衡量的是仅为变量间的线性相关程度，为度量变量间的非线性相关程度，以及考虑到变量间存在的高度相关性，本节采用随机森林算法通过将特征按照重要性排序对变量进行筛选。该算法对共线性问题不敏感，比较各因素的重要性大小最终筛选出对结果贡献较大的特征</a:t>
            </a:r>
            <a:r>
              <a:rPr lang="en-US" altLang="zh-CN" sz="1800" kern="100" baseline="30000" dirty="0">
                <a:effectLst/>
                <a:latin typeface="Times New Roman" panose="02020603050405020304" pitchFamily="18" charset="0"/>
                <a:ea typeface="宋体" panose="02010600030101010101" pitchFamily="2" charset="-122"/>
              </a:rPr>
              <a:t>[26]</a:t>
            </a:r>
            <a:r>
              <a:rPr lang="zh-CN" altLang="zh-CN" sz="1800" kern="100" dirty="0">
                <a:effectLst/>
                <a:latin typeface="Times New Roman" panose="02020603050405020304" pitchFamily="18" charset="0"/>
                <a:ea typeface="宋体" panose="02010600030101010101" pitchFamily="2" charset="-122"/>
              </a:rPr>
              <a:t>。</a:t>
            </a:r>
          </a:p>
          <a:p>
            <a:pPr indent="304800" algn="just">
              <a:lnSpc>
                <a:spcPct val="115000"/>
              </a:lnSpc>
            </a:pPr>
            <a:r>
              <a:rPr lang="zh-CN" altLang="zh-CN" sz="1800" kern="100" dirty="0">
                <a:effectLst/>
                <a:latin typeface="Times New Roman" panose="02020603050405020304" pitchFamily="18" charset="0"/>
                <a:ea typeface="宋体" panose="02010600030101010101" pitchFamily="2" charset="-122"/>
              </a:rPr>
              <a:t>因此为得到对小麦价格贡献较大的变量，提高模型的预测能力及拟合速度，采用随机森林模型对各影响因素进行重要性排序，结果如下图所示：“</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IncMSE</a:t>
            </a:r>
            <a:r>
              <a:rPr lang="zh-CN" altLang="zh-CN" sz="1800" kern="100" dirty="0">
                <a:effectLst/>
                <a:latin typeface="Times New Roman" panose="02020603050405020304" pitchFamily="18" charset="0"/>
                <a:ea typeface="宋体" panose="02010600030101010101" pitchFamily="2" charset="-122"/>
              </a:rPr>
              <a:t>”即</a:t>
            </a:r>
            <a:r>
              <a:rPr lang="en-US" altLang="zh-CN" sz="1800" kern="100" dirty="0">
                <a:effectLst/>
                <a:latin typeface="Times New Roman" panose="02020603050405020304" pitchFamily="18" charset="0"/>
                <a:ea typeface="宋体" panose="02010600030101010101" pitchFamily="2" charset="-122"/>
              </a:rPr>
              <a:t>increase in mean squared error</a:t>
            </a:r>
            <a:r>
              <a:rPr lang="zh-CN" altLang="zh-CN" sz="1800" kern="100" dirty="0">
                <a:effectLst/>
                <a:latin typeface="Times New Roman" panose="02020603050405020304" pitchFamily="18" charset="0"/>
                <a:ea typeface="宋体" panose="02010600030101010101" pitchFamily="2" charset="-122"/>
              </a:rPr>
              <a:t>通过对每一个预测变量随机赋值，如果该预测变量更为重要，那么其值被随机替换后模型预测的误差会增大。因此，该值越大表示该变量的重要性越大。</a:t>
            </a:r>
          </a:p>
          <a:p>
            <a:pPr indent="304800" algn="just">
              <a:lnSpc>
                <a:spcPct val="115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IncNodePurity</a:t>
            </a:r>
            <a:r>
              <a:rPr lang="zh-CN" altLang="zh-CN" sz="1800" kern="100" dirty="0">
                <a:effectLst/>
                <a:latin typeface="Times New Roman" panose="02020603050405020304" pitchFamily="18" charset="0"/>
                <a:ea typeface="宋体" panose="02010600030101010101" pitchFamily="2" charset="-122"/>
              </a:rPr>
              <a:t>”即</a:t>
            </a:r>
            <a:r>
              <a:rPr lang="en-US" altLang="zh-CN" sz="1800" kern="100" dirty="0">
                <a:effectLst/>
                <a:latin typeface="Times New Roman" panose="02020603050405020304" pitchFamily="18" charset="0"/>
                <a:ea typeface="宋体" panose="02010600030101010101" pitchFamily="2" charset="-122"/>
              </a:rPr>
              <a:t>increase in node purity</a:t>
            </a:r>
            <a:r>
              <a:rPr lang="zh-CN" altLang="zh-CN" sz="1800" kern="100" dirty="0">
                <a:effectLst/>
                <a:latin typeface="Times New Roman" panose="02020603050405020304" pitchFamily="18" charset="0"/>
                <a:ea typeface="宋体" panose="02010600030101010101" pitchFamily="2" charset="-122"/>
              </a:rPr>
              <a:t>，通过残差平方和来度量，代表了每个变量对分类树每个节点上观测值的异质性的影响，从而比较变量的重要性。该值越大表示该变量的重要性越大。</a:t>
            </a:r>
          </a:p>
          <a:p>
            <a:pPr indent="304800" algn="just">
              <a:lnSpc>
                <a:spcPct val="115000"/>
              </a:lnSpc>
            </a:pP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622F983B-A987-4C67-A98A-7D7346F4A2B4}" type="slidenum">
              <a:rPr lang="zh-CN" altLang="en-US" smtClean="0"/>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ARIMA:</a:t>
            </a:r>
          </a:p>
          <a:p>
            <a:r>
              <a:rPr lang="en-US" dirty="0"/>
              <a:t>LSTM:</a:t>
            </a:r>
          </a:p>
          <a:p>
            <a:r>
              <a:rPr lang="en-US" dirty="0" err="1"/>
              <a:t>XGB</a:t>
            </a:r>
            <a:r>
              <a:rPr lang="en-US" altLang="zh-CN" dirty="0" err="1"/>
              <a:t>oost</a:t>
            </a:r>
            <a:r>
              <a:rPr lang="zh-CN" altLang="en-US" dirty="0"/>
              <a:t>：</a:t>
            </a:r>
            <a:r>
              <a:rPr lang="zh-CN" sz="1800" b="0" dirty="0">
                <a:effectLst/>
                <a:latin typeface="Calibri" panose="020F0502020204030204" pitchFamily="34" charset="0"/>
                <a:ea typeface="等线" panose="02010600030101010101" pitchFamily="2" charset="-122"/>
                <a:cs typeface="Times New Roman" panose="02020603050405020304" pitchFamily="18" charset="0"/>
              </a:rPr>
              <a:t>忽略时间相关性</a:t>
            </a:r>
            <a:r>
              <a:rPr lang="zh-CN" altLang="en-US" sz="1800" b="0" dirty="0">
                <a:effectLst/>
                <a:latin typeface="Calibri" panose="020F0502020204030204" pitchFamily="34" charset="0"/>
                <a:ea typeface="等线" panose="02010600030101010101" pitchFamily="2" charset="-122"/>
                <a:cs typeface="Times New Roman" panose="02020603050405020304" pitchFamily="18" charset="0"/>
              </a:rPr>
              <a:t>、</a:t>
            </a:r>
            <a:r>
              <a:rPr lang="zh-CN" sz="1800" b="0" dirty="0">
                <a:effectLst/>
                <a:latin typeface="Calibri" panose="020F0502020204030204" pitchFamily="34" charset="0"/>
                <a:ea typeface="等线" panose="02010600030101010101" pitchFamily="2" charset="-122"/>
                <a:cs typeface="Times New Roman" panose="02020603050405020304" pitchFamily="18" charset="0"/>
              </a:rPr>
              <a:t>无法捕捉长期依赖</a:t>
            </a:r>
            <a:r>
              <a:rPr lang="zh-CN" altLang="en-US" sz="1800" b="0" dirty="0">
                <a:effectLst/>
                <a:latin typeface="Calibri" panose="020F0502020204030204" pitchFamily="34" charset="0"/>
                <a:ea typeface="等线" panose="02010600030101010101" pitchFamily="2" charset="-122"/>
                <a:cs typeface="Times New Roman" panose="02020603050405020304" pitchFamily="18" charset="0"/>
              </a:rPr>
              <a:t>、</a:t>
            </a:r>
            <a:r>
              <a:rPr lang="zh-CN" sz="1800" b="1" dirty="0">
                <a:effectLst/>
                <a:latin typeface="Calibri" panose="020F0502020204030204" pitchFamily="34" charset="0"/>
                <a:ea typeface="等线" panose="02010600030101010101" pitchFamily="2" charset="-122"/>
                <a:cs typeface="Times New Roman" panose="02020603050405020304" pitchFamily="18" charset="0"/>
              </a:rPr>
              <a:t>对于季节性变化的处理有限</a:t>
            </a:r>
            <a:r>
              <a:rPr lang="en-US" altLang="zh-CN" sz="1800" b="1" dirty="0">
                <a:effectLst/>
                <a:latin typeface="Calibri" panose="020F0502020204030204" pitchFamily="34" charset="0"/>
                <a:ea typeface="等线" panose="02010600030101010101" pitchFamily="2" charset="-122"/>
                <a:cs typeface="Times New Roman" panose="02020603050405020304" pitchFamily="18" charset="0"/>
              </a:rPr>
              <a:t>\</a:t>
            </a:r>
            <a:r>
              <a:rPr lang="zh-CN" sz="1800" b="1" dirty="0">
                <a:effectLst/>
                <a:latin typeface="Calibri" panose="020F0502020204030204" pitchFamily="34" charset="0"/>
                <a:ea typeface="等线" panose="02010600030101010101" pitchFamily="2" charset="-122"/>
                <a:cs typeface="Times New Roman" panose="02020603050405020304" pitchFamily="18" charset="0"/>
              </a:rPr>
              <a:t>对异常值敏感</a:t>
            </a:r>
            <a:endParaRPr lang="en-US" b="0" dirty="0"/>
          </a:p>
        </p:txBody>
      </p:sp>
      <p:sp>
        <p:nvSpPr>
          <p:cNvPr id="4" name="灯片编号占位符 3"/>
          <p:cNvSpPr>
            <a:spLocks noGrp="1"/>
          </p:cNvSpPr>
          <p:nvPr>
            <p:ph type="sldNum" sz="quarter" idx="5"/>
          </p:nvPr>
        </p:nvSpPr>
        <p:spPr/>
        <p:txBody>
          <a:bodyPr/>
          <a:lstStyle/>
          <a:p>
            <a:fld id="{622F983B-A987-4C67-A98A-7D7346F4A2B4}" type="slidenum">
              <a:rPr lang="zh-CN" altLang="en-US" smtClean="0"/>
              <a:t>12</a:t>
            </a:fld>
            <a:endParaRPr lang="zh-CN" altLang="en-US"/>
          </a:p>
        </p:txBody>
      </p:sp>
    </p:spTree>
    <p:extLst>
      <p:ext uri="{BB962C8B-B14F-4D97-AF65-F5344CB8AC3E}">
        <p14:creationId xmlns:p14="http://schemas.microsoft.com/office/powerpoint/2010/main" val="379230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22F983B-A987-4C67-A98A-7D7346F4A2B4}" type="slidenum">
              <a:rPr lang="zh-CN" altLang="en-US" smtClean="0"/>
              <a:t>16</a:t>
            </a:fld>
            <a:endParaRPr lang="zh-CN" altLang="en-US"/>
          </a:p>
        </p:txBody>
      </p:sp>
    </p:spTree>
    <p:extLst>
      <p:ext uri="{BB962C8B-B14F-4D97-AF65-F5344CB8AC3E}">
        <p14:creationId xmlns:p14="http://schemas.microsoft.com/office/powerpoint/2010/main" val="4218633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22F983B-A987-4C67-A98A-7D7346F4A2B4}" type="slidenum">
              <a:rPr lang="zh-CN" altLang="en-US" smtClean="0"/>
              <a:t>17</a:t>
            </a:fld>
            <a:endParaRPr lang="zh-CN" altLang="en-US"/>
          </a:p>
        </p:txBody>
      </p:sp>
    </p:spTree>
    <p:extLst>
      <p:ext uri="{BB962C8B-B14F-4D97-AF65-F5344CB8AC3E}">
        <p14:creationId xmlns:p14="http://schemas.microsoft.com/office/powerpoint/2010/main" val="49200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A6F01C2-9B61-4C7B-9BD8-B040027A97FF}" type="datetimeFigureOut">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128431-1952-4B1D-931B-5C211C315F5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5A6F01C2-9B61-4C7B-9BD8-B040027A97FF}" type="datetimeFigureOut">
              <a:rPr lang="zh-CN" altLang="en-US" smtClean="0"/>
              <a:t>2023/4/13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B128431-1952-4B1D-931B-5C211C315F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2" name="直角三角形 11"/>
          <p:cNvSpPr/>
          <p:nvPr/>
        </p:nvSpPr>
        <p:spPr>
          <a:xfrm rot="10800000">
            <a:off x="9280188" y="0"/>
            <a:ext cx="2911811" cy="1691210"/>
          </a:xfrm>
          <a:custGeom>
            <a:avLst/>
            <a:gdLst>
              <a:gd name="connsiteX0" fmla="*/ 0 w 3669641"/>
              <a:gd name="connsiteY0" fmla="*/ 3282123 h 3282123"/>
              <a:gd name="connsiteX1" fmla="*/ 0 w 3669641"/>
              <a:gd name="connsiteY1" fmla="*/ 945323 h 3282123"/>
              <a:gd name="connsiteX2" fmla="*/ 3669641 w 3669641"/>
              <a:gd name="connsiteY2" fmla="*/ 3269431 h 3282123"/>
              <a:gd name="connsiteX3" fmla="*/ 0 w 3669641"/>
              <a:gd name="connsiteY3" fmla="*/ 3282123 h 3282123"/>
            </a:gdLst>
            <a:ahLst/>
            <a:cxnLst>
              <a:cxn ang="0">
                <a:pos x="connsiteX0" y="connsiteY0"/>
              </a:cxn>
              <a:cxn ang="0">
                <a:pos x="connsiteX1" y="connsiteY1"/>
              </a:cxn>
              <a:cxn ang="0">
                <a:pos x="connsiteX2" y="connsiteY2"/>
              </a:cxn>
              <a:cxn ang="0">
                <a:pos x="connsiteX3" y="connsiteY3"/>
              </a:cxn>
            </a:cxnLst>
            <a:rect l="l" t="t" r="r" b="b"/>
            <a:pathLst>
              <a:path w="3669641" h="3282123">
                <a:moveTo>
                  <a:pt x="0" y="3282123"/>
                </a:moveTo>
                <a:lnTo>
                  <a:pt x="0" y="945323"/>
                </a:lnTo>
                <a:cubicBezTo>
                  <a:pt x="495194" y="-519590"/>
                  <a:pt x="3466276" y="-654779"/>
                  <a:pt x="3669641" y="3269431"/>
                </a:cubicBezTo>
                <a:lnTo>
                  <a:pt x="0" y="3282123"/>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2" name="组合 21"/>
          <p:cNvGrpSpPr/>
          <p:nvPr/>
        </p:nvGrpSpPr>
        <p:grpSpPr>
          <a:xfrm>
            <a:off x="1581555" y="2462339"/>
            <a:ext cx="10038705" cy="1970899"/>
            <a:chOff x="1812839" y="2209686"/>
            <a:chExt cx="10038705" cy="1970899"/>
          </a:xfrm>
        </p:grpSpPr>
        <p:sp>
          <p:nvSpPr>
            <p:cNvPr id="19" name="文本框 18"/>
            <p:cNvSpPr txBox="1"/>
            <p:nvPr/>
          </p:nvSpPr>
          <p:spPr>
            <a:xfrm>
              <a:off x="1812839" y="2209686"/>
              <a:ext cx="10038705" cy="1656415"/>
            </a:xfrm>
            <a:prstGeom prst="rect">
              <a:avLst/>
            </a:prstGeom>
            <a:noFill/>
          </p:spPr>
          <p:txBody>
            <a:bodyPr wrap="square" rtlCol="0">
              <a:spAutoFit/>
            </a:bodyPr>
            <a:lstStyle/>
            <a:p>
              <a:pPr algn="ctr">
                <a:lnSpc>
                  <a:spcPct val="150000"/>
                </a:lnSpc>
              </a:pP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基于我国粮食经济发展战略背景下的小麦价格</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ARIMA-LSTM-</a:t>
              </a:r>
              <a:r>
                <a:rPr lang="en-US" altLang="zh-CN" sz="3600" b="1" dirty="0" err="1">
                  <a:solidFill>
                    <a:schemeClr val="tx1">
                      <a:lumMod val="75000"/>
                      <a:lumOff val="25000"/>
                    </a:schemeClr>
                  </a:solidFill>
                  <a:latin typeface="微软雅黑" panose="020B0503020204020204" pitchFamily="34" charset="-122"/>
                  <a:ea typeface="微软雅黑" panose="020B0503020204020204" pitchFamily="34" charset="-122"/>
                </a:rPr>
                <a:t>XGBoost</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组合预测模型研究</a:t>
              </a:r>
            </a:p>
          </p:txBody>
        </p:sp>
        <p:cxnSp>
          <p:nvCxnSpPr>
            <p:cNvPr id="20" name="直接连接符 19"/>
            <p:cNvCxnSpPr/>
            <p:nvPr/>
          </p:nvCxnSpPr>
          <p:spPr>
            <a:xfrm>
              <a:off x="2167880" y="3995919"/>
              <a:ext cx="87994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07851" y="3811253"/>
              <a:ext cx="6851649" cy="369332"/>
            </a:xfrm>
            <a:prstGeom prst="rect">
              <a:avLst/>
            </a:prstGeom>
            <a:noFill/>
          </p:spPr>
          <p:txBody>
            <a:bodyPr wrap="square" rtlCol="0">
              <a:spAutoFit/>
            </a:bodyPr>
            <a:lstStyle/>
            <a:p>
              <a:pPr algn="dist"/>
              <a:endParaRPr lang="zh-CN" altLang="en-US" b="1" dirty="0">
                <a:solidFill>
                  <a:srgbClr val="7B7880"/>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6" name="任意多边形: 形状 15"/>
          <p:cNvSpPr/>
          <p:nvPr/>
        </p:nvSpPr>
        <p:spPr>
          <a:xfrm>
            <a:off x="0" y="-2"/>
            <a:ext cx="2372940" cy="3225498"/>
          </a:xfrm>
          <a:custGeom>
            <a:avLst/>
            <a:gdLst>
              <a:gd name="connsiteX0" fmla="*/ 0 w 2372940"/>
              <a:gd name="connsiteY0" fmla="*/ 0 h 3225498"/>
              <a:gd name="connsiteX1" fmla="*/ 2312177 w 2372940"/>
              <a:gd name="connsiteY1" fmla="*/ 0 h 3225498"/>
              <a:gd name="connsiteX2" fmla="*/ 2318498 w 2372940"/>
              <a:gd name="connsiteY2" fmla="*/ 24582 h 3225498"/>
              <a:gd name="connsiteX3" fmla="*/ 2372940 w 2372940"/>
              <a:gd name="connsiteY3" fmla="*/ 564635 h 3225498"/>
              <a:gd name="connsiteX4" fmla="*/ 233293 w 2372940"/>
              <a:gd name="connsiteY4" fmla="*/ 3189893 h 3225498"/>
              <a:gd name="connsiteX5" fmla="*/ 0 w 2372940"/>
              <a:gd name="connsiteY5" fmla="*/ 3225498 h 3225498"/>
              <a:gd name="connsiteX6" fmla="*/ 0 w 2372940"/>
              <a:gd name="connsiteY6" fmla="*/ 0 h 322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2940" h="3225498">
                <a:moveTo>
                  <a:pt x="0" y="0"/>
                </a:moveTo>
                <a:lnTo>
                  <a:pt x="2312177" y="0"/>
                </a:lnTo>
                <a:lnTo>
                  <a:pt x="2318498" y="24582"/>
                </a:lnTo>
                <a:cubicBezTo>
                  <a:pt x="2354194" y="199024"/>
                  <a:pt x="2372940" y="379640"/>
                  <a:pt x="2372940" y="564635"/>
                </a:cubicBezTo>
                <a:cubicBezTo>
                  <a:pt x="2372940" y="1859597"/>
                  <a:pt x="1454387" y="2940021"/>
                  <a:pt x="233293" y="3189893"/>
                </a:cubicBezTo>
                <a:lnTo>
                  <a:pt x="0" y="322549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任意多边形: 形状 47"/>
          <p:cNvSpPr/>
          <p:nvPr/>
        </p:nvSpPr>
        <p:spPr>
          <a:xfrm>
            <a:off x="1581555" y="-1"/>
            <a:ext cx="1485090" cy="1150823"/>
          </a:xfrm>
          <a:custGeom>
            <a:avLst/>
            <a:gdLst>
              <a:gd name="connsiteX0" fmla="*/ 123078 w 1485090"/>
              <a:gd name="connsiteY0" fmla="*/ 0 h 1150823"/>
              <a:gd name="connsiteX1" fmla="*/ 1362013 w 1485090"/>
              <a:gd name="connsiteY1" fmla="*/ 0 h 1150823"/>
              <a:gd name="connsiteX2" fmla="*/ 1426737 w 1485090"/>
              <a:gd name="connsiteY2" fmla="*/ 119246 h 1150823"/>
              <a:gd name="connsiteX3" fmla="*/ 1485090 w 1485090"/>
              <a:gd name="connsiteY3" fmla="*/ 408278 h 1150823"/>
              <a:gd name="connsiteX4" fmla="*/ 742545 w 1485090"/>
              <a:gd name="connsiteY4" fmla="*/ 1150823 h 1150823"/>
              <a:gd name="connsiteX5" fmla="*/ 0 w 1485090"/>
              <a:gd name="connsiteY5" fmla="*/ 408278 h 1150823"/>
              <a:gd name="connsiteX6" fmla="*/ 58353 w 1485090"/>
              <a:gd name="connsiteY6" fmla="*/ 119246 h 115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090" h="1150823">
                <a:moveTo>
                  <a:pt x="123078" y="0"/>
                </a:moveTo>
                <a:lnTo>
                  <a:pt x="1362013" y="0"/>
                </a:lnTo>
                <a:lnTo>
                  <a:pt x="1426737" y="119246"/>
                </a:lnTo>
                <a:cubicBezTo>
                  <a:pt x="1464312" y="208083"/>
                  <a:pt x="1485090" y="305754"/>
                  <a:pt x="1485090" y="408278"/>
                </a:cubicBezTo>
                <a:cubicBezTo>
                  <a:pt x="1485090" y="818374"/>
                  <a:pt x="1152641" y="1150823"/>
                  <a:pt x="742545" y="1150823"/>
                </a:cubicBezTo>
                <a:cubicBezTo>
                  <a:pt x="332449" y="1150823"/>
                  <a:pt x="0" y="818374"/>
                  <a:pt x="0" y="408278"/>
                </a:cubicBezTo>
                <a:cubicBezTo>
                  <a:pt x="0" y="305754"/>
                  <a:pt x="20778" y="208083"/>
                  <a:pt x="58353" y="119246"/>
                </a:cubicBez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任意多边形: 形状 30"/>
          <p:cNvSpPr/>
          <p:nvPr/>
        </p:nvSpPr>
        <p:spPr>
          <a:xfrm>
            <a:off x="11498090" y="1150821"/>
            <a:ext cx="709617" cy="865764"/>
          </a:xfrm>
          <a:custGeom>
            <a:avLst/>
            <a:gdLst>
              <a:gd name="connsiteX0" fmla="*/ 499355 w 709617"/>
              <a:gd name="connsiteY0" fmla="*/ 0 h 865764"/>
              <a:gd name="connsiteX1" fmla="*/ 693726 w 709617"/>
              <a:gd name="connsiteY1" fmla="*/ 34018 h 865764"/>
              <a:gd name="connsiteX2" fmla="*/ 709617 w 709617"/>
              <a:gd name="connsiteY2" fmla="*/ 41495 h 865764"/>
              <a:gd name="connsiteX3" fmla="*/ 709617 w 709617"/>
              <a:gd name="connsiteY3" fmla="*/ 824269 h 865764"/>
              <a:gd name="connsiteX4" fmla="*/ 693726 w 709617"/>
              <a:gd name="connsiteY4" fmla="*/ 831746 h 865764"/>
              <a:gd name="connsiteX5" fmla="*/ 499355 w 709617"/>
              <a:gd name="connsiteY5" fmla="*/ 865764 h 865764"/>
              <a:gd name="connsiteX6" fmla="*/ 0 w 709617"/>
              <a:gd name="connsiteY6" fmla="*/ 432882 h 865764"/>
              <a:gd name="connsiteX7" fmla="*/ 499355 w 709617"/>
              <a:gd name="connsiteY7" fmla="*/ 0 h 86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617" h="865764">
                <a:moveTo>
                  <a:pt x="499355" y="0"/>
                </a:moveTo>
                <a:cubicBezTo>
                  <a:pt x="568301" y="0"/>
                  <a:pt x="633984" y="12113"/>
                  <a:pt x="693726" y="34018"/>
                </a:cubicBezTo>
                <a:lnTo>
                  <a:pt x="709617" y="41495"/>
                </a:lnTo>
                <a:lnTo>
                  <a:pt x="709617" y="824269"/>
                </a:lnTo>
                <a:lnTo>
                  <a:pt x="693726" y="831746"/>
                </a:lnTo>
                <a:cubicBezTo>
                  <a:pt x="633984" y="853651"/>
                  <a:pt x="568301" y="865764"/>
                  <a:pt x="499355" y="865764"/>
                </a:cubicBezTo>
                <a:cubicBezTo>
                  <a:pt x="223569" y="865764"/>
                  <a:pt x="0" y="671956"/>
                  <a:pt x="0" y="432882"/>
                </a:cubicBezTo>
                <a:cubicBezTo>
                  <a:pt x="0" y="193808"/>
                  <a:pt x="223569" y="0"/>
                  <a:pt x="49935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任意多边形: 形状 46"/>
          <p:cNvSpPr/>
          <p:nvPr/>
        </p:nvSpPr>
        <p:spPr>
          <a:xfrm>
            <a:off x="573627" y="6390910"/>
            <a:ext cx="379683" cy="487335"/>
          </a:xfrm>
          <a:custGeom>
            <a:avLst/>
            <a:gdLst>
              <a:gd name="connsiteX0" fmla="*/ 46633 w 379683"/>
              <a:gd name="connsiteY0" fmla="*/ 0 h 487335"/>
              <a:gd name="connsiteX1" fmla="*/ 130216 w 379683"/>
              <a:gd name="connsiteY1" fmla="*/ 42897 h 487335"/>
              <a:gd name="connsiteX2" fmla="*/ 379683 w 379683"/>
              <a:gd name="connsiteY2" fmla="*/ 486546 h 487335"/>
              <a:gd name="connsiteX3" fmla="*/ 379599 w 379683"/>
              <a:gd name="connsiteY3" fmla="*/ 487335 h 487335"/>
              <a:gd name="connsiteX4" fmla="*/ 56390 w 379683"/>
              <a:gd name="connsiteY4" fmla="*/ 487335 h 487335"/>
              <a:gd name="connsiteX5" fmla="*/ 48160 w 379683"/>
              <a:gd name="connsiteY5" fmla="*/ 472172 h 487335"/>
              <a:gd name="connsiteX6" fmla="*/ 0 w 379683"/>
              <a:gd name="connsiteY6" fmla="*/ 233626 h 487335"/>
              <a:gd name="connsiteX7" fmla="*/ 12451 w 379683"/>
              <a:gd name="connsiteY7" fmla="*/ 110117 h 487335"/>
              <a:gd name="connsiteX8" fmla="*/ 46633 w 379683"/>
              <a:gd name="connsiteY8" fmla="*/ 0 h 48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683" h="487335">
                <a:moveTo>
                  <a:pt x="46633" y="0"/>
                </a:moveTo>
                <a:lnTo>
                  <a:pt x="130216" y="42897"/>
                </a:lnTo>
                <a:cubicBezTo>
                  <a:pt x="280726" y="139045"/>
                  <a:pt x="379683" y="301868"/>
                  <a:pt x="379683" y="486546"/>
                </a:cubicBezTo>
                <a:lnTo>
                  <a:pt x="379599" y="487335"/>
                </a:lnTo>
                <a:lnTo>
                  <a:pt x="56390" y="487335"/>
                </a:lnTo>
                <a:lnTo>
                  <a:pt x="48160" y="472172"/>
                </a:lnTo>
                <a:cubicBezTo>
                  <a:pt x="17149" y="398852"/>
                  <a:pt x="0" y="318242"/>
                  <a:pt x="0" y="233626"/>
                </a:cubicBezTo>
                <a:cubicBezTo>
                  <a:pt x="0" y="191318"/>
                  <a:pt x="4287" y="150011"/>
                  <a:pt x="12451" y="110117"/>
                </a:cubicBezTo>
                <a:lnTo>
                  <a:pt x="466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任意多边形: 形状 45"/>
          <p:cNvSpPr/>
          <p:nvPr/>
        </p:nvSpPr>
        <p:spPr>
          <a:xfrm>
            <a:off x="10973180" y="6569190"/>
            <a:ext cx="509712" cy="309055"/>
          </a:xfrm>
          <a:custGeom>
            <a:avLst/>
            <a:gdLst>
              <a:gd name="connsiteX0" fmla="*/ 177033 w 509712"/>
              <a:gd name="connsiteY0" fmla="*/ 0 h 309055"/>
              <a:gd name="connsiteX1" fmla="*/ 219926 w 509712"/>
              <a:gd name="connsiteY1" fmla="*/ 11542 h 309055"/>
              <a:gd name="connsiteX2" fmla="*/ 485668 w 509712"/>
              <a:gd name="connsiteY2" fmla="*/ 241909 h 309055"/>
              <a:gd name="connsiteX3" fmla="*/ 509712 w 509712"/>
              <a:gd name="connsiteY3" fmla="*/ 309055 h 309055"/>
              <a:gd name="connsiteX4" fmla="*/ 0 w 509712"/>
              <a:gd name="connsiteY4" fmla="*/ 309055 h 309055"/>
              <a:gd name="connsiteX5" fmla="*/ 25547 w 509712"/>
              <a:gd name="connsiteY5" fmla="*/ 226757 h 309055"/>
              <a:gd name="connsiteX6" fmla="*/ 94009 w 509712"/>
              <a:gd name="connsiteY6" fmla="*/ 100625 h 309055"/>
              <a:gd name="connsiteX7" fmla="*/ 177033 w 509712"/>
              <a:gd name="connsiteY7" fmla="*/ 0 h 30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712" h="309055">
                <a:moveTo>
                  <a:pt x="177033" y="0"/>
                </a:moveTo>
                <a:lnTo>
                  <a:pt x="219926" y="11542"/>
                </a:lnTo>
                <a:cubicBezTo>
                  <a:pt x="339410" y="55352"/>
                  <a:pt x="435131" y="138330"/>
                  <a:pt x="485668" y="241909"/>
                </a:cubicBezTo>
                <a:lnTo>
                  <a:pt x="509712" y="309055"/>
                </a:lnTo>
                <a:lnTo>
                  <a:pt x="0" y="309055"/>
                </a:lnTo>
                <a:lnTo>
                  <a:pt x="25547" y="226757"/>
                </a:lnTo>
                <a:cubicBezTo>
                  <a:pt x="44334" y="182338"/>
                  <a:pt x="67321" y="140129"/>
                  <a:pt x="94009" y="100625"/>
                </a:cubicBezTo>
                <a:lnTo>
                  <a:pt x="1770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任意多边形: 形状 40"/>
          <p:cNvSpPr/>
          <p:nvPr/>
        </p:nvSpPr>
        <p:spPr>
          <a:xfrm>
            <a:off x="620260" y="6011693"/>
            <a:ext cx="1179053" cy="866552"/>
          </a:xfrm>
          <a:custGeom>
            <a:avLst/>
            <a:gdLst>
              <a:gd name="connsiteX0" fmla="*/ 566210 w 1179053"/>
              <a:gd name="connsiteY0" fmla="*/ 0 h 866552"/>
              <a:gd name="connsiteX1" fmla="*/ 1179053 w 1179053"/>
              <a:gd name="connsiteY1" fmla="*/ 612843 h 866552"/>
              <a:gd name="connsiteX2" fmla="*/ 1130893 w 1179053"/>
              <a:gd name="connsiteY2" fmla="*/ 851389 h 866552"/>
              <a:gd name="connsiteX3" fmla="*/ 1122663 w 1179053"/>
              <a:gd name="connsiteY3" fmla="*/ 866552 h 866552"/>
              <a:gd name="connsiteX4" fmla="*/ 332966 w 1179053"/>
              <a:gd name="connsiteY4" fmla="*/ 866552 h 866552"/>
              <a:gd name="connsiteX5" fmla="*/ 333050 w 1179053"/>
              <a:gd name="connsiteY5" fmla="*/ 865763 h 866552"/>
              <a:gd name="connsiteX6" fmla="*/ 83583 w 1179053"/>
              <a:gd name="connsiteY6" fmla="*/ 422114 h 866552"/>
              <a:gd name="connsiteX7" fmla="*/ 0 w 1179053"/>
              <a:gd name="connsiteY7" fmla="*/ 379217 h 866552"/>
              <a:gd name="connsiteX8" fmla="*/ 1527 w 1179053"/>
              <a:gd name="connsiteY8" fmla="*/ 374297 h 866552"/>
              <a:gd name="connsiteX9" fmla="*/ 566210 w 1179053"/>
              <a:gd name="connsiteY9" fmla="*/ 0 h 86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053" h="866552">
                <a:moveTo>
                  <a:pt x="566210" y="0"/>
                </a:moveTo>
                <a:cubicBezTo>
                  <a:pt x="904674" y="0"/>
                  <a:pt x="1179053" y="274379"/>
                  <a:pt x="1179053" y="612843"/>
                </a:cubicBezTo>
                <a:cubicBezTo>
                  <a:pt x="1179053" y="697459"/>
                  <a:pt x="1161904" y="778069"/>
                  <a:pt x="1130893" y="851389"/>
                </a:cubicBezTo>
                <a:lnTo>
                  <a:pt x="1122663" y="866552"/>
                </a:lnTo>
                <a:lnTo>
                  <a:pt x="332966" y="866552"/>
                </a:lnTo>
                <a:lnTo>
                  <a:pt x="333050" y="865763"/>
                </a:lnTo>
                <a:cubicBezTo>
                  <a:pt x="333050" y="681085"/>
                  <a:pt x="234093" y="518262"/>
                  <a:pt x="83583" y="422114"/>
                </a:cubicBezTo>
                <a:lnTo>
                  <a:pt x="0" y="379217"/>
                </a:lnTo>
                <a:lnTo>
                  <a:pt x="1527" y="374297"/>
                </a:lnTo>
                <a:cubicBezTo>
                  <a:pt x="94562" y="154338"/>
                  <a:pt x="312362" y="0"/>
                  <a:pt x="566210" y="0"/>
                </a:cubicBez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任意多边形: 形状 39"/>
          <p:cNvSpPr/>
          <p:nvPr/>
        </p:nvSpPr>
        <p:spPr>
          <a:xfrm>
            <a:off x="-178342" y="6342434"/>
            <a:ext cx="808359" cy="535811"/>
          </a:xfrm>
          <a:custGeom>
            <a:avLst/>
            <a:gdLst>
              <a:gd name="connsiteX0" fmla="*/ 565826 w 808359"/>
              <a:gd name="connsiteY0" fmla="*/ 0 h 535811"/>
              <a:gd name="connsiteX1" fmla="*/ 786071 w 808359"/>
              <a:gd name="connsiteY1" fmla="*/ 42045 h 535811"/>
              <a:gd name="connsiteX2" fmla="*/ 798602 w 808359"/>
              <a:gd name="connsiteY2" fmla="*/ 48476 h 535811"/>
              <a:gd name="connsiteX3" fmla="*/ 764420 w 808359"/>
              <a:gd name="connsiteY3" fmla="*/ 158593 h 535811"/>
              <a:gd name="connsiteX4" fmla="*/ 751969 w 808359"/>
              <a:gd name="connsiteY4" fmla="*/ 282102 h 535811"/>
              <a:gd name="connsiteX5" fmla="*/ 800129 w 808359"/>
              <a:gd name="connsiteY5" fmla="*/ 520648 h 535811"/>
              <a:gd name="connsiteX6" fmla="*/ 808359 w 808359"/>
              <a:gd name="connsiteY6" fmla="*/ 535811 h 535811"/>
              <a:gd name="connsiteX7" fmla="*/ 84 w 808359"/>
              <a:gd name="connsiteY7" fmla="*/ 535811 h 535811"/>
              <a:gd name="connsiteX8" fmla="*/ 0 w 808359"/>
              <a:gd name="connsiteY8" fmla="*/ 535022 h 535811"/>
              <a:gd name="connsiteX9" fmla="*/ 565826 w 808359"/>
              <a:gd name="connsiteY9" fmla="*/ 0 h 53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359" h="535811">
                <a:moveTo>
                  <a:pt x="565826" y="0"/>
                </a:moveTo>
                <a:cubicBezTo>
                  <a:pt x="643950" y="0"/>
                  <a:pt x="718377" y="14971"/>
                  <a:pt x="786071" y="42045"/>
                </a:cubicBezTo>
                <a:lnTo>
                  <a:pt x="798602" y="48476"/>
                </a:lnTo>
                <a:lnTo>
                  <a:pt x="764420" y="158593"/>
                </a:lnTo>
                <a:cubicBezTo>
                  <a:pt x="756256" y="198487"/>
                  <a:pt x="751969" y="239794"/>
                  <a:pt x="751969" y="282102"/>
                </a:cubicBezTo>
                <a:cubicBezTo>
                  <a:pt x="751969" y="366718"/>
                  <a:pt x="769118" y="447328"/>
                  <a:pt x="800129" y="520648"/>
                </a:cubicBezTo>
                <a:lnTo>
                  <a:pt x="808359" y="535811"/>
                </a:lnTo>
                <a:lnTo>
                  <a:pt x="84" y="535811"/>
                </a:lnTo>
                <a:lnTo>
                  <a:pt x="0" y="535022"/>
                </a:lnTo>
                <a:cubicBezTo>
                  <a:pt x="0" y="239538"/>
                  <a:pt x="253329" y="0"/>
                  <a:pt x="56582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任意多边形: 形状 38"/>
          <p:cNvSpPr/>
          <p:nvPr/>
        </p:nvSpPr>
        <p:spPr>
          <a:xfrm>
            <a:off x="11150213" y="6342434"/>
            <a:ext cx="1057494" cy="535811"/>
          </a:xfrm>
          <a:custGeom>
            <a:avLst/>
            <a:gdLst>
              <a:gd name="connsiteX0" fmla="*/ 532706 w 1057494"/>
              <a:gd name="connsiteY0" fmla="*/ 0 h 535811"/>
              <a:gd name="connsiteX1" fmla="*/ 947870 w 1057494"/>
              <a:gd name="connsiteY1" fmla="*/ 126815 h 535811"/>
              <a:gd name="connsiteX2" fmla="*/ 1057494 w 1057494"/>
              <a:gd name="connsiteY2" fmla="*/ 217264 h 535811"/>
              <a:gd name="connsiteX3" fmla="*/ 1057494 w 1057494"/>
              <a:gd name="connsiteY3" fmla="*/ 535811 h 535811"/>
              <a:gd name="connsiteX4" fmla="*/ 332679 w 1057494"/>
              <a:gd name="connsiteY4" fmla="*/ 535811 h 535811"/>
              <a:gd name="connsiteX5" fmla="*/ 308635 w 1057494"/>
              <a:gd name="connsiteY5" fmla="*/ 468665 h 535811"/>
              <a:gd name="connsiteX6" fmla="*/ 42893 w 1057494"/>
              <a:gd name="connsiteY6" fmla="*/ 238298 h 535811"/>
              <a:gd name="connsiteX7" fmla="*/ 0 w 1057494"/>
              <a:gd name="connsiteY7" fmla="*/ 226756 h 535811"/>
              <a:gd name="connsiteX8" fmla="*/ 7648 w 1057494"/>
              <a:gd name="connsiteY8" fmla="*/ 217487 h 535811"/>
              <a:gd name="connsiteX9" fmla="*/ 532706 w 1057494"/>
              <a:gd name="connsiteY9" fmla="*/ 0 h 53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7494" h="535811">
                <a:moveTo>
                  <a:pt x="532706" y="0"/>
                </a:moveTo>
                <a:cubicBezTo>
                  <a:pt x="686492" y="0"/>
                  <a:pt x="829359" y="46751"/>
                  <a:pt x="947870" y="126815"/>
                </a:cubicBezTo>
                <a:lnTo>
                  <a:pt x="1057494" y="217264"/>
                </a:lnTo>
                <a:lnTo>
                  <a:pt x="1057494" y="535811"/>
                </a:lnTo>
                <a:lnTo>
                  <a:pt x="332679" y="535811"/>
                </a:lnTo>
                <a:lnTo>
                  <a:pt x="308635" y="468665"/>
                </a:lnTo>
                <a:cubicBezTo>
                  <a:pt x="258098" y="365086"/>
                  <a:pt x="162377" y="282108"/>
                  <a:pt x="42893" y="238298"/>
                </a:cubicBezTo>
                <a:lnTo>
                  <a:pt x="0" y="226756"/>
                </a:lnTo>
                <a:lnTo>
                  <a:pt x="7648" y="217487"/>
                </a:lnTo>
                <a:cubicBezTo>
                  <a:pt x="142022" y="83112"/>
                  <a:pt x="327658" y="0"/>
                  <a:pt x="532706" y="0"/>
                </a:cubicBez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任意多边形: 形状 37"/>
          <p:cNvSpPr/>
          <p:nvPr/>
        </p:nvSpPr>
        <p:spPr>
          <a:xfrm>
            <a:off x="10514578" y="6546714"/>
            <a:ext cx="635635" cy="331531"/>
          </a:xfrm>
          <a:custGeom>
            <a:avLst/>
            <a:gdLst>
              <a:gd name="connsiteX0" fmla="*/ 484157 w 635635"/>
              <a:gd name="connsiteY0" fmla="*/ 0 h 331531"/>
              <a:gd name="connsiteX1" fmla="*/ 584794 w 635635"/>
              <a:gd name="connsiteY1" fmla="*/ 8795 h 331531"/>
              <a:gd name="connsiteX2" fmla="*/ 635635 w 635635"/>
              <a:gd name="connsiteY2" fmla="*/ 22476 h 331531"/>
              <a:gd name="connsiteX3" fmla="*/ 552611 w 635635"/>
              <a:gd name="connsiteY3" fmla="*/ 123101 h 331531"/>
              <a:gd name="connsiteX4" fmla="*/ 484149 w 635635"/>
              <a:gd name="connsiteY4" fmla="*/ 249233 h 331531"/>
              <a:gd name="connsiteX5" fmla="*/ 458602 w 635635"/>
              <a:gd name="connsiteY5" fmla="*/ 331531 h 331531"/>
              <a:gd name="connsiteX6" fmla="*/ 0 w 635635"/>
              <a:gd name="connsiteY6" fmla="*/ 331531 h 331531"/>
              <a:gd name="connsiteX7" fmla="*/ 24044 w 635635"/>
              <a:gd name="connsiteY7" fmla="*/ 264385 h 331531"/>
              <a:gd name="connsiteX8" fmla="*/ 484157 w 635635"/>
              <a:gd name="connsiteY8" fmla="*/ 0 h 33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635" h="331531">
                <a:moveTo>
                  <a:pt x="484157" y="0"/>
                </a:moveTo>
                <a:cubicBezTo>
                  <a:pt x="518630" y="0"/>
                  <a:pt x="552288" y="3028"/>
                  <a:pt x="584794" y="8795"/>
                </a:cubicBezTo>
                <a:lnTo>
                  <a:pt x="635635" y="22476"/>
                </a:lnTo>
                <a:lnTo>
                  <a:pt x="552611" y="123101"/>
                </a:lnTo>
                <a:cubicBezTo>
                  <a:pt x="525923" y="162605"/>
                  <a:pt x="502936" y="204814"/>
                  <a:pt x="484149" y="249233"/>
                </a:cubicBezTo>
                <a:lnTo>
                  <a:pt x="458602" y="331531"/>
                </a:lnTo>
                <a:lnTo>
                  <a:pt x="0" y="331531"/>
                </a:lnTo>
                <a:lnTo>
                  <a:pt x="24044" y="264385"/>
                </a:lnTo>
                <a:cubicBezTo>
                  <a:pt x="99850" y="109017"/>
                  <a:pt x="277318" y="0"/>
                  <a:pt x="4841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圆角 9"/>
          <p:cNvSpPr/>
          <p:nvPr/>
        </p:nvSpPr>
        <p:spPr>
          <a:xfrm>
            <a:off x="3922930" y="4561983"/>
            <a:ext cx="5015296" cy="55710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文本框 10"/>
          <p:cNvSpPr txBox="1"/>
          <p:nvPr/>
        </p:nvSpPr>
        <p:spPr>
          <a:xfrm>
            <a:off x="4138467" y="4666877"/>
            <a:ext cx="4581676"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成员：苏晓钰 李敏怡 陈嘉妤 阮炜霖 郑昊天</a:t>
            </a:r>
          </a:p>
        </p:txBody>
      </p:sp>
      <p:grpSp>
        <p:nvGrpSpPr>
          <p:cNvPr id="62" name="组合 61"/>
          <p:cNvGrpSpPr/>
          <p:nvPr/>
        </p:nvGrpSpPr>
        <p:grpSpPr>
          <a:xfrm>
            <a:off x="5044738" y="1150821"/>
            <a:ext cx="2438393" cy="330741"/>
            <a:chOff x="5140258" y="2028165"/>
            <a:chExt cx="2438393" cy="330741"/>
          </a:xfrm>
        </p:grpSpPr>
        <p:sp>
          <p:nvSpPr>
            <p:cNvPr id="49" name="椭圆 48"/>
            <p:cNvSpPr/>
            <p:nvPr/>
          </p:nvSpPr>
          <p:spPr>
            <a:xfrm>
              <a:off x="5140258" y="2028165"/>
              <a:ext cx="330741" cy="330741"/>
            </a:xfrm>
            <a:prstGeom prst="ellipse">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椭圆 56"/>
            <p:cNvSpPr/>
            <p:nvPr/>
          </p:nvSpPr>
          <p:spPr>
            <a:xfrm>
              <a:off x="5667171" y="2028165"/>
              <a:ext cx="330741" cy="330741"/>
            </a:xfrm>
            <a:prstGeom prst="ellipse">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椭圆 57"/>
            <p:cNvSpPr/>
            <p:nvPr/>
          </p:nvSpPr>
          <p:spPr>
            <a:xfrm>
              <a:off x="6194084" y="2028165"/>
              <a:ext cx="330741" cy="330741"/>
            </a:xfrm>
            <a:prstGeom prst="ellipse">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椭圆 58"/>
            <p:cNvSpPr/>
            <p:nvPr/>
          </p:nvSpPr>
          <p:spPr>
            <a:xfrm>
              <a:off x="6720997" y="2028165"/>
              <a:ext cx="330741" cy="330741"/>
            </a:xfrm>
            <a:prstGeom prst="ellipse">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椭圆 60"/>
            <p:cNvSpPr/>
            <p:nvPr/>
          </p:nvSpPr>
          <p:spPr>
            <a:xfrm>
              <a:off x="7247910" y="2028165"/>
              <a:ext cx="330741" cy="330741"/>
            </a:xfrm>
            <a:prstGeom prst="ellipse">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72" name="矩形 71"/>
          <p:cNvSpPr/>
          <p:nvPr/>
        </p:nvSpPr>
        <p:spPr>
          <a:xfrm>
            <a:off x="3442961" y="2192580"/>
            <a:ext cx="5306076" cy="130966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a:solidFill>
                  <a:srgbClr val="ABCDCD"/>
                </a:solidFill>
                <a:latin typeface="微软雅黑" panose="020B0503020204020204" pitchFamily="34" charset="-122"/>
                <a:ea typeface="微软雅黑" panose="020B0503020204020204" pitchFamily="34" charset="-122"/>
              </a:rPr>
              <a:t>Part 03</a:t>
            </a:r>
            <a:endParaRPr lang="zh-CN" altLang="en-US" sz="9600" b="1">
              <a:solidFill>
                <a:srgbClr val="ABCDCD"/>
              </a:solidFill>
              <a:latin typeface="微软雅黑" panose="020B0503020204020204" pitchFamily="34" charset="-122"/>
              <a:ea typeface="微软雅黑" panose="020B0503020204020204" pitchFamily="34" charset="-122"/>
            </a:endParaRPr>
          </a:p>
        </p:txBody>
      </p:sp>
      <p:sp>
        <p:nvSpPr>
          <p:cNvPr id="38" name="任意多边形: 形状 37"/>
          <p:cNvSpPr/>
          <p:nvPr/>
        </p:nvSpPr>
        <p:spPr>
          <a:xfrm>
            <a:off x="11549506" y="5239486"/>
            <a:ext cx="642494" cy="676232"/>
          </a:xfrm>
          <a:custGeom>
            <a:avLst/>
            <a:gdLst>
              <a:gd name="connsiteX0" fmla="*/ 642494 w 642494"/>
              <a:gd name="connsiteY0" fmla="*/ 0 h 676232"/>
              <a:gd name="connsiteX1" fmla="*/ 642494 w 642494"/>
              <a:gd name="connsiteY1" fmla="*/ 539600 h 676232"/>
              <a:gd name="connsiteX2" fmla="*/ 12922 w 642494"/>
              <a:gd name="connsiteY2" fmla="*/ 669819 h 676232"/>
              <a:gd name="connsiteX3" fmla="*/ 0 w 642494"/>
              <a:gd name="connsiteY3" fmla="*/ 676232 h 676232"/>
              <a:gd name="connsiteX4" fmla="*/ 16075 w 642494"/>
              <a:gd name="connsiteY4" fmla="*/ 625165 h 676232"/>
              <a:gd name="connsiteX5" fmla="*/ 539022 w 642494"/>
              <a:gd name="connsiteY5" fmla="*/ 51349 h 676232"/>
              <a:gd name="connsiteX6" fmla="*/ 642494 w 642494"/>
              <a:gd name="connsiteY6" fmla="*/ 0 h 67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494" h="676232">
                <a:moveTo>
                  <a:pt x="642494" y="0"/>
                </a:moveTo>
                <a:lnTo>
                  <a:pt x="642494" y="539600"/>
                </a:lnTo>
                <a:cubicBezTo>
                  <a:pt x="414538" y="539600"/>
                  <a:pt x="200071" y="586773"/>
                  <a:pt x="12922" y="669819"/>
                </a:cubicBezTo>
                <a:lnTo>
                  <a:pt x="0" y="676232"/>
                </a:lnTo>
                <a:lnTo>
                  <a:pt x="16075" y="625165"/>
                </a:lnTo>
                <a:cubicBezTo>
                  <a:pt x="106121" y="388677"/>
                  <a:pt x="293087" y="187071"/>
                  <a:pt x="539022" y="51349"/>
                </a:cubicBezTo>
                <a:lnTo>
                  <a:pt x="642494"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任意多边形: 形状 56"/>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任意多边形: 形状 54"/>
          <p:cNvSpPr/>
          <p:nvPr/>
        </p:nvSpPr>
        <p:spPr>
          <a:xfrm>
            <a:off x="0" y="484296"/>
            <a:ext cx="656430" cy="531165"/>
          </a:xfrm>
          <a:custGeom>
            <a:avLst/>
            <a:gdLst>
              <a:gd name="connsiteX0" fmla="*/ 342900 w 656430"/>
              <a:gd name="connsiteY0" fmla="*/ 0 h 531165"/>
              <a:gd name="connsiteX1" fmla="*/ 627238 w 656430"/>
              <a:gd name="connsiteY1" fmla="*/ 191745 h 531165"/>
              <a:gd name="connsiteX2" fmla="*/ 656430 w 656430"/>
              <a:gd name="connsiteY2" fmla="*/ 259958 h 531165"/>
              <a:gd name="connsiteX3" fmla="*/ 589357 w 656430"/>
              <a:gd name="connsiteY3" fmla="*/ 319172 h 531165"/>
              <a:gd name="connsiteX4" fmla="*/ 107776 w 656430"/>
              <a:gd name="connsiteY4" fmla="*/ 525281 h 531165"/>
              <a:gd name="connsiteX5" fmla="*/ 9075 w 656430"/>
              <a:gd name="connsiteY5" fmla="*/ 531165 h 531165"/>
              <a:gd name="connsiteX6" fmla="*/ 6967 w 656430"/>
              <a:gd name="connsiteY6" fmla="*/ 522551 h 531165"/>
              <a:gd name="connsiteX7" fmla="*/ 0 w 656430"/>
              <a:gd name="connsiteY7" fmla="*/ 434903 h 531165"/>
              <a:gd name="connsiteX8" fmla="*/ 342900 w 656430"/>
              <a:gd name="connsiteY8" fmla="*/ 0 h 53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430" h="531165">
                <a:moveTo>
                  <a:pt x="342900" y="0"/>
                </a:moveTo>
                <a:cubicBezTo>
                  <a:pt x="461261" y="0"/>
                  <a:pt x="565616" y="76060"/>
                  <a:pt x="627238" y="191745"/>
                </a:cubicBezTo>
                <a:lnTo>
                  <a:pt x="656430" y="259958"/>
                </a:lnTo>
                <a:lnTo>
                  <a:pt x="589357" y="319172"/>
                </a:lnTo>
                <a:cubicBezTo>
                  <a:pt x="449161" y="430991"/>
                  <a:pt x="284954" y="504038"/>
                  <a:pt x="107776" y="525281"/>
                </a:cubicBezTo>
                <a:lnTo>
                  <a:pt x="9075" y="531165"/>
                </a:lnTo>
                <a:lnTo>
                  <a:pt x="6967" y="522551"/>
                </a:lnTo>
                <a:cubicBezTo>
                  <a:pt x="2399" y="494240"/>
                  <a:pt x="0" y="464927"/>
                  <a:pt x="0" y="434903"/>
                </a:cubicBezTo>
                <a:cubicBezTo>
                  <a:pt x="0" y="194713"/>
                  <a:pt x="153522" y="0"/>
                  <a:pt x="342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任意多边形: 形状 99"/>
          <p:cNvSpPr/>
          <p:nvPr/>
        </p:nvSpPr>
        <p:spPr>
          <a:xfrm>
            <a:off x="-28927" y="1"/>
            <a:ext cx="1064500" cy="1016001"/>
          </a:xfrm>
          <a:custGeom>
            <a:avLst/>
            <a:gdLst>
              <a:gd name="connsiteX0" fmla="*/ 0 w 1064500"/>
              <a:gd name="connsiteY0" fmla="*/ 0 h 1016001"/>
              <a:gd name="connsiteX1" fmla="*/ 1064500 w 1064500"/>
              <a:gd name="connsiteY1" fmla="*/ 0 h 1016001"/>
              <a:gd name="connsiteX2" fmla="*/ 1061611 w 1064500"/>
              <a:gd name="connsiteY2" fmla="*/ 22346 h 1016001"/>
              <a:gd name="connsiteX3" fmla="*/ 699432 w 1064500"/>
              <a:gd name="connsiteY3" fmla="*/ 731828 h 1016001"/>
              <a:gd name="connsiteX4" fmla="*/ 685357 w 1064500"/>
              <a:gd name="connsiteY4" fmla="*/ 744253 h 1016001"/>
              <a:gd name="connsiteX5" fmla="*/ 656165 w 1064500"/>
              <a:gd name="connsiteY5" fmla="*/ 676040 h 1016001"/>
              <a:gd name="connsiteX6" fmla="*/ 371827 w 1064500"/>
              <a:gd name="connsiteY6" fmla="*/ 484295 h 1016001"/>
              <a:gd name="connsiteX7" fmla="*/ 28927 w 1064500"/>
              <a:gd name="connsiteY7" fmla="*/ 919198 h 1016001"/>
              <a:gd name="connsiteX8" fmla="*/ 35894 w 1064500"/>
              <a:gd name="connsiteY8" fmla="*/ 1006846 h 1016001"/>
              <a:gd name="connsiteX9" fmla="*/ 38002 w 1064500"/>
              <a:gd name="connsiteY9" fmla="*/ 1015460 h 1016001"/>
              <a:gd name="connsiteX10" fmla="*/ 28927 w 1064500"/>
              <a:gd name="connsiteY10" fmla="*/ 1016001 h 1016001"/>
              <a:gd name="connsiteX11" fmla="*/ 0 w 1064500"/>
              <a:gd name="connsiteY11" fmla="*/ 1014492 h 1016001"/>
              <a:gd name="connsiteX12" fmla="*/ 0 w 1064500"/>
              <a:gd name="connsiteY12" fmla="*/ 0 h 101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4500" h="1016001">
                <a:moveTo>
                  <a:pt x="0" y="0"/>
                </a:moveTo>
                <a:lnTo>
                  <a:pt x="1064500" y="0"/>
                </a:lnTo>
                <a:lnTo>
                  <a:pt x="1061611" y="22346"/>
                </a:lnTo>
                <a:cubicBezTo>
                  <a:pt x="1012466" y="305885"/>
                  <a:pt x="881643" y="554299"/>
                  <a:pt x="699432" y="731828"/>
                </a:cubicBezTo>
                <a:lnTo>
                  <a:pt x="685357" y="744253"/>
                </a:lnTo>
                <a:lnTo>
                  <a:pt x="656165" y="676040"/>
                </a:lnTo>
                <a:cubicBezTo>
                  <a:pt x="594543" y="560355"/>
                  <a:pt x="490188" y="484295"/>
                  <a:pt x="371827" y="484295"/>
                </a:cubicBezTo>
                <a:cubicBezTo>
                  <a:pt x="182449" y="484295"/>
                  <a:pt x="28927" y="679008"/>
                  <a:pt x="28927" y="919198"/>
                </a:cubicBezTo>
                <a:cubicBezTo>
                  <a:pt x="28927" y="949222"/>
                  <a:pt x="31326" y="978535"/>
                  <a:pt x="35894" y="1006846"/>
                </a:cubicBezTo>
                <a:lnTo>
                  <a:pt x="38002" y="1015460"/>
                </a:lnTo>
                <a:lnTo>
                  <a:pt x="28927" y="1016001"/>
                </a:lnTo>
                <a:lnTo>
                  <a:pt x="0" y="1014492"/>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9" name="任意多边形: 形状 98"/>
          <p:cNvSpPr/>
          <p:nvPr/>
        </p:nvSpPr>
        <p:spPr>
          <a:xfrm>
            <a:off x="-28926" y="5796137"/>
            <a:ext cx="1071225" cy="1130178"/>
          </a:xfrm>
          <a:custGeom>
            <a:avLst/>
            <a:gdLst>
              <a:gd name="connsiteX0" fmla="*/ 0 w 1071225"/>
              <a:gd name="connsiteY0" fmla="*/ 0 h 1130178"/>
              <a:gd name="connsiteX1" fmla="*/ 4089 w 1071225"/>
              <a:gd name="connsiteY1" fmla="*/ 501 h 1130178"/>
              <a:gd name="connsiteX2" fmla="*/ 1042982 w 1071225"/>
              <a:gd name="connsiteY2" fmla="*/ 896875 h 1130178"/>
              <a:gd name="connsiteX3" fmla="*/ 1071225 w 1071225"/>
              <a:gd name="connsiteY3" fmla="*/ 1005568 h 1130178"/>
              <a:gd name="connsiteX4" fmla="*/ 1056322 w 1071225"/>
              <a:gd name="connsiteY4" fmla="*/ 1102195 h 1130178"/>
              <a:gd name="connsiteX5" fmla="*/ 1049051 w 1071225"/>
              <a:gd name="connsiteY5" fmla="*/ 1130178 h 1130178"/>
              <a:gd name="connsiteX6" fmla="*/ 0 w 1071225"/>
              <a:gd name="connsiteY6" fmla="*/ 1130178 h 1130178"/>
              <a:gd name="connsiteX7" fmla="*/ 0 w 1071225"/>
              <a:gd name="connsiteY7" fmla="*/ 0 h 113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225" h="1130178">
                <a:moveTo>
                  <a:pt x="0" y="0"/>
                </a:moveTo>
                <a:lnTo>
                  <a:pt x="4089" y="501"/>
                </a:lnTo>
                <a:cubicBezTo>
                  <a:pt x="497038" y="81325"/>
                  <a:pt x="897361" y="433578"/>
                  <a:pt x="1042982" y="896875"/>
                </a:cubicBezTo>
                <a:lnTo>
                  <a:pt x="1071225" y="1005568"/>
                </a:lnTo>
                <a:lnTo>
                  <a:pt x="1056322" y="1102195"/>
                </a:lnTo>
                <a:lnTo>
                  <a:pt x="1049051" y="1130178"/>
                </a:lnTo>
                <a:lnTo>
                  <a:pt x="0" y="113017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任意多边形: 形状 50"/>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任意多边形: 形状 4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任意多边形: 形状 48"/>
          <p:cNvSpPr/>
          <p:nvPr/>
        </p:nvSpPr>
        <p:spPr>
          <a:xfrm>
            <a:off x="9076" y="744253"/>
            <a:ext cx="676725" cy="609848"/>
          </a:xfrm>
          <a:custGeom>
            <a:avLst/>
            <a:gdLst>
              <a:gd name="connsiteX0" fmla="*/ 647355 w 676725"/>
              <a:gd name="connsiteY0" fmla="*/ 0 h 609848"/>
              <a:gd name="connsiteX1" fmla="*/ 649778 w 676725"/>
              <a:gd name="connsiteY1" fmla="*/ 5661 h 609848"/>
              <a:gd name="connsiteX2" fmla="*/ 676725 w 676725"/>
              <a:gd name="connsiteY2" fmla="*/ 174945 h 609848"/>
              <a:gd name="connsiteX3" fmla="*/ 333825 w 676725"/>
              <a:gd name="connsiteY3" fmla="*/ 609848 h 609848"/>
              <a:gd name="connsiteX4" fmla="*/ 17872 w 676725"/>
              <a:gd name="connsiteY4" fmla="*/ 344229 h 609848"/>
              <a:gd name="connsiteX5" fmla="*/ 0 w 676725"/>
              <a:gd name="connsiteY5" fmla="*/ 271207 h 609848"/>
              <a:gd name="connsiteX6" fmla="*/ 98701 w 676725"/>
              <a:gd name="connsiteY6" fmla="*/ 265323 h 609848"/>
              <a:gd name="connsiteX7" fmla="*/ 580282 w 676725"/>
              <a:gd name="connsiteY7" fmla="*/ 59214 h 609848"/>
              <a:gd name="connsiteX8" fmla="*/ 647355 w 676725"/>
              <a:gd name="connsiteY8" fmla="*/ 0 h 60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25" h="609848">
                <a:moveTo>
                  <a:pt x="647355" y="0"/>
                </a:moveTo>
                <a:lnTo>
                  <a:pt x="649778" y="5661"/>
                </a:lnTo>
                <a:cubicBezTo>
                  <a:pt x="667130" y="57692"/>
                  <a:pt x="676725" y="114898"/>
                  <a:pt x="676725" y="174945"/>
                </a:cubicBezTo>
                <a:cubicBezTo>
                  <a:pt x="676725" y="415135"/>
                  <a:pt x="523203" y="609848"/>
                  <a:pt x="333825" y="609848"/>
                </a:cubicBezTo>
                <a:cubicBezTo>
                  <a:pt x="191792" y="609848"/>
                  <a:pt x="69927" y="500322"/>
                  <a:pt x="17872" y="344229"/>
                </a:cubicBezTo>
                <a:lnTo>
                  <a:pt x="0" y="271207"/>
                </a:lnTo>
                <a:lnTo>
                  <a:pt x="98701" y="265323"/>
                </a:lnTo>
                <a:cubicBezTo>
                  <a:pt x="275879" y="244080"/>
                  <a:pt x="440086" y="171033"/>
                  <a:pt x="580282" y="59214"/>
                </a:cubicBezTo>
                <a:lnTo>
                  <a:pt x="647355"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7" name="任意多边形: 形状 106"/>
          <p:cNvSpPr/>
          <p:nvPr/>
        </p:nvSpPr>
        <p:spPr>
          <a:xfrm>
            <a:off x="-40726" y="5355058"/>
            <a:ext cx="1094827" cy="1446648"/>
          </a:xfrm>
          <a:custGeom>
            <a:avLst/>
            <a:gdLst>
              <a:gd name="connsiteX0" fmla="*/ 0 w 1094827"/>
              <a:gd name="connsiteY0" fmla="*/ 0 h 1446648"/>
              <a:gd name="connsiteX1" fmla="*/ 45285 w 1094827"/>
              <a:gd name="connsiteY1" fmla="*/ 6839 h 1446648"/>
              <a:gd name="connsiteX2" fmla="*/ 1094827 w 1094827"/>
              <a:gd name="connsiteY2" fmla="*/ 1281134 h 1446648"/>
              <a:gd name="connsiteX3" fmla="*/ 1088041 w 1094827"/>
              <a:gd name="connsiteY3" fmla="*/ 1414125 h 1446648"/>
              <a:gd name="connsiteX4" fmla="*/ 1083025 w 1094827"/>
              <a:gd name="connsiteY4" fmla="*/ 1446648 h 1446648"/>
              <a:gd name="connsiteX5" fmla="*/ 1054782 w 1094827"/>
              <a:gd name="connsiteY5" fmla="*/ 1337955 h 1446648"/>
              <a:gd name="connsiteX6" fmla="*/ 15889 w 1094827"/>
              <a:gd name="connsiteY6" fmla="*/ 441581 h 1446648"/>
              <a:gd name="connsiteX7" fmla="*/ 0 w 1094827"/>
              <a:gd name="connsiteY7" fmla="*/ 439635 h 1446648"/>
              <a:gd name="connsiteX8" fmla="*/ 0 w 1094827"/>
              <a:gd name="connsiteY8" fmla="*/ 0 h 14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827" h="1446648">
                <a:moveTo>
                  <a:pt x="0" y="0"/>
                </a:moveTo>
                <a:lnTo>
                  <a:pt x="45285" y="6839"/>
                </a:lnTo>
                <a:cubicBezTo>
                  <a:pt x="644257" y="128127"/>
                  <a:pt x="1094827" y="652562"/>
                  <a:pt x="1094827" y="1281134"/>
                </a:cubicBezTo>
                <a:cubicBezTo>
                  <a:pt x="1094827" y="1326032"/>
                  <a:pt x="1092528" y="1370398"/>
                  <a:pt x="1088041" y="1414125"/>
                </a:cubicBezTo>
                <a:lnTo>
                  <a:pt x="1083025" y="1446648"/>
                </a:lnTo>
                <a:lnTo>
                  <a:pt x="1054782" y="1337955"/>
                </a:lnTo>
                <a:cubicBezTo>
                  <a:pt x="909161" y="874658"/>
                  <a:pt x="508838" y="522405"/>
                  <a:pt x="15889" y="441581"/>
                </a:cubicBezTo>
                <a:lnTo>
                  <a:pt x="0" y="439635"/>
                </a:lnTo>
                <a:lnTo>
                  <a:pt x="0" y="0"/>
                </a:lnTo>
                <a:close/>
              </a:path>
            </a:pathLst>
          </a:custGeom>
          <a:solidFill>
            <a:srgbClr val="7B78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任意多边形: 形状 70"/>
          <p:cNvSpPr/>
          <p:nvPr/>
        </p:nvSpPr>
        <p:spPr>
          <a:xfrm>
            <a:off x="10871200" y="5779086"/>
            <a:ext cx="1320800" cy="1147230"/>
          </a:xfrm>
          <a:custGeom>
            <a:avLst/>
            <a:gdLst>
              <a:gd name="connsiteX0" fmla="*/ 1320800 w 1320800"/>
              <a:gd name="connsiteY0" fmla="*/ 0 h 1147230"/>
              <a:gd name="connsiteX1" fmla="*/ 1320800 w 1320800"/>
              <a:gd name="connsiteY1" fmla="*/ 1147230 h 1147230"/>
              <a:gd name="connsiteX2" fmla="*/ 997417 w 1320800"/>
              <a:gd name="connsiteY2" fmla="*/ 1147230 h 1147230"/>
              <a:gd name="connsiteX3" fmla="*/ 4223 w 1320800"/>
              <a:gd name="connsiteY3" fmla="*/ 1147230 h 1147230"/>
              <a:gd name="connsiteX4" fmla="*/ 0 w 1320800"/>
              <a:gd name="connsiteY4" fmla="*/ 1078914 h 1147230"/>
              <a:gd name="connsiteX5" fmla="*/ 582328 w 1320800"/>
              <a:gd name="connsiteY5" fmla="*/ 184262 h 1147230"/>
              <a:gd name="connsiteX6" fmla="*/ 678306 w 1320800"/>
              <a:gd name="connsiteY6" fmla="*/ 136632 h 1147230"/>
              <a:gd name="connsiteX7" fmla="*/ 691228 w 1320800"/>
              <a:gd name="connsiteY7" fmla="*/ 130219 h 1147230"/>
              <a:gd name="connsiteX8" fmla="*/ 1320800 w 1320800"/>
              <a:gd name="connsiteY8" fmla="*/ 0 h 11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0800" h="1147230">
                <a:moveTo>
                  <a:pt x="1320800" y="0"/>
                </a:moveTo>
                <a:lnTo>
                  <a:pt x="1320800" y="1147230"/>
                </a:lnTo>
                <a:lnTo>
                  <a:pt x="997417" y="1147230"/>
                </a:lnTo>
                <a:lnTo>
                  <a:pt x="4223" y="1147230"/>
                </a:lnTo>
                <a:lnTo>
                  <a:pt x="0" y="1078914"/>
                </a:lnTo>
                <a:cubicBezTo>
                  <a:pt x="0" y="706497"/>
                  <a:pt x="230993" y="378150"/>
                  <a:pt x="582328" y="184262"/>
                </a:cubicBezTo>
                <a:lnTo>
                  <a:pt x="678306" y="136632"/>
                </a:lnTo>
                <a:lnTo>
                  <a:pt x="691228" y="130219"/>
                </a:lnTo>
                <a:cubicBezTo>
                  <a:pt x="878377" y="47173"/>
                  <a:pt x="1092844" y="0"/>
                  <a:pt x="13208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204113" y="3502246"/>
            <a:ext cx="5783771" cy="954107"/>
            <a:chOff x="3204115" y="3848269"/>
            <a:chExt cx="5783771" cy="954107"/>
          </a:xfrm>
        </p:grpSpPr>
        <p:sp>
          <p:nvSpPr>
            <p:cNvPr id="17" name="文本框 16"/>
            <p:cNvSpPr txBox="1"/>
            <p:nvPr/>
          </p:nvSpPr>
          <p:spPr>
            <a:xfrm>
              <a:off x="3204115" y="3848269"/>
              <a:ext cx="5783771" cy="584775"/>
            </a:xfrm>
            <a:prstGeom prst="rect">
              <a:avLst/>
            </a:prstGeom>
            <a:noFill/>
          </p:spPr>
          <p:txBody>
            <a:bodyPr wrap="square" rtlCol="0">
              <a:spAutoFit/>
            </a:bodyPr>
            <a:lstStyle/>
            <a:p>
              <a:pPr algn="ct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小麦现货价格建模预测</a:t>
              </a:r>
            </a:p>
          </p:txBody>
        </p:sp>
        <p:sp>
          <p:nvSpPr>
            <p:cNvPr id="18" name="文本框 17"/>
            <p:cNvSpPr txBox="1"/>
            <p:nvPr/>
          </p:nvSpPr>
          <p:spPr>
            <a:xfrm>
              <a:off x="3423578" y="4433044"/>
              <a:ext cx="5344844" cy="369332"/>
            </a:xfrm>
            <a:prstGeom prst="rect">
              <a:avLst/>
            </a:prstGeom>
            <a:noFill/>
          </p:spPr>
          <p:txBody>
            <a:bodyPr wrap="square" rtlCol="0">
              <a:spAutoFit/>
            </a:bodyPr>
            <a:lstStyle/>
            <a:p>
              <a:pPr algn="dist"/>
              <a:r>
                <a:rPr lang="en-US" altLang="zh-CN"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Wheat spot price modelling forecasts</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11" name="文本框 110"/>
          <p:cNvSpPr txBox="1"/>
          <p:nvPr/>
        </p:nvSpPr>
        <p:spPr>
          <a:xfrm>
            <a:off x="1261909" y="584125"/>
            <a:ext cx="5783771"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平稳性检验</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出自【趣你的PPT】(微信:qunideppt)：最优质的PPT资源库"/>
          <p:cNvSpPr/>
          <p:nvPr/>
        </p:nvSpPr>
        <p:spPr>
          <a:xfrm>
            <a:off x="326017" y="4308030"/>
            <a:ext cx="3107372" cy="1164806"/>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0" name="出自【趣你的PPT】(微信:qunideppt)：最优质的PPT资源库"/>
          <p:cNvSpPr/>
          <p:nvPr/>
        </p:nvSpPr>
        <p:spPr>
          <a:xfrm>
            <a:off x="3612909" y="4224020"/>
            <a:ext cx="4576030" cy="1248816"/>
          </a:xfrm>
          <a:prstGeom prst="rect">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1" name="出自【趣你的PPT】(微信:qunideppt)：最优质的PPT资源库"/>
          <p:cNvSpPr/>
          <p:nvPr/>
        </p:nvSpPr>
        <p:spPr>
          <a:xfrm>
            <a:off x="8362577" y="3903869"/>
            <a:ext cx="3185739" cy="1568967"/>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pic>
        <p:nvPicPr>
          <p:cNvPr id="12" name="出自【趣你的PPT】(微信:qunideppt)：最优质的PPT资源库"/>
          <p:cNvPicPr>
            <a:picLocks noChangeAspect="1"/>
          </p:cNvPicPr>
          <p:nvPr/>
        </p:nvPicPr>
        <p:blipFill>
          <a:blip r:embed="rId2"/>
          <a:srcRect l="3206" t="4261" r="2245" b="6030"/>
          <a:stretch>
            <a:fillRect/>
          </a:stretch>
        </p:blipFill>
        <p:spPr>
          <a:xfrm>
            <a:off x="326015" y="2352420"/>
            <a:ext cx="3107373" cy="1975929"/>
          </a:xfrm>
          <a:prstGeom prst="rect">
            <a:avLst/>
          </a:prstGeom>
        </p:spPr>
      </p:pic>
      <p:sp>
        <p:nvSpPr>
          <p:cNvPr id="9" name="出自【趣你的PPT】(微信:qunideppt)：最优质的PPT资源库"/>
          <p:cNvSpPr txBox="1"/>
          <p:nvPr/>
        </p:nvSpPr>
        <p:spPr>
          <a:xfrm>
            <a:off x="434349" y="5024053"/>
            <a:ext cx="2890704" cy="338554"/>
          </a:xfrm>
          <a:prstGeom prst="rect">
            <a:avLst/>
          </a:prstGeom>
          <a:noFill/>
        </p:spPr>
        <p:txBody>
          <a:bodyPr wrap="square" rtlCol="0">
            <a:spAutoFit/>
          </a:bodyPr>
          <a:lstStyle/>
          <a:p>
            <a:r>
              <a:rPr lang="zh-CN" altLang="en-US" sz="1600" b="1" dirty="0">
                <a:solidFill>
                  <a:srgbClr val="FFFFFF"/>
                </a:solidFill>
                <a:latin typeface="微软雅黑" panose="020B0503020204020204" pitchFamily="34" charset="-122"/>
                <a:ea typeface="微软雅黑" panose="020B0503020204020204" pitchFamily="34" charset="-122"/>
              </a:rPr>
              <a:t>小麦现货价格原始数据时序图</a:t>
            </a:r>
          </a:p>
        </p:txBody>
      </p:sp>
      <p:sp>
        <p:nvSpPr>
          <p:cNvPr id="16" name="出自【趣你的PPT】(微信:qunideppt)：最优质的PPT资源库"/>
          <p:cNvSpPr txBox="1"/>
          <p:nvPr/>
        </p:nvSpPr>
        <p:spPr>
          <a:xfrm>
            <a:off x="4779127" y="4854320"/>
            <a:ext cx="2398525" cy="584775"/>
          </a:xfrm>
          <a:prstGeom prst="rect">
            <a:avLst/>
          </a:prstGeom>
          <a:noFill/>
        </p:spPr>
        <p:txBody>
          <a:bodyPr wrap="square" rtlCol="0">
            <a:spAutoFit/>
          </a:bodyPr>
          <a:lstStyle/>
          <a:p>
            <a:r>
              <a:rPr lang="zh-CN" altLang="en-US" sz="1600" b="1" dirty="0">
                <a:solidFill>
                  <a:srgbClr val="FFFFFF"/>
                </a:solidFill>
                <a:latin typeface="微软雅黑" panose="020B0503020204020204" pitchFamily="34" charset="-122"/>
                <a:ea typeface="微软雅黑" panose="020B0503020204020204" pitchFamily="34" charset="-122"/>
              </a:rPr>
              <a:t>小麦现货价格原始数据自相关图与偏自相关图</a:t>
            </a:r>
          </a:p>
        </p:txBody>
      </p:sp>
      <p:sp>
        <p:nvSpPr>
          <p:cNvPr id="22" name="出自【趣你的PPT】(微信:qunideppt)：最优质的PPT资源库"/>
          <p:cNvSpPr txBox="1"/>
          <p:nvPr/>
        </p:nvSpPr>
        <p:spPr>
          <a:xfrm>
            <a:off x="8343870" y="4872912"/>
            <a:ext cx="3162330" cy="584775"/>
          </a:xfrm>
          <a:prstGeom prst="rect">
            <a:avLst/>
          </a:prstGeom>
          <a:noFill/>
        </p:spPr>
        <p:txBody>
          <a:bodyPr wrap="square" rtlCol="0">
            <a:spAutoFit/>
          </a:bodyPr>
          <a:lstStyle/>
          <a:p>
            <a:r>
              <a:rPr lang="zh-CN" altLang="en-US" sz="1600" b="1" dirty="0">
                <a:solidFill>
                  <a:srgbClr val="FFFFFF"/>
                </a:solidFill>
                <a:latin typeface="微软雅黑" panose="020B0503020204020204" pitchFamily="34" charset="-122"/>
                <a:ea typeface="微软雅黑" panose="020B0503020204020204" pitchFamily="34" charset="-122"/>
              </a:rPr>
              <a:t>一阶差分和季节差分后的小麦现货价格时序图、</a:t>
            </a:r>
            <a:r>
              <a:rPr lang="en-US" altLang="zh-CN" sz="1600" b="1" dirty="0">
                <a:solidFill>
                  <a:srgbClr val="FFFFFF"/>
                </a:solidFill>
                <a:latin typeface="微软雅黑" panose="020B0503020204020204" pitchFamily="34" charset="-122"/>
                <a:ea typeface="微软雅黑" panose="020B0503020204020204" pitchFamily="34" charset="-122"/>
              </a:rPr>
              <a:t>ACF</a:t>
            </a:r>
            <a:r>
              <a:rPr lang="zh-CN" altLang="en-US" sz="1600" b="1" dirty="0">
                <a:solidFill>
                  <a:srgbClr val="FFFFFF"/>
                </a:solidFill>
                <a:latin typeface="微软雅黑" panose="020B0503020204020204" pitchFamily="34" charset="-122"/>
                <a:ea typeface="微软雅黑" panose="020B0503020204020204" pitchFamily="34" charset="-122"/>
              </a:rPr>
              <a:t>图和</a:t>
            </a:r>
            <a:r>
              <a:rPr lang="en-US" altLang="zh-CN" sz="1600" b="1" dirty="0">
                <a:solidFill>
                  <a:srgbClr val="FFFFFF"/>
                </a:solidFill>
                <a:latin typeface="微软雅黑" panose="020B0503020204020204" pitchFamily="34" charset="-122"/>
                <a:ea typeface="微软雅黑" panose="020B0503020204020204" pitchFamily="34" charset="-122"/>
              </a:rPr>
              <a:t>PACF</a:t>
            </a:r>
            <a:r>
              <a:rPr lang="zh-CN" altLang="en-US" sz="1600" b="1" dirty="0">
                <a:solidFill>
                  <a:srgbClr val="FFFFFF"/>
                </a:solidFill>
                <a:latin typeface="微软雅黑" panose="020B0503020204020204" pitchFamily="34" charset="-122"/>
                <a:ea typeface="微软雅黑" panose="020B0503020204020204" pitchFamily="34" charset="-122"/>
              </a:rPr>
              <a:t>图</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131" y="2352420"/>
            <a:ext cx="3130198" cy="2520492"/>
          </a:xfrm>
          <a:prstGeom prst="rect">
            <a:avLst/>
          </a:prstGeom>
          <a:noFill/>
          <a:ln>
            <a:noFill/>
          </a:ln>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671" t="51744" b="1116"/>
          <a:stretch>
            <a:fillRect/>
          </a:stretch>
        </p:blipFill>
        <p:spPr bwMode="auto">
          <a:xfrm>
            <a:off x="3609968" y="2744660"/>
            <a:ext cx="4576030" cy="2090406"/>
          </a:xfrm>
          <a:prstGeom prst="rect">
            <a:avLst/>
          </a:prstGeom>
          <a:noFill/>
          <a:ln>
            <a:noFill/>
          </a:ln>
        </p:spPr>
      </p:pic>
      <p:pic>
        <p:nvPicPr>
          <p:cNvPr id="24" name="图片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62577" y="1786981"/>
            <a:ext cx="3185739" cy="30867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28" name="出自【趣你的PPT】(微信:qunideppt)：最优质的PPT资源库"/>
          <p:cNvSpPr/>
          <p:nvPr/>
        </p:nvSpPr>
        <p:spPr>
          <a:xfrm>
            <a:off x="4230598" y="2283786"/>
            <a:ext cx="3373463" cy="2444526"/>
          </a:xfrm>
          <a:prstGeom prst="rect">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a:off x="1261909" y="584125"/>
            <a:ext cx="5783771"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模型预测效果</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出自【趣你的PPT】(微信:qunideppt)：最优质的PPT资源库"/>
          <p:cNvSpPr/>
          <p:nvPr/>
        </p:nvSpPr>
        <p:spPr>
          <a:xfrm>
            <a:off x="328459" y="3245517"/>
            <a:ext cx="3357716" cy="2431383"/>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9" name="出自【趣你的PPT】(微信:qunideppt)：最优质的PPT资源库"/>
          <p:cNvSpPr txBox="1"/>
          <p:nvPr/>
        </p:nvSpPr>
        <p:spPr>
          <a:xfrm>
            <a:off x="328459" y="3256907"/>
            <a:ext cx="387673" cy="1323439"/>
          </a:xfrm>
          <a:prstGeom prst="rect">
            <a:avLst/>
          </a:prstGeom>
          <a:noFill/>
        </p:spPr>
        <p:txBody>
          <a:bodyPr vert="horz" wrap="square" rtlCol="0">
            <a:spAutoFit/>
          </a:bodyPr>
          <a:lstStyle/>
          <a:p>
            <a:r>
              <a:rPr lang="en-US" altLang="zh-CN" sz="1600" b="1" dirty="0">
                <a:solidFill>
                  <a:srgbClr val="FFFFFF"/>
                </a:solidFill>
                <a:latin typeface="微软雅黑" panose="020B0503020204020204" pitchFamily="34" charset="-122"/>
                <a:ea typeface="微软雅黑" panose="020B0503020204020204" pitchFamily="34" charset="-122"/>
              </a:rPr>
              <a:t>ARIMA</a:t>
            </a:r>
            <a:endParaRPr lang="zh-CN" altLang="en-US" sz="1600" b="1" dirty="0">
              <a:solidFill>
                <a:srgbClr val="FFFFFF"/>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16132" y="3291565"/>
            <a:ext cx="2739090" cy="2339285"/>
          </a:xfrm>
          <a:prstGeom prst="rect">
            <a:avLst/>
          </a:prstGeom>
        </p:spPr>
      </p:pic>
      <p:sp>
        <p:nvSpPr>
          <p:cNvPr id="5" name="出自【趣你的PPT】(微信:qunideppt)：最优质的PPT资源库"/>
          <p:cNvSpPr txBox="1"/>
          <p:nvPr/>
        </p:nvSpPr>
        <p:spPr>
          <a:xfrm>
            <a:off x="4230598" y="2308319"/>
            <a:ext cx="387673" cy="1077218"/>
          </a:xfrm>
          <a:prstGeom prst="rect">
            <a:avLst/>
          </a:prstGeom>
          <a:noFill/>
        </p:spPr>
        <p:txBody>
          <a:bodyPr vert="horz" wrap="square" rtlCol="0">
            <a:spAutoFit/>
          </a:bodyPr>
          <a:lstStyle/>
          <a:p>
            <a:r>
              <a:rPr lang="en-US" altLang="zh-CN" sz="1600" b="1" dirty="0">
                <a:solidFill>
                  <a:srgbClr val="FFFFFF"/>
                </a:solidFill>
                <a:latin typeface="微软雅黑" panose="020B0503020204020204" pitchFamily="34" charset="-122"/>
                <a:ea typeface="微软雅黑" panose="020B0503020204020204" pitchFamily="34" charset="-122"/>
              </a:rPr>
              <a:t>LSTM</a:t>
            </a:r>
            <a:endParaRPr lang="zh-CN" altLang="en-US" sz="1600" b="1" dirty="0">
              <a:solidFill>
                <a:srgbClr val="FFFFFF"/>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4"/>
          <a:stretch>
            <a:fillRect/>
          </a:stretch>
        </p:blipFill>
        <p:spPr>
          <a:xfrm>
            <a:off x="4618271" y="2364652"/>
            <a:ext cx="2722393" cy="2311096"/>
          </a:xfrm>
          <a:prstGeom prst="rect">
            <a:avLst/>
          </a:prstGeom>
        </p:spPr>
      </p:pic>
      <p:sp>
        <p:nvSpPr>
          <p:cNvPr id="31" name="出自【趣你的PPT】(微信:qunideppt)：最优质的PPT资源库"/>
          <p:cNvSpPr/>
          <p:nvPr/>
        </p:nvSpPr>
        <p:spPr>
          <a:xfrm>
            <a:off x="8148484" y="2901040"/>
            <a:ext cx="3357716" cy="2431383"/>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2" name="出自【趣你的PPT】(微信:qunideppt)：最优质的PPT资源库"/>
          <p:cNvSpPr txBox="1"/>
          <p:nvPr/>
        </p:nvSpPr>
        <p:spPr>
          <a:xfrm>
            <a:off x="8148484" y="2912430"/>
            <a:ext cx="387673" cy="1815882"/>
          </a:xfrm>
          <a:prstGeom prst="rect">
            <a:avLst/>
          </a:prstGeom>
          <a:noFill/>
        </p:spPr>
        <p:txBody>
          <a:bodyPr vert="horz" wrap="square" rtlCol="0">
            <a:spAutoFit/>
          </a:bodyPr>
          <a:lstStyle/>
          <a:p>
            <a:r>
              <a:rPr lang="en-US" altLang="zh-CN" sz="1600" b="1" dirty="0">
                <a:solidFill>
                  <a:srgbClr val="FFFFFF"/>
                </a:solidFill>
                <a:latin typeface="微软雅黑" panose="020B0503020204020204" pitchFamily="34" charset="-122"/>
                <a:ea typeface="微软雅黑" panose="020B0503020204020204" pitchFamily="34" charset="-122"/>
              </a:rPr>
              <a:t>XGBOOST</a:t>
            </a:r>
            <a:endParaRPr lang="zh-CN" altLang="en-US" sz="1600" b="1" dirty="0">
              <a:solidFill>
                <a:srgbClr val="FFFFFF"/>
              </a:solidFill>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5"/>
          <a:stretch>
            <a:fillRect/>
          </a:stretch>
        </p:blipFill>
        <p:spPr>
          <a:xfrm>
            <a:off x="8603379" y="2968763"/>
            <a:ext cx="2607546" cy="22828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11" name="文本框 110"/>
          <p:cNvSpPr txBox="1"/>
          <p:nvPr/>
        </p:nvSpPr>
        <p:spPr>
          <a:xfrm>
            <a:off x="1261909" y="584125"/>
            <a:ext cx="5783771" cy="768350"/>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组合模型</a:t>
            </a: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34" name="组合 33"/>
          <p:cNvGrpSpPr/>
          <p:nvPr/>
        </p:nvGrpSpPr>
        <p:grpSpPr>
          <a:xfrm>
            <a:off x="957770" y="2265905"/>
            <a:ext cx="10219771" cy="4237765"/>
            <a:chOff x="957770" y="1836010"/>
            <a:chExt cx="10219771" cy="4237765"/>
          </a:xfrm>
        </p:grpSpPr>
        <p:grpSp>
          <p:nvGrpSpPr>
            <p:cNvPr id="35" name="Group 1出自【趣你的PPT】(微信:qunideppt)：最优质的PPT资源库"/>
            <p:cNvGrpSpPr/>
            <p:nvPr/>
          </p:nvGrpSpPr>
          <p:grpSpPr>
            <a:xfrm>
              <a:off x="957770" y="1836011"/>
              <a:ext cx="3021028" cy="4237764"/>
              <a:chOff x="957770" y="1467711"/>
              <a:chExt cx="3021028" cy="4237764"/>
            </a:xfrm>
          </p:grpSpPr>
          <p:grpSp>
            <p:nvGrpSpPr>
              <p:cNvPr id="53" name="组合 52"/>
              <p:cNvGrpSpPr/>
              <p:nvPr/>
            </p:nvGrpSpPr>
            <p:grpSpPr>
              <a:xfrm>
                <a:off x="957770" y="1467711"/>
                <a:ext cx="3021028" cy="4237764"/>
                <a:chOff x="1570902" y="3815673"/>
                <a:chExt cx="2534920" cy="3555874"/>
              </a:xfrm>
            </p:grpSpPr>
            <p:sp>
              <p:nvSpPr>
                <p:cNvPr id="55" name="出自【趣你的PPT】(微信:qunideppt)：最优质的PPT资源库"/>
                <p:cNvSpPr/>
                <p:nvPr>
                  <p:custDataLst>
                    <p:tags r:id="rId12"/>
                  </p:custDataLst>
                </p:nvPr>
              </p:nvSpPr>
              <p:spPr>
                <a:xfrm>
                  <a:off x="1570902" y="4544008"/>
                  <a:ext cx="2534920" cy="282753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6" name="出自【趣你的PPT】(微信:qunideppt)：最优质的PPT资源库"/>
                <p:cNvSpPr/>
                <p:nvPr>
                  <p:custDataLst>
                    <p:tags r:id="rId13"/>
                  </p:custDataLst>
                </p:nvPr>
              </p:nvSpPr>
              <p:spPr>
                <a:xfrm>
                  <a:off x="2305774" y="3815673"/>
                  <a:ext cx="1065176" cy="1065176"/>
                </a:xfrm>
                <a:prstGeom prst="roundRect">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6CA00"/>
                    </a:solidFill>
                    <a:latin typeface="微软雅黑" panose="020B0503020204020204" pitchFamily="34" charset="-122"/>
                    <a:ea typeface="微软雅黑" panose="020B0503020204020204" pitchFamily="34" charset="-122"/>
                  </a:endParaRPr>
                </a:p>
              </p:txBody>
            </p:sp>
          </p:grpSp>
          <p:sp>
            <p:nvSpPr>
              <p:cNvPr id="54" name="出自【趣你的PPT】(微信:qunideppt)：最优质的PPT资源库"/>
              <p:cNvSpPr>
                <a:spLocks noEditPoints="1"/>
              </p:cNvSpPr>
              <p:nvPr>
                <p:custDataLst>
                  <p:tags r:id="rId11"/>
                </p:custDataLst>
              </p:nvPr>
            </p:nvSpPr>
            <p:spPr bwMode="auto">
              <a:xfrm>
                <a:off x="2217458" y="1884941"/>
                <a:ext cx="501650" cy="434975"/>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80296" tIns="40148" rIns="80296" bIns="40148"/>
              <a:lstStyle/>
              <a:p>
                <a:pPr>
                  <a:defRPr/>
                </a:pPr>
                <a:endParaRPr lang="zh-CN" altLang="en-US" sz="1580">
                  <a:solidFill>
                    <a:prstClr val="black"/>
                  </a:solidFill>
                  <a:latin typeface="微软雅黑" panose="020B0503020204020204" pitchFamily="34" charset="-122"/>
                  <a:ea typeface="微软雅黑" panose="020B0503020204020204" pitchFamily="34" charset="-122"/>
                </a:endParaRPr>
              </a:p>
            </p:txBody>
          </p:sp>
        </p:grpSp>
        <p:grpSp>
          <p:nvGrpSpPr>
            <p:cNvPr id="36" name="Group 8出自【趣你的PPT】(微信:qunideppt)：最优质的PPT资源库"/>
            <p:cNvGrpSpPr/>
            <p:nvPr/>
          </p:nvGrpSpPr>
          <p:grpSpPr>
            <a:xfrm>
              <a:off x="4557142" y="1836011"/>
              <a:ext cx="3021028" cy="4237764"/>
              <a:chOff x="4557142" y="1467711"/>
              <a:chExt cx="3021028" cy="4237764"/>
            </a:xfrm>
          </p:grpSpPr>
          <p:grpSp>
            <p:nvGrpSpPr>
              <p:cNvPr id="49" name="组合 48"/>
              <p:cNvGrpSpPr/>
              <p:nvPr/>
            </p:nvGrpSpPr>
            <p:grpSpPr>
              <a:xfrm>
                <a:off x="4557142" y="1467711"/>
                <a:ext cx="3021028" cy="4237764"/>
                <a:chOff x="1570902" y="3815673"/>
                <a:chExt cx="2534920" cy="3555874"/>
              </a:xfrm>
            </p:grpSpPr>
            <p:sp>
              <p:nvSpPr>
                <p:cNvPr id="51" name="出自【趣你的PPT】(微信:qunideppt)：最优质的PPT资源库"/>
                <p:cNvSpPr/>
                <p:nvPr>
                  <p:custDataLst>
                    <p:tags r:id="rId9"/>
                  </p:custDataLst>
                </p:nvPr>
              </p:nvSpPr>
              <p:spPr>
                <a:xfrm>
                  <a:off x="1570902" y="4544008"/>
                  <a:ext cx="2534920" cy="282753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2" name="出自【趣你的PPT】(微信:qunideppt)：最优质的PPT资源库"/>
                <p:cNvSpPr/>
                <p:nvPr>
                  <p:custDataLst>
                    <p:tags r:id="rId10"/>
                  </p:custDataLst>
                </p:nvPr>
              </p:nvSpPr>
              <p:spPr>
                <a:xfrm>
                  <a:off x="2305774" y="3815673"/>
                  <a:ext cx="1065176" cy="1065176"/>
                </a:xfrm>
                <a:prstGeom prst="round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50" name="出自【趣你的PPT】(微信:qunideppt)：最优质的PPT资源库"/>
              <p:cNvSpPr>
                <a:spLocks noEditPoints="1"/>
              </p:cNvSpPr>
              <p:nvPr>
                <p:custDataLst>
                  <p:tags r:id="rId8"/>
                </p:custDataLst>
              </p:nvPr>
            </p:nvSpPr>
            <p:spPr bwMode="auto">
              <a:xfrm>
                <a:off x="5871599" y="1884941"/>
                <a:ext cx="392112" cy="466725"/>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37" name="Group 15出自【趣你的PPT】(微信:qunideppt)：最优质的PPT资源库"/>
            <p:cNvGrpSpPr/>
            <p:nvPr/>
          </p:nvGrpSpPr>
          <p:grpSpPr>
            <a:xfrm>
              <a:off x="8156513" y="1836010"/>
              <a:ext cx="3021028" cy="4237765"/>
              <a:chOff x="8156513" y="1467710"/>
              <a:chExt cx="3021028" cy="4237765"/>
            </a:xfrm>
          </p:grpSpPr>
          <p:sp>
            <p:nvSpPr>
              <p:cNvPr id="44" name="出自【趣你的PPT】(微信:qunideppt)：最优质的PPT资源库"/>
              <p:cNvSpPr/>
              <p:nvPr>
                <p:custDataLst>
                  <p:tags r:id="rId4"/>
                </p:custDataLst>
              </p:nvPr>
            </p:nvSpPr>
            <p:spPr>
              <a:xfrm>
                <a:off x="8156513" y="2335714"/>
                <a:ext cx="3021028" cy="336976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5" name="出自【趣你的PPT】(微信:qunideppt)：最优质的PPT资源库"/>
              <p:cNvSpPr/>
              <p:nvPr>
                <p:custDataLst>
                  <p:tags r:id="rId5"/>
                </p:custDataLst>
              </p:nvPr>
            </p:nvSpPr>
            <p:spPr>
              <a:xfrm>
                <a:off x="9032308" y="1467710"/>
                <a:ext cx="1269439" cy="1269439"/>
              </a:xfrm>
              <a:prstGeom prst="roundRect">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微软雅黑" panose="020B0503020204020204" pitchFamily="34" charset="-122"/>
                  <a:ea typeface="微软雅黑" panose="020B0503020204020204" pitchFamily="34" charset="-122"/>
                </a:endParaRPr>
              </a:p>
            </p:txBody>
          </p:sp>
          <p:grpSp>
            <p:nvGrpSpPr>
              <p:cNvPr id="46" name="组合 19"/>
              <p:cNvGrpSpPr>
                <a:grpSpLocks noChangeAspect="1"/>
              </p:cNvGrpSpPr>
              <p:nvPr/>
            </p:nvGrpSpPr>
            <p:grpSpPr>
              <a:xfrm>
                <a:off x="9398496" y="1847624"/>
                <a:ext cx="509607" cy="509607"/>
                <a:chOff x="1437735" y="704204"/>
                <a:chExt cx="492531" cy="493274"/>
              </a:xfrm>
              <a:solidFill>
                <a:schemeClr val="bg1"/>
              </a:solidFill>
            </p:grpSpPr>
            <p:sp>
              <p:nvSpPr>
                <p:cNvPr id="47" name="出自【趣你的PPT】(微信:qunideppt)：最优质的PPT资源库"/>
                <p:cNvSpPr/>
                <p:nvPr>
                  <p:custDataLst>
                    <p:tags r:id="rId6"/>
                  </p:custDataLst>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05">
                    <a:solidFill>
                      <a:prstClr val="black"/>
                    </a:solidFill>
                    <a:latin typeface="微软雅黑" panose="020B0503020204020204" pitchFamily="34" charset="-122"/>
                    <a:ea typeface="微软雅黑" panose="020B0503020204020204" pitchFamily="34" charset="-122"/>
                  </a:endParaRPr>
                </a:p>
              </p:txBody>
            </p:sp>
            <p:sp>
              <p:nvSpPr>
                <p:cNvPr id="48" name="出自【趣你的PPT】(微信:qunideppt)：最优质的PPT资源库"/>
                <p:cNvSpPr>
                  <a:spLocks noChangeAspect="1"/>
                </p:cNvSpPr>
                <p:nvPr>
                  <p:custDataLst>
                    <p:tags r:id="rId7"/>
                  </p:custDataLst>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05">
                    <a:solidFill>
                      <a:prstClr val="white"/>
                    </a:solidFill>
                    <a:latin typeface="微软雅黑" panose="020B0503020204020204" pitchFamily="34" charset="-122"/>
                    <a:ea typeface="微软雅黑" panose="020B0503020204020204" pitchFamily="34" charset="-122"/>
                  </a:endParaRPr>
                </a:p>
              </p:txBody>
            </p:sp>
          </p:grpSp>
        </p:grpSp>
        <p:sp>
          <p:nvSpPr>
            <p:cNvPr id="41" name="矩形 40"/>
            <p:cNvSpPr/>
            <p:nvPr>
              <p:custDataLst>
                <p:tags r:id="rId1"/>
              </p:custDataLst>
            </p:nvPr>
          </p:nvSpPr>
          <p:spPr>
            <a:xfrm>
              <a:off x="1303854" y="3208312"/>
              <a:ext cx="2330127" cy="2306320"/>
            </a:xfrm>
            <a:prstGeom prst="rect">
              <a:avLst/>
            </a:prstGeom>
          </p:spPr>
          <p:txBody>
            <a:bodyPr wrap="square">
              <a:spAutoFit/>
            </a:bodyPr>
            <a:lstStyle/>
            <a:p>
              <a:pPr>
                <a:lnSpc>
                  <a:spcPct val="12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首先使用ARIMA模型来捕捉时间序列数据中的线性趋势和季节性模式。</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2" name="矩形 41"/>
            <p:cNvSpPr/>
            <p:nvPr>
              <p:custDataLst>
                <p:tags r:id="rId2"/>
              </p:custDataLst>
            </p:nvPr>
          </p:nvSpPr>
          <p:spPr>
            <a:xfrm>
              <a:off x="4859210" y="3429225"/>
              <a:ext cx="2528570" cy="1863725"/>
            </a:xfrm>
            <a:prstGeom prst="rect">
              <a:avLst/>
            </a:prstGeom>
          </p:spPr>
          <p:txBody>
            <a:bodyPr wrap="square">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然后，使用LSTM模型来捕捉非线性关系和长期依赖性。</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矩形 42"/>
            <p:cNvSpPr/>
            <p:nvPr>
              <p:custDataLst>
                <p:tags r:id="rId3"/>
              </p:custDataLst>
            </p:nvPr>
          </p:nvSpPr>
          <p:spPr>
            <a:xfrm>
              <a:off x="8378380" y="3236185"/>
              <a:ext cx="2528570" cy="2749550"/>
            </a:xfrm>
            <a:prstGeom prst="rect">
              <a:avLst/>
            </a:prstGeom>
          </p:spPr>
          <p:txBody>
            <a:bodyPr wrap="square">
              <a:spAutoFit/>
            </a:bodyPr>
            <a:lstStyle/>
            <a:p>
              <a:pPr algn="l">
                <a:lnSpc>
                  <a:spcPct val="12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最后，使用XGBoost模型来整合ARIMA和LSTM模型的预测结果，以提高预测精度。</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6" name="文本框 5"/>
          <p:cNvSpPr txBox="1"/>
          <p:nvPr/>
        </p:nvSpPr>
        <p:spPr>
          <a:xfrm>
            <a:off x="1327785" y="1674495"/>
            <a:ext cx="8973820" cy="46037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sym typeface="+mn-ea"/>
              </a:rPr>
              <a:t>我们考虑将三种模型的优点结合，构建组合模型的思路如下：</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11" name="文本框 110"/>
          <p:cNvSpPr txBox="1"/>
          <p:nvPr/>
        </p:nvSpPr>
        <p:spPr>
          <a:xfrm>
            <a:off x="1261909" y="584125"/>
            <a:ext cx="5783771"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模型预测效果</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custDataLst>
              <p:tags r:id="rId1"/>
            </p:custDataLst>
          </p:nvPr>
        </p:nvGraphicFramePr>
        <p:xfrm>
          <a:off x="527109" y="1828945"/>
          <a:ext cx="11426768" cy="2133600"/>
        </p:xfrm>
        <a:graphic>
          <a:graphicData uri="http://schemas.openxmlformats.org/drawingml/2006/table">
            <a:tbl>
              <a:tblPr firstRow="1" firstCol="1" bandRow="1">
                <a:tableStyleId>{5C22544A-7EE6-4342-B048-85BDC9FD1C3A}</a:tableStyleId>
              </a:tblPr>
              <a:tblGrid>
                <a:gridCol w="2459040">
                  <a:extLst>
                    <a:ext uri="{9D8B030D-6E8A-4147-A177-3AD203B41FA5}">
                      <a16:colId xmlns:a16="http://schemas.microsoft.com/office/drawing/2014/main" val="20000"/>
                    </a:ext>
                  </a:extLst>
                </a:gridCol>
                <a:gridCol w="1672879">
                  <a:extLst>
                    <a:ext uri="{9D8B030D-6E8A-4147-A177-3AD203B41FA5}">
                      <a16:colId xmlns:a16="http://schemas.microsoft.com/office/drawing/2014/main" val="20001"/>
                    </a:ext>
                  </a:extLst>
                </a:gridCol>
                <a:gridCol w="1672879">
                  <a:extLst>
                    <a:ext uri="{9D8B030D-6E8A-4147-A177-3AD203B41FA5}">
                      <a16:colId xmlns:a16="http://schemas.microsoft.com/office/drawing/2014/main" val="20002"/>
                    </a:ext>
                  </a:extLst>
                </a:gridCol>
                <a:gridCol w="1672879">
                  <a:extLst>
                    <a:ext uri="{9D8B030D-6E8A-4147-A177-3AD203B41FA5}">
                      <a16:colId xmlns:a16="http://schemas.microsoft.com/office/drawing/2014/main" val="20003"/>
                    </a:ext>
                  </a:extLst>
                </a:gridCol>
                <a:gridCol w="1672879">
                  <a:extLst>
                    <a:ext uri="{9D8B030D-6E8A-4147-A177-3AD203B41FA5}">
                      <a16:colId xmlns:a16="http://schemas.microsoft.com/office/drawing/2014/main" val="20004"/>
                    </a:ext>
                  </a:extLst>
                </a:gridCol>
                <a:gridCol w="2276212">
                  <a:extLst>
                    <a:ext uri="{9D8B030D-6E8A-4147-A177-3AD203B41FA5}">
                      <a16:colId xmlns:a16="http://schemas.microsoft.com/office/drawing/2014/main" val="20005"/>
                    </a:ext>
                  </a:extLst>
                </a:gridCol>
              </a:tblGrid>
              <a:tr h="246268">
                <a:tc>
                  <a:txBody>
                    <a:bodyPr/>
                    <a:lstStyle/>
                    <a:p>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000" kern="0">
                          <a:effectLst/>
                        </a:rPr>
                        <a:t>真实值</a:t>
                      </a:r>
                      <a:endParaRPr lang="zh-CN"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kern="0">
                          <a:effectLst/>
                        </a:rPr>
                        <a:t>ARIMA</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kern="0">
                          <a:effectLst/>
                        </a:rPr>
                        <a:t>LSTM</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kern="0">
                          <a:effectLst/>
                        </a:rPr>
                        <a:t>XGBoost</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000" kern="0">
                          <a:effectLst/>
                        </a:rPr>
                        <a:t>组合模型</a:t>
                      </a:r>
                      <a:endParaRPr lang="zh-CN" sz="20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246268">
                <a:tc>
                  <a:txBody>
                    <a:bodyPr/>
                    <a:lstStyle/>
                    <a:p>
                      <a:pPr algn="ctr"/>
                      <a:r>
                        <a:rPr lang="en-US" sz="2000" kern="0">
                          <a:effectLst/>
                        </a:rPr>
                        <a:t>2021-05</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2540</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2549</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2494</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2531</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2540</a:t>
                      </a:r>
                      <a:endParaRPr lang="en-US" sz="2000" b="1"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246268">
                <a:tc>
                  <a:txBody>
                    <a:bodyPr/>
                    <a:lstStyle/>
                    <a:p>
                      <a:pPr algn="ctr"/>
                      <a:r>
                        <a:rPr lang="en-US" sz="2000" kern="0">
                          <a:effectLst/>
                        </a:rPr>
                        <a:t>2021-06</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2522</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2467</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dirty="0">
                          <a:effectLst/>
                        </a:rPr>
                        <a:t>2502</a:t>
                      </a:r>
                      <a:endParaRPr lang="en-US" sz="2000" b="1" kern="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2498</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2489</a:t>
                      </a:r>
                      <a:endParaRPr lang="en-US" sz="2000" b="1"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246268">
                <a:tc>
                  <a:txBody>
                    <a:bodyPr/>
                    <a:lstStyle/>
                    <a:p>
                      <a:pPr algn="ctr"/>
                      <a:r>
                        <a:rPr lang="en-US" sz="2000" kern="0">
                          <a:effectLst/>
                        </a:rPr>
                        <a:t>2021-07</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2562</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2497</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2507</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2565</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2587</a:t>
                      </a:r>
                      <a:endParaRPr lang="en-US" sz="2000" b="1"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246268">
                <a:tc>
                  <a:txBody>
                    <a:bodyPr/>
                    <a:lstStyle/>
                    <a:p>
                      <a:pPr algn="ctr"/>
                      <a:r>
                        <a:rPr lang="en-US" sz="2000" kern="0">
                          <a:effectLst/>
                        </a:rPr>
                        <a:t>2021-08</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2596</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2545</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2551</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2621</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2554</a:t>
                      </a:r>
                      <a:endParaRPr lang="en-US" sz="2000" b="1"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246268">
                <a:tc>
                  <a:txBody>
                    <a:bodyPr/>
                    <a:lstStyle/>
                    <a:p>
                      <a:pPr algn="ctr"/>
                      <a:r>
                        <a:rPr lang="en-US" sz="2000" kern="0">
                          <a:effectLst/>
                        </a:rPr>
                        <a:t>2021-09</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2613</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2549</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2584</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2602</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2551</a:t>
                      </a:r>
                      <a:endParaRPr lang="en-US" sz="2000" b="1"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246268">
                <a:tc>
                  <a:txBody>
                    <a:bodyPr/>
                    <a:lstStyle/>
                    <a:p>
                      <a:pPr algn="ctr"/>
                      <a:r>
                        <a:rPr lang="zh-CN" sz="2000" kern="0">
                          <a:effectLst/>
                        </a:rPr>
                        <a:t>平均相对误差</a:t>
                      </a:r>
                      <a:endParaRPr lang="zh-CN" sz="2000" kern="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sz="2000" b="1">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1.89%</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1.51%</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a:effectLst/>
                        </a:rPr>
                        <a:t>0.56%</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000" b="1" kern="0" dirty="0">
                          <a:effectLst/>
                        </a:rPr>
                        <a:t>1.25%</a:t>
                      </a:r>
                      <a:endParaRPr lang="en-US" sz="2000" b="1" kern="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sp>
        <p:nvSpPr>
          <p:cNvPr id="7" name="文本框 6"/>
          <p:cNvSpPr txBox="1"/>
          <p:nvPr/>
        </p:nvSpPr>
        <p:spPr>
          <a:xfrm>
            <a:off x="4810608" y="1433102"/>
            <a:ext cx="6096000"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预测效果的模型结果比较</a:t>
            </a:r>
            <a:endParaRPr lang="zh-CN" altLang="en-US" dirty="0"/>
          </a:p>
        </p:txBody>
      </p:sp>
      <p:sp>
        <p:nvSpPr>
          <p:cNvPr id="11" name="文本框 10"/>
          <p:cNvSpPr txBox="1"/>
          <p:nvPr/>
        </p:nvSpPr>
        <p:spPr>
          <a:xfrm>
            <a:off x="4086225" y="4028200"/>
            <a:ext cx="6096000" cy="369332"/>
          </a:xfrm>
          <a:prstGeom prst="rect">
            <a:avLst/>
          </a:prstGeom>
          <a:noFill/>
        </p:spPr>
        <p:txBody>
          <a:bodyPr wrap="square">
            <a:spAutoFit/>
          </a:bodyPr>
          <a:lstStyle/>
          <a:p>
            <a:r>
              <a:rPr lang="en-US" altLang="zh-CN" sz="1800" dirty="0">
                <a:effectLst/>
                <a:latin typeface="Times New Roman" panose="02020603050405020304" pitchFamily="18" charset="0"/>
                <a:ea typeface="宋体" panose="02010600030101010101" pitchFamily="2" charset="-122"/>
              </a:rPr>
              <a:t>ARIMA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与组合模型在测试集预测效果</a:t>
            </a:r>
            <a:endParaRPr lang="zh-CN" altLang="en-US" dirty="0"/>
          </a:p>
        </p:txBody>
      </p:sp>
      <p:graphicFrame>
        <p:nvGraphicFramePr>
          <p:cNvPr id="12" name="表格 11"/>
          <p:cNvGraphicFramePr>
            <a:graphicFrameLocks noGrp="1"/>
          </p:cNvGraphicFramePr>
          <p:nvPr>
            <p:custDataLst>
              <p:tags r:id="rId2"/>
            </p:custDataLst>
          </p:nvPr>
        </p:nvGraphicFramePr>
        <p:xfrm>
          <a:off x="527109" y="4563269"/>
          <a:ext cx="11426767" cy="2018137"/>
        </p:xfrm>
        <a:graphic>
          <a:graphicData uri="http://schemas.openxmlformats.org/drawingml/2006/table">
            <a:tbl>
              <a:tblPr firstRow="1" firstCol="1" bandRow="1">
                <a:tableStyleId>{5C22544A-7EE6-4342-B048-85BDC9FD1C3A}</a:tableStyleId>
              </a:tblPr>
              <a:tblGrid>
                <a:gridCol w="1259205">
                  <a:extLst>
                    <a:ext uri="{9D8B030D-6E8A-4147-A177-3AD203B41FA5}">
                      <a16:colId xmlns:a16="http://schemas.microsoft.com/office/drawing/2014/main" val="20000"/>
                    </a:ext>
                  </a:extLst>
                </a:gridCol>
                <a:gridCol w="1181552">
                  <a:extLst>
                    <a:ext uri="{9D8B030D-6E8A-4147-A177-3AD203B41FA5}">
                      <a16:colId xmlns:a16="http://schemas.microsoft.com/office/drawing/2014/main" val="20001"/>
                    </a:ext>
                  </a:extLst>
                </a:gridCol>
                <a:gridCol w="1460341">
                  <a:extLst>
                    <a:ext uri="{9D8B030D-6E8A-4147-A177-3AD203B41FA5}">
                      <a16:colId xmlns:a16="http://schemas.microsoft.com/office/drawing/2014/main" val="20002"/>
                    </a:ext>
                  </a:extLst>
                </a:gridCol>
                <a:gridCol w="1622601">
                  <a:extLst>
                    <a:ext uri="{9D8B030D-6E8A-4147-A177-3AD203B41FA5}">
                      <a16:colId xmlns:a16="http://schemas.microsoft.com/office/drawing/2014/main" val="20003"/>
                    </a:ext>
                  </a:extLst>
                </a:gridCol>
                <a:gridCol w="1300366">
                  <a:extLst>
                    <a:ext uri="{9D8B030D-6E8A-4147-A177-3AD203B41FA5}">
                      <a16:colId xmlns:a16="http://schemas.microsoft.com/office/drawing/2014/main" val="20004"/>
                    </a:ext>
                  </a:extLst>
                </a:gridCol>
                <a:gridCol w="1099255">
                  <a:extLst>
                    <a:ext uri="{9D8B030D-6E8A-4147-A177-3AD203B41FA5}">
                      <a16:colId xmlns:a16="http://schemas.microsoft.com/office/drawing/2014/main" val="20005"/>
                    </a:ext>
                  </a:extLst>
                </a:gridCol>
                <a:gridCol w="1688877">
                  <a:extLst>
                    <a:ext uri="{9D8B030D-6E8A-4147-A177-3AD203B41FA5}">
                      <a16:colId xmlns:a16="http://schemas.microsoft.com/office/drawing/2014/main" val="20006"/>
                    </a:ext>
                  </a:extLst>
                </a:gridCol>
                <a:gridCol w="1814570">
                  <a:extLst>
                    <a:ext uri="{9D8B030D-6E8A-4147-A177-3AD203B41FA5}">
                      <a16:colId xmlns:a16="http://schemas.microsoft.com/office/drawing/2014/main" val="20007"/>
                    </a:ext>
                  </a:extLst>
                </a:gridCol>
              </a:tblGrid>
              <a:tr h="336550">
                <a:tc>
                  <a:txBody>
                    <a:bodyPr/>
                    <a:lstStyle/>
                    <a:p>
                      <a:endParaRPr lang="zh-CN" sz="20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0">
                          <a:effectLst/>
                        </a:rPr>
                        <a:t>真实值</a:t>
                      </a:r>
                      <a:endParaRPr lang="zh-CN"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0">
                          <a:effectLst/>
                        </a:rPr>
                        <a:t>ARIMA</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0">
                          <a:effectLst/>
                        </a:rPr>
                        <a:t>预测残差</a:t>
                      </a:r>
                      <a:endParaRPr lang="zh-CN"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0">
                          <a:effectLst/>
                        </a:rPr>
                        <a:t>组合模型</a:t>
                      </a:r>
                      <a:endParaRPr lang="zh-CN"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0">
                          <a:effectLst/>
                        </a:rPr>
                        <a:t>误差</a:t>
                      </a:r>
                      <a:endParaRPr lang="zh-CN"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0">
                          <a:effectLst/>
                        </a:rPr>
                        <a:t>相对误差</a:t>
                      </a:r>
                      <a:endParaRPr lang="zh-CN"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2000" kern="0">
                          <a:effectLst/>
                        </a:rPr>
                        <a:t>平均相对误差</a:t>
                      </a:r>
                      <a:endParaRPr lang="zh-CN" sz="20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36418">
                <a:tc>
                  <a:txBody>
                    <a:bodyPr/>
                    <a:lstStyle/>
                    <a:p>
                      <a:pPr algn="just"/>
                      <a:r>
                        <a:rPr lang="en-US" sz="2000" kern="0">
                          <a:effectLst/>
                        </a:rPr>
                        <a:t>2021-05</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2540.00</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2538.918</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-1.18</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2540.10</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0.10</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0.00%</a:t>
                      </a:r>
                      <a:endParaRPr lang="en-US" sz="2000" b="1" kern="0">
                        <a:effectLst/>
                        <a:latin typeface="Times New Roman" panose="02020603050405020304" pitchFamily="18" charset="0"/>
                        <a:ea typeface="宋体" panose="02010600030101010101" pitchFamily="2" charset="-122"/>
                      </a:endParaRPr>
                    </a:p>
                  </a:txBody>
                  <a:tcPr marL="68580" marR="68580" marT="0" marB="0"/>
                </a:tc>
                <a:tc rowSpan="5">
                  <a:txBody>
                    <a:bodyPr/>
                    <a:lstStyle/>
                    <a:p>
                      <a:pPr algn="just"/>
                      <a:r>
                        <a:rPr lang="en-US" sz="2000" b="1" kern="0">
                          <a:effectLst/>
                        </a:rPr>
                        <a:t> </a:t>
                      </a:r>
                      <a:endParaRPr lang="zh-CN" sz="2000" b="1" kern="100">
                        <a:effectLst/>
                      </a:endParaRPr>
                    </a:p>
                    <a:p>
                      <a:pPr algn="just"/>
                      <a:r>
                        <a:rPr lang="en-US" sz="2000" b="1" kern="0">
                          <a:effectLst/>
                        </a:rPr>
                        <a:t> </a:t>
                      </a:r>
                      <a:endParaRPr lang="zh-CN" sz="2000" b="1" kern="100">
                        <a:effectLst/>
                      </a:endParaRPr>
                    </a:p>
                    <a:p>
                      <a:pPr algn="just"/>
                      <a:r>
                        <a:rPr lang="en-US" sz="2000" b="1" kern="0">
                          <a:effectLst/>
                        </a:rPr>
                        <a:t>1.25%</a:t>
                      </a:r>
                      <a:endParaRPr lang="zh-CN" sz="20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36418">
                <a:tc>
                  <a:txBody>
                    <a:bodyPr/>
                    <a:lstStyle/>
                    <a:p>
                      <a:pPr algn="just"/>
                      <a:r>
                        <a:rPr lang="en-US" sz="2000" kern="0">
                          <a:effectLst/>
                        </a:rPr>
                        <a:t>2021-06</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2522.22</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2457.344</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-31.90</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2489.24</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-32.98</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-1.31%</a:t>
                      </a:r>
                      <a:endParaRPr lang="en-US" sz="2000" b="1" kern="0">
                        <a:effectLst/>
                        <a:latin typeface="Times New Roman" panose="02020603050405020304" pitchFamily="18" charset="0"/>
                        <a:ea typeface="宋体" panose="02010600030101010101" pitchFamily="2" charset="-122"/>
                      </a:endParaRPr>
                    </a:p>
                  </a:txBody>
                  <a:tcPr marL="68580" marR="68580" marT="0" marB="0"/>
                </a:tc>
                <a:tc vMerge="1">
                  <a:txBody>
                    <a:bodyPr/>
                    <a:lstStyle/>
                    <a:p>
                      <a:endParaRPr lang="en-US"/>
                    </a:p>
                  </a:txBody>
                  <a:tcPr/>
                </a:tc>
                <a:extLst>
                  <a:ext uri="{0D108BD9-81ED-4DB2-BD59-A6C34878D82A}">
                    <a16:rowId xmlns:a16="http://schemas.microsoft.com/office/drawing/2014/main" val="10002"/>
                  </a:ext>
                </a:extLst>
              </a:tr>
              <a:tr h="335915">
                <a:tc>
                  <a:txBody>
                    <a:bodyPr/>
                    <a:lstStyle/>
                    <a:p>
                      <a:pPr algn="just"/>
                      <a:r>
                        <a:rPr lang="en-US" sz="2000" kern="0">
                          <a:effectLst/>
                        </a:rPr>
                        <a:t>2021-07</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2561.67</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2503.054</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-84.00</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2587.05</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25.38</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0.99%</a:t>
                      </a:r>
                      <a:endParaRPr lang="en-US" sz="2000" b="1" kern="0">
                        <a:effectLst/>
                        <a:latin typeface="Times New Roman" panose="02020603050405020304" pitchFamily="18" charset="0"/>
                        <a:ea typeface="宋体" panose="02010600030101010101" pitchFamily="2" charset="-122"/>
                      </a:endParaRPr>
                    </a:p>
                  </a:txBody>
                  <a:tcPr marL="68580" marR="68580" marT="0" marB="0"/>
                </a:tc>
                <a:tc vMerge="1">
                  <a:txBody>
                    <a:bodyPr/>
                    <a:lstStyle/>
                    <a:p>
                      <a:endParaRPr lang="en-US"/>
                    </a:p>
                  </a:txBody>
                  <a:tcPr/>
                </a:tc>
                <a:extLst>
                  <a:ext uri="{0D108BD9-81ED-4DB2-BD59-A6C34878D82A}">
                    <a16:rowId xmlns:a16="http://schemas.microsoft.com/office/drawing/2014/main" val="10003"/>
                  </a:ext>
                </a:extLst>
              </a:tr>
              <a:tr h="336418">
                <a:tc>
                  <a:txBody>
                    <a:bodyPr/>
                    <a:lstStyle/>
                    <a:p>
                      <a:pPr algn="just"/>
                      <a:r>
                        <a:rPr lang="en-US" sz="2000" kern="0">
                          <a:effectLst/>
                        </a:rPr>
                        <a:t>2021-08</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2595.56</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2541.991</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-11.70</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2553.69</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-41.87</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-1.61%</a:t>
                      </a:r>
                      <a:endParaRPr lang="en-US" sz="2000" b="1" kern="0">
                        <a:effectLst/>
                        <a:latin typeface="Times New Roman" panose="02020603050405020304" pitchFamily="18" charset="0"/>
                        <a:ea typeface="宋体" panose="02010600030101010101" pitchFamily="2" charset="-122"/>
                      </a:endParaRPr>
                    </a:p>
                  </a:txBody>
                  <a:tcPr marL="68580" marR="68580" marT="0" marB="0"/>
                </a:tc>
                <a:tc vMerge="1">
                  <a:txBody>
                    <a:bodyPr/>
                    <a:lstStyle/>
                    <a:p>
                      <a:endParaRPr lang="en-US"/>
                    </a:p>
                  </a:txBody>
                  <a:tcPr/>
                </a:tc>
                <a:extLst>
                  <a:ext uri="{0D108BD9-81ED-4DB2-BD59-A6C34878D82A}">
                    <a16:rowId xmlns:a16="http://schemas.microsoft.com/office/drawing/2014/main" val="10004"/>
                  </a:ext>
                </a:extLst>
              </a:tr>
              <a:tr h="336418">
                <a:tc>
                  <a:txBody>
                    <a:bodyPr/>
                    <a:lstStyle/>
                    <a:p>
                      <a:pPr algn="just"/>
                      <a:r>
                        <a:rPr lang="en-US" sz="2000" kern="0">
                          <a:effectLst/>
                        </a:rPr>
                        <a:t>2021-09</a:t>
                      </a:r>
                      <a:endParaRPr lang="en-US" sz="20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2612.78</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2539.56</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-11.70</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2551.26</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a:effectLst/>
                        </a:rPr>
                        <a:t>-61.52</a:t>
                      </a:r>
                      <a:endParaRPr lang="en-US" sz="2000" b="1"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b="1" kern="0" dirty="0">
                          <a:effectLst/>
                        </a:rPr>
                        <a:t>-2.35%</a:t>
                      </a:r>
                      <a:endParaRPr lang="en-US" sz="2000" b="1" kern="0" dirty="0">
                        <a:effectLst/>
                        <a:latin typeface="Times New Roman" panose="02020603050405020304" pitchFamily="18" charset="0"/>
                        <a:ea typeface="宋体" panose="02010600030101010101" pitchFamily="2" charset="-122"/>
                      </a:endParaRPr>
                    </a:p>
                  </a:txBody>
                  <a:tcPr marL="68580" marR="68580" marT="0" marB="0"/>
                </a:tc>
                <a:tc vMerge="1">
                  <a:txBody>
                    <a:bodyPr/>
                    <a:lstStyle/>
                    <a:p>
                      <a:endParaRPr lang="en-US"/>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72" name="矩形 71"/>
          <p:cNvSpPr/>
          <p:nvPr/>
        </p:nvSpPr>
        <p:spPr>
          <a:xfrm>
            <a:off x="3442961" y="2192580"/>
            <a:ext cx="5306076" cy="130966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a:solidFill>
                  <a:srgbClr val="ABCDCD"/>
                </a:solidFill>
                <a:latin typeface="微软雅黑" panose="020B0503020204020204" pitchFamily="34" charset="-122"/>
                <a:ea typeface="微软雅黑" panose="020B0503020204020204" pitchFamily="34" charset="-122"/>
              </a:rPr>
              <a:t>Part 04</a:t>
            </a:r>
            <a:endParaRPr lang="zh-CN" altLang="en-US" sz="9600" b="1">
              <a:solidFill>
                <a:srgbClr val="ABCDCD"/>
              </a:solidFill>
              <a:latin typeface="微软雅黑" panose="020B0503020204020204" pitchFamily="34" charset="-122"/>
              <a:ea typeface="微软雅黑" panose="020B0503020204020204" pitchFamily="34" charset="-122"/>
            </a:endParaRPr>
          </a:p>
        </p:txBody>
      </p:sp>
      <p:sp>
        <p:nvSpPr>
          <p:cNvPr id="38" name="任意多边形: 形状 37"/>
          <p:cNvSpPr/>
          <p:nvPr/>
        </p:nvSpPr>
        <p:spPr>
          <a:xfrm>
            <a:off x="11549506" y="5239486"/>
            <a:ext cx="642494" cy="676232"/>
          </a:xfrm>
          <a:custGeom>
            <a:avLst/>
            <a:gdLst>
              <a:gd name="connsiteX0" fmla="*/ 642494 w 642494"/>
              <a:gd name="connsiteY0" fmla="*/ 0 h 676232"/>
              <a:gd name="connsiteX1" fmla="*/ 642494 w 642494"/>
              <a:gd name="connsiteY1" fmla="*/ 539600 h 676232"/>
              <a:gd name="connsiteX2" fmla="*/ 12922 w 642494"/>
              <a:gd name="connsiteY2" fmla="*/ 669819 h 676232"/>
              <a:gd name="connsiteX3" fmla="*/ 0 w 642494"/>
              <a:gd name="connsiteY3" fmla="*/ 676232 h 676232"/>
              <a:gd name="connsiteX4" fmla="*/ 16075 w 642494"/>
              <a:gd name="connsiteY4" fmla="*/ 625165 h 676232"/>
              <a:gd name="connsiteX5" fmla="*/ 539022 w 642494"/>
              <a:gd name="connsiteY5" fmla="*/ 51349 h 676232"/>
              <a:gd name="connsiteX6" fmla="*/ 642494 w 642494"/>
              <a:gd name="connsiteY6" fmla="*/ 0 h 67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494" h="676232">
                <a:moveTo>
                  <a:pt x="642494" y="0"/>
                </a:moveTo>
                <a:lnTo>
                  <a:pt x="642494" y="539600"/>
                </a:lnTo>
                <a:cubicBezTo>
                  <a:pt x="414538" y="539600"/>
                  <a:pt x="200071" y="586773"/>
                  <a:pt x="12922" y="669819"/>
                </a:cubicBezTo>
                <a:lnTo>
                  <a:pt x="0" y="676232"/>
                </a:lnTo>
                <a:lnTo>
                  <a:pt x="16075" y="625165"/>
                </a:lnTo>
                <a:cubicBezTo>
                  <a:pt x="106121" y="388677"/>
                  <a:pt x="293087" y="187071"/>
                  <a:pt x="539022" y="51349"/>
                </a:cubicBezTo>
                <a:lnTo>
                  <a:pt x="642494"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任意多边形: 形状 56"/>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任意多边形: 形状 54"/>
          <p:cNvSpPr/>
          <p:nvPr/>
        </p:nvSpPr>
        <p:spPr>
          <a:xfrm>
            <a:off x="0" y="484296"/>
            <a:ext cx="656430" cy="531165"/>
          </a:xfrm>
          <a:custGeom>
            <a:avLst/>
            <a:gdLst>
              <a:gd name="connsiteX0" fmla="*/ 342900 w 656430"/>
              <a:gd name="connsiteY0" fmla="*/ 0 h 531165"/>
              <a:gd name="connsiteX1" fmla="*/ 627238 w 656430"/>
              <a:gd name="connsiteY1" fmla="*/ 191745 h 531165"/>
              <a:gd name="connsiteX2" fmla="*/ 656430 w 656430"/>
              <a:gd name="connsiteY2" fmla="*/ 259958 h 531165"/>
              <a:gd name="connsiteX3" fmla="*/ 589357 w 656430"/>
              <a:gd name="connsiteY3" fmla="*/ 319172 h 531165"/>
              <a:gd name="connsiteX4" fmla="*/ 107776 w 656430"/>
              <a:gd name="connsiteY4" fmla="*/ 525281 h 531165"/>
              <a:gd name="connsiteX5" fmla="*/ 9075 w 656430"/>
              <a:gd name="connsiteY5" fmla="*/ 531165 h 531165"/>
              <a:gd name="connsiteX6" fmla="*/ 6967 w 656430"/>
              <a:gd name="connsiteY6" fmla="*/ 522551 h 531165"/>
              <a:gd name="connsiteX7" fmla="*/ 0 w 656430"/>
              <a:gd name="connsiteY7" fmla="*/ 434903 h 531165"/>
              <a:gd name="connsiteX8" fmla="*/ 342900 w 656430"/>
              <a:gd name="connsiteY8" fmla="*/ 0 h 53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430" h="531165">
                <a:moveTo>
                  <a:pt x="342900" y="0"/>
                </a:moveTo>
                <a:cubicBezTo>
                  <a:pt x="461261" y="0"/>
                  <a:pt x="565616" y="76060"/>
                  <a:pt x="627238" y="191745"/>
                </a:cubicBezTo>
                <a:lnTo>
                  <a:pt x="656430" y="259958"/>
                </a:lnTo>
                <a:lnTo>
                  <a:pt x="589357" y="319172"/>
                </a:lnTo>
                <a:cubicBezTo>
                  <a:pt x="449161" y="430991"/>
                  <a:pt x="284954" y="504038"/>
                  <a:pt x="107776" y="525281"/>
                </a:cubicBezTo>
                <a:lnTo>
                  <a:pt x="9075" y="531165"/>
                </a:lnTo>
                <a:lnTo>
                  <a:pt x="6967" y="522551"/>
                </a:lnTo>
                <a:cubicBezTo>
                  <a:pt x="2399" y="494240"/>
                  <a:pt x="0" y="464927"/>
                  <a:pt x="0" y="434903"/>
                </a:cubicBezTo>
                <a:cubicBezTo>
                  <a:pt x="0" y="194713"/>
                  <a:pt x="153522" y="0"/>
                  <a:pt x="342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任意多边形: 形状 99"/>
          <p:cNvSpPr/>
          <p:nvPr/>
        </p:nvSpPr>
        <p:spPr>
          <a:xfrm>
            <a:off x="-28927" y="1"/>
            <a:ext cx="1064500" cy="1016001"/>
          </a:xfrm>
          <a:custGeom>
            <a:avLst/>
            <a:gdLst>
              <a:gd name="connsiteX0" fmla="*/ 0 w 1064500"/>
              <a:gd name="connsiteY0" fmla="*/ 0 h 1016001"/>
              <a:gd name="connsiteX1" fmla="*/ 1064500 w 1064500"/>
              <a:gd name="connsiteY1" fmla="*/ 0 h 1016001"/>
              <a:gd name="connsiteX2" fmla="*/ 1061611 w 1064500"/>
              <a:gd name="connsiteY2" fmla="*/ 22346 h 1016001"/>
              <a:gd name="connsiteX3" fmla="*/ 699432 w 1064500"/>
              <a:gd name="connsiteY3" fmla="*/ 731828 h 1016001"/>
              <a:gd name="connsiteX4" fmla="*/ 685357 w 1064500"/>
              <a:gd name="connsiteY4" fmla="*/ 744253 h 1016001"/>
              <a:gd name="connsiteX5" fmla="*/ 656165 w 1064500"/>
              <a:gd name="connsiteY5" fmla="*/ 676040 h 1016001"/>
              <a:gd name="connsiteX6" fmla="*/ 371827 w 1064500"/>
              <a:gd name="connsiteY6" fmla="*/ 484295 h 1016001"/>
              <a:gd name="connsiteX7" fmla="*/ 28927 w 1064500"/>
              <a:gd name="connsiteY7" fmla="*/ 919198 h 1016001"/>
              <a:gd name="connsiteX8" fmla="*/ 35894 w 1064500"/>
              <a:gd name="connsiteY8" fmla="*/ 1006846 h 1016001"/>
              <a:gd name="connsiteX9" fmla="*/ 38002 w 1064500"/>
              <a:gd name="connsiteY9" fmla="*/ 1015460 h 1016001"/>
              <a:gd name="connsiteX10" fmla="*/ 28927 w 1064500"/>
              <a:gd name="connsiteY10" fmla="*/ 1016001 h 1016001"/>
              <a:gd name="connsiteX11" fmla="*/ 0 w 1064500"/>
              <a:gd name="connsiteY11" fmla="*/ 1014492 h 1016001"/>
              <a:gd name="connsiteX12" fmla="*/ 0 w 1064500"/>
              <a:gd name="connsiteY12" fmla="*/ 0 h 101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4500" h="1016001">
                <a:moveTo>
                  <a:pt x="0" y="0"/>
                </a:moveTo>
                <a:lnTo>
                  <a:pt x="1064500" y="0"/>
                </a:lnTo>
                <a:lnTo>
                  <a:pt x="1061611" y="22346"/>
                </a:lnTo>
                <a:cubicBezTo>
                  <a:pt x="1012466" y="305885"/>
                  <a:pt x="881643" y="554299"/>
                  <a:pt x="699432" y="731828"/>
                </a:cubicBezTo>
                <a:lnTo>
                  <a:pt x="685357" y="744253"/>
                </a:lnTo>
                <a:lnTo>
                  <a:pt x="656165" y="676040"/>
                </a:lnTo>
                <a:cubicBezTo>
                  <a:pt x="594543" y="560355"/>
                  <a:pt x="490188" y="484295"/>
                  <a:pt x="371827" y="484295"/>
                </a:cubicBezTo>
                <a:cubicBezTo>
                  <a:pt x="182449" y="484295"/>
                  <a:pt x="28927" y="679008"/>
                  <a:pt x="28927" y="919198"/>
                </a:cubicBezTo>
                <a:cubicBezTo>
                  <a:pt x="28927" y="949222"/>
                  <a:pt x="31326" y="978535"/>
                  <a:pt x="35894" y="1006846"/>
                </a:cubicBezTo>
                <a:lnTo>
                  <a:pt x="38002" y="1015460"/>
                </a:lnTo>
                <a:lnTo>
                  <a:pt x="28927" y="1016001"/>
                </a:lnTo>
                <a:lnTo>
                  <a:pt x="0" y="1014492"/>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9" name="任意多边形: 形状 98"/>
          <p:cNvSpPr/>
          <p:nvPr/>
        </p:nvSpPr>
        <p:spPr>
          <a:xfrm>
            <a:off x="-28926" y="5796137"/>
            <a:ext cx="1071225" cy="1130178"/>
          </a:xfrm>
          <a:custGeom>
            <a:avLst/>
            <a:gdLst>
              <a:gd name="connsiteX0" fmla="*/ 0 w 1071225"/>
              <a:gd name="connsiteY0" fmla="*/ 0 h 1130178"/>
              <a:gd name="connsiteX1" fmla="*/ 4089 w 1071225"/>
              <a:gd name="connsiteY1" fmla="*/ 501 h 1130178"/>
              <a:gd name="connsiteX2" fmla="*/ 1042982 w 1071225"/>
              <a:gd name="connsiteY2" fmla="*/ 896875 h 1130178"/>
              <a:gd name="connsiteX3" fmla="*/ 1071225 w 1071225"/>
              <a:gd name="connsiteY3" fmla="*/ 1005568 h 1130178"/>
              <a:gd name="connsiteX4" fmla="*/ 1056322 w 1071225"/>
              <a:gd name="connsiteY4" fmla="*/ 1102195 h 1130178"/>
              <a:gd name="connsiteX5" fmla="*/ 1049051 w 1071225"/>
              <a:gd name="connsiteY5" fmla="*/ 1130178 h 1130178"/>
              <a:gd name="connsiteX6" fmla="*/ 0 w 1071225"/>
              <a:gd name="connsiteY6" fmla="*/ 1130178 h 1130178"/>
              <a:gd name="connsiteX7" fmla="*/ 0 w 1071225"/>
              <a:gd name="connsiteY7" fmla="*/ 0 h 113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225" h="1130178">
                <a:moveTo>
                  <a:pt x="0" y="0"/>
                </a:moveTo>
                <a:lnTo>
                  <a:pt x="4089" y="501"/>
                </a:lnTo>
                <a:cubicBezTo>
                  <a:pt x="497038" y="81325"/>
                  <a:pt x="897361" y="433578"/>
                  <a:pt x="1042982" y="896875"/>
                </a:cubicBezTo>
                <a:lnTo>
                  <a:pt x="1071225" y="1005568"/>
                </a:lnTo>
                <a:lnTo>
                  <a:pt x="1056322" y="1102195"/>
                </a:lnTo>
                <a:lnTo>
                  <a:pt x="1049051" y="1130178"/>
                </a:lnTo>
                <a:lnTo>
                  <a:pt x="0" y="113017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任意多边形: 形状 50"/>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任意多边形: 形状 4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任意多边形: 形状 48"/>
          <p:cNvSpPr/>
          <p:nvPr/>
        </p:nvSpPr>
        <p:spPr>
          <a:xfrm>
            <a:off x="9076" y="744253"/>
            <a:ext cx="676725" cy="609848"/>
          </a:xfrm>
          <a:custGeom>
            <a:avLst/>
            <a:gdLst>
              <a:gd name="connsiteX0" fmla="*/ 647355 w 676725"/>
              <a:gd name="connsiteY0" fmla="*/ 0 h 609848"/>
              <a:gd name="connsiteX1" fmla="*/ 649778 w 676725"/>
              <a:gd name="connsiteY1" fmla="*/ 5661 h 609848"/>
              <a:gd name="connsiteX2" fmla="*/ 676725 w 676725"/>
              <a:gd name="connsiteY2" fmla="*/ 174945 h 609848"/>
              <a:gd name="connsiteX3" fmla="*/ 333825 w 676725"/>
              <a:gd name="connsiteY3" fmla="*/ 609848 h 609848"/>
              <a:gd name="connsiteX4" fmla="*/ 17872 w 676725"/>
              <a:gd name="connsiteY4" fmla="*/ 344229 h 609848"/>
              <a:gd name="connsiteX5" fmla="*/ 0 w 676725"/>
              <a:gd name="connsiteY5" fmla="*/ 271207 h 609848"/>
              <a:gd name="connsiteX6" fmla="*/ 98701 w 676725"/>
              <a:gd name="connsiteY6" fmla="*/ 265323 h 609848"/>
              <a:gd name="connsiteX7" fmla="*/ 580282 w 676725"/>
              <a:gd name="connsiteY7" fmla="*/ 59214 h 609848"/>
              <a:gd name="connsiteX8" fmla="*/ 647355 w 676725"/>
              <a:gd name="connsiteY8" fmla="*/ 0 h 60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25" h="609848">
                <a:moveTo>
                  <a:pt x="647355" y="0"/>
                </a:moveTo>
                <a:lnTo>
                  <a:pt x="649778" y="5661"/>
                </a:lnTo>
                <a:cubicBezTo>
                  <a:pt x="667130" y="57692"/>
                  <a:pt x="676725" y="114898"/>
                  <a:pt x="676725" y="174945"/>
                </a:cubicBezTo>
                <a:cubicBezTo>
                  <a:pt x="676725" y="415135"/>
                  <a:pt x="523203" y="609848"/>
                  <a:pt x="333825" y="609848"/>
                </a:cubicBezTo>
                <a:cubicBezTo>
                  <a:pt x="191792" y="609848"/>
                  <a:pt x="69927" y="500322"/>
                  <a:pt x="17872" y="344229"/>
                </a:cubicBezTo>
                <a:lnTo>
                  <a:pt x="0" y="271207"/>
                </a:lnTo>
                <a:lnTo>
                  <a:pt x="98701" y="265323"/>
                </a:lnTo>
                <a:cubicBezTo>
                  <a:pt x="275879" y="244080"/>
                  <a:pt x="440086" y="171033"/>
                  <a:pt x="580282" y="59214"/>
                </a:cubicBezTo>
                <a:lnTo>
                  <a:pt x="647355"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7" name="任意多边形: 形状 106"/>
          <p:cNvSpPr/>
          <p:nvPr/>
        </p:nvSpPr>
        <p:spPr>
          <a:xfrm>
            <a:off x="-40726" y="5355058"/>
            <a:ext cx="1094827" cy="1446648"/>
          </a:xfrm>
          <a:custGeom>
            <a:avLst/>
            <a:gdLst>
              <a:gd name="connsiteX0" fmla="*/ 0 w 1094827"/>
              <a:gd name="connsiteY0" fmla="*/ 0 h 1446648"/>
              <a:gd name="connsiteX1" fmla="*/ 45285 w 1094827"/>
              <a:gd name="connsiteY1" fmla="*/ 6839 h 1446648"/>
              <a:gd name="connsiteX2" fmla="*/ 1094827 w 1094827"/>
              <a:gd name="connsiteY2" fmla="*/ 1281134 h 1446648"/>
              <a:gd name="connsiteX3" fmla="*/ 1088041 w 1094827"/>
              <a:gd name="connsiteY3" fmla="*/ 1414125 h 1446648"/>
              <a:gd name="connsiteX4" fmla="*/ 1083025 w 1094827"/>
              <a:gd name="connsiteY4" fmla="*/ 1446648 h 1446648"/>
              <a:gd name="connsiteX5" fmla="*/ 1054782 w 1094827"/>
              <a:gd name="connsiteY5" fmla="*/ 1337955 h 1446648"/>
              <a:gd name="connsiteX6" fmla="*/ 15889 w 1094827"/>
              <a:gd name="connsiteY6" fmla="*/ 441581 h 1446648"/>
              <a:gd name="connsiteX7" fmla="*/ 0 w 1094827"/>
              <a:gd name="connsiteY7" fmla="*/ 439635 h 1446648"/>
              <a:gd name="connsiteX8" fmla="*/ 0 w 1094827"/>
              <a:gd name="connsiteY8" fmla="*/ 0 h 14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827" h="1446648">
                <a:moveTo>
                  <a:pt x="0" y="0"/>
                </a:moveTo>
                <a:lnTo>
                  <a:pt x="45285" y="6839"/>
                </a:lnTo>
                <a:cubicBezTo>
                  <a:pt x="644257" y="128127"/>
                  <a:pt x="1094827" y="652562"/>
                  <a:pt x="1094827" y="1281134"/>
                </a:cubicBezTo>
                <a:cubicBezTo>
                  <a:pt x="1094827" y="1326032"/>
                  <a:pt x="1092528" y="1370398"/>
                  <a:pt x="1088041" y="1414125"/>
                </a:cubicBezTo>
                <a:lnTo>
                  <a:pt x="1083025" y="1446648"/>
                </a:lnTo>
                <a:lnTo>
                  <a:pt x="1054782" y="1337955"/>
                </a:lnTo>
                <a:cubicBezTo>
                  <a:pt x="909161" y="874658"/>
                  <a:pt x="508838" y="522405"/>
                  <a:pt x="15889" y="441581"/>
                </a:cubicBezTo>
                <a:lnTo>
                  <a:pt x="0" y="439635"/>
                </a:lnTo>
                <a:lnTo>
                  <a:pt x="0" y="0"/>
                </a:lnTo>
                <a:close/>
              </a:path>
            </a:pathLst>
          </a:custGeom>
          <a:solidFill>
            <a:srgbClr val="7B78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任意多边形: 形状 70"/>
          <p:cNvSpPr/>
          <p:nvPr/>
        </p:nvSpPr>
        <p:spPr>
          <a:xfrm>
            <a:off x="10871200" y="5779086"/>
            <a:ext cx="1320800" cy="1147230"/>
          </a:xfrm>
          <a:custGeom>
            <a:avLst/>
            <a:gdLst>
              <a:gd name="connsiteX0" fmla="*/ 1320800 w 1320800"/>
              <a:gd name="connsiteY0" fmla="*/ 0 h 1147230"/>
              <a:gd name="connsiteX1" fmla="*/ 1320800 w 1320800"/>
              <a:gd name="connsiteY1" fmla="*/ 1147230 h 1147230"/>
              <a:gd name="connsiteX2" fmla="*/ 997417 w 1320800"/>
              <a:gd name="connsiteY2" fmla="*/ 1147230 h 1147230"/>
              <a:gd name="connsiteX3" fmla="*/ 4223 w 1320800"/>
              <a:gd name="connsiteY3" fmla="*/ 1147230 h 1147230"/>
              <a:gd name="connsiteX4" fmla="*/ 0 w 1320800"/>
              <a:gd name="connsiteY4" fmla="*/ 1078914 h 1147230"/>
              <a:gd name="connsiteX5" fmla="*/ 582328 w 1320800"/>
              <a:gd name="connsiteY5" fmla="*/ 184262 h 1147230"/>
              <a:gd name="connsiteX6" fmla="*/ 678306 w 1320800"/>
              <a:gd name="connsiteY6" fmla="*/ 136632 h 1147230"/>
              <a:gd name="connsiteX7" fmla="*/ 691228 w 1320800"/>
              <a:gd name="connsiteY7" fmla="*/ 130219 h 1147230"/>
              <a:gd name="connsiteX8" fmla="*/ 1320800 w 1320800"/>
              <a:gd name="connsiteY8" fmla="*/ 0 h 11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0800" h="1147230">
                <a:moveTo>
                  <a:pt x="1320800" y="0"/>
                </a:moveTo>
                <a:lnTo>
                  <a:pt x="1320800" y="1147230"/>
                </a:lnTo>
                <a:lnTo>
                  <a:pt x="997417" y="1147230"/>
                </a:lnTo>
                <a:lnTo>
                  <a:pt x="4223" y="1147230"/>
                </a:lnTo>
                <a:lnTo>
                  <a:pt x="0" y="1078914"/>
                </a:lnTo>
                <a:cubicBezTo>
                  <a:pt x="0" y="706497"/>
                  <a:pt x="230993" y="378150"/>
                  <a:pt x="582328" y="184262"/>
                </a:cubicBezTo>
                <a:lnTo>
                  <a:pt x="678306" y="136632"/>
                </a:lnTo>
                <a:lnTo>
                  <a:pt x="691228" y="130219"/>
                </a:lnTo>
                <a:cubicBezTo>
                  <a:pt x="878377" y="47173"/>
                  <a:pt x="1092844" y="0"/>
                  <a:pt x="13208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204113" y="3502246"/>
            <a:ext cx="5783771" cy="1384995"/>
            <a:chOff x="3204115" y="3848269"/>
            <a:chExt cx="5783771" cy="1384995"/>
          </a:xfrm>
        </p:grpSpPr>
        <p:sp>
          <p:nvSpPr>
            <p:cNvPr id="17" name="文本框 16"/>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结论</a:t>
              </a:r>
            </a:p>
          </p:txBody>
        </p:sp>
        <p:sp>
          <p:nvSpPr>
            <p:cNvPr id="18" name="文本框 17"/>
            <p:cNvSpPr txBox="1"/>
            <p:nvPr/>
          </p:nvSpPr>
          <p:spPr>
            <a:xfrm>
              <a:off x="5317561" y="4863932"/>
              <a:ext cx="1556877" cy="369332"/>
            </a:xfrm>
            <a:prstGeom prst="rect">
              <a:avLst/>
            </a:prstGeom>
            <a:noFill/>
          </p:spPr>
          <p:txBody>
            <a:bodyPr wrap="square" rtlCol="0">
              <a:spAutoFit/>
            </a:bodyPr>
            <a:lstStyle/>
            <a:p>
              <a:pPr algn="dist"/>
              <a:r>
                <a:rPr lang="en-US" altLang="zh-CN"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Conclusions</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11" name="文本框 110"/>
          <p:cNvSpPr txBox="1"/>
          <p:nvPr/>
        </p:nvSpPr>
        <p:spPr>
          <a:xfrm>
            <a:off x="1261909" y="584125"/>
            <a:ext cx="5783771"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实验结论</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6471396" y="2451363"/>
            <a:ext cx="1148240" cy="83099"/>
            <a:chOff x="6710082" y="1986736"/>
            <a:chExt cx="1148240" cy="83099"/>
          </a:xfrm>
        </p:grpSpPr>
        <p:cxnSp>
          <p:nvCxnSpPr>
            <p:cNvPr id="9" name="出自【趣你的PPT】(微信:qunideppt)：最优质的PPT资源库"/>
            <p:cNvCxnSpPr/>
            <p:nvPr/>
          </p:nvCxnSpPr>
          <p:spPr>
            <a:xfrm>
              <a:off x="6710082" y="2026001"/>
              <a:ext cx="10892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出自【趣你的PPT】(微信:qunideppt)：最优质的PPT资源库"/>
            <p:cNvSpPr/>
            <p:nvPr/>
          </p:nvSpPr>
          <p:spPr>
            <a:xfrm>
              <a:off x="7775223" y="1986736"/>
              <a:ext cx="83099" cy="8309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5197826" y="1757830"/>
            <a:ext cx="1267385" cy="1470167"/>
            <a:chOff x="5480215" y="1290918"/>
            <a:chExt cx="1267385" cy="1470167"/>
          </a:xfrm>
        </p:grpSpPr>
        <p:sp>
          <p:nvSpPr>
            <p:cNvPr id="12" name="出自【趣你的PPT】(微信:qunideppt)：最优质的PPT资源库"/>
            <p:cNvSpPr/>
            <p:nvPr/>
          </p:nvSpPr>
          <p:spPr>
            <a:xfrm rot="16200000">
              <a:off x="5378824" y="1392309"/>
              <a:ext cx="1470167" cy="1267385"/>
            </a:xfrm>
            <a:prstGeom prst="triangle">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出自【趣你的PPT】(微信:qunideppt)：最优质的PPT资源库"/>
            <p:cNvSpPr>
              <a:spLocks noEditPoints="1"/>
            </p:cNvSpPr>
            <p:nvPr/>
          </p:nvSpPr>
          <p:spPr bwMode="auto">
            <a:xfrm>
              <a:off x="6120092" y="1846683"/>
              <a:ext cx="423007" cy="400954"/>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bg1"/>
            </a:solidFill>
            <a:ln>
              <a:noFill/>
            </a:ln>
          </p:spPr>
          <p:txBody>
            <a:bodyPr lIns="80296" tIns="40148" rIns="80296" bIns="40148"/>
            <a:lstStyle/>
            <a:p>
              <a:pPr>
                <a:defRPr/>
              </a:pPr>
              <a:endParaRPr lang="zh-CN" altLang="en-US" sz="158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flipH="1">
            <a:off x="4043401" y="3350228"/>
            <a:ext cx="1148240" cy="83099"/>
            <a:chOff x="6710082" y="1986736"/>
            <a:chExt cx="1148240" cy="83099"/>
          </a:xfrm>
        </p:grpSpPr>
        <p:cxnSp>
          <p:nvCxnSpPr>
            <p:cNvPr id="15" name="出自【趣你的PPT】(微信:qunideppt)：最优质的PPT资源库"/>
            <p:cNvCxnSpPr/>
            <p:nvPr/>
          </p:nvCxnSpPr>
          <p:spPr>
            <a:xfrm>
              <a:off x="6710082" y="2026001"/>
              <a:ext cx="10892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出自【趣你的PPT】(微信:qunideppt)：最优质的PPT资源库"/>
            <p:cNvSpPr/>
            <p:nvPr/>
          </p:nvSpPr>
          <p:spPr>
            <a:xfrm>
              <a:off x="7775223" y="1986736"/>
              <a:ext cx="83099" cy="8309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191641" y="2672231"/>
            <a:ext cx="1267385" cy="1470167"/>
            <a:chOff x="5474030" y="2205319"/>
            <a:chExt cx="1267385" cy="1470167"/>
          </a:xfrm>
        </p:grpSpPr>
        <p:sp>
          <p:nvSpPr>
            <p:cNvPr id="22" name="出自【趣你的PPT】(微信:qunideppt)：最优质的PPT资源库"/>
            <p:cNvSpPr/>
            <p:nvPr/>
          </p:nvSpPr>
          <p:spPr>
            <a:xfrm rot="5400000">
              <a:off x="5372639" y="2306710"/>
              <a:ext cx="1470167" cy="1267385"/>
            </a:xfrm>
            <a:prstGeom prst="triangle">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出自【趣你的PPT】(微信:qunideppt)：最优质的PPT资源库"/>
            <p:cNvSpPr>
              <a:spLocks noEditPoints="1"/>
            </p:cNvSpPr>
            <p:nvPr/>
          </p:nvSpPr>
          <p:spPr bwMode="auto">
            <a:xfrm>
              <a:off x="5688307" y="2691740"/>
              <a:ext cx="365271" cy="445994"/>
            </a:xfrm>
            <a:custGeom>
              <a:avLst/>
              <a:gdLst>
                <a:gd name="T0" fmla="*/ 36 w 79"/>
                <a:gd name="T1" fmla="*/ 27 h 97"/>
                <a:gd name="T2" fmla="*/ 40 w 79"/>
                <a:gd name="T3" fmla="*/ 1 h 97"/>
                <a:gd name="T4" fmla="*/ 46 w 79"/>
                <a:gd name="T5" fmla="*/ 5 h 97"/>
                <a:gd name="T6" fmla="*/ 41 w 79"/>
                <a:gd name="T7" fmla="*/ 27 h 97"/>
                <a:gd name="T8" fmla="*/ 39 w 79"/>
                <a:gd name="T9" fmla="*/ 27 h 97"/>
                <a:gd name="T10" fmla="*/ 36 w 79"/>
                <a:gd name="T11" fmla="*/ 27 h 97"/>
                <a:gd name="T12" fmla="*/ 38 w 79"/>
                <a:gd name="T13" fmla="*/ 67 h 97"/>
                <a:gd name="T14" fmla="*/ 34 w 79"/>
                <a:gd name="T15" fmla="*/ 58 h 97"/>
                <a:gd name="T16" fmla="*/ 29 w 79"/>
                <a:gd name="T17" fmla="*/ 64 h 97"/>
                <a:gd name="T18" fmla="*/ 38 w 79"/>
                <a:gd name="T19" fmla="*/ 67 h 97"/>
                <a:gd name="T20" fmla="*/ 41 w 79"/>
                <a:gd name="T21" fmla="*/ 67 h 97"/>
                <a:gd name="T22" fmla="*/ 46 w 79"/>
                <a:gd name="T23" fmla="*/ 58 h 97"/>
                <a:gd name="T24" fmla="*/ 50 w 79"/>
                <a:gd name="T25" fmla="*/ 64 h 97"/>
                <a:gd name="T26" fmla="*/ 41 w 79"/>
                <a:gd name="T27" fmla="*/ 67 h 97"/>
                <a:gd name="T28" fmla="*/ 40 w 79"/>
                <a:gd name="T29" fmla="*/ 94 h 97"/>
                <a:gd name="T30" fmla="*/ 25 w 79"/>
                <a:gd name="T31" fmla="*/ 96 h 97"/>
                <a:gd name="T32" fmla="*/ 16 w 79"/>
                <a:gd name="T33" fmla="*/ 89 h 97"/>
                <a:gd name="T34" fmla="*/ 10 w 79"/>
                <a:gd name="T35" fmla="*/ 81 h 97"/>
                <a:gd name="T36" fmla="*/ 5 w 79"/>
                <a:gd name="T37" fmla="*/ 72 h 97"/>
                <a:gd name="T38" fmla="*/ 0 w 79"/>
                <a:gd name="T39" fmla="*/ 55 h 97"/>
                <a:gd name="T40" fmla="*/ 7 w 79"/>
                <a:gd name="T41" fmla="*/ 37 h 97"/>
                <a:gd name="T42" fmla="*/ 22 w 79"/>
                <a:gd name="T43" fmla="*/ 30 h 97"/>
                <a:gd name="T44" fmla="*/ 40 w 79"/>
                <a:gd name="T45" fmla="*/ 31 h 97"/>
                <a:gd name="T46" fmla="*/ 57 w 79"/>
                <a:gd name="T47" fmla="*/ 30 h 97"/>
                <a:gd name="T48" fmla="*/ 72 w 79"/>
                <a:gd name="T49" fmla="*/ 37 h 97"/>
                <a:gd name="T50" fmla="*/ 79 w 79"/>
                <a:gd name="T51" fmla="*/ 55 h 97"/>
                <a:gd name="T52" fmla="*/ 74 w 79"/>
                <a:gd name="T53" fmla="*/ 72 h 97"/>
                <a:gd name="T54" fmla="*/ 69 w 79"/>
                <a:gd name="T55" fmla="*/ 81 h 97"/>
                <a:gd name="T56" fmla="*/ 63 w 79"/>
                <a:gd name="T57" fmla="*/ 89 h 97"/>
                <a:gd name="T58" fmla="*/ 54 w 79"/>
                <a:gd name="T59" fmla="*/ 96 h 97"/>
                <a:gd name="T60" fmla="*/ 40 w 79"/>
                <a:gd name="T61" fmla="*/ 94 h 97"/>
                <a:gd name="T62" fmla="*/ 29 w 79"/>
                <a:gd name="T63" fmla="*/ 86 h 97"/>
                <a:gd name="T64" fmla="*/ 24 w 79"/>
                <a:gd name="T65" fmla="*/ 82 h 97"/>
                <a:gd name="T66" fmla="*/ 19 w 79"/>
                <a:gd name="T67" fmla="*/ 75 h 97"/>
                <a:gd name="T68" fmla="*/ 15 w 79"/>
                <a:gd name="T69" fmla="*/ 68 h 97"/>
                <a:gd name="T70" fmla="*/ 11 w 79"/>
                <a:gd name="T71" fmla="*/ 56 h 97"/>
                <a:gd name="T72" fmla="*/ 16 w 79"/>
                <a:gd name="T73" fmla="*/ 45 h 97"/>
                <a:gd name="T74" fmla="*/ 25 w 79"/>
                <a:gd name="T75" fmla="*/ 40 h 97"/>
                <a:gd name="T76" fmla="*/ 39 w 79"/>
                <a:gd name="T77" fmla="*/ 41 h 97"/>
                <a:gd name="T78" fmla="*/ 40 w 79"/>
                <a:gd name="T79" fmla="*/ 41 h 97"/>
                <a:gd name="T80" fmla="*/ 40 w 79"/>
                <a:gd name="T81" fmla="*/ 41 h 97"/>
                <a:gd name="T82" fmla="*/ 54 w 79"/>
                <a:gd name="T83" fmla="*/ 40 h 97"/>
                <a:gd name="T84" fmla="*/ 63 w 79"/>
                <a:gd name="T85" fmla="*/ 45 h 97"/>
                <a:gd name="T86" fmla="*/ 68 w 79"/>
                <a:gd name="T87" fmla="*/ 56 h 97"/>
                <a:gd name="T88" fmla="*/ 64 w 79"/>
                <a:gd name="T89" fmla="*/ 68 h 97"/>
                <a:gd name="T90" fmla="*/ 60 w 79"/>
                <a:gd name="T91" fmla="*/ 75 h 97"/>
                <a:gd name="T92" fmla="*/ 55 w 79"/>
                <a:gd name="T93" fmla="*/ 82 h 97"/>
                <a:gd name="T94" fmla="*/ 50 w 79"/>
                <a:gd name="T95" fmla="*/ 86 h 97"/>
                <a:gd name="T96" fmla="*/ 41 w 79"/>
                <a:gd name="T97" fmla="*/ 83 h 97"/>
                <a:gd name="T98" fmla="*/ 40 w 79"/>
                <a:gd name="T99" fmla="*/ 83 h 97"/>
                <a:gd name="T100" fmla="*/ 38 w 79"/>
                <a:gd name="T101" fmla="*/ 83 h 97"/>
                <a:gd name="T102" fmla="*/ 29 w 79"/>
                <a:gd name="T103" fmla="*/ 86 h 97"/>
                <a:gd name="T104" fmla="*/ 43 w 79"/>
                <a:gd name="T105" fmla="*/ 15 h 97"/>
                <a:gd name="T106" fmla="*/ 45 w 79"/>
                <a:gd name="T107" fmla="*/ 13 h 97"/>
                <a:gd name="T108" fmla="*/ 65 w 79"/>
                <a:gd name="T109" fmla="*/ 10 h 97"/>
                <a:gd name="T110" fmla="*/ 44 w 79"/>
                <a:gd name="T111" fmla="*/ 20 h 97"/>
                <a:gd name="T112" fmla="*/ 59 w 79"/>
                <a:gd name="T113" fmla="*/ 23 h 97"/>
                <a:gd name="T114" fmla="*/ 78 w 79"/>
                <a:gd name="T115" fmla="*/ 11 h 97"/>
                <a:gd name="T116" fmla="*/ 54 w 79"/>
                <a:gd name="T117" fmla="*/ 3 h 97"/>
                <a:gd name="T118" fmla="*/ 43 w 79"/>
                <a:gd name="T119"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 h="97">
                  <a:moveTo>
                    <a:pt x="36" y="27"/>
                  </a:moveTo>
                  <a:cubicBezTo>
                    <a:pt x="33" y="18"/>
                    <a:pt x="30" y="8"/>
                    <a:pt x="40" y="1"/>
                  </a:cubicBezTo>
                  <a:cubicBezTo>
                    <a:pt x="46" y="5"/>
                    <a:pt x="46" y="5"/>
                    <a:pt x="46" y="5"/>
                  </a:cubicBezTo>
                  <a:cubicBezTo>
                    <a:pt x="38" y="11"/>
                    <a:pt x="39" y="20"/>
                    <a:pt x="41" y="27"/>
                  </a:cubicBezTo>
                  <a:cubicBezTo>
                    <a:pt x="40" y="27"/>
                    <a:pt x="40" y="27"/>
                    <a:pt x="39" y="27"/>
                  </a:cubicBezTo>
                  <a:cubicBezTo>
                    <a:pt x="38" y="27"/>
                    <a:pt x="37" y="27"/>
                    <a:pt x="36" y="27"/>
                  </a:cubicBezTo>
                  <a:close/>
                  <a:moveTo>
                    <a:pt x="38" y="67"/>
                  </a:moveTo>
                  <a:cubicBezTo>
                    <a:pt x="38" y="67"/>
                    <a:pt x="38" y="59"/>
                    <a:pt x="34" y="58"/>
                  </a:cubicBezTo>
                  <a:cubicBezTo>
                    <a:pt x="30" y="58"/>
                    <a:pt x="28" y="62"/>
                    <a:pt x="29" y="64"/>
                  </a:cubicBezTo>
                  <a:cubicBezTo>
                    <a:pt x="30" y="66"/>
                    <a:pt x="38" y="67"/>
                    <a:pt x="38" y="67"/>
                  </a:cubicBezTo>
                  <a:close/>
                  <a:moveTo>
                    <a:pt x="41" y="67"/>
                  </a:moveTo>
                  <a:cubicBezTo>
                    <a:pt x="41" y="67"/>
                    <a:pt x="42" y="59"/>
                    <a:pt x="46" y="58"/>
                  </a:cubicBezTo>
                  <a:cubicBezTo>
                    <a:pt x="50" y="58"/>
                    <a:pt x="52" y="62"/>
                    <a:pt x="50" y="64"/>
                  </a:cubicBezTo>
                  <a:cubicBezTo>
                    <a:pt x="49" y="66"/>
                    <a:pt x="41" y="67"/>
                    <a:pt x="41" y="67"/>
                  </a:cubicBezTo>
                  <a:close/>
                  <a:moveTo>
                    <a:pt x="40" y="94"/>
                  </a:moveTo>
                  <a:cubicBezTo>
                    <a:pt x="33" y="97"/>
                    <a:pt x="29" y="97"/>
                    <a:pt x="25" y="96"/>
                  </a:cubicBezTo>
                  <a:cubicBezTo>
                    <a:pt x="21" y="95"/>
                    <a:pt x="19" y="93"/>
                    <a:pt x="16" y="89"/>
                  </a:cubicBezTo>
                  <a:cubicBezTo>
                    <a:pt x="14" y="86"/>
                    <a:pt x="12" y="83"/>
                    <a:pt x="10" y="81"/>
                  </a:cubicBezTo>
                  <a:cubicBezTo>
                    <a:pt x="8" y="78"/>
                    <a:pt x="7" y="75"/>
                    <a:pt x="5" y="72"/>
                  </a:cubicBezTo>
                  <a:cubicBezTo>
                    <a:pt x="3" y="67"/>
                    <a:pt x="0" y="61"/>
                    <a:pt x="0" y="55"/>
                  </a:cubicBezTo>
                  <a:cubicBezTo>
                    <a:pt x="0" y="48"/>
                    <a:pt x="1" y="42"/>
                    <a:pt x="7" y="37"/>
                  </a:cubicBezTo>
                  <a:cubicBezTo>
                    <a:pt x="11" y="33"/>
                    <a:pt x="16" y="31"/>
                    <a:pt x="22" y="30"/>
                  </a:cubicBezTo>
                  <a:cubicBezTo>
                    <a:pt x="27" y="29"/>
                    <a:pt x="33" y="29"/>
                    <a:pt x="40" y="31"/>
                  </a:cubicBezTo>
                  <a:cubicBezTo>
                    <a:pt x="46" y="29"/>
                    <a:pt x="52" y="29"/>
                    <a:pt x="57" y="30"/>
                  </a:cubicBezTo>
                  <a:cubicBezTo>
                    <a:pt x="63" y="31"/>
                    <a:pt x="68" y="33"/>
                    <a:pt x="72" y="37"/>
                  </a:cubicBezTo>
                  <a:cubicBezTo>
                    <a:pt x="78" y="42"/>
                    <a:pt x="79" y="48"/>
                    <a:pt x="79" y="55"/>
                  </a:cubicBezTo>
                  <a:cubicBezTo>
                    <a:pt x="79" y="61"/>
                    <a:pt x="76" y="67"/>
                    <a:pt x="74" y="72"/>
                  </a:cubicBezTo>
                  <a:cubicBezTo>
                    <a:pt x="72" y="75"/>
                    <a:pt x="71" y="78"/>
                    <a:pt x="69" y="81"/>
                  </a:cubicBezTo>
                  <a:cubicBezTo>
                    <a:pt x="67" y="83"/>
                    <a:pt x="65" y="86"/>
                    <a:pt x="63" y="89"/>
                  </a:cubicBezTo>
                  <a:cubicBezTo>
                    <a:pt x="60" y="93"/>
                    <a:pt x="58" y="95"/>
                    <a:pt x="54" y="96"/>
                  </a:cubicBezTo>
                  <a:cubicBezTo>
                    <a:pt x="50" y="97"/>
                    <a:pt x="46" y="97"/>
                    <a:pt x="40" y="94"/>
                  </a:cubicBezTo>
                  <a:close/>
                  <a:moveTo>
                    <a:pt x="29" y="86"/>
                  </a:moveTo>
                  <a:cubicBezTo>
                    <a:pt x="27" y="86"/>
                    <a:pt x="26" y="84"/>
                    <a:pt x="24" y="82"/>
                  </a:cubicBezTo>
                  <a:cubicBezTo>
                    <a:pt x="22" y="80"/>
                    <a:pt x="21" y="77"/>
                    <a:pt x="19" y="75"/>
                  </a:cubicBezTo>
                  <a:cubicBezTo>
                    <a:pt x="18" y="73"/>
                    <a:pt x="17" y="71"/>
                    <a:pt x="15" y="68"/>
                  </a:cubicBezTo>
                  <a:cubicBezTo>
                    <a:pt x="13" y="64"/>
                    <a:pt x="12" y="60"/>
                    <a:pt x="11" y="56"/>
                  </a:cubicBezTo>
                  <a:cubicBezTo>
                    <a:pt x="11" y="52"/>
                    <a:pt x="12" y="48"/>
                    <a:pt x="16" y="45"/>
                  </a:cubicBezTo>
                  <a:cubicBezTo>
                    <a:pt x="18" y="42"/>
                    <a:pt x="21" y="41"/>
                    <a:pt x="25" y="40"/>
                  </a:cubicBezTo>
                  <a:cubicBezTo>
                    <a:pt x="29" y="40"/>
                    <a:pt x="34" y="40"/>
                    <a:pt x="39" y="41"/>
                  </a:cubicBezTo>
                  <a:cubicBezTo>
                    <a:pt x="40" y="41"/>
                    <a:pt x="40" y="41"/>
                    <a:pt x="40" y="41"/>
                  </a:cubicBezTo>
                  <a:cubicBezTo>
                    <a:pt x="40" y="41"/>
                    <a:pt x="40" y="41"/>
                    <a:pt x="40" y="41"/>
                  </a:cubicBezTo>
                  <a:cubicBezTo>
                    <a:pt x="45" y="40"/>
                    <a:pt x="50" y="40"/>
                    <a:pt x="54" y="40"/>
                  </a:cubicBezTo>
                  <a:cubicBezTo>
                    <a:pt x="58" y="41"/>
                    <a:pt x="61" y="42"/>
                    <a:pt x="63" y="45"/>
                  </a:cubicBezTo>
                  <a:cubicBezTo>
                    <a:pt x="67" y="48"/>
                    <a:pt x="68" y="52"/>
                    <a:pt x="68" y="56"/>
                  </a:cubicBezTo>
                  <a:cubicBezTo>
                    <a:pt x="67" y="60"/>
                    <a:pt x="66" y="64"/>
                    <a:pt x="64" y="68"/>
                  </a:cubicBezTo>
                  <a:cubicBezTo>
                    <a:pt x="62" y="71"/>
                    <a:pt x="61" y="73"/>
                    <a:pt x="60" y="75"/>
                  </a:cubicBezTo>
                  <a:cubicBezTo>
                    <a:pt x="58" y="77"/>
                    <a:pt x="57" y="80"/>
                    <a:pt x="55" y="82"/>
                  </a:cubicBezTo>
                  <a:cubicBezTo>
                    <a:pt x="53" y="84"/>
                    <a:pt x="52" y="86"/>
                    <a:pt x="50" y="86"/>
                  </a:cubicBezTo>
                  <a:cubicBezTo>
                    <a:pt x="48" y="87"/>
                    <a:pt x="45" y="86"/>
                    <a:pt x="41" y="83"/>
                  </a:cubicBezTo>
                  <a:cubicBezTo>
                    <a:pt x="40" y="83"/>
                    <a:pt x="40" y="83"/>
                    <a:pt x="40" y="83"/>
                  </a:cubicBezTo>
                  <a:cubicBezTo>
                    <a:pt x="38" y="83"/>
                    <a:pt x="38" y="83"/>
                    <a:pt x="38" y="83"/>
                  </a:cubicBezTo>
                  <a:cubicBezTo>
                    <a:pt x="34" y="86"/>
                    <a:pt x="31" y="87"/>
                    <a:pt x="29" y="86"/>
                  </a:cubicBezTo>
                  <a:close/>
                  <a:moveTo>
                    <a:pt x="43" y="15"/>
                  </a:moveTo>
                  <a:cubicBezTo>
                    <a:pt x="44" y="14"/>
                    <a:pt x="44" y="14"/>
                    <a:pt x="45" y="13"/>
                  </a:cubicBezTo>
                  <a:cubicBezTo>
                    <a:pt x="52" y="11"/>
                    <a:pt x="65" y="10"/>
                    <a:pt x="65" y="10"/>
                  </a:cubicBezTo>
                  <a:cubicBezTo>
                    <a:pt x="58" y="12"/>
                    <a:pt x="49" y="15"/>
                    <a:pt x="44" y="20"/>
                  </a:cubicBezTo>
                  <a:cubicBezTo>
                    <a:pt x="47" y="22"/>
                    <a:pt x="51" y="25"/>
                    <a:pt x="59" y="23"/>
                  </a:cubicBezTo>
                  <a:cubicBezTo>
                    <a:pt x="68" y="22"/>
                    <a:pt x="78" y="11"/>
                    <a:pt x="78" y="11"/>
                  </a:cubicBezTo>
                  <a:cubicBezTo>
                    <a:pt x="78" y="11"/>
                    <a:pt x="62" y="0"/>
                    <a:pt x="54" y="3"/>
                  </a:cubicBezTo>
                  <a:cubicBezTo>
                    <a:pt x="48" y="5"/>
                    <a:pt x="44" y="11"/>
                    <a:pt x="43" y="15"/>
                  </a:cubicBezTo>
                  <a:close/>
                </a:path>
              </a:pathLst>
            </a:custGeom>
            <a:solidFill>
              <a:schemeClr val="bg1"/>
            </a:solidFill>
            <a:ln>
              <a:noFill/>
            </a:ln>
          </p:spPr>
          <p:txBody>
            <a:bodyPr lIns="80296" tIns="40148" rIns="80296" bIns="40148"/>
            <a:lstStyle/>
            <a:p>
              <a:pPr>
                <a:defRPr/>
              </a:pPr>
              <a:endParaRPr lang="zh-CN" altLang="en-US" sz="158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6441882" y="4275664"/>
            <a:ext cx="1148240" cy="83099"/>
            <a:chOff x="6710082" y="1986736"/>
            <a:chExt cx="1148240" cy="83099"/>
          </a:xfrm>
        </p:grpSpPr>
        <p:cxnSp>
          <p:nvCxnSpPr>
            <p:cNvPr id="25" name="出自【趣你的PPT】(微信:qunideppt)：最优质的PPT资源库"/>
            <p:cNvCxnSpPr/>
            <p:nvPr/>
          </p:nvCxnSpPr>
          <p:spPr>
            <a:xfrm>
              <a:off x="6710082" y="2026001"/>
              <a:ext cx="10892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出自【趣你的PPT】(微信:qunideppt)：最优质的PPT资源库"/>
            <p:cNvSpPr/>
            <p:nvPr/>
          </p:nvSpPr>
          <p:spPr>
            <a:xfrm>
              <a:off x="7775223" y="1986736"/>
              <a:ext cx="83099" cy="8309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5204011" y="3586633"/>
            <a:ext cx="1267385" cy="1470167"/>
            <a:chOff x="5486400" y="3119721"/>
            <a:chExt cx="1267385" cy="1470167"/>
          </a:xfrm>
        </p:grpSpPr>
        <p:sp>
          <p:nvSpPr>
            <p:cNvPr id="28" name="出自【趣你的PPT】(微信:qunideppt)：最优质的PPT资源库"/>
            <p:cNvSpPr/>
            <p:nvPr/>
          </p:nvSpPr>
          <p:spPr>
            <a:xfrm rot="16200000">
              <a:off x="5385009" y="3221112"/>
              <a:ext cx="1470167" cy="1267385"/>
            </a:xfrm>
            <a:prstGeom prst="triangle">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9" name="出自【趣你的PPT】(微信:qunideppt)：最优质的PPT资源库"/>
            <p:cNvSpPr>
              <a:spLocks noEditPoints="1"/>
            </p:cNvSpPr>
            <p:nvPr/>
          </p:nvSpPr>
          <p:spPr bwMode="auto">
            <a:xfrm>
              <a:off x="6173778" y="3618057"/>
              <a:ext cx="315633" cy="381390"/>
            </a:xfrm>
            <a:custGeom>
              <a:avLst/>
              <a:gdLst>
                <a:gd name="T0" fmla="*/ 18 w 213"/>
                <a:gd name="T1" fmla="*/ 54 h 256"/>
                <a:gd name="T2" fmla="*/ 42 w 213"/>
                <a:gd name="T3" fmla="*/ 30 h 256"/>
                <a:gd name="T4" fmla="*/ 80 w 213"/>
                <a:gd name="T5" fmla="*/ 26 h 256"/>
                <a:gd name="T6" fmla="*/ 112 w 213"/>
                <a:gd name="T7" fmla="*/ 0 h 256"/>
                <a:gd name="T8" fmla="*/ 135 w 213"/>
                <a:gd name="T9" fmla="*/ 10 h 256"/>
                <a:gd name="T10" fmla="*/ 153 w 213"/>
                <a:gd name="T11" fmla="*/ 21 h 256"/>
                <a:gd name="T12" fmla="*/ 204 w 213"/>
                <a:gd name="T13" fmla="*/ 76 h 256"/>
                <a:gd name="T14" fmla="*/ 35 w 213"/>
                <a:gd name="T15" fmla="*/ 256 h 256"/>
                <a:gd name="T16" fmla="*/ 89 w 213"/>
                <a:gd name="T17" fmla="*/ 153 h 256"/>
                <a:gd name="T18" fmla="*/ 88 w 213"/>
                <a:gd name="T19" fmla="*/ 139 h 256"/>
                <a:gd name="T20" fmla="*/ 77 w 213"/>
                <a:gd name="T21" fmla="*/ 164 h 256"/>
                <a:gd name="T22" fmla="*/ 84 w 213"/>
                <a:gd name="T23" fmla="*/ 149 h 256"/>
                <a:gd name="T24" fmla="*/ 83 w 213"/>
                <a:gd name="T25" fmla="*/ 151 h 256"/>
                <a:gd name="T26" fmla="*/ 106 w 213"/>
                <a:gd name="T27" fmla="*/ 164 h 256"/>
                <a:gd name="T28" fmla="*/ 113 w 213"/>
                <a:gd name="T29" fmla="*/ 143 h 256"/>
                <a:gd name="T30" fmla="*/ 99 w 213"/>
                <a:gd name="T31" fmla="*/ 160 h 256"/>
                <a:gd name="T32" fmla="*/ 106 w 213"/>
                <a:gd name="T33" fmla="*/ 141 h 256"/>
                <a:gd name="T34" fmla="*/ 106 w 213"/>
                <a:gd name="T35" fmla="*/ 161 h 256"/>
                <a:gd name="T36" fmla="*/ 134 w 213"/>
                <a:gd name="T37" fmla="*/ 153 h 256"/>
                <a:gd name="T38" fmla="*/ 134 w 213"/>
                <a:gd name="T39" fmla="*/ 139 h 256"/>
                <a:gd name="T40" fmla="*/ 122 w 213"/>
                <a:gd name="T41" fmla="*/ 164 h 256"/>
                <a:gd name="T42" fmla="*/ 130 w 213"/>
                <a:gd name="T43" fmla="*/ 149 h 256"/>
                <a:gd name="T44" fmla="*/ 128 w 213"/>
                <a:gd name="T45" fmla="*/ 151 h 256"/>
                <a:gd name="T46" fmla="*/ 90 w 213"/>
                <a:gd name="T47" fmla="*/ 173 h 256"/>
                <a:gd name="T48" fmla="*/ 77 w 213"/>
                <a:gd name="T49" fmla="*/ 190 h 256"/>
                <a:gd name="T50" fmla="*/ 90 w 213"/>
                <a:gd name="T51" fmla="*/ 191 h 256"/>
                <a:gd name="T52" fmla="*/ 84 w 213"/>
                <a:gd name="T53" fmla="*/ 191 h 256"/>
                <a:gd name="T54" fmla="*/ 83 w 213"/>
                <a:gd name="T55" fmla="*/ 173 h 256"/>
                <a:gd name="T56" fmla="*/ 84 w 213"/>
                <a:gd name="T57" fmla="*/ 178 h 256"/>
                <a:gd name="T58" fmla="*/ 97 w 213"/>
                <a:gd name="T59" fmla="*/ 195 h 256"/>
                <a:gd name="T60" fmla="*/ 104 w 213"/>
                <a:gd name="T61" fmla="*/ 173 h 256"/>
                <a:gd name="T62" fmla="*/ 91 w 213"/>
                <a:gd name="T63" fmla="*/ 190 h 256"/>
                <a:gd name="T64" fmla="*/ 97 w 213"/>
                <a:gd name="T65" fmla="*/ 172 h 256"/>
                <a:gd name="T66" fmla="*/ 97 w 213"/>
                <a:gd name="T67" fmla="*/ 192 h 256"/>
                <a:gd name="T68" fmla="*/ 118 w 213"/>
                <a:gd name="T69" fmla="*/ 188 h 256"/>
                <a:gd name="T70" fmla="*/ 119 w 213"/>
                <a:gd name="T71" fmla="*/ 176 h 256"/>
                <a:gd name="T72" fmla="*/ 112 w 213"/>
                <a:gd name="T73" fmla="*/ 169 h 256"/>
                <a:gd name="T74" fmla="*/ 111 w 213"/>
                <a:gd name="T75" fmla="*/ 195 h 256"/>
                <a:gd name="T76" fmla="*/ 113 w 213"/>
                <a:gd name="T77" fmla="*/ 187 h 256"/>
                <a:gd name="T78" fmla="*/ 114 w 213"/>
                <a:gd name="T79" fmla="*/ 195 h 256"/>
                <a:gd name="T80" fmla="*/ 113 w 213"/>
                <a:gd name="T81" fmla="*/ 173 h 256"/>
                <a:gd name="T82" fmla="*/ 113 w 213"/>
                <a:gd name="T83" fmla="*/ 178 h 256"/>
                <a:gd name="T84" fmla="*/ 130 w 213"/>
                <a:gd name="T85" fmla="*/ 169 h 256"/>
                <a:gd name="T86" fmla="*/ 120 w 213"/>
                <a:gd name="T87" fmla="*/ 169 h 256"/>
                <a:gd name="T88" fmla="*/ 125 w 213"/>
                <a:gd name="T89" fmla="*/ 181 h 256"/>
                <a:gd name="T90" fmla="*/ 29 w 213"/>
                <a:gd name="T91" fmla="*/ 76 h 256"/>
                <a:gd name="T92" fmla="*/ 174 w 213"/>
                <a:gd name="T93" fmla="*/ 51 h 256"/>
                <a:gd name="T94" fmla="*/ 139 w 213"/>
                <a:gd name="T95" fmla="*/ 45 h 256"/>
                <a:gd name="T96" fmla="*/ 124 w 213"/>
                <a:gd name="T97" fmla="*/ 34 h 256"/>
                <a:gd name="T98" fmla="*/ 120 w 213"/>
                <a:gd name="T99" fmla="*/ 24 h 256"/>
                <a:gd name="T100" fmla="*/ 103 w 213"/>
                <a:gd name="T101" fmla="*/ 24 h 256"/>
                <a:gd name="T102" fmla="*/ 101 w 213"/>
                <a:gd name="T103" fmla="*/ 38 h 256"/>
                <a:gd name="T104" fmla="*/ 96 w 213"/>
                <a:gd name="T105" fmla="*/ 52 h 256"/>
                <a:gd name="T106" fmla="*/ 90 w 213"/>
                <a:gd name="T107" fmla="*/ 55 h 256"/>
                <a:gd name="T108" fmla="*/ 69 w 213"/>
                <a:gd name="T109" fmla="*/ 44 h 256"/>
                <a:gd name="T110" fmla="*/ 56 w 213"/>
                <a:gd name="T111" fmla="*/ 45 h 256"/>
                <a:gd name="T112" fmla="*/ 44 w 213"/>
                <a:gd name="T113" fmla="*/ 62 h 256"/>
                <a:gd name="T114" fmla="*/ 179 w 213"/>
                <a:gd name="T115" fmla="*/ 131 h 256"/>
                <a:gd name="T116" fmla="*/ 167 w 213"/>
                <a:gd name="T117" fmla="*/ 20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3" h="256">
                  <a:moveTo>
                    <a:pt x="0" y="76"/>
                  </a:moveTo>
                  <a:cubicBezTo>
                    <a:pt x="8" y="76"/>
                    <a:pt x="8" y="76"/>
                    <a:pt x="8" y="76"/>
                  </a:cubicBezTo>
                  <a:cubicBezTo>
                    <a:pt x="9" y="68"/>
                    <a:pt x="13" y="60"/>
                    <a:pt x="18" y="54"/>
                  </a:cubicBezTo>
                  <a:cubicBezTo>
                    <a:pt x="22" y="49"/>
                    <a:pt x="28" y="46"/>
                    <a:pt x="34" y="43"/>
                  </a:cubicBezTo>
                  <a:cubicBezTo>
                    <a:pt x="35" y="38"/>
                    <a:pt x="38" y="34"/>
                    <a:pt x="42" y="30"/>
                  </a:cubicBezTo>
                  <a:cubicBezTo>
                    <a:pt x="42" y="30"/>
                    <a:pt x="42" y="30"/>
                    <a:pt x="42" y="30"/>
                  </a:cubicBezTo>
                  <a:cubicBezTo>
                    <a:pt x="42" y="30"/>
                    <a:pt x="42" y="30"/>
                    <a:pt x="42" y="30"/>
                  </a:cubicBezTo>
                  <a:cubicBezTo>
                    <a:pt x="47" y="24"/>
                    <a:pt x="55" y="21"/>
                    <a:pt x="63" y="21"/>
                  </a:cubicBezTo>
                  <a:cubicBezTo>
                    <a:pt x="69" y="21"/>
                    <a:pt x="75" y="23"/>
                    <a:pt x="80" y="26"/>
                  </a:cubicBezTo>
                  <a:cubicBezTo>
                    <a:pt x="81" y="20"/>
                    <a:pt x="84" y="14"/>
                    <a:pt x="89" y="10"/>
                  </a:cubicBezTo>
                  <a:cubicBezTo>
                    <a:pt x="89" y="10"/>
                    <a:pt x="89" y="10"/>
                    <a:pt x="89" y="10"/>
                  </a:cubicBezTo>
                  <a:cubicBezTo>
                    <a:pt x="95" y="4"/>
                    <a:pt x="103" y="0"/>
                    <a:pt x="112" y="0"/>
                  </a:cubicBezTo>
                  <a:cubicBezTo>
                    <a:pt x="121" y="0"/>
                    <a:pt x="129" y="4"/>
                    <a:pt x="135" y="10"/>
                  </a:cubicBezTo>
                  <a:cubicBezTo>
                    <a:pt x="135" y="10"/>
                    <a:pt x="135" y="10"/>
                    <a:pt x="135" y="10"/>
                  </a:cubicBezTo>
                  <a:cubicBezTo>
                    <a:pt x="135" y="10"/>
                    <a:pt x="135" y="10"/>
                    <a:pt x="135" y="10"/>
                  </a:cubicBezTo>
                  <a:cubicBezTo>
                    <a:pt x="135" y="10"/>
                    <a:pt x="135" y="10"/>
                    <a:pt x="135" y="10"/>
                  </a:cubicBezTo>
                  <a:cubicBezTo>
                    <a:pt x="138" y="13"/>
                    <a:pt x="141" y="17"/>
                    <a:pt x="143" y="22"/>
                  </a:cubicBezTo>
                  <a:cubicBezTo>
                    <a:pt x="146" y="21"/>
                    <a:pt x="149" y="21"/>
                    <a:pt x="153" y="21"/>
                  </a:cubicBezTo>
                  <a:cubicBezTo>
                    <a:pt x="167" y="21"/>
                    <a:pt x="180" y="27"/>
                    <a:pt x="189" y="36"/>
                  </a:cubicBezTo>
                  <a:cubicBezTo>
                    <a:pt x="198" y="45"/>
                    <a:pt x="204" y="58"/>
                    <a:pt x="204" y="72"/>
                  </a:cubicBezTo>
                  <a:cubicBezTo>
                    <a:pt x="204" y="73"/>
                    <a:pt x="204" y="75"/>
                    <a:pt x="204" y="76"/>
                  </a:cubicBezTo>
                  <a:cubicBezTo>
                    <a:pt x="213" y="76"/>
                    <a:pt x="213" y="76"/>
                    <a:pt x="213" y="76"/>
                  </a:cubicBezTo>
                  <a:cubicBezTo>
                    <a:pt x="182" y="256"/>
                    <a:pt x="182" y="256"/>
                    <a:pt x="182" y="256"/>
                  </a:cubicBezTo>
                  <a:cubicBezTo>
                    <a:pt x="35" y="256"/>
                    <a:pt x="35" y="256"/>
                    <a:pt x="35" y="256"/>
                  </a:cubicBezTo>
                  <a:cubicBezTo>
                    <a:pt x="0" y="76"/>
                    <a:pt x="0" y="76"/>
                    <a:pt x="0" y="76"/>
                  </a:cubicBezTo>
                  <a:close/>
                  <a:moveTo>
                    <a:pt x="83" y="154"/>
                  </a:moveTo>
                  <a:cubicBezTo>
                    <a:pt x="86" y="154"/>
                    <a:pt x="88" y="154"/>
                    <a:pt x="89" y="153"/>
                  </a:cubicBezTo>
                  <a:cubicBezTo>
                    <a:pt x="90" y="153"/>
                    <a:pt x="90" y="151"/>
                    <a:pt x="90" y="150"/>
                  </a:cubicBezTo>
                  <a:cubicBezTo>
                    <a:pt x="90" y="142"/>
                    <a:pt x="90" y="142"/>
                    <a:pt x="90" y="142"/>
                  </a:cubicBezTo>
                  <a:cubicBezTo>
                    <a:pt x="90" y="141"/>
                    <a:pt x="90" y="139"/>
                    <a:pt x="88" y="139"/>
                  </a:cubicBezTo>
                  <a:cubicBezTo>
                    <a:pt x="87" y="138"/>
                    <a:pt x="85" y="138"/>
                    <a:pt x="83" y="138"/>
                  </a:cubicBezTo>
                  <a:cubicBezTo>
                    <a:pt x="77" y="138"/>
                    <a:pt x="77" y="138"/>
                    <a:pt x="77" y="138"/>
                  </a:cubicBezTo>
                  <a:cubicBezTo>
                    <a:pt x="77" y="164"/>
                    <a:pt x="77" y="164"/>
                    <a:pt x="77" y="164"/>
                  </a:cubicBezTo>
                  <a:cubicBezTo>
                    <a:pt x="83" y="164"/>
                    <a:pt x="83" y="164"/>
                    <a:pt x="83" y="164"/>
                  </a:cubicBezTo>
                  <a:cubicBezTo>
                    <a:pt x="83" y="154"/>
                    <a:pt x="83" y="154"/>
                    <a:pt x="83" y="154"/>
                  </a:cubicBezTo>
                  <a:close/>
                  <a:moveTo>
                    <a:pt x="84" y="149"/>
                  </a:moveTo>
                  <a:cubicBezTo>
                    <a:pt x="84" y="143"/>
                    <a:pt x="84" y="143"/>
                    <a:pt x="84" y="143"/>
                  </a:cubicBezTo>
                  <a:cubicBezTo>
                    <a:pt x="84" y="142"/>
                    <a:pt x="84" y="142"/>
                    <a:pt x="83" y="142"/>
                  </a:cubicBezTo>
                  <a:cubicBezTo>
                    <a:pt x="83" y="151"/>
                    <a:pt x="83" y="151"/>
                    <a:pt x="83" y="151"/>
                  </a:cubicBezTo>
                  <a:cubicBezTo>
                    <a:pt x="84" y="151"/>
                    <a:pt x="84" y="150"/>
                    <a:pt x="84" y="149"/>
                  </a:cubicBezTo>
                  <a:close/>
                  <a:moveTo>
                    <a:pt x="99" y="160"/>
                  </a:moveTo>
                  <a:cubicBezTo>
                    <a:pt x="99" y="163"/>
                    <a:pt x="102" y="164"/>
                    <a:pt x="106" y="164"/>
                  </a:cubicBezTo>
                  <a:cubicBezTo>
                    <a:pt x="108" y="164"/>
                    <a:pt x="110" y="164"/>
                    <a:pt x="111" y="163"/>
                  </a:cubicBezTo>
                  <a:cubicBezTo>
                    <a:pt x="112" y="162"/>
                    <a:pt x="113" y="161"/>
                    <a:pt x="113" y="160"/>
                  </a:cubicBezTo>
                  <a:cubicBezTo>
                    <a:pt x="113" y="143"/>
                    <a:pt x="113" y="143"/>
                    <a:pt x="113" y="143"/>
                  </a:cubicBezTo>
                  <a:cubicBezTo>
                    <a:pt x="113" y="139"/>
                    <a:pt x="110" y="138"/>
                    <a:pt x="106" y="138"/>
                  </a:cubicBezTo>
                  <a:cubicBezTo>
                    <a:pt x="102" y="138"/>
                    <a:pt x="99" y="139"/>
                    <a:pt x="99" y="143"/>
                  </a:cubicBezTo>
                  <a:cubicBezTo>
                    <a:pt x="99" y="160"/>
                    <a:pt x="99" y="160"/>
                    <a:pt x="99" y="160"/>
                  </a:cubicBezTo>
                  <a:close/>
                  <a:moveTo>
                    <a:pt x="107" y="160"/>
                  </a:moveTo>
                  <a:cubicBezTo>
                    <a:pt x="107" y="142"/>
                    <a:pt x="107" y="142"/>
                    <a:pt x="107" y="142"/>
                  </a:cubicBezTo>
                  <a:cubicBezTo>
                    <a:pt x="107" y="141"/>
                    <a:pt x="107" y="141"/>
                    <a:pt x="106" y="141"/>
                  </a:cubicBezTo>
                  <a:cubicBezTo>
                    <a:pt x="105" y="141"/>
                    <a:pt x="105" y="141"/>
                    <a:pt x="105" y="142"/>
                  </a:cubicBezTo>
                  <a:cubicBezTo>
                    <a:pt x="105" y="160"/>
                    <a:pt x="105" y="160"/>
                    <a:pt x="105" y="160"/>
                  </a:cubicBezTo>
                  <a:cubicBezTo>
                    <a:pt x="105" y="160"/>
                    <a:pt x="105" y="161"/>
                    <a:pt x="106" y="161"/>
                  </a:cubicBezTo>
                  <a:cubicBezTo>
                    <a:pt x="107" y="161"/>
                    <a:pt x="107" y="160"/>
                    <a:pt x="107" y="160"/>
                  </a:cubicBezTo>
                  <a:close/>
                  <a:moveTo>
                    <a:pt x="128" y="154"/>
                  </a:moveTo>
                  <a:cubicBezTo>
                    <a:pt x="131" y="154"/>
                    <a:pt x="133" y="154"/>
                    <a:pt x="134" y="153"/>
                  </a:cubicBezTo>
                  <a:cubicBezTo>
                    <a:pt x="135" y="153"/>
                    <a:pt x="135" y="151"/>
                    <a:pt x="135" y="150"/>
                  </a:cubicBezTo>
                  <a:cubicBezTo>
                    <a:pt x="135" y="142"/>
                    <a:pt x="135" y="142"/>
                    <a:pt x="135" y="142"/>
                  </a:cubicBezTo>
                  <a:cubicBezTo>
                    <a:pt x="135" y="141"/>
                    <a:pt x="135" y="139"/>
                    <a:pt x="134" y="139"/>
                  </a:cubicBezTo>
                  <a:cubicBezTo>
                    <a:pt x="132" y="138"/>
                    <a:pt x="131" y="138"/>
                    <a:pt x="128" y="138"/>
                  </a:cubicBezTo>
                  <a:cubicBezTo>
                    <a:pt x="122" y="138"/>
                    <a:pt x="122" y="138"/>
                    <a:pt x="122" y="138"/>
                  </a:cubicBezTo>
                  <a:cubicBezTo>
                    <a:pt x="122" y="164"/>
                    <a:pt x="122" y="164"/>
                    <a:pt x="122" y="164"/>
                  </a:cubicBezTo>
                  <a:cubicBezTo>
                    <a:pt x="128" y="164"/>
                    <a:pt x="128" y="164"/>
                    <a:pt x="128" y="164"/>
                  </a:cubicBezTo>
                  <a:cubicBezTo>
                    <a:pt x="128" y="154"/>
                    <a:pt x="128" y="154"/>
                    <a:pt x="128" y="154"/>
                  </a:cubicBezTo>
                  <a:close/>
                  <a:moveTo>
                    <a:pt x="130" y="149"/>
                  </a:moveTo>
                  <a:cubicBezTo>
                    <a:pt x="130" y="143"/>
                    <a:pt x="130" y="143"/>
                    <a:pt x="130" y="143"/>
                  </a:cubicBezTo>
                  <a:cubicBezTo>
                    <a:pt x="130" y="142"/>
                    <a:pt x="129" y="142"/>
                    <a:pt x="128" y="142"/>
                  </a:cubicBezTo>
                  <a:cubicBezTo>
                    <a:pt x="128" y="151"/>
                    <a:pt x="128" y="151"/>
                    <a:pt x="128" y="151"/>
                  </a:cubicBezTo>
                  <a:cubicBezTo>
                    <a:pt x="129" y="151"/>
                    <a:pt x="130" y="150"/>
                    <a:pt x="130" y="149"/>
                  </a:cubicBezTo>
                  <a:close/>
                  <a:moveTo>
                    <a:pt x="90" y="178"/>
                  </a:moveTo>
                  <a:cubicBezTo>
                    <a:pt x="90" y="173"/>
                    <a:pt x="90" y="173"/>
                    <a:pt x="90" y="173"/>
                  </a:cubicBezTo>
                  <a:cubicBezTo>
                    <a:pt x="90" y="170"/>
                    <a:pt x="88" y="168"/>
                    <a:pt x="84" y="168"/>
                  </a:cubicBezTo>
                  <a:cubicBezTo>
                    <a:pt x="79" y="168"/>
                    <a:pt x="77" y="170"/>
                    <a:pt x="77" y="173"/>
                  </a:cubicBezTo>
                  <a:cubicBezTo>
                    <a:pt x="77" y="190"/>
                    <a:pt x="77" y="190"/>
                    <a:pt x="77" y="190"/>
                  </a:cubicBezTo>
                  <a:cubicBezTo>
                    <a:pt x="77" y="194"/>
                    <a:pt x="79" y="195"/>
                    <a:pt x="84" y="195"/>
                  </a:cubicBezTo>
                  <a:cubicBezTo>
                    <a:pt x="85" y="195"/>
                    <a:pt x="87" y="195"/>
                    <a:pt x="88" y="194"/>
                  </a:cubicBezTo>
                  <a:cubicBezTo>
                    <a:pt x="89" y="193"/>
                    <a:pt x="90" y="192"/>
                    <a:pt x="90" y="191"/>
                  </a:cubicBezTo>
                  <a:cubicBezTo>
                    <a:pt x="90" y="184"/>
                    <a:pt x="90" y="184"/>
                    <a:pt x="90" y="184"/>
                  </a:cubicBezTo>
                  <a:cubicBezTo>
                    <a:pt x="84" y="184"/>
                    <a:pt x="84" y="184"/>
                    <a:pt x="84" y="184"/>
                  </a:cubicBezTo>
                  <a:cubicBezTo>
                    <a:pt x="84" y="191"/>
                    <a:pt x="84" y="191"/>
                    <a:pt x="84" y="191"/>
                  </a:cubicBezTo>
                  <a:cubicBezTo>
                    <a:pt x="84" y="191"/>
                    <a:pt x="84" y="192"/>
                    <a:pt x="84" y="192"/>
                  </a:cubicBezTo>
                  <a:cubicBezTo>
                    <a:pt x="83" y="192"/>
                    <a:pt x="83" y="191"/>
                    <a:pt x="83" y="191"/>
                  </a:cubicBezTo>
                  <a:cubicBezTo>
                    <a:pt x="83" y="173"/>
                    <a:pt x="83" y="173"/>
                    <a:pt x="83" y="173"/>
                  </a:cubicBezTo>
                  <a:cubicBezTo>
                    <a:pt x="83" y="172"/>
                    <a:pt x="83" y="172"/>
                    <a:pt x="84" y="172"/>
                  </a:cubicBezTo>
                  <a:cubicBezTo>
                    <a:pt x="84" y="172"/>
                    <a:pt x="84" y="172"/>
                    <a:pt x="84" y="173"/>
                  </a:cubicBezTo>
                  <a:cubicBezTo>
                    <a:pt x="84" y="178"/>
                    <a:pt x="84" y="178"/>
                    <a:pt x="84" y="178"/>
                  </a:cubicBezTo>
                  <a:cubicBezTo>
                    <a:pt x="90" y="178"/>
                    <a:pt x="90" y="178"/>
                    <a:pt x="90" y="178"/>
                  </a:cubicBezTo>
                  <a:close/>
                  <a:moveTo>
                    <a:pt x="91" y="190"/>
                  </a:moveTo>
                  <a:cubicBezTo>
                    <a:pt x="91" y="194"/>
                    <a:pt x="93" y="195"/>
                    <a:pt x="97" y="195"/>
                  </a:cubicBezTo>
                  <a:cubicBezTo>
                    <a:pt x="99" y="195"/>
                    <a:pt x="101" y="195"/>
                    <a:pt x="102" y="194"/>
                  </a:cubicBezTo>
                  <a:cubicBezTo>
                    <a:pt x="103" y="193"/>
                    <a:pt x="104" y="192"/>
                    <a:pt x="104" y="190"/>
                  </a:cubicBezTo>
                  <a:cubicBezTo>
                    <a:pt x="104" y="173"/>
                    <a:pt x="104" y="173"/>
                    <a:pt x="104" y="173"/>
                  </a:cubicBezTo>
                  <a:cubicBezTo>
                    <a:pt x="104" y="170"/>
                    <a:pt x="102" y="168"/>
                    <a:pt x="97" y="168"/>
                  </a:cubicBezTo>
                  <a:cubicBezTo>
                    <a:pt x="93" y="168"/>
                    <a:pt x="91" y="170"/>
                    <a:pt x="91" y="173"/>
                  </a:cubicBezTo>
                  <a:cubicBezTo>
                    <a:pt x="91" y="190"/>
                    <a:pt x="91" y="190"/>
                    <a:pt x="91" y="190"/>
                  </a:cubicBezTo>
                  <a:close/>
                  <a:moveTo>
                    <a:pt x="98" y="191"/>
                  </a:moveTo>
                  <a:cubicBezTo>
                    <a:pt x="98" y="173"/>
                    <a:pt x="98" y="173"/>
                    <a:pt x="98" y="173"/>
                  </a:cubicBezTo>
                  <a:cubicBezTo>
                    <a:pt x="98" y="172"/>
                    <a:pt x="98" y="172"/>
                    <a:pt x="97" y="172"/>
                  </a:cubicBezTo>
                  <a:cubicBezTo>
                    <a:pt x="97" y="172"/>
                    <a:pt x="96" y="172"/>
                    <a:pt x="96" y="173"/>
                  </a:cubicBezTo>
                  <a:cubicBezTo>
                    <a:pt x="96" y="191"/>
                    <a:pt x="96" y="191"/>
                    <a:pt x="96" y="191"/>
                  </a:cubicBezTo>
                  <a:cubicBezTo>
                    <a:pt x="96" y="191"/>
                    <a:pt x="97" y="192"/>
                    <a:pt x="97" y="192"/>
                  </a:cubicBezTo>
                  <a:cubicBezTo>
                    <a:pt x="98" y="192"/>
                    <a:pt x="98" y="191"/>
                    <a:pt x="98" y="191"/>
                  </a:cubicBezTo>
                  <a:close/>
                  <a:moveTo>
                    <a:pt x="120" y="195"/>
                  </a:moveTo>
                  <a:cubicBezTo>
                    <a:pt x="119" y="194"/>
                    <a:pt x="118" y="192"/>
                    <a:pt x="118" y="188"/>
                  </a:cubicBezTo>
                  <a:cubicBezTo>
                    <a:pt x="119" y="185"/>
                    <a:pt x="119" y="185"/>
                    <a:pt x="119" y="185"/>
                  </a:cubicBezTo>
                  <a:cubicBezTo>
                    <a:pt x="119" y="183"/>
                    <a:pt x="117" y="181"/>
                    <a:pt x="115" y="181"/>
                  </a:cubicBezTo>
                  <a:cubicBezTo>
                    <a:pt x="117" y="180"/>
                    <a:pt x="119" y="178"/>
                    <a:pt x="119" y="176"/>
                  </a:cubicBezTo>
                  <a:cubicBezTo>
                    <a:pt x="119" y="173"/>
                    <a:pt x="119" y="173"/>
                    <a:pt x="119" y="173"/>
                  </a:cubicBezTo>
                  <a:cubicBezTo>
                    <a:pt x="119" y="172"/>
                    <a:pt x="118" y="170"/>
                    <a:pt x="117" y="170"/>
                  </a:cubicBezTo>
                  <a:cubicBezTo>
                    <a:pt x="116" y="169"/>
                    <a:pt x="114" y="169"/>
                    <a:pt x="112" y="169"/>
                  </a:cubicBezTo>
                  <a:cubicBezTo>
                    <a:pt x="105" y="169"/>
                    <a:pt x="105" y="169"/>
                    <a:pt x="105" y="169"/>
                  </a:cubicBezTo>
                  <a:cubicBezTo>
                    <a:pt x="105" y="195"/>
                    <a:pt x="105" y="195"/>
                    <a:pt x="105" y="195"/>
                  </a:cubicBezTo>
                  <a:cubicBezTo>
                    <a:pt x="111" y="195"/>
                    <a:pt x="111" y="195"/>
                    <a:pt x="111" y="195"/>
                  </a:cubicBezTo>
                  <a:cubicBezTo>
                    <a:pt x="111" y="182"/>
                    <a:pt x="111" y="182"/>
                    <a:pt x="111" y="182"/>
                  </a:cubicBezTo>
                  <a:cubicBezTo>
                    <a:pt x="112" y="182"/>
                    <a:pt x="113" y="183"/>
                    <a:pt x="113" y="184"/>
                  </a:cubicBezTo>
                  <a:cubicBezTo>
                    <a:pt x="113" y="184"/>
                    <a:pt x="113" y="185"/>
                    <a:pt x="113" y="187"/>
                  </a:cubicBezTo>
                  <a:cubicBezTo>
                    <a:pt x="113" y="189"/>
                    <a:pt x="113" y="189"/>
                    <a:pt x="113" y="189"/>
                  </a:cubicBezTo>
                  <a:cubicBezTo>
                    <a:pt x="113" y="189"/>
                    <a:pt x="113" y="189"/>
                    <a:pt x="113" y="189"/>
                  </a:cubicBezTo>
                  <a:cubicBezTo>
                    <a:pt x="113" y="192"/>
                    <a:pt x="113" y="194"/>
                    <a:pt x="114" y="195"/>
                  </a:cubicBezTo>
                  <a:cubicBezTo>
                    <a:pt x="120" y="195"/>
                    <a:pt x="120" y="195"/>
                    <a:pt x="120" y="195"/>
                  </a:cubicBezTo>
                  <a:close/>
                  <a:moveTo>
                    <a:pt x="113" y="178"/>
                  </a:moveTo>
                  <a:cubicBezTo>
                    <a:pt x="113" y="173"/>
                    <a:pt x="113" y="173"/>
                    <a:pt x="113" y="173"/>
                  </a:cubicBezTo>
                  <a:cubicBezTo>
                    <a:pt x="113" y="172"/>
                    <a:pt x="112" y="172"/>
                    <a:pt x="111" y="172"/>
                  </a:cubicBezTo>
                  <a:cubicBezTo>
                    <a:pt x="111" y="179"/>
                    <a:pt x="111" y="179"/>
                    <a:pt x="111" y="179"/>
                  </a:cubicBezTo>
                  <a:cubicBezTo>
                    <a:pt x="112" y="179"/>
                    <a:pt x="113" y="179"/>
                    <a:pt x="113" y="178"/>
                  </a:cubicBezTo>
                  <a:close/>
                  <a:moveTo>
                    <a:pt x="135" y="195"/>
                  </a:moveTo>
                  <a:cubicBezTo>
                    <a:pt x="135" y="169"/>
                    <a:pt x="135" y="169"/>
                    <a:pt x="135" y="169"/>
                  </a:cubicBezTo>
                  <a:cubicBezTo>
                    <a:pt x="130" y="169"/>
                    <a:pt x="130" y="169"/>
                    <a:pt x="130" y="169"/>
                  </a:cubicBezTo>
                  <a:cubicBezTo>
                    <a:pt x="130" y="181"/>
                    <a:pt x="130" y="181"/>
                    <a:pt x="130" y="181"/>
                  </a:cubicBezTo>
                  <a:cubicBezTo>
                    <a:pt x="127" y="169"/>
                    <a:pt x="127" y="169"/>
                    <a:pt x="127" y="169"/>
                  </a:cubicBezTo>
                  <a:cubicBezTo>
                    <a:pt x="120" y="169"/>
                    <a:pt x="120" y="169"/>
                    <a:pt x="120" y="169"/>
                  </a:cubicBezTo>
                  <a:cubicBezTo>
                    <a:pt x="120" y="195"/>
                    <a:pt x="120" y="195"/>
                    <a:pt x="120" y="195"/>
                  </a:cubicBezTo>
                  <a:cubicBezTo>
                    <a:pt x="125" y="195"/>
                    <a:pt x="125" y="195"/>
                    <a:pt x="125" y="195"/>
                  </a:cubicBezTo>
                  <a:cubicBezTo>
                    <a:pt x="125" y="181"/>
                    <a:pt x="125" y="181"/>
                    <a:pt x="125" y="181"/>
                  </a:cubicBezTo>
                  <a:cubicBezTo>
                    <a:pt x="129" y="195"/>
                    <a:pt x="129" y="195"/>
                    <a:pt x="129" y="195"/>
                  </a:cubicBezTo>
                  <a:cubicBezTo>
                    <a:pt x="135" y="195"/>
                    <a:pt x="135" y="195"/>
                    <a:pt x="135" y="195"/>
                  </a:cubicBezTo>
                  <a:close/>
                  <a:moveTo>
                    <a:pt x="29" y="76"/>
                  </a:moveTo>
                  <a:cubicBezTo>
                    <a:pt x="183" y="76"/>
                    <a:pt x="183" y="76"/>
                    <a:pt x="183" y="76"/>
                  </a:cubicBezTo>
                  <a:cubicBezTo>
                    <a:pt x="183" y="75"/>
                    <a:pt x="183" y="73"/>
                    <a:pt x="183" y="72"/>
                  </a:cubicBezTo>
                  <a:cubicBezTo>
                    <a:pt x="183" y="64"/>
                    <a:pt x="180" y="56"/>
                    <a:pt x="174" y="51"/>
                  </a:cubicBezTo>
                  <a:cubicBezTo>
                    <a:pt x="169" y="45"/>
                    <a:pt x="161" y="42"/>
                    <a:pt x="153" y="42"/>
                  </a:cubicBezTo>
                  <a:cubicBezTo>
                    <a:pt x="150" y="42"/>
                    <a:pt x="148" y="42"/>
                    <a:pt x="145" y="43"/>
                  </a:cubicBezTo>
                  <a:cubicBezTo>
                    <a:pt x="143" y="43"/>
                    <a:pt x="141" y="44"/>
                    <a:pt x="139" y="45"/>
                  </a:cubicBezTo>
                  <a:cubicBezTo>
                    <a:pt x="137" y="46"/>
                    <a:pt x="135" y="47"/>
                    <a:pt x="132" y="46"/>
                  </a:cubicBezTo>
                  <a:cubicBezTo>
                    <a:pt x="127" y="45"/>
                    <a:pt x="123" y="40"/>
                    <a:pt x="124" y="34"/>
                  </a:cubicBezTo>
                  <a:cubicBezTo>
                    <a:pt x="124" y="34"/>
                    <a:pt x="124" y="34"/>
                    <a:pt x="124" y="34"/>
                  </a:cubicBezTo>
                  <a:cubicBezTo>
                    <a:pt x="124" y="33"/>
                    <a:pt x="124" y="33"/>
                    <a:pt x="124" y="33"/>
                  </a:cubicBezTo>
                  <a:cubicBezTo>
                    <a:pt x="124" y="29"/>
                    <a:pt x="122" y="26"/>
                    <a:pt x="120" y="24"/>
                  </a:cubicBezTo>
                  <a:cubicBezTo>
                    <a:pt x="120" y="24"/>
                    <a:pt x="120" y="24"/>
                    <a:pt x="120" y="24"/>
                  </a:cubicBezTo>
                  <a:cubicBezTo>
                    <a:pt x="118" y="22"/>
                    <a:pt x="115" y="21"/>
                    <a:pt x="112" y="21"/>
                  </a:cubicBezTo>
                  <a:cubicBezTo>
                    <a:pt x="109" y="21"/>
                    <a:pt x="106" y="22"/>
                    <a:pt x="104" y="24"/>
                  </a:cubicBezTo>
                  <a:cubicBezTo>
                    <a:pt x="103" y="24"/>
                    <a:pt x="103" y="24"/>
                    <a:pt x="103" y="24"/>
                  </a:cubicBezTo>
                  <a:cubicBezTo>
                    <a:pt x="101" y="26"/>
                    <a:pt x="100" y="29"/>
                    <a:pt x="100" y="33"/>
                  </a:cubicBezTo>
                  <a:cubicBezTo>
                    <a:pt x="100" y="34"/>
                    <a:pt x="100" y="34"/>
                    <a:pt x="100" y="35"/>
                  </a:cubicBezTo>
                  <a:cubicBezTo>
                    <a:pt x="101" y="36"/>
                    <a:pt x="101" y="37"/>
                    <a:pt x="101" y="38"/>
                  </a:cubicBezTo>
                  <a:cubicBezTo>
                    <a:pt x="101" y="38"/>
                    <a:pt x="101" y="38"/>
                    <a:pt x="101" y="38"/>
                  </a:cubicBezTo>
                  <a:cubicBezTo>
                    <a:pt x="101" y="38"/>
                    <a:pt x="101" y="38"/>
                    <a:pt x="101" y="38"/>
                  </a:cubicBezTo>
                  <a:cubicBezTo>
                    <a:pt x="103" y="43"/>
                    <a:pt x="101" y="49"/>
                    <a:pt x="96" y="52"/>
                  </a:cubicBezTo>
                  <a:cubicBezTo>
                    <a:pt x="95" y="52"/>
                    <a:pt x="94" y="53"/>
                    <a:pt x="92" y="53"/>
                  </a:cubicBezTo>
                  <a:cubicBezTo>
                    <a:pt x="91" y="54"/>
                    <a:pt x="91" y="55"/>
                    <a:pt x="90" y="55"/>
                  </a:cubicBezTo>
                  <a:cubicBezTo>
                    <a:pt x="90" y="55"/>
                    <a:pt x="90" y="55"/>
                    <a:pt x="90" y="55"/>
                  </a:cubicBezTo>
                  <a:cubicBezTo>
                    <a:pt x="88" y="56"/>
                    <a:pt x="87" y="57"/>
                    <a:pt x="85" y="58"/>
                  </a:cubicBezTo>
                  <a:cubicBezTo>
                    <a:pt x="79" y="59"/>
                    <a:pt x="74" y="55"/>
                    <a:pt x="73" y="49"/>
                  </a:cubicBezTo>
                  <a:cubicBezTo>
                    <a:pt x="72" y="47"/>
                    <a:pt x="71" y="45"/>
                    <a:pt x="69" y="44"/>
                  </a:cubicBezTo>
                  <a:cubicBezTo>
                    <a:pt x="68" y="43"/>
                    <a:pt x="66" y="42"/>
                    <a:pt x="63" y="42"/>
                  </a:cubicBezTo>
                  <a:cubicBezTo>
                    <a:pt x="61" y="42"/>
                    <a:pt x="58" y="43"/>
                    <a:pt x="56" y="45"/>
                  </a:cubicBezTo>
                  <a:cubicBezTo>
                    <a:pt x="56" y="45"/>
                    <a:pt x="56" y="45"/>
                    <a:pt x="56" y="45"/>
                  </a:cubicBezTo>
                  <a:cubicBezTo>
                    <a:pt x="55" y="46"/>
                    <a:pt x="54" y="49"/>
                    <a:pt x="54" y="51"/>
                  </a:cubicBezTo>
                  <a:cubicBezTo>
                    <a:pt x="54" y="51"/>
                    <a:pt x="54" y="51"/>
                    <a:pt x="54" y="51"/>
                  </a:cubicBezTo>
                  <a:cubicBezTo>
                    <a:pt x="54" y="57"/>
                    <a:pt x="50" y="62"/>
                    <a:pt x="44" y="62"/>
                  </a:cubicBezTo>
                  <a:cubicBezTo>
                    <a:pt x="40" y="63"/>
                    <a:pt x="36" y="65"/>
                    <a:pt x="33" y="68"/>
                  </a:cubicBezTo>
                  <a:cubicBezTo>
                    <a:pt x="31" y="70"/>
                    <a:pt x="30" y="73"/>
                    <a:pt x="29" y="76"/>
                  </a:cubicBezTo>
                  <a:close/>
                  <a:moveTo>
                    <a:pt x="179" y="131"/>
                  </a:moveTo>
                  <a:cubicBezTo>
                    <a:pt x="35" y="131"/>
                    <a:pt x="35" y="131"/>
                    <a:pt x="35" y="131"/>
                  </a:cubicBezTo>
                  <a:cubicBezTo>
                    <a:pt x="48" y="200"/>
                    <a:pt x="48" y="200"/>
                    <a:pt x="48" y="200"/>
                  </a:cubicBezTo>
                  <a:cubicBezTo>
                    <a:pt x="167" y="200"/>
                    <a:pt x="167" y="200"/>
                    <a:pt x="167" y="200"/>
                  </a:cubicBezTo>
                  <a:lnTo>
                    <a:pt x="179" y="131"/>
                  </a:lnTo>
                  <a:close/>
                </a:path>
              </a:pathLst>
            </a:custGeom>
            <a:solidFill>
              <a:schemeClr val="bg1"/>
            </a:solidFill>
            <a:ln>
              <a:noFill/>
            </a:ln>
          </p:spPr>
          <p:txBody>
            <a:bodyPr lIns="80296" tIns="40148" rIns="80296" bIns="40148"/>
            <a:lstStyle/>
            <a:p>
              <a:pPr>
                <a:defRPr/>
              </a:pPr>
              <a:endParaRPr lang="zh-CN" altLang="en-US" sz="158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flipH="1">
            <a:off x="4055771" y="5194567"/>
            <a:ext cx="1148240" cy="83099"/>
            <a:chOff x="6710082" y="1986736"/>
            <a:chExt cx="1148240" cy="83099"/>
          </a:xfrm>
        </p:grpSpPr>
        <p:cxnSp>
          <p:nvCxnSpPr>
            <p:cNvPr id="31" name="出自【趣你的PPT】(微信:qunideppt)：最优质的PPT资源库"/>
            <p:cNvCxnSpPr/>
            <p:nvPr/>
          </p:nvCxnSpPr>
          <p:spPr>
            <a:xfrm>
              <a:off x="6710082" y="2026001"/>
              <a:ext cx="10892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出自【趣你的PPT】(微信:qunideppt)：最优质的PPT资源库"/>
            <p:cNvSpPr/>
            <p:nvPr/>
          </p:nvSpPr>
          <p:spPr>
            <a:xfrm>
              <a:off x="7775223" y="1986736"/>
              <a:ext cx="83099" cy="8309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5197826" y="4501034"/>
            <a:ext cx="1267385" cy="1470167"/>
            <a:chOff x="5480215" y="4034122"/>
            <a:chExt cx="1267385" cy="1470167"/>
          </a:xfrm>
        </p:grpSpPr>
        <p:sp>
          <p:nvSpPr>
            <p:cNvPr id="34" name="出自【趣你的PPT】(微信:qunideppt)：最优质的PPT资源库"/>
            <p:cNvSpPr/>
            <p:nvPr/>
          </p:nvSpPr>
          <p:spPr>
            <a:xfrm rot="5400000">
              <a:off x="5378824" y="4135513"/>
              <a:ext cx="1470167" cy="1267385"/>
            </a:xfrm>
            <a:prstGeom prst="triangle">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5" name="出自【趣你的PPT】(微信:qunideppt)：最优质的PPT资源库"/>
            <p:cNvSpPr>
              <a:spLocks noEditPoints="1"/>
            </p:cNvSpPr>
            <p:nvPr/>
          </p:nvSpPr>
          <p:spPr bwMode="auto">
            <a:xfrm>
              <a:off x="5638842" y="4557510"/>
              <a:ext cx="505572" cy="418820"/>
            </a:xfrm>
            <a:custGeom>
              <a:avLst/>
              <a:gdLst>
                <a:gd name="T0" fmla="*/ 122 w 300"/>
                <a:gd name="T1" fmla="*/ 0 h 247"/>
                <a:gd name="T2" fmla="*/ 208 w 300"/>
                <a:gd name="T3" fmla="*/ 36 h 247"/>
                <a:gd name="T4" fmla="*/ 244 w 300"/>
                <a:gd name="T5" fmla="*/ 122 h 247"/>
                <a:gd name="T6" fmla="*/ 208 w 300"/>
                <a:gd name="T7" fmla="*/ 208 h 247"/>
                <a:gd name="T8" fmla="*/ 122 w 300"/>
                <a:gd name="T9" fmla="*/ 244 h 247"/>
                <a:gd name="T10" fmla="*/ 35 w 300"/>
                <a:gd name="T11" fmla="*/ 208 h 247"/>
                <a:gd name="T12" fmla="*/ 0 w 300"/>
                <a:gd name="T13" fmla="*/ 122 h 247"/>
                <a:gd name="T14" fmla="*/ 35 w 300"/>
                <a:gd name="T15" fmla="*/ 36 h 247"/>
                <a:gd name="T16" fmla="*/ 122 w 300"/>
                <a:gd name="T17" fmla="*/ 0 h 247"/>
                <a:gd name="T18" fmla="*/ 175 w 300"/>
                <a:gd name="T19" fmla="*/ 245 h 247"/>
                <a:gd name="T20" fmla="*/ 300 w 300"/>
                <a:gd name="T21" fmla="*/ 158 h 247"/>
                <a:gd name="T22" fmla="*/ 298 w 300"/>
                <a:gd name="T23" fmla="*/ 126 h 247"/>
                <a:gd name="T24" fmla="*/ 175 w 300"/>
                <a:gd name="T25" fmla="*/ 245 h 247"/>
                <a:gd name="T26" fmla="*/ 130 w 300"/>
                <a:gd name="T27" fmla="*/ 80 h 247"/>
                <a:gd name="T28" fmla="*/ 151 w 300"/>
                <a:gd name="T29" fmla="*/ 91 h 247"/>
                <a:gd name="T30" fmla="*/ 181 w 300"/>
                <a:gd name="T31" fmla="*/ 71 h 247"/>
                <a:gd name="T32" fmla="*/ 177 w 300"/>
                <a:gd name="T33" fmla="*/ 66 h 247"/>
                <a:gd name="T34" fmla="*/ 130 w 300"/>
                <a:gd name="T35" fmla="*/ 44 h 247"/>
                <a:gd name="T36" fmla="*/ 130 w 300"/>
                <a:gd name="T37" fmla="*/ 80 h 247"/>
                <a:gd name="T38" fmla="*/ 162 w 300"/>
                <a:gd name="T39" fmla="*/ 108 h 247"/>
                <a:gd name="T40" fmla="*/ 164 w 300"/>
                <a:gd name="T41" fmla="*/ 122 h 247"/>
                <a:gd name="T42" fmla="*/ 161 w 300"/>
                <a:gd name="T43" fmla="*/ 138 h 247"/>
                <a:gd name="T44" fmla="*/ 192 w 300"/>
                <a:gd name="T45" fmla="*/ 157 h 247"/>
                <a:gd name="T46" fmla="*/ 200 w 300"/>
                <a:gd name="T47" fmla="*/ 122 h 247"/>
                <a:gd name="T48" fmla="*/ 192 w 300"/>
                <a:gd name="T49" fmla="*/ 87 h 247"/>
                <a:gd name="T50" fmla="*/ 162 w 300"/>
                <a:gd name="T51" fmla="*/ 108 h 247"/>
                <a:gd name="T52" fmla="*/ 149 w 300"/>
                <a:gd name="T53" fmla="*/ 154 h 247"/>
                <a:gd name="T54" fmla="*/ 130 w 300"/>
                <a:gd name="T55" fmla="*/ 164 h 247"/>
                <a:gd name="T56" fmla="*/ 130 w 300"/>
                <a:gd name="T57" fmla="*/ 200 h 247"/>
                <a:gd name="T58" fmla="*/ 177 w 300"/>
                <a:gd name="T59" fmla="*/ 178 h 247"/>
                <a:gd name="T60" fmla="*/ 181 w 300"/>
                <a:gd name="T61" fmla="*/ 174 h 247"/>
                <a:gd name="T62" fmla="*/ 149 w 300"/>
                <a:gd name="T63" fmla="*/ 154 h 247"/>
                <a:gd name="T64" fmla="*/ 110 w 300"/>
                <a:gd name="T65" fmla="*/ 163 h 247"/>
                <a:gd name="T66" fmla="*/ 94 w 300"/>
                <a:gd name="T67" fmla="*/ 155 h 247"/>
                <a:gd name="T68" fmla="*/ 64 w 300"/>
                <a:gd name="T69" fmla="*/ 176 h 247"/>
                <a:gd name="T70" fmla="*/ 66 w 300"/>
                <a:gd name="T71" fmla="*/ 178 h 247"/>
                <a:gd name="T72" fmla="*/ 110 w 300"/>
                <a:gd name="T73" fmla="*/ 200 h 247"/>
                <a:gd name="T74" fmla="*/ 110 w 300"/>
                <a:gd name="T75" fmla="*/ 163 h 247"/>
                <a:gd name="T76" fmla="*/ 82 w 300"/>
                <a:gd name="T77" fmla="*/ 139 h 247"/>
                <a:gd name="T78" fmla="*/ 79 w 300"/>
                <a:gd name="T79" fmla="*/ 122 h 247"/>
                <a:gd name="T80" fmla="*/ 80 w 300"/>
                <a:gd name="T81" fmla="*/ 111 h 247"/>
                <a:gd name="T82" fmla="*/ 49 w 300"/>
                <a:gd name="T83" fmla="*/ 92 h 247"/>
                <a:gd name="T84" fmla="*/ 43 w 300"/>
                <a:gd name="T85" fmla="*/ 122 h 247"/>
                <a:gd name="T86" fmla="*/ 52 w 300"/>
                <a:gd name="T87" fmla="*/ 159 h 247"/>
                <a:gd name="T88" fmla="*/ 82 w 300"/>
                <a:gd name="T89" fmla="*/ 139 h 247"/>
                <a:gd name="T90" fmla="*/ 90 w 300"/>
                <a:gd name="T91" fmla="*/ 94 h 247"/>
                <a:gd name="T92" fmla="*/ 91 w 300"/>
                <a:gd name="T93" fmla="*/ 92 h 247"/>
                <a:gd name="T94" fmla="*/ 110 w 300"/>
                <a:gd name="T95" fmla="*/ 81 h 247"/>
                <a:gd name="T96" fmla="*/ 110 w 300"/>
                <a:gd name="T97" fmla="*/ 44 h 247"/>
                <a:gd name="T98" fmla="*/ 66 w 300"/>
                <a:gd name="T99" fmla="*/ 66 h 247"/>
                <a:gd name="T100" fmla="*/ 59 w 300"/>
                <a:gd name="T101" fmla="*/ 74 h 247"/>
                <a:gd name="T102" fmla="*/ 90 w 300"/>
                <a:gd name="T103" fmla="*/ 9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46">
                  <a:moveTo>
                    <a:pt x="122" y="0"/>
                  </a:moveTo>
                  <a:cubicBezTo>
                    <a:pt x="155" y="0"/>
                    <a:pt x="186" y="14"/>
                    <a:pt x="208" y="36"/>
                  </a:cubicBezTo>
                  <a:cubicBezTo>
                    <a:pt x="230" y="58"/>
                    <a:pt x="244" y="88"/>
                    <a:pt x="244" y="122"/>
                  </a:cubicBezTo>
                  <a:cubicBezTo>
                    <a:pt x="244" y="156"/>
                    <a:pt x="230" y="186"/>
                    <a:pt x="208" y="208"/>
                  </a:cubicBezTo>
                  <a:cubicBezTo>
                    <a:pt x="186" y="230"/>
                    <a:pt x="155" y="244"/>
                    <a:pt x="122" y="244"/>
                  </a:cubicBezTo>
                  <a:cubicBezTo>
                    <a:pt x="88" y="244"/>
                    <a:pt x="57" y="230"/>
                    <a:pt x="35" y="208"/>
                  </a:cubicBezTo>
                  <a:cubicBezTo>
                    <a:pt x="13" y="186"/>
                    <a:pt x="0" y="156"/>
                    <a:pt x="0" y="122"/>
                  </a:cubicBezTo>
                  <a:cubicBezTo>
                    <a:pt x="0" y="88"/>
                    <a:pt x="13" y="58"/>
                    <a:pt x="35" y="36"/>
                  </a:cubicBezTo>
                  <a:cubicBezTo>
                    <a:pt x="57" y="14"/>
                    <a:pt x="88" y="0"/>
                    <a:pt x="122" y="0"/>
                  </a:cubicBezTo>
                  <a:close/>
                  <a:moveTo>
                    <a:pt x="175" y="245"/>
                  </a:moveTo>
                  <a:cubicBezTo>
                    <a:pt x="292" y="247"/>
                    <a:pt x="257" y="150"/>
                    <a:pt x="300" y="158"/>
                  </a:cubicBezTo>
                  <a:cubicBezTo>
                    <a:pt x="298" y="126"/>
                    <a:pt x="298" y="126"/>
                    <a:pt x="298" y="126"/>
                  </a:cubicBezTo>
                  <a:cubicBezTo>
                    <a:pt x="230" y="122"/>
                    <a:pt x="286" y="229"/>
                    <a:pt x="175" y="245"/>
                  </a:cubicBezTo>
                  <a:close/>
                  <a:moveTo>
                    <a:pt x="130" y="80"/>
                  </a:moveTo>
                  <a:cubicBezTo>
                    <a:pt x="139" y="82"/>
                    <a:pt x="146" y="86"/>
                    <a:pt x="151" y="91"/>
                  </a:cubicBezTo>
                  <a:cubicBezTo>
                    <a:pt x="181" y="71"/>
                    <a:pt x="181" y="71"/>
                    <a:pt x="181" y="71"/>
                  </a:cubicBezTo>
                  <a:cubicBezTo>
                    <a:pt x="180" y="69"/>
                    <a:pt x="179" y="68"/>
                    <a:pt x="177" y="66"/>
                  </a:cubicBezTo>
                  <a:cubicBezTo>
                    <a:pt x="165" y="54"/>
                    <a:pt x="149" y="46"/>
                    <a:pt x="130" y="44"/>
                  </a:cubicBezTo>
                  <a:cubicBezTo>
                    <a:pt x="130" y="80"/>
                    <a:pt x="130" y="80"/>
                    <a:pt x="130" y="80"/>
                  </a:cubicBezTo>
                  <a:close/>
                  <a:moveTo>
                    <a:pt x="162" y="108"/>
                  </a:moveTo>
                  <a:cubicBezTo>
                    <a:pt x="164" y="112"/>
                    <a:pt x="164" y="117"/>
                    <a:pt x="164" y="122"/>
                  </a:cubicBezTo>
                  <a:cubicBezTo>
                    <a:pt x="164" y="128"/>
                    <a:pt x="163" y="133"/>
                    <a:pt x="161" y="138"/>
                  </a:cubicBezTo>
                  <a:cubicBezTo>
                    <a:pt x="192" y="157"/>
                    <a:pt x="192" y="157"/>
                    <a:pt x="192" y="157"/>
                  </a:cubicBezTo>
                  <a:cubicBezTo>
                    <a:pt x="197" y="147"/>
                    <a:pt x="200" y="135"/>
                    <a:pt x="200" y="122"/>
                  </a:cubicBezTo>
                  <a:cubicBezTo>
                    <a:pt x="200" y="110"/>
                    <a:pt x="197" y="98"/>
                    <a:pt x="192" y="87"/>
                  </a:cubicBezTo>
                  <a:cubicBezTo>
                    <a:pt x="162" y="108"/>
                    <a:pt x="162" y="108"/>
                    <a:pt x="162" y="108"/>
                  </a:cubicBezTo>
                  <a:close/>
                  <a:moveTo>
                    <a:pt x="149" y="154"/>
                  </a:moveTo>
                  <a:cubicBezTo>
                    <a:pt x="144" y="159"/>
                    <a:pt x="138" y="162"/>
                    <a:pt x="130" y="164"/>
                  </a:cubicBezTo>
                  <a:cubicBezTo>
                    <a:pt x="130" y="200"/>
                    <a:pt x="130" y="200"/>
                    <a:pt x="130" y="200"/>
                  </a:cubicBezTo>
                  <a:cubicBezTo>
                    <a:pt x="149" y="198"/>
                    <a:pt x="165" y="190"/>
                    <a:pt x="177" y="178"/>
                  </a:cubicBezTo>
                  <a:cubicBezTo>
                    <a:pt x="178" y="176"/>
                    <a:pt x="180" y="175"/>
                    <a:pt x="181" y="174"/>
                  </a:cubicBezTo>
                  <a:cubicBezTo>
                    <a:pt x="149" y="154"/>
                    <a:pt x="149" y="154"/>
                    <a:pt x="149" y="154"/>
                  </a:cubicBezTo>
                  <a:close/>
                  <a:moveTo>
                    <a:pt x="110" y="163"/>
                  </a:moveTo>
                  <a:cubicBezTo>
                    <a:pt x="104" y="162"/>
                    <a:pt x="99" y="159"/>
                    <a:pt x="94" y="155"/>
                  </a:cubicBezTo>
                  <a:cubicBezTo>
                    <a:pt x="64" y="176"/>
                    <a:pt x="64" y="176"/>
                    <a:pt x="64" y="176"/>
                  </a:cubicBezTo>
                  <a:cubicBezTo>
                    <a:pt x="65" y="176"/>
                    <a:pt x="65" y="177"/>
                    <a:pt x="66" y="178"/>
                  </a:cubicBezTo>
                  <a:cubicBezTo>
                    <a:pt x="78" y="189"/>
                    <a:pt x="93" y="197"/>
                    <a:pt x="110" y="200"/>
                  </a:cubicBezTo>
                  <a:cubicBezTo>
                    <a:pt x="110" y="163"/>
                    <a:pt x="110" y="163"/>
                    <a:pt x="110" y="163"/>
                  </a:cubicBezTo>
                  <a:close/>
                  <a:moveTo>
                    <a:pt x="82" y="139"/>
                  </a:moveTo>
                  <a:cubicBezTo>
                    <a:pt x="80" y="134"/>
                    <a:pt x="79" y="128"/>
                    <a:pt x="79" y="122"/>
                  </a:cubicBezTo>
                  <a:cubicBezTo>
                    <a:pt x="79" y="118"/>
                    <a:pt x="79" y="115"/>
                    <a:pt x="80" y="111"/>
                  </a:cubicBezTo>
                  <a:cubicBezTo>
                    <a:pt x="49" y="92"/>
                    <a:pt x="49" y="92"/>
                    <a:pt x="49" y="92"/>
                  </a:cubicBezTo>
                  <a:cubicBezTo>
                    <a:pt x="45" y="101"/>
                    <a:pt x="43" y="111"/>
                    <a:pt x="43" y="122"/>
                  </a:cubicBezTo>
                  <a:cubicBezTo>
                    <a:pt x="43" y="135"/>
                    <a:pt x="46" y="148"/>
                    <a:pt x="52" y="159"/>
                  </a:cubicBezTo>
                  <a:cubicBezTo>
                    <a:pt x="82" y="139"/>
                    <a:pt x="82" y="139"/>
                    <a:pt x="82" y="139"/>
                  </a:cubicBezTo>
                  <a:close/>
                  <a:moveTo>
                    <a:pt x="90" y="94"/>
                  </a:moveTo>
                  <a:cubicBezTo>
                    <a:pt x="90" y="93"/>
                    <a:pt x="91" y="92"/>
                    <a:pt x="91" y="92"/>
                  </a:cubicBezTo>
                  <a:cubicBezTo>
                    <a:pt x="97" y="86"/>
                    <a:pt x="103" y="83"/>
                    <a:pt x="110" y="81"/>
                  </a:cubicBezTo>
                  <a:cubicBezTo>
                    <a:pt x="110" y="44"/>
                    <a:pt x="110" y="44"/>
                    <a:pt x="110" y="44"/>
                  </a:cubicBezTo>
                  <a:cubicBezTo>
                    <a:pt x="93" y="46"/>
                    <a:pt x="78" y="55"/>
                    <a:pt x="66" y="66"/>
                  </a:cubicBezTo>
                  <a:cubicBezTo>
                    <a:pt x="63" y="69"/>
                    <a:pt x="61" y="72"/>
                    <a:pt x="59" y="74"/>
                  </a:cubicBezTo>
                  <a:lnTo>
                    <a:pt x="90" y="94"/>
                  </a:lnTo>
                  <a:close/>
                </a:path>
              </a:pathLst>
            </a:custGeom>
            <a:solidFill>
              <a:schemeClr val="bg1"/>
            </a:solidFill>
            <a:ln>
              <a:noFill/>
            </a:ln>
          </p:spPr>
          <p:txBody>
            <a:bodyPr lIns="80296" tIns="40148" rIns="80296" bIns="40148"/>
            <a:lstStyle/>
            <a:p>
              <a:pPr>
                <a:defRPr/>
              </a:pPr>
              <a:endParaRPr lang="zh-CN" altLang="en-US" sz="1580">
                <a:solidFill>
                  <a:prstClr val="black">
                    <a:lumMod val="75000"/>
                    <a:lumOff val="25000"/>
                  </a:prstClr>
                </a:solidFill>
                <a:latin typeface="微软雅黑" panose="020B0503020204020204" pitchFamily="34" charset="-122"/>
                <a:ea typeface="微软雅黑" panose="020B0503020204020204" pitchFamily="34" charset="-122"/>
              </a:endParaRPr>
            </a:p>
          </p:txBody>
        </p:sp>
      </p:grpSp>
      <p:sp>
        <p:nvSpPr>
          <p:cNvPr id="36" name="矩形 35"/>
          <p:cNvSpPr/>
          <p:nvPr/>
        </p:nvSpPr>
        <p:spPr>
          <a:xfrm>
            <a:off x="2144471" y="3008041"/>
            <a:ext cx="1869416" cy="953723"/>
          </a:xfrm>
          <a:prstGeom prst="rect">
            <a:avLst/>
          </a:prstGeom>
        </p:spPr>
        <p:txBody>
          <a:bodyPr wrap="square">
            <a:spAutoFit/>
          </a:bodyPr>
          <a:lstStyle/>
          <a:p>
            <a:pPr>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加入影响因素后，</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XGBoost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模型能够有效提升预测精度。</a:t>
            </a:r>
          </a:p>
        </p:txBody>
      </p:sp>
      <p:sp>
        <p:nvSpPr>
          <p:cNvPr id="37" name="矩形 36"/>
          <p:cNvSpPr/>
          <p:nvPr/>
        </p:nvSpPr>
        <p:spPr>
          <a:xfrm>
            <a:off x="435341" y="4844660"/>
            <a:ext cx="3649944" cy="1249188"/>
          </a:xfrm>
          <a:prstGeom prst="rect">
            <a:avLst/>
          </a:prstGeom>
        </p:spPr>
        <p:txBody>
          <a:bodyPr wrap="square">
            <a:spAutoFit/>
          </a:bodyPr>
          <a:lstStyle/>
          <a:p>
            <a:pPr>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组合模型仍具有很高的应用前景，能够更好地捕捉时间序列数据中的非线性关系、噪声和异常值、长期依赖关系以及多元关系。</a:t>
            </a:r>
          </a:p>
        </p:txBody>
      </p:sp>
      <p:sp>
        <p:nvSpPr>
          <p:cNvPr id="38" name="矩形 37"/>
          <p:cNvSpPr/>
          <p:nvPr/>
        </p:nvSpPr>
        <p:spPr>
          <a:xfrm>
            <a:off x="7720841" y="2185929"/>
            <a:ext cx="3302210" cy="953723"/>
          </a:xfrm>
          <a:prstGeom prst="rect">
            <a:avLst/>
          </a:prstGeom>
        </p:spPr>
        <p:txBody>
          <a:bodyPr wrap="square">
            <a:spAutoFit/>
          </a:bodyPr>
          <a:lstStyle/>
          <a:p>
            <a:pPr>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在本项目中，</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LSTM</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模型在训练集上的拟合性能不如</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ARIMA</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模型，但在测试集上的预测精度稍高。</a:t>
            </a:r>
          </a:p>
        </p:txBody>
      </p:sp>
      <p:sp>
        <p:nvSpPr>
          <p:cNvPr id="39" name="矩形 38"/>
          <p:cNvSpPr/>
          <p:nvPr/>
        </p:nvSpPr>
        <p:spPr>
          <a:xfrm>
            <a:off x="7720841" y="4038112"/>
            <a:ext cx="3445085" cy="953723"/>
          </a:xfrm>
          <a:prstGeom prst="rect">
            <a:avLst/>
          </a:prstGeom>
        </p:spPr>
        <p:txBody>
          <a:bodyPr wrap="square">
            <a:spAutoFit/>
          </a:bodyPr>
          <a:lstStyle/>
          <a:p>
            <a:pPr>
              <a:lnSpc>
                <a:spcPct val="12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ARIMA-LSTM-</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XGBoost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组合预测模型在小麦价格序列上的预测精度较高，稳定性更好。</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F641EB28-2D06-6FDF-383C-70AA1F7C0055}"/>
              </a:ext>
            </a:extLst>
          </p:cNvPr>
          <p:cNvSpPr txBox="1"/>
          <p:nvPr/>
        </p:nvSpPr>
        <p:spPr>
          <a:xfrm>
            <a:off x="1261909" y="584125"/>
            <a:ext cx="5783771"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项目特色与创新点</a:t>
            </a:r>
          </a:p>
        </p:txBody>
      </p:sp>
      <p:sp>
        <p:nvSpPr>
          <p:cNvPr id="4" name="矩形 3">
            <a:extLst>
              <a:ext uri="{FF2B5EF4-FFF2-40B4-BE49-F238E27FC236}">
                <a16:creationId xmlns:a16="http://schemas.microsoft.com/office/drawing/2014/main" id="{E5DEF8B3-1139-BE54-4590-02D165C32310}"/>
              </a:ext>
            </a:extLst>
          </p:cNvPr>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577C679-636D-F1B0-4519-AD3FDECB3D40}"/>
              </a:ext>
            </a:extLst>
          </p:cNvPr>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任意多边形: 形状 8">
            <a:extLst>
              <a:ext uri="{FF2B5EF4-FFF2-40B4-BE49-F238E27FC236}">
                <a16:creationId xmlns:a16="http://schemas.microsoft.com/office/drawing/2014/main" id="{1EB4AC16-64EE-850B-E4EE-92765671449D}"/>
              </a:ext>
            </a:extLst>
          </p:cNvPr>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TextBox 53">
            <a:extLst>
              <a:ext uri="{FF2B5EF4-FFF2-40B4-BE49-F238E27FC236}">
                <a16:creationId xmlns:a16="http://schemas.microsoft.com/office/drawing/2014/main" id="{2B433406-E650-6FB7-8E79-585B425F3A9D}"/>
              </a:ext>
            </a:extLst>
          </p:cNvPr>
          <p:cNvSpPr txBox="1"/>
          <p:nvPr/>
        </p:nvSpPr>
        <p:spPr>
          <a:xfrm>
            <a:off x="1026586" y="5217485"/>
            <a:ext cx="2518396" cy="1600438"/>
          </a:xfrm>
          <a:prstGeom prst="rect">
            <a:avLst/>
          </a:prstGeom>
          <a:noFill/>
        </p:spPr>
        <p:txBody>
          <a:bodyPr wrap="square" rtlCol="0">
            <a:spAutoFit/>
          </a:bodyPr>
          <a:lstStyle/>
          <a:p>
            <a:r>
              <a:rPr lang="zh-CN" altLang="zh-CN" sz="1400" b="1" dirty="0">
                <a:latin typeface="微软雅黑" panose="020B0503020204020204" pitchFamily="34" charset="-122"/>
                <a:ea typeface="微软雅黑" panose="020B0503020204020204" pitchFamily="34" charset="-122"/>
              </a:rPr>
              <a:t>建立了小麦价格预测的指标体系，并利用相关系数与随机森林进行变量筛选，综合考虑了变量间的线性和非线性相关程度，筛选出对小麦现货价格变化贡献较大的特征，有利于提高模型的预测能力与拟合速度。</a:t>
            </a:r>
          </a:p>
        </p:txBody>
      </p:sp>
      <p:sp>
        <p:nvSpPr>
          <p:cNvPr id="37" name="TextBox 55">
            <a:extLst>
              <a:ext uri="{FF2B5EF4-FFF2-40B4-BE49-F238E27FC236}">
                <a16:creationId xmlns:a16="http://schemas.microsoft.com/office/drawing/2014/main" id="{708CEE71-7E4D-BAE6-5A73-860C2352050D}"/>
              </a:ext>
            </a:extLst>
          </p:cNvPr>
          <p:cNvSpPr txBox="1"/>
          <p:nvPr/>
        </p:nvSpPr>
        <p:spPr>
          <a:xfrm>
            <a:off x="6169131" y="3910716"/>
            <a:ext cx="2518396" cy="160043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综合考虑了小麦价格时间序列本身的自相关图来确定滞后阶数，发现小麦价格的影响因素从而帮助确定最优模型参数。</a:t>
            </a:r>
            <a:r>
              <a:rPr lang="zh-CN" altLang="en-US" sz="1400" b="1" dirty="0">
                <a:latin typeface="微软雅黑" panose="020B0503020204020204" pitchFamily="34" charset="-122"/>
                <a:ea typeface="微软雅黑" panose="020B0503020204020204" pitchFamily="34" charset="-122"/>
                <a:sym typeface="+mn-ea"/>
              </a:rPr>
              <a:t>（例如存在一个滞后</a:t>
            </a:r>
            <a:r>
              <a:rPr lang="en-US" altLang="zh-CN" sz="1400" b="1" dirty="0">
                <a:latin typeface="微软雅黑" panose="020B0503020204020204" pitchFamily="34" charset="-122"/>
                <a:ea typeface="微软雅黑" panose="020B0503020204020204" pitchFamily="34" charset="-122"/>
                <a:sym typeface="+mn-ea"/>
              </a:rPr>
              <a:t>12</a:t>
            </a:r>
            <a:r>
              <a:rPr lang="zh-CN" altLang="en-US" sz="1400" b="1" dirty="0">
                <a:latin typeface="微软雅黑" panose="020B0503020204020204" pitchFamily="34" charset="-122"/>
                <a:ea typeface="微软雅黑" panose="020B0503020204020204" pitchFamily="34" charset="-122"/>
                <a:sym typeface="+mn-ea"/>
              </a:rPr>
              <a:t>期，即小麦价格受到一年前同样月份的价格影响）</a:t>
            </a:r>
            <a:endParaRPr lang="en-US" sz="1400" b="1" dirty="0">
              <a:latin typeface="微软雅黑" panose="020B0503020204020204" pitchFamily="34" charset="-122"/>
              <a:ea typeface="微软雅黑" panose="020B0503020204020204" pitchFamily="34" charset="-122"/>
            </a:endParaRPr>
          </a:p>
        </p:txBody>
      </p:sp>
      <p:grpSp>
        <p:nvGrpSpPr>
          <p:cNvPr id="38" name="Group 43">
            <a:extLst>
              <a:ext uri="{FF2B5EF4-FFF2-40B4-BE49-F238E27FC236}">
                <a16:creationId xmlns:a16="http://schemas.microsoft.com/office/drawing/2014/main" id="{DFB2F35D-2404-3EE7-DB2C-E8C0F54A6213}"/>
              </a:ext>
            </a:extLst>
          </p:cNvPr>
          <p:cNvGrpSpPr/>
          <p:nvPr/>
        </p:nvGrpSpPr>
        <p:grpSpPr>
          <a:xfrm>
            <a:off x="3292851" y="3543165"/>
            <a:ext cx="2827291" cy="858639"/>
            <a:chOff x="2469637" y="2543073"/>
            <a:chExt cx="2120468" cy="643978"/>
          </a:xfrm>
        </p:grpSpPr>
        <p:sp>
          <p:nvSpPr>
            <p:cNvPr id="39" name="Flowchart: Data 40">
              <a:extLst>
                <a:ext uri="{FF2B5EF4-FFF2-40B4-BE49-F238E27FC236}">
                  <a16:creationId xmlns:a16="http://schemas.microsoft.com/office/drawing/2014/main" id="{9463A589-42F6-21BF-F38A-7949229223C6}"/>
                </a:ext>
              </a:extLst>
            </p:cNvPr>
            <p:cNvSpPr/>
            <p:nvPr/>
          </p:nvSpPr>
          <p:spPr>
            <a:xfrm rot="16200000" flipH="1" flipV="1">
              <a:off x="4163077" y="2756126"/>
              <a:ext cx="640080" cy="213975"/>
            </a:xfrm>
            <a:prstGeom prst="flowChartInputOutpu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5">
                <a:latin typeface="微软雅黑" panose="020B0503020204020204" pitchFamily="34" charset="-122"/>
                <a:ea typeface="微软雅黑" panose="020B0503020204020204" pitchFamily="34" charset="-122"/>
              </a:endParaRPr>
            </a:p>
          </p:txBody>
        </p:sp>
        <p:grpSp>
          <p:nvGrpSpPr>
            <p:cNvPr id="40" name="Group 51">
              <a:extLst>
                <a:ext uri="{FF2B5EF4-FFF2-40B4-BE49-F238E27FC236}">
                  <a16:creationId xmlns:a16="http://schemas.microsoft.com/office/drawing/2014/main" id="{B556D513-CD03-CAE6-DBA1-D51461BCD796}"/>
                </a:ext>
              </a:extLst>
            </p:cNvPr>
            <p:cNvGrpSpPr/>
            <p:nvPr/>
          </p:nvGrpSpPr>
          <p:grpSpPr>
            <a:xfrm>
              <a:off x="2469637" y="2543073"/>
              <a:ext cx="2120468" cy="643978"/>
              <a:chOff x="2460112" y="2094062"/>
              <a:chExt cx="2120468" cy="643978"/>
            </a:xfrm>
          </p:grpSpPr>
          <p:sp>
            <p:nvSpPr>
              <p:cNvPr id="41" name="Flowchart: Data 32">
                <a:extLst>
                  <a:ext uri="{FF2B5EF4-FFF2-40B4-BE49-F238E27FC236}">
                    <a16:creationId xmlns:a16="http://schemas.microsoft.com/office/drawing/2014/main" id="{8A07718B-3053-5F20-26CD-99A74C9E4E05}"/>
                  </a:ext>
                </a:extLst>
              </p:cNvPr>
              <p:cNvSpPr/>
              <p:nvPr/>
            </p:nvSpPr>
            <p:spPr>
              <a:xfrm rot="16200000" flipH="1" flipV="1">
                <a:off x="2247060" y="2307114"/>
                <a:ext cx="640080" cy="213975"/>
              </a:xfrm>
              <a:prstGeom prst="flowChartInputOutpu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5">
                  <a:latin typeface="微软雅黑" panose="020B0503020204020204" pitchFamily="34" charset="-122"/>
                  <a:ea typeface="微软雅黑" panose="020B0503020204020204" pitchFamily="34" charset="-122"/>
                </a:endParaRPr>
              </a:p>
            </p:txBody>
          </p:sp>
          <p:sp>
            <p:nvSpPr>
              <p:cNvPr id="42" name="Rectangle 34">
                <a:extLst>
                  <a:ext uri="{FF2B5EF4-FFF2-40B4-BE49-F238E27FC236}">
                    <a16:creationId xmlns:a16="http://schemas.microsoft.com/office/drawing/2014/main" id="{D65707E0-A351-9378-4E2A-EF1A347FD8CE}"/>
                  </a:ext>
                </a:extLst>
              </p:cNvPr>
              <p:cNvSpPr/>
              <p:nvPr/>
            </p:nvSpPr>
            <p:spPr>
              <a:xfrm>
                <a:off x="2673145" y="2224816"/>
                <a:ext cx="1907435" cy="513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5" b="1" dirty="0">
                    <a:solidFill>
                      <a:schemeClr val="bg1"/>
                    </a:solidFill>
                    <a:latin typeface="微软雅黑" panose="020B0503020204020204" pitchFamily="34" charset="-122"/>
                    <a:ea typeface="微软雅黑" panose="020B0503020204020204" pitchFamily="34" charset="-122"/>
                  </a:rPr>
                  <a:t>预测模型的创新</a:t>
                </a:r>
                <a:endParaRPr lang="en-US" sz="1865" b="1" dirty="0">
                  <a:solidFill>
                    <a:schemeClr val="bg1"/>
                  </a:solidFill>
                  <a:latin typeface="微软雅黑" panose="020B0503020204020204" pitchFamily="34" charset="-122"/>
                  <a:ea typeface="微软雅黑" panose="020B0503020204020204" pitchFamily="34" charset="-122"/>
                </a:endParaRPr>
              </a:p>
            </p:txBody>
          </p:sp>
        </p:grpSp>
      </p:grpSp>
      <p:grpSp>
        <p:nvGrpSpPr>
          <p:cNvPr id="43" name="Group 28">
            <a:extLst>
              <a:ext uri="{FF2B5EF4-FFF2-40B4-BE49-F238E27FC236}">
                <a16:creationId xmlns:a16="http://schemas.microsoft.com/office/drawing/2014/main" id="{9C27BF39-AAA8-329D-DE01-29F21ABE5D39}"/>
              </a:ext>
            </a:extLst>
          </p:cNvPr>
          <p:cNvGrpSpPr/>
          <p:nvPr/>
        </p:nvGrpSpPr>
        <p:grpSpPr>
          <a:xfrm>
            <a:off x="8371583" y="2183038"/>
            <a:ext cx="2828548" cy="858636"/>
            <a:chOff x="6278686" y="1246786"/>
            <a:chExt cx="2121411" cy="643977"/>
          </a:xfrm>
        </p:grpSpPr>
        <p:sp>
          <p:nvSpPr>
            <p:cNvPr id="44" name="Flowchart: Data 37">
              <a:extLst>
                <a:ext uri="{FF2B5EF4-FFF2-40B4-BE49-F238E27FC236}">
                  <a16:creationId xmlns:a16="http://schemas.microsoft.com/office/drawing/2014/main" id="{12086F43-15B6-8569-523C-20DD60F4162A}"/>
                </a:ext>
              </a:extLst>
            </p:cNvPr>
            <p:cNvSpPr/>
            <p:nvPr/>
          </p:nvSpPr>
          <p:spPr>
            <a:xfrm rot="16200000" flipH="1" flipV="1">
              <a:off x="6065634" y="1459838"/>
              <a:ext cx="640080" cy="213975"/>
            </a:xfrm>
            <a:prstGeom prst="flowChartInputOutpu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5">
                <a:latin typeface="微软雅黑" panose="020B0503020204020204" pitchFamily="34" charset="-122"/>
                <a:ea typeface="微软雅黑" panose="020B0503020204020204" pitchFamily="34" charset="-122"/>
              </a:endParaRPr>
            </a:p>
          </p:txBody>
        </p:sp>
        <p:sp>
          <p:nvSpPr>
            <p:cNvPr id="45" name="Pentagon 39">
              <a:extLst>
                <a:ext uri="{FF2B5EF4-FFF2-40B4-BE49-F238E27FC236}">
                  <a16:creationId xmlns:a16="http://schemas.microsoft.com/office/drawing/2014/main" id="{FB59C818-829C-C4A2-8A38-86781E7E64C8}"/>
                </a:ext>
              </a:extLst>
            </p:cNvPr>
            <p:cNvSpPr/>
            <p:nvPr/>
          </p:nvSpPr>
          <p:spPr>
            <a:xfrm>
              <a:off x="6492662" y="1377539"/>
              <a:ext cx="1907435" cy="51322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5" b="1" dirty="0">
                  <a:solidFill>
                    <a:schemeClr val="bg1"/>
                  </a:solidFill>
                  <a:latin typeface="微软雅黑" panose="020B0503020204020204" pitchFamily="34" charset="-122"/>
                  <a:ea typeface="微软雅黑" panose="020B0503020204020204" pitchFamily="34" charset="-122"/>
                </a:rPr>
                <a:t>组合模型的巨大潜力</a:t>
              </a:r>
              <a:endParaRPr lang="en-US" sz="1865" b="1" dirty="0">
                <a:solidFill>
                  <a:schemeClr val="bg1"/>
                </a:solidFill>
                <a:latin typeface="微软雅黑" panose="020B0503020204020204" pitchFamily="34" charset="-122"/>
                <a:ea typeface="微软雅黑" panose="020B0503020204020204" pitchFamily="34" charset="-122"/>
              </a:endParaRPr>
            </a:p>
          </p:txBody>
        </p:sp>
      </p:grpSp>
      <p:grpSp>
        <p:nvGrpSpPr>
          <p:cNvPr id="46" name="Group 45">
            <a:extLst>
              <a:ext uri="{FF2B5EF4-FFF2-40B4-BE49-F238E27FC236}">
                <a16:creationId xmlns:a16="http://schemas.microsoft.com/office/drawing/2014/main" id="{1EF11540-9B42-C881-8B54-8BA629917496}"/>
              </a:ext>
            </a:extLst>
          </p:cNvPr>
          <p:cNvGrpSpPr/>
          <p:nvPr/>
        </p:nvGrpSpPr>
        <p:grpSpPr>
          <a:xfrm>
            <a:off x="5834839" y="2863950"/>
            <a:ext cx="2828548" cy="861905"/>
            <a:chOff x="4376129" y="2033662"/>
            <a:chExt cx="2121411" cy="646429"/>
          </a:xfrm>
        </p:grpSpPr>
        <p:sp>
          <p:nvSpPr>
            <p:cNvPr id="47" name="Flowchart: Data 42">
              <a:extLst>
                <a:ext uri="{FF2B5EF4-FFF2-40B4-BE49-F238E27FC236}">
                  <a16:creationId xmlns:a16="http://schemas.microsoft.com/office/drawing/2014/main" id="{691A5A82-BEC3-83BE-DB50-728244E53676}"/>
                </a:ext>
              </a:extLst>
            </p:cNvPr>
            <p:cNvSpPr/>
            <p:nvPr/>
          </p:nvSpPr>
          <p:spPr>
            <a:xfrm rot="16200000" flipH="1" flipV="1">
              <a:off x="6070512" y="2253063"/>
              <a:ext cx="640080" cy="213975"/>
            </a:xfrm>
            <a:prstGeom prst="flowChartInputOutpu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5">
                <a:latin typeface="微软雅黑" panose="020B0503020204020204" pitchFamily="34" charset="-122"/>
                <a:ea typeface="微软雅黑" panose="020B0503020204020204" pitchFamily="34" charset="-122"/>
              </a:endParaRPr>
            </a:p>
          </p:txBody>
        </p:sp>
        <p:grpSp>
          <p:nvGrpSpPr>
            <p:cNvPr id="48" name="Group 52">
              <a:extLst>
                <a:ext uri="{FF2B5EF4-FFF2-40B4-BE49-F238E27FC236}">
                  <a16:creationId xmlns:a16="http://schemas.microsoft.com/office/drawing/2014/main" id="{3317FF2A-DF0D-04D2-3AD9-0742509054A9}"/>
                </a:ext>
              </a:extLst>
            </p:cNvPr>
            <p:cNvGrpSpPr/>
            <p:nvPr/>
          </p:nvGrpSpPr>
          <p:grpSpPr>
            <a:xfrm>
              <a:off x="4376129" y="2033662"/>
              <a:ext cx="2121411" cy="640165"/>
              <a:chOff x="4366604" y="1584651"/>
              <a:chExt cx="2121411" cy="640165"/>
            </a:xfrm>
          </p:grpSpPr>
          <p:sp>
            <p:nvSpPr>
              <p:cNvPr id="49" name="Rectangle 44">
                <a:extLst>
                  <a:ext uri="{FF2B5EF4-FFF2-40B4-BE49-F238E27FC236}">
                    <a16:creationId xmlns:a16="http://schemas.microsoft.com/office/drawing/2014/main" id="{231F81CF-8124-50D4-0F72-E5A6F2052D13}"/>
                  </a:ext>
                </a:extLst>
              </p:cNvPr>
              <p:cNvSpPr/>
              <p:nvPr/>
            </p:nvSpPr>
            <p:spPr>
              <a:xfrm>
                <a:off x="4580580" y="1711592"/>
                <a:ext cx="1907435" cy="5132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5" b="1" dirty="0">
                    <a:solidFill>
                      <a:schemeClr val="bg1"/>
                    </a:solidFill>
                    <a:latin typeface="微软雅黑" panose="020B0503020204020204" pitchFamily="34" charset="-122"/>
                    <a:ea typeface="微软雅黑" panose="020B0503020204020204" pitchFamily="34" charset="-122"/>
                  </a:rPr>
                  <a:t>价格影响因素挖掘</a:t>
                </a:r>
                <a:endParaRPr lang="en-US" sz="1865" b="1" dirty="0">
                  <a:solidFill>
                    <a:schemeClr val="bg1"/>
                  </a:solidFill>
                  <a:latin typeface="微软雅黑" panose="020B0503020204020204" pitchFamily="34" charset="-122"/>
                  <a:ea typeface="微软雅黑" panose="020B0503020204020204" pitchFamily="34" charset="-122"/>
                </a:endParaRPr>
              </a:p>
            </p:txBody>
          </p:sp>
          <p:sp>
            <p:nvSpPr>
              <p:cNvPr id="50" name="Flowchart: Data 41">
                <a:extLst>
                  <a:ext uri="{FF2B5EF4-FFF2-40B4-BE49-F238E27FC236}">
                    <a16:creationId xmlns:a16="http://schemas.microsoft.com/office/drawing/2014/main" id="{28EF5AE7-20B0-9AC5-4380-54D5F835AC40}"/>
                  </a:ext>
                </a:extLst>
              </p:cNvPr>
              <p:cNvSpPr/>
              <p:nvPr/>
            </p:nvSpPr>
            <p:spPr>
              <a:xfrm rot="16200000" flipH="1" flipV="1">
                <a:off x="4153552" y="1797703"/>
                <a:ext cx="640080" cy="213975"/>
              </a:xfrm>
              <a:prstGeom prst="flowChartInputOutpu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5">
                  <a:latin typeface="微软雅黑" panose="020B0503020204020204" pitchFamily="34" charset="-122"/>
                  <a:ea typeface="微软雅黑" panose="020B0503020204020204" pitchFamily="34" charset="-122"/>
                </a:endParaRPr>
              </a:p>
            </p:txBody>
          </p:sp>
        </p:grpSp>
      </p:grpSp>
      <p:grpSp>
        <p:nvGrpSpPr>
          <p:cNvPr id="51" name="Group 30">
            <a:extLst>
              <a:ext uri="{FF2B5EF4-FFF2-40B4-BE49-F238E27FC236}">
                <a16:creationId xmlns:a16="http://schemas.microsoft.com/office/drawing/2014/main" id="{9F9BD082-B2F6-8298-9C66-5D10F81CDBC8}"/>
              </a:ext>
            </a:extLst>
          </p:cNvPr>
          <p:cNvGrpSpPr/>
          <p:nvPr/>
        </p:nvGrpSpPr>
        <p:grpSpPr>
          <a:xfrm>
            <a:off x="1033645" y="4227463"/>
            <a:ext cx="2544505" cy="858639"/>
            <a:chOff x="775234" y="2780107"/>
            <a:chExt cx="1908378" cy="643978"/>
          </a:xfrm>
        </p:grpSpPr>
        <p:sp>
          <p:nvSpPr>
            <p:cNvPr id="52" name="Flowchart: Data 26">
              <a:extLst>
                <a:ext uri="{FF2B5EF4-FFF2-40B4-BE49-F238E27FC236}">
                  <a16:creationId xmlns:a16="http://schemas.microsoft.com/office/drawing/2014/main" id="{495A21E0-B199-A84B-C782-16AF3567B37E}"/>
                </a:ext>
              </a:extLst>
            </p:cNvPr>
            <p:cNvSpPr/>
            <p:nvPr/>
          </p:nvSpPr>
          <p:spPr>
            <a:xfrm rot="16200000" flipH="1" flipV="1">
              <a:off x="2256585" y="2993159"/>
              <a:ext cx="640080" cy="213975"/>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5">
                <a:latin typeface="微软雅黑" panose="020B0503020204020204" pitchFamily="34" charset="-122"/>
                <a:ea typeface="微软雅黑" panose="020B0503020204020204" pitchFamily="34" charset="-122"/>
              </a:endParaRPr>
            </a:p>
          </p:txBody>
        </p:sp>
        <p:sp>
          <p:nvSpPr>
            <p:cNvPr id="53" name="Rectangle 29">
              <a:extLst>
                <a:ext uri="{FF2B5EF4-FFF2-40B4-BE49-F238E27FC236}">
                  <a16:creationId xmlns:a16="http://schemas.microsoft.com/office/drawing/2014/main" id="{26FC7D53-26A7-D6F4-7FEA-FB115EF9ACAF}"/>
                </a:ext>
              </a:extLst>
            </p:cNvPr>
            <p:cNvSpPr/>
            <p:nvPr/>
          </p:nvSpPr>
          <p:spPr>
            <a:xfrm>
              <a:off x="775234" y="2910861"/>
              <a:ext cx="1907435" cy="5132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1865" b="1" dirty="0">
                  <a:solidFill>
                    <a:schemeClr val="bg1"/>
                  </a:solidFill>
                  <a:latin typeface="微软雅黑" panose="020B0503020204020204" pitchFamily="34" charset="-122"/>
                  <a:ea typeface="微软雅黑" panose="020B0503020204020204" pitchFamily="34" charset="-122"/>
                </a:rPr>
                <a:t>建立小麦价格预测指标体系</a:t>
              </a:r>
              <a:endParaRPr lang="en-US" sz="1865" b="1" dirty="0">
                <a:solidFill>
                  <a:schemeClr val="bg1"/>
                </a:solidFill>
                <a:latin typeface="微软雅黑" panose="020B0503020204020204" pitchFamily="34" charset="-122"/>
                <a:ea typeface="微软雅黑" panose="020B0503020204020204" pitchFamily="34" charset="-122"/>
              </a:endParaRPr>
            </a:p>
          </p:txBody>
        </p:sp>
      </p:grpSp>
      <p:sp>
        <p:nvSpPr>
          <p:cNvPr id="54" name="Rectangle 49">
            <a:extLst>
              <a:ext uri="{FF2B5EF4-FFF2-40B4-BE49-F238E27FC236}">
                <a16:creationId xmlns:a16="http://schemas.microsoft.com/office/drawing/2014/main" id="{2682F7E2-5570-7661-D118-492FD77A0E29}"/>
              </a:ext>
            </a:extLst>
          </p:cNvPr>
          <p:cNvSpPr/>
          <p:nvPr/>
        </p:nvSpPr>
        <p:spPr>
          <a:xfrm>
            <a:off x="1664242" y="4538768"/>
            <a:ext cx="184731" cy="379656"/>
          </a:xfrm>
          <a:prstGeom prst="rect">
            <a:avLst/>
          </a:prstGeom>
        </p:spPr>
        <p:txBody>
          <a:bodyPr wrap="none">
            <a:spAutoFit/>
          </a:bodyPr>
          <a:lstStyle/>
          <a:p>
            <a:endParaRPr lang="en-US" sz="1865">
              <a:latin typeface="微软雅黑" panose="020B0503020204020204" pitchFamily="34" charset="-122"/>
              <a:ea typeface="微软雅黑" panose="020B0503020204020204" pitchFamily="34" charset="-122"/>
            </a:endParaRPr>
          </a:p>
        </p:txBody>
      </p:sp>
      <p:sp>
        <p:nvSpPr>
          <p:cNvPr id="55" name="Freeform 42">
            <a:extLst>
              <a:ext uri="{FF2B5EF4-FFF2-40B4-BE49-F238E27FC236}">
                <a16:creationId xmlns:a16="http://schemas.microsoft.com/office/drawing/2014/main" id="{502AC15B-E060-CAA3-3CBA-15F04F33E186}"/>
              </a:ext>
            </a:extLst>
          </p:cNvPr>
          <p:cNvSpPr>
            <a:spLocks noEditPoints="1"/>
          </p:cNvSpPr>
          <p:nvPr/>
        </p:nvSpPr>
        <p:spPr bwMode="auto">
          <a:xfrm>
            <a:off x="1871489" y="3565607"/>
            <a:ext cx="806575" cy="694267"/>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2">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accent1"/>
          </a:solidFill>
          <a:ln w="9525">
            <a:noFill/>
            <a:round/>
          </a:ln>
        </p:spPr>
        <p:txBody>
          <a:bodyPr vert="horz" wrap="square" lIns="121920" tIns="60960" rIns="121920" bIns="60960" numCol="1" anchor="t" anchorCtr="0" compatLnSpc="1"/>
          <a:lstStyle/>
          <a:p>
            <a:endParaRPr lang="en-US" sz="2400">
              <a:latin typeface="微软雅黑" panose="020B0503020204020204" pitchFamily="34" charset="-122"/>
              <a:ea typeface="微软雅黑" panose="020B0503020204020204" pitchFamily="34" charset="-122"/>
            </a:endParaRPr>
          </a:p>
        </p:txBody>
      </p:sp>
      <p:sp>
        <p:nvSpPr>
          <p:cNvPr id="56" name="Freeform 86">
            <a:extLst>
              <a:ext uri="{FF2B5EF4-FFF2-40B4-BE49-F238E27FC236}">
                <a16:creationId xmlns:a16="http://schemas.microsoft.com/office/drawing/2014/main" id="{B7A25207-75BA-C20F-66D8-C284D0875F46}"/>
              </a:ext>
            </a:extLst>
          </p:cNvPr>
          <p:cNvSpPr>
            <a:spLocks noEditPoints="1"/>
          </p:cNvSpPr>
          <p:nvPr/>
        </p:nvSpPr>
        <p:spPr bwMode="auto">
          <a:xfrm>
            <a:off x="4484224" y="2727033"/>
            <a:ext cx="460857" cy="77540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8"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latin typeface="微软雅黑" panose="020B0503020204020204" pitchFamily="34" charset="-122"/>
              <a:ea typeface="微软雅黑" panose="020B0503020204020204" pitchFamily="34" charset="-122"/>
            </a:endParaRPr>
          </a:p>
        </p:txBody>
      </p:sp>
      <p:sp>
        <p:nvSpPr>
          <p:cNvPr id="57" name="Freeform 57">
            <a:extLst>
              <a:ext uri="{FF2B5EF4-FFF2-40B4-BE49-F238E27FC236}">
                <a16:creationId xmlns:a16="http://schemas.microsoft.com/office/drawing/2014/main" id="{D6396944-472F-972B-D511-4D84E01F6077}"/>
              </a:ext>
            </a:extLst>
          </p:cNvPr>
          <p:cNvSpPr>
            <a:spLocks noEditPoints="1"/>
          </p:cNvSpPr>
          <p:nvPr/>
        </p:nvSpPr>
        <p:spPr bwMode="auto">
          <a:xfrm>
            <a:off x="7000779" y="2252767"/>
            <a:ext cx="614475" cy="544747"/>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7">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accent3"/>
          </a:solidFill>
          <a:ln w="9525">
            <a:noFill/>
            <a:round/>
          </a:ln>
        </p:spPr>
        <p:txBody>
          <a:bodyPr vert="horz" wrap="square" lIns="121920" tIns="60960" rIns="121920" bIns="60960" numCol="1" anchor="t" anchorCtr="0" compatLnSpc="1"/>
          <a:lstStyle/>
          <a:p>
            <a:endParaRPr lang="en-US" sz="2400">
              <a:latin typeface="微软雅黑" panose="020B0503020204020204" pitchFamily="34" charset="-122"/>
              <a:ea typeface="微软雅黑" panose="020B0503020204020204" pitchFamily="34" charset="-122"/>
            </a:endParaRPr>
          </a:p>
        </p:txBody>
      </p:sp>
      <p:sp>
        <p:nvSpPr>
          <p:cNvPr id="58" name="Freeform 152">
            <a:extLst>
              <a:ext uri="{FF2B5EF4-FFF2-40B4-BE49-F238E27FC236}">
                <a16:creationId xmlns:a16="http://schemas.microsoft.com/office/drawing/2014/main" id="{0BE853F5-5B0B-4FE8-F824-B544A915759C}"/>
              </a:ext>
            </a:extLst>
          </p:cNvPr>
          <p:cNvSpPr>
            <a:spLocks noEditPoints="1"/>
          </p:cNvSpPr>
          <p:nvPr/>
        </p:nvSpPr>
        <p:spPr bwMode="auto">
          <a:xfrm>
            <a:off x="9439918" y="1614265"/>
            <a:ext cx="690919" cy="638503"/>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accent4"/>
          </a:solidFill>
          <a:ln w="9525">
            <a:noFill/>
            <a:round/>
          </a:ln>
        </p:spPr>
        <p:txBody>
          <a:bodyPr vert="horz" wrap="square" lIns="121920" tIns="60960" rIns="121920" bIns="60960" numCol="1" anchor="t" anchorCtr="0" compatLnSpc="1"/>
          <a:lstStyle/>
          <a:p>
            <a:endParaRPr lang="en-US" sz="2400">
              <a:latin typeface="微软雅黑" panose="020B0503020204020204" pitchFamily="34" charset="-122"/>
              <a:ea typeface="微软雅黑" panose="020B0503020204020204" pitchFamily="34" charset="-122"/>
            </a:endParaRPr>
          </a:p>
        </p:txBody>
      </p:sp>
      <p:sp>
        <p:nvSpPr>
          <p:cNvPr id="59" name="TextBox 53">
            <a:extLst>
              <a:ext uri="{FF2B5EF4-FFF2-40B4-BE49-F238E27FC236}">
                <a16:creationId xmlns:a16="http://schemas.microsoft.com/office/drawing/2014/main" id="{C1CA9059-1285-097D-51FC-9960B3F5E661}"/>
              </a:ext>
            </a:extLst>
          </p:cNvPr>
          <p:cNvSpPr txBox="1"/>
          <p:nvPr/>
        </p:nvSpPr>
        <p:spPr>
          <a:xfrm>
            <a:off x="3577604" y="4524987"/>
            <a:ext cx="2518396" cy="2031325"/>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本项目考虑到小麦现货价格同时具有线性与非线性特征，选择了适用于线性预测、短期预测精度较高的</a:t>
            </a:r>
            <a:r>
              <a:rPr lang="en-US" altLang="zh-CN" sz="1400" b="1" dirty="0">
                <a:latin typeface="微软雅黑" panose="020B0503020204020204" pitchFamily="34" charset="-122"/>
                <a:ea typeface="微软雅黑" panose="020B0503020204020204" pitchFamily="34" charset="-122"/>
              </a:rPr>
              <a:t>ARIMA</a:t>
            </a:r>
            <a:r>
              <a:rPr lang="zh-CN" altLang="en-US" sz="1400" b="1" dirty="0">
                <a:latin typeface="微软雅黑" panose="020B0503020204020204" pitchFamily="34" charset="-122"/>
                <a:ea typeface="微软雅黑" panose="020B0503020204020204" pitchFamily="34" charset="-122"/>
              </a:rPr>
              <a:t>模型拟合趋势，以及选择在处理非线性时间序列数据方面性能较好的其他模型，建立的组合预测模型相比于单一预测模型具有提高精度的优势。</a:t>
            </a:r>
            <a:endParaRPr lang="zh-CN" altLang="zh-CN" sz="1400" b="1" dirty="0">
              <a:latin typeface="微软雅黑" panose="020B0503020204020204" pitchFamily="34" charset="-122"/>
              <a:ea typeface="微软雅黑" panose="020B0503020204020204" pitchFamily="34" charset="-122"/>
            </a:endParaRPr>
          </a:p>
        </p:txBody>
      </p:sp>
      <p:sp>
        <p:nvSpPr>
          <p:cNvPr id="60" name="TextBox 53">
            <a:extLst>
              <a:ext uri="{FF2B5EF4-FFF2-40B4-BE49-F238E27FC236}">
                <a16:creationId xmlns:a16="http://schemas.microsoft.com/office/drawing/2014/main" id="{D4100950-886B-99D1-A2B3-43AC0D6C3BEF}"/>
              </a:ext>
            </a:extLst>
          </p:cNvPr>
          <p:cNvSpPr txBox="1"/>
          <p:nvPr/>
        </p:nvSpPr>
        <p:spPr>
          <a:xfrm>
            <a:off x="8663386" y="3224683"/>
            <a:ext cx="2518396" cy="203132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 组合模型在预测价格用途上具有巨大可能性，丰富了有关市场价格预测的理论研究。另外，模型的服务对象很广泛，可以</a:t>
            </a:r>
            <a:r>
              <a:rPr lang="zh-CN" altLang="en-US" sz="1400" b="1" dirty="0">
                <a:latin typeface="微软雅黑" panose="020B0503020204020204" pitchFamily="34" charset="-122"/>
                <a:ea typeface="微软雅黑" panose="020B0503020204020204" pitchFamily="34" charset="-122"/>
              </a:rPr>
              <a:t>应用于</a:t>
            </a:r>
            <a:r>
              <a:rPr lang="en-US" altLang="zh-CN" sz="1400" b="1" dirty="0">
                <a:latin typeface="微软雅黑" panose="020B0503020204020204" pitchFamily="34" charset="-122"/>
                <a:ea typeface="微软雅黑" panose="020B0503020204020204" pitchFamily="34" charset="-122"/>
              </a:rPr>
              <a:t>农业产业、食品加工业、政府</a:t>
            </a:r>
            <a:r>
              <a:rPr lang="zh-CN" altLang="en-US" sz="1400" b="1" dirty="0">
                <a:latin typeface="微软雅黑" panose="020B0503020204020204" pitchFamily="34" charset="-122"/>
                <a:ea typeface="微软雅黑" panose="020B0503020204020204" pitchFamily="34" charset="-122"/>
              </a:rPr>
              <a:t>单位</a:t>
            </a:r>
            <a:r>
              <a:rPr lang="en-US" altLang="zh-CN" sz="1400" b="1" dirty="0">
                <a:latin typeface="微软雅黑" panose="020B0503020204020204" pitchFamily="34" charset="-122"/>
                <a:ea typeface="微软雅黑" panose="020B0503020204020204" pitchFamily="34" charset="-122"/>
              </a:rPr>
              <a:t>、金融机构。通过提供更准确的价格预测，该模型可以帮助提高</a:t>
            </a:r>
            <a:r>
              <a:rPr lang="zh-CN" altLang="en-US" sz="1400" b="1" dirty="0">
                <a:latin typeface="微软雅黑" panose="020B0503020204020204" pitchFamily="34" charset="-122"/>
                <a:ea typeface="微软雅黑" panose="020B0503020204020204" pitchFamily="34" charset="-122"/>
              </a:rPr>
              <a:t>相关</a:t>
            </a:r>
            <a:r>
              <a:rPr lang="en-US" altLang="zh-CN" sz="1400" b="1" dirty="0">
                <a:latin typeface="微软雅黑" panose="020B0503020204020204" pitchFamily="34" charset="-122"/>
                <a:ea typeface="微软雅黑" panose="020B0503020204020204" pitchFamily="34" charset="-122"/>
              </a:rPr>
              <a:t>产业的效率、盈利能力和稳定性。</a:t>
            </a:r>
            <a:r>
              <a:rPr lang="zh-CN" altLang="en-US" sz="1400" b="1" dirty="0">
                <a:latin typeface="微软雅黑" panose="020B0503020204020204" pitchFamily="34" charset="-122"/>
                <a:ea typeface="微软雅黑" panose="020B0503020204020204" pitchFamily="34" charset="-122"/>
              </a:rPr>
              <a:t>。</a:t>
            </a:r>
            <a:endParaRPr lang="zh-CN" altLang="zh-CN"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13635F38-1114-3BEA-488F-2A58E1275AC6}"/>
              </a:ext>
            </a:extLst>
          </p:cNvPr>
          <p:cNvGrpSpPr/>
          <p:nvPr/>
        </p:nvGrpSpPr>
        <p:grpSpPr>
          <a:xfrm>
            <a:off x="2324100" y="2741853"/>
            <a:ext cx="7543800" cy="1306277"/>
            <a:chOff x="2555384" y="2489200"/>
            <a:chExt cx="7543800" cy="1306277"/>
          </a:xfrm>
        </p:grpSpPr>
        <p:sp>
          <p:nvSpPr>
            <p:cNvPr id="4" name="文本框 3">
              <a:extLst>
                <a:ext uri="{FF2B5EF4-FFF2-40B4-BE49-F238E27FC236}">
                  <a16:creationId xmlns:a16="http://schemas.microsoft.com/office/drawing/2014/main" id="{22EE8D11-4FA8-6C3B-A36E-C9DE14344403}"/>
                </a:ext>
              </a:extLst>
            </p:cNvPr>
            <p:cNvSpPr txBox="1"/>
            <p:nvPr/>
          </p:nvSpPr>
          <p:spPr>
            <a:xfrm>
              <a:off x="2555384" y="2489200"/>
              <a:ext cx="7543800" cy="923330"/>
            </a:xfrm>
            <a:prstGeom prst="rect">
              <a:avLst/>
            </a:prstGeom>
            <a:noFill/>
          </p:spPr>
          <p:txBody>
            <a:bodyPr wrap="square" rtlCol="0">
              <a:spAutoFit/>
            </a:bodyPr>
            <a:lstStyle/>
            <a:p>
              <a:pPr algn="ctr"/>
              <a:r>
                <a:rPr lang="zh-CN" altLang="en-US" sz="5400" b="1">
                  <a:solidFill>
                    <a:schemeClr val="tx1">
                      <a:lumMod val="75000"/>
                      <a:lumOff val="25000"/>
                    </a:schemeClr>
                  </a:solidFill>
                  <a:latin typeface="微软雅黑" panose="020B0503020204020204" pitchFamily="34" charset="-122"/>
                  <a:ea typeface="微软雅黑" panose="020B0503020204020204" pitchFamily="34" charset="-122"/>
                </a:rPr>
                <a:t>谢谢老师指导观看</a:t>
              </a:r>
            </a:p>
          </p:txBody>
        </p:sp>
        <p:cxnSp>
          <p:nvCxnSpPr>
            <p:cNvPr id="7" name="直接连接符 6">
              <a:extLst>
                <a:ext uri="{FF2B5EF4-FFF2-40B4-BE49-F238E27FC236}">
                  <a16:creationId xmlns:a16="http://schemas.microsoft.com/office/drawing/2014/main" id="{92F316FA-2870-4945-6EDE-70434788EFF3}"/>
                </a:ext>
              </a:extLst>
            </p:cNvPr>
            <p:cNvCxnSpPr/>
            <p:nvPr/>
          </p:nvCxnSpPr>
          <p:spPr>
            <a:xfrm>
              <a:off x="3639115" y="3403180"/>
              <a:ext cx="53763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301D37C-F1D9-C474-C86F-01CD735AE8CD}"/>
                </a:ext>
              </a:extLst>
            </p:cNvPr>
            <p:cNvSpPr txBox="1"/>
            <p:nvPr/>
          </p:nvSpPr>
          <p:spPr>
            <a:xfrm>
              <a:off x="3565545" y="3426145"/>
              <a:ext cx="5449904" cy="369332"/>
            </a:xfrm>
            <a:prstGeom prst="rect">
              <a:avLst/>
            </a:prstGeom>
            <a:noFill/>
          </p:spPr>
          <p:txBody>
            <a:bodyPr wrap="square" rtlCol="0">
              <a:spAutoFit/>
            </a:bodyPr>
            <a:lstStyle/>
            <a:p>
              <a:pPr algn="dist"/>
              <a:r>
                <a:rPr lang="en-US" altLang="zh-CN" b="1">
                  <a:solidFill>
                    <a:srgbClr val="7B7880"/>
                  </a:solidFill>
                  <a:latin typeface="Arial" panose="020B0604020202020204" pitchFamily="34" charset="0"/>
                  <a:ea typeface="微软雅黑" panose="020B0503020204020204" pitchFamily="34" charset="-122"/>
                  <a:cs typeface="Arial" panose="020B0604020202020204" pitchFamily="34" charset="0"/>
                </a:rPr>
                <a:t>Thanks for watching</a:t>
              </a:r>
              <a:endParaRPr lang="zh-CN" altLang="en-US" b="1">
                <a:solidFill>
                  <a:srgbClr val="7B7880"/>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 name="矩形: 圆角 10">
            <a:extLst>
              <a:ext uri="{FF2B5EF4-FFF2-40B4-BE49-F238E27FC236}">
                <a16:creationId xmlns:a16="http://schemas.microsoft.com/office/drawing/2014/main" id="{5D32E66A-5FB7-9999-DABA-B52682FF02BD}"/>
              </a:ext>
            </a:extLst>
          </p:cNvPr>
          <p:cNvSpPr/>
          <p:nvPr/>
        </p:nvSpPr>
        <p:spPr>
          <a:xfrm>
            <a:off x="4312920" y="4632960"/>
            <a:ext cx="3566160" cy="5791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3BAC852B-7FCC-E91A-AEEE-297B40D305C0}"/>
              </a:ext>
            </a:extLst>
          </p:cNvPr>
          <p:cNvSpPr txBox="1"/>
          <p:nvPr/>
        </p:nvSpPr>
        <p:spPr>
          <a:xfrm>
            <a:off x="4632957" y="4737854"/>
            <a:ext cx="2926082"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答辩人：阮炜霖 郑昊天  </a:t>
            </a:r>
          </a:p>
        </p:txBody>
      </p:sp>
      <p:grpSp>
        <p:nvGrpSpPr>
          <p:cNvPr id="38" name="组合 37">
            <a:extLst>
              <a:ext uri="{FF2B5EF4-FFF2-40B4-BE49-F238E27FC236}">
                <a16:creationId xmlns:a16="http://schemas.microsoft.com/office/drawing/2014/main" id="{1481A1F3-E2B3-CD5C-8561-3269B40870C4}"/>
              </a:ext>
            </a:extLst>
          </p:cNvPr>
          <p:cNvGrpSpPr/>
          <p:nvPr/>
        </p:nvGrpSpPr>
        <p:grpSpPr>
          <a:xfrm>
            <a:off x="4876803" y="2028165"/>
            <a:ext cx="2438393" cy="330741"/>
            <a:chOff x="5140258" y="2028165"/>
            <a:chExt cx="2438393" cy="330741"/>
          </a:xfrm>
        </p:grpSpPr>
        <p:sp>
          <p:nvSpPr>
            <p:cNvPr id="39" name="椭圆 38">
              <a:extLst>
                <a:ext uri="{FF2B5EF4-FFF2-40B4-BE49-F238E27FC236}">
                  <a16:creationId xmlns:a16="http://schemas.microsoft.com/office/drawing/2014/main" id="{B3FC37A1-87A0-B2ED-B4AA-879035FC5CA3}"/>
                </a:ext>
              </a:extLst>
            </p:cNvPr>
            <p:cNvSpPr/>
            <p:nvPr/>
          </p:nvSpPr>
          <p:spPr>
            <a:xfrm>
              <a:off x="5140258" y="2028165"/>
              <a:ext cx="330741" cy="330741"/>
            </a:xfrm>
            <a:prstGeom prst="ellipse">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椭圆 39">
              <a:extLst>
                <a:ext uri="{FF2B5EF4-FFF2-40B4-BE49-F238E27FC236}">
                  <a16:creationId xmlns:a16="http://schemas.microsoft.com/office/drawing/2014/main" id="{5978B06D-F9C4-BBF9-C474-9E4C20F7FD1F}"/>
                </a:ext>
              </a:extLst>
            </p:cNvPr>
            <p:cNvSpPr/>
            <p:nvPr/>
          </p:nvSpPr>
          <p:spPr>
            <a:xfrm>
              <a:off x="5667171" y="2028165"/>
              <a:ext cx="330741" cy="330741"/>
            </a:xfrm>
            <a:prstGeom prst="ellipse">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A987F200-F09E-045F-F447-90798BD6A019}"/>
                </a:ext>
              </a:extLst>
            </p:cNvPr>
            <p:cNvSpPr/>
            <p:nvPr/>
          </p:nvSpPr>
          <p:spPr>
            <a:xfrm>
              <a:off x="6194084" y="2028165"/>
              <a:ext cx="330741" cy="330741"/>
            </a:xfrm>
            <a:prstGeom prst="ellipse">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椭圆 41">
              <a:extLst>
                <a:ext uri="{FF2B5EF4-FFF2-40B4-BE49-F238E27FC236}">
                  <a16:creationId xmlns:a16="http://schemas.microsoft.com/office/drawing/2014/main" id="{99AEB5FD-B842-6F2C-2D79-0489DFDDD508}"/>
                </a:ext>
              </a:extLst>
            </p:cNvPr>
            <p:cNvSpPr/>
            <p:nvPr/>
          </p:nvSpPr>
          <p:spPr>
            <a:xfrm>
              <a:off x="6720997" y="2028165"/>
              <a:ext cx="330741" cy="330741"/>
            </a:xfrm>
            <a:prstGeom prst="ellipse">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AD8DF598-294D-20BD-5F4D-923715DD17B2}"/>
                </a:ext>
              </a:extLst>
            </p:cNvPr>
            <p:cNvSpPr/>
            <p:nvPr/>
          </p:nvSpPr>
          <p:spPr>
            <a:xfrm>
              <a:off x="7247910" y="2028165"/>
              <a:ext cx="330741" cy="330741"/>
            </a:xfrm>
            <a:prstGeom prst="ellipse">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4" name="直角三角形 11">
            <a:extLst>
              <a:ext uri="{FF2B5EF4-FFF2-40B4-BE49-F238E27FC236}">
                <a16:creationId xmlns:a16="http://schemas.microsoft.com/office/drawing/2014/main" id="{5BEC4890-418B-2639-0326-BD8F720CC615}"/>
              </a:ext>
            </a:extLst>
          </p:cNvPr>
          <p:cNvSpPr/>
          <p:nvPr/>
        </p:nvSpPr>
        <p:spPr>
          <a:xfrm rot="10800000">
            <a:off x="9280188" y="0"/>
            <a:ext cx="2911811" cy="1691210"/>
          </a:xfrm>
          <a:custGeom>
            <a:avLst/>
            <a:gdLst>
              <a:gd name="connsiteX0" fmla="*/ 0 w 3669641"/>
              <a:gd name="connsiteY0" fmla="*/ 3282123 h 3282123"/>
              <a:gd name="connsiteX1" fmla="*/ 0 w 3669641"/>
              <a:gd name="connsiteY1" fmla="*/ 945323 h 3282123"/>
              <a:gd name="connsiteX2" fmla="*/ 3669641 w 3669641"/>
              <a:gd name="connsiteY2" fmla="*/ 3269431 h 3282123"/>
              <a:gd name="connsiteX3" fmla="*/ 0 w 3669641"/>
              <a:gd name="connsiteY3" fmla="*/ 3282123 h 3282123"/>
            </a:gdLst>
            <a:ahLst/>
            <a:cxnLst>
              <a:cxn ang="0">
                <a:pos x="connsiteX0" y="connsiteY0"/>
              </a:cxn>
              <a:cxn ang="0">
                <a:pos x="connsiteX1" y="connsiteY1"/>
              </a:cxn>
              <a:cxn ang="0">
                <a:pos x="connsiteX2" y="connsiteY2"/>
              </a:cxn>
              <a:cxn ang="0">
                <a:pos x="connsiteX3" y="connsiteY3"/>
              </a:cxn>
            </a:cxnLst>
            <a:rect l="l" t="t" r="r" b="b"/>
            <a:pathLst>
              <a:path w="3669641" h="3282123">
                <a:moveTo>
                  <a:pt x="0" y="3282123"/>
                </a:moveTo>
                <a:lnTo>
                  <a:pt x="0" y="945323"/>
                </a:lnTo>
                <a:cubicBezTo>
                  <a:pt x="495194" y="-519590"/>
                  <a:pt x="3466276" y="-654779"/>
                  <a:pt x="3669641" y="3269431"/>
                </a:cubicBezTo>
                <a:lnTo>
                  <a:pt x="0" y="3282123"/>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任意多边形: 形状 44">
            <a:extLst>
              <a:ext uri="{FF2B5EF4-FFF2-40B4-BE49-F238E27FC236}">
                <a16:creationId xmlns:a16="http://schemas.microsoft.com/office/drawing/2014/main" id="{A3110C2F-64DE-95DD-F65E-6937F4F03307}"/>
              </a:ext>
            </a:extLst>
          </p:cNvPr>
          <p:cNvSpPr/>
          <p:nvPr/>
        </p:nvSpPr>
        <p:spPr>
          <a:xfrm>
            <a:off x="0" y="-2"/>
            <a:ext cx="2372940" cy="3225498"/>
          </a:xfrm>
          <a:custGeom>
            <a:avLst/>
            <a:gdLst>
              <a:gd name="connsiteX0" fmla="*/ 0 w 2372940"/>
              <a:gd name="connsiteY0" fmla="*/ 0 h 3225498"/>
              <a:gd name="connsiteX1" fmla="*/ 2312177 w 2372940"/>
              <a:gd name="connsiteY1" fmla="*/ 0 h 3225498"/>
              <a:gd name="connsiteX2" fmla="*/ 2318498 w 2372940"/>
              <a:gd name="connsiteY2" fmla="*/ 24582 h 3225498"/>
              <a:gd name="connsiteX3" fmla="*/ 2372940 w 2372940"/>
              <a:gd name="connsiteY3" fmla="*/ 564635 h 3225498"/>
              <a:gd name="connsiteX4" fmla="*/ 233293 w 2372940"/>
              <a:gd name="connsiteY4" fmla="*/ 3189893 h 3225498"/>
              <a:gd name="connsiteX5" fmla="*/ 0 w 2372940"/>
              <a:gd name="connsiteY5" fmla="*/ 3225498 h 3225498"/>
              <a:gd name="connsiteX6" fmla="*/ 0 w 2372940"/>
              <a:gd name="connsiteY6" fmla="*/ 0 h 322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2940" h="3225498">
                <a:moveTo>
                  <a:pt x="0" y="0"/>
                </a:moveTo>
                <a:lnTo>
                  <a:pt x="2312177" y="0"/>
                </a:lnTo>
                <a:lnTo>
                  <a:pt x="2318498" y="24582"/>
                </a:lnTo>
                <a:cubicBezTo>
                  <a:pt x="2354194" y="199024"/>
                  <a:pt x="2372940" y="379640"/>
                  <a:pt x="2372940" y="564635"/>
                </a:cubicBezTo>
                <a:cubicBezTo>
                  <a:pt x="2372940" y="1859597"/>
                  <a:pt x="1454387" y="2940021"/>
                  <a:pt x="233293" y="3189893"/>
                </a:cubicBezTo>
                <a:lnTo>
                  <a:pt x="0" y="322549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任意多边形: 形状 45">
            <a:extLst>
              <a:ext uri="{FF2B5EF4-FFF2-40B4-BE49-F238E27FC236}">
                <a16:creationId xmlns:a16="http://schemas.microsoft.com/office/drawing/2014/main" id="{7560D086-E3FD-2A9D-BDBB-0DE192653A22}"/>
              </a:ext>
            </a:extLst>
          </p:cNvPr>
          <p:cNvSpPr/>
          <p:nvPr/>
        </p:nvSpPr>
        <p:spPr>
          <a:xfrm>
            <a:off x="1581555" y="-1"/>
            <a:ext cx="1485090" cy="1150823"/>
          </a:xfrm>
          <a:custGeom>
            <a:avLst/>
            <a:gdLst>
              <a:gd name="connsiteX0" fmla="*/ 123078 w 1485090"/>
              <a:gd name="connsiteY0" fmla="*/ 0 h 1150823"/>
              <a:gd name="connsiteX1" fmla="*/ 1362013 w 1485090"/>
              <a:gd name="connsiteY1" fmla="*/ 0 h 1150823"/>
              <a:gd name="connsiteX2" fmla="*/ 1426737 w 1485090"/>
              <a:gd name="connsiteY2" fmla="*/ 119246 h 1150823"/>
              <a:gd name="connsiteX3" fmla="*/ 1485090 w 1485090"/>
              <a:gd name="connsiteY3" fmla="*/ 408278 h 1150823"/>
              <a:gd name="connsiteX4" fmla="*/ 742545 w 1485090"/>
              <a:gd name="connsiteY4" fmla="*/ 1150823 h 1150823"/>
              <a:gd name="connsiteX5" fmla="*/ 0 w 1485090"/>
              <a:gd name="connsiteY5" fmla="*/ 408278 h 1150823"/>
              <a:gd name="connsiteX6" fmla="*/ 58353 w 1485090"/>
              <a:gd name="connsiteY6" fmla="*/ 119246 h 115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090" h="1150823">
                <a:moveTo>
                  <a:pt x="123078" y="0"/>
                </a:moveTo>
                <a:lnTo>
                  <a:pt x="1362013" y="0"/>
                </a:lnTo>
                <a:lnTo>
                  <a:pt x="1426737" y="119246"/>
                </a:lnTo>
                <a:cubicBezTo>
                  <a:pt x="1464312" y="208083"/>
                  <a:pt x="1485090" y="305754"/>
                  <a:pt x="1485090" y="408278"/>
                </a:cubicBezTo>
                <a:cubicBezTo>
                  <a:pt x="1485090" y="818374"/>
                  <a:pt x="1152641" y="1150823"/>
                  <a:pt x="742545" y="1150823"/>
                </a:cubicBezTo>
                <a:cubicBezTo>
                  <a:pt x="332449" y="1150823"/>
                  <a:pt x="0" y="818374"/>
                  <a:pt x="0" y="408278"/>
                </a:cubicBezTo>
                <a:cubicBezTo>
                  <a:pt x="0" y="305754"/>
                  <a:pt x="20778" y="208083"/>
                  <a:pt x="58353" y="119246"/>
                </a:cubicBez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任意多边形: 形状 46">
            <a:extLst>
              <a:ext uri="{FF2B5EF4-FFF2-40B4-BE49-F238E27FC236}">
                <a16:creationId xmlns:a16="http://schemas.microsoft.com/office/drawing/2014/main" id="{C6F35FEC-E9ED-7F3D-AEFB-ADED87FA49FA}"/>
              </a:ext>
            </a:extLst>
          </p:cNvPr>
          <p:cNvSpPr/>
          <p:nvPr/>
        </p:nvSpPr>
        <p:spPr>
          <a:xfrm>
            <a:off x="11498090" y="1150821"/>
            <a:ext cx="709617" cy="865764"/>
          </a:xfrm>
          <a:custGeom>
            <a:avLst/>
            <a:gdLst>
              <a:gd name="connsiteX0" fmla="*/ 499355 w 709617"/>
              <a:gd name="connsiteY0" fmla="*/ 0 h 865764"/>
              <a:gd name="connsiteX1" fmla="*/ 693726 w 709617"/>
              <a:gd name="connsiteY1" fmla="*/ 34018 h 865764"/>
              <a:gd name="connsiteX2" fmla="*/ 709617 w 709617"/>
              <a:gd name="connsiteY2" fmla="*/ 41495 h 865764"/>
              <a:gd name="connsiteX3" fmla="*/ 709617 w 709617"/>
              <a:gd name="connsiteY3" fmla="*/ 824269 h 865764"/>
              <a:gd name="connsiteX4" fmla="*/ 693726 w 709617"/>
              <a:gd name="connsiteY4" fmla="*/ 831746 h 865764"/>
              <a:gd name="connsiteX5" fmla="*/ 499355 w 709617"/>
              <a:gd name="connsiteY5" fmla="*/ 865764 h 865764"/>
              <a:gd name="connsiteX6" fmla="*/ 0 w 709617"/>
              <a:gd name="connsiteY6" fmla="*/ 432882 h 865764"/>
              <a:gd name="connsiteX7" fmla="*/ 499355 w 709617"/>
              <a:gd name="connsiteY7" fmla="*/ 0 h 86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617" h="865764">
                <a:moveTo>
                  <a:pt x="499355" y="0"/>
                </a:moveTo>
                <a:cubicBezTo>
                  <a:pt x="568301" y="0"/>
                  <a:pt x="633984" y="12113"/>
                  <a:pt x="693726" y="34018"/>
                </a:cubicBezTo>
                <a:lnTo>
                  <a:pt x="709617" y="41495"/>
                </a:lnTo>
                <a:lnTo>
                  <a:pt x="709617" y="824269"/>
                </a:lnTo>
                <a:lnTo>
                  <a:pt x="693726" y="831746"/>
                </a:lnTo>
                <a:cubicBezTo>
                  <a:pt x="633984" y="853651"/>
                  <a:pt x="568301" y="865764"/>
                  <a:pt x="499355" y="865764"/>
                </a:cubicBezTo>
                <a:cubicBezTo>
                  <a:pt x="223569" y="865764"/>
                  <a:pt x="0" y="671956"/>
                  <a:pt x="0" y="432882"/>
                </a:cubicBezTo>
                <a:cubicBezTo>
                  <a:pt x="0" y="193808"/>
                  <a:pt x="223569" y="0"/>
                  <a:pt x="49935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任意多边形: 形状 47">
            <a:extLst>
              <a:ext uri="{FF2B5EF4-FFF2-40B4-BE49-F238E27FC236}">
                <a16:creationId xmlns:a16="http://schemas.microsoft.com/office/drawing/2014/main" id="{6012B4D1-BB3C-A6DC-CB8F-172D77293E02}"/>
              </a:ext>
            </a:extLst>
          </p:cNvPr>
          <p:cNvSpPr/>
          <p:nvPr/>
        </p:nvSpPr>
        <p:spPr>
          <a:xfrm>
            <a:off x="573627" y="6390910"/>
            <a:ext cx="379683" cy="487335"/>
          </a:xfrm>
          <a:custGeom>
            <a:avLst/>
            <a:gdLst>
              <a:gd name="connsiteX0" fmla="*/ 46633 w 379683"/>
              <a:gd name="connsiteY0" fmla="*/ 0 h 487335"/>
              <a:gd name="connsiteX1" fmla="*/ 130216 w 379683"/>
              <a:gd name="connsiteY1" fmla="*/ 42897 h 487335"/>
              <a:gd name="connsiteX2" fmla="*/ 379683 w 379683"/>
              <a:gd name="connsiteY2" fmla="*/ 486546 h 487335"/>
              <a:gd name="connsiteX3" fmla="*/ 379599 w 379683"/>
              <a:gd name="connsiteY3" fmla="*/ 487335 h 487335"/>
              <a:gd name="connsiteX4" fmla="*/ 56390 w 379683"/>
              <a:gd name="connsiteY4" fmla="*/ 487335 h 487335"/>
              <a:gd name="connsiteX5" fmla="*/ 48160 w 379683"/>
              <a:gd name="connsiteY5" fmla="*/ 472172 h 487335"/>
              <a:gd name="connsiteX6" fmla="*/ 0 w 379683"/>
              <a:gd name="connsiteY6" fmla="*/ 233626 h 487335"/>
              <a:gd name="connsiteX7" fmla="*/ 12451 w 379683"/>
              <a:gd name="connsiteY7" fmla="*/ 110117 h 487335"/>
              <a:gd name="connsiteX8" fmla="*/ 46633 w 379683"/>
              <a:gd name="connsiteY8" fmla="*/ 0 h 48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683" h="487335">
                <a:moveTo>
                  <a:pt x="46633" y="0"/>
                </a:moveTo>
                <a:lnTo>
                  <a:pt x="130216" y="42897"/>
                </a:lnTo>
                <a:cubicBezTo>
                  <a:pt x="280726" y="139045"/>
                  <a:pt x="379683" y="301868"/>
                  <a:pt x="379683" y="486546"/>
                </a:cubicBezTo>
                <a:lnTo>
                  <a:pt x="379599" y="487335"/>
                </a:lnTo>
                <a:lnTo>
                  <a:pt x="56390" y="487335"/>
                </a:lnTo>
                <a:lnTo>
                  <a:pt x="48160" y="472172"/>
                </a:lnTo>
                <a:cubicBezTo>
                  <a:pt x="17149" y="398852"/>
                  <a:pt x="0" y="318242"/>
                  <a:pt x="0" y="233626"/>
                </a:cubicBezTo>
                <a:cubicBezTo>
                  <a:pt x="0" y="191318"/>
                  <a:pt x="4287" y="150011"/>
                  <a:pt x="12451" y="110117"/>
                </a:cubicBezTo>
                <a:lnTo>
                  <a:pt x="466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任意多边形: 形状 48">
            <a:extLst>
              <a:ext uri="{FF2B5EF4-FFF2-40B4-BE49-F238E27FC236}">
                <a16:creationId xmlns:a16="http://schemas.microsoft.com/office/drawing/2014/main" id="{B9F3C626-BA6D-C2EA-0460-D4FB819B4D8F}"/>
              </a:ext>
            </a:extLst>
          </p:cNvPr>
          <p:cNvSpPr/>
          <p:nvPr/>
        </p:nvSpPr>
        <p:spPr>
          <a:xfrm>
            <a:off x="10973180" y="6569190"/>
            <a:ext cx="509712" cy="309055"/>
          </a:xfrm>
          <a:custGeom>
            <a:avLst/>
            <a:gdLst>
              <a:gd name="connsiteX0" fmla="*/ 177033 w 509712"/>
              <a:gd name="connsiteY0" fmla="*/ 0 h 309055"/>
              <a:gd name="connsiteX1" fmla="*/ 219926 w 509712"/>
              <a:gd name="connsiteY1" fmla="*/ 11542 h 309055"/>
              <a:gd name="connsiteX2" fmla="*/ 485668 w 509712"/>
              <a:gd name="connsiteY2" fmla="*/ 241909 h 309055"/>
              <a:gd name="connsiteX3" fmla="*/ 509712 w 509712"/>
              <a:gd name="connsiteY3" fmla="*/ 309055 h 309055"/>
              <a:gd name="connsiteX4" fmla="*/ 0 w 509712"/>
              <a:gd name="connsiteY4" fmla="*/ 309055 h 309055"/>
              <a:gd name="connsiteX5" fmla="*/ 25547 w 509712"/>
              <a:gd name="connsiteY5" fmla="*/ 226757 h 309055"/>
              <a:gd name="connsiteX6" fmla="*/ 94009 w 509712"/>
              <a:gd name="connsiteY6" fmla="*/ 100625 h 309055"/>
              <a:gd name="connsiteX7" fmla="*/ 177033 w 509712"/>
              <a:gd name="connsiteY7" fmla="*/ 0 h 30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712" h="309055">
                <a:moveTo>
                  <a:pt x="177033" y="0"/>
                </a:moveTo>
                <a:lnTo>
                  <a:pt x="219926" y="11542"/>
                </a:lnTo>
                <a:cubicBezTo>
                  <a:pt x="339410" y="55352"/>
                  <a:pt x="435131" y="138330"/>
                  <a:pt x="485668" y="241909"/>
                </a:cubicBezTo>
                <a:lnTo>
                  <a:pt x="509712" y="309055"/>
                </a:lnTo>
                <a:lnTo>
                  <a:pt x="0" y="309055"/>
                </a:lnTo>
                <a:lnTo>
                  <a:pt x="25547" y="226757"/>
                </a:lnTo>
                <a:cubicBezTo>
                  <a:pt x="44334" y="182338"/>
                  <a:pt x="67321" y="140129"/>
                  <a:pt x="94009" y="100625"/>
                </a:cubicBezTo>
                <a:lnTo>
                  <a:pt x="1770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任意多边形: 形状 49">
            <a:extLst>
              <a:ext uri="{FF2B5EF4-FFF2-40B4-BE49-F238E27FC236}">
                <a16:creationId xmlns:a16="http://schemas.microsoft.com/office/drawing/2014/main" id="{D34137E5-EC03-63C5-8687-996585B9204E}"/>
              </a:ext>
            </a:extLst>
          </p:cNvPr>
          <p:cNvSpPr/>
          <p:nvPr/>
        </p:nvSpPr>
        <p:spPr>
          <a:xfrm>
            <a:off x="620260" y="6011693"/>
            <a:ext cx="1179053" cy="866552"/>
          </a:xfrm>
          <a:custGeom>
            <a:avLst/>
            <a:gdLst>
              <a:gd name="connsiteX0" fmla="*/ 566210 w 1179053"/>
              <a:gd name="connsiteY0" fmla="*/ 0 h 866552"/>
              <a:gd name="connsiteX1" fmla="*/ 1179053 w 1179053"/>
              <a:gd name="connsiteY1" fmla="*/ 612843 h 866552"/>
              <a:gd name="connsiteX2" fmla="*/ 1130893 w 1179053"/>
              <a:gd name="connsiteY2" fmla="*/ 851389 h 866552"/>
              <a:gd name="connsiteX3" fmla="*/ 1122663 w 1179053"/>
              <a:gd name="connsiteY3" fmla="*/ 866552 h 866552"/>
              <a:gd name="connsiteX4" fmla="*/ 332966 w 1179053"/>
              <a:gd name="connsiteY4" fmla="*/ 866552 h 866552"/>
              <a:gd name="connsiteX5" fmla="*/ 333050 w 1179053"/>
              <a:gd name="connsiteY5" fmla="*/ 865763 h 866552"/>
              <a:gd name="connsiteX6" fmla="*/ 83583 w 1179053"/>
              <a:gd name="connsiteY6" fmla="*/ 422114 h 866552"/>
              <a:gd name="connsiteX7" fmla="*/ 0 w 1179053"/>
              <a:gd name="connsiteY7" fmla="*/ 379217 h 866552"/>
              <a:gd name="connsiteX8" fmla="*/ 1527 w 1179053"/>
              <a:gd name="connsiteY8" fmla="*/ 374297 h 866552"/>
              <a:gd name="connsiteX9" fmla="*/ 566210 w 1179053"/>
              <a:gd name="connsiteY9" fmla="*/ 0 h 86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053" h="866552">
                <a:moveTo>
                  <a:pt x="566210" y="0"/>
                </a:moveTo>
                <a:cubicBezTo>
                  <a:pt x="904674" y="0"/>
                  <a:pt x="1179053" y="274379"/>
                  <a:pt x="1179053" y="612843"/>
                </a:cubicBezTo>
                <a:cubicBezTo>
                  <a:pt x="1179053" y="697459"/>
                  <a:pt x="1161904" y="778069"/>
                  <a:pt x="1130893" y="851389"/>
                </a:cubicBezTo>
                <a:lnTo>
                  <a:pt x="1122663" y="866552"/>
                </a:lnTo>
                <a:lnTo>
                  <a:pt x="332966" y="866552"/>
                </a:lnTo>
                <a:lnTo>
                  <a:pt x="333050" y="865763"/>
                </a:lnTo>
                <a:cubicBezTo>
                  <a:pt x="333050" y="681085"/>
                  <a:pt x="234093" y="518262"/>
                  <a:pt x="83583" y="422114"/>
                </a:cubicBezTo>
                <a:lnTo>
                  <a:pt x="0" y="379217"/>
                </a:lnTo>
                <a:lnTo>
                  <a:pt x="1527" y="374297"/>
                </a:lnTo>
                <a:cubicBezTo>
                  <a:pt x="94562" y="154338"/>
                  <a:pt x="312362" y="0"/>
                  <a:pt x="566210" y="0"/>
                </a:cubicBez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任意多边形: 形状 50">
            <a:extLst>
              <a:ext uri="{FF2B5EF4-FFF2-40B4-BE49-F238E27FC236}">
                <a16:creationId xmlns:a16="http://schemas.microsoft.com/office/drawing/2014/main" id="{A328C8ED-E64D-6624-0C7E-83295DB97793}"/>
              </a:ext>
            </a:extLst>
          </p:cNvPr>
          <p:cNvSpPr/>
          <p:nvPr/>
        </p:nvSpPr>
        <p:spPr>
          <a:xfrm>
            <a:off x="-178342" y="6342434"/>
            <a:ext cx="808359" cy="535811"/>
          </a:xfrm>
          <a:custGeom>
            <a:avLst/>
            <a:gdLst>
              <a:gd name="connsiteX0" fmla="*/ 565826 w 808359"/>
              <a:gd name="connsiteY0" fmla="*/ 0 h 535811"/>
              <a:gd name="connsiteX1" fmla="*/ 786071 w 808359"/>
              <a:gd name="connsiteY1" fmla="*/ 42045 h 535811"/>
              <a:gd name="connsiteX2" fmla="*/ 798602 w 808359"/>
              <a:gd name="connsiteY2" fmla="*/ 48476 h 535811"/>
              <a:gd name="connsiteX3" fmla="*/ 764420 w 808359"/>
              <a:gd name="connsiteY3" fmla="*/ 158593 h 535811"/>
              <a:gd name="connsiteX4" fmla="*/ 751969 w 808359"/>
              <a:gd name="connsiteY4" fmla="*/ 282102 h 535811"/>
              <a:gd name="connsiteX5" fmla="*/ 800129 w 808359"/>
              <a:gd name="connsiteY5" fmla="*/ 520648 h 535811"/>
              <a:gd name="connsiteX6" fmla="*/ 808359 w 808359"/>
              <a:gd name="connsiteY6" fmla="*/ 535811 h 535811"/>
              <a:gd name="connsiteX7" fmla="*/ 84 w 808359"/>
              <a:gd name="connsiteY7" fmla="*/ 535811 h 535811"/>
              <a:gd name="connsiteX8" fmla="*/ 0 w 808359"/>
              <a:gd name="connsiteY8" fmla="*/ 535022 h 535811"/>
              <a:gd name="connsiteX9" fmla="*/ 565826 w 808359"/>
              <a:gd name="connsiteY9" fmla="*/ 0 h 53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359" h="535811">
                <a:moveTo>
                  <a:pt x="565826" y="0"/>
                </a:moveTo>
                <a:cubicBezTo>
                  <a:pt x="643950" y="0"/>
                  <a:pt x="718377" y="14971"/>
                  <a:pt x="786071" y="42045"/>
                </a:cubicBezTo>
                <a:lnTo>
                  <a:pt x="798602" y="48476"/>
                </a:lnTo>
                <a:lnTo>
                  <a:pt x="764420" y="158593"/>
                </a:lnTo>
                <a:cubicBezTo>
                  <a:pt x="756256" y="198487"/>
                  <a:pt x="751969" y="239794"/>
                  <a:pt x="751969" y="282102"/>
                </a:cubicBezTo>
                <a:cubicBezTo>
                  <a:pt x="751969" y="366718"/>
                  <a:pt x="769118" y="447328"/>
                  <a:pt x="800129" y="520648"/>
                </a:cubicBezTo>
                <a:lnTo>
                  <a:pt x="808359" y="535811"/>
                </a:lnTo>
                <a:lnTo>
                  <a:pt x="84" y="535811"/>
                </a:lnTo>
                <a:lnTo>
                  <a:pt x="0" y="535022"/>
                </a:lnTo>
                <a:cubicBezTo>
                  <a:pt x="0" y="239538"/>
                  <a:pt x="253329" y="0"/>
                  <a:pt x="56582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任意多边形: 形状 51">
            <a:extLst>
              <a:ext uri="{FF2B5EF4-FFF2-40B4-BE49-F238E27FC236}">
                <a16:creationId xmlns:a16="http://schemas.microsoft.com/office/drawing/2014/main" id="{2949DCF0-E946-4F6A-F5C6-4A78B5F79F0D}"/>
              </a:ext>
            </a:extLst>
          </p:cNvPr>
          <p:cNvSpPr/>
          <p:nvPr/>
        </p:nvSpPr>
        <p:spPr>
          <a:xfrm>
            <a:off x="11150213" y="6342434"/>
            <a:ext cx="1057494" cy="535811"/>
          </a:xfrm>
          <a:custGeom>
            <a:avLst/>
            <a:gdLst>
              <a:gd name="connsiteX0" fmla="*/ 532706 w 1057494"/>
              <a:gd name="connsiteY0" fmla="*/ 0 h 535811"/>
              <a:gd name="connsiteX1" fmla="*/ 947870 w 1057494"/>
              <a:gd name="connsiteY1" fmla="*/ 126815 h 535811"/>
              <a:gd name="connsiteX2" fmla="*/ 1057494 w 1057494"/>
              <a:gd name="connsiteY2" fmla="*/ 217264 h 535811"/>
              <a:gd name="connsiteX3" fmla="*/ 1057494 w 1057494"/>
              <a:gd name="connsiteY3" fmla="*/ 535811 h 535811"/>
              <a:gd name="connsiteX4" fmla="*/ 332679 w 1057494"/>
              <a:gd name="connsiteY4" fmla="*/ 535811 h 535811"/>
              <a:gd name="connsiteX5" fmla="*/ 308635 w 1057494"/>
              <a:gd name="connsiteY5" fmla="*/ 468665 h 535811"/>
              <a:gd name="connsiteX6" fmla="*/ 42893 w 1057494"/>
              <a:gd name="connsiteY6" fmla="*/ 238298 h 535811"/>
              <a:gd name="connsiteX7" fmla="*/ 0 w 1057494"/>
              <a:gd name="connsiteY7" fmla="*/ 226756 h 535811"/>
              <a:gd name="connsiteX8" fmla="*/ 7648 w 1057494"/>
              <a:gd name="connsiteY8" fmla="*/ 217487 h 535811"/>
              <a:gd name="connsiteX9" fmla="*/ 532706 w 1057494"/>
              <a:gd name="connsiteY9" fmla="*/ 0 h 53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7494" h="535811">
                <a:moveTo>
                  <a:pt x="532706" y="0"/>
                </a:moveTo>
                <a:cubicBezTo>
                  <a:pt x="686492" y="0"/>
                  <a:pt x="829359" y="46751"/>
                  <a:pt x="947870" y="126815"/>
                </a:cubicBezTo>
                <a:lnTo>
                  <a:pt x="1057494" y="217264"/>
                </a:lnTo>
                <a:lnTo>
                  <a:pt x="1057494" y="535811"/>
                </a:lnTo>
                <a:lnTo>
                  <a:pt x="332679" y="535811"/>
                </a:lnTo>
                <a:lnTo>
                  <a:pt x="308635" y="468665"/>
                </a:lnTo>
                <a:cubicBezTo>
                  <a:pt x="258098" y="365086"/>
                  <a:pt x="162377" y="282108"/>
                  <a:pt x="42893" y="238298"/>
                </a:cubicBezTo>
                <a:lnTo>
                  <a:pt x="0" y="226756"/>
                </a:lnTo>
                <a:lnTo>
                  <a:pt x="7648" y="217487"/>
                </a:lnTo>
                <a:cubicBezTo>
                  <a:pt x="142022" y="83112"/>
                  <a:pt x="327658" y="0"/>
                  <a:pt x="532706" y="0"/>
                </a:cubicBez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任意多边形: 形状 52">
            <a:extLst>
              <a:ext uri="{FF2B5EF4-FFF2-40B4-BE49-F238E27FC236}">
                <a16:creationId xmlns:a16="http://schemas.microsoft.com/office/drawing/2014/main" id="{76FFE775-BAF8-4014-92A9-10EDE4E402F1}"/>
              </a:ext>
            </a:extLst>
          </p:cNvPr>
          <p:cNvSpPr/>
          <p:nvPr/>
        </p:nvSpPr>
        <p:spPr>
          <a:xfrm>
            <a:off x="10514578" y="6546714"/>
            <a:ext cx="635635" cy="331531"/>
          </a:xfrm>
          <a:custGeom>
            <a:avLst/>
            <a:gdLst>
              <a:gd name="connsiteX0" fmla="*/ 484157 w 635635"/>
              <a:gd name="connsiteY0" fmla="*/ 0 h 331531"/>
              <a:gd name="connsiteX1" fmla="*/ 584794 w 635635"/>
              <a:gd name="connsiteY1" fmla="*/ 8795 h 331531"/>
              <a:gd name="connsiteX2" fmla="*/ 635635 w 635635"/>
              <a:gd name="connsiteY2" fmla="*/ 22476 h 331531"/>
              <a:gd name="connsiteX3" fmla="*/ 552611 w 635635"/>
              <a:gd name="connsiteY3" fmla="*/ 123101 h 331531"/>
              <a:gd name="connsiteX4" fmla="*/ 484149 w 635635"/>
              <a:gd name="connsiteY4" fmla="*/ 249233 h 331531"/>
              <a:gd name="connsiteX5" fmla="*/ 458602 w 635635"/>
              <a:gd name="connsiteY5" fmla="*/ 331531 h 331531"/>
              <a:gd name="connsiteX6" fmla="*/ 0 w 635635"/>
              <a:gd name="connsiteY6" fmla="*/ 331531 h 331531"/>
              <a:gd name="connsiteX7" fmla="*/ 24044 w 635635"/>
              <a:gd name="connsiteY7" fmla="*/ 264385 h 331531"/>
              <a:gd name="connsiteX8" fmla="*/ 484157 w 635635"/>
              <a:gd name="connsiteY8" fmla="*/ 0 h 33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635" h="331531">
                <a:moveTo>
                  <a:pt x="484157" y="0"/>
                </a:moveTo>
                <a:cubicBezTo>
                  <a:pt x="518630" y="0"/>
                  <a:pt x="552288" y="3028"/>
                  <a:pt x="584794" y="8795"/>
                </a:cubicBezTo>
                <a:lnTo>
                  <a:pt x="635635" y="22476"/>
                </a:lnTo>
                <a:lnTo>
                  <a:pt x="552611" y="123101"/>
                </a:lnTo>
                <a:cubicBezTo>
                  <a:pt x="525923" y="162605"/>
                  <a:pt x="502936" y="204814"/>
                  <a:pt x="484149" y="249233"/>
                </a:cubicBezTo>
                <a:lnTo>
                  <a:pt x="458602" y="331531"/>
                </a:lnTo>
                <a:lnTo>
                  <a:pt x="0" y="331531"/>
                </a:lnTo>
                <a:lnTo>
                  <a:pt x="24044" y="264385"/>
                </a:lnTo>
                <a:cubicBezTo>
                  <a:pt x="99850" y="109017"/>
                  <a:pt x="277318" y="0"/>
                  <a:pt x="48415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5105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40" name="任意多边形: 形状 39"/>
          <p:cNvSpPr/>
          <p:nvPr/>
        </p:nvSpPr>
        <p:spPr>
          <a:xfrm>
            <a:off x="11440282" y="-82816"/>
            <a:ext cx="751719" cy="806717"/>
          </a:xfrm>
          <a:custGeom>
            <a:avLst/>
            <a:gdLst>
              <a:gd name="connsiteX0" fmla="*/ 751719 w 751719"/>
              <a:gd name="connsiteY0" fmla="*/ 0 h 806717"/>
              <a:gd name="connsiteX1" fmla="*/ 751719 w 751719"/>
              <a:gd name="connsiteY1" fmla="*/ 754821 h 806717"/>
              <a:gd name="connsiteX2" fmla="*/ 742529 w 751719"/>
              <a:gd name="connsiteY2" fmla="*/ 758185 h 806717"/>
              <a:gd name="connsiteX3" fmla="*/ 421519 w 751719"/>
              <a:gd name="connsiteY3" fmla="*/ 806717 h 806717"/>
              <a:gd name="connsiteX4" fmla="*/ 1329 w 751719"/>
              <a:gd name="connsiteY4" fmla="*/ 721884 h 806717"/>
              <a:gd name="connsiteX5" fmla="*/ 0 w 751719"/>
              <a:gd name="connsiteY5" fmla="*/ 721244 h 806717"/>
              <a:gd name="connsiteX6" fmla="*/ 151 w 751719"/>
              <a:gd name="connsiteY6" fmla="*/ 720657 h 806717"/>
              <a:gd name="connsiteX7" fmla="*/ 710109 w 751719"/>
              <a:gd name="connsiteY7" fmla="*/ 10699 h 806717"/>
              <a:gd name="connsiteX8" fmla="*/ 751719 w 751719"/>
              <a:gd name="connsiteY8" fmla="*/ 0 h 80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19" h="806717">
                <a:moveTo>
                  <a:pt x="751719" y="0"/>
                </a:moveTo>
                <a:lnTo>
                  <a:pt x="751719" y="754821"/>
                </a:lnTo>
                <a:lnTo>
                  <a:pt x="742529" y="758185"/>
                </a:lnTo>
                <a:cubicBezTo>
                  <a:pt x="641122" y="789726"/>
                  <a:pt x="533305" y="806717"/>
                  <a:pt x="421519" y="806717"/>
                </a:cubicBezTo>
                <a:cubicBezTo>
                  <a:pt x="272471" y="806717"/>
                  <a:pt x="130479" y="776510"/>
                  <a:pt x="1329" y="721884"/>
                </a:cubicBezTo>
                <a:lnTo>
                  <a:pt x="0" y="721244"/>
                </a:lnTo>
                <a:lnTo>
                  <a:pt x="151" y="720657"/>
                </a:lnTo>
                <a:cubicBezTo>
                  <a:pt x="105287" y="382633"/>
                  <a:pt x="372085" y="115836"/>
                  <a:pt x="710109" y="10699"/>
                </a:cubicBezTo>
                <a:lnTo>
                  <a:pt x="751719"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任意多边形: 形状 47"/>
          <p:cNvSpPr/>
          <p:nvPr/>
        </p:nvSpPr>
        <p:spPr>
          <a:xfrm>
            <a:off x="419100" y="0"/>
            <a:ext cx="1079500" cy="1063553"/>
          </a:xfrm>
          <a:custGeom>
            <a:avLst/>
            <a:gdLst>
              <a:gd name="connsiteX0" fmla="*/ 0 w 1079500"/>
              <a:gd name="connsiteY0" fmla="*/ 0 h 1063553"/>
              <a:gd name="connsiteX1" fmla="*/ 970721 w 1079500"/>
              <a:gd name="connsiteY1" fmla="*/ 0 h 1063553"/>
              <a:gd name="connsiteX2" fmla="*/ 994667 w 1079500"/>
              <a:gd name="connsiteY2" fmla="*/ 49710 h 1063553"/>
              <a:gd name="connsiteX3" fmla="*/ 1079500 w 1079500"/>
              <a:gd name="connsiteY3" fmla="*/ 469900 h 1063553"/>
              <a:gd name="connsiteX4" fmla="*/ 949210 w 1079500"/>
              <a:gd name="connsiteY4" fmla="*/ 984454 h 1063553"/>
              <a:gd name="connsiteX5" fmla="*/ 901156 w 1079500"/>
              <a:gd name="connsiteY5" fmla="*/ 1063553 h 1063553"/>
              <a:gd name="connsiteX6" fmla="*/ 861943 w 1079500"/>
              <a:gd name="connsiteY6" fmla="*/ 1057568 h 1063553"/>
              <a:gd name="connsiteX7" fmla="*/ 0 w 1079500"/>
              <a:gd name="connsiteY7" fmla="*/ 0 h 106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1063553">
                <a:moveTo>
                  <a:pt x="0" y="0"/>
                </a:moveTo>
                <a:lnTo>
                  <a:pt x="970721" y="0"/>
                </a:lnTo>
                <a:lnTo>
                  <a:pt x="994667" y="49710"/>
                </a:lnTo>
                <a:cubicBezTo>
                  <a:pt x="1049293" y="178860"/>
                  <a:pt x="1079500" y="320852"/>
                  <a:pt x="1079500" y="469900"/>
                </a:cubicBezTo>
                <a:cubicBezTo>
                  <a:pt x="1079500" y="656210"/>
                  <a:pt x="1032302" y="831496"/>
                  <a:pt x="949210" y="984454"/>
                </a:cubicBezTo>
                <a:lnTo>
                  <a:pt x="901156" y="1063553"/>
                </a:lnTo>
                <a:lnTo>
                  <a:pt x="861943" y="1057568"/>
                </a:lnTo>
                <a:cubicBezTo>
                  <a:pt x="370033" y="956909"/>
                  <a:pt x="0" y="521667"/>
                  <a:pt x="0" y="0"/>
                </a:cubicBezTo>
                <a:close/>
              </a:path>
            </a:pathLst>
          </a:cu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8" name="任意多边形: 形状 67"/>
          <p:cNvSpPr/>
          <p:nvPr/>
        </p:nvSpPr>
        <p:spPr>
          <a:xfrm>
            <a:off x="-3652" y="0"/>
            <a:ext cx="1323909" cy="1549400"/>
          </a:xfrm>
          <a:custGeom>
            <a:avLst/>
            <a:gdLst>
              <a:gd name="connsiteX0" fmla="*/ 0 w 1323909"/>
              <a:gd name="connsiteY0" fmla="*/ 0 h 1549400"/>
              <a:gd name="connsiteX1" fmla="*/ 422753 w 1323909"/>
              <a:gd name="connsiteY1" fmla="*/ 0 h 1549400"/>
              <a:gd name="connsiteX2" fmla="*/ 1284696 w 1323909"/>
              <a:gd name="connsiteY2" fmla="*/ 1057568 h 1549400"/>
              <a:gd name="connsiteX3" fmla="*/ 1323909 w 1323909"/>
              <a:gd name="connsiteY3" fmla="*/ 1063553 h 1549400"/>
              <a:gd name="connsiteX4" fmla="*/ 1317891 w 1323909"/>
              <a:gd name="connsiteY4" fmla="*/ 1073459 h 1549400"/>
              <a:gd name="connsiteX5" fmla="*/ 422753 w 1323909"/>
              <a:gd name="connsiteY5" fmla="*/ 1549400 h 1549400"/>
              <a:gd name="connsiteX6" fmla="*/ 2563 w 1323909"/>
              <a:gd name="connsiteY6" fmla="*/ 1464567 h 1549400"/>
              <a:gd name="connsiteX7" fmla="*/ 0 w 1323909"/>
              <a:gd name="connsiteY7" fmla="*/ 1463332 h 1549400"/>
              <a:gd name="connsiteX8" fmla="*/ 0 w 1323909"/>
              <a:gd name="connsiteY8" fmla="*/ 0 h 154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3909" h="1549400">
                <a:moveTo>
                  <a:pt x="0" y="0"/>
                </a:moveTo>
                <a:lnTo>
                  <a:pt x="422753" y="0"/>
                </a:lnTo>
                <a:cubicBezTo>
                  <a:pt x="422753" y="521667"/>
                  <a:pt x="792786" y="956909"/>
                  <a:pt x="1284696" y="1057568"/>
                </a:cubicBezTo>
                <a:lnTo>
                  <a:pt x="1323909" y="1063553"/>
                </a:lnTo>
                <a:lnTo>
                  <a:pt x="1317891" y="1073459"/>
                </a:lnTo>
                <a:cubicBezTo>
                  <a:pt x="1123897" y="1360607"/>
                  <a:pt x="795372" y="1549400"/>
                  <a:pt x="422753" y="1549400"/>
                </a:cubicBezTo>
                <a:cubicBezTo>
                  <a:pt x="273705" y="1549400"/>
                  <a:pt x="131713" y="1519193"/>
                  <a:pt x="2563" y="1464567"/>
                </a:cubicBezTo>
                <a:lnTo>
                  <a:pt x="0" y="1463332"/>
                </a:lnTo>
                <a:lnTo>
                  <a:pt x="0" y="0"/>
                </a:lnTo>
                <a:close/>
              </a:path>
            </a:pathLst>
          </a:cu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7" name="任意多边形: 形状 66"/>
          <p:cNvSpPr/>
          <p:nvPr/>
        </p:nvSpPr>
        <p:spPr>
          <a:xfrm>
            <a:off x="-3652" y="6394450"/>
            <a:ext cx="565879" cy="463550"/>
          </a:xfrm>
          <a:custGeom>
            <a:avLst/>
            <a:gdLst>
              <a:gd name="connsiteX0" fmla="*/ 149703 w 565879"/>
              <a:gd name="connsiteY0" fmla="*/ 0 h 463550"/>
              <a:gd name="connsiteX1" fmla="*/ 531364 w 565879"/>
              <a:gd name="connsiteY1" fmla="*/ 135771 h 463550"/>
              <a:gd name="connsiteX2" fmla="*/ 565879 w 565879"/>
              <a:gd name="connsiteY2" fmla="*/ 171698 h 463550"/>
              <a:gd name="connsiteX3" fmla="*/ 546424 w 565879"/>
              <a:gd name="connsiteY3" fmla="*/ 180767 h 463550"/>
              <a:gd name="connsiteX4" fmla="*/ 350869 w 565879"/>
              <a:gd name="connsiteY4" fmla="*/ 384715 h 463550"/>
              <a:gd name="connsiteX5" fmla="*/ 322375 w 565879"/>
              <a:gd name="connsiteY5" fmla="*/ 463550 h 463550"/>
              <a:gd name="connsiteX6" fmla="*/ 0 w 565879"/>
              <a:gd name="connsiteY6" fmla="*/ 463550 h 463550"/>
              <a:gd name="connsiteX7" fmla="*/ 0 w 565879"/>
              <a:gd name="connsiteY7" fmla="*/ 20328 h 463550"/>
              <a:gd name="connsiteX8" fmla="*/ 40924 w 565879"/>
              <a:gd name="connsiteY8" fmla="*/ 9418 h 463550"/>
              <a:gd name="connsiteX9" fmla="*/ 149703 w 565879"/>
              <a:gd name="connsiteY9" fmla="*/ 0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5879" h="463550">
                <a:moveTo>
                  <a:pt x="149703" y="0"/>
                </a:moveTo>
                <a:cubicBezTo>
                  <a:pt x="298751" y="0"/>
                  <a:pt x="433688" y="51885"/>
                  <a:pt x="531364" y="135771"/>
                </a:cubicBezTo>
                <a:lnTo>
                  <a:pt x="565879" y="171698"/>
                </a:lnTo>
                <a:lnTo>
                  <a:pt x="546424" y="180767"/>
                </a:lnTo>
                <a:cubicBezTo>
                  <a:pt x="460279" y="230749"/>
                  <a:pt x="391838" y="301528"/>
                  <a:pt x="350869" y="384715"/>
                </a:cubicBezTo>
                <a:lnTo>
                  <a:pt x="322375" y="463550"/>
                </a:lnTo>
                <a:lnTo>
                  <a:pt x="0" y="463550"/>
                </a:lnTo>
                <a:lnTo>
                  <a:pt x="0" y="20328"/>
                </a:lnTo>
                <a:lnTo>
                  <a:pt x="40924" y="9418"/>
                </a:lnTo>
                <a:cubicBezTo>
                  <a:pt x="76061" y="3243"/>
                  <a:pt x="112441" y="0"/>
                  <a:pt x="149703" y="0"/>
                </a:cubicBezTo>
                <a:close/>
              </a:path>
            </a:pathLst>
          </a:cu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任意多边形: 形状 43"/>
          <p:cNvSpPr/>
          <p:nvPr/>
        </p:nvSpPr>
        <p:spPr>
          <a:xfrm>
            <a:off x="1320256" y="0"/>
            <a:ext cx="1257844" cy="1079500"/>
          </a:xfrm>
          <a:custGeom>
            <a:avLst/>
            <a:gdLst>
              <a:gd name="connsiteX0" fmla="*/ 69565 w 1257844"/>
              <a:gd name="connsiteY0" fmla="*/ 0 h 1079500"/>
              <a:gd name="connsiteX1" fmla="*/ 1257844 w 1257844"/>
              <a:gd name="connsiteY1" fmla="*/ 0 h 1079500"/>
              <a:gd name="connsiteX2" fmla="*/ 178344 w 1257844"/>
              <a:gd name="connsiteY2" fmla="*/ 1079500 h 1079500"/>
              <a:gd name="connsiteX3" fmla="*/ 67971 w 1257844"/>
              <a:gd name="connsiteY3" fmla="*/ 1073927 h 1079500"/>
              <a:gd name="connsiteX4" fmla="*/ 0 w 1257844"/>
              <a:gd name="connsiteY4" fmla="*/ 1063553 h 1079500"/>
              <a:gd name="connsiteX5" fmla="*/ 48054 w 1257844"/>
              <a:gd name="connsiteY5" fmla="*/ 984454 h 1079500"/>
              <a:gd name="connsiteX6" fmla="*/ 178344 w 1257844"/>
              <a:gd name="connsiteY6" fmla="*/ 469900 h 1079500"/>
              <a:gd name="connsiteX7" fmla="*/ 93511 w 1257844"/>
              <a:gd name="connsiteY7" fmla="*/ 49710 h 1079500"/>
              <a:gd name="connsiteX8" fmla="*/ 69565 w 1257844"/>
              <a:gd name="connsiteY8" fmla="*/ 0 h 10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7844" h="1079500">
                <a:moveTo>
                  <a:pt x="69565" y="0"/>
                </a:moveTo>
                <a:lnTo>
                  <a:pt x="1257844" y="0"/>
                </a:lnTo>
                <a:cubicBezTo>
                  <a:pt x="1257844" y="596191"/>
                  <a:pt x="774535" y="1079500"/>
                  <a:pt x="178344" y="1079500"/>
                </a:cubicBezTo>
                <a:cubicBezTo>
                  <a:pt x="141082" y="1079500"/>
                  <a:pt x="104261" y="1077612"/>
                  <a:pt x="67971" y="1073927"/>
                </a:cubicBezTo>
                <a:lnTo>
                  <a:pt x="0" y="1063553"/>
                </a:lnTo>
                <a:lnTo>
                  <a:pt x="48054" y="984454"/>
                </a:lnTo>
                <a:cubicBezTo>
                  <a:pt x="131146" y="831496"/>
                  <a:pt x="178344" y="656210"/>
                  <a:pt x="178344" y="469900"/>
                </a:cubicBezTo>
                <a:cubicBezTo>
                  <a:pt x="178344" y="320852"/>
                  <a:pt x="148137" y="178860"/>
                  <a:pt x="93511" y="49710"/>
                </a:cubicBezTo>
                <a:lnTo>
                  <a:pt x="69565"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任意多边形: 形状 42"/>
          <p:cNvSpPr/>
          <p:nvPr/>
        </p:nvSpPr>
        <p:spPr>
          <a:xfrm>
            <a:off x="10844813" y="0"/>
            <a:ext cx="1134388" cy="638428"/>
          </a:xfrm>
          <a:custGeom>
            <a:avLst/>
            <a:gdLst>
              <a:gd name="connsiteX0" fmla="*/ 0 w 1134388"/>
              <a:gd name="connsiteY0" fmla="*/ 0 h 638428"/>
              <a:gd name="connsiteX1" fmla="*/ 1134388 w 1134388"/>
              <a:gd name="connsiteY1" fmla="*/ 0 h 638428"/>
              <a:gd name="connsiteX2" fmla="*/ 1066828 w 1134388"/>
              <a:gd name="connsiteY2" fmla="*/ 35634 h 638428"/>
              <a:gd name="connsiteX3" fmla="*/ 595620 w 1134388"/>
              <a:gd name="connsiteY3" fmla="*/ 637841 h 638428"/>
              <a:gd name="connsiteX4" fmla="*/ 595469 w 1134388"/>
              <a:gd name="connsiteY4" fmla="*/ 638428 h 638428"/>
              <a:gd name="connsiteX5" fmla="*/ 502434 w 1134388"/>
              <a:gd name="connsiteY5" fmla="*/ 593611 h 638428"/>
              <a:gd name="connsiteX6" fmla="*/ 27513 w 1134388"/>
              <a:gd name="connsiteY6" fmla="*/ 76661 h 638428"/>
              <a:gd name="connsiteX7" fmla="*/ 0 w 1134388"/>
              <a:gd name="connsiteY7" fmla="*/ 0 h 6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4388" h="638428">
                <a:moveTo>
                  <a:pt x="0" y="0"/>
                </a:moveTo>
                <a:lnTo>
                  <a:pt x="1134388" y="0"/>
                </a:lnTo>
                <a:lnTo>
                  <a:pt x="1066828" y="35634"/>
                </a:lnTo>
                <a:cubicBezTo>
                  <a:pt x="844259" y="170870"/>
                  <a:pt x="674472" y="384323"/>
                  <a:pt x="595620" y="637841"/>
                </a:cubicBezTo>
                <a:lnTo>
                  <a:pt x="595469" y="638428"/>
                </a:lnTo>
                <a:lnTo>
                  <a:pt x="502434" y="593611"/>
                </a:lnTo>
                <a:cubicBezTo>
                  <a:pt x="292117" y="479360"/>
                  <a:pt x="124014" y="297247"/>
                  <a:pt x="27513" y="76661"/>
                </a:cubicBezTo>
                <a:lnTo>
                  <a:pt x="0" y="0"/>
                </a:lnTo>
                <a:close/>
              </a:path>
            </a:pathLst>
          </a:cu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任意多边形: 形状 33"/>
          <p:cNvSpPr/>
          <p:nvPr/>
        </p:nvSpPr>
        <p:spPr>
          <a:xfrm>
            <a:off x="11391900" y="638427"/>
            <a:ext cx="800100" cy="1362090"/>
          </a:xfrm>
          <a:custGeom>
            <a:avLst/>
            <a:gdLst>
              <a:gd name="connsiteX0" fmla="*/ 48381 w 800100"/>
              <a:gd name="connsiteY0" fmla="*/ 0 h 1362090"/>
              <a:gd name="connsiteX1" fmla="*/ 49710 w 800100"/>
              <a:gd name="connsiteY1" fmla="*/ 640 h 1362090"/>
              <a:gd name="connsiteX2" fmla="*/ 469900 w 800100"/>
              <a:gd name="connsiteY2" fmla="*/ 85473 h 1362090"/>
              <a:gd name="connsiteX3" fmla="*/ 790910 w 800100"/>
              <a:gd name="connsiteY3" fmla="*/ 36941 h 1362090"/>
              <a:gd name="connsiteX4" fmla="*/ 800100 w 800100"/>
              <a:gd name="connsiteY4" fmla="*/ 33577 h 1362090"/>
              <a:gd name="connsiteX5" fmla="*/ 800100 w 800100"/>
              <a:gd name="connsiteY5" fmla="*/ 1362090 h 1362090"/>
              <a:gd name="connsiteX6" fmla="*/ 758490 w 800100"/>
              <a:gd name="connsiteY6" fmla="*/ 1351391 h 1362090"/>
              <a:gd name="connsiteX7" fmla="*/ 0 w 800100"/>
              <a:gd name="connsiteY7" fmla="*/ 320423 h 1362090"/>
              <a:gd name="connsiteX8" fmla="*/ 21932 w 800100"/>
              <a:gd name="connsiteY8" fmla="*/ 102866 h 1362090"/>
              <a:gd name="connsiteX9" fmla="*/ 48381 w 800100"/>
              <a:gd name="connsiteY9" fmla="*/ 0 h 136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0100" h="1362090">
                <a:moveTo>
                  <a:pt x="48381" y="0"/>
                </a:moveTo>
                <a:lnTo>
                  <a:pt x="49710" y="640"/>
                </a:lnTo>
                <a:cubicBezTo>
                  <a:pt x="178860" y="55266"/>
                  <a:pt x="320852" y="85473"/>
                  <a:pt x="469900" y="85473"/>
                </a:cubicBezTo>
                <a:cubicBezTo>
                  <a:pt x="581686" y="85473"/>
                  <a:pt x="689503" y="68482"/>
                  <a:pt x="790910" y="36941"/>
                </a:cubicBezTo>
                <a:lnTo>
                  <a:pt x="800100" y="33577"/>
                </a:lnTo>
                <a:lnTo>
                  <a:pt x="800100" y="1362090"/>
                </a:lnTo>
                <a:lnTo>
                  <a:pt x="758490" y="1351391"/>
                </a:lnTo>
                <a:cubicBezTo>
                  <a:pt x="319059" y="1214714"/>
                  <a:pt x="0" y="804828"/>
                  <a:pt x="0" y="320423"/>
                </a:cubicBezTo>
                <a:cubicBezTo>
                  <a:pt x="0" y="245899"/>
                  <a:pt x="7552" y="173139"/>
                  <a:pt x="21932" y="102866"/>
                </a:cubicBezTo>
                <a:lnTo>
                  <a:pt x="48381"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5" name="任意多边形: 形状 64"/>
          <p:cNvSpPr/>
          <p:nvPr/>
        </p:nvSpPr>
        <p:spPr>
          <a:xfrm>
            <a:off x="10596930" y="6197600"/>
            <a:ext cx="1370936" cy="660400"/>
          </a:xfrm>
          <a:custGeom>
            <a:avLst/>
            <a:gdLst>
              <a:gd name="connsiteX0" fmla="*/ 375870 w 1370936"/>
              <a:gd name="connsiteY0" fmla="*/ 0 h 660400"/>
              <a:gd name="connsiteX1" fmla="*/ 1370537 w 1370936"/>
              <a:gd name="connsiteY1" fmla="*/ 659310 h 660400"/>
              <a:gd name="connsiteX2" fmla="*/ 1370936 w 1370936"/>
              <a:gd name="connsiteY2" fmla="*/ 660400 h 660400"/>
              <a:gd name="connsiteX3" fmla="*/ 0 w 1370936"/>
              <a:gd name="connsiteY3" fmla="*/ 660400 h 660400"/>
              <a:gd name="connsiteX4" fmla="*/ 443 w 1370936"/>
              <a:gd name="connsiteY4" fmla="*/ 651627 h 660400"/>
              <a:gd name="connsiteX5" fmla="*/ 241375 w 1370936"/>
              <a:gd name="connsiteY5" fmla="*/ 75338 h 660400"/>
              <a:gd name="connsiteX6" fmla="*/ 306671 w 1370936"/>
              <a:gd name="connsiteY6" fmla="*/ 3494 h 660400"/>
              <a:gd name="connsiteX7" fmla="*/ 375870 w 1370936"/>
              <a:gd name="connsiteY7" fmla="*/ 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0936" h="660400">
                <a:moveTo>
                  <a:pt x="375870" y="0"/>
                </a:moveTo>
                <a:cubicBezTo>
                  <a:pt x="823013" y="0"/>
                  <a:pt x="1206660" y="271862"/>
                  <a:pt x="1370537" y="659310"/>
                </a:cubicBezTo>
                <a:lnTo>
                  <a:pt x="1370936" y="660400"/>
                </a:lnTo>
                <a:lnTo>
                  <a:pt x="0" y="660400"/>
                </a:lnTo>
                <a:lnTo>
                  <a:pt x="443" y="651627"/>
                </a:lnTo>
                <a:cubicBezTo>
                  <a:pt x="22556" y="433890"/>
                  <a:pt x="109378" y="235282"/>
                  <a:pt x="241375" y="75338"/>
                </a:cubicBezTo>
                <a:lnTo>
                  <a:pt x="306671" y="3494"/>
                </a:lnTo>
                <a:lnTo>
                  <a:pt x="375870"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4" name="任意多边形: 形状 63"/>
          <p:cNvSpPr/>
          <p:nvPr/>
        </p:nvSpPr>
        <p:spPr>
          <a:xfrm>
            <a:off x="318722" y="6566148"/>
            <a:ext cx="367078" cy="291852"/>
          </a:xfrm>
          <a:custGeom>
            <a:avLst/>
            <a:gdLst>
              <a:gd name="connsiteX0" fmla="*/ 243504 w 367078"/>
              <a:gd name="connsiteY0" fmla="*/ 0 h 291852"/>
              <a:gd name="connsiteX1" fmla="*/ 274897 w 367078"/>
              <a:gd name="connsiteY1" fmla="*/ 32677 h 291852"/>
              <a:gd name="connsiteX2" fmla="*/ 367078 w 367078"/>
              <a:gd name="connsiteY2" fmla="*/ 291852 h 291852"/>
              <a:gd name="connsiteX3" fmla="*/ 0 w 367078"/>
              <a:gd name="connsiteY3" fmla="*/ 291852 h 291852"/>
              <a:gd name="connsiteX4" fmla="*/ 28494 w 367078"/>
              <a:gd name="connsiteY4" fmla="*/ 213017 h 291852"/>
              <a:gd name="connsiteX5" fmla="*/ 224049 w 367078"/>
              <a:gd name="connsiteY5" fmla="*/ 9069 h 291852"/>
              <a:gd name="connsiteX6" fmla="*/ 243504 w 367078"/>
              <a:gd name="connsiteY6" fmla="*/ 0 h 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078" h="291852">
                <a:moveTo>
                  <a:pt x="243504" y="0"/>
                </a:moveTo>
                <a:lnTo>
                  <a:pt x="274897" y="32677"/>
                </a:lnTo>
                <a:cubicBezTo>
                  <a:pt x="333095" y="106660"/>
                  <a:pt x="367078" y="195848"/>
                  <a:pt x="367078" y="291852"/>
                </a:cubicBezTo>
                <a:lnTo>
                  <a:pt x="0" y="291852"/>
                </a:lnTo>
                <a:lnTo>
                  <a:pt x="28494" y="213017"/>
                </a:lnTo>
                <a:cubicBezTo>
                  <a:pt x="69463" y="129830"/>
                  <a:pt x="137904" y="59051"/>
                  <a:pt x="224049" y="9069"/>
                </a:cubicBezTo>
                <a:lnTo>
                  <a:pt x="243504"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任意多边形: 形状 58"/>
          <p:cNvSpPr/>
          <p:nvPr/>
        </p:nvSpPr>
        <p:spPr>
          <a:xfrm>
            <a:off x="10903602" y="5880100"/>
            <a:ext cx="1288399" cy="977900"/>
          </a:xfrm>
          <a:custGeom>
            <a:avLst/>
            <a:gdLst>
              <a:gd name="connsiteX0" fmla="*/ 767699 w 1288399"/>
              <a:gd name="connsiteY0" fmla="*/ 0 h 977900"/>
              <a:gd name="connsiteX1" fmla="*/ 1282253 w 1288399"/>
              <a:gd name="connsiteY1" fmla="*/ 130290 h 977900"/>
              <a:gd name="connsiteX2" fmla="*/ 1288399 w 1288399"/>
              <a:gd name="connsiteY2" fmla="*/ 134024 h 977900"/>
              <a:gd name="connsiteX3" fmla="*/ 1288399 w 1288399"/>
              <a:gd name="connsiteY3" fmla="*/ 977900 h 977900"/>
              <a:gd name="connsiteX4" fmla="*/ 1064265 w 1288399"/>
              <a:gd name="connsiteY4" fmla="*/ 977900 h 977900"/>
              <a:gd name="connsiteX5" fmla="*/ 1063866 w 1288399"/>
              <a:gd name="connsiteY5" fmla="*/ 976810 h 977900"/>
              <a:gd name="connsiteX6" fmla="*/ 69199 w 1288399"/>
              <a:gd name="connsiteY6" fmla="*/ 317500 h 977900"/>
              <a:gd name="connsiteX7" fmla="*/ 0 w 1288399"/>
              <a:gd name="connsiteY7" fmla="*/ 320994 h 977900"/>
              <a:gd name="connsiteX8" fmla="*/ 4377 w 1288399"/>
              <a:gd name="connsiteY8" fmla="*/ 316178 h 977900"/>
              <a:gd name="connsiteX9" fmla="*/ 767699 w 1288399"/>
              <a:gd name="connsiteY9" fmla="*/ 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8399" h="977900">
                <a:moveTo>
                  <a:pt x="767699" y="0"/>
                </a:moveTo>
                <a:cubicBezTo>
                  <a:pt x="954009" y="0"/>
                  <a:pt x="1129295" y="47198"/>
                  <a:pt x="1282253" y="130290"/>
                </a:cubicBezTo>
                <a:lnTo>
                  <a:pt x="1288399" y="134024"/>
                </a:lnTo>
                <a:lnTo>
                  <a:pt x="1288399" y="977900"/>
                </a:lnTo>
                <a:lnTo>
                  <a:pt x="1064265" y="977900"/>
                </a:lnTo>
                <a:lnTo>
                  <a:pt x="1063866" y="976810"/>
                </a:lnTo>
                <a:cubicBezTo>
                  <a:pt x="899989" y="589362"/>
                  <a:pt x="516342" y="317500"/>
                  <a:pt x="69199" y="317500"/>
                </a:cubicBezTo>
                <a:lnTo>
                  <a:pt x="0" y="320994"/>
                </a:lnTo>
                <a:lnTo>
                  <a:pt x="4377" y="316178"/>
                </a:lnTo>
                <a:cubicBezTo>
                  <a:pt x="199729" y="120827"/>
                  <a:pt x="469603" y="0"/>
                  <a:pt x="767699" y="0"/>
                </a:cubicBezTo>
                <a:close/>
              </a:path>
            </a:pathLst>
          </a:cu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任意多边形: 形状 57"/>
          <p:cNvSpPr/>
          <p:nvPr/>
        </p:nvSpPr>
        <p:spPr>
          <a:xfrm>
            <a:off x="9977735" y="6201094"/>
            <a:ext cx="925867" cy="656906"/>
          </a:xfrm>
          <a:custGeom>
            <a:avLst/>
            <a:gdLst>
              <a:gd name="connsiteX0" fmla="*/ 925867 w 925867"/>
              <a:gd name="connsiteY0" fmla="*/ 0 h 656906"/>
              <a:gd name="connsiteX1" fmla="*/ 860571 w 925867"/>
              <a:gd name="connsiteY1" fmla="*/ 71844 h 656906"/>
              <a:gd name="connsiteX2" fmla="*/ 619639 w 925867"/>
              <a:gd name="connsiteY2" fmla="*/ 648133 h 656906"/>
              <a:gd name="connsiteX3" fmla="*/ 619196 w 925867"/>
              <a:gd name="connsiteY3" fmla="*/ 656906 h 656906"/>
              <a:gd name="connsiteX4" fmla="*/ 0 w 925867"/>
              <a:gd name="connsiteY4" fmla="*/ 656906 h 656906"/>
              <a:gd name="connsiteX5" fmla="*/ 399 w 925867"/>
              <a:gd name="connsiteY5" fmla="*/ 655816 h 656906"/>
              <a:gd name="connsiteX6" fmla="*/ 884693 w 925867"/>
              <a:gd name="connsiteY6" fmla="*/ 2079 h 656906"/>
              <a:gd name="connsiteX7" fmla="*/ 925867 w 925867"/>
              <a:gd name="connsiteY7" fmla="*/ 0 h 65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5867" h="656906">
                <a:moveTo>
                  <a:pt x="925867" y="0"/>
                </a:moveTo>
                <a:lnTo>
                  <a:pt x="860571" y="71844"/>
                </a:lnTo>
                <a:cubicBezTo>
                  <a:pt x="728574" y="231788"/>
                  <a:pt x="641752" y="430396"/>
                  <a:pt x="619639" y="648133"/>
                </a:cubicBezTo>
                <a:lnTo>
                  <a:pt x="619196" y="656906"/>
                </a:lnTo>
                <a:lnTo>
                  <a:pt x="0" y="656906"/>
                </a:lnTo>
                <a:lnTo>
                  <a:pt x="399" y="655816"/>
                </a:lnTo>
                <a:cubicBezTo>
                  <a:pt x="150619" y="300655"/>
                  <a:pt x="485508" y="42619"/>
                  <a:pt x="884693" y="2079"/>
                </a:cubicBezTo>
                <a:lnTo>
                  <a:pt x="925867"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任意多边形: 形状 55"/>
          <p:cNvSpPr/>
          <p:nvPr/>
        </p:nvSpPr>
        <p:spPr>
          <a:xfrm>
            <a:off x="562226" y="6496050"/>
            <a:ext cx="808152" cy="361950"/>
          </a:xfrm>
          <a:custGeom>
            <a:avLst/>
            <a:gdLst>
              <a:gd name="connsiteX0" fmla="*/ 282324 w 808152"/>
              <a:gd name="connsiteY0" fmla="*/ 0 h 361950"/>
              <a:gd name="connsiteX1" fmla="*/ 779658 w 808152"/>
              <a:gd name="connsiteY1" fmla="*/ 283115 h 361950"/>
              <a:gd name="connsiteX2" fmla="*/ 808152 w 808152"/>
              <a:gd name="connsiteY2" fmla="*/ 361950 h 361950"/>
              <a:gd name="connsiteX3" fmla="*/ 123574 w 808152"/>
              <a:gd name="connsiteY3" fmla="*/ 361950 h 361950"/>
              <a:gd name="connsiteX4" fmla="*/ 31393 w 808152"/>
              <a:gd name="connsiteY4" fmla="*/ 102775 h 361950"/>
              <a:gd name="connsiteX5" fmla="*/ 0 w 808152"/>
              <a:gd name="connsiteY5" fmla="*/ 70098 h 361950"/>
              <a:gd name="connsiteX6" fmla="*/ 72229 w 808152"/>
              <a:gd name="connsiteY6" fmla="*/ 36428 h 361950"/>
              <a:gd name="connsiteX7" fmla="*/ 282324 w 808152"/>
              <a:gd name="connsiteY7" fmla="*/ 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8152" h="361950">
                <a:moveTo>
                  <a:pt x="282324" y="0"/>
                </a:moveTo>
                <a:cubicBezTo>
                  <a:pt x="505896" y="0"/>
                  <a:pt x="697719" y="116740"/>
                  <a:pt x="779658" y="283115"/>
                </a:cubicBezTo>
                <a:lnTo>
                  <a:pt x="808152" y="361950"/>
                </a:lnTo>
                <a:lnTo>
                  <a:pt x="123574" y="361950"/>
                </a:lnTo>
                <a:cubicBezTo>
                  <a:pt x="123574" y="265946"/>
                  <a:pt x="89591" y="176758"/>
                  <a:pt x="31393" y="102775"/>
                </a:cubicBezTo>
                <a:lnTo>
                  <a:pt x="0" y="70098"/>
                </a:lnTo>
                <a:lnTo>
                  <a:pt x="72229" y="36428"/>
                </a:lnTo>
                <a:cubicBezTo>
                  <a:pt x="136804" y="12971"/>
                  <a:pt x="207800" y="0"/>
                  <a:pt x="282324" y="0"/>
                </a:cubicBez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4" name="组合 93"/>
          <p:cNvGrpSpPr/>
          <p:nvPr/>
        </p:nvGrpSpPr>
        <p:grpSpPr>
          <a:xfrm>
            <a:off x="3952604" y="2326158"/>
            <a:ext cx="5684882" cy="762000"/>
            <a:chOff x="3952604" y="2326158"/>
            <a:chExt cx="5684882" cy="762000"/>
          </a:xfrm>
        </p:grpSpPr>
        <p:sp>
          <p:nvSpPr>
            <p:cNvPr id="72" name="矩形 71"/>
            <p:cNvSpPr/>
            <p:nvPr/>
          </p:nvSpPr>
          <p:spPr>
            <a:xfrm>
              <a:off x="3952604" y="2326158"/>
              <a:ext cx="781050" cy="7620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ABCDCD"/>
                  </a:solidFill>
                  <a:latin typeface="微软雅黑" panose="020B0503020204020204" pitchFamily="34" charset="-122"/>
                  <a:ea typeface="微软雅黑" panose="020B0503020204020204" pitchFamily="34" charset="-122"/>
                </a:rPr>
                <a:t>01</a:t>
              </a:r>
              <a:endParaRPr lang="zh-CN" altLang="en-US" sz="3600">
                <a:solidFill>
                  <a:srgbClr val="ABCDCD"/>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777382" y="2414771"/>
              <a:ext cx="4860104" cy="584775"/>
            </a:xfrm>
            <a:prstGeom prst="rect">
              <a:avLst/>
            </a:prstGeom>
            <a:noFill/>
          </p:spPr>
          <p:txBody>
            <a:bodyPr wrap="squar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研究背景与整体框架</a:t>
              </a:r>
            </a:p>
          </p:txBody>
        </p:sp>
      </p:grpSp>
      <p:grpSp>
        <p:nvGrpSpPr>
          <p:cNvPr id="95" name="组合 94"/>
          <p:cNvGrpSpPr/>
          <p:nvPr/>
        </p:nvGrpSpPr>
        <p:grpSpPr>
          <a:xfrm>
            <a:off x="3952604" y="3248669"/>
            <a:ext cx="6134824" cy="762000"/>
            <a:chOff x="3952604" y="3248669"/>
            <a:chExt cx="6134824" cy="762000"/>
          </a:xfrm>
        </p:grpSpPr>
        <p:sp>
          <p:nvSpPr>
            <p:cNvPr id="74" name="矩形 73"/>
            <p:cNvSpPr/>
            <p:nvPr/>
          </p:nvSpPr>
          <p:spPr>
            <a:xfrm>
              <a:off x="3952604" y="3248669"/>
              <a:ext cx="781050" cy="7620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ABCDCD"/>
                  </a:solidFill>
                  <a:latin typeface="微软雅黑" panose="020B0503020204020204" pitchFamily="34" charset="-122"/>
                  <a:ea typeface="微软雅黑" panose="020B0503020204020204" pitchFamily="34" charset="-122"/>
                </a:rPr>
                <a:t>02</a:t>
              </a:r>
              <a:endParaRPr lang="zh-CN" altLang="en-US" sz="3600">
                <a:solidFill>
                  <a:srgbClr val="ABCDCD"/>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4777381" y="3337282"/>
              <a:ext cx="5310047" cy="584775"/>
            </a:xfrm>
            <a:prstGeom prst="rect">
              <a:avLst/>
            </a:prstGeom>
            <a:noFill/>
          </p:spPr>
          <p:txBody>
            <a:bodyPr wrap="squar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小麦现货价格影响因素分析</a:t>
              </a:r>
            </a:p>
          </p:txBody>
        </p:sp>
      </p:grpSp>
      <p:grpSp>
        <p:nvGrpSpPr>
          <p:cNvPr id="96" name="组合 95"/>
          <p:cNvGrpSpPr/>
          <p:nvPr/>
        </p:nvGrpSpPr>
        <p:grpSpPr>
          <a:xfrm>
            <a:off x="3953596" y="4212302"/>
            <a:ext cx="5800004" cy="762000"/>
            <a:chOff x="3953596" y="4212302"/>
            <a:chExt cx="5800004" cy="762000"/>
          </a:xfrm>
        </p:grpSpPr>
        <p:sp>
          <p:nvSpPr>
            <p:cNvPr id="76" name="矩形 75"/>
            <p:cNvSpPr/>
            <p:nvPr/>
          </p:nvSpPr>
          <p:spPr>
            <a:xfrm>
              <a:off x="3953596" y="4212302"/>
              <a:ext cx="781050" cy="7620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ABCDCD"/>
                  </a:solidFill>
                  <a:latin typeface="微软雅黑" panose="020B0503020204020204" pitchFamily="34" charset="-122"/>
                  <a:ea typeface="微软雅黑" panose="020B0503020204020204" pitchFamily="34" charset="-122"/>
                </a:rPr>
                <a:t>03</a:t>
              </a:r>
              <a:endParaRPr lang="zh-CN" altLang="en-US" sz="3600">
                <a:solidFill>
                  <a:srgbClr val="ABCDCD"/>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4777381" y="4300915"/>
              <a:ext cx="4976219" cy="584775"/>
            </a:xfrm>
            <a:prstGeom prst="rect">
              <a:avLst/>
            </a:prstGeom>
            <a:noFill/>
          </p:spPr>
          <p:txBody>
            <a:bodyPr wrap="squar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小麦现货价格建模预测</a:t>
              </a:r>
            </a:p>
          </p:txBody>
        </p:sp>
      </p:grpSp>
      <p:grpSp>
        <p:nvGrpSpPr>
          <p:cNvPr id="97" name="组合 96"/>
          <p:cNvGrpSpPr/>
          <p:nvPr/>
        </p:nvGrpSpPr>
        <p:grpSpPr>
          <a:xfrm>
            <a:off x="3953596" y="5118100"/>
            <a:ext cx="3940446" cy="762000"/>
            <a:chOff x="3953596" y="5118100"/>
            <a:chExt cx="3940446" cy="762000"/>
          </a:xfrm>
        </p:grpSpPr>
        <p:sp>
          <p:nvSpPr>
            <p:cNvPr id="78" name="矩形 77"/>
            <p:cNvSpPr/>
            <p:nvPr/>
          </p:nvSpPr>
          <p:spPr>
            <a:xfrm>
              <a:off x="3953596" y="5118100"/>
              <a:ext cx="781050" cy="7620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ABCDCD"/>
                  </a:solidFill>
                  <a:latin typeface="微软雅黑" panose="020B0503020204020204" pitchFamily="34" charset="-122"/>
                  <a:ea typeface="微软雅黑" panose="020B0503020204020204" pitchFamily="34" charset="-122"/>
                </a:rPr>
                <a:t>04</a:t>
              </a:r>
              <a:endParaRPr lang="zh-CN" altLang="en-US" sz="3600">
                <a:solidFill>
                  <a:srgbClr val="ABCDCD"/>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4777382" y="5206713"/>
              <a:ext cx="3116660" cy="584775"/>
            </a:xfrm>
            <a:prstGeom prst="rect">
              <a:avLst/>
            </a:prstGeom>
            <a:noFill/>
          </p:spPr>
          <p:txBody>
            <a:bodyPr wrap="squar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结论</a:t>
              </a:r>
            </a:p>
          </p:txBody>
        </p:sp>
      </p:grpSp>
      <p:grpSp>
        <p:nvGrpSpPr>
          <p:cNvPr id="89" name="组合 88"/>
          <p:cNvGrpSpPr/>
          <p:nvPr/>
        </p:nvGrpSpPr>
        <p:grpSpPr>
          <a:xfrm>
            <a:off x="4297958" y="723901"/>
            <a:ext cx="3596084" cy="1107996"/>
            <a:chOff x="4529652" y="1071244"/>
            <a:chExt cx="3596084" cy="1107996"/>
          </a:xfrm>
        </p:grpSpPr>
        <p:sp>
          <p:nvSpPr>
            <p:cNvPr id="87" name="矩形: 圆角 86"/>
            <p:cNvSpPr/>
            <p:nvPr/>
          </p:nvSpPr>
          <p:spPr>
            <a:xfrm>
              <a:off x="4529652" y="1071527"/>
              <a:ext cx="3596084" cy="110743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8" name="文本框 87"/>
            <p:cNvSpPr txBox="1"/>
            <p:nvPr/>
          </p:nvSpPr>
          <p:spPr>
            <a:xfrm>
              <a:off x="5043036" y="1071244"/>
              <a:ext cx="2569317" cy="1107996"/>
            </a:xfrm>
            <a:prstGeom prst="rect">
              <a:avLst/>
            </a:prstGeom>
            <a:noFill/>
          </p:spPr>
          <p:txBody>
            <a:bodyPr wrap="square" rtlCol="0">
              <a:spAutoFit/>
            </a:bodyPr>
            <a:lstStyle/>
            <a:p>
              <a:pPr algn="dist"/>
              <a:r>
                <a:rPr lang="zh-CN" altLang="en-US" sz="6600" b="1">
                  <a:solidFill>
                    <a:schemeClr val="tx1">
                      <a:lumMod val="75000"/>
                      <a:lumOff val="25000"/>
                    </a:schemeClr>
                  </a:solidFill>
                  <a:latin typeface="微软雅黑" panose="020B0503020204020204" pitchFamily="34" charset="-122"/>
                  <a:ea typeface="微软雅黑" panose="020B0503020204020204" pitchFamily="34" charset="-122"/>
                </a:rPr>
                <a:t>目录</a:t>
              </a: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72" name="矩形 71"/>
          <p:cNvSpPr/>
          <p:nvPr/>
        </p:nvSpPr>
        <p:spPr>
          <a:xfrm>
            <a:off x="3442961" y="2192580"/>
            <a:ext cx="5306076" cy="130966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a:solidFill>
                  <a:srgbClr val="ABCDCD"/>
                </a:solidFill>
                <a:latin typeface="微软雅黑" panose="020B0503020204020204" pitchFamily="34" charset="-122"/>
                <a:ea typeface="微软雅黑" panose="020B0503020204020204" pitchFamily="34" charset="-122"/>
              </a:rPr>
              <a:t>Part 01</a:t>
            </a:r>
            <a:endParaRPr lang="zh-CN" altLang="en-US" sz="9600" b="1">
              <a:solidFill>
                <a:srgbClr val="ABCDCD"/>
              </a:solidFill>
              <a:latin typeface="微软雅黑" panose="020B0503020204020204" pitchFamily="34" charset="-122"/>
              <a:ea typeface="微软雅黑" panose="020B0503020204020204" pitchFamily="34" charset="-122"/>
            </a:endParaRPr>
          </a:p>
        </p:txBody>
      </p:sp>
      <p:sp>
        <p:nvSpPr>
          <p:cNvPr id="38" name="任意多边形: 形状 37"/>
          <p:cNvSpPr/>
          <p:nvPr/>
        </p:nvSpPr>
        <p:spPr>
          <a:xfrm>
            <a:off x="11549506" y="5239486"/>
            <a:ext cx="642494" cy="676232"/>
          </a:xfrm>
          <a:custGeom>
            <a:avLst/>
            <a:gdLst>
              <a:gd name="connsiteX0" fmla="*/ 642494 w 642494"/>
              <a:gd name="connsiteY0" fmla="*/ 0 h 676232"/>
              <a:gd name="connsiteX1" fmla="*/ 642494 w 642494"/>
              <a:gd name="connsiteY1" fmla="*/ 539600 h 676232"/>
              <a:gd name="connsiteX2" fmla="*/ 12922 w 642494"/>
              <a:gd name="connsiteY2" fmla="*/ 669819 h 676232"/>
              <a:gd name="connsiteX3" fmla="*/ 0 w 642494"/>
              <a:gd name="connsiteY3" fmla="*/ 676232 h 676232"/>
              <a:gd name="connsiteX4" fmla="*/ 16075 w 642494"/>
              <a:gd name="connsiteY4" fmla="*/ 625165 h 676232"/>
              <a:gd name="connsiteX5" fmla="*/ 539022 w 642494"/>
              <a:gd name="connsiteY5" fmla="*/ 51349 h 676232"/>
              <a:gd name="connsiteX6" fmla="*/ 642494 w 642494"/>
              <a:gd name="connsiteY6" fmla="*/ 0 h 67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494" h="676232">
                <a:moveTo>
                  <a:pt x="642494" y="0"/>
                </a:moveTo>
                <a:lnTo>
                  <a:pt x="642494" y="539600"/>
                </a:lnTo>
                <a:cubicBezTo>
                  <a:pt x="414538" y="539600"/>
                  <a:pt x="200071" y="586773"/>
                  <a:pt x="12922" y="669819"/>
                </a:cubicBezTo>
                <a:lnTo>
                  <a:pt x="0" y="676232"/>
                </a:lnTo>
                <a:lnTo>
                  <a:pt x="16075" y="625165"/>
                </a:lnTo>
                <a:cubicBezTo>
                  <a:pt x="106121" y="388677"/>
                  <a:pt x="293087" y="187071"/>
                  <a:pt x="539022" y="51349"/>
                </a:cubicBezTo>
                <a:lnTo>
                  <a:pt x="642494"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任意多边形: 形状 56"/>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任意多边形: 形状 54"/>
          <p:cNvSpPr/>
          <p:nvPr/>
        </p:nvSpPr>
        <p:spPr>
          <a:xfrm>
            <a:off x="0" y="484296"/>
            <a:ext cx="656430" cy="531165"/>
          </a:xfrm>
          <a:custGeom>
            <a:avLst/>
            <a:gdLst>
              <a:gd name="connsiteX0" fmla="*/ 342900 w 656430"/>
              <a:gd name="connsiteY0" fmla="*/ 0 h 531165"/>
              <a:gd name="connsiteX1" fmla="*/ 627238 w 656430"/>
              <a:gd name="connsiteY1" fmla="*/ 191745 h 531165"/>
              <a:gd name="connsiteX2" fmla="*/ 656430 w 656430"/>
              <a:gd name="connsiteY2" fmla="*/ 259958 h 531165"/>
              <a:gd name="connsiteX3" fmla="*/ 589357 w 656430"/>
              <a:gd name="connsiteY3" fmla="*/ 319172 h 531165"/>
              <a:gd name="connsiteX4" fmla="*/ 107776 w 656430"/>
              <a:gd name="connsiteY4" fmla="*/ 525281 h 531165"/>
              <a:gd name="connsiteX5" fmla="*/ 9075 w 656430"/>
              <a:gd name="connsiteY5" fmla="*/ 531165 h 531165"/>
              <a:gd name="connsiteX6" fmla="*/ 6967 w 656430"/>
              <a:gd name="connsiteY6" fmla="*/ 522551 h 531165"/>
              <a:gd name="connsiteX7" fmla="*/ 0 w 656430"/>
              <a:gd name="connsiteY7" fmla="*/ 434903 h 531165"/>
              <a:gd name="connsiteX8" fmla="*/ 342900 w 656430"/>
              <a:gd name="connsiteY8" fmla="*/ 0 h 53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430" h="531165">
                <a:moveTo>
                  <a:pt x="342900" y="0"/>
                </a:moveTo>
                <a:cubicBezTo>
                  <a:pt x="461261" y="0"/>
                  <a:pt x="565616" y="76060"/>
                  <a:pt x="627238" y="191745"/>
                </a:cubicBezTo>
                <a:lnTo>
                  <a:pt x="656430" y="259958"/>
                </a:lnTo>
                <a:lnTo>
                  <a:pt x="589357" y="319172"/>
                </a:lnTo>
                <a:cubicBezTo>
                  <a:pt x="449161" y="430991"/>
                  <a:pt x="284954" y="504038"/>
                  <a:pt x="107776" y="525281"/>
                </a:cubicBezTo>
                <a:lnTo>
                  <a:pt x="9075" y="531165"/>
                </a:lnTo>
                <a:lnTo>
                  <a:pt x="6967" y="522551"/>
                </a:lnTo>
                <a:cubicBezTo>
                  <a:pt x="2399" y="494240"/>
                  <a:pt x="0" y="464927"/>
                  <a:pt x="0" y="434903"/>
                </a:cubicBezTo>
                <a:cubicBezTo>
                  <a:pt x="0" y="194713"/>
                  <a:pt x="153522" y="0"/>
                  <a:pt x="342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任意多边形: 形状 99"/>
          <p:cNvSpPr/>
          <p:nvPr/>
        </p:nvSpPr>
        <p:spPr>
          <a:xfrm>
            <a:off x="-28927" y="1"/>
            <a:ext cx="1064500" cy="1016001"/>
          </a:xfrm>
          <a:custGeom>
            <a:avLst/>
            <a:gdLst>
              <a:gd name="connsiteX0" fmla="*/ 0 w 1064500"/>
              <a:gd name="connsiteY0" fmla="*/ 0 h 1016001"/>
              <a:gd name="connsiteX1" fmla="*/ 1064500 w 1064500"/>
              <a:gd name="connsiteY1" fmla="*/ 0 h 1016001"/>
              <a:gd name="connsiteX2" fmla="*/ 1061611 w 1064500"/>
              <a:gd name="connsiteY2" fmla="*/ 22346 h 1016001"/>
              <a:gd name="connsiteX3" fmla="*/ 699432 w 1064500"/>
              <a:gd name="connsiteY3" fmla="*/ 731828 h 1016001"/>
              <a:gd name="connsiteX4" fmla="*/ 685357 w 1064500"/>
              <a:gd name="connsiteY4" fmla="*/ 744253 h 1016001"/>
              <a:gd name="connsiteX5" fmla="*/ 656165 w 1064500"/>
              <a:gd name="connsiteY5" fmla="*/ 676040 h 1016001"/>
              <a:gd name="connsiteX6" fmla="*/ 371827 w 1064500"/>
              <a:gd name="connsiteY6" fmla="*/ 484295 h 1016001"/>
              <a:gd name="connsiteX7" fmla="*/ 28927 w 1064500"/>
              <a:gd name="connsiteY7" fmla="*/ 919198 h 1016001"/>
              <a:gd name="connsiteX8" fmla="*/ 35894 w 1064500"/>
              <a:gd name="connsiteY8" fmla="*/ 1006846 h 1016001"/>
              <a:gd name="connsiteX9" fmla="*/ 38002 w 1064500"/>
              <a:gd name="connsiteY9" fmla="*/ 1015460 h 1016001"/>
              <a:gd name="connsiteX10" fmla="*/ 28927 w 1064500"/>
              <a:gd name="connsiteY10" fmla="*/ 1016001 h 1016001"/>
              <a:gd name="connsiteX11" fmla="*/ 0 w 1064500"/>
              <a:gd name="connsiteY11" fmla="*/ 1014492 h 1016001"/>
              <a:gd name="connsiteX12" fmla="*/ 0 w 1064500"/>
              <a:gd name="connsiteY12" fmla="*/ 0 h 101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4500" h="1016001">
                <a:moveTo>
                  <a:pt x="0" y="0"/>
                </a:moveTo>
                <a:lnTo>
                  <a:pt x="1064500" y="0"/>
                </a:lnTo>
                <a:lnTo>
                  <a:pt x="1061611" y="22346"/>
                </a:lnTo>
                <a:cubicBezTo>
                  <a:pt x="1012466" y="305885"/>
                  <a:pt x="881643" y="554299"/>
                  <a:pt x="699432" y="731828"/>
                </a:cubicBezTo>
                <a:lnTo>
                  <a:pt x="685357" y="744253"/>
                </a:lnTo>
                <a:lnTo>
                  <a:pt x="656165" y="676040"/>
                </a:lnTo>
                <a:cubicBezTo>
                  <a:pt x="594543" y="560355"/>
                  <a:pt x="490188" y="484295"/>
                  <a:pt x="371827" y="484295"/>
                </a:cubicBezTo>
                <a:cubicBezTo>
                  <a:pt x="182449" y="484295"/>
                  <a:pt x="28927" y="679008"/>
                  <a:pt x="28927" y="919198"/>
                </a:cubicBezTo>
                <a:cubicBezTo>
                  <a:pt x="28927" y="949222"/>
                  <a:pt x="31326" y="978535"/>
                  <a:pt x="35894" y="1006846"/>
                </a:cubicBezTo>
                <a:lnTo>
                  <a:pt x="38002" y="1015460"/>
                </a:lnTo>
                <a:lnTo>
                  <a:pt x="28927" y="1016001"/>
                </a:lnTo>
                <a:lnTo>
                  <a:pt x="0" y="1014492"/>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9" name="任意多边形: 形状 98"/>
          <p:cNvSpPr/>
          <p:nvPr/>
        </p:nvSpPr>
        <p:spPr>
          <a:xfrm>
            <a:off x="-28926" y="5796137"/>
            <a:ext cx="1071225" cy="1130178"/>
          </a:xfrm>
          <a:custGeom>
            <a:avLst/>
            <a:gdLst>
              <a:gd name="connsiteX0" fmla="*/ 0 w 1071225"/>
              <a:gd name="connsiteY0" fmla="*/ 0 h 1130178"/>
              <a:gd name="connsiteX1" fmla="*/ 4089 w 1071225"/>
              <a:gd name="connsiteY1" fmla="*/ 501 h 1130178"/>
              <a:gd name="connsiteX2" fmla="*/ 1042982 w 1071225"/>
              <a:gd name="connsiteY2" fmla="*/ 896875 h 1130178"/>
              <a:gd name="connsiteX3" fmla="*/ 1071225 w 1071225"/>
              <a:gd name="connsiteY3" fmla="*/ 1005568 h 1130178"/>
              <a:gd name="connsiteX4" fmla="*/ 1056322 w 1071225"/>
              <a:gd name="connsiteY4" fmla="*/ 1102195 h 1130178"/>
              <a:gd name="connsiteX5" fmla="*/ 1049051 w 1071225"/>
              <a:gd name="connsiteY5" fmla="*/ 1130178 h 1130178"/>
              <a:gd name="connsiteX6" fmla="*/ 0 w 1071225"/>
              <a:gd name="connsiteY6" fmla="*/ 1130178 h 1130178"/>
              <a:gd name="connsiteX7" fmla="*/ 0 w 1071225"/>
              <a:gd name="connsiteY7" fmla="*/ 0 h 113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225" h="1130178">
                <a:moveTo>
                  <a:pt x="0" y="0"/>
                </a:moveTo>
                <a:lnTo>
                  <a:pt x="4089" y="501"/>
                </a:lnTo>
                <a:cubicBezTo>
                  <a:pt x="497038" y="81325"/>
                  <a:pt x="897361" y="433578"/>
                  <a:pt x="1042982" y="896875"/>
                </a:cubicBezTo>
                <a:lnTo>
                  <a:pt x="1071225" y="1005568"/>
                </a:lnTo>
                <a:lnTo>
                  <a:pt x="1056322" y="1102195"/>
                </a:lnTo>
                <a:lnTo>
                  <a:pt x="1049051" y="1130178"/>
                </a:lnTo>
                <a:lnTo>
                  <a:pt x="0" y="113017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任意多边形: 形状 50"/>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任意多边形: 形状 4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任意多边形: 形状 48"/>
          <p:cNvSpPr/>
          <p:nvPr/>
        </p:nvSpPr>
        <p:spPr>
          <a:xfrm>
            <a:off x="9076" y="744253"/>
            <a:ext cx="676725" cy="609848"/>
          </a:xfrm>
          <a:custGeom>
            <a:avLst/>
            <a:gdLst>
              <a:gd name="connsiteX0" fmla="*/ 647355 w 676725"/>
              <a:gd name="connsiteY0" fmla="*/ 0 h 609848"/>
              <a:gd name="connsiteX1" fmla="*/ 649778 w 676725"/>
              <a:gd name="connsiteY1" fmla="*/ 5661 h 609848"/>
              <a:gd name="connsiteX2" fmla="*/ 676725 w 676725"/>
              <a:gd name="connsiteY2" fmla="*/ 174945 h 609848"/>
              <a:gd name="connsiteX3" fmla="*/ 333825 w 676725"/>
              <a:gd name="connsiteY3" fmla="*/ 609848 h 609848"/>
              <a:gd name="connsiteX4" fmla="*/ 17872 w 676725"/>
              <a:gd name="connsiteY4" fmla="*/ 344229 h 609848"/>
              <a:gd name="connsiteX5" fmla="*/ 0 w 676725"/>
              <a:gd name="connsiteY5" fmla="*/ 271207 h 609848"/>
              <a:gd name="connsiteX6" fmla="*/ 98701 w 676725"/>
              <a:gd name="connsiteY6" fmla="*/ 265323 h 609848"/>
              <a:gd name="connsiteX7" fmla="*/ 580282 w 676725"/>
              <a:gd name="connsiteY7" fmla="*/ 59214 h 609848"/>
              <a:gd name="connsiteX8" fmla="*/ 647355 w 676725"/>
              <a:gd name="connsiteY8" fmla="*/ 0 h 60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25" h="609848">
                <a:moveTo>
                  <a:pt x="647355" y="0"/>
                </a:moveTo>
                <a:lnTo>
                  <a:pt x="649778" y="5661"/>
                </a:lnTo>
                <a:cubicBezTo>
                  <a:pt x="667130" y="57692"/>
                  <a:pt x="676725" y="114898"/>
                  <a:pt x="676725" y="174945"/>
                </a:cubicBezTo>
                <a:cubicBezTo>
                  <a:pt x="676725" y="415135"/>
                  <a:pt x="523203" y="609848"/>
                  <a:pt x="333825" y="609848"/>
                </a:cubicBezTo>
                <a:cubicBezTo>
                  <a:pt x="191792" y="609848"/>
                  <a:pt x="69927" y="500322"/>
                  <a:pt x="17872" y="344229"/>
                </a:cubicBezTo>
                <a:lnTo>
                  <a:pt x="0" y="271207"/>
                </a:lnTo>
                <a:lnTo>
                  <a:pt x="98701" y="265323"/>
                </a:lnTo>
                <a:cubicBezTo>
                  <a:pt x="275879" y="244080"/>
                  <a:pt x="440086" y="171033"/>
                  <a:pt x="580282" y="59214"/>
                </a:cubicBezTo>
                <a:lnTo>
                  <a:pt x="647355"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7" name="任意多边形: 形状 106"/>
          <p:cNvSpPr/>
          <p:nvPr/>
        </p:nvSpPr>
        <p:spPr>
          <a:xfrm>
            <a:off x="-40726" y="5355058"/>
            <a:ext cx="1094827" cy="1446648"/>
          </a:xfrm>
          <a:custGeom>
            <a:avLst/>
            <a:gdLst>
              <a:gd name="connsiteX0" fmla="*/ 0 w 1094827"/>
              <a:gd name="connsiteY0" fmla="*/ 0 h 1446648"/>
              <a:gd name="connsiteX1" fmla="*/ 45285 w 1094827"/>
              <a:gd name="connsiteY1" fmla="*/ 6839 h 1446648"/>
              <a:gd name="connsiteX2" fmla="*/ 1094827 w 1094827"/>
              <a:gd name="connsiteY2" fmla="*/ 1281134 h 1446648"/>
              <a:gd name="connsiteX3" fmla="*/ 1088041 w 1094827"/>
              <a:gd name="connsiteY3" fmla="*/ 1414125 h 1446648"/>
              <a:gd name="connsiteX4" fmla="*/ 1083025 w 1094827"/>
              <a:gd name="connsiteY4" fmla="*/ 1446648 h 1446648"/>
              <a:gd name="connsiteX5" fmla="*/ 1054782 w 1094827"/>
              <a:gd name="connsiteY5" fmla="*/ 1337955 h 1446648"/>
              <a:gd name="connsiteX6" fmla="*/ 15889 w 1094827"/>
              <a:gd name="connsiteY6" fmla="*/ 441581 h 1446648"/>
              <a:gd name="connsiteX7" fmla="*/ 0 w 1094827"/>
              <a:gd name="connsiteY7" fmla="*/ 439635 h 1446648"/>
              <a:gd name="connsiteX8" fmla="*/ 0 w 1094827"/>
              <a:gd name="connsiteY8" fmla="*/ 0 h 14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827" h="1446648">
                <a:moveTo>
                  <a:pt x="0" y="0"/>
                </a:moveTo>
                <a:lnTo>
                  <a:pt x="45285" y="6839"/>
                </a:lnTo>
                <a:cubicBezTo>
                  <a:pt x="644257" y="128127"/>
                  <a:pt x="1094827" y="652562"/>
                  <a:pt x="1094827" y="1281134"/>
                </a:cubicBezTo>
                <a:cubicBezTo>
                  <a:pt x="1094827" y="1326032"/>
                  <a:pt x="1092528" y="1370398"/>
                  <a:pt x="1088041" y="1414125"/>
                </a:cubicBezTo>
                <a:lnTo>
                  <a:pt x="1083025" y="1446648"/>
                </a:lnTo>
                <a:lnTo>
                  <a:pt x="1054782" y="1337955"/>
                </a:lnTo>
                <a:cubicBezTo>
                  <a:pt x="909161" y="874658"/>
                  <a:pt x="508838" y="522405"/>
                  <a:pt x="15889" y="441581"/>
                </a:cubicBezTo>
                <a:lnTo>
                  <a:pt x="0" y="439635"/>
                </a:lnTo>
                <a:lnTo>
                  <a:pt x="0" y="0"/>
                </a:lnTo>
                <a:close/>
              </a:path>
            </a:pathLst>
          </a:custGeom>
          <a:solidFill>
            <a:srgbClr val="7B78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任意多边形: 形状 70"/>
          <p:cNvSpPr/>
          <p:nvPr/>
        </p:nvSpPr>
        <p:spPr>
          <a:xfrm>
            <a:off x="10871200" y="5779086"/>
            <a:ext cx="1320800" cy="1147230"/>
          </a:xfrm>
          <a:custGeom>
            <a:avLst/>
            <a:gdLst>
              <a:gd name="connsiteX0" fmla="*/ 1320800 w 1320800"/>
              <a:gd name="connsiteY0" fmla="*/ 0 h 1147230"/>
              <a:gd name="connsiteX1" fmla="*/ 1320800 w 1320800"/>
              <a:gd name="connsiteY1" fmla="*/ 1147230 h 1147230"/>
              <a:gd name="connsiteX2" fmla="*/ 997417 w 1320800"/>
              <a:gd name="connsiteY2" fmla="*/ 1147230 h 1147230"/>
              <a:gd name="connsiteX3" fmla="*/ 4223 w 1320800"/>
              <a:gd name="connsiteY3" fmla="*/ 1147230 h 1147230"/>
              <a:gd name="connsiteX4" fmla="*/ 0 w 1320800"/>
              <a:gd name="connsiteY4" fmla="*/ 1078914 h 1147230"/>
              <a:gd name="connsiteX5" fmla="*/ 582328 w 1320800"/>
              <a:gd name="connsiteY5" fmla="*/ 184262 h 1147230"/>
              <a:gd name="connsiteX6" fmla="*/ 678306 w 1320800"/>
              <a:gd name="connsiteY6" fmla="*/ 136632 h 1147230"/>
              <a:gd name="connsiteX7" fmla="*/ 691228 w 1320800"/>
              <a:gd name="connsiteY7" fmla="*/ 130219 h 1147230"/>
              <a:gd name="connsiteX8" fmla="*/ 1320800 w 1320800"/>
              <a:gd name="connsiteY8" fmla="*/ 0 h 11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0800" h="1147230">
                <a:moveTo>
                  <a:pt x="1320800" y="0"/>
                </a:moveTo>
                <a:lnTo>
                  <a:pt x="1320800" y="1147230"/>
                </a:lnTo>
                <a:lnTo>
                  <a:pt x="997417" y="1147230"/>
                </a:lnTo>
                <a:lnTo>
                  <a:pt x="4223" y="1147230"/>
                </a:lnTo>
                <a:lnTo>
                  <a:pt x="0" y="1078914"/>
                </a:lnTo>
                <a:cubicBezTo>
                  <a:pt x="0" y="706497"/>
                  <a:pt x="230993" y="378150"/>
                  <a:pt x="582328" y="184262"/>
                </a:cubicBezTo>
                <a:lnTo>
                  <a:pt x="678306" y="136632"/>
                </a:lnTo>
                <a:lnTo>
                  <a:pt x="691228" y="130219"/>
                </a:lnTo>
                <a:cubicBezTo>
                  <a:pt x="878377" y="47173"/>
                  <a:pt x="1092844" y="0"/>
                  <a:pt x="13208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10" name="组合 109"/>
          <p:cNvGrpSpPr/>
          <p:nvPr/>
        </p:nvGrpSpPr>
        <p:grpSpPr>
          <a:xfrm>
            <a:off x="2872056" y="3502246"/>
            <a:ext cx="6447886" cy="1391025"/>
            <a:chOff x="2872057" y="3845254"/>
            <a:chExt cx="6447886" cy="1391025"/>
          </a:xfrm>
        </p:grpSpPr>
        <p:sp>
          <p:nvSpPr>
            <p:cNvPr id="111" name="文本框 110"/>
            <p:cNvSpPr txBox="1"/>
            <p:nvPr/>
          </p:nvSpPr>
          <p:spPr>
            <a:xfrm>
              <a:off x="2872057" y="3845254"/>
              <a:ext cx="6447886" cy="923330"/>
            </a:xfrm>
            <a:prstGeom prst="rect">
              <a:avLst/>
            </a:prstGeom>
            <a:noFill/>
          </p:spPr>
          <p:txBody>
            <a:bodyPr wrap="square" rtlCol="0">
              <a:spAutoFit/>
            </a:bodyPr>
            <a:lstStyle/>
            <a:p>
              <a:pPr algn="ctr"/>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rPr>
                <a:t>研究背景与整体框架</a:t>
              </a:r>
            </a:p>
          </p:txBody>
        </p:sp>
        <p:sp>
          <p:nvSpPr>
            <p:cNvPr id="112" name="文本框 111"/>
            <p:cNvSpPr txBox="1"/>
            <p:nvPr/>
          </p:nvSpPr>
          <p:spPr>
            <a:xfrm>
              <a:off x="3379128" y="4866947"/>
              <a:ext cx="5433744" cy="369332"/>
            </a:xfrm>
            <a:prstGeom prst="rect">
              <a:avLst/>
            </a:prstGeom>
            <a:noFill/>
          </p:spPr>
          <p:txBody>
            <a:bodyPr wrap="square" rtlCol="0">
              <a:spAutoFit/>
            </a:bodyPr>
            <a:lstStyle/>
            <a:p>
              <a:pPr algn="dist"/>
              <a:r>
                <a:rPr lang="en-US" altLang="zh-CN"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Background and significance of the selected topic</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11" name="文本框 110"/>
          <p:cNvSpPr txBox="1"/>
          <p:nvPr/>
        </p:nvSpPr>
        <p:spPr>
          <a:xfrm>
            <a:off x="1261909" y="584125"/>
            <a:ext cx="5783771"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研究背景</a:t>
            </a: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Group 50"/>
          <p:cNvGrpSpPr/>
          <p:nvPr/>
        </p:nvGrpSpPr>
        <p:grpSpPr>
          <a:xfrm>
            <a:off x="4965711" y="4324999"/>
            <a:ext cx="2260580" cy="2008644"/>
            <a:chOff x="3724283" y="3243748"/>
            <a:chExt cx="1695435" cy="1506483"/>
          </a:xfrm>
        </p:grpSpPr>
        <p:grpSp>
          <p:nvGrpSpPr>
            <p:cNvPr id="9" name="Group 23"/>
            <p:cNvGrpSpPr/>
            <p:nvPr/>
          </p:nvGrpSpPr>
          <p:grpSpPr>
            <a:xfrm rot="10800000">
              <a:off x="3724283" y="3243748"/>
              <a:ext cx="1695435" cy="1355792"/>
              <a:chOff x="3735537" y="1444999"/>
              <a:chExt cx="1496366" cy="1196602"/>
            </a:xfrm>
          </p:grpSpPr>
          <p:sp>
            <p:nvSpPr>
              <p:cNvPr id="11" name="Rectangle 24"/>
              <p:cNvSpPr/>
              <p:nvPr/>
            </p:nvSpPr>
            <p:spPr>
              <a:xfrm rot="5400000">
                <a:off x="3587750" y="2070100"/>
                <a:ext cx="990600" cy="152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sp>
            <p:nvSpPr>
              <p:cNvPr id="12" name="Freeform 25"/>
              <p:cNvSpPr/>
              <p:nvPr/>
            </p:nvSpPr>
            <p:spPr>
              <a:xfrm rot="8100000">
                <a:off x="3735537" y="1444999"/>
                <a:ext cx="1496366" cy="752746"/>
              </a:xfrm>
              <a:custGeom>
                <a:avLst/>
                <a:gdLst>
                  <a:gd name="connsiteX0" fmla="*/ 0 w 2878049"/>
                  <a:gd name="connsiteY0" fmla="*/ 723900 h 1447800"/>
                  <a:gd name="connsiteX1" fmla="*/ 723900 w 2878049"/>
                  <a:gd name="connsiteY1" fmla="*/ 0 h 1447800"/>
                  <a:gd name="connsiteX2" fmla="*/ 723900 w 2878049"/>
                  <a:gd name="connsiteY2" fmla="*/ 260351 h 1447800"/>
                  <a:gd name="connsiteX3" fmla="*/ 2878049 w 2878049"/>
                  <a:gd name="connsiteY3" fmla="*/ 260351 h 1447800"/>
                  <a:gd name="connsiteX4" fmla="*/ 1958781 w 2878049"/>
                  <a:gd name="connsiteY4" fmla="*/ 1195138 h 1447800"/>
                  <a:gd name="connsiteX5" fmla="*/ 723900 w 2878049"/>
                  <a:gd name="connsiteY5" fmla="*/ 1187449 h 1447800"/>
                  <a:gd name="connsiteX6" fmla="*/ 723900 w 2878049"/>
                  <a:gd name="connsiteY6" fmla="*/ 1447800 h 1447800"/>
                  <a:gd name="connsiteX7" fmla="*/ 0 w 2878049"/>
                  <a:gd name="connsiteY7" fmla="*/ 72390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8049" h="1447800">
                    <a:moveTo>
                      <a:pt x="0" y="723900"/>
                    </a:moveTo>
                    <a:lnTo>
                      <a:pt x="723900" y="0"/>
                    </a:lnTo>
                    <a:lnTo>
                      <a:pt x="723900" y="260351"/>
                    </a:lnTo>
                    <a:lnTo>
                      <a:pt x="2878049" y="260351"/>
                    </a:lnTo>
                    <a:lnTo>
                      <a:pt x="1958781" y="1195138"/>
                    </a:lnTo>
                    <a:lnTo>
                      <a:pt x="723900" y="1187449"/>
                    </a:lnTo>
                    <a:lnTo>
                      <a:pt x="723900" y="1447800"/>
                    </a:lnTo>
                    <a:lnTo>
                      <a:pt x="0" y="7239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sp>
            <p:nvSpPr>
              <p:cNvPr id="13" name="Rectangle 26"/>
              <p:cNvSpPr/>
              <p:nvPr/>
            </p:nvSpPr>
            <p:spPr>
              <a:xfrm rot="5400000">
                <a:off x="3566320" y="2091532"/>
                <a:ext cx="990600" cy="109537"/>
              </a:xfrm>
              <a:prstGeom prst="rect">
                <a:avLst/>
              </a:prstGeom>
              <a:solidFill>
                <a:schemeClr val="accent4">
                  <a:lumMod val="75000"/>
                </a:schemeClr>
              </a:solidFill>
              <a:ln>
                <a:noFill/>
              </a:ln>
              <a:effectLst>
                <a:outerShdw blurRad="50800" dist="38100" dir="10800000" sx="86000" sy="86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grpSp>
        <p:sp>
          <p:nvSpPr>
            <p:cNvPr id="10" name="TextBox 41"/>
            <p:cNvSpPr txBox="1"/>
            <p:nvPr/>
          </p:nvSpPr>
          <p:spPr>
            <a:xfrm>
              <a:off x="3961315" y="4311650"/>
              <a:ext cx="518411" cy="438581"/>
            </a:xfrm>
            <a:prstGeom prst="rect">
              <a:avLst/>
            </a:prstGeom>
            <a:noFill/>
          </p:spPr>
          <p:txBody>
            <a:bodyPr wrap="none" rtlCol="0">
              <a:spAutoFit/>
            </a:bodyPr>
            <a:lstStyle/>
            <a:p>
              <a:pPr algn="ctr"/>
              <a:r>
                <a:rPr lang="en-US" sz="3200" b="1">
                  <a:solidFill>
                    <a:schemeClr val="bg1"/>
                  </a:solidFill>
                  <a:latin typeface="微软雅黑" panose="020B0503020204020204" pitchFamily="34" charset="-122"/>
                </a:rPr>
                <a:t>04</a:t>
              </a:r>
            </a:p>
          </p:txBody>
        </p:sp>
      </p:grpSp>
      <p:grpSp>
        <p:nvGrpSpPr>
          <p:cNvPr id="14" name="Group 49"/>
          <p:cNvGrpSpPr/>
          <p:nvPr/>
        </p:nvGrpSpPr>
        <p:grpSpPr>
          <a:xfrm>
            <a:off x="6629604" y="2843635"/>
            <a:ext cx="2052696" cy="2260580"/>
            <a:chOff x="4972203" y="2132726"/>
            <a:chExt cx="1539522" cy="1695435"/>
          </a:xfrm>
        </p:grpSpPr>
        <p:grpSp>
          <p:nvGrpSpPr>
            <p:cNvPr id="15" name="Group 23"/>
            <p:cNvGrpSpPr/>
            <p:nvPr/>
          </p:nvGrpSpPr>
          <p:grpSpPr>
            <a:xfrm rot="5400000">
              <a:off x="4802381" y="2302548"/>
              <a:ext cx="1695435" cy="1355792"/>
              <a:chOff x="3735537" y="1444999"/>
              <a:chExt cx="1496366" cy="1196602"/>
            </a:xfrm>
          </p:grpSpPr>
          <p:sp>
            <p:nvSpPr>
              <p:cNvPr id="21" name="Rectangle 12"/>
              <p:cNvSpPr/>
              <p:nvPr/>
            </p:nvSpPr>
            <p:spPr>
              <a:xfrm rot="5400000">
                <a:off x="3587750" y="2070100"/>
                <a:ext cx="990600" cy="15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sp>
            <p:nvSpPr>
              <p:cNvPr id="22" name="Freeform 14"/>
              <p:cNvSpPr/>
              <p:nvPr/>
            </p:nvSpPr>
            <p:spPr>
              <a:xfrm rot="8100000">
                <a:off x="3735537" y="1444999"/>
                <a:ext cx="1496366" cy="752746"/>
              </a:xfrm>
              <a:custGeom>
                <a:avLst/>
                <a:gdLst>
                  <a:gd name="connsiteX0" fmla="*/ 0 w 2878049"/>
                  <a:gd name="connsiteY0" fmla="*/ 723900 h 1447800"/>
                  <a:gd name="connsiteX1" fmla="*/ 723900 w 2878049"/>
                  <a:gd name="connsiteY1" fmla="*/ 0 h 1447800"/>
                  <a:gd name="connsiteX2" fmla="*/ 723900 w 2878049"/>
                  <a:gd name="connsiteY2" fmla="*/ 260351 h 1447800"/>
                  <a:gd name="connsiteX3" fmla="*/ 2878049 w 2878049"/>
                  <a:gd name="connsiteY3" fmla="*/ 260351 h 1447800"/>
                  <a:gd name="connsiteX4" fmla="*/ 1958781 w 2878049"/>
                  <a:gd name="connsiteY4" fmla="*/ 1195138 h 1447800"/>
                  <a:gd name="connsiteX5" fmla="*/ 723900 w 2878049"/>
                  <a:gd name="connsiteY5" fmla="*/ 1187449 h 1447800"/>
                  <a:gd name="connsiteX6" fmla="*/ 723900 w 2878049"/>
                  <a:gd name="connsiteY6" fmla="*/ 1447800 h 1447800"/>
                  <a:gd name="connsiteX7" fmla="*/ 0 w 2878049"/>
                  <a:gd name="connsiteY7" fmla="*/ 72390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8049" h="1447800">
                    <a:moveTo>
                      <a:pt x="0" y="723900"/>
                    </a:moveTo>
                    <a:lnTo>
                      <a:pt x="723900" y="0"/>
                    </a:lnTo>
                    <a:lnTo>
                      <a:pt x="723900" y="260351"/>
                    </a:lnTo>
                    <a:lnTo>
                      <a:pt x="2878049" y="260351"/>
                    </a:lnTo>
                    <a:lnTo>
                      <a:pt x="1958781" y="1195138"/>
                    </a:lnTo>
                    <a:lnTo>
                      <a:pt x="723900" y="1187449"/>
                    </a:lnTo>
                    <a:lnTo>
                      <a:pt x="723900" y="1447800"/>
                    </a:lnTo>
                    <a:lnTo>
                      <a:pt x="0" y="7239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sp>
            <p:nvSpPr>
              <p:cNvPr id="23" name="Rectangle 15"/>
              <p:cNvSpPr/>
              <p:nvPr/>
            </p:nvSpPr>
            <p:spPr>
              <a:xfrm rot="5400000">
                <a:off x="3566320" y="2091532"/>
                <a:ext cx="990600" cy="109537"/>
              </a:xfrm>
              <a:prstGeom prst="rect">
                <a:avLst/>
              </a:prstGeom>
              <a:solidFill>
                <a:schemeClr val="accent3">
                  <a:lumMod val="75000"/>
                </a:schemeClr>
              </a:solidFill>
              <a:ln>
                <a:noFill/>
              </a:ln>
              <a:effectLst>
                <a:outerShdw blurRad="50800" dist="38100" dir="5400000" sx="86000" sy="86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grpSp>
        <p:sp>
          <p:nvSpPr>
            <p:cNvPr id="16" name="TextBox 40"/>
            <p:cNvSpPr txBox="1"/>
            <p:nvPr/>
          </p:nvSpPr>
          <p:spPr>
            <a:xfrm>
              <a:off x="5993314" y="3117850"/>
              <a:ext cx="518411" cy="438581"/>
            </a:xfrm>
            <a:prstGeom prst="rect">
              <a:avLst/>
            </a:prstGeom>
            <a:noFill/>
          </p:spPr>
          <p:txBody>
            <a:bodyPr wrap="none" rtlCol="0">
              <a:spAutoFit/>
            </a:bodyPr>
            <a:lstStyle/>
            <a:p>
              <a:pPr algn="ctr"/>
              <a:r>
                <a:rPr lang="en-US" sz="3200" b="1">
                  <a:solidFill>
                    <a:schemeClr val="bg1"/>
                  </a:solidFill>
                  <a:latin typeface="微软雅黑" panose="020B0503020204020204" pitchFamily="34" charset="-122"/>
                </a:rPr>
                <a:t>03</a:t>
              </a:r>
            </a:p>
          </p:txBody>
        </p:sp>
      </p:grpSp>
      <p:grpSp>
        <p:nvGrpSpPr>
          <p:cNvPr id="24" name="Group 48"/>
          <p:cNvGrpSpPr/>
          <p:nvPr/>
        </p:nvGrpSpPr>
        <p:grpSpPr>
          <a:xfrm>
            <a:off x="4965711" y="1617134"/>
            <a:ext cx="2260580" cy="2005717"/>
            <a:chOff x="3724283" y="1212850"/>
            <a:chExt cx="1695435" cy="1504288"/>
          </a:xfrm>
        </p:grpSpPr>
        <p:grpSp>
          <p:nvGrpSpPr>
            <p:cNvPr id="25" name="Group 23"/>
            <p:cNvGrpSpPr/>
            <p:nvPr/>
          </p:nvGrpSpPr>
          <p:grpSpPr>
            <a:xfrm>
              <a:off x="3724283" y="1361346"/>
              <a:ext cx="1695435" cy="1355792"/>
              <a:chOff x="3735537" y="1444999"/>
              <a:chExt cx="1496366" cy="1196602"/>
            </a:xfrm>
          </p:grpSpPr>
          <p:sp>
            <p:nvSpPr>
              <p:cNvPr id="27" name="Rectangle 20"/>
              <p:cNvSpPr/>
              <p:nvPr/>
            </p:nvSpPr>
            <p:spPr>
              <a:xfrm rot="5400000">
                <a:off x="3587750" y="2070100"/>
                <a:ext cx="9906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sp>
            <p:nvSpPr>
              <p:cNvPr id="28" name="Freeform 10"/>
              <p:cNvSpPr/>
              <p:nvPr/>
            </p:nvSpPr>
            <p:spPr>
              <a:xfrm rot="8100000">
                <a:off x="3735537" y="1444999"/>
                <a:ext cx="1496366" cy="752746"/>
              </a:xfrm>
              <a:custGeom>
                <a:avLst/>
                <a:gdLst>
                  <a:gd name="connsiteX0" fmla="*/ 0 w 2878049"/>
                  <a:gd name="connsiteY0" fmla="*/ 723900 h 1447800"/>
                  <a:gd name="connsiteX1" fmla="*/ 723900 w 2878049"/>
                  <a:gd name="connsiteY1" fmla="*/ 0 h 1447800"/>
                  <a:gd name="connsiteX2" fmla="*/ 723900 w 2878049"/>
                  <a:gd name="connsiteY2" fmla="*/ 260351 h 1447800"/>
                  <a:gd name="connsiteX3" fmla="*/ 2878049 w 2878049"/>
                  <a:gd name="connsiteY3" fmla="*/ 260351 h 1447800"/>
                  <a:gd name="connsiteX4" fmla="*/ 1958781 w 2878049"/>
                  <a:gd name="connsiteY4" fmla="*/ 1195138 h 1447800"/>
                  <a:gd name="connsiteX5" fmla="*/ 723900 w 2878049"/>
                  <a:gd name="connsiteY5" fmla="*/ 1187449 h 1447800"/>
                  <a:gd name="connsiteX6" fmla="*/ 723900 w 2878049"/>
                  <a:gd name="connsiteY6" fmla="*/ 1447800 h 1447800"/>
                  <a:gd name="connsiteX7" fmla="*/ 0 w 2878049"/>
                  <a:gd name="connsiteY7" fmla="*/ 72390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8049" h="1447800">
                    <a:moveTo>
                      <a:pt x="0" y="723900"/>
                    </a:moveTo>
                    <a:lnTo>
                      <a:pt x="723900" y="0"/>
                    </a:lnTo>
                    <a:lnTo>
                      <a:pt x="723900" y="260351"/>
                    </a:lnTo>
                    <a:lnTo>
                      <a:pt x="2878049" y="260351"/>
                    </a:lnTo>
                    <a:lnTo>
                      <a:pt x="1958781" y="1195138"/>
                    </a:lnTo>
                    <a:lnTo>
                      <a:pt x="723900" y="1187449"/>
                    </a:lnTo>
                    <a:lnTo>
                      <a:pt x="723900" y="1447800"/>
                    </a:lnTo>
                    <a:lnTo>
                      <a:pt x="0" y="7239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sp>
            <p:nvSpPr>
              <p:cNvPr id="29" name="Rectangle 21"/>
              <p:cNvSpPr/>
              <p:nvPr/>
            </p:nvSpPr>
            <p:spPr>
              <a:xfrm rot="5400000">
                <a:off x="3566320" y="2091532"/>
                <a:ext cx="990600" cy="109537"/>
              </a:xfrm>
              <a:prstGeom prst="rect">
                <a:avLst/>
              </a:prstGeom>
              <a:solidFill>
                <a:schemeClr val="accent2">
                  <a:lumMod val="75000"/>
                </a:schemeClr>
              </a:solidFill>
              <a:ln>
                <a:noFill/>
              </a:ln>
              <a:effectLst>
                <a:outerShdw blurRad="50800" dist="38100" sx="86000" sy="86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grpSp>
        <p:sp>
          <p:nvSpPr>
            <p:cNvPr id="26" name="TextBox 39"/>
            <p:cNvSpPr txBox="1"/>
            <p:nvPr/>
          </p:nvSpPr>
          <p:spPr>
            <a:xfrm>
              <a:off x="4647115" y="1212850"/>
              <a:ext cx="518411" cy="438581"/>
            </a:xfrm>
            <a:prstGeom prst="rect">
              <a:avLst/>
            </a:prstGeom>
            <a:noFill/>
          </p:spPr>
          <p:txBody>
            <a:bodyPr wrap="none" rtlCol="0">
              <a:spAutoFit/>
            </a:bodyPr>
            <a:lstStyle/>
            <a:p>
              <a:pPr algn="ctr"/>
              <a:r>
                <a:rPr lang="en-US" sz="3200" b="1">
                  <a:solidFill>
                    <a:schemeClr val="bg1"/>
                  </a:solidFill>
                  <a:latin typeface="微软雅黑" panose="020B0503020204020204" pitchFamily="34" charset="-122"/>
                </a:rPr>
                <a:t>02</a:t>
              </a:r>
            </a:p>
          </p:txBody>
        </p:sp>
      </p:grpSp>
      <p:grpSp>
        <p:nvGrpSpPr>
          <p:cNvPr id="30" name="Group 47"/>
          <p:cNvGrpSpPr/>
          <p:nvPr/>
        </p:nvGrpSpPr>
        <p:grpSpPr>
          <a:xfrm>
            <a:off x="3503753" y="2843635"/>
            <a:ext cx="2058646" cy="2260580"/>
            <a:chOff x="2627814" y="2132726"/>
            <a:chExt cx="1543984" cy="1695435"/>
          </a:xfrm>
        </p:grpSpPr>
        <p:grpSp>
          <p:nvGrpSpPr>
            <p:cNvPr id="31" name="Group 23"/>
            <p:cNvGrpSpPr/>
            <p:nvPr/>
          </p:nvGrpSpPr>
          <p:grpSpPr>
            <a:xfrm rot="16200000">
              <a:off x="2646184" y="2302548"/>
              <a:ext cx="1695435" cy="1355792"/>
              <a:chOff x="3735537" y="1444999"/>
              <a:chExt cx="1496366" cy="1196602"/>
            </a:xfrm>
          </p:grpSpPr>
          <p:sp>
            <p:nvSpPr>
              <p:cNvPr id="33" name="Rectangle 18"/>
              <p:cNvSpPr/>
              <p:nvPr/>
            </p:nvSpPr>
            <p:spPr>
              <a:xfrm rot="5400000">
                <a:off x="3587750" y="2070100"/>
                <a:ext cx="9906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sp>
            <p:nvSpPr>
              <p:cNvPr id="34" name="Freeform 19"/>
              <p:cNvSpPr/>
              <p:nvPr/>
            </p:nvSpPr>
            <p:spPr>
              <a:xfrm rot="8100000">
                <a:off x="3735537" y="1444999"/>
                <a:ext cx="1496366" cy="752746"/>
              </a:xfrm>
              <a:custGeom>
                <a:avLst/>
                <a:gdLst>
                  <a:gd name="connsiteX0" fmla="*/ 0 w 2878049"/>
                  <a:gd name="connsiteY0" fmla="*/ 723900 h 1447800"/>
                  <a:gd name="connsiteX1" fmla="*/ 723900 w 2878049"/>
                  <a:gd name="connsiteY1" fmla="*/ 0 h 1447800"/>
                  <a:gd name="connsiteX2" fmla="*/ 723900 w 2878049"/>
                  <a:gd name="connsiteY2" fmla="*/ 260351 h 1447800"/>
                  <a:gd name="connsiteX3" fmla="*/ 2878049 w 2878049"/>
                  <a:gd name="connsiteY3" fmla="*/ 260351 h 1447800"/>
                  <a:gd name="connsiteX4" fmla="*/ 1958781 w 2878049"/>
                  <a:gd name="connsiteY4" fmla="*/ 1195138 h 1447800"/>
                  <a:gd name="connsiteX5" fmla="*/ 723900 w 2878049"/>
                  <a:gd name="connsiteY5" fmla="*/ 1187449 h 1447800"/>
                  <a:gd name="connsiteX6" fmla="*/ 723900 w 2878049"/>
                  <a:gd name="connsiteY6" fmla="*/ 1447800 h 1447800"/>
                  <a:gd name="connsiteX7" fmla="*/ 0 w 2878049"/>
                  <a:gd name="connsiteY7" fmla="*/ 72390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8049" h="1447800">
                    <a:moveTo>
                      <a:pt x="0" y="723900"/>
                    </a:moveTo>
                    <a:lnTo>
                      <a:pt x="723900" y="0"/>
                    </a:lnTo>
                    <a:lnTo>
                      <a:pt x="723900" y="260351"/>
                    </a:lnTo>
                    <a:lnTo>
                      <a:pt x="2878049" y="260351"/>
                    </a:lnTo>
                    <a:lnTo>
                      <a:pt x="1958781" y="1195138"/>
                    </a:lnTo>
                    <a:lnTo>
                      <a:pt x="723900" y="1187449"/>
                    </a:lnTo>
                    <a:lnTo>
                      <a:pt x="723900" y="1447800"/>
                    </a:lnTo>
                    <a:lnTo>
                      <a:pt x="0" y="7239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sp>
            <p:nvSpPr>
              <p:cNvPr id="35" name="Rectangle 22"/>
              <p:cNvSpPr/>
              <p:nvPr/>
            </p:nvSpPr>
            <p:spPr>
              <a:xfrm rot="5400000">
                <a:off x="3566320" y="2091532"/>
                <a:ext cx="990600" cy="109537"/>
              </a:xfrm>
              <a:prstGeom prst="rect">
                <a:avLst/>
              </a:prstGeom>
              <a:solidFill>
                <a:schemeClr val="accent1">
                  <a:lumMod val="75000"/>
                </a:schemeClr>
              </a:solidFill>
              <a:ln>
                <a:noFill/>
              </a:ln>
              <a:effectLst>
                <a:outerShdw blurRad="50800" dist="38100" dir="16200000" sx="86000" sy="86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微软雅黑" panose="020B0503020204020204" pitchFamily="34" charset="-122"/>
                </a:endParaRPr>
              </a:p>
            </p:txBody>
          </p:sp>
        </p:grpSp>
        <p:sp>
          <p:nvSpPr>
            <p:cNvPr id="32" name="TextBox 42"/>
            <p:cNvSpPr txBox="1"/>
            <p:nvPr/>
          </p:nvSpPr>
          <p:spPr>
            <a:xfrm>
              <a:off x="2627814" y="2381250"/>
              <a:ext cx="518411" cy="438581"/>
            </a:xfrm>
            <a:prstGeom prst="rect">
              <a:avLst/>
            </a:prstGeom>
            <a:noFill/>
          </p:spPr>
          <p:txBody>
            <a:bodyPr wrap="none" rtlCol="0">
              <a:spAutoFit/>
            </a:bodyPr>
            <a:lstStyle/>
            <a:p>
              <a:pPr algn="ctr"/>
              <a:r>
                <a:rPr lang="en-US" sz="3200" b="1">
                  <a:solidFill>
                    <a:schemeClr val="bg1"/>
                  </a:solidFill>
                  <a:latin typeface="微软雅黑" panose="020B0503020204020204" pitchFamily="34" charset="-122"/>
                </a:rPr>
                <a:t>01</a:t>
              </a:r>
            </a:p>
          </p:txBody>
        </p:sp>
      </p:grpSp>
      <p:sp>
        <p:nvSpPr>
          <p:cNvPr id="36" name="Freeform 245"/>
          <p:cNvSpPr/>
          <p:nvPr/>
        </p:nvSpPr>
        <p:spPr bwMode="auto">
          <a:xfrm>
            <a:off x="6019801" y="5130801"/>
            <a:ext cx="433063" cy="433063"/>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latin typeface="微软雅黑" panose="020B0503020204020204" pitchFamily="34" charset="-122"/>
            </a:endParaRPr>
          </a:p>
        </p:txBody>
      </p:sp>
      <p:sp>
        <p:nvSpPr>
          <p:cNvPr id="37" name="Freeform 119"/>
          <p:cNvSpPr>
            <a:spLocks noEditPoints="1"/>
          </p:cNvSpPr>
          <p:nvPr/>
        </p:nvSpPr>
        <p:spPr bwMode="auto">
          <a:xfrm>
            <a:off x="4383657" y="3911601"/>
            <a:ext cx="337516" cy="417153"/>
          </a:xfrm>
          <a:custGeom>
            <a:avLst/>
            <a:gdLst/>
            <a:ahLst/>
            <a:cxnLst>
              <a:cxn ang="0">
                <a:pos x="41" y="47"/>
              </a:cxn>
              <a:cxn ang="0">
                <a:pos x="37" y="51"/>
              </a:cxn>
              <a:cxn ang="0">
                <a:pos x="3" y="51"/>
              </a:cxn>
              <a:cxn ang="0">
                <a:pos x="0" y="47"/>
              </a:cxn>
              <a:cxn ang="0">
                <a:pos x="0" y="27"/>
              </a:cxn>
              <a:cxn ang="0">
                <a:pos x="3" y="23"/>
              </a:cxn>
              <a:cxn ang="0">
                <a:pos x="4" y="23"/>
              </a:cxn>
              <a:cxn ang="0">
                <a:pos x="4" y="16"/>
              </a:cxn>
              <a:cxn ang="0">
                <a:pos x="20" y="0"/>
              </a:cxn>
              <a:cxn ang="0">
                <a:pos x="36" y="16"/>
              </a:cxn>
              <a:cxn ang="0">
                <a:pos x="36" y="23"/>
              </a:cxn>
              <a:cxn ang="0">
                <a:pos x="37" y="23"/>
              </a:cxn>
              <a:cxn ang="0">
                <a:pos x="41" y="27"/>
              </a:cxn>
              <a:cxn ang="0">
                <a:pos x="41" y="47"/>
              </a:cxn>
              <a:cxn ang="0">
                <a:pos x="29" y="23"/>
              </a:cxn>
              <a:cxn ang="0">
                <a:pos x="29" y="16"/>
              </a:cxn>
              <a:cxn ang="0">
                <a:pos x="20" y="7"/>
              </a:cxn>
              <a:cxn ang="0">
                <a:pos x="11" y="16"/>
              </a:cxn>
              <a:cxn ang="0">
                <a:pos x="11" y="23"/>
              </a:cxn>
              <a:cxn ang="0">
                <a:pos x="29" y="23"/>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w="9525">
            <a:noFill/>
            <a:round/>
          </a:ln>
        </p:spPr>
        <p:txBody>
          <a:bodyPr vert="horz" wrap="square" lIns="121920" tIns="60960" rIns="121920" bIns="60960" numCol="1" anchor="t" anchorCtr="0" compatLnSpc="1"/>
          <a:lstStyle/>
          <a:p>
            <a:endParaRPr lang="en-US" sz="2400">
              <a:latin typeface="微软雅黑" panose="020B0503020204020204" pitchFamily="34" charset="-122"/>
            </a:endParaRPr>
          </a:p>
        </p:txBody>
      </p:sp>
      <p:sp>
        <p:nvSpPr>
          <p:cNvPr id="38" name="Freeform 145"/>
          <p:cNvSpPr/>
          <p:nvPr/>
        </p:nvSpPr>
        <p:spPr bwMode="auto">
          <a:xfrm>
            <a:off x="5740400" y="2280479"/>
            <a:ext cx="457200" cy="394253"/>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vert="horz" wrap="square" lIns="121920" tIns="60960" rIns="121920" bIns="60960" numCol="1" anchor="t" anchorCtr="0" compatLnSpc="1"/>
          <a:lstStyle/>
          <a:p>
            <a:endParaRPr lang="en-US" sz="2400">
              <a:latin typeface="微软雅黑" panose="020B0503020204020204" pitchFamily="34" charset="-122"/>
            </a:endParaRPr>
          </a:p>
        </p:txBody>
      </p:sp>
      <p:sp>
        <p:nvSpPr>
          <p:cNvPr id="39" name="Freeform 69"/>
          <p:cNvSpPr>
            <a:spLocks noEditPoints="1"/>
          </p:cNvSpPr>
          <p:nvPr/>
        </p:nvSpPr>
        <p:spPr bwMode="auto">
          <a:xfrm>
            <a:off x="7492395" y="3606801"/>
            <a:ext cx="432404" cy="435863"/>
          </a:xfrm>
          <a:custGeom>
            <a:avLst/>
            <a:gdLst/>
            <a:ahLst/>
            <a:cxnLst>
              <a:cxn ang="0">
                <a:pos x="29" y="58"/>
              </a:cxn>
              <a:cxn ang="0">
                <a:pos x="6" y="47"/>
              </a:cxn>
              <a:cxn ang="0">
                <a:pos x="7" y="46"/>
              </a:cxn>
              <a:cxn ang="0">
                <a:pos x="12" y="40"/>
              </a:cxn>
              <a:cxn ang="0">
                <a:pos x="13" y="40"/>
              </a:cxn>
              <a:cxn ang="0">
                <a:pos x="14" y="41"/>
              </a:cxn>
              <a:cxn ang="0">
                <a:pos x="29" y="48"/>
              </a:cxn>
              <a:cxn ang="0">
                <a:pos x="48" y="29"/>
              </a:cxn>
              <a:cxn ang="0">
                <a:pos x="29" y="9"/>
              </a:cxn>
              <a:cxn ang="0">
                <a:pos x="16" y="14"/>
              </a:cxn>
              <a:cxn ang="0">
                <a:pos x="21" y="20"/>
              </a:cxn>
              <a:cxn ang="0">
                <a:pos x="21" y="22"/>
              </a:cxn>
              <a:cxn ang="0">
                <a:pos x="19" y="24"/>
              </a:cxn>
              <a:cxn ang="0">
                <a:pos x="2" y="24"/>
              </a:cxn>
              <a:cxn ang="0">
                <a:pos x="0" y="21"/>
              </a:cxn>
              <a:cxn ang="0">
                <a:pos x="0" y="4"/>
              </a:cxn>
              <a:cxn ang="0">
                <a:pos x="1" y="2"/>
              </a:cxn>
              <a:cxn ang="0">
                <a:pos x="4" y="3"/>
              </a:cxn>
              <a:cxn ang="0">
                <a:pos x="9" y="8"/>
              </a:cxn>
              <a:cxn ang="0">
                <a:pos x="29" y="0"/>
              </a:cxn>
              <a:cxn ang="0">
                <a:pos x="58" y="29"/>
              </a:cxn>
              <a:cxn ang="0">
                <a:pos x="29" y="58"/>
              </a:cxn>
              <a:cxn ang="0">
                <a:pos x="34" y="35"/>
              </a:cxn>
              <a:cxn ang="0">
                <a:pos x="33" y="36"/>
              </a:cxn>
              <a:cxn ang="0">
                <a:pos x="20" y="36"/>
              </a:cxn>
              <a:cxn ang="0">
                <a:pos x="19" y="35"/>
              </a:cxn>
              <a:cxn ang="0">
                <a:pos x="19" y="32"/>
              </a:cxn>
              <a:cxn ang="0">
                <a:pos x="20" y="31"/>
              </a:cxn>
              <a:cxn ang="0">
                <a:pos x="29" y="31"/>
              </a:cxn>
              <a:cxn ang="0">
                <a:pos x="29" y="18"/>
              </a:cxn>
              <a:cxn ang="0">
                <a:pos x="30" y="17"/>
              </a:cxn>
              <a:cxn ang="0">
                <a:pos x="33" y="17"/>
              </a:cxn>
              <a:cxn ang="0">
                <a:pos x="34" y="18"/>
              </a:cxn>
              <a:cxn ang="0">
                <a:pos x="34" y="35"/>
              </a:cxn>
            </a:cxnLst>
            <a:rect l="0" t="0" r="r" b="b"/>
            <a:pathLst>
              <a:path w="57" h="57">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chemeClr val="bg1"/>
          </a:solidFill>
          <a:ln w="9525">
            <a:noFill/>
            <a:round/>
          </a:ln>
        </p:spPr>
        <p:txBody>
          <a:bodyPr vert="horz" wrap="square" lIns="121920" tIns="60960" rIns="121920" bIns="60960" numCol="1" anchor="t" anchorCtr="0" compatLnSpc="1"/>
          <a:lstStyle/>
          <a:p>
            <a:endParaRPr lang="en-US" sz="2400">
              <a:latin typeface="微软雅黑" panose="020B0503020204020204" pitchFamily="34" charset="-122"/>
            </a:endParaRPr>
          </a:p>
        </p:txBody>
      </p:sp>
      <p:sp>
        <p:nvSpPr>
          <p:cNvPr id="40" name="TextBox 43"/>
          <p:cNvSpPr txBox="1"/>
          <p:nvPr/>
        </p:nvSpPr>
        <p:spPr>
          <a:xfrm>
            <a:off x="7112000" y="1549400"/>
            <a:ext cx="3818093" cy="1529265"/>
          </a:xfrm>
          <a:prstGeom prst="rect">
            <a:avLst/>
          </a:prstGeom>
          <a:noFill/>
        </p:spPr>
        <p:txBody>
          <a:bodyPr wrap="square" lIns="0" tIns="0" rIns="0" bIns="0" rtlCol="0" anchor="t">
            <a:spAutoFit/>
          </a:bodyPr>
          <a:lstStyle/>
          <a:p>
            <a:pPr defTabSz="1219200">
              <a:spcBef>
                <a:spcPct val="20000"/>
              </a:spcBef>
              <a:defRPr/>
            </a:pPr>
            <a:r>
              <a:rPr lang="zh-CN" altLang="en-US" b="1" dirty="0">
                <a:solidFill>
                  <a:schemeClr val="accent2"/>
                </a:solidFill>
                <a:latin typeface="微软雅黑" panose="020B0503020204020204" pitchFamily="34" charset="-122"/>
                <a:ea typeface="微软雅黑" panose="020B0503020204020204" pitchFamily="34" charset="-122"/>
              </a:rPr>
              <a:t>国内市场</a:t>
            </a:r>
            <a:endParaRPr lang="en-US" altLang="zh-CN" b="1" dirty="0">
              <a:solidFill>
                <a:schemeClr val="accent2"/>
              </a:solidFill>
              <a:latin typeface="微软雅黑" panose="020B0503020204020204" pitchFamily="34" charset="-122"/>
              <a:ea typeface="微软雅黑" panose="020B0503020204020204" pitchFamily="34" charset="-122"/>
            </a:endParaRPr>
          </a:p>
          <a:p>
            <a:pPr algn="just" defTabSz="1219200">
              <a:lnSpc>
                <a:spcPct val="125000"/>
              </a:lnSpc>
              <a:spcBef>
                <a:spcPct val="20000"/>
              </a:spcBef>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中国小麦年总产量超</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亿吨，自给率达到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95%</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以上，随着人口增长和经济发展，小麦需求量逐年上涨，市场对于优质高等小麦和饲料级小麦的需求旺盛。</a:t>
            </a:r>
            <a:endParaRPr lang="en-US" sz="1600" dirty="0">
              <a:solidFill>
                <a:schemeClr val="tx1">
                  <a:lumMod val="65000"/>
                  <a:lumOff val="35000"/>
                </a:schemeClr>
              </a:solidFill>
              <a:latin typeface="微软雅黑" panose="020B0503020204020204" pitchFamily="34" charset="-122"/>
            </a:endParaRPr>
          </a:p>
        </p:txBody>
      </p:sp>
      <p:sp>
        <p:nvSpPr>
          <p:cNvPr id="41" name="TextBox 44"/>
          <p:cNvSpPr txBox="1"/>
          <p:nvPr/>
        </p:nvSpPr>
        <p:spPr>
          <a:xfrm>
            <a:off x="8890001" y="3970867"/>
            <a:ext cx="2861732" cy="2144818"/>
          </a:xfrm>
          <a:prstGeom prst="rect">
            <a:avLst/>
          </a:prstGeom>
          <a:noFill/>
        </p:spPr>
        <p:txBody>
          <a:bodyPr wrap="square" lIns="0" tIns="0" rIns="0" bIns="0" rtlCol="0" anchor="t">
            <a:spAutoFit/>
          </a:bodyPr>
          <a:lstStyle/>
          <a:p>
            <a:pPr defTabSz="1219200">
              <a:spcBef>
                <a:spcPct val="20000"/>
              </a:spcBef>
              <a:defRPr/>
            </a:pPr>
            <a:r>
              <a:rPr lang="zh-CN" altLang="en-US" b="1" dirty="0">
                <a:solidFill>
                  <a:schemeClr val="accent3"/>
                </a:solidFill>
                <a:latin typeface="微软雅黑" panose="020B0503020204020204" pitchFamily="34" charset="-122"/>
                <a:ea typeface="微软雅黑" panose="020B0503020204020204" pitchFamily="34" charset="-122"/>
              </a:rPr>
              <a:t>国际市场</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endParaRPr>
          </a:p>
          <a:p>
            <a:pPr algn="just" defTabSz="1219200">
              <a:lnSpc>
                <a:spcPct val="125000"/>
              </a:lnSpc>
              <a:spcBef>
                <a:spcPct val="20000"/>
              </a:spcBef>
              <a:defRP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2018</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年起的中美贸易摩擦不断，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2007</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年和</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年两次粮食危机中，乌克兰和俄罗斯两个小麦出口大国采取了严厉的出口限制措施进一步推高国际粮食价格，为中国小麦进口带来更多不确定性。</a:t>
            </a:r>
          </a:p>
        </p:txBody>
      </p:sp>
      <p:sp>
        <p:nvSpPr>
          <p:cNvPr id="42" name="TextBox 45"/>
          <p:cNvSpPr txBox="1"/>
          <p:nvPr/>
        </p:nvSpPr>
        <p:spPr>
          <a:xfrm>
            <a:off x="440267" y="3124200"/>
            <a:ext cx="2819732" cy="1529265"/>
          </a:xfrm>
          <a:prstGeom prst="rect">
            <a:avLst/>
          </a:prstGeom>
          <a:noFill/>
        </p:spPr>
        <p:txBody>
          <a:bodyPr wrap="square" lIns="0" tIns="0" rIns="0" bIns="0" rtlCol="0" anchor="t">
            <a:spAutoFit/>
          </a:bodyPr>
          <a:lstStyle/>
          <a:p>
            <a:pPr algn="r" defTabSz="1219200">
              <a:spcBef>
                <a:spcPct val="20000"/>
              </a:spcBef>
              <a:defRPr/>
            </a:pPr>
            <a:r>
              <a:rPr lang="zh-CN" altLang="en-US" b="1" dirty="0">
                <a:solidFill>
                  <a:schemeClr val="accent1"/>
                </a:solidFill>
                <a:latin typeface="微软雅黑" panose="020B0503020204020204" pitchFamily="34" charset="-122"/>
                <a:ea typeface="微软雅黑" panose="020B0503020204020204" pitchFamily="34" charset="-122"/>
              </a:rPr>
              <a:t>国家战略</a:t>
            </a:r>
            <a:endParaRPr lang="en-US" altLang="zh-CN" b="1" dirty="0">
              <a:solidFill>
                <a:schemeClr val="accent1"/>
              </a:solidFill>
              <a:latin typeface="微软雅黑" panose="020B0503020204020204" pitchFamily="34" charset="-122"/>
              <a:ea typeface="微软雅黑" panose="020B0503020204020204" pitchFamily="34" charset="-122"/>
            </a:endParaRPr>
          </a:p>
          <a:p>
            <a:pPr algn="just" defTabSz="1219200">
              <a:lnSpc>
                <a:spcPct val="125000"/>
              </a:lnSpc>
              <a:spcBef>
                <a:spcPct val="20000"/>
              </a:spcBef>
              <a:defRPr/>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2017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年中央一号文件提出“要坚持并完善稻谷、小麦最低收购价政策，合理调整最低收购水平，形成合理比价关系”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a:t>
            </a:r>
            <a:endParaRPr lang="en-US" sz="1600" dirty="0">
              <a:solidFill>
                <a:schemeClr val="tx1">
                  <a:lumMod val="65000"/>
                  <a:lumOff val="35000"/>
                </a:schemeClr>
              </a:solidFill>
              <a:latin typeface="微软雅黑" panose="020B0503020204020204" pitchFamily="34" charset="-122"/>
            </a:endParaRPr>
          </a:p>
        </p:txBody>
      </p:sp>
      <p:sp>
        <p:nvSpPr>
          <p:cNvPr id="43" name="TextBox 46"/>
          <p:cNvSpPr txBox="1"/>
          <p:nvPr/>
        </p:nvSpPr>
        <p:spPr>
          <a:xfrm>
            <a:off x="418502" y="5082847"/>
            <a:ext cx="4510890" cy="1529265"/>
          </a:xfrm>
          <a:prstGeom prst="rect">
            <a:avLst/>
          </a:prstGeom>
          <a:noFill/>
        </p:spPr>
        <p:txBody>
          <a:bodyPr wrap="square" lIns="0" tIns="0" rIns="0" bIns="0" rtlCol="0" anchor="t">
            <a:spAutoFit/>
          </a:bodyPr>
          <a:lstStyle/>
          <a:p>
            <a:pPr algn="r" defTabSz="1219200">
              <a:spcBef>
                <a:spcPct val="20000"/>
              </a:spcBef>
              <a:defRPr/>
            </a:pPr>
            <a:r>
              <a:rPr lang="zh-CN" altLang="en-US" b="1" dirty="0">
                <a:solidFill>
                  <a:schemeClr val="accent4"/>
                </a:solidFill>
                <a:latin typeface="微软雅黑" panose="020B0503020204020204" pitchFamily="34" charset="-122"/>
                <a:ea typeface="微软雅黑" panose="020B0503020204020204" pitchFamily="34" charset="-122"/>
              </a:rPr>
              <a:t>外部影响</a:t>
            </a:r>
            <a:endParaRPr lang="en-US" altLang="zh-CN" b="1" dirty="0">
              <a:solidFill>
                <a:schemeClr val="accent4"/>
              </a:solidFill>
              <a:latin typeface="微软雅黑" panose="020B0503020204020204" pitchFamily="34" charset="-122"/>
              <a:ea typeface="微软雅黑" panose="020B0503020204020204" pitchFamily="34" charset="-122"/>
            </a:endParaRPr>
          </a:p>
          <a:p>
            <a:pPr algn="just" defTabSz="1219200">
              <a:lnSpc>
                <a:spcPct val="125000"/>
              </a:lnSpc>
              <a:spcBef>
                <a:spcPct val="20000"/>
              </a:spcBef>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新冠肺炎疫情大流行或导致全球遭受严重饥饿人口数量翻１倍，粮食安全成为关注焦点。乌克兰作为“欧洲粮仓”，俄乌冲突升级加剧疫情后复苏带来的通胀压力。</a:t>
            </a:r>
            <a:endParaRPr lang="en-US" sz="1600" dirty="0">
              <a:solidFill>
                <a:schemeClr val="tx1">
                  <a:lumMod val="65000"/>
                  <a:lumOff val="35000"/>
                </a:schemeClr>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11" name="文本框 110"/>
          <p:cNvSpPr txBox="1"/>
          <p:nvPr/>
        </p:nvSpPr>
        <p:spPr>
          <a:xfrm>
            <a:off x="1261909" y="584125"/>
            <a:ext cx="5783771"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研究意义</a:t>
            </a: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出自【趣你的PPT】(微信:qunideppt)：最优质的PPT资源库"/>
          <p:cNvSpPr/>
          <p:nvPr/>
        </p:nvSpPr>
        <p:spPr>
          <a:xfrm>
            <a:off x="1315465" y="3247227"/>
            <a:ext cx="2002972" cy="1818084"/>
          </a:xfrm>
          <a:prstGeom prst="rect">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 name="出自【趣你的PPT】(微信:qunideppt)：最优质的PPT资源库"/>
          <p:cNvSpPr/>
          <p:nvPr/>
        </p:nvSpPr>
        <p:spPr>
          <a:xfrm>
            <a:off x="1297613" y="1353566"/>
            <a:ext cx="7611472" cy="18180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 name="出自【趣你的PPT】(微信:qunideppt)：最优质的PPT资源库"/>
          <p:cNvSpPr/>
          <p:nvPr/>
        </p:nvSpPr>
        <p:spPr>
          <a:xfrm>
            <a:off x="3390027" y="3247227"/>
            <a:ext cx="7611472" cy="181808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出自【趣你的PPT】(微信:qunideppt)：最优质的PPT资源库"/>
          <p:cNvSpPr/>
          <p:nvPr/>
        </p:nvSpPr>
        <p:spPr>
          <a:xfrm>
            <a:off x="8998527" y="1353566"/>
            <a:ext cx="2002972" cy="1818084"/>
          </a:xfrm>
          <a:prstGeom prst="rect">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13" name="Group 8出自【趣你的PPT】(微信:qunideppt)：最优质的PPT资源库"/>
          <p:cNvGrpSpPr/>
          <p:nvPr/>
        </p:nvGrpSpPr>
        <p:grpSpPr>
          <a:xfrm>
            <a:off x="9379267" y="1650029"/>
            <a:ext cx="1241492" cy="1225157"/>
            <a:chOff x="9786938" y="3573463"/>
            <a:chExt cx="482600" cy="476250"/>
          </a:xfrm>
          <a:solidFill>
            <a:schemeClr val="bg1"/>
          </a:solidFill>
        </p:grpSpPr>
        <p:sp>
          <p:nvSpPr>
            <p:cNvPr id="14" name="出自【趣你的PPT】(微信:qunideppt)：最优质的PPT资源库"/>
            <p:cNvSpPr>
              <a:spLocks noEditPoints="1"/>
            </p:cNvSpPr>
            <p:nvPr/>
          </p:nvSpPr>
          <p:spPr bwMode="auto">
            <a:xfrm>
              <a:off x="9786938" y="3573463"/>
              <a:ext cx="325437" cy="319087"/>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grpFill/>
            <a:ln>
              <a:noFill/>
            </a:ln>
          </p:spPr>
          <p:txBody>
            <a:bodyPr lIns="80296" tIns="40148" rIns="80296" bIns="40148"/>
            <a:lstStyle/>
            <a:p>
              <a:pPr>
                <a:defRPr/>
              </a:pPr>
              <a:endParaRPr lang="zh-CN" altLang="en-US" sz="1580">
                <a:solidFill>
                  <a:schemeClr val="bg1"/>
                </a:solidFill>
                <a:latin typeface="微软雅黑" panose="020B0503020204020204" pitchFamily="34" charset="-122"/>
                <a:ea typeface="微软雅黑" panose="020B0503020204020204" pitchFamily="34" charset="-122"/>
              </a:endParaRPr>
            </a:p>
          </p:txBody>
        </p:sp>
        <p:sp>
          <p:nvSpPr>
            <p:cNvPr id="15" name="出自【趣你的PPT】(微信:qunideppt)：最优质的PPT资源库"/>
            <p:cNvSpPr>
              <a:spLocks noEditPoints="1"/>
            </p:cNvSpPr>
            <p:nvPr/>
          </p:nvSpPr>
          <p:spPr bwMode="auto">
            <a:xfrm>
              <a:off x="10028238" y="3813175"/>
              <a:ext cx="241300" cy="236538"/>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grpFill/>
            <a:ln>
              <a:noFill/>
            </a:ln>
          </p:spPr>
          <p:txBody>
            <a:bodyPr lIns="80296" tIns="40148" rIns="80296" bIns="40148"/>
            <a:lstStyle/>
            <a:p>
              <a:pPr>
                <a:defRPr/>
              </a:pPr>
              <a:endParaRPr lang="zh-CN" altLang="en-US" sz="1580">
                <a:solidFill>
                  <a:schemeClr val="bg1"/>
                </a:solidFill>
                <a:latin typeface="微软雅黑" panose="020B0503020204020204" pitchFamily="34" charset="-122"/>
                <a:ea typeface="微软雅黑" panose="020B0503020204020204" pitchFamily="34" charset="-122"/>
              </a:endParaRPr>
            </a:p>
          </p:txBody>
        </p:sp>
      </p:grpSp>
      <p:sp>
        <p:nvSpPr>
          <p:cNvPr id="16" name="出自【趣你的PPT】(微信:qunideppt)：最优质的PPT资源库"/>
          <p:cNvSpPr>
            <a:spLocks noEditPoints="1"/>
          </p:cNvSpPr>
          <p:nvPr/>
        </p:nvSpPr>
        <p:spPr bwMode="auto">
          <a:xfrm>
            <a:off x="1800332" y="3805092"/>
            <a:ext cx="1053647" cy="788466"/>
          </a:xfrm>
          <a:custGeom>
            <a:avLst/>
            <a:gdLst>
              <a:gd name="T0" fmla="*/ 180 w 192"/>
              <a:gd name="T1" fmla="*/ 0 h 144"/>
              <a:gd name="T2" fmla="*/ 12 w 192"/>
              <a:gd name="T3" fmla="*/ 0 h 144"/>
              <a:gd name="T4" fmla="*/ 0 w 192"/>
              <a:gd name="T5" fmla="*/ 12 h 144"/>
              <a:gd name="T6" fmla="*/ 0 w 192"/>
              <a:gd name="T7" fmla="*/ 116 h 144"/>
              <a:gd name="T8" fmla="*/ 13 w 192"/>
              <a:gd name="T9" fmla="*/ 128 h 144"/>
              <a:gd name="T10" fmla="*/ 78 w 192"/>
              <a:gd name="T11" fmla="*/ 128 h 144"/>
              <a:gd name="T12" fmla="*/ 73 w 192"/>
              <a:gd name="T13" fmla="*/ 138 h 144"/>
              <a:gd name="T14" fmla="*/ 74 w 192"/>
              <a:gd name="T15" fmla="*/ 143 h 144"/>
              <a:gd name="T16" fmla="*/ 76 w 192"/>
              <a:gd name="T17" fmla="*/ 144 h 144"/>
              <a:gd name="T18" fmla="*/ 80 w 192"/>
              <a:gd name="T19" fmla="*/ 142 h 144"/>
              <a:gd name="T20" fmla="*/ 87 w 192"/>
              <a:gd name="T21" fmla="*/ 128 h 144"/>
              <a:gd name="T22" fmla="*/ 106 w 192"/>
              <a:gd name="T23" fmla="*/ 128 h 144"/>
              <a:gd name="T24" fmla="*/ 113 w 192"/>
              <a:gd name="T25" fmla="*/ 142 h 144"/>
              <a:gd name="T26" fmla="*/ 116 w 192"/>
              <a:gd name="T27" fmla="*/ 144 h 144"/>
              <a:gd name="T28" fmla="*/ 118 w 192"/>
              <a:gd name="T29" fmla="*/ 143 h 144"/>
              <a:gd name="T30" fmla="*/ 120 w 192"/>
              <a:gd name="T31" fmla="*/ 138 h 144"/>
              <a:gd name="T32" fmla="*/ 115 w 192"/>
              <a:gd name="T33" fmla="*/ 128 h 144"/>
              <a:gd name="T34" fmla="*/ 181 w 192"/>
              <a:gd name="T35" fmla="*/ 128 h 144"/>
              <a:gd name="T36" fmla="*/ 192 w 192"/>
              <a:gd name="T37" fmla="*/ 116 h 144"/>
              <a:gd name="T38" fmla="*/ 192 w 192"/>
              <a:gd name="T39" fmla="*/ 12 h 144"/>
              <a:gd name="T40" fmla="*/ 180 w 192"/>
              <a:gd name="T41" fmla="*/ 0 h 144"/>
              <a:gd name="T42" fmla="*/ 176 w 192"/>
              <a:gd name="T43" fmla="*/ 108 h 144"/>
              <a:gd name="T44" fmla="*/ 172 w 192"/>
              <a:gd name="T45" fmla="*/ 112 h 144"/>
              <a:gd name="T46" fmla="*/ 20 w 192"/>
              <a:gd name="T47" fmla="*/ 112 h 144"/>
              <a:gd name="T48" fmla="*/ 16 w 192"/>
              <a:gd name="T49" fmla="*/ 108 h 144"/>
              <a:gd name="T50" fmla="*/ 16 w 192"/>
              <a:gd name="T51" fmla="*/ 20 h 144"/>
              <a:gd name="T52" fmla="*/ 20 w 192"/>
              <a:gd name="T53" fmla="*/ 16 h 144"/>
              <a:gd name="T54" fmla="*/ 172 w 192"/>
              <a:gd name="T55" fmla="*/ 16 h 144"/>
              <a:gd name="T56" fmla="*/ 176 w 192"/>
              <a:gd name="T57" fmla="*/ 20 h 144"/>
              <a:gd name="T58" fmla="*/ 176 w 192"/>
              <a:gd name="T59"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180" y="0"/>
                </a:moveTo>
                <a:cubicBezTo>
                  <a:pt x="12" y="0"/>
                  <a:pt x="12" y="0"/>
                  <a:pt x="12" y="0"/>
                </a:cubicBezTo>
                <a:cubicBezTo>
                  <a:pt x="6" y="0"/>
                  <a:pt x="0" y="5"/>
                  <a:pt x="0" y="12"/>
                </a:cubicBezTo>
                <a:cubicBezTo>
                  <a:pt x="0" y="116"/>
                  <a:pt x="0" y="116"/>
                  <a:pt x="0" y="116"/>
                </a:cubicBezTo>
                <a:cubicBezTo>
                  <a:pt x="0" y="123"/>
                  <a:pt x="6" y="128"/>
                  <a:pt x="13" y="128"/>
                </a:cubicBezTo>
                <a:cubicBezTo>
                  <a:pt x="78" y="128"/>
                  <a:pt x="78" y="128"/>
                  <a:pt x="78" y="128"/>
                </a:cubicBezTo>
                <a:cubicBezTo>
                  <a:pt x="73" y="138"/>
                  <a:pt x="73" y="138"/>
                  <a:pt x="73" y="138"/>
                </a:cubicBezTo>
                <a:cubicBezTo>
                  <a:pt x="72" y="140"/>
                  <a:pt x="72" y="142"/>
                  <a:pt x="74" y="143"/>
                </a:cubicBezTo>
                <a:cubicBezTo>
                  <a:pt x="75" y="144"/>
                  <a:pt x="76" y="144"/>
                  <a:pt x="76" y="144"/>
                </a:cubicBezTo>
                <a:cubicBezTo>
                  <a:pt x="78" y="144"/>
                  <a:pt x="79" y="143"/>
                  <a:pt x="80" y="142"/>
                </a:cubicBezTo>
                <a:cubicBezTo>
                  <a:pt x="87" y="128"/>
                  <a:pt x="87" y="128"/>
                  <a:pt x="87" y="128"/>
                </a:cubicBezTo>
                <a:cubicBezTo>
                  <a:pt x="106" y="128"/>
                  <a:pt x="106" y="128"/>
                  <a:pt x="106" y="128"/>
                </a:cubicBezTo>
                <a:cubicBezTo>
                  <a:pt x="113" y="142"/>
                  <a:pt x="113" y="142"/>
                  <a:pt x="113" y="142"/>
                </a:cubicBezTo>
                <a:cubicBezTo>
                  <a:pt x="113" y="143"/>
                  <a:pt x="115" y="144"/>
                  <a:pt x="116" y="144"/>
                </a:cubicBezTo>
                <a:cubicBezTo>
                  <a:pt x="117" y="144"/>
                  <a:pt x="117" y="144"/>
                  <a:pt x="118" y="143"/>
                </a:cubicBezTo>
                <a:cubicBezTo>
                  <a:pt x="120" y="142"/>
                  <a:pt x="121" y="140"/>
                  <a:pt x="120" y="138"/>
                </a:cubicBezTo>
                <a:cubicBezTo>
                  <a:pt x="115" y="128"/>
                  <a:pt x="115" y="128"/>
                  <a:pt x="115" y="128"/>
                </a:cubicBezTo>
                <a:cubicBezTo>
                  <a:pt x="181" y="128"/>
                  <a:pt x="181" y="128"/>
                  <a:pt x="181" y="128"/>
                </a:cubicBezTo>
                <a:cubicBezTo>
                  <a:pt x="187" y="128"/>
                  <a:pt x="192" y="122"/>
                  <a:pt x="192" y="116"/>
                </a:cubicBezTo>
                <a:cubicBezTo>
                  <a:pt x="192" y="12"/>
                  <a:pt x="192" y="12"/>
                  <a:pt x="192" y="12"/>
                </a:cubicBezTo>
                <a:cubicBezTo>
                  <a:pt x="192" y="5"/>
                  <a:pt x="187" y="0"/>
                  <a:pt x="180" y="0"/>
                </a:cubicBezTo>
                <a:close/>
                <a:moveTo>
                  <a:pt x="176" y="108"/>
                </a:moveTo>
                <a:cubicBezTo>
                  <a:pt x="176" y="110"/>
                  <a:pt x="174" y="112"/>
                  <a:pt x="172" y="112"/>
                </a:cubicBezTo>
                <a:cubicBezTo>
                  <a:pt x="20" y="112"/>
                  <a:pt x="20" y="112"/>
                  <a:pt x="20" y="112"/>
                </a:cubicBezTo>
                <a:cubicBezTo>
                  <a:pt x="18" y="112"/>
                  <a:pt x="16" y="110"/>
                  <a:pt x="16" y="108"/>
                </a:cubicBezTo>
                <a:cubicBezTo>
                  <a:pt x="16" y="20"/>
                  <a:pt x="16" y="20"/>
                  <a:pt x="16" y="20"/>
                </a:cubicBezTo>
                <a:cubicBezTo>
                  <a:pt x="16" y="18"/>
                  <a:pt x="18" y="16"/>
                  <a:pt x="20" y="16"/>
                </a:cubicBezTo>
                <a:cubicBezTo>
                  <a:pt x="172" y="16"/>
                  <a:pt x="172" y="16"/>
                  <a:pt x="172" y="16"/>
                </a:cubicBezTo>
                <a:cubicBezTo>
                  <a:pt x="174" y="16"/>
                  <a:pt x="176" y="18"/>
                  <a:pt x="176" y="20"/>
                </a:cubicBezTo>
                <a:lnTo>
                  <a:pt x="176" y="108"/>
                </a:lnTo>
                <a:close/>
              </a:path>
            </a:pathLst>
          </a:custGeom>
          <a:solidFill>
            <a:schemeClr val="bg1"/>
          </a:solidFill>
          <a:ln>
            <a:noFill/>
          </a:ln>
        </p:spPr>
        <p:txBody>
          <a:bodyPr lIns="80296" tIns="40148" rIns="80296" bIns="40148"/>
          <a:lstStyle/>
          <a:p>
            <a:pPr>
              <a:defRPr/>
            </a:pPr>
            <a:endParaRPr lang="zh-CN" altLang="en-US" sz="1580">
              <a:solidFill>
                <a:schemeClr val="bg1"/>
              </a:solidFill>
              <a:latin typeface="微软雅黑" panose="020B0503020204020204" pitchFamily="34" charset="-122"/>
              <a:ea typeface="微软雅黑" panose="020B0503020204020204" pitchFamily="34" charset="-122"/>
            </a:endParaRPr>
          </a:p>
        </p:txBody>
      </p:sp>
      <p:sp>
        <p:nvSpPr>
          <p:cNvPr id="3" name="TextBox 45"/>
          <p:cNvSpPr txBox="1"/>
          <p:nvPr/>
        </p:nvSpPr>
        <p:spPr>
          <a:xfrm>
            <a:off x="1712824" y="1561732"/>
            <a:ext cx="7044465" cy="1311128"/>
          </a:xfrm>
          <a:prstGeom prst="rect">
            <a:avLst/>
          </a:prstGeom>
          <a:noFill/>
        </p:spPr>
        <p:txBody>
          <a:bodyPr wrap="square" lIns="0" tIns="0" rIns="0" bIns="0" rtlCol="0" anchor="t">
            <a:spAutoFit/>
          </a:bodyPr>
          <a:lstStyle/>
          <a:p>
            <a:pPr defTabSz="1219200">
              <a:spcBef>
                <a:spcPct val="20000"/>
              </a:spcBef>
              <a:defRPr/>
            </a:pPr>
            <a:r>
              <a:rPr lang="zh-CN" altLang="en-US" b="1" dirty="0">
                <a:solidFill>
                  <a:schemeClr val="accent1"/>
                </a:solidFill>
                <a:latin typeface="微软雅黑" panose="020B0503020204020204" pitchFamily="34" charset="-122"/>
                <a:ea typeface="微软雅黑" panose="020B0503020204020204" pitchFamily="34" charset="-122"/>
              </a:rPr>
              <a:t>调节市场供求关系</a:t>
            </a:r>
            <a:endParaRPr lang="en-US" altLang="zh-CN" b="1" dirty="0">
              <a:solidFill>
                <a:schemeClr val="accent1"/>
              </a:solidFill>
              <a:latin typeface="微软雅黑" panose="020B0503020204020204" pitchFamily="34" charset="-122"/>
              <a:ea typeface="微软雅黑" panose="020B0503020204020204" pitchFamily="34" charset="-122"/>
            </a:endParaRPr>
          </a:p>
          <a:p>
            <a:pPr defTabSz="1219200">
              <a:spcBef>
                <a:spcPct val="20000"/>
              </a:spcBef>
              <a:defRPr/>
            </a:pPr>
            <a:r>
              <a:rPr lang="zh-CN" altLang="en-US" sz="1600" dirty="0">
                <a:solidFill>
                  <a:schemeClr val="bg1"/>
                </a:solidFill>
                <a:latin typeface="微软雅黑" panose="020B0503020204020204" pitchFamily="34" charset="-122"/>
                <a:ea typeface="微软雅黑" panose="020B0503020204020204" pitchFamily="34" charset="-122"/>
              </a:rPr>
              <a:t>小麦价格受供求关系影响，又反作用于供求关系。我国粮食期货市场日臻成熟，小麦期货价格成为市场价格“风向标”。通过有效价格预测，减少卖方与市场的信息不对称，提高整条小麦供应链效率、保障生产者利益，满足市场需求，构建健康的主粮市场。</a:t>
            </a:r>
            <a:endParaRPr lang="en-US" sz="1600" dirty="0">
              <a:solidFill>
                <a:schemeClr val="bg1"/>
              </a:solidFill>
              <a:latin typeface="微软雅黑" panose="020B0503020204020204" pitchFamily="34" charset="-122"/>
            </a:endParaRPr>
          </a:p>
        </p:txBody>
      </p:sp>
      <p:sp>
        <p:nvSpPr>
          <p:cNvPr id="4" name="TextBox 45"/>
          <p:cNvSpPr txBox="1"/>
          <p:nvPr/>
        </p:nvSpPr>
        <p:spPr>
          <a:xfrm>
            <a:off x="3521355" y="3377594"/>
            <a:ext cx="7155762" cy="1557349"/>
          </a:xfrm>
          <a:prstGeom prst="rect">
            <a:avLst/>
          </a:prstGeom>
          <a:noFill/>
        </p:spPr>
        <p:txBody>
          <a:bodyPr wrap="square" lIns="0" tIns="0" rIns="0" bIns="0" rtlCol="0" anchor="t">
            <a:spAutoFit/>
          </a:bodyPr>
          <a:lstStyle/>
          <a:p>
            <a:pPr defTabSz="1219200">
              <a:spcBef>
                <a:spcPct val="20000"/>
              </a:spcBef>
              <a:defRPr/>
            </a:pPr>
            <a:r>
              <a:rPr lang="zh-CN" altLang="en-US" b="1" dirty="0">
                <a:solidFill>
                  <a:schemeClr val="accent1"/>
                </a:solidFill>
                <a:latin typeface="微软雅黑" panose="020B0503020204020204" pitchFamily="34" charset="-122"/>
                <a:ea typeface="微软雅黑" panose="020B0503020204020204" pitchFamily="34" charset="-122"/>
              </a:rPr>
              <a:t>规范国内小麦定价</a:t>
            </a:r>
            <a:endParaRPr lang="en-US" altLang="zh-CN" b="1" dirty="0">
              <a:solidFill>
                <a:schemeClr val="accent1"/>
              </a:solidFill>
              <a:latin typeface="微软雅黑" panose="020B0503020204020204" pitchFamily="34" charset="-122"/>
              <a:ea typeface="微软雅黑" panose="020B0503020204020204" pitchFamily="34" charset="-122"/>
            </a:endParaRPr>
          </a:p>
          <a:p>
            <a:pPr defTabSz="1219200">
              <a:spcBef>
                <a:spcPct val="20000"/>
              </a:spcBef>
              <a:defRPr/>
            </a:pPr>
            <a:r>
              <a:rPr lang="zh-CN" altLang="en-US" sz="1600" dirty="0">
                <a:solidFill>
                  <a:schemeClr val="bg1"/>
                </a:solidFill>
                <a:latin typeface="微软雅黑" panose="020B0503020204020204" pitchFamily="34" charset="-122"/>
                <a:ea typeface="微软雅黑" panose="020B0503020204020204" pitchFamily="34" charset="-122"/>
              </a:rPr>
              <a:t>我国小麦生产成本高，国家通过小麦最低收购价补贴、临储麦政策“托市”，维持了小麦供应量，从而保障消费需求。对小麦价格的有效预测，是国家加快推进小麦和稻谷定价机制、进行补贴政策和收储体制改革的重要依据；同时，帮助人们有效应对国际粮价波动带来的风险，促进国产小麦价格与国际化、标准化接轨，提升我国小麦产业国际影响力。</a:t>
            </a:r>
            <a:endParaRPr lang="en-US" sz="1600" dirty="0">
              <a:solidFill>
                <a:schemeClr val="bg1"/>
              </a:solidFill>
              <a:latin typeface="微软雅黑" panose="020B0503020204020204" pitchFamily="34" charset="-122"/>
            </a:endParaRPr>
          </a:p>
        </p:txBody>
      </p:sp>
      <p:sp>
        <p:nvSpPr>
          <p:cNvPr id="22" name="出自【趣你的PPT】(微信:qunideppt)：最优质的PPT资源库"/>
          <p:cNvSpPr/>
          <p:nvPr/>
        </p:nvSpPr>
        <p:spPr>
          <a:xfrm>
            <a:off x="1315465" y="5140888"/>
            <a:ext cx="7611472" cy="16374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4" name="出自【趣你的PPT】(微信:qunideppt)：最优质的PPT资源库"/>
          <p:cNvSpPr/>
          <p:nvPr/>
        </p:nvSpPr>
        <p:spPr>
          <a:xfrm>
            <a:off x="8998527" y="5146417"/>
            <a:ext cx="2002972" cy="1631900"/>
          </a:xfrm>
          <a:prstGeom prst="rect">
            <a:avLst/>
          </a:prstGeom>
          <a:solidFill>
            <a:srgbClr val="AB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45"/>
          <p:cNvSpPr txBox="1"/>
          <p:nvPr/>
        </p:nvSpPr>
        <p:spPr>
          <a:xfrm>
            <a:off x="1730676" y="5349054"/>
            <a:ext cx="7044465" cy="1064907"/>
          </a:xfrm>
          <a:prstGeom prst="rect">
            <a:avLst/>
          </a:prstGeom>
          <a:noFill/>
        </p:spPr>
        <p:txBody>
          <a:bodyPr wrap="square" lIns="0" tIns="0" rIns="0" bIns="0" rtlCol="0" anchor="t">
            <a:spAutoFit/>
          </a:bodyPr>
          <a:lstStyle/>
          <a:p>
            <a:pPr defTabSz="1219200">
              <a:spcBef>
                <a:spcPct val="20000"/>
              </a:spcBef>
              <a:defRPr/>
            </a:pPr>
            <a:r>
              <a:rPr lang="zh-CN" altLang="en-US" b="1" dirty="0">
                <a:solidFill>
                  <a:schemeClr val="accent1"/>
                </a:solidFill>
                <a:latin typeface="微软雅黑" panose="020B0503020204020204" pitchFamily="34" charset="-122"/>
                <a:ea typeface="微软雅黑" panose="020B0503020204020204" pitchFamily="34" charset="-122"/>
              </a:rPr>
              <a:t>保障国家粮食安全</a:t>
            </a:r>
            <a:endParaRPr lang="en-US" altLang="zh-CN" b="1" dirty="0">
              <a:solidFill>
                <a:schemeClr val="accent1"/>
              </a:solidFill>
              <a:latin typeface="微软雅黑" panose="020B0503020204020204" pitchFamily="34" charset="-122"/>
              <a:ea typeface="微软雅黑" panose="020B0503020204020204" pitchFamily="34" charset="-122"/>
            </a:endParaRPr>
          </a:p>
          <a:p>
            <a:pPr defTabSz="1219200">
              <a:spcBef>
                <a:spcPct val="20000"/>
              </a:spcBef>
              <a:defRPr/>
            </a:pPr>
            <a:r>
              <a:rPr lang="zh-CN" altLang="en-US" sz="1600" dirty="0">
                <a:solidFill>
                  <a:schemeClr val="bg1"/>
                </a:solidFill>
                <a:latin typeface="微软雅黑" panose="020B0503020204020204" pitchFamily="34" charset="-122"/>
                <a:ea typeface="微软雅黑" panose="020B0503020204020204" pitchFamily="34" charset="-122"/>
              </a:rPr>
              <a:t>准确预测小麦现货价格有利于降低外部环境对于粮食供应、粮食价格的冲击，优化粮食储备。在特殊时期全球资本涌入市场避险、投机。掌握未来价格趋势的对于小麦发挥粮食作用、国家粮食供应稳定具有重要意义。</a:t>
            </a:r>
            <a:endParaRPr lang="en-US" sz="1600" dirty="0">
              <a:solidFill>
                <a:schemeClr val="bg1"/>
              </a:solidFill>
              <a:latin typeface="微软雅黑" panose="020B0503020204020204" pitchFamily="34" charset="-122"/>
            </a:endParaRPr>
          </a:p>
        </p:txBody>
      </p:sp>
      <p:sp>
        <p:nvSpPr>
          <p:cNvPr id="31" name="Freeform 157"/>
          <p:cNvSpPr>
            <a:spLocks noEditPoints="1"/>
          </p:cNvSpPr>
          <p:nvPr/>
        </p:nvSpPr>
        <p:spPr bwMode="auto">
          <a:xfrm>
            <a:off x="9360707" y="5349054"/>
            <a:ext cx="1278611" cy="1373805"/>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11" name="文本框 110"/>
          <p:cNvSpPr txBox="1"/>
          <p:nvPr/>
        </p:nvSpPr>
        <p:spPr>
          <a:xfrm>
            <a:off x="1261909" y="584125"/>
            <a:ext cx="5783771"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整体框架</a:t>
            </a: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出自【趣你的PPT】(微信:qunideppt)：最优质的PPT资源库"/>
          <p:cNvSpPr>
            <a:spLocks noChangeArrowheads="1"/>
          </p:cNvSpPr>
          <p:nvPr/>
        </p:nvSpPr>
        <p:spPr bwMode="auto">
          <a:xfrm>
            <a:off x="1018727" y="2294525"/>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7B7880"/>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910" tIns="60955" rIns="121910" bIns="60955" anchor="ctr"/>
          <a:lstStyle/>
          <a:p>
            <a:pPr defTabSz="544195">
              <a:defRPr/>
            </a:pPr>
            <a:endParaRPr lang="en-US" sz="2150" kern="0">
              <a:solidFill>
                <a:srgbClr val="E2E3E9"/>
              </a:solidFill>
              <a:latin typeface="微软雅黑" panose="020B0503020204020204" pitchFamily="34" charset="-122"/>
            </a:endParaRPr>
          </a:p>
        </p:txBody>
      </p:sp>
      <p:sp>
        <p:nvSpPr>
          <p:cNvPr id="46" name="出自【趣你的PPT】(微信:qunideppt)：最优质的PPT资源库"/>
          <p:cNvSpPr>
            <a:spLocks noChangeArrowheads="1"/>
          </p:cNvSpPr>
          <p:nvPr/>
        </p:nvSpPr>
        <p:spPr bwMode="auto">
          <a:xfrm>
            <a:off x="3381311" y="2294525"/>
            <a:ext cx="2841250" cy="113447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ABCDCD"/>
          </a:solidFill>
          <a:ln>
            <a:noFill/>
          </a:ln>
          <a:effectLst/>
        </p:spPr>
        <p:txBody>
          <a:bodyPr wrap="none" lIns="121910" tIns="60955" rIns="121910" bIns="60955" anchor="ctr"/>
          <a:lstStyle/>
          <a:p>
            <a:pPr defTabSz="544195">
              <a:defRPr/>
            </a:pPr>
            <a:endParaRPr lang="en-US" sz="2150" kern="0">
              <a:solidFill>
                <a:srgbClr val="E2E3E9"/>
              </a:solidFill>
              <a:latin typeface="微软雅黑" panose="020B0503020204020204" pitchFamily="34" charset="-122"/>
            </a:endParaRPr>
          </a:p>
        </p:txBody>
      </p:sp>
      <p:sp>
        <p:nvSpPr>
          <p:cNvPr id="47" name="出自【趣你的PPT】(微信:qunideppt)：最优质的PPT资源库"/>
          <p:cNvSpPr>
            <a:spLocks noChangeArrowheads="1"/>
          </p:cNvSpPr>
          <p:nvPr/>
        </p:nvSpPr>
        <p:spPr bwMode="auto">
          <a:xfrm>
            <a:off x="5742264" y="2300959"/>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rgbClr val="7B7880"/>
          </a:solidFill>
          <a:ln>
            <a:noFill/>
          </a:ln>
          <a:effectLst/>
        </p:spPr>
        <p:txBody>
          <a:bodyPr wrap="none" lIns="121910" tIns="60955" rIns="121910" bIns="60955" anchor="ctr"/>
          <a:lstStyle/>
          <a:p>
            <a:pPr defTabSz="544195">
              <a:defRPr/>
            </a:pPr>
            <a:endParaRPr lang="en-US" sz="2150" kern="0">
              <a:solidFill>
                <a:srgbClr val="E2E3E9"/>
              </a:solidFill>
              <a:latin typeface="微软雅黑" panose="020B0503020204020204" pitchFamily="34" charset="-122"/>
            </a:endParaRPr>
          </a:p>
        </p:txBody>
      </p:sp>
      <p:sp>
        <p:nvSpPr>
          <p:cNvPr id="48" name="出自【趣你的PPT】(微信:qunideppt)：最优质的PPT资源库"/>
          <p:cNvSpPr>
            <a:spLocks noChangeArrowheads="1"/>
          </p:cNvSpPr>
          <p:nvPr/>
        </p:nvSpPr>
        <p:spPr bwMode="auto">
          <a:xfrm>
            <a:off x="8106568" y="2294525"/>
            <a:ext cx="2841250" cy="113447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rgbClr val="ABCDCD"/>
          </a:solidFill>
          <a:ln>
            <a:noFill/>
          </a:ln>
          <a:effectLst/>
        </p:spPr>
        <p:txBody>
          <a:bodyPr wrap="none" lIns="121910" tIns="60955" rIns="121910" bIns="60955" anchor="ctr"/>
          <a:lstStyle/>
          <a:p>
            <a:pPr defTabSz="544195">
              <a:defRPr/>
            </a:pPr>
            <a:endParaRPr lang="en-US" sz="2150" kern="0">
              <a:solidFill>
                <a:srgbClr val="E2E3E9"/>
              </a:solidFill>
              <a:latin typeface="微软雅黑" panose="020B0503020204020204" pitchFamily="34" charset="-122"/>
            </a:endParaRPr>
          </a:p>
        </p:txBody>
      </p:sp>
      <p:sp>
        <p:nvSpPr>
          <p:cNvPr id="49" name="出自【趣你的PPT】(微信:qunideppt)：最优质的PPT资源库"/>
          <p:cNvSpPr txBox="1"/>
          <p:nvPr/>
        </p:nvSpPr>
        <p:spPr>
          <a:xfrm>
            <a:off x="1616105" y="2569654"/>
            <a:ext cx="1761855" cy="584775"/>
          </a:xfrm>
          <a:prstGeom prst="rect">
            <a:avLst/>
          </a:prstGeom>
          <a:noFill/>
        </p:spPr>
        <p:txBody>
          <a:bodyPr wrap="square" rtlCol="0">
            <a:spAutoFit/>
          </a:bodyPr>
          <a:lstStyle/>
          <a:p>
            <a:pPr algn="just"/>
            <a:r>
              <a:rPr lang="zh-CN" altLang="en-US" sz="1600" b="1" dirty="0">
                <a:solidFill>
                  <a:prstClr val="white"/>
                </a:solidFill>
                <a:latin typeface="微软雅黑" panose="020B0503020204020204" pitchFamily="34" charset="-122"/>
                <a:ea typeface="微软雅黑" panose="020B0503020204020204" pitchFamily="34" charset="-122"/>
              </a:rPr>
              <a:t>构建小麦期货价格影响指标体系</a:t>
            </a:r>
            <a:endParaRPr lang="en-US" altLang="zh-CN" sz="1600" b="1" dirty="0">
              <a:solidFill>
                <a:prstClr val="white"/>
              </a:solidFill>
              <a:latin typeface="微软雅黑" panose="020B0503020204020204" pitchFamily="34" charset="-122"/>
              <a:ea typeface="微软雅黑" panose="020B0503020204020204" pitchFamily="34" charset="-122"/>
            </a:endParaRPr>
          </a:p>
        </p:txBody>
      </p:sp>
      <p:sp>
        <p:nvSpPr>
          <p:cNvPr id="50" name="出自【趣你的PPT】(微信:qunideppt)：最优质的PPT资源库"/>
          <p:cNvSpPr txBox="1"/>
          <p:nvPr/>
        </p:nvSpPr>
        <p:spPr>
          <a:xfrm>
            <a:off x="3975338" y="2575808"/>
            <a:ext cx="1838311" cy="584775"/>
          </a:xfrm>
          <a:prstGeom prst="rect">
            <a:avLst/>
          </a:prstGeom>
          <a:noFill/>
        </p:spPr>
        <p:txBody>
          <a:bodyPr wrap="square" rtlCol="0">
            <a:spAutoFit/>
          </a:bodyPr>
          <a:lstStyle/>
          <a:p>
            <a:pPr algn="just"/>
            <a:r>
              <a:rPr lang="zh-CN" altLang="en-US" sz="1600" b="1" dirty="0">
                <a:solidFill>
                  <a:prstClr val="white"/>
                </a:solidFill>
                <a:latin typeface="微软雅黑" panose="020B0503020204020204" pitchFamily="34" charset="-122"/>
                <a:ea typeface="微软雅黑" panose="020B0503020204020204" pitchFamily="34" charset="-122"/>
              </a:rPr>
              <a:t>构建小麦期货价格的理论预测模型</a:t>
            </a:r>
            <a:endParaRPr lang="en-US" altLang="zh-CN" sz="1600" b="1" dirty="0">
              <a:solidFill>
                <a:prstClr val="white"/>
              </a:solidFill>
              <a:latin typeface="微软雅黑" panose="020B0503020204020204" pitchFamily="34" charset="-122"/>
              <a:ea typeface="微软雅黑" panose="020B0503020204020204" pitchFamily="34" charset="-122"/>
            </a:endParaRPr>
          </a:p>
        </p:txBody>
      </p:sp>
      <p:sp>
        <p:nvSpPr>
          <p:cNvPr id="51" name="出自【趣你的PPT】(微信:qunideppt)：最优质的PPT资源库"/>
          <p:cNvSpPr txBox="1"/>
          <p:nvPr/>
        </p:nvSpPr>
        <p:spPr>
          <a:xfrm>
            <a:off x="6395896" y="2588893"/>
            <a:ext cx="1533985" cy="584775"/>
          </a:xfrm>
          <a:prstGeom prst="rect">
            <a:avLst/>
          </a:prstGeom>
          <a:noFill/>
        </p:spPr>
        <p:txBody>
          <a:bodyPr wrap="square" rtlCol="0">
            <a:spAutoFit/>
          </a:bodyPr>
          <a:lstStyle/>
          <a:p>
            <a:pPr algn="just"/>
            <a:r>
              <a:rPr lang="zh-CN" altLang="en-US" sz="1600" b="1" dirty="0">
                <a:solidFill>
                  <a:prstClr val="white"/>
                </a:solidFill>
                <a:latin typeface="微软雅黑" panose="020B0503020204020204" pitchFamily="34" charset="-122"/>
                <a:ea typeface="微软雅黑" panose="020B0503020204020204" pitchFamily="34" charset="-122"/>
              </a:rPr>
              <a:t>优化模型期货价格预测模型</a:t>
            </a:r>
            <a:endParaRPr lang="en-US" altLang="zh-CN" sz="1600" b="1" dirty="0">
              <a:solidFill>
                <a:prstClr val="white"/>
              </a:solidFill>
              <a:latin typeface="微软雅黑" panose="020B0503020204020204" pitchFamily="34" charset="-122"/>
              <a:ea typeface="微软雅黑" panose="020B0503020204020204" pitchFamily="34" charset="-122"/>
            </a:endParaRPr>
          </a:p>
        </p:txBody>
      </p:sp>
      <p:sp>
        <p:nvSpPr>
          <p:cNvPr id="52" name="出自【趣你的PPT】(微信:qunideppt)：最优质的PPT资源库"/>
          <p:cNvSpPr txBox="1"/>
          <p:nvPr/>
        </p:nvSpPr>
        <p:spPr>
          <a:xfrm>
            <a:off x="8847410" y="2619670"/>
            <a:ext cx="1761856" cy="52322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rPr>
              <a:t>模型选择</a:t>
            </a:r>
            <a:endParaRPr lang="en-US" altLang="zh-CN" sz="2800" b="1" dirty="0">
              <a:solidFill>
                <a:prstClr val="white"/>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50671" y="3482305"/>
            <a:ext cx="2280835" cy="1090817"/>
            <a:chOff x="1387008" y="4518794"/>
            <a:chExt cx="1761856" cy="635732"/>
          </a:xfrm>
        </p:grpSpPr>
        <p:sp>
          <p:nvSpPr>
            <p:cNvPr id="53" name="矩形 52"/>
            <p:cNvSpPr/>
            <p:nvPr/>
          </p:nvSpPr>
          <p:spPr>
            <a:xfrm>
              <a:off x="1387008" y="4661474"/>
              <a:ext cx="1761856" cy="493052"/>
            </a:xfrm>
            <a:prstGeom prst="rect">
              <a:avLst/>
            </a:prstGeom>
          </p:spPr>
          <p:txBody>
            <a:bodyPr wrap="square">
              <a:spAutoFit/>
            </a:bodyPr>
            <a:lstStyle/>
            <a:p>
              <a:pPr algn="ctr">
                <a:lnSpc>
                  <a:spcPct val="12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中国农产品价格调查年鉴</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中国统计年鉴</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、国家粮油信息中心</a:t>
              </a:r>
            </a:p>
          </p:txBody>
        </p:sp>
        <p:sp>
          <p:nvSpPr>
            <p:cNvPr id="54" name="出自【趣你的PPT】(微信:qunideppt)：最优质的PPT资源库"/>
            <p:cNvSpPr txBox="1"/>
            <p:nvPr/>
          </p:nvSpPr>
          <p:spPr>
            <a:xfrm>
              <a:off x="1633115" y="4518794"/>
              <a:ext cx="1269641" cy="145901"/>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数据来源</a:t>
              </a:r>
            </a:p>
          </p:txBody>
        </p:sp>
      </p:grpSp>
      <p:grpSp>
        <p:nvGrpSpPr>
          <p:cNvPr id="61" name="组合 60"/>
          <p:cNvGrpSpPr/>
          <p:nvPr/>
        </p:nvGrpSpPr>
        <p:grpSpPr>
          <a:xfrm>
            <a:off x="3715530" y="3435432"/>
            <a:ext cx="1839850" cy="926023"/>
            <a:chOff x="1387008" y="4518794"/>
            <a:chExt cx="1839850" cy="926023"/>
          </a:xfrm>
        </p:grpSpPr>
        <p:sp>
          <p:nvSpPr>
            <p:cNvPr id="62" name="矩形 61"/>
            <p:cNvSpPr/>
            <p:nvPr/>
          </p:nvSpPr>
          <p:spPr>
            <a:xfrm>
              <a:off x="1387008" y="4857348"/>
              <a:ext cx="1839850" cy="587469"/>
            </a:xfrm>
            <a:prstGeom prst="rect">
              <a:avLst/>
            </a:prstGeom>
          </p:spPr>
          <p:txBody>
            <a:bodyPr wrap="square">
              <a:spAutoFit/>
            </a:bodyPr>
            <a:lstStyle/>
            <a:p>
              <a:pPr algn="ctr">
                <a:lnSpc>
                  <a:spcPct val="12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ARIMA</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LSTM</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XGBoost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出自【趣你的PPT】(微信:qunideppt)：最优质的PPT资源库"/>
            <p:cNvSpPr txBox="1"/>
            <p:nvPr/>
          </p:nvSpPr>
          <p:spPr>
            <a:xfrm>
              <a:off x="1633115" y="4518794"/>
              <a:ext cx="1269641"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基础模型</a:t>
              </a:r>
            </a:p>
          </p:txBody>
        </p:sp>
      </p:grpSp>
      <p:grpSp>
        <p:nvGrpSpPr>
          <p:cNvPr id="64" name="组合 63"/>
          <p:cNvGrpSpPr/>
          <p:nvPr/>
        </p:nvGrpSpPr>
        <p:grpSpPr>
          <a:xfrm>
            <a:off x="6113049" y="3429000"/>
            <a:ext cx="2103031" cy="1139137"/>
            <a:chOff x="1216419" y="4563810"/>
            <a:chExt cx="2103031" cy="1139137"/>
          </a:xfrm>
        </p:grpSpPr>
        <p:sp>
          <p:nvSpPr>
            <p:cNvPr id="65" name="矩形 64"/>
            <p:cNvSpPr/>
            <p:nvPr/>
          </p:nvSpPr>
          <p:spPr>
            <a:xfrm>
              <a:off x="1216419" y="4856946"/>
              <a:ext cx="2103031" cy="846001"/>
            </a:xfrm>
            <a:prstGeom prst="rect">
              <a:avLst/>
            </a:prstGeom>
          </p:spPr>
          <p:txBody>
            <a:bodyPr wrap="square">
              <a:spAutoFit/>
            </a:bodyPr>
            <a:lstStyle/>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组合模型调参</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引入影响因素指标体系</a:t>
              </a:r>
              <a:b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贝叶斯优化算法</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出自【趣你的PPT】(微信:qunideppt)：最优质的PPT资源库"/>
            <p:cNvSpPr txBox="1"/>
            <p:nvPr/>
          </p:nvSpPr>
          <p:spPr>
            <a:xfrm>
              <a:off x="1633113" y="4563810"/>
              <a:ext cx="1269641"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优化方法</a:t>
              </a:r>
            </a:p>
          </p:txBody>
        </p:sp>
      </p:grpSp>
      <p:grpSp>
        <p:nvGrpSpPr>
          <p:cNvPr id="67" name="组合 66"/>
          <p:cNvGrpSpPr/>
          <p:nvPr/>
        </p:nvGrpSpPr>
        <p:grpSpPr>
          <a:xfrm>
            <a:off x="8646265" y="3482305"/>
            <a:ext cx="1761856" cy="1443087"/>
            <a:chOff x="1387008" y="4518794"/>
            <a:chExt cx="1761856" cy="1443087"/>
          </a:xfrm>
        </p:grpSpPr>
        <p:sp>
          <p:nvSpPr>
            <p:cNvPr id="68" name="矩形 67"/>
            <p:cNvSpPr/>
            <p:nvPr/>
          </p:nvSpPr>
          <p:spPr>
            <a:xfrm>
              <a:off x="1387008" y="4857348"/>
              <a:ext cx="1761856" cy="1104533"/>
            </a:xfrm>
            <a:prstGeom prst="rect">
              <a:avLst/>
            </a:prstGeom>
          </p:spPr>
          <p:txBody>
            <a:bodyPr wrap="square">
              <a:spAutoFit/>
            </a:bodyPr>
            <a:lstStyle/>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绝对误差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相对误差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平均相对误差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ROC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曲线</a:t>
              </a:r>
            </a:p>
          </p:txBody>
        </p:sp>
        <p:sp>
          <p:nvSpPr>
            <p:cNvPr id="69" name="出自【趣你的PPT】(微信:qunideppt)：最优质的PPT资源库"/>
            <p:cNvSpPr txBox="1"/>
            <p:nvPr/>
          </p:nvSpPr>
          <p:spPr>
            <a:xfrm>
              <a:off x="1633115" y="4518794"/>
              <a:ext cx="1269641"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评价指标</a:t>
              </a:r>
            </a:p>
          </p:txBody>
        </p:sp>
      </p:grpSp>
      <p:grpSp>
        <p:nvGrpSpPr>
          <p:cNvPr id="5" name="组合 4"/>
          <p:cNvGrpSpPr/>
          <p:nvPr/>
        </p:nvGrpSpPr>
        <p:grpSpPr>
          <a:xfrm>
            <a:off x="894508" y="4573126"/>
            <a:ext cx="2280835" cy="832286"/>
            <a:chOff x="1387008" y="4518794"/>
            <a:chExt cx="1761856" cy="485059"/>
          </a:xfrm>
        </p:grpSpPr>
        <p:sp>
          <p:nvSpPr>
            <p:cNvPr id="6" name="矩形 5"/>
            <p:cNvSpPr/>
            <p:nvPr/>
          </p:nvSpPr>
          <p:spPr>
            <a:xfrm>
              <a:off x="1387008" y="4661474"/>
              <a:ext cx="1761856" cy="342379"/>
            </a:xfrm>
            <a:prstGeom prst="rect">
              <a:avLst/>
            </a:prstGeom>
          </p:spPr>
          <p:txBody>
            <a:bodyPr wrap="square">
              <a:spAutoFit/>
            </a:bodyPr>
            <a:lstStyle/>
            <a:p>
              <a:pPr algn="ctr">
                <a:lnSpc>
                  <a:spcPct val="12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Pearson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相关系数</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随机森林特征重要性排序</a:t>
              </a:r>
            </a:p>
          </p:txBody>
        </p:sp>
        <p:sp>
          <p:nvSpPr>
            <p:cNvPr id="7" name="出自【趣你的PPT】(微信:qunideppt)：最优质的PPT资源库"/>
            <p:cNvSpPr txBox="1"/>
            <p:nvPr/>
          </p:nvSpPr>
          <p:spPr>
            <a:xfrm>
              <a:off x="1633115" y="4518794"/>
              <a:ext cx="1269641" cy="197310"/>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分析方法</a:t>
              </a:r>
            </a:p>
          </p:txBody>
        </p:sp>
      </p:grpSp>
      <p:grpSp>
        <p:nvGrpSpPr>
          <p:cNvPr id="8" name="组合 7"/>
          <p:cNvGrpSpPr/>
          <p:nvPr/>
        </p:nvGrpSpPr>
        <p:grpSpPr>
          <a:xfrm>
            <a:off x="3715530" y="4573122"/>
            <a:ext cx="1839850" cy="926023"/>
            <a:chOff x="1387008" y="4518794"/>
            <a:chExt cx="1839850" cy="926023"/>
          </a:xfrm>
        </p:grpSpPr>
        <p:sp>
          <p:nvSpPr>
            <p:cNvPr id="9" name="矩形 8"/>
            <p:cNvSpPr/>
            <p:nvPr/>
          </p:nvSpPr>
          <p:spPr>
            <a:xfrm>
              <a:off x="1387008" y="4857348"/>
              <a:ext cx="1839850" cy="587469"/>
            </a:xfrm>
            <a:prstGeom prst="rect">
              <a:avLst/>
            </a:prstGeom>
          </p:spPr>
          <p:txBody>
            <a:bodyPr wrap="square">
              <a:spAutoFit/>
            </a:bodyPr>
            <a:lstStyle/>
            <a:p>
              <a:pPr algn="ct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能处理多变量、非线性预测的组合模型</a:t>
              </a:r>
            </a:p>
          </p:txBody>
        </p:sp>
        <p:sp>
          <p:nvSpPr>
            <p:cNvPr id="10" name="出自【趣你的PPT】(微信:qunideppt)：最优质的PPT资源库"/>
            <p:cNvSpPr txBox="1"/>
            <p:nvPr/>
          </p:nvSpPr>
          <p:spPr>
            <a:xfrm>
              <a:off x="1633115" y="4518794"/>
              <a:ext cx="1269641"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模型创新</a:t>
              </a: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72" name="矩形 71"/>
          <p:cNvSpPr/>
          <p:nvPr/>
        </p:nvSpPr>
        <p:spPr>
          <a:xfrm>
            <a:off x="3442961" y="2192580"/>
            <a:ext cx="5306076" cy="130966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a:solidFill>
                  <a:srgbClr val="ABCDCD"/>
                </a:solidFill>
                <a:latin typeface="微软雅黑" panose="020B0503020204020204" pitchFamily="34" charset="-122"/>
                <a:ea typeface="微软雅黑" panose="020B0503020204020204" pitchFamily="34" charset="-122"/>
              </a:rPr>
              <a:t>Part 02</a:t>
            </a:r>
            <a:endParaRPr lang="zh-CN" altLang="en-US" sz="9600" b="1">
              <a:solidFill>
                <a:srgbClr val="ABCDCD"/>
              </a:solidFill>
              <a:latin typeface="微软雅黑" panose="020B0503020204020204" pitchFamily="34" charset="-122"/>
              <a:ea typeface="微软雅黑" panose="020B0503020204020204" pitchFamily="34" charset="-122"/>
            </a:endParaRPr>
          </a:p>
        </p:txBody>
      </p:sp>
      <p:sp>
        <p:nvSpPr>
          <p:cNvPr id="38" name="任意多边形: 形状 37"/>
          <p:cNvSpPr/>
          <p:nvPr/>
        </p:nvSpPr>
        <p:spPr>
          <a:xfrm>
            <a:off x="11549506" y="5239486"/>
            <a:ext cx="642494" cy="676232"/>
          </a:xfrm>
          <a:custGeom>
            <a:avLst/>
            <a:gdLst>
              <a:gd name="connsiteX0" fmla="*/ 642494 w 642494"/>
              <a:gd name="connsiteY0" fmla="*/ 0 h 676232"/>
              <a:gd name="connsiteX1" fmla="*/ 642494 w 642494"/>
              <a:gd name="connsiteY1" fmla="*/ 539600 h 676232"/>
              <a:gd name="connsiteX2" fmla="*/ 12922 w 642494"/>
              <a:gd name="connsiteY2" fmla="*/ 669819 h 676232"/>
              <a:gd name="connsiteX3" fmla="*/ 0 w 642494"/>
              <a:gd name="connsiteY3" fmla="*/ 676232 h 676232"/>
              <a:gd name="connsiteX4" fmla="*/ 16075 w 642494"/>
              <a:gd name="connsiteY4" fmla="*/ 625165 h 676232"/>
              <a:gd name="connsiteX5" fmla="*/ 539022 w 642494"/>
              <a:gd name="connsiteY5" fmla="*/ 51349 h 676232"/>
              <a:gd name="connsiteX6" fmla="*/ 642494 w 642494"/>
              <a:gd name="connsiteY6" fmla="*/ 0 h 67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494" h="676232">
                <a:moveTo>
                  <a:pt x="642494" y="0"/>
                </a:moveTo>
                <a:lnTo>
                  <a:pt x="642494" y="539600"/>
                </a:lnTo>
                <a:cubicBezTo>
                  <a:pt x="414538" y="539600"/>
                  <a:pt x="200071" y="586773"/>
                  <a:pt x="12922" y="669819"/>
                </a:cubicBezTo>
                <a:lnTo>
                  <a:pt x="0" y="676232"/>
                </a:lnTo>
                <a:lnTo>
                  <a:pt x="16075" y="625165"/>
                </a:lnTo>
                <a:cubicBezTo>
                  <a:pt x="106121" y="388677"/>
                  <a:pt x="293087" y="187071"/>
                  <a:pt x="539022" y="51349"/>
                </a:cubicBezTo>
                <a:lnTo>
                  <a:pt x="642494"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任意多边形: 形状 56"/>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任意多边形: 形状 54"/>
          <p:cNvSpPr/>
          <p:nvPr/>
        </p:nvSpPr>
        <p:spPr>
          <a:xfrm>
            <a:off x="0" y="484296"/>
            <a:ext cx="656430" cy="531165"/>
          </a:xfrm>
          <a:custGeom>
            <a:avLst/>
            <a:gdLst>
              <a:gd name="connsiteX0" fmla="*/ 342900 w 656430"/>
              <a:gd name="connsiteY0" fmla="*/ 0 h 531165"/>
              <a:gd name="connsiteX1" fmla="*/ 627238 w 656430"/>
              <a:gd name="connsiteY1" fmla="*/ 191745 h 531165"/>
              <a:gd name="connsiteX2" fmla="*/ 656430 w 656430"/>
              <a:gd name="connsiteY2" fmla="*/ 259958 h 531165"/>
              <a:gd name="connsiteX3" fmla="*/ 589357 w 656430"/>
              <a:gd name="connsiteY3" fmla="*/ 319172 h 531165"/>
              <a:gd name="connsiteX4" fmla="*/ 107776 w 656430"/>
              <a:gd name="connsiteY4" fmla="*/ 525281 h 531165"/>
              <a:gd name="connsiteX5" fmla="*/ 9075 w 656430"/>
              <a:gd name="connsiteY5" fmla="*/ 531165 h 531165"/>
              <a:gd name="connsiteX6" fmla="*/ 6967 w 656430"/>
              <a:gd name="connsiteY6" fmla="*/ 522551 h 531165"/>
              <a:gd name="connsiteX7" fmla="*/ 0 w 656430"/>
              <a:gd name="connsiteY7" fmla="*/ 434903 h 531165"/>
              <a:gd name="connsiteX8" fmla="*/ 342900 w 656430"/>
              <a:gd name="connsiteY8" fmla="*/ 0 h 53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430" h="531165">
                <a:moveTo>
                  <a:pt x="342900" y="0"/>
                </a:moveTo>
                <a:cubicBezTo>
                  <a:pt x="461261" y="0"/>
                  <a:pt x="565616" y="76060"/>
                  <a:pt x="627238" y="191745"/>
                </a:cubicBezTo>
                <a:lnTo>
                  <a:pt x="656430" y="259958"/>
                </a:lnTo>
                <a:lnTo>
                  <a:pt x="589357" y="319172"/>
                </a:lnTo>
                <a:cubicBezTo>
                  <a:pt x="449161" y="430991"/>
                  <a:pt x="284954" y="504038"/>
                  <a:pt x="107776" y="525281"/>
                </a:cubicBezTo>
                <a:lnTo>
                  <a:pt x="9075" y="531165"/>
                </a:lnTo>
                <a:lnTo>
                  <a:pt x="6967" y="522551"/>
                </a:lnTo>
                <a:cubicBezTo>
                  <a:pt x="2399" y="494240"/>
                  <a:pt x="0" y="464927"/>
                  <a:pt x="0" y="434903"/>
                </a:cubicBezTo>
                <a:cubicBezTo>
                  <a:pt x="0" y="194713"/>
                  <a:pt x="153522" y="0"/>
                  <a:pt x="342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任意多边形: 形状 99"/>
          <p:cNvSpPr/>
          <p:nvPr/>
        </p:nvSpPr>
        <p:spPr>
          <a:xfrm>
            <a:off x="-28927" y="1"/>
            <a:ext cx="1064500" cy="1016001"/>
          </a:xfrm>
          <a:custGeom>
            <a:avLst/>
            <a:gdLst>
              <a:gd name="connsiteX0" fmla="*/ 0 w 1064500"/>
              <a:gd name="connsiteY0" fmla="*/ 0 h 1016001"/>
              <a:gd name="connsiteX1" fmla="*/ 1064500 w 1064500"/>
              <a:gd name="connsiteY1" fmla="*/ 0 h 1016001"/>
              <a:gd name="connsiteX2" fmla="*/ 1061611 w 1064500"/>
              <a:gd name="connsiteY2" fmla="*/ 22346 h 1016001"/>
              <a:gd name="connsiteX3" fmla="*/ 699432 w 1064500"/>
              <a:gd name="connsiteY3" fmla="*/ 731828 h 1016001"/>
              <a:gd name="connsiteX4" fmla="*/ 685357 w 1064500"/>
              <a:gd name="connsiteY4" fmla="*/ 744253 h 1016001"/>
              <a:gd name="connsiteX5" fmla="*/ 656165 w 1064500"/>
              <a:gd name="connsiteY5" fmla="*/ 676040 h 1016001"/>
              <a:gd name="connsiteX6" fmla="*/ 371827 w 1064500"/>
              <a:gd name="connsiteY6" fmla="*/ 484295 h 1016001"/>
              <a:gd name="connsiteX7" fmla="*/ 28927 w 1064500"/>
              <a:gd name="connsiteY7" fmla="*/ 919198 h 1016001"/>
              <a:gd name="connsiteX8" fmla="*/ 35894 w 1064500"/>
              <a:gd name="connsiteY8" fmla="*/ 1006846 h 1016001"/>
              <a:gd name="connsiteX9" fmla="*/ 38002 w 1064500"/>
              <a:gd name="connsiteY9" fmla="*/ 1015460 h 1016001"/>
              <a:gd name="connsiteX10" fmla="*/ 28927 w 1064500"/>
              <a:gd name="connsiteY10" fmla="*/ 1016001 h 1016001"/>
              <a:gd name="connsiteX11" fmla="*/ 0 w 1064500"/>
              <a:gd name="connsiteY11" fmla="*/ 1014492 h 1016001"/>
              <a:gd name="connsiteX12" fmla="*/ 0 w 1064500"/>
              <a:gd name="connsiteY12" fmla="*/ 0 h 101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4500" h="1016001">
                <a:moveTo>
                  <a:pt x="0" y="0"/>
                </a:moveTo>
                <a:lnTo>
                  <a:pt x="1064500" y="0"/>
                </a:lnTo>
                <a:lnTo>
                  <a:pt x="1061611" y="22346"/>
                </a:lnTo>
                <a:cubicBezTo>
                  <a:pt x="1012466" y="305885"/>
                  <a:pt x="881643" y="554299"/>
                  <a:pt x="699432" y="731828"/>
                </a:cubicBezTo>
                <a:lnTo>
                  <a:pt x="685357" y="744253"/>
                </a:lnTo>
                <a:lnTo>
                  <a:pt x="656165" y="676040"/>
                </a:lnTo>
                <a:cubicBezTo>
                  <a:pt x="594543" y="560355"/>
                  <a:pt x="490188" y="484295"/>
                  <a:pt x="371827" y="484295"/>
                </a:cubicBezTo>
                <a:cubicBezTo>
                  <a:pt x="182449" y="484295"/>
                  <a:pt x="28927" y="679008"/>
                  <a:pt x="28927" y="919198"/>
                </a:cubicBezTo>
                <a:cubicBezTo>
                  <a:pt x="28927" y="949222"/>
                  <a:pt x="31326" y="978535"/>
                  <a:pt x="35894" y="1006846"/>
                </a:cubicBezTo>
                <a:lnTo>
                  <a:pt x="38002" y="1015460"/>
                </a:lnTo>
                <a:lnTo>
                  <a:pt x="28927" y="1016001"/>
                </a:lnTo>
                <a:lnTo>
                  <a:pt x="0" y="1014492"/>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9" name="任意多边形: 形状 98"/>
          <p:cNvSpPr/>
          <p:nvPr/>
        </p:nvSpPr>
        <p:spPr>
          <a:xfrm>
            <a:off x="-28926" y="5796137"/>
            <a:ext cx="1071225" cy="1130178"/>
          </a:xfrm>
          <a:custGeom>
            <a:avLst/>
            <a:gdLst>
              <a:gd name="connsiteX0" fmla="*/ 0 w 1071225"/>
              <a:gd name="connsiteY0" fmla="*/ 0 h 1130178"/>
              <a:gd name="connsiteX1" fmla="*/ 4089 w 1071225"/>
              <a:gd name="connsiteY1" fmla="*/ 501 h 1130178"/>
              <a:gd name="connsiteX2" fmla="*/ 1042982 w 1071225"/>
              <a:gd name="connsiteY2" fmla="*/ 896875 h 1130178"/>
              <a:gd name="connsiteX3" fmla="*/ 1071225 w 1071225"/>
              <a:gd name="connsiteY3" fmla="*/ 1005568 h 1130178"/>
              <a:gd name="connsiteX4" fmla="*/ 1056322 w 1071225"/>
              <a:gd name="connsiteY4" fmla="*/ 1102195 h 1130178"/>
              <a:gd name="connsiteX5" fmla="*/ 1049051 w 1071225"/>
              <a:gd name="connsiteY5" fmla="*/ 1130178 h 1130178"/>
              <a:gd name="connsiteX6" fmla="*/ 0 w 1071225"/>
              <a:gd name="connsiteY6" fmla="*/ 1130178 h 1130178"/>
              <a:gd name="connsiteX7" fmla="*/ 0 w 1071225"/>
              <a:gd name="connsiteY7" fmla="*/ 0 h 113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225" h="1130178">
                <a:moveTo>
                  <a:pt x="0" y="0"/>
                </a:moveTo>
                <a:lnTo>
                  <a:pt x="4089" y="501"/>
                </a:lnTo>
                <a:cubicBezTo>
                  <a:pt x="497038" y="81325"/>
                  <a:pt x="897361" y="433578"/>
                  <a:pt x="1042982" y="896875"/>
                </a:cubicBezTo>
                <a:lnTo>
                  <a:pt x="1071225" y="1005568"/>
                </a:lnTo>
                <a:lnTo>
                  <a:pt x="1056322" y="1102195"/>
                </a:lnTo>
                <a:lnTo>
                  <a:pt x="1049051" y="1130178"/>
                </a:lnTo>
                <a:lnTo>
                  <a:pt x="0" y="113017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任意多边形: 形状 50"/>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任意多边形: 形状 4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任意多边形: 形状 48"/>
          <p:cNvSpPr/>
          <p:nvPr/>
        </p:nvSpPr>
        <p:spPr>
          <a:xfrm>
            <a:off x="9076" y="744253"/>
            <a:ext cx="676725" cy="609848"/>
          </a:xfrm>
          <a:custGeom>
            <a:avLst/>
            <a:gdLst>
              <a:gd name="connsiteX0" fmla="*/ 647355 w 676725"/>
              <a:gd name="connsiteY0" fmla="*/ 0 h 609848"/>
              <a:gd name="connsiteX1" fmla="*/ 649778 w 676725"/>
              <a:gd name="connsiteY1" fmla="*/ 5661 h 609848"/>
              <a:gd name="connsiteX2" fmla="*/ 676725 w 676725"/>
              <a:gd name="connsiteY2" fmla="*/ 174945 h 609848"/>
              <a:gd name="connsiteX3" fmla="*/ 333825 w 676725"/>
              <a:gd name="connsiteY3" fmla="*/ 609848 h 609848"/>
              <a:gd name="connsiteX4" fmla="*/ 17872 w 676725"/>
              <a:gd name="connsiteY4" fmla="*/ 344229 h 609848"/>
              <a:gd name="connsiteX5" fmla="*/ 0 w 676725"/>
              <a:gd name="connsiteY5" fmla="*/ 271207 h 609848"/>
              <a:gd name="connsiteX6" fmla="*/ 98701 w 676725"/>
              <a:gd name="connsiteY6" fmla="*/ 265323 h 609848"/>
              <a:gd name="connsiteX7" fmla="*/ 580282 w 676725"/>
              <a:gd name="connsiteY7" fmla="*/ 59214 h 609848"/>
              <a:gd name="connsiteX8" fmla="*/ 647355 w 676725"/>
              <a:gd name="connsiteY8" fmla="*/ 0 h 60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25" h="609848">
                <a:moveTo>
                  <a:pt x="647355" y="0"/>
                </a:moveTo>
                <a:lnTo>
                  <a:pt x="649778" y="5661"/>
                </a:lnTo>
                <a:cubicBezTo>
                  <a:pt x="667130" y="57692"/>
                  <a:pt x="676725" y="114898"/>
                  <a:pt x="676725" y="174945"/>
                </a:cubicBezTo>
                <a:cubicBezTo>
                  <a:pt x="676725" y="415135"/>
                  <a:pt x="523203" y="609848"/>
                  <a:pt x="333825" y="609848"/>
                </a:cubicBezTo>
                <a:cubicBezTo>
                  <a:pt x="191792" y="609848"/>
                  <a:pt x="69927" y="500322"/>
                  <a:pt x="17872" y="344229"/>
                </a:cubicBezTo>
                <a:lnTo>
                  <a:pt x="0" y="271207"/>
                </a:lnTo>
                <a:lnTo>
                  <a:pt x="98701" y="265323"/>
                </a:lnTo>
                <a:cubicBezTo>
                  <a:pt x="275879" y="244080"/>
                  <a:pt x="440086" y="171033"/>
                  <a:pt x="580282" y="59214"/>
                </a:cubicBezTo>
                <a:lnTo>
                  <a:pt x="647355"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7" name="任意多边形: 形状 106"/>
          <p:cNvSpPr/>
          <p:nvPr/>
        </p:nvSpPr>
        <p:spPr>
          <a:xfrm>
            <a:off x="-40726" y="5355058"/>
            <a:ext cx="1094827" cy="1446648"/>
          </a:xfrm>
          <a:custGeom>
            <a:avLst/>
            <a:gdLst>
              <a:gd name="connsiteX0" fmla="*/ 0 w 1094827"/>
              <a:gd name="connsiteY0" fmla="*/ 0 h 1446648"/>
              <a:gd name="connsiteX1" fmla="*/ 45285 w 1094827"/>
              <a:gd name="connsiteY1" fmla="*/ 6839 h 1446648"/>
              <a:gd name="connsiteX2" fmla="*/ 1094827 w 1094827"/>
              <a:gd name="connsiteY2" fmla="*/ 1281134 h 1446648"/>
              <a:gd name="connsiteX3" fmla="*/ 1088041 w 1094827"/>
              <a:gd name="connsiteY3" fmla="*/ 1414125 h 1446648"/>
              <a:gd name="connsiteX4" fmla="*/ 1083025 w 1094827"/>
              <a:gd name="connsiteY4" fmla="*/ 1446648 h 1446648"/>
              <a:gd name="connsiteX5" fmla="*/ 1054782 w 1094827"/>
              <a:gd name="connsiteY5" fmla="*/ 1337955 h 1446648"/>
              <a:gd name="connsiteX6" fmla="*/ 15889 w 1094827"/>
              <a:gd name="connsiteY6" fmla="*/ 441581 h 1446648"/>
              <a:gd name="connsiteX7" fmla="*/ 0 w 1094827"/>
              <a:gd name="connsiteY7" fmla="*/ 439635 h 1446648"/>
              <a:gd name="connsiteX8" fmla="*/ 0 w 1094827"/>
              <a:gd name="connsiteY8" fmla="*/ 0 h 14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827" h="1446648">
                <a:moveTo>
                  <a:pt x="0" y="0"/>
                </a:moveTo>
                <a:lnTo>
                  <a:pt x="45285" y="6839"/>
                </a:lnTo>
                <a:cubicBezTo>
                  <a:pt x="644257" y="128127"/>
                  <a:pt x="1094827" y="652562"/>
                  <a:pt x="1094827" y="1281134"/>
                </a:cubicBezTo>
                <a:cubicBezTo>
                  <a:pt x="1094827" y="1326032"/>
                  <a:pt x="1092528" y="1370398"/>
                  <a:pt x="1088041" y="1414125"/>
                </a:cubicBezTo>
                <a:lnTo>
                  <a:pt x="1083025" y="1446648"/>
                </a:lnTo>
                <a:lnTo>
                  <a:pt x="1054782" y="1337955"/>
                </a:lnTo>
                <a:cubicBezTo>
                  <a:pt x="909161" y="874658"/>
                  <a:pt x="508838" y="522405"/>
                  <a:pt x="15889" y="441581"/>
                </a:cubicBezTo>
                <a:lnTo>
                  <a:pt x="0" y="439635"/>
                </a:lnTo>
                <a:lnTo>
                  <a:pt x="0" y="0"/>
                </a:lnTo>
                <a:close/>
              </a:path>
            </a:pathLst>
          </a:custGeom>
          <a:solidFill>
            <a:srgbClr val="7B78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任意多边形: 形状 70"/>
          <p:cNvSpPr/>
          <p:nvPr/>
        </p:nvSpPr>
        <p:spPr>
          <a:xfrm>
            <a:off x="10871200" y="5779086"/>
            <a:ext cx="1320800" cy="1147230"/>
          </a:xfrm>
          <a:custGeom>
            <a:avLst/>
            <a:gdLst>
              <a:gd name="connsiteX0" fmla="*/ 1320800 w 1320800"/>
              <a:gd name="connsiteY0" fmla="*/ 0 h 1147230"/>
              <a:gd name="connsiteX1" fmla="*/ 1320800 w 1320800"/>
              <a:gd name="connsiteY1" fmla="*/ 1147230 h 1147230"/>
              <a:gd name="connsiteX2" fmla="*/ 997417 w 1320800"/>
              <a:gd name="connsiteY2" fmla="*/ 1147230 h 1147230"/>
              <a:gd name="connsiteX3" fmla="*/ 4223 w 1320800"/>
              <a:gd name="connsiteY3" fmla="*/ 1147230 h 1147230"/>
              <a:gd name="connsiteX4" fmla="*/ 0 w 1320800"/>
              <a:gd name="connsiteY4" fmla="*/ 1078914 h 1147230"/>
              <a:gd name="connsiteX5" fmla="*/ 582328 w 1320800"/>
              <a:gd name="connsiteY5" fmla="*/ 184262 h 1147230"/>
              <a:gd name="connsiteX6" fmla="*/ 678306 w 1320800"/>
              <a:gd name="connsiteY6" fmla="*/ 136632 h 1147230"/>
              <a:gd name="connsiteX7" fmla="*/ 691228 w 1320800"/>
              <a:gd name="connsiteY7" fmla="*/ 130219 h 1147230"/>
              <a:gd name="connsiteX8" fmla="*/ 1320800 w 1320800"/>
              <a:gd name="connsiteY8" fmla="*/ 0 h 11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0800" h="1147230">
                <a:moveTo>
                  <a:pt x="1320800" y="0"/>
                </a:moveTo>
                <a:lnTo>
                  <a:pt x="1320800" y="1147230"/>
                </a:lnTo>
                <a:lnTo>
                  <a:pt x="997417" y="1147230"/>
                </a:lnTo>
                <a:lnTo>
                  <a:pt x="4223" y="1147230"/>
                </a:lnTo>
                <a:lnTo>
                  <a:pt x="0" y="1078914"/>
                </a:lnTo>
                <a:cubicBezTo>
                  <a:pt x="0" y="706497"/>
                  <a:pt x="230993" y="378150"/>
                  <a:pt x="582328" y="184262"/>
                </a:cubicBezTo>
                <a:lnTo>
                  <a:pt x="678306" y="136632"/>
                </a:lnTo>
                <a:lnTo>
                  <a:pt x="691228" y="130219"/>
                </a:lnTo>
                <a:cubicBezTo>
                  <a:pt x="878377" y="47173"/>
                  <a:pt x="1092844" y="0"/>
                  <a:pt x="132080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204113" y="3502246"/>
            <a:ext cx="5783771" cy="1015663"/>
            <a:chOff x="3204115" y="3848269"/>
            <a:chExt cx="5783771" cy="1015663"/>
          </a:xfrm>
        </p:grpSpPr>
        <p:sp>
          <p:nvSpPr>
            <p:cNvPr id="17" name="文本框 16"/>
            <p:cNvSpPr txBox="1"/>
            <p:nvPr/>
          </p:nvSpPr>
          <p:spPr>
            <a:xfrm>
              <a:off x="3204115" y="3848269"/>
              <a:ext cx="5783771" cy="646331"/>
            </a:xfrm>
            <a:prstGeom prst="rect">
              <a:avLst/>
            </a:prstGeom>
            <a:noFill/>
          </p:spPr>
          <p:txBody>
            <a:bodyPr wrap="square"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小麦现货价格影响因素分析</a:t>
              </a:r>
            </a:p>
          </p:txBody>
        </p:sp>
        <p:sp>
          <p:nvSpPr>
            <p:cNvPr id="18" name="文本框 17"/>
            <p:cNvSpPr txBox="1"/>
            <p:nvPr/>
          </p:nvSpPr>
          <p:spPr>
            <a:xfrm>
              <a:off x="3442963" y="4494600"/>
              <a:ext cx="5268644" cy="369332"/>
            </a:xfrm>
            <a:prstGeom prst="rect">
              <a:avLst/>
            </a:prstGeom>
            <a:noFill/>
          </p:spPr>
          <p:txBody>
            <a:bodyPr wrap="square" rtlCol="0">
              <a:spAutoFit/>
            </a:bodyPr>
            <a:lstStyle/>
            <a:p>
              <a:pPr algn="dist"/>
              <a:r>
                <a:rPr lang="en-US" altLang="zh-CN"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Analysis of factors influencing wheat spot prices</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11" name="文本框 110"/>
          <p:cNvSpPr txBox="1"/>
          <p:nvPr/>
        </p:nvSpPr>
        <p:spPr>
          <a:xfrm>
            <a:off x="1261909" y="584125"/>
            <a:ext cx="6500966"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小麦价格指标体系的构建</a:t>
            </a: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4847" y="1459614"/>
            <a:ext cx="6500965" cy="2968305"/>
          </a:xfrm>
          <a:prstGeom prst="rect">
            <a:avLst/>
          </a:prstGeom>
          <a:noFill/>
          <a:ln>
            <a:noFill/>
          </a:ln>
        </p:spPr>
      </p:pic>
      <p:sp>
        <p:nvSpPr>
          <p:cNvPr id="4" name="Rectangle 1"/>
          <p:cNvSpPr>
            <a:spLocks noChangeArrowheads="1"/>
          </p:cNvSpPr>
          <p:nvPr/>
        </p:nvSpPr>
        <p:spPr bwMode="auto">
          <a:xfrm>
            <a:off x="7826005" y="1666493"/>
            <a:ext cx="270237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本研究主要参考战玉锋、刘放</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和张恒等的研究成果，从国家经济政策、国内外经济环境、现货基本条件三个维度出发，初步筛选出以下影响小麦期货价格的指标。</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
        <p:nvSpPr>
          <p:cNvPr id="5" name="Rectangle 1"/>
          <p:cNvSpPr>
            <a:spLocks noChangeArrowheads="1"/>
          </p:cNvSpPr>
          <p:nvPr/>
        </p:nvSpPr>
        <p:spPr bwMode="auto">
          <a:xfrm>
            <a:off x="4066359" y="4487199"/>
            <a:ext cx="37596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小麦价格指标体系及其数据来源</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graphicFrame>
        <p:nvGraphicFramePr>
          <p:cNvPr id="6" name="表格 5"/>
          <p:cNvGraphicFramePr>
            <a:graphicFrameLocks noGrp="1"/>
          </p:cNvGraphicFramePr>
          <p:nvPr/>
        </p:nvGraphicFramePr>
        <p:xfrm>
          <a:off x="990600" y="4850275"/>
          <a:ext cx="10515600" cy="1828800"/>
        </p:xfrm>
        <a:graphic>
          <a:graphicData uri="http://schemas.openxmlformats.org/drawingml/2006/table">
            <a:tbl>
              <a:tblPr firstRow="1" firstCol="1" bandRow="1">
                <a:tableStyleId>{5C22544A-7EE6-4342-B048-85BDC9FD1C3A}</a:tableStyleId>
              </a:tblPr>
              <a:tblGrid>
                <a:gridCol w="4464923">
                  <a:extLst>
                    <a:ext uri="{9D8B030D-6E8A-4147-A177-3AD203B41FA5}">
                      <a16:colId xmlns:a16="http://schemas.microsoft.com/office/drawing/2014/main" val="20000"/>
                    </a:ext>
                  </a:extLst>
                </a:gridCol>
                <a:gridCol w="1907530">
                  <a:extLst>
                    <a:ext uri="{9D8B030D-6E8A-4147-A177-3AD203B41FA5}">
                      <a16:colId xmlns:a16="http://schemas.microsoft.com/office/drawing/2014/main" val="20001"/>
                    </a:ext>
                  </a:extLst>
                </a:gridCol>
                <a:gridCol w="1531072">
                  <a:extLst>
                    <a:ext uri="{9D8B030D-6E8A-4147-A177-3AD203B41FA5}">
                      <a16:colId xmlns:a16="http://schemas.microsoft.com/office/drawing/2014/main" val="20002"/>
                    </a:ext>
                  </a:extLst>
                </a:gridCol>
                <a:gridCol w="2612075">
                  <a:extLst>
                    <a:ext uri="{9D8B030D-6E8A-4147-A177-3AD203B41FA5}">
                      <a16:colId xmlns:a16="http://schemas.microsoft.com/office/drawing/2014/main" val="20003"/>
                    </a:ext>
                  </a:extLst>
                </a:gridCol>
              </a:tblGrid>
              <a:tr h="180962">
                <a:tc>
                  <a:txBody>
                    <a:bodyPr/>
                    <a:lstStyle/>
                    <a:p>
                      <a:pPr algn="ctr"/>
                      <a:r>
                        <a:rPr lang="zh-CN" sz="1200" kern="100">
                          <a:effectLst/>
                        </a:rPr>
                        <a:t>具体指标</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单位</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对应变量</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数据来源</a:t>
                      </a:r>
                      <a:endParaRPr lang="zh-CN" sz="1400" kern="10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0"/>
                  </a:ext>
                </a:extLst>
              </a:tr>
              <a:tr h="180962">
                <a:tc>
                  <a:txBody>
                    <a:bodyPr/>
                    <a:lstStyle/>
                    <a:p>
                      <a:pPr algn="ctr"/>
                      <a:r>
                        <a:rPr lang="zh-CN" sz="1200" kern="100">
                          <a:effectLst/>
                        </a:rPr>
                        <a:t>人民币实际有效汇率指数</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2010</a:t>
                      </a:r>
                      <a:r>
                        <a:rPr lang="zh-CN" sz="1200" kern="100">
                          <a:effectLst/>
                        </a:rPr>
                        <a:t>年</a:t>
                      </a:r>
                      <a:r>
                        <a:rPr lang="en-US" sz="1200" kern="100">
                          <a:effectLst/>
                        </a:rPr>
                        <a:t>=100</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X1</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国际清算银行</a:t>
                      </a:r>
                      <a:endParaRPr lang="zh-CN" sz="1400" kern="10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1"/>
                  </a:ext>
                </a:extLst>
              </a:tr>
              <a:tr h="180962">
                <a:tc>
                  <a:txBody>
                    <a:bodyPr/>
                    <a:lstStyle/>
                    <a:p>
                      <a:pPr algn="ctr"/>
                      <a:r>
                        <a:rPr lang="zh-CN" sz="1200" kern="100">
                          <a:effectLst/>
                        </a:rPr>
                        <a:t>货币供应量</a:t>
                      </a:r>
                      <a:r>
                        <a:rPr lang="en-US" sz="1200" kern="100">
                          <a:effectLst/>
                        </a:rPr>
                        <a:t>M2</a:t>
                      </a:r>
                      <a:r>
                        <a:rPr lang="zh-CN" sz="1200" kern="100">
                          <a:effectLst/>
                        </a:rPr>
                        <a:t>（同比）</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X2</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中国人民银行</a:t>
                      </a:r>
                      <a:endParaRPr lang="zh-CN" sz="1400" kern="10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2"/>
                  </a:ext>
                </a:extLst>
              </a:tr>
              <a:tr h="180962">
                <a:tc>
                  <a:txBody>
                    <a:bodyPr/>
                    <a:lstStyle/>
                    <a:p>
                      <a:pPr algn="ctr"/>
                      <a:r>
                        <a:rPr lang="zh-CN" sz="1200" kern="100">
                          <a:effectLst/>
                        </a:rPr>
                        <a:t>人民币存款准备金率</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X3</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国家统计局</a:t>
                      </a:r>
                      <a:endParaRPr lang="zh-CN" sz="1400" kern="10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3"/>
                  </a:ext>
                </a:extLst>
              </a:tr>
              <a:tr h="180962">
                <a:tc>
                  <a:txBody>
                    <a:bodyPr/>
                    <a:lstStyle/>
                    <a:p>
                      <a:pPr algn="ctr"/>
                      <a:r>
                        <a:rPr lang="zh-CN" sz="1200" kern="100">
                          <a:effectLst/>
                        </a:rPr>
                        <a:t>道琼斯指数</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 </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X4</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Wind</a:t>
                      </a:r>
                      <a:r>
                        <a:rPr lang="zh-CN" sz="1200" kern="100">
                          <a:effectLst/>
                        </a:rPr>
                        <a:t>数据库</a:t>
                      </a:r>
                      <a:endParaRPr lang="zh-CN" sz="1400" kern="10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4"/>
                  </a:ext>
                </a:extLst>
              </a:tr>
              <a:tr h="180962">
                <a:tc>
                  <a:txBody>
                    <a:bodyPr/>
                    <a:lstStyle/>
                    <a:p>
                      <a:pPr algn="ctr"/>
                      <a:r>
                        <a:rPr lang="zh-CN" sz="1200" kern="100">
                          <a:effectLst/>
                        </a:rPr>
                        <a:t>消费者价格指数</a:t>
                      </a:r>
                      <a:r>
                        <a:rPr lang="en-US" sz="1200" kern="100">
                          <a:effectLst/>
                        </a:rPr>
                        <a:t>CPI</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X5</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国家统计局</a:t>
                      </a:r>
                      <a:endParaRPr lang="zh-CN" sz="1400" kern="10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5"/>
                  </a:ext>
                </a:extLst>
              </a:tr>
              <a:tr h="180962">
                <a:tc>
                  <a:txBody>
                    <a:bodyPr/>
                    <a:lstStyle/>
                    <a:p>
                      <a:pPr algn="ctr"/>
                      <a:r>
                        <a:rPr lang="zh-CN" sz="1200" kern="100">
                          <a:effectLst/>
                        </a:rPr>
                        <a:t>消费者信心指数</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 </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X6</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国家统计局</a:t>
                      </a:r>
                      <a:endParaRPr lang="zh-CN" sz="1400" kern="10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6"/>
                  </a:ext>
                </a:extLst>
              </a:tr>
              <a:tr h="180962">
                <a:tc>
                  <a:txBody>
                    <a:bodyPr/>
                    <a:lstStyle/>
                    <a:p>
                      <a:pPr algn="ctr"/>
                      <a:r>
                        <a:rPr lang="zh-CN" sz="1200" kern="100">
                          <a:effectLst/>
                        </a:rPr>
                        <a:t>小麦进口数量</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吨</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X7</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海关总署</a:t>
                      </a:r>
                      <a:endParaRPr lang="zh-CN" sz="1400" kern="10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7"/>
                  </a:ext>
                </a:extLst>
              </a:tr>
              <a:tr h="180962">
                <a:tc>
                  <a:txBody>
                    <a:bodyPr/>
                    <a:lstStyle/>
                    <a:p>
                      <a:pPr algn="ctr"/>
                      <a:r>
                        <a:rPr lang="zh-CN" sz="1200" kern="100">
                          <a:effectLst/>
                        </a:rPr>
                        <a:t>全球大米实际市场价格</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美元</a:t>
                      </a:r>
                      <a:r>
                        <a:rPr lang="en-US" sz="1200" kern="100">
                          <a:effectLst/>
                        </a:rPr>
                        <a:t>/</a:t>
                      </a:r>
                      <a:r>
                        <a:rPr lang="zh-CN" sz="1200" kern="100">
                          <a:effectLst/>
                        </a:rPr>
                        <a:t>公吨</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a:effectLst/>
                        </a:rPr>
                        <a:t>X8</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国际货币基金组织</a:t>
                      </a:r>
                      <a:endParaRPr lang="zh-CN" sz="1400" kern="10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8"/>
                  </a:ext>
                </a:extLst>
              </a:tr>
              <a:tr h="180962">
                <a:tc>
                  <a:txBody>
                    <a:bodyPr/>
                    <a:lstStyle/>
                    <a:p>
                      <a:pPr algn="ctr"/>
                      <a:r>
                        <a:rPr lang="zh-CN" sz="1200" kern="100">
                          <a:effectLst/>
                        </a:rPr>
                        <a:t>全球玉米实际市场价格</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a:effectLst/>
                        </a:rPr>
                        <a:t>美元</a:t>
                      </a:r>
                      <a:r>
                        <a:rPr lang="en-US" sz="1200" kern="100">
                          <a:effectLst/>
                        </a:rPr>
                        <a:t>/</a:t>
                      </a:r>
                      <a:r>
                        <a:rPr lang="zh-CN" sz="1200" kern="100">
                          <a:effectLst/>
                        </a:rPr>
                        <a:t>公吨</a:t>
                      </a:r>
                      <a:endParaRPr lang="zh-CN" sz="1400" kern="10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en-US" sz="1200" kern="100" dirty="0">
                          <a:effectLst/>
                        </a:rPr>
                        <a:t>X9</a:t>
                      </a:r>
                      <a:endParaRPr lang="zh-CN" sz="1400" kern="100" dirty="0">
                        <a:effectLst/>
                        <a:latin typeface="Times New Roman" panose="02020603050405020304" pitchFamily="18" charset="0"/>
                        <a:ea typeface="宋体" panose="02010600030101010101" pitchFamily="2" charset="-122"/>
                      </a:endParaRPr>
                    </a:p>
                  </a:txBody>
                  <a:tcPr marL="67861" marR="67861" marT="0" marB="0"/>
                </a:tc>
                <a:tc>
                  <a:txBody>
                    <a:bodyPr/>
                    <a:lstStyle/>
                    <a:p>
                      <a:pPr algn="ctr"/>
                      <a:r>
                        <a:rPr lang="zh-CN" sz="1200" kern="100" dirty="0">
                          <a:effectLst/>
                        </a:rPr>
                        <a:t>国际货币基金组织</a:t>
                      </a:r>
                      <a:endParaRPr lang="zh-CN" sz="1400" kern="100" dirty="0">
                        <a:effectLst/>
                        <a:latin typeface="Times New Roman" panose="02020603050405020304" pitchFamily="18" charset="0"/>
                        <a:ea typeface="宋体" panose="02010600030101010101" pitchFamily="2" charset="-122"/>
                      </a:endParaRPr>
                    </a:p>
                  </a:txBody>
                  <a:tcPr marL="67861" marR="67861" marT="0" marB="0"/>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8E1"/>
        </a:solidFill>
        <a:effectLst/>
      </p:bgPr>
    </p:bg>
    <p:spTree>
      <p:nvGrpSpPr>
        <p:cNvPr id="1" name=""/>
        <p:cNvGrpSpPr/>
        <p:nvPr/>
      </p:nvGrpSpPr>
      <p:grpSpPr>
        <a:xfrm>
          <a:off x="0" y="0"/>
          <a:ext cx="0" cy="0"/>
          <a:chOff x="0" y="0"/>
          <a:chExt cx="0" cy="0"/>
        </a:xfrm>
      </p:grpSpPr>
      <p:sp>
        <p:nvSpPr>
          <p:cNvPr id="111" name="文本框 110"/>
          <p:cNvSpPr txBox="1"/>
          <p:nvPr/>
        </p:nvSpPr>
        <p:spPr>
          <a:xfrm>
            <a:off x="1261909" y="584125"/>
            <a:ext cx="6500966" cy="769441"/>
          </a:xfrm>
          <a:prstGeom prst="rect">
            <a:avLst/>
          </a:prstGeom>
          <a:noFill/>
        </p:spPr>
        <p:txBody>
          <a:bodyPr wrap="square" rtlCol="0">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指标分析</a:t>
            </a:r>
          </a:p>
        </p:txBody>
      </p:sp>
      <p:sp>
        <p:nvSpPr>
          <p:cNvPr id="2" name="矩形 1"/>
          <p:cNvSpPr/>
          <p:nvPr/>
        </p:nvSpPr>
        <p:spPr>
          <a:xfrm>
            <a:off x="0" y="531100"/>
            <a:ext cx="527109" cy="875490"/>
          </a:xfrm>
          <a:prstGeom prst="rect">
            <a:avLst/>
          </a:pr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717920" y="531100"/>
            <a:ext cx="353177" cy="875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任意多边形: 形状 17"/>
          <p:cNvSpPr/>
          <p:nvPr/>
        </p:nvSpPr>
        <p:spPr>
          <a:xfrm>
            <a:off x="11506200" y="0"/>
            <a:ext cx="599592" cy="709802"/>
          </a:xfrm>
          <a:custGeom>
            <a:avLst/>
            <a:gdLst>
              <a:gd name="connsiteX0" fmla="*/ 27673 w 599592"/>
              <a:gd name="connsiteY0" fmla="*/ 0 h 709802"/>
              <a:gd name="connsiteX1" fmla="*/ 540836 w 599592"/>
              <a:gd name="connsiteY1" fmla="*/ 0 h 709802"/>
              <a:gd name="connsiteX2" fmla="*/ 552473 w 599592"/>
              <a:gd name="connsiteY2" fmla="*/ 18164 h 709802"/>
              <a:gd name="connsiteX3" fmla="*/ 599592 w 599592"/>
              <a:gd name="connsiteY3" fmla="*/ 215901 h 709802"/>
              <a:gd name="connsiteX4" fmla="*/ 233388 w 599592"/>
              <a:gd name="connsiteY4" fmla="*/ 683981 h 709802"/>
              <a:gd name="connsiteX5" fmla="*/ 135208 w 599592"/>
              <a:gd name="connsiteY5" fmla="*/ 709802 h 709802"/>
              <a:gd name="connsiteX6" fmla="*/ 91615 w 599592"/>
              <a:gd name="connsiteY6" fmla="*/ 630412 h 709802"/>
              <a:gd name="connsiteX7" fmla="*/ 0 w 599592"/>
              <a:gd name="connsiteY7" fmla="*/ 218773 h 709802"/>
              <a:gd name="connsiteX8" fmla="*/ 10612 w 599592"/>
              <a:gd name="connsiteY8" fmla="*/ 75791 h 709802"/>
              <a:gd name="connsiteX9" fmla="*/ 27673 w 599592"/>
              <a:gd name="connsiteY9" fmla="*/ 0 h 70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9592" h="709802">
                <a:moveTo>
                  <a:pt x="27673" y="0"/>
                </a:moveTo>
                <a:lnTo>
                  <a:pt x="540836" y="0"/>
                </a:lnTo>
                <a:lnTo>
                  <a:pt x="552473" y="18164"/>
                </a:lnTo>
                <a:cubicBezTo>
                  <a:pt x="582814" y="78941"/>
                  <a:pt x="599592" y="145761"/>
                  <a:pt x="599592" y="215901"/>
                </a:cubicBezTo>
                <a:cubicBezTo>
                  <a:pt x="599592" y="426322"/>
                  <a:pt x="448591" y="606862"/>
                  <a:pt x="233388" y="683981"/>
                </a:cubicBezTo>
                <a:lnTo>
                  <a:pt x="135208" y="709802"/>
                </a:lnTo>
                <a:lnTo>
                  <a:pt x="91615" y="630412"/>
                </a:lnTo>
                <a:cubicBezTo>
                  <a:pt x="32483" y="502954"/>
                  <a:pt x="0" y="364088"/>
                  <a:pt x="0" y="218773"/>
                </a:cubicBezTo>
                <a:cubicBezTo>
                  <a:pt x="0" y="170335"/>
                  <a:pt x="3609" y="122613"/>
                  <a:pt x="10612" y="75791"/>
                </a:cubicBezTo>
                <a:lnTo>
                  <a:pt x="27673"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任意多边形: 形状 18"/>
          <p:cNvSpPr/>
          <p:nvPr/>
        </p:nvSpPr>
        <p:spPr>
          <a:xfrm>
            <a:off x="10906608" y="0"/>
            <a:ext cx="734800" cy="723902"/>
          </a:xfrm>
          <a:custGeom>
            <a:avLst/>
            <a:gdLst>
              <a:gd name="connsiteX0" fmla="*/ 58756 w 734800"/>
              <a:gd name="connsiteY0" fmla="*/ 0 h 723902"/>
              <a:gd name="connsiteX1" fmla="*/ 627265 w 734800"/>
              <a:gd name="connsiteY1" fmla="*/ 0 h 723902"/>
              <a:gd name="connsiteX2" fmla="*/ 610204 w 734800"/>
              <a:gd name="connsiteY2" fmla="*/ 75791 h 723902"/>
              <a:gd name="connsiteX3" fmla="*/ 599592 w 734800"/>
              <a:gd name="connsiteY3" fmla="*/ 218773 h 723902"/>
              <a:gd name="connsiteX4" fmla="*/ 691207 w 734800"/>
              <a:gd name="connsiteY4" fmla="*/ 630412 h 723902"/>
              <a:gd name="connsiteX5" fmla="*/ 734800 w 734800"/>
              <a:gd name="connsiteY5" fmla="*/ 709802 h 723902"/>
              <a:gd name="connsiteX6" fmla="*/ 720431 w 734800"/>
              <a:gd name="connsiteY6" fmla="*/ 713581 h 723902"/>
              <a:gd name="connsiteX7" fmla="*/ 599592 w 734800"/>
              <a:gd name="connsiteY7" fmla="*/ 723902 h 723902"/>
              <a:gd name="connsiteX8" fmla="*/ 0 w 734800"/>
              <a:gd name="connsiteY8" fmla="*/ 215901 h 723902"/>
              <a:gd name="connsiteX9" fmla="*/ 47119 w 734800"/>
              <a:gd name="connsiteY9" fmla="*/ 18164 h 723902"/>
              <a:gd name="connsiteX10" fmla="*/ 58756 w 734800"/>
              <a:gd name="connsiteY10" fmla="*/ 0 h 7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800" h="723902">
                <a:moveTo>
                  <a:pt x="58756" y="0"/>
                </a:moveTo>
                <a:lnTo>
                  <a:pt x="627265" y="0"/>
                </a:lnTo>
                <a:lnTo>
                  <a:pt x="610204" y="75791"/>
                </a:lnTo>
                <a:cubicBezTo>
                  <a:pt x="603201" y="122613"/>
                  <a:pt x="599592" y="170335"/>
                  <a:pt x="599592" y="218773"/>
                </a:cubicBezTo>
                <a:cubicBezTo>
                  <a:pt x="599592" y="364088"/>
                  <a:pt x="632075" y="502954"/>
                  <a:pt x="691207" y="630412"/>
                </a:cubicBezTo>
                <a:lnTo>
                  <a:pt x="734800" y="709802"/>
                </a:lnTo>
                <a:lnTo>
                  <a:pt x="720431" y="713581"/>
                </a:lnTo>
                <a:cubicBezTo>
                  <a:pt x="681399" y="720348"/>
                  <a:pt x="640985" y="723902"/>
                  <a:pt x="599592" y="723902"/>
                </a:cubicBezTo>
                <a:cubicBezTo>
                  <a:pt x="268446" y="723902"/>
                  <a:pt x="0" y="496462"/>
                  <a:pt x="0" y="215901"/>
                </a:cubicBezTo>
                <a:cubicBezTo>
                  <a:pt x="0" y="145761"/>
                  <a:pt x="16778" y="78941"/>
                  <a:pt x="47119" y="18164"/>
                </a:cubicBezTo>
                <a:lnTo>
                  <a:pt x="58756" y="0"/>
                </a:lnTo>
                <a:close/>
              </a:path>
            </a:pathLst>
          </a:custGeom>
          <a:solidFill>
            <a:srgbClr val="7B7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任意多边形: 形状 19"/>
          <p:cNvSpPr/>
          <p:nvPr/>
        </p:nvSpPr>
        <p:spPr>
          <a:xfrm>
            <a:off x="11641408" y="1"/>
            <a:ext cx="550592" cy="1203103"/>
          </a:xfrm>
          <a:custGeom>
            <a:avLst/>
            <a:gdLst>
              <a:gd name="connsiteX0" fmla="*/ 405628 w 550592"/>
              <a:gd name="connsiteY0" fmla="*/ 0 h 1203103"/>
              <a:gd name="connsiteX1" fmla="*/ 550592 w 550592"/>
              <a:gd name="connsiteY1" fmla="*/ 0 h 1203103"/>
              <a:gd name="connsiteX2" fmla="*/ 550592 w 550592"/>
              <a:gd name="connsiteY2" fmla="*/ 1203103 h 1203103"/>
              <a:gd name="connsiteX3" fmla="*/ 447120 w 550592"/>
              <a:gd name="connsiteY3" fmla="*/ 1149674 h 1203103"/>
              <a:gd name="connsiteX4" fmla="*/ 24205 w 550592"/>
              <a:gd name="connsiteY4" fmla="*/ 753884 h 1203103"/>
              <a:gd name="connsiteX5" fmla="*/ 0 w 550592"/>
              <a:gd name="connsiteY5" fmla="*/ 709802 h 1203103"/>
              <a:gd name="connsiteX6" fmla="*/ 98180 w 550592"/>
              <a:gd name="connsiteY6" fmla="*/ 683981 h 1203103"/>
              <a:gd name="connsiteX7" fmla="*/ 464384 w 550592"/>
              <a:gd name="connsiteY7" fmla="*/ 215901 h 1203103"/>
              <a:gd name="connsiteX8" fmla="*/ 417265 w 550592"/>
              <a:gd name="connsiteY8" fmla="*/ 18164 h 1203103"/>
              <a:gd name="connsiteX9" fmla="*/ 405628 w 550592"/>
              <a:gd name="connsiteY9" fmla="*/ 0 h 1203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592" h="1203103">
                <a:moveTo>
                  <a:pt x="405628" y="0"/>
                </a:moveTo>
                <a:lnTo>
                  <a:pt x="550592" y="0"/>
                </a:lnTo>
                <a:lnTo>
                  <a:pt x="550592" y="1203103"/>
                </a:lnTo>
                <a:lnTo>
                  <a:pt x="447120" y="1149674"/>
                </a:lnTo>
                <a:cubicBezTo>
                  <a:pt x="271452" y="1048802"/>
                  <a:pt x="125870" y="912953"/>
                  <a:pt x="24205" y="753884"/>
                </a:cubicBezTo>
                <a:lnTo>
                  <a:pt x="0" y="709802"/>
                </a:lnTo>
                <a:lnTo>
                  <a:pt x="98180" y="683981"/>
                </a:lnTo>
                <a:cubicBezTo>
                  <a:pt x="313383" y="606862"/>
                  <a:pt x="464384" y="426322"/>
                  <a:pt x="464384" y="215901"/>
                </a:cubicBezTo>
                <a:cubicBezTo>
                  <a:pt x="464384" y="145761"/>
                  <a:pt x="447606" y="78941"/>
                  <a:pt x="417265" y="18164"/>
                </a:cubicBezTo>
                <a:lnTo>
                  <a:pt x="4056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1514746" y="6089209"/>
            <a:ext cx="29976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Pearson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相关系数热力图</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rotWithShape="1">
          <a:blip r:embed="rId3"/>
          <a:srcRect l="7351" t="12515" r="6865" b="9670"/>
          <a:stretch>
            <a:fillRect/>
          </a:stretch>
        </p:blipFill>
        <p:spPr bwMode="auto">
          <a:xfrm>
            <a:off x="803645" y="1599144"/>
            <a:ext cx="4775068" cy="4325406"/>
          </a:xfrm>
          <a:prstGeom prst="rect">
            <a:avLst/>
          </a:prstGeom>
          <a:ln>
            <a:noFill/>
          </a:ln>
        </p:spPr>
      </p:pic>
      <p:pic>
        <p:nvPicPr>
          <p:cNvPr id="7" name="图片 6"/>
          <p:cNvPicPr>
            <a:picLocks noChangeAspect="1"/>
          </p:cNvPicPr>
          <p:nvPr/>
        </p:nvPicPr>
        <p:blipFill rotWithShape="1">
          <a:blip r:embed="rId4"/>
          <a:srcRect l="8232" t="2646" b="262"/>
          <a:stretch>
            <a:fillRect/>
          </a:stretch>
        </p:blipFill>
        <p:spPr bwMode="auto">
          <a:xfrm>
            <a:off x="7038657" y="1599144"/>
            <a:ext cx="4115601" cy="4348339"/>
          </a:xfrm>
          <a:prstGeom prst="rect">
            <a:avLst/>
          </a:prstGeom>
          <a:ln>
            <a:noFill/>
          </a:ln>
        </p:spPr>
      </p:pic>
      <p:sp>
        <p:nvSpPr>
          <p:cNvPr id="8" name="Rectangle 1"/>
          <p:cNvSpPr>
            <a:spLocks noChangeArrowheads="1"/>
          </p:cNvSpPr>
          <p:nvPr/>
        </p:nvSpPr>
        <p:spPr bwMode="auto">
          <a:xfrm>
            <a:off x="7477396" y="6089209"/>
            <a:ext cx="33620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随机森林变量重要性排序图</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KSO_WPP_MARK_KEY" val="bd4ec837-dd0e-42d3-bb21-7a38223cffee"/>
  <p:tag name="COMMONDATA" val="eyJoZGlkIjoiZjJjMDY3MjgyYjY0ZWZiN2IxZTJjNzdlMmVhN2ZjYj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00ba8520-ae2d-4379-a372-c28861166150}"/>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46286544-2487-4c1e-9679-46157e3405c8}"/>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ABCDCD"/>
      </a:accent1>
      <a:accent2>
        <a:srgbClr val="7B7880"/>
      </a:accent2>
      <a:accent3>
        <a:srgbClr val="ABCDCD"/>
      </a:accent3>
      <a:accent4>
        <a:srgbClr val="7B7880"/>
      </a:accent4>
      <a:accent5>
        <a:srgbClr val="ABCDCD"/>
      </a:accent5>
      <a:accent6>
        <a:srgbClr val="7B7880"/>
      </a:accent6>
      <a:hlink>
        <a:srgbClr val="ABCDCD"/>
      </a:hlink>
      <a:folHlink>
        <a:srgbClr val="7B7880"/>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1607</Words>
  <Application>Microsoft Office PowerPoint</Application>
  <PresentationFormat>宽屏</PresentationFormat>
  <Paragraphs>241</Paragraphs>
  <Slides>18</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微软雅黑</vt:lpstr>
      <vt:lpstr>等线</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阮 炜霖</cp:lastModifiedBy>
  <cp:revision>31</cp:revision>
  <dcterms:created xsi:type="dcterms:W3CDTF">2017-04-22T07:19:00Z</dcterms:created>
  <dcterms:modified xsi:type="dcterms:W3CDTF">2023-04-13T05:18:27Z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F8B43A07E194486BADD30B710F1A30DC_13</vt:lpwstr>
  </property>
  <property fmtid="{D5CDD505-2E9C-101B-9397-08002B2CF9AE}" pid="3" name="KSOProductBuildVer">
    <vt:lpwstr>2052-11.1.0.14036</vt:lpwstr>
  </property>
</Properties>
</file>