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1"/>
  </p:notesMasterIdLst>
  <p:sldIdLst>
    <p:sldId id="388" r:id="rId2"/>
    <p:sldId id="257" r:id="rId3"/>
    <p:sldId id="258" r:id="rId4"/>
    <p:sldId id="259" r:id="rId5"/>
    <p:sldId id="260" r:id="rId6"/>
    <p:sldId id="261" r:id="rId7"/>
    <p:sldId id="262" r:id="rId8"/>
    <p:sldId id="264" r:id="rId9"/>
    <p:sldId id="266" r:id="rId10"/>
    <p:sldId id="409" r:id="rId11"/>
    <p:sldId id="389" r:id="rId12"/>
    <p:sldId id="390" r:id="rId13"/>
    <p:sldId id="391" r:id="rId14"/>
    <p:sldId id="392" r:id="rId15"/>
    <p:sldId id="393" r:id="rId16"/>
    <p:sldId id="394" r:id="rId17"/>
    <p:sldId id="395" r:id="rId18"/>
    <p:sldId id="410" r:id="rId19"/>
    <p:sldId id="412" r:id="rId20"/>
    <p:sldId id="411" r:id="rId21"/>
    <p:sldId id="420" r:id="rId22"/>
    <p:sldId id="413" r:id="rId23"/>
    <p:sldId id="414" r:id="rId24"/>
    <p:sldId id="294" r:id="rId25"/>
    <p:sldId id="276" r:id="rId26"/>
    <p:sldId id="277" r:id="rId27"/>
    <p:sldId id="278" r:id="rId28"/>
    <p:sldId id="279" r:id="rId29"/>
    <p:sldId id="280" r:id="rId30"/>
    <p:sldId id="281" r:id="rId31"/>
    <p:sldId id="398" r:id="rId32"/>
    <p:sldId id="295" r:id="rId33"/>
    <p:sldId id="296" r:id="rId34"/>
    <p:sldId id="297" r:id="rId35"/>
    <p:sldId id="299" r:id="rId36"/>
    <p:sldId id="298" r:id="rId37"/>
    <p:sldId id="300" r:id="rId38"/>
    <p:sldId id="415" r:id="rId39"/>
    <p:sldId id="347" r:id="rId40"/>
    <p:sldId id="302" r:id="rId41"/>
    <p:sldId id="346" r:id="rId42"/>
    <p:sldId id="303" r:id="rId43"/>
    <p:sldId id="305" r:id="rId44"/>
    <p:sldId id="416" r:id="rId45"/>
    <p:sldId id="306" r:id="rId46"/>
    <p:sldId id="307" r:id="rId47"/>
    <p:sldId id="379" r:id="rId48"/>
    <p:sldId id="344" r:id="rId49"/>
    <p:sldId id="345" r:id="rId50"/>
    <p:sldId id="309" r:id="rId51"/>
    <p:sldId id="417" r:id="rId52"/>
    <p:sldId id="380" r:id="rId53"/>
    <p:sldId id="381" r:id="rId54"/>
    <p:sldId id="382" r:id="rId55"/>
    <p:sldId id="383" r:id="rId56"/>
    <p:sldId id="418" r:id="rId57"/>
    <p:sldId id="419" r:id="rId58"/>
    <p:sldId id="384" r:id="rId59"/>
    <p:sldId id="385" r:id="rId60"/>
    <p:sldId id="386" r:id="rId61"/>
    <p:sldId id="387" r:id="rId62"/>
    <p:sldId id="363" r:id="rId63"/>
    <p:sldId id="362" r:id="rId64"/>
    <p:sldId id="360" r:id="rId65"/>
    <p:sldId id="399" r:id="rId66"/>
    <p:sldId id="361" r:id="rId67"/>
    <p:sldId id="364" r:id="rId68"/>
    <p:sldId id="366" r:id="rId69"/>
    <p:sldId id="368" r:id="rId70"/>
    <p:sldId id="369" r:id="rId71"/>
    <p:sldId id="370" r:id="rId72"/>
    <p:sldId id="371" r:id="rId73"/>
    <p:sldId id="372" r:id="rId74"/>
    <p:sldId id="373" r:id="rId75"/>
    <p:sldId id="374" r:id="rId76"/>
    <p:sldId id="375" r:id="rId77"/>
    <p:sldId id="376" r:id="rId78"/>
    <p:sldId id="377" r:id="rId79"/>
    <p:sldId id="378" r:id="rId80"/>
    <p:sldId id="400" r:id="rId81"/>
    <p:sldId id="401" r:id="rId82"/>
    <p:sldId id="402" r:id="rId83"/>
    <p:sldId id="403" r:id="rId84"/>
    <p:sldId id="404" r:id="rId85"/>
    <p:sldId id="359" r:id="rId86"/>
    <p:sldId id="405" r:id="rId87"/>
    <p:sldId id="406" r:id="rId88"/>
    <p:sldId id="407" r:id="rId89"/>
    <p:sldId id="408" r:id="rId9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2022/1/7</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39</a:t>
            </a:fld>
            <a:endParaRPr lang="en-US" altLang="zh-CN" sz="1200" dirty="0"/>
          </a:p>
        </p:txBody>
      </p:sp>
      <p:sp>
        <p:nvSpPr>
          <p:cNvPr id="107523" name="Rectangle 2"/>
          <p:cNvSpPr>
            <a:spLocks noGrp="1" noRot="1" noChangeAspect="1" noTextEdit="1"/>
          </p:cNvSpPr>
          <p:nvPr>
            <p:ph type="sldImg"/>
          </p:nvPr>
        </p:nvSpPr>
        <p:spPr>
          <a:xfrm>
            <a:off x="481013" y="1279525"/>
            <a:ext cx="6140450" cy="3454400"/>
          </a:xfrm>
        </p:spPr>
      </p:sp>
      <p:sp>
        <p:nvSpPr>
          <p:cNvPr id="107524" name="Rectangle 3"/>
          <p:cNvSpPr>
            <a:spLocks noGrp="1"/>
          </p:cNvSpPr>
          <p:nvPr>
            <p:ph type="body" idx="1"/>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75</a:t>
            </a:fld>
            <a:endParaRPr lang="en-US" altLang="zh-CN" sz="1200" dirty="0"/>
          </a:p>
        </p:txBody>
      </p:sp>
      <p:sp>
        <p:nvSpPr>
          <p:cNvPr id="102403" name="Rectangle 2"/>
          <p:cNvSpPr>
            <a:spLocks noGrp="1" noRot="1" noChangeAspect="1" noTextEdit="1"/>
          </p:cNvSpPr>
          <p:nvPr>
            <p:ph type="sldImg"/>
          </p:nvPr>
        </p:nvSpPr>
        <p:spPr>
          <a:xfrm>
            <a:off x="481013" y="1279525"/>
            <a:ext cx="6140450" cy="3454400"/>
          </a:xfrm>
        </p:spPr>
      </p:sp>
      <p:sp>
        <p:nvSpPr>
          <p:cNvPr id="102404"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76</a:t>
            </a:fld>
            <a:endParaRPr lang="en-US" altLang="zh-CN" sz="1200" dirty="0"/>
          </a:p>
        </p:txBody>
      </p:sp>
      <p:sp>
        <p:nvSpPr>
          <p:cNvPr id="103427" name="Rectangle 2"/>
          <p:cNvSpPr>
            <a:spLocks noGrp="1" noRot="1" noChangeAspect="1" noTextEdit="1"/>
          </p:cNvSpPr>
          <p:nvPr>
            <p:ph type="sldImg"/>
          </p:nvPr>
        </p:nvSpPr>
        <p:spPr>
          <a:xfrm>
            <a:off x="481013" y="1279525"/>
            <a:ext cx="6140450" cy="3454400"/>
          </a:xfrm>
        </p:spPr>
      </p:sp>
      <p:sp>
        <p:nvSpPr>
          <p:cNvPr id="103428"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77</a:t>
            </a:fld>
            <a:endParaRPr lang="en-US" altLang="zh-CN" sz="1200" dirty="0"/>
          </a:p>
        </p:txBody>
      </p:sp>
      <p:sp>
        <p:nvSpPr>
          <p:cNvPr id="118787" name="Rectangle 2"/>
          <p:cNvSpPr>
            <a:spLocks noGrp="1" noRot="1" noChangeAspect="1" noTextEdit="1"/>
          </p:cNvSpPr>
          <p:nvPr>
            <p:ph type="sldImg"/>
          </p:nvPr>
        </p:nvSpPr>
        <p:spPr>
          <a:xfrm>
            <a:off x="481013" y="1279525"/>
            <a:ext cx="6140450" cy="3454400"/>
          </a:xfrm>
        </p:spPr>
      </p:sp>
      <p:sp>
        <p:nvSpPr>
          <p:cNvPr id="118788" name="Rectangle 3"/>
          <p:cNvSpPr>
            <a:spLocks noGrp="1"/>
          </p:cNvSpPr>
          <p:nvPr>
            <p:ph type="body" idx="1"/>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40</a:t>
            </a:fld>
            <a:endParaRPr lang="en-US" altLang="zh-CN" sz="1200" dirty="0"/>
          </a:p>
        </p:txBody>
      </p:sp>
      <p:sp>
        <p:nvSpPr>
          <p:cNvPr id="107523" name="Rectangle 2"/>
          <p:cNvSpPr>
            <a:spLocks noGrp="1" noRot="1" noChangeAspect="1" noTextEdit="1"/>
          </p:cNvSpPr>
          <p:nvPr>
            <p:ph type="sldImg"/>
          </p:nvPr>
        </p:nvSpPr>
        <p:spPr>
          <a:xfrm>
            <a:off x="481013" y="1279525"/>
            <a:ext cx="6140450" cy="3454400"/>
          </a:xfrm>
        </p:spPr>
      </p:sp>
      <p:sp>
        <p:nvSpPr>
          <p:cNvPr id="107524" name="Rectangle 3"/>
          <p:cNvSpPr>
            <a:spLocks noGrp="1"/>
          </p:cNvSpPr>
          <p:nvPr>
            <p:ph type="body" idx="1"/>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41</a:t>
            </a:fld>
            <a:endParaRPr lang="en-US" altLang="zh-CN" sz="1200" dirty="0"/>
          </a:p>
        </p:txBody>
      </p:sp>
      <p:sp>
        <p:nvSpPr>
          <p:cNvPr id="108547" name="Rectangle 2"/>
          <p:cNvSpPr>
            <a:spLocks noGrp="1" noRot="1" noChangeAspect="1" noTextEdit="1"/>
          </p:cNvSpPr>
          <p:nvPr>
            <p:ph type="sldImg"/>
          </p:nvPr>
        </p:nvSpPr>
        <p:spPr>
          <a:xfrm>
            <a:off x="481013" y="1279525"/>
            <a:ext cx="6140450" cy="3454400"/>
          </a:xfrm>
        </p:spPr>
      </p:sp>
      <p:sp>
        <p:nvSpPr>
          <p:cNvPr id="108548" name="Rectangle 3"/>
          <p:cNvSpPr>
            <a:spLocks noGrp="1"/>
          </p:cNvSpPr>
          <p:nvPr>
            <p:ph type="body" idx="1"/>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42</a:t>
            </a:fld>
            <a:endParaRPr lang="en-US" altLang="zh-CN" sz="1200" dirty="0"/>
          </a:p>
        </p:txBody>
      </p:sp>
      <p:sp>
        <p:nvSpPr>
          <p:cNvPr id="108547" name="Rectangle 2"/>
          <p:cNvSpPr>
            <a:spLocks noGrp="1" noRot="1" noChangeAspect="1" noTextEdit="1"/>
          </p:cNvSpPr>
          <p:nvPr>
            <p:ph type="sldImg"/>
          </p:nvPr>
        </p:nvSpPr>
        <p:spPr>
          <a:xfrm>
            <a:off x="481013" y="1279525"/>
            <a:ext cx="6140450" cy="3454400"/>
          </a:xfrm>
        </p:spPr>
      </p:sp>
      <p:sp>
        <p:nvSpPr>
          <p:cNvPr id="108548" name="Rectangle 3"/>
          <p:cNvSpPr>
            <a:spLocks noGrp="1"/>
          </p:cNvSpPr>
          <p:nvPr>
            <p:ph type="body" idx="1"/>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70</a:t>
            </a:fld>
            <a:endParaRPr lang="en-US" altLang="zh-CN" sz="1200" dirty="0"/>
          </a:p>
        </p:txBody>
      </p:sp>
      <p:sp>
        <p:nvSpPr>
          <p:cNvPr id="89091" name="Rectangle 2"/>
          <p:cNvSpPr>
            <a:spLocks noGrp="1" noRot="1" noChangeAspect="1" noTextEdit="1"/>
          </p:cNvSpPr>
          <p:nvPr>
            <p:ph type="sldImg"/>
          </p:nvPr>
        </p:nvSpPr>
        <p:spPr>
          <a:xfrm>
            <a:off x="481013" y="1279525"/>
            <a:ext cx="6140450" cy="3454400"/>
          </a:xfrm>
        </p:spPr>
      </p:sp>
      <p:sp>
        <p:nvSpPr>
          <p:cNvPr id="89092" name="Rectangle 3"/>
          <p:cNvSpPr>
            <a:spLocks noGrp="1"/>
          </p:cNvSpPr>
          <p:nvPr>
            <p:ph type="body" idx="1"/>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71</a:t>
            </a:fld>
            <a:endParaRPr lang="en-US" altLang="zh-CN" sz="1200" dirty="0"/>
          </a:p>
        </p:txBody>
      </p:sp>
      <p:sp>
        <p:nvSpPr>
          <p:cNvPr id="105475" name="Rectangle 2"/>
          <p:cNvSpPr>
            <a:spLocks noGrp="1" noRot="1" noChangeAspect="1" noTextEdit="1"/>
          </p:cNvSpPr>
          <p:nvPr>
            <p:ph type="sldImg"/>
          </p:nvPr>
        </p:nvSpPr>
        <p:spPr>
          <a:xfrm>
            <a:off x="481013" y="1279525"/>
            <a:ext cx="6140450" cy="3454400"/>
          </a:xfrm>
        </p:spPr>
      </p:sp>
      <p:sp>
        <p:nvSpPr>
          <p:cNvPr id="105476" name="Rectangle 3"/>
          <p:cNvSpPr>
            <a:spLocks noGrp="1"/>
          </p:cNvSpPr>
          <p:nvPr>
            <p:ph type="body" idx="1"/>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72</a:t>
            </a:fld>
            <a:endParaRPr lang="en-US" altLang="zh-CN" sz="1200" dirty="0"/>
          </a:p>
        </p:txBody>
      </p:sp>
      <p:sp>
        <p:nvSpPr>
          <p:cNvPr id="106499" name="Rectangle 2"/>
          <p:cNvSpPr>
            <a:spLocks noGrp="1" noRot="1" noChangeAspect="1" noTextEdit="1"/>
          </p:cNvSpPr>
          <p:nvPr>
            <p:ph type="sldImg"/>
          </p:nvPr>
        </p:nvSpPr>
        <p:spPr>
          <a:xfrm>
            <a:off x="481013" y="1279525"/>
            <a:ext cx="6140450" cy="3454400"/>
          </a:xfrm>
        </p:spPr>
      </p:sp>
      <p:sp>
        <p:nvSpPr>
          <p:cNvPr id="106500" name="Rectangle 3"/>
          <p:cNvSpPr>
            <a:spLocks noGrp="1"/>
          </p:cNvSpPr>
          <p:nvPr>
            <p:ph type="body" idx="1"/>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73</a:t>
            </a:fld>
            <a:endParaRPr lang="en-US" altLang="zh-CN" sz="1200" dirty="0"/>
          </a:p>
        </p:txBody>
      </p:sp>
      <p:sp>
        <p:nvSpPr>
          <p:cNvPr id="100355" name="Rectangle 2"/>
          <p:cNvSpPr>
            <a:spLocks noGrp="1" noRot="1" noChangeAspect="1" noTextEdit="1"/>
          </p:cNvSpPr>
          <p:nvPr>
            <p:ph type="sldImg"/>
          </p:nvPr>
        </p:nvSpPr>
        <p:spPr>
          <a:xfrm>
            <a:off x="481013" y="1279525"/>
            <a:ext cx="6140450" cy="3454400"/>
          </a:xfrm>
        </p:spPr>
      </p:sp>
      <p:sp>
        <p:nvSpPr>
          <p:cNvPr id="100356"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74</a:t>
            </a:fld>
            <a:endParaRPr lang="en-US" altLang="zh-CN" sz="1200" dirty="0"/>
          </a:p>
        </p:txBody>
      </p:sp>
      <p:sp>
        <p:nvSpPr>
          <p:cNvPr id="101379" name="Rectangle 2"/>
          <p:cNvSpPr>
            <a:spLocks noGrp="1" noRot="1" noChangeAspect="1" noTextEdit="1"/>
          </p:cNvSpPr>
          <p:nvPr>
            <p:ph type="sldImg"/>
          </p:nvPr>
        </p:nvSpPr>
        <p:spPr>
          <a:xfrm>
            <a:off x="481013" y="1279525"/>
            <a:ext cx="6140450" cy="3454400"/>
          </a:xfrm>
        </p:spPr>
      </p:sp>
      <p:sp>
        <p:nvSpPr>
          <p:cNvPr id="101380"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5470F-A284-4182-8E4D-89B084897D7A}"/>
              </a:ext>
            </a:extLst>
          </p:cNvPr>
          <p:cNvSpPr>
            <a:spLocks noGrp="1"/>
          </p:cNvSpPr>
          <p:nvPr>
            <p:ph type="title"/>
          </p:nvPr>
        </p:nvSpPr>
        <p:spPr/>
        <p:txBody>
          <a:bodyPr/>
          <a:lstStyle/>
          <a:p>
            <a:r>
              <a:rPr lang="en-US" altLang="zh-CN" dirty="0"/>
              <a:t>Chapter one</a:t>
            </a:r>
            <a:endParaRPr lang="zh-CN" altLang="en-US" dirty="0"/>
          </a:p>
        </p:txBody>
      </p:sp>
    </p:spTree>
    <p:extLst>
      <p:ext uri="{BB962C8B-B14F-4D97-AF65-F5344CB8AC3E}">
        <p14:creationId xmlns:p14="http://schemas.microsoft.com/office/powerpoint/2010/main" val="3376763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0F1A4B0-F128-4DCF-978F-B36000E050DB}"/>
              </a:ext>
            </a:extLst>
          </p:cNvPr>
          <p:cNvSpPr>
            <a:spLocks noGrp="1"/>
          </p:cNvSpPr>
          <p:nvPr>
            <p:ph idx="1"/>
          </p:nvPr>
        </p:nvSpPr>
        <p:spPr>
          <a:xfrm>
            <a:off x="838200" y="420786"/>
            <a:ext cx="10515600" cy="5756177"/>
          </a:xfrm>
        </p:spPr>
        <p:txBody>
          <a:bodyPr>
            <a:normAutofit fontScale="92500" lnSpcReduction="20000"/>
          </a:bodyPr>
          <a:lstStyle/>
          <a:p>
            <a:pPr marL="0" algn="just" eaLnBrk="1" hangingPunct="1">
              <a:spcBef>
                <a:spcPts val="600"/>
              </a:spcBef>
              <a:buFont typeface="Arial" panose="020B0604020202020204" pitchFamily="34" charset="0"/>
              <a:buNone/>
              <a:defRPr/>
            </a:pPr>
            <a:r>
              <a:rPr lang="zh-CN" altLang="en-US" dirty="0"/>
              <a:t>这描述了一个电子数字计算机的设计体系结构，它包含如下部件：</a:t>
            </a:r>
            <a:endParaRPr lang="en-US" altLang="zh-CN" dirty="0"/>
          </a:p>
          <a:p>
            <a:pPr marL="0" algn="just" eaLnBrk="1" hangingPunct="1">
              <a:spcBef>
                <a:spcPts val="600"/>
              </a:spcBef>
              <a:buFont typeface="Arial" panose="020B0604020202020204" pitchFamily="34" charset="0"/>
              <a:buNone/>
              <a:defRPr/>
            </a:pPr>
            <a:r>
              <a:rPr lang="en-US" altLang="zh-CN" dirty="0"/>
              <a:t>(1)</a:t>
            </a:r>
            <a:r>
              <a:rPr lang="zh-CN" altLang="en-US" dirty="0"/>
              <a:t>一个</a:t>
            </a:r>
            <a:r>
              <a:rPr lang="zh-CN" altLang="en-US" dirty="0">
                <a:solidFill>
                  <a:srgbClr val="FF0000"/>
                </a:solidFill>
              </a:rPr>
              <a:t>处理单元</a:t>
            </a:r>
            <a:r>
              <a:rPr lang="zh-CN" altLang="en-US" dirty="0"/>
              <a:t>包含</a:t>
            </a:r>
            <a:r>
              <a:rPr lang="zh-CN" altLang="en-US" dirty="0">
                <a:solidFill>
                  <a:srgbClr val="FF0000"/>
                </a:solidFill>
              </a:rPr>
              <a:t>一个算术逻辑单元</a:t>
            </a:r>
            <a:r>
              <a:rPr lang="zh-CN" altLang="en-US" dirty="0"/>
              <a:t>和处理器</a:t>
            </a:r>
            <a:r>
              <a:rPr lang="zh-CN" altLang="en-US" dirty="0">
                <a:solidFill>
                  <a:srgbClr val="FF0000"/>
                </a:solidFill>
              </a:rPr>
              <a:t>寄存器</a:t>
            </a:r>
            <a:r>
              <a:rPr lang="zh-CN" altLang="en-US" dirty="0"/>
              <a:t>；</a:t>
            </a:r>
            <a:endParaRPr lang="en-US" altLang="zh-CN" dirty="0"/>
          </a:p>
          <a:p>
            <a:pPr marL="0" algn="just" eaLnBrk="1" hangingPunct="1">
              <a:spcBef>
                <a:spcPts val="600"/>
              </a:spcBef>
              <a:buFont typeface="Arial" panose="020B0604020202020204" pitchFamily="34" charset="0"/>
              <a:buNone/>
              <a:defRPr/>
            </a:pPr>
            <a:r>
              <a:rPr lang="en-US" altLang="zh-CN" dirty="0"/>
              <a:t>(2)</a:t>
            </a:r>
            <a:r>
              <a:rPr lang="zh-CN" altLang="en-US" dirty="0"/>
              <a:t>一个</a:t>
            </a:r>
            <a:r>
              <a:rPr lang="zh-CN" altLang="en-US" dirty="0">
                <a:solidFill>
                  <a:srgbClr val="FF0000"/>
                </a:solidFill>
              </a:rPr>
              <a:t>控制单元</a:t>
            </a:r>
            <a:r>
              <a:rPr lang="zh-CN" altLang="en-US" dirty="0"/>
              <a:t>包含一个指令寄存器和程序计数器；</a:t>
            </a:r>
            <a:endParaRPr lang="en-US" altLang="zh-CN" dirty="0"/>
          </a:p>
          <a:p>
            <a:pPr marL="0" algn="just" eaLnBrk="1" hangingPunct="1">
              <a:spcBef>
                <a:spcPts val="600"/>
              </a:spcBef>
              <a:buFont typeface="Arial" panose="020B0604020202020204" pitchFamily="34" charset="0"/>
              <a:buNone/>
              <a:defRPr/>
            </a:pPr>
            <a:r>
              <a:rPr lang="en-US" altLang="zh-CN" dirty="0"/>
              <a:t>(3)</a:t>
            </a:r>
            <a:r>
              <a:rPr lang="zh-CN" altLang="en-US" dirty="0"/>
              <a:t>存储数据和指令的</a:t>
            </a:r>
            <a:r>
              <a:rPr lang="zh-CN" altLang="en-US" dirty="0">
                <a:solidFill>
                  <a:srgbClr val="FF0000"/>
                </a:solidFill>
              </a:rPr>
              <a:t>存储器</a:t>
            </a:r>
            <a:r>
              <a:rPr lang="zh-CN" altLang="en-US" dirty="0"/>
              <a:t>；</a:t>
            </a:r>
            <a:endParaRPr lang="en-US" altLang="zh-CN" dirty="0"/>
          </a:p>
          <a:p>
            <a:pPr marL="0" algn="just" eaLnBrk="1" hangingPunct="1">
              <a:spcBef>
                <a:spcPts val="600"/>
              </a:spcBef>
              <a:buFont typeface="Arial" panose="020B0604020202020204" pitchFamily="34" charset="0"/>
              <a:buNone/>
              <a:defRPr/>
            </a:pPr>
            <a:r>
              <a:rPr lang="en-US" altLang="zh-CN" dirty="0"/>
              <a:t>(4) </a:t>
            </a:r>
            <a:r>
              <a:rPr lang="zh-CN" altLang="en-US" dirty="0"/>
              <a:t>外部的大容量</a:t>
            </a:r>
            <a:r>
              <a:rPr lang="zh-CN" altLang="en-US" dirty="0">
                <a:solidFill>
                  <a:srgbClr val="FF0000"/>
                </a:solidFill>
              </a:rPr>
              <a:t>存储器</a:t>
            </a:r>
            <a:r>
              <a:rPr lang="zh-CN" altLang="en-US" dirty="0"/>
              <a:t>；</a:t>
            </a:r>
            <a:endParaRPr lang="en-US" altLang="zh-CN" dirty="0"/>
          </a:p>
          <a:p>
            <a:pPr marL="0" algn="just" eaLnBrk="1" hangingPunct="1">
              <a:spcBef>
                <a:spcPts val="600"/>
              </a:spcBef>
              <a:buFont typeface="Arial" panose="020B0604020202020204" pitchFamily="34" charset="0"/>
              <a:buNone/>
              <a:defRPr/>
            </a:pPr>
            <a:r>
              <a:rPr lang="en-US" altLang="zh-CN" dirty="0"/>
              <a:t>(5) </a:t>
            </a:r>
            <a:r>
              <a:rPr lang="zh-CN" altLang="en-US" dirty="0">
                <a:solidFill>
                  <a:srgbClr val="FF0000"/>
                </a:solidFill>
              </a:rPr>
              <a:t>输入</a:t>
            </a:r>
            <a:r>
              <a:rPr lang="zh-CN" altLang="en-US" dirty="0"/>
              <a:t>和</a:t>
            </a:r>
            <a:r>
              <a:rPr lang="zh-CN" altLang="en-US" dirty="0">
                <a:solidFill>
                  <a:srgbClr val="FF0000"/>
                </a:solidFill>
              </a:rPr>
              <a:t>输出</a:t>
            </a:r>
            <a:r>
              <a:rPr lang="zh-CN" altLang="en-US" dirty="0"/>
              <a:t>的机制。</a:t>
            </a:r>
            <a:endParaRPr lang="en-US" altLang="zh-CN" dirty="0"/>
          </a:p>
          <a:p>
            <a:pPr marL="0" indent="0">
              <a:buNone/>
            </a:pPr>
            <a:endParaRPr lang="en-US" altLang="zh-CN" dirty="0"/>
          </a:p>
          <a:p>
            <a:pPr marL="0" algn="just" eaLnBrk="1" hangingPunct="1">
              <a:spcBef>
                <a:spcPts val="600"/>
              </a:spcBef>
              <a:buFont typeface="Arial" panose="020B0604020202020204" pitchFamily="34" charset="0"/>
              <a:buNone/>
              <a:defRPr/>
            </a:pPr>
            <a:r>
              <a:rPr lang="en-US" altLang="zh-CN" b="1" dirty="0"/>
              <a:t>This describes a design architecture for an electronic digital computer with parts consisting of </a:t>
            </a:r>
          </a:p>
          <a:p>
            <a:pPr marL="0" algn="just" eaLnBrk="1" hangingPunct="1">
              <a:spcBef>
                <a:spcPts val="600"/>
              </a:spcBef>
              <a:buFont typeface="Arial" panose="020B0604020202020204" pitchFamily="34" charset="0"/>
              <a:buNone/>
              <a:defRPr/>
            </a:pPr>
            <a:r>
              <a:rPr lang="en-US" altLang="zh-CN" b="1" dirty="0"/>
              <a:t>(1) </a:t>
            </a:r>
            <a:r>
              <a:rPr lang="en-US" altLang="zh-CN" b="1" dirty="0">
                <a:solidFill>
                  <a:srgbClr val="FF0000"/>
                </a:solidFill>
              </a:rPr>
              <a:t>a processing unit </a:t>
            </a:r>
            <a:r>
              <a:rPr lang="en-US" altLang="zh-CN" b="1" dirty="0"/>
              <a:t>containing </a:t>
            </a:r>
            <a:r>
              <a:rPr lang="en-US" altLang="zh-CN" b="1" dirty="0">
                <a:solidFill>
                  <a:srgbClr val="FF0000"/>
                </a:solidFill>
              </a:rPr>
              <a:t>an arithmetic logic unit</a:t>
            </a:r>
            <a:r>
              <a:rPr lang="en-US" altLang="zh-CN" b="1" dirty="0"/>
              <a:t> and processor </a:t>
            </a:r>
            <a:r>
              <a:rPr lang="en-US" altLang="zh-CN" b="1" dirty="0">
                <a:solidFill>
                  <a:srgbClr val="FF0000"/>
                </a:solidFill>
              </a:rPr>
              <a:t>registers</a:t>
            </a:r>
            <a:r>
              <a:rPr lang="en-US" altLang="zh-CN" b="1" dirty="0"/>
              <a:t>; </a:t>
            </a:r>
          </a:p>
          <a:p>
            <a:pPr marL="0" algn="just" eaLnBrk="1" hangingPunct="1">
              <a:spcBef>
                <a:spcPts val="600"/>
              </a:spcBef>
              <a:buFont typeface="Arial" panose="020B0604020202020204" pitchFamily="34" charset="0"/>
              <a:buNone/>
              <a:defRPr/>
            </a:pPr>
            <a:r>
              <a:rPr lang="en-US" altLang="zh-CN" b="1" dirty="0"/>
              <a:t>(2) </a:t>
            </a:r>
            <a:r>
              <a:rPr lang="en-US" altLang="zh-CN" b="1" dirty="0">
                <a:solidFill>
                  <a:srgbClr val="FF0000"/>
                </a:solidFill>
              </a:rPr>
              <a:t>a control unit </a:t>
            </a:r>
            <a:r>
              <a:rPr lang="en-US" altLang="zh-CN" b="1" dirty="0"/>
              <a:t>containing an instruction register and program counter; </a:t>
            </a:r>
          </a:p>
          <a:p>
            <a:pPr marL="0" algn="just" eaLnBrk="1" hangingPunct="1">
              <a:spcBef>
                <a:spcPts val="600"/>
              </a:spcBef>
              <a:buFont typeface="Arial" panose="020B0604020202020204" pitchFamily="34" charset="0"/>
              <a:buNone/>
              <a:defRPr/>
            </a:pPr>
            <a:r>
              <a:rPr lang="en-US" altLang="zh-CN" b="1" dirty="0"/>
              <a:t>(3) </a:t>
            </a:r>
            <a:r>
              <a:rPr lang="en-US" altLang="zh-CN" b="1" dirty="0">
                <a:solidFill>
                  <a:srgbClr val="FF0000"/>
                </a:solidFill>
              </a:rPr>
              <a:t>a memory </a:t>
            </a:r>
            <a:r>
              <a:rPr lang="en-US" altLang="zh-CN" b="1" dirty="0"/>
              <a:t>to store both data and instructions; </a:t>
            </a:r>
          </a:p>
          <a:p>
            <a:pPr marL="0" algn="just" eaLnBrk="1" hangingPunct="1">
              <a:spcBef>
                <a:spcPts val="600"/>
              </a:spcBef>
              <a:buFont typeface="Arial" panose="020B0604020202020204" pitchFamily="34" charset="0"/>
              <a:buNone/>
              <a:defRPr/>
            </a:pPr>
            <a:r>
              <a:rPr lang="en-US" altLang="zh-CN" b="1" dirty="0"/>
              <a:t>(4) external mass </a:t>
            </a:r>
            <a:r>
              <a:rPr lang="en-US" altLang="zh-CN" b="1" dirty="0">
                <a:solidFill>
                  <a:srgbClr val="FF0000"/>
                </a:solidFill>
              </a:rPr>
              <a:t>storage</a:t>
            </a:r>
            <a:r>
              <a:rPr lang="en-US" altLang="zh-CN" b="1" dirty="0"/>
              <a:t>; </a:t>
            </a:r>
          </a:p>
          <a:p>
            <a:pPr marL="0" algn="just" eaLnBrk="1" hangingPunct="1">
              <a:spcBef>
                <a:spcPts val="600"/>
              </a:spcBef>
              <a:buFont typeface="Arial" panose="020B0604020202020204" pitchFamily="34" charset="0"/>
              <a:buNone/>
              <a:defRPr/>
            </a:pPr>
            <a:r>
              <a:rPr lang="en-US" altLang="zh-CN" b="1" dirty="0"/>
              <a:t>(5) and </a:t>
            </a:r>
            <a:r>
              <a:rPr lang="en-US" altLang="zh-CN" b="1" dirty="0">
                <a:solidFill>
                  <a:srgbClr val="FF0000"/>
                </a:solidFill>
              </a:rPr>
              <a:t>input</a:t>
            </a:r>
            <a:r>
              <a:rPr lang="en-US" altLang="zh-CN" b="1" dirty="0"/>
              <a:t> and </a:t>
            </a:r>
            <a:r>
              <a:rPr lang="en-US" altLang="zh-CN" b="1" dirty="0">
                <a:solidFill>
                  <a:srgbClr val="FF0000"/>
                </a:solidFill>
              </a:rPr>
              <a:t>output</a:t>
            </a:r>
            <a:r>
              <a:rPr lang="en-US" altLang="zh-CN" b="1" dirty="0"/>
              <a:t> mechanisms. </a:t>
            </a:r>
            <a:endParaRPr lang="zh-CN" altLang="en-US" b="1" dirty="0"/>
          </a:p>
          <a:p>
            <a:pPr marL="0" indent="0">
              <a:buNone/>
            </a:pPr>
            <a:endParaRPr lang="zh-CN" altLang="en-US" dirty="0"/>
          </a:p>
        </p:txBody>
      </p:sp>
    </p:spTree>
    <p:extLst>
      <p:ext uri="{BB962C8B-B14F-4D97-AF65-F5344CB8AC3E}">
        <p14:creationId xmlns:p14="http://schemas.microsoft.com/office/powerpoint/2010/main" val="271628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5470F-A284-4182-8E4D-89B084897D7A}"/>
              </a:ext>
            </a:extLst>
          </p:cNvPr>
          <p:cNvSpPr>
            <a:spLocks noGrp="1"/>
          </p:cNvSpPr>
          <p:nvPr>
            <p:ph type="title"/>
          </p:nvPr>
        </p:nvSpPr>
        <p:spPr/>
        <p:txBody>
          <a:bodyPr/>
          <a:lstStyle/>
          <a:p>
            <a:r>
              <a:rPr lang="en-US" altLang="zh-CN" dirty="0"/>
              <a:t>Chapter tow</a:t>
            </a:r>
            <a:endParaRPr lang="zh-CN" altLang="en-US" dirty="0"/>
          </a:p>
        </p:txBody>
      </p:sp>
    </p:spTree>
    <p:extLst>
      <p:ext uri="{BB962C8B-B14F-4D97-AF65-F5344CB8AC3E}">
        <p14:creationId xmlns:p14="http://schemas.microsoft.com/office/powerpoint/2010/main" val="3169263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7D42979-6C21-4234-819B-18B9D808C834}"/>
              </a:ext>
            </a:extLst>
          </p:cNvPr>
          <p:cNvSpPr>
            <a:spLocks noGrp="1"/>
          </p:cNvSpPr>
          <p:nvPr>
            <p:ph idx="1"/>
          </p:nvPr>
        </p:nvSpPr>
        <p:spPr/>
        <p:txBody>
          <a:bodyPr/>
          <a:lstStyle/>
          <a:p>
            <a:pPr algn="just" eaLnBrk="1" hangingPunct="1">
              <a:spcBef>
                <a:spcPct val="50000"/>
              </a:spcBef>
            </a:pPr>
            <a:r>
              <a:rPr lang="en-US" altLang="zh-CN" dirty="0"/>
              <a:t>a</a:t>
            </a:r>
            <a:r>
              <a:rPr lang="zh-CN" altLang="en-US" dirty="0"/>
              <a:t>和</a:t>
            </a:r>
            <a:r>
              <a:rPr lang="en-US" altLang="zh-CN" dirty="0"/>
              <a:t>an</a:t>
            </a:r>
            <a:r>
              <a:rPr lang="zh-CN" altLang="en-US" dirty="0"/>
              <a:t>的使用：</a:t>
            </a:r>
            <a:endParaRPr lang="en-US" altLang="zh-CN" dirty="0"/>
          </a:p>
          <a:p>
            <a:pPr algn="just" eaLnBrk="1" hangingPunct="1">
              <a:spcBef>
                <a:spcPct val="50000"/>
              </a:spcBef>
            </a:pPr>
            <a:r>
              <a:rPr lang="en-US" altLang="zh-CN" u="sng" dirty="0"/>
              <a:t>    </a:t>
            </a:r>
            <a:r>
              <a:rPr lang="en-US" altLang="zh-CN" dirty="0"/>
              <a:t> method</a:t>
            </a:r>
          </a:p>
          <a:p>
            <a:pPr algn="just" eaLnBrk="1" hangingPunct="1">
              <a:spcBef>
                <a:spcPct val="50000"/>
              </a:spcBef>
            </a:pPr>
            <a:r>
              <a:rPr lang="en-US" altLang="zh-CN" u="sng" dirty="0"/>
              <a:t>    </a:t>
            </a:r>
            <a:r>
              <a:rPr lang="en-US" altLang="zh-CN" dirty="0"/>
              <a:t> useful method</a:t>
            </a:r>
          </a:p>
          <a:p>
            <a:pPr algn="just" eaLnBrk="1" hangingPunct="1">
              <a:spcBef>
                <a:spcPct val="50000"/>
              </a:spcBef>
            </a:pPr>
            <a:r>
              <a:rPr lang="en-US" altLang="zh-CN" u="sng" dirty="0"/>
              <a:t>    </a:t>
            </a:r>
            <a:r>
              <a:rPr lang="en-US" altLang="zh-CN" dirty="0"/>
              <a:t> effective method</a:t>
            </a:r>
          </a:p>
          <a:p>
            <a:pPr algn="just" eaLnBrk="1" hangingPunct="1">
              <a:spcBef>
                <a:spcPct val="50000"/>
              </a:spcBef>
            </a:pPr>
            <a:r>
              <a:rPr lang="en-US" altLang="zh-CN" u="sng" dirty="0"/>
              <a:t>    </a:t>
            </a:r>
            <a:r>
              <a:rPr lang="en-US" altLang="zh-CN" dirty="0"/>
              <a:t> one-bit address value</a:t>
            </a:r>
          </a:p>
          <a:p>
            <a:pPr algn="just" eaLnBrk="1" hangingPunct="1">
              <a:spcBef>
                <a:spcPct val="50000"/>
              </a:spcBef>
            </a:pPr>
            <a:r>
              <a:rPr lang="en-US" altLang="zh-CN" u="sng" dirty="0"/>
              <a:t>    </a:t>
            </a:r>
            <a:r>
              <a:rPr lang="en-US" altLang="zh-CN" dirty="0"/>
              <a:t> 5-bit address value</a:t>
            </a:r>
          </a:p>
          <a:p>
            <a:pPr algn="just" eaLnBrk="1" hangingPunct="1">
              <a:spcBef>
                <a:spcPct val="50000"/>
              </a:spcBef>
            </a:pPr>
            <a:r>
              <a:rPr lang="en-US" altLang="zh-CN" u="sng" dirty="0"/>
              <a:t>    </a:t>
            </a:r>
            <a:r>
              <a:rPr lang="en-US" altLang="zh-CN" dirty="0"/>
              <a:t> 8-bit address value</a:t>
            </a:r>
          </a:p>
          <a:p>
            <a:pPr algn="just" eaLnBrk="1" hangingPunct="1">
              <a:spcBef>
                <a:spcPct val="50000"/>
              </a:spcBef>
            </a:pPr>
            <a:endParaRPr lang="en-US" altLang="zh-CN" dirty="0"/>
          </a:p>
          <a:p>
            <a:pPr algn="just" eaLnBrk="1" hangingPunct="1">
              <a:spcBef>
                <a:spcPct val="50000"/>
              </a:spcBef>
            </a:pPr>
            <a:endParaRPr lang="en-US" altLang="zh-CN" dirty="0"/>
          </a:p>
          <a:p>
            <a:pPr algn="just" eaLnBrk="1" hangingPunct="1">
              <a:spcBef>
                <a:spcPct val="50000"/>
              </a:spcBef>
            </a:pPr>
            <a:endParaRPr lang="en-US" altLang="zh-CN" dirty="0"/>
          </a:p>
        </p:txBody>
      </p:sp>
    </p:spTree>
    <p:extLst>
      <p:ext uri="{BB962C8B-B14F-4D97-AF65-F5344CB8AC3E}">
        <p14:creationId xmlns:p14="http://schemas.microsoft.com/office/powerpoint/2010/main" val="286780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94E7D-7591-48DB-818E-C9A584A10B2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C0A3644-D7EF-464F-88D3-3945D22E0BC6}"/>
              </a:ext>
            </a:extLst>
          </p:cNvPr>
          <p:cNvSpPr>
            <a:spLocks noGrp="1"/>
          </p:cNvSpPr>
          <p:nvPr>
            <p:ph idx="1"/>
          </p:nvPr>
        </p:nvSpPr>
        <p:spPr/>
        <p:txBody>
          <a:bodyPr/>
          <a:lstStyle/>
          <a:p>
            <a:pPr algn="just" eaLnBrk="1" hangingPunct="1">
              <a:spcBef>
                <a:spcPct val="50000"/>
              </a:spcBef>
            </a:pPr>
            <a:r>
              <a:rPr lang="en-US" altLang="zh-CN" dirty="0"/>
              <a:t>a</a:t>
            </a:r>
            <a:r>
              <a:rPr lang="zh-CN" altLang="en-US" dirty="0"/>
              <a:t>和</a:t>
            </a:r>
            <a:r>
              <a:rPr lang="en-US" altLang="zh-CN" dirty="0"/>
              <a:t>an</a:t>
            </a:r>
            <a:r>
              <a:rPr lang="zh-CN" altLang="en-US" dirty="0"/>
              <a:t>的使用：</a:t>
            </a:r>
            <a:endParaRPr lang="en-US" altLang="zh-CN" dirty="0"/>
          </a:p>
          <a:p>
            <a:pPr algn="just" eaLnBrk="1" hangingPunct="1">
              <a:spcBef>
                <a:spcPct val="50000"/>
              </a:spcBef>
            </a:pPr>
            <a:r>
              <a:rPr lang="en-US" altLang="zh-CN" u="sng" dirty="0"/>
              <a:t> a </a:t>
            </a:r>
            <a:r>
              <a:rPr lang="en-US" altLang="zh-CN" dirty="0"/>
              <a:t> method</a:t>
            </a:r>
          </a:p>
          <a:p>
            <a:pPr algn="just" eaLnBrk="1" hangingPunct="1">
              <a:spcBef>
                <a:spcPct val="50000"/>
              </a:spcBef>
            </a:pPr>
            <a:r>
              <a:rPr lang="en-US" altLang="zh-CN" u="sng" dirty="0"/>
              <a:t> a </a:t>
            </a:r>
            <a:r>
              <a:rPr lang="en-US" altLang="zh-CN" dirty="0"/>
              <a:t> useful method</a:t>
            </a:r>
          </a:p>
          <a:p>
            <a:pPr algn="just" eaLnBrk="1" hangingPunct="1">
              <a:spcBef>
                <a:spcPct val="50000"/>
              </a:spcBef>
            </a:pPr>
            <a:r>
              <a:rPr lang="en-US" altLang="zh-CN" u="sng" dirty="0"/>
              <a:t> an </a:t>
            </a:r>
            <a:r>
              <a:rPr lang="en-US" altLang="zh-CN" dirty="0"/>
              <a:t> effective method</a:t>
            </a:r>
          </a:p>
          <a:p>
            <a:pPr algn="just" eaLnBrk="1" hangingPunct="1">
              <a:spcBef>
                <a:spcPct val="50000"/>
              </a:spcBef>
            </a:pPr>
            <a:r>
              <a:rPr lang="en-US" altLang="zh-CN" u="sng" dirty="0"/>
              <a:t> a </a:t>
            </a:r>
            <a:r>
              <a:rPr lang="en-US" altLang="zh-CN" dirty="0"/>
              <a:t> one-bit address value</a:t>
            </a:r>
          </a:p>
          <a:p>
            <a:pPr algn="just" eaLnBrk="1" hangingPunct="1">
              <a:spcBef>
                <a:spcPct val="50000"/>
              </a:spcBef>
            </a:pPr>
            <a:r>
              <a:rPr lang="en-US" altLang="zh-CN" u="sng" dirty="0"/>
              <a:t> a </a:t>
            </a:r>
            <a:r>
              <a:rPr lang="en-US" altLang="zh-CN" dirty="0"/>
              <a:t> 5-bit address value</a:t>
            </a:r>
          </a:p>
          <a:p>
            <a:pPr algn="just" eaLnBrk="1" hangingPunct="1">
              <a:spcBef>
                <a:spcPct val="50000"/>
              </a:spcBef>
            </a:pPr>
            <a:r>
              <a:rPr lang="en-US" altLang="zh-CN" u="sng" dirty="0"/>
              <a:t> an </a:t>
            </a:r>
            <a:r>
              <a:rPr lang="en-US" altLang="zh-CN" dirty="0"/>
              <a:t> 8-bit address value</a:t>
            </a:r>
          </a:p>
          <a:p>
            <a:pPr algn="just" eaLnBrk="1" hangingPunct="1">
              <a:spcBef>
                <a:spcPct val="50000"/>
              </a:spcBef>
            </a:pPr>
            <a:endParaRPr lang="en-US" altLang="zh-CN" dirty="0"/>
          </a:p>
          <a:p>
            <a:pPr algn="just" eaLnBrk="1" hangingPunct="1">
              <a:spcBef>
                <a:spcPct val="50000"/>
              </a:spcBef>
            </a:pPr>
            <a:endParaRPr lang="en-US" altLang="zh-CN" dirty="0"/>
          </a:p>
          <a:p>
            <a:pPr algn="just" eaLnBrk="1" hangingPunct="1">
              <a:spcBef>
                <a:spcPct val="50000"/>
              </a:spcBef>
            </a:pPr>
            <a:endParaRPr lang="en-US" altLang="zh-CN" dirty="0"/>
          </a:p>
          <a:p>
            <a:endParaRPr lang="zh-CN" altLang="en-US" dirty="0"/>
          </a:p>
        </p:txBody>
      </p:sp>
    </p:spTree>
    <p:extLst>
      <p:ext uri="{BB962C8B-B14F-4D97-AF65-F5344CB8AC3E}">
        <p14:creationId xmlns:p14="http://schemas.microsoft.com/office/powerpoint/2010/main" val="401824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F9C5DBB-AE34-4404-8C63-B8E1D5467BF8}"/>
              </a:ext>
            </a:extLst>
          </p:cNvPr>
          <p:cNvSpPr>
            <a:spLocks noGrp="1"/>
          </p:cNvSpPr>
          <p:nvPr>
            <p:ph idx="1"/>
          </p:nvPr>
        </p:nvSpPr>
        <p:spPr>
          <a:xfrm>
            <a:off x="838200" y="220717"/>
            <a:ext cx="10515600" cy="5956246"/>
          </a:xfrm>
        </p:spPr>
        <p:txBody>
          <a:bodyPr>
            <a:normAutofit fontScale="92500" lnSpcReduction="20000"/>
          </a:bodyPr>
          <a:lstStyle/>
          <a:p>
            <a:r>
              <a:rPr lang="en-US" altLang="zh-CN" dirty="0"/>
              <a:t>increase    pipeline      arithmetic     instructions     architecture</a:t>
            </a:r>
          </a:p>
          <a:p>
            <a:r>
              <a:rPr lang="en-US" altLang="zh-CN" dirty="0"/>
              <a:t>so forth     operation    fetching        buffer              idle</a:t>
            </a:r>
            <a:endParaRPr lang="zh-CN" altLang="en-US" dirty="0"/>
          </a:p>
          <a:p>
            <a:pPr marL="0" indent="0">
              <a:buNone/>
            </a:pPr>
            <a:endParaRPr lang="en-US" altLang="zh-CN" dirty="0"/>
          </a:p>
          <a:p>
            <a:pPr algn="just"/>
            <a:r>
              <a:rPr lang="en-US" altLang="zh-CN" dirty="0"/>
              <a:t>In computers, a </a:t>
            </a:r>
            <a:r>
              <a:rPr lang="en-US" altLang="zh-CN" u="sng" dirty="0">
                <a:solidFill>
                  <a:srgbClr val="FF0000"/>
                </a:solidFill>
              </a:rPr>
              <a:t>(1)pipeline</a:t>
            </a:r>
            <a:r>
              <a:rPr lang="en-US" altLang="zh-CN" dirty="0"/>
              <a:t> is the continuous and somewhat overlapped movement of </a:t>
            </a:r>
            <a:r>
              <a:rPr lang="en-US" altLang="zh-CN" u="sng" dirty="0">
                <a:solidFill>
                  <a:srgbClr val="FF0000"/>
                </a:solidFill>
              </a:rPr>
              <a:t>(2)</a:t>
            </a:r>
            <a:r>
              <a:rPr lang="en-US" altLang="zh-CN" u="sng" dirty="0" err="1">
                <a:solidFill>
                  <a:srgbClr val="FF0000"/>
                </a:solidFill>
              </a:rPr>
              <a:t>instrutions</a:t>
            </a:r>
            <a:r>
              <a:rPr lang="en-US" altLang="zh-CN" u="sng" dirty="0">
                <a:solidFill>
                  <a:srgbClr val="FF0000"/>
                </a:solidFill>
              </a:rPr>
              <a:t> </a:t>
            </a:r>
            <a:r>
              <a:rPr lang="en-US" altLang="zh-CN" dirty="0"/>
              <a:t>to the processor or in the arithmetic steps taken by the processor to perform an instruction. Pipelining is the use of a pipeline. </a:t>
            </a:r>
          </a:p>
          <a:p>
            <a:pPr algn="just"/>
            <a:r>
              <a:rPr lang="en-US" altLang="zh-CN" dirty="0"/>
              <a:t>Without a pipeline, a computer processor gets the first instruction from memory, performs the </a:t>
            </a:r>
            <a:r>
              <a:rPr lang="en-US" altLang="zh-CN" u="sng" dirty="0">
                <a:solidFill>
                  <a:srgbClr val="FF0000"/>
                </a:solidFill>
              </a:rPr>
              <a:t>(3)operation</a:t>
            </a:r>
            <a:r>
              <a:rPr lang="en-US" altLang="zh-CN" dirty="0"/>
              <a:t> it calls for, and then goes to get the next instruction from memory, and </a:t>
            </a:r>
            <a:r>
              <a:rPr lang="en-US" altLang="zh-CN" u="sng" dirty="0">
                <a:solidFill>
                  <a:srgbClr val="FF0000"/>
                </a:solidFill>
              </a:rPr>
              <a:t>(4)so forth</a:t>
            </a:r>
            <a:r>
              <a:rPr lang="en-US" altLang="zh-CN" dirty="0"/>
              <a:t>. While </a:t>
            </a:r>
            <a:r>
              <a:rPr lang="en-US" altLang="zh-CN" u="sng" dirty="0">
                <a:solidFill>
                  <a:srgbClr val="FF0000"/>
                </a:solidFill>
              </a:rPr>
              <a:t>(5)fetching</a:t>
            </a:r>
            <a:r>
              <a:rPr lang="en-US" altLang="zh-CN" dirty="0"/>
              <a:t> the instruction, the </a:t>
            </a:r>
            <a:r>
              <a:rPr lang="en-US" altLang="zh-CN" u="sng" dirty="0">
                <a:solidFill>
                  <a:srgbClr val="FF0000"/>
                </a:solidFill>
              </a:rPr>
              <a:t>(6)arithmetic</a:t>
            </a:r>
            <a:r>
              <a:rPr lang="en-US" altLang="zh-CN" dirty="0"/>
              <a:t> part of the processor is </a:t>
            </a:r>
            <a:r>
              <a:rPr lang="en-US" altLang="zh-CN" u="sng" dirty="0">
                <a:solidFill>
                  <a:srgbClr val="FF0000"/>
                </a:solidFill>
              </a:rPr>
              <a:t>(7)idle</a:t>
            </a:r>
            <a:r>
              <a:rPr lang="en-US" altLang="zh-CN" dirty="0"/>
              <a:t>. It must wait until it gets the next instruction.</a:t>
            </a:r>
          </a:p>
          <a:p>
            <a:pPr algn="just"/>
            <a:r>
              <a:rPr lang="en-US" altLang="zh-CN" dirty="0"/>
              <a:t>With pipelining, the computer </a:t>
            </a:r>
            <a:r>
              <a:rPr lang="en-US" altLang="zh-CN" u="sng" dirty="0">
                <a:solidFill>
                  <a:srgbClr val="FF0000"/>
                </a:solidFill>
              </a:rPr>
              <a:t>(8)architecture</a:t>
            </a:r>
            <a:r>
              <a:rPr lang="en-US" altLang="zh-CN" dirty="0"/>
              <a:t> allows the next instructions to be fetched while the processor is performing arithmetic operations, holding them in a </a:t>
            </a:r>
            <a:r>
              <a:rPr lang="en-US" altLang="zh-CN" u="sng" dirty="0">
                <a:solidFill>
                  <a:srgbClr val="FF0000"/>
                </a:solidFill>
              </a:rPr>
              <a:t>(9)buffer</a:t>
            </a:r>
            <a:r>
              <a:rPr lang="en-US" altLang="zh-CN" dirty="0"/>
              <a:t> close to the processor until each instruction operation can be performed. The staging of instruction fetching is continuous. The result is an </a:t>
            </a:r>
            <a:r>
              <a:rPr lang="en-US" altLang="zh-CN" u="sng" dirty="0">
                <a:solidFill>
                  <a:srgbClr val="FF0000"/>
                </a:solidFill>
              </a:rPr>
              <a:t>(10)increase</a:t>
            </a:r>
            <a:r>
              <a:rPr lang="en-US" altLang="zh-CN" dirty="0"/>
              <a:t> in the number of instructions that can be performed during a given time period.</a:t>
            </a:r>
            <a:endParaRPr lang="zh-CN" altLang="en-US" dirty="0"/>
          </a:p>
          <a:p>
            <a:pPr algn="just"/>
            <a:endParaRPr lang="zh-CN" altLang="en-US" dirty="0"/>
          </a:p>
          <a:p>
            <a:pPr marL="0" indent="0">
              <a:buNone/>
            </a:pPr>
            <a:endParaRPr lang="zh-CN" altLang="en-US" dirty="0"/>
          </a:p>
        </p:txBody>
      </p:sp>
    </p:spTree>
    <p:extLst>
      <p:ext uri="{BB962C8B-B14F-4D97-AF65-F5344CB8AC3E}">
        <p14:creationId xmlns:p14="http://schemas.microsoft.com/office/powerpoint/2010/main" val="255674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71C5D4-9A58-4E13-81FA-49DB881EEDD9}"/>
              </a:ext>
            </a:extLst>
          </p:cNvPr>
          <p:cNvSpPr>
            <a:spLocks noGrp="1"/>
          </p:cNvSpPr>
          <p:nvPr>
            <p:ph idx="1"/>
          </p:nvPr>
        </p:nvSpPr>
        <p:spPr>
          <a:xfrm>
            <a:off x="838200" y="449317"/>
            <a:ext cx="10515600" cy="5727646"/>
          </a:xfrm>
        </p:spPr>
        <p:txBody>
          <a:bodyPr>
            <a:normAutofit lnSpcReduction="10000"/>
          </a:bodyPr>
          <a:lstStyle/>
          <a:p>
            <a:pPr marL="0" indent="0" algn="just">
              <a:buNone/>
            </a:pPr>
            <a:r>
              <a:rPr lang="en-US" altLang="zh-CN" dirty="0"/>
              <a:t>In computers, a </a:t>
            </a:r>
            <a:r>
              <a:rPr lang="en-US" altLang="zh-CN" u="sng" dirty="0">
                <a:solidFill>
                  <a:srgbClr val="FF0000"/>
                </a:solidFill>
              </a:rPr>
              <a:t>(1)pipeline</a:t>
            </a:r>
            <a:r>
              <a:rPr lang="en-US" altLang="zh-CN" dirty="0"/>
              <a:t> is the continuous and somewhat overlapped movement of </a:t>
            </a:r>
            <a:r>
              <a:rPr lang="en-US" altLang="zh-CN" u="sng" dirty="0">
                <a:solidFill>
                  <a:srgbClr val="FF0000"/>
                </a:solidFill>
              </a:rPr>
              <a:t>(2)instructions</a:t>
            </a:r>
            <a:r>
              <a:rPr lang="en-US" altLang="zh-CN" dirty="0"/>
              <a:t> to the processor or in the arithmetic steps taken by the processor to perform an instruction. Pipelining is the use of a pipeline. </a:t>
            </a:r>
          </a:p>
          <a:p>
            <a:pPr marL="0" indent="0" algn="just">
              <a:buNone/>
            </a:pPr>
            <a:r>
              <a:rPr lang="en-US" altLang="zh-CN" dirty="0"/>
              <a:t>Without a pipeline, a computer processor gets the first instruction from memory, performs the </a:t>
            </a:r>
            <a:r>
              <a:rPr lang="en-US" altLang="zh-CN" u="sng" dirty="0">
                <a:solidFill>
                  <a:srgbClr val="FF0000"/>
                </a:solidFill>
              </a:rPr>
              <a:t>(3)operation</a:t>
            </a:r>
            <a:r>
              <a:rPr lang="en-US" altLang="zh-CN" dirty="0"/>
              <a:t> it calls for, and then goes to get the next instruction from memory, and </a:t>
            </a:r>
            <a:r>
              <a:rPr lang="en-US" altLang="zh-CN" u="sng" dirty="0">
                <a:solidFill>
                  <a:srgbClr val="FF0000"/>
                </a:solidFill>
              </a:rPr>
              <a:t>(4)so forth</a:t>
            </a:r>
            <a:r>
              <a:rPr lang="en-US" altLang="zh-CN" dirty="0"/>
              <a:t>. While </a:t>
            </a:r>
            <a:r>
              <a:rPr lang="en-US" altLang="zh-CN" u="sng" dirty="0">
                <a:solidFill>
                  <a:srgbClr val="FF0000"/>
                </a:solidFill>
              </a:rPr>
              <a:t>(5)fetching</a:t>
            </a:r>
            <a:r>
              <a:rPr lang="en-US" altLang="zh-CN" dirty="0"/>
              <a:t> the instruction, the </a:t>
            </a:r>
            <a:r>
              <a:rPr lang="en-US" altLang="zh-CN" u="sng" dirty="0">
                <a:solidFill>
                  <a:srgbClr val="FF0000"/>
                </a:solidFill>
              </a:rPr>
              <a:t>(6)arithmetic</a:t>
            </a:r>
            <a:r>
              <a:rPr lang="en-US" altLang="zh-CN" dirty="0"/>
              <a:t> part of the processor is </a:t>
            </a:r>
            <a:r>
              <a:rPr lang="en-US" altLang="zh-CN" u="sng" dirty="0">
                <a:solidFill>
                  <a:srgbClr val="FF0000"/>
                </a:solidFill>
              </a:rPr>
              <a:t>(7)idle</a:t>
            </a:r>
            <a:r>
              <a:rPr lang="en-US" altLang="zh-CN" dirty="0"/>
              <a:t>. It must wait until it gets the next instruction.</a:t>
            </a:r>
            <a:endParaRPr lang="zh-CN" altLang="en-US" dirty="0"/>
          </a:p>
          <a:p>
            <a:pPr marL="0" indent="0">
              <a:buNone/>
            </a:pPr>
            <a:r>
              <a:rPr lang="en-US" altLang="zh-CN" dirty="0"/>
              <a:t>With pipelining, the computer </a:t>
            </a:r>
            <a:r>
              <a:rPr lang="en-US" altLang="zh-CN" u="sng" dirty="0">
                <a:solidFill>
                  <a:srgbClr val="FF0000"/>
                </a:solidFill>
              </a:rPr>
              <a:t>(8)architecture</a:t>
            </a:r>
            <a:r>
              <a:rPr lang="en-US" altLang="zh-CN" dirty="0"/>
              <a:t> allows the next instructions to be fetched while the processor is performing arithmetic operations, holding them in a </a:t>
            </a:r>
            <a:r>
              <a:rPr lang="en-US" altLang="zh-CN" u="sng" dirty="0">
                <a:solidFill>
                  <a:srgbClr val="FF0000"/>
                </a:solidFill>
              </a:rPr>
              <a:t>(9)buffer</a:t>
            </a:r>
            <a:r>
              <a:rPr lang="en-US" altLang="zh-CN" dirty="0"/>
              <a:t> close to the processor until each instruction operation can be performed. The staging of instruction fetching is continuous. The result is an </a:t>
            </a:r>
            <a:r>
              <a:rPr lang="en-US" altLang="zh-CN" u="sng" dirty="0">
                <a:solidFill>
                  <a:srgbClr val="FF0000"/>
                </a:solidFill>
              </a:rPr>
              <a:t>(10)increase</a:t>
            </a:r>
            <a:r>
              <a:rPr lang="en-US" altLang="zh-CN" dirty="0"/>
              <a:t> in the number of instructions that can be performed during a given time period.</a:t>
            </a:r>
            <a:endParaRPr lang="zh-CN" altLang="en-US" dirty="0"/>
          </a:p>
          <a:p>
            <a:pPr marL="0" indent="0">
              <a:buNone/>
            </a:pPr>
            <a:endParaRPr lang="zh-CN" altLang="en-US" dirty="0"/>
          </a:p>
        </p:txBody>
      </p:sp>
    </p:spTree>
    <p:extLst>
      <p:ext uri="{BB962C8B-B14F-4D97-AF65-F5344CB8AC3E}">
        <p14:creationId xmlns:p14="http://schemas.microsoft.com/office/powerpoint/2010/main" val="257998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DB9232-A98B-4157-B521-105AF7BCD450}"/>
              </a:ext>
            </a:extLst>
          </p:cNvPr>
          <p:cNvSpPr>
            <a:spLocks noGrp="1"/>
          </p:cNvSpPr>
          <p:nvPr>
            <p:ph idx="1"/>
          </p:nvPr>
        </p:nvSpPr>
        <p:spPr>
          <a:xfrm>
            <a:off x="838200" y="126124"/>
            <a:ext cx="10515600" cy="6050839"/>
          </a:xfrm>
        </p:spPr>
        <p:txBody>
          <a:bodyPr>
            <a:normAutofit lnSpcReduction="10000"/>
          </a:bodyPr>
          <a:lstStyle/>
          <a:p>
            <a:pPr marL="0" indent="0" algn="just" eaLnBrk="1" hangingPunct="1">
              <a:spcBef>
                <a:spcPct val="50000"/>
              </a:spcBef>
              <a:buNone/>
            </a:pPr>
            <a:r>
              <a:rPr lang="zh-CN" altLang="en-US" dirty="0"/>
              <a:t>翻译练习：</a:t>
            </a:r>
            <a:endParaRPr lang="en-US" altLang="zh-CN" dirty="0"/>
          </a:p>
          <a:p>
            <a:pPr marL="0" indent="0" algn="just" eaLnBrk="1" hangingPunct="1">
              <a:spcBef>
                <a:spcPct val="50000"/>
              </a:spcBef>
              <a:buNone/>
            </a:pPr>
            <a:r>
              <a:rPr lang="en-US" altLang="zh-CN" dirty="0"/>
              <a:t>The internal organizations of </a:t>
            </a:r>
            <a:r>
              <a:rPr lang="en-US" altLang="zh-CN" dirty="0">
                <a:solidFill>
                  <a:srgbClr val="FF0000"/>
                </a:solidFill>
              </a:rPr>
              <a:t>ROM and RAM </a:t>
            </a:r>
            <a:r>
              <a:rPr lang="en-US" altLang="zh-CN" dirty="0"/>
              <a:t>chips are similar. To </a:t>
            </a:r>
            <a:r>
              <a:rPr lang="en-US" altLang="zh-CN" dirty="0">
                <a:solidFill>
                  <a:srgbClr val="FF0000"/>
                </a:solidFill>
              </a:rPr>
              <a:t>illustrate</a:t>
            </a:r>
            <a:r>
              <a:rPr lang="en-US" altLang="zh-CN" dirty="0"/>
              <a:t> the simplest organization, </a:t>
            </a:r>
            <a:r>
              <a:rPr lang="en-US" altLang="zh-CN" dirty="0">
                <a:solidFill>
                  <a:srgbClr val="FF0000"/>
                </a:solidFill>
              </a:rPr>
              <a:t>a linear organization</a:t>
            </a:r>
            <a:r>
              <a:rPr lang="en-US" altLang="zh-CN" dirty="0"/>
              <a:t>, consider an 8</a:t>
            </a:r>
            <a:r>
              <a:rPr lang="en-US" altLang="zh-CN" dirty="0">
                <a:sym typeface="Symbol" panose="05050102010706020507" pitchFamily="18" charset="2"/>
              </a:rPr>
              <a:t></a:t>
            </a:r>
            <a:r>
              <a:rPr lang="en-US" altLang="zh-CN" dirty="0"/>
              <a:t>2 ROM chip. </a:t>
            </a:r>
          </a:p>
          <a:p>
            <a:pPr marL="0" indent="0" algn="just" eaLnBrk="1" hangingPunct="1">
              <a:spcBef>
                <a:spcPct val="50000"/>
              </a:spcBef>
              <a:buNone/>
            </a:pPr>
            <a:r>
              <a:rPr lang="en-US" altLang="zh-CN" dirty="0">
                <a:solidFill>
                  <a:srgbClr val="FF0000"/>
                </a:solidFill>
              </a:rPr>
              <a:t>For simplicity</a:t>
            </a:r>
            <a:r>
              <a:rPr lang="en-US" altLang="zh-CN" dirty="0"/>
              <a:t>, programming components are not shown. This chip has three </a:t>
            </a:r>
            <a:r>
              <a:rPr lang="en-US" altLang="zh-CN" dirty="0">
                <a:solidFill>
                  <a:srgbClr val="FF0000"/>
                </a:solidFill>
              </a:rPr>
              <a:t>address inputs </a:t>
            </a:r>
            <a:r>
              <a:rPr lang="en-US" altLang="zh-CN" dirty="0"/>
              <a:t>and two </a:t>
            </a:r>
            <a:r>
              <a:rPr lang="en-US" altLang="zh-CN" dirty="0">
                <a:solidFill>
                  <a:srgbClr val="FF0000"/>
                </a:solidFill>
              </a:rPr>
              <a:t>data outputs</a:t>
            </a:r>
            <a:r>
              <a:rPr lang="en-US" altLang="zh-CN" dirty="0"/>
              <a:t>, and 16 bits of internal storage arranged as </a:t>
            </a:r>
            <a:r>
              <a:rPr lang="en-US" altLang="zh-CN" dirty="0">
                <a:solidFill>
                  <a:srgbClr val="FF0000"/>
                </a:solidFill>
              </a:rPr>
              <a:t>eight 2-bit locations</a:t>
            </a:r>
            <a:r>
              <a:rPr lang="en-US" altLang="zh-CN" dirty="0"/>
              <a:t>.</a:t>
            </a:r>
          </a:p>
          <a:p>
            <a:pPr marL="0" indent="0">
              <a:buNone/>
            </a:pPr>
            <a:endParaRPr lang="en-US" altLang="zh-CN" dirty="0"/>
          </a:p>
          <a:p>
            <a:pPr marL="0" indent="0" eaLnBrk="1" hangingPunct="1">
              <a:spcBef>
                <a:spcPct val="50000"/>
              </a:spcBef>
              <a:buNone/>
            </a:pPr>
            <a:r>
              <a:rPr lang="en-US" altLang="zh-CN" sz="2800" b="1" dirty="0">
                <a:solidFill>
                  <a:srgbClr val="A84400"/>
                </a:solidFill>
              </a:rPr>
              <a:t>ROM</a:t>
            </a:r>
            <a:r>
              <a:rPr lang="zh-CN" altLang="en-US" sz="2800" b="1" dirty="0">
                <a:solidFill>
                  <a:srgbClr val="A84400"/>
                </a:solidFill>
              </a:rPr>
              <a:t>和</a:t>
            </a:r>
            <a:r>
              <a:rPr lang="en-US" altLang="zh-CN" sz="2800" b="1" dirty="0">
                <a:solidFill>
                  <a:srgbClr val="A84400"/>
                </a:solidFill>
              </a:rPr>
              <a:t>RAM</a:t>
            </a:r>
            <a:r>
              <a:rPr lang="zh-CN" altLang="en-US" sz="2800" b="1" dirty="0">
                <a:solidFill>
                  <a:srgbClr val="A84400"/>
                </a:solidFill>
              </a:rPr>
              <a:t>芯片的内部组成是相似的。为了说明一个最简单的组成</a:t>
            </a:r>
            <a:r>
              <a:rPr lang="en-US" altLang="zh-CN" sz="2800" b="1" dirty="0">
                <a:solidFill>
                  <a:srgbClr val="A84400"/>
                </a:solidFill>
              </a:rPr>
              <a:t>——</a:t>
            </a:r>
            <a:r>
              <a:rPr lang="zh-CN" altLang="en-US" sz="2800" b="1" dirty="0"/>
              <a:t>线性组成</a:t>
            </a:r>
            <a:r>
              <a:rPr lang="zh-CN" altLang="en-US" sz="2800" b="1" dirty="0">
                <a:solidFill>
                  <a:srgbClr val="A84400"/>
                </a:solidFill>
              </a:rPr>
              <a:t>，我们来考虑一个</a:t>
            </a:r>
            <a:r>
              <a:rPr lang="en-US" altLang="zh-CN" sz="2800" b="1" dirty="0">
                <a:solidFill>
                  <a:srgbClr val="A84400"/>
                </a:solidFill>
              </a:rPr>
              <a:t>8</a:t>
            </a:r>
            <a:r>
              <a:rPr lang="en-US" altLang="zh-CN" sz="2800" b="1" dirty="0">
                <a:solidFill>
                  <a:srgbClr val="A84400"/>
                </a:solidFill>
                <a:sym typeface="Symbol" panose="05050102010706020507" pitchFamily="18" charset="2"/>
              </a:rPr>
              <a:t></a:t>
            </a:r>
            <a:r>
              <a:rPr lang="en-US" altLang="zh-CN" sz="2800" b="1" dirty="0">
                <a:solidFill>
                  <a:srgbClr val="A84400"/>
                </a:solidFill>
              </a:rPr>
              <a:t>2</a:t>
            </a:r>
            <a:r>
              <a:rPr lang="zh-CN" altLang="en-US" sz="2800" b="1" dirty="0">
                <a:solidFill>
                  <a:srgbClr val="A84400"/>
                </a:solidFill>
              </a:rPr>
              <a:t>的</a:t>
            </a:r>
            <a:r>
              <a:rPr lang="en-US" altLang="zh-CN" sz="2800" b="1" dirty="0">
                <a:solidFill>
                  <a:srgbClr val="A84400"/>
                </a:solidFill>
              </a:rPr>
              <a:t>ROM</a:t>
            </a:r>
            <a:r>
              <a:rPr lang="zh-CN" altLang="en-US" sz="2800" b="1" dirty="0">
                <a:solidFill>
                  <a:srgbClr val="A84400"/>
                </a:solidFill>
              </a:rPr>
              <a:t>芯片。</a:t>
            </a:r>
            <a:endParaRPr lang="en-US" altLang="zh-CN" sz="2800" b="1" dirty="0">
              <a:solidFill>
                <a:srgbClr val="A84400"/>
              </a:solidFill>
            </a:endParaRPr>
          </a:p>
          <a:p>
            <a:pPr marL="0" indent="0" eaLnBrk="1" hangingPunct="1">
              <a:spcBef>
                <a:spcPct val="50000"/>
              </a:spcBef>
              <a:buNone/>
            </a:pPr>
            <a:r>
              <a:rPr lang="zh-CN" altLang="en-US" sz="2800" b="1" dirty="0">
                <a:solidFill>
                  <a:srgbClr val="A84400"/>
                </a:solidFill>
              </a:rPr>
              <a:t>为了简化，编程器件没有画出来。这个芯片有三个</a:t>
            </a:r>
            <a:r>
              <a:rPr lang="zh-CN" altLang="en-US" sz="2800" b="1" dirty="0"/>
              <a:t>地址输入端</a:t>
            </a:r>
            <a:r>
              <a:rPr lang="zh-CN" altLang="en-US" sz="2800" b="1" dirty="0">
                <a:solidFill>
                  <a:srgbClr val="A84400"/>
                </a:solidFill>
              </a:rPr>
              <a:t>和两个</a:t>
            </a:r>
            <a:r>
              <a:rPr lang="zh-CN" altLang="en-US" sz="2800" b="1" dirty="0"/>
              <a:t>数据输出端</a:t>
            </a:r>
            <a:r>
              <a:rPr lang="zh-CN" altLang="en-US" sz="2800" b="1" dirty="0">
                <a:solidFill>
                  <a:srgbClr val="A84400"/>
                </a:solidFill>
              </a:rPr>
              <a:t>，以及</a:t>
            </a:r>
            <a:r>
              <a:rPr lang="en-US" altLang="zh-CN" sz="2800" b="1" dirty="0">
                <a:solidFill>
                  <a:srgbClr val="A84400"/>
                </a:solidFill>
              </a:rPr>
              <a:t>16</a:t>
            </a:r>
            <a:r>
              <a:rPr lang="zh-CN" altLang="en-US" sz="2800" b="1" dirty="0">
                <a:solidFill>
                  <a:srgbClr val="A84400"/>
                </a:solidFill>
              </a:rPr>
              <a:t>位的内部存储元件，它排列成</a:t>
            </a:r>
            <a:r>
              <a:rPr lang="en-US" altLang="zh-CN" sz="2800" b="1" dirty="0"/>
              <a:t>8</a:t>
            </a:r>
            <a:r>
              <a:rPr lang="zh-CN" altLang="en-US" sz="2800" b="1" dirty="0"/>
              <a:t>个单元，每个单元</a:t>
            </a:r>
            <a:r>
              <a:rPr lang="en-US" altLang="zh-CN" sz="2800" b="1" dirty="0"/>
              <a:t>2</a:t>
            </a:r>
            <a:r>
              <a:rPr lang="zh-CN" altLang="en-US" sz="2800" b="1" dirty="0"/>
              <a:t>位</a:t>
            </a:r>
            <a:r>
              <a:rPr lang="zh-CN" altLang="en-US" sz="2800" b="1" dirty="0">
                <a:solidFill>
                  <a:srgbClr val="A84400"/>
                </a:solidFill>
              </a:rPr>
              <a:t>。</a:t>
            </a:r>
          </a:p>
          <a:p>
            <a:pPr marL="0" indent="0">
              <a:buNone/>
            </a:pPr>
            <a:endParaRPr lang="zh-CN" altLang="en-US" dirty="0"/>
          </a:p>
        </p:txBody>
      </p:sp>
    </p:spTree>
    <p:extLst>
      <p:ext uri="{BB962C8B-B14F-4D97-AF65-F5344CB8AC3E}">
        <p14:creationId xmlns:p14="http://schemas.microsoft.com/office/powerpoint/2010/main" val="1982309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0114B10-8BB5-4AC5-855D-3BA7789221C0}"/>
              </a:ext>
            </a:extLst>
          </p:cNvPr>
          <p:cNvSpPr>
            <a:spLocks noGrp="1"/>
          </p:cNvSpPr>
          <p:nvPr>
            <p:ph idx="1"/>
          </p:nvPr>
        </p:nvSpPr>
        <p:spPr>
          <a:xfrm>
            <a:off x="838200" y="204952"/>
            <a:ext cx="10515600" cy="5972011"/>
          </a:xfrm>
        </p:spPr>
        <p:txBody>
          <a:bodyPr/>
          <a:lstStyle/>
          <a:p>
            <a:pPr marL="0" indent="0" algn="just" eaLnBrk="1" hangingPunct="1">
              <a:spcBef>
                <a:spcPct val="50000"/>
              </a:spcBef>
              <a:buNone/>
            </a:pPr>
            <a:r>
              <a:rPr lang="zh-CN" altLang="en-US" dirty="0"/>
              <a:t>翻译练习：</a:t>
            </a:r>
            <a:endParaRPr lang="en-US" altLang="zh-CN" dirty="0"/>
          </a:p>
          <a:p>
            <a:pPr marL="0" indent="0" algn="just" eaLnBrk="1" hangingPunct="1">
              <a:spcBef>
                <a:spcPct val="50000"/>
              </a:spcBef>
              <a:buNone/>
            </a:pPr>
            <a:r>
              <a:rPr lang="en-US" altLang="zh-CN" dirty="0"/>
              <a:t>Alignment simply means storing multibyte values in locations </a:t>
            </a:r>
            <a:r>
              <a:rPr lang="en-US" altLang="zh-CN" dirty="0">
                <a:solidFill>
                  <a:srgbClr val="00B050"/>
                </a:solidFill>
              </a:rPr>
              <a:t>such that </a:t>
            </a:r>
            <a:r>
              <a:rPr lang="en-US" altLang="zh-CN" dirty="0"/>
              <a:t>they begin at a location that also begins a multibyte read block. </a:t>
            </a:r>
          </a:p>
          <a:p>
            <a:pPr marL="0" indent="0" algn="just" eaLnBrk="1" hangingPunct="1">
              <a:spcBef>
                <a:spcPct val="50000"/>
              </a:spcBef>
              <a:buNone/>
            </a:pPr>
            <a:r>
              <a:rPr lang="en-US" altLang="zh-CN" dirty="0"/>
              <a:t>In this example, this means </a:t>
            </a:r>
            <a:r>
              <a:rPr lang="en-US" altLang="zh-CN" dirty="0">
                <a:solidFill>
                  <a:srgbClr val="FF0000"/>
                </a:solidFill>
              </a:rPr>
              <a:t>beginning multibyte values at memory locations that have addresses evenly divisible by four</a:t>
            </a:r>
            <a:r>
              <a:rPr lang="en-US" altLang="zh-CN" dirty="0"/>
              <a:t>, thus guaranteeing that a four-byte value can be accessed by a single read operation.</a:t>
            </a:r>
          </a:p>
          <a:p>
            <a:pPr marL="0" indent="0">
              <a:buNone/>
            </a:pPr>
            <a:endParaRPr lang="en-US" altLang="zh-CN" dirty="0"/>
          </a:p>
          <a:p>
            <a:pPr marL="0" indent="0">
              <a:buNone/>
            </a:pPr>
            <a:r>
              <a:rPr lang="zh-CN" altLang="en-US" b="1" dirty="0">
                <a:solidFill>
                  <a:srgbClr val="A84400"/>
                </a:solidFill>
              </a:rPr>
              <a:t>对齐简单地说就使存储多字节值的起始单元刚好是某个多字节读取模块的开始单元。在这个例子中，意味着</a:t>
            </a:r>
            <a:r>
              <a:rPr lang="zh-CN" altLang="en-US" b="1" dirty="0"/>
              <a:t>多字节值开始存储的单元的地址要能被</a:t>
            </a:r>
            <a:r>
              <a:rPr lang="en-US" altLang="zh-CN" b="1" dirty="0"/>
              <a:t>4</a:t>
            </a:r>
            <a:r>
              <a:rPr lang="zh-CN" altLang="en-US" b="1" dirty="0"/>
              <a:t>整除</a:t>
            </a:r>
            <a:r>
              <a:rPr lang="zh-CN" altLang="en-US" b="1" dirty="0">
                <a:solidFill>
                  <a:srgbClr val="A84400"/>
                </a:solidFill>
              </a:rPr>
              <a:t>，这样就保证该</a:t>
            </a:r>
            <a:r>
              <a:rPr lang="en-US" altLang="zh-CN" b="1" dirty="0">
                <a:solidFill>
                  <a:srgbClr val="A84400"/>
                </a:solidFill>
              </a:rPr>
              <a:t>4</a:t>
            </a:r>
            <a:r>
              <a:rPr lang="zh-CN" altLang="en-US" b="1" dirty="0">
                <a:solidFill>
                  <a:srgbClr val="A84400"/>
                </a:solidFill>
              </a:rPr>
              <a:t>字节值可在单一的一个读操作中存取到。</a:t>
            </a:r>
          </a:p>
          <a:p>
            <a:pPr marL="0" indent="0">
              <a:buNone/>
            </a:pPr>
            <a:endParaRPr lang="zh-CN" altLang="en-US" dirty="0"/>
          </a:p>
        </p:txBody>
      </p:sp>
    </p:spTree>
    <p:extLst>
      <p:ext uri="{BB962C8B-B14F-4D97-AF65-F5344CB8AC3E}">
        <p14:creationId xmlns:p14="http://schemas.microsoft.com/office/powerpoint/2010/main" val="2875027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6BB772-22C4-4636-A84F-9761BA91B58B}"/>
              </a:ext>
            </a:extLst>
          </p:cNvPr>
          <p:cNvSpPr>
            <a:spLocks noGrp="1"/>
          </p:cNvSpPr>
          <p:nvPr>
            <p:ph type="title"/>
          </p:nvPr>
        </p:nvSpPr>
        <p:spPr/>
        <p:txBody>
          <a:bodyPr/>
          <a:lstStyle/>
          <a:p>
            <a:r>
              <a:rPr lang="en-US" altLang="zh-CN" dirty="0"/>
              <a:t>Chapter 3</a:t>
            </a:r>
            <a:endParaRPr lang="zh-CN" altLang="en-US" dirty="0"/>
          </a:p>
        </p:txBody>
      </p:sp>
    </p:spTree>
    <p:extLst>
      <p:ext uri="{BB962C8B-B14F-4D97-AF65-F5344CB8AC3E}">
        <p14:creationId xmlns:p14="http://schemas.microsoft.com/office/powerpoint/2010/main" val="3349440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681961F-0449-45B1-AE30-E6A9049682E1}"/>
              </a:ext>
            </a:extLst>
          </p:cNvPr>
          <p:cNvSpPr>
            <a:spLocks noGrp="1"/>
          </p:cNvSpPr>
          <p:nvPr>
            <p:ph idx="1"/>
          </p:nvPr>
        </p:nvSpPr>
        <p:spPr>
          <a:xfrm>
            <a:off x="838200" y="364142"/>
            <a:ext cx="10515600" cy="5812821"/>
          </a:xfrm>
        </p:spPr>
        <p:txBody>
          <a:bodyPr/>
          <a:lstStyle/>
          <a:p>
            <a:pPr marL="0" indent="0">
              <a:buNone/>
            </a:pPr>
            <a:r>
              <a:rPr lang="zh-CN" altLang="en-US" b="1" dirty="0">
                <a:solidFill>
                  <a:srgbClr val="FF0000"/>
                </a:solidFill>
              </a:rPr>
              <a:t>翻译练习：</a:t>
            </a:r>
            <a:endParaRPr lang="en-US" altLang="zh-CN" b="1" dirty="0">
              <a:solidFill>
                <a:srgbClr val="FF0000"/>
              </a:solidFill>
            </a:endParaRPr>
          </a:p>
          <a:p>
            <a:endParaRPr lang="en-US" altLang="zh-CN" b="1" dirty="0">
              <a:solidFill>
                <a:srgbClr val="000000"/>
              </a:solidFill>
            </a:endParaRPr>
          </a:p>
          <a:p>
            <a:pPr marL="0" indent="0">
              <a:buNone/>
            </a:pPr>
            <a:r>
              <a:rPr lang="zh-CN" altLang="en-US" b="1" dirty="0">
                <a:solidFill>
                  <a:srgbClr val="000000"/>
                </a:solidFill>
              </a:rPr>
              <a:t>在十六进制数制系统中，个位的权为</a:t>
            </a:r>
            <a:r>
              <a:rPr lang="en-US" altLang="zh-CN" b="1" dirty="0"/>
              <a:t>16</a:t>
            </a:r>
            <a:r>
              <a:rPr lang="en-US" altLang="zh-CN" b="1" baseline="30000" dirty="0"/>
              <a:t>0 </a:t>
            </a:r>
            <a:r>
              <a:rPr lang="zh-CN" altLang="en-US" b="1" dirty="0">
                <a:solidFill>
                  <a:srgbClr val="000000"/>
                </a:solidFill>
              </a:rPr>
              <a:t>；十位的权为</a:t>
            </a:r>
            <a:r>
              <a:rPr lang="en-US" altLang="zh-CN" b="1" dirty="0"/>
              <a:t>16</a:t>
            </a:r>
            <a:r>
              <a:rPr lang="en-US" altLang="zh-CN" b="1" baseline="30000" dirty="0"/>
              <a:t>1</a:t>
            </a:r>
            <a:r>
              <a:rPr lang="zh-CN" altLang="en-US" b="1" dirty="0">
                <a:solidFill>
                  <a:srgbClr val="000000"/>
                </a:solidFill>
              </a:rPr>
              <a:t>；而百位的权为</a:t>
            </a:r>
            <a:r>
              <a:rPr lang="en-US" altLang="zh-CN" b="1" dirty="0"/>
              <a:t>16</a:t>
            </a:r>
            <a:r>
              <a:rPr lang="en-US" altLang="zh-CN" b="1" baseline="30000" dirty="0"/>
              <a:t>2</a:t>
            </a:r>
            <a:r>
              <a:rPr lang="zh-CN" altLang="en-US" b="1" dirty="0">
                <a:solidFill>
                  <a:srgbClr val="000000"/>
                </a:solidFill>
              </a:rPr>
              <a:t>。</a:t>
            </a:r>
            <a:endParaRPr lang="en-US" altLang="zh-CN" b="1" dirty="0"/>
          </a:p>
          <a:p>
            <a:endParaRPr lang="en-US" altLang="zh-CN" b="1" dirty="0"/>
          </a:p>
          <a:p>
            <a:endParaRPr lang="en-US" altLang="zh-CN" b="1" dirty="0"/>
          </a:p>
          <a:p>
            <a:pPr marL="0" indent="0" algn="just">
              <a:buNone/>
            </a:pPr>
            <a:r>
              <a:rPr lang="en-US" altLang="zh-CN" b="1" dirty="0"/>
              <a:t>In a (based 16) hexadecimal number system, the units position has a weight of 16</a:t>
            </a:r>
            <a:r>
              <a:rPr lang="en-US" altLang="zh-CN" b="1" baseline="30000" dirty="0"/>
              <a:t>0</a:t>
            </a:r>
            <a:r>
              <a:rPr lang="en-US" altLang="zh-CN" b="1" dirty="0"/>
              <a:t> ; the tens position has a weight of 16</a:t>
            </a:r>
            <a:r>
              <a:rPr lang="en-US" altLang="zh-CN" b="1" baseline="30000" dirty="0"/>
              <a:t>1</a:t>
            </a:r>
            <a:r>
              <a:rPr lang="en-US" altLang="zh-CN" b="1" dirty="0"/>
              <a:t>; and the hundreds position has a weight of 16</a:t>
            </a:r>
            <a:r>
              <a:rPr lang="en-US" altLang="zh-CN" b="1" baseline="30000" dirty="0"/>
              <a:t>2</a:t>
            </a:r>
            <a:r>
              <a:rPr lang="en-US" altLang="zh-CN" b="1" dirty="0"/>
              <a:t>. </a:t>
            </a:r>
          </a:p>
          <a:p>
            <a:endParaRPr lang="zh-CN" altLang="en-US" dirty="0"/>
          </a:p>
          <a:p>
            <a:pPr marL="0" indent="0">
              <a:buNone/>
            </a:pPr>
            <a:endParaRPr lang="zh-CN" altLang="en-US" dirty="0"/>
          </a:p>
        </p:txBody>
      </p:sp>
    </p:spTree>
    <p:extLst>
      <p:ext uri="{BB962C8B-B14F-4D97-AF65-F5344CB8AC3E}">
        <p14:creationId xmlns:p14="http://schemas.microsoft.com/office/powerpoint/2010/main" val="80146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vert="horz" wrap="square" lIns="91440" tIns="45720" rIns="91440" bIns="45720" anchor="ctr"/>
          <a:lstStyle/>
          <a:p>
            <a:r>
              <a:rPr lang="en-US" altLang="zh-CN" dirty="0"/>
              <a:t>Exercises</a:t>
            </a:r>
            <a:endParaRPr lang="zh-CN" altLang="en-US" dirty="0"/>
          </a:p>
        </p:txBody>
      </p:sp>
      <p:sp>
        <p:nvSpPr>
          <p:cNvPr id="49155" name="内容占位符 2"/>
          <p:cNvSpPr>
            <a:spLocks noGrp="1"/>
          </p:cNvSpPr>
          <p:nvPr>
            <p:ph idx="1"/>
          </p:nvPr>
        </p:nvSpPr>
        <p:spPr>
          <a:xfrm>
            <a:off x="2152650" y="1358900"/>
            <a:ext cx="7886700" cy="4935538"/>
          </a:xfrm>
        </p:spPr>
        <p:txBody>
          <a:bodyPr vert="horz" wrap="square" lIns="91440" tIns="45720" rIns="91440" bIns="45720" anchor="t">
            <a:normAutofit fontScale="85000" lnSpcReduction="20000"/>
          </a:bodyPr>
          <a:lstStyle/>
          <a:p>
            <a:pPr marL="457200" indent="-457200">
              <a:buFont typeface="Arial" panose="020B0604020202090204" pitchFamily="34" charset="0"/>
              <a:buAutoNum type="arabicPeriod"/>
            </a:pPr>
            <a:r>
              <a:rPr lang="en-US" altLang="zh-CN" dirty="0"/>
              <a:t>Choose the right answer</a:t>
            </a:r>
          </a:p>
          <a:p>
            <a:pPr marL="457200" indent="-457200">
              <a:buFont typeface="Arial" panose="020B0604020202090204" pitchFamily="34" charset="0"/>
              <a:buAutoNum type="arabicParenBoth"/>
            </a:pPr>
            <a:r>
              <a:rPr lang="en-US" altLang="zh-CN" dirty="0"/>
              <a:t>A  </a:t>
            </a:r>
            <a:r>
              <a:rPr lang="en-US" altLang="zh-CN" u="sng" dirty="0"/>
              <a:t>  B    </a:t>
            </a:r>
            <a:r>
              <a:rPr lang="en-US" altLang="zh-CN" dirty="0"/>
              <a:t> is a functional unit that interprets and carries out instructions.</a:t>
            </a:r>
          </a:p>
          <a:p>
            <a:pPr marL="457200" indent="-457200">
              <a:buFont typeface="Arial" panose="020B0604020202090204" pitchFamily="34" charset="0"/>
              <a:buAutoNum type="alphaUcPeriod"/>
            </a:pPr>
            <a:r>
              <a:rPr lang="en-US" altLang="zh-CN" dirty="0"/>
              <a:t>memory   B. processor   C. storage   D. network</a:t>
            </a:r>
          </a:p>
          <a:p>
            <a:pPr marL="457200" indent="-457200">
              <a:buNone/>
            </a:pPr>
            <a:r>
              <a:rPr lang="en-US" altLang="zh-CN" dirty="0"/>
              <a:t>(2) A </a:t>
            </a:r>
            <a:r>
              <a:rPr lang="en-US" altLang="zh-CN" u="sng" dirty="0"/>
              <a:t>      </a:t>
            </a:r>
            <a:r>
              <a:rPr lang="en-US" altLang="zh-CN" u="sng" dirty="0" err="1"/>
              <a:t>A</a:t>
            </a:r>
            <a:r>
              <a:rPr lang="en-US" altLang="zh-CN" u="sng" dirty="0"/>
              <a:t>    </a:t>
            </a:r>
            <a:r>
              <a:rPr lang="en-US" altLang="zh-CN" dirty="0"/>
              <a:t> consists of the symbols, characters, and usage rules that permit people to communicate with computer.</a:t>
            </a:r>
          </a:p>
          <a:p>
            <a:pPr marL="457200" indent="-457200">
              <a:buFont typeface="Arial" panose="020B0604020202090204" pitchFamily="34" charset="0"/>
              <a:buAutoNum type="alphaUcPeriod"/>
            </a:pPr>
            <a:r>
              <a:rPr lang="en-US" altLang="zh-CN" dirty="0"/>
              <a:t>programming language    B. network   C. keyboard    D. display</a:t>
            </a:r>
          </a:p>
          <a:p>
            <a:pPr marL="457200" indent="-457200">
              <a:buFont typeface="Arial" panose="020B0604020202090204" pitchFamily="34" charset="0"/>
              <a:buAutoNum type="arabicParenBoth" startAt="3"/>
            </a:pPr>
            <a:r>
              <a:rPr lang="en-US" altLang="zh-CN" u="sng" dirty="0"/>
              <a:t>     A    </a:t>
            </a:r>
            <a:r>
              <a:rPr lang="en-US" altLang="zh-CN" dirty="0"/>
              <a:t> software, also called end-user program, includes database programs, word processors, spreadsheets, </a:t>
            </a:r>
            <a:r>
              <a:rPr lang="en-US" altLang="zh-CN" dirty="0">
                <a:solidFill>
                  <a:srgbClr val="FF0000"/>
                </a:solidFill>
              </a:rPr>
              <a:t>etc.</a:t>
            </a:r>
          </a:p>
          <a:p>
            <a:pPr marL="457200" indent="-457200">
              <a:buFont typeface="Arial" panose="020B0604020202090204" pitchFamily="34" charset="0"/>
              <a:buAutoNum type="alphaUcPeriod"/>
            </a:pPr>
            <a:r>
              <a:rPr lang="en-US" altLang="zh-CN" dirty="0"/>
              <a:t>Application   B. System    C. Complier   D. Utility</a:t>
            </a:r>
          </a:p>
          <a:p>
            <a:pPr marL="457200" indent="-457200">
              <a:buNone/>
            </a:pPr>
            <a:r>
              <a:rPr lang="en-US" altLang="zh-CN" dirty="0"/>
              <a:t>(4) In </a:t>
            </a:r>
            <a:r>
              <a:rPr lang="en-US" altLang="zh-CN" u="sng" dirty="0"/>
              <a:t>   D   </a:t>
            </a:r>
            <a:r>
              <a:rPr lang="en-US" altLang="zh-CN" dirty="0"/>
              <a:t>, the only element that can be deleted or removed is the one that was inserted most recently.</a:t>
            </a:r>
          </a:p>
          <a:p>
            <a:pPr marL="457200" indent="-457200">
              <a:buFont typeface="Arial" panose="020B0604020202090204" pitchFamily="34" charset="0"/>
              <a:buAutoNum type="alphaUcPeriod"/>
            </a:pPr>
            <a:r>
              <a:rPr lang="en-US" altLang="zh-CN" dirty="0"/>
              <a:t>a line   B. a queue    C. an array   D. a stack</a:t>
            </a:r>
          </a:p>
          <a:p>
            <a:pPr marL="457200" indent="-457200">
              <a:buFont typeface="Arial" panose="020B0604020202090204" pitchFamily="34" charset="0"/>
              <a:buAutoNum type="alphaUcPeriod"/>
            </a:pPr>
            <a:endParaRPr lang="zh-CN" altLang="en-US" dirty="0"/>
          </a:p>
        </p:txBody>
      </p:sp>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49157"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2</a:t>
            </a:fld>
            <a:endParaRPr lang="en-US" altLang="zh-CN" sz="900" dirty="0">
              <a:solidFill>
                <a:srgbClr val="898989"/>
              </a:solidFill>
            </a:endParaRPr>
          </a:p>
        </p:txBody>
      </p:sp>
    </p:spTree>
  </p:cSld>
  <p:clrMapOvr>
    <a:masterClrMapping/>
  </p:clrMapOvr>
  <p:transition spd="med">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53BE925-14B5-4A9D-B411-26EB9127E173}"/>
              </a:ext>
            </a:extLst>
          </p:cNvPr>
          <p:cNvSpPr>
            <a:spLocks noGrp="1"/>
          </p:cNvSpPr>
          <p:nvPr>
            <p:ph idx="1"/>
          </p:nvPr>
        </p:nvSpPr>
        <p:spPr>
          <a:xfrm>
            <a:off x="838200" y="307497"/>
            <a:ext cx="10515600" cy="5869466"/>
          </a:xfrm>
        </p:spPr>
        <p:txBody>
          <a:bodyPr/>
          <a:lstStyle/>
          <a:p>
            <a:pPr marL="0" indent="0" algn="just" eaLnBrk="1" hangingPunct="1">
              <a:spcBef>
                <a:spcPct val="50000"/>
              </a:spcBef>
              <a:buNone/>
            </a:pPr>
            <a:r>
              <a:rPr lang="zh-CN" altLang="en-US" b="1" dirty="0"/>
              <a:t>翻译练习：</a:t>
            </a:r>
            <a:endParaRPr lang="en-US" altLang="zh-CN" b="1" dirty="0"/>
          </a:p>
          <a:p>
            <a:pPr marL="0" indent="0" algn="just" eaLnBrk="1" hangingPunct="1">
              <a:spcBef>
                <a:spcPct val="50000"/>
              </a:spcBef>
              <a:buNone/>
            </a:pPr>
            <a:r>
              <a:rPr lang="en-US" altLang="zh-CN" b="1" dirty="0"/>
              <a:t>Conversions from decimal to other number systems are more difficult to accomplish than conversion to decimal. To convert the </a:t>
            </a:r>
            <a:r>
              <a:rPr lang="en-US" altLang="zh-CN" b="1" dirty="0">
                <a:solidFill>
                  <a:srgbClr val="FF0000"/>
                </a:solidFill>
              </a:rPr>
              <a:t>whole number portion</a:t>
            </a:r>
            <a:r>
              <a:rPr lang="en-US" altLang="zh-CN" b="1" dirty="0"/>
              <a:t> of a number to decimal, </a:t>
            </a:r>
            <a:r>
              <a:rPr lang="en-US" altLang="zh-CN" b="1" dirty="0">
                <a:solidFill>
                  <a:srgbClr val="FF0000"/>
                </a:solidFill>
              </a:rPr>
              <a:t>divide by the radix</a:t>
            </a:r>
            <a:r>
              <a:rPr lang="en-US" altLang="zh-CN" b="1" dirty="0"/>
              <a:t>. To convert the </a:t>
            </a:r>
            <a:r>
              <a:rPr lang="en-US" altLang="zh-CN" b="1" dirty="0">
                <a:solidFill>
                  <a:srgbClr val="FF0000"/>
                </a:solidFill>
              </a:rPr>
              <a:t>fractional portion</a:t>
            </a:r>
            <a:r>
              <a:rPr lang="en-US" altLang="zh-CN" b="1" dirty="0"/>
              <a:t>, </a:t>
            </a:r>
            <a:r>
              <a:rPr lang="en-US" altLang="zh-CN" b="1" dirty="0">
                <a:solidFill>
                  <a:srgbClr val="FF0000"/>
                </a:solidFill>
              </a:rPr>
              <a:t>multiply by the radix</a:t>
            </a:r>
            <a:r>
              <a:rPr lang="en-US" altLang="zh-CN" b="1" dirty="0"/>
              <a:t>.</a:t>
            </a:r>
            <a:r>
              <a:rPr lang="en-US" altLang="zh-CN" dirty="0"/>
              <a:t> </a:t>
            </a: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b="1" dirty="0">
                <a:solidFill>
                  <a:srgbClr val="000000"/>
                </a:solidFill>
              </a:rPr>
              <a:t>由十进制转换成其他进制比由其他进制转换成十进制困难。转换</a:t>
            </a:r>
            <a:r>
              <a:rPr lang="zh-CN" altLang="en-US" b="1" dirty="0">
                <a:solidFill>
                  <a:srgbClr val="FF0000"/>
                </a:solidFill>
              </a:rPr>
              <a:t>整数部分</a:t>
            </a:r>
            <a:r>
              <a:rPr lang="zh-CN" altLang="en-US" b="1" dirty="0">
                <a:solidFill>
                  <a:srgbClr val="000000"/>
                </a:solidFill>
              </a:rPr>
              <a:t>时，要</a:t>
            </a:r>
            <a:r>
              <a:rPr lang="zh-CN" altLang="en-US" b="1" dirty="0">
                <a:solidFill>
                  <a:srgbClr val="FF0000"/>
                </a:solidFill>
              </a:rPr>
              <a:t>用基数去除</a:t>
            </a:r>
            <a:r>
              <a:rPr lang="zh-CN" altLang="en-US" b="1" dirty="0">
                <a:solidFill>
                  <a:srgbClr val="000000"/>
                </a:solidFill>
              </a:rPr>
              <a:t>，转换</a:t>
            </a:r>
            <a:r>
              <a:rPr lang="zh-CN" altLang="en-US" b="1" dirty="0">
                <a:solidFill>
                  <a:srgbClr val="FF0000"/>
                </a:solidFill>
              </a:rPr>
              <a:t>分数部分</a:t>
            </a:r>
            <a:r>
              <a:rPr lang="zh-CN" altLang="en-US" b="1" dirty="0">
                <a:solidFill>
                  <a:srgbClr val="000000"/>
                </a:solidFill>
              </a:rPr>
              <a:t>时，要</a:t>
            </a:r>
            <a:r>
              <a:rPr lang="zh-CN" altLang="en-US" b="1" dirty="0">
                <a:solidFill>
                  <a:srgbClr val="FF0000"/>
                </a:solidFill>
              </a:rPr>
              <a:t>用基数去乘</a:t>
            </a:r>
            <a:r>
              <a:rPr lang="zh-CN" altLang="en-US" b="1" dirty="0">
                <a:solidFill>
                  <a:srgbClr val="000000"/>
                </a:solidFill>
              </a:rPr>
              <a:t>它们。</a:t>
            </a:r>
          </a:p>
          <a:p>
            <a:pPr marL="0" indent="0">
              <a:buNone/>
            </a:pPr>
            <a:endParaRPr lang="zh-CN" altLang="en-US" dirty="0"/>
          </a:p>
        </p:txBody>
      </p:sp>
    </p:spTree>
    <p:extLst>
      <p:ext uri="{BB962C8B-B14F-4D97-AF65-F5344CB8AC3E}">
        <p14:creationId xmlns:p14="http://schemas.microsoft.com/office/powerpoint/2010/main" val="2668604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55E83A1-AA6E-48D8-9D30-1247E056FD34}"/>
              </a:ext>
            </a:extLst>
          </p:cNvPr>
          <p:cNvSpPr>
            <a:spLocks noGrp="1"/>
          </p:cNvSpPr>
          <p:nvPr>
            <p:ph idx="1"/>
          </p:nvPr>
        </p:nvSpPr>
        <p:spPr>
          <a:xfrm>
            <a:off x="838200" y="157655"/>
            <a:ext cx="10515600" cy="6019308"/>
          </a:xfrm>
        </p:spPr>
        <p:txBody>
          <a:bodyPr/>
          <a:lstStyle/>
          <a:p>
            <a:r>
              <a:rPr lang="en-US" altLang="zh-CN" b="1" dirty="0"/>
              <a:t>Answer the question.</a:t>
            </a:r>
          </a:p>
          <a:p>
            <a:endParaRPr lang="en-US" altLang="zh-CN" b="1" dirty="0"/>
          </a:p>
          <a:p>
            <a:pPr algn="just"/>
            <a:r>
              <a:rPr lang="en-US" altLang="zh-CN" b="1" dirty="0"/>
              <a:t>How to generate the radix-1 and radix complements?</a:t>
            </a:r>
          </a:p>
          <a:p>
            <a:pPr algn="just"/>
            <a:endParaRPr lang="en-US" altLang="zh-CN" b="1" dirty="0"/>
          </a:p>
          <a:p>
            <a:pPr algn="just"/>
            <a:r>
              <a:rPr lang="en-US" altLang="zh-CN" b="1" dirty="0"/>
              <a:t>To form the radix-1 complement, each digit of the number is subtracted from the radix-1.</a:t>
            </a:r>
          </a:p>
          <a:p>
            <a:pPr algn="just"/>
            <a:endParaRPr lang="en-US" altLang="zh-CN" b="1" dirty="0"/>
          </a:p>
          <a:p>
            <a:pPr algn="just"/>
            <a:r>
              <a:rPr lang="en-US" altLang="zh-CN" b="1" dirty="0"/>
              <a:t>To form the radix complement, first find the radix-1 complement, and then add a one to the result. </a:t>
            </a:r>
          </a:p>
          <a:p>
            <a:pPr marL="0" indent="0">
              <a:buNone/>
            </a:pPr>
            <a:endParaRPr lang="zh-CN" altLang="en-US" dirty="0"/>
          </a:p>
        </p:txBody>
      </p:sp>
    </p:spTree>
    <p:extLst>
      <p:ext uri="{BB962C8B-B14F-4D97-AF65-F5344CB8AC3E}">
        <p14:creationId xmlns:p14="http://schemas.microsoft.com/office/powerpoint/2010/main" val="1848289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7178B-9EED-46B2-8172-5F1F47D931F2}"/>
              </a:ext>
            </a:extLst>
          </p:cNvPr>
          <p:cNvSpPr>
            <a:spLocks noGrp="1"/>
          </p:cNvSpPr>
          <p:nvPr>
            <p:ph type="title"/>
          </p:nvPr>
        </p:nvSpPr>
        <p:spPr/>
        <p:txBody>
          <a:bodyPr/>
          <a:lstStyle/>
          <a:p>
            <a:r>
              <a:rPr lang="en-US" altLang="zh-CN" dirty="0"/>
              <a:t>Chapter 4</a:t>
            </a:r>
            <a:endParaRPr lang="zh-CN" altLang="en-US" dirty="0"/>
          </a:p>
        </p:txBody>
      </p:sp>
    </p:spTree>
    <p:extLst>
      <p:ext uri="{BB962C8B-B14F-4D97-AF65-F5344CB8AC3E}">
        <p14:creationId xmlns:p14="http://schemas.microsoft.com/office/powerpoint/2010/main" val="2770196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847C6C-C143-4685-BC2F-F3946AF9D612}"/>
              </a:ext>
            </a:extLst>
          </p:cNvPr>
          <p:cNvSpPr>
            <a:spLocks noGrp="1"/>
          </p:cNvSpPr>
          <p:nvPr>
            <p:ph idx="1"/>
          </p:nvPr>
        </p:nvSpPr>
        <p:spPr>
          <a:xfrm>
            <a:off x="838200" y="370490"/>
            <a:ext cx="10515600" cy="5806473"/>
          </a:xfrm>
        </p:spPr>
        <p:txBody>
          <a:bodyPr/>
          <a:lstStyle/>
          <a:p>
            <a:pPr marL="0" indent="0" algn="just">
              <a:buNone/>
            </a:pPr>
            <a:r>
              <a:rPr lang="en-US" altLang="zh-CN" b="1" dirty="0"/>
              <a:t>Types of linked list:</a:t>
            </a:r>
          </a:p>
          <a:p>
            <a:pPr marL="0" indent="0" algn="just">
              <a:buNone/>
            </a:pPr>
            <a:r>
              <a:rPr lang="zh-CN" altLang="en-US" b="1" dirty="0"/>
              <a:t>翻译练习：</a:t>
            </a:r>
            <a:endParaRPr lang="en-US" altLang="zh-CN" b="1" dirty="0"/>
          </a:p>
          <a:p>
            <a:pPr marL="0" indent="0" algn="just">
              <a:spcAft>
                <a:spcPts val="1200"/>
              </a:spcAft>
              <a:buNone/>
            </a:pPr>
            <a:r>
              <a:rPr lang="en-US" altLang="zh-CN" b="1" dirty="0">
                <a:solidFill>
                  <a:srgbClr val="FF0000"/>
                </a:solidFill>
              </a:rPr>
              <a:t>3. Multiply linked list</a:t>
            </a:r>
            <a:r>
              <a:rPr lang="zh-CN" altLang="en-US" b="1" dirty="0">
                <a:solidFill>
                  <a:srgbClr val="FF0000"/>
                </a:solidFill>
              </a:rPr>
              <a:t>（多重链表）</a:t>
            </a:r>
            <a:endParaRPr lang="en-US" altLang="zh-CN" b="1" dirty="0">
              <a:solidFill>
                <a:srgbClr val="FF0000"/>
              </a:solidFill>
            </a:endParaRPr>
          </a:p>
          <a:p>
            <a:pPr marL="0" indent="0" algn="just">
              <a:spcAft>
                <a:spcPts val="1200"/>
              </a:spcAft>
              <a:buNone/>
            </a:pPr>
            <a:r>
              <a:rPr lang="en-US" altLang="zh-CN" b="1" dirty="0"/>
              <a:t>While doubly linked lists can be seen as special cases of multiply linked list, the fact that the </a:t>
            </a:r>
            <a:r>
              <a:rPr lang="en-US" altLang="zh-CN" b="1" dirty="0">
                <a:solidFill>
                  <a:srgbClr val="FF0000"/>
                </a:solidFill>
              </a:rPr>
              <a:t>two orders are opposite to each other </a:t>
            </a:r>
            <a:r>
              <a:rPr lang="en-US" altLang="zh-CN" b="1" dirty="0"/>
              <a:t>leads to simpler and more efficient algorithms, so they are usually treated as a separate case.</a:t>
            </a:r>
          </a:p>
          <a:p>
            <a:pPr algn="just"/>
            <a:endParaRPr lang="en-US" altLang="zh-CN" b="1" dirty="0"/>
          </a:p>
          <a:p>
            <a:pPr marL="0" indent="0" algn="just">
              <a:buNone/>
            </a:pPr>
            <a:r>
              <a:rPr lang="zh-CN" altLang="en-US" b="1" dirty="0"/>
              <a:t>虽然双向链表可以被看作是多重链表的特殊情况，但是拥有</a:t>
            </a:r>
            <a:r>
              <a:rPr lang="zh-CN" altLang="en-US" b="1" dirty="0">
                <a:solidFill>
                  <a:srgbClr val="FF0000"/>
                </a:solidFill>
              </a:rPr>
              <a:t>两种彼此相反次序的链表</a:t>
            </a:r>
            <a:r>
              <a:rPr lang="zh-CN" altLang="en-US" b="1" dirty="0"/>
              <a:t>能得到更简单和更有效的算法，所以它们通常被视为单独的情况。</a:t>
            </a:r>
            <a:endParaRPr lang="en-US" altLang="zh-CN" b="1" dirty="0"/>
          </a:p>
          <a:p>
            <a:pPr marL="0" indent="0">
              <a:buNone/>
            </a:pPr>
            <a:endParaRPr lang="zh-CN" altLang="en-US" dirty="0"/>
          </a:p>
        </p:txBody>
      </p:sp>
    </p:spTree>
    <p:extLst>
      <p:ext uri="{BB962C8B-B14F-4D97-AF65-F5344CB8AC3E}">
        <p14:creationId xmlns:p14="http://schemas.microsoft.com/office/powerpoint/2010/main" val="1140084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28675"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24</a:t>
            </a:fld>
            <a:endParaRPr lang="en-US" altLang="zh-CN" sz="900" dirty="0">
              <a:solidFill>
                <a:srgbClr val="898989"/>
              </a:solidFill>
            </a:endParaRPr>
          </a:p>
        </p:txBody>
      </p:sp>
      <p:sp>
        <p:nvSpPr>
          <p:cNvPr id="241666" name="Text Box 2"/>
          <p:cNvSpPr txBox="1"/>
          <p:nvPr/>
        </p:nvSpPr>
        <p:spPr>
          <a:xfrm>
            <a:off x="1890713" y="1077913"/>
            <a:ext cx="8437562" cy="3801041"/>
          </a:xfrm>
          <a:prstGeom prst="rect">
            <a:avLst/>
          </a:prstGeom>
          <a:noFill/>
          <a:ln w="9525" cap="flat" cmpd="sng">
            <a:solidFill>
              <a:srgbClr val="FF6600"/>
            </a:solidFill>
            <a:prstDash val="solid"/>
            <a:miter/>
            <a:headEnd type="none" w="med" len="med"/>
            <a:tailEnd type="none" w="med" len="med"/>
          </a:ln>
        </p:spPr>
        <p:txBody>
          <a:bodyPr>
            <a:spAutoFit/>
          </a:bodyPr>
          <a:lstStyle/>
          <a:p>
            <a:pPr algn="just" eaLnBrk="1" hangingPunct="1">
              <a:lnSpc>
                <a:spcPct val="90000"/>
              </a:lnSpc>
            </a:pPr>
            <a:r>
              <a:rPr lang="zh-CN" altLang="en-US" sz="2400" b="1" dirty="0">
                <a:latin typeface="Times New Roman" panose="02020503050405090304" pitchFamily="18" charset="0"/>
              </a:rPr>
              <a:t>翻译练习：</a:t>
            </a:r>
            <a:endParaRPr lang="en-US" altLang="zh-CN" sz="2400" b="1" dirty="0">
              <a:latin typeface="Times New Roman" panose="02020503050405090304" pitchFamily="18" charset="0"/>
            </a:endParaRPr>
          </a:p>
          <a:p>
            <a:pPr algn="just" eaLnBrk="1" hangingPunct="1">
              <a:lnSpc>
                <a:spcPct val="90000"/>
              </a:lnSpc>
            </a:pPr>
            <a:endParaRPr lang="en-US" altLang="zh-CN" sz="2400" b="1" i="1" dirty="0">
              <a:latin typeface="Times New Roman" panose="02020503050405090304" pitchFamily="18" charset="0"/>
            </a:endParaRPr>
          </a:p>
          <a:p>
            <a:pPr algn="just" eaLnBrk="1" hangingPunct="1">
              <a:lnSpc>
                <a:spcPct val="90000"/>
              </a:lnSpc>
            </a:pPr>
            <a:r>
              <a:rPr lang="en-US" altLang="zh-CN" sz="2400" b="1" i="1" dirty="0">
                <a:latin typeface="Times New Roman" panose="02020503050405090304" pitchFamily="18" charset="0"/>
              </a:rPr>
              <a:t>Reusability</a:t>
            </a:r>
            <a:r>
              <a:rPr lang="en-US" altLang="zh-CN" sz="2400" b="1" dirty="0">
                <a:latin typeface="Times New Roman" panose="02020503050405090304" pitchFamily="18" charset="0"/>
              </a:rPr>
              <a:t> </a:t>
            </a:r>
          </a:p>
          <a:p>
            <a:pPr algn="just" eaLnBrk="1" hangingPunct="1">
              <a:lnSpc>
                <a:spcPct val="90000"/>
              </a:lnSpc>
              <a:spcBef>
                <a:spcPts val="600"/>
              </a:spcBef>
              <a:spcAft>
                <a:spcPts val="600"/>
              </a:spcAft>
            </a:pPr>
            <a:r>
              <a:rPr lang="en-US" altLang="zh-CN" sz="2400" b="1" dirty="0">
                <a:latin typeface="Times New Roman" panose="02020503050405090304" pitchFamily="18" charset="0"/>
              </a:rPr>
              <a:t>Data structures are reusable because they tend to be </a:t>
            </a:r>
            <a:r>
              <a:rPr lang="en-US" altLang="zh-CN" sz="2400" b="1" dirty="0">
                <a:solidFill>
                  <a:srgbClr val="FF0000"/>
                </a:solidFill>
                <a:latin typeface="Times New Roman" panose="02020503050405090304" pitchFamily="18" charset="0"/>
              </a:rPr>
              <a:t>modular</a:t>
            </a:r>
            <a:r>
              <a:rPr lang="en-US" altLang="zh-CN" sz="2400" b="1" dirty="0">
                <a:latin typeface="Times New Roman" panose="02020503050405090304" pitchFamily="18" charset="0"/>
              </a:rPr>
              <a:t> and </a:t>
            </a:r>
            <a:r>
              <a:rPr lang="en-US" altLang="zh-CN" sz="2400" b="1" dirty="0">
                <a:solidFill>
                  <a:srgbClr val="FF0000"/>
                </a:solidFill>
                <a:latin typeface="Times New Roman" panose="02020503050405090304" pitchFamily="18" charset="0"/>
              </a:rPr>
              <a:t>context-free</a:t>
            </a:r>
            <a:r>
              <a:rPr lang="en-US" altLang="zh-CN" sz="2400" b="1" dirty="0">
                <a:latin typeface="Times New Roman" panose="02020503050405090304" pitchFamily="18" charset="0"/>
              </a:rPr>
              <a:t>. </a:t>
            </a:r>
          </a:p>
          <a:p>
            <a:pPr algn="just" eaLnBrk="1" hangingPunct="1">
              <a:lnSpc>
                <a:spcPct val="90000"/>
              </a:lnSpc>
              <a:spcBef>
                <a:spcPts val="600"/>
              </a:spcBef>
              <a:spcAft>
                <a:spcPts val="600"/>
              </a:spcAft>
            </a:pPr>
            <a:r>
              <a:rPr lang="en-US" altLang="zh-CN" sz="2400" b="1" dirty="0">
                <a:latin typeface="Times New Roman" panose="02020503050405090304" pitchFamily="18" charset="0"/>
              </a:rPr>
              <a:t>They are modular because each has </a:t>
            </a:r>
            <a:r>
              <a:rPr lang="en-US" altLang="zh-CN" sz="2400" b="1" dirty="0">
                <a:solidFill>
                  <a:srgbClr val="FF0000"/>
                </a:solidFill>
                <a:latin typeface="Times New Roman" panose="02020503050405090304" pitchFamily="18" charset="0"/>
              </a:rPr>
              <a:t>a prescribed interface </a:t>
            </a:r>
            <a:r>
              <a:rPr lang="en-US" altLang="zh-CN" sz="2400" b="1" dirty="0">
                <a:solidFill>
                  <a:srgbClr val="00B050"/>
                </a:solidFill>
                <a:latin typeface="Times New Roman" panose="02020503050405090304" pitchFamily="18" charset="0"/>
              </a:rPr>
              <a:t>through which </a:t>
            </a:r>
            <a:r>
              <a:rPr lang="en-US" altLang="zh-CN" sz="2400" b="1" dirty="0">
                <a:latin typeface="Times New Roman" panose="02020503050405090304" pitchFamily="18" charset="0"/>
              </a:rPr>
              <a:t>access to data stored in the data structure is </a:t>
            </a:r>
            <a:r>
              <a:rPr lang="en-US" altLang="zh-CN" sz="2400" b="1" dirty="0">
                <a:solidFill>
                  <a:srgbClr val="FF0000"/>
                </a:solidFill>
                <a:latin typeface="Times New Roman" panose="02020503050405090304" pitchFamily="18" charset="0"/>
              </a:rPr>
              <a:t>restricted</a:t>
            </a:r>
            <a:r>
              <a:rPr lang="en-US" altLang="zh-CN" sz="2400" b="1" dirty="0">
                <a:latin typeface="Times New Roman" panose="02020503050405090304" pitchFamily="18" charset="0"/>
              </a:rPr>
              <a:t>. </a:t>
            </a:r>
          </a:p>
          <a:p>
            <a:pPr algn="just" eaLnBrk="1" hangingPunct="1">
              <a:lnSpc>
                <a:spcPct val="90000"/>
              </a:lnSpc>
              <a:spcBef>
                <a:spcPts val="600"/>
              </a:spcBef>
              <a:spcAft>
                <a:spcPts val="600"/>
              </a:spcAft>
            </a:pPr>
            <a:r>
              <a:rPr lang="en-US" altLang="zh-CN" sz="2400" b="1" dirty="0">
                <a:latin typeface="Times New Roman" panose="02020503050405090304" pitchFamily="18" charset="0"/>
              </a:rPr>
              <a:t>That is, we access the data using only those operations the interface defines. </a:t>
            </a:r>
          </a:p>
        </p:txBody>
      </p:sp>
      <p:sp>
        <p:nvSpPr>
          <p:cNvPr id="241667" name="Text Box 3"/>
          <p:cNvSpPr txBox="1"/>
          <p:nvPr/>
        </p:nvSpPr>
        <p:spPr>
          <a:xfrm>
            <a:off x="1878013" y="4878388"/>
            <a:ext cx="8435975" cy="1630045"/>
          </a:xfrm>
          <a:prstGeom prst="rect">
            <a:avLst/>
          </a:prstGeom>
          <a:noFill/>
          <a:ln w="9525" cap="flat" cmpd="sng">
            <a:solidFill>
              <a:srgbClr val="CC6600"/>
            </a:solidFill>
            <a:prstDash val="solid"/>
            <a:miter/>
            <a:headEnd type="none" w="med" len="med"/>
            <a:tailEnd type="none" w="med" len="med"/>
          </a:ln>
        </p:spPr>
        <p:txBody>
          <a:bodyPr>
            <a:spAutoFit/>
          </a:bodyPr>
          <a:lstStyle/>
          <a:p>
            <a:pPr eaLnBrk="1" hangingPunct="1"/>
            <a:r>
              <a:rPr lang="zh-CN" altLang="en-US" sz="2000" b="1" dirty="0">
                <a:solidFill>
                  <a:schemeClr val="hlink"/>
                </a:solidFill>
                <a:latin typeface="Times New Roman" panose="02020503050405090304" pitchFamily="18" charset="0"/>
              </a:rPr>
              <a:t>复用性</a:t>
            </a:r>
            <a:endParaRPr lang="en-US" altLang="zh-CN" sz="2000" b="1" dirty="0">
              <a:solidFill>
                <a:schemeClr val="hlink"/>
              </a:solidFill>
              <a:latin typeface="Times New Roman" panose="02020503050405090304" pitchFamily="18" charset="0"/>
            </a:endParaRPr>
          </a:p>
          <a:p>
            <a:pPr eaLnBrk="1" hangingPunct="1"/>
            <a:r>
              <a:rPr lang="zh-CN" altLang="en-US" sz="2000" b="1" dirty="0">
                <a:solidFill>
                  <a:srgbClr val="000000"/>
                </a:solidFill>
                <a:latin typeface="Times New Roman" panose="02020503050405090304" pitchFamily="18" charset="0"/>
              </a:rPr>
              <a:t>因为数据结构趋向于</a:t>
            </a:r>
            <a:r>
              <a:rPr lang="zh-CN" altLang="en-US" sz="2000" b="1" dirty="0">
                <a:solidFill>
                  <a:srgbClr val="FF0000"/>
                </a:solidFill>
                <a:latin typeface="Times New Roman" panose="02020503050405090304" pitchFamily="18" charset="0"/>
              </a:rPr>
              <a:t>模块化</a:t>
            </a:r>
            <a:r>
              <a:rPr lang="zh-CN" altLang="en-US" sz="2000" b="1" dirty="0">
                <a:solidFill>
                  <a:srgbClr val="000000"/>
                </a:solidFill>
                <a:latin typeface="Times New Roman" panose="02020503050405090304" pitchFamily="18" charset="0"/>
              </a:rPr>
              <a:t>并和</a:t>
            </a:r>
            <a:r>
              <a:rPr lang="zh-CN" altLang="en-US" sz="2000" b="1" dirty="0">
                <a:solidFill>
                  <a:srgbClr val="FF0000"/>
                </a:solidFill>
                <a:latin typeface="Times New Roman" panose="02020503050405090304" pitchFamily="18" charset="0"/>
              </a:rPr>
              <a:t>环境无关</a:t>
            </a:r>
            <a:r>
              <a:rPr lang="en-US" altLang="zh-CN" sz="2000" b="1" dirty="0">
                <a:solidFill>
                  <a:srgbClr val="000000"/>
                </a:solidFill>
                <a:latin typeface="Times New Roman" panose="02020503050405090304" pitchFamily="18" charset="0"/>
              </a:rPr>
              <a:t>,</a:t>
            </a:r>
            <a:r>
              <a:rPr lang="zh-CN" altLang="en-US" sz="2000" b="1" dirty="0">
                <a:solidFill>
                  <a:srgbClr val="000000"/>
                </a:solidFill>
                <a:latin typeface="Times New Roman" panose="02020503050405090304" pitchFamily="18" charset="0"/>
              </a:rPr>
              <a:t>所以数据结构是可以复用的。因为每种结构有</a:t>
            </a:r>
            <a:r>
              <a:rPr lang="zh-CN" altLang="en-US" sz="2000" b="1" dirty="0">
                <a:solidFill>
                  <a:srgbClr val="FF0000"/>
                </a:solidFill>
                <a:latin typeface="Times New Roman" panose="02020503050405090304" pitchFamily="18" charset="0"/>
              </a:rPr>
              <a:t>一个预定的接口</a:t>
            </a:r>
            <a:r>
              <a:rPr lang="en-US" altLang="zh-CN" sz="2000" b="1" dirty="0">
                <a:solidFill>
                  <a:srgbClr val="000000"/>
                </a:solidFill>
                <a:latin typeface="Times New Roman" panose="02020503050405090304" pitchFamily="18" charset="0"/>
              </a:rPr>
              <a:t>,</a:t>
            </a:r>
            <a:r>
              <a:rPr lang="zh-CN" altLang="en-US" sz="2000" b="1" dirty="0">
                <a:solidFill>
                  <a:srgbClr val="00B050"/>
                </a:solidFill>
                <a:latin typeface="Times New Roman" panose="02020503050405090304" pitchFamily="18" charset="0"/>
              </a:rPr>
              <a:t>通过该接口</a:t>
            </a:r>
            <a:r>
              <a:rPr lang="zh-CN" altLang="en-US" sz="2000" b="1" dirty="0">
                <a:solidFill>
                  <a:srgbClr val="FF0000"/>
                </a:solidFill>
                <a:latin typeface="Times New Roman" panose="02020503050405090304" pitchFamily="18" charset="0"/>
              </a:rPr>
              <a:t>限制</a:t>
            </a:r>
            <a:r>
              <a:rPr lang="zh-CN" altLang="en-US" sz="2000" b="1" dirty="0">
                <a:solidFill>
                  <a:srgbClr val="000000"/>
                </a:solidFill>
                <a:latin typeface="Times New Roman" panose="02020503050405090304" pitchFamily="18" charset="0"/>
              </a:rPr>
              <a:t>访问存储在数据结构中的数据，所以它们是模块化的。也就是说</a:t>
            </a:r>
            <a:r>
              <a:rPr lang="en-US" altLang="zh-CN" sz="2000" b="1" dirty="0">
                <a:solidFill>
                  <a:srgbClr val="000000"/>
                </a:solidFill>
                <a:latin typeface="Times New Roman" panose="02020503050405090304" pitchFamily="18" charset="0"/>
              </a:rPr>
              <a:t>,</a:t>
            </a:r>
            <a:r>
              <a:rPr lang="zh-CN" altLang="en-US" sz="2000" b="1" dirty="0">
                <a:solidFill>
                  <a:srgbClr val="000000"/>
                </a:solidFill>
                <a:latin typeface="Times New Roman" panose="02020503050405090304" pitchFamily="18" charset="0"/>
              </a:rPr>
              <a:t>我们只能使用接口定义的那些操作来访问数据。</a:t>
            </a:r>
          </a:p>
        </p:txBody>
      </p:sp>
      <p:sp>
        <p:nvSpPr>
          <p:cNvPr id="28678" name="Text Box 4"/>
          <p:cNvSpPr txBox="1"/>
          <p:nvPr/>
        </p:nvSpPr>
        <p:spPr>
          <a:xfrm>
            <a:off x="1938338" y="485775"/>
            <a:ext cx="7847012" cy="521970"/>
          </a:xfrm>
          <a:prstGeom prst="rect">
            <a:avLst/>
          </a:prstGeom>
          <a:noFill/>
          <a:ln w="9525">
            <a:noFill/>
          </a:ln>
        </p:spPr>
        <p:txBody>
          <a:bodyPr>
            <a:spAutoFit/>
          </a:bodyPr>
          <a:lstStyle/>
          <a:p>
            <a:pPr eaLnBrk="1" hangingPunct="1">
              <a:spcBef>
                <a:spcPct val="50000"/>
              </a:spcBef>
            </a:pPr>
            <a:r>
              <a:rPr lang="en-US" altLang="zh-CN" sz="2800" dirty="0">
                <a:solidFill>
                  <a:srgbClr val="000099"/>
                </a:solidFill>
                <a:latin typeface="Times New Roman" panose="02020503050405090304" pitchFamily="18" charset="0"/>
              </a:rPr>
              <a:t>4.1 </a:t>
            </a:r>
            <a:r>
              <a:rPr lang="en-US" altLang="zh-CN" sz="2800" b="1" dirty="0">
                <a:solidFill>
                  <a:schemeClr val="tx2"/>
                </a:solidFill>
                <a:latin typeface="Times New Roman" panose="02020503050405090304" pitchFamily="18" charset="0"/>
              </a:rPr>
              <a:t>An Introduction to Data Structures</a:t>
            </a:r>
            <a:r>
              <a:rPr lang="en-US" altLang="zh-CN" sz="2800" dirty="0">
                <a:solidFill>
                  <a:schemeClr val="tx2"/>
                </a:solidFill>
                <a:latin typeface="Times New Roman" panose="0202050305040509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1666"/>
                                        </p:tgtEl>
                                        <p:attrNameLst>
                                          <p:attrName>style.visibility</p:attrName>
                                        </p:attrNameLst>
                                      </p:cBhvr>
                                      <p:to>
                                        <p:strVal val="visible"/>
                                      </p:to>
                                    </p:set>
                                    <p:anim calcmode="lin" valueType="num">
                                      <p:cBhvr additive="base">
                                        <p:cTn id="7" dur="500" fill="hold"/>
                                        <p:tgtEl>
                                          <p:spTgt spid="241666"/>
                                        </p:tgtEl>
                                        <p:attrNameLst>
                                          <p:attrName>ppt_x</p:attrName>
                                        </p:attrNameLst>
                                      </p:cBhvr>
                                      <p:tavLst>
                                        <p:tav tm="0">
                                          <p:val>
                                            <p:strVal val="#ppt_x"/>
                                          </p:val>
                                        </p:tav>
                                        <p:tav tm="100000">
                                          <p:val>
                                            <p:strVal val="#ppt_x"/>
                                          </p:val>
                                        </p:tav>
                                      </p:tavLst>
                                    </p:anim>
                                    <p:anim calcmode="lin" valueType="num">
                                      <p:cBhvr additive="base">
                                        <p:cTn id="8" dur="500" fill="hold"/>
                                        <p:tgtEl>
                                          <p:spTgt spid="2416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1667"/>
                                        </p:tgtEl>
                                        <p:attrNameLst>
                                          <p:attrName>style.visibility</p:attrName>
                                        </p:attrNameLst>
                                      </p:cBhvr>
                                      <p:to>
                                        <p:strVal val="visible"/>
                                      </p:to>
                                    </p:set>
                                    <p:anim calcmode="lin" valueType="num">
                                      <p:cBhvr additive="base">
                                        <p:cTn id="13" dur="500" fill="hold"/>
                                        <p:tgtEl>
                                          <p:spTgt spid="241667"/>
                                        </p:tgtEl>
                                        <p:attrNameLst>
                                          <p:attrName>ppt_x</p:attrName>
                                        </p:attrNameLst>
                                      </p:cBhvr>
                                      <p:tavLst>
                                        <p:tav tm="0">
                                          <p:val>
                                            <p:strVal val="#ppt_x"/>
                                          </p:val>
                                        </p:tav>
                                        <p:tav tm="100000">
                                          <p:val>
                                            <p:strVal val="#ppt_x"/>
                                          </p:val>
                                        </p:tav>
                                      </p:tavLst>
                                    </p:anim>
                                    <p:anim calcmode="lin" valueType="num">
                                      <p:cBhvr additive="base">
                                        <p:cTn id="14" dur="500" fill="hold"/>
                                        <p:tgtEl>
                                          <p:spTgt spid="2416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bldLvl="0" animBg="1"/>
      <p:bldP spid="241667"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124931"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25</a:t>
            </a:fld>
            <a:endParaRPr lang="en-US" altLang="zh-CN" sz="900" dirty="0">
              <a:solidFill>
                <a:srgbClr val="898989"/>
              </a:solidFill>
            </a:endParaRPr>
          </a:p>
        </p:txBody>
      </p:sp>
      <p:sp>
        <p:nvSpPr>
          <p:cNvPr id="124932" name="Text Box 3"/>
          <p:cNvSpPr txBox="1"/>
          <p:nvPr/>
        </p:nvSpPr>
        <p:spPr>
          <a:xfrm>
            <a:off x="1812925" y="482283"/>
            <a:ext cx="8564563" cy="3416320"/>
          </a:xfrm>
          <a:prstGeom prst="rect">
            <a:avLst/>
          </a:prstGeom>
          <a:noFill/>
          <a:ln w="9525">
            <a:noFill/>
          </a:ln>
        </p:spPr>
        <p:txBody>
          <a:bodyPr>
            <a:spAutoFit/>
          </a:bodyPr>
          <a:lstStyle/>
          <a:p>
            <a:pPr algn="just" eaLnBrk="1" hangingPunct="1">
              <a:spcBef>
                <a:spcPct val="50000"/>
              </a:spcBef>
            </a:pPr>
            <a:r>
              <a:rPr lang="en-US" altLang="zh-CN" dirty="0">
                <a:latin typeface="Times New Roman" panose="02020503050405090304" pitchFamily="18" charset="0"/>
              </a:rPr>
              <a:t>Fill in the blanks</a:t>
            </a:r>
          </a:p>
          <a:p>
            <a:pPr algn="just" eaLnBrk="1" hangingPunct="1">
              <a:spcBef>
                <a:spcPct val="50000"/>
              </a:spcBef>
            </a:pPr>
            <a:r>
              <a:rPr lang="en-US" altLang="zh-CN" dirty="0">
                <a:latin typeface="Times New Roman" panose="02020503050405090304" pitchFamily="18" charset="0"/>
              </a:rPr>
              <a:t>1. CPU, memory system, and </a:t>
            </a:r>
            <a:r>
              <a:rPr lang="en-US" altLang="zh-CN" u="sng" dirty="0">
                <a:latin typeface="Times New Roman" panose="02020503050405090304" pitchFamily="18" charset="0"/>
              </a:rPr>
              <a:t> Input/Output devices   </a:t>
            </a:r>
            <a:r>
              <a:rPr lang="en-US" altLang="zh-CN" dirty="0">
                <a:latin typeface="Times New Roman" panose="02020503050405090304" pitchFamily="18" charset="0"/>
              </a:rPr>
              <a:t> are three main components in computer organization</a:t>
            </a:r>
            <a:r>
              <a:rPr lang="en-US" altLang="zh-CN" b="1" dirty="0">
                <a:latin typeface="Times New Roman" panose="02020503050405090304" pitchFamily="18" charset="0"/>
              </a:rPr>
              <a:t>.</a:t>
            </a:r>
            <a:endParaRPr lang="en-US" altLang="zh-CN" dirty="0">
              <a:latin typeface="Times New Roman" panose="02020503050405090304" pitchFamily="18" charset="0"/>
            </a:endParaRPr>
          </a:p>
          <a:p>
            <a:pPr algn="just" eaLnBrk="1" hangingPunct="1">
              <a:spcBef>
                <a:spcPct val="50000"/>
              </a:spcBef>
            </a:pPr>
            <a:r>
              <a:rPr lang="en-US" altLang="zh-CN" dirty="0">
                <a:latin typeface="Times New Roman" panose="02020503050405090304" pitchFamily="18" charset="0"/>
              </a:rPr>
              <a:t>2.The CPU keeps the address of the next instruction to be fetched in </a:t>
            </a:r>
            <a:r>
              <a:rPr lang="en-US" altLang="zh-CN" u="sng" dirty="0">
                <a:latin typeface="Times New Roman" panose="02020503050405090304" pitchFamily="18" charset="0"/>
              </a:rPr>
              <a:t>  program counter      </a:t>
            </a:r>
            <a:r>
              <a:rPr lang="en-US" altLang="zh-CN" dirty="0">
                <a:latin typeface="Times New Roman" panose="02020503050405090304" pitchFamily="18" charset="0"/>
              </a:rPr>
              <a:t>.</a:t>
            </a:r>
          </a:p>
          <a:p>
            <a:pPr algn="just" eaLnBrk="1" hangingPunct="1">
              <a:spcBef>
                <a:spcPct val="50000"/>
              </a:spcBef>
            </a:pPr>
            <a:r>
              <a:rPr lang="en-US" altLang="zh-CN" dirty="0">
                <a:latin typeface="Times New Roman" panose="02020503050405090304" pitchFamily="18" charset="0"/>
              </a:rPr>
              <a:t>3. The instruction cycle is also called the </a:t>
            </a:r>
            <a:r>
              <a:rPr lang="en-US" altLang="zh-CN" u="sng" dirty="0">
                <a:latin typeface="Times New Roman" panose="02020503050405090304" pitchFamily="18" charset="0"/>
              </a:rPr>
              <a:t>fetch </a:t>
            </a:r>
            <a:r>
              <a:rPr lang="en-US" altLang="zh-CN" dirty="0">
                <a:latin typeface="Times New Roman" panose="02020503050405090304" pitchFamily="18" charset="0"/>
              </a:rPr>
              <a:t>-</a:t>
            </a:r>
            <a:r>
              <a:rPr lang="en-US" altLang="zh-CN" u="sng" dirty="0">
                <a:latin typeface="Times New Roman" panose="02020503050405090304" pitchFamily="18" charset="0"/>
              </a:rPr>
              <a:t> decode </a:t>
            </a:r>
            <a:r>
              <a:rPr lang="en-US" altLang="zh-CN" dirty="0">
                <a:latin typeface="Times New Roman" panose="02020503050405090304" pitchFamily="18" charset="0"/>
              </a:rPr>
              <a:t>-and-execute cycle.</a:t>
            </a:r>
          </a:p>
          <a:p>
            <a:pPr algn="just" eaLnBrk="1" hangingPunct="1">
              <a:spcBef>
                <a:spcPct val="50000"/>
              </a:spcBef>
            </a:pPr>
            <a:r>
              <a:rPr lang="en-US" altLang="zh-CN" dirty="0">
                <a:latin typeface="Times New Roman" panose="02020503050405090304" pitchFamily="18" charset="0"/>
              </a:rPr>
              <a:t>4. Either both chips or neither chip is active at any given time.</a:t>
            </a:r>
          </a:p>
          <a:p>
            <a:pPr algn="just" eaLnBrk="1" hangingPunct="1">
              <a:spcBef>
                <a:spcPct val="50000"/>
              </a:spcBef>
            </a:pPr>
            <a:r>
              <a:rPr lang="en-US" altLang="zh-CN" dirty="0">
                <a:latin typeface="Times New Roman" panose="02020503050405090304" pitchFamily="18" charset="0"/>
              </a:rPr>
              <a:t>5. When </a:t>
            </a:r>
            <a:r>
              <a:rPr lang="en-US" altLang="zh-CN" u="sng" dirty="0">
                <a:latin typeface="Times New Roman" panose="02020503050405090304" pitchFamily="18" charset="0"/>
              </a:rPr>
              <a:t>  </a:t>
            </a:r>
            <a:r>
              <a:rPr lang="en-US" altLang="zh-CN" u="sng" dirty="0" err="1">
                <a:latin typeface="Times New Roman" panose="02020503050405090304" pitchFamily="18" charset="0"/>
              </a:rPr>
              <a:t>hight</a:t>
            </a:r>
            <a:r>
              <a:rPr lang="en-US" altLang="zh-CN" u="sng" dirty="0">
                <a:latin typeface="Times New Roman" panose="02020503050405090304" pitchFamily="18" charset="0"/>
              </a:rPr>
              <a:t>-order </a:t>
            </a:r>
            <a:r>
              <a:rPr lang="en-US" altLang="zh-CN" dirty="0">
                <a:latin typeface="Times New Roman" panose="02020503050405090304" pitchFamily="18" charset="0"/>
              </a:rPr>
              <a:t> interleaving is used, all memory locations within a chip are contiguous within system memory. </a:t>
            </a:r>
          </a:p>
          <a:p>
            <a:pPr algn="just" eaLnBrk="1" hangingPunct="1">
              <a:spcBef>
                <a:spcPct val="50000"/>
              </a:spcBef>
            </a:pPr>
            <a:r>
              <a:rPr lang="en-US" altLang="zh-CN" dirty="0">
                <a:latin typeface="Times New Roman" panose="02020503050405090304" pitchFamily="18" charset="0"/>
              </a:rPr>
              <a:t>6. Virtual memory uses </a:t>
            </a:r>
            <a:r>
              <a:rPr lang="en-US" altLang="zh-CN" u="sng" dirty="0">
                <a:latin typeface="Times New Roman" panose="02020503050405090304" pitchFamily="18" charset="0"/>
              </a:rPr>
              <a:t>  a hard disk </a:t>
            </a:r>
            <a:r>
              <a:rPr lang="en-US" altLang="zh-CN" dirty="0">
                <a:solidFill>
                  <a:srgbClr val="FF0000"/>
                </a:solidFill>
                <a:latin typeface="Times New Roman" panose="02020503050405090304" pitchFamily="18" charset="0"/>
              </a:rPr>
              <a:t> </a:t>
            </a:r>
            <a:r>
              <a:rPr lang="en-US" altLang="zh-CN" dirty="0">
                <a:latin typeface="Times New Roman" panose="02020503050405090304" pitchFamily="18" charset="0"/>
              </a:rPr>
              <a:t>as a part of the computer's memory.</a:t>
            </a:r>
          </a:p>
        </p:txBody>
      </p:sp>
    </p:spTree>
  </p:cSld>
  <p:clrMapOvr>
    <a:masterClrMapping/>
  </p:clrMapOvr>
  <p:transition spd="med">
    <p:pull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125955"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26</a:t>
            </a:fld>
            <a:endParaRPr lang="en-US" altLang="zh-CN" sz="900" dirty="0">
              <a:solidFill>
                <a:srgbClr val="898989"/>
              </a:solidFill>
            </a:endParaRPr>
          </a:p>
        </p:txBody>
      </p:sp>
      <p:sp>
        <p:nvSpPr>
          <p:cNvPr id="125956" name="Text Box 3"/>
          <p:cNvSpPr txBox="1"/>
          <p:nvPr/>
        </p:nvSpPr>
        <p:spPr>
          <a:xfrm>
            <a:off x="1812925" y="885825"/>
            <a:ext cx="8564563" cy="1614805"/>
          </a:xfrm>
          <a:prstGeom prst="rect">
            <a:avLst/>
          </a:prstGeom>
          <a:noFill/>
          <a:ln w="9525">
            <a:noFill/>
          </a:ln>
        </p:spPr>
        <p:txBody>
          <a:bodyPr>
            <a:spAutoFit/>
          </a:bodyPr>
          <a:lstStyle/>
          <a:p>
            <a:pPr algn="just" eaLnBrk="1" hangingPunct="1">
              <a:spcBef>
                <a:spcPct val="50000"/>
              </a:spcBef>
            </a:pPr>
            <a:r>
              <a:rPr lang="en-US" altLang="zh-CN" dirty="0">
                <a:latin typeface="Times New Roman" panose="02020503050405090304" pitchFamily="18" charset="0"/>
              </a:rPr>
              <a:t>Answer the following questions.</a:t>
            </a:r>
          </a:p>
          <a:p>
            <a:pPr algn="just" eaLnBrk="1" hangingPunct="1">
              <a:spcBef>
                <a:spcPct val="50000"/>
              </a:spcBef>
            </a:pPr>
            <a:r>
              <a:rPr lang="en-US" altLang="zh-CN" dirty="0">
                <a:latin typeface="Times New Roman" panose="02020503050405090304" pitchFamily="18" charset="0"/>
              </a:rPr>
              <a:t>1. What are big endian and little endian.</a:t>
            </a:r>
          </a:p>
          <a:p>
            <a:pPr algn="just" eaLnBrk="1" hangingPunct="1">
              <a:spcBef>
                <a:spcPct val="50000"/>
              </a:spcBef>
            </a:pPr>
            <a:r>
              <a:rPr lang="en-US" altLang="zh-CN" dirty="0">
                <a:latin typeface="Times New Roman" panose="02020503050405090304" pitchFamily="18" charset="0"/>
              </a:rPr>
              <a:t>2. What does “word” mean in computer architecture.</a:t>
            </a:r>
          </a:p>
          <a:p>
            <a:pPr algn="just" eaLnBrk="1" hangingPunct="1">
              <a:spcBef>
                <a:spcPct val="50000"/>
              </a:spcBef>
            </a:pPr>
            <a:r>
              <a:rPr lang="en-US" altLang="zh-CN" dirty="0">
                <a:latin typeface="Times New Roman" panose="02020503050405090304" pitchFamily="18" charset="0"/>
              </a:rPr>
              <a:t> </a:t>
            </a:r>
          </a:p>
        </p:txBody>
      </p:sp>
    </p:spTree>
  </p:cSld>
  <p:clrMapOvr>
    <a:masterClrMapping/>
  </p:clrMapOvr>
  <p:transition spd="med">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126979"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27</a:t>
            </a:fld>
            <a:endParaRPr lang="en-US" altLang="zh-CN" sz="900" dirty="0">
              <a:solidFill>
                <a:srgbClr val="898989"/>
              </a:solidFill>
            </a:endParaRPr>
          </a:p>
        </p:txBody>
      </p:sp>
      <p:sp>
        <p:nvSpPr>
          <p:cNvPr id="126980" name="Text Box 3"/>
          <p:cNvSpPr txBox="1"/>
          <p:nvPr/>
        </p:nvSpPr>
        <p:spPr>
          <a:xfrm>
            <a:off x="1908175" y="2276475"/>
            <a:ext cx="8564563" cy="2168525"/>
          </a:xfrm>
          <a:prstGeom prst="rect">
            <a:avLst/>
          </a:prstGeom>
          <a:noFill/>
          <a:ln w="9525">
            <a:noFill/>
          </a:ln>
        </p:spPr>
        <p:txBody>
          <a:bodyPr>
            <a:spAutoFit/>
          </a:bodyPr>
          <a:lstStyle/>
          <a:p>
            <a:pPr algn="just" eaLnBrk="1" hangingPunct="1">
              <a:spcBef>
                <a:spcPct val="50000"/>
              </a:spcBef>
            </a:pPr>
            <a:r>
              <a:rPr lang="en-US" altLang="zh-CN" dirty="0">
                <a:latin typeface="Times New Roman" panose="02020503050405090304" pitchFamily="18" charset="0"/>
              </a:rPr>
              <a:t>A buffer is a data area shared by </a:t>
            </a:r>
            <a:r>
              <a:rPr lang="en-US" altLang="zh-CN" u="sng" dirty="0">
                <a:solidFill>
                  <a:srgbClr val="FF0000"/>
                </a:solidFill>
                <a:latin typeface="Times New Roman" panose="02020503050405090304" pitchFamily="18" charset="0"/>
              </a:rPr>
              <a:t>(1)hardware</a:t>
            </a:r>
            <a:r>
              <a:rPr lang="en-US" altLang="zh-CN" dirty="0">
                <a:latin typeface="Times New Roman" panose="02020503050405090304" pitchFamily="18" charset="0"/>
              </a:rPr>
              <a:t> devices or program processes that </a:t>
            </a:r>
            <a:r>
              <a:rPr lang="en-US" altLang="zh-CN" u="sng" dirty="0">
                <a:solidFill>
                  <a:srgbClr val="FF0000"/>
                </a:solidFill>
                <a:latin typeface="Times New Roman" panose="02020503050405090304" pitchFamily="18" charset="0"/>
              </a:rPr>
              <a:t>(2)operate</a:t>
            </a:r>
            <a:r>
              <a:rPr lang="en-US" altLang="zh-CN" dirty="0">
                <a:latin typeface="Times New Roman" panose="02020503050405090304" pitchFamily="18" charset="0"/>
              </a:rPr>
              <a:t> at different speeds or with different sets of priorities. The buffer allows each </a:t>
            </a:r>
            <a:r>
              <a:rPr lang="en-US" altLang="zh-CN" u="sng" dirty="0">
                <a:solidFill>
                  <a:srgbClr val="FF0000"/>
                </a:solidFill>
                <a:latin typeface="Times New Roman" panose="02020503050405090304" pitchFamily="18" charset="0"/>
              </a:rPr>
              <a:t>(3)device</a:t>
            </a:r>
            <a:r>
              <a:rPr lang="en-US" altLang="zh-CN" dirty="0">
                <a:latin typeface="Times New Roman" panose="02020503050405090304" pitchFamily="18" charset="0"/>
              </a:rPr>
              <a:t> or process to operate without being held up by the </a:t>
            </a:r>
            <a:r>
              <a:rPr lang="en-US" altLang="zh-CN" u="sng" dirty="0">
                <a:solidFill>
                  <a:srgbClr val="FF0000"/>
                </a:solidFill>
                <a:latin typeface="Times New Roman" panose="02020503050405090304" pitchFamily="18" charset="0"/>
              </a:rPr>
              <a:t>(4)other</a:t>
            </a:r>
            <a:r>
              <a:rPr lang="en-US" altLang="zh-CN" dirty="0">
                <a:latin typeface="Times New Roman" panose="02020503050405090304" pitchFamily="18" charset="0"/>
              </a:rPr>
              <a:t>. </a:t>
            </a:r>
          </a:p>
          <a:p>
            <a:pPr algn="just" eaLnBrk="1" hangingPunct="1">
              <a:spcBef>
                <a:spcPct val="50000"/>
              </a:spcBef>
            </a:pPr>
            <a:r>
              <a:rPr lang="en-US" altLang="zh-CN" dirty="0">
                <a:latin typeface="Times New Roman" panose="02020503050405090304" pitchFamily="18" charset="0"/>
              </a:rPr>
              <a:t>In order for a buffer to be </a:t>
            </a:r>
            <a:r>
              <a:rPr lang="en-US" altLang="zh-CN" u="sng" dirty="0">
                <a:solidFill>
                  <a:srgbClr val="FF0000"/>
                </a:solidFill>
                <a:latin typeface="Times New Roman" panose="02020503050405090304" pitchFamily="18" charset="0"/>
              </a:rPr>
              <a:t>(5)effective</a:t>
            </a:r>
            <a:r>
              <a:rPr lang="en-US" altLang="zh-CN" dirty="0">
                <a:latin typeface="Times New Roman" panose="02020503050405090304" pitchFamily="18" charset="0"/>
              </a:rPr>
              <a:t>, the size of the buffer and the algorithms for </a:t>
            </a:r>
            <a:r>
              <a:rPr lang="en-US" altLang="zh-CN" u="sng" dirty="0">
                <a:solidFill>
                  <a:srgbClr val="FF0000"/>
                </a:solidFill>
                <a:latin typeface="Times New Roman" panose="02020503050405090304" pitchFamily="18" charset="0"/>
              </a:rPr>
              <a:t>(6)moving</a:t>
            </a:r>
            <a:r>
              <a:rPr lang="en-US" altLang="zh-CN" dirty="0">
                <a:latin typeface="Times New Roman" panose="02020503050405090304" pitchFamily="18" charset="0"/>
              </a:rPr>
              <a:t> data into and out of the buffer need to be </a:t>
            </a:r>
            <a:r>
              <a:rPr lang="en-US" altLang="zh-CN" u="sng" dirty="0">
                <a:solidFill>
                  <a:srgbClr val="FF0000"/>
                </a:solidFill>
                <a:latin typeface="Times New Roman" panose="02020503050405090304" pitchFamily="18" charset="0"/>
              </a:rPr>
              <a:t>(7)considered</a:t>
            </a:r>
            <a:r>
              <a:rPr lang="en-US" altLang="zh-CN" dirty="0">
                <a:latin typeface="Times New Roman" panose="02020503050405090304" pitchFamily="18" charset="0"/>
              </a:rPr>
              <a:t> by the buffer </a:t>
            </a:r>
            <a:r>
              <a:rPr lang="en-US" altLang="zh-CN" u="sng" dirty="0">
                <a:solidFill>
                  <a:srgbClr val="FF0000"/>
                </a:solidFill>
                <a:latin typeface="Times New Roman" panose="02020503050405090304" pitchFamily="18" charset="0"/>
              </a:rPr>
              <a:t>(8)designer</a:t>
            </a:r>
            <a:r>
              <a:rPr lang="en-US" altLang="zh-CN" dirty="0">
                <a:latin typeface="Times New Roman" panose="02020503050405090304" pitchFamily="18" charset="0"/>
              </a:rPr>
              <a:t>. Like a cache, a buffer is a 'midpoint holding place' but </a:t>
            </a:r>
            <a:r>
              <a:rPr lang="en-US" altLang="zh-CN" u="sng" dirty="0">
                <a:solidFill>
                  <a:srgbClr val="FF0000"/>
                </a:solidFill>
                <a:latin typeface="Times New Roman" panose="02020503050405090304" pitchFamily="18" charset="0"/>
              </a:rPr>
              <a:t>(9)exists</a:t>
            </a:r>
            <a:r>
              <a:rPr lang="en-US" altLang="zh-CN" dirty="0">
                <a:latin typeface="Times New Roman" panose="02020503050405090304" pitchFamily="18" charset="0"/>
              </a:rPr>
              <a:t> not so much to accelerate the </a:t>
            </a:r>
            <a:r>
              <a:rPr lang="en-US" altLang="zh-CN" u="sng" dirty="0">
                <a:solidFill>
                  <a:srgbClr val="FF0000"/>
                </a:solidFill>
                <a:latin typeface="Times New Roman" panose="02020503050405090304" pitchFamily="18" charset="0"/>
              </a:rPr>
              <a:t>(10)speed</a:t>
            </a:r>
            <a:r>
              <a:rPr lang="en-US" altLang="zh-CN" dirty="0">
                <a:latin typeface="Times New Roman" panose="02020503050405090304" pitchFamily="18" charset="0"/>
              </a:rPr>
              <a:t> of an activity as to support the coordination of separate activities.</a:t>
            </a:r>
          </a:p>
        </p:txBody>
      </p:sp>
      <p:sp>
        <p:nvSpPr>
          <p:cNvPr id="126981" name="TextBox 6"/>
          <p:cNvSpPr txBox="1"/>
          <p:nvPr/>
        </p:nvSpPr>
        <p:spPr>
          <a:xfrm>
            <a:off x="2009775" y="503238"/>
            <a:ext cx="5116830" cy="1198880"/>
          </a:xfrm>
          <a:prstGeom prst="rect">
            <a:avLst/>
          </a:prstGeom>
          <a:noFill/>
          <a:ln w="9525">
            <a:noFill/>
          </a:ln>
        </p:spPr>
        <p:txBody>
          <a:bodyPr wrap="none">
            <a:spAutoFit/>
          </a:bodyPr>
          <a:lstStyle/>
          <a:p>
            <a:r>
              <a:rPr lang="en-US" altLang="zh-CN" dirty="0">
                <a:latin typeface="Times New Roman" panose="02020503050405090304" pitchFamily="18" charset="0"/>
              </a:rPr>
              <a:t>Exercise</a:t>
            </a:r>
          </a:p>
          <a:p>
            <a:endParaRPr lang="en-US" altLang="zh-CN" dirty="0">
              <a:latin typeface="Times New Roman" panose="02020503050405090304" pitchFamily="18" charset="0"/>
            </a:endParaRPr>
          </a:p>
          <a:p>
            <a:r>
              <a:rPr lang="en-US" altLang="zh-CN" dirty="0">
                <a:latin typeface="Times New Roman" panose="02020503050405090304" pitchFamily="18" charset="0"/>
              </a:rPr>
              <a:t>Speed         device       other       considered    exists</a:t>
            </a:r>
          </a:p>
          <a:p>
            <a:r>
              <a:rPr lang="en-US" altLang="zh-CN" dirty="0">
                <a:latin typeface="Times New Roman" panose="02020503050405090304" pitchFamily="18" charset="0"/>
              </a:rPr>
              <a:t>Hardware   effective    operate   moving         designer</a:t>
            </a:r>
            <a:endParaRPr lang="zh-CN" altLang="en-US" dirty="0">
              <a:latin typeface="Times New Roman" panose="02020503050405090304" pitchFamily="18" charset="0"/>
            </a:endParaRPr>
          </a:p>
        </p:txBody>
      </p:sp>
    </p:spTree>
  </p:cSld>
  <p:clrMapOvr>
    <a:masterClrMapping/>
  </p:clrMapOvr>
  <p:transition spd="med">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128003"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28</a:t>
            </a:fld>
            <a:endParaRPr lang="en-US" altLang="zh-CN" sz="900" dirty="0">
              <a:solidFill>
                <a:srgbClr val="898989"/>
              </a:solidFill>
            </a:endParaRPr>
          </a:p>
        </p:txBody>
      </p:sp>
      <p:sp>
        <p:nvSpPr>
          <p:cNvPr id="128004" name="Text Box 3"/>
          <p:cNvSpPr txBox="1"/>
          <p:nvPr/>
        </p:nvSpPr>
        <p:spPr>
          <a:xfrm>
            <a:off x="1812925" y="342900"/>
            <a:ext cx="8564563" cy="3415030"/>
          </a:xfrm>
          <a:prstGeom prst="rect">
            <a:avLst/>
          </a:prstGeom>
          <a:solidFill>
            <a:schemeClr val="accent2"/>
          </a:solidFill>
          <a:ln w="9525">
            <a:noFill/>
          </a:ln>
        </p:spPr>
        <p:txBody>
          <a:bodyPr>
            <a:spAutoFit/>
          </a:bodyPr>
          <a:lstStyle/>
          <a:p>
            <a:pPr algn="just" eaLnBrk="1" hangingPunct="1">
              <a:spcBef>
                <a:spcPct val="50000"/>
              </a:spcBef>
            </a:pPr>
            <a:r>
              <a:rPr lang="en-US" altLang="zh-CN" dirty="0">
                <a:latin typeface="Times New Roman" panose="02020503050405090304" pitchFamily="18" charset="0"/>
              </a:rPr>
              <a:t>Fill in the blanks</a:t>
            </a:r>
          </a:p>
          <a:p>
            <a:pPr algn="just" eaLnBrk="1" hangingPunct="1">
              <a:spcBef>
                <a:spcPct val="50000"/>
              </a:spcBef>
            </a:pPr>
            <a:r>
              <a:rPr lang="en-US" altLang="zh-CN" dirty="0">
                <a:latin typeface="Times New Roman" panose="02020503050405090304" pitchFamily="18" charset="0"/>
              </a:rPr>
              <a:t>1. CPU, memory system, and </a:t>
            </a:r>
            <a:r>
              <a:rPr lang="en-US" altLang="zh-CN" u="sng" dirty="0">
                <a:solidFill>
                  <a:srgbClr val="FF0000"/>
                </a:solidFill>
                <a:latin typeface="Times New Roman" panose="02020503050405090304" pitchFamily="18" charset="0"/>
              </a:rPr>
              <a:t>input/output devices</a:t>
            </a:r>
            <a:r>
              <a:rPr lang="en-US" altLang="zh-CN" dirty="0">
                <a:latin typeface="Times New Roman" panose="02020503050405090304" pitchFamily="18" charset="0"/>
              </a:rPr>
              <a:t> are three main components in computer organization</a:t>
            </a:r>
            <a:r>
              <a:rPr lang="en-US" altLang="zh-CN" b="1" dirty="0">
                <a:latin typeface="Times New Roman" panose="02020503050405090304" pitchFamily="18" charset="0"/>
              </a:rPr>
              <a:t>.</a:t>
            </a:r>
            <a:endParaRPr lang="en-US" altLang="zh-CN" dirty="0">
              <a:latin typeface="Times New Roman" panose="02020503050405090304" pitchFamily="18" charset="0"/>
            </a:endParaRPr>
          </a:p>
          <a:p>
            <a:pPr algn="just" eaLnBrk="1" hangingPunct="1">
              <a:spcBef>
                <a:spcPct val="50000"/>
              </a:spcBef>
            </a:pPr>
            <a:r>
              <a:rPr lang="en-US" altLang="zh-CN" dirty="0">
                <a:latin typeface="Times New Roman" panose="02020503050405090304" pitchFamily="18" charset="0"/>
              </a:rPr>
              <a:t>2.The CPU keeps the address of the next instruction to be fetched in </a:t>
            </a:r>
            <a:r>
              <a:rPr lang="en-US" altLang="zh-CN" u="sng" dirty="0">
                <a:solidFill>
                  <a:srgbClr val="FF0000"/>
                </a:solidFill>
                <a:latin typeface="Times New Roman" panose="02020503050405090304" pitchFamily="18" charset="0"/>
              </a:rPr>
              <a:t>program counter</a:t>
            </a:r>
            <a:r>
              <a:rPr lang="en-US" altLang="zh-CN" dirty="0">
                <a:latin typeface="Times New Roman" panose="02020503050405090304" pitchFamily="18" charset="0"/>
              </a:rPr>
              <a:t>.</a:t>
            </a:r>
          </a:p>
          <a:p>
            <a:pPr algn="just" eaLnBrk="1" hangingPunct="1">
              <a:spcBef>
                <a:spcPct val="50000"/>
              </a:spcBef>
            </a:pPr>
            <a:r>
              <a:rPr lang="en-US" altLang="zh-CN" dirty="0">
                <a:latin typeface="Times New Roman" panose="02020503050405090304" pitchFamily="18" charset="0"/>
              </a:rPr>
              <a:t>3. The instruction cycle is also called the </a:t>
            </a:r>
            <a:r>
              <a:rPr lang="en-US" altLang="zh-CN" u="sng" dirty="0">
                <a:solidFill>
                  <a:srgbClr val="FF0000"/>
                </a:solidFill>
                <a:latin typeface="Times New Roman" panose="02020503050405090304" pitchFamily="18" charset="0"/>
              </a:rPr>
              <a:t>fetch</a:t>
            </a:r>
            <a:r>
              <a:rPr lang="en-US" altLang="zh-CN" dirty="0">
                <a:latin typeface="Times New Roman" panose="02020503050405090304" pitchFamily="18" charset="0"/>
              </a:rPr>
              <a:t>-</a:t>
            </a:r>
            <a:r>
              <a:rPr lang="en-US" altLang="zh-CN" u="sng" dirty="0">
                <a:solidFill>
                  <a:srgbClr val="FF0000"/>
                </a:solidFill>
                <a:latin typeface="Times New Roman" panose="02020503050405090304" pitchFamily="18" charset="0"/>
              </a:rPr>
              <a:t>decode</a:t>
            </a:r>
            <a:r>
              <a:rPr lang="en-US" altLang="zh-CN" dirty="0">
                <a:latin typeface="Times New Roman" panose="02020503050405090304" pitchFamily="18" charset="0"/>
              </a:rPr>
              <a:t>-and-execute cycle.</a:t>
            </a:r>
          </a:p>
          <a:p>
            <a:pPr algn="just" eaLnBrk="1" hangingPunct="1">
              <a:spcBef>
                <a:spcPct val="50000"/>
              </a:spcBef>
            </a:pPr>
            <a:r>
              <a:rPr lang="en-US" altLang="zh-CN" dirty="0">
                <a:latin typeface="Times New Roman" panose="02020503050405090304" pitchFamily="18" charset="0"/>
              </a:rPr>
              <a:t>4. Either both chips or neither chip </a:t>
            </a:r>
            <a:r>
              <a:rPr lang="en-US" altLang="zh-CN" u="sng" dirty="0">
                <a:solidFill>
                  <a:srgbClr val="FF0000"/>
                </a:solidFill>
                <a:latin typeface="Times New Roman" panose="02020503050405090304" pitchFamily="18" charset="0"/>
              </a:rPr>
              <a:t>is</a:t>
            </a:r>
            <a:r>
              <a:rPr lang="en-US" altLang="zh-CN" dirty="0">
                <a:latin typeface="Times New Roman" panose="02020503050405090304" pitchFamily="18" charset="0"/>
              </a:rPr>
              <a:t> active at any given time.</a:t>
            </a:r>
          </a:p>
          <a:p>
            <a:pPr algn="just" eaLnBrk="1" hangingPunct="1">
              <a:spcBef>
                <a:spcPct val="50000"/>
              </a:spcBef>
            </a:pPr>
            <a:r>
              <a:rPr lang="en-US" altLang="zh-CN" dirty="0">
                <a:latin typeface="Times New Roman" panose="02020503050405090304" pitchFamily="18" charset="0"/>
              </a:rPr>
              <a:t>5. When </a:t>
            </a:r>
            <a:r>
              <a:rPr lang="en-US" altLang="zh-CN" u="sng" dirty="0">
                <a:solidFill>
                  <a:srgbClr val="FF0000"/>
                </a:solidFill>
                <a:latin typeface="Times New Roman" panose="02020503050405090304" pitchFamily="18" charset="0"/>
              </a:rPr>
              <a:t>high-order</a:t>
            </a:r>
            <a:r>
              <a:rPr lang="en-US" altLang="zh-CN" dirty="0">
                <a:latin typeface="Times New Roman" panose="02020503050405090304" pitchFamily="18" charset="0"/>
              </a:rPr>
              <a:t> interleaving is used, all memory locations within a chip are contiguous within system memory. </a:t>
            </a:r>
          </a:p>
          <a:p>
            <a:pPr algn="just" eaLnBrk="1" hangingPunct="1">
              <a:spcBef>
                <a:spcPct val="50000"/>
              </a:spcBef>
            </a:pPr>
            <a:r>
              <a:rPr lang="en-US" altLang="zh-CN" dirty="0">
                <a:latin typeface="Times New Roman" panose="02020503050405090304" pitchFamily="18" charset="0"/>
              </a:rPr>
              <a:t>6. Virtual memory uses </a:t>
            </a:r>
            <a:r>
              <a:rPr lang="en-US" altLang="zh-CN" u="sng" dirty="0">
                <a:solidFill>
                  <a:srgbClr val="FF0000"/>
                </a:solidFill>
                <a:latin typeface="Times New Roman" panose="02020503050405090304" pitchFamily="18" charset="0"/>
              </a:rPr>
              <a:t>a hard disk</a:t>
            </a:r>
            <a:r>
              <a:rPr lang="en-US" altLang="zh-CN" dirty="0">
                <a:solidFill>
                  <a:srgbClr val="FF0000"/>
                </a:solidFill>
                <a:latin typeface="Times New Roman" panose="02020503050405090304" pitchFamily="18" charset="0"/>
              </a:rPr>
              <a:t> </a:t>
            </a:r>
            <a:r>
              <a:rPr lang="en-US" altLang="zh-CN" dirty="0">
                <a:latin typeface="Times New Roman" panose="02020503050405090304" pitchFamily="18" charset="0"/>
              </a:rPr>
              <a:t>as a part of the computer's memory</a:t>
            </a:r>
          </a:p>
        </p:txBody>
      </p:sp>
    </p:spTree>
  </p:cSld>
  <p:clrMapOvr>
    <a:masterClrMapping/>
  </p:clrMapOvr>
  <p:transition spd="med">
    <p:pull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129027"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29</a:t>
            </a:fld>
            <a:endParaRPr lang="en-US" altLang="zh-CN" sz="900" dirty="0">
              <a:solidFill>
                <a:srgbClr val="898989"/>
              </a:solidFill>
            </a:endParaRPr>
          </a:p>
        </p:txBody>
      </p:sp>
      <p:sp>
        <p:nvSpPr>
          <p:cNvPr id="129028" name="Text Box 3"/>
          <p:cNvSpPr txBox="1"/>
          <p:nvPr/>
        </p:nvSpPr>
        <p:spPr>
          <a:xfrm>
            <a:off x="1709738" y="679450"/>
            <a:ext cx="8564562" cy="3692525"/>
          </a:xfrm>
          <a:prstGeom prst="rect">
            <a:avLst/>
          </a:prstGeom>
          <a:solidFill>
            <a:schemeClr val="accent2"/>
          </a:solidFill>
          <a:ln w="9525">
            <a:noFill/>
          </a:ln>
        </p:spPr>
        <p:txBody>
          <a:bodyPr>
            <a:spAutoFit/>
          </a:bodyPr>
          <a:lstStyle/>
          <a:p>
            <a:pPr algn="just" eaLnBrk="1" hangingPunct="1">
              <a:spcBef>
                <a:spcPct val="50000"/>
              </a:spcBef>
            </a:pPr>
            <a:r>
              <a:rPr lang="en-US" altLang="zh-CN" dirty="0">
                <a:latin typeface="Times New Roman" panose="02020503050405090304" pitchFamily="18" charset="0"/>
              </a:rPr>
              <a:t>Answer the following questions.</a:t>
            </a:r>
          </a:p>
          <a:p>
            <a:pPr algn="just" eaLnBrk="1" hangingPunct="1">
              <a:spcBef>
                <a:spcPct val="50000"/>
              </a:spcBef>
            </a:pPr>
            <a:r>
              <a:rPr lang="en-US" altLang="zh-CN" b="1" dirty="0">
                <a:latin typeface="Times New Roman" panose="02020503050405090304" pitchFamily="18" charset="0"/>
              </a:rPr>
              <a:t>1. What are big endian and little endian. </a:t>
            </a:r>
          </a:p>
          <a:p>
            <a:pPr algn="just" eaLnBrk="1" hangingPunct="1">
              <a:spcBef>
                <a:spcPct val="50000"/>
              </a:spcBef>
            </a:pPr>
            <a:r>
              <a:rPr lang="en-US" altLang="zh-CN" dirty="0">
                <a:latin typeface="Times New Roman" panose="02020503050405090304" pitchFamily="18" charset="0"/>
              </a:rPr>
              <a:t>In big endian format, the most significant byte of a value is stored in location X, the following byte in location X+l, and so on. </a:t>
            </a:r>
          </a:p>
          <a:p>
            <a:pPr algn="just" eaLnBrk="1" hangingPunct="1">
              <a:spcBef>
                <a:spcPct val="50000"/>
              </a:spcBef>
            </a:pPr>
            <a:r>
              <a:rPr lang="en-US" altLang="zh-CN" dirty="0">
                <a:latin typeface="Times New Roman" panose="02020503050405090304" pitchFamily="18" charset="0"/>
              </a:rPr>
              <a:t>In little endian, the order is reversed. The least significant byte is stored in location X, the next byte in location X+1, and so on.</a:t>
            </a:r>
          </a:p>
          <a:p>
            <a:pPr algn="just" eaLnBrk="1" hangingPunct="1">
              <a:spcBef>
                <a:spcPct val="50000"/>
              </a:spcBef>
            </a:pPr>
            <a:r>
              <a:rPr lang="en-US" altLang="zh-CN" b="1" dirty="0">
                <a:latin typeface="Times New Roman" panose="02020503050405090304" pitchFamily="18" charset="0"/>
              </a:rPr>
              <a:t>2. What does “word” mean in computer architecture.</a:t>
            </a:r>
          </a:p>
          <a:p>
            <a:pPr algn="just" eaLnBrk="1" hangingPunct="1">
              <a:spcBef>
                <a:spcPct val="50000"/>
              </a:spcBef>
            </a:pPr>
            <a:r>
              <a:rPr lang="en-US" altLang="zh-CN" dirty="0">
                <a:latin typeface="Times New Roman" panose="02020503050405090304" pitchFamily="18" charset="0"/>
              </a:rPr>
              <a:t>A word in computer architecture is a fixed-sized piece of data handled as a unit by the instruction set or the hardware of the processor. </a:t>
            </a:r>
          </a:p>
          <a:p>
            <a:pPr algn="just" eaLnBrk="1" hangingPunct="1">
              <a:spcBef>
                <a:spcPct val="50000"/>
              </a:spcBef>
            </a:pPr>
            <a:endParaRPr lang="en-US" altLang="zh-CN" dirty="0">
              <a:latin typeface="Times New Roman" panose="02020503050405090304" pitchFamily="18" charset="0"/>
            </a:endParaRPr>
          </a:p>
        </p:txBody>
      </p:sp>
    </p:spTree>
  </p:cSld>
  <p:clrMapOvr>
    <a:masterClrMapping/>
  </p:clrMapOvr>
  <p:transition spd="med">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vert="horz" wrap="square" lIns="91440" tIns="45720" rIns="91440" bIns="45720" anchor="ctr"/>
          <a:lstStyle/>
          <a:p>
            <a:r>
              <a:rPr lang="en-US" altLang="zh-CN" dirty="0"/>
              <a:t>Exercises</a:t>
            </a:r>
            <a:endParaRPr lang="zh-CN" altLang="en-US" dirty="0"/>
          </a:p>
        </p:txBody>
      </p:sp>
      <p:sp>
        <p:nvSpPr>
          <p:cNvPr id="50179" name="内容占位符 2"/>
          <p:cNvSpPr>
            <a:spLocks noGrp="1"/>
          </p:cNvSpPr>
          <p:nvPr>
            <p:ph idx="1"/>
          </p:nvPr>
        </p:nvSpPr>
        <p:spPr>
          <a:xfrm>
            <a:off x="2152650" y="1358900"/>
            <a:ext cx="7886700" cy="4935538"/>
          </a:xfrm>
        </p:spPr>
        <p:txBody>
          <a:bodyPr vert="horz" wrap="square" lIns="91440" tIns="45720" rIns="91440" bIns="45720" anchor="t"/>
          <a:lstStyle/>
          <a:p>
            <a:pPr marL="457200" indent="-457200">
              <a:buNone/>
            </a:pPr>
            <a:r>
              <a:rPr lang="en-US" altLang="zh-CN" dirty="0"/>
              <a:t>2.    Translation</a:t>
            </a:r>
          </a:p>
          <a:p>
            <a:pPr marL="457200" indent="-457200">
              <a:buFont typeface="Arial" panose="020B0604020202090204" pitchFamily="34" charset="0"/>
              <a:buAutoNum type="arabicParenBoth"/>
            </a:pPr>
            <a:r>
              <a:rPr lang="en-US" altLang="zh-CN" dirty="0"/>
              <a:t>Most online services have their own browsers.</a:t>
            </a:r>
          </a:p>
          <a:p>
            <a:pPr marL="457200" indent="-457200">
              <a:buFont typeface="Arial" panose="020B0604020202090204" pitchFamily="34" charset="0"/>
              <a:buAutoNum type="arabicParenBoth"/>
            </a:pPr>
            <a:r>
              <a:rPr lang="en-US" altLang="zh-CN" dirty="0"/>
              <a:t>Floppy disk may be </a:t>
            </a:r>
            <a:r>
              <a:rPr lang="en-US" altLang="zh-CN" dirty="0">
                <a:solidFill>
                  <a:srgbClr val="FF0000"/>
                </a:solidFill>
              </a:rPr>
              <a:t>double-density</a:t>
            </a:r>
            <a:r>
              <a:rPr lang="en-US" altLang="zh-CN" dirty="0"/>
              <a:t> or </a:t>
            </a:r>
            <a:r>
              <a:rPr lang="en-US" altLang="zh-CN" dirty="0">
                <a:solidFill>
                  <a:srgbClr val="FF0000"/>
                </a:solidFill>
              </a:rPr>
              <a:t>high-density.</a:t>
            </a:r>
          </a:p>
          <a:p>
            <a:pPr marL="457200" indent="-457200">
              <a:buFont typeface="Arial" panose="020B0604020202090204" pitchFamily="34" charset="0"/>
              <a:buAutoNum type="arabicParenBoth"/>
            </a:pPr>
            <a:r>
              <a:rPr lang="en-US" altLang="zh-CN" dirty="0"/>
              <a:t>Java technology is both a </a:t>
            </a:r>
            <a:r>
              <a:rPr lang="en-US" altLang="zh-CN" dirty="0">
                <a:solidFill>
                  <a:srgbClr val="FF0000"/>
                </a:solidFill>
              </a:rPr>
              <a:t>programming language </a:t>
            </a:r>
            <a:r>
              <a:rPr lang="en-US" altLang="zh-CN" dirty="0"/>
              <a:t>and a </a:t>
            </a:r>
            <a:r>
              <a:rPr lang="en-US" altLang="zh-CN" dirty="0">
                <a:solidFill>
                  <a:srgbClr val="FF0000"/>
                </a:solidFill>
              </a:rPr>
              <a:t>platform</a:t>
            </a:r>
            <a:r>
              <a:rPr lang="en-US" altLang="zh-CN" dirty="0"/>
              <a:t>.</a:t>
            </a:r>
          </a:p>
          <a:p>
            <a:pPr marL="457200" indent="-457200">
              <a:buFont typeface="Arial" panose="020B0604020202090204" pitchFamily="34" charset="0"/>
              <a:buAutoNum type="arabicParenBoth"/>
            </a:pPr>
            <a:r>
              <a:rPr lang="en-US" altLang="zh-CN" dirty="0"/>
              <a:t>A window manager can be though of as a GUI(graphical user interface) for an OS.</a:t>
            </a:r>
          </a:p>
          <a:p>
            <a:pPr marL="457200" indent="-457200">
              <a:buFont typeface="Arial" panose="020B0604020202090204" pitchFamily="34" charset="0"/>
              <a:buAutoNum type="arabicParenBoth"/>
            </a:pPr>
            <a:r>
              <a:rPr lang="en-US" altLang="zh-CN" dirty="0"/>
              <a:t>A database management system handles user requests for database action.</a:t>
            </a:r>
          </a:p>
          <a:p>
            <a:pPr marL="457200" indent="-457200">
              <a:buFont typeface="Arial" panose="020B0604020202090204" pitchFamily="34" charset="0"/>
              <a:buAutoNum type="alphaUcPeriod"/>
            </a:pPr>
            <a:endParaRPr lang="zh-CN" altLang="en-US" dirty="0"/>
          </a:p>
        </p:txBody>
      </p:sp>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50181"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3</a:t>
            </a:fld>
            <a:endParaRPr lang="en-US" altLang="zh-CN" sz="900" dirty="0">
              <a:solidFill>
                <a:srgbClr val="898989"/>
              </a:solidFill>
            </a:endParaRPr>
          </a:p>
        </p:txBody>
      </p:sp>
    </p:spTree>
  </p:cSld>
  <p:clrMapOvr>
    <a:masterClrMapping/>
  </p:clrMapOvr>
  <p:transition spd="med">
    <p:pull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130051"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30</a:t>
            </a:fld>
            <a:endParaRPr lang="en-US" altLang="zh-CN" sz="900" dirty="0">
              <a:solidFill>
                <a:srgbClr val="898989"/>
              </a:solidFill>
            </a:endParaRPr>
          </a:p>
        </p:txBody>
      </p:sp>
      <p:sp>
        <p:nvSpPr>
          <p:cNvPr id="130052" name="Text Box 3"/>
          <p:cNvSpPr txBox="1"/>
          <p:nvPr/>
        </p:nvSpPr>
        <p:spPr>
          <a:xfrm>
            <a:off x="1857375" y="1379538"/>
            <a:ext cx="8564563" cy="2168525"/>
          </a:xfrm>
          <a:prstGeom prst="rect">
            <a:avLst/>
          </a:prstGeom>
          <a:noFill/>
          <a:ln w="9525">
            <a:noFill/>
          </a:ln>
        </p:spPr>
        <p:txBody>
          <a:bodyPr>
            <a:spAutoFit/>
          </a:bodyPr>
          <a:lstStyle/>
          <a:p>
            <a:pPr algn="just" eaLnBrk="1" hangingPunct="1">
              <a:spcBef>
                <a:spcPct val="50000"/>
              </a:spcBef>
            </a:pPr>
            <a:r>
              <a:rPr lang="en-US" altLang="zh-CN" dirty="0">
                <a:latin typeface="Times New Roman" panose="02020503050405090304" pitchFamily="18" charset="0"/>
              </a:rPr>
              <a:t>A buffer is a data area shared by </a:t>
            </a:r>
            <a:r>
              <a:rPr lang="en-US" altLang="zh-CN" u="sng" dirty="0">
                <a:solidFill>
                  <a:srgbClr val="FF0000"/>
                </a:solidFill>
                <a:latin typeface="Times New Roman" panose="02020503050405090304" pitchFamily="18" charset="0"/>
              </a:rPr>
              <a:t>(1)hardware</a:t>
            </a:r>
            <a:r>
              <a:rPr lang="en-US" altLang="zh-CN" dirty="0">
                <a:latin typeface="Times New Roman" panose="02020503050405090304" pitchFamily="18" charset="0"/>
              </a:rPr>
              <a:t> devices or program processes that </a:t>
            </a:r>
            <a:r>
              <a:rPr lang="en-US" altLang="zh-CN" u="sng" dirty="0">
                <a:solidFill>
                  <a:srgbClr val="FF0000"/>
                </a:solidFill>
                <a:latin typeface="Times New Roman" panose="02020503050405090304" pitchFamily="18" charset="0"/>
              </a:rPr>
              <a:t>(2)operate</a:t>
            </a:r>
            <a:r>
              <a:rPr lang="en-US" altLang="zh-CN" dirty="0">
                <a:latin typeface="Times New Roman" panose="02020503050405090304" pitchFamily="18" charset="0"/>
              </a:rPr>
              <a:t> at different speeds or with different sets of priorities. The buffer allows each </a:t>
            </a:r>
            <a:r>
              <a:rPr lang="en-US" altLang="zh-CN" u="sng" dirty="0">
                <a:solidFill>
                  <a:srgbClr val="FF0000"/>
                </a:solidFill>
                <a:latin typeface="Times New Roman" panose="02020503050405090304" pitchFamily="18" charset="0"/>
              </a:rPr>
              <a:t>(3)device</a:t>
            </a:r>
            <a:r>
              <a:rPr lang="en-US" altLang="zh-CN" dirty="0">
                <a:latin typeface="Times New Roman" panose="02020503050405090304" pitchFamily="18" charset="0"/>
              </a:rPr>
              <a:t> or process to operate without being held up by the </a:t>
            </a:r>
            <a:r>
              <a:rPr lang="en-US" altLang="zh-CN" u="sng" dirty="0">
                <a:solidFill>
                  <a:srgbClr val="FF0000"/>
                </a:solidFill>
                <a:latin typeface="Times New Roman" panose="02020503050405090304" pitchFamily="18" charset="0"/>
              </a:rPr>
              <a:t>(4)other</a:t>
            </a:r>
            <a:r>
              <a:rPr lang="en-US" altLang="zh-CN" dirty="0">
                <a:latin typeface="Times New Roman" panose="02020503050405090304" pitchFamily="18" charset="0"/>
              </a:rPr>
              <a:t>. </a:t>
            </a:r>
          </a:p>
          <a:p>
            <a:pPr algn="just" eaLnBrk="1" hangingPunct="1">
              <a:spcBef>
                <a:spcPct val="50000"/>
              </a:spcBef>
            </a:pPr>
            <a:r>
              <a:rPr lang="en-US" altLang="zh-CN" dirty="0">
                <a:latin typeface="Times New Roman" panose="02020503050405090304" pitchFamily="18" charset="0"/>
              </a:rPr>
              <a:t>In order for a buffer to be </a:t>
            </a:r>
            <a:r>
              <a:rPr lang="en-US" altLang="zh-CN" u="sng" dirty="0">
                <a:solidFill>
                  <a:srgbClr val="FF0000"/>
                </a:solidFill>
                <a:latin typeface="Times New Roman" panose="02020503050405090304" pitchFamily="18" charset="0"/>
              </a:rPr>
              <a:t>(5)effective</a:t>
            </a:r>
            <a:r>
              <a:rPr lang="en-US" altLang="zh-CN" dirty="0">
                <a:latin typeface="Times New Roman" panose="02020503050405090304" pitchFamily="18" charset="0"/>
              </a:rPr>
              <a:t>, the size of the buffer and the algorithms for </a:t>
            </a:r>
            <a:r>
              <a:rPr lang="en-US" altLang="zh-CN" u="sng" dirty="0">
                <a:solidFill>
                  <a:srgbClr val="FF0000"/>
                </a:solidFill>
                <a:latin typeface="Times New Roman" panose="02020503050405090304" pitchFamily="18" charset="0"/>
              </a:rPr>
              <a:t>(6)moving</a:t>
            </a:r>
            <a:r>
              <a:rPr lang="en-US" altLang="zh-CN" dirty="0">
                <a:latin typeface="Times New Roman" panose="02020503050405090304" pitchFamily="18" charset="0"/>
              </a:rPr>
              <a:t> data into and out of the buffer need to be </a:t>
            </a:r>
            <a:r>
              <a:rPr lang="en-US" altLang="zh-CN" u="sng" dirty="0">
                <a:solidFill>
                  <a:srgbClr val="FF0000"/>
                </a:solidFill>
                <a:latin typeface="Times New Roman" panose="02020503050405090304" pitchFamily="18" charset="0"/>
              </a:rPr>
              <a:t>(7)considered</a:t>
            </a:r>
            <a:r>
              <a:rPr lang="en-US" altLang="zh-CN" dirty="0">
                <a:latin typeface="Times New Roman" panose="02020503050405090304" pitchFamily="18" charset="0"/>
              </a:rPr>
              <a:t> by the buffer </a:t>
            </a:r>
            <a:r>
              <a:rPr lang="en-US" altLang="zh-CN" u="sng" dirty="0">
                <a:solidFill>
                  <a:srgbClr val="FF0000"/>
                </a:solidFill>
                <a:latin typeface="Times New Roman" panose="02020503050405090304" pitchFamily="18" charset="0"/>
              </a:rPr>
              <a:t>(8)designer</a:t>
            </a:r>
            <a:r>
              <a:rPr lang="en-US" altLang="zh-CN" dirty="0">
                <a:latin typeface="Times New Roman" panose="02020503050405090304" pitchFamily="18" charset="0"/>
              </a:rPr>
              <a:t>. Like a cache, a buffer is a 'midpoint holding place' but </a:t>
            </a:r>
            <a:r>
              <a:rPr lang="en-US" altLang="zh-CN" u="sng" dirty="0">
                <a:solidFill>
                  <a:srgbClr val="FF0000"/>
                </a:solidFill>
                <a:latin typeface="Times New Roman" panose="02020503050405090304" pitchFamily="18" charset="0"/>
              </a:rPr>
              <a:t>(9)exists</a:t>
            </a:r>
            <a:r>
              <a:rPr lang="en-US" altLang="zh-CN" dirty="0">
                <a:latin typeface="Times New Roman" panose="02020503050405090304" pitchFamily="18" charset="0"/>
              </a:rPr>
              <a:t> not so much to accelerate the </a:t>
            </a:r>
            <a:r>
              <a:rPr lang="en-US" altLang="zh-CN" u="sng" dirty="0">
                <a:solidFill>
                  <a:srgbClr val="FF0000"/>
                </a:solidFill>
                <a:latin typeface="Times New Roman" panose="02020503050405090304" pitchFamily="18" charset="0"/>
              </a:rPr>
              <a:t>(10)speed</a:t>
            </a:r>
            <a:r>
              <a:rPr lang="en-US" altLang="zh-CN" dirty="0">
                <a:latin typeface="Times New Roman" panose="02020503050405090304" pitchFamily="18" charset="0"/>
              </a:rPr>
              <a:t> of an activity as to support the coordination of separate activities.</a:t>
            </a:r>
          </a:p>
        </p:txBody>
      </p:sp>
    </p:spTree>
  </p:cSld>
  <p:clrMapOvr>
    <a:masterClrMapping/>
  </p:clrMapOvr>
  <p:transition spd="med">
    <p:pull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E265B-7D8B-4923-A128-446DFC7FF334}"/>
              </a:ext>
            </a:extLst>
          </p:cNvPr>
          <p:cNvSpPr>
            <a:spLocks noGrp="1"/>
          </p:cNvSpPr>
          <p:nvPr>
            <p:ph type="title"/>
          </p:nvPr>
        </p:nvSpPr>
        <p:spPr/>
        <p:txBody>
          <a:bodyPr/>
          <a:lstStyle/>
          <a:p>
            <a:r>
              <a:rPr lang="en-US" altLang="zh-CN" dirty="0"/>
              <a:t>Chapter five</a:t>
            </a:r>
            <a:endParaRPr lang="zh-CN" altLang="en-US" dirty="0"/>
          </a:p>
        </p:txBody>
      </p:sp>
    </p:spTree>
    <p:extLst>
      <p:ext uri="{BB962C8B-B14F-4D97-AF65-F5344CB8AC3E}">
        <p14:creationId xmlns:p14="http://schemas.microsoft.com/office/powerpoint/2010/main" val="2734081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45059"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buFont typeface="Arial" panose="020B0604020202090204" pitchFamily="34" charset="0"/>
              <a:buChar char="•"/>
            </a:pPr>
            <a:r>
              <a:rPr lang="en-US" altLang="zh-CN" sz="900" dirty="0">
                <a:solidFill>
                  <a:srgbClr val="898989"/>
                </a:solidFill>
              </a:rPr>
              <a:t>1-</a:t>
            </a:r>
            <a:fld id="{9A0DB2DC-4C9A-4742-B13C-FB6460FD3503}" type="slidenum">
              <a:rPr lang="en-US" altLang="zh-CN" sz="900" dirty="0">
                <a:solidFill>
                  <a:srgbClr val="898989"/>
                </a:solidFill>
              </a:rPr>
              <a:t>32</a:t>
            </a:fld>
            <a:endParaRPr lang="en-US" altLang="zh-CN" sz="900" dirty="0">
              <a:solidFill>
                <a:srgbClr val="898989"/>
              </a:solidFill>
            </a:endParaRPr>
          </a:p>
        </p:txBody>
      </p:sp>
      <p:sp>
        <p:nvSpPr>
          <p:cNvPr id="45060" name="TextBox 10"/>
          <p:cNvSpPr txBox="1"/>
          <p:nvPr/>
        </p:nvSpPr>
        <p:spPr>
          <a:xfrm>
            <a:off x="1876425" y="561975"/>
            <a:ext cx="8129588" cy="3692525"/>
          </a:xfrm>
          <a:prstGeom prst="rect">
            <a:avLst/>
          </a:prstGeom>
          <a:solidFill>
            <a:schemeClr val="accent2"/>
          </a:solidFill>
          <a:ln w="9525">
            <a:noFill/>
          </a:ln>
        </p:spPr>
        <p:txBody>
          <a:bodyPr>
            <a:spAutoFit/>
          </a:bodyPr>
          <a:lstStyle/>
          <a:p>
            <a:r>
              <a:rPr lang="en-US" altLang="zh-CN" dirty="0">
                <a:latin typeface="Times New Roman" panose="02020503050405090304" pitchFamily="18" charset="0"/>
              </a:rPr>
              <a:t>Answer the following questions.</a:t>
            </a:r>
          </a:p>
          <a:p>
            <a:endParaRPr lang="en-US" altLang="zh-CN" dirty="0">
              <a:latin typeface="Times New Roman" panose="02020503050405090304" pitchFamily="18" charset="0"/>
            </a:endParaRPr>
          </a:p>
          <a:p>
            <a:pPr marL="514350" lvl="1" indent="-514350">
              <a:buAutoNum type="arabicPeriod"/>
            </a:pPr>
            <a:r>
              <a:rPr lang="en-US" altLang="zh-CN" dirty="0">
                <a:latin typeface="Times New Roman" panose="02020503050405090304" pitchFamily="18" charset="0"/>
              </a:rPr>
              <a:t>OS functions can be divided into </a:t>
            </a:r>
            <a:r>
              <a:rPr lang="en-US" altLang="zh-CN" u="sng" dirty="0">
                <a:latin typeface="Times New Roman" panose="02020503050405090304" pitchFamily="18" charset="0"/>
                <a:sym typeface="+mn-ea"/>
              </a:rPr>
              <a:t>resource allocation and related functions</a:t>
            </a:r>
            <a:r>
              <a:rPr lang="en-US" altLang="zh-CN" dirty="0">
                <a:latin typeface="Times New Roman" panose="02020503050405090304" pitchFamily="18" charset="0"/>
                <a:sym typeface="+mn-ea"/>
              </a:rPr>
              <a:t>, and </a:t>
            </a:r>
            <a:r>
              <a:rPr lang="en-US" altLang="zh-CN" u="sng" dirty="0">
                <a:latin typeface="Times New Roman" panose="02020503050405090304" pitchFamily="18" charset="0"/>
                <a:sym typeface="+mn-ea"/>
              </a:rPr>
              <a:t>user interface functions </a:t>
            </a:r>
            <a:r>
              <a:rPr lang="en-US" altLang="zh-CN" dirty="0">
                <a:latin typeface="Times New Roman" panose="02020503050405090304" pitchFamily="18" charset="0"/>
                <a:sym typeface="+mn-ea"/>
              </a:rPr>
              <a:t>.</a:t>
            </a:r>
          </a:p>
          <a:p>
            <a:pPr marL="514350" lvl="1" indent="-514350">
              <a:buAutoNum type="arabicPeriod"/>
            </a:pPr>
            <a:endParaRPr lang="en-US" altLang="zh-CN" dirty="0">
              <a:latin typeface="Times New Roman" panose="02020503050405090304" pitchFamily="18" charset="0"/>
              <a:sym typeface="+mn-ea"/>
            </a:endParaRPr>
          </a:p>
          <a:p>
            <a:pPr marL="514350" lvl="1" indent="-514350">
              <a:buAutoNum type="arabicPeriod"/>
            </a:pPr>
            <a:r>
              <a:rPr lang="en-US" altLang="zh-CN" dirty="0">
                <a:latin typeface="Times New Roman" panose="02020503050405090304" pitchFamily="18" charset="0"/>
              </a:rPr>
              <a:t>Resources can be divided into </a:t>
            </a:r>
            <a:r>
              <a:rPr lang="en-US" altLang="zh-CN" u="sng" dirty="0">
                <a:latin typeface="Times New Roman" panose="02020503050405090304" pitchFamily="18" charset="0"/>
              </a:rPr>
              <a:t>system provided resources</a:t>
            </a:r>
            <a:r>
              <a:rPr lang="en-US" altLang="zh-CN" dirty="0">
                <a:latin typeface="Times New Roman" panose="02020503050405090304" pitchFamily="18" charset="0"/>
              </a:rPr>
              <a:t>, and </a:t>
            </a:r>
            <a:r>
              <a:rPr lang="en-US" altLang="zh-CN" u="sng" dirty="0">
                <a:latin typeface="Times New Roman" panose="02020503050405090304" pitchFamily="18" charset="0"/>
              </a:rPr>
              <a:t>user-created resources </a:t>
            </a:r>
            <a:r>
              <a:rPr lang="en-US" altLang="zh-CN" dirty="0">
                <a:latin typeface="Times New Roman" panose="02020503050405090304" pitchFamily="18" charset="0"/>
              </a:rPr>
              <a:t>. </a:t>
            </a:r>
          </a:p>
          <a:p>
            <a:pPr marL="514350" lvl="1" indent="-514350">
              <a:buAutoNum type="arabicPeriod"/>
            </a:pPr>
            <a:endParaRPr lang="en-US" altLang="zh-CN" dirty="0">
              <a:latin typeface="Times New Roman" panose="02020503050405090304" pitchFamily="18" charset="0"/>
            </a:endParaRPr>
          </a:p>
          <a:p>
            <a:pPr marL="514350" lvl="1" indent="-514350">
              <a:buAutoNum type="arabicPeriod"/>
            </a:pPr>
            <a:r>
              <a:rPr lang="en-US" altLang="zh-CN" dirty="0">
                <a:latin typeface="Times New Roman" panose="02020503050405090304" pitchFamily="18" charset="0"/>
              </a:rPr>
              <a:t>Two types of strategies for resource allocation are </a:t>
            </a:r>
            <a:r>
              <a:rPr lang="en-US" altLang="zh-CN" u="sng" dirty="0">
                <a:latin typeface="Times New Roman" panose="02020503050405090304" pitchFamily="18" charset="0"/>
              </a:rPr>
              <a:t>partitioning of resources (static allocation) </a:t>
            </a:r>
            <a:r>
              <a:rPr lang="en-US" altLang="zh-CN" dirty="0">
                <a:latin typeface="Times New Roman" panose="02020503050405090304" pitchFamily="18" charset="0"/>
              </a:rPr>
              <a:t>, and </a:t>
            </a:r>
            <a:r>
              <a:rPr lang="en-US" altLang="zh-CN" u="sng" dirty="0">
                <a:latin typeface="Times New Roman" panose="02020503050405090304" pitchFamily="18" charset="0"/>
              </a:rPr>
              <a:t>allocation from a pool (dynamic allocation) </a:t>
            </a:r>
            <a:r>
              <a:rPr lang="en-US" altLang="zh-CN" dirty="0">
                <a:latin typeface="Times New Roman" panose="02020503050405090304" pitchFamily="18" charset="0"/>
              </a:rPr>
              <a:t>.</a:t>
            </a:r>
          </a:p>
          <a:p>
            <a:pPr marL="514350" lvl="1" indent="-514350">
              <a:buAutoNum type="arabicPeriod"/>
            </a:pPr>
            <a:endParaRPr lang="en-US" altLang="zh-CN" dirty="0">
              <a:latin typeface="Times New Roman" panose="02020503050405090304" pitchFamily="18" charset="0"/>
            </a:endParaRPr>
          </a:p>
          <a:p>
            <a:pPr marL="514350" lvl="1" indent="-514350">
              <a:buAutoNum type="arabicPeriod"/>
            </a:pPr>
            <a:r>
              <a:rPr lang="en-US" altLang="zh-CN" dirty="0">
                <a:latin typeface="Times New Roman" panose="02020503050405090304" pitchFamily="18" charset="0"/>
              </a:rPr>
              <a:t>There are two ways of sharing: </a:t>
            </a:r>
            <a:r>
              <a:rPr lang="en-US" altLang="zh-CN" u="sng" dirty="0">
                <a:latin typeface="Times New Roman" panose="02020503050405090304" pitchFamily="18" charset="0"/>
              </a:rPr>
              <a:t>sequential sharing</a:t>
            </a:r>
            <a:r>
              <a:rPr lang="en-US" altLang="zh-CN" dirty="0">
                <a:latin typeface="Times New Roman" panose="02020503050405090304" pitchFamily="18" charset="0"/>
              </a:rPr>
              <a:t>, and </a:t>
            </a:r>
            <a:r>
              <a:rPr lang="en-US" altLang="zh-CN" u="sng" dirty="0">
                <a:latin typeface="Times New Roman" panose="02020503050405090304" pitchFamily="18" charset="0"/>
              </a:rPr>
              <a:t>concurrent sharing </a:t>
            </a:r>
            <a:r>
              <a:rPr lang="en-US" altLang="zh-CN" dirty="0">
                <a:latin typeface="Times New Roman" panose="02020503050405090304" pitchFamily="18" charset="0"/>
              </a:rPr>
              <a:t>.</a:t>
            </a:r>
          </a:p>
          <a:p>
            <a:pPr marL="514350" lvl="1" indent="-514350">
              <a:buAutoNum type="arabicPeriod"/>
            </a:pPr>
            <a:endParaRPr lang="zh-CN" altLang="en-US" dirty="0">
              <a:latin typeface="Times New Roman" panose="02020503050405090304" pitchFamily="18"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46083"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buFont typeface="Arial" panose="020B0604020202090204" pitchFamily="34" charset="0"/>
              <a:buChar char="•"/>
            </a:pPr>
            <a:r>
              <a:rPr lang="en-US" altLang="zh-CN" sz="900" dirty="0">
                <a:solidFill>
                  <a:srgbClr val="898989"/>
                </a:solidFill>
              </a:rPr>
              <a:t>1-</a:t>
            </a:r>
            <a:fld id="{9A0DB2DC-4C9A-4742-B13C-FB6460FD3503}" type="slidenum">
              <a:rPr lang="en-US" altLang="zh-CN" sz="900" dirty="0">
                <a:solidFill>
                  <a:srgbClr val="898989"/>
                </a:solidFill>
              </a:rPr>
              <a:t>33</a:t>
            </a:fld>
            <a:endParaRPr lang="en-US" altLang="zh-CN" sz="900" dirty="0">
              <a:solidFill>
                <a:srgbClr val="898989"/>
              </a:solidFill>
            </a:endParaRPr>
          </a:p>
        </p:txBody>
      </p:sp>
      <p:sp>
        <p:nvSpPr>
          <p:cNvPr id="11" name="TextBox 10"/>
          <p:cNvSpPr txBox="1"/>
          <p:nvPr/>
        </p:nvSpPr>
        <p:spPr>
          <a:xfrm>
            <a:off x="1876425" y="561975"/>
            <a:ext cx="8129588" cy="3569335"/>
          </a:xfrm>
          <a:prstGeom prst="rect">
            <a:avLst/>
          </a:prstGeom>
          <a:solidFill>
            <a:schemeClr val="accent2"/>
          </a:solidFill>
        </p:spPr>
        <p:txBody>
          <a:bodyPr>
            <a:spAutoFit/>
          </a:bodyPr>
          <a:lstStyle/>
          <a:p>
            <a:pPr marR="0" defTabSz="914400">
              <a:buClrTx/>
              <a:buSzTx/>
              <a:buFontTx/>
              <a:buNone/>
              <a:defRPr/>
            </a:pPr>
            <a:r>
              <a:rPr kumimoji="0" lang="en-US" altLang="zh-CN" kern="1200" cap="none" spc="0" normalizeH="0" baseline="0" noProof="0" dirty="0">
                <a:latin typeface="Times New Roman" panose="02020503050405090304" pitchFamily="18" charset="0"/>
                <a:ea typeface="宋体" pitchFamily="2" charset="-122"/>
                <a:cs typeface="+mn-cs"/>
              </a:rPr>
              <a:t>Answer the following questions.</a:t>
            </a:r>
          </a:p>
          <a:p>
            <a:pPr marL="514350" marR="0" lvl="1" indent="-514350" algn="l" defTabSz="914400" rtl="0" eaLnBrk="0" fontAlgn="base" latinLnBrk="0" hangingPunct="0">
              <a:lnSpc>
                <a:spcPct val="100000"/>
              </a:lnSpc>
              <a:spcBef>
                <a:spcPct val="0"/>
              </a:spcBef>
              <a:spcAft>
                <a:spcPct val="0"/>
              </a:spcAft>
              <a:buClrTx/>
              <a:buSzTx/>
              <a:buFontTx/>
              <a:buAutoNum type="arabicPeriod"/>
              <a:defRPr/>
            </a:pPr>
            <a:endParaRPr kumimoji="0"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endParaRPr>
          </a:p>
          <a:p>
            <a:pPr marL="514350" marR="0" lvl="1" indent="-514350" algn="l" defTabSz="914400" rtl="0" eaLnBrk="0" fontAlgn="base" latinLnBrk="0" hangingPunct="0">
              <a:lnSpc>
                <a:spcPct val="100000"/>
              </a:lnSpc>
              <a:spcBef>
                <a:spcPct val="0"/>
              </a:spcBef>
              <a:spcAft>
                <a:spcPct val="0"/>
              </a:spcAft>
              <a:buClrTx/>
              <a:buSzTx/>
              <a:buFont typeface="+mj-lt"/>
              <a:buAutoNum type="arabicPeriod" startAt="5"/>
              <a:defRPr/>
            </a:pPr>
            <a:r>
              <a:rPr kumimoji="0"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What is resource preemption?</a:t>
            </a:r>
          </a:p>
          <a:p>
            <a:pPr marR="0" algn="just" defTabSz="914400" eaLnBrk="1" hangingPunct="1">
              <a:spcBef>
                <a:spcPts val="600"/>
              </a:spcBef>
              <a:spcAft>
                <a:spcPts val="600"/>
              </a:spcAft>
              <a:buClrTx/>
              <a:buSzTx/>
              <a:buFont typeface="Arial" panose="020B0604020202090204" pitchFamily="34" charset="0"/>
              <a:buNone/>
              <a:defRPr/>
            </a:pPr>
            <a:r>
              <a:rPr kumimoji="0" lang="en-US" altLang="zh-CN" kern="1200" cap="none" spc="0" normalizeH="0" baseline="0" noProof="0" dirty="0">
                <a:latin typeface="Times New Roman" panose="02020503050405090304" pitchFamily="18" charset="0"/>
                <a:ea typeface="宋体" pitchFamily="2" charset="-122"/>
                <a:cs typeface="+mn-cs"/>
              </a:rPr>
              <a:t>When a resource is sequentially shareable, the system can de-allocate a resource when the program makes an explicit request for de-allocation. </a:t>
            </a:r>
          </a:p>
          <a:p>
            <a:pPr marR="0" algn="just" defTabSz="914400" eaLnBrk="1" hangingPunct="1">
              <a:spcBef>
                <a:spcPts val="600"/>
              </a:spcBef>
              <a:spcAft>
                <a:spcPts val="600"/>
              </a:spcAft>
              <a:buClrTx/>
              <a:buSzTx/>
              <a:buFont typeface="Arial" panose="020B0604020202090204" pitchFamily="34" charset="0"/>
              <a:buNone/>
              <a:defRPr/>
            </a:pPr>
            <a:r>
              <a:rPr kumimoji="0" lang="en-US" altLang="zh-CN" kern="1200" cap="none" spc="0" normalizeH="0" baseline="0" noProof="0" dirty="0">
                <a:latin typeface="Times New Roman" panose="02020503050405090304" pitchFamily="18" charset="0"/>
                <a:ea typeface="宋体" pitchFamily="2" charset="-122"/>
                <a:cs typeface="+mn-cs"/>
              </a:rPr>
              <a:t>Alternatively, it can de-allocate a resource by force. This is called resource preemption, that is, forceful de-allocation of a resource.</a:t>
            </a:r>
          </a:p>
          <a:p>
            <a:pPr marR="0" defTabSz="914400">
              <a:buClrTx/>
              <a:buSzTx/>
              <a:buFont typeface="Arial" panose="020B0604020202090204" pitchFamily="34" charset="0"/>
              <a:buNone/>
              <a:defRPr/>
            </a:pPr>
            <a:endParaRPr kumimoji="1" lang="en-US" altLang="zh-CN" sz="2600" kern="1200" cap="none" spc="0" normalizeH="0" baseline="0" noProof="0" dirty="0">
              <a:latin typeface="Times New Roman" panose="02020503050405090304" pitchFamily="18" charset="0"/>
              <a:ea typeface="宋体" pitchFamily="2" charset="-122"/>
              <a:cs typeface="+mn-cs"/>
              <a:sym typeface="+mn-ea"/>
            </a:endParaRPr>
          </a:p>
          <a:p>
            <a:pPr marL="0" marR="0" lvl="1" indent="0" algn="l" defTabSz="914400" rtl="0" eaLnBrk="0" fontAlgn="base" latinLnBrk="0" hangingPunct="0">
              <a:lnSpc>
                <a:spcPct val="100000"/>
              </a:lnSpc>
              <a:spcBef>
                <a:spcPct val="0"/>
              </a:spcBef>
              <a:spcAft>
                <a:spcPct val="0"/>
              </a:spcAft>
              <a:buClrTx/>
              <a:buSzTx/>
              <a:buFontTx/>
              <a:buNone/>
              <a:defRPr/>
            </a:pPr>
            <a:endParaRPr kumimoji="1"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sym typeface="+mn-ea"/>
            </a:endParaRPr>
          </a:p>
          <a:p>
            <a:pPr marR="0" defTabSz="914400">
              <a:buClrTx/>
              <a:buSzTx/>
              <a:buFontTx/>
              <a:buNone/>
              <a:defRPr/>
            </a:pPr>
            <a:r>
              <a:rPr kumimoji="0" lang="en-US" altLang="zh-CN" kern="1200" cap="none" spc="0" normalizeH="0" baseline="0" noProof="0" dirty="0">
                <a:latin typeface="Times New Roman" panose="02020503050405090304" pitchFamily="18" charset="0"/>
                <a:ea typeface="宋体" pitchFamily="2" charset="-122"/>
                <a:cs typeface="+mn-cs"/>
              </a:rPr>
              <a:t> </a:t>
            </a:r>
            <a:endParaRPr kumimoji="0" lang="zh-CN" altLang="en-US" kern="1200" cap="none" spc="0" normalizeH="0" baseline="0" noProof="0" dirty="0">
              <a:latin typeface="Times New Roman" panose="02020503050405090304" pitchFamily="18" charset="0"/>
              <a:ea typeface="宋体" pitchFamily="2" charset="-122"/>
              <a:cs typeface="+mn-cs"/>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80899"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buFont typeface="Arial" panose="020B0604020202090204" pitchFamily="34" charset="0"/>
              <a:buChar char="•"/>
            </a:pPr>
            <a:r>
              <a:rPr lang="en-US" altLang="zh-CN" sz="900" dirty="0">
                <a:solidFill>
                  <a:srgbClr val="898989"/>
                </a:solidFill>
              </a:rPr>
              <a:t>1-</a:t>
            </a:r>
            <a:fld id="{9A0DB2DC-4C9A-4742-B13C-FB6460FD3503}" type="slidenum">
              <a:rPr lang="en-US" altLang="zh-CN" sz="900" dirty="0">
                <a:solidFill>
                  <a:srgbClr val="898989"/>
                </a:solidFill>
              </a:rPr>
              <a:t>34</a:t>
            </a:fld>
            <a:endParaRPr lang="en-US" altLang="zh-CN" sz="900" dirty="0">
              <a:solidFill>
                <a:srgbClr val="898989"/>
              </a:solidFill>
            </a:endParaRPr>
          </a:p>
        </p:txBody>
      </p:sp>
      <p:sp>
        <p:nvSpPr>
          <p:cNvPr id="80900" name="TextBox 13"/>
          <p:cNvSpPr txBox="1"/>
          <p:nvPr/>
        </p:nvSpPr>
        <p:spPr>
          <a:xfrm>
            <a:off x="1917700" y="436563"/>
            <a:ext cx="8272463" cy="3907790"/>
          </a:xfrm>
          <a:prstGeom prst="rect">
            <a:avLst/>
          </a:prstGeom>
          <a:noFill/>
          <a:ln w="9525">
            <a:noFill/>
          </a:ln>
        </p:spPr>
        <p:txBody>
          <a:bodyPr>
            <a:spAutoFit/>
          </a:bodyPr>
          <a:lstStyle/>
          <a:p>
            <a:pPr>
              <a:spcBef>
                <a:spcPts val="600"/>
              </a:spcBef>
              <a:spcAft>
                <a:spcPts val="600"/>
              </a:spcAft>
            </a:pPr>
            <a:r>
              <a:rPr lang="en-US" altLang="zh-CN" b="1" dirty="0">
                <a:latin typeface="Times New Roman" panose="02020503050405090304" pitchFamily="18" charset="0"/>
              </a:rPr>
              <a:t>Answer the questions.</a:t>
            </a:r>
          </a:p>
          <a:p>
            <a:pPr>
              <a:spcBef>
                <a:spcPts val="600"/>
              </a:spcBef>
              <a:spcAft>
                <a:spcPts val="600"/>
              </a:spcAft>
            </a:pPr>
            <a:r>
              <a:rPr lang="en-US" altLang="zh-CN" b="1" dirty="0">
                <a:latin typeface="Times New Roman" panose="02020503050405090304" pitchFamily="18" charset="0"/>
              </a:rPr>
              <a:t>1. Policies are usually architecture  </a:t>
            </a:r>
            <a:r>
              <a:rPr lang="en-US" altLang="zh-CN" b="1" u="sng" dirty="0">
                <a:latin typeface="Times New Roman" panose="02020503050405090304" pitchFamily="18" charset="0"/>
              </a:rPr>
              <a:t>                         </a:t>
            </a:r>
            <a:r>
              <a:rPr lang="en-US" altLang="zh-CN" b="1" dirty="0">
                <a:latin typeface="Times New Roman" panose="02020503050405090304" pitchFamily="18" charset="0"/>
              </a:rPr>
              <a:t>, while mechanisms are often architecture </a:t>
            </a:r>
            <a:r>
              <a:rPr lang="en-US" altLang="zh-CN" b="1" u="sng" dirty="0">
                <a:latin typeface="Times New Roman" panose="02020503050405090304" pitchFamily="18" charset="0"/>
              </a:rPr>
              <a:t>                            </a:t>
            </a:r>
            <a:r>
              <a:rPr lang="en-US" altLang="zh-CN" b="1" dirty="0">
                <a:latin typeface="Times New Roman" panose="02020503050405090304" pitchFamily="18" charset="0"/>
              </a:rPr>
              <a:t>. </a:t>
            </a:r>
          </a:p>
          <a:p>
            <a:pPr>
              <a:spcBef>
                <a:spcPts val="600"/>
              </a:spcBef>
              <a:spcAft>
                <a:spcPts val="600"/>
              </a:spcAft>
            </a:pPr>
            <a:r>
              <a:rPr lang="en-US" altLang="zh-CN" b="1" dirty="0">
                <a:latin typeface="Times New Roman" panose="02020503050405090304" pitchFamily="18" charset="0"/>
              </a:rPr>
              <a:t>2. The porting effort of an operating system is determined by</a:t>
            </a:r>
          </a:p>
          <a:p>
            <a:pPr>
              <a:spcBef>
                <a:spcPts val="600"/>
              </a:spcBef>
              <a:spcAft>
                <a:spcPts val="600"/>
              </a:spcAft>
            </a:pPr>
            <a:r>
              <a:rPr lang="en-US" altLang="zh-CN" b="1" dirty="0">
                <a:latin typeface="Times New Roman" panose="02020503050405090304" pitchFamily="18" charset="0"/>
              </a:rPr>
              <a:t> </a:t>
            </a:r>
            <a:r>
              <a:rPr lang="en-US" altLang="zh-CN" b="1" u="sng" dirty="0">
                <a:latin typeface="Times New Roman" panose="02020503050405090304" pitchFamily="18" charset="0"/>
              </a:rPr>
              <a:t>                                                              </a:t>
            </a:r>
            <a:r>
              <a:rPr lang="en-US" altLang="zh-CN" b="1" dirty="0">
                <a:latin typeface="Times New Roman" panose="02020503050405090304" pitchFamily="18" charset="0"/>
              </a:rPr>
              <a:t>.</a:t>
            </a:r>
          </a:p>
          <a:p>
            <a:pPr algn="just" eaLnBrk="1" hangingPunct="1">
              <a:spcBef>
                <a:spcPts val="600"/>
              </a:spcBef>
              <a:spcAft>
                <a:spcPts val="600"/>
              </a:spcAft>
              <a:buFont typeface="Arial" panose="020B0604020202090204" pitchFamily="34" charset="0"/>
              <a:buNone/>
            </a:pPr>
            <a:r>
              <a:rPr lang="en-US" altLang="zh-CN" b="1" dirty="0">
                <a:latin typeface="Times New Roman" panose="02020503050405090304" pitchFamily="18" charset="0"/>
              </a:rPr>
              <a:t>3. Resource control actions of the module can be classified into</a:t>
            </a:r>
          </a:p>
          <a:p>
            <a:pPr eaLnBrk="1" hangingPunct="1">
              <a:buFont typeface="Arial" panose="020B0604020202090204" pitchFamily="34" charset="0"/>
              <a:buNone/>
            </a:pPr>
            <a:r>
              <a:rPr lang="en-US" altLang="zh-CN" b="1" dirty="0">
                <a:latin typeface="Times New Roman" panose="02020503050405090304" pitchFamily="18" charset="0"/>
              </a:rPr>
              <a:t>(a). </a:t>
            </a:r>
            <a:r>
              <a:rPr lang="en-US" altLang="zh-CN" b="1" u="sng" dirty="0">
                <a:latin typeface="Times New Roman" panose="02020503050405090304" pitchFamily="18" charset="0"/>
              </a:rPr>
              <a:t>                       </a:t>
            </a:r>
            <a:r>
              <a:rPr lang="en-US" altLang="zh-CN" b="1" dirty="0">
                <a:latin typeface="Times New Roman" panose="02020503050405090304" pitchFamily="18" charset="0"/>
              </a:rPr>
              <a:t> governing the use of resources.</a:t>
            </a:r>
          </a:p>
          <a:p>
            <a:pPr eaLnBrk="1" hangingPunct="1">
              <a:buFont typeface="Arial" panose="020B0604020202090204" pitchFamily="34" charset="0"/>
              <a:buNone/>
            </a:pPr>
            <a:r>
              <a:rPr lang="en-US" altLang="zh-CN" b="1" dirty="0">
                <a:latin typeface="Times New Roman" panose="02020503050405090304" pitchFamily="18" charset="0"/>
              </a:rPr>
              <a:t>(b). </a:t>
            </a:r>
            <a:r>
              <a:rPr lang="en-US" altLang="zh-CN" b="1" u="sng" dirty="0">
                <a:latin typeface="Times New Roman" panose="02020503050405090304" pitchFamily="18" charset="0"/>
              </a:rPr>
              <a:t>                       </a:t>
            </a:r>
            <a:r>
              <a:rPr lang="en-US" altLang="zh-CN" b="1" dirty="0">
                <a:latin typeface="Times New Roman" panose="02020503050405090304" pitchFamily="18" charset="0"/>
              </a:rPr>
              <a:t> to implement the policy.</a:t>
            </a:r>
          </a:p>
          <a:p>
            <a:pPr eaLnBrk="1" hangingPunct="1">
              <a:spcBef>
                <a:spcPts val="600"/>
              </a:spcBef>
              <a:spcAft>
                <a:spcPts val="600"/>
              </a:spcAft>
            </a:pPr>
            <a:r>
              <a:rPr lang="en-US" altLang="zh-CN" b="1" dirty="0">
                <a:latin typeface="Times New Roman" panose="02020503050405090304" pitchFamily="18" charset="0"/>
              </a:rPr>
              <a:t>4. Thus, in either case the entry to the kernel is through the interrupt processing mechanism. For this reason, the OS kernel is often said to be </a:t>
            </a:r>
            <a:r>
              <a:rPr lang="en-US" altLang="zh-CN" b="1" u="sng" dirty="0">
                <a:latin typeface="Times New Roman" panose="02020503050405090304" pitchFamily="18" charset="0"/>
              </a:rPr>
              <a:t>                                       </a:t>
            </a:r>
            <a:r>
              <a:rPr lang="en-US" altLang="zh-CN" b="1" dirty="0">
                <a:latin typeface="Times New Roman" panose="02020503050405090304" pitchFamily="18" charset="0"/>
              </a:rPr>
              <a:t>.</a:t>
            </a:r>
            <a:endParaRPr lang="zh-CN" altLang="en-US" dirty="0">
              <a:latin typeface="Times New Roman" panose="02020503050405090304" pitchFamily="18" charset="0"/>
            </a:endParaRPr>
          </a:p>
        </p:txBody>
      </p:sp>
    </p:spTree>
  </p:cSld>
  <p:clrMapOvr>
    <a:masterClrMapping/>
  </p:clrMapOvr>
  <p:transition spd="med">
    <p:pull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82947"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buFont typeface="Arial" panose="020B0604020202090204" pitchFamily="34" charset="0"/>
              <a:buChar char="•"/>
            </a:pPr>
            <a:r>
              <a:rPr lang="en-US" altLang="zh-CN" sz="900" dirty="0">
                <a:solidFill>
                  <a:srgbClr val="898989"/>
                </a:solidFill>
              </a:rPr>
              <a:t>1-</a:t>
            </a:r>
            <a:fld id="{9A0DB2DC-4C9A-4742-B13C-FB6460FD3503}" type="slidenum">
              <a:rPr lang="en-US" altLang="zh-CN" sz="900" dirty="0">
                <a:solidFill>
                  <a:srgbClr val="898989"/>
                </a:solidFill>
              </a:rPr>
              <a:t>35</a:t>
            </a:fld>
            <a:endParaRPr lang="en-US" altLang="zh-CN" sz="900" dirty="0">
              <a:solidFill>
                <a:srgbClr val="898989"/>
              </a:solidFill>
            </a:endParaRPr>
          </a:p>
        </p:txBody>
      </p:sp>
      <p:sp>
        <p:nvSpPr>
          <p:cNvPr id="82948" name="TextBox 13"/>
          <p:cNvSpPr txBox="1"/>
          <p:nvPr/>
        </p:nvSpPr>
        <p:spPr>
          <a:xfrm>
            <a:off x="1952625" y="441325"/>
            <a:ext cx="8270875" cy="3784600"/>
          </a:xfrm>
          <a:prstGeom prst="rect">
            <a:avLst/>
          </a:prstGeom>
          <a:solidFill>
            <a:schemeClr val="accent2"/>
          </a:solidFill>
          <a:ln w="9525">
            <a:noFill/>
          </a:ln>
        </p:spPr>
        <p:txBody>
          <a:bodyPr>
            <a:spAutoFit/>
          </a:bodyPr>
          <a:lstStyle/>
          <a:p>
            <a:pPr>
              <a:spcBef>
                <a:spcPts val="600"/>
              </a:spcBef>
              <a:spcAft>
                <a:spcPts val="600"/>
              </a:spcAft>
            </a:pPr>
            <a:r>
              <a:rPr lang="en-US" altLang="zh-CN" b="1" dirty="0">
                <a:latin typeface="Times New Roman" panose="02020503050405090304" pitchFamily="18" charset="0"/>
              </a:rPr>
              <a:t>Answer the questions.</a:t>
            </a:r>
          </a:p>
          <a:p>
            <a:pPr>
              <a:spcBef>
                <a:spcPts val="600"/>
              </a:spcBef>
              <a:spcAft>
                <a:spcPts val="600"/>
              </a:spcAft>
            </a:pPr>
            <a:r>
              <a:rPr lang="en-US" altLang="zh-CN" b="1" dirty="0">
                <a:latin typeface="Times New Roman" panose="02020503050405090304" pitchFamily="18" charset="0"/>
              </a:rPr>
              <a:t>1. Policies are usually architecture </a:t>
            </a:r>
            <a:r>
              <a:rPr lang="en-US" altLang="zh-CN" b="1" u="sng" dirty="0">
                <a:solidFill>
                  <a:srgbClr val="FF0000"/>
                </a:solidFill>
                <a:latin typeface="Times New Roman" panose="02020503050405090304" pitchFamily="18" charset="0"/>
              </a:rPr>
              <a:t>independent</a:t>
            </a:r>
            <a:r>
              <a:rPr lang="en-US" altLang="zh-CN" b="1" dirty="0">
                <a:latin typeface="Times New Roman" panose="02020503050405090304" pitchFamily="18" charset="0"/>
              </a:rPr>
              <a:t>, while mechanisms are often architecture </a:t>
            </a:r>
            <a:r>
              <a:rPr lang="en-US" altLang="zh-CN" b="1" u="sng" dirty="0">
                <a:solidFill>
                  <a:srgbClr val="FF0000"/>
                </a:solidFill>
                <a:latin typeface="Times New Roman" panose="02020503050405090304" pitchFamily="18" charset="0"/>
              </a:rPr>
              <a:t>dependent/specific</a:t>
            </a:r>
            <a:r>
              <a:rPr lang="en-US" altLang="zh-CN" b="1" dirty="0">
                <a:latin typeface="Times New Roman" panose="02020503050405090304" pitchFamily="18" charset="0"/>
              </a:rPr>
              <a:t>. </a:t>
            </a:r>
          </a:p>
          <a:p>
            <a:pPr>
              <a:spcBef>
                <a:spcPts val="600"/>
              </a:spcBef>
              <a:spcAft>
                <a:spcPts val="600"/>
              </a:spcAft>
            </a:pPr>
            <a:r>
              <a:rPr lang="en-US" altLang="zh-CN" b="1" dirty="0">
                <a:latin typeface="Times New Roman" panose="02020503050405090304" pitchFamily="18" charset="0"/>
              </a:rPr>
              <a:t>2. The porting effort of an operating system is determined by </a:t>
            </a:r>
            <a:r>
              <a:rPr lang="en-US" altLang="zh-CN" b="1" u="sng" dirty="0">
                <a:solidFill>
                  <a:srgbClr val="FF0000"/>
                </a:solidFill>
                <a:latin typeface="Times New Roman" panose="02020503050405090304" pitchFamily="18" charset="0"/>
              </a:rPr>
              <a:t>the size of the OS kernel</a:t>
            </a:r>
            <a:r>
              <a:rPr lang="en-US" altLang="zh-CN" b="1" dirty="0">
                <a:latin typeface="Times New Roman" panose="02020503050405090304" pitchFamily="18" charset="0"/>
              </a:rPr>
              <a:t>.</a:t>
            </a:r>
          </a:p>
          <a:p>
            <a:pPr algn="just" eaLnBrk="1" hangingPunct="1">
              <a:spcBef>
                <a:spcPts val="600"/>
              </a:spcBef>
              <a:spcAft>
                <a:spcPts val="600"/>
              </a:spcAft>
              <a:buFont typeface="Arial" panose="020B0604020202090204" pitchFamily="34" charset="0"/>
              <a:buNone/>
            </a:pPr>
            <a:r>
              <a:rPr lang="en-US" altLang="zh-CN" b="1" dirty="0">
                <a:latin typeface="Times New Roman" panose="02020503050405090304" pitchFamily="18" charset="0"/>
              </a:rPr>
              <a:t>3. Resource control actions of the module can be classified into</a:t>
            </a:r>
          </a:p>
          <a:p>
            <a:pPr eaLnBrk="1" hangingPunct="1">
              <a:spcBef>
                <a:spcPts val="600"/>
              </a:spcBef>
              <a:spcAft>
                <a:spcPts val="600"/>
              </a:spcAft>
              <a:buFont typeface="Arial" panose="020B0604020202090204" pitchFamily="34" charset="0"/>
              <a:buNone/>
            </a:pPr>
            <a:r>
              <a:rPr lang="en-US" altLang="zh-CN" b="1" dirty="0">
                <a:latin typeface="Times New Roman" panose="02020503050405090304" pitchFamily="18" charset="0"/>
              </a:rPr>
              <a:t>(a). </a:t>
            </a:r>
            <a:r>
              <a:rPr lang="en-US" altLang="zh-CN" b="1" u="sng" dirty="0">
                <a:solidFill>
                  <a:srgbClr val="FF0000"/>
                </a:solidFill>
                <a:latin typeface="Times New Roman" panose="02020503050405090304" pitchFamily="18" charset="0"/>
              </a:rPr>
              <a:t>Policies</a:t>
            </a:r>
            <a:r>
              <a:rPr lang="en-US" altLang="zh-CN" b="1" dirty="0">
                <a:latin typeface="Times New Roman" panose="02020503050405090304" pitchFamily="18" charset="0"/>
              </a:rPr>
              <a:t> governing the use of resources.</a:t>
            </a:r>
          </a:p>
          <a:p>
            <a:pPr eaLnBrk="1" hangingPunct="1">
              <a:spcBef>
                <a:spcPts val="600"/>
              </a:spcBef>
              <a:spcAft>
                <a:spcPts val="600"/>
              </a:spcAft>
              <a:buFont typeface="Arial" panose="020B0604020202090204" pitchFamily="34" charset="0"/>
              <a:buNone/>
            </a:pPr>
            <a:r>
              <a:rPr lang="en-US" altLang="zh-CN" b="1" dirty="0">
                <a:latin typeface="Times New Roman" panose="02020503050405090304" pitchFamily="18" charset="0"/>
              </a:rPr>
              <a:t>(b). </a:t>
            </a:r>
            <a:r>
              <a:rPr lang="en-US" altLang="zh-CN" b="1" u="sng" dirty="0">
                <a:solidFill>
                  <a:srgbClr val="FF0000"/>
                </a:solidFill>
                <a:latin typeface="Times New Roman" panose="02020503050405090304" pitchFamily="18" charset="0"/>
              </a:rPr>
              <a:t>Mechanisms</a:t>
            </a:r>
            <a:r>
              <a:rPr lang="en-US" altLang="zh-CN" b="1" dirty="0">
                <a:latin typeface="Times New Roman" panose="02020503050405090304" pitchFamily="18" charset="0"/>
              </a:rPr>
              <a:t> to implement the policy.</a:t>
            </a:r>
          </a:p>
          <a:p>
            <a:pPr eaLnBrk="1" hangingPunct="1">
              <a:spcBef>
                <a:spcPts val="600"/>
              </a:spcBef>
              <a:spcAft>
                <a:spcPts val="600"/>
              </a:spcAft>
              <a:buFont typeface="Arial" panose="020B0604020202090204" pitchFamily="34" charset="0"/>
              <a:buNone/>
            </a:pPr>
            <a:r>
              <a:rPr lang="en-US" altLang="zh-CN" b="1" dirty="0">
                <a:latin typeface="Times New Roman" panose="02020503050405090304" pitchFamily="18" charset="0"/>
              </a:rPr>
              <a:t>4. Thus, in either case the entry to the kernel is through the interrupt processing mechanism. For this reason, the OS kernel is often said to be </a:t>
            </a:r>
            <a:r>
              <a:rPr lang="en-US" altLang="zh-CN" b="1" u="sng" dirty="0">
                <a:solidFill>
                  <a:srgbClr val="FF0000"/>
                </a:solidFill>
                <a:latin typeface="Times New Roman" panose="02020503050405090304" pitchFamily="18" charset="0"/>
              </a:rPr>
              <a:t>interrupt-driven</a:t>
            </a:r>
            <a:r>
              <a:rPr lang="en-US" altLang="zh-CN" b="1" dirty="0">
                <a:latin typeface="Times New Roman" panose="02020503050405090304" pitchFamily="18" charset="0"/>
              </a:rPr>
              <a:t>.</a:t>
            </a:r>
            <a:endParaRPr lang="zh-CN" altLang="en-US" dirty="0">
              <a:latin typeface="Times New Roman" panose="02020503050405090304" pitchFamily="18" charset="0"/>
            </a:endParaRPr>
          </a:p>
        </p:txBody>
      </p:sp>
    </p:spTree>
  </p:cSld>
  <p:clrMapOvr>
    <a:masterClrMapping/>
  </p:clrMapOvr>
  <p:transition spd="med">
    <p:pull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2"/>
          <p:cNvSpPr>
            <a:spLocks noGrp="1"/>
          </p:cNvSpPr>
          <p:nvPr>
            <p:ph idx="1"/>
          </p:nvPr>
        </p:nvSpPr>
        <p:spPr>
          <a:xfrm>
            <a:off x="2152650" y="579438"/>
            <a:ext cx="7886700" cy="5597525"/>
          </a:xfrm>
        </p:spPr>
        <p:txBody>
          <a:bodyPr vert="horz" wrap="square" lIns="91440" tIns="45720" rIns="91440" bIns="45720" anchor="t">
            <a:normAutofit/>
          </a:bodyPr>
          <a:lstStyle/>
          <a:p>
            <a:pPr marL="0" indent="0" algn="just">
              <a:buNone/>
            </a:pPr>
            <a:r>
              <a:rPr lang="en-US" altLang="zh-CN" sz="2600" dirty="0"/>
              <a:t> graphical  through      applications  defined  interact</a:t>
            </a:r>
          </a:p>
          <a:p>
            <a:pPr marL="0" indent="0" algn="just">
              <a:buNone/>
            </a:pPr>
            <a:r>
              <a:rPr lang="en-US" altLang="zh-CN" sz="2600" dirty="0"/>
              <a:t> boot           command  use                  loaded   request</a:t>
            </a:r>
          </a:p>
          <a:p>
            <a:pPr marL="0" indent="0" algn="just">
              <a:buNone/>
            </a:pPr>
            <a:endParaRPr lang="en-US" altLang="zh-CN" sz="2600" dirty="0"/>
          </a:p>
          <a:p>
            <a:pPr marL="0" indent="0" algn="just">
              <a:buNone/>
            </a:pPr>
            <a:r>
              <a:rPr lang="en-US" altLang="zh-CN" sz="2600" dirty="0"/>
              <a:t>An operating system (sometime abbreviated as “OS”) is the program that, after being initially </a:t>
            </a:r>
            <a:r>
              <a:rPr lang="en-US" altLang="zh-CN" sz="2600" u="sng" dirty="0">
                <a:solidFill>
                  <a:srgbClr val="FF0000"/>
                </a:solidFill>
              </a:rPr>
              <a:t> (1)loaded </a:t>
            </a:r>
            <a:r>
              <a:rPr lang="en-US" altLang="zh-CN" sz="2600" dirty="0"/>
              <a:t> into the computer by a </a:t>
            </a:r>
            <a:r>
              <a:rPr lang="en-US" altLang="zh-CN" sz="2600" u="sng" dirty="0">
                <a:solidFill>
                  <a:srgbClr val="FF0000"/>
                </a:solidFill>
              </a:rPr>
              <a:t> (2)boot </a:t>
            </a:r>
            <a:r>
              <a:rPr lang="en-US" altLang="zh-CN" sz="2600" dirty="0"/>
              <a:t> program, manages all the other programs in a computer. The other programs are called </a:t>
            </a:r>
            <a:r>
              <a:rPr lang="en-US" altLang="zh-CN" sz="2600" u="sng" dirty="0">
                <a:solidFill>
                  <a:srgbClr val="FF0000"/>
                </a:solidFill>
              </a:rPr>
              <a:t> (3)applications </a:t>
            </a:r>
            <a:r>
              <a:rPr lang="en-US" altLang="zh-CN" sz="2600" dirty="0"/>
              <a:t> or application programs. The application programs make </a:t>
            </a:r>
            <a:r>
              <a:rPr lang="en-US" altLang="zh-CN" sz="2600" u="sng" dirty="0">
                <a:solidFill>
                  <a:srgbClr val="FF0000"/>
                </a:solidFill>
              </a:rPr>
              <a:t> (4)use </a:t>
            </a:r>
            <a:r>
              <a:rPr lang="en-US" altLang="zh-CN" sz="2600" dirty="0"/>
              <a:t> of the operating system by making </a:t>
            </a:r>
            <a:r>
              <a:rPr lang="en-US" altLang="zh-CN" sz="2600" u="sng" dirty="0">
                <a:solidFill>
                  <a:srgbClr val="FF0000"/>
                </a:solidFill>
              </a:rPr>
              <a:t> (5)requests </a:t>
            </a:r>
            <a:r>
              <a:rPr lang="en-US" altLang="zh-CN" sz="2600" dirty="0"/>
              <a:t> for services through a </a:t>
            </a:r>
            <a:r>
              <a:rPr lang="en-US" altLang="zh-CN" sz="2600" u="sng" dirty="0">
                <a:solidFill>
                  <a:srgbClr val="FF0000"/>
                </a:solidFill>
              </a:rPr>
              <a:t> (6) defined </a:t>
            </a:r>
            <a:r>
              <a:rPr lang="en-US" altLang="zh-CN" sz="2600" dirty="0"/>
              <a:t> application program interface (API). In addition, users can </a:t>
            </a:r>
            <a:r>
              <a:rPr lang="en-US" altLang="zh-CN" sz="2600" u="sng" dirty="0">
                <a:solidFill>
                  <a:srgbClr val="FF0000"/>
                </a:solidFill>
              </a:rPr>
              <a:t> (7)interact </a:t>
            </a:r>
            <a:r>
              <a:rPr lang="en-US" altLang="zh-CN" sz="2600" dirty="0"/>
              <a:t> directly with the operating system </a:t>
            </a:r>
            <a:r>
              <a:rPr lang="en-US" altLang="zh-CN" sz="2600" u="sng" dirty="0">
                <a:solidFill>
                  <a:srgbClr val="FF0000"/>
                </a:solidFill>
              </a:rPr>
              <a:t> (8)through </a:t>
            </a:r>
            <a:r>
              <a:rPr lang="en-US" altLang="zh-CN" sz="2600" dirty="0"/>
              <a:t> a user interface such as a </a:t>
            </a:r>
            <a:r>
              <a:rPr lang="en-US" altLang="zh-CN" sz="2600" u="sng" dirty="0">
                <a:solidFill>
                  <a:srgbClr val="FF0000"/>
                </a:solidFill>
              </a:rPr>
              <a:t> (9)command </a:t>
            </a:r>
            <a:r>
              <a:rPr lang="en-US" altLang="zh-CN" sz="2600" dirty="0"/>
              <a:t> language or a </a:t>
            </a:r>
            <a:r>
              <a:rPr lang="en-US" altLang="zh-CN" sz="2600" u="sng" dirty="0">
                <a:solidFill>
                  <a:srgbClr val="FF0000"/>
                </a:solidFill>
              </a:rPr>
              <a:t> (10)graphical </a:t>
            </a:r>
            <a:r>
              <a:rPr lang="en-US" altLang="zh-CN" sz="2600" dirty="0"/>
              <a:t>  user interface (GUI).</a:t>
            </a:r>
            <a:endParaRPr lang="zh-CN" altLang="en-US" sz="2600" dirty="0"/>
          </a:p>
        </p:txBody>
      </p:sp>
    </p:spTree>
  </p:cSld>
  <p:clrMapOvr>
    <a:masterClrMapping/>
  </p:clrMapOvr>
  <p:transition spd="med">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p:cNvSpPr>
            <a:spLocks noGrp="1"/>
          </p:cNvSpPr>
          <p:nvPr>
            <p:ph idx="1"/>
          </p:nvPr>
        </p:nvSpPr>
        <p:spPr>
          <a:xfrm>
            <a:off x="2152650" y="579438"/>
            <a:ext cx="7886700" cy="5597525"/>
          </a:xfrm>
        </p:spPr>
        <p:txBody>
          <a:bodyPr vert="horz" wrap="square" lIns="91440" tIns="45720" rIns="91440" bIns="45720" anchor="t">
            <a:normAutofit lnSpcReduction="10000"/>
          </a:bodyPr>
          <a:lstStyle/>
          <a:p>
            <a:pPr marL="0" indent="0" algn="just">
              <a:buNone/>
            </a:pPr>
            <a:r>
              <a:rPr lang="en-US" altLang="zh-CN" sz="2600" dirty="0"/>
              <a:t> graphical  through      applications  defined  interact</a:t>
            </a:r>
          </a:p>
          <a:p>
            <a:pPr marL="0" indent="0" algn="just">
              <a:buNone/>
            </a:pPr>
            <a:r>
              <a:rPr lang="en-US" altLang="zh-CN" sz="2600" dirty="0"/>
              <a:t> boot           command  use                  loaded   request</a:t>
            </a:r>
          </a:p>
          <a:p>
            <a:pPr marL="0" indent="0" algn="just">
              <a:buNone/>
            </a:pPr>
            <a:endParaRPr lang="en-US" altLang="zh-CN" sz="2600" dirty="0"/>
          </a:p>
          <a:p>
            <a:pPr marL="0" indent="0" algn="just">
              <a:buNone/>
            </a:pPr>
            <a:r>
              <a:rPr lang="en-US" altLang="zh-CN" sz="2600" dirty="0"/>
              <a:t>An operating system (sometime abbreviated as “OS”) is the program that, after being initially </a:t>
            </a:r>
            <a:r>
              <a:rPr lang="en-US" altLang="zh-CN" sz="2600" u="sng" dirty="0">
                <a:solidFill>
                  <a:srgbClr val="FF0000"/>
                </a:solidFill>
              </a:rPr>
              <a:t> (1)loaded </a:t>
            </a:r>
            <a:r>
              <a:rPr lang="en-US" altLang="zh-CN" sz="2600" dirty="0"/>
              <a:t> into the computer by a </a:t>
            </a:r>
            <a:r>
              <a:rPr lang="en-US" altLang="zh-CN" sz="2600" u="sng" dirty="0">
                <a:solidFill>
                  <a:srgbClr val="FF0000"/>
                </a:solidFill>
              </a:rPr>
              <a:t> (2)boot(</a:t>
            </a:r>
            <a:r>
              <a:rPr lang="zh-CN" altLang="en-US" sz="2600" u="sng" dirty="0">
                <a:solidFill>
                  <a:srgbClr val="FF0000"/>
                </a:solidFill>
              </a:rPr>
              <a:t>引导</a:t>
            </a:r>
            <a:r>
              <a:rPr lang="en-US" altLang="zh-CN" sz="2600" u="sng" dirty="0">
                <a:solidFill>
                  <a:srgbClr val="FF0000"/>
                </a:solidFill>
              </a:rPr>
              <a:t>) </a:t>
            </a:r>
            <a:r>
              <a:rPr lang="en-US" altLang="zh-CN" sz="2600" dirty="0"/>
              <a:t> program, manages all the other programs in a computer. The other programs are called </a:t>
            </a:r>
            <a:r>
              <a:rPr lang="en-US" altLang="zh-CN" sz="2600" u="sng" dirty="0">
                <a:solidFill>
                  <a:srgbClr val="FF0000"/>
                </a:solidFill>
              </a:rPr>
              <a:t> (3)applications </a:t>
            </a:r>
            <a:r>
              <a:rPr lang="en-US" altLang="zh-CN" sz="2600" dirty="0"/>
              <a:t> or application programs. The application programs make </a:t>
            </a:r>
            <a:r>
              <a:rPr lang="en-US" altLang="zh-CN" sz="2600" u="sng" dirty="0">
                <a:solidFill>
                  <a:srgbClr val="FF0000"/>
                </a:solidFill>
              </a:rPr>
              <a:t> (4)use </a:t>
            </a:r>
            <a:r>
              <a:rPr lang="en-US" altLang="zh-CN" sz="2600" dirty="0"/>
              <a:t> of the operating system by making </a:t>
            </a:r>
            <a:r>
              <a:rPr lang="en-US" altLang="zh-CN" sz="2600" u="sng" dirty="0">
                <a:solidFill>
                  <a:srgbClr val="FF0000"/>
                </a:solidFill>
              </a:rPr>
              <a:t> (5)requests </a:t>
            </a:r>
            <a:r>
              <a:rPr lang="en-US" altLang="zh-CN" sz="2600" dirty="0"/>
              <a:t> for services through a </a:t>
            </a:r>
            <a:r>
              <a:rPr lang="en-US" altLang="zh-CN" sz="2600" u="sng" dirty="0">
                <a:solidFill>
                  <a:srgbClr val="FF0000"/>
                </a:solidFill>
              </a:rPr>
              <a:t> (6)defined </a:t>
            </a:r>
            <a:r>
              <a:rPr lang="en-US" altLang="zh-CN" sz="2600" dirty="0"/>
              <a:t> application program interface (API). In addition, users can </a:t>
            </a:r>
            <a:r>
              <a:rPr lang="en-US" altLang="zh-CN" sz="2600" u="sng" dirty="0">
                <a:solidFill>
                  <a:srgbClr val="FF0000"/>
                </a:solidFill>
              </a:rPr>
              <a:t> (7)interact </a:t>
            </a:r>
            <a:r>
              <a:rPr lang="en-US" altLang="zh-CN" sz="2600" dirty="0"/>
              <a:t> directly with the operating system </a:t>
            </a:r>
            <a:r>
              <a:rPr lang="en-US" altLang="zh-CN" sz="2600" u="sng" dirty="0">
                <a:solidFill>
                  <a:srgbClr val="FF0000"/>
                </a:solidFill>
              </a:rPr>
              <a:t> (8)through </a:t>
            </a:r>
            <a:r>
              <a:rPr lang="en-US" altLang="zh-CN" sz="2600" dirty="0"/>
              <a:t> a user interface such as a </a:t>
            </a:r>
            <a:r>
              <a:rPr lang="en-US" altLang="zh-CN" sz="2600" u="sng" dirty="0">
                <a:solidFill>
                  <a:srgbClr val="FF0000"/>
                </a:solidFill>
              </a:rPr>
              <a:t> (9)command </a:t>
            </a:r>
            <a:r>
              <a:rPr lang="en-US" altLang="zh-CN" sz="2600" dirty="0"/>
              <a:t> language or a </a:t>
            </a:r>
            <a:r>
              <a:rPr lang="en-US" altLang="zh-CN" sz="2600" u="sng" dirty="0">
                <a:solidFill>
                  <a:srgbClr val="FF0000"/>
                </a:solidFill>
              </a:rPr>
              <a:t> (10)graphical </a:t>
            </a:r>
            <a:r>
              <a:rPr lang="en-US" altLang="zh-CN" sz="2600" dirty="0"/>
              <a:t>  user interface (GUI).</a:t>
            </a:r>
            <a:endParaRPr lang="zh-CN" altLang="en-US" sz="2600" dirty="0"/>
          </a:p>
        </p:txBody>
      </p:sp>
    </p:spTree>
  </p:cSld>
  <p:clrMapOvr>
    <a:masterClrMapping/>
  </p:clrMapOvr>
  <p:transition spd="med">
    <p:pull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F69895-5830-4355-9BD8-63031EE1DEBE}"/>
              </a:ext>
            </a:extLst>
          </p:cNvPr>
          <p:cNvSpPr>
            <a:spLocks noGrp="1"/>
          </p:cNvSpPr>
          <p:nvPr>
            <p:ph type="title"/>
          </p:nvPr>
        </p:nvSpPr>
        <p:spPr/>
        <p:txBody>
          <a:bodyPr/>
          <a:lstStyle/>
          <a:p>
            <a:r>
              <a:rPr lang="en-US" altLang="zh-CN" dirty="0"/>
              <a:t>Chapter 6</a:t>
            </a:r>
            <a:endParaRPr lang="zh-CN" altLang="en-US" dirty="0"/>
          </a:p>
        </p:txBody>
      </p:sp>
    </p:spTree>
    <p:extLst>
      <p:ext uri="{BB962C8B-B14F-4D97-AF65-F5344CB8AC3E}">
        <p14:creationId xmlns:p14="http://schemas.microsoft.com/office/powerpoint/2010/main" val="4158029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39939"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39</a:t>
            </a:fld>
            <a:endParaRPr lang="en-US" altLang="zh-CN" sz="900" dirty="0">
              <a:solidFill>
                <a:srgbClr val="898989"/>
              </a:solidFill>
            </a:endParaRPr>
          </a:p>
        </p:txBody>
      </p:sp>
      <p:sp>
        <p:nvSpPr>
          <p:cNvPr id="39940" name="Text Box 2"/>
          <p:cNvSpPr txBox="1"/>
          <p:nvPr/>
        </p:nvSpPr>
        <p:spPr>
          <a:xfrm>
            <a:off x="1778000" y="1317625"/>
            <a:ext cx="6877050" cy="368300"/>
          </a:xfrm>
          <a:prstGeom prst="rect">
            <a:avLst/>
          </a:prstGeom>
          <a:noFill/>
          <a:ln w="9525">
            <a:noFill/>
          </a:ln>
        </p:spPr>
        <p:txBody>
          <a:bodyPr>
            <a:spAutoFit/>
          </a:bodyPr>
          <a:lstStyle/>
          <a:p>
            <a:pPr eaLnBrk="1" hangingPunct="1">
              <a:spcBef>
                <a:spcPct val="50000"/>
              </a:spcBef>
            </a:pPr>
            <a:endParaRPr lang="zh-CN" altLang="zh-CN" sz="1800" dirty="0">
              <a:latin typeface="Arial" panose="020B0604020202090204" pitchFamily="34" charset="0"/>
            </a:endParaRPr>
          </a:p>
        </p:txBody>
      </p:sp>
      <p:sp>
        <p:nvSpPr>
          <p:cNvPr id="39941" name="Text Box 3"/>
          <p:cNvSpPr txBox="1"/>
          <p:nvPr/>
        </p:nvSpPr>
        <p:spPr>
          <a:xfrm>
            <a:off x="1774825" y="476250"/>
            <a:ext cx="6408738" cy="368300"/>
          </a:xfrm>
          <a:prstGeom prst="rect">
            <a:avLst/>
          </a:prstGeom>
          <a:noFill/>
          <a:ln w="9525">
            <a:noFill/>
          </a:ln>
        </p:spPr>
        <p:txBody>
          <a:bodyPr>
            <a:spAutoFit/>
          </a:bodyPr>
          <a:lstStyle/>
          <a:p>
            <a:pPr eaLnBrk="1" hangingPunct="1">
              <a:spcBef>
                <a:spcPct val="50000"/>
              </a:spcBef>
            </a:pPr>
            <a:r>
              <a:rPr lang="en-US" altLang="zh-CN" b="1" dirty="0">
                <a:latin typeface="Arial" panose="020B0604020202090204" pitchFamily="34" charset="0"/>
              </a:rPr>
              <a:t>6.1.1 The Cycle as a Whole</a:t>
            </a:r>
          </a:p>
        </p:txBody>
      </p:sp>
      <p:sp>
        <p:nvSpPr>
          <p:cNvPr id="39942" name="Rectangle 4"/>
          <p:cNvSpPr/>
          <p:nvPr/>
        </p:nvSpPr>
        <p:spPr>
          <a:xfrm>
            <a:off x="1524000" y="2730500"/>
            <a:ext cx="309880" cy="368300"/>
          </a:xfrm>
          <a:prstGeom prst="rect">
            <a:avLst/>
          </a:prstGeom>
          <a:noFill/>
          <a:ln w="9525">
            <a:noFill/>
          </a:ln>
        </p:spPr>
        <p:txBody>
          <a:bodyPr wrap="none" anchor="ctr">
            <a:spAutoFit/>
          </a:bodyPr>
          <a:lstStyle/>
          <a:p>
            <a:pPr eaLnBrk="1" hangingPunct="1"/>
            <a:endParaRPr lang="zh-CN" altLang="en-US" dirty="0">
              <a:latin typeface="Times New Roman" panose="02020503050405090304" pitchFamily="18" charset="0"/>
            </a:endParaRPr>
          </a:p>
        </p:txBody>
      </p:sp>
      <p:sp>
        <p:nvSpPr>
          <p:cNvPr id="39943" name="TextBox 7"/>
          <p:cNvSpPr txBox="1"/>
          <p:nvPr/>
        </p:nvSpPr>
        <p:spPr>
          <a:xfrm>
            <a:off x="1968500" y="947738"/>
            <a:ext cx="8280400" cy="3784600"/>
          </a:xfrm>
          <a:prstGeom prst="rect">
            <a:avLst/>
          </a:prstGeom>
          <a:noFill/>
          <a:ln w="9525">
            <a:noFill/>
          </a:ln>
        </p:spPr>
        <p:txBody>
          <a:bodyPr>
            <a:spAutoFit/>
          </a:bodyPr>
          <a:lstStyle/>
          <a:p>
            <a:pPr marL="457200" indent="-457200">
              <a:buAutoNum type="arabicParenBoth"/>
            </a:pPr>
            <a:r>
              <a:rPr lang="en-US" altLang="zh-CN" sz="2000" dirty="0">
                <a:latin typeface="Times New Roman" panose="02020503050405090304" pitchFamily="18" charset="0"/>
              </a:rPr>
              <a:t>(D): An error can be caused by attempting to divide by 0.</a:t>
            </a:r>
          </a:p>
          <a:p>
            <a:pPr marL="457200" indent="-457200">
              <a:buAutoNum type="alphaUcPeriod"/>
            </a:pPr>
            <a:r>
              <a:rPr lang="en-US" altLang="zh-CN" sz="2000" dirty="0">
                <a:latin typeface="Times New Roman" panose="02020503050405090304" pitchFamily="18" charset="0"/>
              </a:rPr>
              <a:t>Interrupt      B. Default     C. Underflow     D. Overflow</a:t>
            </a:r>
          </a:p>
          <a:p>
            <a:pPr marL="457200" indent="-457200">
              <a:buAutoNum type="alphaUcPeriod"/>
            </a:pPr>
            <a:endParaRPr lang="en-US" altLang="zh-CN" sz="2000" dirty="0">
              <a:latin typeface="Times New Roman" panose="02020503050405090304" pitchFamily="18" charset="0"/>
            </a:endParaRPr>
          </a:p>
          <a:p>
            <a:pPr marL="457200" indent="-457200"/>
            <a:r>
              <a:rPr lang="en-US" altLang="zh-CN" sz="2000" dirty="0">
                <a:latin typeface="Times New Roman" panose="02020503050405090304" pitchFamily="18" charset="0"/>
              </a:rPr>
              <a:t>(2) (A): The process of identifying and correcting errors in a program.</a:t>
            </a:r>
          </a:p>
          <a:p>
            <a:pPr marL="457200" indent="-457200">
              <a:buAutoNum type="alphaUcPeriod"/>
            </a:pPr>
            <a:r>
              <a:rPr lang="en-US" altLang="zh-CN" sz="2000" dirty="0">
                <a:latin typeface="Times New Roman" panose="02020503050405090304" pitchFamily="18" charset="0"/>
              </a:rPr>
              <a:t>Debug          B. Bug              C. Fault            D. Default</a:t>
            </a:r>
          </a:p>
          <a:p>
            <a:pPr marL="457200" indent="-457200">
              <a:buAutoNum type="alphaUcPeriod"/>
            </a:pPr>
            <a:endParaRPr lang="en-US" altLang="zh-CN" sz="2000" dirty="0">
              <a:latin typeface="Times New Roman" panose="02020503050405090304" pitchFamily="18" charset="0"/>
            </a:endParaRPr>
          </a:p>
          <a:p>
            <a:pPr marL="457200" indent="-457200"/>
            <a:r>
              <a:rPr lang="en-US" altLang="zh-CN" sz="2000" dirty="0">
                <a:latin typeface="Times New Roman" panose="02020503050405090304" pitchFamily="18" charset="0"/>
              </a:rPr>
              <a:t>(3) (B): A collection of related information, organized for easy retrieval.</a:t>
            </a:r>
          </a:p>
          <a:p>
            <a:pPr marL="457200" indent="-457200">
              <a:buAutoNum type="alphaUcPeriod"/>
            </a:pPr>
            <a:r>
              <a:rPr lang="en-US" altLang="zh-CN" sz="2000" dirty="0">
                <a:latin typeface="Times New Roman" panose="02020503050405090304" pitchFamily="18" charset="0"/>
              </a:rPr>
              <a:t>Data           B. Database         C. Buffer          D. Stack</a:t>
            </a:r>
          </a:p>
          <a:p>
            <a:pPr marL="457200" indent="-457200">
              <a:buAutoNum type="alphaUcPeriod"/>
            </a:pPr>
            <a:endParaRPr lang="en-US" altLang="zh-CN" sz="2000" dirty="0">
              <a:latin typeface="Times New Roman" panose="02020503050405090304" pitchFamily="18" charset="0"/>
            </a:endParaRPr>
          </a:p>
          <a:p>
            <a:pPr marL="457200" indent="-457200"/>
            <a:r>
              <a:rPr lang="en-US" altLang="zh-CN" sz="2000" dirty="0">
                <a:latin typeface="Times New Roman" panose="02020503050405090304" pitchFamily="18" charset="0"/>
              </a:rPr>
              <a:t>(4)(C): A location where data can be temporarily stored.</a:t>
            </a:r>
          </a:p>
          <a:p>
            <a:pPr marL="457200" indent="-457200">
              <a:buAutoNum type="alphaUcPeriod"/>
            </a:pPr>
            <a:r>
              <a:rPr lang="en-US" altLang="zh-CN" sz="2000" dirty="0">
                <a:latin typeface="Times New Roman" panose="02020503050405090304" pitchFamily="18" charset="0"/>
              </a:rPr>
              <a:t>Area             B. Disk            C. Buffer          D. File</a:t>
            </a:r>
          </a:p>
          <a:p>
            <a:pPr marL="457200" indent="-457200">
              <a:buAutoNum type="alphaUcPeriod"/>
            </a:pPr>
            <a:endParaRPr lang="en-US" altLang="zh-CN" sz="2000" dirty="0">
              <a:latin typeface="Times New Roman" panose="02020503050405090304" pitchFamily="18" charset="0"/>
            </a:endParaRPr>
          </a:p>
        </p:txBody>
      </p:sp>
    </p:spTree>
  </p:cSld>
  <p:clrMapOvr>
    <a:masterClrMapping/>
  </p:clrMapOvr>
  <p:transition spd="med">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vert="horz" wrap="square" lIns="91440" tIns="45720" rIns="91440" bIns="45720" anchor="ctr"/>
          <a:lstStyle/>
          <a:p>
            <a:r>
              <a:rPr lang="en-US" altLang="zh-CN" dirty="0"/>
              <a:t>Exercises</a:t>
            </a:r>
            <a:endParaRPr lang="zh-CN" altLang="en-US" dirty="0"/>
          </a:p>
        </p:txBody>
      </p:sp>
      <p:sp>
        <p:nvSpPr>
          <p:cNvPr id="51203" name="内容占位符 2"/>
          <p:cNvSpPr>
            <a:spLocks noGrp="1"/>
          </p:cNvSpPr>
          <p:nvPr>
            <p:ph idx="1"/>
          </p:nvPr>
        </p:nvSpPr>
        <p:spPr>
          <a:xfrm>
            <a:off x="2152650" y="1358900"/>
            <a:ext cx="7886700" cy="4935538"/>
          </a:xfrm>
        </p:spPr>
        <p:txBody>
          <a:bodyPr vert="horz" wrap="square" lIns="91440" tIns="45720" rIns="91440" bIns="45720" anchor="t">
            <a:normAutofit lnSpcReduction="10000"/>
          </a:bodyPr>
          <a:lstStyle/>
          <a:p>
            <a:pPr marL="457200" indent="-457200">
              <a:buNone/>
            </a:pPr>
            <a:r>
              <a:rPr lang="en-US" altLang="zh-CN" b="1" dirty="0"/>
              <a:t>1.</a:t>
            </a:r>
          </a:p>
          <a:p>
            <a:pPr marL="457200" indent="-457200">
              <a:buFont typeface="Arial" panose="020B0604020202090204" pitchFamily="34" charset="0"/>
              <a:buAutoNum type="arabicParenBoth"/>
            </a:pPr>
            <a:r>
              <a:rPr lang="en-US" altLang="zh-CN" b="1" dirty="0"/>
              <a:t>B  (2) A  (3) A  (4) D</a:t>
            </a:r>
          </a:p>
          <a:p>
            <a:pPr marL="457200" indent="-457200">
              <a:buFont typeface="Arial" panose="020B0604020202090204" pitchFamily="34" charset="0"/>
              <a:buAutoNum type="arabicParenBoth"/>
            </a:pPr>
            <a:endParaRPr lang="en-US" altLang="zh-CN" b="1" dirty="0"/>
          </a:p>
          <a:p>
            <a:pPr marL="457200" indent="-457200">
              <a:buNone/>
            </a:pPr>
            <a:r>
              <a:rPr lang="en-US" altLang="zh-CN" b="1" dirty="0"/>
              <a:t>2.</a:t>
            </a:r>
          </a:p>
          <a:p>
            <a:pPr marL="457200" indent="-457200">
              <a:buFont typeface="Arial" panose="020B0604020202090204" pitchFamily="34" charset="0"/>
              <a:buAutoNum type="arabicParenBoth"/>
            </a:pPr>
            <a:r>
              <a:rPr lang="zh-CN" altLang="en-US" b="1" dirty="0"/>
              <a:t>大多数在线服务都有自己的浏览器。</a:t>
            </a:r>
            <a:endParaRPr lang="en-US" altLang="zh-CN" b="1" dirty="0"/>
          </a:p>
          <a:p>
            <a:pPr marL="457200" indent="-457200">
              <a:buFont typeface="Arial" panose="020B0604020202090204" pitchFamily="34" charset="0"/>
              <a:buAutoNum type="arabicParenBoth"/>
            </a:pPr>
            <a:r>
              <a:rPr lang="zh-CN" altLang="en-US" b="1" dirty="0"/>
              <a:t>软盘可以是双倍密度的或者高密度的。</a:t>
            </a:r>
            <a:endParaRPr lang="en-US" altLang="zh-CN" b="1" dirty="0"/>
          </a:p>
          <a:p>
            <a:pPr marL="457200" indent="-457200">
              <a:buFont typeface="Arial" panose="020B0604020202090204" pitchFamily="34" charset="0"/>
              <a:buAutoNum type="arabicParenBoth"/>
            </a:pPr>
            <a:r>
              <a:rPr lang="en-US" altLang="zh-CN" b="1" dirty="0"/>
              <a:t>Java</a:t>
            </a:r>
            <a:r>
              <a:rPr lang="zh-CN" altLang="en-US" b="1" dirty="0"/>
              <a:t>技术既是一种编程语言，也是一个平台。</a:t>
            </a:r>
            <a:endParaRPr lang="en-US" altLang="zh-CN" b="1" dirty="0"/>
          </a:p>
          <a:p>
            <a:pPr marL="457200" indent="-457200">
              <a:buFont typeface="Arial" panose="020B0604020202090204" pitchFamily="34" charset="0"/>
              <a:buAutoNum type="arabicParenBoth"/>
            </a:pPr>
            <a:r>
              <a:rPr lang="zh-CN" altLang="en-US" b="1" dirty="0"/>
              <a:t>一个视窗管理器可以被看作是操作系统的图形用户界面。</a:t>
            </a:r>
            <a:endParaRPr lang="en-US" altLang="zh-CN" b="1" dirty="0"/>
          </a:p>
          <a:p>
            <a:pPr marL="457200" indent="-457200">
              <a:buFont typeface="Arial" panose="020B0604020202090204" pitchFamily="34" charset="0"/>
              <a:buAutoNum type="arabicParenBoth"/>
            </a:pPr>
            <a:r>
              <a:rPr lang="zh-CN" altLang="en-US" b="1" dirty="0"/>
              <a:t>数据库管理系统处理用户对数据库的操作请求。</a:t>
            </a:r>
          </a:p>
          <a:p>
            <a:pPr marL="457200" indent="-457200">
              <a:buFont typeface="Arial" panose="020B0604020202090204" pitchFamily="34" charset="0"/>
              <a:buAutoNum type="arabicParenBoth"/>
            </a:pPr>
            <a:endParaRPr lang="en-US" altLang="zh-CN" b="1" dirty="0"/>
          </a:p>
          <a:p>
            <a:pPr marL="457200" indent="-457200">
              <a:buNone/>
            </a:pPr>
            <a:endParaRPr lang="en-US" altLang="zh-CN" b="1" dirty="0"/>
          </a:p>
          <a:p>
            <a:pPr marL="457200" indent="-457200">
              <a:buNone/>
            </a:pPr>
            <a:endParaRPr lang="en-US" altLang="zh-CN" b="1" dirty="0"/>
          </a:p>
          <a:p>
            <a:pPr marL="457200" indent="-457200">
              <a:buNone/>
            </a:pPr>
            <a:endParaRPr lang="zh-CN" altLang="en-US" dirty="0"/>
          </a:p>
        </p:txBody>
      </p:sp>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51205"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4</a:t>
            </a:fld>
            <a:endParaRPr lang="en-US" altLang="zh-CN" sz="900" dirty="0">
              <a:solidFill>
                <a:srgbClr val="898989"/>
              </a:solidFill>
            </a:endParaRPr>
          </a:p>
        </p:txBody>
      </p:sp>
    </p:spTree>
  </p:cSld>
  <p:clrMapOvr>
    <a:masterClrMapping/>
  </p:clrMapOvr>
  <p:transition spd="med">
    <p:pull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39939"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40</a:t>
            </a:fld>
            <a:endParaRPr lang="en-US" altLang="zh-CN" sz="900" dirty="0">
              <a:solidFill>
                <a:srgbClr val="898989"/>
              </a:solidFill>
            </a:endParaRPr>
          </a:p>
        </p:txBody>
      </p:sp>
      <p:sp>
        <p:nvSpPr>
          <p:cNvPr id="39940" name="Text Box 2"/>
          <p:cNvSpPr txBox="1"/>
          <p:nvPr/>
        </p:nvSpPr>
        <p:spPr>
          <a:xfrm>
            <a:off x="1778000" y="1317625"/>
            <a:ext cx="6877050" cy="368300"/>
          </a:xfrm>
          <a:prstGeom prst="rect">
            <a:avLst/>
          </a:prstGeom>
          <a:noFill/>
          <a:ln w="9525">
            <a:noFill/>
          </a:ln>
        </p:spPr>
        <p:txBody>
          <a:bodyPr>
            <a:spAutoFit/>
          </a:bodyPr>
          <a:lstStyle/>
          <a:p>
            <a:pPr eaLnBrk="1" hangingPunct="1">
              <a:spcBef>
                <a:spcPct val="50000"/>
              </a:spcBef>
            </a:pPr>
            <a:endParaRPr lang="zh-CN" altLang="zh-CN" sz="1800" dirty="0">
              <a:latin typeface="Arial" panose="020B0604020202090204" pitchFamily="34" charset="0"/>
            </a:endParaRPr>
          </a:p>
        </p:txBody>
      </p:sp>
      <p:sp>
        <p:nvSpPr>
          <p:cNvPr id="39941" name="Text Box 3"/>
          <p:cNvSpPr txBox="1"/>
          <p:nvPr/>
        </p:nvSpPr>
        <p:spPr>
          <a:xfrm>
            <a:off x="1774825" y="476250"/>
            <a:ext cx="6408738" cy="368300"/>
          </a:xfrm>
          <a:prstGeom prst="rect">
            <a:avLst/>
          </a:prstGeom>
          <a:noFill/>
          <a:ln w="9525">
            <a:noFill/>
          </a:ln>
        </p:spPr>
        <p:txBody>
          <a:bodyPr>
            <a:spAutoFit/>
          </a:bodyPr>
          <a:lstStyle/>
          <a:p>
            <a:pPr eaLnBrk="1" hangingPunct="1">
              <a:spcBef>
                <a:spcPct val="50000"/>
              </a:spcBef>
            </a:pPr>
            <a:r>
              <a:rPr lang="en-US" altLang="zh-CN" b="1" dirty="0">
                <a:latin typeface="Arial" panose="020B0604020202090204" pitchFamily="34" charset="0"/>
              </a:rPr>
              <a:t>6.1.1 The Cycle as a Whole</a:t>
            </a:r>
          </a:p>
        </p:txBody>
      </p:sp>
      <p:sp>
        <p:nvSpPr>
          <p:cNvPr id="39942" name="Rectangle 4"/>
          <p:cNvSpPr/>
          <p:nvPr/>
        </p:nvSpPr>
        <p:spPr>
          <a:xfrm>
            <a:off x="1524000" y="2730500"/>
            <a:ext cx="309880" cy="368300"/>
          </a:xfrm>
          <a:prstGeom prst="rect">
            <a:avLst/>
          </a:prstGeom>
          <a:noFill/>
          <a:ln w="9525">
            <a:noFill/>
          </a:ln>
        </p:spPr>
        <p:txBody>
          <a:bodyPr wrap="none" anchor="ctr">
            <a:spAutoFit/>
          </a:bodyPr>
          <a:lstStyle/>
          <a:p>
            <a:pPr eaLnBrk="1" hangingPunct="1"/>
            <a:endParaRPr lang="zh-CN" altLang="en-US" dirty="0">
              <a:latin typeface="Times New Roman" panose="02020503050405090304" pitchFamily="18" charset="0"/>
            </a:endParaRPr>
          </a:p>
        </p:txBody>
      </p:sp>
      <p:sp>
        <p:nvSpPr>
          <p:cNvPr id="39943" name="TextBox 7"/>
          <p:cNvSpPr txBox="1"/>
          <p:nvPr/>
        </p:nvSpPr>
        <p:spPr>
          <a:xfrm>
            <a:off x="1968500" y="947738"/>
            <a:ext cx="8280400" cy="3784600"/>
          </a:xfrm>
          <a:prstGeom prst="rect">
            <a:avLst/>
          </a:prstGeom>
          <a:noFill/>
          <a:ln w="9525">
            <a:noFill/>
          </a:ln>
        </p:spPr>
        <p:txBody>
          <a:bodyPr>
            <a:spAutoFit/>
          </a:bodyPr>
          <a:lstStyle/>
          <a:p>
            <a:pPr marL="457200" indent="-457200">
              <a:buAutoNum type="arabicParenBoth"/>
            </a:pPr>
            <a:r>
              <a:rPr lang="en-US" altLang="zh-CN" sz="2000" dirty="0">
                <a:latin typeface="Times New Roman" panose="02020503050405090304" pitchFamily="18" charset="0"/>
              </a:rPr>
              <a:t>( D ): An error can be caused by attempting to divide by 0.</a:t>
            </a:r>
          </a:p>
          <a:p>
            <a:pPr marL="457200" indent="-457200">
              <a:buAutoNum type="alphaUcPeriod"/>
            </a:pPr>
            <a:r>
              <a:rPr lang="en-US" altLang="zh-CN" sz="2000" dirty="0">
                <a:latin typeface="Times New Roman" panose="02020503050405090304" pitchFamily="18" charset="0"/>
              </a:rPr>
              <a:t>Interrupt      B. Default     C. Underflow     D. Overflow</a:t>
            </a:r>
          </a:p>
          <a:p>
            <a:pPr marL="457200" indent="-457200">
              <a:buAutoNum type="alphaUcPeriod"/>
            </a:pPr>
            <a:endParaRPr lang="en-US" altLang="zh-CN" sz="2000" dirty="0">
              <a:latin typeface="Times New Roman" panose="02020503050405090304" pitchFamily="18" charset="0"/>
            </a:endParaRPr>
          </a:p>
          <a:p>
            <a:pPr marL="457200" indent="-457200"/>
            <a:r>
              <a:rPr lang="en-US" altLang="zh-CN" sz="2000" dirty="0">
                <a:latin typeface="Times New Roman" panose="02020503050405090304" pitchFamily="18" charset="0"/>
              </a:rPr>
              <a:t>(2) (  A ): The process of identifying and correcting errors in a program.</a:t>
            </a:r>
          </a:p>
          <a:p>
            <a:pPr marL="457200" indent="-457200">
              <a:buAutoNum type="alphaUcPeriod"/>
            </a:pPr>
            <a:r>
              <a:rPr lang="en-US" altLang="zh-CN" sz="2000" dirty="0">
                <a:latin typeface="Times New Roman" panose="02020503050405090304" pitchFamily="18" charset="0"/>
              </a:rPr>
              <a:t>Debug          B. Bug              C. Fault            D. Default</a:t>
            </a:r>
          </a:p>
          <a:p>
            <a:pPr marL="457200" indent="-457200">
              <a:buAutoNum type="alphaUcPeriod"/>
            </a:pPr>
            <a:endParaRPr lang="en-US" altLang="zh-CN" sz="2000" dirty="0">
              <a:latin typeface="Times New Roman" panose="02020503050405090304" pitchFamily="18" charset="0"/>
            </a:endParaRPr>
          </a:p>
          <a:p>
            <a:pPr marL="457200" indent="-457200"/>
            <a:r>
              <a:rPr lang="en-US" altLang="zh-CN" sz="2000" dirty="0">
                <a:latin typeface="Times New Roman" panose="02020503050405090304" pitchFamily="18" charset="0"/>
              </a:rPr>
              <a:t>(3) (  B  ): A collection of related information, organized for easy retrieval.</a:t>
            </a:r>
          </a:p>
          <a:p>
            <a:pPr marL="457200" indent="-457200">
              <a:buAutoNum type="alphaUcPeriod"/>
            </a:pPr>
            <a:r>
              <a:rPr lang="en-US" altLang="zh-CN" sz="2000" dirty="0">
                <a:latin typeface="Times New Roman" panose="02020503050405090304" pitchFamily="18" charset="0"/>
              </a:rPr>
              <a:t>Data           B. Database         C. Buffer          D. Stack</a:t>
            </a:r>
          </a:p>
          <a:p>
            <a:pPr marL="457200" indent="-457200">
              <a:buAutoNum type="alphaUcPeriod"/>
            </a:pPr>
            <a:endParaRPr lang="en-US" altLang="zh-CN" sz="2000" dirty="0">
              <a:latin typeface="Times New Roman" panose="02020503050405090304" pitchFamily="18" charset="0"/>
            </a:endParaRPr>
          </a:p>
          <a:p>
            <a:pPr marL="457200" indent="-457200"/>
            <a:r>
              <a:rPr lang="en-US" altLang="zh-CN" sz="2000" dirty="0">
                <a:latin typeface="Times New Roman" panose="02020503050405090304" pitchFamily="18" charset="0"/>
              </a:rPr>
              <a:t>(4)(  C  ): A location where data can be temporarily stored.</a:t>
            </a:r>
          </a:p>
          <a:p>
            <a:pPr marL="457200" indent="-457200">
              <a:buAutoNum type="alphaUcPeriod"/>
            </a:pPr>
            <a:r>
              <a:rPr lang="en-US" altLang="zh-CN" sz="2000" dirty="0">
                <a:latin typeface="Times New Roman" panose="02020503050405090304" pitchFamily="18" charset="0"/>
              </a:rPr>
              <a:t>Area             B. Disk            C. Buffer          D. File</a:t>
            </a:r>
          </a:p>
          <a:p>
            <a:pPr marL="457200" indent="-457200">
              <a:buAutoNum type="alphaUcPeriod"/>
            </a:pPr>
            <a:endParaRPr lang="en-US" altLang="zh-CN" sz="2000" dirty="0">
              <a:latin typeface="Times New Roman" panose="02020503050405090304" pitchFamily="18" charset="0"/>
            </a:endParaRPr>
          </a:p>
        </p:txBody>
      </p:sp>
    </p:spTree>
  </p:cSld>
  <p:clrMapOvr>
    <a:masterClrMapping/>
  </p:clrMapOvr>
  <p:transition spd="med">
    <p:pull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40963"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41</a:t>
            </a:fld>
            <a:endParaRPr lang="en-US" altLang="zh-CN" sz="900" dirty="0">
              <a:solidFill>
                <a:srgbClr val="898989"/>
              </a:solidFill>
            </a:endParaRPr>
          </a:p>
        </p:txBody>
      </p:sp>
      <p:sp>
        <p:nvSpPr>
          <p:cNvPr id="40964" name="Text Box 2"/>
          <p:cNvSpPr txBox="1"/>
          <p:nvPr/>
        </p:nvSpPr>
        <p:spPr>
          <a:xfrm>
            <a:off x="1778000" y="1317625"/>
            <a:ext cx="6877050" cy="368300"/>
          </a:xfrm>
          <a:prstGeom prst="rect">
            <a:avLst/>
          </a:prstGeom>
          <a:noFill/>
          <a:ln w="9525">
            <a:noFill/>
          </a:ln>
        </p:spPr>
        <p:txBody>
          <a:bodyPr>
            <a:spAutoFit/>
          </a:bodyPr>
          <a:lstStyle/>
          <a:p>
            <a:pPr eaLnBrk="1" hangingPunct="1">
              <a:spcBef>
                <a:spcPct val="50000"/>
              </a:spcBef>
            </a:pPr>
            <a:endParaRPr lang="zh-CN" altLang="zh-CN" sz="1800" dirty="0">
              <a:latin typeface="Arial" panose="020B0604020202090204" pitchFamily="34" charset="0"/>
            </a:endParaRPr>
          </a:p>
        </p:txBody>
      </p:sp>
      <p:sp>
        <p:nvSpPr>
          <p:cNvPr id="40965" name="Text Box 3"/>
          <p:cNvSpPr txBox="1"/>
          <p:nvPr/>
        </p:nvSpPr>
        <p:spPr>
          <a:xfrm>
            <a:off x="1774825" y="476250"/>
            <a:ext cx="6408738" cy="368300"/>
          </a:xfrm>
          <a:prstGeom prst="rect">
            <a:avLst/>
          </a:prstGeom>
          <a:noFill/>
          <a:ln w="9525">
            <a:noFill/>
          </a:ln>
        </p:spPr>
        <p:txBody>
          <a:bodyPr>
            <a:spAutoFit/>
          </a:bodyPr>
          <a:lstStyle/>
          <a:p>
            <a:pPr eaLnBrk="1" hangingPunct="1">
              <a:spcBef>
                <a:spcPct val="50000"/>
              </a:spcBef>
            </a:pPr>
            <a:r>
              <a:rPr lang="en-US" altLang="zh-CN" b="1" dirty="0">
                <a:latin typeface="Arial" panose="020B0604020202090204" pitchFamily="34" charset="0"/>
              </a:rPr>
              <a:t>6.1.1 The Cycle as a Whole</a:t>
            </a:r>
          </a:p>
        </p:txBody>
      </p:sp>
      <p:sp>
        <p:nvSpPr>
          <p:cNvPr id="40966" name="Rectangle 4"/>
          <p:cNvSpPr/>
          <p:nvPr/>
        </p:nvSpPr>
        <p:spPr>
          <a:xfrm>
            <a:off x="1524000" y="2730500"/>
            <a:ext cx="309880" cy="368300"/>
          </a:xfrm>
          <a:prstGeom prst="rect">
            <a:avLst/>
          </a:prstGeom>
          <a:noFill/>
          <a:ln w="9525">
            <a:noFill/>
          </a:ln>
        </p:spPr>
        <p:txBody>
          <a:bodyPr wrap="none" anchor="ctr">
            <a:spAutoFit/>
          </a:bodyPr>
          <a:lstStyle/>
          <a:p>
            <a:pPr eaLnBrk="1" hangingPunct="1"/>
            <a:endParaRPr lang="zh-CN" altLang="en-US" dirty="0">
              <a:latin typeface="Times New Roman" panose="02020503050405090304" pitchFamily="18" charset="0"/>
            </a:endParaRPr>
          </a:p>
        </p:txBody>
      </p:sp>
      <p:sp>
        <p:nvSpPr>
          <p:cNvPr id="40967" name="TextBox 7"/>
          <p:cNvSpPr txBox="1"/>
          <p:nvPr/>
        </p:nvSpPr>
        <p:spPr>
          <a:xfrm>
            <a:off x="1968500" y="947738"/>
            <a:ext cx="8280400" cy="3476625"/>
          </a:xfrm>
          <a:prstGeom prst="rect">
            <a:avLst/>
          </a:prstGeom>
          <a:noFill/>
          <a:ln w="9525">
            <a:noFill/>
          </a:ln>
        </p:spPr>
        <p:txBody>
          <a:bodyPr>
            <a:spAutoFit/>
          </a:bodyPr>
          <a:lstStyle/>
          <a:p>
            <a:pPr marL="457200" indent="-457200"/>
            <a:r>
              <a:rPr lang="en-US" altLang="zh-CN" sz="2000" dirty="0">
                <a:latin typeface="Times New Roman" panose="02020503050405090304" pitchFamily="18" charset="0"/>
              </a:rPr>
              <a:t>(5) Every valid character in a computer that uses even (A) must always have an even number of 1 bits.</a:t>
            </a:r>
          </a:p>
          <a:p>
            <a:pPr marL="457200" indent="-457200">
              <a:buAutoNum type="alphaUcPeriod"/>
            </a:pPr>
            <a:r>
              <a:rPr lang="en-US" altLang="zh-CN" sz="2000" dirty="0">
                <a:latin typeface="Times New Roman" panose="02020503050405090304" pitchFamily="18" charset="0"/>
              </a:rPr>
              <a:t>parity            B. check               C. test               D. compare</a:t>
            </a:r>
          </a:p>
          <a:p>
            <a:pPr marL="457200" indent="-457200"/>
            <a:endParaRPr lang="en-US" altLang="zh-CN" sz="2000" dirty="0">
              <a:latin typeface="Times New Roman" panose="02020503050405090304" pitchFamily="18" charset="0"/>
            </a:endParaRPr>
          </a:p>
          <a:p>
            <a:pPr marL="457200" indent="-457200"/>
            <a:r>
              <a:rPr lang="en-US" altLang="zh-CN" sz="2000" dirty="0">
                <a:latin typeface="Times New Roman" panose="02020503050405090304" pitchFamily="18" charset="0"/>
              </a:rPr>
              <a:t>(6) The maximum number of data that can be expressed by 8 bits is (C).</a:t>
            </a:r>
          </a:p>
          <a:p>
            <a:pPr marL="457200" indent="-457200">
              <a:buAutoNum type="alphaUcPeriod"/>
            </a:pPr>
            <a:r>
              <a:rPr lang="en-US" altLang="zh-CN" sz="2000" dirty="0">
                <a:latin typeface="Times New Roman" panose="02020503050405090304" pitchFamily="18" charset="0"/>
              </a:rPr>
              <a:t>64         B. 128          C. 255             D. 256</a:t>
            </a:r>
          </a:p>
          <a:p>
            <a:pPr marL="457200" indent="-457200">
              <a:buAutoNum type="alphaUcPeriod"/>
            </a:pPr>
            <a:endParaRPr lang="en-US" altLang="zh-CN" sz="2000" dirty="0">
              <a:latin typeface="Times New Roman" panose="02020503050405090304" pitchFamily="18" charset="0"/>
            </a:endParaRPr>
          </a:p>
          <a:p>
            <a:pPr marL="457200" indent="-457200"/>
            <a:r>
              <a:rPr lang="en-US" altLang="zh-CN" sz="2000" dirty="0">
                <a:latin typeface="Times New Roman" panose="02020503050405090304" pitchFamily="18" charset="0"/>
              </a:rPr>
              <a:t>(7) Integration (C) is the process of verifying that the components of a system work together as described in the program design and system design specification.</a:t>
            </a:r>
          </a:p>
          <a:p>
            <a:pPr marL="457200" indent="-457200"/>
            <a:r>
              <a:rPr lang="en-US" altLang="zh-CN" sz="2000" dirty="0">
                <a:latin typeface="Times New Roman" panose="02020503050405090304" pitchFamily="18" charset="0"/>
              </a:rPr>
              <a:t>A. trying        B. checking         C. testing      D. coding</a:t>
            </a:r>
          </a:p>
        </p:txBody>
      </p:sp>
    </p:spTree>
  </p:cSld>
  <p:clrMapOvr>
    <a:masterClrMapping/>
  </p:clrMapOvr>
  <p:transition spd="med">
    <p:pull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40963"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42</a:t>
            </a:fld>
            <a:endParaRPr lang="en-US" altLang="zh-CN" sz="900" dirty="0">
              <a:solidFill>
                <a:srgbClr val="898989"/>
              </a:solidFill>
            </a:endParaRPr>
          </a:p>
        </p:txBody>
      </p:sp>
      <p:sp>
        <p:nvSpPr>
          <p:cNvPr id="40964" name="Text Box 2"/>
          <p:cNvSpPr txBox="1"/>
          <p:nvPr/>
        </p:nvSpPr>
        <p:spPr>
          <a:xfrm>
            <a:off x="1778000" y="1317625"/>
            <a:ext cx="6877050" cy="368300"/>
          </a:xfrm>
          <a:prstGeom prst="rect">
            <a:avLst/>
          </a:prstGeom>
          <a:noFill/>
          <a:ln w="9525">
            <a:noFill/>
          </a:ln>
        </p:spPr>
        <p:txBody>
          <a:bodyPr>
            <a:spAutoFit/>
          </a:bodyPr>
          <a:lstStyle/>
          <a:p>
            <a:pPr eaLnBrk="1" hangingPunct="1">
              <a:spcBef>
                <a:spcPct val="50000"/>
              </a:spcBef>
            </a:pPr>
            <a:endParaRPr lang="zh-CN" altLang="zh-CN" sz="1800" dirty="0">
              <a:latin typeface="Arial" panose="020B0604020202090204" pitchFamily="34" charset="0"/>
            </a:endParaRPr>
          </a:p>
        </p:txBody>
      </p:sp>
      <p:sp>
        <p:nvSpPr>
          <p:cNvPr id="40965" name="Text Box 3"/>
          <p:cNvSpPr txBox="1"/>
          <p:nvPr/>
        </p:nvSpPr>
        <p:spPr>
          <a:xfrm>
            <a:off x="1774825" y="476250"/>
            <a:ext cx="6408738" cy="368300"/>
          </a:xfrm>
          <a:prstGeom prst="rect">
            <a:avLst/>
          </a:prstGeom>
          <a:noFill/>
          <a:ln w="9525">
            <a:noFill/>
          </a:ln>
        </p:spPr>
        <p:txBody>
          <a:bodyPr>
            <a:spAutoFit/>
          </a:bodyPr>
          <a:lstStyle/>
          <a:p>
            <a:pPr eaLnBrk="1" hangingPunct="1">
              <a:spcBef>
                <a:spcPct val="50000"/>
              </a:spcBef>
            </a:pPr>
            <a:r>
              <a:rPr lang="en-US" altLang="zh-CN" b="1" dirty="0">
                <a:latin typeface="Arial" panose="020B0604020202090204" pitchFamily="34" charset="0"/>
              </a:rPr>
              <a:t>6.1.1 The Cycle as a Whole</a:t>
            </a:r>
          </a:p>
        </p:txBody>
      </p:sp>
      <p:sp>
        <p:nvSpPr>
          <p:cNvPr id="40966" name="Rectangle 4"/>
          <p:cNvSpPr/>
          <p:nvPr/>
        </p:nvSpPr>
        <p:spPr>
          <a:xfrm>
            <a:off x="1524000" y="2730500"/>
            <a:ext cx="309880" cy="368300"/>
          </a:xfrm>
          <a:prstGeom prst="rect">
            <a:avLst/>
          </a:prstGeom>
          <a:noFill/>
          <a:ln w="9525">
            <a:noFill/>
          </a:ln>
        </p:spPr>
        <p:txBody>
          <a:bodyPr wrap="none" anchor="ctr">
            <a:spAutoFit/>
          </a:bodyPr>
          <a:lstStyle/>
          <a:p>
            <a:pPr eaLnBrk="1" hangingPunct="1"/>
            <a:endParaRPr lang="zh-CN" altLang="en-US" dirty="0">
              <a:latin typeface="Times New Roman" panose="02020503050405090304" pitchFamily="18" charset="0"/>
            </a:endParaRPr>
          </a:p>
        </p:txBody>
      </p:sp>
      <p:sp>
        <p:nvSpPr>
          <p:cNvPr id="40967" name="TextBox 7"/>
          <p:cNvSpPr txBox="1"/>
          <p:nvPr/>
        </p:nvSpPr>
        <p:spPr>
          <a:xfrm>
            <a:off x="1968500" y="947738"/>
            <a:ext cx="8280400" cy="3476625"/>
          </a:xfrm>
          <a:prstGeom prst="rect">
            <a:avLst/>
          </a:prstGeom>
          <a:noFill/>
          <a:ln w="9525">
            <a:noFill/>
          </a:ln>
        </p:spPr>
        <p:txBody>
          <a:bodyPr>
            <a:spAutoFit/>
          </a:bodyPr>
          <a:lstStyle/>
          <a:p>
            <a:pPr marL="457200" indent="-457200"/>
            <a:r>
              <a:rPr lang="en-US" altLang="zh-CN" sz="2000" dirty="0">
                <a:latin typeface="Times New Roman" panose="02020503050405090304" pitchFamily="18" charset="0"/>
              </a:rPr>
              <a:t>(5) Every valid character in a computer that uses even (  A ) must always have an even number of 1 bits.</a:t>
            </a:r>
          </a:p>
          <a:p>
            <a:pPr marL="457200" indent="-457200">
              <a:buAutoNum type="alphaUcPeriod"/>
            </a:pPr>
            <a:r>
              <a:rPr lang="en-US" altLang="zh-CN" sz="2000" dirty="0">
                <a:latin typeface="Times New Roman" panose="02020503050405090304" pitchFamily="18" charset="0"/>
              </a:rPr>
              <a:t>parity            B. check               C. test               D. compare</a:t>
            </a:r>
          </a:p>
          <a:p>
            <a:pPr marL="457200" indent="-457200"/>
            <a:endParaRPr lang="en-US" altLang="zh-CN" sz="2000" dirty="0">
              <a:latin typeface="Times New Roman" panose="02020503050405090304" pitchFamily="18" charset="0"/>
            </a:endParaRPr>
          </a:p>
          <a:p>
            <a:pPr marL="457200" indent="-457200"/>
            <a:r>
              <a:rPr lang="en-US" altLang="zh-CN" sz="2000" dirty="0">
                <a:latin typeface="Times New Roman" panose="02020503050405090304" pitchFamily="18" charset="0"/>
              </a:rPr>
              <a:t>(6) The maximum number of data that can be expressed by 8 bits is (  C  ).</a:t>
            </a:r>
          </a:p>
          <a:p>
            <a:pPr marL="457200" indent="-457200">
              <a:buAutoNum type="alphaUcPeriod"/>
            </a:pPr>
            <a:r>
              <a:rPr lang="en-US" altLang="zh-CN" sz="2000" dirty="0">
                <a:latin typeface="Times New Roman" panose="02020503050405090304" pitchFamily="18" charset="0"/>
              </a:rPr>
              <a:t>64         B. 128          C. 255             D. 256</a:t>
            </a:r>
          </a:p>
          <a:p>
            <a:pPr marL="457200" indent="-457200">
              <a:buAutoNum type="alphaUcPeriod"/>
            </a:pPr>
            <a:endParaRPr lang="en-US" altLang="zh-CN" sz="2000" dirty="0">
              <a:latin typeface="Times New Roman" panose="02020503050405090304" pitchFamily="18" charset="0"/>
            </a:endParaRPr>
          </a:p>
          <a:p>
            <a:pPr marL="457200" indent="-457200"/>
            <a:r>
              <a:rPr lang="en-US" altLang="zh-CN" sz="2000" dirty="0">
                <a:latin typeface="Times New Roman" panose="02020503050405090304" pitchFamily="18" charset="0"/>
              </a:rPr>
              <a:t>(7) Integration (  C  ) is the process of verifying that the components of a system work together as described in the program design and system design specification.</a:t>
            </a:r>
          </a:p>
          <a:p>
            <a:pPr marL="457200" indent="-457200"/>
            <a:r>
              <a:rPr lang="en-US" altLang="zh-CN" sz="2000" dirty="0">
                <a:latin typeface="Times New Roman" panose="02020503050405090304" pitchFamily="18" charset="0"/>
              </a:rPr>
              <a:t>A. trying        B. checking         C. testing      D. coding</a:t>
            </a:r>
          </a:p>
        </p:txBody>
      </p:sp>
    </p:spTree>
  </p:cSld>
  <p:clrMapOvr>
    <a:masterClrMapping/>
  </p:clrMapOvr>
  <p:transition spd="med">
    <p:pull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78851"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43</a:t>
            </a:fld>
            <a:endParaRPr lang="en-US" altLang="zh-CN" sz="900" dirty="0">
              <a:solidFill>
                <a:srgbClr val="898989"/>
              </a:solidFill>
            </a:endParaRPr>
          </a:p>
        </p:txBody>
      </p:sp>
      <p:sp>
        <p:nvSpPr>
          <p:cNvPr id="78852" name="TextBox 5"/>
          <p:cNvSpPr txBox="1"/>
          <p:nvPr/>
        </p:nvSpPr>
        <p:spPr>
          <a:xfrm>
            <a:off x="2144713" y="855663"/>
            <a:ext cx="4859020" cy="3692525"/>
          </a:xfrm>
          <a:prstGeom prst="rect">
            <a:avLst/>
          </a:prstGeom>
          <a:solidFill>
            <a:schemeClr val="accent2"/>
          </a:solidFill>
          <a:ln w="9525">
            <a:noFill/>
          </a:ln>
        </p:spPr>
        <p:txBody>
          <a:bodyPr wrap="none">
            <a:spAutoFit/>
          </a:bodyPr>
          <a:lstStyle/>
          <a:p>
            <a:r>
              <a:rPr lang="zh-CN" altLang="en-US" b="1" dirty="0">
                <a:latin typeface="Times New Roman" panose="02020503050405090304" pitchFamily="18" charset="0"/>
                <a:cs typeface="Times New Roman" panose="02020503050405090304" pitchFamily="18" charset="0"/>
              </a:rPr>
              <a:t>中译英，英译中</a:t>
            </a:r>
            <a:endParaRPr lang="en-US" altLang="zh-CN" b="1" dirty="0">
              <a:latin typeface="Times New Roman" panose="02020503050405090304" pitchFamily="18" charset="0"/>
              <a:cs typeface="Times New Roman" panose="02020503050405090304" pitchFamily="18" charset="0"/>
            </a:endParaRPr>
          </a:p>
          <a:p>
            <a:endParaRPr lang="en-US" altLang="zh-CN" b="1" dirty="0">
              <a:latin typeface="Times New Roman" panose="02020503050405090304" pitchFamily="18" charset="0"/>
              <a:cs typeface="Times New Roman" panose="02020503050405090304" pitchFamily="18" charset="0"/>
            </a:endParaRPr>
          </a:p>
          <a:p>
            <a:r>
              <a:rPr lang="en-US" altLang="zh-CN" b="1" dirty="0">
                <a:latin typeface="Times New Roman" panose="02020503050405090304" pitchFamily="18" charset="0"/>
                <a:cs typeface="Times New Roman" panose="02020503050405090304" pitchFamily="18" charset="0"/>
              </a:rPr>
              <a:t>(1) software life cycle  </a:t>
            </a:r>
            <a:r>
              <a:rPr lang="zh-CN" altLang="en-US" b="1" dirty="0">
                <a:latin typeface="Times New Roman" panose="02020503050405090304" pitchFamily="18" charset="0"/>
                <a:cs typeface="Times New Roman" panose="02020503050405090304" pitchFamily="18" charset="0"/>
              </a:rPr>
              <a:t>软件生命周期</a:t>
            </a:r>
          </a:p>
          <a:p>
            <a:r>
              <a:rPr lang="en-US" altLang="zh-CN" b="1" dirty="0">
                <a:latin typeface="Times New Roman" panose="02020503050405090304" pitchFamily="18" charset="0"/>
                <a:cs typeface="Times New Roman" panose="02020503050405090304" pitchFamily="18" charset="0"/>
              </a:rPr>
              <a:t>(2) specification           </a:t>
            </a:r>
            <a:r>
              <a:rPr lang="zh-CN" altLang="en-US" b="1" dirty="0">
                <a:latin typeface="Times New Roman" panose="02020503050405090304" pitchFamily="18" charset="0"/>
                <a:cs typeface="Times New Roman" panose="02020503050405090304" pitchFamily="18" charset="0"/>
              </a:rPr>
              <a:t>详述</a:t>
            </a:r>
            <a:r>
              <a:rPr lang="en-US" altLang="zh-CN" b="1" dirty="0">
                <a:latin typeface="Times New Roman" panose="02020503050405090304" pitchFamily="18" charset="0"/>
                <a:cs typeface="Times New Roman" panose="02020503050405090304" pitchFamily="18" charset="0"/>
              </a:rPr>
              <a:t>, </a:t>
            </a:r>
            <a:r>
              <a:rPr lang="zh-CN" altLang="en-US" b="1" dirty="0">
                <a:latin typeface="Times New Roman" panose="02020503050405090304" pitchFamily="18" charset="0"/>
                <a:cs typeface="Times New Roman" panose="02020503050405090304" pitchFamily="18" charset="0"/>
              </a:rPr>
              <a:t>说明书</a:t>
            </a:r>
            <a:r>
              <a:rPr lang="en-US" altLang="zh-CN" b="1" dirty="0">
                <a:latin typeface="Times New Roman" panose="02020503050405090304" pitchFamily="18" charset="0"/>
                <a:cs typeface="Times New Roman" panose="02020503050405090304" pitchFamily="18" charset="0"/>
              </a:rPr>
              <a:t>, </a:t>
            </a:r>
            <a:r>
              <a:rPr lang="zh-CN" altLang="en-US" b="1" dirty="0">
                <a:latin typeface="Times New Roman" panose="02020503050405090304" pitchFamily="18" charset="0"/>
                <a:cs typeface="Times New Roman" panose="02020503050405090304" pitchFamily="18" charset="0"/>
              </a:rPr>
              <a:t>规范</a:t>
            </a:r>
          </a:p>
          <a:p>
            <a:r>
              <a:rPr lang="en-US" altLang="zh-CN" b="1" dirty="0">
                <a:latin typeface="Times New Roman" panose="02020503050405090304" pitchFamily="18" charset="0"/>
                <a:cs typeface="Times New Roman" panose="02020503050405090304" pitchFamily="18" charset="0"/>
              </a:rPr>
              <a:t>(3) modular                  </a:t>
            </a:r>
            <a:r>
              <a:rPr lang="zh-CN" altLang="en-US" b="1" dirty="0">
                <a:latin typeface="Times New Roman" panose="02020503050405090304" pitchFamily="18" charset="0"/>
                <a:cs typeface="Times New Roman" panose="02020503050405090304" pitchFamily="18" charset="0"/>
              </a:rPr>
              <a:t>模块的</a:t>
            </a:r>
            <a:r>
              <a:rPr lang="en-US" altLang="zh-CN" b="1" dirty="0">
                <a:latin typeface="Times New Roman" panose="02020503050405090304" pitchFamily="18" charset="0"/>
                <a:cs typeface="Times New Roman" panose="02020503050405090304" pitchFamily="18" charset="0"/>
              </a:rPr>
              <a:t>, </a:t>
            </a:r>
            <a:r>
              <a:rPr lang="zh-CN" altLang="en-US" b="1" dirty="0">
                <a:latin typeface="Times New Roman" panose="02020503050405090304" pitchFamily="18" charset="0"/>
                <a:cs typeface="Times New Roman" panose="02020503050405090304" pitchFamily="18" charset="0"/>
              </a:rPr>
              <a:t>有标准组件的</a:t>
            </a:r>
          </a:p>
          <a:p>
            <a:r>
              <a:rPr lang="en-US" altLang="zh-CN" b="1" dirty="0">
                <a:latin typeface="Times New Roman" panose="02020503050405090304" pitchFamily="18" charset="0"/>
                <a:cs typeface="Times New Roman" panose="02020503050405090304" pitchFamily="18" charset="0"/>
              </a:rPr>
              <a:t>(4) maintenance           </a:t>
            </a:r>
            <a:r>
              <a:rPr lang="zh-CN" altLang="en-US" b="1" dirty="0">
                <a:latin typeface="Times New Roman" panose="02020503050405090304" pitchFamily="18" charset="0"/>
                <a:cs typeface="Times New Roman" panose="02020503050405090304" pitchFamily="18" charset="0"/>
              </a:rPr>
              <a:t>维护</a:t>
            </a:r>
            <a:r>
              <a:rPr lang="en-US" altLang="zh-CN" b="1" dirty="0">
                <a:latin typeface="Times New Roman" panose="02020503050405090304" pitchFamily="18" charset="0"/>
                <a:cs typeface="Times New Roman" panose="02020503050405090304" pitchFamily="18" charset="0"/>
              </a:rPr>
              <a:t>, </a:t>
            </a:r>
            <a:r>
              <a:rPr lang="zh-CN" altLang="en-US" b="1" dirty="0">
                <a:latin typeface="Times New Roman" panose="02020503050405090304" pitchFamily="18" charset="0"/>
                <a:cs typeface="Times New Roman" panose="02020503050405090304" pitchFamily="18" charset="0"/>
              </a:rPr>
              <a:t>保持</a:t>
            </a:r>
            <a:endParaRPr lang="en-US" altLang="zh-CN" b="1" dirty="0">
              <a:latin typeface="Times New Roman" panose="02020503050405090304" pitchFamily="18" charset="0"/>
              <a:cs typeface="Times New Roman" panose="02020503050405090304" pitchFamily="18" charset="0"/>
            </a:endParaRPr>
          </a:p>
          <a:p>
            <a:r>
              <a:rPr lang="en-US" altLang="zh-CN" b="1" dirty="0">
                <a:latin typeface="Times New Roman" panose="02020503050405090304" pitchFamily="18" charset="0"/>
                <a:cs typeface="Times New Roman" panose="02020503050405090304" pitchFamily="18" charset="0"/>
              </a:rPr>
              <a:t>(5) waterfall model      </a:t>
            </a:r>
            <a:r>
              <a:rPr lang="zh-CN" altLang="en-US" b="1" dirty="0">
                <a:latin typeface="Times New Roman" panose="02020503050405090304" pitchFamily="18" charset="0"/>
                <a:cs typeface="Times New Roman" panose="02020503050405090304" pitchFamily="18" charset="0"/>
              </a:rPr>
              <a:t>瀑布模型</a:t>
            </a:r>
            <a:endParaRPr lang="en-US" altLang="zh-CN" b="1" dirty="0">
              <a:latin typeface="Times New Roman" panose="02020503050405090304" pitchFamily="18" charset="0"/>
              <a:cs typeface="Times New Roman" panose="02020503050405090304" pitchFamily="18" charset="0"/>
            </a:endParaRPr>
          </a:p>
          <a:p>
            <a:endParaRPr lang="en-US" altLang="zh-CN" b="1" dirty="0">
              <a:latin typeface="Times New Roman" panose="02020503050405090304" pitchFamily="18" charset="0"/>
              <a:cs typeface="Times New Roman" panose="02020503050405090304" pitchFamily="18" charset="0"/>
            </a:endParaRPr>
          </a:p>
          <a:p>
            <a:r>
              <a:rPr lang="en-US" altLang="zh-CN" b="1" dirty="0">
                <a:latin typeface="Times New Roman" panose="02020503050405090304" pitchFamily="18" charset="0"/>
                <a:cs typeface="Times New Roman" panose="02020503050405090304" pitchFamily="18" charset="0"/>
              </a:rPr>
              <a:t>(6) </a:t>
            </a:r>
            <a:r>
              <a:rPr lang="zh-CN" altLang="en-US" b="1" dirty="0">
                <a:latin typeface="Times New Roman" panose="02020503050405090304" pitchFamily="18" charset="0"/>
                <a:cs typeface="Times New Roman" panose="02020503050405090304" pitchFamily="18" charset="0"/>
              </a:rPr>
              <a:t>增量式模型              </a:t>
            </a:r>
            <a:r>
              <a:rPr lang="en-US" altLang="zh-CN" b="1" dirty="0">
                <a:latin typeface="Times New Roman" panose="02020503050405090304" pitchFamily="18" charset="0"/>
                <a:cs typeface="Times New Roman" panose="02020503050405090304" pitchFamily="18" charset="0"/>
              </a:rPr>
              <a:t>incremental model</a:t>
            </a:r>
          </a:p>
          <a:p>
            <a:r>
              <a:rPr lang="en-US" altLang="zh-CN" b="1" dirty="0">
                <a:latin typeface="Times New Roman" panose="02020503050405090304" pitchFamily="18" charset="0"/>
                <a:cs typeface="Times New Roman" panose="02020503050405090304" pitchFamily="18" charset="0"/>
              </a:rPr>
              <a:t>(7) </a:t>
            </a:r>
            <a:r>
              <a:rPr lang="zh-CN" altLang="en-US" b="1" dirty="0">
                <a:latin typeface="Times New Roman" panose="02020503050405090304" pitchFamily="18" charset="0"/>
                <a:cs typeface="Times New Roman" panose="02020503050405090304" pitchFamily="18" charset="0"/>
              </a:rPr>
              <a:t>设计模式                  </a:t>
            </a:r>
            <a:r>
              <a:rPr lang="en-US" altLang="zh-CN" b="1" dirty="0">
                <a:latin typeface="Times New Roman" panose="02020503050405090304" pitchFamily="18" charset="0"/>
                <a:cs typeface="Times New Roman" panose="02020503050405090304" pitchFamily="18" charset="0"/>
              </a:rPr>
              <a:t>design pattern </a:t>
            </a:r>
          </a:p>
          <a:p>
            <a:r>
              <a:rPr lang="en-US" altLang="zh-CN" b="1" dirty="0">
                <a:latin typeface="Times New Roman" panose="02020503050405090304" pitchFamily="18" charset="0"/>
                <a:cs typeface="Times New Roman" panose="02020503050405090304" pitchFamily="18" charset="0"/>
              </a:rPr>
              <a:t>(8) </a:t>
            </a:r>
            <a:r>
              <a:rPr lang="zh-CN" altLang="en-US" b="1" dirty="0">
                <a:latin typeface="Times New Roman" panose="02020503050405090304" pitchFamily="18" charset="0"/>
                <a:cs typeface="Times New Roman" panose="02020503050405090304" pitchFamily="18" charset="0"/>
              </a:rPr>
              <a:t>原型                          </a:t>
            </a:r>
            <a:r>
              <a:rPr lang="en-US" altLang="zh-CN" b="1" dirty="0">
                <a:latin typeface="Times New Roman" panose="02020503050405090304" pitchFamily="18" charset="0"/>
                <a:cs typeface="Times New Roman" panose="02020503050405090304" pitchFamily="18" charset="0"/>
              </a:rPr>
              <a:t>prototype</a:t>
            </a:r>
          </a:p>
          <a:p>
            <a:r>
              <a:rPr lang="en-US" altLang="zh-CN" b="1" dirty="0">
                <a:latin typeface="Times New Roman" panose="02020503050405090304" pitchFamily="18" charset="0"/>
                <a:cs typeface="Times New Roman" panose="02020503050405090304" pitchFamily="18" charset="0"/>
              </a:rPr>
              <a:t>(9) </a:t>
            </a:r>
            <a:r>
              <a:rPr lang="zh-CN" altLang="en-US" b="1" dirty="0">
                <a:latin typeface="Times New Roman" panose="02020503050405090304" pitchFamily="18" charset="0"/>
                <a:cs typeface="Times New Roman" panose="02020503050405090304" pitchFamily="18" charset="0"/>
              </a:rPr>
              <a:t>白盒测试                  </a:t>
            </a:r>
            <a:r>
              <a:rPr lang="en-US" altLang="zh-CN" b="1" dirty="0">
                <a:latin typeface="Times New Roman" panose="02020503050405090304" pitchFamily="18" charset="0"/>
                <a:cs typeface="Times New Roman" panose="02020503050405090304" pitchFamily="18" charset="0"/>
              </a:rPr>
              <a:t>White box testing </a:t>
            </a:r>
          </a:p>
          <a:p>
            <a:r>
              <a:rPr lang="en-US" altLang="zh-CN" b="1" dirty="0">
                <a:latin typeface="Times New Roman" panose="02020503050405090304" pitchFamily="18" charset="0"/>
                <a:cs typeface="Times New Roman" panose="02020503050405090304" pitchFamily="18" charset="0"/>
              </a:rPr>
              <a:t>(10) </a:t>
            </a:r>
            <a:r>
              <a:rPr lang="zh-CN" altLang="en-US" b="1" dirty="0">
                <a:latin typeface="Times New Roman" panose="02020503050405090304" pitchFamily="18" charset="0"/>
                <a:cs typeface="Times New Roman" panose="02020503050405090304" pitchFamily="18" charset="0"/>
              </a:rPr>
              <a:t>现成组件               </a:t>
            </a:r>
            <a:r>
              <a:rPr lang="en-US" altLang="zh-CN" b="1" dirty="0">
                <a:latin typeface="Times New Roman" panose="02020503050405090304" pitchFamily="18" charset="0"/>
                <a:cs typeface="Times New Roman" panose="02020503050405090304" pitchFamily="18" charset="0"/>
              </a:rPr>
              <a:t>off-the-shelf components </a:t>
            </a:r>
            <a:endParaRPr lang="zh-CN" altLang="en-US" b="1" dirty="0">
              <a:latin typeface="Times New Roman" panose="02020503050405090304" pitchFamily="18" charset="0"/>
              <a:ea typeface="Times New Roman" panose="02020503050405090304" pitchFamily="18" charset="0"/>
            </a:endParaRPr>
          </a:p>
        </p:txBody>
      </p:sp>
    </p:spTree>
  </p:cSld>
  <p:clrMapOvr>
    <a:masterClrMapping/>
  </p:clrMapOvr>
  <p:transition spd="med">
    <p:pull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58F7F1-620E-4675-83B6-DCA0D3758DD7}"/>
              </a:ext>
            </a:extLst>
          </p:cNvPr>
          <p:cNvSpPr>
            <a:spLocks noGrp="1"/>
          </p:cNvSpPr>
          <p:nvPr>
            <p:ph type="title"/>
          </p:nvPr>
        </p:nvSpPr>
        <p:spPr/>
        <p:txBody>
          <a:bodyPr/>
          <a:lstStyle/>
          <a:p>
            <a:r>
              <a:rPr lang="en-US" altLang="zh-CN" dirty="0"/>
              <a:t>Chapter 7</a:t>
            </a:r>
            <a:endParaRPr lang="zh-CN" altLang="en-US" dirty="0"/>
          </a:p>
        </p:txBody>
      </p:sp>
    </p:spTree>
    <p:extLst>
      <p:ext uri="{BB962C8B-B14F-4D97-AF65-F5344CB8AC3E}">
        <p14:creationId xmlns:p14="http://schemas.microsoft.com/office/powerpoint/2010/main" val="18056093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39939"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45</a:t>
            </a:fld>
            <a:endParaRPr lang="en-US" altLang="zh-CN" sz="900" dirty="0">
              <a:solidFill>
                <a:srgbClr val="898989"/>
              </a:solidFill>
            </a:endParaRPr>
          </a:p>
        </p:txBody>
      </p:sp>
      <p:sp>
        <p:nvSpPr>
          <p:cNvPr id="39940" name="Text Box 2"/>
          <p:cNvSpPr txBox="1"/>
          <p:nvPr/>
        </p:nvSpPr>
        <p:spPr>
          <a:xfrm>
            <a:off x="2052638" y="681038"/>
            <a:ext cx="7847012" cy="521970"/>
          </a:xfrm>
          <a:prstGeom prst="rect">
            <a:avLst/>
          </a:prstGeom>
          <a:noFill/>
          <a:ln w="9525">
            <a:noFill/>
          </a:ln>
        </p:spPr>
        <p:txBody>
          <a:bodyPr>
            <a:spAutoFit/>
          </a:bodyPr>
          <a:lstStyle/>
          <a:p>
            <a:pPr eaLnBrk="1" hangingPunct="1">
              <a:spcBef>
                <a:spcPct val="50000"/>
              </a:spcBef>
            </a:pPr>
            <a:r>
              <a:rPr lang="en-US" altLang="zh-CN" sz="2800" dirty="0">
                <a:solidFill>
                  <a:srgbClr val="000099"/>
                </a:solidFill>
                <a:latin typeface="Times New Roman" panose="02020503050405090304" pitchFamily="18" charset="0"/>
              </a:rPr>
              <a:t>7.1 Computer Languages</a:t>
            </a:r>
          </a:p>
        </p:txBody>
      </p:sp>
      <p:sp>
        <p:nvSpPr>
          <p:cNvPr id="41989" name="Text Box 3"/>
          <p:cNvSpPr txBox="1">
            <a:spLocks noChangeArrowheads="1"/>
          </p:cNvSpPr>
          <p:nvPr/>
        </p:nvSpPr>
        <p:spPr bwMode="auto">
          <a:xfrm>
            <a:off x="1919288" y="1162050"/>
            <a:ext cx="8315325" cy="5354320"/>
          </a:xfrm>
          <a:prstGeom prst="rect">
            <a:avLst/>
          </a:prstGeom>
          <a:solidFill>
            <a:schemeClr val="accent2"/>
          </a:solidFill>
          <a:ln>
            <a:noFill/>
          </a:ln>
        </p:spPr>
        <p:txBody>
          <a:bodyPr>
            <a:spAutoFit/>
          </a:bodyPr>
          <a:lstStyle>
            <a:lvl1pPr>
              <a:defRPr kumimoji="1" sz="2400">
                <a:solidFill>
                  <a:schemeClr val="tx1"/>
                </a:solidFill>
                <a:latin typeface="Times New Roman" panose="02020503050405090304" pitchFamily="18" charset="0"/>
                <a:ea typeface="宋体" pitchFamily="2" charset="-122"/>
              </a:defRPr>
            </a:lvl1pPr>
            <a:lvl2pPr marL="742950" indent="-285750">
              <a:defRPr kumimoji="1" sz="2400">
                <a:solidFill>
                  <a:schemeClr val="tx1"/>
                </a:solidFill>
                <a:latin typeface="Times New Roman" panose="02020503050405090304" pitchFamily="18" charset="0"/>
                <a:ea typeface="宋体" pitchFamily="2" charset="-122"/>
              </a:defRPr>
            </a:lvl2pPr>
            <a:lvl3pPr marL="1143000" indent="-228600">
              <a:defRPr kumimoji="1" sz="2400">
                <a:solidFill>
                  <a:schemeClr val="tx1"/>
                </a:solidFill>
                <a:latin typeface="Times New Roman" panose="02020503050405090304" pitchFamily="18" charset="0"/>
                <a:ea typeface="宋体" pitchFamily="2" charset="-122"/>
              </a:defRPr>
            </a:lvl3pPr>
            <a:lvl4pPr marL="1600200" indent="-228600">
              <a:defRPr kumimoji="1" sz="2400">
                <a:solidFill>
                  <a:schemeClr val="tx1"/>
                </a:solidFill>
                <a:latin typeface="Times New Roman" panose="02020503050405090304" pitchFamily="18" charset="0"/>
                <a:ea typeface="宋体" pitchFamily="2" charset="-122"/>
              </a:defRPr>
            </a:lvl4pPr>
            <a:lvl5pPr marL="2057400" indent="-228600">
              <a:defRPr kumimoji="1" sz="2400">
                <a:solidFill>
                  <a:schemeClr val="tx1"/>
                </a:solidFill>
                <a:latin typeface="Times New Roman" panose="0202050305040509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50305040509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50305040509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50305040509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503050405090304" pitchFamily="18" charset="0"/>
                <a:ea typeface="宋体"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Choose the right words:</a:t>
            </a:r>
          </a:p>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A compiler translates the code into </a:t>
            </a:r>
            <a:r>
              <a:rPr kumimoji="1" lang="en-US" altLang="zh-CN" sz="2400" b="1" i="0" u="sng"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          E          </a:t>
            </a:r>
            <a:r>
              <a:rPr kumimoji="1"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 This step is called </a:t>
            </a:r>
            <a:r>
              <a:rPr kumimoji="1" lang="en-US" altLang="zh-CN" sz="2400" b="1" i="0" u="sng"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          D         </a:t>
            </a:r>
            <a:r>
              <a:rPr kumimoji="1"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 , and produces  </a:t>
            </a:r>
            <a:r>
              <a:rPr kumimoji="1" lang="en-US" altLang="zh-CN" sz="2400" b="1" i="0" u="sng"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         C        </a:t>
            </a:r>
            <a:r>
              <a:rPr kumimoji="1"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 The compiler then invokes </a:t>
            </a:r>
            <a:r>
              <a:rPr kumimoji="1" lang="en-US" altLang="zh-CN" sz="2400" b="1" i="0" u="sng"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     B     </a:t>
            </a:r>
            <a:r>
              <a:rPr kumimoji="1"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 which turns the object file into   </a:t>
            </a:r>
            <a:r>
              <a:rPr kumimoji="1" lang="en-US" altLang="zh-CN" sz="2400" b="1" i="0" u="sng"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                        A          </a:t>
            </a:r>
            <a:r>
              <a:rPr kumimoji="1"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 </a:t>
            </a:r>
          </a:p>
          <a:p>
            <a:pPr marL="0" marR="0" lvl="0" indent="0" algn="just" defTabSz="914400" rtl="0" eaLnBrk="1" fontAlgn="base" latinLnBrk="0" hangingPunct="1">
              <a:lnSpc>
                <a:spcPct val="100000"/>
              </a:lnSpc>
              <a:spcBef>
                <a:spcPct val="50000"/>
              </a:spcBef>
              <a:spcAft>
                <a:spcPct val="0"/>
              </a:spcAft>
              <a:buClrTx/>
              <a:buSzTx/>
              <a:buFontTx/>
              <a:buNone/>
              <a:defRPr/>
            </a:pPr>
            <a:endParaRPr kumimoji="1"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anose="02020503050405090304" pitchFamily="18" charset="0"/>
            </a:endParaRPr>
          </a:p>
          <a:p>
            <a:pPr marL="457200" marR="0" lvl="0" indent="-457200" algn="just" defTabSz="914400" rtl="0" eaLnBrk="1" fontAlgn="base" latinLnBrk="0" hangingPunct="1">
              <a:lnSpc>
                <a:spcPct val="100000"/>
              </a:lnSpc>
              <a:spcBef>
                <a:spcPct val="50000"/>
              </a:spcBef>
              <a:spcAft>
                <a:spcPct val="0"/>
              </a:spcAft>
              <a:buClrTx/>
              <a:buSzTx/>
              <a:buFontTx/>
              <a:buAutoNum type="alphaUcPeriod"/>
              <a:defRPr/>
            </a:pPr>
            <a:r>
              <a:rPr kumimoji="1" lang="en-US" altLang="zh-CN" sz="20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an executable program</a:t>
            </a:r>
          </a:p>
          <a:p>
            <a:pPr marL="457200" marR="0" lvl="0" indent="-457200" algn="just" defTabSz="914400" rtl="0" eaLnBrk="1" fontAlgn="base" latinLnBrk="0" hangingPunct="1">
              <a:lnSpc>
                <a:spcPct val="100000"/>
              </a:lnSpc>
              <a:spcBef>
                <a:spcPct val="50000"/>
              </a:spcBef>
              <a:spcAft>
                <a:spcPct val="0"/>
              </a:spcAft>
              <a:buClrTx/>
              <a:buSzTx/>
              <a:buFontTx/>
              <a:buAutoNum type="alphaUcPeriod"/>
              <a:defRPr/>
            </a:pPr>
            <a:r>
              <a:rPr kumimoji="1" lang="en-US" altLang="zh-CN" sz="20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a linker</a:t>
            </a:r>
          </a:p>
          <a:p>
            <a:pPr marL="457200" marR="0" lvl="0" indent="-457200" algn="just" defTabSz="914400" rtl="0" eaLnBrk="1" fontAlgn="base" latinLnBrk="0" hangingPunct="1">
              <a:lnSpc>
                <a:spcPct val="100000"/>
              </a:lnSpc>
              <a:spcBef>
                <a:spcPct val="50000"/>
              </a:spcBef>
              <a:spcAft>
                <a:spcPct val="0"/>
              </a:spcAft>
              <a:buClrTx/>
              <a:buSzTx/>
              <a:buFontTx/>
              <a:buAutoNum type="alphaUcPeriod"/>
              <a:defRPr/>
            </a:pPr>
            <a:r>
              <a:rPr kumimoji="1" lang="en-US" altLang="zh-CN" sz="20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an object file</a:t>
            </a:r>
          </a:p>
          <a:p>
            <a:pPr marL="457200" marR="0" lvl="0" indent="-457200" algn="just" defTabSz="914400" rtl="0" eaLnBrk="1" fontAlgn="base" latinLnBrk="0" hangingPunct="1">
              <a:lnSpc>
                <a:spcPct val="100000"/>
              </a:lnSpc>
              <a:spcBef>
                <a:spcPct val="50000"/>
              </a:spcBef>
              <a:spcAft>
                <a:spcPct val="0"/>
              </a:spcAft>
              <a:buClrTx/>
              <a:buSzTx/>
              <a:buFontTx/>
              <a:buAutoNum type="alphaUcPeriod"/>
              <a:defRPr/>
            </a:pPr>
            <a:r>
              <a:rPr kumimoji="1" lang="en-US" altLang="zh-CN" sz="20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compiling</a:t>
            </a:r>
          </a:p>
          <a:p>
            <a:pPr marL="457200" marR="0" lvl="0" indent="-457200" algn="just" defTabSz="914400" rtl="0" eaLnBrk="1" fontAlgn="base" latinLnBrk="0" hangingPunct="1">
              <a:lnSpc>
                <a:spcPct val="100000"/>
              </a:lnSpc>
              <a:spcBef>
                <a:spcPct val="50000"/>
              </a:spcBef>
              <a:spcAft>
                <a:spcPct val="0"/>
              </a:spcAft>
              <a:buClrTx/>
              <a:buSzTx/>
              <a:buFontTx/>
              <a:buAutoNum type="alphaUcPeriod"/>
              <a:defRPr/>
            </a:pPr>
            <a:r>
              <a:rPr kumimoji="1" lang="en-US" altLang="zh-CN" sz="20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an intermediary form</a:t>
            </a:r>
          </a:p>
          <a:p>
            <a:pPr marL="457200" marR="0" lvl="0" indent="-457200" algn="just" defTabSz="914400" rtl="0" eaLnBrk="1" fontAlgn="base" latinLnBrk="0" hangingPunct="1">
              <a:lnSpc>
                <a:spcPct val="100000"/>
              </a:lnSpc>
              <a:spcBef>
                <a:spcPct val="50000"/>
              </a:spcBef>
              <a:spcAft>
                <a:spcPct val="0"/>
              </a:spcAft>
              <a:buClrTx/>
              <a:buSzTx/>
              <a:buFontTx/>
              <a:buAutoNum type="alphaUcPeriod"/>
              <a:defRPr/>
            </a:pPr>
            <a:endParaRPr kumimoji="1" lang="en-US" altLang="zh-CN" sz="20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anose="02020503050405090304" pitchFamily="18" charset="0"/>
            </a:endParaRPr>
          </a:p>
        </p:txBody>
      </p:sp>
    </p:spTree>
  </p:cSld>
  <p:clrMapOvr>
    <a:masterClrMapping/>
  </p:clrMapOvr>
  <p:transition spd="med">
    <p:pull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40963"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46</a:t>
            </a:fld>
            <a:endParaRPr lang="en-US" altLang="zh-CN" sz="900" dirty="0">
              <a:solidFill>
                <a:srgbClr val="898989"/>
              </a:solidFill>
            </a:endParaRPr>
          </a:p>
        </p:txBody>
      </p:sp>
      <p:sp>
        <p:nvSpPr>
          <p:cNvPr id="40964" name="Text Box 2"/>
          <p:cNvSpPr txBox="1"/>
          <p:nvPr/>
        </p:nvSpPr>
        <p:spPr>
          <a:xfrm>
            <a:off x="2052638" y="681038"/>
            <a:ext cx="7847012" cy="521970"/>
          </a:xfrm>
          <a:prstGeom prst="rect">
            <a:avLst/>
          </a:prstGeom>
          <a:noFill/>
          <a:ln w="9525">
            <a:noFill/>
          </a:ln>
        </p:spPr>
        <p:txBody>
          <a:bodyPr>
            <a:spAutoFit/>
          </a:bodyPr>
          <a:lstStyle/>
          <a:p>
            <a:pPr eaLnBrk="1" hangingPunct="1">
              <a:spcBef>
                <a:spcPct val="50000"/>
              </a:spcBef>
            </a:pPr>
            <a:r>
              <a:rPr lang="en-US" altLang="zh-CN" sz="2800" dirty="0">
                <a:solidFill>
                  <a:srgbClr val="000099"/>
                </a:solidFill>
                <a:latin typeface="Times New Roman" panose="02020503050405090304" pitchFamily="18" charset="0"/>
              </a:rPr>
              <a:t>7.1 Computer Languages</a:t>
            </a:r>
          </a:p>
        </p:txBody>
      </p:sp>
      <p:sp>
        <p:nvSpPr>
          <p:cNvPr id="41989" name="Text Box 3"/>
          <p:cNvSpPr txBox="1">
            <a:spLocks noChangeArrowheads="1"/>
          </p:cNvSpPr>
          <p:nvPr/>
        </p:nvSpPr>
        <p:spPr bwMode="auto">
          <a:xfrm>
            <a:off x="1919288" y="1162050"/>
            <a:ext cx="8315325" cy="4523105"/>
          </a:xfrm>
          <a:prstGeom prst="rect">
            <a:avLst/>
          </a:prstGeom>
          <a:solidFill>
            <a:schemeClr val="accent2"/>
          </a:solidFill>
          <a:ln>
            <a:noFill/>
          </a:ln>
        </p:spPr>
        <p:txBody>
          <a:bodyPr>
            <a:spAutoFit/>
          </a:bodyPr>
          <a:lstStyle>
            <a:lvl1pPr>
              <a:defRPr kumimoji="1" sz="2400">
                <a:solidFill>
                  <a:schemeClr val="tx1"/>
                </a:solidFill>
                <a:latin typeface="Times New Roman" panose="02020503050405090304" pitchFamily="18" charset="0"/>
                <a:ea typeface="宋体" pitchFamily="2" charset="-122"/>
              </a:defRPr>
            </a:lvl1pPr>
            <a:lvl2pPr marL="742950" indent="-285750">
              <a:defRPr kumimoji="1" sz="2400">
                <a:solidFill>
                  <a:schemeClr val="tx1"/>
                </a:solidFill>
                <a:latin typeface="Times New Roman" panose="02020503050405090304" pitchFamily="18" charset="0"/>
                <a:ea typeface="宋体" pitchFamily="2" charset="-122"/>
              </a:defRPr>
            </a:lvl2pPr>
            <a:lvl3pPr marL="1143000" indent="-228600">
              <a:defRPr kumimoji="1" sz="2400">
                <a:solidFill>
                  <a:schemeClr val="tx1"/>
                </a:solidFill>
                <a:latin typeface="Times New Roman" panose="02020503050405090304" pitchFamily="18" charset="0"/>
                <a:ea typeface="宋体" pitchFamily="2" charset="-122"/>
              </a:defRPr>
            </a:lvl3pPr>
            <a:lvl4pPr marL="1600200" indent="-228600">
              <a:defRPr kumimoji="1" sz="2400">
                <a:solidFill>
                  <a:schemeClr val="tx1"/>
                </a:solidFill>
                <a:latin typeface="Times New Roman" panose="02020503050405090304" pitchFamily="18" charset="0"/>
                <a:ea typeface="宋体" pitchFamily="2" charset="-122"/>
              </a:defRPr>
            </a:lvl4pPr>
            <a:lvl5pPr marL="2057400" indent="-228600">
              <a:defRPr kumimoji="1" sz="2400">
                <a:solidFill>
                  <a:schemeClr val="tx1"/>
                </a:solidFill>
                <a:latin typeface="Times New Roman" panose="0202050305040509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50305040509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50305040509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50305040509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503050405090304" pitchFamily="18" charset="0"/>
                <a:ea typeface="宋体"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Choose the right words:</a:t>
            </a:r>
          </a:p>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the C’s program building process</a:t>
            </a:r>
            <a:r>
              <a:rPr kumimoji="1" lang="en-US" altLang="zh-CN" sz="2400" b="1" i="0" u="none"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mn-cs"/>
              </a:rPr>
              <a:t> </a:t>
            </a:r>
            <a:r>
              <a:rPr kumimoji="1"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involves four stages and utilizes different ‘tools’ such as a</a:t>
            </a:r>
            <a:r>
              <a:rPr kumimoji="1" lang="en-US" altLang="zh-CN" sz="2400" b="1" i="0" u="none"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mn-cs"/>
              </a:rPr>
              <a:t> </a:t>
            </a:r>
            <a:r>
              <a:rPr kumimoji="1" lang="en-US" altLang="zh-CN" sz="2400" b="1" i="0" u="sng"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       C        </a:t>
            </a:r>
            <a:r>
              <a:rPr kumimoji="1"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 </a:t>
            </a:r>
            <a:r>
              <a:rPr kumimoji="1" lang="en-US" altLang="zh-CN" sz="2400" b="1" i="0" u="sng"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      D       </a:t>
            </a:r>
            <a:r>
              <a:rPr kumimoji="1"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 </a:t>
            </a:r>
            <a:r>
              <a:rPr kumimoji="1" lang="en-US" altLang="zh-CN" sz="2400" b="1" i="0" u="sng"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         B          </a:t>
            </a:r>
            <a:r>
              <a:rPr kumimoji="1"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 and  </a:t>
            </a:r>
            <a:r>
              <a:rPr kumimoji="1" lang="en-US" altLang="zh-CN" sz="2400" b="1" i="0" u="sng"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      A       </a:t>
            </a:r>
            <a:r>
              <a:rPr kumimoji="1"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a:t>
            </a:r>
          </a:p>
          <a:p>
            <a:pPr marL="0" marR="0" lvl="0" indent="0" algn="just" defTabSz="914400" rtl="0" eaLnBrk="1" fontAlgn="base" latinLnBrk="0" hangingPunct="1">
              <a:lnSpc>
                <a:spcPct val="100000"/>
              </a:lnSpc>
              <a:spcBef>
                <a:spcPct val="50000"/>
              </a:spcBef>
              <a:spcAft>
                <a:spcPct val="0"/>
              </a:spcAft>
              <a:buClrTx/>
              <a:buSzTx/>
              <a:buFontTx/>
              <a:buNone/>
              <a:defRPr/>
            </a:pPr>
            <a:endParaRPr kumimoji="1"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anose="02020503050405090304" pitchFamily="18" charset="0"/>
            </a:endParaRPr>
          </a:p>
          <a:p>
            <a:pPr marL="457200" marR="0" lvl="0" indent="-457200" algn="just" defTabSz="914400" rtl="0" eaLnBrk="1" fontAlgn="base" latinLnBrk="0" hangingPunct="1">
              <a:lnSpc>
                <a:spcPct val="100000"/>
              </a:lnSpc>
              <a:spcBef>
                <a:spcPct val="50000"/>
              </a:spcBef>
              <a:spcAft>
                <a:spcPct val="0"/>
              </a:spcAft>
              <a:buClrTx/>
              <a:buSzTx/>
              <a:buFontTx/>
              <a:buAutoNum type="alphaUcPeriod"/>
              <a:defRPr/>
            </a:pPr>
            <a:r>
              <a:rPr kumimoji="1" lang="en-US" altLang="zh-CN" sz="20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linker </a:t>
            </a:r>
          </a:p>
          <a:p>
            <a:pPr marL="457200" marR="0" lvl="0" indent="-457200" algn="just" defTabSz="914400" rtl="0" eaLnBrk="1" fontAlgn="base" latinLnBrk="0" hangingPunct="1">
              <a:lnSpc>
                <a:spcPct val="100000"/>
              </a:lnSpc>
              <a:spcBef>
                <a:spcPct val="50000"/>
              </a:spcBef>
              <a:spcAft>
                <a:spcPct val="0"/>
              </a:spcAft>
              <a:buClrTx/>
              <a:buSzTx/>
              <a:buFontTx/>
              <a:buAutoNum type="alphaUcPeriod"/>
              <a:defRPr/>
            </a:pPr>
            <a:r>
              <a:rPr kumimoji="1" lang="en-US" altLang="zh-CN" sz="20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assembler </a:t>
            </a:r>
          </a:p>
          <a:p>
            <a:pPr marL="457200" marR="0" lvl="0" indent="-457200" algn="just" defTabSz="914400" rtl="0" eaLnBrk="1" fontAlgn="base" latinLnBrk="0" hangingPunct="1">
              <a:lnSpc>
                <a:spcPct val="100000"/>
              </a:lnSpc>
              <a:spcBef>
                <a:spcPct val="50000"/>
              </a:spcBef>
              <a:spcAft>
                <a:spcPct val="0"/>
              </a:spcAft>
              <a:buClrTx/>
              <a:buSzTx/>
              <a:buFontTx/>
              <a:buAutoNum type="alphaUcPeriod"/>
              <a:defRPr/>
            </a:pPr>
            <a:r>
              <a:rPr kumimoji="1" lang="en-US" altLang="zh-CN" sz="20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preprocessor </a:t>
            </a:r>
          </a:p>
          <a:p>
            <a:pPr marL="457200" marR="0" lvl="0" indent="-457200" algn="just" defTabSz="914400" rtl="0" eaLnBrk="1" fontAlgn="base" latinLnBrk="0" hangingPunct="1">
              <a:lnSpc>
                <a:spcPct val="100000"/>
              </a:lnSpc>
              <a:spcBef>
                <a:spcPct val="50000"/>
              </a:spcBef>
              <a:spcAft>
                <a:spcPct val="0"/>
              </a:spcAft>
              <a:buClrTx/>
              <a:buSzTx/>
              <a:buFontTx/>
              <a:buAutoNum type="alphaUcPeriod"/>
              <a:defRPr/>
            </a:pPr>
            <a:r>
              <a:rPr kumimoji="1" lang="en-US" altLang="zh-CN" sz="20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compiling</a:t>
            </a:r>
          </a:p>
          <a:p>
            <a:pPr marL="457200" marR="0" lvl="0" indent="-457200" algn="just" defTabSz="914400" rtl="0" eaLnBrk="1" fontAlgn="base" latinLnBrk="0" hangingPunct="1">
              <a:lnSpc>
                <a:spcPct val="100000"/>
              </a:lnSpc>
              <a:spcBef>
                <a:spcPct val="50000"/>
              </a:spcBef>
              <a:spcAft>
                <a:spcPct val="0"/>
              </a:spcAft>
              <a:buClrTx/>
              <a:buSzTx/>
              <a:buFontTx/>
              <a:buAutoNum type="alphaUcPeriod"/>
              <a:defRPr/>
            </a:pPr>
            <a:r>
              <a:rPr kumimoji="1" lang="en-US" altLang="zh-CN" sz="20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interpreter</a:t>
            </a:r>
            <a:endParaRPr kumimoji="1" lang="en-US" altLang="zh-CN" sz="20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anose="02020503050405090304" pitchFamily="18" charset="0"/>
            </a:endParaRPr>
          </a:p>
        </p:txBody>
      </p:sp>
    </p:spTree>
  </p:cSld>
  <p:clrMapOvr>
    <a:masterClrMapping/>
  </p:clrMapOvr>
  <p:transition spd="med">
    <p:pull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9F67E5-31ED-406E-A6C3-FBE0E8B07F55}"/>
              </a:ext>
            </a:extLst>
          </p:cNvPr>
          <p:cNvSpPr>
            <a:spLocks noGrp="1"/>
          </p:cNvSpPr>
          <p:nvPr>
            <p:ph idx="1"/>
          </p:nvPr>
        </p:nvSpPr>
        <p:spPr>
          <a:xfrm>
            <a:off x="838200" y="1253331"/>
            <a:ext cx="10515600" cy="4351338"/>
          </a:xfrm>
        </p:spPr>
        <p:txBody>
          <a:bodyPr>
            <a:normAutofit fontScale="62500" lnSpcReduction="20000"/>
          </a:bodyPr>
          <a:lstStyle/>
          <a:p>
            <a:pPr marL="457200" marR="0" indent="-457200" algn="just" defTabSz="914400">
              <a:buClrTx/>
              <a:buSzTx/>
              <a:buFontTx/>
              <a:buNone/>
              <a:defRPr/>
            </a:pPr>
            <a:r>
              <a:rPr kumimoji="1" lang="en-US" altLang="zh-CN" sz="2800" kern="1200" cap="none" spc="0" normalizeH="0" baseline="0" noProof="0" dirty="0">
                <a:latin typeface="Times New Roman" panose="02020503050405090304" pitchFamily="18" charset="0"/>
                <a:ea typeface="宋体" pitchFamily="2" charset="-122"/>
                <a:cs typeface="+mn-cs"/>
              </a:rPr>
              <a:t>value        compile alphabet          assembler           instruction    </a:t>
            </a:r>
          </a:p>
          <a:p>
            <a:pPr marL="457200" marR="0" indent="-457200" algn="just" defTabSz="914400">
              <a:buClrTx/>
              <a:buSzTx/>
              <a:buFontTx/>
              <a:buNone/>
              <a:defRPr/>
            </a:pPr>
            <a:r>
              <a:rPr kumimoji="1" lang="en-US" altLang="zh-CN" sz="2800" kern="1200" cap="none" spc="0" normalizeH="0" baseline="0" noProof="0" dirty="0">
                <a:latin typeface="Times New Roman" panose="02020503050405090304" pitchFamily="18" charset="0"/>
                <a:ea typeface="宋体" pitchFamily="2" charset="-122"/>
                <a:cs typeface="+mn-cs"/>
              </a:rPr>
              <a:t>interpret   utility     programmer   communication  load </a:t>
            </a:r>
          </a:p>
          <a:p>
            <a:pPr marL="457200" marR="0" indent="-457200" algn="just" defTabSz="914400">
              <a:buClrTx/>
              <a:buSzTx/>
              <a:buFontTx/>
              <a:buNone/>
              <a:defRPr/>
            </a:pPr>
            <a:endParaRPr kumimoji="1" lang="en-US" altLang="zh-CN" sz="2800" kern="1200" cap="none" spc="0" normalizeH="0" baseline="0" noProof="0" dirty="0">
              <a:latin typeface="Times New Roman" panose="02020503050405090304" pitchFamily="18" charset="0"/>
              <a:ea typeface="宋体" pitchFamily="2" charset="-122"/>
              <a:cs typeface="+mn-cs"/>
            </a:endParaRPr>
          </a:p>
          <a:p>
            <a:pPr marR="0" algn="just" defTabSz="914400">
              <a:buClrTx/>
              <a:buSzTx/>
              <a:buFontTx/>
              <a:buNone/>
              <a:defRPr/>
            </a:pPr>
            <a:r>
              <a:rPr kumimoji="1" lang="en-US" altLang="zh-CN" sz="2800" kern="1200" cap="none" spc="0" normalizeH="0" baseline="0" noProof="0" dirty="0">
                <a:latin typeface="Times New Roman" panose="02020503050405090304" pitchFamily="18" charset="0"/>
                <a:ea typeface="宋体" pitchFamily="2" charset="-122"/>
                <a:cs typeface="+mn-cs"/>
              </a:rPr>
              <a:t>(1)(): To transfer (data) from a storage device into a computer’s memory.</a:t>
            </a:r>
          </a:p>
          <a:p>
            <a:pPr marR="0" algn="just" defTabSz="914400">
              <a:buClrTx/>
              <a:buSzTx/>
              <a:buFontTx/>
              <a:buNone/>
              <a:defRPr/>
            </a:pPr>
            <a:r>
              <a:rPr kumimoji="1" lang="en-US" altLang="zh-CN" sz="2800" kern="1200" cap="none" spc="0" normalizeH="0" baseline="0" noProof="0" dirty="0">
                <a:latin typeface="Times New Roman" panose="02020503050405090304" pitchFamily="18" charset="0"/>
                <a:ea typeface="宋体" pitchFamily="2" charset="-122"/>
                <a:cs typeface="+mn-cs"/>
              </a:rPr>
              <a:t>(2)(): To translate (a program) into machine language.</a:t>
            </a:r>
          </a:p>
          <a:p>
            <a:pPr marR="0" algn="just" defTabSz="914400">
              <a:buClrTx/>
              <a:buSzTx/>
              <a:buFontTx/>
              <a:buNone/>
              <a:defRPr/>
            </a:pPr>
            <a:r>
              <a:rPr kumimoji="1" lang="en-US" altLang="zh-CN" sz="2800" kern="1200" cap="none" spc="0" normalizeH="0" baseline="0" noProof="0" dirty="0">
                <a:latin typeface="Times New Roman" panose="02020503050405090304" pitchFamily="18" charset="0"/>
                <a:ea typeface="宋体" pitchFamily="2" charset="-122"/>
                <a:cs typeface="+mn-cs"/>
              </a:rPr>
              <a:t>(3)(): An assigned or calculated numerical quantity.</a:t>
            </a:r>
          </a:p>
          <a:p>
            <a:pPr marR="0" algn="just" defTabSz="914400">
              <a:buClrTx/>
              <a:buSzTx/>
              <a:buFontTx/>
              <a:buNone/>
              <a:defRPr/>
            </a:pPr>
            <a:r>
              <a:rPr kumimoji="1" lang="en-US" altLang="zh-CN" sz="2800" kern="1200" cap="none" spc="0" normalizeH="0" baseline="0" noProof="0" dirty="0">
                <a:latin typeface="Times New Roman" panose="02020503050405090304" pitchFamily="18" charset="0"/>
                <a:ea typeface="宋体" pitchFamily="2" charset="-122"/>
                <a:cs typeface="+mn-cs"/>
              </a:rPr>
              <a:t>(4)(): A machine code telling a computer to perform a particular operation.</a:t>
            </a:r>
          </a:p>
          <a:p>
            <a:pPr marR="0" algn="just" defTabSz="914400">
              <a:buClrTx/>
              <a:buSzTx/>
              <a:buFontTx/>
              <a:buNone/>
              <a:defRPr/>
            </a:pPr>
            <a:r>
              <a:rPr kumimoji="1" lang="en-US" altLang="zh-CN" sz="2800" kern="1200" cap="none" spc="0" normalizeH="0" baseline="0" noProof="0" dirty="0">
                <a:latin typeface="Times New Roman" panose="02020503050405090304" pitchFamily="18" charset="0"/>
                <a:ea typeface="宋体" pitchFamily="2" charset="-122"/>
                <a:cs typeface="+mn-cs"/>
              </a:rPr>
              <a:t>(5) (): To translate a statement or instruction into executable from and then execute it.</a:t>
            </a:r>
          </a:p>
          <a:p>
            <a:pPr marR="0" algn="just" defTabSz="914400">
              <a:buClrTx/>
              <a:buSzTx/>
              <a:buFontTx/>
              <a:buNone/>
              <a:defRPr/>
            </a:pPr>
            <a:r>
              <a:rPr kumimoji="1" lang="en-US" altLang="zh-CN" sz="2800" kern="1200" cap="none" spc="0" normalizeH="0" baseline="0" noProof="0" dirty="0">
                <a:latin typeface="Times New Roman" panose="02020503050405090304" pitchFamily="18" charset="0"/>
                <a:ea typeface="宋体" pitchFamily="2" charset="-122"/>
                <a:cs typeface="+mn-cs"/>
              </a:rPr>
              <a:t>(6) (): The letters of a language, arranged in the order fixed by custom.</a:t>
            </a:r>
          </a:p>
          <a:p>
            <a:pPr marR="0" algn="just" defTabSz="914400">
              <a:buClrTx/>
              <a:buSzTx/>
              <a:buFontTx/>
              <a:buNone/>
              <a:defRPr/>
            </a:pPr>
            <a:r>
              <a:rPr kumimoji="1" lang="en-US" altLang="zh-CN" sz="2800" kern="1200" cap="none" spc="0" normalizeH="0" baseline="0" noProof="0" dirty="0">
                <a:latin typeface="Times New Roman" panose="02020503050405090304" pitchFamily="18" charset="0"/>
                <a:ea typeface="宋体" pitchFamily="2" charset="-122"/>
                <a:cs typeface="+mn-cs"/>
              </a:rPr>
              <a:t>(7) (): A program operating on symbolic input data to produce the equivalent executable machine code.</a:t>
            </a:r>
          </a:p>
          <a:p>
            <a:pPr marR="0" algn="just" defTabSz="914400">
              <a:buClrTx/>
              <a:buSzTx/>
              <a:buFontTx/>
              <a:buNone/>
              <a:defRPr/>
            </a:pPr>
            <a:r>
              <a:rPr kumimoji="1" lang="en-US" altLang="zh-CN" sz="2800" kern="1200" cap="none" spc="0" normalizeH="0" baseline="0" noProof="0" dirty="0">
                <a:latin typeface="Times New Roman" panose="02020503050405090304" pitchFamily="18" charset="0"/>
                <a:ea typeface="宋体" pitchFamily="2" charset="-122"/>
                <a:cs typeface="+mn-cs"/>
              </a:rPr>
              <a:t>(8) (): A program designed to perform a particular function; the term usually refers to software that solve narrowly focused problems or those related to computer system management. </a:t>
            </a:r>
          </a:p>
          <a:p>
            <a:pPr marR="0" algn="just" defTabSz="914400">
              <a:buClrTx/>
              <a:buSzTx/>
              <a:buFontTx/>
              <a:buNone/>
              <a:defRPr/>
            </a:pPr>
            <a:r>
              <a:rPr kumimoji="1" lang="en-US" altLang="zh-CN" sz="2800" kern="1200" cap="none" spc="0" normalizeH="0" baseline="0" noProof="0" dirty="0">
                <a:latin typeface="Times New Roman" panose="02020503050405090304" pitchFamily="18" charset="0"/>
                <a:ea typeface="宋体" pitchFamily="2" charset="-122"/>
                <a:cs typeface="+mn-cs"/>
              </a:rPr>
              <a:t>(9) (): The technology employed in transmitting message.</a:t>
            </a:r>
          </a:p>
          <a:p>
            <a:pPr marR="0" algn="just" defTabSz="914400">
              <a:buClrTx/>
              <a:buSzTx/>
              <a:buFontTx/>
              <a:buNone/>
              <a:defRPr/>
            </a:pPr>
            <a:r>
              <a:rPr kumimoji="1" lang="en-US" altLang="zh-CN" sz="2800" kern="1200" cap="none" spc="0" normalizeH="0" baseline="0" noProof="0" dirty="0">
                <a:latin typeface="Times New Roman" panose="02020503050405090304" pitchFamily="18" charset="0"/>
                <a:ea typeface="宋体" pitchFamily="2" charset="-122"/>
                <a:cs typeface="+mn-cs"/>
              </a:rPr>
              <a:t>(10) (): One who writes computer programs.</a:t>
            </a:r>
            <a:endParaRPr kumimoji="1" lang="zh-CN" altLang="en-US" sz="2800" kern="1200" cap="none" spc="0" normalizeH="0" baseline="0" noProof="0" dirty="0">
              <a:latin typeface="Times New Roman" panose="02020503050405090304" pitchFamily="18" charset="0"/>
              <a:ea typeface="宋体" pitchFamily="2" charset="-122"/>
              <a:cs typeface="+mn-cs"/>
            </a:endParaRPr>
          </a:p>
          <a:p>
            <a:endParaRPr lang="zh-CN" altLang="en-US" dirty="0"/>
          </a:p>
        </p:txBody>
      </p:sp>
    </p:spTree>
    <p:extLst>
      <p:ext uri="{BB962C8B-B14F-4D97-AF65-F5344CB8AC3E}">
        <p14:creationId xmlns:p14="http://schemas.microsoft.com/office/powerpoint/2010/main" val="1399371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67587"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48</a:t>
            </a:fld>
            <a:endParaRPr lang="en-US" altLang="zh-CN" sz="900" dirty="0">
              <a:solidFill>
                <a:srgbClr val="898989"/>
              </a:solidFill>
            </a:endParaRPr>
          </a:p>
        </p:txBody>
      </p:sp>
      <p:sp>
        <p:nvSpPr>
          <p:cNvPr id="6" name="TextBox 5"/>
          <p:cNvSpPr txBox="1"/>
          <p:nvPr/>
        </p:nvSpPr>
        <p:spPr>
          <a:xfrm>
            <a:off x="1968500" y="620713"/>
            <a:ext cx="8280400" cy="5631180"/>
          </a:xfrm>
          <a:prstGeom prst="rect">
            <a:avLst/>
          </a:prstGeom>
          <a:noFill/>
        </p:spPr>
        <p:txBody>
          <a:bodyPr>
            <a:spAutoFit/>
          </a:bodyPr>
          <a:lstStyle/>
          <a:p>
            <a:pPr marL="457200" marR="0" indent="-457200" algn="just" defTabSz="914400">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value        compile alphabet          assembler           instruction    </a:t>
            </a:r>
          </a:p>
          <a:p>
            <a:pPr marL="457200" marR="0" indent="-457200" algn="just" defTabSz="914400">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interpret   utility     programmer   communication  load </a:t>
            </a:r>
          </a:p>
          <a:p>
            <a:pPr marL="457200" marR="0" indent="-457200" algn="just" defTabSz="914400">
              <a:buClrTx/>
              <a:buSzTx/>
              <a:buFontTx/>
              <a:buNone/>
              <a:defRPr/>
            </a:pPr>
            <a:endParaRPr kumimoji="1" lang="en-US" altLang="zh-CN" sz="2000" kern="1200" cap="none" spc="0" normalizeH="0" baseline="0" noProof="0" dirty="0">
              <a:latin typeface="Times New Roman" panose="02020503050405090304" pitchFamily="18" charset="0"/>
              <a:ea typeface="宋体" pitchFamily="2" charset="-122"/>
              <a:cs typeface="+mn-cs"/>
            </a:endParaRPr>
          </a:p>
          <a:p>
            <a:pPr marR="0" algn="just" defTabSz="914400">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(1)( </a:t>
            </a:r>
            <a:r>
              <a:rPr kumimoji="1" lang="en-US" altLang="zh-CN" sz="2000" kern="1200" cap="none" spc="0" normalizeH="0" baseline="0" noProof="0" dirty="0">
                <a:solidFill>
                  <a:srgbClr val="FF0000"/>
                </a:solidFill>
                <a:latin typeface="Times New Roman" panose="02020503050405090304" pitchFamily="18" charset="0"/>
                <a:ea typeface="宋体" pitchFamily="2" charset="-122"/>
                <a:cs typeface="+mn-cs"/>
              </a:rPr>
              <a:t>load</a:t>
            </a:r>
            <a:r>
              <a:rPr kumimoji="1" lang="en-US" altLang="zh-CN" sz="2000" kern="1200" cap="none" spc="0" normalizeH="0" baseline="0" noProof="0" dirty="0">
                <a:latin typeface="Times New Roman" panose="02020503050405090304" pitchFamily="18" charset="0"/>
                <a:ea typeface="宋体" pitchFamily="2" charset="-122"/>
                <a:cs typeface="+mn-cs"/>
              </a:rPr>
              <a:t>): To transfer (data) from a storage device into a computer’s memory.</a:t>
            </a:r>
          </a:p>
          <a:p>
            <a:pPr marR="0" algn="just" defTabSz="914400">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(2)(</a:t>
            </a:r>
            <a:r>
              <a:rPr kumimoji="1" lang="en-US" altLang="zh-CN" sz="2000" kern="1200" cap="none" spc="0" normalizeH="0" baseline="0" noProof="0" dirty="0">
                <a:solidFill>
                  <a:srgbClr val="FF0000"/>
                </a:solidFill>
                <a:latin typeface="Times New Roman" panose="02020503050405090304" pitchFamily="18" charset="0"/>
                <a:ea typeface="宋体" pitchFamily="2" charset="-122"/>
                <a:cs typeface="+mn-cs"/>
              </a:rPr>
              <a:t>compile</a:t>
            </a:r>
            <a:r>
              <a:rPr kumimoji="1" lang="en-US" altLang="zh-CN" sz="2000" kern="1200" cap="none" spc="0" normalizeH="0" baseline="0" noProof="0" dirty="0">
                <a:latin typeface="Times New Roman" panose="02020503050405090304" pitchFamily="18" charset="0"/>
                <a:ea typeface="宋体" pitchFamily="2" charset="-122"/>
                <a:cs typeface="+mn-cs"/>
              </a:rPr>
              <a:t>): To translate (a program) into machine language.</a:t>
            </a:r>
          </a:p>
          <a:p>
            <a:pPr marR="0" algn="just" defTabSz="914400">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(3)(</a:t>
            </a:r>
            <a:r>
              <a:rPr kumimoji="1" lang="en-US" altLang="zh-CN" sz="2000" kern="1200" cap="none" spc="0" normalizeH="0" baseline="0" noProof="0" dirty="0">
                <a:solidFill>
                  <a:srgbClr val="FF0000"/>
                </a:solidFill>
                <a:latin typeface="Times New Roman" panose="02020503050405090304" pitchFamily="18" charset="0"/>
                <a:ea typeface="宋体" pitchFamily="2" charset="-122"/>
                <a:cs typeface="+mn-cs"/>
              </a:rPr>
              <a:t>value</a:t>
            </a:r>
            <a:r>
              <a:rPr kumimoji="1" lang="en-US" altLang="zh-CN" sz="2000" kern="1200" cap="none" spc="0" normalizeH="0" baseline="0" noProof="0" dirty="0">
                <a:latin typeface="Times New Roman" panose="02020503050405090304" pitchFamily="18" charset="0"/>
                <a:ea typeface="宋体" pitchFamily="2" charset="-122"/>
                <a:cs typeface="+mn-cs"/>
              </a:rPr>
              <a:t>): An assigned or calculated numerical quantity.</a:t>
            </a:r>
          </a:p>
          <a:p>
            <a:pPr marR="0" algn="just" defTabSz="914400">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(4)(</a:t>
            </a:r>
            <a:r>
              <a:rPr kumimoji="1" lang="en-US" altLang="zh-CN" sz="2000" kern="1200" cap="none" spc="0" normalizeH="0" baseline="0" noProof="0" dirty="0">
                <a:solidFill>
                  <a:srgbClr val="FF0000"/>
                </a:solidFill>
                <a:latin typeface="Times New Roman" panose="02020503050405090304" pitchFamily="18" charset="0"/>
                <a:ea typeface="宋体" pitchFamily="2" charset="-122"/>
                <a:cs typeface="+mn-cs"/>
              </a:rPr>
              <a:t>instruction</a:t>
            </a:r>
            <a:r>
              <a:rPr kumimoji="1" lang="en-US" altLang="zh-CN" sz="2000" kern="1200" cap="none" spc="0" normalizeH="0" baseline="0" noProof="0" dirty="0">
                <a:latin typeface="Times New Roman" panose="02020503050405090304" pitchFamily="18" charset="0"/>
                <a:ea typeface="宋体" pitchFamily="2" charset="-122"/>
                <a:cs typeface="+mn-cs"/>
              </a:rPr>
              <a:t>): A machine code telling a computer to perform a particular operation.</a:t>
            </a:r>
          </a:p>
          <a:p>
            <a:pPr marR="0" algn="just" defTabSz="914400">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(5) (</a:t>
            </a:r>
            <a:r>
              <a:rPr kumimoji="1" lang="en-US" altLang="zh-CN" sz="2000" kern="1200" cap="none" spc="0" normalizeH="0" baseline="0" noProof="0" dirty="0">
                <a:solidFill>
                  <a:srgbClr val="FF0000"/>
                </a:solidFill>
                <a:latin typeface="Times New Roman" panose="02020503050405090304" pitchFamily="18" charset="0"/>
                <a:ea typeface="宋体" pitchFamily="2" charset="-122"/>
                <a:cs typeface="+mn-cs"/>
              </a:rPr>
              <a:t>interpret</a:t>
            </a:r>
            <a:r>
              <a:rPr kumimoji="1" lang="en-US" altLang="zh-CN" sz="2000" kern="1200" cap="none" spc="0" normalizeH="0" baseline="0" noProof="0" dirty="0">
                <a:latin typeface="Times New Roman" panose="02020503050405090304" pitchFamily="18" charset="0"/>
                <a:ea typeface="宋体" pitchFamily="2" charset="-122"/>
                <a:cs typeface="+mn-cs"/>
              </a:rPr>
              <a:t>): To translate a statement or instruction into executable from and then execute it.</a:t>
            </a:r>
          </a:p>
          <a:p>
            <a:pPr marR="0" algn="just" defTabSz="914400">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(6) (</a:t>
            </a:r>
            <a:r>
              <a:rPr kumimoji="1" lang="en-US" altLang="zh-CN" sz="2000" kern="1200" cap="none" spc="0" normalizeH="0" baseline="0" noProof="0" dirty="0">
                <a:solidFill>
                  <a:srgbClr val="FF0000"/>
                </a:solidFill>
                <a:latin typeface="Times New Roman" panose="02020503050405090304" pitchFamily="18" charset="0"/>
                <a:ea typeface="宋体" pitchFamily="2" charset="-122"/>
                <a:cs typeface="+mn-cs"/>
              </a:rPr>
              <a:t>alphabet</a:t>
            </a:r>
            <a:r>
              <a:rPr kumimoji="1" lang="en-US" altLang="zh-CN" sz="2000" kern="1200" cap="none" spc="0" normalizeH="0" baseline="0" noProof="0" dirty="0">
                <a:latin typeface="Times New Roman" panose="02020503050405090304" pitchFamily="18" charset="0"/>
                <a:ea typeface="宋体" pitchFamily="2" charset="-122"/>
                <a:cs typeface="+mn-cs"/>
              </a:rPr>
              <a:t>): The letters of a language, arranged in the order fixed by custom.</a:t>
            </a:r>
          </a:p>
          <a:p>
            <a:pPr marR="0" algn="just" defTabSz="914400">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(7) (</a:t>
            </a:r>
            <a:r>
              <a:rPr kumimoji="1" lang="en-US" altLang="zh-CN" sz="2000" kern="1200" cap="none" spc="0" normalizeH="0" baseline="0" noProof="0" dirty="0">
                <a:solidFill>
                  <a:srgbClr val="FF0000"/>
                </a:solidFill>
                <a:latin typeface="Times New Roman" panose="02020503050405090304" pitchFamily="18" charset="0"/>
                <a:ea typeface="宋体" pitchFamily="2" charset="-122"/>
                <a:cs typeface="+mn-cs"/>
              </a:rPr>
              <a:t>assembler</a:t>
            </a:r>
            <a:r>
              <a:rPr kumimoji="1" lang="en-US" altLang="zh-CN" sz="2000" kern="1200" cap="none" spc="0" normalizeH="0" baseline="0" noProof="0" dirty="0">
                <a:latin typeface="Times New Roman" panose="02020503050405090304" pitchFamily="18" charset="0"/>
                <a:ea typeface="宋体" pitchFamily="2" charset="-122"/>
                <a:cs typeface="+mn-cs"/>
              </a:rPr>
              <a:t>): A program operating on symbolic input data to produce the equivalent executable machine code.</a:t>
            </a:r>
          </a:p>
          <a:p>
            <a:pPr marR="0" algn="just" defTabSz="914400">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(8) (</a:t>
            </a:r>
            <a:r>
              <a:rPr kumimoji="1" lang="en-US" altLang="zh-CN" sz="2000" kern="1200" cap="none" spc="0" normalizeH="0" baseline="0" noProof="0" dirty="0">
                <a:solidFill>
                  <a:srgbClr val="FF0000"/>
                </a:solidFill>
                <a:latin typeface="Times New Roman" panose="02020503050405090304" pitchFamily="18" charset="0"/>
                <a:ea typeface="宋体" pitchFamily="2" charset="-122"/>
                <a:cs typeface="+mn-cs"/>
              </a:rPr>
              <a:t>utility</a:t>
            </a:r>
            <a:r>
              <a:rPr kumimoji="1" lang="en-US" altLang="zh-CN" sz="2000" kern="1200" cap="none" spc="0" normalizeH="0" baseline="0" noProof="0" dirty="0">
                <a:latin typeface="Times New Roman" panose="02020503050405090304" pitchFamily="18" charset="0"/>
                <a:ea typeface="宋体" pitchFamily="2" charset="-122"/>
                <a:cs typeface="+mn-cs"/>
              </a:rPr>
              <a:t>): A program designed to perform a particular function; the term usually refers to software that solve narrowly focused problems or those related to computer system management. </a:t>
            </a:r>
          </a:p>
          <a:p>
            <a:pPr marR="0" algn="just" defTabSz="914400">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(9) (</a:t>
            </a:r>
            <a:r>
              <a:rPr kumimoji="1" lang="en-US" altLang="zh-CN" sz="2000" kern="1200" cap="none" spc="0" normalizeH="0" baseline="0" noProof="0" dirty="0">
                <a:solidFill>
                  <a:srgbClr val="FF0000"/>
                </a:solidFill>
                <a:latin typeface="Times New Roman" panose="02020503050405090304" pitchFamily="18" charset="0"/>
                <a:ea typeface="宋体" pitchFamily="2" charset="-122"/>
                <a:cs typeface="+mn-cs"/>
              </a:rPr>
              <a:t>communication</a:t>
            </a:r>
            <a:r>
              <a:rPr kumimoji="1" lang="en-US" altLang="zh-CN" sz="2000" kern="1200" cap="none" spc="0" normalizeH="0" baseline="0" noProof="0" dirty="0">
                <a:latin typeface="Times New Roman" panose="02020503050405090304" pitchFamily="18" charset="0"/>
                <a:ea typeface="宋体" pitchFamily="2" charset="-122"/>
                <a:cs typeface="+mn-cs"/>
              </a:rPr>
              <a:t>): The technology employed in transmitting message.</a:t>
            </a:r>
          </a:p>
          <a:p>
            <a:pPr marR="0" algn="just" defTabSz="914400">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(10) (</a:t>
            </a:r>
            <a:r>
              <a:rPr kumimoji="1" lang="en-US" altLang="zh-CN" sz="2000" kern="1200" cap="none" spc="0" normalizeH="0" baseline="0" noProof="0" dirty="0">
                <a:solidFill>
                  <a:srgbClr val="FF0000"/>
                </a:solidFill>
                <a:latin typeface="Times New Roman" panose="02020503050405090304" pitchFamily="18" charset="0"/>
                <a:ea typeface="宋体" pitchFamily="2" charset="-122"/>
                <a:cs typeface="+mn-cs"/>
              </a:rPr>
              <a:t>programmer</a:t>
            </a:r>
            <a:r>
              <a:rPr kumimoji="1" lang="en-US" altLang="zh-CN" sz="2000" kern="1200" cap="none" spc="0" normalizeH="0" baseline="0" noProof="0" dirty="0">
                <a:latin typeface="Times New Roman" panose="02020503050405090304" pitchFamily="18" charset="0"/>
                <a:ea typeface="宋体" pitchFamily="2" charset="-122"/>
                <a:cs typeface="+mn-cs"/>
              </a:rPr>
              <a:t>): One who writes computer programs.</a:t>
            </a:r>
            <a:endParaRPr kumimoji="1" lang="zh-CN" altLang="en-US" sz="2000" kern="1200" cap="none" spc="0" normalizeH="0" baseline="0" noProof="0" dirty="0">
              <a:latin typeface="Times New Roman" panose="02020503050405090304" pitchFamily="18" charset="0"/>
              <a:ea typeface="宋体" pitchFamily="2" charset="-122"/>
              <a:cs typeface="+mn-cs"/>
            </a:endParaRPr>
          </a:p>
        </p:txBody>
      </p:sp>
    </p:spTree>
  </p:cSld>
  <p:clrMapOvr>
    <a:masterClrMapping/>
  </p:clrMapOvr>
  <p:transition spd="med">
    <p:pull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4363" y="495300"/>
            <a:ext cx="8548688" cy="5681663"/>
          </a:xfrm>
        </p:spPr>
        <p:txBody>
          <a:bodyPr vert="horz" wrap="square" lIns="91440" tIns="45720" rIns="91440" bIns="45720" numCol="1" anchor="t" anchorCtr="0" compatLnSpc="1">
            <a:normAutofit/>
          </a:body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schemeClr val="tx1"/>
                </a:solidFill>
                <a:effectLst/>
                <a:uLnTx/>
                <a:uFillTx/>
                <a:latin typeface="+mn-lt"/>
                <a:ea typeface="+mn-ea"/>
                <a:cs typeface="+mn-cs"/>
              </a:rPr>
              <a:t>enforces     interact       environment   interpretation     executable</a:t>
            </a:r>
          </a:p>
          <a:p>
            <a:pPr marL="171450" marR="0" lvl="0" indent="-171450" algn="l" defTabSz="685800" rtl="0" eaLnBrk="0" fontAlgn="base" latinLnBrk="0" hangingPunct="0">
              <a:lnSpc>
                <a:spcPct val="90000"/>
              </a:lnSpc>
              <a:spcBef>
                <a:spcPts val="750"/>
              </a:spcBef>
              <a:spcAft>
                <a:spcPct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schemeClr val="tx1"/>
                </a:solidFill>
                <a:effectLst/>
                <a:uLnTx/>
                <a:uFillTx/>
                <a:latin typeface="+mn-lt"/>
                <a:ea typeface="+mn-ea"/>
                <a:cs typeface="+mn-cs"/>
              </a:rPr>
              <a:t>Servers       compiler     dynamic           single                    applet</a:t>
            </a:r>
          </a:p>
          <a:p>
            <a:pPr marL="171450" marR="0" lvl="0" indent="-171450" algn="l" defTabSz="685800" rtl="0" eaLnBrk="0" fontAlgn="base" latinLnBrk="0" hangingPunct="0">
              <a:lnSpc>
                <a:spcPct val="90000"/>
              </a:lnSpc>
              <a:spcBef>
                <a:spcPts val="750"/>
              </a:spcBef>
              <a:spcAft>
                <a:spcPct val="0"/>
              </a:spcAft>
              <a:buClrTx/>
              <a:buSzTx/>
              <a:buFont typeface="Arial" panose="020B0604020202090204" pitchFamily="34" charset="0"/>
              <a:buNone/>
              <a:defRPr/>
            </a:pPr>
            <a:endParaRPr kumimoji="0" lang="en-US" altLang="zh-CN" sz="2100" b="0" i="0" u="none" strike="noStrike" kern="1200" cap="none" spc="0" normalizeH="0" baseline="0" noProof="0" dirty="0">
              <a:ln>
                <a:noFill/>
              </a:ln>
              <a:solidFill>
                <a:schemeClr val="tx1"/>
              </a:solidFill>
              <a:effectLst/>
              <a:uLnTx/>
              <a:uFillTx/>
              <a:latin typeface="+mn-lt"/>
              <a:ea typeface="+mn-ea"/>
              <a:cs typeface="+mn-cs"/>
            </a:endParaRPr>
          </a:p>
          <a:p>
            <a:pPr marL="0" marR="0" lvl="0" indent="-171450" algn="just" defTabSz="685800" rtl="0" eaLnBrk="0" fontAlgn="base" latinLnBrk="0" hangingPunct="0">
              <a:lnSpc>
                <a:spcPct val="100000"/>
              </a:lnSpc>
              <a:spcBef>
                <a:spcPts val="750"/>
              </a:spcBef>
              <a:spcAft>
                <a:spcPct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schemeClr val="tx1"/>
                </a:solidFill>
                <a:effectLst/>
                <a:uLnTx/>
                <a:uFillTx/>
                <a:latin typeface="+mn-lt"/>
                <a:ea typeface="+mn-ea"/>
                <a:cs typeface="+mn-cs"/>
              </a:rPr>
              <a:t>java is A programming language expressly designed for use in the distributed </a:t>
            </a:r>
            <a:r>
              <a:rPr kumimoji="0" lang="en-US" altLang="zh-CN" sz="2100" b="0" i="0" u="sng" strike="noStrike" kern="1200" cap="none" spc="0" normalizeH="0" baseline="0" noProof="0" dirty="0">
                <a:ln>
                  <a:noFill/>
                </a:ln>
                <a:solidFill>
                  <a:srgbClr val="FF0000"/>
                </a:solidFill>
                <a:effectLst/>
                <a:uLnTx/>
                <a:uFillTx/>
                <a:latin typeface="+mn-lt"/>
                <a:ea typeface="+mn-ea"/>
                <a:cs typeface="+mn-cs"/>
              </a:rPr>
              <a:t> (1)</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of the Internet. IT was designed to have the "look and feel“ of the C++ language, but it's simpler to use than C++ and </a:t>
            </a:r>
            <a:r>
              <a:rPr kumimoji="0" lang="en-US" altLang="zh-CN" sz="2100" b="0" i="0" u="sng" strike="noStrike" kern="1200" cap="none" spc="0" normalizeH="0" baseline="0" noProof="0" dirty="0">
                <a:ln>
                  <a:noFill/>
                </a:ln>
                <a:solidFill>
                  <a:srgbClr val="FF0000"/>
                </a:solidFill>
                <a:effectLst/>
                <a:uLnTx/>
                <a:uFillTx/>
                <a:latin typeface="+mn-lt"/>
                <a:ea typeface="+mn-ea"/>
                <a:cs typeface="+mn-cs"/>
              </a:rPr>
              <a:t> (2)</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an object oriented programming model. Java can be used to create complete applications that may run on a </a:t>
            </a:r>
            <a:r>
              <a:rPr kumimoji="0" lang="en-US" altLang="zh-CN" sz="2100" b="0" i="0" u="sng" strike="noStrike" kern="1200" cap="none" spc="0" normalizeH="0" baseline="0" noProof="0" dirty="0">
                <a:ln>
                  <a:noFill/>
                </a:ln>
                <a:solidFill>
                  <a:srgbClr val="FF0000"/>
                </a:solidFill>
                <a:effectLst/>
                <a:uLnTx/>
                <a:uFillTx/>
                <a:latin typeface="+mn-lt"/>
                <a:ea typeface="+mn-ea"/>
                <a:cs typeface="+mn-cs"/>
              </a:rPr>
              <a:t> (3)</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computer or be distributed among </a:t>
            </a:r>
            <a:r>
              <a:rPr kumimoji="0" lang="en-US" altLang="zh-CN" sz="2100" b="0" i="0" u="sng" strike="noStrike" kern="1200" cap="none" spc="0" normalizeH="0" baseline="0" noProof="0" dirty="0">
                <a:ln>
                  <a:noFill/>
                </a:ln>
                <a:solidFill>
                  <a:srgbClr val="FF0000"/>
                </a:solidFill>
                <a:effectLst/>
                <a:uLnTx/>
                <a:uFillTx/>
                <a:latin typeface="+mn-lt"/>
                <a:ea typeface="+mn-ea"/>
                <a:cs typeface="+mn-cs"/>
              </a:rPr>
              <a:t>(4)</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and clients in a network. It can also be used to build a small application module or </a:t>
            </a:r>
            <a:r>
              <a:rPr kumimoji="0" lang="en-US" altLang="zh-CN" sz="2100" b="0" i="0" u="sng" strike="noStrike" kern="1200" cap="none" spc="0" normalizeH="0" baseline="0" noProof="0" dirty="0">
                <a:ln>
                  <a:noFill/>
                </a:ln>
                <a:solidFill>
                  <a:srgbClr val="FF0000"/>
                </a:solidFill>
                <a:effectLst/>
                <a:uLnTx/>
                <a:uFillTx/>
                <a:latin typeface="+mn-lt"/>
                <a:ea typeface="+mn-ea"/>
                <a:cs typeface="+mn-cs"/>
              </a:rPr>
              <a:t>(5)</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for use as part of a Web page. Applets make it possible for a web page user to </a:t>
            </a:r>
            <a:r>
              <a:rPr kumimoji="0" lang="en-US" altLang="zh-CN" sz="2100" b="0" i="0" u="sng" strike="noStrike" kern="1200" cap="none" spc="0" normalizeH="0" baseline="0" noProof="0" dirty="0">
                <a:ln>
                  <a:noFill/>
                </a:ln>
                <a:solidFill>
                  <a:srgbClr val="FF0000"/>
                </a:solidFill>
                <a:effectLst/>
                <a:uLnTx/>
                <a:uFillTx/>
                <a:latin typeface="+mn-lt"/>
                <a:ea typeface="+mn-ea"/>
                <a:cs typeface="+mn-cs"/>
              </a:rPr>
              <a:t>(6)</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with the page. </a:t>
            </a:r>
          </a:p>
          <a:p>
            <a:pPr marL="0" marR="0" lvl="0" indent="-171450" algn="just" defTabSz="685800" rtl="0" eaLnBrk="0" fontAlgn="base" latinLnBrk="0" hangingPunct="0">
              <a:lnSpc>
                <a:spcPct val="100000"/>
              </a:lnSpc>
              <a:spcBef>
                <a:spcPts val="750"/>
              </a:spcBef>
              <a:spcAft>
                <a:spcPct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schemeClr val="tx1"/>
                </a:solidFill>
                <a:effectLst/>
                <a:uLnTx/>
                <a:uFillTx/>
                <a:latin typeface="+mn-lt"/>
                <a:ea typeface="+mn-ea"/>
                <a:cs typeface="+mn-cs"/>
              </a:rPr>
              <a:t>The Java virtual machine includes an optional just-in-time </a:t>
            </a:r>
            <a:r>
              <a:rPr kumimoji="0" lang="en-US" altLang="zh-CN" sz="2100" b="0" i="0" u="sng" strike="noStrike" kern="1200" cap="none" spc="0" normalizeH="0" baseline="0" noProof="0" dirty="0">
                <a:ln>
                  <a:noFill/>
                </a:ln>
                <a:solidFill>
                  <a:srgbClr val="FF0000"/>
                </a:solidFill>
                <a:effectLst/>
                <a:uLnTx/>
                <a:uFillTx/>
                <a:latin typeface="+mn-lt"/>
                <a:ea typeface="+mn-ea"/>
                <a:cs typeface="+mn-cs"/>
              </a:rPr>
              <a:t>(7)</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that dynamically compiles </a:t>
            </a:r>
            <a:r>
              <a:rPr kumimoji="0" lang="en-US" altLang="zh-CN" sz="2100" b="0" i="0" u="none" strike="noStrike" kern="1200" cap="none" spc="0" normalizeH="0" baseline="0" noProof="0" dirty="0" err="1">
                <a:ln>
                  <a:noFill/>
                </a:ln>
                <a:solidFill>
                  <a:schemeClr val="tx1"/>
                </a:solidFill>
                <a:effectLst/>
                <a:uLnTx/>
                <a:uFillTx/>
                <a:latin typeface="+mn-lt"/>
                <a:ea typeface="+mn-ea"/>
                <a:cs typeface="+mn-cs"/>
              </a:rPr>
              <a:t>bytecode</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 into </a:t>
            </a:r>
            <a:r>
              <a:rPr kumimoji="0" lang="en-US" altLang="zh-CN" sz="2100" b="0" i="0" u="sng" strike="noStrike" kern="1200" cap="none" spc="0" normalizeH="0" baseline="0" noProof="0" dirty="0">
                <a:ln>
                  <a:noFill/>
                </a:ln>
                <a:solidFill>
                  <a:srgbClr val="FF0000"/>
                </a:solidFill>
                <a:effectLst/>
                <a:uLnTx/>
                <a:uFillTx/>
                <a:latin typeface="+mn-lt"/>
                <a:ea typeface="+mn-ea"/>
                <a:cs typeface="+mn-cs"/>
              </a:rPr>
              <a:t>(8)</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code as an alternative to interpreting one </a:t>
            </a:r>
            <a:r>
              <a:rPr kumimoji="0" lang="en-US" altLang="zh-CN" sz="2100" b="0" i="0" u="none" strike="noStrike" kern="1200" cap="none" spc="0" normalizeH="0" baseline="0" noProof="0" dirty="0" err="1">
                <a:ln>
                  <a:noFill/>
                </a:ln>
                <a:solidFill>
                  <a:schemeClr val="tx1"/>
                </a:solidFill>
                <a:effectLst/>
                <a:uLnTx/>
                <a:uFillTx/>
                <a:latin typeface="+mn-lt"/>
                <a:ea typeface="+mn-ea"/>
                <a:cs typeface="+mn-cs"/>
              </a:rPr>
              <a:t>bytecode</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 instruction at a time. In many case, the </a:t>
            </a:r>
            <a:r>
              <a:rPr kumimoji="0" lang="en-US" altLang="zh-CN" sz="2100" b="0" i="0" u="sng" strike="noStrike" kern="1200" cap="none" spc="0" normalizeH="0" baseline="0" noProof="0" dirty="0">
                <a:ln>
                  <a:noFill/>
                </a:ln>
                <a:solidFill>
                  <a:srgbClr val="FF0000"/>
                </a:solidFill>
                <a:effectLst/>
                <a:uLnTx/>
                <a:uFillTx/>
                <a:latin typeface="+mn-lt"/>
                <a:ea typeface="+mn-ea"/>
                <a:cs typeface="+mn-cs"/>
              </a:rPr>
              <a:t>(9)</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JIT compilation is faster then the virtual machine </a:t>
            </a:r>
            <a:r>
              <a:rPr kumimoji="0" lang="en-US" altLang="zh-CN" sz="2100" b="0" i="0" u="sng" strike="noStrike" kern="1200" cap="none" spc="0" normalizeH="0" baseline="0" noProof="0" dirty="0">
                <a:ln>
                  <a:noFill/>
                </a:ln>
                <a:solidFill>
                  <a:srgbClr val="FF0000"/>
                </a:solidFill>
                <a:effectLst/>
                <a:uLnTx/>
                <a:uFillTx/>
                <a:latin typeface="+mn-lt"/>
                <a:ea typeface="+mn-ea"/>
                <a:cs typeface="+mn-cs"/>
              </a:rPr>
              <a:t>(10)</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1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68612"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49</a:t>
            </a:fld>
            <a:endParaRPr lang="en-US" altLang="zh-CN" sz="900" dirty="0">
              <a:solidFill>
                <a:srgbClr val="898989"/>
              </a:solidFill>
            </a:endParaRPr>
          </a:p>
        </p:txBody>
      </p:sp>
    </p:spTree>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6413" y="369888"/>
            <a:ext cx="8580438" cy="5807075"/>
          </a:xfrm>
        </p:spPr>
        <p:txBody>
          <a:bodyPr vert="horz" wrap="square" lIns="91440" tIns="45720" rIns="91440" bIns="45720" numCol="1" anchor="t" anchorCtr="0" compatLnSpc="1">
            <a:normAutofit/>
          </a:body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90204" pitchFamily="34" charset="0"/>
              <a:buChar char="•"/>
              <a:defRPr/>
            </a:pPr>
            <a:r>
              <a:rPr kumimoji="0" lang="en-US" sz="2500" b="0" i="0" u="none" strike="noStrike" kern="1200" cap="none" spc="0" normalizeH="0" baseline="0" noProof="0" dirty="0">
                <a:ln>
                  <a:noFill/>
                </a:ln>
                <a:solidFill>
                  <a:schemeClr val="tx1"/>
                </a:solidFill>
                <a:effectLst/>
                <a:uLnTx/>
                <a:uFillTx/>
                <a:latin typeface="+mn-lt"/>
                <a:ea typeface="+mn-ea"/>
                <a:cs typeface="+mn-cs"/>
              </a:rPr>
              <a:t>Fill in each of the blanks with one of the words given in the following list, making changes if necessary:</a:t>
            </a:r>
            <a:endParaRPr kumimoji="0" lang="zh-CN" altLang="en-US" sz="2500" b="0" i="0" u="none" strike="noStrike" kern="1200" cap="none" spc="0" normalizeH="0" baseline="0" noProof="0" dirty="0">
              <a:ln>
                <a:noFill/>
              </a:ln>
              <a:solidFill>
                <a:schemeClr val="tx1"/>
              </a:solidFill>
              <a:effectLst/>
              <a:uLnTx/>
              <a:uFillTx/>
              <a:latin typeface="+mn-lt"/>
              <a:ea typeface="+mn-ea"/>
              <a:cs typeface="+mn-cs"/>
            </a:endParaRPr>
          </a:p>
          <a:p>
            <a:pPr marL="171450" marR="0" lvl="0" indent="-171450" algn="l" defTabSz="685800" rtl="0" eaLnBrk="0" fontAlgn="base" latinLnBrk="0" hangingPunct="0">
              <a:lnSpc>
                <a:spcPct val="90000"/>
              </a:lnSpc>
              <a:spcBef>
                <a:spcPts val="750"/>
              </a:spcBef>
              <a:spcAft>
                <a:spcPct val="0"/>
              </a:spcAft>
              <a:buClrTx/>
              <a:buSzTx/>
              <a:buFont typeface="Arial" panose="020B0604020202090204" pitchFamily="34" charset="0"/>
              <a:buNone/>
              <a:defRPr/>
            </a:pPr>
            <a:r>
              <a:rPr kumimoji="0" lang="en-US" sz="2100" b="0" i="0" u="none" strike="noStrike" kern="1200" cap="none" spc="0" normalizeH="0" baseline="0" noProof="0" dirty="0">
                <a:ln>
                  <a:noFill/>
                </a:ln>
                <a:solidFill>
                  <a:schemeClr val="tx1"/>
                </a:solidFill>
                <a:effectLst/>
                <a:uLnTx/>
                <a:uFillTx/>
                <a:latin typeface="+mn-lt"/>
                <a:ea typeface="+mn-ea"/>
                <a:cs typeface="+mn-cs"/>
              </a:rPr>
              <a:t> </a:t>
            </a:r>
          </a:p>
          <a:p>
            <a:pPr marL="171450" marR="0" lvl="0" indent="-171450" algn="l" defTabSz="685800" rtl="0" eaLnBrk="0" fontAlgn="base" latinLnBrk="0" hangingPunct="0">
              <a:lnSpc>
                <a:spcPct val="90000"/>
              </a:lnSpc>
              <a:spcBef>
                <a:spcPts val="750"/>
              </a:spcBef>
              <a:spcAft>
                <a:spcPct val="0"/>
              </a:spcAft>
              <a:buClrTx/>
              <a:buSzTx/>
              <a:buFont typeface="Arial" panose="020B0604020202090204" pitchFamily="34" charset="0"/>
              <a:buNone/>
              <a:defRPr/>
            </a:pPr>
            <a:r>
              <a:rPr kumimoji="0" lang="en-US" sz="2100" b="0" i="0" u="none" strike="noStrike" kern="1200" cap="none" spc="0" normalizeH="0" baseline="0" noProof="0" dirty="0">
                <a:ln>
                  <a:noFill/>
                </a:ln>
                <a:solidFill>
                  <a:schemeClr val="tx1"/>
                </a:solidFill>
                <a:effectLst/>
                <a:uLnTx/>
                <a:uFillTx/>
                <a:latin typeface="+mn-lt"/>
                <a:ea typeface="+mn-ea"/>
                <a:cs typeface="+mn-cs"/>
              </a:rPr>
              <a:t>  microcomputer    computing    digital                base</a:t>
            </a:r>
            <a:endParaRPr kumimoji="0" lang="zh-CN" altLang="en-US" sz="2100" b="0" i="0" u="none" strike="noStrike" kern="1200" cap="none" spc="0" normalizeH="0" baseline="0" noProof="0" dirty="0">
              <a:ln>
                <a:noFill/>
              </a:ln>
              <a:solidFill>
                <a:schemeClr val="tx1"/>
              </a:solidFill>
              <a:effectLst/>
              <a:uLnTx/>
              <a:uFillTx/>
              <a:latin typeface="+mn-lt"/>
              <a:ea typeface="+mn-ea"/>
              <a:cs typeface="+mn-cs"/>
            </a:endParaRPr>
          </a:p>
          <a:p>
            <a:pPr marL="171450" marR="0" lvl="0" indent="-171450" algn="l" defTabSz="685800" rtl="0" eaLnBrk="0" fontAlgn="base" latinLnBrk="0" hangingPunct="0">
              <a:lnSpc>
                <a:spcPct val="90000"/>
              </a:lnSpc>
              <a:spcBef>
                <a:spcPts val="750"/>
              </a:spcBef>
              <a:spcAft>
                <a:spcPct val="0"/>
              </a:spcAft>
              <a:buClrTx/>
              <a:buSzTx/>
              <a:buFont typeface="Arial" panose="020B0604020202090204" pitchFamily="34" charset="0"/>
              <a:buNone/>
              <a:defRPr/>
            </a:pPr>
            <a:r>
              <a:rPr kumimoji="0" lang="en-US" sz="2100" b="0" i="0" u="none" strike="noStrike" kern="1200" cap="none" spc="0" normalizeH="0" baseline="0" noProof="0" dirty="0">
                <a:ln>
                  <a:noFill/>
                </a:ln>
                <a:solidFill>
                  <a:schemeClr val="tx1"/>
                </a:solidFill>
                <a:effectLst/>
                <a:uLnTx/>
                <a:uFillTx/>
                <a:latin typeface="+mn-lt"/>
                <a:ea typeface="+mn-ea"/>
                <a:cs typeface="+mn-cs"/>
              </a:rPr>
              <a:t>   advent                   mode              circuit               significance</a:t>
            </a:r>
            <a:endParaRPr kumimoji="0" lang="zh-CN" altLang="en-US" sz="2100" b="0" i="0" u="none" strike="noStrike" kern="1200" cap="none" spc="0" normalizeH="0" baseline="0" noProof="0" dirty="0">
              <a:ln>
                <a:noFill/>
              </a:ln>
              <a:solidFill>
                <a:schemeClr val="tx1"/>
              </a:solidFill>
              <a:effectLst/>
              <a:uLnTx/>
              <a:uFillTx/>
              <a:latin typeface="+mn-lt"/>
              <a:ea typeface="+mn-ea"/>
              <a:cs typeface="+mn-cs"/>
            </a:endParaRPr>
          </a:p>
          <a:p>
            <a:pPr marL="171450" marR="0" lvl="0" indent="-171450" algn="l" defTabSz="685800" rtl="0" eaLnBrk="0" fontAlgn="base" latinLnBrk="0" hangingPunct="0">
              <a:lnSpc>
                <a:spcPct val="90000"/>
              </a:lnSpc>
              <a:spcBef>
                <a:spcPts val="750"/>
              </a:spcBef>
              <a:spcAft>
                <a:spcPct val="0"/>
              </a:spcAft>
              <a:buClrTx/>
              <a:buSzTx/>
              <a:buFont typeface="Arial" panose="020B0604020202090204" pitchFamily="34" charset="0"/>
              <a:buNone/>
              <a:defRPr/>
            </a:pPr>
            <a:r>
              <a:rPr kumimoji="0" lang="en-US" sz="2100" b="0" i="0" u="none" strike="noStrike" kern="1200" cap="none" spc="0" normalizeH="0" baseline="0" noProof="0" dirty="0">
                <a:ln>
                  <a:noFill/>
                </a:ln>
                <a:solidFill>
                  <a:schemeClr val="tx1"/>
                </a:solidFill>
                <a:effectLst/>
                <a:uLnTx/>
                <a:uFillTx/>
                <a:latin typeface="+mn-lt"/>
                <a:ea typeface="+mn-ea"/>
                <a:cs typeface="+mn-cs"/>
              </a:rPr>
              <a:t>   chip                        appear           speed                transistor</a:t>
            </a:r>
            <a:endParaRPr kumimoji="0" lang="zh-CN" altLang="en-US" sz="2100" b="0" i="0" u="none" strike="noStrike" kern="1200" cap="none" spc="0" normalizeH="0" baseline="0" noProof="0" dirty="0">
              <a:ln>
                <a:noFill/>
              </a:ln>
              <a:solidFill>
                <a:schemeClr val="tx1"/>
              </a:solidFill>
              <a:effectLst/>
              <a:uLnTx/>
              <a:uFillTx/>
              <a:latin typeface="+mn-lt"/>
              <a:ea typeface="+mn-ea"/>
              <a:cs typeface="+mn-cs"/>
            </a:endParaRPr>
          </a:p>
          <a:p>
            <a:pPr marL="171450" marR="0" lvl="0" indent="-171450" algn="l" defTabSz="685800" rtl="0" eaLnBrk="0" fontAlgn="base" latinLnBrk="0" hangingPunct="0">
              <a:lnSpc>
                <a:spcPct val="90000"/>
              </a:lnSpc>
              <a:spcBef>
                <a:spcPts val="750"/>
              </a:spcBef>
              <a:spcAft>
                <a:spcPct val="0"/>
              </a:spcAft>
              <a:buClrTx/>
              <a:buSzTx/>
              <a:buFont typeface="Arial" panose="020B0604020202090204" pitchFamily="34" charset="0"/>
              <a:buNone/>
              <a:defRPr/>
            </a:pPr>
            <a:r>
              <a:rPr kumimoji="0" lang="en-US" sz="2100" b="0" i="0" u="none" strike="noStrike" kern="1200" cap="none" spc="0" normalizeH="0" baseline="0" noProof="0" dirty="0">
                <a:ln>
                  <a:noFill/>
                </a:ln>
                <a:solidFill>
                  <a:schemeClr val="tx1"/>
                </a:solidFill>
                <a:effectLst/>
                <a:uLnTx/>
                <a:uFillTx/>
                <a:latin typeface="+mn-lt"/>
                <a:ea typeface="+mn-ea"/>
                <a:cs typeface="+mn-cs"/>
              </a:rPr>
              <a:t>   minicomputer      combine       categorization   integration</a:t>
            </a:r>
            <a:endParaRPr kumimoji="0" lang="zh-CN" altLang="en-US" sz="2100" b="0" i="0" u="none" strike="noStrike" kern="1200" cap="none" spc="0" normalizeH="0" baseline="0" noProof="0" dirty="0">
              <a:ln>
                <a:noFill/>
              </a:ln>
              <a:solidFill>
                <a:schemeClr val="tx1"/>
              </a:solidFill>
              <a:effectLst/>
              <a:uLnTx/>
              <a:uFillTx/>
              <a:latin typeface="+mn-lt"/>
              <a:ea typeface="+mn-ea"/>
              <a:cs typeface="+mn-cs"/>
            </a:endParaRPr>
          </a:p>
          <a:p>
            <a:pPr marL="171450" marR="0" lvl="0" indent="-171450" algn="l" defTabSz="685800" rtl="0" eaLnBrk="0" fontAlgn="base" latinLnBrk="0" hangingPunct="0">
              <a:lnSpc>
                <a:spcPct val="90000"/>
              </a:lnSpc>
              <a:spcBef>
                <a:spcPts val="750"/>
              </a:spcBef>
              <a:spcAft>
                <a:spcPct val="0"/>
              </a:spcAft>
              <a:buClrTx/>
              <a:buSzTx/>
              <a:buFont typeface="Arial" panose="020B0604020202090204" pitchFamily="34" charset="0"/>
              <a:buNone/>
              <a:defRPr/>
            </a:pPr>
            <a:r>
              <a:rPr kumimoji="0" lang="en-US" sz="2100" b="0" i="0" u="none" strike="noStrike" kern="1200" cap="none" spc="0" normalizeH="0" baseline="0" noProof="0" dirty="0">
                <a:ln>
                  <a:noFill/>
                </a:ln>
                <a:solidFill>
                  <a:schemeClr val="tx1"/>
                </a:solidFill>
                <a:effectLst/>
                <a:uLnTx/>
                <a:uFillTx/>
                <a:latin typeface="+mn-lt"/>
                <a:ea typeface="+mn-ea"/>
                <a:cs typeface="+mn-cs"/>
              </a:rPr>
              <a:t> </a:t>
            </a:r>
            <a:endParaRPr kumimoji="0" lang="zh-CN" altLang="en-US" sz="2100" b="0" i="0" u="none" strike="noStrike" kern="1200" cap="none" spc="0" normalizeH="0" baseline="0" noProof="0" dirty="0">
              <a:ln>
                <a:noFill/>
              </a:ln>
              <a:solidFill>
                <a:schemeClr val="tx1"/>
              </a:solidFill>
              <a:effectLst/>
              <a:uLnTx/>
              <a:uFillTx/>
              <a:latin typeface="+mn-lt"/>
              <a:ea typeface="+mn-ea"/>
              <a:cs typeface="+mn-cs"/>
            </a:endParaRPr>
          </a:p>
          <a:p>
            <a:pPr marL="0" marR="0" lvl="0" indent="-171450" algn="just" defTabSz="685800" rtl="0" eaLnBrk="0" fontAlgn="base" latinLnBrk="0" hangingPunct="0">
              <a:lnSpc>
                <a:spcPct val="120000"/>
              </a:lnSpc>
              <a:spcBef>
                <a:spcPts val="750"/>
              </a:spcBef>
              <a:spcAft>
                <a:spcPct val="0"/>
              </a:spcAft>
              <a:buClrTx/>
              <a:buSzTx/>
              <a:buFont typeface="Arial" panose="020B0604020202090204" pitchFamily="34" charset="0"/>
              <a:buNone/>
              <a:defRPr/>
            </a:pPr>
            <a:r>
              <a:rPr kumimoji="0" lang="en-US" sz="2100" b="0" i="0" u="none" strike="noStrike" kern="1200" cap="none" spc="0" normalizeH="0" baseline="0" noProof="0" dirty="0">
                <a:ln>
                  <a:noFill/>
                </a:ln>
                <a:solidFill>
                  <a:schemeClr val="tx1"/>
                </a:solidFill>
                <a:effectLst/>
                <a:uLnTx/>
                <a:uFillTx/>
                <a:latin typeface="+mn-lt"/>
                <a:ea typeface="+mn-ea"/>
                <a:cs typeface="+mn-cs"/>
              </a:rPr>
              <a:t>We can define a computer as a device that accepts input, processes data, stores data, and produces output. According to the </a:t>
            </a:r>
            <a:r>
              <a:rPr kumimoji="0" lang="en-US" sz="2100" b="0" i="0" u="sng" strike="noStrike" kern="1200" cap="none" spc="0" normalizeH="0" baseline="0" noProof="0" dirty="0">
                <a:ln>
                  <a:noFill/>
                </a:ln>
                <a:solidFill>
                  <a:schemeClr val="tx1"/>
                </a:solidFill>
                <a:effectLst/>
                <a:uLnTx/>
                <a:uFillTx/>
                <a:latin typeface="+mn-lt"/>
                <a:ea typeface="+mn-ea"/>
                <a:cs typeface="+mn-cs"/>
              </a:rPr>
              <a:t> </a:t>
            </a:r>
            <a:r>
              <a:rPr lang="en-US" sz="2100" u="sng" dirty="0"/>
              <a:t>mode</a:t>
            </a:r>
            <a:r>
              <a:rPr kumimoji="0" lang="en-US" sz="2100" b="0" i="0" u="sng" strike="noStrike" kern="1200" cap="none" spc="0" normalizeH="0" baseline="0" noProof="0" dirty="0">
                <a:ln>
                  <a:noFill/>
                </a:ln>
                <a:solidFill>
                  <a:schemeClr val="tx1"/>
                </a:solidFill>
                <a:effectLst/>
                <a:uLnTx/>
                <a:uFillTx/>
                <a:latin typeface="+mn-lt"/>
                <a:ea typeface="+mn-ea"/>
                <a:cs typeface="+mn-cs"/>
              </a:rPr>
              <a:t>  </a:t>
            </a:r>
            <a:r>
              <a:rPr kumimoji="0" lang="en-US" sz="2100" b="0" i="0" u="none" strike="noStrike" kern="1200" cap="none" spc="0" normalizeH="0" baseline="0" noProof="0" dirty="0">
                <a:ln>
                  <a:noFill/>
                </a:ln>
                <a:solidFill>
                  <a:schemeClr val="tx1"/>
                </a:solidFill>
                <a:effectLst/>
                <a:uLnTx/>
                <a:uFillTx/>
                <a:latin typeface="+mn-lt"/>
                <a:ea typeface="+mn-ea"/>
                <a:cs typeface="+mn-cs"/>
              </a:rPr>
              <a:t> of processing, computer are either analog or </a:t>
            </a:r>
            <a:r>
              <a:rPr kumimoji="0" lang="en-US" sz="2100" b="0" i="0" u="sng" strike="noStrike" kern="1200" cap="none" spc="0" normalizeH="0" baseline="0" noProof="0" dirty="0">
                <a:ln>
                  <a:noFill/>
                </a:ln>
                <a:solidFill>
                  <a:schemeClr val="tx1"/>
                </a:solidFill>
                <a:effectLst/>
                <a:uLnTx/>
                <a:uFillTx/>
                <a:latin typeface="+mn-lt"/>
                <a:ea typeface="+mn-ea"/>
                <a:cs typeface="+mn-cs"/>
              </a:rPr>
              <a:t>  digital   </a:t>
            </a:r>
            <a:r>
              <a:rPr kumimoji="0" lang="en-US" sz="2100" b="0" i="0" u="none" strike="noStrike" kern="1200" cap="none" spc="0" normalizeH="0" baseline="0" noProof="0" dirty="0">
                <a:ln>
                  <a:noFill/>
                </a:ln>
                <a:solidFill>
                  <a:schemeClr val="tx1"/>
                </a:solidFill>
                <a:effectLst/>
                <a:uLnTx/>
                <a:uFillTx/>
                <a:latin typeface="+mn-lt"/>
                <a:ea typeface="+mn-ea"/>
                <a:cs typeface="+mn-cs"/>
              </a:rPr>
              <a:t>. They can also be classified as mainframes, </a:t>
            </a:r>
            <a:r>
              <a:rPr kumimoji="0" lang="en-US" sz="2100" b="0" i="0" u="sng" strike="noStrike" kern="1200" cap="none" spc="0" normalizeH="0" baseline="0" noProof="0" dirty="0">
                <a:ln>
                  <a:noFill/>
                </a:ln>
                <a:solidFill>
                  <a:schemeClr val="tx1"/>
                </a:solidFill>
                <a:effectLst/>
                <a:uLnTx/>
                <a:uFillTx/>
                <a:latin typeface="+mn-lt"/>
                <a:ea typeface="+mn-ea"/>
                <a:cs typeface="+mn-cs"/>
              </a:rPr>
              <a:t>   minicomputer   </a:t>
            </a:r>
            <a:r>
              <a:rPr kumimoji="0" lang="en-US" sz="2100" b="0" i="0" u="none" strike="noStrike" kern="1200" cap="none" spc="0" normalizeH="0" baseline="0" noProof="0" dirty="0">
                <a:ln>
                  <a:noFill/>
                </a:ln>
                <a:solidFill>
                  <a:schemeClr val="tx1"/>
                </a:solidFill>
                <a:effectLst/>
                <a:uLnTx/>
                <a:uFillTx/>
                <a:latin typeface="+mn-lt"/>
                <a:ea typeface="+mn-ea"/>
                <a:cs typeface="+mn-cs"/>
              </a:rPr>
              <a:t>, workstation, or microcomputers. All else (for example, the age of the machine) being equal, this </a:t>
            </a:r>
            <a:r>
              <a:rPr kumimoji="0" lang="en-US" sz="2100" b="0" i="0" u="sng" strike="noStrike" kern="1200" cap="none" spc="0" normalizeH="0" baseline="0" noProof="0" dirty="0">
                <a:ln>
                  <a:noFill/>
                </a:ln>
                <a:solidFill>
                  <a:schemeClr val="tx1"/>
                </a:solidFill>
                <a:effectLst/>
                <a:uLnTx/>
                <a:uFillTx/>
                <a:latin typeface="+mn-lt"/>
                <a:ea typeface="+mn-ea"/>
                <a:cs typeface="+mn-cs"/>
              </a:rPr>
              <a:t>  categorization </a:t>
            </a:r>
            <a:r>
              <a:rPr kumimoji="0" lang="en-US" sz="2100" b="0" i="0" u="none" strike="noStrike" kern="1200" cap="none" spc="0" normalizeH="0" baseline="0" noProof="0" dirty="0">
                <a:ln>
                  <a:noFill/>
                </a:ln>
                <a:solidFill>
                  <a:schemeClr val="tx1"/>
                </a:solidFill>
                <a:effectLst/>
                <a:uLnTx/>
                <a:uFillTx/>
                <a:latin typeface="+mn-lt"/>
                <a:ea typeface="+mn-ea"/>
                <a:cs typeface="+mn-cs"/>
              </a:rPr>
              <a:t>provides some indication of the computer's </a:t>
            </a:r>
            <a:r>
              <a:rPr kumimoji="0" lang="en-US" sz="2100" b="0" i="0" u="sng" strike="noStrike" kern="1200" cap="none" spc="0" normalizeH="0" baseline="0" noProof="0" dirty="0">
                <a:ln>
                  <a:noFill/>
                </a:ln>
                <a:solidFill>
                  <a:schemeClr val="tx1"/>
                </a:solidFill>
                <a:effectLst/>
                <a:uLnTx/>
                <a:uFillTx/>
                <a:latin typeface="+mn-lt"/>
                <a:ea typeface="+mn-ea"/>
                <a:cs typeface="+mn-cs"/>
              </a:rPr>
              <a:t>   speed    </a:t>
            </a:r>
            <a:r>
              <a:rPr kumimoji="0" lang="en-US" sz="2100" b="0" i="0" u="none" strike="noStrike" kern="1200" cap="none" spc="0" normalizeH="0" baseline="0" noProof="0" dirty="0">
                <a:ln>
                  <a:noFill/>
                </a:ln>
                <a:solidFill>
                  <a:schemeClr val="tx1"/>
                </a:solidFill>
                <a:effectLst/>
                <a:uLnTx/>
                <a:uFillTx/>
                <a:latin typeface="+mn-lt"/>
                <a:ea typeface="+mn-ea"/>
                <a:cs typeface="+mn-cs"/>
              </a:rPr>
              <a:t>, size, cost, and abilities.</a:t>
            </a:r>
            <a:endParaRPr kumimoji="0" lang="zh-CN" altLang="en-US" sz="2100" b="0" i="0" u="none" strike="noStrike" kern="1200" cap="none" spc="0" normalizeH="0" baseline="0" noProof="0" dirty="0">
              <a:ln>
                <a:noFill/>
              </a:ln>
              <a:solidFill>
                <a:schemeClr val="tx1"/>
              </a:solidFill>
              <a:effectLst/>
              <a:uLnTx/>
              <a:uFillTx/>
              <a:latin typeface="+mn-lt"/>
              <a:ea typeface="+mn-ea"/>
              <a:cs typeface="+mn-cs"/>
            </a:endParaRPr>
          </a:p>
          <a:p>
            <a:pPr marL="171450" marR="0" lvl="0" indent="-171450" algn="l" defTabSz="685800" rtl="0" eaLnBrk="0" fontAlgn="base" latinLnBrk="0" hangingPunct="0">
              <a:lnSpc>
                <a:spcPct val="90000"/>
              </a:lnSpc>
              <a:spcBef>
                <a:spcPts val="750"/>
              </a:spcBef>
              <a:spcAft>
                <a:spcPct val="0"/>
              </a:spcAft>
              <a:buClrTx/>
              <a:buSzTx/>
              <a:buFont typeface="Arial" panose="020B0604020202090204" pitchFamily="34" charset="0"/>
              <a:buChar char="•"/>
              <a:defRPr/>
            </a:pPr>
            <a:endParaRPr kumimoji="0" lang="zh-CN" altLang="en-US" sz="21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88068"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5</a:t>
            </a:fld>
            <a:endParaRPr lang="en-US" altLang="zh-CN" sz="900" dirty="0">
              <a:solidFill>
                <a:srgbClr val="898989"/>
              </a:solidFill>
            </a:endParaRPr>
          </a:p>
        </p:txBody>
      </p:sp>
    </p:spTree>
  </p:cSld>
  <p:clrMapOvr>
    <a:masterClrMapping/>
  </p:clrMapOvr>
  <p:transition spd="med">
    <p:pull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4363" y="495300"/>
            <a:ext cx="8548688" cy="5681663"/>
          </a:xfrm>
        </p:spPr>
        <p:txBody>
          <a:bodyPr vert="horz" wrap="square" lIns="91440" tIns="45720" rIns="91440" bIns="45720" numCol="1" anchor="t" anchorCtr="0" compatLnSpc="1">
            <a:normAutofit/>
          </a:body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schemeClr val="tx1"/>
                </a:solidFill>
                <a:effectLst/>
                <a:uLnTx/>
                <a:uFillTx/>
                <a:latin typeface="+mn-lt"/>
                <a:ea typeface="+mn-ea"/>
                <a:cs typeface="+mn-cs"/>
              </a:rPr>
              <a:t>enforces     interact       environment   interpretation     executable</a:t>
            </a:r>
          </a:p>
          <a:p>
            <a:pPr marL="171450" marR="0" lvl="0" indent="-171450" algn="l" defTabSz="685800" rtl="0" eaLnBrk="0" fontAlgn="base" latinLnBrk="0" hangingPunct="0">
              <a:lnSpc>
                <a:spcPct val="90000"/>
              </a:lnSpc>
              <a:spcBef>
                <a:spcPts val="750"/>
              </a:spcBef>
              <a:spcAft>
                <a:spcPct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schemeClr val="tx1"/>
                </a:solidFill>
                <a:effectLst/>
                <a:uLnTx/>
                <a:uFillTx/>
                <a:latin typeface="+mn-lt"/>
                <a:ea typeface="+mn-ea"/>
                <a:cs typeface="+mn-cs"/>
              </a:rPr>
              <a:t>Servers       compiler     dynamic           single                    applet</a:t>
            </a:r>
          </a:p>
          <a:p>
            <a:pPr marL="171450" marR="0" lvl="0" indent="-171450" algn="l" defTabSz="685800" rtl="0" eaLnBrk="0" fontAlgn="base" latinLnBrk="0" hangingPunct="0">
              <a:lnSpc>
                <a:spcPct val="90000"/>
              </a:lnSpc>
              <a:spcBef>
                <a:spcPts val="750"/>
              </a:spcBef>
              <a:spcAft>
                <a:spcPct val="0"/>
              </a:spcAft>
              <a:buClrTx/>
              <a:buSzTx/>
              <a:buFont typeface="Arial" panose="020B0604020202090204" pitchFamily="34" charset="0"/>
              <a:buNone/>
              <a:defRPr/>
            </a:pPr>
            <a:endParaRPr kumimoji="0" lang="en-US" altLang="zh-CN" sz="2100" b="0" i="0" u="none" strike="noStrike" kern="1200" cap="none" spc="0" normalizeH="0" baseline="0" noProof="0" dirty="0">
              <a:ln>
                <a:noFill/>
              </a:ln>
              <a:solidFill>
                <a:schemeClr val="tx1"/>
              </a:solidFill>
              <a:effectLst/>
              <a:uLnTx/>
              <a:uFillTx/>
              <a:latin typeface="+mn-lt"/>
              <a:ea typeface="+mn-ea"/>
              <a:cs typeface="+mn-cs"/>
            </a:endParaRPr>
          </a:p>
          <a:p>
            <a:pPr marL="0" marR="0" lvl="0" indent="-171450" algn="just" defTabSz="685800" rtl="0" eaLnBrk="0" fontAlgn="base" latinLnBrk="0" hangingPunct="0">
              <a:lnSpc>
                <a:spcPct val="100000"/>
              </a:lnSpc>
              <a:spcBef>
                <a:spcPts val="750"/>
              </a:spcBef>
              <a:spcAft>
                <a:spcPct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schemeClr val="tx1"/>
                </a:solidFill>
                <a:effectLst/>
                <a:uLnTx/>
                <a:uFillTx/>
                <a:latin typeface="+mn-lt"/>
                <a:ea typeface="+mn-ea"/>
                <a:cs typeface="+mn-cs"/>
              </a:rPr>
              <a:t>java is A programming language expressly designed for use in the distributed </a:t>
            </a:r>
            <a:r>
              <a:rPr kumimoji="0" lang="en-US" altLang="zh-CN" sz="2100" b="0" i="0" u="sng" strike="noStrike" kern="1200" cap="none" spc="0" normalizeH="0" baseline="0" noProof="0" dirty="0">
                <a:ln>
                  <a:noFill/>
                </a:ln>
                <a:solidFill>
                  <a:srgbClr val="FF0000"/>
                </a:solidFill>
                <a:effectLst/>
                <a:uLnTx/>
                <a:uFillTx/>
                <a:latin typeface="+mn-lt"/>
                <a:ea typeface="+mn-ea"/>
                <a:cs typeface="+mn-cs"/>
              </a:rPr>
              <a:t> (1)environment </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 of the Internet. IT was designed to have the "look and feel“ of the C++ language, but it's simpler to use than C++ and </a:t>
            </a:r>
            <a:r>
              <a:rPr kumimoji="0" lang="en-US" altLang="zh-CN" sz="2100" b="0" i="0" u="sng" strike="noStrike" kern="1200" cap="none" spc="0" normalizeH="0" baseline="0" noProof="0" dirty="0">
                <a:ln>
                  <a:noFill/>
                </a:ln>
                <a:solidFill>
                  <a:srgbClr val="FF0000"/>
                </a:solidFill>
                <a:effectLst/>
                <a:uLnTx/>
                <a:uFillTx/>
                <a:latin typeface="+mn-lt"/>
                <a:ea typeface="+mn-ea"/>
                <a:cs typeface="+mn-cs"/>
              </a:rPr>
              <a:t> (2)enforces </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 an object oriented programming model. Java can be used to create complete applications that may run on a </a:t>
            </a:r>
            <a:r>
              <a:rPr kumimoji="0" lang="en-US" altLang="zh-CN" sz="2100" b="0" i="0" u="sng" strike="noStrike" kern="1200" cap="none" spc="0" normalizeH="0" baseline="0" noProof="0" dirty="0">
                <a:ln>
                  <a:noFill/>
                </a:ln>
                <a:solidFill>
                  <a:srgbClr val="FF0000"/>
                </a:solidFill>
                <a:effectLst/>
                <a:uLnTx/>
                <a:uFillTx/>
                <a:latin typeface="+mn-lt"/>
                <a:ea typeface="+mn-ea"/>
                <a:cs typeface="+mn-cs"/>
              </a:rPr>
              <a:t> (3)single </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 computer or be distributed among </a:t>
            </a:r>
            <a:r>
              <a:rPr kumimoji="0" lang="en-US" altLang="zh-CN" sz="2100" b="0" i="0" u="sng" strike="noStrike" kern="1200" cap="none" spc="0" normalizeH="0" baseline="0" noProof="0" dirty="0">
                <a:ln>
                  <a:noFill/>
                </a:ln>
                <a:solidFill>
                  <a:srgbClr val="FF0000"/>
                </a:solidFill>
                <a:effectLst/>
                <a:uLnTx/>
                <a:uFillTx/>
                <a:latin typeface="+mn-lt"/>
                <a:ea typeface="+mn-ea"/>
                <a:cs typeface="+mn-cs"/>
              </a:rPr>
              <a:t>(4)servers  </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and clients in a network. It can also be used to build a small application module or </a:t>
            </a:r>
            <a:r>
              <a:rPr kumimoji="0" lang="en-US" altLang="zh-CN" sz="2100" b="0" i="0" u="sng" strike="noStrike" kern="1200" cap="none" spc="0" normalizeH="0" baseline="0" noProof="0" dirty="0">
                <a:ln>
                  <a:noFill/>
                </a:ln>
                <a:solidFill>
                  <a:srgbClr val="FF0000"/>
                </a:solidFill>
                <a:effectLst/>
                <a:uLnTx/>
                <a:uFillTx/>
                <a:latin typeface="+mn-lt"/>
                <a:ea typeface="+mn-ea"/>
                <a:cs typeface="+mn-cs"/>
              </a:rPr>
              <a:t>(5)applet  </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for use as part of a Web page. Applets make it possible for a web page user to </a:t>
            </a:r>
            <a:r>
              <a:rPr kumimoji="0" lang="en-US" altLang="zh-CN" sz="2100" b="0" i="0" u="sng" strike="noStrike" kern="1200" cap="none" spc="0" normalizeH="0" baseline="0" noProof="0" dirty="0">
                <a:ln>
                  <a:noFill/>
                </a:ln>
                <a:solidFill>
                  <a:srgbClr val="FF0000"/>
                </a:solidFill>
                <a:effectLst/>
                <a:uLnTx/>
                <a:uFillTx/>
                <a:latin typeface="+mn-lt"/>
                <a:ea typeface="+mn-ea"/>
                <a:cs typeface="+mn-cs"/>
              </a:rPr>
              <a:t>(6)interact  </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with the page. </a:t>
            </a:r>
          </a:p>
          <a:p>
            <a:pPr marL="0" marR="0" lvl="0" indent="-171450" algn="just" defTabSz="685800" rtl="0" eaLnBrk="0" fontAlgn="base" latinLnBrk="0" hangingPunct="0">
              <a:lnSpc>
                <a:spcPct val="100000"/>
              </a:lnSpc>
              <a:spcBef>
                <a:spcPts val="750"/>
              </a:spcBef>
              <a:spcAft>
                <a:spcPct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schemeClr val="tx1"/>
                </a:solidFill>
                <a:effectLst/>
                <a:uLnTx/>
                <a:uFillTx/>
                <a:latin typeface="+mn-lt"/>
                <a:ea typeface="+mn-ea"/>
                <a:cs typeface="+mn-cs"/>
              </a:rPr>
              <a:t>The Java virtual machine includes an optional just-in-time </a:t>
            </a:r>
            <a:r>
              <a:rPr kumimoji="0" lang="en-US" altLang="zh-CN" sz="2100" b="0" i="0" u="sng" strike="noStrike" kern="1200" cap="none" spc="0" normalizeH="0" baseline="0" noProof="0" dirty="0">
                <a:ln>
                  <a:noFill/>
                </a:ln>
                <a:solidFill>
                  <a:srgbClr val="FF0000"/>
                </a:solidFill>
                <a:effectLst/>
                <a:uLnTx/>
                <a:uFillTx/>
                <a:latin typeface="+mn-lt"/>
                <a:ea typeface="+mn-ea"/>
                <a:cs typeface="+mn-cs"/>
              </a:rPr>
              <a:t>(7)compiler  </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that dynamically compiles </a:t>
            </a:r>
            <a:r>
              <a:rPr kumimoji="0" lang="en-US" altLang="zh-CN" sz="2100" b="0" i="0" u="none" strike="noStrike" kern="1200" cap="none" spc="0" normalizeH="0" baseline="0" noProof="0" dirty="0" err="1">
                <a:ln>
                  <a:noFill/>
                </a:ln>
                <a:solidFill>
                  <a:schemeClr val="tx1"/>
                </a:solidFill>
                <a:effectLst/>
                <a:uLnTx/>
                <a:uFillTx/>
                <a:latin typeface="+mn-lt"/>
                <a:ea typeface="+mn-ea"/>
                <a:cs typeface="+mn-cs"/>
              </a:rPr>
              <a:t>bytecode</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 into </a:t>
            </a:r>
            <a:r>
              <a:rPr kumimoji="0" lang="en-US" altLang="zh-CN" sz="2100" b="0" i="0" u="sng" strike="noStrike" kern="1200" cap="none" spc="0" normalizeH="0" baseline="0" noProof="0" dirty="0">
                <a:ln>
                  <a:noFill/>
                </a:ln>
                <a:solidFill>
                  <a:srgbClr val="FF0000"/>
                </a:solidFill>
                <a:effectLst/>
                <a:uLnTx/>
                <a:uFillTx/>
                <a:latin typeface="+mn-lt"/>
                <a:ea typeface="+mn-ea"/>
                <a:cs typeface="+mn-cs"/>
              </a:rPr>
              <a:t>(8)executable </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 code as an alternative to interpreting one </a:t>
            </a:r>
            <a:r>
              <a:rPr kumimoji="0" lang="en-US" altLang="zh-CN" sz="2100" b="0" i="0" u="none" strike="noStrike" kern="1200" cap="none" spc="0" normalizeH="0" baseline="0" noProof="0" dirty="0" err="1">
                <a:ln>
                  <a:noFill/>
                </a:ln>
                <a:solidFill>
                  <a:schemeClr val="tx1"/>
                </a:solidFill>
                <a:effectLst/>
                <a:uLnTx/>
                <a:uFillTx/>
                <a:latin typeface="+mn-lt"/>
                <a:ea typeface="+mn-ea"/>
                <a:cs typeface="+mn-cs"/>
              </a:rPr>
              <a:t>bytecode</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 instruction at a time. In many case, the </a:t>
            </a:r>
            <a:r>
              <a:rPr kumimoji="0" lang="en-US" altLang="zh-CN" sz="2100" b="0" i="0" u="sng" strike="noStrike" kern="1200" cap="none" spc="0" normalizeH="0" baseline="0" noProof="0" dirty="0">
                <a:ln>
                  <a:noFill/>
                </a:ln>
                <a:solidFill>
                  <a:srgbClr val="FF0000"/>
                </a:solidFill>
                <a:effectLst/>
                <a:uLnTx/>
                <a:uFillTx/>
                <a:latin typeface="+mn-lt"/>
                <a:ea typeface="+mn-ea"/>
                <a:cs typeface="+mn-cs"/>
              </a:rPr>
              <a:t>(9)dynamic  </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 JIT compilation is faster then the virtual machine </a:t>
            </a:r>
            <a:r>
              <a:rPr kumimoji="0" lang="en-US" altLang="zh-CN" sz="2100" b="0" i="0" u="sng" strike="noStrike" kern="1200" cap="none" spc="0" normalizeH="0" baseline="0" noProof="0" dirty="0">
                <a:ln>
                  <a:noFill/>
                </a:ln>
                <a:solidFill>
                  <a:srgbClr val="FF0000"/>
                </a:solidFill>
                <a:effectLst/>
                <a:uLnTx/>
                <a:uFillTx/>
                <a:latin typeface="+mn-lt"/>
                <a:ea typeface="+mn-ea"/>
                <a:cs typeface="+mn-cs"/>
              </a:rPr>
              <a:t>(10)interpretation </a:t>
            </a:r>
            <a:r>
              <a:rPr kumimoji="0" lang="en-US" altLang="zh-CN" sz="2100" b="0"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1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68612"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50</a:t>
            </a:fld>
            <a:endParaRPr lang="en-US" altLang="zh-CN" sz="900" dirty="0">
              <a:solidFill>
                <a:srgbClr val="898989"/>
              </a:solidFill>
            </a:endParaRPr>
          </a:p>
        </p:txBody>
      </p:sp>
    </p:spTree>
  </p:cSld>
  <p:clrMapOvr>
    <a:masterClrMapping/>
  </p:clrMapOvr>
  <p:transition spd="med">
    <p:pull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87E75-EFC9-42EF-81C0-760738826B13}"/>
              </a:ext>
            </a:extLst>
          </p:cNvPr>
          <p:cNvSpPr>
            <a:spLocks noGrp="1"/>
          </p:cNvSpPr>
          <p:nvPr>
            <p:ph type="title"/>
          </p:nvPr>
        </p:nvSpPr>
        <p:spPr/>
        <p:txBody>
          <a:bodyPr/>
          <a:lstStyle/>
          <a:p>
            <a:r>
              <a:rPr lang="en-US" altLang="zh-CN" dirty="0"/>
              <a:t>Chapter 8</a:t>
            </a:r>
            <a:endParaRPr lang="zh-CN" altLang="en-US" dirty="0"/>
          </a:p>
        </p:txBody>
      </p:sp>
    </p:spTree>
    <p:extLst>
      <p:ext uri="{BB962C8B-B14F-4D97-AF65-F5344CB8AC3E}">
        <p14:creationId xmlns:p14="http://schemas.microsoft.com/office/powerpoint/2010/main" val="30395123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33174BE-D0BD-4B41-9E19-2A92CD55DE9A}"/>
              </a:ext>
            </a:extLst>
          </p:cNvPr>
          <p:cNvSpPr>
            <a:spLocks noGrp="1"/>
          </p:cNvSpPr>
          <p:nvPr>
            <p:ph idx="1"/>
          </p:nvPr>
        </p:nvSpPr>
        <p:spPr>
          <a:xfrm>
            <a:off x="838200" y="250853"/>
            <a:ext cx="10515600" cy="5926110"/>
          </a:xfrm>
        </p:spPr>
        <p:txBody>
          <a:bodyPr>
            <a:normAutofit fontScale="92500" lnSpcReduction="20000"/>
          </a:bodyPr>
          <a:lstStyle/>
          <a:p>
            <a:pPr algn="just">
              <a:defRPr/>
            </a:pPr>
            <a:r>
              <a:rPr kumimoji="0" lang="en-US" altLang="zh-CN" b="1" dirty="0">
                <a:solidFill>
                  <a:srgbClr val="FF0000"/>
                </a:solidFill>
                <a:cs typeface="Times New Roman" panose="02020603050405020304" pitchFamily="18" charset="0"/>
              </a:rPr>
              <a:t>Exercises</a:t>
            </a:r>
            <a:r>
              <a:rPr kumimoji="0" lang="zh-CN" altLang="en-US" b="1" dirty="0">
                <a:solidFill>
                  <a:srgbClr val="FF0000"/>
                </a:solidFill>
                <a:cs typeface="Times New Roman" panose="02020603050405020304" pitchFamily="18" charset="0"/>
              </a:rPr>
              <a:t>：</a:t>
            </a:r>
            <a:endParaRPr kumimoji="0" lang="en-US" altLang="zh-CN" b="1" dirty="0">
              <a:solidFill>
                <a:srgbClr val="FF0000"/>
              </a:solidFill>
              <a:cs typeface="Times New Roman" panose="02020603050405020304" pitchFamily="18" charset="0"/>
            </a:endParaRPr>
          </a:p>
          <a:p>
            <a:pPr algn="just">
              <a:defRPr/>
            </a:pPr>
            <a:r>
              <a:rPr kumimoji="0" lang="en-US" altLang="zh-CN" sz="2800" b="1" dirty="0">
                <a:cs typeface="Times New Roman" panose="02020603050405020304" pitchFamily="18" charset="0"/>
              </a:rPr>
              <a:t>1. The basic building blocks used in Internet are: (  B/E/F  ).</a:t>
            </a:r>
          </a:p>
          <a:p>
            <a:pPr marL="457200" indent="-457200" algn="just">
              <a:buFontTx/>
              <a:buAutoNum type="alphaUcPeriod"/>
              <a:defRPr/>
            </a:pPr>
            <a:r>
              <a:rPr kumimoji="0" lang="en-US" altLang="zh-CN" sz="2800" b="1" dirty="0">
                <a:cs typeface="Times New Roman" panose="02020603050405020304" pitchFamily="18" charset="0"/>
              </a:rPr>
              <a:t>domain names and URLs</a:t>
            </a:r>
          </a:p>
          <a:p>
            <a:pPr marL="457200" indent="-457200" algn="just">
              <a:buFontTx/>
              <a:buAutoNum type="alphaUcPeriod"/>
              <a:defRPr/>
            </a:pPr>
            <a:r>
              <a:rPr kumimoji="0" lang="en-US" altLang="zh-CN" sz="2800" b="1" dirty="0">
                <a:cs typeface="Times New Roman" panose="02020603050405020304" pitchFamily="18" charset="0"/>
              </a:rPr>
              <a:t>client/server computing</a:t>
            </a:r>
          </a:p>
          <a:p>
            <a:pPr marL="457200" indent="-457200" algn="just">
              <a:buFontTx/>
              <a:buAutoNum type="alphaUcPeriod"/>
              <a:defRPr/>
            </a:pPr>
            <a:r>
              <a:rPr kumimoji="0" lang="en-US" altLang="zh-CN" sz="2800" b="1" dirty="0">
                <a:cs typeface="Times New Roman" panose="02020603050405020304" pitchFamily="18" charset="0"/>
              </a:rPr>
              <a:t>circuit-switching</a:t>
            </a:r>
          </a:p>
          <a:p>
            <a:pPr marL="457200" indent="-457200" algn="just">
              <a:buFontTx/>
              <a:buAutoNum type="alphaUcPeriod"/>
              <a:defRPr/>
            </a:pPr>
            <a:r>
              <a:rPr kumimoji="0" lang="en-US" altLang="zh-CN" sz="2800" b="1" dirty="0">
                <a:cs typeface="Times New Roman" panose="02020603050405020304" pitchFamily="18" charset="0"/>
              </a:rPr>
              <a:t>communications capacity</a:t>
            </a:r>
          </a:p>
          <a:p>
            <a:pPr marL="457200" indent="-457200" algn="just">
              <a:buFontTx/>
              <a:buAutoNum type="alphaUcPeriod"/>
              <a:defRPr/>
            </a:pPr>
            <a:r>
              <a:rPr kumimoji="0" lang="en-US" altLang="zh-CN" sz="2800" b="1" dirty="0">
                <a:cs typeface="Times New Roman" panose="02020603050405020304" pitchFamily="18" charset="0"/>
              </a:rPr>
              <a:t>packet-switching</a:t>
            </a:r>
          </a:p>
          <a:p>
            <a:pPr marL="457200" indent="-457200" algn="just">
              <a:buFontTx/>
              <a:buAutoNum type="alphaUcPeriod"/>
              <a:defRPr/>
            </a:pPr>
            <a:r>
              <a:rPr kumimoji="0" lang="en-US" altLang="zh-CN" sz="2800" b="1" dirty="0">
                <a:cs typeface="Times New Roman" panose="02020603050405020304" pitchFamily="18" charset="0"/>
              </a:rPr>
              <a:t>TCP/IP</a:t>
            </a:r>
          </a:p>
          <a:p>
            <a:pPr marL="457200" indent="-457200" algn="just">
              <a:buFontTx/>
              <a:buAutoNum type="alphaUcPeriod"/>
              <a:defRPr/>
            </a:pPr>
            <a:r>
              <a:rPr kumimoji="0" lang="en-US" altLang="zh-CN" sz="2800" b="1" dirty="0">
                <a:cs typeface="Times New Roman" panose="02020603050405020304" pitchFamily="18" charset="0"/>
              </a:rPr>
              <a:t>HTTP/FTP/SSL/SMTP</a:t>
            </a:r>
          </a:p>
          <a:p>
            <a:pPr marL="457200" indent="-457200" algn="just">
              <a:buFontTx/>
              <a:buAutoNum type="alphaUcPeriod"/>
              <a:defRPr/>
            </a:pPr>
            <a:endParaRPr kumimoji="0" lang="en-US" altLang="zh-CN" sz="2800" b="1" dirty="0">
              <a:cs typeface="Times New Roman" panose="02020603050405020304" pitchFamily="18" charset="0"/>
            </a:endParaRPr>
          </a:p>
          <a:p>
            <a:pPr algn="just">
              <a:defRPr/>
            </a:pPr>
            <a:r>
              <a:rPr kumimoji="0" lang="en-US" altLang="zh-CN" sz="2800" b="1" dirty="0">
                <a:cs typeface="Times New Roman" panose="02020603050405020304" pitchFamily="18" charset="0"/>
              </a:rPr>
              <a:t>2. The history of the Internet can be segmented into (  C/B/F  )</a:t>
            </a:r>
          </a:p>
          <a:p>
            <a:pPr marL="457200" indent="-457200" algn="just">
              <a:buFontTx/>
              <a:buAutoNum type="alphaUcPeriod"/>
              <a:defRPr/>
            </a:pPr>
            <a:r>
              <a:rPr kumimoji="0" lang="en-US" altLang="zh-CN" sz="2800" b="1" i="1" dirty="0">
                <a:cs typeface="Times New Roman" panose="02020603050405020304" pitchFamily="18" charset="0"/>
              </a:rPr>
              <a:t>Concept Phase                     B.  Institutional Phase  </a:t>
            </a:r>
          </a:p>
          <a:p>
            <a:pPr algn="just">
              <a:defRPr/>
            </a:pPr>
            <a:r>
              <a:rPr kumimoji="0" lang="en-US" altLang="zh-CN" sz="2800" b="1" i="1" dirty="0">
                <a:cs typeface="Times New Roman" panose="02020603050405020304" pitchFamily="18" charset="0"/>
              </a:rPr>
              <a:t>C.   Innovation Phase                 D.  Implementation Phase</a:t>
            </a:r>
          </a:p>
          <a:p>
            <a:pPr algn="just">
              <a:defRPr/>
            </a:pPr>
            <a:r>
              <a:rPr kumimoji="0" lang="en-US" altLang="zh-CN" sz="2800" b="1" i="1" dirty="0">
                <a:cs typeface="Times New Roman" panose="02020603050405020304" pitchFamily="18" charset="0"/>
              </a:rPr>
              <a:t>E.  Commercial  Phase               F.  Commercialization Phase</a:t>
            </a:r>
            <a:endParaRPr kumimoji="0" lang="en-US" altLang="zh-CN" sz="2800" dirty="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0047289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82495A-FAC2-4825-987F-EABE3507872D}"/>
              </a:ext>
            </a:extLst>
          </p:cNvPr>
          <p:cNvSpPr>
            <a:spLocks noGrp="1"/>
          </p:cNvSpPr>
          <p:nvPr>
            <p:ph idx="1"/>
          </p:nvPr>
        </p:nvSpPr>
        <p:spPr>
          <a:xfrm>
            <a:off x="838200" y="339865"/>
            <a:ext cx="10515600" cy="5837098"/>
          </a:xfrm>
        </p:spPr>
        <p:txBody>
          <a:bodyPr/>
          <a:lstStyle/>
          <a:p>
            <a:pPr algn="just" eaLnBrk="1" hangingPunct="1"/>
            <a:r>
              <a:rPr lang="en-US" altLang="zh-CN" b="1" dirty="0">
                <a:latin typeface="Arial" panose="020B0604020202020204" pitchFamily="34" charset="0"/>
              </a:rPr>
              <a:t>3. </a:t>
            </a:r>
            <a:r>
              <a:rPr lang="en-US" altLang="zh-CN" b="1" dirty="0">
                <a:solidFill>
                  <a:srgbClr val="000000"/>
                </a:solidFill>
                <a:latin typeface="Arial" panose="020B0604020202020204" pitchFamily="34" charset="0"/>
              </a:rPr>
              <a:t>TCP/IP is divided into </a:t>
            </a:r>
            <a:r>
              <a:rPr lang="en-US" altLang="zh-CN" b="1" dirty="0">
                <a:latin typeface="Arial" panose="020B0604020202020204" pitchFamily="34" charset="0"/>
              </a:rPr>
              <a:t>four separate layers</a:t>
            </a:r>
            <a:r>
              <a:rPr lang="en-US" altLang="zh-CN" b="1" dirty="0">
                <a:solidFill>
                  <a:srgbClr val="000000"/>
                </a:solidFill>
                <a:latin typeface="Arial" panose="020B0604020202020204" pitchFamily="34" charset="0"/>
              </a:rPr>
              <a:t>:  </a:t>
            </a:r>
            <a:r>
              <a:rPr lang="en-US" altLang="zh-CN" b="1" u="sng" dirty="0">
                <a:solidFill>
                  <a:srgbClr val="000000"/>
                </a:solidFill>
                <a:latin typeface="Arial" panose="020B0604020202020204" pitchFamily="34" charset="0"/>
              </a:rPr>
              <a:t>                                </a:t>
            </a:r>
            <a:r>
              <a:rPr lang="en-US" altLang="zh-CN" b="1" dirty="0">
                <a:solidFill>
                  <a:srgbClr val="000000"/>
                </a:solidFill>
                <a:latin typeface="Arial" panose="020B0604020202020204" pitchFamily="34" charset="0"/>
              </a:rPr>
              <a:t> ,</a:t>
            </a:r>
            <a:r>
              <a:rPr lang="en-US" altLang="zh-CN" b="1" u="sng" dirty="0">
                <a:solidFill>
                  <a:srgbClr val="000000"/>
                </a:solidFill>
                <a:latin typeface="Arial" panose="020B0604020202020204" pitchFamily="34" charset="0"/>
              </a:rPr>
              <a:t>                                 </a:t>
            </a:r>
            <a:r>
              <a:rPr lang="en-US" altLang="zh-CN" b="1" dirty="0">
                <a:solidFill>
                  <a:srgbClr val="000000"/>
                </a:solidFill>
                <a:latin typeface="Arial" panose="020B0604020202020204" pitchFamily="34" charset="0"/>
              </a:rPr>
              <a:t>, </a:t>
            </a:r>
          </a:p>
          <a:p>
            <a:pPr algn="just" eaLnBrk="1" hangingPunct="1"/>
            <a:r>
              <a:rPr lang="en-US" altLang="zh-CN" b="1" u="sng" dirty="0">
                <a:solidFill>
                  <a:srgbClr val="000000"/>
                </a:solidFill>
                <a:latin typeface="Arial" panose="020B0604020202020204" pitchFamily="34" charset="0"/>
              </a:rPr>
              <a:t>                </a:t>
            </a:r>
            <a:r>
              <a:rPr lang="en-US" altLang="zh-CN" b="1" dirty="0">
                <a:solidFill>
                  <a:srgbClr val="000000"/>
                </a:solidFill>
                <a:latin typeface="Arial" panose="020B0604020202020204" pitchFamily="34" charset="0"/>
              </a:rPr>
              <a:t>, and </a:t>
            </a:r>
            <a:r>
              <a:rPr lang="en-US" altLang="zh-CN" b="1" u="sng" dirty="0">
                <a:solidFill>
                  <a:srgbClr val="000000"/>
                </a:solidFill>
                <a:latin typeface="Arial" panose="020B0604020202020204" pitchFamily="34" charset="0"/>
              </a:rPr>
              <a:t>                                   .</a:t>
            </a:r>
            <a:r>
              <a:rPr lang="en-US" altLang="zh-CN" b="1" dirty="0">
                <a:solidFill>
                  <a:srgbClr val="000000"/>
                </a:solidFill>
                <a:latin typeface="Arial" panose="020B0604020202020204" pitchFamily="34" charset="0"/>
              </a:rPr>
              <a:t> </a:t>
            </a:r>
          </a:p>
          <a:p>
            <a:pPr algn="just" eaLnBrk="1" hangingPunct="1"/>
            <a:endParaRPr lang="en-US" altLang="zh-CN" b="1" dirty="0">
              <a:solidFill>
                <a:srgbClr val="000000"/>
              </a:solidFill>
              <a:latin typeface="Arial" panose="020B0604020202020204" pitchFamily="34" charset="0"/>
            </a:endParaRPr>
          </a:p>
          <a:p>
            <a:pPr algn="just" eaLnBrk="1" hangingPunct="1"/>
            <a:r>
              <a:rPr lang="en-US" altLang="zh-CN" b="1" dirty="0">
                <a:latin typeface="Arial" panose="020B0604020202020204" pitchFamily="34" charset="0"/>
              </a:rPr>
              <a:t>4. </a:t>
            </a:r>
            <a:r>
              <a:rPr lang="zh-CN" altLang="en-US" b="1" dirty="0">
                <a:latin typeface="Arial" panose="020B0604020202020204" pitchFamily="34" charset="0"/>
              </a:rPr>
              <a:t>中译英：</a:t>
            </a:r>
            <a:endParaRPr lang="en-US" altLang="zh-CN" b="1" dirty="0">
              <a:latin typeface="Arial" panose="020B0604020202020204" pitchFamily="34" charset="0"/>
            </a:endParaRPr>
          </a:p>
          <a:p>
            <a:pPr eaLnBrk="1" hangingPunct="1">
              <a:spcBef>
                <a:spcPct val="50000"/>
              </a:spcBef>
            </a:pPr>
            <a:r>
              <a:rPr lang="zh-CN" altLang="en-US" b="1" dirty="0">
                <a:solidFill>
                  <a:srgbClr val="000000"/>
                </a:solidFill>
                <a:latin typeface="Arial" panose="020B0604020202020204" pitchFamily="34" charset="0"/>
              </a:rPr>
              <a:t>分组交换是传输数据的一种方法，它先</a:t>
            </a:r>
            <a:r>
              <a:rPr lang="zh-CN" altLang="en-US" b="1" dirty="0">
                <a:latin typeface="Arial" panose="020B0604020202020204" pitchFamily="34" charset="0"/>
              </a:rPr>
              <a:t>将数据信息分割成许多称为“分组”的数据信息包；</a:t>
            </a:r>
            <a:r>
              <a:rPr lang="zh-CN" altLang="en-US" b="1" dirty="0">
                <a:solidFill>
                  <a:srgbClr val="000000"/>
                </a:solidFill>
                <a:latin typeface="Arial" panose="020B0604020202020204" pitchFamily="34" charset="0"/>
              </a:rPr>
              <a:t>当路径可用时，经过不同的通信路径发送；当到达目的地后，再将它们组装起来。</a:t>
            </a:r>
            <a:endParaRPr lang="en-US" altLang="zh-CN" b="1" dirty="0">
              <a:solidFill>
                <a:srgbClr val="000000"/>
              </a:solidFill>
              <a:latin typeface="Arial" panose="020B0604020202020204" pitchFamily="34" charset="0"/>
            </a:endParaRPr>
          </a:p>
          <a:p>
            <a:pPr algn="just" eaLnBrk="1" hangingPunct="1"/>
            <a:endParaRPr lang="en-US" altLang="zh-CN" sz="2400" b="1" dirty="0">
              <a:solidFill>
                <a:srgbClr val="000000"/>
              </a:solidFill>
              <a:latin typeface="Arial" panose="020B0604020202020204" pitchFamily="34" charset="0"/>
            </a:endParaRPr>
          </a:p>
          <a:p>
            <a:endParaRPr lang="zh-CN" altLang="en-US" dirty="0"/>
          </a:p>
        </p:txBody>
      </p:sp>
    </p:spTree>
    <p:extLst>
      <p:ext uri="{BB962C8B-B14F-4D97-AF65-F5344CB8AC3E}">
        <p14:creationId xmlns:p14="http://schemas.microsoft.com/office/powerpoint/2010/main" val="21704681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04ED8D2-485C-4D7D-B4C0-6EC37B1A4C76}"/>
              </a:ext>
            </a:extLst>
          </p:cNvPr>
          <p:cNvSpPr>
            <a:spLocks noGrp="1"/>
          </p:cNvSpPr>
          <p:nvPr>
            <p:ph idx="1"/>
          </p:nvPr>
        </p:nvSpPr>
        <p:spPr>
          <a:xfrm>
            <a:off x="838200" y="169933"/>
            <a:ext cx="10515600" cy="6007030"/>
          </a:xfrm>
        </p:spPr>
        <p:txBody>
          <a:bodyPr>
            <a:normAutofit fontScale="92500" lnSpcReduction="20000"/>
          </a:bodyPr>
          <a:lstStyle/>
          <a:p>
            <a:pPr algn="just">
              <a:defRPr/>
            </a:pPr>
            <a:r>
              <a:rPr kumimoji="0" lang="en-US" altLang="zh-CN" b="1">
                <a:solidFill>
                  <a:srgbClr val="FF0000"/>
                </a:solidFill>
                <a:latin typeface="Arial" panose="020B0604020202020204" pitchFamily="34" charset="0"/>
              </a:rPr>
              <a:t>Exercises</a:t>
            </a:r>
            <a:r>
              <a:rPr kumimoji="0" lang="zh-CN" altLang="en-US" b="1">
                <a:solidFill>
                  <a:srgbClr val="FF0000"/>
                </a:solidFill>
                <a:latin typeface="Arial" panose="020B0604020202020204" pitchFamily="34" charset="0"/>
              </a:rPr>
              <a:t>：</a:t>
            </a:r>
            <a:endParaRPr kumimoji="0" lang="en-US" altLang="zh-CN" b="1">
              <a:solidFill>
                <a:srgbClr val="FF0000"/>
              </a:solidFill>
              <a:latin typeface="Arial" panose="020B0604020202020204" pitchFamily="34" charset="0"/>
            </a:endParaRPr>
          </a:p>
          <a:p>
            <a:pPr algn="just">
              <a:defRPr/>
            </a:pPr>
            <a:r>
              <a:rPr kumimoji="0" lang="en-US" altLang="zh-CN" sz="2800" b="1">
                <a:latin typeface="Arial" panose="020B0604020202020204" pitchFamily="34" charset="0"/>
              </a:rPr>
              <a:t>1. The basic building blocks used in Internet are: ( </a:t>
            </a:r>
            <a:r>
              <a:rPr kumimoji="0" lang="en-US" altLang="zh-CN" sz="2800" b="1">
                <a:solidFill>
                  <a:srgbClr val="FF0000"/>
                </a:solidFill>
                <a:latin typeface="Arial" panose="020B0604020202020204" pitchFamily="34" charset="0"/>
              </a:rPr>
              <a:t> BEF  </a:t>
            </a:r>
            <a:r>
              <a:rPr kumimoji="0" lang="en-US" altLang="zh-CN" sz="2800" b="1">
                <a:latin typeface="Arial" panose="020B0604020202020204" pitchFamily="34" charset="0"/>
              </a:rPr>
              <a:t>).</a:t>
            </a:r>
          </a:p>
          <a:p>
            <a:pPr marL="457200" indent="-457200" algn="just">
              <a:buFontTx/>
              <a:buAutoNum type="alphaUcPeriod"/>
              <a:defRPr/>
            </a:pPr>
            <a:r>
              <a:rPr kumimoji="0" lang="en-US" altLang="zh-CN" sz="2800" b="1">
                <a:latin typeface="Arial" panose="020B0604020202020204" pitchFamily="34" charset="0"/>
              </a:rPr>
              <a:t>domain names and URLs</a:t>
            </a:r>
          </a:p>
          <a:p>
            <a:pPr marL="457200" indent="-457200" algn="just">
              <a:buFontTx/>
              <a:buAutoNum type="alphaUcPeriod"/>
              <a:defRPr/>
            </a:pPr>
            <a:r>
              <a:rPr kumimoji="0" lang="en-US" altLang="zh-CN" sz="2800" b="1">
                <a:latin typeface="Arial" panose="020B0604020202020204" pitchFamily="34" charset="0"/>
              </a:rPr>
              <a:t>client/server computing</a:t>
            </a:r>
          </a:p>
          <a:p>
            <a:pPr marL="457200" indent="-457200" algn="just">
              <a:buFontTx/>
              <a:buAutoNum type="alphaUcPeriod"/>
              <a:defRPr/>
            </a:pPr>
            <a:r>
              <a:rPr kumimoji="0" lang="en-US" altLang="zh-CN" sz="2800" b="1">
                <a:latin typeface="Arial" panose="020B0604020202020204" pitchFamily="34" charset="0"/>
              </a:rPr>
              <a:t>circuit-switching</a:t>
            </a:r>
          </a:p>
          <a:p>
            <a:pPr marL="457200" indent="-457200" algn="just">
              <a:buFontTx/>
              <a:buAutoNum type="alphaUcPeriod"/>
              <a:defRPr/>
            </a:pPr>
            <a:r>
              <a:rPr kumimoji="0" lang="en-US" altLang="zh-CN" sz="2800" b="1">
                <a:latin typeface="Arial" panose="020B0604020202020204" pitchFamily="34" charset="0"/>
              </a:rPr>
              <a:t>communications capacity</a:t>
            </a:r>
          </a:p>
          <a:p>
            <a:pPr marL="457200" indent="-457200" algn="just">
              <a:buFontTx/>
              <a:buAutoNum type="alphaUcPeriod"/>
              <a:defRPr/>
            </a:pPr>
            <a:r>
              <a:rPr kumimoji="0" lang="en-US" altLang="zh-CN" sz="2800" b="1">
                <a:latin typeface="Arial" panose="020B0604020202020204" pitchFamily="34" charset="0"/>
              </a:rPr>
              <a:t>packet-switching</a:t>
            </a:r>
          </a:p>
          <a:p>
            <a:pPr marL="457200" indent="-457200" algn="just">
              <a:buFontTx/>
              <a:buAutoNum type="alphaUcPeriod"/>
              <a:defRPr/>
            </a:pPr>
            <a:r>
              <a:rPr kumimoji="0" lang="en-US" altLang="zh-CN" sz="2800" b="1">
                <a:latin typeface="Arial" panose="020B0604020202020204" pitchFamily="34" charset="0"/>
              </a:rPr>
              <a:t>TCP/IP</a:t>
            </a:r>
          </a:p>
          <a:p>
            <a:pPr marL="457200" indent="-457200" algn="just">
              <a:buFontTx/>
              <a:buAutoNum type="alphaUcPeriod"/>
              <a:defRPr/>
            </a:pPr>
            <a:r>
              <a:rPr kumimoji="0" lang="en-US" altLang="zh-CN" sz="2800" b="1">
                <a:latin typeface="Arial" panose="020B0604020202020204" pitchFamily="34" charset="0"/>
              </a:rPr>
              <a:t>HTTP/FTP/SSL/SMTP</a:t>
            </a:r>
          </a:p>
          <a:p>
            <a:pPr marL="457200" indent="-457200" algn="just">
              <a:buFontTx/>
              <a:buAutoNum type="alphaUcPeriod"/>
              <a:defRPr/>
            </a:pPr>
            <a:endParaRPr kumimoji="0" lang="en-US" altLang="zh-CN" sz="2800" b="1">
              <a:latin typeface="Arial" panose="020B0604020202020204" pitchFamily="34" charset="0"/>
            </a:endParaRPr>
          </a:p>
          <a:p>
            <a:pPr algn="just">
              <a:defRPr/>
            </a:pPr>
            <a:r>
              <a:rPr kumimoji="0" lang="en-US" altLang="zh-CN" sz="2800" b="1">
                <a:latin typeface="Arial" panose="020B0604020202020204" pitchFamily="34" charset="0"/>
              </a:rPr>
              <a:t>2. The history of the Internet can be segmented into (  </a:t>
            </a:r>
            <a:r>
              <a:rPr kumimoji="0" lang="en-US" altLang="zh-CN" sz="2800" b="1">
                <a:solidFill>
                  <a:srgbClr val="FF0000"/>
                </a:solidFill>
                <a:latin typeface="Arial" panose="020B0604020202020204" pitchFamily="34" charset="0"/>
              </a:rPr>
              <a:t>CBF</a:t>
            </a:r>
            <a:r>
              <a:rPr kumimoji="0" lang="en-US" altLang="zh-CN" sz="2800" b="1">
                <a:latin typeface="Arial" panose="020B0604020202020204" pitchFamily="34" charset="0"/>
              </a:rPr>
              <a:t>  )</a:t>
            </a:r>
          </a:p>
          <a:p>
            <a:pPr marL="457200" indent="-457200" algn="just">
              <a:buFontTx/>
              <a:buAutoNum type="alphaUcPeriod"/>
              <a:defRPr/>
            </a:pPr>
            <a:r>
              <a:rPr kumimoji="0" lang="en-US" altLang="zh-CN" sz="2800" b="1" i="1">
                <a:latin typeface="Arial" panose="020B0604020202020204" pitchFamily="34" charset="0"/>
              </a:rPr>
              <a:t>Concept Phase                     B.  Institutional Phase  </a:t>
            </a:r>
          </a:p>
          <a:p>
            <a:pPr algn="just">
              <a:defRPr/>
            </a:pPr>
            <a:r>
              <a:rPr kumimoji="0" lang="en-US" altLang="zh-CN" sz="2800" b="1" i="1">
                <a:latin typeface="Arial" panose="020B0604020202020204" pitchFamily="34" charset="0"/>
              </a:rPr>
              <a:t>C.   Innovation Phase                 D.  Implementation Phase</a:t>
            </a:r>
          </a:p>
          <a:p>
            <a:pPr algn="just">
              <a:defRPr/>
            </a:pPr>
            <a:r>
              <a:rPr kumimoji="0" lang="en-US" altLang="zh-CN" sz="2800" b="1" i="1">
                <a:latin typeface="Arial" panose="020B0604020202020204" pitchFamily="34" charset="0"/>
              </a:rPr>
              <a:t>E.  Commercial  Phase               F.  Commercialization Phase</a:t>
            </a:r>
            <a:endParaRPr kumimoji="0" lang="en-US" altLang="zh-CN" sz="2800" dirty="0">
              <a:latin typeface="Arial" panose="020B0604020202020204" pitchFamily="34" charset="0"/>
            </a:endParaRPr>
          </a:p>
        </p:txBody>
      </p:sp>
    </p:spTree>
    <p:extLst>
      <p:ext uri="{BB962C8B-B14F-4D97-AF65-F5344CB8AC3E}">
        <p14:creationId xmlns:p14="http://schemas.microsoft.com/office/powerpoint/2010/main" val="36666950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3F409AF-4B06-42D9-A97C-310DC2ED0068}"/>
              </a:ext>
            </a:extLst>
          </p:cNvPr>
          <p:cNvSpPr>
            <a:spLocks noGrp="1"/>
          </p:cNvSpPr>
          <p:nvPr>
            <p:ph idx="1"/>
          </p:nvPr>
        </p:nvSpPr>
        <p:spPr>
          <a:xfrm>
            <a:off x="838200" y="260131"/>
            <a:ext cx="10515600" cy="5916832"/>
          </a:xfrm>
        </p:spPr>
        <p:txBody>
          <a:bodyPr/>
          <a:lstStyle/>
          <a:p>
            <a:pPr algn="just" eaLnBrk="1" hangingPunct="1"/>
            <a:r>
              <a:rPr lang="en-US" altLang="zh-CN" b="1" dirty="0">
                <a:latin typeface="Arial" panose="020B0604020202020204" pitchFamily="34" charset="0"/>
              </a:rPr>
              <a:t>3. </a:t>
            </a:r>
            <a:r>
              <a:rPr lang="en-US" altLang="zh-CN" b="1" dirty="0">
                <a:solidFill>
                  <a:srgbClr val="000000"/>
                </a:solidFill>
                <a:latin typeface="Arial" panose="020B0604020202020204" pitchFamily="34" charset="0"/>
              </a:rPr>
              <a:t>TCP/IP is divided into </a:t>
            </a:r>
            <a:r>
              <a:rPr lang="en-US" altLang="zh-CN" b="1" dirty="0">
                <a:latin typeface="Arial" panose="020B0604020202020204" pitchFamily="34" charset="0"/>
              </a:rPr>
              <a:t>four separate layers</a:t>
            </a:r>
            <a:r>
              <a:rPr lang="en-US" altLang="zh-CN" b="1" dirty="0">
                <a:solidFill>
                  <a:srgbClr val="000000"/>
                </a:solidFill>
                <a:latin typeface="Arial" panose="020B0604020202020204" pitchFamily="34" charset="0"/>
              </a:rPr>
              <a:t>:</a:t>
            </a:r>
            <a:r>
              <a:rPr lang="en-US" altLang="zh-CN" b="1" u="sng" dirty="0">
                <a:solidFill>
                  <a:srgbClr val="000000"/>
                </a:solidFill>
                <a:latin typeface="Arial" panose="020B0604020202020204" pitchFamily="34" charset="0"/>
              </a:rPr>
              <a:t> </a:t>
            </a:r>
            <a:r>
              <a:rPr lang="en-US" altLang="zh-CN" b="1" u="sng" dirty="0">
                <a:latin typeface="Arial" panose="020B0604020202020204" pitchFamily="34" charset="0"/>
              </a:rPr>
              <a:t>network Interface Layer</a:t>
            </a:r>
            <a:r>
              <a:rPr lang="en-US" altLang="zh-CN" b="1" u="sng" dirty="0">
                <a:solidFill>
                  <a:srgbClr val="000000"/>
                </a:solidFill>
                <a:latin typeface="Arial" panose="020B0604020202020204" pitchFamily="34" charset="0"/>
              </a:rPr>
              <a:t>  </a:t>
            </a:r>
            <a:r>
              <a:rPr lang="en-US" altLang="zh-CN" b="1" dirty="0">
                <a:solidFill>
                  <a:srgbClr val="000000"/>
                </a:solidFill>
                <a:latin typeface="Arial" panose="020B0604020202020204" pitchFamily="34" charset="0"/>
              </a:rPr>
              <a:t> ,</a:t>
            </a:r>
            <a:r>
              <a:rPr lang="en-US" altLang="zh-CN" b="1" u="sng" dirty="0">
                <a:solidFill>
                  <a:srgbClr val="000000"/>
                </a:solidFill>
                <a:latin typeface="Arial" panose="020B0604020202020204" pitchFamily="34" charset="0"/>
              </a:rPr>
              <a:t>   internet layer   </a:t>
            </a:r>
            <a:r>
              <a:rPr lang="en-US" altLang="zh-CN" b="1" dirty="0">
                <a:solidFill>
                  <a:srgbClr val="000000"/>
                </a:solidFill>
                <a:latin typeface="Arial" panose="020B0604020202020204" pitchFamily="34" charset="0"/>
              </a:rPr>
              <a:t>, </a:t>
            </a:r>
            <a:r>
              <a:rPr lang="en-US" altLang="zh-CN" b="1" u="sng" dirty="0">
                <a:solidFill>
                  <a:srgbClr val="000000"/>
                </a:solidFill>
                <a:latin typeface="Arial" panose="020B0604020202020204" pitchFamily="34" charset="0"/>
              </a:rPr>
              <a:t>  transport layer           </a:t>
            </a:r>
            <a:r>
              <a:rPr lang="en-US" altLang="zh-CN" b="1" dirty="0">
                <a:solidFill>
                  <a:srgbClr val="000000"/>
                </a:solidFill>
                <a:latin typeface="Arial" panose="020B0604020202020204" pitchFamily="34" charset="0"/>
              </a:rPr>
              <a:t>, and </a:t>
            </a:r>
            <a:r>
              <a:rPr lang="en-US" altLang="zh-CN" b="1" u="sng" dirty="0">
                <a:solidFill>
                  <a:srgbClr val="000000"/>
                </a:solidFill>
                <a:latin typeface="Arial" panose="020B0604020202020204" pitchFamily="34" charset="0"/>
              </a:rPr>
              <a:t>     application layer      .</a:t>
            </a:r>
            <a:r>
              <a:rPr lang="en-US" altLang="zh-CN" b="1" dirty="0">
                <a:solidFill>
                  <a:srgbClr val="000000"/>
                </a:solidFill>
                <a:latin typeface="Arial" panose="020B0604020202020204" pitchFamily="34" charset="0"/>
              </a:rPr>
              <a:t> </a:t>
            </a:r>
          </a:p>
          <a:p>
            <a:pPr algn="just" eaLnBrk="1" hangingPunct="1"/>
            <a:endParaRPr lang="en-US" altLang="zh-CN" b="1" dirty="0">
              <a:solidFill>
                <a:srgbClr val="000000"/>
              </a:solidFill>
              <a:latin typeface="Arial" panose="020B0604020202020204" pitchFamily="34" charset="0"/>
            </a:endParaRPr>
          </a:p>
          <a:p>
            <a:pPr algn="just" eaLnBrk="1" hangingPunct="1"/>
            <a:r>
              <a:rPr lang="en-US" altLang="zh-CN" b="1" dirty="0">
                <a:latin typeface="Arial" panose="020B0604020202020204" pitchFamily="34" charset="0"/>
              </a:rPr>
              <a:t>4. </a:t>
            </a:r>
            <a:r>
              <a:rPr lang="zh-CN" altLang="en-US" b="1" dirty="0">
                <a:latin typeface="Arial" panose="020B0604020202020204" pitchFamily="34" charset="0"/>
              </a:rPr>
              <a:t>中译英：</a:t>
            </a:r>
            <a:endParaRPr lang="en-US" altLang="zh-CN" b="1" dirty="0">
              <a:latin typeface="Arial" panose="020B0604020202020204" pitchFamily="34" charset="0"/>
            </a:endParaRPr>
          </a:p>
          <a:p>
            <a:pPr eaLnBrk="1" hangingPunct="1">
              <a:spcBef>
                <a:spcPct val="50000"/>
              </a:spcBef>
            </a:pPr>
            <a:r>
              <a:rPr lang="zh-CN" altLang="en-US" b="1" dirty="0">
                <a:solidFill>
                  <a:srgbClr val="000000"/>
                </a:solidFill>
                <a:latin typeface="Arial" panose="020B0604020202020204" pitchFamily="34" charset="0"/>
              </a:rPr>
              <a:t>分组交换是传输数据的一种方法，它先</a:t>
            </a:r>
            <a:r>
              <a:rPr lang="zh-CN" altLang="en-US" b="1" dirty="0">
                <a:latin typeface="Arial" panose="020B0604020202020204" pitchFamily="34" charset="0"/>
              </a:rPr>
              <a:t>将数据信息分割成许多称为“分组”的数据信息包；</a:t>
            </a:r>
            <a:r>
              <a:rPr lang="zh-CN" altLang="en-US" b="1" dirty="0">
                <a:solidFill>
                  <a:srgbClr val="000000"/>
                </a:solidFill>
                <a:latin typeface="Arial" panose="020B0604020202020204" pitchFamily="34" charset="0"/>
              </a:rPr>
              <a:t>当路径可用时，经过不同的通信路径发送；当到达目的地后，再将它们组装起来。</a:t>
            </a:r>
            <a:endParaRPr lang="en-US" altLang="zh-CN" b="1" dirty="0">
              <a:solidFill>
                <a:srgbClr val="000000"/>
              </a:solidFill>
              <a:latin typeface="Arial" panose="020B0604020202020204" pitchFamily="34" charset="0"/>
            </a:endParaRPr>
          </a:p>
          <a:p>
            <a:pPr algn="just" eaLnBrk="1" hangingPunct="1">
              <a:spcBef>
                <a:spcPct val="50000"/>
              </a:spcBef>
            </a:pPr>
            <a:r>
              <a:rPr lang="en-US" altLang="zh-CN" b="1" dirty="0"/>
              <a:t>Packet switching is a method of slicing digital messages into parcels called “packets,” sending the packets along different communication paths as they become available, and then reassembling the packets once they arrive at their destination.</a:t>
            </a:r>
            <a:endParaRPr lang="zh-CN" altLang="en-US" b="1" dirty="0">
              <a:solidFill>
                <a:srgbClr val="000000"/>
              </a:solidFill>
              <a:latin typeface="Arial" panose="020B0604020202020204" pitchFamily="34" charset="0"/>
            </a:endParaRPr>
          </a:p>
          <a:p>
            <a:endParaRPr lang="zh-CN" altLang="en-US" dirty="0"/>
          </a:p>
        </p:txBody>
      </p:sp>
    </p:spTree>
    <p:extLst>
      <p:ext uri="{BB962C8B-B14F-4D97-AF65-F5344CB8AC3E}">
        <p14:creationId xmlns:p14="http://schemas.microsoft.com/office/powerpoint/2010/main" val="13005772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B57FBB-966C-4CE2-A973-7BC684284B22}"/>
              </a:ext>
            </a:extLst>
          </p:cNvPr>
          <p:cNvSpPr>
            <a:spLocks noGrp="1"/>
          </p:cNvSpPr>
          <p:nvPr>
            <p:ph idx="1"/>
          </p:nvPr>
        </p:nvSpPr>
        <p:spPr>
          <a:xfrm>
            <a:off x="838200" y="118241"/>
            <a:ext cx="10515600" cy="6058722"/>
          </a:xfrm>
        </p:spPr>
        <p:txBody>
          <a:bodyPr/>
          <a:lstStyle/>
          <a:p>
            <a:pPr marL="0" algn="just">
              <a:lnSpc>
                <a:spcPct val="100000"/>
              </a:lnSpc>
              <a:buFont typeface="Arial" panose="020B0604020202020204" pitchFamily="34" charset="0"/>
              <a:buNone/>
              <a:defRPr/>
            </a:pPr>
            <a:r>
              <a:rPr lang="zh-CN" altLang="en-US" b="1" dirty="0">
                <a:latin typeface="Times New Roman" panose="02020603050405020304" pitchFamily="18" charset="0"/>
                <a:cs typeface="Times New Roman" panose="02020603050405020304" pitchFamily="18" charset="0"/>
              </a:rPr>
              <a:t>翻译：</a:t>
            </a:r>
            <a:endParaRPr lang="en-US" altLang="zh-CN" sz="2800" b="1" dirty="0">
              <a:latin typeface="Times New Roman" panose="02020603050405020304" pitchFamily="18" charset="0"/>
              <a:cs typeface="Times New Roman" panose="02020603050405020304" pitchFamily="18" charset="0"/>
            </a:endParaRPr>
          </a:p>
          <a:p>
            <a:pPr marL="0" algn="just">
              <a:lnSpc>
                <a:spcPct val="100000"/>
              </a:lnSpc>
              <a:buFont typeface="Arial" panose="020B0604020202020204" pitchFamily="34" charset="0"/>
              <a:buNone/>
              <a:defRPr/>
            </a:pPr>
            <a:r>
              <a:rPr lang="en-US" altLang="zh-CN" sz="2800" b="1" dirty="0">
                <a:latin typeface="Times New Roman" panose="02020603050405020304" pitchFamily="18" charset="0"/>
                <a:cs typeface="Times New Roman" panose="02020603050405020304" pitchFamily="18" charset="0"/>
              </a:rPr>
              <a:t>Cloud computing refers to the use and access of multiple server-based computational resources via a digital network (WAN, Internet connection using the World Wide Web, etc.).</a:t>
            </a:r>
          </a:p>
          <a:p>
            <a:pPr marL="0" algn="just">
              <a:lnSpc>
                <a:spcPct val="100000"/>
              </a:lnSpc>
              <a:buFont typeface="Arial" panose="020B0604020202020204" pitchFamily="34" charset="0"/>
              <a:buNone/>
              <a:defRPr/>
            </a:pPr>
            <a:r>
              <a:rPr lang="en-US" altLang="zh-CN" sz="2800" b="1" dirty="0">
                <a:latin typeface="Times New Roman" panose="02020603050405020304" pitchFamily="18" charset="0"/>
                <a:cs typeface="Times New Roman" panose="02020603050405020304" pitchFamily="18" charset="0"/>
              </a:rPr>
              <a:t> Cloud users may access the server resources using a computer, netbook, pad computer, smart phone, or other device. In cloud computing, applications are provided and managed by the cloud server and data is also stored remotely in the cloud configuration. </a:t>
            </a:r>
          </a:p>
          <a:p>
            <a:pPr marL="0" algn="just">
              <a:lnSpc>
                <a:spcPct val="100000"/>
              </a:lnSpc>
              <a:buFont typeface="Arial" panose="020B0604020202020204" pitchFamily="34" charset="0"/>
              <a:buNone/>
              <a:defRPr/>
            </a:pPr>
            <a:r>
              <a:rPr lang="en-US" altLang="zh-CN" sz="2800" b="1" dirty="0">
                <a:latin typeface="Times New Roman" panose="02020603050405020304" pitchFamily="18" charset="0"/>
                <a:cs typeface="Times New Roman" panose="02020603050405020304" pitchFamily="18" charset="0"/>
              </a:rPr>
              <a:t>Users do not download and install applications on their own device or computer; all processing and storage is maintained by the cloud server. The online services may be offered from a cloud provider or by a private organization.</a:t>
            </a:r>
          </a:p>
          <a:p>
            <a:pPr marL="0" indent="0">
              <a:buNone/>
            </a:pPr>
            <a:endParaRPr lang="zh-CN" altLang="en-US" dirty="0"/>
          </a:p>
        </p:txBody>
      </p:sp>
    </p:spTree>
    <p:extLst>
      <p:ext uri="{BB962C8B-B14F-4D97-AF65-F5344CB8AC3E}">
        <p14:creationId xmlns:p14="http://schemas.microsoft.com/office/powerpoint/2010/main" val="14396236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164B3-6259-4663-8B86-0B9BBF74F064}"/>
              </a:ext>
            </a:extLst>
          </p:cNvPr>
          <p:cNvSpPr>
            <a:spLocks noGrp="1"/>
          </p:cNvSpPr>
          <p:nvPr>
            <p:ph type="title"/>
          </p:nvPr>
        </p:nvSpPr>
        <p:spPr/>
        <p:txBody>
          <a:bodyPr/>
          <a:lstStyle/>
          <a:p>
            <a:r>
              <a:rPr lang="en-US" altLang="zh-CN" dirty="0"/>
              <a:t>Chapter 9</a:t>
            </a:r>
            <a:endParaRPr lang="zh-CN" altLang="en-US" dirty="0"/>
          </a:p>
        </p:txBody>
      </p:sp>
    </p:spTree>
    <p:extLst>
      <p:ext uri="{BB962C8B-B14F-4D97-AF65-F5344CB8AC3E}">
        <p14:creationId xmlns:p14="http://schemas.microsoft.com/office/powerpoint/2010/main" val="5614552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55B8F2D-45B1-47EA-B0C2-4E050D636AA3}"/>
              </a:ext>
            </a:extLst>
          </p:cNvPr>
          <p:cNvSpPr>
            <a:spLocks noGrp="1"/>
          </p:cNvSpPr>
          <p:nvPr>
            <p:ph idx="1"/>
          </p:nvPr>
        </p:nvSpPr>
        <p:spPr>
          <a:xfrm>
            <a:off x="838200" y="189186"/>
            <a:ext cx="10515600" cy="5987777"/>
          </a:xfrm>
        </p:spPr>
        <p:txBody>
          <a:bodyPr/>
          <a:lstStyle/>
          <a:p>
            <a:pPr algn="just" eaLnBrk="1" hangingPunct="1"/>
            <a:r>
              <a:rPr kumimoji="0" lang="zh-CN" altLang="en-US" b="1" dirty="0">
                <a:latin typeface="Arial" panose="020B0604020202020204" pitchFamily="34" charset="0"/>
              </a:rPr>
              <a:t>翻译练习：</a:t>
            </a:r>
            <a:endParaRPr kumimoji="0" lang="en-US" altLang="zh-CN" b="1" dirty="0">
              <a:latin typeface="Arial" panose="020B0604020202020204" pitchFamily="34" charset="0"/>
            </a:endParaRPr>
          </a:p>
          <a:p>
            <a:pPr algn="just" eaLnBrk="1" hangingPunct="1"/>
            <a:r>
              <a:rPr kumimoji="0" lang="en-US" altLang="zh-CN" b="1" dirty="0">
                <a:cs typeface="Times New Roman" panose="02020603050405020304" pitchFamily="18" charset="0"/>
              </a:rPr>
              <a:t>The two leading brands of Web server software are Apache, which is free Web server shareware that accounts for about 60% of the market, and Microsoft’s NT Server software, which accounts for about 20% of the market.</a:t>
            </a:r>
          </a:p>
          <a:p>
            <a:endParaRPr lang="en-US" altLang="zh-CN" dirty="0"/>
          </a:p>
          <a:p>
            <a:endParaRPr lang="en-US" altLang="zh-CN" dirty="0"/>
          </a:p>
          <a:p>
            <a:r>
              <a:rPr kumimoji="0" lang="zh-CN" altLang="en-US" b="1" dirty="0">
                <a:solidFill>
                  <a:schemeClr val="tx2"/>
                </a:solidFill>
                <a:latin typeface="Arial" panose="020B0604020202020204" pitchFamily="34" charset="0"/>
              </a:rPr>
              <a:t>网络服务器软件的两种主要品牌是</a:t>
            </a:r>
            <a:r>
              <a:rPr kumimoji="0" lang="en-US" altLang="zh-CN" b="1" dirty="0">
                <a:solidFill>
                  <a:schemeClr val="tx2"/>
                </a:solidFill>
                <a:latin typeface="Arial" panose="020B0604020202020204" pitchFamily="34" charset="0"/>
              </a:rPr>
              <a:t>Apache</a:t>
            </a:r>
            <a:r>
              <a:rPr kumimoji="0" lang="zh-CN" altLang="en-US" b="1" dirty="0">
                <a:solidFill>
                  <a:schemeClr val="tx2"/>
                </a:solidFill>
                <a:latin typeface="Arial" panose="020B0604020202020204" pitchFamily="34" charset="0"/>
              </a:rPr>
              <a:t>和微软的</a:t>
            </a:r>
            <a:r>
              <a:rPr kumimoji="0" lang="en-US" altLang="zh-CN" b="1" dirty="0">
                <a:solidFill>
                  <a:schemeClr val="tx2"/>
                </a:solidFill>
                <a:latin typeface="Arial" panose="020B0604020202020204" pitchFamily="34" charset="0"/>
              </a:rPr>
              <a:t>NT</a:t>
            </a:r>
            <a:r>
              <a:rPr kumimoji="0" lang="zh-CN" altLang="en-US" b="1" dirty="0">
                <a:solidFill>
                  <a:schemeClr val="tx2"/>
                </a:solidFill>
                <a:latin typeface="Arial" panose="020B0604020202020204" pitchFamily="34" charset="0"/>
              </a:rPr>
              <a:t>服务器软件</a:t>
            </a:r>
            <a:r>
              <a:rPr kumimoji="0" lang="en-US" altLang="zh-CN" b="1" dirty="0">
                <a:solidFill>
                  <a:schemeClr val="tx2"/>
                </a:solidFill>
                <a:latin typeface="Arial" panose="020B0604020202020204" pitchFamily="34" charset="0"/>
              </a:rPr>
              <a:t>,</a:t>
            </a:r>
            <a:r>
              <a:rPr kumimoji="0" lang="zh-CN" altLang="en-US" b="1" dirty="0">
                <a:solidFill>
                  <a:schemeClr val="tx2"/>
                </a:solidFill>
                <a:latin typeface="Arial" panose="020B0604020202020204" pitchFamily="34" charset="0"/>
              </a:rPr>
              <a:t>前者是一种免费的网络服务器共享软件，约</a:t>
            </a:r>
            <a:r>
              <a:rPr kumimoji="0" lang="zh-CN" altLang="en-US" b="1" dirty="0">
                <a:solidFill>
                  <a:srgbClr val="FF0000"/>
                </a:solidFill>
                <a:latin typeface="Arial" panose="020B0604020202020204" pitchFamily="34" charset="0"/>
              </a:rPr>
              <a:t>占有</a:t>
            </a:r>
            <a:r>
              <a:rPr kumimoji="0" lang="en-US" altLang="zh-CN" b="1" dirty="0">
                <a:solidFill>
                  <a:schemeClr val="tx2"/>
                </a:solidFill>
                <a:latin typeface="Arial" panose="020B0604020202020204" pitchFamily="34" charset="0"/>
              </a:rPr>
              <a:t>60%</a:t>
            </a:r>
            <a:r>
              <a:rPr kumimoji="0" lang="zh-CN" altLang="en-US" b="1" dirty="0">
                <a:solidFill>
                  <a:schemeClr val="tx2"/>
                </a:solidFill>
                <a:latin typeface="Arial" panose="020B0604020202020204" pitchFamily="34" charset="0"/>
              </a:rPr>
              <a:t>的市场；后者约占有</a:t>
            </a:r>
            <a:r>
              <a:rPr kumimoji="0" lang="en-US" altLang="zh-CN" b="1" dirty="0">
                <a:solidFill>
                  <a:schemeClr val="tx2"/>
                </a:solidFill>
                <a:latin typeface="Arial" panose="020B0604020202020204" pitchFamily="34" charset="0"/>
              </a:rPr>
              <a:t>20%</a:t>
            </a:r>
            <a:r>
              <a:rPr kumimoji="0" lang="zh-CN" altLang="en-US" b="1" dirty="0">
                <a:solidFill>
                  <a:schemeClr val="tx2"/>
                </a:solidFill>
                <a:latin typeface="Arial" panose="020B0604020202020204" pitchFamily="34" charset="0"/>
              </a:rPr>
              <a:t>的市场。</a:t>
            </a:r>
          </a:p>
          <a:p>
            <a:endParaRPr lang="zh-CN" altLang="en-US" dirty="0"/>
          </a:p>
        </p:txBody>
      </p:sp>
    </p:spTree>
    <p:extLst>
      <p:ext uri="{BB962C8B-B14F-4D97-AF65-F5344CB8AC3E}">
        <p14:creationId xmlns:p14="http://schemas.microsoft.com/office/powerpoint/2010/main" val="15257827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A2031DE-4105-4F60-B465-F76CD3B8850F}"/>
              </a:ext>
            </a:extLst>
          </p:cNvPr>
          <p:cNvSpPr>
            <a:spLocks noGrp="1"/>
          </p:cNvSpPr>
          <p:nvPr>
            <p:ph idx="1"/>
          </p:nvPr>
        </p:nvSpPr>
        <p:spPr>
          <a:xfrm>
            <a:off x="838200" y="388418"/>
            <a:ext cx="10515600" cy="5788545"/>
          </a:xfrm>
        </p:spPr>
        <p:txBody>
          <a:bodyPr>
            <a:normAutofit fontScale="92500" lnSpcReduction="10000"/>
          </a:bodyPr>
          <a:lstStyle/>
          <a:p>
            <a:pPr marL="0" indent="0" algn="just" eaLnBrk="1" hangingPunct="1">
              <a:buNone/>
            </a:pPr>
            <a:r>
              <a:rPr kumimoji="0" lang="en-US" altLang="zh-CN" sz="2800" b="1" dirty="0">
                <a:solidFill>
                  <a:srgbClr val="000000"/>
                </a:solidFill>
                <a:cs typeface="Times New Roman" panose="02020603050405020304" pitchFamily="18" charset="0"/>
              </a:rPr>
              <a:t>Exchanged  globally       receives        scheme  transceiver</a:t>
            </a:r>
          </a:p>
          <a:p>
            <a:pPr marL="0" indent="0" algn="just" eaLnBrk="1" hangingPunct="1">
              <a:buNone/>
            </a:pPr>
            <a:r>
              <a:rPr kumimoji="0" lang="en-US" altLang="zh-CN" sz="2800" b="1" dirty="0">
                <a:solidFill>
                  <a:srgbClr val="000000"/>
                </a:solidFill>
                <a:cs typeface="Times New Roman" panose="02020603050405020304" pitchFamily="18" charset="0"/>
              </a:rPr>
              <a:t>Voice            multipoint  verification  unique   frequency</a:t>
            </a:r>
          </a:p>
          <a:p>
            <a:pPr algn="just" eaLnBrk="1" hangingPunct="1"/>
            <a:endParaRPr kumimoji="0" lang="en-US" altLang="zh-CN" sz="2800" b="1" dirty="0">
              <a:solidFill>
                <a:srgbClr val="000000"/>
              </a:solidFill>
              <a:cs typeface="Times New Roman" panose="02020603050405020304" pitchFamily="18" charset="0"/>
            </a:endParaRPr>
          </a:p>
          <a:p>
            <a:pPr marL="0" indent="0" algn="just" eaLnBrk="1" hangingPunct="1">
              <a:spcAft>
                <a:spcPts val="600"/>
              </a:spcAft>
              <a:buNone/>
            </a:pPr>
            <a:r>
              <a:rPr kumimoji="0" lang="en-US" altLang="zh-CN" sz="2800" b="1" dirty="0">
                <a:solidFill>
                  <a:srgbClr val="000000"/>
                </a:solidFill>
                <a:cs typeface="Times New Roman" panose="02020603050405020304" pitchFamily="18" charset="0"/>
              </a:rPr>
              <a:t>Bluetooth requires that a low-cost </a:t>
            </a:r>
            <a:r>
              <a:rPr kumimoji="0" lang="en-US" altLang="zh-CN" sz="2800" b="1" u="sng" dirty="0">
                <a:solidFill>
                  <a:srgbClr val="FF0000"/>
                </a:solidFill>
                <a:cs typeface="Times New Roman" panose="02020603050405020304" pitchFamily="18" charset="0"/>
              </a:rPr>
              <a:t>(1)transceiver </a:t>
            </a:r>
            <a:r>
              <a:rPr kumimoji="0" lang="en-US" altLang="zh-CN" sz="2800" b="1" dirty="0">
                <a:solidFill>
                  <a:srgbClr val="000000"/>
                </a:solidFill>
                <a:cs typeface="Times New Roman" panose="02020603050405020304" pitchFamily="18" charset="0"/>
              </a:rPr>
              <a:t>chip be included in each device. The transceiver transmits and </a:t>
            </a:r>
            <a:r>
              <a:rPr kumimoji="0" lang="en-US" altLang="zh-CN" sz="2800" b="1" u="sng" dirty="0">
                <a:solidFill>
                  <a:srgbClr val="FF0000"/>
                </a:solidFill>
                <a:cs typeface="Times New Roman" panose="02020603050405020304" pitchFamily="18" charset="0"/>
              </a:rPr>
              <a:t>(2)receives</a:t>
            </a:r>
            <a:r>
              <a:rPr kumimoji="0" lang="en-US" altLang="zh-CN" sz="2800" b="1" dirty="0">
                <a:solidFill>
                  <a:srgbClr val="000000"/>
                </a:solidFill>
                <a:cs typeface="Times New Roman" panose="02020603050405020304" pitchFamily="18" charset="0"/>
              </a:rPr>
              <a:t> in a previously unused </a:t>
            </a:r>
            <a:r>
              <a:rPr kumimoji="0" lang="en-US" altLang="zh-CN" sz="2800" b="1" u="sng" dirty="0">
                <a:solidFill>
                  <a:srgbClr val="FF0000"/>
                </a:solidFill>
                <a:cs typeface="Times New Roman" panose="02020603050405020304" pitchFamily="18" charset="0"/>
              </a:rPr>
              <a:t>(3)frequency</a:t>
            </a:r>
            <a:r>
              <a:rPr kumimoji="0" lang="en-US" altLang="zh-CN" sz="2800" b="1" dirty="0">
                <a:solidFill>
                  <a:srgbClr val="000000"/>
                </a:solidFill>
                <a:cs typeface="Times New Roman" panose="02020603050405020304" pitchFamily="18" charset="0"/>
              </a:rPr>
              <a:t> band of 2.45 GHz that is available </a:t>
            </a:r>
            <a:r>
              <a:rPr kumimoji="0" lang="en-US" altLang="zh-CN" sz="2800" b="1" u="sng" dirty="0">
                <a:solidFill>
                  <a:srgbClr val="FF0000"/>
                </a:solidFill>
                <a:cs typeface="Times New Roman" panose="02020603050405020304" pitchFamily="18" charset="0"/>
              </a:rPr>
              <a:t>(4)globally</a:t>
            </a:r>
            <a:r>
              <a:rPr kumimoji="0" lang="en-US" altLang="zh-CN" sz="2800" b="1" dirty="0">
                <a:solidFill>
                  <a:srgbClr val="000000"/>
                </a:solidFill>
                <a:cs typeface="Times New Roman" panose="02020603050405020304" pitchFamily="18" charset="0"/>
              </a:rPr>
              <a:t> (with some variation of bandwidth in different countries), In addition to data, up to three </a:t>
            </a:r>
            <a:r>
              <a:rPr kumimoji="0" lang="en-US" altLang="zh-CN" sz="2800" b="1" u="sng" dirty="0">
                <a:solidFill>
                  <a:srgbClr val="FF0000"/>
                </a:solidFill>
                <a:cs typeface="Times New Roman" panose="02020603050405020304" pitchFamily="18" charset="0"/>
              </a:rPr>
              <a:t>(5)voice</a:t>
            </a:r>
            <a:r>
              <a:rPr kumimoji="0" lang="en-US" altLang="zh-CN" sz="2800" b="1" dirty="0">
                <a:solidFill>
                  <a:srgbClr val="000000"/>
                </a:solidFill>
                <a:cs typeface="Times New Roman" panose="02020603050405020304" pitchFamily="18" charset="0"/>
              </a:rPr>
              <a:t> channels are available. Each device has a </a:t>
            </a:r>
            <a:r>
              <a:rPr kumimoji="0" lang="en-US" altLang="zh-CN" sz="2800" b="1" u="sng" dirty="0">
                <a:solidFill>
                  <a:srgbClr val="FF0000"/>
                </a:solidFill>
                <a:cs typeface="Times New Roman" panose="02020603050405020304" pitchFamily="18" charset="0"/>
              </a:rPr>
              <a:t>(6)unique</a:t>
            </a:r>
            <a:r>
              <a:rPr kumimoji="0" lang="en-US" altLang="zh-CN" sz="2800" b="1" dirty="0">
                <a:solidFill>
                  <a:srgbClr val="000000"/>
                </a:solidFill>
                <a:cs typeface="Times New Roman" panose="02020603050405020304" pitchFamily="18" charset="0"/>
              </a:rPr>
              <a:t> 48-bit address from the IEEE 802 standard. Connections can be point-to-point or </a:t>
            </a:r>
            <a:r>
              <a:rPr kumimoji="0" lang="en-US" altLang="zh-CN" sz="2800" b="1" u="sng" dirty="0">
                <a:solidFill>
                  <a:srgbClr val="FF0000"/>
                </a:solidFill>
                <a:cs typeface="Times New Roman" panose="02020603050405020304" pitchFamily="18" charset="0"/>
              </a:rPr>
              <a:t>(7)multipoint</a:t>
            </a:r>
            <a:r>
              <a:rPr kumimoji="0" lang="en-US" altLang="zh-CN" sz="2800" b="1" dirty="0">
                <a:solidFill>
                  <a:srgbClr val="000000"/>
                </a:solidFill>
                <a:cs typeface="Times New Roman" panose="02020603050405020304" pitchFamily="18" charset="0"/>
              </a:rPr>
              <a:t>. </a:t>
            </a:r>
          </a:p>
          <a:p>
            <a:pPr marL="0" indent="0" algn="just" eaLnBrk="1" hangingPunct="1">
              <a:buNone/>
            </a:pPr>
            <a:r>
              <a:rPr kumimoji="0" lang="en-US" altLang="zh-CN" sz="2800" b="1" dirty="0">
                <a:solidFill>
                  <a:srgbClr val="000000"/>
                </a:solidFill>
                <a:cs typeface="Times New Roman" panose="02020603050405020304" pitchFamily="18" charset="0"/>
              </a:rPr>
              <a:t>The maximum range is 10 meters. Data can be </a:t>
            </a:r>
            <a:r>
              <a:rPr kumimoji="0" lang="en-US" altLang="zh-CN" sz="2800" b="1" u="sng" dirty="0">
                <a:solidFill>
                  <a:srgbClr val="FF0000"/>
                </a:solidFill>
                <a:cs typeface="Times New Roman" panose="02020603050405020304" pitchFamily="18" charset="0"/>
              </a:rPr>
              <a:t>(8)exchanged</a:t>
            </a:r>
            <a:r>
              <a:rPr kumimoji="0" lang="en-US" altLang="zh-CN" sz="2800" b="1" dirty="0">
                <a:solidFill>
                  <a:srgbClr val="FF0000"/>
                </a:solidFill>
                <a:cs typeface="Times New Roman" panose="02020603050405020304" pitchFamily="18" charset="0"/>
              </a:rPr>
              <a:t> </a:t>
            </a:r>
            <a:r>
              <a:rPr kumimoji="0" lang="en-US" altLang="zh-CN" sz="2800" b="1" dirty="0">
                <a:solidFill>
                  <a:srgbClr val="000000"/>
                </a:solidFill>
                <a:cs typeface="Times New Roman" panose="02020603050405020304" pitchFamily="18" charset="0"/>
              </a:rPr>
              <a:t>at a rate of 1 megabit per second (up to 2 Mbps in the second generation of the technology). A frequency hop </a:t>
            </a:r>
            <a:r>
              <a:rPr kumimoji="0" lang="en-US" altLang="zh-CN" sz="2800" b="1" u="sng" dirty="0">
                <a:solidFill>
                  <a:srgbClr val="FF0000"/>
                </a:solidFill>
                <a:cs typeface="Times New Roman" panose="02020603050405020304" pitchFamily="18" charset="0"/>
              </a:rPr>
              <a:t>(9)scheme</a:t>
            </a:r>
            <a:r>
              <a:rPr kumimoji="0" lang="en-US" altLang="zh-CN" sz="2800" b="1" dirty="0">
                <a:solidFill>
                  <a:srgbClr val="000000"/>
                </a:solidFill>
                <a:cs typeface="Times New Roman" panose="02020603050405020304" pitchFamily="18" charset="0"/>
              </a:rPr>
              <a:t> allows devices to communicate even in areas with a great deal of electromagnetic interference. Built-in encryption and </a:t>
            </a:r>
            <a:r>
              <a:rPr kumimoji="0" lang="en-US" altLang="zh-CN" sz="2800" b="1" u="sng" dirty="0">
                <a:solidFill>
                  <a:srgbClr val="FF0000"/>
                </a:solidFill>
                <a:cs typeface="Times New Roman" panose="02020603050405020304" pitchFamily="18" charset="0"/>
              </a:rPr>
              <a:t>(10)verification</a:t>
            </a:r>
            <a:r>
              <a:rPr kumimoji="0" lang="en-US" altLang="zh-CN" sz="2800" b="1" dirty="0">
                <a:solidFill>
                  <a:srgbClr val="000000"/>
                </a:solidFill>
                <a:cs typeface="Times New Roman" panose="02020603050405020304" pitchFamily="18" charset="0"/>
              </a:rPr>
              <a:t> is provided.</a:t>
            </a:r>
          </a:p>
          <a:p>
            <a:endParaRPr lang="zh-CN" altLang="en-US" dirty="0"/>
          </a:p>
        </p:txBody>
      </p:sp>
    </p:spTree>
    <p:extLst>
      <p:ext uri="{BB962C8B-B14F-4D97-AF65-F5344CB8AC3E}">
        <p14:creationId xmlns:p14="http://schemas.microsoft.com/office/powerpoint/2010/main" val="308918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2"/>
          <p:cNvSpPr>
            <a:spLocks noGrp="1"/>
          </p:cNvSpPr>
          <p:nvPr>
            <p:ph idx="1"/>
          </p:nvPr>
        </p:nvSpPr>
        <p:spPr>
          <a:xfrm>
            <a:off x="1649413" y="369888"/>
            <a:ext cx="8883650" cy="5807075"/>
          </a:xfrm>
        </p:spPr>
        <p:txBody>
          <a:bodyPr vert="horz" wrap="square" lIns="91440" tIns="45720" rIns="91440" bIns="45720" anchor="t">
            <a:normAutofit fontScale="77500" lnSpcReduction="20000"/>
          </a:bodyPr>
          <a:lstStyle/>
          <a:p>
            <a:pPr>
              <a:buNone/>
            </a:pPr>
            <a:r>
              <a:rPr lang="en-US" altLang="zh-CN" dirty="0"/>
              <a:t>   microcomputer    computing    digital                base</a:t>
            </a:r>
            <a:endParaRPr lang="zh-CN" altLang="en-US" dirty="0"/>
          </a:p>
          <a:p>
            <a:pPr>
              <a:buNone/>
            </a:pPr>
            <a:r>
              <a:rPr lang="en-US" altLang="zh-CN" dirty="0"/>
              <a:t>   advent                   mode              circuit               significance</a:t>
            </a:r>
            <a:endParaRPr lang="zh-CN" altLang="en-US" dirty="0"/>
          </a:p>
          <a:p>
            <a:pPr>
              <a:buNone/>
            </a:pPr>
            <a:r>
              <a:rPr lang="en-US" altLang="zh-CN" dirty="0"/>
              <a:t>   chip                        appear           speed                transistor</a:t>
            </a:r>
            <a:endParaRPr lang="zh-CN" altLang="en-US" dirty="0"/>
          </a:p>
          <a:p>
            <a:pPr>
              <a:buNone/>
            </a:pPr>
            <a:r>
              <a:rPr lang="en-US" altLang="zh-CN" dirty="0"/>
              <a:t>   minicomputer      combine       categorization   integration</a:t>
            </a:r>
            <a:endParaRPr lang="zh-CN" altLang="en-US" dirty="0"/>
          </a:p>
          <a:p>
            <a:pPr algn="just">
              <a:lnSpc>
                <a:spcPct val="120000"/>
              </a:lnSpc>
              <a:buNone/>
            </a:pPr>
            <a:r>
              <a:rPr lang="en-US" altLang="zh-CN" dirty="0"/>
              <a:t>        Ever since the </a:t>
            </a:r>
            <a:r>
              <a:rPr lang="en-US" altLang="zh-CN" u="sng" dirty="0"/>
              <a:t>  advent  </a:t>
            </a:r>
            <a:r>
              <a:rPr lang="en-US" altLang="zh-CN" dirty="0"/>
              <a:t> of the computers, there have been constant changes. First-generation computers of historic </a:t>
            </a:r>
            <a:r>
              <a:rPr lang="en-US" altLang="zh-CN" u="sng" dirty="0"/>
              <a:t> significance </a:t>
            </a:r>
            <a:r>
              <a:rPr lang="en-US" altLang="zh-CN" dirty="0"/>
              <a:t>, such as UNIVAC, introduced in the early 1950s, were </a:t>
            </a:r>
            <a:r>
              <a:rPr lang="en-US" altLang="zh-CN" u="sng" dirty="0"/>
              <a:t> based </a:t>
            </a:r>
            <a:r>
              <a:rPr lang="en-US" altLang="zh-CN" dirty="0"/>
              <a:t>on vacuum tubes. Second-generation computers, </a:t>
            </a:r>
            <a:r>
              <a:rPr lang="en-US" altLang="zh-CN" u="sng" dirty="0"/>
              <a:t>  appeared  </a:t>
            </a:r>
            <a:r>
              <a:rPr lang="en-US" altLang="zh-CN" dirty="0"/>
              <a:t> in the early 1960s, were those in which </a:t>
            </a:r>
            <a:r>
              <a:rPr lang="en-US" altLang="zh-CN" u="sng" dirty="0"/>
              <a:t>   transistors </a:t>
            </a:r>
            <a:r>
              <a:rPr lang="en-US" altLang="zh-CN" dirty="0"/>
              <a:t> replaced vacuum tubes. In third-generation computers, dating from the 1960s, integrated </a:t>
            </a:r>
            <a:r>
              <a:rPr lang="en-US" altLang="zh-CN" u="sng" dirty="0"/>
              <a:t>circuits</a:t>
            </a:r>
            <a:r>
              <a:rPr lang="en-US" altLang="zh-CN" dirty="0"/>
              <a:t> replaced transistors. In fourth-generation computers such as </a:t>
            </a:r>
            <a:r>
              <a:rPr lang="en-US" altLang="zh-CN" u="sng" dirty="0"/>
              <a:t>   microcomputer   </a:t>
            </a:r>
            <a:r>
              <a:rPr lang="en-US" altLang="zh-CN" dirty="0"/>
              <a:t>, which first appeared in the mid-1970s, large-scale </a:t>
            </a:r>
            <a:r>
              <a:rPr lang="en-US" altLang="zh-CN" u="sng" dirty="0"/>
              <a:t> integration </a:t>
            </a:r>
            <a:r>
              <a:rPr lang="en-US" altLang="zh-CN" dirty="0"/>
              <a:t> enabled thousands of circuits to in incorporated on one </a:t>
            </a:r>
            <a:r>
              <a:rPr lang="en-US" altLang="zh-CN" u="sng" dirty="0"/>
              <a:t>  chip </a:t>
            </a:r>
            <a:r>
              <a:rPr lang="en-US" altLang="zh-CN" dirty="0"/>
              <a:t>. Fifth-generation computers are expected to </a:t>
            </a:r>
            <a:r>
              <a:rPr lang="en-US" altLang="zh-CN" u="sng" dirty="0"/>
              <a:t>  combine  </a:t>
            </a:r>
            <a:r>
              <a:rPr lang="en-US" altLang="zh-CN" dirty="0"/>
              <a:t> very-large-scale integration with sophisticated approaches to </a:t>
            </a:r>
            <a:r>
              <a:rPr lang="en-US" altLang="zh-CN" u="sng" dirty="0"/>
              <a:t> computing </a:t>
            </a:r>
            <a:r>
              <a:rPr lang="en-US" altLang="zh-CN" dirty="0"/>
              <a:t>, including artificial intelligence and true distributed processing.</a:t>
            </a:r>
            <a:endParaRPr lang="zh-CN" altLang="en-US" dirty="0"/>
          </a:p>
          <a:p>
            <a:endParaRPr lang="zh-CN" altLang="en-US" dirty="0"/>
          </a:p>
        </p:txBody>
      </p:sp>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89092"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6</a:t>
            </a:fld>
            <a:endParaRPr lang="en-US" altLang="zh-CN" sz="900" dirty="0">
              <a:solidFill>
                <a:srgbClr val="898989"/>
              </a:solidFill>
            </a:endParaRPr>
          </a:p>
        </p:txBody>
      </p:sp>
    </p:spTree>
  </p:cSld>
  <p:clrMapOvr>
    <a:masterClrMapping/>
  </p:clrMapOvr>
  <p:transition spd="med">
    <p:pull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71F987C-22B0-4344-96F7-CE003537FBC6}"/>
              </a:ext>
            </a:extLst>
          </p:cNvPr>
          <p:cNvSpPr>
            <a:spLocks noGrp="1"/>
          </p:cNvSpPr>
          <p:nvPr>
            <p:ph idx="1"/>
          </p:nvPr>
        </p:nvSpPr>
        <p:spPr>
          <a:xfrm>
            <a:off x="838200" y="242761"/>
            <a:ext cx="10515600" cy="5934202"/>
          </a:xfrm>
        </p:spPr>
        <p:txBody>
          <a:bodyPr>
            <a:normAutofit lnSpcReduction="10000"/>
          </a:bodyPr>
          <a:lstStyle/>
          <a:p>
            <a:pPr algn="just" eaLnBrk="1" hangingPunct="1"/>
            <a:r>
              <a:rPr kumimoji="0" lang="en-US" altLang="zh-CN" sz="2800" b="1" dirty="0">
                <a:solidFill>
                  <a:srgbClr val="000000"/>
                </a:solidFill>
                <a:cs typeface="Times New Roman" panose="02020603050405020304" pitchFamily="18" charset="0"/>
              </a:rPr>
              <a:t>Exchanged  globally       receives        scheme  transceiver</a:t>
            </a:r>
          </a:p>
          <a:p>
            <a:pPr algn="just" eaLnBrk="1" hangingPunct="1"/>
            <a:r>
              <a:rPr kumimoji="0" lang="en-US" altLang="zh-CN" sz="2800" b="1" dirty="0">
                <a:solidFill>
                  <a:srgbClr val="000000"/>
                </a:solidFill>
                <a:cs typeface="Times New Roman" panose="02020603050405020304" pitchFamily="18" charset="0"/>
              </a:rPr>
              <a:t>Voice            multipoint  verification  unique   frequency</a:t>
            </a:r>
          </a:p>
          <a:p>
            <a:pPr algn="just" eaLnBrk="1" hangingPunct="1"/>
            <a:endParaRPr kumimoji="0" lang="en-US" altLang="zh-CN" sz="2800" b="1" dirty="0">
              <a:solidFill>
                <a:srgbClr val="000000"/>
              </a:solidFill>
              <a:cs typeface="Times New Roman" panose="02020603050405020304" pitchFamily="18" charset="0"/>
            </a:endParaRPr>
          </a:p>
          <a:p>
            <a:pPr algn="just" eaLnBrk="1" hangingPunct="1">
              <a:spcAft>
                <a:spcPts val="600"/>
              </a:spcAft>
            </a:pPr>
            <a:r>
              <a:rPr kumimoji="0" lang="en-US" altLang="zh-CN" sz="2800" b="1" dirty="0">
                <a:solidFill>
                  <a:srgbClr val="000000"/>
                </a:solidFill>
                <a:cs typeface="Times New Roman" panose="02020603050405020304" pitchFamily="18" charset="0"/>
              </a:rPr>
              <a:t>Bluetooth requires that a low-cost </a:t>
            </a:r>
            <a:r>
              <a:rPr kumimoji="0" lang="en-US" altLang="zh-CN" sz="2800" b="1" u="sng" dirty="0">
                <a:solidFill>
                  <a:srgbClr val="FF0000"/>
                </a:solidFill>
                <a:cs typeface="Times New Roman" panose="02020603050405020304" pitchFamily="18" charset="0"/>
              </a:rPr>
              <a:t>(1)transceiver </a:t>
            </a:r>
            <a:r>
              <a:rPr kumimoji="0" lang="en-US" altLang="zh-CN" sz="2800" b="1" dirty="0">
                <a:solidFill>
                  <a:srgbClr val="000000"/>
                </a:solidFill>
                <a:cs typeface="Times New Roman" panose="02020603050405020304" pitchFamily="18" charset="0"/>
              </a:rPr>
              <a:t>chip be included in each device. The transceiver transmits and </a:t>
            </a:r>
            <a:r>
              <a:rPr kumimoji="0" lang="en-US" altLang="zh-CN" sz="2800" b="1" u="sng" dirty="0">
                <a:solidFill>
                  <a:srgbClr val="FF0000"/>
                </a:solidFill>
                <a:cs typeface="Times New Roman" panose="02020603050405020304" pitchFamily="18" charset="0"/>
              </a:rPr>
              <a:t>(2)receives</a:t>
            </a:r>
            <a:r>
              <a:rPr kumimoji="0" lang="en-US" altLang="zh-CN" sz="2800" b="1" dirty="0">
                <a:solidFill>
                  <a:srgbClr val="000000"/>
                </a:solidFill>
                <a:cs typeface="Times New Roman" panose="02020603050405020304" pitchFamily="18" charset="0"/>
              </a:rPr>
              <a:t> in a previously unused </a:t>
            </a:r>
            <a:r>
              <a:rPr kumimoji="0" lang="en-US" altLang="zh-CN" sz="2800" b="1" u="sng" dirty="0">
                <a:solidFill>
                  <a:srgbClr val="FF0000"/>
                </a:solidFill>
                <a:cs typeface="Times New Roman" panose="02020603050405020304" pitchFamily="18" charset="0"/>
              </a:rPr>
              <a:t>(3)frequency</a:t>
            </a:r>
            <a:r>
              <a:rPr kumimoji="0" lang="en-US" altLang="zh-CN" sz="2800" b="1" dirty="0">
                <a:solidFill>
                  <a:srgbClr val="000000"/>
                </a:solidFill>
                <a:cs typeface="Times New Roman" panose="02020603050405020304" pitchFamily="18" charset="0"/>
              </a:rPr>
              <a:t> band of 2.45 GHz that is available </a:t>
            </a:r>
            <a:r>
              <a:rPr kumimoji="0" lang="en-US" altLang="zh-CN" sz="2800" b="1" u="sng" dirty="0">
                <a:solidFill>
                  <a:srgbClr val="FF0000"/>
                </a:solidFill>
                <a:cs typeface="Times New Roman" panose="02020603050405020304" pitchFamily="18" charset="0"/>
              </a:rPr>
              <a:t>(4)globally</a:t>
            </a:r>
            <a:r>
              <a:rPr kumimoji="0" lang="en-US" altLang="zh-CN" sz="2800" b="1" dirty="0">
                <a:solidFill>
                  <a:srgbClr val="000000"/>
                </a:solidFill>
                <a:cs typeface="Times New Roman" panose="02020603050405020304" pitchFamily="18" charset="0"/>
              </a:rPr>
              <a:t> (with some variation of bandwidth in different countries), In addition to data, up to three </a:t>
            </a:r>
            <a:r>
              <a:rPr kumimoji="0" lang="en-US" altLang="zh-CN" sz="2800" b="1" u="sng" dirty="0">
                <a:solidFill>
                  <a:srgbClr val="FF0000"/>
                </a:solidFill>
                <a:cs typeface="Times New Roman" panose="02020603050405020304" pitchFamily="18" charset="0"/>
              </a:rPr>
              <a:t>(5)voice</a:t>
            </a:r>
            <a:r>
              <a:rPr kumimoji="0" lang="en-US" altLang="zh-CN" sz="2800" b="1" dirty="0">
                <a:solidFill>
                  <a:srgbClr val="000000"/>
                </a:solidFill>
                <a:cs typeface="Times New Roman" panose="02020603050405020304" pitchFamily="18" charset="0"/>
              </a:rPr>
              <a:t> channels are available. Each device has a </a:t>
            </a:r>
            <a:r>
              <a:rPr kumimoji="0" lang="en-US" altLang="zh-CN" sz="2800" b="1" u="sng" dirty="0">
                <a:solidFill>
                  <a:srgbClr val="FF0000"/>
                </a:solidFill>
                <a:cs typeface="Times New Roman" panose="02020603050405020304" pitchFamily="18" charset="0"/>
              </a:rPr>
              <a:t>(6)unique</a:t>
            </a:r>
            <a:r>
              <a:rPr kumimoji="0" lang="en-US" altLang="zh-CN" sz="2800" b="1" dirty="0">
                <a:solidFill>
                  <a:srgbClr val="000000"/>
                </a:solidFill>
                <a:cs typeface="Times New Roman" panose="02020603050405020304" pitchFamily="18" charset="0"/>
              </a:rPr>
              <a:t> 48-bit address from the IEEE 802 standard. Connections can be point-to-point or </a:t>
            </a:r>
            <a:r>
              <a:rPr kumimoji="0" lang="en-US" altLang="zh-CN" sz="2800" b="1" u="sng" dirty="0">
                <a:solidFill>
                  <a:srgbClr val="FF0000"/>
                </a:solidFill>
                <a:cs typeface="Times New Roman" panose="02020603050405020304" pitchFamily="18" charset="0"/>
              </a:rPr>
              <a:t>(7)multipoint</a:t>
            </a:r>
            <a:r>
              <a:rPr kumimoji="0" lang="en-US" altLang="zh-CN" sz="2800" b="1" dirty="0">
                <a:solidFill>
                  <a:srgbClr val="000000"/>
                </a:solidFill>
                <a:cs typeface="Times New Roman" panose="02020603050405020304" pitchFamily="18" charset="0"/>
              </a:rPr>
              <a:t>. </a:t>
            </a:r>
          </a:p>
          <a:p>
            <a:pPr algn="just" eaLnBrk="1" hangingPunct="1"/>
            <a:r>
              <a:rPr kumimoji="0" lang="en-US" altLang="zh-CN" sz="2800" b="1" dirty="0">
                <a:solidFill>
                  <a:srgbClr val="000000"/>
                </a:solidFill>
                <a:cs typeface="Times New Roman" panose="02020603050405020304" pitchFamily="18" charset="0"/>
              </a:rPr>
              <a:t>The maximum range is 10 meters. Data can be </a:t>
            </a:r>
            <a:r>
              <a:rPr kumimoji="0" lang="en-US" altLang="zh-CN" sz="2800" b="1" u="sng" dirty="0">
                <a:solidFill>
                  <a:srgbClr val="FF0000"/>
                </a:solidFill>
                <a:cs typeface="Times New Roman" panose="02020603050405020304" pitchFamily="18" charset="0"/>
              </a:rPr>
              <a:t>(8)exchanged </a:t>
            </a:r>
            <a:r>
              <a:rPr kumimoji="0" lang="en-US" altLang="zh-CN" sz="2800" b="1" dirty="0">
                <a:solidFill>
                  <a:srgbClr val="FF0000"/>
                </a:solidFill>
                <a:cs typeface="Times New Roman" panose="02020603050405020304" pitchFamily="18" charset="0"/>
              </a:rPr>
              <a:t> </a:t>
            </a:r>
            <a:r>
              <a:rPr kumimoji="0" lang="en-US" altLang="zh-CN" sz="2800" b="1" dirty="0">
                <a:solidFill>
                  <a:srgbClr val="000000"/>
                </a:solidFill>
                <a:cs typeface="Times New Roman" panose="02020603050405020304" pitchFamily="18" charset="0"/>
              </a:rPr>
              <a:t>at a rate of 1 megabit per second (up to 2 Mbps in the second generation of the technology). A frequency hop </a:t>
            </a:r>
            <a:r>
              <a:rPr kumimoji="0" lang="en-US" altLang="zh-CN" sz="2800" b="1" u="sng" dirty="0">
                <a:solidFill>
                  <a:srgbClr val="FF0000"/>
                </a:solidFill>
                <a:cs typeface="Times New Roman" panose="02020603050405020304" pitchFamily="18" charset="0"/>
              </a:rPr>
              <a:t>(9)scheme</a:t>
            </a:r>
            <a:r>
              <a:rPr kumimoji="0" lang="en-US" altLang="zh-CN" sz="2800" b="1" dirty="0">
                <a:solidFill>
                  <a:srgbClr val="000000"/>
                </a:solidFill>
                <a:cs typeface="Times New Roman" panose="02020603050405020304" pitchFamily="18" charset="0"/>
              </a:rPr>
              <a:t> allows devices to communicate even in areas with a great deal of electromagnetic interference. Built-in encryption and </a:t>
            </a:r>
            <a:r>
              <a:rPr kumimoji="0" lang="en-US" altLang="zh-CN" sz="2800" b="1" u="sng" dirty="0">
                <a:solidFill>
                  <a:srgbClr val="FF0000"/>
                </a:solidFill>
                <a:cs typeface="Times New Roman" panose="02020603050405020304" pitchFamily="18" charset="0"/>
              </a:rPr>
              <a:t>(10)verification</a:t>
            </a:r>
            <a:r>
              <a:rPr kumimoji="0" lang="en-US" altLang="zh-CN" sz="2800" b="1" dirty="0">
                <a:solidFill>
                  <a:srgbClr val="000000"/>
                </a:solidFill>
                <a:cs typeface="Times New Roman" panose="02020603050405020304" pitchFamily="18" charset="0"/>
              </a:rPr>
              <a:t> is provided.</a:t>
            </a:r>
          </a:p>
          <a:p>
            <a:pPr marL="0" indent="0">
              <a:buNone/>
            </a:pPr>
            <a:endParaRPr lang="zh-CN" altLang="en-US" dirty="0"/>
          </a:p>
        </p:txBody>
      </p:sp>
    </p:spTree>
    <p:extLst>
      <p:ext uri="{BB962C8B-B14F-4D97-AF65-F5344CB8AC3E}">
        <p14:creationId xmlns:p14="http://schemas.microsoft.com/office/powerpoint/2010/main" val="25619952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83A2FC-7B61-4035-BE4B-334758794EAB}"/>
              </a:ext>
            </a:extLst>
          </p:cNvPr>
          <p:cNvSpPr>
            <a:spLocks noGrp="1"/>
          </p:cNvSpPr>
          <p:nvPr>
            <p:ph idx="1"/>
          </p:nvPr>
        </p:nvSpPr>
        <p:spPr/>
        <p:txBody>
          <a:bodyPr/>
          <a:lstStyle/>
          <a:p>
            <a:pPr marL="0" indent="0" eaLnBrk="1" hangingPunct="1">
              <a:buNone/>
            </a:pPr>
            <a:r>
              <a:rPr kumimoji="0" lang="zh-CN" altLang="en-US" b="1" dirty="0">
                <a:solidFill>
                  <a:srgbClr val="000000"/>
                </a:solidFill>
                <a:latin typeface="Arial" panose="020B0604020202020204" pitchFamily="34" charset="0"/>
              </a:rPr>
              <a:t>一篇完整规范的学术论文结构如右所示：</a:t>
            </a:r>
          </a:p>
          <a:p>
            <a:pPr marL="0" indent="0" eaLnBrk="1" hangingPunct="1">
              <a:buNone/>
            </a:pPr>
            <a:r>
              <a:rPr kumimoji="0" lang="zh-CN" altLang="en-US" b="1" dirty="0">
                <a:latin typeface="Arial" panose="020B0604020202020204" pitchFamily="34" charset="0"/>
              </a:rPr>
              <a:t>其中，</a:t>
            </a:r>
          </a:p>
          <a:p>
            <a:pPr marL="0" indent="0" eaLnBrk="1" hangingPunct="1">
              <a:buNone/>
            </a:pPr>
            <a:r>
              <a:rPr kumimoji="0" lang="en-US" altLang="zh-CN" b="1" dirty="0">
                <a:solidFill>
                  <a:srgbClr val="FF0000"/>
                </a:solidFill>
                <a:latin typeface="Arial" panose="020B0604020202020204" pitchFamily="34" charset="0"/>
              </a:rPr>
              <a:t>Title</a:t>
            </a:r>
            <a:r>
              <a:rPr kumimoji="0" lang="zh-CN" altLang="en-US" b="1" dirty="0">
                <a:solidFill>
                  <a:srgbClr val="FF0000"/>
                </a:solidFill>
                <a:latin typeface="Arial" panose="020B0604020202020204" pitchFamily="34" charset="0"/>
              </a:rPr>
              <a:t>，</a:t>
            </a:r>
            <a:r>
              <a:rPr kumimoji="0" lang="en-US" altLang="zh-CN" b="1" dirty="0">
                <a:solidFill>
                  <a:srgbClr val="FF0000"/>
                </a:solidFill>
                <a:latin typeface="Arial" panose="020B0604020202020204" pitchFamily="34" charset="0"/>
              </a:rPr>
              <a:t>Abstract</a:t>
            </a:r>
            <a:r>
              <a:rPr kumimoji="0" lang="zh-CN" altLang="en-US" b="1" dirty="0">
                <a:solidFill>
                  <a:srgbClr val="FF0000"/>
                </a:solidFill>
                <a:latin typeface="Arial" panose="020B0604020202020204" pitchFamily="34" charset="0"/>
              </a:rPr>
              <a:t>，</a:t>
            </a:r>
            <a:r>
              <a:rPr kumimoji="0" lang="en-US" altLang="zh-CN" b="1" dirty="0">
                <a:solidFill>
                  <a:srgbClr val="FF0000"/>
                </a:solidFill>
                <a:latin typeface="Arial" panose="020B0604020202020204" pitchFamily="34" charset="0"/>
              </a:rPr>
              <a:t>Introduction</a:t>
            </a:r>
            <a:r>
              <a:rPr kumimoji="0" lang="zh-CN" altLang="en-US" b="1" dirty="0">
                <a:solidFill>
                  <a:srgbClr val="FF0000"/>
                </a:solidFill>
                <a:latin typeface="Arial" panose="020B0604020202020204" pitchFamily="34" charset="0"/>
              </a:rPr>
              <a:t>，</a:t>
            </a:r>
            <a:r>
              <a:rPr kumimoji="0" lang="en-US" altLang="zh-CN" b="1" dirty="0">
                <a:solidFill>
                  <a:srgbClr val="FF0000"/>
                </a:solidFill>
                <a:latin typeface="Arial" panose="020B0604020202020204" pitchFamily="34" charset="0"/>
              </a:rPr>
              <a:t>Proposed Method</a:t>
            </a:r>
            <a:r>
              <a:rPr kumimoji="0" lang="zh-CN" altLang="en-US" b="1" dirty="0">
                <a:solidFill>
                  <a:srgbClr val="FF0000"/>
                </a:solidFill>
                <a:latin typeface="Arial" panose="020B0604020202020204" pitchFamily="34" charset="0"/>
              </a:rPr>
              <a:t>，</a:t>
            </a:r>
            <a:r>
              <a:rPr kumimoji="0" lang="en-US" altLang="zh-CN" b="1" dirty="0">
                <a:latin typeface="Arial" panose="020B0604020202020204" pitchFamily="34" charset="0"/>
              </a:rPr>
              <a:t> </a:t>
            </a:r>
            <a:r>
              <a:rPr kumimoji="0" lang="en-US" altLang="zh-CN" b="1" dirty="0">
                <a:solidFill>
                  <a:srgbClr val="FF0000"/>
                </a:solidFill>
                <a:latin typeface="Arial" panose="020B0604020202020204" pitchFamily="34" charset="0"/>
              </a:rPr>
              <a:t>Experimental Result</a:t>
            </a:r>
            <a:r>
              <a:rPr kumimoji="0" lang="zh-CN" altLang="en-US" b="1" dirty="0">
                <a:solidFill>
                  <a:srgbClr val="FF0000"/>
                </a:solidFill>
                <a:latin typeface="Arial" panose="020B0604020202020204" pitchFamily="34" charset="0"/>
              </a:rPr>
              <a:t>，</a:t>
            </a:r>
            <a:r>
              <a:rPr kumimoji="0" lang="en-US" altLang="zh-CN" b="1" dirty="0">
                <a:solidFill>
                  <a:srgbClr val="FF0000"/>
                </a:solidFill>
                <a:latin typeface="Arial" panose="020B0604020202020204" pitchFamily="34" charset="0"/>
              </a:rPr>
              <a:t>Discussions</a:t>
            </a:r>
            <a:r>
              <a:rPr kumimoji="0" lang="zh-CN" altLang="en-US" b="1" dirty="0">
                <a:solidFill>
                  <a:srgbClr val="FF0000"/>
                </a:solidFill>
                <a:latin typeface="Arial" panose="020B0604020202020204" pitchFamily="34" charset="0"/>
              </a:rPr>
              <a:t>，</a:t>
            </a:r>
            <a:r>
              <a:rPr kumimoji="0" lang="en-US" altLang="zh-CN" b="1" dirty="0">
                <a:solidFill>
                  <a:srgbClr val="FF0000"/>
                </a:solidFill>
                <a:latin typeface="Arial" panose="020B0604020202020204" pitchFamily="34" charset="0"/>
              </a:rPr>
              <a:t>Conclusions</a:t>
            </a:r>
            <a:r>
              <a:rPr kumimoji="0" lang="zh-CN" altLang="en-US" b="1" dirty="0">
                <a:solidFill>
                  <a:srgbClr val="FF0000"/>
                </a:solidFill>
                <a:latin typeface="Arial" panose="020B0604020202020204" pitchFamily="34" charset="0"/>
              </a:rPr>
              <a:t>和</a:t>
            </a:r>
            <a:r>
              <a:rPr kumimoji="0" lang="en-US" altLang="zh-CN" b="1" dirty="0">
                <a:solidFill>
                  <a:srgbClr val="FF0000"/>
                </a:solidFill>
                <a:latin typeface="Arial" panose="020B0604020202020204" pitchFamily="34" charset="0"/>
              </a:rPr>
              <a:t>Reference</a:t>
            </a:r>
          </a:p>
          <a:p>
            <a:pPr marL="0" indent="0" eaLnBrk="1" hangingPunct="1">
              <a:buNone/>
            </a:pPr>
            <a:r>
              <a:rPr kumimoji="0" lang="zh-CN" altLang="en-US" b="1" dirty="0">
                <a:solidFill>
                  <a:srgbClr val="000000"/>
                </a:solidFill>
                <a:latin typeface="Arial" panose="020B0604020202020204" pitchFamily="34" charset="0"/>
              </a:rPr>
              <a:t>八项内容是必不可少的，其他内容则根据具体需要而定 </a:t>
            </a:r>
          </a:p>
          <a:p>
            <a:endParaRPr lang="zh-CN" altLang="en-US" dirty="0"/>
          </a:p>
        </p:txBody>
      </p:sp>
    </p:spTree>
    <p:extLst>
      <p:ext uri="{BB962C8B-B14F-4D97-AF65-F5344CB8AC3E}">
        <p14:creationId xmlns:p14="http://schemas.microsoft.com/office/powerpoint/2010/main" val="26835645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31747"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62</a:t>
            </a:fld>
            <a:endParaRPr lang="en-US" altLang="zh-CN" sz="900" dirty="0">
              <a:solidFill>
                <a:srgbClr val="898989"/>
              </a:solidFill>
            </a:endParaRPr>
          </a:p>
        </p:txBody>
      </p:sp>
      <p:sp>
        <p:nvSpPr>
          <p:cNvPr id="31748" name="矩形 6"/>
          <p:cNvSpPr/>
          <p:nvPr/>
        </p:nvSpPr>
        <p:spPr>
          <a:xfrm>
            <a:off x="1700213" y="393700"/>
            <a:ext cx="8842375" cy="3646170"/>
          </a:xfrm>
          <a:prstGeom prst="rect">
            <a:avLst/>
          </a:prstGeom>
          <a:noFill/>
          <a:ln w="9525">
            <a:noFill/>
          </a:ln>
        </p:spPr>
        <p:txBody>
          <a:bodyPr>
            <a:spAutoFit/>
          </a:bodyPr>
          <a:lstStyle/>
          <a:p>
            <a:r>
              <a:rPr lang="en-US" altLang="zh-CN" dirty="0">
                <a:latin typeface="Times New Roman" panose="02020503050405090304" pitchFamily="18" charset="0"/>
              </a:rPr>
              <a:t>reorganized  collection  types     distributed  network</a:t>
            </a:r>
          </a:p>
          <a:p>
            <a:r>
              <a:rPr lang="en-US" altLang="zh-CN" dirty="0">
                <a:latin typeface="Times New Roman" panose="02020503050405090304" pitchFamily="18" charset="0"/>
              </a:rPr>
              <a:t>Accessed      updated     classes  relational    organizational</a:t>
            </a:r>
          </a:p>
          <a:p>
            <a:endParaRPr lang="en-US" altLang="zh-CN" dirty="0">
              <a:latin typeface="Times New Roman" panose="02020503050405090304" pitchFamily="18" charset="0"/>
            </a:endParaRPr>
          </a:p>
          <a:p>
            <a:pPr algn="just">
              <a:spcBef>
                <a:spcPts val="600"/>
              </a:spcBef>
              <a:spcAft>
                <a:spcPts val="600"/>
              </a:spcAft>
            </a:pPr>
            <a:r>
              <a:rPr lang="en-US" altLang="zh-CN" dirty="0">
                <a:latin typeface="Times New Roman" panose="02020503050405090304" pitchFamily="18" charset="0"/>
              </a:rPr>
              <a:t>A database is a </a:t>
            </a:r>
            <a:r>
              <a:rPr lang="en-US" altLang="zh-CN" u="sng" dirty="0">
                <a:solidFill>
                  <a:srgbClr val="FF0000"/>
                </a:solidFill>
                <a:latin typeface="Times New Roman" panose="02020503050405090304" pitchFamily="18" charset="0"/>
              </a:rPr>
              <a:t>(1)collection</a:t>
            </a:r>
            <a:r>
              <a:rPr lang="en-US" altLang="zh-CN" dirty="0">
                <a:latin typeface="Times New Roman" panose="02020503050405090304" pitchFamily="18" charset="0"/>
              </a:rPr>
              <a:t> of information that is organized so that it can easily be </a:t>
            </a:r>
            <a:r>
              <a:rPr lang="en-US" altLang="zh-CN" u="sng" dirty="0">
                <a:solidFill>
                  <a:srgbClr val="FF0000"/>
                </a:solidFill>
                <a:latin typeface="Times New Roman" panose="02020503050405090304" pitchFamily="18" charset="0"/>
              </a:rPr>
              <a:t>(2)accessed</a:t>
            </a:r>
            <a:r>
              <a:rPr lang="en-US" altLang="zh-CN" dirty="0">
                <a:latin typeface="Times New Roman" panose="02020503050405090304" pitchFamily="18" charset="0"/>
              </a:rPr>
              <a:t>, managed, and </a:t>
            </a:r>
            <a:r>
              <a:rPr lang="en-US" altLang="zh-CN" u="sng" dirty="0">
                <a:solidFill>
                  <a:srgbClr val="FF0000"/>
                </a:solidFill>
                <a:latin typeface="Times New Roman" panose="02020503050405090304" pitchFamily="18" charset="0"/>
              </a:rPr>
              <a:t>(3)updated</a:t>
            </a:r>
            <a:r>
              <a:rPr lang="en-US" altLang="zh-CN" dirty="0">
                <a:latin typeface="Times New Roman" panose="02020503050405090304" pitchFamily="18" charset="0"/>
              </a:rPr>
              <a:t>. In one view, databases can be classified according to </a:t>
            </a:r>
            <a:r>
              <a:rPr lang="en-US" altLang="zh-CN" u="sng" dirty="0">
                <a:solidFill>
                  <a:srgbClr val="FF0000"/>
                </a:solidFill>
                <a:latin typeface="Times New Roman" panose="02020503050405090304" pitchFamily="18" charset="0"/>
              </a:rPr>
              <a:t>(4)types</a:t>
            </a:r>
            <a:r>
              <a:rPr lang="en-US" altLang="zh-CN" dirty="0">
                <a:latin typeface="Times New Roman" panose="02020503050405090304" pitchFamily="18" charset="0"/>
              </a:rPr>
              <a:t> of content: bibliographic, full-text, numeric, and images. </a:t>
            </a:r>
          </a:p>
          <a:p>
            <a:pPr algn="just">
              <a:spcBef>
                <a:spcPts val="600"/>
              </a:spcBef>
              <a:spcAft>
                <a:spcPts val="600"/>
              </a:spcAft>
            </a:pPr>
            <a:r>
              <a:rPr lang="en-US" altLang="zh-CN" dirty="0">
                <a:latin typeface="Times New Roman" panose="02020503050405090304" pitchFamily="18" charset="0"/>
              </a:rPr>
              <a:t>In computing, databases are sometimes classified according to their </a:t>
            </a:r>
            <a:r>
              <a:rPr lang="en-US" altLang="zh-CN" u="sng" dirty="0">
                <a:solidFill>
                  <a:srgbClr val="FF0000"/>
                </a:solidFill>
                <a:latin typeface="Times New Roman" panose="02020503050405090304" pitchFamily="18" charset="0"/>
              </a:rPr>
              <a:t>(5)organizational</a:t>
            </a:r>
            <a:r>
              <a:rPr lang="en-US" altLang="zh-CN" dirty="0">
                <a:latin typeface="Times New Roman" panose="02020503050405090304" pitchFamily="18" charset="0"/>
              </a:rPr>
              <a:t> approach. The most prevalent approach is the </a:t>
            </a:r>
            <a:r>
              <a:rPr lang="en-US" altLang="zh-CN" u="sng" dirty="0">
                <a:solidFill>
                  <a:srgbClr val="FF0000"/>
                </a:solidFill>
                <a:latin typeface="Times New Roman" panose="02020503050405090304" pitchFamily="18" charset="0"/>
              </a:rPr>
              <a:t>(6)relational</a:t>
            </a:r>
            <a:r>
              <a:rPr lang="en-US" altLang="zh-CN" dirty="0">
                <a:latin typeface="Times New Roman" panose="02020503050405090304" pitchFamily="18" charset="0"/>
              </a:rPr>
              <a:t> database, a tabular database in which data is defined so that it can be </a:t>
            </a:r>
            <a:r>
              <a:rPr lang="en-US" altLang="zh-CN" u="sng" dirty="0">
                <a:solidFill>
                  <a:srgbClr val="FF0000"/>
                </a:solidFill>
                <a:latin typeface="Times New Roman" panose="02020503050405090304" pitchFamily="18" charset="0"/>
              </a:rPr>
              <a:t>(7)reorganized</a:t>
            </a:r>
            <a:r>
              <a:rPr lang="en-US" altLang="zh-CN" dirty="0">
                <a:latin typeface="Times New Roman" panose="02020503050405090304" pitchFamily="18" charset="0"/>
              </a:rPr>
              <a:t> and accessed in a number of different ways. A </a:t>
            </a:r>
            <a:r>
              <a:rPr lang="en-US" altLang="zh-CN" u="sng" dirty="0">
                <a:solidFill>
                  <a:srgbClr val="FF0000"/>
                </a:solidFill>
                <a:latin typeface="Times New Roman" panose="02020503050405090304" pitchFamily="18" charset="0"/>
              </a:rPr>
              <a:t>(8)distributed</a:t>
            </a:r>
            <a:r>
              <a:rPr lang="en-US" altLang="zh-CN" dirty="0">
                <a:latin typeface="Times New Roman" panose="02020503050405090304" pitchFamily="18" charset="0"/>
              </a:rPr>
              <a:t> database is one that can be dispersed or replicated among different points in a </a:t>
            </a:r>
            <a:r>
              <a:rPr lang="en-US" altLang="zh-CN" u="sng" dirty="0">
                <a:solidFill>
                  <a:srgbClr val="FF0000"/>
                </a:solidFill>
                <a:latin typeface="Times New Roman" panose="02020503050405090304" pitchFamily="18" charset="0"/>
              </a:rPr>
              <a:t>(9)network</a:t>
            </a:r>
            <a:r>
              <a:rPr lang="en-US" altLang="zh-CN" dirty="0">
                <a:latin typeface="Times New Roman" panose="02020503050405090304" pitchFamily="18" charset="0"/>
              </a:rPr>
              <a:t>. An object-oriented programming database is one that is congruent with the data defined in object </a:t>
            </a:r>
            <a:r>
              <a:rPr lang="en-US" altLang="zh-CN" u="sng" dirty="0">
                <a:solidFill>
                  <a:srgbClr val="FF0000"/>
                </a:solidFill>
                <a:latin typeface="Times New Roman" panose="02020503050405090304" pitchFamily="18" charset="0"/>
              </a:rPr>
              <a:t>(10)classes</a:t>
            </a:r>
            <a:r>
              <a:rPr lang="en-US" altLang="zh-CN" dirty="0">
                <a:latin typeface="Times New Roman" panose="02020503050405090304" pitchFamily="18" charset="0"/>
              </a:rPr>
              <a:t> and subclasses.</a:t>
            </a:r>
            <a:endParaRPr lang="zh-CN" altLang="en-US" dirty="0">
              <a:latin typeface="Times New Roman" panose="02020503050405090304" pitchFamily="18" charset="0"/>
            </a:endParaRPr>
          </a:p>
        </p:txBody>
      </p:sp>
    </p:spTree>
  </p:cSld>
  <p:clrMapOvr>
    <a:masterClrMapping/>
  </p:clrMapOvr>
  <p:transition spd="med">
    <p:pull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55299"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63</a:t>
            </a:fld>
            <a:endParaRPr lang="en-US" altLang="zh-CN" sz="900" dirty="0">
              <a:solidFill>
                <a:srgbClr val="898989"/>
              </a:solidFill>
            </a:endParaRPr>
          </a:p>
        </p:txBody>
      </p:sp>
      <p:sp>
        <p:nvSpPr>
          <p:cNvPr id="55300" name="矩形 9"/>
          <p:cNvSpPr/>
          <p:nvPr/>
        </p:nvSpPr>
        <p:spPr>
          <a:xfrm>
            <a:off x="1901825" y="636588"/>
            <a:ext cx="8405813" cy="3553460"/>
          </a:xfrm>
          <a:prstGeom prst="rect">
            <a:avLst/>
          </a:prstGeom>
          <a:noFill/>
          <a:ln w="9525">
            <a:noFill/>
          </a:ln>
        </p:spPr>
        <p:txBody>
          <a:bodyPr>
            <a:spAutoFit/>
          </a:bodyPr>
          <a:lstStyle/>
          <a:p>
            <a:pPr>
              <a:spcBef>
                <a:spcPts val="600"/>
              </a:spcBef>
              <a:spcAft>
                <a:spcPts val="600"/>
              </a:spcAft>
            </a:pPr>
            <a:r>
              <a:rPr lang="en-US" altLang="zh-CN" b="1" dirty="0">
                <a:latin typeface="Times New Roman" panose="02020503050405090304" pitchFamily="18" charset="0"/>
              </a:rPr>
              <a:t>Filter/Filtering</a:t>
            </a:r>
          </a:p>
          <a:p>
            <a:pPr algn="just">
              <a:spcBef>
                <a:spcPts val="600"/>
              </a:spcBef>
              <a:spcAft>
                <a:spcPts val="600"/>
              </a:spcAft>
            </a:pPr>
            <a:r>
              <a:rPr lang="en-US" altLang="zh-CN" b="1" dirty="0">
                <a:solidFill>
                  <a:srgbClr val="FF0000"/>
                </a:solidFill>
                <a:latin typeface="Times New Roman" panose="02020503050405090304" pitchFamily="18" charset="0"/>
              </a:rPr>
              <a:t>Low-pass filter</a:t>
            </a:r>
            <a:r>
              <a:rPr lang="en-US" altLang="zh-CN" b="1" dirty="0">
                <a:latin typeface="Times New Roman" panose="02020503050405090304" pitchFamily="18" charset="0"/>
              </a:rPr>
              <a:t>: low frequencies are passed, high frequencies are attenuated.</a:t>
            </a:r>
          </a:p>
          <a:p>
            <a:pPr algn="just">
              <a:spcBef>
                <a:spcPts val="600"/>
              </a:spcBef>
              <a:spcAft>
                <a:spcPts val="600"/>
              </a:spcAft>
            </a:pPr>
            <a:r>
              <a:rPr lang="en-US" altLang="zh-CN" b="1" dirty="0">
                <a:solidFill>
                  <a:srgbClr val="FF0000"/>
                </a:solidFill>
                <a:latin typeface="Times New Roman" panose="02020503050405090304" pitchFamily="18" charset="0"/>
              </a:rPr>
              <a:t>High-pass filter</a:t>
            </a:r>
            <a:r>
              <a:rPr lang="en-US" altLang="zh-CN" b="1" dirty="0">
                <a:latin typeface="Times New Roman" panose="02020503050405090304" pitchFamily="18" charset="0"/>
              </a:rPr>
              <a:t>: high frequencies are passed, low frequencies are attenuated.</a:t>
            </a:r>
          </a:p>
          <a:p>
            <a:pPr algn="just">
              <a:spcBef>
                <a:spcPts val="600"/>
              </a:spcBef>
              <a:spcAft>
                <a:spcPts val="600"/>
              </a:spcAft>
            </a:pPr>
            <a:r>
              <a:rPr lang="en-US" altLang="zh-CN" b="1" dirty="0">
                <a:solidFill>
                  <a:srgbClr val="FF0000"/>
                </a:solidFill>
                <a:latin typeface="Times New Roman" panose="02020503050405090304" pitchFamily="18" charset="0"/>
              </a:rPr>
              <a:t>Band-pass filter</a:t>
            </a:r>
            <a:r>
              <a:rPr lang="en-US" altLang="zh-CN" b="1" dirty="0">
                <a:latin typeface="Times New Roman" panose="02020503050405090304" pitchFamily="18" charset="0"/>
              </a:rPr>
              <a:t>: only frequencies in a frequency band are passed.</a:t>
            </a:r>
          </a:p>
          <a:p>
            <a:pPr algn="just">
              <a:spcBef>
                <a:spcPts val="600"/>
              </a:spcBef>
              <a:spcAft>
                <a:spcPts val="600"/>
              </a:spcAft>
            </a:pPr>
            <a:r>
              <a:rPr lang="en-US" altLang="zh-CN" b="1" dirty="0">
                <a:solidFill>
                  <a:srgbClr val="FF0000"/>
                </a:solidFill>
                <a:latin typeface="Times New Roman" panose="02020503050405090304" pitchFamily="18" charset="0"/>
              </a:rPr>
              <a:t>Band-stop filter or band-reject filter</a:t>
            </a:r>
            <a:r>
              <a:rPr lang="en-US" altLang="zh-CN" b="1" dirty="0">
                <a:latin typeface="Times New Roman" panose="02020503050405090304" pitchFamily="18" charset="0"/>
              </a:rPr>
              <a:t>: only frequencies in a frequency band are attenuated.</a:t>
            </a:r>
          </a:p>
          <a:p>
            <a:r>
              <a:rPr lang="zh-CN" altLang="en-US" b="1" dirty="0">
                <a:solidFill>
                  <a:srgbClr val="FF0000"/>
                </a:solidFill>
                <a:latin typeface="Times New Roman" panose="02020503050405090304" pitchFamily="18" charset="0"/>
              </a:rPr>
              <a:t>低通滤波</a:t>
            </a:r>
            <a:r>
              <a:rPr lang="en-US" altLang="zh-CN" b="1" dirty="0">
                <a:latin typeface="Times New Roman" panose="02020503050405090304" pitchFamily="18" charset="0"/>
              </a:rPr>
              <a:t>:</a:t>
            </a:r>
            <a:r>
              <a:rPr lang="zh-CN" altLang="en-US" b="1" dirty="0">
                <a:latin typeface="Times New Roman" panose="02020503050405090304" pitchFamily="18" charset="0"/>
              </a:rPr>
              <a:t>低频通过，高频减弱。</a:t>
            </a:r>
            <a:endParaRPr lang="en-US" altLang="zh-CN" b="1" dirty="0">
              <a:latin typeface="Times New Roman" panose="02020503050405090304" pitchFamily="18" charset="0"/>
            </a:endParaRPr>
          </a:p>
          <a:p>
            <a:r>
              <a:rPr lang="zh-CN" altLang="en-US" b="1" dirty="0">
                <a:solidFill>
                  <a:srgbClr val="FF0000"/>
                </a:solidFill>
                <a:latin typeface="Times New Roman" panose="02020503050405090304" pitchFamily="18" charset="0"/>
              </a:rPr>
              <a:t>高通滤波</a:t>
            </a:r>
            <a:r>
              <a:rPr lang="en-US" altLang="zh-CN" b="1" dirty="0">
                <a:latin typeface="Times New Roman" panose="02020503050405090304" pitchFamily="18" charset="0"/>
              </a:rPr>
              <a:t>:</a:t>
            </a:r>
            <a:r>
              <a:rPr lang="zh-CN" altLang="en-US" b="1" dirty="0">
                <a:latin typeface="Times New Roman" panose="02020503050405090304" pitchFamily="18" charset="0"/>
              </a:rPr>
              <a:t>高频通过，低频减弱。</a:t>
            </a:r>
            <a:endParaRPr lang="en-US" altLang="zh-CN" b="1" dirty="0">
              <a:latin typeface="Times New Roman" panose="02020503050405090304" pitchFamily="18" charset="0"/>
            </a:endParaRPr>
          </a:p>
          <a:p>
            <a:r>
              <a:rPr lang="zh-CN" altLang="en-US" b="1" dirty="0">
                <a:solidFill>
                  <a:srgbClr val="FF0000"/>
                </a:solidFill>
                <a:latin typeface="Times New Roman" panose="02020503050405090304" pitchFamily="18" charset="0"/>
              </a:rPr>
              <a:t>带通滤波</a:t>
            </a:r>
            <a:r>
              <a:rPr lang="en-US" altLang="zh-CN" b="1" dirty="0">
                <a:latin typeface="Times New Roman" panose="02020503050405090304" pitchFamily="18" charset="0"/>
              </a:rPr>
              <a:t>:</a:t>
            </a:r>
            <a:r>
              <a:rPr lang="zh-CN" altLang="en-US" b="1" dirty="0">
                <a:latin typeface="Times New Roman" panose="02020503050405090304" pitchFamily="18" charset="0"/>
              </a:rPr>
              <a:t>指定频段的频率通过。</a:t>
            </a:r>
            <a:endParaRPr lang="en-US" altLang="zh-CN" b="1" dirty="0">
              <a:latin typeface="Times New Roman" panose="02020503050405090304" pitchFamily="18" charset="0"/>
            </a:endParaRPr>
          </a:p>
          <a:p>
            <a:pPr algn="just"/>
            <a:r>
              <a:rPr lang="zh-CN" altLang="en-US" b="1" dirty="0">
                <a:solidFill>
                  <a:srgbClr val="FF0000"/>
                </a:solidFill>
                <a:latin typeface="Times New Roman" panose="02020503050405090304" pitchFamily="18" charset="0"/>
              </a:rPr>
              <a:t>带阻滤波</a:t>
            </a:r>
            <a:r>
              <a:rPr lang="en-US" altLang="zh-CN" b="1" dirty="0">
                <a:latin typeface="Times New Roman" panose="02020503050405090304" pitchFamily="18" charset="0"/>
              </a:rPr>
              <a:t>:</a:t>
            </a:r>
            <a:r>
              <a:rPr lang="zh-CN" altLang="en-US" b="1" dirty="0">
                <a:latin typeface="Times New Roman" panose="02020503050405090304" pitchFamily="18" charset="0"/>
              </a:rPr>
              <a:t>指定频段的频率减弱。</a:t>
            </a:r>
          </a:p>
        </p:txBody>
      </p:sp>
    </p:spTree>
  </p:cSld>
  <p:clrMapOvr>
    <a:masterClrMapping/>
  </p:clrMapOvr>
  <p:transition spd="med">
    <p:pull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56323"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64</a:t>
            </a:fld>
            <a:endParaRPr lang="en-US" altLang="zh-CN" sz="900" dirty="0">
              <a:solidFill>
                <a:srgbClr val="898989"/>
              </a:solidFill>
            </a:endParaRPr>
          </a:p>
        </p:txBody>
      </p:sp>
      <p:sp>
        <p:nvSpPr>
          <p:cNvPr id="56324" name="文本框 5"/>
          <p:cNvSpPr txBox="1"/>
          <p:nvPr/>
        </p:nvSpPr>
        <p:spPr>
          <a:xfrm>
            <a:off x="1809750" y="617538"/>
            <a:ext cx="6393180" cy="3969385"/>
          </a:xfrm>
          <a:prstGeom prst="rect">
            <a:avLst/>
          </a:prstGeom>
          <a:noFill/>
          <a:ln w="9525">
            <a:noFill/>
          </a:ln>
        </p:spPr>
        <p:txBody>
          <a:bodyPr wrap="none">
            <a:spAutoFit/>
          </a:bodyPr>
          <a:lstStyle/>
          <a:p>
            <a:r>
              <a:rPr lang="en-US" altLang="zh-CN" b="1" dirty="0">
                <a:latin typeface="Times New Roman" panose="02020503050405090304" pitchFamily="18" charset="0"/>
              </a:rPr>
              <a:t>Fill in the blanks</a:t>
            </a:r>
          </a:p>
          <a:p>
            <a:endParaRPr lang="en-US" altLang="zh-CN" dirty="0">
              <a:latin typeface="Times New Roman" panose="02020503050405090304" pitchFamily="18" charset="0"/>
            </a:endParaRPr>
          </a:p>
          <a:p>
            <a:r>
              <a:rPr lang="en-US" altLang="zh-CN" dirty="0">
                <a:latin typeface="Times New Roman" panose="02020503050405090304" pitchFamily="18" charset="0"/>
              </a:rPr>
              <a:t>Types of databases: </a:t>
            </a:r>
            <a:r>
              <a:rPr lang="en-US" altLang="zh-CN" u="sng" dirty="0">
                <a:latin typeface="Times New Roman" panose="02020503050405090304" pitchFamily="18" charset="0"/>
              </a:rPr>
              <a:t>             </a:t>
            </a:r>
            <a:r>
              <a:rPr lang="zh-CN" altLang="en-US" dirty="0">
                <a:latin typeface="Times New Roman" panose="02020503050405090304" pitchFamily="18" charset="0"/>
              </a:rPr>
              <a:t>，</a:t>
            </a:r>
            <a:r>
              <a:rPr lang="zh-CN" altLang="en-US" u="sng" dirty="0">
                <a:latin typeface="Times New Roman" panose="02020503050405090304" pitchFamily="18" charset="0"/>
              </a:rPr>
              <a:t> </a:t>
            </a:r>
            <a:r>
              <a:rPr lang="en-US" altLang="zh-CN" u="sng" dirty="0">
                <a:latin typeface="Times New Roman" panose="02020503050405090304" pitchFamily="18" charset="0"/>
              </a:rPr>
              <a:t>hierarchical database </a:t>
            </a:r>
            <a:r>
              <a:rPr lang="zh-CN" altLang="en-US" dirty="0">
                <a:latin typeface="Times New Roman" panose="02020503050405090304" pitchFamily="18" charset="0"/>
              </a:rPr>
              <a:t> </a:t>
            </a:r>
            <a:r>
              <a:rPr lang="en-US" altLang="zh-CN" dirty="0">
                <a:latin typeface="Times New Roman" panose="02020503050405090304" pitchFamily="18" charset="0"/>
              </a:rPr>
              <a:t>, </a:t>
            </a:r>
            <a:r>
              <a:rPr lang="zh-CN" altLang="en-US" u="sng" dirty="0">
                <a:latin typeface="Times New Roman" panose="02020503050405090304" pitchFamily="18" charset="0"/>
              </a:rPr>
              <a:t>                </a:t>
            </a:r>
            <a:r>
              <a:rPr lang="en-US" altLang="zh-CN" dirty="0">
                <a:latin typeface="Times New Roman" panose="02020503050405090304" pitchFamily="18" charset="0"/>
              </a:rPr>
              <a:t>, </a:t>
            </a:r>
          </a:p>
          <a:p>
            <a:r>
              <a:rPr lang="en-US" altLang="zh-CN" u="sng" dirty="0">
                <a:latin typeface="Times New Roman" panose="02020503050405090304" pitchFamily="18" charset="0"/>
              </a:rPr>
              <a:t>               </a:t>
            </a:r>
            <a:r>
              <a:rPr lang="en-US" altLang="zh-CN" dirty="0">
                <a:latin typeface="Times New Roman" panose="02020503050405090304" pitchFamily="18" charset="0"/>
              </a:rPr>
              <a:t>,  and</a:t>
            </a:r>
            <a:r>
              <a:rPr lang="en-US" altLang="zh-CN" u="sng" dirty="0">
                <a:latin typeface="Times New Roman" panose="02020503050405090304" pitchFamily="18" charset="0"/>
              </a:rPr>
              <a:t>              </a:t>
            </a:r>
            <a:r>
              <a:rPr lang="en-US" altLang="zh-CN" dirty="0">
                <a:latin typeface="Times New Roman" panose="02020503050405090304" pitchFamily="18" charset="0"/>
              </a:rPr>
              <a:t>.</a:t>
            </a:r>
          </a:p>
          <a:p>
            <a:endParaRPr lang="en-US" altLang="zh-CN" dirty="0">
              <a:latin typeface="Times New Roman" panose="02020503050405090304" pitchFamily="18" charset="0"/>
            </a:endParaRPr>
          </a:p>
          <a:p>
            <a:r>
              <a:rPr lang="en-US" altLang="zh-CN" dirty="0">
                <a:solidFill>
                  <a:srgbClr val="000000"/>
                </a:solidFill>
                <a:latin typeface="Times New Roman" panose="02020503050405090304" pitchFamily="18" charset="0"/>
              </a:rPr>
              <a:t>There are four kinds of threats to the security of a computing </a:t>
            </a:r>
          </a:p>
          <a:p>
            <a:r>
              <a:rPr lang="en-US" altLang="zh-CN" dirty="0">
                <a:solidFill>
                  <a:srgbClr val="000000"/>
                </a:solidFill>
                <a:latin typeface="Times New Roman" panose="02020503050405090304" pitchFamily="18" charset="0"/>
              </a:rPr>
              <a:t>system </a:t>
            </a:r>
            <a:r>
              <a:rPr lang="en-US" altLang="zh-CN" dirty="0">
                <a:latin typeface="Times New Roman" panose="02020503050405090304" pitchFamily="18" charset="0"/>
              </a:rPr>
              <a:t>: </a:t>
            </a:r>
            <a:r>
              <a:rPr lang="en-US" altLang="zh-CN" u="sng" dirty="0">
                <a:latin typeface="Times New Roman" panose="02020503050405090304" pitchFamily="18" charset="0"/>
              </a:rPr>
              <a:t>                </a:t>
            </a:r>
            <a:r>
              <a:rPr lang="zh-CN" altLang="en-US" dirty="0">
                <a:latin typeface="Times New Roman" panose="02020503050405090304" pitchFamily="18" charset="0"/>
              </a:rPr>
              <a:t>，</a:t>
            </a:r>
            <a:r>
              <a:rPr lang="zh-CN" altLang="en-US" u="sng" dirty="0">
                <a:latin typeface="Times New Roman" panose="02020503050405090304" pitchFamily="18" charset="0"/>
              </a:rPr>
              <a:t> </a:t>
            </a:r>
            <a:r>
              <a:rPr lang="en-US" altLang="zh-CN" u="sng" dirty="0">
                <a:latin typeface="Times New Roman" panose="02020503050405090304" pitchFamily="18" charset="0"/>
              </a:rPr>
              <a:t>                 </a:t>
            </a:r>
            <a:r>
              <a:rPr lang="en-US" altLang="zh-CN" dirty="0">
                <a:latin typeface="Times New Roman" panose="02020503050405090304" pitchFamily="18" charset="0"/>
              </a:rPr>
              <a:t>, </a:t>
            </a:r>
            <a:r>
              <a:rPr lang="zh-CN" altLang="en-US" u="sng" dirty="0">
                <a:latin typeface="Times New Roman" panose="02020503050405090304" pitchFamily="18" charset="0"/>
              </a:rPr>
              <a:t>  </a:t>
            </a:r>
            <a:r>
              <a:rPr lang="en-US" altLang="zh-CN" u="sng" dirty="0">
                <a:latin typeface="Times New Roman" panose="02020503050405090304" pitchFamily="18" charset="0"/>
              </a:rPr>
              <a:t>modification</a:t>
            </a:r>
            <a:r>
              <a:rPr lang="zh-CN" altLang="en-US" u="sng" dirty="0">
                <a:latin typeface="Times New Roman" panose="02020503050405090304" pitchFamily="18" charset="0"/>
              </a:rPr>
              <a:t> </a:t>
            </a:r>
            <a:r>
              <a:rPr lang="en-US" altLang="zh-CN" dirty="0">
                <a:latin typeface="Times New Roman" panose="02020503050405090304" pitchFamily="18" charset="0"/>
              </a:rPr>
              <a:t>, and </a:t>
            </a:r>
            <a:r>
              <a:rPr lang="en-US" altLang="zh-CN" u="sng" dirty="0">
                <a:latin typeface="Times New Roman" panose="02020503050405090304" pitchFamily="18" charset="0"/>
              </a:rPr>
              <a:t>                  </a:t>
            </a:r>
            <a:r>
              <a:rPr lang="en-US" altLang="zh-CN" dirty="0">
                <a:solidFill>
                  <a:srgbClr val="000000"/>
                </a:solidFill>
                <a:latin typeface="Times New Roman" panose="02020503050405090304" pitchFamily="18" charset="0"/>
              </a:rPr>
              <a:t>.</a:t>
            </a:r>
          </a:p>
          <a:p>
            <a:endParaRPr lang="en-US" altLang="zh-CN" dirty="0">
              <a:solidFill>
                <a:srgbClr val="000000"/>
              </a:solidFill>
              <a:latin typeface="Times New Roman" panose="02020503050405090304" pitchFamily="18" charset="0"/>
            </a:endParaRPr>
          </a:p>
          <a:p>
            <a:r>
              <a:rPr lang="en-US" altLang="zh-CN" dirty="0">
                <a:solidFill>
                  <a:srgbClr val="000000"/>
                </a:solidFill>
                <a:latin typeface="Times New Roman" panose="02020503050405090304" pitchFamily="18" charset="0"/>
              </a:rPr>
              <a:t>Two main cryptography schemes:</a:t>
            </a:r>
            <a:r>
              <a:rPr lang="zh-CN" altLang="en-US" u="sng" dirty="0">
                <a:latin typeface="Times New Roman" panose="02020503050405090304" pitchFamily="18" charset="0"/>
              </a:rPr>
              <a:t>                     </a:t>
            </a:r>
            <a:r>
              <a:rPr lang="en-US" altLang="zh-CN" dirty="0">
                <a:latin typeface="Times New Roman" panose="02020503050405090304" pitchFamily="18" charset="0"/>
              </a:rPr>
              <a:t> and </a:t>
            </a:r>
            <a:r>
              <a:rPr lang="en-US" altLang="zh-CN" u="sng" dirty="0">
                <a:latin typeface="Times New Roman" panose="02020503050405090304" pitchFamily="18" charset="0"/>
              </a:rPr>
              <a:t>                      </a:t>
            </a:r>
            <a:r>
              <a:rPr lang="en-US" altLang="zh-CN" dirty="0">
                <a:solidFill>
                  <a:srgbClr val="000000"/>
                </a:solidFill>
                <a:latin typeface="Times New Roman" panose="02020503050405090304" pitchFamily="18" charset="0"/>
              </a:rPr>
              <a:t>.</a:t>
            </a:r>
          </a:p>
          <a:p>
            <a:endParaRPr lang="en-US" altLang="zh-CN" b="1" dirty="0">
              <a:solidFill>
                <a:srgbClr val="000000"/>
              </a:solidFill>
              <a:latin typeface="Times New Roman" panose="02020503050405090304" pitchFamily="18" charset="0"/>
            </a:endParaRPr>
          </a:p>
          <a:p>
            <a:pPr eaLnBrk="1" hangingPunct="1"/>
            <a:r>
              <a:rPr lang="en-US" altLang="zh-CN" dirty="0">
                <a:solidFill>
                  <a:srgbClr val="000000"/>
                </a:solidFill>
                <a:latin typeface="Times New Roman" panose="02020503050405090304" pitchFamily="18" charset="0"/>
              </a:rPr>
              <a:t>Key elements of a scientific research paper:</a:t>
            </a:r>
            <a:r>
              <a:rPr lang="en-US" altLang="zh-CN" u="sng" dirty="0">
                <a:solidFill>
                  <a:srgbClr val="000000"/>
                </a:solidFill>
                <a:latin typeface="Times New Roman" panose="02020503050405090304" pitchFamily="18" charset="0"/>
              </a:rPr>
              <a:t>    Title    </a:t>
            </a:r>
            <a:r>
              <a:rPr lang="en-US" altLang="zh-CN" dirty="0">
                <a:solidFill>
                  <a:srgbClr val="000000"/>
                </a:solidFill>
                <a:latin typeface="Times New Roman" panose="02020503050405090304" pitchFamily="18" charset="0"/>
              </a:rPr>
              <a:t>, </a:t>
            </a:r>
            <a:r>
              <a:rPr lang="en-US" altLang="zh-CN" u="sng" dirty="0">
                <a:solidFill>
                  <a:srgbClr val="000000"/>
                </a:solidFill>
                <a:latin typeface="Times New Roman" panose="02020503050405090304" pitchFamily="18" charset="0"/>
              </a:rPr>
              <a:t>                 </a:t>
            </a:r>
            <a:r>
              <a:rPr lang="en-US" altLang="zh-CN" dirty="0">
                <a:solidFill>
                  <a:srgbClr val="000000"/>
                </a:solidFill>
                <a:latin typeface="Times New Roman" panose="02020503050405090304" pitchFamily="18" charset="0"/>
              </a:rPr>
              <a:t>, </a:t>
            </a:r>
          </a:p>
          <a:p>
            <a:pPr eaLnBrk="1" hangingPunct="1"/>
            <a:r>
              <a:rPr lang="en-US" altLang="zh-CN" u="sng" dirty="0">
                <a:solidFill>
                  <a:srgbClr val="000000"/>
                </a:solidFill>
                <a:latin typeface="Times New Roman" panose="02020503050405090304" pitchFamily="18" charset="0"/>
              </a:rPr>
              <a:t> </a:t>
            </a:r>
            <a:r>
              <a:rPr lang="zh-CN" altLang="en-US" u="sng" dirty="0">
                <a:solidFill>
                  <a:srgbClr val="000000"/>
                </a:solidFill>
                <a:latin typeface="Times New Roman" panose="02020503050405090304" pitchFamily="18" charset="0"/>
              </a:rPr>
              <a:t>                     </a:t>
            </a:r>
            <a:r>
              <a:rPr lang="en-US" altLang="zh-CN" dirty="0">
                <a:solidFill>
                  <a:srgbClr val="000000"/>
                </a:solidFill>
                <a:latin typeface="Times New Roman" panose="02020503050405090304" pitchFamily="18" charset="0"/>
              </a:rPr>
              <a:t>, </a:t>
            </a:r>
            <a:r>
              <a:rPr lang="zh-CN" altLang="en-US" u="sng" dirty="0">
                <a:solidFill>
                  <a:srgbClr val="000000"/>
                </a:solidFill>
                <a:latin typeface="Times New Roman" panose="02020503050405090304" pitchFamily="18" charset="0"/>
              </a:rPr>
              <a:t> </a:t>
            </a:r>
            <a:r>
              <a:rPr lang="en-US" altLang="zh-CN" u="sng" dirty="0">
                <a:solidFill>
                  <a:srgbClr val="000000"/>
                </a:solidFill>
                <a:latin typeface="Times New Roman" panose="02020503050405090304" pitchFamily="18" charset="0"/>
              </a:rPr>
              <a:t>                      </a:t>
            </a:r>
            <a:r>
              <a:rPr lang="en-US" altLang="zh-CN" dirty="0">
                <a:solidFill>
                  <a:srgbClr val="000000"/>
                </a:solidFill>
                <a:latin typeface="Times New Roman" panose="02020503050405090304" pitchFamily="18" charset="0"/>
              </a:rPr>
              <a:t>, </a:t>
            </a:r>
            <a:r>
              <a:rPr lang="zh-CN" altLang="en-US" u="sng" dirty="0">
                <a:solidFill>
                  <a:srgbClr val="000000"/>
                </a:solidFill>
                <a:latin typeface="Times New Roman" panose="02020503050405090304" pitchFamily="18" charset="0"/>
              </a:rPr>
              <a:t>                       </a:t>
            </a:r>
            <a:r>
              <a:rPr lang="en-US" altLang="zh-CN" dirty="0">
                <a:solidFill>
                  <a:srgbClr val="000000"/>
                </a:solidFill>
                <a:latin typeface="Times New Roman" panose="02020503050405090304" pitchFamily="18" charset="0"/>
              </a:rPr>
              <a:t>, </a:t>
            </a:r>
            <a:r>
              <a:rPr lang="en-US" altLang="zh-CN" u="sng" dirty="0">
                <a:solidFill>
                  <a:srgbClr val="000000"/>
                </a:solidFill>
                <a:latin typeface="Times New Roman" panose="02020503050405090304" pitchFamily="18" charset="0"/>
              </a:rPr>
              <a:t>      Disscussions    </a:t>
            </a:r>
            <a:r>
              <a:rPr lang="zh-CN" altLang="en-US" dirty="0">
                <a:solidFill>
                  <a:srgbClr val="000000"/>
                </a:solidFill>
                <a:latin typeface="Times New Roman" panose="02020503050405090304" pitchFamily="18" charset="0"/>
              </a:rPr>
              <a:t>，</a:t>
            </a:r>
            <a:endParaRPr lang="en-US" altLang="zh-CN" dirty="0">
              <a:solidFill>
                <a:srgbClr val="000000"/>
              </a:solidFill>
              <a:latin typeface="Times New Roman" panose="02020503050405090304" pitchFamily="18" charset="0"/>
            </a:endParaRPr>
          </a:p>
          <a:p>
            <a:pPr eaLnBrk="1" hangingPunct="1"/>
            <a:r>
              <a:rPr lang="zh-CN" altLang="en-US" u="sng" dirty="0">
                <a:solidFill>
                  <a:srgbClr val="000000"/>
                </a:solidFill>
                <a:latin typeface="Times New Roman" panose="02020503050405090304" pitchFamily="18" charset="0"/>
              </a:rPr>
              <a:t> </a:t>
            </a:r>
            <a:r>
              <a:rPr lang="en-US" altLang="zh-CN" u="sng" dirty="0">
                <a:solidFill>
                  <a:srgbClr val="000000"/>
                </a:solidFill>
                <a:latin typeface="Times New Roman" panose="02020503050405090304" pitchFamily="18" charset="0"/>
              </a:rPr>
              <a:t>                    </a:t>
            </a:r>
            <a:r>
              <a:rPr lang="en-US" altLang="zh-CN" dirty="0">
                <a:solidFill>
                  <a:srgbClr val="000000"/>
                </a:solidFill>
                <a:latin typeface="Times New Roman" panose="02020503050405090304" pitchFamily="18" charset="0"/>
              </a:rPr>
              <a:t>, and </a:t>
            </a:r>
            <a:r>
              <a:rPr lang="zh-CN" altLang="en-US" u="sng" dirty="0">
                <a:solidFill>
                  <a:srgbClr val="000000"/>
                </a:solidFill>
                <a:latin typeface="Times New Roman" panose="02020503050405090304" pitchFamily="18" charset="0"/>
              </a:rPr>
              <a:t>                   </a:t>
            </a:r>
            <a:r>
              <a:rPr lang="en-US" altLang="zh-CN" u="sng" dirty="0">
                <a:solidFill>
                  <a:srgbClr val="000000"/>
                </a:solidFill>
                <a:latin typeface="Times New Roman" panose="02020503050405090304" pitchFamily="18" charset="0"/>
              </a:rPr>
              <a:t>.</a:t>
            </a:r>
          </a:p>
          <a:p>
            <a:endParaRPr lang="en-US" altLang="zh-CN" b="1" dirty="0">
              <a:solidFill>
                <a:srgbClr val="000000"/>
              </a:solidFill>
              <a:latin typeface="Times New Roman" panose="02020503050405090304" pitchFamily="18" charset="0"/>
              <a:ea typeface="Times New Roman" panose="02020503050405090304" pitchFamily="18" charset="0"/>
            </a:endParaRPr>
          </a:p>
        </p:txBody>
      </p:sp>
    </p:spTree>
  </p:cSld>
  <p:clrMapOvr>
    <a:masterClrMapping/>
  </p:clrMapOvr>
  <p:transition spd="med">
    <p:pull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ED312-338A-420B-936E-1B56EA593710}"/>
              </a:ext>
            </a:extLst>
          </p:cNvPr>
          <p:cNvSpPr>
            <a:spLocks noGrp="1"/>
          </p:cNvSpPr>
          <p:nvPr>
            <p:ph type="title"/>
          </p:nvPr>
        </p:nvSpPr>
        <p:spPr/>
        <p:txBody>
          <a:bodyPr/>
          <a:lstStyle/>
          <a:p>
            <a:r>
              <a:rPr lang="en-US" altLang="zh-CN" dirty="0"/>
              <a:t>Chapter 10</a:t>
            </a:r>
            <a:endParaRPr lang="zh-CN" altLang="en-US" dirty="0"/>
          </a:p>
        </p:txBody>
      </p:sp>
    </p:spTree>
    <p:extLst>
      <p:ext uri="{BB962C8B-B14F-4D97-AF65-F5344CB8AC3E}">
        <p14:creationId xmlns:p14="http://schemas.microsoft.com/office/powerpoint/2010/main" val="17984303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57347"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66</a:t>
            </a:fld>
            <a:endParaRPr lang="en-US" altLang="zh-CN" sz="900" dirty="0">
              <a:solidFill>
                <a:srgbClr val="898989"/>
              </a:solidFill>
            </a:endParaRPr>
          </a:p>
        </p:txBody>
      </p:sp>
      <p:sp>
        <p:nvSpPr>
          <p:cNvPr id="57348" name="文本框 5"/>
          <p:cNvSpPr txBox="1"/>
          <p:nvPr/>
        </p:nvSpPr>
        <p:spPr>
          <a:xfrm>
            <a:off x="1985963" y="731838"/>
            <a:ext cx="8053387" cy="1807210"/>
          </a:xfrm>
          <a:prstGeom prst="rect">
            <a:avLst/>
          </a:prstGeom>
          <a:noFill/>
          <a:ln w="9525">
            <a:noFill/>
          </a:ln>
        </p:spPr>
        <p:txBody>
          <a:bodyPr>
            <a:spAutoFit/>
          </a:bodyPr>
          <a:lstStyle/>
          <a:p>
            <a:r>
              <a:rPr lang="en-US" altLang="zh-CN" b="1" dirty="0">
                <a:latin typeface="Times New Roman" panose="02020503050405090304" pitchFamily="18" charset="0"/>
              </a:rPr>
              <a:t>Translations</a:t>
            </a:r>
          </a:p>
          <a:p>
            <a:endParaRPr lang="en-US" altLang="zh-CN" dirty="0">
              <a:latin typeface="Times New Roman" panose="02020503050405090304" pitchFamily="18" charset="0"/>
            </a:endParaRPr>
          </a:p>
          <a:p>
            <a:pPr algn="just" eaLnBrk="1" hangingPunct="1">
              <a:lnSpc>
                <a:spcPct val="90000"/>
              </a:lnSpc>
              <a:spcBef>
                <a:spcPct val="50000"/>
              </a:spcBef>
            </a:pPr>
            <a:r>
              <a:rPr lang="zh-CN" altLang="en-US" dirty="0">
                <a:latin typeface="楷体_GB2312" pitchFamily="49" charset="-122"/>
                <a:ea typeface="楷体_GB2312" pitchFamily="49" charset="-122"/>
              </a:rPr>
              <a:t>在密码学里，公钥基础设施是一种把公钥和实体身份进行绑定的一种约定。绑定是使用认证中心进行证书注册、证书发放的过程。基于绑定的确保等级，这个过程可以是一个自动的过程，也可以在人类监督下进行。</a:t>
            </a:r>
            <a:endParaRPr lang="en-US" altLang="zh-CN" dirty="0">
              <a:latin typeface="楷体_GB2312" pitchFamily="49" charset="-122"/>
              <a:ea typeface="楷体_GB2312" pitchFamily="49" charset="-122"/>
            </a:endParaRPr>
          </a:p>
          <a:p>
            <a:endParaRPr lang="en-US" altLang="zh-CN" b="1" dirty="0">
              <a:solidFill>
                <a:srgbClr val="000000"/>
              </a:solidFill>
              <a:latin typeface="Times New Roman" panose="02020503050405090304" pitchFamily="18" charset="0"/>
              <a:ea typeface="Times New Roman" panose="02020503050405090304" pitchFamily="18" charset="0"/>
            </a:endParaRPr>
          </a:p>
        </p:txBody>
      </p:sp>
    </p:spTree>
  </p:cSld>
  <p:clrMapOvr>
    <a:masterClrMapping/>
  </p:clrMapOvr>
  <p:transition spd="med">
    <p:pull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41987"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67</a:t>
            </a:fld>
            <a:endParaRPr lang="en-US" altLang="zh-CN" sz="900" dirty="0">
              <a:solidFill>
                <a:srgbClr val="898989"/>
              </a:solidFill>
            </a:endParaRPr>
          </a:p>
        </p:txBody>
      </p:sp>
      <p:sp>
        <p:nvSpPr>
          <p:cNvPr id="41988" name="Text Box 2"/>
          <p:cNvSpPr txBox="1"/>
          <p:nvPr/>
        </p:nvSpPr>
        <p:spPr>
          <a:xfrm>
            <a:off x="1839913" y="547688"/>
            <a:ext cx="7847012" cy="521970"/>
          </a:xfrm>
          <a:prstGeom prst="rect">
            <a:avLst/>
          </a:prstGeom>
          <a:noFill/>
          <a:ln w="9525">
            <a:noFill/>
          </a:ln>
        </p:spPr>
        <p:txBody>
          <a:bodyPr>
            <a:spAutoFit/>
          </a:bodyPr>
          <a:lstStyle/>
          <a:p>
            <a:pPr eaLnBrk="1" hangingPunct="1">
              <a:spcBef>
                <a:spcPct val="50000"/>
              </a:spcBef>
            </a:pPr>
            <a:r>
              <a:rPr lang="en-US" altLang="zh-CN" sz="2800" b="1" dirty="0">
                <a:solidFill>
                  <a:srgbClr val="000099"/>
                </a:solidFill>
                <a:latin typeface="Times New Roman" panose="02020503050405090304" pitchFamily="18" charset="0"/>
              </a:rPr>
              <a:t>10.2 </a:t>
            </a:r>
            <a:r>
              <a:rPr lang="en-US" altLang="zh-CN" sz="2800" b="1" dirty="0">
                <a:solidFill>
                  <a:schemeClr val="tx2"/>
                </a:solidFill>
                <a:latin typeface="Times New Roman" panose="02020503050405090304" pitchFamily="18" charset="0"/>
                <a:cs typeface="Times New Roman" panose="02020503050405090304" pitchFamily="18" charset="0"/>
              </a:rPr>
              <a:t>Modern Cryptography- Data Encryption</a:t>
            </a:r>
            <a:endParaRPr lang="en-US" altLang="zh-CN" sz="2800" b="1" dirty="0">
              <a:solidFill>
                <a:schemeClr val="tx2"/>
              </a:solidFill>
              <a:latin typeface="Times New Roman" panose="02020503050405090304" pitchFamily="18" charset="0"/>
              <a:ea typeface="Times New Roman" panose="02020503050405090304" pitchFamily="18" charset="0"/>
            </a:endParaRPr>
          </a:p>
        </p:txBody>
      </p:sp>
      <p:sp>
        <p:nvSpPr>
          <p:cNvPr id="41989" name="矩形 6"/>
          <p:cNvSpPr/>
          <p:nvPr/>
        </p:nvSpPr>
        <p:spPr>
          <a:xfrm>
            <a:off x="1784350" y="1074738"/>
            <a:ext cx="8724900" cy="5493812"/>
          </a:xfrm>
          <a:prstGeom prst="rect">
            <a:avLst/>
          </a:prstGeom>
          <a:noFill/>
          <a:ln w="9525">
            <a:noFill/>
          </a:ln>
        </p:spPr>
        <p:txBody>
          <a:bodyPr>
            <a:spAutoFit/>
          </a:bodyPr>
          <a:lstStyle/>
          <a:p>
            <a:r>
              <a:rPr lang="en-US" altLang="zh-CN" b="1" dirty="0">
                <a:latin typeface="Times New Roman" panose="02020503050405090304" pitchFamily="18" charset="0"/>
              </a:rPr>
              <a:t>confused   challenge     cracker      security     media</a:t>
            </a:r>
          </a:p>
          <a:p>
            <a:r>
              <a:rPr lang="en-US" altLang="zh-CN" b="1" dirty="0">
                <a:latin typeface="Times New Roman" panose="02020503050405090304" pitchFamily="18" charset="0"/>
              </a:rPr>
              <a:t>breaches    proficient    technical    licenses     weaknesses</a:t>
            </a:r>
          </a:p>
          <a:p>
            <a:endParaRPr lang="en-US" altLang="zh-CN" b="1" dirty="0">
              <a:latin typeface="Times New Roman" panose="02020503050405090304" pitchFamily="18" charset="0"/>
            </a:endParaRPr>
          </a:p>
          <a:p>
            <a:pPr>
              <a:spcBef>
                <a:spcPts val="600"/>
              </a:spcBef>
              <a:spcAft>
                <a:spcPts val="600"/>
              </a:spcAft>
            </a:pPr>
            <a:r>
              <a:rPr lang="en-US" altLang="zh-CN" b="1" dirty="0">
                <a:latin typeface="Times New Roman" panose="02020503050405090304" pitchFamily="18" charset="0"/>
              </a:rPr>
              <a:t>The term hacker is used in popular </a:t>
            </a:r>
            <a:r>
              <a:rPr lang="en-US" altLang="zh-CN" b="1" u="sng" dirty="0">
                <a:solidFill>
                  <a:srgbClr val="FF0000"/>
                </a:solidFill>
                <a:latin typeface="Times New Roman" panose="02020503050405090304" pitchFamily="18" charset="0"/>
              </a:rPr>
              <a:t>(1)media</a:t>
            </a:r>
            <a:r>
              <a:rPr lang="en-US" altLang="zh-CN" b="1" dirty="0">
                <a:solidFill>
                  <a:srgbClr val="FF0000"/>
                </a:solidFill>
                <a:latin typeface="Times New Roman" panose="02020503050405090304" pitchFamily="18" charset="0"/>
              </a:rPr>
              <a:t> </a:t>
            </a:r>
            <a:r>
              <a:rPr lang="en-US" altLang="zh-CN" b="1" dirty="0">
                <a:latin typeface="Times New Roman" panose="02020503050405090304" pitchFamily="18" charset="0"/>
              </a:rPr>
              <a:t>to describe someone who attempts to break into computer systems. Typically, this kind of hacker would be a </a:t>
            </a:r>
            <a:r>
              <a:rPr lang="en-US" altLang="zh-CN" b="1" u="sng" dirty="0">
                <a:solidFill>
                  <a:srgbClr val="FF0000"/>
                </a:solidFill>
                <a:latin typeface="Times New Roman" panose="02020503050405090304" pitchFamily="18" charset="0"/>
              </a:rPr>
              <a:t>(2)proficient</a:t>
            </a:r>
            <a:r>
              <a:rPr lang="en-US" altLang="zh-CN" b="1" dirty="0">
                <a:solidFill>
                  <a:srgbClr val="FF0000"/>
                </a:solidFill>
                <a:latin typeface="Times New Roman" panose="02020503050405090304" pitchFamily="18" charset="0"/>
              </a:rPr>
              <a:t> </a:t>
            </a:r>
            <a:r>
              <a:rPr lang="en-US" altLang="zh-CN" b="1" dirty="0">
                <a:latin typeface="Times New Roman" panose="02020503050405090304" pitchFamily="18" charset="0"/>
              </a:rPr>
              <a:t>programmer or engineer with sufficient </a:t>
            </a:r>
            <a:r>
              <a:rPr lang="en-US" altLang="zh-CN" b="1" u="sng" dirty="0">
                <a:solidFill>
                  <a:srgbClr val="FF0000"/>
                </a:solidFill>
                <a:latin typeface="Times New Roman" panose="02020503050405090304" pitchFamily="18" charset="0"/>
              </a:rPr>
              <a:t>(3)technical</a:t>
            </a:r>
            <a:r>
              <a:rPr lang="en-US" altLang="zh-CN" b="1" dirty="0">
                <a:latin typeface="Times New Roman" panose="02020503050405090304" pitchFamily="18" charset="0"/>
              </a:rPr>
              <a:t> knowledge to understand the weak points in a </a:t>
            </a:r>
            <a:r>
              <a:rPr lang="en-US" altLang="zh-CN" b="1" u="sng" dirty="0">
                <a:solidFill>
                  <a:srgbClr val="FF0000"/>
                </a:solidFill>
                <a:latin typeface="Times New Roman" panose="02020503050405090304" pitchFamily="18" charset="0"/>
              </a:rPr>
              <a:t>(4)security</a:t>
            </a:r>
            <a:r>
              <a:rPr lang="en-US" altLang="zh-CN" b="1" dirty="0">
                <a:latin typeface="Times New Roman" panose="02020503050405090304" pitchFamily="18" charset="0"/>
              </a:rPr>
              <a:t> system.</a:t>
            </a:r>
          </a:p>
          <a:p>
            <a:pPr algn="just">
              <a:spcBef>
                <a:spcPts val="600"/>
              </a:spcBef>
              <a:spcAft>
                <a:spcPts val="600"/>
              </a:spcAft>
            </a:pPr>
            <a:r>
              <a:rPr lang="en-US" altLang="zh-CN" b="1" dirty="0">
                <a:latin typeface="Times New Roman" panose="02020503050405090304" pitchFamily="18" charset="0"/>
              </a:rPr>
              <a:t>A </a:t>
            </a:r>
            <a:r>
              <a:rPr lang="en-US" altLang="zh-CN" b="1" u="sng" dirty="0">
                <a:solidFill>
                  <a:srgbClr val="FF0000"/>
                </a:solidFill>
                <a:latin typeface="Times New Roman" panose="02020503050405090304" pitchFamily="18" charset="0"/>
              </a:rPr>
              <a:t>(5)cracker</a:t>
            </a:r>
            <a:r>
              <a:rPr lang="en-US" altLang="zh-CN" b="1" dirty="0">
                <a:latin typeface="Times New Roman" panose="02020503050405090304" pitchFamily="18" charset="0"/>
              </a:rPr>
              <a:t> is someone who breaks into someone else's computer system, often on a network; bypasses passwords or</a:t>
            </a:r>
            <a:r>
              <a:rPr lang="en-US" altLang="zh-CN" b="1" dirty="0">
                <a:solidFill>
                  <a:srgbClr val="FF0000"/>
                </a:solidFill>
                <a:latin typeface="Times New Roman" panose="02020503050405090304" pitchFamily="18" charset="0"/>
              </a:rPr>
              <a:t> </a:t>
            </a:r>
            <a:r>
              <a:rPr lang="en-US" altLang="zh-CN" b="1" u="sng" dirty="0">
                <a:solidFill>
                  <a:srgbClr val="FF0000"/>
                </a:solidFill>
                <a:latin typeface="Times New Roman" panose="02020503050405090304" pitchFamily="18" charset="0"/>
              </a:rPr>
              <a:t>(6)licenses</a:t>
            </a:r>
            <a:r>
              <a:rPr lang="en-US" altLang="zh-CN" b="1" dirty="0">
                <a:latin typeface="Times New Roman" panose="02020503050405090304" pitchFamily="18" charset="0"/>
              </a:rPr>
              <a:t> in computer programs; or in other ways intentionally </a:t>
            </a:r>
            <a:r>
              <a:rPr lang="en-US" altLang="zh-CN" b="1" u="sng" dirty="0">
                <a:solidFill>
                  <a:srgbClr val="FF0000"/>
                </a:solidFill>
                <a:latin typeface="Times New Roman" panose="02020503050405090304" pitchFamily="18" charset="0"/>
              </a:rPr>
              <a:t>(7)breaches</a:t>
            </a:r>
            <a:r>
              <a:rPr lang="en-US" altLang="zh-CN" b="1" dirty="0">
                <a:latin typeface="Times New Roman" panose="02020503050405090304" pitchFamily="18" charset="0"/>
              </a:rPr>
              <a:t> computer security. </a:t>
            </a:r>
          </a:p>
          <a:p>
            <a:pPr algn="just">
              <a:spcBef>
                <a:spcPts val="600"/>
              </a:spcBef>
              <a:spcAft>
                <a:spcPts val="600"/>
              </a:spcAft>
            </a:pPr>
            <a:r>
              <a:rPr lang="en-US" altLang="zh-CN" b="1" dirty="0">
                <a:latin typeface="Times New Roman" panose="02020503050405090304" pitchFamily="18" charset="0"/>
              </a:rPr>
              <a:t>A cracker can be doing this for profit, maliciously, for some altruistic purpose or cause, or because the </a:t>
            </a:r>
            <a:r>
              <a:rPr lang="en-US" altLang="zh-CN" b="1" u="sng" dirty="0">
                <a:solidFill>
                  <a:srgbClr val="FF0000"/>
                </a:solidFill>
                <a:latin typeface="Times New Roman" panose="02020503050405090304" pitchFamily="18" charset="0"/>
              </a:rPr>
              <a:t>(8)challenge</a:t>
            </a:r>
            <a:r>
              <a:rPr lang="en-US" altLang="zh-CN" b="1" dirty="0">
                <a:latin typeface="Times New Roman" panose="02020503050405090304" pitchFamily="18" charset="0"/>
              </a:rPr>
              <a:t> is there. Some breaking-and-entering has been done ostensibly to point out </a:t>
            </a:r>
            <a:r>
              <a:rPr lang="en-US" altLang="zh-CN" b="1" u="sng" dirty="0">
                <a:solidFill>
                  <a:srgbClr val="FF0000"/>
                </a:solidFill>
                <a:latin typeface="Times New Roman" panose="02020503050405090304" pitchFamily="18" charset="0"/>
              </a:rPr>
              <a:t>(9)weaknesses</a:t>
            </a:r>
            <a:r>
              <a:rPr lang="en-US" altLang="zh-CN" b="1" dirty="0">
                <a:latin typeface="Times New Roman" panose="02020503050405090304" pitchFamily="18" charset="0"/>
              </a:rPr>
              <a:t> in a site's security system.</a:t>
            </a:r>
          </a:p>
          <a:p>
            <a:pPr algn="just">
              <a:spcBef>
                <a:spcPts val="600"/>
              </a:spcBef>
              <a:spcAft>
                <a:spcPts val="600"/>
              </a:spcAft>
            </a:pPr>
            <a:r>
              <a:rPr lang="en-US" altLang="zh-CN" b="1" dirty="0">
                <a:latin typeface="Times New Roman" panose="02020503050405090304" pitchFamily="18" charset="0"/>
              </a:rPr>
              <a:t>The term "cracker" is not to be </a:t>
            </a:r>
            <a:r>
              <a:rPr lang="en-US" altLang="zh-CN" b="1" u="sng" dirty="0">
                <a:solidFill>
                  <a:srgbClr val="FF0000"/>
                </a:solidFill>
                <a:latin typeface="Times New Roman" panose="02020503050405090304" pitchFamily="18" charset="0"/>
              </a:rPr>
              <a:t>(10)confused</a:t>
            </a:r>
            <a:r>
              <a:rPr lang="en-US" altLang="zh-CN" b="1" dirty="0">
                <a:latin typeface="Times New Roman" panose="02020503050405090304" pitchFamily="18" charset="0"/>
              </a:rPr>
              <a:t> with "hacker". Hackers generally deplore cracking. However, as Eric Raymond, compiler of The New Hacker's Dictionary notes, some journalists ascribe break-ins to "hackers."</a:t>
            </a:r>
            <a:endParaRPr lang="zh-CN" altLang="en-US" b="1" dirty="0">
              <a:latin typeface="Times New Roman" panose="02020503050405090304" pitchFamily="18" charset="0"/>
            </a:endParaRPr>
          </a:p>
          <a:p>
            <a:pPr algn="just">
              <a:spcBef>
                <a:spcPts val="600"/>
              </a:spcBef>
              <a:spcAft>
                <a:spcPts val="600"/>
              </a:spcAft>
            </a:pPr>
            <a:endParaRPr lang="en-US" altLang="zh-CN" b="1" dirty="0">
              <a:latin typeface="Times New Roman" panose="02020503050405090304" pitchFamily="18" charset="0"/>
            </a:endParaRPr>
          </a:p>
        </p:txBody>
      </p:sp>
    </p:spTree>
  </p:cSld>
  <p:clrMapOvr>
    <a:masterClrMapping/>
  </p:clrMapOvr>
  <p:transition spd="med">
    <p:pull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44035"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68</a:t>
            </a:fld>
            <a:endParaRPr lang="en-US" altLang="zh-CN" sz="900" dirty="0">
              <a:solidFill>
                <a:srgbClr val="898989"/>
              </a:solidFill>
            </a:endParaRPr>
          </a:p>
        </p:txBody>
      </p:sp>
      <p:sp>
        <p:nvSpPr>
          <p:cNvPr id="44036" name="Text Box 2"/>
          <p:cNvSpPr txBox="1"/>
          <p:nvPr/>
        </p:nvSpPr>
        <p:spPr>
          <a:xfrm>
            <a:off x="1839913" y="547688"/>
            <a:ext cx="7847012" cy="521970"/>
          </a:xfrm>
          <a:prstGeom prst="rect">
            <a:avLst/>
          </a:prstGeom>
          <a:noFill/>
          <a:ln w="9525">
            <a:noFill/>
          </a:ln>
        </p:spPr>
        <p:txBody>
          <a:bodyPr>
            <a:spAutoFit/>
          </a:bodyPr>
          <a:lstStyle/>
          <a:p>
            <a:pPr eaLnBrk="1" hangingPunct="1">
              <a:spcBef>
                <a:spcPct val="50000"/>
              </a:spcBef>
            </a:pPr>
            <a:r>
              <a:rPr lang="en-US" altLang="zh-CN" sz="2800" b="1" dirty="0">
                <a:solidFill>
                  <a:srgbClr val="000099"/>
                </a:solidFill>
                <a:latin typeface="Times New Roman" panose="02020503050405090304" pitchFamily="18" charset="0"/>
              </a:rPr>
              <a:t>10.2 </a:t>
            </a:r>
            <a:r>
              <a:rPr lang="en-US" altLang="zh-CN" sz="2800" b="1" dirty="0">
                <a:solidFill>
                  <a:schemeClr val="tx2"/>
                </a:solidFill>
                <a:latin typeface="Times New Roman" panose="02020503050405090304" pitchFamily="18" charset="0"/>
                <a:cs typeface="Times New Roman" panose="02020503050405090304" pitchFamily="18" charset="0"/>
              </a:rPr>
              <a:t>Modern Cryptography- Data Encryption</a:t>
            </a:r>
            <a:endParaRPr lang="en-US" altLang="zh-CN" sz="2800" b="1" dirty="0">
              <a:solidFill>
                <a:schemeClr val="tx2"/>
              </a:solidFill>
              <a:latin typeface="Times New Roman" panose="02020503050405090304" pitchFamily="18" charset="0"/>
              <a:ea typeface="Times New Roman" panose="02020503050405090304" pitchFamily="18" charset="0"/>
            </a:endParaRPr>
          </a:p>
        </p:txBody>
      </p:sp>
      <p:sp>
        <p:nvSpPr>
          <p:cNvPr id="44037" name="矩形 6"/>
          <p:cNvSpPr/>
          <p:nvPr/>
        </p:nvSpPr>
        <p:spPr>
          <a:xfrm>
            <a:off x="1784350" y="1074738"/>
            <a:ext cx="8724900" cy="5493812"/>
          </a:xfrm>
          <a:prstGeom prst="rect">
            <a:avLst/>
          </a:prstGeom>
          <a:noFill/>
          <a:ln w="9525">
            <a:noFill/>
          </a:ln>
        </p:spPr>
        <p:txBody>
          <a:bodyPr>
            <a:spAutoFit/>
          </a:bodyPr>
          <a:lstStyle/>
          <a:p>
            <a:r>
              <a:rPr lang="en-US" altLang="zh-CN" b="1" dirty="0">
                <a:latin typeface="Times New Roman" panose="02020503050405090304" pitchFamily="18" charset="0"/>
              </a:rPr>
              <a:t>confused   challenge     cracker      security     media</a:t>
            </a:r>
          </a:p>
          <a:p>
            <a:r>
              <a:rPr lang="en-US" altLang="zh-CN" b="1" dirty="0">
                <a:latin typeface="Times New Roman" panose="02020503050405090304" pitchFamily="18" charset="0"/>
              </a:rPr>
              <a:t>breaches    proficient    technical    licenses     weaknesses</a:t>
            </a:r>
          </a:p>
          <a:p>
            <a:endParaRPr lang="en-US" altLang="zh-CN" b="1" dirty="0">
              <a:latin typeface="Times New Roman" panose="02020503050405090304" pitchFamily="18" charset="0"/>
            </a:endParaRPr>
          </a:p>
          <a:p>
            <a:pPr>
              <a:spcBef>
                <a:spcPts val="600"/>
              </a:spcBef>
              <a:spcAft>
                <a:spcPts val="600"/>
              </a:spcAft>
            </a:pPr>
            <a:r>
              <a:rPr lang="en-US" altLang="zh-CN" b="1" dirty="0">
                <a:latin typeface="Times New Roman" panose="02020503050405090304" pitchFamily="18" charset="0"/>
              </a:rPr>
              <a:t>The term hacker is used in popular </a:t>
            </a:r>
            <a:r>
              <a:rPr lang="en-US" altLang="zh-CN" b="1" u="sng" dirty="0">
                <a:solidFill>
                  <a:srgbClr val="FF0000"/>
                </a:solidFill>
                <a:latin typeface="Times New Roman" panose="02020503050405090304" pitchFamily="18" charset="0"/>
              </a:rPr>
              <a:t>(1)media</a:t>
            </a:r>
            <a:r>
              <a:rPr lang="en-US" altLang="zh-CN" b="1" dirty="0">
                <a:solidFill>
                  <a:srgbClr val="FF0000"/>
                </a:solidFill>
                <a:latin typeface="Times New Roman" panose="02020503050405090304" pitchFamily="18" charset="0"/>
              </a:rPr>
              <a:t> </a:t>
            </a:r>
            <a:r>
              <a:rPr lang="en-US" altLang="zh-CN" b="1" dirty="0">
                <a:latin typeface="Times New Roman" panose="02020503050405090304" pitchFamily="18" charset="0"/>
              </a:rPr>
              <a:t>to describe someone who attempts to break into computer systems. Typically, this kind of hacker would be a </a:t>
            </a:r>
            <a:r>
              <a:rPr lang="en-US" altLang="zh-CN" b="1" u="sng" dirty="0">
                <a:solidFill>
                  <a:srgbClr val="FF0000"/>
                </a:solidFill>
                <a:latin typeface="Times New Roman" panose="02020503050405090304" pitchFamily="18" charset="0"/>
              </a:rPr>
              <a:t>(2)proficient</a:t>
            </a:r>
            <a:r>
              <a:rPr lang="en-US" altLang="zh-CN" b="1" dirty="0">
                <a:solidFill>
                  <a:srgbClr val="FF0000"/>
                </a:solidFill>
                <a:latin typeface="Times New Roman" panose="02020503050405090304" pitchFamily="18" charset="0"/>
              </a:rPr>
              <a:t> </a:t>
            </a:r>
            <a:r>
              <a:rPr lang="en-US" altLang="zh-CN" b="1" dirty="0">
                <a:latin typeface="Times New Roman" panose="02020503050405090304" pitchFamily="18" charset="0"/>
              </a:rPr>
              <a:t>programmer or engineer with sufficient </a:t>
            </a:r>
            <a:r>
              <a:rPr lang="en-US" altLang="zh-CN" b="1" u="sng" dirty="0">
                <a:solidFill>
                  <a:srgbClr val="FF0000"/>
                </a:solidFill>
                <a:latin typeface="Times New Roman" panose="02020503050405090304" pitchFamily="18" charset="0"/>
              </a:rPr>
              <a:t>(3)technical</a:t>
            </a:r>
            <a:r>
              <a:rPr lang="en-US" altLang="zh-CN" b="1" dirty="0">
                <a:latin typeface="Times New Roman" panose="02020503050405090304" pitchFamily="18" charset="0"/>
              </a:rPr>
              <a:t> knowledge to understand the weak points in a </a:t>
            </a:r>
            <a:r>
              <a:rPr lang="en-US" altLang="zh-CN" b="1" u="sng" dirty="0">
                <a:solidFill>
                  <a:srgbClr val="FF0000"/>
                </a:solidFill>
                <a:latin typeface="Times New Roman" panose="02020503050405090304" pitchFamily="18" charset="0"/>
              </a:rPr>
              <a:t>(4)security</a:t>
            </a:r>
            <a:r>
              <a:rPr lang="en-US" altLang="zh-CN" b="1" dirty="0">
                <a:latin typeface="Times New Roman" panose="02020503050405090304" pitchFamily="18" charset="0"/>
              </a:rPr>
              <a:t> system.</a:t>
            </a:r>
          </a:p>
          <a:p>
            <a:pPr algn="just">
              <a:spcBef>
                <a:spcPts val="600"/>
              </a:spcBef>
              <a:spcAft>
                <a:spcPts val="600"/>
              </a:spcAft>
            </a:pPr>
            <a:r>
              <a:rPr lang="en-US" altLang="zh-CN" b="1" dirty="0">
                <a:latin typeface="Times New Roman" panose="02020503050405090304" pitchFamily="18" charset="0"/>
              </a:rPr>
              <a:t>A </a:t>
            </a:r>
            <a:r>
              <a:rPr lang="en-US" altLang="zh-CN" b="1" u="sng" dirty="0">
                <a:solidFill>
                  <a:srgbClr val="FF0000"/>
                </a:solidFill>
                <a:latin typeface="Times New Roman" panose="02020503050405090304" pitchFamily="18" charset="0"/>
              </a:rPr>
              <a:t>(5)cracker</a:t>
            </a:r>
            <a:r>
              <a:rPr lang="en-US" altLang="zh-CN" b="1" dirty="0">
                <a:latin typeface="Times New Roman" panose="02020503050405090304" pitchFamily="18" charset="0"/>
              </a:rPr>
              <a:t> is someone who breaks into someone else's computer system, often on a network; bypasses passwords or</a:t>
            </a:r>
            <a:r>
              <a:rPr lang="en-US" altLang="zh-CN" b="1" u="sng" dirty="0">
                <a:solidFill>
                  <a:srgbClr val="FF0000"/>
                </a:solidFill>
                <a:latin typeface="Times New Roman" panose="02020503050405090304" pitchFamily="18" charset="0"/>
              </a:rPr>
              <a:t> (6)licenses</a:t>
            </a:r>
            <a:r>
              <a:rPr lang="en-US" altLang="zh-CN" b="1" dirty="0">
                <a:latin typeface="Times New Roman" panose="02020503050405090304" pitchFamily="18" charset="0"/>
              </a:rPr>
              <a:t> in computer programs; or in other ways intentionally </a:t>
            </a:r>
            <a:r>
              <a:rPr lang="en-US" altLang="zh-CN" b="1" u="sng" dirty="0">
                <a:solidFill>
                  <a:srgbClr val="FF0000"/>
                </a:solidFill>
                <a:latin typeface="Times New Roman" panose="02020503050405090304" pitchFamily="18" charset="0"/>
              </a:rPr>
              <a:t>(7)breaches</a:t>
            </a:r>
            <a:r>
              <a:rPr lang="en-US" altLang="zh-CN" b="1" dirty="0">
                <a:latin typeface="Times New Roman" panose="02020503050405090304" pitchFamily="18" charset="0"/>
              </a:rPr>
              <a:t> computer security. </a:t>
            </a:r>
          </a:p>
          <a:p>
            <a:pPr algn="just">
              <a:spcBef>
                <a:spcPts val="600"/>
              </a:spcBef>
              <a:spcAft>
                <a:spcPts val="600"/>
              </a:spcAft>
            </a:pPr>
            <a:r>
              <a:rPr lang="en-US" altLang="zh-CN" b="1" dirty="0">
                <a:latin typeface="Times New Roman" panose="02020503050405090304" pitchFamily="18" charset="0"/>
              </a:rPr>
              <a:t>A cracker can be doing this for profit, maliciously, for some altruistic purpose or cause, or because the </a:t>
            </a:r>
            <a:r>
              <a:rPr lang="en-US" altLang="zh-CN" b="1" u="sng" dirty="0">
                <a:solidFill>
                  <a:srgbClr val="FF0000"/>
                </a:solidFill>
                <a:latin typeface="Times New Roman" panose="02020503050405090304" pitchFamily="18" charset="0"/>
              </a:rPr>
              <a:t>(8)challenge</a:t>
            </a:r>
            <a:r>
              <a:rPr lang="en-US" altLang="zh-CN" b="1" dirty="0">
                <a:latin typeface="Times New Roman" panose="02020503050405090304" pitchFamily="18" charset="0"/>
              </a:rPr>
              <a:t> is there. Some breaking-and-entering has been done ostensibly to point out </a:t>
            </a:r>
            <a:r>
              <a:rPr lang="en-US" altLang="zh-CN" b="1" u="sng" dirty="0">
                <a:solidFill>
                  <a:srgbClr val="FF0000"/>
                </a:solidFill>
                <a:latin typeface="Times New Roman" panose="02020503050405090304" pitchFamily="18" charset="0"/>
              </a:rPr>
              <a:t>(9)weaknesses</a:t>
            </a:r>
            <a:r>
              <a:rPr lang="en-US" altLang="zh-CN" b="1" dirty="0">
                <a:latin typeface="Times New Roman" panose="02020503050405090304" pitchFamily="18" charset="0"/>
              </a:rPr>
              <a:t> in a site's security system.</a:t>
            </a:r>
          </a:p>
          <a:p>
            <a:pPr algn="just">
              <a:spcBef>
                <a:spcPts val="600"/>
              </a:spcBef>
              <a:spcAft>
                <a:spcPts val="600"/>
              </a:spcAft>
            </a:pPr>
            <a:r>
              <a:rPr lang="en-US" altLang="zh-CN" b="1" dirty="0">
                <a:latin typeface="Times New Roman" panose="02020503050405090304" pitchFamily="18" charset="0"/>
              </a:rPr>
              <a:t>The term "cracker" is not to be </a:t>
            </a:r>
            <a:r>
              <a:rPr lang="en-US" altLang="zh-CN" b="1" u="sng" dirty="0">
                <a:solidFill>
                  <a:srgbClr val="FF0000"/>
                </a:solidFill>
                <a:latin typeface="Times New Roman" panose="02020503050405090304" pitchFamily="18" charset="0"/>
              </a:rPr>
              <a:t>(10)confused</a:t>
            </a:r>
            <a:r>
              <a:rPr lang="en-US" altLang="zh-CN" b="1" dirty="0">
                <a:latin typeface="Times New Roman" panose="02020503050405090304" pitchFamily="18" charset="0"/>
              </a:rPr>
              <a:t> with "hacker". Hackers generally deplore cracking. However, as Eric Raymond, compiler of The New Hacker's Dictionary notes, some journalists ascribe break-ins to "hackers."</a:t>
            </a:r>
            <a:endParaRPr lang="zh-CN" altLang="en-US" b="1" dirty="0">
              <a:latin typeface="Times New Roman" panose="02020503050405090304" pitchFamily="18" charset="0"/>
            </a:endParaRPr>
          </a:p>
          <a:p>
            <a:pPr algn="just">
              <a:spcBef>
                <a:spcPts val="600"/>
              </a:spcBef>
              <a:spcAft>
                <a:spcPts val="600"/>
              </a:spcAft>
            </a:pPr>
            <a:endParaRPr lang="en-US" altLang="zh-CN" b="1" dirty="0">
              <a:latin typeface="Times New Roman" panose="02020503050405090304" pitchFamily="18" charset="0"/>
            </a:endParaRPr>
          </a:p>
        </p:txBody>
      </p:sp>
    </p:spTree>
  </p:cSld>
  <p:clrMapOvr>
    <a:masterClrMapping/>
  </p:clrMapOvr>
  <p:transition spd="med">
    <p:pull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dirty="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60419"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69</a:t>
            </a:fld>
            <a:endParaRPr lang="en-US" altLang="zh-CN" sz="900" dirty="0">
              <a:solidFill>
                <a:srgbClr val="898989"/>
              </a:solidFill>
            </a:endParaRPr>
          </a:p>
        </p:txBody>
      </p:sp>
      <p:sp>
        <p:nvSpPr>
          <p:cNvPr id="60420" name="Text Box 2"/>
          <p:cNvSpPr txBox="1"/>
          <p:nvPr/>
        </p:nvSpPr>
        <p:spPr>
          <a:xfrm>
            <a:off x="1524000" y="666750"/>
            <a:ext cx="8958263" cy="368300"/>
          </a:xfrm>
          <a:prstGeom prst="rect">
            <a:avLst/>
          </a:prstGeom>
          <a:noFill/>
          <a:ln w="9525">
            <a:noFill/>
          </a:ln>
        </p:spPr>
        <p:txBody>
          <a:bodyPr>
            <a:spAutoFit/>
          </a:bodyPr>
          <a:lstStyle/>
          <a:p>
            <a:pPr eaLnBrk="1" hangingPunct="1">
              <a:spcBef>
                <a:spcPct val="50000"/>
              </a:spcBef>
            </a:pPr>
            <a:endParaRPr lang="zh-CN" altLang="zh-CN" dirty="0">
              <a:latin typeface="Times New Roman" panose="02020503050405090304" pitchFamily="18" charset="0"/>
            </a:endParaRPr>
          </a:p>
        </p:txBody>
      </p:sp>
      <p:sp>
        <p:nvSpPr>
          <p:cNvPr id="60421" name="Text Box 4"/>
          <p:cNvSpPr txBox="1"/>
          <p:nvPr/>
        </p:nvSpPr>
        <p:spPr>
          <a:xfrm>
            <a:off x="1839913" y="547688"/>
            <a:ext cx="7847012" cy="521970"/>
          </a:xfrm>
          <a:prstGeom prst="rect">
            <a:avLst/>
          </a:prstGeom>
          <a:noFill/>
          <a:ln w="9525">
            <a:noFill/>
          </a:ln>
        </p:spPr>
        <p:txBody>
          <a:bodyPr>
            <a:spAutoFit/>
          </a:bodyPr>
          <a:lstStyle/>
          <a:p>
            <a:pPr eaLnBrk="1" hangingPunct="1">
              <a:spcBef>
                <a:spcPct val="50000"/>
              </a:spcBef>
            </a:pPr>
            <a:r>
              <a:rPr lang="en-US" altLang="zh-CN" sz="2800" b="1" dirty="0">
                <a:latin typeface="Times New Roman" panose="02020503050405090304" pitchFamily="18" charset="0"/>
                <a:cs typeface="Times New Roman" panose="02020503050405090304" pitchFamily="18" charset="0"/>
              </a:rPr>
              <a:t>10.4 Steganography </a:t>
            </a:r>
            <a:r>
              <a:rPr lang="zh-CN" altLang="en-US" sz="2800" b="1" dirty="0">
                <a:latin typeface="Times New Roman" panose="02020503050405090304" pitchFamily="18" charset="0"/>
                <a:cs typeface="Times New Roman" panose="02020503050405090304" pitchFamily="18" charset="0"/>
              </a:rPr>
              <a:t>隐写术</a:t>
            </a:r>
            <a:endParaRPr lang="en-US" altLang="zh-CN" sz="2800" b="1" dirty="0">
              <a:solidFill>
                <a:srgbClr val="000099"/>
              </a:solidFill>
              <a:latin typeface="Times New Roman" panose="02020503050405090304" pitchFamily="18" charset="0"/>
            </a:endParaRPr>
          </a:p>
        </p:txBody>
      </p:sp>
      <p:sp>
        <p:nvSpPr>
          <p:cNvPr id="60422" name="Text Box 3"/>
          <p:cNvSpPr txBox="1"/>
          <p:nvPr/>
        </p:nvSpPr>
        <p:spPr>
          <a:xfrm>
            <a:off x="1860550" y="1185863"/>
            <a:ext cx="8453438" cy="2445385"/>
          </a:xfrm>
          <a:prstGeom prst="rect">
            <a:avLst/>
          </a:prstGeom>
          <a:noFill/>
          <a:ln w="9525">
            <a:noFill/>
          </a:ln>
        </p:spPr>
        <p:txBody>
          <a:bodyPr>
            <a:spAutoFit/>
          </a:bodyPr>
          <a:lstStyle/>
          <a:p>
            <a:pPr algn="just" eaLnBrk="1" hangingPunct="1">
              <a:spcBef>
                <a:spcPct val="50000"/>
              </a:spcBef>
            </a:pPr>
            <a:r>
              <a:rPr lang="zh-CN" altLang="en-US" b="1" dirty="0">
                <a:solidFill>
                  <a:srgbClr val="000000"/>
                </a:solidFill>
                <a:latin typeface="Times New Roman" panose="02020503050405090304" pitchFamily="18" charset="0"/>
                <a:ea typeface="楷体_GB2312" pitchFamily="49" charset="-122"/>
              </a:rPr>
              <a:t>翻译练习：</a:t>
            </a:r>
            <a:endParaRPr lang="en-US" altLang="zh-CN" b="1" dirty="0">
              <a:solidFill>
                <a:srgbClr val="000000"/>
              </a:solidFill>
              <a:latin typeface="Times New Roman" panose="02020503050405090304" pitchFamily="18" charset="0"/>
              <a:ea typeface="楷体_GB2312" pitchFamily="49" charset="-122"/>
            </a:endParaRPr>
          </a:p>
          <a:p>
            <a:pPr algn="just" eaLnBrk="1" hangingPunct="1">
              <a:spcBef>
                <a:spcPct val="50000"/>
              </a:spcBef>
            </a:pPr>
            <a:r>
              <a:rPr lang="en-US" altLang="zh-CN" b="1" dirty="0">
                <a:latin typeface="Times New Roman" panose="02020503050405090304" pitchFamily="18" charset="0"/>
                <a:ea typeface="楷体_GB2312" pitchFamily="49" charset="-122"/>
              </a:rPr>
              <a:t>Steganography includes the concealment of information within computer files. </a:t>
            </a:r>
          </a:p>
          <a:p>
            <a:pPr algn="just" eaLnBrk="1" hangingPunct="1">
              <a:spcBef>
                <a:spcPct val="50000"/>
              </a:spcBef>
            </a:pPr>
            <a:r>
              <a:rPr lang="en-US" altLang="zh-CN" b="1" dirty="0">
                <a:latin typeface="Times New Roman" panose="02020503050405090304" pitchFamily="18" charset="0"/>
                <a:ea typeface="楷体_GB2312" pitchFamily="49" charset="-122"/>
              </a:rPr>
              <a:t>In digital steganography, electronic communications may include steganographic coding inside of a transport layer, such as a document file, image file, program or protocol. </a:t>
            </a:r>
          </a:p>
          <a:p>
            <a:pPr algn="just" eaLnBrk="1" hangingPunct="1">
              <a:spcBef>
                <a:spcPct val="50000"/>
              </a:spcBef>
            </a:pPr>
            <a:r>
              <a:rPr lang="zh-CN" altLang="en-US" b="1" dirty="0">
                <a:latin typeface="楷体_GB2312" pitchFamily="49" charset="-122"/>
                <a:ea typeface="楷体_GB2312" pitchFamily="49" charset="-122"/>
              </a:rPr>
              <a:t>隐写术包括在计算机文件中隐藏信息。在数字隐写术中，电子通信可能传输层中包括隐写编码，比如一个文档文件、图像文件、程序或是协议</a:t>
            </a:r>
            <a:r>
              <a:rPr lang="zh-CN" altLang="en-US" b="1" dirty="0">
                <a:solidFill>
                  <a:srgbClr val="000000"/>
                </a:solidFill>
                <a:latin typeface="楷体_GB2312" pitchFamily="49" charset="-122"/>
                <a:ea typeface="楷体_GB2312" pitchFamily="49" charset="-122"/>
              </a:rPr>
              <a:t>。</a:t>
            </a:r>
            <a:endParaRPr lang="zh-CN" altLang="en-US" b="1" dirty="0">
              <a:solidFill>
                <a:schemeClr val="tx2"/>
              </a:solidFill>
              <a:latin typeface="楷体_GB2312" pitchFamily="49" charset="-122"/>
              <a:ea typeface="楷体_GB2312" pitchFamily="49" charset="-122"/>
            </a:endParaRPr>
          </a:p>
        </p:txBody>
      </p:sp>
    </p:spTree>
  </p:cSld>
  <p:clrMapOvr>
    <a:masterClrMapping/>
  </p:clrMapOvr>
  <p:transition spd="med">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49413" y="369888"/>
            <a:ext cx="8883650" cy="5807075"/>
          </a:xfrm>
        </p:spPr>
        <p:txBody>
          <a:bodyPr vert="horz" wrap="square" lIns="91440" tIns="45720" rIns="91440" bIns="45720" numCol="1" anchor="t" anchorCtr="0" compatLnSpc="1">
            <a:normAutofit/>
          </a:bodyPr>
          <a:lstStyle/>
          <a:p>
            <a:pPr marL="0" marR="0" lvl="0" indent="-171450" algn="just" defTabSz="685800" rtl="0" eaLnBrk="0" fontAlgn="base" latinLnBrk="0" hangingPunct="0">
              <a:lnSpc>
                <a:spcPct val="100000"/>
              </a:lnSpc>
              <a:spcBef>
                <a:spcPts val="750"/>
              </a:spcBef>
              <a:spcAft>
                <a:spcPct val="0"/>
              </a:spcAft>
              <a:buClrTx/>
              <a:buSzTx/>
              <a:buFont typeface="Arial" panose="020B0604020202090204" pitchFamily="34" charset="0"/>
              <a:buNone/>
              <a:defRPr/>
            </a:pPr>
            <a:r>
              <a:rPr kumimoji="0" lang="en-US" sz="2100" b="0" i="0" u="none" strike="noStrike" kern="1200" cap="none" spc="0" normalizeH="0" baseline="0" noProof="0" dirty="0">
                <a:ln>
                  <a:noFill/>
                </a:ln>
                <a:solidFill>
                  <a:schemeClr val="tx1"/>
                </a:solidFill>
                <a:effectLst/>
                <a:uLnTx/>
                <a:uFillTx/>
                <a:latin typeface="+mn-lt"/>
                <a:ea typeface="+mn-ea"/>
                <a:cs typeface="+mn-cs"/>
              </a:rPr>
              <a:t>We can define a computer as a device that accepts input, processes data, stores data, and produces output. According to the </a:t>
            </a:r>
            <a:r>
              <a:rPr kumimoji="0" lang="en-US" sz="2100" b="0" i="0" u="sng" strike="noStrike" kern="1200" cap="none" spc="0" normalizeH="0" baseline="0" noProof="0" dirty="0">
                <a:ln>
                  <a:noFill/>
                </a:ln>
                <a:solidFill>
                  <a:srgbClr val="FF0000"/>
                </a:solidFill>
                <a:effectLst/>
                <a:uLnTx/>
                <a:uFillTx/>
                <a:latin typeface="+mn-lt"/>
                <a:ea typeface="+mn-ea"/>
                <a:cs typeface="+mn-cs"/>
              </a:rPr>
              <a:t>  (1) mode   </a:t>
            </a:r>
            <a:r>
              <a:rPr kumimoji="0" lang="en-US" sz="2100" b="0" i="0" u="none" strike="noStrike" kern="1200" cap="none" spc="0" normalizeH="0" baseline="0" noProof="0" dirty="0">
                <a:ln>
                  <a:noFill/>
                </a:ln>
                <a:solidFill>
                  <a:schemeClr val="tx1"/>
                </a:solidFill>
                <a:effectLst/>
                <a:uLnTx/>
                <a:uFillTx/>
                <a:latin typeface="+mn-lt"/>
                <a:ea typeface="+mn-ea"/>
                <a:cs typeface="+mn-cs"/>
              </a:rPr>
              <a:t> of processing, computer are either analog or </a:t>
            </a:r>
            <a:r>
              <a:rPr kumimoji="0" lang="en-US" sz="2100" b="0" i="0" u="sng" strike="noStrike" kern="1200" cap="none" spc="0" normalizeH="0" baseline="0" noProof="0" dirty="0">
                <a:ln>
                  <a:noFill/>
                </a:ln>
                <a:solidFill>
                  <a:srgbClr val="FF0000"/>
                </a:solidFill>
                <a:effectLst/>
                <a:uLnTx/>
                <a:uFillTx/>
                <a:latin typeface="+mn-lt"/>
                <a:ea typeface="+mn-ea"/>
                <a:cs typeface="+mn-cs"/>
              </a:rPr>
              <a:t>  (2) digital </a:t>
            </a:r>
            <a:r>
              <a:rPr kumimoji="0" lang="en-US" sz="2100" b="0" i="0" u="none" strike="noStrike" kern="1200" cap="none" spc="0" normalizeH="0" baseline="0" noProof="0" dirty="0">
                <a:ln>
                  <a:noFill/>
                </a:ln>
                <a:solidFill>
                  <a:schemeClr val="tx1"/>
                </a:solidFill>
                <a:effectLst/>
                <a:uLnTx/>
                <a:uFillTx/>
                <a:latin typeface="+mn-lt"/>
                <a:ea typeface="+mn-ea"/>
                <a:cs typeface="+mn-cs"/>
              </a:rPr>
              <a:t>. They can also be classified as mainframes, </a:t>
            </a:r>
            <a:r>
              <a:rPr kumimoji="0" lang="en-US" sz="2100" b="0" i="0" u="sng" strike="noStrike" kern="1200" cap="none" spc="0" normalizeH="0" baseline="0" noProof="0" dirty="0">
                <a:ln>
                  <a:noFill/>
                </a:ln>
                <a:solidFill>
                  <a:srgbClr val="FF0000"/>
                </a:solidFill>
                <a:effectLst/>
                <a:uLnTx/>
                <a:uFillTx/>
                <a:latin typeface="+mn-lt"/>
                <a:ea typeface="+mn-ea"/>
                <a:cs typeface="+mn-cs"/>
              </a:rPr>
              <a:t>  (3) minicomputer     </a:t>
            </a:r>
            <a:r>
              <a:rPr kumimoji="0" lang="en-US" sz="2100" b="0" i="0" u="none" strike="noStrike" kern="1200" cap="none" spc="0" normalizeH="0" baseline="0" noProof="0" dirty="0">
                <a:ln>
                  <a:noFill/>
                </a:ln>
                <a:solidFill>
                  <a:schemeClr val="tx1"/>
                </a:solidFill>
                <a:effectLst/>
                <a:uLnTx/>
                <a:uFillTx/>
                <a:latin typeface="+mn-lt"/>
                <a:ea typeface="+mn-ea"/>
                <a:cs typeface="+mn-cs"/>
              </a:rPr>
              <a:t>, workstation, or microcomputers. All else (for example, the age of the machine) being equal, this </a:t>
            </a:r>
            <a:r>
              <a:rPr kumimoji="0" lang="en-US" sz="2100" b="0" i="0" u="sng" strike="noStrike" kern="1200" cap="none" spc="0" normalizeH="0" baseline="0" noProof="0" dirty="0">
                <a:ln>
                  <a:noFill/>
                </a:ln>
                <a:solidFill>
                  <a:srgbClr val="FF0000"/>
                </a:solidFill>
                <a:effectLst/>
                <a:uLnTx/>
                <a:uFillTx/>
                <a:latin typeface="+mn-lt"/>
                <a:ea typeface="+mn-ea"/>
                <a:cs typeface="+mn-cs"/>
              </a:rPr>
              <a:t> (4) categorization      </a:t>
            </a:r>
            <a:r>
              <a:rPr kumimoji="0" lang="en-US" sz="2100" b="0" i="0" u="none" strike="noStrike" kern="1200" cap="none" spc="0" normalizeH="0" baseline="0" noProof="0" dirty="0">
                <a:ln>
                  <a:noFill/>
                </a:ln>
                <a:solidFill>
                  <a:schemeClr val="tx1"/>
                </a:solidFill>
                <a:effectLst/>
                <a:uLnTx/>
                <a:uFillTx/>
                <a:latin typeface="+mn-lt"/>
                <a:ea typeface="+mn-ea"/>
                <a:cs typeface="+mn-cs"/>
              </a:rPr>
              <a:t>provides some indication of the computer's </a:t>
            </a:r>
            <a:r>
              <a:rPr kumimoji="0" lang="en-US" sz="2100" b="0" i="0" u="sng" strike="noStrike" kern="1200" cap="none" spc="0" normalizeH="0" baseline="0" noProof="0" dirty="0">
                <a:ln>
                  <a:noFill/>
                </a:ln>
                <a:solidFill>
                  <a:srgbClr val="FF0000"/>
                </a:solidFill>
                <a:effectLst/>
                <a:uLnTx/>
                <a:uFillTx/>
                <a:latin typeface="+mn-lt"/>
                <a:ea typeface="+mn-ea"/>
                <a:cs typeface="+mn-cs"/>
              </a:rPr>
              <a:t> (5) speed    </a:t>
            </a:r>
            <a:r>
              <a:rPr kumimoji="0" lang="en-US" sz="2100" b="0" i="0" u="none" strike="noStrike" kern="1200" cap="none" spc="0" normalizeH="0" baseline="0" noProof="0" dirty="0">
                <a:ln>
                  <a:noFill/>
                </a:ln>
                <a:solidFill>
                  <a:schemeClr val="tx1"/>
                </a:solidFill>
                <a:effectLst/>
                <a:uLnTx/>
                <a:uFillTx/>
                <a:latin typeface="+mn-lt"/>
                <a:ea typeface="+mn-ea"/>
                <a:cs typeface="+mn-cs"/>
              </a:rPr>
              <a:t>, size, cost, and abilities.</a:t>
            </a:r>
            <a:endParaRPr kumimoji="0" lang="zh-CN" altLang="en-US" sz="2100" b="0" i="0" u="none" strike="noStrike" kern="1200" cap="none" spc="0" normalizeH="0" baseline="0" noProof="0" dirty="0">
              <a:ln>
                <a:noFill/>
              </a:ln>
              <a:solidFill>
                <a:schemeClr val="tx1"/>
              </a:solidFill>
              <a:effectLst/>
              <a:uLnTx/>
              <a:uFillTx/>
              <a:latin typeface="+mn-lt"/>
              <a:ea typeface="+mn-ea"/>
              <a:cs typeface="+mn-cs"/>
            </a:endParaRPr>
          </a:p>
          <a:p>
            <a:pPr marL="0" marR="0" lvl="0" indent="-171450" algn="just" defTabSz="685800" rtl="0" eaLnBrk="0" fontAlgn="base" latinLnBrk="0" hangingPunct="0">
              <a:lnSpc>
                <a:spcPct val="100000"/>
              </a:lnSpc>
              <a:spcBef>
                <a:spcPts val="750"/>
              </a:spcBef>
              <a:spcAft>
                <a:spcPct val="0"/>
              </a:spcAft>
              <a:buClrTx/>
              <a:buSzTx/>
              <a:buFont typeface="Arial" panose="020B0604020202090204" pitchFamily="34" charset="0"/>
              <a:buNone/>
              <a:defRPr/>
            </a:pPr>
            <a:r>
              <a:rPr kumimoji="0" lang="en-US" sz="2100" b="0" i="0" u="none" strike="noStrike" kern="1200" cap="none" spc="0" normalizeH="0" baseline="0" noProof="0" dirty="0">
                <a:ln>
                  <a:noFill/>
                </a:ln>
                <a:solidFill>
                  <a:schemeClr val="tx1"/>
                </a:solidFill>
                <a:effectLst/>
                <a:uLnTx/>
                <a:uFillTx/>
                <a:latin typeface="+mn-lt"/>
                <a:ea typeface="+mn-ea"/>
                <a:cs typeface="+mn-cs"/>
              </a:rPr>
              <a:t>	Ever since the </a:t>
            </a:r>
            <a:r>
              <a:rPr kumimoji="0" lang="en-US" sz="2100" b="0" i="0" u="sng" strike="noStrike" kern="1200" cap="none" spc="0" normalizeH="0" baseline="0" noProof="0" dirty="0">
                <a:ln>
                  <a:noFill/>
                </a:ln>
                <a:solidFill>
                  <a:srgbClr val="FF0000"/>
                </a:solidFill>
                <a:effectLst/>
                <a:uLnTx/>
                <a:uFillTx/>
                <a:latin typeface="+mn-lt"/>
                <a:ea typeface="+mn-ea"/>
                <a:cs typeface="+mn-cs"/>
              </a:rPr>
              <a:t> (6) advent   </a:t>
            </a:r>
            <a:r>
              <a:rPr kumimoji="0" lang="en-US" sz="2100" b="0" i="0" u="none" strike="noStrike" kern="1200" cap="none" spc="0" normalizeH="0" baseline="0" noProof="0" dirty="0">
                <a:ln>
                  <a:noFill/>
                </a:ln>
                <a:solidFill>
                  <a:schemeClr val="tx1"/>
                </a:solidFill>
                <a:effectLst/>
                <a:uLnTx/>
                <a:uFillTx/>
                <a:latin typeface="+mn-lt"/>
                <a:ea typeface="+mn-ea"/>
                <a:cs typeface="+mn-cs"/>
              </a:rPr>
              <a:t> of the computers, there have been constant changes. First-generation computers of historic </a:t>
            </a:r>
            <a:r>
              <a:rPr kumimoji="0" lang="en-US" sz="2100" b="0" i="0" u="sng" strike="noStrike" kern="1200" cap="none" spc="0" normalizeH="0" baseline="0" noProof="0" dirty="0">
                <a:ln>
                  <a:noFill/>
                </a:ln>
                <a:solidFill>
                  <a:srgbClr val="FF0000"/>
                </a:solidFill>
                <a:effectLst/>
                <a:uLnTx/>
                <a:uFillTx/>
                <a:latin typeface="+mn-lt"/>
                <a:ea typeface="+mn-ea"/>
                <a:cs typeface="+mn-cs"/>
              </a:rPr>
              <a:t> (7) significance </a:t>
            </a:r>
            <a:r>
              <a:rPr kumimoji="0" lang="en-US" sz="2100" b="0" i="0" u="none" strike="noStrike" kern="1200" cap="none" spc="0" normalizeH="0" baseline="0" noProof="0" dirty="0">
                <a:ln>
                  <a:noFill/>
                </a:ln>
                <a:solidFill>
                  <a:schemeClr val="tx1"/>
                </a:solidFill>
                <a:effectLst/>
                <a:uLnTx/>
                <a:uFillTx/>
                <a:latin typeface="+mn-lt"/>
                <a:ea typeface="+mn-ea"/>
                <a:cs typeface="+mn-cs"/>
              </a:rPr>
              <a:t>, such as UNIVAC, introduced in the early 1950s, were </a:t>
            </a:r>
            <a:r>
              <a:rPr kumimoji="0" lang="en-US" sz="2100" b="0" i="0" u="sng" strike="noStrike" kern="1200" cap="none" spc="0" normalizeH="0" baseline="0" noProof="0" dirty="0">
                <a:ln>
                  <a:noFill/>
                </a:ln>
                <a:solidFill>
                  <a:srgbClr val="FF0000"/>
                </a:solidFill>
                <a:effectLst/>
                <a:uLnTx/>
                <a:uFillTx/>
                <a:latin typeface="+mn-lt"/>
                <a:ea typeface="+mn-ea"/>
                <a:cs typeface="+mn-cs"/>
              </a:rPr>
              <a:t> (8) based   </a:t>
            </a:r>
            <a:r>
              <a:rPr kumimoji="0" lang="en-US" sz="2100" b="0" i="0" u="none" strike="noStrike" kern="1200" cap="none" spc="0" normalizeH="0" baseline="0" noProof="0" dirty="0">
                <a:ln>
                  <a:noFill/>
                </a:ln>
                <a:solidFill>
                  <a:schemeClr val="tx1"/>
                </a:solidFill>
                <a:effectLst/>
                <a:uLnTx/>
                <a:uFillTx/>
                <a:latin typeface="+mn-lt"/>
                <a:ea typeface="+mn-ea"/>
                <a:cs typeface="+mn-cs"/>
              </a:rPr>
              <a:t>on vacuum tubes. Second-generation computers,</a:t>
            </a:r>
            <a:r>
              <a:rPr kumimoji="0" lang="en-US" sz="2100" b="0" i="0" u="sng" strike="noStrike" kern="1200" cap="none" spc="0" normalizeH="0" baseline="0" noProof="0" dirty="0">
                <a:ln>
                  <a:noFill/>
                </a:ln>
                <a:solidFill>
                  <a:srgbClr val="FF0000"/>
                </a:solidFill>
                <a:effectLst/>
                <a:uLnTx/>
                <a:uFillTx/>
                <a:latin typeface="+mn-lt"/>
                <a:ea typeface="+mn-ea"/>
                <a:cs typeface="+mn-cs"/>
              </a:rPr>
              <a:t> (9) appeared </a:t>
            </a:r>
            <a:r>
              <a:rPr kumimoji="0" lang="en-US" sz="2100" b="0" i="0" u="none" strike="noStrike" kern="1200" cap="none" spc="0" normalizeH="0" baseline="0" noProof="0" dirty="0">
                <a:ln>
                  <a:noFill/>
                </a:ln>
                <a:solidFill>
                  <a:schemeClr val="tx1"/>
                </a:solidFill>
                <a:effectLst/>
                <a:uLnTx/>
                <a:uFillTx/>
                <a:latin typeface="+mn-lt"/>
                <a:ea typeface="+mn-ea"/>
                <a:cs typeface="+mn-cs"/>
              </a:rPr>
              <a:t> in the early 1960s, were those in which </a:t>
            </a:r>
            <a:r>
              <a:rPr kumimoji="0" lang="en-US" sz="2100" b="0" i="0" u="sng" strike="noStrike" kern="1200" cap="none" spc="0" normalizeH="0" baseline="0" noProof="0" dirty="0">
                <a:ln>
                  <a:noFill/>
                </a:ln>
                <a:solidFill>
                  <a:srgbClr val="FF0000"/>
                </a:solidFill>
                <a:effectLst/>
                <a:uLnTx/>
                <a:uFillTx/>
                <a:latin typeface="+mn-lt"/>
                <a:ea typeface="+mn-ea"/>
                <a:cs typeface="+mn-cs"/>
              </a:rPr>
              <a:t>  (10) transistors  </a:t>
            </a:r>
            <a:r>
              <a:rPr kumimoji="0" lang="en-US" sz="2100" b="0" i="0" u="none" strike="noStrike" kern="1200" cap="none" spc="0" normalizeH="0" baseline="0" noProof="0" dirty="0">
                <a:ln>
                  <a:noFill/>
                </a:ln>
                <a:solidFill>
                  <a:schemeClr val="tx1"/>
                </a:solidFill>
                <a:effectLst/>
                <a:uLnTx/>
                <a:uFillTx/>
                <a:latin typeface="+mn-lt"/>
                <a:ea typeface="+mn-ea"/>
                <a:cs typeface="+mn-cs"/>
              </a:rPr>
              <a:t> replaced vacuum tubes. In third-generation computers, dating from the 1960s, integrated </a:t>
            </a:r>
            <a:r>
              <a:rPr kumimoji="0" lang="en-US" sz="2100" b="0" i="0" u="sng" strike="noStrike" kern="1200" cap="none" spc="0" normalizeH="0" baseline="0" noProof="0" dirty="0">
                <a:ln>
                  <a:noFill/>
                </a:ln>
                <a:solidFill>
                  <a:srgbClr val="FF0000"/>
                </a:solidFill>
                <a:effectLst/>
                <a:uLnTx/>
                <a:uFillTx/>
                <a:latin typeface="+mn-lt"/>
                <a:ea typeface="+mn-ea"/>
                <a:cs typeface="+mn-cs"/>
              </a:rPr>
              <a:t> (11) circuits  </a:t>
            </a:r>
            <a:r>
              <a:rPr kumimoji="0" lang="en-US" sz="2100" b="0" i="0" u="none" strike="noStrike" kern="1200" cap="none" spc="0" normalizeH="0" baseline="0" noProof="0" dirty="0">
                <a:ln>
                  <a:noFill/>
                </a:ln>
                <a:solidFill>
                  <a:schemeClr val="tx1"/>
                </a:solidFill>
                <a:effectLst/>
                <a:uLnTx/>
                <a:uFillTx/>
                <a:latin typeface="+mn-lt"/>
                <a:ea typeface="+mn-ea"/>
                <a:cs typeface="+mn-cs"/>
              </a:rPr>
              <a:t> replaced transistors. In fourth-generation computers such as </a:t>
            </a:r>
            <a:r>
              <a:rPr kumimoji="0" lang="en-US" sz="2100" b="0" i="0" u="sng" strike="noStrike" kern="1200" cap="none" spc="0" normalizeH="0" baseline="0" noProof="0" dirty="0">
                <a:ln>
                  <a:noFill/>
                </a:ln>
                <a:solidFill>
                  <a:srgbClr val="FF0000"/>
                </a:solidFill>
                <a:effectLst/>
                <a:uLnTx/>
                <a:uFillTx/>
                <a:latin typeface="+mn-lt"/>
                <a:ea typeface="+mn-ea"/>
                <a:cs typeface="+mn-cs"/>
              </a:rPr>
              <a:t> (12) microcomputer  </a:t>
            </a:r>
            <a:r>
              <a:rPr kumimoji="0" lang="en-US" sz="2100" b="0" i="0" u="none" strike="noStrike" kern="1200" cap="none" spc="0" normalizeH="0" baseline="0" noProof="0" dirty="0">
                <a:ln>
                  <a:noFill/>
                </a:ln>
                <a:solidFill>
                  <a:schemeClr val="tx1"/>
                </a:solidFill>
                <a:effectLst/>
                <a:uLnTx/>
                <a:uFillTx/>
                <a:latin typeface="+mn-lt"/>
                <a:ea typeface="+mn-ea"/>
                <a:cs typeface="+mn-cs"/>
              </a:rPr>
              <a:t>, which first appeared in the mid-1970s, large-scale </a:t>
            </a:r>
            <a:r>
              <a:rPr kumimoji="0" lang="en-US" sz="2100" b="0" i="0" u="sng" strike="noStrike" kern="1200" cap="none" spc="0" normalizeH="0" baseline="0" noProof="0" dirty="0">
                <a:ln>
                  <a:noFill/>
                </a:ln>
                <a:solidFill>
                  <a:srgbClr val="FF0000"/>
                </a:solidFill>
                <a:effectLst/>
                <a:uLnTx/>
                <a:uFillTx/>
                <a:latin typeface="+mn-lt"/>
                <a:ea typeface="+mn-ea"/>
                <a:cs typeface="+mn-cs"/>
              </a:rPr>
              <a:t> (13) integration  </a:t>
            </a:r>
            <a:r>
              <a:rPr kumimoji="0" lang="en-US" sz="2100" b="0" i="0" u="none" strike="noStrike" kern="1200" cap="none" spc="0" normalizeH="0" baseline="0" noProof="0" dirty="0">
                <a:ln>
                  <a:noFill/>
                </a:ln>
                <a:solidFill>
                  <a:schemeClr val="tx1"/>
                </a:solidFill>
                <a:effectLst/>
                <a:uLnTx/>
                <a:uFillTx/>
                <a:latin typeface="+mn-lt"/>
                <a:ea typeface="+mn-ea"/>
                <a:cs typeface="+mn-cs"/>
              </a:rPr>
              <a:t> enabled thousands of circuits to in incorporated on one </a:t>
            </a:r>
            <a:r>
              <a:rPr kumimoji="0" lang="en-US" sz="2100" b="0" i="0" u="sng" strike="noStrike" kern="1200" cap="none" spc="0" normalizeH="0" baseline="0" noProof="0" dirty="0">
                <a:ln>
                  <a:noFill/>
                </a:ln>
                <a:solidFill>
                  <a:srgbClr val="FF0000"/>
                </a:solidFill>
                <a:effectLst/>
                <a:uLnTx/>
                <a:uFillTx/>
                <a:latin typeface="+mn-lt"/>
                <a:ea typeface="+mn-ea"/>
                <a:cs typeface="+mn-cs"/>
              </a:rPr>
              <a:t>  (14) chip  </a:t>
            </a:r>
            <a:r>
              <a:rPr kumimoji="0" lang="en-US" sz="2100" b="0" i="0" u="none" strike="noStrike" kern="1200" cap="none" spc="0" normalizeH="0" baseline="0" noProof="0" dirty="0">
                <a:ln>
                  <a:noFill/>
                </a:ln>
                <a:solidFill>
                  <a:schemeClr val="tx1"/>
                </a:solidFill>
                <a:effectLst/>
                <a:uLnTx/>
                <a:uFillTx/>
                <a:latin typeface="+mn-lt"/>
                <a:ea typeface="+mn-ea"/>
                <a:cs typeface="+mn-cs"/>
              </a:rPr>
              <a:t>. Fifth-generation computers are expected to </a:t>
            </a:r>
            <a:r>
              <a:rPr kumimoji="0" lang="en-US" sz="2100" b="0" i="0" u="sng" strike="noStrike" kern="1200" cap="none" spc="0" normalizeH="0" baseline="0" noProof="0" dirty="0">
                <a:ln>
                  <a:noFill/>
                </a:ln>
                <a:solidFill>
                  <a:schemeClr val="tx1"/>
                </a:solidFill>
                <a:effectLst/>
                <a:uLnTx/>
                <a:uFillTx/>
                <a:latin typeface="+mn-lt"/>
                <a:ea typeface="+mn-ea"/>
                <a:cs typeface="+mn-cs"/>
              </a:rPr>
              <a:t> </a:t>
            </a:r>
            <a:r>
              <a:rPr kumimoji="0" lang="en-US" sz="2100" b="0" i="0" u="sng" strike="noStrike" kern="1200" cap="none" spc="0" normalizeH="0" baseline="0" noProof="0" dirty="0">
                <a:ln>
                  <a:noFill/>
                </a:ln>
                <a:solidFill>
                  <a:srgbClr val="FF0000"/>
                </a:solidFill>
                <a:effectLst/>
                <a:uLnTx/>
                <a:uFillTx/>
                <a:latin typeface="+mn-lt"/>
                <a:ea typeface="+mn-ea"/>
                <a:cs typeface="+mn-cs"/>
              </a:rPr>
              <a:t>(15) combine </a:t>
            </a:r>
            <a:r>
              <a:rPr kumimoji="0" lang="en-US" sz="2100" b="0" i="0" u="none" strike="noStrike" kern="1200" cap="none" spc="0" normalizeH="0" baseline="0" noProof="0" dirty="0">
                <a:ln>
                  <a:noFill/>
                </a:ln>
                <a:solidFill>
                  <a:schemeClr val="tx1"/>
                </a:solidFill>
                <a:effectLst/>
                <a:uLnTx/>
                <a:uFillTx/>
                <a:latin typeface="+mn-lt"/>
                <a:ea typeface="+mn-ea"/>
                <a:cs typeface="+mn-cs"/>
              </a:rPr>
              <a:t> very-large-scale integration with sophisticated approaches to </a:t>
            </a:r>
            <a:r>
              <a:rPr kumimoji="0" lang="en-US" sz="2100" b="0" i="0" u="sng" strike="noStrike" kern="1200" cap="none" spc="0" normalizeH="0" baseline="0" noProof="0" dirty="0">
                <a:ln>
                  <a:noFill/>
                </a:ln>
                <a:solidFill>
                  <a:schemeClr val="tx1"/>
                </a:solidFill>
                <a:effectLst/>
                <a:uLnTx/>
                <a:uFillTx/>
                <a:latin typeface="+mn-lt"/>
                <a:ea typeface="+mn-ea"/>
                <a:cs typeface="+mn-cs"/>
              </a:rPr>
              <a:t> </a:t>
            </a:r>
            <a:r>
              <a:rPr kumimoji="0" lang="en-US" sz="2100" b="0" i="0" u="sng" strike="noStrike" kern="1200" cap="none" spc="0" normalizeH="0" baseline="0" noProof="0" dirty="0">
                <a:ln>
                  <a:noFill/>
                </a:ln>
                <a:solidFill>
                  <a:srgbClr val="FF0000"/>
                </a:solidFill>
                <a:effectLst/>
                <a:uLnTx/>
                <a:uFillTx/>
                <a:latin typeface="+mn-lt"/>
                <a:ea typeface="+mn-ea"/>
                <a:cs typeface="+mn-cs"/>
              </a:rPr>
              <a:t>(16) computing </a:t>
            </a:r>
            <a:r>
              <a:rPr kumimoji="0" lang="en-US" sz="2100" b="0" i="0" u="none" strike="noStrike" kern="1200" cap="none" spc="0" normalizeH="0" baseline="0" noProof="0" dirty="0">
                <a:ln>
                  <a:noFill/>
                </a:ln>
                <a:solidFill>
                  <a:schemeClr val="tx1"/>
                </a:solidFill>
                <a:effectLst/>
                <a:uLnTx/>
                <a:uFillTx/>
                <a:latin typeface="+mn-lt"/>
                <a:ea typeface="+mn-ea"/>
                <a:cs typeface="+mn-cs"/>
              </a:rPr>
              <a:t>, including artificial intelligence and true distributed processing.</a:t>
            </a:r>
            <a:endParaRPr kumimoji="0" lang="zh-CN" altLang="en-US" sz="2100" b="0" i="0" u="none" strike="noStrike" kern="1200" cap="none" spc="0" normalizeH="0" baseline="0" noProof="0" dirty="0">
              <a:ln>
                <a:noFill/>
              </a:ln>
              <a:solidFill>
                <a:schemeClr val="tx1"/>
              </a:solidFill>
              <a:effectLst/>
              <a:uLnTx/>
              <a:uFillTx/>
              <a:latin typeface="+mn-lt"/>
              <a:ea typeface="+mn-ea"/>
              <a:cs typeface="+mn-cs"/>
            </a:endParaRPr>
          </a:p>
          <a:p>
            <a:pPr marL="171450" marR="0" lvl="0" indent="-171450" algn="l" defTabSz="685800" rtl="0" eaLnBrk="0" fontAlgn="base" latinLnBrk="0" hangingPunct="0">
              <a:lnSpc>
                <a:spcPct val="90000"/>
              </a:lnSpc>
              <a:spcBef>
                <a:spcPts val="750"/>
              </a:spcBef>
              <a:spcAft>
                <a:spcPct val="0"/>
              </a:spcAft>
              <a:buClrTx/>
              <a:buSzTx/>
              <a:buFont typeface="Arial" panose="020B0604020202090204" pitchFamily="34" charset="0"/>
              <a:buChar char="•"/>
              <a:defRPr/>
            </a:pPr>
            <a:endParaRPr kumimoji="0" lang="zh-CN" altLang="en-US" sz="21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90116"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7</a:t>
            </a:fld>
            <a:endParaRPr lang="en-US" altLang="zh-CN" sz="900" dirty="0">
              <a:solidFill>
                <a:srgbClr val="898989"/>
              </a:solidFill>
            </a:endParaRPr>
          </a:p>
        </p:txBody>
      </p:sp>
    </p:spTree>
  </p:cSld>
  <p:clrMapOvr>
    <a:masterClrMapping/>
  </p:clrMapOvr>
  <p:transition spd="med">
    <p:pull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31747"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70</a:t>
            </a:fld>
            <a:endParaRPr lang="en-US" altLang="zh-CN" sz="900" dirty="0">
              <a:solidFill>
                <a:srgbClr val="898989"/>
              </a:solidFill>
            </a:endParaRPr>
          </a:p>
        </p:txBody>
      </p:sp>
      <p:sp>
        <p:nvSpPr>
          <p:cNvPr id="31748" name="Text Box 2"/>
          <p:cNvSpPr txBox="1"/>
          <p:nvPr/>
        </p:nvSpPr>
        <p:spPr>
          <a:xfrm>
            <a:off x="1778000" y="1317625"/>
            <a:ext cx="6877050" cy="368300"/>
          </a:xfrm>
          <a:prstGeom prst="rect">
            <a:avLst/>
          </a:prstGeom>
          <a:noFill/>
          <a:ln w="9525">
            <a:noFill/>
          </a:ln>
        </p:spPr>
        <p:txBody>
          <a:bodyPr>
            <a:spAutoFit/>
          </a:bodyPr>
          <a:lstStyle/>
          <a:p>
            <a:pPr eaLnBrk="1" hangingPunct="1">
              <a:spcBef>
                <a:spcPct val="50000"/>
              </a:spcBef>
            </a:pPr>
            <a:endParaRPr lang="zh-CN" altLang="zh-CN" sz="1800" dirty="0">
              <a:latin typeface="Arial" panose="020B0604020202090204" pitchFamily="34" charset="0"/>
            </a:endParaRPr>
          </a:p>
        </p:txBody>
      </p:sp>
      <p:sp>
        <p:nvSpPr>
          <p:cNvPr id="31749" name="Rectangle 3"/>
          <p:cNvSpPr/>
          <p:nvPr/>
        </p:nvSpPr>
        <p:spPr>
          <a:xfrm>
            <a:off x="1524000" y="2730500"/>
            <a:ext cx="309880" cy="368300"/>
          </a:xfrm>
          <a:prstGeom prst="rect">
            <a:avLst/>
          </a:prstGeom>
          <a:noFill/>
          <a:ln w="9525">
            <a:noFill/>
          </a:ln>
        </p:spPr>
        <p:txBody>
          <a:bodyPr wrap="none" anchor="ctr">
            <a:spAutoFit/>
          </a:bodyPr>
          <a:lstStyle/>
          <a:p>
            <a:pPr eaLnBrk="1" hangingPunct="1"/>
            <a:endParaRPr lang="zh-CN" altLang="en-US" dirty="0">
              <a:latin typeface="Times New Roman" panose="02020503050405090304" pitchFamily="18" charset="0"/>
            </a:endParaRPr>
          </a:p>
        </p:txBody>
      </p:sp>
      <p:sp>
        <p:nvSpPr>
          <p:cNvPr id="646148" name="Text Box 4"/>
          <p:cNvSpPr txBox="1"/>
          <p:nvPr/>
        </p:nvSpPr>
        <p:spPr>
          <a:xfrm>
            <a:off x="1847850" y="908050"/>
            <a:ext cx="8497888" cy="1198880"/>
          </a:xfrm>
          <a:prstGeom prst="rect">
            <a:avLst/>
          </a:prstGeom>
          <a:noFill/>
          <a:ln w="9525">
            <a:noFill/>
          </a:ln>
        </p:spPr>
        <p:txBody>
          <a:bodyPr>
            <a:spAutoFit/>
          </a:bodyPr>
          <a:lstStyle/>
          <a:p>
            <a:pPr algn="just" eaLnBrk="1" hangingPunct="1"/>
            <a:r>
              <a:rPr lang="zh-CN" altLang="en-US" b="1" dirty="0">
                <a:latin typeface="Arial" panose="020B0604020202090204" pitchFamily="34" charset="0"/>
              </a:rPr>
              <a:t>翻译练习：</a:t>
            </a:r>
            <a:endParaRPr lang="en-US" altLang="zh-CN" b="1" dirty="0">
              <a:latin typeface="Arial" panose="020B0604020202090204" pitchFamily="34" charset="0"/>
            </a:endParaRPr>
          </a:p>
          <a:p>
            <a:pPr algn="just" eaLnBrk="1" hangingPunct="1"/>
            <a:r>
              <a:rPr lang="en-US" altLang="zh-CN" b="1" dirty="0">
                <a:latin typeface="Times New Roman" panose="02020503050405090304" pitchFamily="18" charset="0"/>
                <a:cs typeface="Times New Roman" panose="02020503050405090304" pitchFamily="18" charset="0"/>
              </a:rPr>
              <a:t>The two leading brands of Web server software are Apache, which is free Web server shareware that accounts for about 60% of the market, and Microsoft’s NT Server software, which accounts for about 20% of the market.</a:t>
            </a:r>
            <a:endParaRPr lang="en-US" altLang="zh-CN" b="1" dirty="0">
              <a:latin typeface="Times New Roman" panose="02020503050405090304" pitchFamily="18" charset="0"/>
              <a:ea typeface="Times New Roman" panose="02020503050405090304" pitchFamily="18" charset="0"/>
            </a:endParaRPr>
          </a:p>
        </p:txBody>
      </p:sp>
      <p:sp>
        <p:nvSpPr>
          <p:cNvPr id="646149" name="Text Box 5"/>
          <p:cNvSpPr txBox="1"/>
          <p:nvPr/>
        </p:nvSpPr>
        <p:spPr>
          <a:xfrm>
            <a:off x="1847850" y="3533775"/>
            <a:ext cx="8497888" cy="645160"/>
          </a:xfrm>
          <a:prstGeom prst="rect">
            <a:avLst/>
          </a:prstGeom>
          <a:noFill/>
          <a:ln w="9525">
            <a:noFill/>
          </a:ln>
        </p:spPr>
        <p:txBody>
          <a:bodyPr>
            <a:spAutoFit/>
          </a:bodyPr>
          <a:lstStyle/>
          <a:p>
            <a:pPr eaLnBrk="1" hangingPunct="1">
              <a:spcBef>
                <a:spcPct val="50000"/>
              </a:spcBef>
            </a:pPr>
            <a:r>
              <a:rPr lang="zh-CN" altLang="en-US" b="1" dirty="0">
                <a:solidFill>
                  <a:schemeClr val="tx2"/>
                </a:solidFill>
                <a:latin typeface="Arial" panose="020B0604020202090204" pitchFamily="34" charset="0"/>
              </a:rPr>
              <a:t>网络服务器软件的两种主要品牌是</a:t>
            </a:r>
            <a:r>
              <a:rPr lang="en-US" altLang="zh-CN" b="1" dirty="0">
                <a:solidFill>
                  <a:schemeClr val="tx2"/>
                </a:solidFill>
                <a:latin typeface="Arial" panose="020B0604020202090204" pitchFamily="34" charset="0"/>
              </a:rPr>
              <a:t>Apache</a:t>
            </a:r>
            <a:r>
              <a:rPr lang="zh-CN" altLang="en-US" b="1" dirty="0">
                <a:solidFill>
                  <a:schemeClr val="tx2"/>
                </a:solidFill>
                <a:latin typeface="Arial" panose="020B0604020202090204" pitchFamily="34" charset="0"/>
              </a:rPr>
              <a:t>和微软的</a:t>
            </a:r>
            <a:r>
              <a:rPr lang="en-US" altLang="zh-CN" b="1" dirty="0">
                <a:solidFill>
                  <a:schemeClr val="tx2"/>
                </a:solidFill>
                <a:latin typeface="Arial" panose="020B0604020202090204" pitchFamily="34" charset="0"/>
              </a:rPr>
              <a:t>NT</a:t>
            </a:r>
            <a:r>
              <a:rPr lang="zh-CN" altLang="en-US" b="1" dirty="0">
                <a:solidFill>
                  <a:schemeClr val="tx2"/>
                </a:solidFill>
                <a:latin typeface="Arial" panose="020B0604020202090204" pitchFamily="34" charset="0"/>
              </a:rPr>
              <a:t>服务器软件</a:t>
            </a:r>
            <a:r>
              <a:rPr lang="en-US" altLang="zh-CN" b="1" dirty="0">
                <a:solidFill>
                  <a:schemeClr val="tx2"/>
                </a:solidFill>
                <a:latin typeface="Arial" panose="020B0604020202090204" pitchFamily="34" charset="0"/>
              </a:rPr>
              <a:t>,</a:t>
            </a:r>
            <a:r>
              <a:rPr lang="zh-CN" altLang="en-US" b="1" dirty="0">
                <a:solidFill>
                  <a:schemeClr val="tx2"/>
                </a:solidFill>
                <a:latin typeface="Arial" panose="020B0604020202090204" pitchFamily="34" charset="0"/>
              </a:rPr>
              <a:t>前者是一种免费的网络服务器共享软件，约</a:t>
            </a:r>
            <a:r>
              <a:rPr lang="zh-CN" altLang="en-US" b="1" dirty="0">
                <a:solidFill>
                  <a:srgbClr val="FF0000"/>
                </a:solidFill>
                <a:latin typeface="Arial" panose="020B0604020202090204" pitchFamily="34" charset="0"/>
              </a:rPr>
              <a:t>占有</a:t>
            </a:r>
            <a:r>
              <a:rPr lang="en-US" altLang="zh-CN" b="1" dirty="0">
                <a:solidFill>
                  <a:schemeClr val="tx2"/>
                </a:solidFill>
                <a:latin typeface="Arial" panose="020B0604020202090204" pitchFamily="34" charset="0"/>
              </a:rPr>
              <a:t>60%</a:t>
            </a:r>
            <a:r>
              <a:rPr lang="zh-CN" altLang="en-US" b="1" dirty="0">
                <a:solidFill>
                  <a:schemeClr val="tx2"/>
                </a:solidFill>
                <a:latin typeface="Arial" panose="020B0604020202090204" pitchFamily="34" charset="0"/>
              </a:rPr>
              <a:t>的市场；后者约占有</a:t>
            </a:r>
            <a:r>
              <a:rPr lang="en-US" altLang="zh-CN" b="1" dirty="0">
                <a:solidFill>
                  <a:schemeClr val="tx2"/>
                </a:solidFill>
                <a:latin typeface="Arial" panose="020B0604020202090204" pitchFamily="34" charset="0"/>
              </a:rPr>
              <a:t>20%</a:t>
            </a:r>
            <a:r>
              <a:rPr lang="zh-CN" altLang="en-US" b="1" dirty="0">
                <a:solidFill>
                  <a:schemeClr val="tx2"/>
                </a:solidFill>
                <a:latin typeface="Arial" panose="020B0604020202090204" pitchFamily="34" charset="0"/>
              </a:rPr>
              <a:t>的市场。</a:t>
            </a:r>
          </a:p>
        </p:txBody>
      </p:sp>
      <p:sp>
        <p:nvSpPr>
          <p:cNvPr id="31752" name="Text Box 6"/>
          <p:cNvSpPr txBox="1"/>
          <p:nvPr/>
        </p:nvSpPr>
        <p:spPr>
          <a:xfrm>
            <a:off x="1741488" y="476250"/>
            <a:ext cx="7667625" cy="521970"/>
          </a:xfrm>
          <a:prstGeom prst="rect">
            <a:avLst/>
          </a:prstGeom>
          <a:noFill/>
          <a:ln w="9525">
            <a:noFill/>
          </a:ln>
        </p:spPr>
        <p:txBody>
          <a:bodyPr>
            <a:spAutoFit/>
          </a:bodyPr>
          <a:lstStyle/>
          <a:p>
            <a:pPr eaLnBrk="1" hangingPunct="1">
              <a:spcBef>
                <a:spcPct val="50000"/>
              </a:spcBef>
            </a:pPr>
            <a:r>
              <a:rPr lang="en-US" altLang="zh-CN" sz="2800" b="1" dirty="0">
                <a:solidFill>
                  <a:schemeClr val="tx2"/>
                </a:solidFill>
                <a:latin typeface="Arial" panose="020B0604020202090204" pitchFamily="34" charset="0"/>
              </a:rPr>
              <a:t>9.3  WEB SERVERS AND CLIENTS</a:t>
            </a:r>
            <a:r>
              <a:rPr lang="en-US" altLang="zh-CN" sz="2800" dirty="0">
                <a:solidFill>
                  <a:schemeClr val="tx2"/>
                </a:solidFill>
                <a:latin typeface="Arial" panose="020B0604020202090204" pitchFamily="34" charset="0"/>
              </a:rPr>
              <a:t> </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6148"/>
                                        </p:tgtEl>
                                        <p:attrNameLst>
                                          <p:attrName>style.visibility</p:attrName>
                                        </p:attrNameLst>
                                      </p:cBhvr>
                                      <p:to>
                                        <p:strVal val="visible"/>
                                      </p:to>
                                    </p:set>
                                    <p:anim calcmode="lin" valueType="num">
                                      <p:cBhvr additive="base">
                                        <p:cTn id="7" dur="500" fill="hold"/>
                                        <p:tgtEl>
                                          <p:spTgt spid="646148"/>
                                        </p:tgtEl>
                                        <p:attrNameLst>
                                          <p:attrName>ppt_x</p:attrName>
                                        </p:attrNameLst>
                                      </p:cBhvr>
                                      <p:tavLst>
                                        <p:tav tm="0">
                                          <p:val>
                                            <p:strVal val="#ppt_x"/>
                                          </p:val>
                                        </p:tav>
                                        <p:tav tm="100000">
                                          <p:val>
                                            <p:strVal val="#ppt_x"/>
                                          </p:val>
                                        </p:tav>
                                      </p:tavLst>
                                    </p:anim>
                                    <p:anim calcmode="lin" valueType="num">
                                      <p:cBhvr additive="base">
                                        <p:cTn id="8" dur="500" fill="hold"/>
                                        <p:tgtEl>
                                          <p:spTgt spid="6461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46149"/>
                                        </p:tgtEl>
                                        <p:attrNameLst>
                                          <p:attrName>style.visibility</p:attrName>
                                        </p:attrNameLst>
                                      </p:cBhvr>
                                      <p:to>
                                        <p:strVal val="visible"/>
                                      </p:to>
                                    </p:set>
                                    <p:anim calcmode="lin" valueType="num">
                                      <p:cBhvr additive="base">
                                        <p:cTn id="13" dur="500" fill="hold"/>
                                        <p:tgtEl>
                                          <p:spTgt spid="646149"/>
                                        </p:tgtEl>
                                        <p:attrNameLst>
                                          <p:attrName>ppt_x</p:attrName>
                                        </p:attrNameLst>
                                      </p:cBhvr>
                                      <p:tavLst>
                                        <p:tav tm="0">
                                          <p:val>
                                            <p:strVal val="#ppt_x"/>
                                          </p:val>
                                        </p:tav>
                                        <p:tav tm="100000">
                                          <p:val>
                                            <p:strVal val="#ppt_x"/>
                                          </p:val>
                                        </p:tav>
                                      </p:tavLst>
                                    </p:anim>
                                    <p:anim calcmode="lin" valueType="num">
                                      <p:cBhvr additive="base">
                                        <p:cTn id="14" dur="500" fill="hold"/>
                                        <p:tgtEl>
                                          <p:spTgt spid="646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8" grpId="0"/>
      <p:bldP spid="64614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49155"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71</a:t>
            </a:fld>
            <a:endParaRPr lang="en-US" altLang="zh-CN" sz="900" dirty="0">
              <a:solidFill>
                <a:srgbClr val="898989"/>
              </a:solidFill>
            </a:endParaRPr>
          </a:p>
        </p:txBody>
      </p:sp>
      <p:sp>
        <p:nvSpPr>
          <p:cNvPr id="49156" name="Text Box 2"/>
          <p:cNvSpPr txBox="1"/>
          <p:nvPr/>
        </p:nvSpPr>
        <p:spPr>
          <a:xfrm>
            <a:off x="1778000" y="1317625"/>
            <a:ext cx="6877050" cy="368300"/>
          </a:xfrm>
          <a:prstGeom prst="rect">
            <a:avLst/>
          </a:prstGeom>
          <a:noFill/>
          <a:ln w="9525">
            <a:noFill/>
          </a:ln>
        </p:spPr>
        <p:txBody>
          <a:bodyPr>
            <a:spAutoFit/>
          </a:bodyPr>
          <a:lstStyle/>
          <a:p>
            <a:pPr eaLnBrk="1" hangingPunct="1">
              <a:spcBef>
                <a:spcPct val="50000"/>
              </a:spcBef>
            </a:pPr>
            <a:endParaRPr lang="zh-CN" altLang="zh-CN" sz="1800" dirty="0">
              <a:latin typeface="Arial" panose="020B0604020202090204" pitchFamily="34" charset="0"/>
            </a:endParaRPr>
          </a:p>
        </p:txBody>
      </p:sp>
      <p:sp>
        <p:nvSpPr>
          <p:cNvPr id="49157" name="Rectangle 3"/>
          <p:cNvSpPr/>
          <p:nvPr/>
        </p:nvSpPr>
        <p:spPr>
          <a:xfrm>
            <a:off x="1524000" y="2730500"/>
            <a:ext cx="309880" cy="368300"/>
          </a:xfrm>
          <a:prstGeom prst="rect">
            <a:avLst/>
          </a:prstGeom>
          <a:noFill/>
          <a:ln w="9525">
            <a:noFill/>
          </a:ln>
        </p:spPr>
        <p:txBody>
          <a:bodyPr wrap="none" anchor="ctr">
            <a:spAutoFit/>
          </a:bodyPr>
          <a:lstStyle/>
          <a:p>
            <a:pPr eaLnBrk="1" hangingPunct="1"/>
            <a:endParaRPr lang="zh-CN" altLang="en-US" dirty="0">
              <a:latin typeface="Times New Roman" panose="02020503050405090304" pitchFamily="18" charset="0"/>
            </a:endParaRPr>
          </a:p>
        </p:txBody>
      </p:sp>
      <p:sp>
        <p:nvSpPr>
          <p:cNvPr id="663556" name="Text Box 4"/>
          <p:cNvSpPr txBox="1"/>
          <p:nvPr/>
        </p:nvSpPr>
        <p:spPr>
          <a:xfrm>
            <a:off x="1847850" y="908050"/>
            <a:ext cx="8497888" cy="4907915"/>
          </a:xfrm>
          <a:prstGeom prst="rect">
            <a:avLst/>
          </a:prstGeom>
          <a:noFill/>
          <a:ln w="9525">
            <a:noFill/>
          </a:ln>
        </p:spPr>
        <p:txBody>
          <a:bodyPr>
            <a:spAutoFit/>
          </a:bodyPr>
          <a:lstStyle/>
          <a:p>
            <a:pPr algn="just" eaLnBrk="1" hangingPunct="1"/>
            <a:r>
              <a:rPr lang="en-US" altLang="zh-CN" sz="2200" b="1" dirty="0">
                <a:solidFill>
                  <a:srgbClr val="000000"/>
                </a:solidFill>
                <a:latin typeface="Times New Roman" panose="02020503050405090304" pitchFamily="18" charset="0"/>
                <a:cs typeface="Times New Roman" panose="02020503050405090304" pitchFamily="18" charset="0"/>
              </a:rPr>
              <a:t>Exchanged  globally       receives        scheme  transceiver</a:t>
            </a:r>
          </a:p>
          <a:p>
            <a:pPr algn="just" eaLnBrk="1" hangingPunct="1"/>
            <a:r>
              <a:rPr lang="en-US" altLang="zh-CN" sz="2200" b="1" dirty="0">
                <a:solidFill>
                  <a:srgbClr val="000000"/>
                </a:solidFill>
                <a:latin typeface="Times New Roman" panose="02020503050405090304" pitchFamily="18" charset="0"/>
                <a:cs typeface="Times New Roman" panose="02020503050405090304" pitchFamily="18" charset="0"/>
              </a:rPr>
              <a:t>Voice            multipoint  verification  unique   frequency</a:t>
            </a:r>
          </a:p>
          <a:p>
            <a:pPr algn="just" eaLnBrk="1" hangingPunct="1"/>
            <a:endParaRPr lang="en-US" altLang="zh-CN" sz="2200" b="1" dirty="0">
              <a:solidFill>
                <a:srgbClr val="000000"/>
              </a:solidFill>
              <a:latin typeface="Times New Roman" panose="02020503050405090304" pitchFamily="18" charset="0"/>
              <a:cs typeface="Times New Roman" panose="02020503050405090304" pitchFamily="18" charset="0"/>
            </a:endParaRPr>
          </a:p>
          <a:p>
            <a:pPr algn="just" eaLnBrk="1" hangingPunct="1">
              <a:spcAft>
                <a:spcPts val="600"/>
              </a:spcAft>
            </a:pPr>
            <a:r>
              <a:rPr lang="en-US" altLang="zh-CN" sz="2200" b="1" dirty="0">
                <a:solidFill>
                  <a:srgbClr val="000000"/>
                </a:solidFill>
                <a:latin typeface="Times New Roman" panose="02020503050405090304" pitchFamily="18" charset="0"/>
                <a:cs typeface="Times New Roman" panose="02020503050405090304" pitchFamily="18" charset="0"/>
              </a:rPr>
              <a:t>Bluetooth requires that a low-cost </a:t>
            </a:r>
            <a:r>
              <a:rPr lang="en-US" altLang="zh-CN" sz="2200" b="1" u="sng" dirty="0">
                <a:solidFill>
                  <a:srgbClr val="FF0000"/>
                </a:solidFill>
                <a:latin typeface="Times New Roman" panose="02020503050405090304" pitchFamily="18" charset="0"/>
                <a:cs typeface="Times New Roman" panose="02020503050405090304" pitchFamily="18" charset="0"/>
              </a:rPr>
              <a:t>(1) </a:t>
            </a:r>
            <a:r>
              <a:rPr lang="en-US" altLang="zh-CN" sz="2200" b="1" dirty="0">
                <a:solidFill>
                  <a:srgbClr val="000000"/>
                </a:solidFill>
                <a:latin typeface="Times New Roman" panose="02020503050405090304" pitchFamily="18" charset="0"/>
                <a:cs typeface="Times New Roman" panose="02020503050405090304" pitchFamily="18" charset="0"/>
              </a:rPr>
              <a:t>chip be included in each device. The transceiver transmits and </a:t>
            </a:r>
            <a:r>
              <a:rPr lang="en-US" altLang="zh-CN" sz="2200" b="1" u="sng" dirty="0">
                <a:solidFill>
                  <a:srgbClr val="FF0000"/>
                </a:solidFill>
                <a:latin typeface="Times New Roman" panose="02020503050405090304" pitchFamily="18" charset="0"/>
                <a:cs typeface="Times New Roman" panose="02020503050405090304" pitchFamily="18" charset="0"/>
              </a:rPr>
              <a:t>(2)</a:t>
            </a:r>
            <a:r>
              <a:rPr lang="en-US" altLang="zh-CN" sz="2200" b="1" dirty="0">
                <a:solidFill>
                  <a:srgbClr val="000000"/>
                </a:solidFill>
                <a:latin typeface="Times New Roman" panose="02020503050405090304" pitchFamily="18" charset="0"/>
                <a:cs typeface="Times New Roman" panose="02020503050405090304" pitchFamily="18" charset="0"/>
              </a:rPr>
              <a:t> in a previously unused </a:t>
            </a:r>
            <a:r>
              <a:rPr lang="en-US" altLang="zh-CN" sz="2200" b="1" u="sng" dirty="0">
                <a:solidFill>
                  <a:srgbClr val="FF0000"/>
                </a:solidFill>
                <a:latin typeface="Times New Roman" panose="02020503050405090304" pitchFamily="18" charset="0"/>
                <a:cs typeface="Times New Roman" panose="02020503050405090304" pitchFamily="18" charset="0"/>
              </a:rPr>
              <a:t>(3)</a:t>
            </a:r>
            <a:r>
              <a:rPr lang="en-US" altLang="zh-CN" sz="2200" b="1" dirty="0">
                <a:solidFill>
                  <a:srgbClr val="000000"/>
                </a:solidFill>
                <a:latin typeface="Times New Roman" panose="02020503050405090304" pitchFamily="18" charset="0"/>
                <a:cs typeface="Times New Roman" panose="02020503050405090304" pitchFamily="18" charset="0"/>
              </a:rPr>
              <a:t> band of 2.45 GHz that is available </a:t>
            </a:r>
            <a:r>
              <a:rPr lang="en-US" altLang="zh-CN" sz="2200" b="1" u="sng" dirty="0">
                <a:solidFill>
                  <a:srgbClr val="FF0000"/>
                </a:solidFill>
                <a:latin typeface="Times New Roman" panose="02020503050405090304" pitchFamily="18" charset="0"/>
                <a:cs typeface="Times New Roman" panose="02020503050405090304" pitchFamily="18" charset="0"/>
              </a:rPr>
              <a:t>(4)</a:t>
            </a:r>
            <a:r>
              <a:rPr lang="en-US" altLang="zh-CN" sz="2200" b="1" dirty="0">
                <a:solidFill>
                  <a:srgbClr val="000000"/>
                </a:solidFill>
                <a:latin typeface="Times New Roman" panose="02020503050405090304" pitchFamily="18" charset="0"/>
                <a:cs typeface="Times New Roman" panose="02020503050405090304" pitchFamily="18" charset="0"/>
              </a:rPr>
              <a:t> (with some variation of bandwidth in different countries), In addition to data, up to three </a:t>
            </a:r>
            <a:r>
              <a:rPr lang="en-US" altLang="zh-CN" sz="2200" b="1" u="sng" dirty="0">
                <a:solidFill>
                  <a:srgbClr val="FF0000"/>
                </a:solidFill>
                <a:latin typeface="Times New Roman" panose="02020503050405090304" pitchFamily="18" charset="0"/>
                <a:cs typeface="Times New Roman" panose="02020503050405090304" pitchFamily="18" charset="0"/>
              </a:rPr>
              <a:t>(5)</a:t>
            </a:r>
            <a:r>
              <a:rPr lang="en-US" altLang="zh-CN" sz="2200" b="1" dirty="0">
                <a:solidFill>
                  <a:srgbClr val="000000"/>
                </a:solidFill>
                <a:latin typeface="Times New Roman" panose="02020503050405090304" pitchFamily="18" charset="0"/>
                <a:cs typeface="Times New Roman" panose="02020503050405090304" pitchFamily="18" charset="0"/>
              </a:rPr>
              <a:t> channels are available. Each device has a </a:t>
            </a:r>
            <a:r>
              <a:rPr lang="en-US" altLang="zh-CN" sz="2200" b="1" u="sng" dirty="0">
                <a:solidFill>
                  <a:srgbClr val="FF0000"/>
                </a:solidFill>
                <a:latin typeface="Times New Roman" panose="02020503050405090304" pitchFamily="18" charset="0"/>
                <a:cs typeface="Times New Roman" panose="02020503050405090304" pitchFamily="18" charset="0"/>
              </a:rPr>
              <a:t>(6)</a:t>
            </a:r>
            <a:r>
              <a:rPr lang="en-US" altLang="zh-CN" sz="2200" b="1" dirty="0">
                <a:solidFill>
                  <a:srgbClr val="000000"/>
                </a:solidFill>
                <a:latin typeface="Times New Roman" panose="02020503050405090304" pitchFamily="18" charset="0"/>
                <a:cs typeface="Times New Roman" panose="02020503050405090304" pitchFamily="18" charset="0"/>
              </a:rPr>
              <a:t> 48-bit address from the IEEE 802 standard. Connections can be point-to-point or </a:t>
            </a:r>
            <a:r>
              <a:rPr lang="en-US" altLang="zh-CN" sz="2200" b="1" u="sng" dirty="0">
                <a:solidFill>
                  <a:srgbClr val="FF0000"/>
                </a:solidFill>
                <a:latin typeface="Times New Roman" panose="02020503050405090304" pitchFamily="18" charset="0"/>
                <a:cs typeface="Times New Roman" panose="02020503050405090304" pitchFamily="18" charset="0"/>
              </a:rPr>
              <a:t>(7)</a:t>
            </a:r>
            <a:r>
              <a:rPr lang="en-US" altLang="zh-CN" sz="2200" b="1" dirty="0">
                <a:solidFill>
                  <a:srgbClr val="000000"/>
                </a:solidFill>
                <a:latin typeface="Times New Roman" panose="02020503050405090304" pitchFamily="18" charset="0"/>
                <a:cs typeface="Times New Roman" panose="02020503050405090304" pitchFamily="18" charset="0"/>
              </a:rPr>
              <a:t>. </a:t>
            </a:r>
          </a:p>
          <a:p>
            <a:pPr algn="just" eaLnBrk="1" hangingPunct="1"/>
            <a:r>
              <a:rPr lang="en-US" altLang="zh-CN" sz="2200" b="1" dirty="0">
                <a:solidFill>
                  <a:srgbClr val="000000"/>
                </a:solidFill>
                <a:latin typeface="Times New Roman" panose="02020503050405090304" pitchFamily="18" charset="0"/>
                <a:cs typeface="Times New Roman" panose="02020503050405090304" pitchFamily="18" charset="0"/>
              </a:rPr>
              <a:t>The maximum range is 10 meters. Data can be </a:t>
            </a:r>
            <a:r>
              <a:rPr lang="en-US" altLang="zh-CN" sz="2200" b="1" u="sng" dirty="0">
                <a:solidFill>
                  <a:srgbClr val="FF0000"/>
                </a:solidFill>
                <a:latin typeface="Times New Roman" panose="02020503050405090304" pitchFamily="18" charset="0"/>
                <a:cs typeface="Times New Roman" panose="02020503050405090304" pitchFamily="18" charset="0"/>
              </a:rPr>
              <a:t>(8)</a:t>
            </a:r>
            <a:r>
              <a:rPr lang="en-US" altLang="zh-CN" sz="2200" b="1" dirty="0">
                <a:solidFill>
                  <a:srgbClr val="FF0000"/>
                </a:solidFill>
                <a:latin typeface="Times New Roman" panose="02020503050405090304" pitchFamily="18" charset="0"/>
                <a:cs typeface="Times New Roman" panose="02020503050405090304" pitchFamily="18" charset="0"/>
              </a:rPr>
              <a:t> </a:t>
            </a:r>
            <a:r>
              <a:rPr lang="en-US" altLang="zh-CN" sz="2200" b="1" dirty="0">
                <a:solidFill>
                  <a:srgbClr val="000000"/>
                </a:solidFill>
                <a:latin typeface="Times New Roman" panose="02020503050405090304" pitchFamily="18" charset="0"/>
                <a:cs typeface="Times New Roman" panose="02020503050405090304" pitchFamily="18" charset="0"/>
              </a:rPr>
              <a:t>at a rate of 1 megabit per second (up to 2 Mbps in the second generation of the technology). A frequency hop </a:t>
            </a:r>
            <a:r>
              <a:rPr lang="en-US" altLang="zh-CN" sz="2200" b="1" u="sng" dirty="0">
                <a:solidFill>
                  <a:srgbClr val="FF0000"/>
                </a:solidFill>
                <a:latin typeface="Times New Roman" panose="02020503050405090304" pitchFamily="18" charset="0"/>
                <a:cs typeface="Times New Roman" panose="02020503050405090304" pitchFamily="18" charset="0"/>
              </a:rPr>
              <a:t>(9)</a:t>
            </a:r>
            <a:r>
              <a:rPr lang="en-US" altLang="zh-CN" sz="2200" b="1" dirty="0">
                <a:solidFill>
                  <a:srgbClr val="000000"/>
                </a:solidFill>
                <a:latin typeface="Times New Roman" panose="02020503050405090304" pitchFamily="18" charset="0"/>
                <a:cs typeface="Times New Roman" panose="02020503050405090304" pitchFamily="18" charset="0"/>
              </a:rPr>
              <a:t> allows devices to communicate even in areas with a great deal of electromagnetic interference. Built-in encryption and </a:t>
            </a:r>
            <a:r>
              <a:rPr lang="en-US" altLang="zh-CN" sz="2200" b="1" u="sng" dirty="0">
                <a:solidFill>
                  <a:srgbClr val="FF0000"/>
                </a:solidFill>
                <a:latin typeface="Times New Roman" panose="02020503050405090304" pitchFamily="18" charset="0"/>
                <a:cs typeface="Times New Roman" panose="02020503050405090304" pitchFamily="18" charset="0"/>
              </a:rPr>
              <a:t>(10)</a:t>
            </a:r>
            <a:r>
              <a:rPr lang="en-US" altLang="zh-CN" sz="2200" b="1" dirty="0">
                <a:solidFill>
                  <a:srgbClr val="000000"/>
                </a:solidFill>
                <a:latin typeface="Times New Roman" panose="02020503050405090304" pitchFamily="18" charset="0"/>
                <a:cs typeface="Times New Roman" panose="02020503050405090304" pitchFamily="18" charset="0"/>
              </a:rPr>
              <a:t> is provided.</a:t>
            </a:r>
            <a:endParaRPr lang="en-US" altLang="zh-CN" sz="2200" b="1" dirty="0">
              <a:solidFill>
                <a:srgbClr val="000000"/>
              </a:solidFill>
              <a:latin typeface="Times New Roman" panose="02020503050405090304" pitchFamily="18" charset="0"/>
              <a:ea typeface="Times New Roman" panose="02020503050405090304" pitchFamily="18"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3556"/>
                                        </p:tgtEl>
                                        <p:attrNameLst>
                                          <p:attrName>style.visibility</p:attrName>
                                        </p:attrNameLst>
                                      </p:cBhvr>
                                      <p:to>
                                        <p:strVal val="visible"/>
                                      </p:to>
                                    </p:set>
                                    <p:anim calcmode="lin" valueType="num">
                                      <p:cBhvr additive="base">
                                        <p:cTn id="7" dur="500" fill="hold"/>
                                        <p:tgtEl>
                                          <p:spTgt spid="663556"/>
                                        </p:tgtEl>
                                        <p:attrNameLst>
                                          <p:attrName>ppt_x</p:attrName>
                                        </p:attrNameLst>
                                      </p:cBhvr>
                                      <p:tavLst>
                                        <p:tav tm="0">
                                          <p:val>
                                            <p:strVal val="#ppt_x"/>
                                          </p:val>
                                        </p:tav>
                                        <p:tav tm="100000">
                                          <p:val>
                                            <p:strVal val="#ppt_x"/>
                                          </p:val>
                                        </p:tav>
                                      </p:tavLst>
                                    </p:anim>
                                    <p:anim calcmode="lin" valueType="num">
                                      <p:cBhvr additive="base">
                                        <p:cTn id="8" dur="500" fill="hold"/>
                                        <p:tgtEl>
                                          <p:spTgt spid="663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50179"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72</a:t>
            </a:fld>
            <a:endParaRPr lang="en-US" altLang="zh-CN" sz="900" dirty="0">
              <a:solidFill>
                <a:srgbClr val="898989"/>
              </a:solidFill>
            </a:endParaRPr>
          </a:p>
        </p:txBody>
      </p:sp>
      <p:sp>
        <p:nvSpPr>
          <p:cNvPr id="50180" name="Text Box 2"/>
          <p:cNvSpPr txBox="1"/>
          <p:nvPr/>
        </p:nvSpPr>
        <p:spPr>
          <a:xfrm>
            <a:off x="1778000" y="1317625"/>
            <a:ext cx="6877050" cy="368300"/>
          </a:xfrm>
          <a:prstGeom prst="rect">
            <a:avLst/>
          </a:prstGeom>
          <a:noFill/>
          <a:ln w="9525">
            <a:noFill/>
          </a:ln>
        </p:spPr>
        <p:txBody>
          <a:bodyPr>
            <a:spAutoFit/>
          </a:bodyPr>
          <a:lstStyle/>
          <a:p>
            <a:pPr eaLnBrk="1" hangingPunct="1">
              <a:spcBef>
                <a:spcPct val="50000"/>
              </a:spcBef>
            </a:pPr>
            <a:endParaRPr lang="zh-CN" altLang="zh-CN" sz="1800" dirty="0">
              <a:latin typeface="Arial" panose="020B0604020202090204" pitchFamily="34" charset="0"/>
            </a:endParaRPr>
          </a:p>
        </p:txBody>
      </p:sp>
      <p:sp>
        <p:nvSpPr>
          <p:cNvPr id="50181" name="Rectangle 3"/>
          <p:cNvSpPr/>
          <p:nvPr/>
        </p:nvSpPr>
        <p:spPr>
          <a:xfrm>
            <a:off x="1524000" y="2730500"/>
            <a:ext cx="309880" cy="368300"/>
          </a:xfrm>
          <a:prstGeom prst="rect">
            <a:avLst/>
          </a:prstGeom>
          <a:noFill/>
          <a:ln w="9525">
            <a:noFill/>
          </a:ln>
        </p:spPr>
        <p:txBody>
          <a:bodyPr wrap="none" anchor="ctr">
            <a:spAutoFit/>
          </a:bodyPr>
          <a:lstStyle/>
          <a:p>
            <a:pPr eaLnBrk="1" hangingPunct="1"/>
            <a:endParaRPr lang="zh-CN" altLang="en-US" dirty="0">
              <a:latin typeface="Times New Roman" panose="02020503050405090304" pitchFamily="18" charset="0"/>
            </a:endParaRPr>
          </a:p>
        </p:txBody>
      </p:sp>
      <p:sp>
        <p:nvSpPr>
          <p:cNvPr id="663556" name="Text Box 4"/>
          <p:cNvSpPr txBox="1"/>
          <p:nvPr/>
        </p:nvSpPr>
        <p:spPr>
          <a:xfrm>
            <a:off x="1847850" y="908050"/>
            <a:ext cx="8497888" cy="5246370"/>
          </a:xfrm>
          <a:prstGeom prst="rect">
            <a:avLst/>
          </a:prstGeom>
          <a:noFill/>
          <a:ln w="9525">
            <a:noFill/>
          </a:ln>
        </p:spPr>
        <p:txBody>
          <a:bodyPr>
            <a:spAutoFit/>
          </a:bodyPr>
          <a:lstStyle/>
          <a:p>
            <a:pPr algn="just" eaLnBrk="1" hangingPunct="1"/>
            <a:r>
              <a:rPr lang="en-US" altLang="zh-CN" sz="2200" b="1" dirty="0">
                <a:solidFill>
                  <a:srgbClr val="000000"/>
                </a:solidFill>
                <a:latin typeface="Times New Roman" panose="02020503050405090304" pitchFamily="18" charset="0"/>
                <a:cs typeface="Times New Roman" panose="02020503050405090304" pitchFamily="18" charset="0"/>
              </a:rPr>
              <a:t>Exchanged  globally       receives        scheme  transceiver</a:t>
            </a:r>
          </a:p>
          <a:p>
            <a:pPr algn="just" eaLnBrk="1" hangingPunct="1"/>
            <a:r>
              <a:rPr lang="en-US" altLang="zh-CN" sz="2200" b="1" dirty="0">
                <a:solidFill>
                  <a:srgbClr val="000000"/>
                </a:solidFill>
                <a:latin typeface="Times New Roman" panose="02020503050405090304" pitchFamily="18" charset="0"/>
                <a:cs typeface="Times New Roman" panose="02020503050405090304" pitchFamily="18" charset="0"/>
              </a:rPr>
              <a:t>Voice            multipoint  verification  unique   frequency</a:t>
            </a:r>
          </a:p>
          <a:p>
            <a:pPr algn="just" eaLnBrk="1" hangingPunct="1"/>
            <a:endParaRPr lang="en-US" altLang="zh-CN" sz="2200" b="1" dirty="0">
              <a:solidFill>
                <a:srgbClr val="000000"/>
              </a:solidFill>
              <a:latin typeface="Times New Roman" panose="02020503050405090304" pitchFamily="18" charset="0"/>
              <a:cs typeface="Times New Roman" panose="02020503050405090304" pitchFamily="18" charset="0"/>
            </a:endParaRPr>
          </a:p>
          <a:p>
            <a:pPr algn="just" eaLnBrk="1" hangingPunct="1">
              <a:spcAft>
                <a:spcPts val="600"/>
              </a:spcAft>
            </a:pPr>
            <a:r>
              <a:rPr lang="en-US" altLang="zh-CN" sz="2200" b="1" dirty="0">
                <a:solidFill>
                  <a:srgbClr val="000000"/>
                </a:solidFill>
                <a:latin typeface="Times New Roman" panose="02020503050405090304" pitchFamily="18" charset="0"/>
                <a:cs typeface="Times New Roman" panose="02020503050405090304" pitchFamily="18" charset="0"/>
              </a:rPr>
              <a:t>Bluetooth requires that a low-cost </a:t>
            </a:r>
            <a:r>
              <a:rPr lang="en-US" altLang="zh-CN" sz="2200" b="1" u="sng" dirty="0">
                <a:solidFill>
                  <a:srgbClr val="FF0000"/>
                </a:solidFill>
                <a:latin typeface="Times New Roman" panose="02020503050405090304" pitchFamily="18" charset="0"/>
                <a:cs typeface="Times New Roman" panose="02020503050405090304" pitchFamily="18" charset="0"/>
              </a:rPr>
              <a:t>(1)transceiver </a:t>
            </a:r>
            <a:r>
              <a:rPr lang="en-US" altLang="zh-CN" sz="2200" b="1" dirty="0">
                <a:solidFill>
                  <a:srgbClr val="000000"/>
                </a:solidFill>
                <a:latin typeface="Times New Roman" panose="02020503050405090304" pitchFamily="18" charset="0"/>
                <a:cs typeface="Times New Roman" panose="02020503050405090304" pitchFamily="18" charset="0"/>
              </a:rPr>
              <a:t>chip be included in each device. The transceiver transmits and </a:t>
            </a:r>
            <a:r>
              <a:rPr lang="en-US" altLang="zh-CN" sz="2200" b="1" u="sng" dirty="0">
                <a:solidFill>
                  <a:srgbClr val="FF0000"/>
                </a:solidFill>
                <a:latin typeface="Times New Roman" panose="02020503050405090304" pitchFamily="18" charset="0"/>
                <a:cs typeface="Times New Roman" panose="02020503050405090304" pitchFamily="18" charset="0"/>
              </a:rPr>
              <a:t>(2)receives</a:t>
            </a:r>
            <a:r>
              <a:rPr lang="en-US" altLang="zh-CN" sz="2200" b="1" dirty="0">
                <a:solidFill>
                  <a:srgbClr val="000000"/>
                </a:solidFill>
                <a:latin typeface="Times New Roman" panose="02020503050405090304" pitchFamily="18" charset="0"/>
                <a:cs typeface="Times New Roman" panose="02020503050405090304" pitchFamily="18" charset="0"/>
              </a:rPr>
              <a:t> in a previously unused </a:t>
            </a:r>
            <a:r>
              <a:rPr lang="en-US" altLang="zh-CN" sz="2200" b="1" u="sng" dirty="0">
                <a:solidFill>
                  <a:srgbClr val="FF0000"/>
                </a:solidFill>
                <a:latin typeface="Times New Roman" panose="02020503050405090304" pitchFamily="18" charset="0"/>
                <a:cs typeface="Times New Roman" panose="02020503050405090304" pitchFamily="18" charset="0"/>
              </a:rPr>
              <a:t>(3)frequency</a:t>
            </a:r>
            <a:r>
              <a:rPr lang="en-US" altLang="zh-CN" sz="2200" b="1" dirty="0">
                <a:solidFill>
                  <a:srgbClr val="000000"/>
                </a:solidFill>
                <a:latin typeface="Times New Roman" panose="02020503050405090304" pitchFamily="18" charset="0"/>
                <a:cs typeface="Times New Roman" panose="02020503050405090304" pitchFamily="18" charset="0"/>
              </a:rPr>
              <a:t> band of 2.45 GHz that is available </a:t>
            </a:r>
            <a:r>
              <a:rPr lang="en-US" altLang="zh-CN" sz="2200" b="1" u="sng" dirty="0">
                <a:solidFill>
                  <a:srgbClr val="FF0000"/>
                </a:solidFill>
                <a:latin typeface="Times New Roman" panose="02020503050405090304" pitchFamily="18" charset="0"/>
                <a:cs typeface="Times New Roman" panose="02020503050405090304" pitchFamily="18" charset="0"/>
              </a:rPr>
              <a:t>(4)globally</a:t>
            </a:r>
            <a:r>
              <a:rPr lang="en-US" altLang="zh-CN" sz="2200" b="1" dirty="0">
                <a:solidFill>
                  <a:srgbClr val="000000"/>
                </a:solidFill>
                <a:latin typeface="Times New Roman" panose="02020503050405090304" pitchFamily="18" charset="0"/>
                <a:cs typeface="Times New Roman" panose="02020503050405090304" pitchFamily="18" charset="0"/>
              </a:rPr>
              <a:t> (with some variation of bandwidth in different countries), In addition to data, up to three </a:t>
            </a:r>
            <a:r>
              <a:rPr lang="en-US" altLang="zh-CN" sz="2200" b="1" u="sng" dirty="0">
                <a:solidFill>
                  <a:srgbClr val="FF0000"/>
                </a:solidFill>
                <a:latin typeface="Times New Roman" panose="02020503050405090304" pitchFamily="18" charset="0"/>
                <a:cs typeface="Times New Roman" panose="02020503050405090304" pitchFamily="18" charset="0"/>
              </a:rPr>
              <a:t>(5)voice</a:t>
            </a:r>
            <a:r>
              <a:rPr lang="en-US" altLang="zh-CN" sz="2200" b="1" dirty="0">
                <a:solidFill>
                  <a:srgbClr val="000000"/>
                </a:solidFill>
                <a:latin typeface="Times New Roman" panose="02020503050405090304" pitchFamily="18" charset="0"/>
                <a:cs typeface="Times New Roman" panose="02020503050405090304" pitchFamily="18" charset="0"/>
              </a:rPr>
              <a:t> channels are available. Each device has a </a:t>
            </a:r>
            <a:r>
              <a:rPr lang="en-US" altLang="zh-CN" sz="2200" b="1" u="sng" dirty="0">
                <a:solidFill>
                  <a:srgbClr val="FF0000"/>
                </a:solidFill>
                <a:latin typeface="Times New Roman" panose="02020503050405090304" pitchFamily="18" charset="0"/>
                <a:cs typeface="Times New Roman" panose="02020503050405090304" pitchFamily="18" charset="0"/>
              </a:rPr>
              <a:t>(6)unique</a:t>
            </a:r>
            <a:r>
              <a:rPr lang="en-US" altLang="zh-CN" sz="2200" b="1" dirty="0">
                <a:solidFill>
                  <a:srgbClr val="000000"/>
                </a:solidFill>
                <a:latin typeface="Times New Roman" panose="02020503050405090304" pitchFamily="18" charset="0"/>
                <a:cs typeface="Times New Roman" panose="02020503050405090304" pitchFamily="18" charset="0"/>
              </a:rPr>
              <a:t> 48-bit address from the IEEE 802 standard. Connections can be point-to-point or </a:t>
            </a:r>
            <a:r>
              <a:rPr lang="en-US" altLang="zh-CN" sz="2200" b="1" u="sng" dirty="0">
                <a:solidFill>
                  <a:srgbClr val="FF0000"/>
                </a:solidFill>
                <a:latin typeface="Times New Roman" panose="02020503050405090304" pitchFamily="18" charset="0"/>
                <a:cs typeface="Times New Roman" panose="02020503050405090304" pitchFamily="18" charset="0"/>
              </a:rPr>
              <a:t>(7)multipoint</a:t>
            </a:r>
            <a:r>
              <a:rPr lang="en-US" altLang="zh-CN" sz="2200" b="1" dirty="0">
                <a:solidFill>
                  <a:srgbClr val="000000"/>
                </a:solidFill>
                <a:latin typeface="Times New Roman" panose="02020503050405090304" pitchFamily="18" charset="0"/>
                <a:cs typeface="Times New Roman" panose="02020503050405090304" pitchFamily="18" charset="0"/>
              </a:rPr>
              <a:t>. </a:t>
            </a:r>
          </a:p>
          <a:p>
            <a:pPr algn="just" eaLnBrk="1" hangingPunct="1"/>
            <a:r>
              <a:rPr lang="en-US" altLang="zh-CN" sz="2200" b="1" dirty="0">
                <a:solidFill>
                  <a:srgbClr val="000000"/>
                </a:solidFill>
                <a:latin typeface="Times New Roman" panose="02020503050405090304" pitchFamily="18" charset="0"/>
                <a:cs typeface="Times New Roman" panose="02020503050405090304" pitchFamily="18" charset="0"/>
              </a:rPr>
              <a:t>The maximum range is 10 meters. Data can be </a:t>
            </a:r>
            <a:r>
              <a:rPr lang="en-US" altLang="zh-CN" sz="2200" b="1" u="sng" dirty="0">
                <a:solidFill>
                  <a:srgbClr val="FF0000"/>
                </a:solidFill>
                <a:latin typeface="Times New Roman" panose="02020503050405090304" pitchFamily="18" charset="0"/>
                <a:cs typeface="Times New Roman" panose="02020503050405090304" pitchFamily="18" charset="0"/>
              </a:rPr>
              <a:t>(8)exchanged </a:t>
            </a:r>
            <a:r>
              <a:rPr lang="en-US" altLang="zh-CN" sz="2200" b="1" dirty="0">
                <a:solidFill>
                  <a:srgbClr val="FF0000"/>
                </a:solidFill>
                <a:latin typeface="Times New Roman" panose="02020503050405090304" pitchFamily="18" charset="0"/>
                <a:cs typeface="Times New Roman" panose="02020503050405090304" pitchFamily="18" charset="0"/>
              </a:rPr>
              <a:t> </a:t>
            </a:r>
            <a:r>
              <a:rPr lang="en-US" altLang="zh-CN" sz="2200" b="1" dirty="0">
                <a:solidFill>
                  <a:srgbClr val="000000"/>
                </a:solidFill>
                <a:latin typeface="Times New Roman" panose="02020503050405090304" pitchFamily="18" charset="0"/>
                <a:cs typeface="Times New Roman" panose="02020503050405090304" pitchFamily="18" charset="0"/>
              </a:rPr>
              <a:t>at a rate of 1 megabit per second (up to 2 Mbps in the second generation of the technology). A frequency hop </a:t>
            </a:r>
            <a:r>
              <a:rPr lang="en-US" altLang="zh-CN" sz="2200" b="1" u="sng" dirty="0">
                <a:solidFill>
                  <a:srgbClr val="FF0000"/>
                </a:solidFill>
                <a:latin typeface="Times New Roman" panose="02020503050405090304" pitchFamily="18" charset="0"/>
                <a:cs typeface="Times New Roman" panose="02020503050405090304" pitchFamily="18" charset="0"/>
              </a:rPr>
              <a:t>(9)scheme</a:t>
            </a:r>
            <a:r>
              <a:rPr lang="en-US" altLang="zh-CN" sz="2200" b="1" dirty="0">
                <a:solidFill>
                  <a:srgbClr val="000000"/>
                </a:solidFill>
                <a:latin typeface="Times New Roman" panose="02020503050405090304" pitchFamily="18" charset="0"/>
                <a:cs typeface="Times New Roman" panose="02020503050405090304" pitchFamily="18" charset="0"/>
              </a:rPr>
              <a:t> allows devices to communicate even in areas with a great deal of electromagnetic interference. Built-in encryption and </a:t>
            </a:r>
            <a:r>
              <a:rPr lang="en-US" altLang="zh-CN" sz="2200" b="1" u="sng" dirty="0">
                <a:solidFill>
                  <a:srgbClr val="FF0000"/>
                </a:solidFill>
                <a:latin typeface="Times New Roman" panose="02020503050405090304" pitchFamily="18" charset="0"/>
                <a:cs typeface="Times New Roman" panose="02020503050405090304" pitchFamily="18" charset="0"/>
              </a:rPr>
              <a:t>(10)verification</a:t>
            </a:r>
            <a:r>
              <a:rPr lang="en-US" altLang="zh-CN" sz="2200" b="1" dirty="0">
                <a:solidFill>
                  <a:srgbClr val="000000"/>
                </a:solidFill>
                <a:latin typeface="Times New Roman" panose="02020503050405090304" pitchFamily="18" charset="0"/>
                <a:cs typeface="Times New Roman" panose="02020503050405090304" pitchFamily="18" charset="0"/>
              </a:rPr>
              <a:t> is provided.</a:t>
            </a:r>
            <a:endParaRPr lang="en-US" altLang="zh-CN" sz="2200" b="1" dirty="0">
              <a:solidFill>
                <a:srgbClr val="000000"/>
              </a:solidFill>
              <a:latin typeface="Times New Roman" panose="02020503050405090304" pitchFamily="18" charset="0"/>
              <a:ea typeface="Times New Roman" panose="02020503050405090304" pitchFamily="18"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3556"/>
                                        </p:tgtEl>
                                        <p:attrNameLst>
                                          <p:attrName>style.visibility</p:attrName>
                                        </p:attrNameLst>
                                      </p:cBhvr>
                                      <p:to>
                                        <p:strVal val="visible"/>
                                      </p:to>
                                    </p:set>
                                    <p:anim calcmode="lin" valueType="num">
                                      <p:cBhvr additive="base">
                                        <p:cTn id="7" dur="500" fill="hold"/>
                                        <p:tgtEl>
                                          <p:spTgt spid="663556"/>
                                        </p:tgtEl>
                                        <p:attrNameLst>
                                          <p:attrName>ppt_x</p:attrName>
                                        </p:attrNameLst>
                                      </p:cBhvr>
                                      <p:tavLst>
                                        <p:tav tm="0">
                                          <p:val>
                                            <p:strVal val="#ppt_x"/>
                                          </p:val>
                                        </p:tav>
                                        <p:tav tm="100000">
                                          <p:val>
                                            <p:strVal val="#ppt_x"/>
                                          </p:val>
                                        </p:tav>
                                      </p:tavLst>
                                    </p:anim>
                                    <p:anim calcmode="lin" valueType="num">
                                      <p:cBhvr additive="base">
                                        <p:cTn id="8" dur="500" fill="hold"/>
                                        <p:tgtEl>
                                          <p:spTgt spid="663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40963"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73</a:t>
            </a:fld>
            <a:endParaRPr lang="en-US" altLang="zh-CN" sz="900" dirty="0">
              <a:solidFill>
                <a:srgbClr val="898989"/>
              </a:solidFill>
            </a:endParaRPr>
          </a:p>
        </p:txBody>
      </p:sp>
      <p:sp>
        <p:nvSpPr>
          <p:cNvPr id="40964" name="Text Box 2"/>
          <p:cNvSpPr txBox="1"/>
          <p:nvPr/>
        </p:nvSpPr>
        <p:spPr>
          <a:xfrm>
            <a:off x="1778000" y="1317625"/>
            <a:ext cx="6877050" cy="368300"/>
          </a:xfrm>
          <a:prstGeom prst="rect">
            <a:avLst/>
          </a:prstGeom>
          <a:noFill/>
          <a:ln w="9525">
            <a:noFill/>
          </a:ln>
        </p:spPr>
        <p:txBody>
          <a:bodyPr>
            <a:spAutoFit/>
          </a:bodyPr>
          <a:lstStyle/>
          <a:p>
            <a:pPr>
              <a:spcBef>
                <a:spcPct val="50000"/>
              </a:spcBef>
            </a:pPr>
            <a:endParaRPr lang="zh-CN" altLang="zh-CN" sz="1800" dirty="0">
              <a:latin typeface="Arial" panose="020B0604020202090204" pitchFamily="34" charset="0"/>
            </a:endParaRPr>
          </a:p>
        </p:txBody>
      </p:sp>
      <p:sp>
        <p:nvSpPr>
          <p:cNvPr id="40965" name="Rectangle 3"/>
          <p:cNvSpPr/>
          <p:nvPr/>
        </p:nvSpPr>
        <p:spPr>
          <a:xfrm>
            <a:off x="1524000" y="2730500"/>
            <a:ext cx="309880" cy="368300"/>
          </a:xfrm>
          <a:prstGeom prst="rect">
            <a:avLst/>
          </a:prstGeom>
          <a:noFill/>
          <a:ln w="9525">
            <a:noFill/>
          </a:ln>
        </p:spPr>
        <p:txBody>
          <a:bodyPr wrap="none" anchor="ctr">
            <a:spAutoFit/>
          </a:bodyPr>
          <a:lstStyle/>
          <a:p>
            <a:endParaRPr lang="zh-CN" altLang="en-US" dirty="0">
              <a:latin typeface="Times New Roman" panose="02020503050405090304" pitchFamily="18" charset="0"/>
            </a:endParaRPr>
          </a:p>
        </p:txBody>
      </p:sp>
      <p:sp>
        <p:nvSpPr>
          <p:cNvPr id="533508" name="Text Box 4"/>
          <p:cNvSpPr txBox="1">
            <a:spLocks noChangeArrowheads="1"/>
          </p:cNvSpPr>
          <p:nvPr/>
        </p:nvSpPr>
        <p:spPr bwMode="auto">
          <a:xfrm>
            <a:off x="1930400" y="674688"/>
            <a:ext cx="8497888" cy="4861560"/>
          </a:xfrm>
          <a:prstGeom prst="rect">
            <a:avLst/>
          </a:prstGeom>
          <a:noFill/>
          <a:ln>
            <a:noFill/>
          </a:ln>
          <a:effectLst/>
        </p:spPr>
        <p:txBody>
          <a:bodyPr>
            <a:spAutoFit/>
          </a:bodyPr>
          <a:lstStyle>
            <a:lvl1pPr>
              <a:defRPr kumimoji="1" sz="2400">
                <a:solidFill>
                  <a:schemeClr val="tx1"/>
                </a:solidFill>
                <a:latin typeface="Times New Roman" panose="02020503050405090304" pitchFamily="18" charset="0"/>
                <a:ea typeface="宋体" pitchFamily="2" charset="-122"/>
              </a:defRPr>
            </a:lvl1pPr>
            <a:lvl2pPr marL="742950" indent="-285750">
              <a:defRPr kumimoji="1" sz="2400">
                <a:solidFill>
                  <a:schemeClr val="tx1"/>
                </a:solidFill>
                <a:latin typeface="Times New Roman" panose="02020503050405090304" pitchFamily="18" charset="0"/>
                <a:ea typeface="宋体" pitchFamily="2" charset="-122"/>
              </a:defRPr>
            </a:lvl2pPr>
            <a:lvl3pPr marL="1143000" indent="-228600">
              <a:defRPr kumimoji="1" sz="2400">
                <a:solidFill>
                  <a:schemeClr val="tx1"/>
                </a:solidFill>
                <a:latin typeface="Times New Roman" panose="02020503050405090304" pitchFamily="18" charset="0"/>
                <a:ea typeface="宋体" pitchFamily="2" charset="-122"/>
              </a:defRPr>
            </a:lvl3pPr>
            <a:lvl4pPr marL="1600200" indent="-228600">
              <a:defRPr kumimoji="1" sz="2400">
                <a:solidFill>
                  <a:schemeClr val="tx1"/>
                </a:solidFill>
                <a:latin typeface="Times New Roman" panose="02020503050405090304" pitchFamily="18" charset="0"/>
                <a:ea typeface="宋体" pitchFamily="2" charset="-122"/>
              </a:defRPr>
            </a:lvl4pPr>
            <a:lvl5pPr marL="2057400" indent="-228600">
              <a:defRPr kumimoji="1" sz="2400">
                <a:solidFill>
                  <a:schemeClr val="tx1"/>
                </a:solidFill>
                <a:latin typeface="Times New Roman" panose="0202050305040509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50305040509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50305040509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50305040509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503050405090304" pitchFamily="18" charset="0"/>
                <a:ea typeface="宋体"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Times New Roman" panose="02020503050405090304" pitchFamily="18" charset="0"/>
              </a:rPr>
              <a:t>Exercises</a:t>
            </a:r>
            <a:r>
              <a:rPr kumimoji="0" lang="zh-CN" altLang="en-US" sz="2400" b="1" i="0" u="none"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Times New Roman" panose="02020503050405090304" pitchFamily="18" charset="0"/>
              </a:rPr>
              <a:t>：</a:t>
            </a:r>
            <a:endParaRPr kumimoji="0" lang="en-US" altLang="zh-CN" sz="2400" b="1" i="0" u="none"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Times New Roman" panose="02020503050405090304" pitchFamily="18" charset="0"/>
              </a:rPr>
              <a:t>1. The basic building blocks used in Internet are: (            ).</a:t>
            </a:r>
          </a:p>
          <a:p>
            <a:pPr marL="457200" marR="0" lvl="0" indent="-457200" algn="just" defTabSz="914400" rtl="0" eaLnBrk="1" fontAlgn="base" latinLnBrk="0" hangingPunct="1">
              <a:lnSpc>
                <a:spcPct val="100000"/>
              </a:lnSpc>
              <a:spcBef>
                <a:spcPct val="0"/>
              </a:spcBef>
              <a:spcAft>
                <a:spcPct val="0"/>
              </a:spcAft>
              <a:buClrTx/>
              <a:buSzTx/>
              <a:buFontTx/>
              <a:buAutoNum type="alphaUcPeriod"/>
              <a:defRPr/>
            </a:pPr>
            <a:r>
              <a:rPr kumimoji="0" lang="en-US" altLang="zh-CN" sz="22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Times New Roman" panose="02020503050405090304" pitchFamily="18" charset="0"/>
              </a:rPr>
              <a:t>domain names and URLs</a:t>
            </a:r>
          </a:p>
          <a:p>
            <a:pPr marL="457200" marR="0" lvl="0" indent="-457200" algn="just" defTabSz="914400" rtl="0" eaLnBrk="1" fontAlgn="base" latinLnBrk="0" hangingPunct="1">
              <a:lnSpc>
                <a:spcPct val="100000"/>
              </a:lnSpc>
              <a:spcBef>
                <a:spcPct val="0"/>
              </a:spcBef>
              <a:spcAft>
                <a:spcPct val="0"/>
              </a:spcAft>
              <a:buClrTx/>
              <a:buSzTx/>
              <a:buFontTx/>
              <a:buAutoNum type="alphaUcPeriod"/>
              <a:defRPr/>
            </a:pPr>
            <a:r>
              <a:rPr kumimoji="0" lang="en-US" altLang="zh-CN" sz="22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Times New Roman" panose="02020503050405090304" pitchFamily="18" charset="0"/>
              </a:rPr>
              <a:t>client/server computing</a:t>
            </a:r>
          </a:p>
          <a:p>
            <a:pPr marL="457200" marR="0" lvl="0" indent="-457200" algn="just" defTabSz="914400" rtl="0" eaLnBrk="1" fontAlgn="base" latinLnBrk="0" hangingPunct="1">
              <a:lnSpc>
                <a:spcPct val="100000"/>
              </a:lnSpc>
              <a:spcBef>
                <a:spcPct val="0"/>
              </a:spcBef>
              <a:spcAft>
                <a:spcPct val="0"/>
              </a:spcAft>
              <a:buClrTx/>
              <a:buSzTx/>
              <a:buFontTx/>
              <a:buAutoNum type="alphaUcPeriod"/>
              <a:defRPr/>
            </a:pPr>
            <a:r>
              <a:rPr kumimoji="0" lang="en-US" altLang="zh-CN" sz="22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Times New Roman" panose="02020503050405090304" pitchFamily="18" charset="0"/>
              </a:rPr>
              <a:t>circuit-switching</a:t>
            </a:r>
          </a:p>
          <a:p>
            <a:pPr marL="457200" marR="0" lvl="0" indent="-457200" algn="just" defTabSz="914400" rtl="0" eaLnBrk="1" fontAlgn="base" latinLnBrk="0" hangingPunct="1">
              <a:lnSpc>
                <a:spcPct val="100000"/>
              </a:lnSpc>
              <a:spcBef>
                <a:spcPct val="0"/>
              </a:spcBef>
              <a:spcAft>
                <a:spcPct val="0"/>
              </a:spcAft>
              <a:buClrTx/>
              <a:buSzTx/>
              <a:buFontTx/>
              <a:buAutoNum type="alphaUcPeriod"/>
              <a:defRPr/>
            </a:pPr>
            <a:r>
              <a:rPr kumimoji="0" lang="en-US" altLang="zh-CN" sz="22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Times New Roman" panose="02020503050405090304" pitchFamily="18" charset="0"/>
              </a:rPr>
              <a:t>communications capacity</a:t>
            </a:r>
          </a:p>
          <a:p>
            <a:pPr marL="457200" marR="0" lvl="0" indent="-457200" algn="just" defTabSz="914400" rtl="0" eaLnBrk="1" fontAlgn="base" latinLnBrk="0" hangingPunct="1">
              <a:lnSpc>
                <a:spcPct val="100000"/>
              </a:lnSpc>
              <a:spcBef>
                <a:spcPct val="0"/>
              </a:spcBef>
              <a:spcAft>
                <a:spcPct val="0"/>
              </a:spcAft>
              <a:buClrTx/>
              <a:buSzTx/>
              <a:buFontTx/>
              <a:buAutoNum type="alphaUcPeriod"/>
              <a:defRPr/>
            </a:pPr>
            <a:r>
              <a:rPr kumimoji="0" lang="en-US" altLang="zh-CN" sz="22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Times New Roman" panose="02020503050405090304" pitchFamily="18" charset="0"/>
              </a:rPr>
              <a:t>packet-switching</a:t>
            </a:r>
          </a:p>
          <a:p>
            <a:pPr marL="457200" marR="0" lvl="0" indent="-457200" algn="just" defTabSz="914400" rtl="0" eaLnBrk="1" fontAlgn="base" latinLnBrk="0" hangingPunct="1">
              <a:lnSpc>
                <a:spcPct val="100000"/>
              </a:lnSpc>
              <a:spcBef>
                <a:spcPct val="0"/>
              </a:spcBef>
              <a:spcAft>
                <a:spcPct val="0"/>
              </a:spcAft>
              <a:buClrTx/>
              <a:buSzTx/>
              <a:buFontTx/>
              <a:buAutoNum type="alphaUcPeriod"/>
              <a:defRPr/>
            </a:pPr>
            <a:r>
              <a:rPr kumimoji="0" lang="en-US" altLang="zh-CN" sz="22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Times New Roman" panose="02020503050405090304" pitchFamily="18" charset="0"/>
              </a:rPr>
              <a:t>TCP/IP</a:t>
            </a:r>
          </a:p>
          <a:p>
            <a:pPr marL="457200" marR="0" lvl="0" indent="-457200" algn="just" defTabSz="914400" rtl="0" eaLnBrk="1" fontAlgn="base" latinLnBrk="0" hangingPunct="1">
              <a:lnSpc>
                <a:spcPct val="100000"/>
              </a:lnSpc>
              <a:spcBef>
                <a:spcPct val="0"/>
              </a:spcBef>
              <a:spcAft>
                <a:spcPct val="0"/>
              </a:spcAft>
              <a:buClrTx/>
              <a:buSzTx/>
              <a:buFontTx/>
              <a:buAutoNum type="alphaUcPeriod"/>
              <a:defRPr/>
            </a:pPr>
            <a:r>
              <a:rPr kumimoji="0" lang="en-US" altLang="zh-CN" sz="22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Times New Roman" panose="02020503050405090304" pitchFamily="18" charset="0"/>
              </a:rPr>
              <a:t>HTTP/FTP/SSL/SMTP</a:t>
            </a:r>
          </a:p>
          <a:p>
            <a:pPr marL="457200" marR="0" lvl="0" indent="-457200" algn="just" defTabSz="914400" rtl="0" eaLnBrk="1" fontAlgn="base" latinLnBrk="0" hangingPunct="1">
              <a:lnSpc>
                <a:spcPct val="100000"/>
              </a:lnSpc>
              <a:spcBef>
                <a:spcPct val="0"/>
              </a:spcBef>
              <a:spcAft>
                <a:spcPct val="0"/>
              </a:spcAft>
              <a:buClrTx/>
              <a:buSzTx/>
              <a:buFontTx/>
              <a:buAutoNum type="alphaUcPeriod"/>
              <a:defRPr/>
            </a:pPr>
            <a:endParaRPr kumimoji="0" lang="en-US" altLang="zh-CN" sz="22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Times New Roman" panose="02020503050405090304" pitchFamily="18" charset="0"/>
              </a:rPr>
              <a:t>2. The history of the Internet can be segmented into (        )</a:t>
            </a:r>
          </a:p>
          <a:p>
            <a:pPr marL="457200" marR="0" lvl="0" indent="-457200" algn="just" defTabSz="914400" rtl="0" eaLnBrk="1" fontAlgn="base" latinLnBrk="0" hangingPunct="1">
              <a:lnSpc>
                <a:spcPct val="100000"/>
              </a:lnSpc>
              <a:spcBef>
                <a:spcPct val="0"/>
              </a:spcBef>
              <a:spcAft>
                <a:spcPct val="0"/>
              </a:spcAft>
              <a:buClrTx/>
              <a:buSzTx/>
              <a:buFontTx/>
              <a:buAutoNum type="alphaUcPeriod"/>
              <a:defRPr/>
            </a:pPr>
            <a:r>
              <a:rPr kumimoji="0" lang="en-US" altLang="zh-CN" sz="2200" b="1" i="1"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Times New Roman" panose="02020503050405090304" pitchFamily="18" charset="0"/>
              </a:rPr>
              <a:t>Concept Phase                     B.  Institutional Phase  </a:t>
            </a: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2200" b="1" i="1"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Times New Roman" panose="02020503050405090304" pitchFamily="18" charset="0"/>
              </a:rPr>
              <a:t>C.   Innovation Phase                 D.  Implementation Phase</a:t>
            </a: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2200" b="1" i="1"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Times New Roman" panose="02020503050405090304" pitchFamily="18" charset="0"/>
              </a:rPr>
              <a:t>E.  Commercial  Phase               F.  Commercialization Phase</a:t>
            </a:r>
            <a:endPar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Times New Roman" panose="02020503050405090304" pitchFamily="18"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3508"/>
                                        </p:tgtEl>
                                        <p:attrNameLst>
                                          <p:attrName>style.visibility</p:attrName>
                                        </p:attrNameLst>
                                      </p:cBhvr>
                                      <p:to>
                                        <p:strVal val="visible"/>
                                      </p:to>
                                    </p:set>
                                    <p:anim calcmode="lin" valueType="num">
                                      <p:cBhvr additive="base">
                                        <p:cTn id="7" dur="500" fill="hold"/>
                                        <p:tgtEl>
                                          <p:spTgt spid="533508"/>
                                        </p:tgtEl>
                                        <p:attrNameLst>
                                          <p:attrName>ppt_x</p:attrName>
                                        </p:attrNameLst>
                                      </p:cBhvr>
                                      <p:tavLst>
                                        <p:tav tm="0">
                                          <p:val>
                                            <p:strVal val="#ppt_x"/>
                                          </p:val>
                                        </p:tav>
                                        <p:tav tm="100000">
                                          <p:val>
                                            <p:strVal val="#ppt_x"/>
                                          </p:val>
                                        </p:tav>
                                      </p:tavLst>
                                    </p:anim>
                                    <p:anim calcmode="lin" valueType="num">
                                      <p:cBhvr additive="base">
                                        <p:cTn id="8" dur="500" fill="hold"/>
                                        <p:tgtEl>
                                          <p:spTgt spid="533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8"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41987"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74</a:t>
            </a:fld>
            <a:endParaRPr lang="en-US" altLang="zh-CN" sz="900" dirty="0">
              <a:solidFill>
                <a:srgbClr val="898989"/>
              </a:solidFill>
            </a:endParaRPr>
          </a:p>
        </p:txBody>
      </p:sp>
      <p:sp>
        <p:nvSpPr>
          <p:cNvPr id="41988" name="Text Box 2"/>
          <p:cNvSpPr txBox="1"/>
          <p:nvPr/>
        </p:nvSpPr>
        <p:spPr>
          <a:xfrm>
            <a:off x="1778000" y="1317625"/>
            <a:ext cx="6877050" cy="368300"/>
          </a:xfrm>
          <a:prstGeom prst="rect">
            <a:avLst/>
          </a:prstGeom>
          <a:noFill/>
          <a:ln w="9525">
            <a:noFill/>
          </a:ln>
        </p:spPr>
        <p:txBody>
          <a:bodyPr>
            <a:spAutoFit/>
          </a:bodyPr>
          <a:lstStyle/>
          <a:p>
            <a:pPr>
              <a:spcBef>
                <a:spcPct val="50000"/>
              </a:spcBef>
            </a:pPr>
            <a:endParaRPr lang="zh-CN" altLang="zh-CN" sz="1800" dirty="0">
              <a:latin typeface="Arial" panose="020B0604020202090204" pitchFamily="34" charset="0"/>
            </a:endParaRPr>
          </a:p>
        </p:txBody>
      </p:sp>
      <p:sp>
        <p:nvSpPr>
          <p:cNvPr id="41989" name="Rectangle 3"/>
          <p:cNvSpPr/>
          <p:nvPr/>
        </p:nvSpPr>
        <p:spPr>
          <a:xfrm>
            <a:off x="1524000" y="2730500"/>
            <a:ext cx="309880" cy="368300"/>
          </a:xfrm>
          <a:prstGeom prst="rect">
            <a:avLst/>
          </a:prstGeom>
          <a:noFill/>
          <a:ln w="9525">
            <a:noFill/>
          </a:ln>
        </p:spPr>
        <p:txBody>
          <a:bodyPr wrap="none" anchor="ctr">
            <a:spAutoFit/>
          </a:bodyPr>
          <a:lstStyle/>
          <a:p>
            <a:endParaRPr lang="zh-CN" altLang="en-US" dirty="0">
              <a:latin typeface="Times New Roman" panose="02020503050405090304" pitchFamily="18" charset="0"/>
            </a:endParaRPr>
          </a:p>
        </p:txBody>
      </p:sp>
      <p:sp>
        <p:nvSpPr>
          <p:cNvPr id="533508" name="Text Box 4"/>
          <p:cNvSpPr txBox="1"/>
          <p:nvPr/>
        </p:nvSpPr>
        <p:spPr>
          <a:xfrm>
            <a:off x="1846263" y="781050"/>
            <a:ext cx="8499475" cy="2753360"/>
          </a:xfrm>
          <a:prstGeom prst="rect">
            <a:avLst/>
          </a:prstGeom>
          <a:noFill/>
          <a:ln w="9525">
            <a:noFill/>
          </a:ln>
        </p:spPr>
        <p:txBody>
          <a:bodyPr>
            <a:spAutoFit/>
          </a:bodyPr>
          <a:lstStyle/>
          <a:p>
            <a:pPr algn="just"/>
            <a:r>
              <a:rPr lang="en-US" altLang="zh-CN" b="1" dirty="0">
                <a:latin typeface="Arial" panose="020B0604020202090204" pitchFamily="34" charset="0"/>
              </a:rPr>
              <a:t>3. </a:t>
            </a:r>
            <a:r>
              <a:rPr lang="en-US" altLang="zh-CN" b="1" dirty="0">
                <a:solidFill>
                  <a:srgbClr val="000000"/>
                </a:solidFill>
                <a:latin typeface="Arial" panose="020B0604020202090204" pitchFamily="34" charset="0"/>
              </a:rPr>
              <a:t>TCP/IP is divided into </a:t>
            </a:r>
            <a:r>
              <a:rPr lang="en-US" altLang="zh-CN" b="1" dirty="0">
                <a:latin typeface="Arial" panose="020B0604020202090204" pitchFamily="34" charset="0"/>
              </a:rPr>
              <a:t>four separate layers</a:t>
            </a:r>
            <a:r>
              <a:rPr lang="en-US" altLang="zh-CN" b="1" dirty="0">
                <a:solidFill>
                  <a:srgbClr val="000000"/>
                </a:solidFill>
                <a:latin typeface="Arial" panose="020B0604020202090204" pitchFamily="34" charset="0"/>
              </a:rPr>
              <a:t>:  </a:t>
            </a:r>
            <a:r>
              <a:rPr lang="en-US" altLang="zh-CN" b="1" u="sng" dirty="0">
                <a:solidFill>
                  <a:srgbClr val="000000"/>
                </a:solidFill>
                <a:latin typeface="Arial" panose="020B0604020202090204" pitchFamily="34" charset="0"/>
              </a:rPr>
              <a:t>                                </a:t>
            </a:r>
            <a:r>
              <a:rPr lang="en-US" altLang="zh-CN" b="1" dirty="0">
                <a:solidFill>
                  <a:srgbClr val="000000"/>
                </a:solidFill>
                <a:latin typeface="Arial" panose="020B0604020202090204" pitchFamily="34" charset="0"/>
              </a:rPr>
              <a:t> ,</a:t>
            </a:r>
            <a:r>
              <a:rPr lang="en-US" altLang="zh-CN" b="1" u="sng" dirty="0">
                <a:solidFill>
                  <a:srgbClr val="000000"/>
                </a:solidFill>
                <a:latin typeface="Arial" panose="020B0604020202090204" pitchFamily="34" charset="0"/>
              </a:rPr>
              <a:t>                                 </a:t>
            </a:r>
            <a:r>
              <a:rPr lang="en-US" altLang="zh-CN" b="1" dirty="0">
                <a:solidFill>
                  <a:srgbClr val="000000"/>
                </a:solidFill>
                <a:latin typeface="Arial" panose="020B0604020202090204" pitchFamily="34" charset="0"/>
              </a:rPr>
              <a:t>, </a:t>
            </a:r>
          </a:p>
          <a:p>
            <a:pPr algn="just"/>
            <a:r>
              <a:rPr lang="en-US" altLang="zh-CN" b="1" u="sng" dirty="0">
                <a:solidFill>
                  <a:srgbClr val="000000"/>
                </a:solidFill>
                <a:latin typeface="Arial" panose="020B0604020202090204" pitchFamily="34" charset="0"/>
              </a:rPr>
              <a:t>                </a:t>
            </a:r>
            <a:r>
              <a:rPr lang="en-US" altLang="zh-CN" b="1" dirty="0">
                <a:solidFill>
                  <a:srgbClr val="000000"/>
                </a:solidFill>
                <a:latin typeface="Arial" panose="020B0604020202090204" pitchFamily="34" charset="0"/>
              </a:rPr>
              <a:t>, and </a:t>
            </a:r>
            <a:r>
              <a:rPr lang="en-US" altLang="zh-CN" b="1" u="sng" dirty="0">
                <a:solidFill>
                  <a:srgbClr val="000000"/>
                </a:solidFill>
                <a:latin typeface="Arial" panose="020B0604020202090204" pitchFamily="34" charset="0"/>
              </a:rPr>
              <a:t>                                   .</a:t>
            </a:r>
            <a:r>
              <a:rPr lang="en-US" altLang="zh-CN" b="1" dirty="0">
                <a:solidFill>
                  <a:srgbClr val="000000"/>
                </a:solidFill>
                <a:latin typeface="Arial" panose="020B0604020202090204" pitchFamily="34" charset="0"/>
              </a:rPr>
              <a:t> </a:t>
            </a:r>
          </a:p>
          <a:p>
            <a:pPr algn="just"/>
            <a:endParaRPr lang="en-US" altLang="zh-CN" b="1" dirty="0">
              <a:solidFill>
                <a:srgbClr val="000000"/>
              </a:solidFill>
              <a:latin typeface="Arial" panose="020B0604020202090204" pitchFamily="34" charset="0"/>
            </a:endParaRPr>
          </a:p>
          <a:p>
            <a:pPr algn="just"/>
            <a:r>
              <a:rPr lang="en-US" altLang="zh-CN" b="1" dirty="0">
                <a:latin typeface="Arial" panose="020B0604020202090204" pitchFamily="34" charset="0"/>
              </a:rPr>
              <a:t>4. </a:t>
            </a:r>
            <a:r>
              <a:rPr lang="zh-CN" altLang="en-US" b="1" dirty="0">
                <a:latin typeface="Arial" panose="020B0604020202090204" pitchFamily="34" charset="0"/>
              </a:rPr>
              <a:t>中译英：</a:t>
            </a:r>
            <a:endParaRPr lang="en-US" altLang="zh-CN" b="1" dirty="0">
              <a:latin typeface="Arial" panose="020B0604020202090204" pitchFamily="34" charset="0"/>
            </a:endParaRPr>
          </a:p>
          <a:p>
            <a:pPr>
              <a:spcBef>
                <a:spcPct val="50000"/>
              </a:spcBef>
            </a:pPr>
            <a:r>
              <a:rPr lang="zh-CN" altLang="en-US" b="1" dirty="0">
                <a:solidFill>
                  <a:srgbClr val="000000"/>
                </a:solidFill>
                <a:latin typeface="Arial" panose="020B0604020202090204" pitchFamily="34" charset="0"/>
              </a:rPr>
              <a:t>分组交换是传输数据的一种方法，它先</a:t>
            </a:r>
            <a:r>
              <a:rPr lang="zh-CN" altLang="en-US" b="1" dirty="0">
                <a:latin typeface="Arial" panose="020B0604020202090204" pitchFamily="34" charset="0"/>
              </a:rPr>
              <a:t>将数据信息分割成许多称为“分组”的数据信息包；</a:t>
            </a:r>
            <a:r>
              <a:rPr lang="zh-CN" altLang="en-US" b="1" dirty="0">
                <a:solidFill>
                  <a:srgbClr val="000000"/>
                </a:solidFill>
                <a:latin typeface="Arial" panose="020B0604020202090204" pitchFamily="34" charset="0"/>
              </a:rPr>
              <a:t>当路径可用时，经过不同的通信路径发送；当到达目的地后，再将它们组装起来。</a:t>
            </a:r>
            <a:endParaRPr lang="en-US" altLang="zh-CN" b="1" dirty="0">
              <a:solidFill>
                <a:srgbClr val="000000"/>
              </a:solidFill>
              <a:latin typeface="Arial" panose="020B0604020202090204" pitchFamily="34" charset="0"/>
            </a:endParaRPr>
          </a:p>
          <a:p>
            <a:pPr algn="just"/>
            <a:endParaRPr lang="en-US" altLang="zh-CN" sz="2000" b="1" dirty="0">
              <a:solidFill>
                <a:srgbClr val="000000"/>
              </a:solidFill>
              <a:latin typeface="Arial" panose="020B0604020202090204" pitchFamily="34"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3508"/>
                                        </p:tgtEl>
                                        <p:attrNameLst>
                                          <p:attrName>style.visibility</p:attrName>
                                        </p:attrNameLst>
                                      </p:cBhvr>
                                      <p:to>
                                        <p:strVal val="visible"/>
                                      </p:to>
                                    </p:set>
                                    <p:anim calcmode="lin" valueType="num">
                                      <p:cBhvr additive="base">
                                        <p:cTn id="7" dur="500" fill="hold"/>
                                        <p:tgtEl>
                                          <p:spTgt spid="533508"/>
                                        </p:tgtEl>
                                        <p:attrNameLst>
                                          <p:attrName>ppt_x</p:attrName>
                                        </p:attrNameLst>
                                      </p:cBhvr>
                                      <p:tavLst>
                                        <p:tav tm="0">
                                          <p:val>
                                            <p:strVal val="#ppt_x"/>
                                          </p:val>
                                        </p:tav>
                                        <p:tav tm="100000">
                                          <p:val>
                                            <p:strVal val="#ppt_x"/>
                                          </p:val>
                                        </p:tav>
                                      </p:tavLst>
                                    </p:anim>
                                    <p:anim calcmode="lin" valueType="num">
                                      <p:cBhvr additive="base">
                                        <p:cTn id="8" dur="500" fill="hold"/>
                                        <p:tgtEl>
                                          <p:spTgt spid="533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43011"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75</a:t>
            </a:fld>
            <a:endParaRPr lang="en-US" altLang="zh-CN" sz="900" dirty="0">
              <a:solidFill>
                <a:srgbClr val="898989"/>
              </a:solidFill>
            </a:endParaRPr>
          </a:p>
        </p:txBody>
      </p:sp>
      <p:sp>
        <p:nvSpPr>
          <p:cNvPr id="43012" name="Text Box 2"/>
          <p:cNvSpPr txBox="1"/>
          <p:nvPr/>
        </p:nvSpPr>
        <p:spPr>
          <a:xfrm>
            <a:off x="1778000" y="1317625"/>
            <a:ext cx="6877050" cy="368300"/>
          </a:xfrm>
          <a:prstGeom prst="rect">
            <a:avLst/>
          </a:prstGeom>
          <a:noFill/>
          <a:ln w="9525">
            <a:noFill/>
          </a:ln>
        </p:spPr>
        <p:txBody>
          <a:bodyPr>
            <a:spAutoFit/>
          </a:bodyPr>
          <a:lstStyle/>
          <a:p>
            <a:pPr>
              <a:spcBef>
                <a:spcPct val="50000"/>
              </a:spcBef>
            </a:pPr>
            <a:endParaRPr lang="zh-CN" altLang="zh-CN" sz="1800" dirty="0">
              <a:latin typeface="Arial" panose="020B0604020202090204" pitchFamily="34" charset="0"/>
            </a:endParaRPr>
          </a:p>
        </p:txBody>
      </p:sp>
      <p:sp>
        <p:nvSpPr>
          <p:cNvPr id="43013" name="Rectangle 3"/>
          <p:cNvSpPr/>
          <p:nvPr/>
        </p:nvSpPr>
        <p:spPr>
          <a:xfrm>
            <a:off x="1524000" y="2730500"/>
            <a:ext cx="309880" cy="368300"/>
          </a:xfrm>
          <a:prstGeom prst="rect">
            <a:avLst/>
          </a:prstGeom>
          <a:noFill/>
          <a:ln w="9525">
            <a:noFill/>
          </a:ln>
        </p:spPr>
        <p:txBody>
          <a:bodyPr wrap="none" anchor="ctr">
            <a:spAutoFit/>
          </a:bodyPr>
          <a:lstStyle/>
          <a:p>
            <a:endParaRPr lang="zh-CN" altLang="en-US" dirty="0">
              <a:latin typeface="Times New Roman" panose="02020503050405090304" pitchFamily="18" charset="0"/>
            </a:endParaRPr>
          </a:p>
        </p:txBody>
      </p:sp>
      <p:sp>
        <p:nvSpPr>
          <p:cNvPr id="533508" name="Text Box 4"/>
          <p:cNvSpPr txBox="1">
            <a:spLocks noChangeArrowheads="1"/>
          </p:cNvSpPr>
          <p:nvPr/>
        </p:nvSpPr>
        <p:spPr bwMode="auto">
          <a:xfrm>
            <a:off x="1930400" y="674688"/>
            <a:ext cx="8497888" cy="4861560"/>
          </a:xfrm>
          <a:prstGeom prst="rect">
            <a:avLst/>
          </a:prstGeom>
          <a:noFill/>
          <a:ln>
            <a:noFill/>
          </a:ln>
          <a:effectLst/>
        </p:spPr>
        <p:txBody>
          <a:bodyPr>
            <a:spAutoFit/>
          </a:bodyPr>
          <a:lstStyle>
            <a:lvl1pPr>
              <a:defRPr kumimoji="1" sz="2400">
                <a:solidFill>
                  <a:schemeClr val="tx1"/>
                </a:solidFill>
                <a:latin typeface="Times New Roman" panose="02020503050405090304" pitchFamily="18" charset="0"/>
                <a:ea typeface="宋体" pitchFamily="2" charset="-122"/>
              </a:defRPr>
            </a:lvl1pPr>
            <a:lvl2pPr marL="742950" indent="-285750">
              <a:defRPr kumimoji="1" sz="2400">
                <a:solidFill>
                  <a:schemeClr val="tx1"/>
                </a:solidFill>
                <a:latin typeface="Times New Roman" panose="02020503050405090304" pitchFamily="18" charset="0"/>
                <a:ea typeface="宋体" pitchFamily="2" charset="-122"/>
              </a:defRPr>
            </a:lvl2pPr>
            <a:lvl3pPr marL="1143000" indent="-228600">
              <a:defRPr kumimoji="1" sz="2400">
                <a:solidFill>
                  <a:schemeClr val="tx1"/>
                </a:solidFill>
                <a:latin typeface="Times New Roman" panose="02020503050405090304" pitchFamily="18" charset="0"/>
                <a:ea typeface="宋体" pitchFamily="2" charset="-122"/>
              </a:defRPr>
            </a:lvl3pPr>
            <a:lvl4pPr marL="1600200" indent="-228600">
              <a:defRPr kumimoji="1" sz="2400">
                <a:solidFill>
                  <a:schemeClr val="tx1"/>
                </a:solidFill>
                <a:latin typeface="Times New Roman" panose="02020503050405090304" pitchFamily="18" charset="0"/>
                <a:ea typeface="宋体" pitchFamily="2" charset="-122"/>
              </a:defRPr>
            </a:lvl4pPr>
            <a:lvl5pPr marL="2057400" indent="-228600">
              <a:defRPr kumimoji="1" sz="2400">
                <a:solidFill>
                  <a:schemeClr val="tx1"/>
                </a:solidFill>
                <a:latin typeface="Times New Roman" panose="0202050305040509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50305040509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50305040509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50305040509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503050405090304" pitchFamily="18" charset="0"/>
                <a:ea typeface="宋体"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Arial" panose="020B0604020202090204" pitchFamily="34" charset="0"/>
                <a:ea typeface="宋体" pitchFamily="2" charset="-122"/>
                <a:cs typeface="+mn-cs"/>
              </a:rPr>
              <a:t>Exercises</a:t>
            </a:r>
            <a:r>
              <a:rPr kumimoji="0" lang="zh-CN" altLang="en-US" sz="2400" b="1" i="0" u="none" strike="noStrike" kern="1200" cap="none" spc="0" normalizeH="0" baseline="0" noProof="0" dirty="0">
                <a:ln>
                  <a:noFill/>
                </a:ln>
                <a:solidFill>
                  <a:srgbClr val="FF0000"/>
                </a:solidFill>
                <a:effectLst/>
                <a:uLnTx/>
                <a:uFillTx/>
                <a:latin typeface="Arial" panose="020B0604020202090204" pitchFamily="34" charset="0"/>
                <a:ea typeface="宋体" pitchFamily="2" charset="-122"/>
                <a:cs typeface="+mn-cs"/>
              </a:rPr>
              <a:t>：</a:t>
            </a:r>
            <a:endParaRPr kumimoji="0" lang="en-US" altLang="zh-CN" sz="2400" b="1" i="0" u="none" strike="noStrike" kern="1200" cap="none" spc="0" normalizeH="0" baseline="0" noProof="0" dirty="0">
              <a:ln>
                <a:noFill/>
              </a:ln>
              <a:solidFill>
                <a:srgbClr val="FF0000"/>
              </a:solidFill>
              <a:effectLst/>
              <a:uLnTx/>
              <a:uFillTx/>
              <a:latin typeface="Arial" panose="020B0604020202090204" pitchFamily="34" charset="0"/>
              <a:ea typeface="宋体"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1. The basic building blocks used in Internet are: ( </a:t>
            </a:r>
            <a:r>
              <a:rPr kumimoji="0" lang="en-US" altLang="zh-CN" sz="2200" b="1" i="0" u="none" strike="noStrike" kern="1200" cap="none" spc="0" normalizeH="0" baseline="0" noProof="0" dirty="0">
                <a:ln>
                  <a:noFill/>
                </a:ln>
                <a:solidFill>
                  <a:srgbClr val="FF0000"/>
                </a:solidFill>
                <a:effectLst/>
                <a:uLnTx/>
                <a:uFillTx/>
                <a:latin typeface="Arial" panose="020B0604020202090204" pitchFamily="34" charset="0"/>
                <a:ea typeface="宋体" pitchFamily="2" charset="-122"/>
                <a:cs typeface="+mn-cs"/>
              </a:rPr>
              <a:t> BEF  </a:t>
            </a:r>
            <a:r>
              <a:rPr kumimoji="0" lang="en-US" altLang="zh-CN" sz="2200" b="1"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a:t>
            </a:r>
          </a:p>
          <a:p>
            <a:pPr marL="457200" marR="0" lvl="0" indent="-457200" algn="just" defTabSz="914400" rtl="0" eaLnBrk="1" fontAlgn="base" latinLnBrk="0" hangingPunct="1">
              <a:lnSpc>
                <a:spcPct val="100000"/>
              </a:lnSpc>
              <a:spcBef>
                <a:spcPct val="0"/>
              </a:spcBef>
              <a:spcAft>
                <a:spcPct val="0"/>
              </a:spcAft>
              <a:buClrTx/>
              <a:buSzTx/>
              <a:buFontTx/>
              <a:buAutoNum type="alphaUcPeriod"/>
              <a:defRPr/>
            </a:pPr>
            <a:r>
              <a:rPr kumimoji="0" lang="en-US" altLang="zh-CN" sz="2200" b="1"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domain names and URLs</a:t>
            </a:r>
          </a:p>
          <a:p>
            <a:pPr marL="457200" marR="0" lvl="0" indent="-457200" algn="just" defTabSz="914400" rtl="0" eaLnBrk="1" fontAlgn="base" latinLnBrk="0" hangingPunct="1">
              <a:lnSpc>
                <a:spcPct val="100000"/>
              </a:lnSpc>
              <a:spcBef>
                <a:spcPct val="0"/>
              </a:spcBef>
              <a:spcAft>
                <a:spcPct val="0"/>
              </a:spcAft>
              <a:buClrTx/>
              <a:buSzTx/>
              <a:buFontTx/>
              <a:buAutoNum type="alphaUcPeriod"/>
              <a:defRPr/>
            </a:pPr>
            <a:r>
              <a:rPr kumimoji="0" lang="en-US" altLang="zh-CN" sz="2200" b="1"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client/server computing</a:t>
            </a:r>
          </a:p>
          <a:p>
            <a:pPr marL="457200" marR="0" lvl="0" indent="-457200" algn="just" defTabSz="914400" rtl="0" eaLnBrk="1" fontAlgn="base" latinLnBrk="0" hangingPunct="1">
              <a:lnSpc>
                <a:spcPct val="100000"/>
              </a:lnSpc>
              <a:spcBef>
                <a:spcPct val="0"/>
              </a:spcBef>
              <a:spcAft>
                <a:spcPct val="0"/>
              </a:spcAft>
              <a:buClrTx/>
              <a:buSzTx/>
              <a:buFontTx/>
              <a:buAutoNum type="alphaUcPeriod"/>
              <a:defRPr/>
            </a:pPr>
            <a:r>
              <a:rPr kumimoji="0" lang="en-US" altLang="zh-CN" sz="2200" b="1"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circuit-switching</a:t>
            </a:r>
          </a:p>
          <a:p>
            <a:pPr marL="457200" marR="0" lvl="0" indent="-457200" algn="just" defTabSz="914400" rtl="0" eaLnBrk="1" fontAlgn="base" latinLnBrk="0" hangingPunct="1">
              <a:lnSpc>
                <a:spcPct val="100000"/>
              </a:lnSpc>
              <a:spcBef>
                <a:spcPct val="0"/>
              </a:spcBef>
              <a:spcAft>
                <a:spcPct val="0"/>
              </a:spcAft>
              <a:buClrTx/>
              <a:buSzTx/>
              <a:buFontTx/>
              <a:buAutoNum type="alphaUcPeriod"/>
              <a:defRPr/>
            </a:pPr>
            <a:r>
              <a:rPr kumimoji="0" lang="en-US" altLang="zh-CN" sz="2200" b="1"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communications capacity</a:t>
            </a:r>
          </a:p>
          <a:p>
            <a:pPr marL="457200" marR="0" lvl="0" indent="-457200" algn="just" defTabSz="914400" rtl="0" eaLnBrk="1" fontAlgn="base" latinLnBrk="0" hangingPunct="1">
              <a:lnSpc>
                <a:spcPct val="100000"/>
              </a:lnSpc>
              <a:spcBef>
                <a:spcPct val="0"/>
              </a:spcBef>
              <a:spcAft>
                <a:spcPct val="0"/>
              </a:spcAft>
              <a:buClrTx/>
              <a:buSzTx/>
              <a:buFontTx/>
              <a:buAutoNum type="alphaUcPeriod"/>
              <a:defRPr/>
            </a:pPr>
            <a:r>
              <a:rPr kumimoji="0" lang="en-US" altLang="zh-CN" sz="2200" b="1"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packet-switching</a:t>
            </a:r>
          </a:p>
          <a:p>
            <a:pPr marL="457200" marR="0" lvl="0" indent="-457200" algn="just" defTabSz="914400" rtl="0" eaLnBrk="1" fontAlgn="base" latinLnBrk="0" hangingPunct="1">
              <a:lnSpc>
                <a:spcPct val="100000"/>
              </a:lnSpc>
              <a:spcBef>
                <a:spcPct val="0"/>
              </a:spcBef>
              <a:spcAft>
                <a:spcPct val="0"/>
              </a:spcAft>
              <a:buClrTx/>
              <a:buSzTx/>
              <a:buFontTx/>
              <a:buAutoNum type="alphaUcPeriod"/>
              <a:defRPr/>
            </a:pPr>
            <a:r>
              <a:rPr kumimoji="0" lang="en-US" altLang="zh-CN" sz="2200" b="1"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TCP/IP</a:t>
            </a:r>
          </a:p>
          <a:p>
            <a:pPr marL="457200" marR="0" lvl="0" indent="-457200" algn="just" defTabSz="914400" rtl="0" eaLnBrk="1" fontAlgn="base" latinLnBrk="0" hangingPunct="1">
              <a:lnSpc>
                <a:spcPct val="100000"/>
              </a:lnSpc>
              <a:spcBef>
                <a:spcPct val="0"/>
              </a:spcBef>
              <a:spcAft>
                <a:spcPct val="0"/>
              </a:spcAft>
              <a:buClrTx/>
              <a:buSzTx/>
              <a:buFontTx/>
              <a:buAutoNum type="alphaUcPeriod"/>
              <a:defRPr/>
            </a:pPr>
            <a:r>
              <a:rPr kumimoji="0" lang="en-US" altLang="zh-CN" sz="2200" b="1"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HTTP/FTP/SSL/SMTP</a:t>
            </a:r>
          </a:p>
          <a:p>
            <a:pPr marL="457200" marR="0" lvl="0" indent="-457200" algn="just" defTabSz="914400" rtl="0" eaLnBrk="1" fontAlgn="base" latinLnBrk="0" hangingPunct="1">
              <a:lnSpc>
                <a:spcPct val="100000"/>
              </a:lnSpc>
              <a:spcBef>
                <a:spcPct val="0"/>
              </a:spcBef>
              <a:spcAft>
                <a:spcPct val="0"/>
              </a:spcAft>
              <a:buClrTx/>
              <a:buSzTx/>
              <a:buFontTx/>
              <a:buAutoNum type="alphaUcPeriod"/>
              <a:defRPr/>
            </a:pPr>
            <a:endParaRPr kumimoji="0" lang="en-US" altLang="zh-CN" sz="2200" b="1"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2. The history of the Internet can be segmented into (  </a:t>
            </a:r>
            <a:r>
              <a:rPr kumimoji="0" lang="en-US" altLang="zh-CN" sz="2200" b="1" i="0" u="none" strike="noStrike" kern="1200" cap="none" spc="0" normalizeH="0" baseline="0" noProof="0" dirty="0">
                <a:ln>
                  <a:noFill/>
                </a:ln>
                <a:solidFill>
                  <a:srgbClr val="FF0000"/>
                </a:solidFill>
                <a:effectLst/>
                <a:uLnTx/>
                <a:uFillTx/>
                <a:latin typeface="Arial" panose="020B0604020202090204" pitchFamily="34" charset="0"/>
                <a:ea typeface="宋体" pitchFamily="2" charset="-122"/>
                <a:cs typeface="+mn-cs"/>
              </a:rPr>
              <a:t>CBF</a:t>
            </a:r>
            <a:r>
              <a:rPr kumimoji="0" lang="en-US" altLang="zh-CN" sz="2200" b="1"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  )</a:t>
            </a:r>
          </a:p>
          <a:p>
            <a:pPr marL="457200" marR="0" lvl="0" indent="-457200" algn="just" defTabSz="914400" rtl="0" eaLnBrk="1" fontAlgn="base" latinLnBrk="0" hangingPunct="1">
              <a:lnSpc>
                <a:spcPct val="100000"/>
              </a:lnSpc>
              <a:spcBef>
                <a:spcPct val="0"/>
              </a:spcBef>
              <a:spcAft>
                <a:spcPct val="0"/>
              </a:spcAft>
              <a:buClrTx/>
              <a:buSzTx/>
              <a:buFontTx/>
              <a:buAutoNum type="alphaUcPeriod"/>
              <a:defRPr/>
            </a:pPr>
            <a:r>
              <a:rPr kumimoji="0" lang="en-US" altLang="zh-CN" sz="2200" b="1" i="1"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Concept Phase                     B.  Institutional Phase  </a:t>
            </a: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2200" b="1" i="1"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C.   Innovation Phase                 D.  Implementation Phase</a:t>
            </a: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2200" b="1" i="1"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E.  Commercial  Phase               F.  Commercialization Phase</a:t>
            </a:r>
            <a:endParaRPr kumimoji="0" lang="en-US" altLang="zh-CN" sz="22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3508"/>
                                        </p:tgtEl>
                                        <p:attrNameLst>
                                          <p:attrName>style.visibility</p:attrName>
                                        </p:attrNameLst>
                                      </p:cBhvr>
                                      <p:to>
                                        <p:strVal val="visible"/>
                                      </p:to>
                                    </p:set>
                                    <p:anim calcmode="lin" valueType="num">
                                      <p:cBhvr additive="base">
                                        <p:cTn id="7" dur="500" fill="hold"/>
                                        <p:tgtEl>
                                          <p:spTgt spid="533508"/>
                                        </p:tgtEl>
                                        <p:attrNameLst>
                                          <p:attrName>ppt_x</p:attrName>
                                        </p:attrNameLst>
                                      </p:cBhvr>
                                      <p:tavLst>
                                        <p:tav tm="0">
                                          <p:val>
                                            <p:strVal val="#ppt_x"/>
                                          </p:val>
                                        </p:tav>
                                        <p:tav tm="100000">
                                          <p:val>
                                            <p:strVal val="#ppt_x"/>
                                          </p:val>
                                        </p:tav>
                                      </p:tavLst>
                                    </p:anim>
                                    <p:anim calcmode="lin" valueType="num">
                                      <p:cBhvr additive="base">
                                        <p:cTn id="8" dur="500" fill="hold"/>
                                        <p:tgtEl>
                                          <p:spTgt spid="533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8"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44035"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76</a:t>
            </a:fld>
            <a:endParaRPr lang="en-US" altLang="zh-CN" sz="900" dirty="0">
              <a:solidFill>
                <a:srgbClr val="898989"/>
              </a:solidFill>
            </a:endParaRPr>
          </a:p>
        </p:txBody>
      </p:sp>
      <p:sp>
        <p:nvSpPr>
          <p:cNvPr id="44036" name="Text Box 2"/>
          <p:cNvSpPr txBox="1"/>
          <p:nvPr/>
        </p:nvSpPr>
        <p:spPr>
          <a:xfrm>
            <a:off x="1778000" y="1317625"/>
            <a:ext cx="6877050" cy="368300"/>
          </a:xfrm>
          <a:prstGeom prst="rect">
            <a:avLst/>
          </a:prstGeom>
          <a:noFill/>
          <a:ln w="9525">
            <a:noFill/>
          </a:ln>
        </p:spPr>
        <p:txBody>
          <a:bodyPr>
            <a:spAutoFit/>
          </a:bodyPr>
          <a:lstStyle/>
          <a:p>
            <a:pPr>
              <a:spcBef>
                <a:spcPct val="50000"/>
              </a:spcBef>
            </a:pPr>
            <a:endParaRPr lang="zh-CN" altLang="zh-CN" sz="1800" dirty="0">
              <a:latin typeface="Arial" panose="020B0604020202090204" pitchFamily="34" charset="0"/>
            </a:endParaRPr>
          </a:p>
        </p:txBody>
      </p:sp>
      <p:sp>
        <p:nvSpPr>
          <p:cNvPr id="44037" name="Rectangle 3"/>
          <p:cNvSpPr/>
          <p:nvPr/>
        </p:nvSpPr>
        <p:spPr>
          <a:xfrm>
            <a:off x="1524000" y="2730500"/>
            <a:ext cx="309880" cy="368300"/>
          </a:xfrm>
          <a:prstGeom prst="rect">
            <a:avLst/>
          </a:prstGeom>
          <a:noFill/>
          <a:ln w="9525">
            <a:noFill/>
          </a:ln>
        </p:spPr>
        <p:txBody>
          <a:bodyPr wrap="none" anchor="ctr">
            <a:spAutoFit/>
          </a:bodyPr>
          <a:lstStyle/>
          <a:p>
            <a:endParaRPr lang="zh-CN" altLang="en-US" dirty="0">
              <a:latin typeface="Times New Roman" panose="02020503050405090304" pitchFamily="18" charset="0"/>
            </a:endParaRPr>
          </a:p>
        </p:txBody>
      </p:sp>
      <p:sp>
        <p:nvSpPr>
          <p:cNvPr id="533508" name="Text Box 4"/>
          <p:cNvSpPr txBox="1"/>
          <p:nvPr/>
        </p:nvSpPr>
        <p:spPr>
          <a:xfrm>
            <a:off x="1846263" y="781050"/>
            <a:ext cx="8499475" cy="3446145"/>
          </a:xfrm>
          <a:prstGeom prst="rect">
            <a:avLst/>
          </a:prstGeom>
          <a:noFill/>
          <a:ln w="9525">
            <a:noFill/>
          </a:ln>
        </p:spPr>
        <p:txBody>
          <a:bodyPr>
            <a:spAutoFit/>
          </a:bodyPr>
          <a:lstStyle/>
          <a:p>
            <a:pPr algn="just"/>
            <a:r>
              <a:rPr lang="en-US" altLang="zh-CN" b="1" dirty="0">
                <a:latin typeface="Arial" panose="020B0604020202090204" pitchFamily="34" charset="0"/>
              </a:rPr>
              <a:t>3. </a:t>
            </a:r>
            <a:r>
              <a:rPr lang="en-US" altLang="zh-CN" b="1" dirty="0">
                <a:solidFill>
                  <a:srgbClr val="000000"/>
                </a:solidFill>
                <a:latin typeface="Arial" panose="020B0604020202090204" pitchFamily="34" charset="0"/>
              </a:rPr>
              <a:t>TCP/IP is divided into </a:t>
            </a:r>
            <a:r>
              <a:rPr lang="en-US" altLang="zh-CN" b="1" dirty="0">
                <a:latin typeface="Arial" panose="020B0604020202090204" pitchFamily="34" charset="0"/>
              </a:rPr>
              <a:t>four separate layers</a:t>
            </a:r>
            <a:r>
              <a:rPr lang="en-US" altLang="zh-CN" b="1" dirty="0">
                <a:solidFill>
                  <a:srgbClr val="000000"/>
                </a:solidFill>
                <a:latin typeface="Arial" panose="020B0604020202090204" pitchFamily="34" charset="0"/>
              </a:rPr>
              <a:t>:</a:t>
            </a:r>
            <a:r>
              <a:rPr lang="en-US" altLang="zh-CN" b="1" u="sng" dirty="0">
                <a:solidFill>
                  <a:srgbClr val="000000"/>
                </a:solidFill>
                <a:latin typeface="Arial" panose="020B0604020202090204" pitchFamily="34" charset="0"/>
              </a:rPr>
              <a:t> </a:t>
            </a:r>
            <a:r>
              <a:rPr lang="en-US" altLang="zh-CN" b="1" u="sng" dirty="0">
                <a:latin typeface="Arial" panose="020B0604020202090204" pitchFamily="34" charset="0"/>
              </a:rPr>
              <a:t>network Interface Layer</a:t>
            </a:r>
            <a:r>
              <a:rPr lang="en-US" altLang="zh-CN" b="1" u="sng" dirty="0">
                <a:solidFill>
                  <a:srgbClr val="000000"/>
                </a:solidFill>
                <a:latin typeface="Arial" panose="020B0604020202090204" pitchFamily="34" charset="0"/>
              </a:rPr>
              <a:t>  </a:t>
            </a:r>
            <a:r>
              <a:rPr lang="en-US" altLang="zh-CN" b="1" dirty="0">
                <a:solidFill>
                  <a:srgbClr val="000000"/>
                </a:solidFill>
                <a:latin typeface="Arial" panose="020B0604020202090204" pitchFamily="34" charset="0"/>
              </a:rPr>
              <a:t> ,</a:t>
            </a:r>
            <a:r>
              <a:rPr lang="en-US" altLang="zh-CN" b="1" u="sng" dirty="0">
                <a:solidFill>
                  <a:srgbClr val="000000"/>
                </a:solidFill>
                <a:latin typeface="Arial" panose="020B0604020202090204" pitchFamily="34" charset="0"/>
              </a:rPr>
              <a:t>   internet layer   </a:t>
            </a:r>
            <a:r>
              <a:rPr lang="en-US" altLang="zh-CN" b="1" dirty="0">
                <a:solidFill>
                  <a:srgbClr val="000000"/>
                </a:solidFill>
                <a:latin typeface="Arial" panose="020B0604020202090204" pitchFamily="34" charset="0"/>
              </a:rPr>
              <a:t>, </a:t>
            </a:r>
            <a:r>
              <a:rPr lang="en-US" altLang="zh-CN" b="1" u="sng" dirty="0">
                <a:solidFill>
                  <a:srgbClr val="000000"/>
                </a:solidFill>
                <a:latin typeface="Arial" panose="020B0604020202090204" pitchFamily="34" charset="0"/>
              </a:rPr>
              <a:t>  transport layer           </a:t>
            </a:r>
            <a:r>
              <a:rPr lang="en-US" altLang="zh-CN" b="1" dirty="0">
                <a:solidFill>
                  <a:srgbClr val="000000"/>
                </a:solidFill>
                <a:latin typeface="Arial" panose="020B0604020202090204" pitchFamily="34" charset="0"/>
              </a:rPr>
              <a:t>, and </a:t>
            </a:r>
            <a:r>
              <a:rPr lang="en-US" altLang="zh-CN" b="1" u="sng" dirty="0">
                <a:solidFill>
                  <a:srgbClr val="000000"/>
                </a:solidFill>
                <a:latin typeface="Arial" panose="020B0604020202090204" pitchFamily="34" charset="0"/>
              </a:rPr>
              <a:t>     application layer      .</a:t>
            </a:r>
            <a:r>
              <a:rPr lang="en-US" altLang="zh-CN" b="1" dirty="0">
                <a:solidFill>
                  <a:srgbClr val="000000"/>
                </a:solidFill>
                <a:latin typeface="Arial" panose="020B0604020202090204" pitchFamily="34" charset="0"/>
              </a:rPr>
              <a:t> </a:t>
            </a:r>
          </a:p>
          <a:p>
            <a:pPr algn="just"/>
            <a:endParaRPr lang="en-US" altLang="zh-CN" b="1" dirty="0">
              <a:solidFill>
                <a:srgbClr val="000000"/>
              </a:solidFill>
              <a:latin typeface="Arial" panose="020B0604020202090204" pitchFamily="34" charset="0"/>
            </a:endParaRPr>
          </a:p>
          <a:p>
            <a:pPr algn="just"/>
            <a:r>
              <a:rPr lang="en-US" altLang="zh-CN" b="1" dirty="0">
                <a:latin typeface="Arial" panose="020B0604020202090204" pitchFamily="34" charset="0"/>
              </a:rPr>
              <a:t>4. </a:t>
            </a:r>
            <a:r>
              <a:rPr lang="zh-CN" altLang="en-US" b="1" dirty="0">
                <a:latin typeface="Arial" panose="020B0604020202090204" pitchFamily="34" charset="0"/>
              </a:rPr>
              <a:t>中译英：</a:t>
            </a:r>
            <a:endParaRPr lang="en-US" altLang="zh-CN" b="1" dirty="0">
              <a:latin typeface="Arial" panose="020B0604020202090204" pitchFamily="34" charset="0"/>
            </a:endParaRPr>
          </a:p>
          <a:p>
            <a:pPr>
              <a:spcBef>
                <a:spcPct val="50000"/>
              </a:spcBef>
            </a:pPr>
            <a:r>
              <a:rPr lang="zh-CN" altLang="en-US" b="1" dirty="0">
                <a:solidFill>
                  <a:srgbClr val="000000"/>
                </a:solidFill>
                <a:latin typeface="Arial" panose="020B0604020202090204" pitchFamily="34" charset="0"/>
              </a:rPr>
              <a:t>分组交换是传输数据的一种方法，它先</a:t>
            </a:r>
            <a:r>
              <a:rPr lang="zh-CN" altLang="en-US" b="1" dirty="0">
                <a:latin typeface="Arial" panose="020B0604020202090204" pitchFamily="34" charset="0"/>
              </a:rPr>
              <a:t>将数据信息分割成许多称为“分组”的数据信息包；</a:t>
            </a:r>
            <a:r>
              <a:rPr lang="zh-CN" altLang="en-US" b="1" dirty="0">
                <a:solidFill>
                  <a:srgbClr val="000000"/>
                </a:solidFill>
                <a:latin typeface="Arial" panose="020B0604020202090204" pitchFamily="34" charset="0"/>
              </a:rPr>
              <a:t>当路径可用时，经过不同的通信路径发送；当到达目的地后，再将它们组装起来。</a:t>
            </a:r>
            <a:endParaRPr lang="en-US" altLang="zh-CN" b="1" dirty="0">
              <a:solidFill>
                <a:srgbClr val="000000"/>
              </a:solidFill>
              <a:latin typeface="Arial" panose="020B0604020202090204" pitchFamily="34" charset="0"/>
            </a:endParaRPr>
          </a:p>
          <a:p>
            <a:pPr algn="just">
              <a:spcBef>
                <a:spcPct val="50000"/>
              </a:spcBef>
            </a:pPr>
            <a:r>
              <a:rPr lang="en-US" altLang="zh-CN" b="1" dirty="0">
                <a:latin typeface="Times New Roman" panose="02020503050405090304" pitchFamily="18" charset="0"/>
              </a:rPr>
              <a:t>Packet switching is a method of slicing digital messages into parcels called “packets,” sending the packets along different communication paths as they become available, and then reassembling the packets once they arrive at their destination.</a:t>
            </a:r>
            <a:endParaRPr lang="zh-CN" altLang="en-US" b="1" dirty="0">
              <a:solidFill>
                <a:srgbClr val="000000"/>
              </a:solidFill>
              <a:latin typeface="Arial" panose="020B0604020202090204" pitchFamily="34" charset="0"/>
            </a:endParaRPr>
          </a:p>
          <a:p>
            <a:pPr algn="just"/>
            <a:endParaRPr lang="en-US" altLang="zh-CN" sz="2000" b="1" dirty="0">
              <a:solidFill>
                <a:srgbClr val="000000"/>
              </a:solidFill>
              <a:latin typeface="Arial" panose="020B0604020202090204" pitchFamily="34"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3508"/>
                                        </p:tgtEl>
                                        <p:attrNameLst>
                                          <p:attrName>style.visibility</p:attrName>
                                        </p:attrNameLst>
                                      </p:cBhvr>
                                      <p:to>
                                        <p:strVal val="visible"/>
                                      </p:to>
                                    </p:set>
                                    <p:anim calcmode="lin" valueType="num">
                                      <p:cBhvr additive="base">
                                        <p:cTn id="7" dur="500" fill="hold"/>
                                        <p:tgtEl>
                                          <p:spTgt spid="533508"/>
                                        </p:tgtEl>
                                        <p:attrNameLst>
                                          <p:attrName>ppt_x</p:attrName>
                                        </p:attrNameLst>
                                      </p:cBhvr>
                                      <p:tavLst>
                                        <p:tav tm="0">
                                          <p:val>
                                            <p:strVal val="#ppt_x"/>
                                          </p:val>
                                        </p:tav>
                                        <p:tav tm="100000">
                                          <p:val>
                                            <p:strVal val="#ppt_x"/>
                                          </p:val>
                                        </p:tav>
                                      </p:tavLst>
                                    </p:anim>
                                    <p:anim calcmode="lin" valueType="num">
                                      <p:cBhvr additive="base">
                                        <p:cTn id="8" dur="500" fill="hold"/>
                                        <p:tgtEl>
                                          <p:spTgt spid="533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62467"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77</a:t>
            </a:fld>
            <a:endParaRPr lang="en-US" altLang="zh-CN" sz="900" dirty="0">
              <a:solidFill>
                <a:srgbClr val="898989"/>
              </a:solidFill>
            </a:endParaRPr>
          </a:p>
        </p:txBody>
      </p:sp>
      <p:sp>
        <p:nvSpPr>
          <p:cNvPr id="62468" name="Text Box 2"/>
          <p:cNvSpPr txBox="1"/>
          <p:nvPr/>
        </p:nvSpPr>
        <p:spPr>
          <a:xfrm>
            <a:off x="1778000" y="1317625"/>
            <a:ext cx="6877050" cy="368300"/>
          </a:xfrm>
          <a:prstGeom prst="rect">
            <a:avLst/>
          </a:prstGeom>
          <a:noFill/>
          <a:ln w="9525">
            <a:noFill/>
          </a:ln>
        </p:spPr>
        <p:txBody>
          <a:bodyPr>
            <a:spAutoFit/>
          </a:bodyPr>
          <a:lstStyle/>
          <a:p>
            <a:pPr eaLnBrk="1" hangingPunct="1">
              <a:spcBef>
                <a:spcPct val="50000"/>
              </a:spcBef>
            </a:pPr>
            <a:endParaRPr lang="zh-CN" altLang="zh-CN" sz="1800" dirty="0">
              <a:latin typeface="Arial" panose="020B0604020202090204" pitchFamily="34" charset="0"/>
            </a:endParaRPr>
          </a:p>
        </p:txBody>
      </p:sp>
      <p:sp>
        <p:nvSpPr>
          <p:cNvPr id="62469" name="Text Box 3"/>
          <p:cNvSpPr txBox="1"/>
          <p:nvPr/>
        </p:nvSpPr>
        <p:spPr>
          <a:xfrm>
            <a:off x="1774825" y="476250"/>
            <a:ext cx="6408738" cy="521970"/>
          </a:xfrm>
          <a:prstGeom prst="rect">
            <a:avLst/>
          </a:prstGeom>
          <a:noFill/>
          <a:ln w="9525">
            <a:noFill/>
          </a:ln>
        </p:spPr>
        <p:txBody>
          <a:bodyPr>
            <a:spAutoFit/>
          </a:bodyPr>
          <a:lstStyle/>
          <a:p>
            <a:pPr eaLnBrk="1" hangingPunct="1">
              <a:spcBef>
                <a:spcPct val="50000"/>
              </a:spcBef>
            </a:pPr>
            <a:r>
              <a:rPr lang="zh-CN" altLang="en-US" sz="2800" b="1" dirty="0">
                <a:solidFill>
                  <a:schemeClr val="tx2"/>
                </a:solidFill>
                <a:latin typeface="Arial" panose="020B0604020202090204" pitchFamily="34" charset="0"/>
              </a:rPr>
              <a:t>学术论文的英文写作简介 </a:t>
            </a:r>
          </a:p>
        </p:txBody>
      </p:sp>
      <p:sp>
        <p:nvSpPr>
          <p:cNvPr id="62470" name="Rectangle 4"/>
          <p:cNvSpPr/>
          <p:nvPr/>
        </p:nvSpPr>
        <p:spPr>
          <a:xfrm>
            <a:off x="1524000" y="2730500"/>
            <a:ext cx="309880" cy="368300"/>
          </a:xfrm>
          <a:prstGeom prst="rect">
            <a:avLst/>
          </a:prstGeom>
          <a:noFill/>
          <a:ln w="9525">
            <a:noFill/>
          </a:ln>
        </p:spPr>
        <p:txBody>
          <a:bodyPr wrap="none" anchor="ctr">
            <a:spAutoFit/>
          </a:bodyPr>
          <a:lstStyle/>
          <a:p>
            <a:pPr eaLnBrk="1" hangingPunct="1"/>
            <a:endParaRPr lang="zh-CN" altLang="en-US" dirty="0">
              <a:latin typeface="Times New Roman" panose="02020503050405090304" pitchFamily="18" charset="0"/>
            </a:endParaRPr>
          </a:p>
        </p:txBody>
      </p:sp>
      <p:grpSp>
        <p:nvGrpSpPr>
          <p:cNvPr id="2" name="Group 5"/>
          <p:cNvGrpSpPr/>
          <p:nvPr/>
        </p:nvGrpSpPr>
        <p:grpSpPr>
          <a:xfrm>
            <a:off x="1862138" y="1001713"/>
            <a:ext cx="5295900" cy="5151437"/>
            <a:chOff x="213" y="631"/>
            <a:chExt cx="3130" cy="3245"/>
          </a:xfrm>
        </p:grpSpPr>
        <p:sp>
          <p:nvSpPr>
            <p:cNvPr id="62473" name="Text Box 6"/>
            <p:cNvSpPr txBox="1"/>
            <p:nvPr/>
          </p:nvSpPr>
          <p:spPr>
            <a:xfrm>
              <a:off x="213" y="631"/>
              <a:ext cx="3130" cy="3245"/>
            </a:xfrm>
            <a:prstGeom prst="rect">
              <a:avLst/>
            </a:prstGeom>
            <a:noFill/>
            <a:ln w="9525">
              <a:noFill/>
            </a:ln>
          </p:spPr>
          <p:txBody>
            <a:bodyPr>
              <a:spAutoFit/>
            </a:bodyPr>
            <a:lstStyle/>
            <a:p>
              <a:pPr eaLnBrk="1" hangingPunct="1">
                <a:spcAft>
                  <a:spcPct val="15000"/>
                </a:spcAft>
              </a:pPr>
              <a:r>
                <a:rPr lang="zh-CN" altLang="en-US" b="1" dirty="0">
                  <a:latin typeface="Arial" panose="020B0604020202090204" pitchFamily="34" charset="0"/>
                </a:rPr>
                <a:t>一、科技论文的结构</a:t>
              </a:r>
            </a:p>
            <a:p>
              <a:pPr eaLnBrk="1" hangingPunct="1">
                <a:lnSpc>
                  <a:spcPct val="110000"/>
                </a:lnSpc>
              </a:pPr>
              <a:r>
                <a:rPr lang="zh-CN" altLang="en-US" sz="2000" b="1" dirty="0">
                  <a:latin typeface="Arial" panose="020B0604020202090204" pitchFamily="34" charset="0"/>
                </a:rPr>
                <a:t>	</a:t>
              </a:r>
              <a:r>
                <a:rPr lang="en-US" altLang="zh-CN" sz="2000" b="1" dirty="0">
                  <a:latin typeface="Arial" panose="020B0604020202090204" pitchFamily="34" charset="0"/>
                </a:rPr>
                <a:t>Title(</a:t>
              </a:r>
              <a:r>
                <a:rPr lang="zh-CN" altLang="en-US" sz="2000" b="1" dirty="0">
                  <a:latin typeface="Arial" panose="020B0604020202090204" pitchFamily="34" charset="0"/>
                </a:rPr>
                <a:t>标题</a:t>
              </a:r>
              <a:r>
                <a:rPr lang="en-US" altLang="zh-CN" sz="2000" b="1" dirty="0">
                  <a:latin typeface="Arial" panose="020B0604020202090204" pitchFamily="34" charset="0"/>
                </a:rPr>
                <a:t>)</a:t>
              </a:r>
            </a:p>
            <a:p>
              <a:pPr lvl="2" eaLnBrk="1" hangingPunct="1">
                <a:lnSpc>
                  <a:spcPct val="110000"/>
                </a:lnSpc>
              </a:pPr>
              <a:r>
                <a:rPr lang="en-US" altLang="zh-CN" sz="2000" b="1" dirty="0">
                  <a:latin typeface="Arial" panose="020B0604020202090204" pitchFamily="34" charset="0"/>
                </a:rPr>
                <a:t>Abstract(</a:t>
              </a:r>
              <a:r>
                <a:rPr lang="zh-CN" altLang="en-US" sz="2000" b="1" dirty="0">
                  <a:latin typeface="Arial" panose="020B0604020202090204" pitchFamily="34" charset="0"/>
                </a:rPr>
                <a:t>摘要</a:t>
              </a:r>
              <a:r>
                <a:rPr lang="en-US" altLang="zh-CN" sz="2000" b="1" dirty="0">
                  <a:latin typeface="Arial" panose="020B0604020202090204" pitchFamily="34" charset="0"/>
                </a:rPr>
                <a:t>)</a:t>
              </a:r>
            </a:p>
            <a:p>
              <a:pPr lvl="2" eaLnBrk="1" hangingPunct="1">
                <a:lnSpc>
                  <a:spcPct val="110000"/>
                </a:lnSpc>
              </a:pPr>
              <a:r>
                <a:rPr lang="en-US" altLang="zh-CN" sz="2000" b="1" dirty="0">
                  <a:latin typeface="Arial" panose="020B0604020202090204" pitchFamily="34" charset="0"/>
                </a:rPr>
                <a:t>Keywords, Index Terms(</a:t>
              </a:r>
              <a:r>
                <a:rPr lang="zh-CN" altLang="en-US" sz="2000" b="1" dirty="0">
                  <a:latin typeface="Arial" panose="020B0604020202090204" pitchFamily="34" charset="0"/>
                </a:rPr>
                <a:t>关键词</a:t>
              </a:r>
              <a:r>
                <a:rPr lang="en-US" altLang="zh-CN" sz="2000" b="1" dirty="0">
                  <a:latin typeface="Arial" panose="020B0604020202090204" pitchFamily="34" charset="0"/>
                </a:rPr>
                <a:t>)</a:t>
              </a:r>
            </a:p>
            <a:p>
              <a:pPr lvl="2" eaLnBrk="1" hangingPunct="1">
                <a:lnSpc>
                  <a:spcPct val="110000"/>
                </a:lnSpc>
              </a:pPr>
              <a:r>
                <a:rPr lang="en-US" altLang="zh-CN" sz="2000" b="1" dirty="0">
                  <a:solidFill>
                    <a:schemeClr val="accent2"/>
                  </a:solidFill>
                  <a:latin typeface="Arial" panose="020B0604020202090204" pitchFamily="34" charset="0"/>
                </a:rPr>
                <a:t>Table of contents(</a:t>
              </a:r>
              <a:r>
                <a:rPr lang="zh-CN" altLang="en-US" sz="2000" b="1" dirty="0">
                  <a:solidFill>
                    <a:schemeClr val="accent2"/>
                  </a:solidFill>
                  <a:latin typeface="Arial" panose="020B0604020202090204" pitchFamily="34" charset="0"/>
                </a:rPr>
                <a:t>目录</a:t>
              </a:r>
              <a:r>
                <a:rPr lang="en-US" altLang="zh-CN" sz="2000" b="1" dirty="0">
                  <a:solidFill>
                    <a:schemeClr val="accent2"/>
                  </a:solidFill>
                  <a:latin typeface="Arial" panose="020B0604020202090204" pitchFamily="34" charset="0"/>
                </a:rPr>
                <a:t>)</a:t>
              </a:r>
            </a:p>
            <a:p>
              <a:pPr lvl="2" eaLnBrk="1" hangingPunct="1">
                <a:lnSpc>
                  <a:spcPct val="110000"/>
                </a:lnSpc>
              </a:pPr>
              <a:r>
                <a:rPr lang="en-US" altLang="zh-CN" sz="2000" b="1" dirty="0">
                  <a:solidFill>
                    <a:schemeClr val="accent2"/>
                  </a:solidFill>
                  <a:latin typeface="Arial" panose="020B0604020202090204" pitchFamily="34" charset="0"/>
                </a:rPr>
                <a:t>Nomenclature(</a:t>
              </a:r>
              <a:r>
                <a:rPr lang="zh-CN" altLang="en-US" sz="2000" b="1" dirty="0">
                  <a:solidFill>
                    <a:schemeClr val="accent2"/>
                  </a:solidFill>
                  <a:latin typeface="Arial" panose="020B0604020202090204" pitchFamily="34" charset="0"/>
                </a:rPr>
                <a:t>术语表</a:t>
              </a:r>
              <a:r>
                <a:rPr lang="en-US" altLang="zh-CN" sz="2000" b="1" dirty="0">
                  <a:solidFill>
                    <a:schemeClr val="accent2"/>
                  </a:solidFill>
                  <a:latin typeface="Arial" panose="020B0604020202090204" pitchFamily="34" charset="0"/>
                </a:rPr>
                <a:t>)</a:t>
              </a:r>
            </a:p>
            <a:p>
              <a:pPr lvl="2" eaLnBrk="1" hangingPunct="1">
                <a:lnSpc>
                  <a:spcPct val="110000"/>
                </a:lnSpc>
              </a:pPr>
              <a:r>
                <a:rPr lang="en-US" altLang="zh-CN" sz="2000" b="1" dirty="0">
                  <a:latin typeface="Arial" panose="020B0604020202090204" pitchFamily="34" charset="0"/>
                </a:rPr>
                <a:t>Introduction(</a:t>
              </a:r>
              <a:r>
                <a:rPr lang="zh-CN" altLang="en-US" sz="2000" b="1" dirty="0">
                  <a:latin typeface="Arial" panose="020B0604020202090204" pitchFamily="34" charset="0"/>
                </a:rPr>
                <a:t>引言</a:t>
              </a:r>
              <a:r>
                <a:rPr lang="en-US" altLang="zh-CN" sz="2000" b="1" dirty="0">
                  <a:latin typeface="Arial" panose="020B0604020202090204" pitchFamily="34" charset="0"/>
                </a:rPr>
                <a:t>)</a:t>
              </a:r>
            </a:p>
            <a:p>
              <a:pPr lvl="2" eaLnBrk="1" hangingPunct="1">
                <a:lnSpc>
                  <a:spcPct val="110000"/>
                </a:lnSpc>
              </a:pPr>
              <a:r>
                <a:rPr lang="en-US" altLang="zh-CN" sz="2000" b="1" dirty="0">
                  <a:latin typeface="Arial" panose="020B0604020202090204" pitchFamily="34" charset="0"/>
                </a:rPr>
                <a:t>	Proposed Method(</a:t>
              </a:r>
              <a:r>
                <a:rPr lang="zh-CN" altLang="en-US" sz="2000" b="1" dirty="0">
                  <a:latin typeface="Arial" panose="020B0604020202090204" pitchFamily="34" charset="0"/>
                </a:rPr>
                <a:t>方法</a:t>
              </a:r>
              <a:r>
                <a:rPr lang="en-US" altLang="zh-CN" sz="2000" b="1" dirty="0">
                  <a:latin typeface="Arial" panose="020B0604020202090204" pitchFamily="34" charset="0"/>
                </a:rPr>
                <a:t>)</a:t>
              </a:r>
            </a:p>
            <a:p>
              <a:pPr lvl="2" eaLnBrk="1" hangingPunct="1">
                <a:lnSpc>
                  <a:spcPct val="110000"/>
                </a:lnSpc>
              </a:pPr>
              <a:r>
                <a:rPr lang="en-US" altLang="zh-CN" sz="2000" b="1" dirty="0">
                  <a:latin typeface="Arial" panose="020B0604020202090204" pitchFamily="34" charset="0"/>
                </a:rPr>
                <a:t>	Experimental Results(</a:t>
              </a:r>
              <a:r>
                <a:rPr lang="zh-CN" altLang="en-US" sz="2000" b="1" dirty="0">
                  <a:latin typeface="Arial" panose="020B0604020202090204" pitchFamily="34" charset="0"/>
                </a:rPr>
                <a:t>结果</a:t>
              </a:r>
              <a:r>
                <a:rPr lang="en-US" altLang="zh-CN" sz="2000" b="1" dirty="0">
                  <a:latin typeface="Arial" panose="020B0604020202090204" pitchFamily="34" charset="0"/>
                </a:rPr>
                <a:t>)</a:t>
              </a:r>
            </a:p>
            <a:p>
              <a:pPr lvl="2" eaLnBrk="1" hangingPunct="1">
                <a:lnSpc>
                  <a:spcPct val="110000"/>
                </a:lnSpc>
              </a:pPr>
              <a:r>
                <a:rPr lang="en-US" altLang="zh-CN" sz="2000" b="1" dirty="0">
                  <a:latin typeface="Arial" panose="020B0604020202090204" pitchFamily="34" charset="0"/>
                </a:rPr>
                <a:t>	Discussions(</a:t>
              </a:r>
              <a:r>
                <a:rPr lang="zh-CN" altLang="en-US" sz="2000" b="1" dirty="0">
                  <a:latin typeface="Arial" panose="020B0604020202090204" pitchFamily="34" charset="0"/>
                </a:rPr>
                <a:t>讨论</a:t>
              </a:r>
              <a:r>
                <a:rPr lang="en-US" altLang="zh-CN" sz="2000" b="1" dirty="0">
                  <a:latin typeface="Arial" panose="020B0604020202090204" pitchFamily="34" charset="0"/>
                </a:rPr>
                <a:t>)</a:t>
              </a:r>
            </a:p>
            <a:p>
              <a:pPr lvl="2" eaLnBrk="1" hangingPunct="1">
                <a:lnSpc>
                  <a:spcPct val="110000"/>
                </a:lnSpc>
              </a:pPr>
              <a:r>
                <a:rPr lang="en-US" altLang="zh-CN" sz="2000" b="1" dirty="0">
                  <a:latin typeface="Arial" panose="020B0604020202090204" pitchFamily="34" charset="0"/>
                </a:rPr>
                <a:t>	Conclusions(</a:t>
              </a:r>
              <a:r>
                <a:rPr lang="zh-CN" altLang="en-US" sz="2000" b="1" dirty="0">
                  <a:latin typeface="Arial" panose="020B0604020202090204" pitchFamily="34" charset="0"/>
                </a:rPr>
                <a:t>结论</a:t>
              </a:r>
              <a:r>
                <a:rPr lang="en-US" altLang="zh-CN" sz="2000" b="1" dirty="0">
                  <a:latin typeface="Arial" panose="020B0604020202090204" pitchFamily="34" charset="0"/>
                </a:rPr>
                <a:t>)</a:t>
              </a:r>
            </a:p>
            <a:p>
              <a:pPr lvl="2" eaLnBrk="1" hangingPunct="1">
                <a:lnSpc>
                  <a:spcPct val="110000"/>
                </a:lnSpc>
              </a:pPr>
              <a:r>
                <a:rPr lang="en-US" altLang="zh-CN" sz="2000" b="1" dirty="0">
                  <a:solidFill>
                    <a:srgbClr val="FF0000"/>
                  </a:solidFill>
                  <a:latin typeface="Arial" panose="020B0604020202090204" pitchFamily="34" charset="0"/>
                </a:rPr>
                <a:t>Acknowledgement(</a:t>
              </a:r>
              <a:r>
                <a:rPr lang="zh-CN" altLang="en-US" sz="2000" b="1" dirty="0">
                  <a:solidFill>
                    <a:srgbClr val="FF0000"/>
                  </a:solidFill>
                  <a:latin typeface="Arial" panose="020B0604020202090204" pitchFamily="34" charset="0"/>
                </a:rPr>
                <a:t>致谢</a:t>
              </a:r>
              <a:r>
                <a:rPr lang="en-US" altLang="zh-CN" sz="2000" b="1" dirty="0">
                  <a:solidFill>
                    <a:srgbClr val="FF0000"/>
                  </a:solidFill>
                  <a:latin typeface="Arial" panose="020B0604020202090204" pitchFamily="34" charset="0"/>
                </a:rPr>
                <a:t>)</a:t>
              </a:r>
            </a:p>
            <a:p>
              <a:pPr lvl="2" eaLnBrk="1" hangingPunct="1">
                <a:lnSpc>
                  <a:spcPct val="110000"/>
                </a:lnSpc>
              </a:pPr>
              <a:r>
                <a:rPr lang="en-US" altLang="zh-CN" sz="2000" b="1" dirty="0">
                  <a:solidFill>
                    <a:schemeClr val="accent2"/>
                  </a:solidFill>
                  <a:latin typeface="Arial" panose="020B0604020202090204" pitchFamily="34" charset="0"/>
                </a:rPr>
                <a:t>Notes(</a:t>
              </a:r>
              <a:r>
                <a:rPr lang="zh-CN" altLang="en-US" sz="2000" b="1" dirty="0">
                  <a:solidFill>
                    <a:schemeClr val="accent2"/>
                  </a:solidFill>
                  <a:latin typeface="Arial" panose="020B0604020202090204" pitchFamily="34" charset="0"/>
                </a:rPr>
                <a:t>注释</a:t>
              </a:r>
              <a:r>
                <a:rPr lang="en-US" altLang="zh-CN" sz="2000" b="1" dirty="0">
                  <a:solidFill>
                    <a:schemeClr val="accent2"/>
                  </a:solidFill>
                  <a:latin typeface="Arial" panose="020B0604020202090204" pitchFamily="34" charset="0"/>
                </a:rPr>
                <a:t>)</a:t>
              </a:r>
            </a:p>
            <a:p>
              <a:pPr lvl="2" eaLnBrk="1" hangingPunct="1">
                <a:lnSpc>
                  <a:spcPct val="110000"/>
                </a:lnSpc>
              </a:pPr>
              <a:r>
                <a:rPr lang="en-US" altLang="zh-CN" sz="2000" b="1" dirty="0">
                  <a:latin typeface="Arial" panose="020B0604020202090204" pitchFamily="34" charset="0"/>
                </a:rPr>
                <a:t>References(</a:t>
              </a:r>
              <a:r>
                <a:rPr lang="zh-CN" altLang="en-US" sz="2000" b="1" dirty="0">
                  <a:latin typeface="Arial" panose="020B0604020202090204" pitchFamily="34" charset="0"/>
                </a:rPr>
                <a:t>参考文献</a:t>
              </a:r>
              <a:r>
                <a:rPr lang="en-US" altLang="zh-CN" sz="2000" b="1" dirty="0">
                  <a:latin typeface="Arial" panose="020B0604020202090204" pitchFamily="34" charset="0"/>
                </a:rPr>
                <a:t>)</a:t>
              </a:r>
            </a:p>
            <a:p>
              <a:pPr lvl="2" eaLnBrk="1" hangingPunct="1">
                <a:lnSpc>
                  <a:spcPct val="110000"/>
                </a:lnSpc>
              </a:pPr>
              <a:r>
                <a:rPr lang="en-US" altLang="zh-CN" sz="2000" b="1" dirty="0">
                  <a:solidFill>
                    <a:schemeClr val="accent2"/>
                  </a:solidFill>
                  <a:latin typeface="Arial" panose="020B0604020202090204" pitchFamily="34" charset="0"/>
                </a:rPr>
                <a:t>Appendix(</a:t>
              </a:r>
              <a:r>
                <a:rPr lang="zh-CN" altLang="en-US" sz="2000" b="1" dirty="0">
                  <a:solidFill>
                    <a:schemeClr val="accent2"/>
                  </a:solidFill>
                  <a:latin typeface="Arial" panose="020B0604020202090204" pitchFamily="34" charset="0"/>
                </a:rPr>
                <a:t>附录</a:t>
              </a:r>
              <a:r>
                <a:rPr lang="en-US" altLang="zh-CN" sz="2000" b="1" dirty="0">
                  <a:solidFill>
                    <a:schemeClr val="accent2"/>
                  </a:solidFill>
                  <a:latin typeface="Arial" panose="020B0604020202090204" pitchFamily="34" charset="0"/>
                </a:rPr>
                <a:t>)</a:t>
              </a:r>
            </a:p>
          </p:txBody>
        </p:sp>
        <p:sp>
          <p:nvSpPr>
            <p:cNvPr id="62474" name="Text Box 7"/>
            <p:cNvSpPr txBox="1"/>
            <p:nvPr/>
          </p:nvSpPr>
          <p:spPr>
            <a:xfrm>
              <a:off x="667" y="2319"/>
              <a:ext cx="337" cy="726"/>
            </a:xfrm>
            <a:prstGeom prst="rect">
              <a:avLst/>
            </a:prstGeom>
            <a:noFill/>
            <a:ln w="9525">
              <a:noFill/>
            </a:ln>
          </p:spPr>
          <p:txBody>
            <a:bodyPr vert="eaVert">
              <a:spAutoFit/>
            </a:bodyPr>
            <a:lstStyle/>
            <a:p>
              <a:pPr eaLnBrk="1" hangingPunct="1">
                <a:lnSpc>
                  <a:spcPct val="140000"/>
                </a:lnSpc>
                <a:spcBef>
                  <a:spcPct val="50000"/>
                </a:spcBef>
              </a:pPr>
              <a:r>
                <a:rPr lang="zh-CN" altLang="en-US" b="1" dirty="0">
                  <a:solidFill>
                    <a:srgbClr val="FF0000"/>
                  </a:solidFill>
                  <a:latin typeface="Arial" panose="020B0604020202090204" pitchFamily="34" charset="0"/>
                </a:rPr>
                <a:t>正  文</a:t>
              </a:r>
            </a:p>
          </p:txBody>
        </p:sp>
        <p:sp>
          <p:nvSpPr>
            <p:cNvPr id="62475" name="AutoShape 8"/>
            <p:cNvSpPr/>
            <p:nvPr/>
          </p:nvSpPr>
          <p:spPr>
            <a:xfrm>
              <a:off x="1004" y="2265"/>
              <a:ext cx="317" cy="680"/>
            </a:xfrm>
            <a:prstGeom prst="leftBrace">
              <a:avLst>
                <a:gd name="adj1" fmla="val 17875"/>
                <a:gd name="adj2" fmla="val 50000"/>
              </a:avLst>
            </a:prstGeom>
            <a:noFill/>
            <a:ln w="19050" cap="flat" cmpd="sng">
              <a:solidFill>
                <a:srgbClr val="FF0000"/>
              </a:solidFill>
              <a:prstDash val="solid"/>
              <a:headEnd type="none" w="med" len="med"/>
              <a:tailEnd type="none" w="med" len="med"/>
            </a:ln>
          </p:spPr>
          <p:txBody>
            <a:bodyPr wrap="none" anchor="ctr"/>
            <a:lstStyle/>
            <a:p>
              <a:pPr eaLnBrk="1" hangingPunct="1"/>
              <a:endParaRPr lang="zh-CN" altLang="en-US" dirty="0">
                <a:latin typeface="Times New Roman" panose="02020503050405090304" pitchFamily="18" charset="0"/>
              </a:endParaRPr>
            </a:p>
          </p:txBody>
        </p:sp>
      </p:grpSp>
      <p:sp>
        <p:nvSpPr>
          <p:cNvPr id="12" name="Text Box 9"/>
          <p:cNvSpPr txBox="1"/>
          <p:nvPr/>
        </p:nvSpPr>
        <p:spPr>
          <a:xfrm>
            <a:off x="7234238" y="889000"/>
            <a:ext cx="3240087" cy="3138170"/>
          </a:xfrm>
          <a:prstGeom prst="rect">
            <a:avLst/>
          </a:prstGeom>
          <a:noFill/>
          <a:ln w="9525">
            <a:noFill/>
          </a:ln>
        </p:spPr>
        <p:txBody>
          <a:bodyPr>
            <a:spAutoFit/>
          </a:bodyPr>
          <a:lstStyle/>
          <a:p>
            <a:pPr eaLnBrk="1" hangingPunct="1"/>
            <a:r>
              <a:rPr lang="zh-CN" altLang="en-US" b="1" dirty="0">
                <a:solidFill>
                  <a:srgbClr val="000000"/>
                </a:solidFill>
                <a:latin typeface="Arial" panose="020B0604020202090204" pitchFamily="34" charset="0"/>
              </a:rPr>
              <a:t>一篇完整规范的学术论文结构如右所示：</a:t>
            </a:r>
          </a:p>
          <a:p>
            <a:pPr eaLnBrk="1" hangingPunct="1"/>
            <a:r>
              <a:rPr lang="zh-CN" altLang="en-US" b="1" dirty="0">
                <a:latin typeface="Arial" panose="020B0604020202090204" pitchFamily="34" charset="0"/>
              </a:rPr>
              <a:t>其中，</a:t>
            </a:r>
          </a:p>
          <a:p>
            <a:pPr eaLnBrk="1" hangingPunct="1"/>
            <a:r>
              <a:rPr lang="en-US" altLang="zh-CN" b="1" dirty="0">
                <a:solidFill>
                  <a:srgbClr val="FF0000"/>
                </a:solidFill>
                <a:latin typeface="Arial" panose="020B0604020202090204" pitchFamily="34" charset="0"/>
              </a:rPr>
              <a:t>Title</a:t>
            </a:r>
            <a:r>
              <a:rPr lang="zh-CN" altLang="en-US" b="1" dirty="0">
                <a:solidFill>
                  <a:srgbClr val="FF0000"/>
                </a:solidFill>
                <a:latin typeface="Arial" panose="020B0604020202090204" pitchFamily="34" charset="0"/>
              </a:rPr>
              <a:t>，</a:t>
            </a:r>
          </a:p>
          <a:p>
            <a:pPr eaLnBrk="1" hangingPunct="1"/>
            <a:r>
              <a:rPr lang="en-US" altLang="zh-CN" b="1" dirty="0">
                <a:solidFill>
                  <a:srgbClr val="FF0000"/>
                </a:solidFill>
                <a:latin typeface="Arial" panose="020B0604020202090204" pitchFamily="34" charset="0"/>
              </a:rPr>
              <a:t>Abstract</a:t>
            </a:r>
            <a:r>
              <a:rPr lang="zh-CN" altLang="en-US" b="1" dirty="0">
                <a:solidFill>
                  <a:srgbClr val="FF0000"/>
                </a:solidFill>
                <a:latin typeface="Arial" panose="020B0604020202090204" pitchFamily="34" charset="0"/>
              </a:rPr>
              <a:t>，</a:t>
            </a:r>
            <a:r>
              <a:rPr lang="en-US" altLang="zh-CN" b="1" dirty="0">
                <a:solidFill>
                  <a:srgbClr val="FF0000"/>
                </a:solidFill>
                <a:latin typeface="Arial" panose="020B0604020202090204" pitchFamily="34" charset="0"/>
              </a:rPr>
              <a:t>Introduction</a:t>
            </a:r>
            <a:r>
              <a:rPr lang="zh-CN" altLang="en-US" b="1" dirty="0">
                <a:solidFill>
                  <a:srgbClr val="FF0000"/>
                </a:solidFill>
                <a:latin typeface="Arial" panose="020B0604020202090204" pitchFamily="34" charset="0"/>
              </a:rPr>
              <a:t>，</a:t>
            </a:r>
            <a:r>
              <a:rPr lang="en-US" altLang="zh-CN" b="1" dirty="0">
                <a:solidFill>
                  <a:srgbClr val="FF0000"/>
                </a:solidFill>
                <a:latin typeface="Arial" panose="020B0604020202090204" pitchFamily="34" charset="0"/>
              </a:rPr>
              <a:t>Proposed Method</a:t>
            </a:r>
            <a:r>
              <a:rPr lang="zh-CN" altLang="en-US" b="1" dirty="0">
                <a:solidFill>
                  <a:srgbClr val="FF0000"/>
                </a:solidFill>
                <a:latin typeface="Arial" panose="020B0604020202090204" pitchFamily="34" charset="0"/>
              </a:rPr>
              <a:t>，</a:t>
            </a:r>
            <a:r>
              <a:rPr lang="en-US" altLang="zh-CN" b="1" dirty="0">
                <a:latin typeface="Arial" panose="020B0604020202090204" pitchFamily="34" charset="0"/>
              </a:rPr>
              <a:t> </a:t>
            </a:r>
            <a:r>
              <a:rPr lang="en-US" altLang="zh-CN" b="1" dirty="0">
                <a:solidFill>
                  <a:srgbClr val="FF0000"/>
                </a:solidFill>
                <a:latin typeface="Arial" panose="020B0604020202090204" pitchFamily="34" charset="0"/>
              </a:rPr>
              <a:t>Experimental Result</a:t>
            </a:r>
            <a:r>
              <a:rPr lang="zh-CN" altLang="en-US" b="1" dirty="0">
                <a:solidFill>
                  <a:srgbClr val="FF0000"/>
                </a:solidFill>
                <a:latin typeface="Arial" panose="020B0604020202090204" pitchFamily="34" charset="0"/>
              </a:rPr>
              <a:t>，</a:t>
            </a:r>
            <a:r>
              <a:rPr lang="en-US" altLang="zh-CN" b="1" dirty="0">
                <a:solidFill>
                  <a:srgbClr val="FF0000"/>
                </a:solidFill>
                <a:latin typeface="Arial" panose="020B0604020202090204" pitchFamily="34" charset="0"/>
              </a:rPr>
              <a:t>Discussions</a:t>
            </a:r>
            <a:r>
              <a:rPr lang="zh-CN" altLang="en-US" b="1" dirty="0">
                <a:solidFill>
                  <a:srgbClr val="FF0000"/>
                </a:solidFill>
                <a:latin typeface="Arial" panose="020B0604020202090204" pitchFamily="34" charset="0"/>
              </a:rPr>
              <a:t>，</a:t>
            </a:r>
            <a:r>
              <a:rPr lang="en-US" altLang="zh-CN" b="1" dirty="0">
                <a:solidFill>
                  <a:srgbClr val="FF0000"/>
                </a:solidFill>
                <a:latin typeface="Arial" panose="020B0604020202090204" pitchFamily="34" charset="0"/>
              </a:rPr>
              <a:t>Conclusions</a:t>
            </a:r>
            <a:r>
              <a:rPr lang="zh-CN" altLang="en-US" b="1" dirty="0">
                <a:solidFill>
                  <a:srgbClr val="FF0000"/>
                </a:solidFill>
                <a:latin typeface="Arial" panose="020B0604020202090204" pitchFamily="34" charset="0"/>
              </a:rPr>
              <a:t>和</a:t>
            </a:r>
            <a:r>
              <a:rPr lang="en-US" altLang="zh-CN" b="1" dirty="0">
                <a:solidFill>
                  <a:srgbClr val="FF0000"/>
                </a:solidFill>
                <a:latin typeface="Arial" panose="020B0604020202090204" pitchFamily="34" charset="0"/>
              </a:rPr>
              <a:t>Reference</a:t>
            </a:r>
          </a:p>
          <a:p>
            <a:pPr eaLnBrk="1" hangingPunct="1"/>
            <a:r>
              <a:rPr lang="zh-CN" altLang="en-US" b="1" dirty="0">
                <a:solidFill>
                  <a:srgbClr val="000000"/>
                </a:solidFill>
                <a:latin typeface="Arial" panose="020B0604020202090204" pitchFamily="34" charset="0"/>
              </a:rPr>
              <a:t>八项内容是必不可少的，其他内容则根据具体需要而定 </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 calcmode="lin" valueType="num">
                                      <p:cBhvr additive="base">
                                        <p:cTn id="1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 calcmode="lin" valueType="num">
                                      <p:cBhvr additive="base">
                                        <p:cTn id="1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 calcmode="lin" valueType="num">
                                      <p:cBhvr additive="base">
                                        <p:cTn id="21"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anim calcmode="lin" valueType="num">
                                      <p:cBhvr additive="base">
                                        <p:cTn id="2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6413" y="495300"/>
            <a:ext cx="8674100" cy="5211763"/>
          </a:xfrm>
        </p:spPr>
        <p:txBody>
          <a:bodyPr vert="horz" wrap="square" lIns="91440" tIns="45720" rIns="91440" bIns="45720" numCol="1" anchor="t" anchorCtr="0" compatLnSpc="1"/>
          <a:lstStyle/>
          <a:p>
            <a:pPr marL="171450" marR="0" lvl="0" indent="-171450" algn="l" defTabSz="685800" rtl="0" eaLnBrk="0" fontAlgn="base" latinLnBrk="0" hangingPunct="0">
              <a:lnSpc>
                <a:spcPct val="90000"/>
              </a:lnSpc>
              <a:spcBef>
                <a:spcPts val="750"/>
              </a:spcBef>
              <a:spcAft>
                <a:spcPct val="0"/>
              </a:spcAft>
              <a:buClrTx/>
              <a:buSzTx/>
              <a:buFont typeface="Arial" panose="020B0604020202090204" pitchFamily="34" charset="0"/>
              <a:buNone/>
              <a:defRPr/>
            </a:pPr>
            <a:r>
              <a:rPr kumimoji="0" lang="en-US" altLang="zh-CN" sz="2100" b="1" i="0" u="none" strike="noStrike" kern="1200" cap="none" spc="0" normalizeH="0" baseline="0" noProof="0" dirty="0">
                <a:ln>
                  <a:noFill/>
                </a:ln>
                <a:solidFill>
                  <a:schemeClr val="tx1"/>
                </a:solidFill>
                <a:effectLst/>
                <a:uLnTx/>
                <a:uFillTx/>
                <a:latin typeface="Arial" panose="020B0604020202090204" pitchFamily="34" charset="0"/>
                <a:ea typeface="+mn-ea"/>
                <a:cs typeface="+mn-cs"/>
              </a:rPr>
              <a:t>5. </a:t>
            </a:r>
            <a:r>
              <a:rPr kumimoji="0" lang="zh-CN" altLang="en-US" sz="2100" b="1" i="0" u="none" strike="noStrike" kern="1200" cap="none" spc="0" normalizeH="0" baseline="0" noProof="0" dirty="0">
                <a:ln>
                  <a:noFill/>
                </a:ln>
                <a:solidFill>
                  <a:schemeClr val="tx1"/>
                </a:solidFill>
                <a:effectLst/>
                <a:uLnTx/>
                <a:uFillTx/>
                <a:latin typeface="Arial" panose="020B0604020202090204" pitchFamily="34" charset="0"/>
                <a:ea typeface="+mn-ea"/>
                <a:cs typeface="+mn-cs"/>
              </a:rPr>
              <a:t>英译中</a:t>
            </a:r>
            <a:endParaRPr kumimoji="0" lang="en-US" altLang="zh-CN" sz="2100" b="1" i="0" u="none" strike="noStrike" kern="1200" cap="none" spc="0" normalizeH="0" baseline="0" noProof="0" dirty="0">
              <a:ln>
                <a:noFill/>
              </a:ln>
              <a:solidFill>
                <a:schemeClr val="tx1"/>
              </a:solidFill>
              <a:effectLst/>
              <a:uLnTx/>
              <a:uFillTx/>
              <a:latin typeface="Arial" panose="020B0604020202090204" pitchFamily="34" charset="0"/>
              <a:ea typeface="+mn-ea"/>
              <a:cs typeface="+mn-cs"/>
            </a:endParaRPr>
          </a:p>
          <a:p>
            <a:pPr marL="0" marR="0" lvl="0" indent="-171450" algn="just" defTabSz="685800" rtl="0" eaLnBrk="0" fontAlgn="base" latinLnBrk="0" hangingPunct="0">
              <a:lnSpc>
                <a:spcPct val="100000"/>
              </a:lnSpc>
              <a:spcBef>
                <a:spcPts val="750"/>
              </a:spcBef>
              <a:spcAft>
                <a:spcPct val="0"/>
              </a:spcAft>
              <a:buClrTx/>
              <a:buSzTx/>
              <a:buFont typeface="Arial" panose="020B0604020202090204" pitchFamily="34" charset="0"/>
              <a:buNone/>
              <a:defRPr/>
            </a:pPr>
            <a:r>
              <a:rPr kumimoji="0" lang="en-US" altLang="zh-CN" sz="22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Cloud computing refers to the use and access of multiple server-based computational resources via a digital network (WAN, Internet connection using the World Wide Web, etc.).</a:t>
            </a:r>
          </a:p>
          <a:p>
            <a:pPr marL="0" marR="0" lvl="0" indent="-171450" algn="just" defTabSz="685800" rtl="0" eaLnBrk="0" fontAlgn="base" latinLnBrk="0" hangingPunct="0">
              <a:lnSpc>
                <a:spcPct val="100000"/>
              </a:lnSpc>
              <a:spcBef>
                <a:spcPts val="750"/>
              </a:spcBef>
              <a:spcAft>
                <a:spcPct val="0"/>
              </a:spcAft>
              <a:buClrTx/>
              <a:buSzTx/>
              <a:buFont typeface="Arial" panose="020B0604020202090204" pitchFamily="34" charset="0"/>
              <a:buNone/>
              <a:defRPr/>
            </a:pPr>
            <a:r>
              <a:rPr kumimoji="0" lang="en-US" altLang="zh-CN" sz="22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Cloud users may access the server resources using a computer, </a:t>
            </a:r>
            <a:r>
              <a:rPr kumimoji="0" lang="en-US" altLang="zh-CN" sz="2200" b="1"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netbook</a:t>
            </a:r>
            <a:r>
              <a:rPr kumimoji="0" lang="en-US" altLang="zh-CN" sz="22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pad computer, smart phone, or other device. In cloud computing, applications are provided and managed by the cloud server and data is also stored remotely in the cloud configuration. </a:t>
            </a:r>
          </a:p>
          <a:p>
            <a:pPr marL="0" marR="0" lvl="0" indent="-171450" algn="just" defTabSz="685800" rtl="0" eaLnBrk="0" fontAlgn="base" latinLnBrk="0" hangingPunct="0">
              <a:lnSpc>
                <a:spcPct val="100000"/>
              </a:lnSpc>
              <a:spcBef>
                <a:spcPts val="750"/>
              </a:spcBef>
              <a:spcAft>
                <a:spcPct val="0"/>
              </a:spcAft>
              <a:buClrTx/>
              <a:buSzTx/>
              <a:buFont typeface="Arial" panose="020B0604020202090204" pitchFamily="34" charset="0"/>
              <a:buNone/>
              <a:defRPr/>
            </a:pPr>
            <a:r>
              <a:rPr kumimoji="0" lang="en-US" altLang="zh-CN" sz="22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Users do not download and install applications on their own device or computer; all processing and storage is maintained by the cloud server. The online services may be offered from a cloud provider or by a private organization.</a:t>
            </a:r>
          </a:p>
          <a:p>
            <a:pPr marL="171450" marR="0" lvl="0" indent="-171450" algn="l" defTabSz="685800" rtl="0" eaLnBrk="0" fontAlgn="base" latinLnBrk="0" hangingPunct="0">
              <a:lnSpc>
                <a:spcPct val="90000"/>
              </a:lnSpc>
              <a:spcBef>
                <a:spcPts val="750"/>
              </a:spcBef>
              <a:spcAft>
                <a:spcPct val="0"/>
              </a:spcAft>
              <a:buClrTx/>
              <a:buSzTx/>
              <a:buFont typeface="Arial" panose="020B0604020202090204" pitchFamily="34" charset="0"/>
              <a:buNone/>
              <a:defRPr/>
            </a:pPr>
            <a:endParaRPr kumimoji="0" lang="zh-CN" altLang="en-US" sz="21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73732"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78</a:t>
            </a:fld>
            <a:endParaRPr lang="en-US" altLang="zh-CN" sz="900" dirty="0">
              <a:solidFill>
                <a:srgbClr val="898989"/>
              </a:solidFill>
            </a:endParaRPr>
          </a:p>
        </p:txBody>
      </p:sp>
    </p:spTree>
  </p:cSld>
  <p:clrMapOvr>
    <a:masterClrMapping/>
  </p:clrMapOvr>
  <p:transition spd="med">
    <p:pull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98307"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79</a:t>
            </a:fld>
            <a:endParaRPr lang="en-US" altLang="zh-CN" sz="900" dirty="0">
              <a:solidFill>
                <a:srgbClr val="898989"/>
              </a:solidFill>
            </a:endParaRPr>
          </a:p>
        </p:txBody>
      </p:sp>
      <p:sp>
        <p:nvSpPr>
          <p:cNvPr id="98308" name="Text Box 4"/>
          <p:cNvSpPr txBox="1"/>
          <p:nvPr/>
        </p:nvSpPr>
        <p:spPr>
          <a:xfrm>
            <a:off x="1852613" y="427038"/>
            <a:ext cx="7847012" cy="521970"/>
          </a:xfrm>
          <a:prstGeom prst="rect">
            <a:avLst/>
          </a:prstGeom>
          <a:noFill/>
          <a:ln w="9525">
            <a:noFill/>
          </a:ln>
        </p:spPr>
        <p:txBody>
          <a:bodyPr>
            <a:spAutoFit/>
          </a:bodyPr>
          <a:lstStyle/>
          <a:p>
            <a:pPr eaLnBrk="1" hangingPunct="1">
              <a:spcBef>
                <a:spcPct val="50000"/>
              </a:spcBef>
            </a:pPr>
            <a:r>
              <a:rPr lang="en-US" altLang="zh-CN" sz="2800" b="1" dirty="0">
                <a:solidFill>
                  <a:srgbClr val="000099"/>
                </a:solidFill>
                <a:latin typeface="Times New Roman" panose="02020503050405090304" pitchFamily="18" charset="0"/>
              </a:rPr>
              <a:t>1.2 Computer Generations </a:t>
            </a:r>
          </a:p>
        </p:txBody>
      </p:sp>
      <p:sp>
        <p:nvSpPr>
          <p:cNvPr id="98309" name="Rectangle 5"/>
          <p:cNvSpPr/>
          <p:nvPr/>
        </p:nvSpPr>
        <p:spPr>
          <a:xfrm>
            <a:off x="1908175" y="919163"/>
            <a:ext cx="8293100" cy="2199640"/>
          </a:xfrm>
          <a:prstGeom prst="rect">
            <a:avLst/>
          </a:prstGeom>
          <a:noFill/>
          <a:ln w="9525">
            <a:noFill/>
          </a:ln>
        </p:spPr>
        <p:txBody>
          <a:bodyPr>
            <a:spAutoFit/>
          </a:bodyPr>
          <a:lstStyle/>
          <a:p>
            <a:pPr algn="just" eaLnBrk="1" hangingPunct="1">
              <a:spcBef>
                <a:spcPct val="50000"/>
              </a:spcBef>
            </a:pPr>
            <a:r>
              <a:rPr lang="en-US" altLang="zh-CN" sz="2000" dirty="0">
                <a:latin typeface="Times New Roman" panose="02020503050405090304" pitchFamily="18" charset="0"/>
                <a:cs typeface="Arial" panose="020B0604020202090204" pitchFamily="34" charset="0"/>
              </a:rPr>
              <a:t>1.2.4  Fourth-Generation Computers: 1971</a:t>
            </a:r>
            <a:r>
              <a:rPr lang="zh-CN" altLang="en-US" sz="2000" dirty="0">
                <a:latin typeface="Times New Roman" panose="02020503050405090304" pitchFamily="18" charset="0"/>
                <a:ea typeface="黑体" pitchFamily="49" charset="-122"/>
              </a:rPr>
              <a:t>～</a:t>
            </a:r>
            <a:r>
              <a:rPr lang="en-US" altLang="zh-CN" sz="2000" dirty="0">
                <a:latin typeface="Times New Roman" panose="02020503050405090304" pitchFamily="18" charset="0"/>
                <a:cs typeface="Arial" panose="020B0604020202090204" pitchFamily="34" charset="0"/>
              </a:rPr>
              <a:t>?</a:t>
            </a:r>
          </a:p>
          <a:p>
            <a:pPr algn="just" eaLnBrk="1" hangingPunct="1">
              <a:spcBef>
                <a:spcPct val="50000"/>
              </a:spcBef>
            </a:pPr>
            <a:r>
              <a:rPr lang="en-US" altLang="zh-CN" dirty="0">
                <a:latin typeface="Times New Roman" panose="02020503050405090304" pitchFamily="18" charset="0"/>
              </a:rPr>
              <a:t>What is packaged software?</a:t>
            </a:r>
          </a:p>
          <a:p>
            <a:pPr algn="just" eaLnBrk="1" hangingPunct="1">
              <a:spcBef>
                <a:spcPct val="50000"/>
              </a:spcBef>
            </a:pPr>
            <a:r>
              <a:rPr lang="en-US" altLang="zh-CN" dirty="0">
                <a:latin typeface="Times New Roman" panose="02020503050405090304" pitchFamily="18" charset="0"/>
              </a:rPr>
              <a:t>Packaged software is </a:t>
            </a:r>
            <a:r>
              <a:rPr lang="en-US" altLang="zh-CN" b="1" dirty="0">
                <a:solidFill>
                  <a:srgbClr val="FF0000"/>
                </a:solidFill>
                <a:latin typeface="Times New Roman" panose="02020503050405090304" pitchFamily="18" charset="0"/>
              </a:rPr>
              <a:t>a collection of programs that perform similar functions or have similar features. </a:t>
            </a:r>
          </a:p>
          <a:p>
            <a:pPr algn="just" eaLnBrk="1" hangingPunct="1">
              <a:spcBef>
                <a:spcPct val="50000"/>
              </a:spcBef>
            </a:pPr>
            <a:r>
              <a:rPr lang="en-US" altLang="zh-CN" dirty="0">
                <a:latin typeface="Times New Roman" panose="02020503050405090304" pitchFamily="18" charset="0"/>
              </a:rPr>
              <a:t>For example, Microsoft Office includes multiple applications such as Excel, Word, and PowerPoint.</a:t>
            </a:r>
            <a:endParaRPr lang="zh-CN" altLang="en-US" b="1" dirty="0">
              <a:solidFill>
                <a:srgbClr val="000099"/>
              </a:solidFill>
              <a:latin typeface="Times New Roman" panose="02020503050405090304" pitchFamily="18" charset="0"/>
              <a:ea typeface="楷体_GB2312" pitchFamily="49" charset="-122"/>
            </a:endParaRPr>
          </a:p>
        </p:txBody>
      </p:sp>
    </p:spTree>
  </p:cSld>
  <p:clrMapOvr>
    <a:masterClrMapping/>
  </p:clrMapOvr>
  <p:transition spd="med">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106499"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8</a:t>
            </a:fld>
            <a:endParaRPr lang="en-US" altLang="zh-CN" sz="900" dirty="0">
              <a:solidFill>
                <a:srgbClr val="898989"/>
              </a:solidFill>
            </a:endParaRPr>
          </a:p>
        </p:txBody>
      </p:sp>
      <p:sp>
        <p:nvSpPr>
          <p:cNvPr id="91141" name="Text Box 5"/>
          <p:cNvSpPr txBox="1"/>
          <p:nvPr/>
        </p:nvSpPr>
        <p:spPr>
          <a:xfrm>
            <a:off x="1770063" y="1254125"/>
            <a:ext cx="8524875" cy="2722880"/>
          </a:xfrm>
          <a:prstGeom prst="rect">
            <a:avLst/>
          </a:prstGeom>
          <a:noFill/>
          <a:ln w="9525">
            <a:noFill/>
          </a:ln>
        </p:spPr>
        <p:txBody>
          <a:bodyPr>
            <a:spAutoFit/>
          </a:bodyPr>
          <a:lstStyle/>
          <a:p>
            <a:pPr algn="just" eaLnBrk="1" hangingPunct="1">
              <a:spcBef>
                <a:spcPct val="50000"/>
              </a:spcBef>
            </a:pPr>
            <a:r>
              <a:rPr lang="zh-CN" altLang="en-US" b="1" dirty="0">
                <a:solidFill>
                  <a:srgbClr val="000000"/>
                </a:solidFill>
                <a:latin typeface="Times New Roman" panose="02020503050405090304" pitchFamily="18" charset="0"/>
                <a:cs typeface="Times New Roman" panose="02020503050405090304" pitchFamily="18" charset="0"/>
              </a:rPr>
              <a:t>翻译</a:t>
            </a:r>
            <a:endParaRPr lang="en-US" altLang="zh-CN" b="1" dirty="0">
              <a:solidFill>
                <a:srgbClr val="000000"/>
              </a:solidFill>
              <a:latin typeface="Times New Roman" panose="02020503050405090304" pitchFamily="18" charset="0"/>
              <a:cs typeface="Times New Roman" panose="02020503050405090304" pitchFamily="18" charset="0"/>
            </a:endParaRPr>
          </a:p>
          <a:p>
            <a:pPr algn="just" eaLnBrk="1" hangingPunct="1">
              <a:spcBef>
                <a:spcPct val="50000"/>
              </a:spcBef>
            </a:pPr>
            <a:r>
              <a:rPr lang="en-US" altLang="zh-CN" b="1" dirty="0">
                <a:solidFill>
                  <a:srgbClr val="000000"/>
                </a:solidFill>
                <a:latin typeface="Times New Roman" panose="02020503050405090304" pitchFamily="18" charset="0"/>
                <a:cs typeface="Times New Roman" panose="02020503050405090304" pitchFamily="18" charset="0"/>
              </a:rPr>
              <a:t>To get an idea of the speed computing </a:t>
            </a:r>
            <a:r>
              <a:rPr lang="en-US" altLang="zh-CN" b="1" dirty="0">
                <a:solidFill>
                  <a:srgbClr val="FF0000"/>
                </a:solidFill>
                <a:latin typeface="Times New Roman" panose="02020503050405090304" pitchFamily="18" charset="0"/>
                <a:cs typeface="Times New Roman" panose="02020503050405090304" pitchFamily="18" charset="0"/>
              </a:rPr>
              <a:t>throughput</a:t>
            </a:r>
            <a:r>
              <a:rPr lang="en-US" altLang="zh-CN" b="1" dirty="0">
                <a:solidFill>
                  <a:srgbClr val="000000"/>
                </a:solidFill>
                <a:latin typeface="Times New Roman" panose="02020503050405090304" pitchFamily="18" charset="0"/>
                <a:cs typeface="Times New Roman" panose="02020503050405090304" pitchFamily="18" charset="0"/>
              </a:rPr>
              <a:t> 460 teraflops represents, the press release states that, </a:t>
            </a:r>
            <a:r>
              <a:rPr lang="en-US" altLang="zh-CN" b="1" dirty="0">
                <a:solidFill>
                  <a:srgbClr val="FF0000"/>
                </a:solidFill>
                <a:latin typeface="Times New Roman" panose="02020503050405090304" pitchFamily="18" charset="0"/>
                <a:cs typeface="Times New Roman" panose="02020503050405090304" pitchFamily="18" charset="0"/>
              </a:rPr>
              <a:t>“These two systems will have more than one-and-a-half times the combined processing power of all 500 machines on the recently announced TOP 500 List of Supercomputers.” </a:t>
            </a:r>
          </a:p>
          <a:p>
            <a:pPr algn="just" eaLnBrk="1" hangingPunct="1">
              <a:spcBef>
                <a:spcPct val="50000"/>
              </a:spcBef>
            </a:pPr>
            <a:endParaRPr lang="en-US" altLang="zh-CN" b="1" dirty="0">
              <a:solidFill>
                <a:srgbClr val="000099"/>
              </a:solidFill>
              <a:latin typeface="楷体_GB2312" pitchFamily="49" charset="-122"/>
              <a:ea typeface="楷体_GB2312" pitchFamily="49" charset="-122"/>
            </a:endParaRPr>
          </a:p>
          <a:p>
            <a:pPr algn="just" eaLnBrk="1" hangingPunct="1">
              <a:spcBef>
                <a:spcPct val="50000"/>
              </a:spcBef>
            </a:pPr>
            <a:r>
              <a:rPr lang="zh-CN" altLang="en-US" b="1" dirty="0">
                <a:solidFill>
                  <a:srgbClr val="000099"/>
                </a:solidFill>
                <a:latin typeface="楷体_GB2312" pitchFamily="49" charset="-122"/>
                <a:ea typeface="楷体_GB2312" pitchFamily="49" charset="-122"/>
              </a:rPr>
              <a:t>为了理解每秒</a:t>
            </a:r>
            <a:r>
              <a:rPr lang="en-US" altLang="zh-CN" b="1" dirty="0">
                <a:solidFill>
                  <a:srgbClr val="000099"/>
                </a:solidFill>
                <a:latin typeface="楷体_GB2312" pitchFamily="49" charset="-122"/>
                <a:ea typeface="楷体_GB2312" pitchFamily="49" charset="-122"/>
              </a:rPr>
              <a:t>460</a:t>
            </a:r>
            <a:r>
              <a:rPr lang="zh-CN" altLang="en-US" b="1" dirty="0">
                <a:solidFill>
                  <a:srgbClr val="000099"/>
                </a:solidFill>
                <a:latin typeface="楷体_GB2312" pitchFamily="49" charset="-122"/>
                <a:ea typeface="楷体_GB2312" pitchFamily="49" charset="-122"/>
              </a:rPr>
              <a:t>兆兆次计算</a:t>
            </a:r>
            <a:r>
              <a:rPr lang="zh-CN" altLang="en-US" b="1" dirty="0">
                <a:solidFill>
                  <a:srgbClr val="FF0000"/>
                </a:solidFill>
                <a:latin typeface="楷体_GB2312" pitchFamily="49" charset="-122"/>
                <a:ea typeface="楷体_GB2312" pitchFamily="49" charset="-122"/>
              </a:rPr>
              <a:t>吞吐量</a:t>
            </a:r>
            <a:r>
              <a:rPr lang="zh-CN" altLang="en-US" b="1" dirty="0">
                <a:solidFill>
                  <a:srgbClr val="000099"/>
                </a:solidFill>
                <a:latin typeface="楷体_GB2312" pitchFamily="49" charset="-122"/>
                <a:ea typeface="楷体_GB2312" pitchFamily="49" charset="-122"/>
              </a:rPr>
              <a:t>的含义，通告解释说</a:t>
            </a:r>
            <a:r>
              <a:rPr lang="en-US" altLang="zh-CN" b="1" dirty="0">
                <a:solidFill>
                  <a:srgbClr val="000099"/>
                </a:solidFill>
                <a:latin typeface="楷体_GB2312" pitchFamily="49" charset="-122"/>
                <a:ea typeface="楷体_GB2312" pitchFamily="49" charset="-122"/>
              </a:rPr>
              <a:t>,</a:t>
            </a:r>
            <a:r>
              <a:rPr lang="en-US" altLang="zh-CN" b="1" dirty="0">
                <a:solidFill>
                  <a:srgbClr val="000099"/>
                </a:solidFill>
                <a:latin typeface="Times New Roman" panose="02020503050405090304" pitchFamily="18" charset="0"/>
                <a:ea typeface="楷体_GB2312" pitchFamily="49" charset="-122"/>
              </a:rPr>
              <a:t>“</a:t>
            </a:r>
            <a:r>
              <a:rPr lang="zh-CN" altLang="en-US" b="1" dirty="0">
                <a:solidFill>
                  <a:srgbClr val="000099"/>
                </a:solidFill>
                <a:latin typeface="楷体_GB2312" pitchFamily="49" charset="-122"/>
                <a:ea typeface="楷体_GB2312" pitchFamily="49" charset="-122"/>
              </a:rPr>
              <a:t>这两个系统将会</a:t>
            </a:r>
            <a:r>
              <a:rPr lang="zh-CN" altLang="en-US" b="1" dirty="0">
                <a:solidFill>
                  <a:srgbClr val="FF0000"/>
                </a:solidFill>
                <a:latin typeface="楷体_GB2312" pitchFamily="49" charset="-122"/>
                <a:ea typeface="楷体_GB2312" pitchFamily="49" charset="-122"/>
              </a:rPr>
              <a:t>具有最近发布的</a:t>
            </a:r>
            <a:r>
              <a:rPr lang="en-US" altLang="zh-CN" b="1" dirty="0">
                <a:solidFill>
                  <a:srgbClr val="FF0000"/>
                </a:solidFill>
                <a:latin typeface="楷体_GB2312" pitchFamily="49" charset="-122"/>
                <a:ea typeface="楷体_GB2312" pitchFamily="49" charset="-122"/>
              </a:rPr>
              <a:t>500</a:t>
            </a:r>
            <a:r>
              <a:rPr lang="zh-CN" altLang="en-US" b="1" dirty="0">
                <a:solidFill>
                  <a:srgbClr val="FF0000"/>
                </a:solidFill>
                <a:latin typeface="楷体_GB2312" pitchFamily="49" charset="-122"/>
                <a:ea typeface="楷体_GB2312" pitchFamily="49" charset="-122"/>
              </a:rPr>
              <a:t>强超级计算机的总处理能力</a:t>
            </a:r>
            <a:r>
              <a:rPr lang="zh-CN" altLang="en-US" b="1" dirty="0">
                <a:solidFill>
                  <a:srgbClr val="000099"/>
                </a:solidFill>
                <a:latin typeface="楷体_GB2312" pitchFamily="49" charset="-122"/>
                <a:ea typeface="楷体_GB2312" pitchFamily="49" charset="-122"/>
              </a:rPr>
              <a:t>的</a:t>
            </a:r>
            <a:r>
              <a:rPr lang="en-US" altLang="zh-CN" b="1" dirty="0">
                <a:solidFill>
                  <a:srgbClr val="000099"/>
                </a:solidFill>
                <a:latin typeface="楷体_GB2312" pitchFamily="49" charset="-122"/>
                <a:ea typeface="楷体_GB2312" pitchFamily="49" charset="-122"/>
              </a:rPr>
              <a:t>1.5</a:t>
            </a:r>
            <a:r>
              <a:rPr lang="zh-CN" altLang="en-US" b="1" dirty="0">
                <a:solidFill>
                  <a:srgbClr val="000099"/>
                </a:solidFill>
                <a:latin typeface="楷体_GB2312" pitchFamily="49" charset="-122"/>
                <a:ea typeface="楷体_GB2312" pitchFamily="49" charset="-122"/>
              </a:rPr>
              <a:t>倍还多。</a:t>
            </a:r>
            <a:r>
              <a:rPr lang="zh-CN" altLang="en-US" b="1" dirty="0">
                <a:solidFill>
                  <a:srgbClr val="000099"/>
                </a:solidFill>
                <a:latin typeface="Times New Roman" panose="02020503050405090304" pitchFamily="18" charset="0"/>
                <a:ea typeface="楷体_GB2312" pitchFamily="49" charset="-122"/>
              </a:rPr>
              <a:t>”</a:t>
            </a:r>
            <a:endParaRPr lang="zh-CN" altLang="en-US" b="1" dirty="0">
              <a:solidFill>
                <a:srgbClr val="000099"/>
              </a:solidFill>
              <a:latin typeface="楷体_GB2312" pitchFamily="49" charset="-122"/>
              <a:ea typeface="楷体_GB2312" pitchFamily="49" charset="-122"/>
            </a:endParaRPr>
          </a:p>
        </p:txBody>
      </p:sp>
      <p:sp>
        <p:nvSpPr>
          <p:cNvPr id="106501" name="Text Box 6"/>
          <p:cNvSpPr txBox="1"/>
          <p:nvPr/>
        </p:nvSpPr>
        <p:spPr>
          <a:xfrm>
            <a:off x="1741488" y="660400"/>
            <a:ext cx="7847012" cy="521970"/>
          </a:xfrm>
          <a:prstGeom prst="rect">
            <a:avLst/>
          </a:prstGeom>
          <a:noFill/>
          <a:ln w="9525">
            <a:noFill/>
          </a:ln>
        </p:spPr>
        <p:txBody>
          <a:bodyPr>
            <a:spAutoFit/>
          </a:bodyPr>
          <a:lstStyle/>
          <a:p>
            <a:pPr eaLnBrk="1" hangingPunct="1">
              <a:spcBef>
                <a:spcPct val="50000"/>
              </a:spcBef>
            </a:pPr>
            <a:r>
              <a:rPr lang="en-US" altLang="zh-CN" sz="2800" b="1" dirty="0">
                <a:solidFill>
                  <a:srgbClr val="000099"/>
                </a:solidFill>
                <a:latin typeface="Times New Roman" panose="02020503050405090304" pitchFamily="18" charset="0"/>
              </a:rPr>
              <a:t>1.3 Near-future Supercomputer Directions </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141">
                                            <p:txEl>
                                              <p:charRg st="0" end="276"/>
                                            </p:txEl>
                                          </p:spTgt>
                                        </p:tgtEl>
                                        <p:attrNameLst>
                                          <p:attrName>style.visibility</p:attrName>
                                        </p:attrNameLst>
                                      </p:cBhvr>
                                      <p:to>
                                        <p:strVal val="visible"/>
                                      </p:to>
                                    </p:set>
                                    <p:anim calcmode="lin" valueType="num">
                                      <p:cBhvr additive="base">
                                        <p:cTn id="7" dur="500" fill="hold"/>
                                        <p:tgtEl>
                                          <p:spTgt spid="91141">
                                            <p:txEl>
                                              <p:charRg st="0" end="27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141">
                                            <p:txEl>
                                              <p:charRg st="0" end="27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1141">
                                            <p:txEl>
                                              <p:charRg st="0" end="0"/>
                                            </p:txEl>
                                          </p:spTgt>
                                        </p:tgtEl>
                                        <p:attrNameLst>
                                          <p:attrName>style.visibility</p:attrName>
                                        </p:attrNameLst>
                                      </p:cBhvr>
                                      <p:to>
                                        <p:strVal val="visible"/>
                                      </p:to>
                                    </p:set>
                                    <p:anim calcmode="lin" valueType="num">
                                      <p:cBhvr additive="base">
                                        <p:cTn id="13" dur="500" fill="hold"/>
                                        <p:tgtEl>
                                          <p:spTgt spid="91141">
                                            <p:txEl>
                                              <p:char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1141">
                                            <p:txEl>
                                              <p:char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1141">
                                            <p:txEl>
                                              <p:charRg st="277" end="344"/>
                                            </p:txEl>
                                          </p:spTgt>
                                        </p:tgtEl>
                                        <p:attrNameLst>
                                          <p:attrName>style.visibility</p:attrName>
                                        </p:attrNameLst>
                                      </p:cBhvr>
                                      <p:to>
                                        <p:strVal val="visible"/>
                                      </p:to>
                                    </p:set>
                                    <p:anim calcmode="lin" valueType="num">
                                      <p:cBhvr additive="base">
                                        <p:cTn id="19" dur="500" fill="hold"/>
                                        <p:tgtEl>
                                          <p:spTgt spid="91141">
                                            <p:txEl>
                                              <p:charRg st="277" end="34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1141">
                                            <p:txEl>
                                              <p:charRg st="277" end="34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1A119-5862-45EF-AAA3-1AC1741E3AF9}"/>
              </a:ext>
            </a:extLst>
          </p:cNvPr>
          <p:cNvSpPr>
            <a:spLocks noGrp="1"/>
          </p:cNvSpPr>
          <p:nvPr>
            <p:ph type="title"/>
          </p:nvPr>
        </p:nvSpPr>
        <p:spPr/>
        <p:txBody>
          <a:bodyPr/>
          <a:lstStyle/>
          <a:p>
            <a:r>
              <a:rPr lang="en-US" altLang="zh-CN" dirty="0"/>
              <a:t>Chapter 11</a:t>
            </a:r>
            <a:endParaRPr lang="zh-CN" altLang="en-US" dirty="0"/>
          </a:p>
        </p:txBody>
      </p:sp>
    </p:spTree>
    <p:extLst>
      <p:ext uri="{BB962C8B-B14F-4D97-AF65-F5344CB8AC3E}">
        <p14:creationId xmlns:p14="http://schemas.microsoft.com/office/powerpoint/2010/main" val="42800228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C6ED53-37AE-4888-9720-B5462FF7E74B}"/>
              </a:ext>
            </a:extLst>
          </p:cNvPr>
          <p:cNvSpPr>
            <a:spLocks noGrp="1"/>
          </p:cNvSpPr>
          <p:nvPr>
            <p:ph idx="1"/>
          </p:nvPr>
        </p:nvSpPr>
        <p:spPr>
          <a:xfrm>
            <a:off x="838200" y="197069"/>
            <a:ext cx="10515600" cy="5979894"/>
          </a:xfrm>
        </p:spPr>
        <p:txBody>
          <a:bodyPr>
            <a:normAutofit lnSpcReduction="10000"/>
          </a:bodyPr>
          <a:lstStyle/>
          <a:p>
            <a:r>
              <a:rPr lang="en-US" altLang="zh-CN" dirty="0"/>
              <a:t>reorganized  collection  types     distributed  network</a:t>
            </a:r>
          </a:p>
          <a:p>
            <a:r>
              <a:rPr lang="en-US" altLang="zh-CN" dirty="0"/>
              <a:t>Accessed      updated     classes  relational    organizational</a:t>
            </a:r>
          </a:p>
          <a:p>
            <a:endParaRPr lang="en-US" altLang="zh-CN" dirty="0"/>
          </a:p>
          <a:p>
            <a:pPr algn="just">
              <a:spcBef>
                <a:spcPts val="600"/>
              </a:spcBef>
              <a:spcAft>
                <a:spcPts val="600"/>
              </a:spcAft>
            </a:pPr>
            <a:r>
              <a:rPr lang="en-US" altLang="zh-CN" dirty="0"/>
              <a:t>A database is a </a:t>
            </a:r>
            <a:r>
              <a:rPr lang="en-US" altLang="zh-CN" u="sng" dirty="0">
                <a:solidFill>
                  <a:srgbClr val="FF0000"/>
                </a:solidFill>
              </a:rPr>
              <a:t>(1)</a:t>
            </a:r>
            <a:r>
              <a:rPr lang="en-US" altLang="zh-CN" dirty="0"/>
              <a:t> of information that is organized so that it can easily be </a:t>
            </a:r>
            <a:r>
              <a:rPr lang="en-US" altLang="zh-CN" u="sng" dirty="0">
                <a:solidFill>
                  <a:srgbClr val="FF0000"/>
                </a:solidFill>
              </a:rPr>
              <a:t>(2)</a:t>
            </a:r>
            <a:r>
              <a:rPr lang="en-US" altLang="zh-CN" dirty="0"/>
              <a:t>, managed, and </a:t>
            </a:r>
            <a:r>
              <a:rPr lang="en-US" altLang="zh-CN" u="sng" dirty="0">
                <a:solidFill>
                  <a:srgbClr val="FF0000"/>
                </a:solidFill>
              </a:rPr>
              <a:t>(3)</a:t>
            </a:r>
            <a:r>
              <a:rPr lang="en-US" altLang="zh-CN" dirty="0"/>
              <a:t>. In one view, databases can be classified according to </a:t>
            </a:r>
            <a:r>
              <a:rPr lang="en-US" altLang="zh-CN" u="sng" dirty="0">
                <a:solidFill>
                  <a:srgbClr val="FF0000"/>
                </a:solidFill>
              </a:rPr>
              <a:t>(4)</a:t>
            </a:r>
            <a:r>
              <a:rPr lang="en-US" altLang="zh-CN" dirty="0"/>
              <a:t> of content: bibliographic, full-text, numeric, and images. </a:t>
            </a:r>
          </a:p>
          <a:p>
            <a:pPr algn="just">
              <a:spcBef>
                <a:spcPts val="600"/>
              </a:spcBef>
              <a:spcAft>
                <a:spcPts val="600"/>
              </a:spcAft>
            </a:pPr>
            <a:r>
              <a:rPr lang="en-US" altLang="zh-CN" dirty="0"/>
              <a:t>In computing, databases are sometimes classified according to their </a:t>
            </a:r>
            <a:r>
              <a:rPr lang="en-US" altLang="zh-CN" u="sng" dirty="0">
                <a:solidFill>
                  <a:srgbClr val="FF0000"/>
                </a:solidFill>
              </a:rPr>
              <a:t>(5)</a:t>
            </a:r>
            <a:r>
              <a:rPr lang="en-US" altLang="zh-CN" dirty="0"/>
              <a:t> approach. The most prevalent approach is the </a:t>
            </a:r>
            <a:r>
              <a:rPr lang="en-US" altLang="zh-CN" u="sng" dirty="0">
                <a:solidFill>
                  <a:srgbClr val="FF0000"/>
                </a:solidFill>
              </a:rPr>
              <a:t>(6)</a:t>
            </a:r>
            <a:r>
              <a:rPr lang="en-US" altLang="zh-CN" dirty="0"/>
              <a:t> database, a tabular database in which data is defined so that it can be </a:t>
            </a:r>
            <a:r>
              <a:rPr lang="en-US" altLang="zh-CN" u="sng" dirty="0">
                <a:solidFill>
                  <a:srgbClr val="FF0000"/>
                </a:solidFill>
              </a:rPr>
              <a:t>(7)</a:t>
            </a:r>
            <a:r>
              <a:rPr lang="en-US" altLang="zh-CN" dirty="0"/>
              <a:t> and accessed in a number of different ways. A </a:t>
            </a:r>
            <a:r>
              <a:rPr lang="en-US" altLang="zh-CN" u="sng" dirty="0">
                <a:solidFill>
                  <a:srgbClr val="FF0000"/>
                </a:solidFill>
              </a:rPr>
              <a:t>(8)</a:t>
            </a:r>
            <a:r>
              <a:rPr lang="en-US" altLang="zh-CN" dirty="0"/>
              <a:t> database is one that can be dispersed or replicated among different points in a </a:t>
            </a:r>
            <a:r>
              <a:rPr lang="en-US" altLang="zh-CN" u="sng" dirty="0">
                <a:solidFill>
                  <a:srgbClr val="FF0000"/>
                </a:solidFill>
              </a:rPr>
              <a:t>(9)</a:t>
            </a:r>
            <a:r>
              <a:rPr lang="en-US" altLang="zh-CN" dirty="0"/>
              <a:t>. An object-oriented programming database is one that is congruent with the data defined in object </a:t>
            </a:r>
            <a:r>
              <a:rPr lang="en-US" altLang="zh-CN" u="sng" dirty="0">
                <a:solidFill>
                  <a:srgbClr val="FF0000"/>
                </a:solidFill>
              </a:rPr>
              <a:t>(10)</a:t>
            </a:r>
            <a:r>
              <a:rPr lang="en-US" altLang="zh-CN" dirty="0"/>
              <a:t> and subclasses.</a:t>
            </a:r>
            <a:endParaRPr lang="zh-CN" altLang="en-US" dirty="0"/>
          </a:p>
          <a:p>
            <a:pPr marL="0" indent="0">
              <a:buNone/>
            </a:pPr>
            <a:endParaRPr lang="zh-CN" altLang="en-US" dirty="0"/>
          </a:p>
        </p:txBody>
      </p:sp>
    </p:spTree>
    <p:extLst>
      <p:ext uri="{BB962C8B-B14F-4D97-AF65-F5344CB8AC3E}">
        <p14:creationId xmlns:p14="http://schemas.microsoft.com/office/powerpoint/2010/main" val="24585162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676345E-3197-4225-91AF-64736B254E30}"/>
              </a:ext>
            </a:extLst>
          </p:cNvPr>
          <p:cNvSpPr>
            <a:spLocks noGrp="1"/>
          </p:cNvSpPr>
          <p:nvPr>
            <p:ph idx="1"/>
          </p:nvPr>
        </p:nvSpPr>
        <p:spPr>
          <a:xfrm>
            <a:off x="838200" y="299545"/>
            <a:ext cx="10515600" cy="5877418"/>
          </a:xfrm>
        </p:spPr>
        <p:txBody>
          <a:bodyPr>
            <a:normAutofit lnSpcReduction="10000"/>
          </a:bodyPr>
          <a:lstStyle/>
          <a:p>
            <a:r>
              <a:rPr lang="en-US" altLang="zh-CN"/>
              <a:t>reorganized  collection  types     distributed  network</a:t>
            </a:r>
          </a:p>
          <a:p>
            <a:r>
              <a:rPr lang="en-US" altLang="zh-CN"/>
              <a:t>Accessed      updated     classes  relational    organizational</a:t>
            </a:r>
          </a:p>
          <a:p>
            <a:endParaRPr lang="en-US" altLang="zh-CN"/>
          </a:p>
          <a:p>
            <a:pPr algn="just">
              <a:spcBef>
                <a:spcPts val="600"/>
              </a:spcBef>
              <a:spcAft>
                <a:spcPts val="600"/>
              </a:spcAft>
            </a:pPr>
            <a:r>
              <a:rPr lang="en-US" altLang="zh-CN"/>
              <a:t>A database is a </a:t>
            </a:r>
            <a:r>
              <a:rPr lang="en-US" altLang="zh-CN" u="sng">
                <a:solidFill>
                  <a:srgbClr val="FF0000"/>
                </a:solidFill>
              </a:rPr>
              <a:t>(1)collection</a:t>
            </a:r>
            <a:r>
              <a:rPr lang="en-US" altLang="zh-CN"/>
              <a:t> of information that is organized so that it can easily be </a:t>
            </a:r>
            <a:r>
              <a:rPr lang="en-US" altLang="zh-CN" u="sng">
                <a:solidFill>
                  <a:srgbClr val="FF0000"/>
                </a:solidFill>
              </a:rPr>
              <a:t>(2)accessed</a:t>
            </a:r>
            <a:r>
              <a:rPr lang="en-US" altLang="zh-CN"/>
              <a:t>, managed, and </a:t>
            </a:r>
            <a:r>
              <a:rPr lang="en-US" altLang="zh-CN" u="sng">
                <a:solidFill>
                  <a:srgbClr val="FF0000"/>
                </a:solidFill>
              </a:rPr>
              <a:t>(3)updated</a:t>
            </a:r>
            <a:r>
              <a:rPr lang="en-US" altLang="zh-CN"/>
              <a:t>. In one view, databases can be classified according to </a:t>
            </a:r>
            <a:r>
              <a:rPr lang="en-US" altLang="zh-CN" u="sng">
                <a:solidFill>
                  <a:srgbClr val="FF0000"/>
                </a:solidFill>
              </a:rPr>
              <a:t>(4)types</a:t>
            </a:r>
            <a:r>
              <a:rPr lang="en-US" altLang="zh-CN"/>
              <a:t> of content: bibliographic, full-text, numeric, and images. </a:t>
            </a:r>
          </a:p>
          <a:p>
            <a:pPr algn="just">
              <a:spcBef>
                <a:spcPts val="600"/>
              </a:spcBef>
              <a:spcAft>
                <a:spcPts val="600"/>
              </a:spcAft>
            </a:pPr>
            <a:r>
              <a:rPr lang="en-US" altLang="zh-CN"/>
              <a:t>In computing, databases are sometimes classified according to their </a:t>
            </a:r>
            <a:r>
              <a:rPr lang="en-US" altLang="zh-CN" u="sng">
                <a:solidFill>
                  <a:srgbClr val="FF0000"/>
                </a:solidFill>
              </a:rPr>
              <a:t>(5)organizational</a:t>
            </a:r>
            <a:r>
              <a:rPr lang="en-US" altLang="zh-CN"/>
              <a:t> approach. The most prevalent approach is the </a:t>
            </a:r>
            <a:r>
              <a:rPr lang="en-US" altLang="zh-CN" u="sng">
                <a:solidFill>
                  <a:srgbClr val="FF0000"/>
                </a:solidFill>
              </a:rPr>
              <a:t>(6)relational</a:t>
            </a:r>
            <a:r>
              <a:rPr lang="en-US" altLang="zh-CN"/>
              <a:t> database, a tabular database in which data is defined so that it can be </a:t>
            </a:r>
            <a:r>
              <a:rPr lang="en-US" altLang="zh-CN" u="sng">
                <a:solidFill>
                  <a:srgbClr val="FF0000"/>
                </a:solidFill>
              </a:rPr>
              <a:t>(7)reorganized</a:t>
            </a:r>
            <a:r>
              <a:rPr lang="en-US" altLang="zh-CN"/>
              <a:t> and accessed in a number of different ways. A </a:t>
            </a:r>
            <a:r>
              <a:rPr lang="en-US" altLang="zh-CN" u="sng">
                <a:solidFill>
                  <a:srgbClr val="FF0000"/>
                </a:solidFill>
              </a:rPr>
              <a:t>(8)distributed</a:t>
            </a:r>
            <a:r>
              <a:rPr lang="en-US" altLang="zh-CN"/>
              <a:t> database is one that can be dispersed or replicated among different points in a </a:t>
            </a:r>
            <a:r>
              <a:rPr lang="en-US" altLang="zh-CN" u="sng">
                <a:solidFill>
                  <a:srgbClr val="FF0000"/>
                </a:solidFill>
              </a:rPr>
              <a:t>(9)network</a:t>
            </a:r>
            <a:r>
              <a:rPr lang="en-US" altLang="zh-CN"/>
              <a:t>. An object-oriented programming database is one that is congruent with the data defined in object </a:t>
            </a:r>
            <a:r>
              <a:rPr lang="en-US" altLang="zh-CN" u="sng">
                <a:solidFill>
                  <a:srgbClr val="FF0000"/>
                </a:solidFill>
              </a:rPr>
              <a:t>(10)classes</a:t>
            </a:r>
            <a:r>
              <a:rPr lang="en-US" altLang="zh-CN"/>
              <a:t> and subclasses.</a:t>
            </a:r>
            <a:endParaRPr lang="zh-CN" altLang="en-US" dirty="0"/>
          </a:p>
        </p:txBody>
      </p:sp>
    </p:spTree>
    <p:extLst>
      <p:ext uri="{BB962C8B-B14F-4D97-AF65-F5344CB8AC3E}">
        <p14:creationId xmlns:p14="http://schemas.microsoft.com/office/powerpoint/2010/main" val="6942040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B203CF-1CFE-4313-A343-028B538D2DB3}"/>
              </a:ext>
            </a:extLst>
          </p:cNvPr>
          <p:cNvSpPr>
            <a:spLocks noGrp="1"/>
          </p:cNvSpPr>
          <p:nvPr>
            <p:ph type="title"/>
          </p:nvPr>
        </p:nvSpPr>
        <p:spPr/>
        <p:txBody>
          <a:bodyPr/>
          <a:lstStyle/>
          <a:p>
            <a:r>
              <a:rPr lang="en-US" altLang="zh-CN" dirty="0"/>
              <a:t>Chapter 12</a:t>
            </a:r>
            <a:endParaRPr lang="zh-CN" altLang="en-US" dirty="0"/>
          </a:p>
        </p:txBody>
      </p:sp>
    </p:spTree>
    <p:extLst>
      <p:ext uri="{BB962C8B-B14F-4D97-AF65-F5344CB8AC3E}">
        <p14:creationId xmlns:p14="http://schemas.microsoft.com/office/powerpoint/2010/main" val="11327782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DA177B3-181B-476D-A6E3-0D72978AF0B0}"/>
              </a:ext>
            </a:extLst>
          </p:cNvPr>
          <p:cNvSpPr>
            <a:spLocks noGrp="1"/>
          </p:cNvSpPr>
          <p:nvPr>
            <p:ph idx="1"/>
          </p:nvPr>
        </p:nvSpPr>
        <p:spPr>
          <a:xfrm>
            <a:off x="838200" y="178025"/>
            <a:ext cx="10515600" cy="5998938"/>
          </a:xfrm>
        </p:spPr>
        <p:txBody>
          <a:bodyPr>
            <a:normAutofit fontScale="85000" lnSpcReduction="20000"/>
          </a:bodyPr>
          <a:lstStyle/>
          <a:p>
            <a:pPr eaLnBrk="1" hangingPunct="1">
              <a:spcBef>
                <a:spcPct val="50000"/>
              </a:spcBef>
            </a:pPr>
            <a:r>
              <a:rPr lang="zh-CN" altLang="en-US" sz="3200" b="1" dirty="0"/>
              <a:t>选择相应的英文单词</a:t>
            </a:r>
            <a:endParaRPr lang="en-US" altLang="zh-CN" sz="3200" b="1" dirty="0"/>
          </a:p>
          <a:p>
            <a:r>
              <a:rPr lang="zh-CN" altLang="en-US" sz="2800" b="1" dirty="0"/>
              <a:t>frame  media   dialogue          compress    demo</a:t>
            </a:r>
            <a:endParaRPr lang="en-US" altLang="zh-CN" sz="2800" b="1" dirty="0"/>
          </a:p>
          <a:p>
            <a:r>
              <a:rPr lang="en-US" altLang="zh-CN" sz="2800" b="1" dirty="0"/>
              <a:t>c</a:t>
            </a:r>
            <a:r>
              <a:rPr lang="zh-CN" altLang="en-US" sz="2800" b="1" dirty="0"/>
              <a:t>lip      text       microphone    bitmap        manner</a:t>
            </a:r>
            <a:endParaRPr lang="en-US" altLang="zh-CN" sz="2800" b="1" dirty="0"/>
          </a:p>
          <a:p>
            <a:pPr algn="just"/>
            <a:endParaRPr lang="en-US" altLang="zh-CN" sz="2800" b="1" dirty="0"/>
          </a:p>
          <a:p>
            <a:pPr algn="just"/>
            <a:r>
              <a:rPr lang="en-US" altLang="zh-CN" sz="2800" b="1" dirty="0"/>
              <a:t>(1)</a:t>
            </a:r>
            <a:r>
              <a:rPr lang="en-US" altLang="zh-CN" sz="2800" b="1" u="sng" dirty="0"/>
              <a:t>                 </a:t>
            </a:r>
            <a:r>
              <a:rPr lang="en-US" altLang="zh-CN" sz="2800" b="1" dirty="0"/>
              <a:t>: Data that consists of characters representing the words and symbols of </a:t>
            </a:r>
            <a:r>
              <a:rPr lang="en-US" altLang="zh-CN" sz="2800" b="1" dirty="0" err="1"/>
              <a:t>humna</a:t>
            </a:r>
            <a:r>
              <a:rPr lang="en-US" altLang="zh-CN" sz="2800" b="1" dirty="0"/>
              <a:t> speech; usually, character coded according to the ASCII standard, which assigns numeric values to numbers, letters, and certain symbols.</a:t>
            </a:r>
          </a:p>
          <a:p>
            <a:pPr algn="just"/>
            <a:r>
              <a:rPr lang="en-US" altLang="zh-CN" sz="2800" b="1" dirty="0"/>
              <a:t>(2)</a:t>
            </a:r>
            <a:r>
              <a:rPr lang="en-US" altLang="zh-CN" sz="2800" b="1" u="sng" dirty="0"/>
              <a:t>                 </a:t>
            </a:r>
            <a:r>
              <a:rPr lang="en-US" altLang="zh-CN" sz="2800" b="1" dirty="0"/>
              <a:t>: The physical </a:t>
            </a:r>
            <a:r>
              <a:rPr lang="en-US" altLang="zh-CN" sz="2800" b="1" dirty="0" err="1"/>
              <a:t>matrerial</a:t>
            </a:r>
            <a:r>
              <a:rPr lang="en-US" altLang="zh-CN" sz="2800" b="1" dirty="0"/>
              <a:t>, such as paper, disk, and tape, used for storing computer-based information.</a:t>
            </a:r>
          </a:p>
          <a:p>
            <a:pPr algn="just"/>
            <a:r>
              <a:rPr lang="en-US" altLang="zh-CN" sz="2800" b="1" dirty="0"/>
              <a:t>(3)</a:t>
            </a:r>
            <a:r>
              <a:rPr lang="en-US" altLang="zh-CN" sz="2800" b="1" u="sng" dirty="0"/>
              <a:t>                 </a:t>
            </a:r>
            <a:r>
              <a:rPr lang="en-US" altLang="zh-CN" sz="2800" b="1" dirty="0"/>
              <a:t>: A data structure in memory that represents information in the form of a collection of individual bits.</a:t>
            </a:r>
          </a:p>
          <a:p>
            <a:pPr algn="just"/>
            <a:r>
              <a:rPr lang="en-US" altLang="zh-CN" sz="2800" b="1" dirty="0"/>
              <a:t>(4)</a:t>
            </a:r>
            <a:r>
              <a:rPr lang="en-US" altLang="zh-CN" sz="2800" b="1" u="sng" dirty="0"/>
              <a:t>                 </a:t>
            </a:r>
            <a:r>
              <a:rPr lang="en-US" altLang="zh-CN" sz="2800" b="1" dirty="0"/>
              <a:t>: To reduce the size of a set of data, such as a file or a communications message, so that it can be stored in less space or transmitted with less bandwidth.</a:t>
            </a:r>
          </a:p>
          <a:p>
            <a:pPr algn="just"/>
            <a:r>
              <a:rPr lang="en-US" altLang="zh-CN" sz="2800" b="1" dirty="0"/>
              <a:t>(5)</a:t>
            </a:r>
            <a:r>
              <a:rPr lang="en-US" altLang="zh-CN" sz="2800" b="1" u="sng" dirty="0"/>
              <a:t>                 </a:t>
            </a:r>
            <a:r>
              <a:rPr lang="en-US" altLang="zh-CN" sz="2800" b="1" dirty="0"/>
              <a:t>: A short extract from a film or videotape.</a:t>
            </a:r>
          </a:p>
          <a:p>
            <a:pPr algn="just"/>
            <a:r>
              <a:rPr lang="en-US" altLang="zh-CN" sz="2800" b="1" dirty="0"/>
              <a:t>(6)</a:t>
            </a:r>
            <a:r>
              <a:rPr lang="en-US" altLang="zh-CN" sz="2800" b="1" u="sng" dirty="0"/>
              <a:t>                 </a:t>
            </a:r>
            <a:r>
              <a:rPr lang="en-US" altLang="zh-CN" sz="2800" b="1" dirty="0"/>
              <a:t>:   An instrument that coverts sound waves into an electric current, </a:t>
            </a:r>
            <a:r>
              <a:rPr lang="en-US" altLang="zh-CN" sz="2800" b="1" dirty="0" err="1"/>
              <a:t>ususlly</a:t>
            </a:r>
            <a:r>
              <a:rPr lang="en-US" altLang="zh-CN" sz="2800" b="1" dirty="0"/>
              <a:t> fed into an amplifier, a recorder, or a broadcast transmitter.</a:t>
            </a:r>
            <a:endParaRPr lang="zh-CN" altLang="en-US" sz="2800" b="1" dirty="0"/>
          </a:p>
          <a:p>
            <a:pPr eaLnBrk="1" hangingPunct="1">
              <a:spcBef>
                <a:spcPct val="50000"/>
              </a:spcBef>
            </a:pPr>
            <a:endParaRPr lang="en-US" altLang="zh-CN" sz="3600" b="1" dirty="0">
              <a:solidFill>
                <a:schemeClr val="tx2"/>
              </a:solidFill>
              <a:latin typeface="宋体" panose="02010600030101010101" pitchFamily="2" charset="-122"/>
            </a:endParaRPr>
          </a:p>
          <a:p>
            <a:pPr marL="0" indent="0">
              <a:buNone/>
            </a:pPr>
            <a:endParaRPr lang="zh-CN" altLang="en-US" dirty="0"/>
          </a:p>
        </p:txBody>
      </p:sp>
    </p:spTree>
    <p:extLst>
      <p:ext uri="{BB962C8B-B14F-4D97-AF65-F5344CB8AC3E}">
        <p14:creationId xmlns:p14="http://schemas.microsoft.com/office/powerpoint/2010/main" val="11663723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31747"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85</a:t>
            </a:fld>
            <a:endParaRPr lang="en-US" altLang="zh-CN" sz="900" dirty="0">
              <a:solidFill>
                <a:srgbClr val="898989"/>
              </a:solidFill>
            </a:endParaRPr>
          </a:p>
        </p:txBody>
      </p:sp>
      <p:sp>
        <p:nvSpPr>
          <p:cNvPr id="31748" name="Text Box 2"/>
          <p:cNvSpPr txBox="1"/>
          <p:nvPr/>
        </p:nvSpPr>
        <p:spPr>
          <a:xfrm>
            <a:off x="1814513" y="363538"/>
            <a:ext cx="8753475" cy="6308725"/>
          </a:xfrm>
          <a:prstGeom prst="rect">
            <a:avLst/>
          </a:prstGeom>
          <a:noFill/>
          <a:ln w="9525">
            <a:noFill/>
          </a:ln>
        </p:spPr>
        <p:txBody>
          <a:bodyPr>
            <a:spAutoFit/>
          </a:bodyPr>
          <a:lstStyle/>
          <a:p>
            <a:pPr eaLnBrk="1" hangingPunct="1">
              <a:spcBef>
                <a:spcPct val="50000"/>
              </a:spcBef>
            </a:pPr>
            <a:r>
              <a:rPr lang="zh-CN" altLang="en-US" sz="2200" b="1" dirty="0">
                <a:latin typeface="Times New Roman" panose="02020503050405090304" pitchFamily="18" charset="0"/>
              </a:rPr>
              <a:t>选择相应的英文单词</a:t>
            </a:r>
            <a:endParaRPr lang="en-US" altLang="zh-CN" sz="2200" b="1" dirty="0">
              <a:latin typeface="Times New Roman" panose="02020503050405090304" pitchFamily="18" charset="0"/>
            </a:endParaRPr>
          </a:p>
          <a:p>
            <a:r>
              <a:rPr lang="zh-CN" altLang="en-US" sz="2000" b="1" dirty="0">
                <a:latin typeface="Times New Roman" panose="02020503050405090304" pitchFamily="18" charset="0"/>
              </a:rPr>
              <a:t>frame  media   dialogue          compress    demo</a:t>
            </a:r>
            <a:endParaRPr lang="en-US" altLang="zh-CN" sz="2000" b="1" dirty="0">
              <a:latin typeface="Times New Roman" panose="02020503050405090304" pitchFamily="18" charset="0"/>
            </a:endParaRPr>
          </a:p>
          <a:p>
            <a:r>
              <a:rPr lang="en-US" altLang="zh-CN" sz="2000" b="1" dirty="0">
                <a:latin typeface="Times New Roman" panose="02020503050405090304" pitchFamily="18" charset="0"/>
              </a:rPr>
              <a:t>c</a:t>
            </a:r>
            <a:r>
              <a:rPr lang="zh-CN" altLang="en-US" sz="2000" b="1" dirty="0">
                <a:latin typeface="Times New Roman" panose="02020503050405090304" pitchFamily="18" charset="0"/>
              </a:rPr>
              <a:t>lip      text       microphone    bitmap        manner</a:t>
            </a:r>
            <a:endParaRPr lang="en-US" altLang="zh-CN" sz="2000" b="1" dirty="0">
              <a:latin typeface="Times New Roman" panose="02020503050405090304" pitchFamily="18" charset="0"/>
            </a:endParaRPr>
          </a:p>
          <a:p>
            <a:endParaRPr lang="en-US" altLang="zh-CN" sz="2000" b="1" dirty="0">
              <a:latin typeface="Times New Roman" panose="02020503050405090304" pitchFamily="18" charset="0"/>
            </a:endParaRPr>
          </a:p>
          <a:p>
            <a:pPr algn="just"/>
            <a:r>
              <a:rPr lang="en-US" altLang="zh-CN" sz="2000" b="1" dirty="0">
                <a:latin typeface="Times New Roman" panose="02020503050405090304" pitchFamily="18" charset="0"/>
              </a:rPr>
              <a:t>(1)</a:t>
            </a:r>
            <a:r>
              <a:rPr lang="en-US" altLang="zh-CN" sz="2000" b="1" u="sng" dirty="0">
                <a:solidFill>
                  <a:srgbClr val="FF0000"/>
                </a:solidFill>
                <a:latin typeface="Times New Roman" panose="02020503050405090304" pitchFamily="18" charset="0"/>
              </a:rPr>
              <a:t>     </a:t>
            </a:r>
            <a:r>
              <a:rPr lang="zh-CN" altLang="en-US" sz="2000" b="1" u="sng" dirty="0">
                <a:solidFill>
                  <a:srgbClr val="FF0000"/>
                </a:solidFill>
                <a:latin typeface="Times New Roman" panose="02020503050405090304" pitchFamily="18" charset="0"/>
              </a:rPr>
              <a:t>text</a:t>
            </a:r>
            <a:r>
              <a:rPr lang="en-US" altLang="zh-CN" sz="2000" b="1" u="sng" dirty="0">
                <a:solidFill>
                  <a:srgbClr val="FF0000"/>
                </a:solidFill>
                <a:latin typeface="Times New Roman" panose="02020503050405090304" pitchFamily="18" charset="0"/>
              </a:rPr>
              <a:t>    </a:t>
            </a:r>
            <a:r>
              <a:rPr lang="en-US" altLang="zh-CN" sz="2000" b="1" dirty="0">
                <a:solidFill>
                  <a:srgbClr val="FF0000"/>
                </a:solidFill>
                <a:latin typeface="Times New Roman" panose="02020503050405090304" pitchFamily="18" charset="0"/>
              </a:rPr>
              <a:t>: </a:t>
            </a:r>
            <a:r>
              <a:rPr lang="en-US" altLang="zh-CN" sz="2000" b="1" dirty="0">
                <a:latin typeface="Times New Roman" panose="02020503050405090304" pitchFamily="18" charset="0"/>
              </a:rPr>
              <a:t>Data that consists of characters representing the words and symbols of humna speech; usually, character coded according to the ASCII standard, which assigns numeric values to numbers, letters, and certain symbols.</a:t>
            </a:r>
          </a:p>
          <a:p>
            <a:pPr algn="just"/>
            <a:r>
              <a:rPr lang="en-US" altLang="zh-CN" sz="2000" b="1" dirty="0">
                <a:latin typeface="Times New Roman" panose="02020503050405090304" pitchFamily="18" charset="0"/>
              </a:rPr>
              <a:t>(2)</a:t>
            </a:r>
            <a:r>
              <a:rPr lang="en-US" altLang="zh-CN" sz="2000" b="1" u="sng" dirty="0">
                <a:solidFill>
                  <a:srgbClr val="FF0000"/>
                </a:solidFill>
                <a:latin typeface="Times New Roman" panose="02020503050405090304" pitchFamily="18" charset="0"/>
              </a:rPr>
              <a:t>   </a:t>
            </a:r>
            <a:r>
              <a:rPr lang="zh-CN" altLang="en-US" sz="2000" b="1" u="sng" dirty="0">
                <a:solidFill>
                  <a:srgbClr val="FF0000"/>
                </a:solidFill>
                <a:latin typeface="Times New Roman" panose="02020503050405090304" pitchFamily="18" charset="0"/>
              </a:rPr>
              <a:t>media</a:t>
            </a:r>
            <a:r>
              <a:rPr lang="en-US" altLang="zh-CN" sz="2000" b="1" u="sng" dirty="0">
                <a:solidFill>
                  <a:srgbClr val="FF0000"/>
                </a:solidFill>
                <a:latin typeface="Times New Roman" panose="02020503050405090304" pitchFamily="18" charset="0"/>
              </a:rPr>
              <a:t>  </a:t>
            </a:r>
            <a:r>
              <a:rPr lang="en-US" altLang="zh-CN" sz="2000" b="1" dirty="0">
                <a:solidFill>
                  <a:srgbClr val="FF0000"/>
                </a:solidFill>
                <a:latin typeface="Times New Roman" panose="02020503050405090304" pitchFamily="18" charset="0"/>
              </a:rPr>
              <a:t>: </a:t>
            </a:r>
            <a:r>
              <a:rPr lang="en-US" altLang="zh-CN" sz="2000" b="1" dirty="0">
                <a:latin typeface="Times New Roman" panose="02020503050405090304" pitchFamily="18" charset="0"/>
              </a:rPr>
              <a:t>The physical matrerial, such as paper, disk, and tape, used for storing computer-based information.</a:t>
            </a:r>
          </a:p>
          <a:p>
            <a:pPr algn="just"/>
            <a:r>
              <a:rPr lang="en-US" altLang="zh-CN" sz="2000" b="1" dirty="0">
                <a:latin typeface="Times New Roman" panose="02020503050405090304" pitchFamily="18" charset="0"/>
              </a:rPr>
              <a:t>(3)</a:t>
            </a:r>
            <a:r>
              <a:rPr lang="en-US" altLang="zh-CN" sz="2000" b="1" u="sng" dirty="0">
                <a:solidFill>
                  <a:srgbClr val="FF0000"/>
                </a:solidFill>
                <a:latin typeface="Times New Roman" panose="02020503050405090304" pitchFamily="18" charset="0"/>
              </a:rPr>
              <a:t> </a:t>
            </a:r>
            <a:r>
              <a:rPr lang="zh-CN" altLang="en-US" sz="2000" b="1" u="sng" dirty="0">
                <a:solidFill>
                  <a:srgbClr val="FF0000"/>
                </a:solidFill>
                <a:latin typeface="Times New Roman" panose="02020503050405090304" pitchFamily="18" charset="0"/>
              </a:rPr>
              <a:t>bitmap</a:t>
            </a:r>
            <a:r>
              <a:rPr lang="en-US" altLang="zh-CN" sz="2000" b="1" u="sng" dirty="0">
                <a:solidFill>
                  <a:srgbClr val="FF0000"/>
                </a:solidFill>
                <a:latin typeface="Times New Roman" panose="02020503050405090304" pitchFamily="18" charset="0"/>
              </a:rPr>
              <a:t>  </a:t>
            </a:r>
            <a:r>
              <a:rPr lang="en-US" altLang="zh-CN" sz="2000" b="1" dirty="0">
                <a:solidFill>
                  <a:srgbClr val="FF0000"/>
                </a:solidFill>
                <a:latin typeface="Times New Roman" panose="02020503050405090304" pitchFamily="18" charset="0"/>
              </a:rPr>
              <a:t>: </a:t>
            </a:r>
            <a:r>
              <a:rPr lang="en-US" altLang="zh-CN" sz="2000" b="1" dirty="0">
                <a:latin typeface="Times New Roman" panose="02020503050405090304" pitchFamily="18" charset="0"/>
              </a:rPr>
              <a:t>A data structure in memory that represents information in the form of a collection of individual bits.</a:t>
            </a:r>
          </a:p>
          <a:p>
            <a:pPr algn="just"/>
            <a:r>
              <a:rPr lang="en-US" altLang="zh-CN" sz="2000" b="1" dirty="0">
                <a:latin typeface="Times New Roman" panose="02020503050405090304" pitchFamily="18" charset="0"/>
              </a:rPr>
              <a:t>(4)</a:t>
            </a:r>
            <a:r>
              <a:rPr lang="en-US" altLang="zh-CN" sz="2000" b="1" u="sng" dirty="0">
                <a:solidFill>
                  <a:srgbClr val="FF0000"/>
                </a:solidFill>
                <a:latin typeface="Times New Roman" panose="02020503050405090304" pitchFamily="18" charset="0"/>
              </a:rPr>
              <a:t>  compress </a:t>
            </a:r>
            <a:r>
              <a:rPr lang="en-US" altLang="zh-CN" sz="2000" b="1" dirty="0">
                <a:solidFill>
                  <a:srgbClr val="FF0000"/>
                </a:solidFill>
                <a:latin typeface="Times New Roman" panose="02020503050405090304" pitchFamily="18" charset="0"/>
              </a:rPr>
              <a:t>: </a:t>
            </a:r>
            <a:r>
              <a:rPr lang="en-US" altLang="zh-CN" sz="2000" b="1" dirty="0">
                <a:latin typeface="Times New Roman" panose="02020503050405090304" pitchFamily="18" charset="0"/>
              </a:rPr>
              <a:t>To reduce the size of a set of data, such as a file or a communications message, so that it can be stored in less space or transmitted with less bandwidth.</a:t>
            </a:r>
          </a:p>
          <a:p>
            <a:pPr algn="just"/>
            <a:r>
              <a:rPr lang="en-US" altLang="zh-CN" sz="2000" b="1" dirty="0">
                <a:latin typeface="Times New Roman" panose="02020503050405090304" pitchFamily="18" charset="0"/>
              </a:rPr>
              <a:t>(5)</a:t>
            </a:r>
            <a:r>
              <a:rPr lang="en-US" altLang="zh-CN" sz="2000" b="1" u="sng" dirty="0">
                <a:solidFill>
                  <a:srgbClr val="FF0000"/>
                </a:solidFill>
                <a:latin typeface="Times New Roman" panose="02020503050405090304" pitchFamily="18" charset="0"/>
              </a:rPr>
              <a:t>    clip      </a:t>
            </a:r>
            <a:r>
              <a:rPr lang="en-US" altLang="zh-CN" sz="2000" b="1" dirty="0">
                <a:solidFill>
                  <a:srgbClr val="FF0000"/>
                </a:solidFill>
                <a:latin typeface="Times New Roman" panose="02020503050405090304" pitchFamily="18" charset="0"/>
              </a:rPr>
              <a:t>: </a:t>
            </a:r>
            <a:r>
              <a:rPr lang="en-US" altLang="zh-CN" sz="2000" b="1" dirty="0">
                <a:latin typeface="Times New Roman" panose="02020503050405090304" pitchFamily="18" charset="0"/>
              </a:rPr>
              <a:t>A short extract from a film or videotape.</a:t>
            </a:r>
          </a:p>
          <a:p>
            <a:pPr algn="just"/>
            <a:r>
              <a:rPr lang="en-US" altLang="zh-CN" sz="2000" b="1" dirty="0">
                <a:latin typeface="Times New Roman" panose="02020503050405090304" pitchFamily="18" charset="0"/>
              </a:rPr>
              <a:t>(6)</a:t>
            </a:r>
            <a:r>
              <a:rPr lang="en-US" altLang="zh-CN" sz="2000" b="1" u="sng" dirty="0">
                <a:solidFill>
                  <a:srgbClr val="FF0000"/>
                </a:solidFill>
                <a:latin typeface="Times New Roman" panose="02020503050405090304" pitchFamily="18" charset="0"/>
              </a:rPr>
              <a:t> microphone </a:t>
            </a:r>
            <a:r>
              <a:rPr lang="en-US" altLang="zh-CN" sz="2000" b="1" dirty="0">
                <a:solidFill>
                  <a:srgbClr val="FF0000"/>
                </a:solidFill>
                <a:latin typeface="Times New Roman" panose="02020503050405090304" pitchFamily="18" charset="0"/>
              </a:rPr>
              <a:t>:  </a:t>
            </a:r>
            <a:r>
              <a:rPr lang="en-US" altLang="zh-CN" sz="2000" b="1" dirty="0">
                <a:latin typeface="Times New Roman" panose="02020503050405090304" pitchFamily="18" charset="0"/>
              </a:rPr>
              <a:t>An instrument that coverts sound waves into an electric current, ususlly fed into an amplifier, a recorder, or a broadcast transmitter.</a:t>
            </a:r>
            <a:endParaRPr lang="zh-CN" altLang="en-US" sz="2000" b="1" dirty="0">
              <a:latin typeface="Times New Roman" panose="02020503050405090304" pitchFamily="18" charset="0"/>
            </a:endParaRPr>
          </a:p>
          <a:p>
            <a:pPr eaLnBrk="1" hangingPunct="1">
              <a:spcBef>
                <a:spcPct val="50000"/>
              </a:spcBef>
            </a:pPr>
            <a:endParaRPr lang="en-US" altLang="zh-CN" sz="2800" b="1" dirty="0">
              <a:solidFill>
                <a:schemeClr val="tx2"/>
              </a:solidFill>
              <a:latin typeface="宋体" pitchFamily="2" charset="-122"/>
            </a:endParaRPr>
          </a:p>
        </p:txBody>
      </p:sp>
    </p:spTree>
  </p:cSld>
  <p:clrMapOvr>
    <a:masterClrMapping/>
  </p:clrMapOvr>
  <p:transition spd="med">
    <p:pull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0AD5F61-76CE-41C6-9B07-403AAED76008}"/>
              </a:ext>
            </a:extLst>
          </p:cNvPr>
          <p:cNvSpPr>
            <a:spLocks noGrp="1"/>
          </p:cNvSpPr>
          <p:nvPr>
            <p:ph idx="1"/>
          </p:nvPr>
        </p:nvSpPr>
        <p:spPr>
          <a:xfrm>
            <a:off x="838200" y="339865"/>
            <a:ext cx="10515600" cy="5837098"/>
          </a:xfrm>
        </p:spPr>
        <p:txBody>
          <a:bodyPr>
            <a:normAutofit fontScale="92500" lnSpcReduction="10000"/>
          </a:bodyPr>
          <a:lstStyle/>
          <a:p>
            <a:r>
              <a:rPr lang="en-US" altLang="zh-CN" b="1" dirty="0"/>
              <a:t>Fill in the blanks</a:t>
            </a:r>
          </a:p>
          <a:p>
            <a:endParaRPr lang="en-US" altLang="zh-CN" dirty="0"/>
          </a:p>
          <a:p>
            <a:r>
              <a:rPr lang="en-US" altLang="zh-CN" dirty="0"/>
              <a:t>Types of databases: </a:t>
            </a:r>
            <a:r>
              <a:rPr lang="en-US" altLang="zh-CN" u="sng" dirty="0"/>
              <a:t>             </a:t>
            </a:r>
            <a:r>
              <a:rPr lang="zh-CN" altLang="en-US" dirty="0"/>
              <a:t>，</a:t>
            </a:r>
            <a:r>
              <a:rPr lang="zh-CN" altLang="en-US" u="sng" dirty="0"/>
              <a:t> </a:t>
            </a:r>
            <a:r>
              <a:rPr lang="en-US" altLang="zh-CN" u="sng" dirty="0"/>
              <a:t>hierarchical database </a:t>
            </a:r>
            <a:r>
              <a:rPr lang="zh-CN" altLang="en-US" dirty="0"/>
              <a:t> </a:t>
            </a:r>
            <a:r>
              <a:rPr lang="en-US" altLang="zh-CN" dirty="0"/>
              <a:t>, </a:t>
            </a:r>
            <a:r>
              <a:rPr lang="zh-CN" altLang="en-US" u="sng" dirty="0"/>
              <a:t>                </a:t>
            </a:r>
            <a:r>
              <a:rPr lang="en-US" altLang="zh-CN" dirty="0"/>
              <a:t>, </a:t>
            </a:r>
          </a:p>
          <a:p>
            <a:r>
              <a:rPr lang="en-US" altLang="zh-CN" u="sng" dirty="0"/>
              <a:t>               </a:t>
            </a:r>
            <a:r>
              <a:rPr lang="en-US" altLang="zh-CN" dirty="0"/>
              <a:t>,  and</a:t>
            </a:r>
            <a:r>
              <a:rPr lang="en-US" altLang="zh-CN" u="sng" dirty="0"/>
              <a:t>              </a:t>
            </a:r>
            <a:r>
              <a:rPr lang="en-US" altLang="zh-CN" dirty="0"/>
              <a:t>.</a:t>
            </a:r>
          </a:p>
          <a:p>
            <a:endParaRPr lang="en-US" altLang="zh-CN" dirty="0"/>
          </a:p>
          <a:p>
            <a:r>
              <a:rPr lang="en-US" altLang="zh-CN" dirty="0">
                <a:solidFill>
                  <a:srgbClr val="000000"/>
                </a:solidFill>
              </a:rPr>
              <a:t>There are four kinds of threats to the security of a computing </a:t>
            </a:r>
          </a:p>
          <a:p>
            <a:r>
              <a:rPr lang="en-US" altLang="zh-CN" dirty="0">
                <a:solidFill>
                  <a:srgbClr val="000000"/>
                </a:solidFill>
              </a:rPr>
              <a:t>system </a:t>
            </a:r>
            <a:r>
              <a:rPr lang="en-US" altLang="zh-CN" dirty="0"/>
              <a:t>: </a:t>
            </a:r>
            <a:r>
              <a:rPr lang="en-US" altLang="zh-CN" u="sng" dirty="0"/>
              <a:t>                </a:t>
            </a:r>
            <a:r>
              <a:rPr lang="zh-CN" altLang="en-US" dirty="0"/>
              <a:t>，</a:t>
            </a:r>
            <a:r>
              <a:rPr lang="zh-CN" altLang="en-US" u="sng" dirty="0"/>
              <a:t> </a:t>
            </a:r>
            <a:r>
              <a:rPr lang="en-US" altLang="zh-CN" u="sng" dirty="0"/>
              <a:t>                 </a:t>
            </a:r>
            <a:r>
              <a:rPr lang="en-US" altLang="zh-CN" dirty="0"/>
              <a:t>, </a:t>
            </a:r>
            <a:r>
              <a:rPr lang="zh-CN" altLang="en-US" u="sng" dirty="0"/>
              <a:t>  </a:t>
            </a:r>
            <a:r>
              <a:rPr lang="en-US" altLang="zh-CN" u="sng" dirty="0"/>
              <a:t>modification</a:t>
            </a:r>
            <a:r>
              <a:rPr lang="zh-CN" altLang="en-US" u="sng" dirty="0"/>
              <a:t> </a:t>
            </a:r>
            <a:r>
              <a:rPr lang="en-US" altLang="zh-CN" dirty="0"/>
              <a:t>, and </a:t>
            </a:r>
            <a:r>
              <a:rPr lang="en-US" altLang="zh-CN" u="sng" dirty="0"/>
              <a:t>                  </a:t>
            </a:r>
            <a:r>
              <a:rPr lang="en-US" altLang="zh-CN" dirty="0">
                <a:solidFill>
                  <a:srgbClr val="000000"/>
                </a:solidFill>
              </a:rPr>
              <a:t>.</a:t>
            </a:r>
          </a:p>
          <a:p>
            <a:endParaRPr lang="en-US" altLang="zh-CN" dirty="0">
              <a:solidFill>
                <a:srgbClr val="000000"/>
              </a:solidFill>
            </a:endParaRPr>
          </a:p>
          <a:p>
            <a:r>
              <a:rPr lang="en-US" altLang="zh-CN" dirty="0">
                <a:solidFill>
                  <a:srgbClr val="000000"/>
                </a:solidFill>
              </a:rPr>
              <a:t>Two main cryptography schemes:</a:t>
            </a:r>
            <a:r>
              <a:rPr lang="zh-CN" altLang="en-US" u="sng" dirty="0"/>
              <a:t>                     </a:t>
            </a:r>
            <a:r>
              <a:rPr lang="en-US" altLang="zh-CN" dirty="0"/>
              <a:t> and </a:t>
            </a:r>
            <a:r>
              <a:rPr lang="en-US" altLang="zh-CN" u="sng" dirty="0"/>
              <a:t>                      </a:t>
            </a:r>
            <a:r>
              <a:rPr lang="en-US" altLang="zh-CN" dirty="0">
                <a:solidFill>
                  <a:srgbClr val="000000"/>
                </a:solidFill>
              </a:rPr>
              <a:t>.</a:t>
            </a:r>
          </a:p>
          <a:p>
            <a:endParaRPr lang="en-US" altLang="zh-CN" b="1" dirty="0">
              <a:solidFill>
                <a:srgbClr val="000000"/>
              </a:solidFill>
            </a:endParaRPr>
          </a:p>
          <a:p>
            <a:pPr eaLnBrk="1" hangingPunct="1"/>
            <a:r>
              <a:rPr lang="en-US" altLang="zh-CN" dirty="0">
                <a:solidFill>
                  <a:srgbClr val="000000"/>
                </a:solidFill>
              </a:rPr>
              <a:t>Key elements of a scientific research paper:</a:t>
            </a:r>
            <a:r>
              <a:rPr lang="en-US" altLang="zh-CN" u="sng" dirty="0">
                <a:solidFill>
                  <a:srgbClr val="000000"/>
                </a:solidFill>
              </a:rPr>
              <a:t>    Title    </a:t>
            </a:r>
            <a:r>
              <a:rPr lang="en-US" altLang="zh-CN" dirty="0">
                <a:solidFill>
                  <a:srgbClr val="000000"/>
                </a:solidFill>
              </a:rPr>
              <a:t>, </a:t>
            </a:r>
            <a:r>
              <a:rPr lang="en-US" altLang="zh-CN" u="sng" dirty="0">
                <a:solidFill>
                  <a:srgbClr val="000000"/>
                </a:solidFill>
              </a:rPr>
              <a:t>                 </a:t>
            </a:r>
            <a:r>
              <a:rPr lang="en-US" altLang="zh-CN" dirty="0">
                <a:solidFill>
                  <a:srgbClr val="000000"/>
                </a:solidFill>
              </a:rPr>
              <a:t>, </a:t>
            </a:r>
          </a:p>
          <a:p>
            <a:pPr eaLnBrk="1" hangingPunct="1"/>
            <a:r>
              <a:rPr lang="en-US" altLang="zh-CN" u="sng" dirty="0">
                <a:solidFill>
                  <a:srgbClr val="000000"/>
                </a:solidFill>
              </a:rPr>
              <a:t> </a:t>
            </a:r>
            <a:r>
              <a:rPr lang="zh-CN" altLang="en-US" u="sng" dirty="0">
                <a:solidFill>
                  <a:srgbClr val="000000"/>
                </a:solidFill>
              </a:rPr>
              <a:t>                     </a:t>
            </a:r>
            <a:r>
              <a:rPr lang="en-US" altLang="zh-CN" dirty="0">
                <a:solidFill>
                  <a:srgbClr val="000000"/>
                </a:solidFill>
              </a:rPr>
              <a:t>, </a:t>
            </a:r>
            <a:r>
              <a:rPr lang="zh-CN" altLang="en-US" u="sng" dirty="0">
                <a:solidFill>
                  <a:srgbClr val="000000"/>
                </a:solidFill>
              </a:rPr>
              <a:t> </a:t>
            </a:r>
            <a:r>
              <a:rPr lang="en-US" altLang="zh-CN" u="sng" dirty="0">
                <a:solidFill>
                  <a:srgbClr val="000000"/>
                </a:solidFill>
              </a:rPr>
              <a:t>                      </a:t>
            </a:r>
            <a:r>
              <a:rPr lang="en-US" altLang="zh-CN" dirty="0">
                <a:solidFill>
                  <a:srgbClr val="000000"/>
                </a:solidFill>
              </a:rPr>
              <a:t>, </a:t>
            </a:r>
            <a:r>
              <a:rPr lang="zh-CN" altLang="en-US" u="sng" dirty="0">
                <a:solidFill>
                  <a:srgbClr val="000000"/>
                </a:solidFill>
              </a:rPr>
              <a:t>                       </a:t>
            </a:r>
            <a:r>
              <a:rPr lang="en-US" altLang="zh-CN" dirty="0">
                <a:solidFill>
                  <a:srgbClr val="000000"/>
                </a:solidFill>
              </a:rPr>
              <a:t>, </a:t>
            </a:r>
            <a:r>
              <a:rPr lang="en-US" altLang="zh-CN" u="sng" dirty="0">
                <a:solidFill>
                  <a:srgbClr val="000000"/>
                </a:solidFill>
              </a:rPr>
              <a:t>      </a:t>
            </a:r>
            <a:r>
              <a:rPr lang="en-US" altLang="zh-CN" u="sng" dirty="0" err="1">
                <a:solidFill>
                  <a:srgbClr val="000000"/>
                </a:solidFill>
              </a:rPr>
              <a:t>Disscussions</a:t>
            </a:r>
            <a:r>
              <a:rPr lang="en-US" altLang="zh-CN" u="sng" dirty="0">
                <a:solidFill>
                  <a:srgbClr val="000000"/>
                </a:solidFill>
              </a:rPr>
              <a:t>    </a:t>
            </a:r>
            <a:r>
              <a:rPr lang="zh-CN" altLang="en-US" dirty="0">
                <a:solidFill>
                  <a:srgbClr val="000000"/>
                </a:solidFill>
              </a:rPr>
              <a:t>，</a:t>
            </a:r>
            <a:endParaRPr lang="en-US" altLang="zh-CN" dirty="0">
              <a:solidFill>
                <a:srgbClr val="000000"/>
              </a:solidFill>
            </a:endParaRPr>
          </a:p>
          <a:p>
            <a:pPr eaLnBrk="1" hangingPunct="1"/>
            <a:r>
              <a:rPr lang="zh-CN" altLang="en-US" u="sng" dirty="0">
                <a:solidFill>
                  <a:srgbClr val="000000"/>
                </a:solidFill>
              </a:rPr>
              <a:t> </a:t>
            </a:r>
            <a:r>
              <a:rPr lang="en-US" altLang="zh-CN" u="sng" dirty="0">
                <a:solidFill>
                  <a:srgbClr val="000000"/>
                </a:solidFill>
              </a:rPr>
              <a:t>                    </a:t>
            </a:r>
            <a:r>
              <a:rPr lang="en-US" altLang="zh-CN" dirty="0">
                <a:solidFill>
                  <a:srgbClr val="000000"/>
                </a:solidFill>
              </a:rPr>
              <a:t>, and </a:t>
            </a:r>
            <a:r>
              <a:rPr lang="zh-CN" altLang="en-US" u="sng" dirty="0">
                <a:solidFill>
                  <a:srgbClr val="000000"/>
                </a:solidFill>
              </a:rPr>
              <a:t>                   </a:t>
            </a:r>
            <a:r>
              <a:rPr lang="en-US" altLang="zh-CN" u="sng" dirty="0">
                <a:solidFill>
                  <a:srgbClr val="000000"/>
                </a:solidFill>
              </a:rPr>
              <a:t>.</a:t>
            </a:r>
          </a:p>
          <a:p>
            <a:endParaRPr lang="en-US" altLang="zh-CN" b="1" dirty="0">
              <a:solidFill>
                <a:srgbClr val="000000"/>
              </a:solidFill>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28738855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C19D67-8467-4BC0-8422-8B939EC2A3B3}"/>
              </a:ext>
            </a:extLst>
          </p:cNvPr>
          <p:cNvSpPr>
            <a:spLocks noGrp="1"/>
          </p:cNvSpPr>
          <p:nvPr>
            <p:ph idx="1"/>
          </p:nvPr>
        </p:nvSpPr>
        <p:spPr>
          <a:xfrm>
            <a:off x="838200" y="417786"/>
            <a:ext cx="10515600" cy="5759177"/>
          </a:xfrm>
        </p:spPr>
        <p:txBody>
          <a:bodyPr/>
          <a:lstStyle/>
          <a:p>
            <a:r>
              <a:rPr lang="en-US" altLang="zh-CN" b="1" dirty="0"/>
              <a:t>Translations</a:t>
            </a:r>
          </a:p>
          <a:p>
            <a:endParaRPr lang="en-US" altLang="zh-CN" dirty="0"/>
          </a:p>
          <a:p>
            <a:pPr algn="just" eaLnBrk="1" hangingPunct="1">
              <a:lnSpc>
                <a:spcPct val="90000"/>
              </a:lnSpc>
              <a:spcBef>
                <a:spcPct val="50000"/>
              </a:spcBef>
            </a:pPr>
            <a:r>
              <a:rPr lang="zh-CN" altLang="en-US" dirty="0">
                <a:latin typeface="楷体_GB2312" pitchFamily="49" charset="-122"/>
                <a:ea typeface="楷体_GB2312" pitchFamily="49" charset="-122"/>
              </a:rPr>
              <a:t>在密码学里，公钥基础设施是一种把公钥和实体身份进行绑定的一种约定。绑定是使用认证中心进行证书注册、证书发放的过程。基于绑定的确保等级，这个过程可以是一个自动的过程，也可以在人类监督下进行。</a:t>
            </a:r>
            <a:endParaRPr lang="en-US" altLang="zh-CN" dirty="0">
              <a:latin typeface="楷体_GB2312" pitchFamily="49" charset="-122"/>
              <a:ea typeface="楷体_GB2312" pitchFamily="49" charset="-122"/>
            </a:endParaRPr>
          </a:p>
          <a:p>
            <a:endParaRPr lang="en-US" altLang="zh-CN" b="1" dirty="0">
              <a:solidFill>
                <a:srgbClr val="000000"/>
              </a:solidFill>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10877379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5B6CCB-9641-4D3D-BB8F-9161F5B188D6}"/>
              </a:ext>
            </a:extLst>
          </p:cNvPr>
          <p:cNvSpPr>
            <a:spLocks noGrp="1"/>
          </p:cNvSpPr>
          <p:nvPr>
            <p:ph type="title"/>
          </p:nvPr>
        </p:nvSpPr>
        <p:spPr/>
        <p:txBody>
          <a:bodyPr/>
          <a:lstStyle/>
          <a:p>
            <a:r>
              <a:rPr lang="en-US" altLang="zh-CN" dirty="0"/>
              <a:t>Chapter 13</a:t>
            </a:r>
            <a:endParaRPr lang="zh-CN" altLang="en-US" dirty="0"/>
          </a:p>
        </p:txBody>
      </p:sp>
      <p:sp>
        <p:nvSpPr>
          <p:cNvPr id="3" name="内容占位符 2">
            <a:extLst>
              <a:ext uri="{FF2B5EF4-FFF2-40B4-BE49-F238E27FC236}">
                <a16:creationId xmlns:a16="http://schemas.microsoft.com/office/drawing/2014/main" id="{ECF5D2A0-1FCA-4C84-B8DA-501E42ACF00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3194127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E21BE36-532F-4A76-83B1-97DBDA174CDA}"/>
              </a:ext>
            </a:extLst>
          </p:cNvPr>
          <p:cNvSpPr>
            <a:spLocks noGrp="1"/>
          </p:cNvSpPr>
          <p:nvPr>
            <p:ph idx="1"/>
          </p:nvPr>
        </p:nvSpPr>
        <p:spPr>
          <a:xfrm>
            <a:off x="838200" y="220717"/>
            <a:ext cx="10515600" cy="5956246"/>
          </a:xfrm>
        </p:spPr>
        <p:txBody>
          <a:bodyPr/>
          <a:lstStyle/>
          <a:p>
            <a:pPr algn="just" eaLnBrk="1" hangingPunct="1">
              <a:spcBef>
                <a:spcPct val="50000"/>
              </a:spcBef>
            </a:pPr>
            <a:r>
              <a:rPr lang="zh-CN" altLang="en-US" b="1" dirty="0">
                <a:solidFill>
                  <a:srgbClr val="000000"/>
                </a:solidFill>
                <a:cs typeface="Times New Roman" panose="02020603050405020304" pitchFamily="18" charset="0"/>
              </a:rPr>
              <a:t>翻译练习：</a:t>
            </a:r>
            <a:endParaRPr lang="en-US" altLang="zh-CN" b="1" dirty="0">
              <a:solidFill>
                <a:srgbClr val="000000"/>
              </a:solidFill>
              <a:cs typeface="Times New Roman" panose="02020603050405020304" pitchFamily="18" charset="0"/>
            </a:endParaRPr>
          </a:p>
          <a:p>
            <a:pPr algn="just" eaLnBrk="1" hangingPunct="1">
              <a:spcBef>
                <a:spcPct val="50000"/>
              </a:spcBef>
            </a:pPr>
            <a:r>
              <a:rPr lang="en-US" altLang="zh-CN" b="1" dirty="0">
                <a:cs typeface="Times New Roman" panose="02020603050405020304" pitchFamily="18" charset="0"/>
              </a:rPr>
              <a:t>Linearly varying horizontal and vertical deflection voltages are generated that are proportional to the required changes in the x and y directions to produce the smooth line.</a:t>
            </a:r>
          </a:p>
          <a:p>
            <a:pPr algn="just" eaLnBrk="1" hangingPunct="1">
              <a:spcBef>
                <a:spcPct val="50000"/>
              </a:spcBef>
            </a:pPr>
            <a:endParaRPr lang="en-US" altLang="zh-CN" b="1" dirty="0">
              <a:latin typeface="楷体_GB2312" pitchFamily="49" charset="-122"/>
              <a:ea typeface="楷体_GB2312" pitchFamily="49" charset="-122"/>
            </a:endParaRPr>
          </a:p>
          <a:p>
            <a:pPr algn="just" eaLnBrk="1" hangingPunct="1">
              <a:spcBef>
                <a:spcPct val="50000"/>
              </a:spcBef>
            </a:pPr>
            <a:r>
              <a:rPr lang="zh-CN" altLang="en-US" b="1" dirty="0">
                <a:latin typeface="楷体_GB2312" pitchFamily="49" charset="-122"/>
                <a:ea typeface="楷体_GB2312" pitchFamily="49" charset="-122"/>
              </a:rPr>
              <a:t>这是根据</a:t>
            </a:r>
            <a:r>
              <a:rPr lang="en-US" altLang="zh-CN" b="1" dirty="0">
                <a:latin typeface="楷体_GB2312" pitchFamily="49" charset="-122"/>
                <a:ea typeface="楷体_GB2312" pitchFamily="49" charset="-122"/>
              </a:rPr>
              <a:t>x</a:t>
            </a:r>
            <a:r>
              <a:rPr lang="zh-CN" altLang="en-US" b="1" dirty="0">
                <a:latin typeface="楷体_GB2312" pitchFamily="49" charset="-122"/>
                <a:ea typeface="楷体_GB2312" pitchFamily="49" charset="-122"/>
              </a:rPr>
              <a:t>方向和</a:t>
            </a:r>
            <a:r>
              <a:rPr lang="en-US" altLang="zh-CN" b="1" dirty="0">
                <a:latin typeface="楷体_GB2312" pitchFamily="49" charset="-122"/>
                <a:ea typeface="楷体_GB2312" pitchFamily="49" charset="-122"/>
              </a:rPr>
              <a:t>y</a:t>
            </a:r>
            <a:r>
              <a:rPr lang="zh-CN" altLang="en-US" b="1" dirty="0">
                <a:latin typeface="楷体_GB2312" pitchFamily="49" charset="-122"/>
                <a:ea typeface="楷体_GB2312" pitchFamily="49" charset="-122"/>
              </a:rPr>
              <a:t>方向需要修改的实际量，线性地改变水平和垂直偏转电压而实现的。</a:t>
            </a:r>
          </a:p>
          <a:p>
            <a:pPr marL="0" indent="0">
              <a:buNone/>
            </a:pPr>
            <a:endParaRPr lang="zh-CN" altLang="en-US" dirty="0"/>
          </a:p>
        </p:txBody>
      </p:sp>
    </p:spTree>
    <p:extLst>
      <p:ext uri="{BB962C8B-B14F-4D97-AF65-F5344CB8AC3E}">
        <p14:creationId xmlns:p14="http://schemas.microsoft.com/office/powerpoint/2010/main" val="32229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vert="horz" wrap="square" lIns="91440" tIns="45720" rIns="91440" bIns="45720" anchor="ctr"/>
          <a:lstStyle/>
          <a:p>
            <a:r>
              <a:rPr lang="en-US" altLang="zh-CN" dirty="0"/>
              <a:t>Exercises</a:t>
            </a:r>
            <a:endParaRPr lang="zh-CN" altLang="en-US" dirty="0"/>
          </a:p>
        </p:txBody>
      </p:sp>
      <p:sp>
        <p:nvSpPr>
          <p:cNvPr id="114691" name="内容占位符 2"/>
          <p:cNvSpPr>
            <a:spLocks noGrp="1"/>
          </p:cNvSpPr>
          <p:nvPr>
            <p:ph idx="1"/>
          </p:nvPr>
        </p:nvSpPr>
        <p:spPr/>
        <p:txBody>
          <a:bodyPr vert="horz" wrap="square" lIns="91440" tIns="45720" rIns="91440" bIns="45720" anchor="t"/>
          <a:lstStyle/>
          <a:p>
            <a:pPr>
              <a:buNone/>
            </a:pPr>
            <a:r>
              <a:rPr lang="en-US" altLang="zh-CN" dirty="0"/>
              <a:t>1 PC (Personal Computer) (D)</a:t>
            </a:r>
          </a:p>
          <a:p>
            <a:pPr>
              <a:buNone/>
            </a:pPr>
            <a:r>
              <a:rPr lang="en-US" altLang="zh-CN" dirty="0"/>
              <a:t>2 Workstation (C)</a:t>
            </a:r>
          </a:p>
          <a:p>
            <a:pPr>
              <a:buNone/>
            </a:pPr>
            <a:r>
              <a:rPr lang="en-US" altLang="zh-CN" dirty="0"/>
              <a:t>3 Mini Computer (E)</a:t>
            </a:r>
          </a:p>
          <a:p>
            <a:pPr>
              <a:buNone/>
            </a:pPr>
            <a:r>
              <a:rPr lang="en-US" altLang="zh-CN" dirty="0"/>
              <a:t>4 Main Frame (B)</a:t>
            </a:r>
          </a:p>
          <a:p>
            <a:pPr>
              <a:buNone/>
            </a:pPr>
            <a:r>
              <a:rPr lang="en-US" altLang="zh-CN" dirty="0"/>
              <a:t>5 Supercomputer (A)</a:t>
            </a:r>
            <a:endParaRPr lang="zh-CN" altLang="en-US" dirty="0"/>
          </a:p>
        </p:txBody>
      </p:sp>
      <p:sp>
        <p:nvSpPr>
          <p:cNvPr id="4" name="页脚占位符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900" b="0" i="0" u="none" strike="noStrike" kern="1200" cap="none" spc="0" normalizeH="0" baseline="0" noProof="0">
                <a:ln>
                  <a:noFill/>
                </a:ln>
                <a:solidFill>
                  <a:schemeClr val="tx1">
                    <a:tint val="75000"/>
                  </a:schemeClr>
                </a:solidFill>
                <a:effectLst/>
                <a:uLnTx/>
                <a:uFillTx/>
                <a:latin typeface="Times New Roman" panose="02020503050405090304" pitchFamily="18" charset="0"/>
                <a:ea typeface="宋体" pitchFamily="2" charset="-122"/>
                <a:cs typeface="+mn-cs"/>
              </a:rPr>
              <a:t>计算机专业英语</a:t>
            </a:r>
          </a:p>
        </p:txBody>
      </p:sp>
      <p:sp>
        <p:nvSpPr>
          <p:cNvPr id="114693" name="灯片编号占位符 4"/>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503050405090304" pitchFamily="18" charset="0"/>
                <a:ea typeface="宋体" pitchFamily="2" charset="-122"/>
                <a:cs typeface="+mn-cs"/>
              </a:defRPr>
            </a:lvl5pPr>
          </a:lstStyle>
          <a:p>
            <a:pPr lvl="0" algn="r"/>
            <a:r>
              <a:rPr lang="en-US" altLang="zh-CN" sz="900" dirty="0">
                <a:solidFill>
                  <a:srgbClr val="898989"/>
                </a:solidFill>
              </a:rPr>
              <a:t>1-</a:t>
            </a:r>
            <a:fld id="{9A0DB2DC-4C9A-4742-B13C-FB6460FD3503}" type="slidenum">
              <a:rPr lang="en-US" altLang="zh-CN" sz="900" dirty="0">
                <a:solidFill>
                  <a:srgbClr val="898989"/>
                </a:solidFill>
              </a:rPr>
              <a:t>9</a:t>
            </a:fld>
            <a:endParaRPr lang="en-US" altLang="zh-CN" sz="900" dirty="0">
              <a:solidFill>
                <a:srgbClr val="898989"/>
              </a:solidFill>
            </a:endParaRPr>
          </a:p>
        </p:txBody>
      </p:sp>
      <p:sp>
        <p:nvSpPr>
          <p:cNvPr id="114694" name="矩形 5"/>
          <p:cNvSpPr/>
          <p:nvPr/>
        </p:nvSpPr>
        <p:spPr>
          <a:xfrm>
            <a:off x="5697538" y="1065213"/>
            <a:ext cx="4794250" cy="5015865"/>
          </a:xfrm>
          <a:prstGeom prst="rect">
            <a:avLst/>
          </a:prstGeom>
          <a:noFill/>
          <a:ln w="9525">
            <a:noFill/>
          </a:ln>
        </p:spPr>
        <p:txBody>
          <a:bodyPr>
            <a:spAutoFit/>
          </a:bodyPr>
          <a:lstStyle/>
          <a:p>
            <a:pPr algn="just">
              <a:spcAft>
                <a:spcPts val="600"/>
              </a:spcAft>
            </a:pPr>
            <a:r>
              <a:rPr lang="en-US" altLang="zh-CN" sz="2000" dirty="0">
                <a:latin typeface="Times New Roman" panose="02020503050405090304" pitchFamily="18" charset="0"/>
              </a:rPr>
              <a:t>A. It is an extremely fast computer, which can execute hundreds of millions of instructions per second. </a:t>
            </a:r>
          </a:p>
          <a:p>
            <a:pPr algn="just">
              <a:spcAft>
                <a:spcPts val="600"/>
              </a:spcAft>
            </a:pPr>
            <a:r>
              <a:rPr lang="en-US" altLang="zh-CN" sz="2000" dirty="0">
                <a:latin typeface="Times New Roman" panose="02020503050405090304" pitchFamily="18" charset="0"/>
              </a:rPr>
              <a:t>B. It is a multi-user computer system, capable of supporting hundreds of users simultaneously. Software technology is different from minicomputer.</a:t>
            </a:r>
          </a:p>
          <a:p>
            <a:pPr algn="just">
              <a:spcAft>
                <a:spcPts val="600"/>
              </a:spcAft>
            </a:pPr>
            <a:r>
              <a:rPr lang="en-US" altLang="zh-CN" sz="2000" dirty="0">
                <a:latin typeface="Times New Roman" panose="02020503050405090304" pitchFamily="18" charset="0"/>
              </a:rPr>
              <a:t>C. It is also a single user computer system, similar to personal computer however has a more powerful microprocessor. </a:t>
            </a:r>
          </a:p>
          <a:p>
            <a:pPr algn="just">
              <a:spcAft>
                <a:spcPts val="600"/>
              </a:spcAft>
            </a:pPr>
            <a:r>
              <a:rPr lang="en-US" altLang="zh-CN" sz="2000" dirty="0">
                <a:latin typeface="Times New Roman" panose="02020503050405090304" pitchFamily="18" charset="0"/>
              </a:rPr>
              <a:t>D. It is a single user computer system having moderately powerful microprocessor. </a:t>
            </a:r>
          </a:p>
          <a:p>
            <a:pPr algn="just">
              <a:spcAft>
                <a:spcPts val="600"/>
              </a:spcAft>
            </a:pPr>
            <a:r>
              <a:rPr lang="en-US" altLang="zh-CN" sz="2000" dirty="0">
                <a:latin typeface="Times New Roman" panose="02020503050405090304" pitchFamily="18" charset="0"/>
              </a:rPr>
              <a:t>E. It is a multi-user computer system, capable of supporting hundreds of users simultaneously. </a:t>
            </a:r>
            <a:endParaRPr lang="zh-CN" altLang="en-US" sz="2000" dirty="0">
              <a:latin typeface="Times New Roman" panose="02020503050405090304" pitchFamily="18" charset="0"/>
            </a:endParaRPr>
          </a:p>
        </p:txBody>
      </p:sp>
    </p:spTree>
  </p:cSld>
  <p:clrMapOvr>
    <a:masterClrMapping/>
  </p:clrMapOvr>
  <p:transition spd="med">
    <p:pull dir="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1532</TotalTime>
  <Words>8922</Words>
  <Application>Microsoft Office PowerPoint</Application>
  <PresentationFormat>Widescreen</PresentationFormat>
  <Paragraphs>689</Paragraphs>
  <Slides>89</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89</vt:i4>
      </vt:variant>
    </vt:vector>
  </HeadingPairs>
  <TitlesOfParts>
    <vt:vector size="96" baseType="lpstr">
      <vt:lpstr>楷体_GB2312</vt:lpstr>
      <vt:lpstr>宋体</vt:lpstr>
      <vt:lpstr>Arial</vt:lpstr>
      <vt:lpstr>Calibri</vt:lpstr>
      <vt:lpstr>Calibri Light</vt:lpstr>
      <vt:lpstr>Times New Roman</vt:lpstr>
      <vt:lpstr>Office 主题</vt:lpstr>
      <vt:lpstr>Chapter one</vt:lpstr>
      <vt:lpstr>Exercises</vt:lpstr>
      <vt:lpstr>Exercises</vt:lpstr>
      <vt:lpstr>Exercises</vt:lpstr>
      <vt:lpstr>PowerPoint Presentation</vt:lpstr>
      <vt:lpstr>PowerPoint Presentation</vt:lpstr>
      <vt:lpstr>PowerPoint Presentation</vt:lpstr>
      <vt:lpstr>PowerPoint Presentation</vt:lpstr>
      <vt:lpstr>Exercises</vt:lpstr>
      <vt:lpstr>PowerPoint Presentation</vt:lpstr>
      <vt:lpstr>Chapter tow</vt:lpstr>
      <vt:lpstr>PowerPoint Presentation</vt:lpstr>
      <vt:lpstr>PowerPoint Presentation</vt:lpstr>
      <vt:lpstr>PowerPoint Presentation</vt:lpstr>
      <vt:lpstr>PowerPoint Presentation</vt:lpstr>
      <vt:lpstr>PowerPoint Presentation</vt:lpstr>
      <vt:lpstr>PowerPoint Presentation</vt:lpstr>
      <vt:lpstr>Chapter 3</vt:lpstr>
      <vt:lpstr>PowerPoint Presentation</vt:lpstr>
      <vt:lpstr>PowerPoint Presentation</vt:lpstr>
      <vt:lpstr>PowerPoint Presentation</vt:lpstr>
      <vt:lpstr>Chapter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five</vt:lpstr>
      <vt:lpstr>PowerPoint Presentation</vt:lpstr>
      <vt:lpstr>PowerPoint Presentation</vt:lpstr>
      <vt:lpstr>PowerPoint Presentation</vt:lpstr>
      <vt:lpstr>PowerPoint Presentation</vt:lpstr>
      <vt:lpstr>PowerPoint Presentation</vt:lpstr>
      <vt:lpstr>PowerPoint Presentation</vt:lpstr>
      <vt:lpstr>Chapter 6</vt:lpstr>
      <vt:lpstr>PowerPoint Presentation</vt:lpstr>
      <vt:lpstr>PowerPoint Presentation</vt:lpstr>
      <vt:lpstr>PowerPoint Presentation</vt:lpstr>
      <vt:lpstr>PowerPoint Presentation</vt:lpstr>
      <vt:lpstr>PowerPoint Presentation</vt:lpstr>
      <vt:lpstr>Chapter 7</vt:lpstr>
      <vt:lpstr>PowerPoint Presentation</vt:lpstr>
      <vt:lpstr>PowerPoint Presentation</vt:lpstr>
      <vt:lpstr>PowerPoint Presentation</vt:lpstr>
      <vt:lpstr>PowerPoint Presentation</vt:lpstr>
      <vt:lpstr>PowerPoint Presentation</vt:lpstr>
      <vt:lpstr>PowerPoint Presentation</vt:lpstr>
      <vt:lpstr>Chapter 8</vt:lpstr>
      <vt:lpstr>PowerPoint Presentation</vt:lpstr>
      <vt:lpstr>PowerPoint Presentation</vt:lpstr>
      <vt:lpstr>PowerPoint Presentation</vt:lpstr>
      <vt:lpstr>PowerPoint Presentation</vt:lpstr>
      <vt:lpstr>PowerPoint Presentation</vt:lpstr>
      <vt:lpstr>Chapter 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11</vt:lpstr>
      <vt:lpstr>PowerPoint Presentation</vt:lpstr>
      <vt:lpstr>PowerPoint Presentation</vt:lpstr>
      <vt:lpstr>Chapter 12</vt:lpstr>
      <vt:lpstr>PowerPoint Presentation</vt:lpstr>
      <vt:lpstr>PowerPoint Presentation</vt:lpstr>
      <vt:lpstr>PowerPoint Presentation</vt:lpstr>
      <vt:lpstr>PowerPoint Presentation</vt:lpstr>
      <vt:lpstr>Chapter 13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zucan</dc:creator>
  <cp:lastModifiedBy>阮 炜霖</cp:lastModifiedBy>
  <cp:revision>82</cp:revision>
  <dcterms:created xsi:type="dcterms:W3CDTF">2021-01-05T00:03:09Z</dcterms:created>
  <dcterms:modified xsi:type="dcterms:W3CDTF">2022-01-07T15:11:22Z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2052-1.8.2.2861</vt:lpwstr>
  </property>
</Properties>
</file>