
<file path=[Content_Types].xml><?xml version="1.0" encoding="utf-8"?>
<Types xmlns="http://schemas.openxmlformats.org/package/2006/content-types">
  <Default Extension="xml" ContentType="application/xml"/>
  <Default Extension="docx" ContentType="application/vnd.openxmlformats-officedocument.wordprocessingml.document"/>
  <Default Extension="jpeg" ContentType="image/jpeg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9" r:id="rId4"/>
    <p:sldId id="258" r:id="rId5"/>
    <p:sldId id="260" r:id="rId6"/>
    <p:sldId id="278" r:id="rId7"/>
    <p:sldId id="261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 varScale="1">
        <p:scale>
          <a:sx n="155" d="100"/>
          <a:sy n="155" d="100"/>
        </p:scale>
        <p:origin x="208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8532-D767-3C41-80B6-A5DA1769BAA9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65E-4948-B149-96AE-526451C1D0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1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7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0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9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4B52-AAD0-6948-A747-D6557149DCEB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8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1367485"/>
            <a:ext cx="9143999" cy="151408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动态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测试特性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——</a:t>
            </a:r>
            <a:r>
              <a:rPr kumimoji="1" lang="zh-CN" altLang="en-US" sz="3200" dirty="0" smtClean="0"/>
              <a:t>动态</a:t>
            </a:r>
            <a:r>
              <a:rPr kumimoji="1" lang="en-US" altLang="zh-CN" sz="3200" dirty="0"/>
              <a:t>Web</a:t>
            </a:r>
            <a:r>
              <a:rPr kumimoji="1" lang="zh-CN" altLang="en-US" sz="3200" dirty="0"/>
              <a:t>测试与传统</a:t>
            </a:r>
            <a:r>
              <a:rPr kumimoji="1" lang="en-US" altLang="zh-CN" sz="3200" dirty="0"/>
              <a:t>IO</a:t>
            </a:r>
            <a:r>
              <a:rPr kumimoji="1" lang="zh-CN" altLang="en-US" sz="3200" dirty="0"/>
              <a:t>测试的区别</a:t>
            </a:r>
            <a:endParaRPr kumimoji="1"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038"/>
            <a:ext cx="3538673" cy="31704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777" y="795038"/>
            <a:ext cx="3243475" cy="3170452"/>
          </a:xfrm>
          <a:prstGeom prst="rect">
            <a:avLst/>
          </a:prstGeom>
        </p:spPr>
      </p:pic>
      <p:pic>
        <p:nvPicPr>
          <p:cNvPr id="6" name="图片 5" descr="Screenshot_2015-11-28-12-46-0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04" y="475083"/>
            <a:ext cx="2154235" cy="38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74" y="205520"/>
            <a:ext cx="7502776" cy="37890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0453" y="4149687"/>
            <a:ext cx="63401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正确性</a:t>
            </a:r>
            <a:r>
              <a:rPr kumimoji="1" lang="en-US" altLang="zh-CN" sz="3200" b="1" dirty="0" smtClean="0"/>
              <a:t>      </a:t>
            </a:r>
            <a:r>
              <a:rPr kumimoji="1" lang="zh-CN" altLang="en-US" sz="3200" b="1" dirty="0" smtClean="0"/>
              <a:t>可靠性</a:t>
            </a:r>
            <a:r>
              <a:rPr kumimoji="1" lang="en-US" altLang="zh-CN" sz="3200" b="1" dirty="0" smtClean="0"/>
              <a:t>      </a:t>
            </a:r>
            <a:r>
              <a:rPr kumimoji="1" lang="zh-CN" altLang="en-US" sz="3200" b="1" dirty="0" smtClean="0"/>
              <a:t>易用性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215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基本概念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GUI</a:t>
            </a:r>
            <a:r>
              <a:rPr kumimoji="1" lang="zh-CN" altLang="en-US" dirty="0"/>
              <a:t>（</a:t>
            </a:r>
            <a:r>
              <a:rPr kumimoji="1" lang="en-US" altLang="zh-CN" dirty="0"/>
              <a:t>Graphical User Interface</a:t>
            </a:r>
            <a:r>
              <a:rPr kumimoji="1" lang="zh-CN" altLang="en-US" dirty="0"/>
              <a:t>）是软</a:t>
            </a:r>
            <a:r>
              <a:rPr kumimoji="1" lang="zh-CN" altLang="en-US" dirty="0" smtClean="0"/>
              <a:t>件前端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GUI</a:t>
            </a:r>
            <a:r>
              <a:rPr kumimoji="1" lang="zh-CN" altLang="en-US" dirty="0"/>
              <a:t>包含图形对象</a:t>
            </a:r>
            <a:r>
              <a:rPr kumimoji="1" lang="en-US" altLang="zh-CN" dirty="0"/>
              <a:t>w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widgets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sz="3200" dirty="0"/>
              <a:t>每个</a:t>
            </a:r>
            <a:r>
              <a:rPr kumimoji="1" lang="en-US" altLang="zh-CN" sz="3200" dirty="0"/>
              <a:t>w</a:t>
            </a:r>
            <a:r>
              <a:rPr kumimoji="1" lang="zh-CN" altLang="en-US" sz="3200" dirty="0"/>
              <a:t>附带一组属性集合</a:t>
            </a:r>
            <a:r>
              <a:rPr kumimoji="1" lang="en-US" altLang="zh-CN" sz="3200" dirty="0"/>
              <a:t>p</a:t>
            </a:r>
          </a:p>
          <a:p>
            <a:pPr lvl="2"/>
            <a:r>
              <a:rPr kumimoji="1" lang="zh-CN" altLang="en-US" sz="3200" dirty="0" smtClean="0"/>
              <a:t>属性在运行时赋</a:t>
            </a:r>
            <a:r>
              <a:rPr kumimoji="1" lang="zh-CN" altLang="en-US" sz="3200" dirty="0"/>
              <a:t>予具体的属性值</a:t>
            </a:r>
            <a:r>
              <a:rPr kumimoji="1" lang="en-US" altLang="zh-CN" sz="3200" dirty="0" smtClean="0"/>
              <a:t>v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560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GUI</a:t>
            </a:r>
            <a:r>
              <a:rPr kumimoji="1"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GUI</a:t>
            </a:r>
            <a:r>
              <a:rPr kumimoji="1" lang="zh-CN" altLang="en-US" dirty="0"/>
              <a:t>状态：软件运行某一时刻每个对象的每个属性对应的值的集合</a:t>
            </a:r>
            <a:r>
              <a:rPr kumimoji="1" lang="en-US" altLang="zh-CN" dirty="0"/>
              <a:t>: {…, (w, p, v), …}</a:t>
            </a:r>
          </a:p>
          <a:p>
            <a:endParaRPr kumimoji="1" lang="en-US" altLang="zh-CN" dirty="0" smtClean="0"/>
          </a:p>
          <a:p>
            <a:r>
              <a:rPr lang="en-US" altLang="zh-CN" dirty="0"/>
              <a:t>GUI</a:t>
            </a:r>
            <a:r>
              <a:rPr lang="zh-CN" altLang="en-US" dirty="0" smtClean="0"/>
              <a:t>事件</a:t>
            </a:r>
            <a:r>
              <a:rPr lang="en-US" altLang="zh-CN" i="1" dirty="0" smtClean="0"/>
              <a:t>e</a:t>
            </a:r>
            <a:r>
              <a:rPr lang="zh-CN" altLang="en-US" dirty="0" smtClean="0"/>
              <a:t>触发软件状态</a:t>
            </a:r>
            <a:r>
              <a:rPr lang="zh-CN" altLang="en-US" dirty="0"/>
              <a:t>的迁移</a:t>
            </a:r>
            <a:r>
              <a:rPr lang="en-US" altLang="zh-CN" dirty="0"/>
              <a:t>, </a:t>
            </a:r>
            <a:r>
              <a:rPr lang="zh-CN" altLang="en-US" dirty="0" smtClean="0"/>
              <a:t>即使得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从一个状态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转换成另外一个状态</a:t>
            </a:r>
            <a:r>
              <a:rPr lang="en-US" altLang="zh-CN" i="1" dirty="0" smtClean="0"/>
              <a:t>s’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测试操作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识别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对</a:t>
            </a:r>
            <a:r>
              <a:rPr kumimoji="1" lang="zh-CN" altLang="en-US" dirty="0" smtClean="0"/>
              <a:t>象</a:t>
            </a:r>
            <a:endParaRPr kumimoji="1" lang="en-US" altLang="zh-CN" dirty="0" smtClean="0"/>
          </a:p>
          <a:p>
            <a:r>
              <a:rPr kumimoji="1" lang="zh-CN" altLang="en-US" dirty="0"/>
              <a:t>执行</a:t>
            </a:r>
            <a:r>
              <a:rPr kumimoji="1" lang="en-US" altLang="zh-CN" dirty="0"/>
              <a:t>GUI</a:t>
            </a:r>
            <a:r>
              <a:rPr kumimoji="1" lang="zh-CN" altLang="en-US" dirty="0"/>
              <a:t>事件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鼠标点击、拖拽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/>
              <a:t>向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对象输入测试数据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输入</a:t>
            </a:r>
            <a:r>
              <a:rPr kumimoji="1" lang="zh-CN" altLang="en-US" dirty="0"/>
              <a:t>文本框的值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/>
              <a:t>执行若干</a:t>
            </a:r>
            <a:r>
              <a:rPr kumimoji="1" lang="en-US" altLang="zh-CN" dirty="0"/>
              <a:t>GUI</a:t>
            </a:r>
            <a:r>
              <a:rPr kumimoji="1" lang="zh-CN" altLang="en-US" dirty="0" smtClean="0"/>
              <a:t>对象构建功能测试</a:t>
            </a:r>
            <a:endParaRPr kumimoji="1" lang="en-US" altLang="zh-CN" dirty="0" smtClean="0"/>
          </a:p>
          <a:p>
            <a:r>
              <a:rPr kumimoji="1" lang="zh-CN" altLang="en-US" dirty="0"/>
              <a:t>识别</a:t>
            </a:r>
            <a:r>
              <a:rPr kumimoji="1" lang="en-US" altLang="zh-CN" dirty="0"/>
              <a:t>GUI</a:t>
            </a:r>
            <a:r>
              <a:rPr kumimoji="1" lang="zh-CN" altLang="en-US" dirty="0"/>
              <a:t>的响应和输出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70969" y="4246660"/>
            <a:ext cx="61450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依赖于</a:t>
            </a:r>
            <a:r>
              <a:rPr lang="en-US" altLang="zh-CN" sz="3200" dirty="0"/>
              <a:t>GUI</a:t>
            </a:r>
            <a:r>
              <a:rPr lang="zh-CN" altLang="en-US" sz="3200" dirty="0"/>
              <a:t>的实现语言和实现</a:t>
            </a:r>
            <a:r>
              <a:rPr lang="zh-CN" altLang="en-US" sz="3200" dirty="0" smtClean="0"/>
              <a:t>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2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GUI</a:t>
            </a:r>
            <a:r>
              <a:rPr kumimoji="1" lang="zh-CN" altLang="en-US" dirty="0" smtClean="0"/>
              <a:t>测试难点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28243"/>
          </a:xfrm>
        </p:spPr>
        <p:txBody>
          <a:bodyPr/>
          <a:lstStyle/>
          <a:p>
            <a:r>
              <a:rPr kumimoji="1" lang="en-US" altLang="zh-CN" dirty="0"/>
              <a:t>GUI </a:t>
            </a:r>
            <a:r>
              <a:rPr kumimoji="1" lang="zh-CN" altLang="en-US" dirty="0" smtClean="0"/>
              <a:t>测试自动化比较难</a:t>
            </a:r>
            <a:endParaRPr kumimoji="1" lang="en-US" altLang="zh-CN" dirty="0" smtClean="0"/>
          </a:p>
          <a:p>
            <a:r>
              <a:rPr kumimoji="1" lang="zh-CN" altLang="en-US" dirty="0"/>
              <a:t>难以有效收集、观测和跟踪</a:t>
            </a:r>
            <a:r>
              <a:rPr kumimoji="1" lang="en-US" altLang="zh-CN" dirty="0"/>
              <a:t>GUI </a:t>
            </a:r>
            <a:r>
              <a:rPr kumimoji="1" lang="zh-CN" altLang="en-US" dirty="0" smtClean="0"/>
              <a:t>状态</a:t>
            </a:r>
            <a:endParaRPr kumimoji="1" lang="en-US" altLang="zh-CN" dirty="0" smtClean="0"/>
          </a:p>
          <a:p>
            <a:r>
              <a:rPr kumimoji="1" lang="en-US" altLang="zh-CN" dirty="0"/>
              <a:t>GUI </a:t>
            </a:r>
            <a:r>
              <a:rPr kumimoji="1" lang="zh-CN" altLang="en-US" dirty="0" smtClean="0"/>
              <a:t>状态爆炸问题</a:t>
            </a:r>
            <a:endParaRPr kumimoji="1" lang="en-US" altLang="zh-CN" dirty="0" smtClean="0"/>
          </a:p>
          <a:p>
            <a:r>
              <a:rPr kumimoji="1" lang="en-US" altLang="zh-CN" dirty="0"/>
              <a:t>GUI </a:t>
            </a:r>
            <a:r>
              <a:rPr kumimoji="1" lang="zh-CN" altLang="en-US" dirty="0" smtClean="0"/>
              <a:t>事件的控制比较难</a:t>
            </a:r>
            <a:endParaRPr kumimoji="1" lang="en-US" altLang="zh-CN" dirty="0" smtClean="0"/>
          </a:p>
          <a:p>
            <a:r>
              <a:rPr kumimoji="1" lang="en-US" altLang="zh-CN" dirty="0"/>
              <a:t>GUI </a:t>
            </a:r>
            <a:r>
              <a:rPr kumimoji="1" lang="zh-CN" altLang="en-US" dirty="0"/>
              <a:t>测试维护成本极</a:t>
            </a:r>
            <a:r>
              <a:rPr kumimoji="1" lang="zh-CN" altLang="en-US" dirty="0" smtClean="0"/>
              <a:t>高</a:t>
            </a:r>
            <a:endParaRPr kumimoji="1" lang="en-US" altLang="zh-CN" dirty="0" smtClean="0"/>
          </a:p>
          <a:p>
            <a:r>
              <a:rPr kumimoji="1" lang="en-US" altLang="zh-CN" dirty="0" smtClean="0"/>
              <a:t>......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3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人工测试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录制回放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基于模型的测试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0027" y="1198813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探索式测试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依赖领域知识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800027" y="2356159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自动化测试</a:t>
            </a:r>
          </a:p>
          <a:p>
            <a:r>
              <a:rPr kumimoji="1" lang="zh-CN" altLang="en-US" sz="3200" dirty="0" smtClean="0"/>
              <a:t>适用于初级人员</a:t>
            </a:r>
            <a:endParaRPr kumimoji="1"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800027" y="3544886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状态机模型</a:t>
            </a:r>
          </a:p>
          <a:p>
            <a:r>
              <a:rPr kumimoji="1" lang="zh-CN" altLang="en-US" sz="3200" dirty="0" smtClean="0"/>
              <a:t>事件流模型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4937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充分性准则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代码覆盖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不充分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变异分析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难以实施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常用准则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90095" y="2619873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功能点覆盖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状态覆盖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事件流覆盖</a:t>
            </a:r>
            <a:endParaRPr kumimoji="1" lang="zh-CN" altLang="en-US" sz="2800" dirty="0"/>
          </a:p>
        </p:txBody>
      </p:sp>
      <p:sp>
        <p:nvSpPr>
          <p:cNvPr id="6" name="左大括号 5"/>
          <p:cNvSpPr/>
          <p:nvPr/>
        </p:nvSpPr>
        <p:spPr>
          <a:xfrm>
            <a:off x="3060084" y="2749866"/>
            <a:ext cx="230011" cy="11499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6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功能点覆盖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9614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登录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查询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订票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支付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改签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变更到站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退票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......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83" y="1445461"/>
            <a:ext cx="5711317" cy="28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031" y="499976"/>
            <a:ext cx="677108" cy="41960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3200" dirty="0" smtClean="0"/>
              <a:t>订票功能的进一步细化</a:t>
            </a:r>
            <a:endParaRPr kumimoji="1" lang="zh-CN" altLang="en-US" sz="3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23144" y="656194"/>
            <a:ext cx="7496767" cy="406980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路程：单程、往返</a:t>
            </a:r>
            <a:endParaRPr kumimoji="1" lang="en-US" altLang="zh-CN" dirty="0" smtClean="0"/>
          </a:p>
          <a:p>
            <a:r>
              <a:rPr kumimoji="1" lang="zh-CN" altLang="en-US" dirty="0" smtClean="0"/>
              <a:t>到发：选择、输入、城市、车站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时间：预售期内、预售期外</a:t>
            </a:r>
            <a:endParaRPr kumimoji="1" lang="en-US" altLang="zh-CN" dirty="0" smtClean="0"/>
          </a:p>
          <a:p>
            <a:r>
              <a:rPr kumimoji="1" lang="zh-CN" altLang="en-US" dirty="0" smtClean="0"/>
              <a:t>乘客：单人、多人、学生、儿童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等级：一等座、二等座、硬卧、硬座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支付：银联、网银、支付宝、中铁银通</a:t>
            </a:r>
            <a:endParaRPr kumimoji="1" lang="en-US" altLang="zh-CN" dirty="0" smtClean="0"/>
          </a:p>
          <a:p>
            <a:r>
              <a:rPr kumimoji="1" lang="en-US" altLang="zh-CN" dirty="0" smtClean="0"/>
              <a:t>......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2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传统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状态覆盖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有限状态自动机</a:t>
            </a:r>
            <a:r>
              <a:rPr kumimoji="1" lang="en-US" altLang="zh-CN" dirty="0" smtClean="0"/>
              <a:t>FSM</a:t>
            </a:r>
          </a:p>
          <a:p>
            <a:pPr lvl="3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状态</a:t>
            </a:r>
            <a:endParaRPr kumimoji="1" lang="en-US" altLang="zh-CN" dirty="0" smtClean="0"/>
          </a:p>
          <a:p>
            <a:pPr lvl="3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迁移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187" y="2225826"/>
            <a:ext cx="3167207" cy="1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2508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6799" y="0"/>
            <a:ext cx="353239" cy="509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6800" y="442387"/>
            <a:ext cx="1270870" cy="187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1900" y="699966"/>
            <a:ext cx="716271" cy="1519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1900" y="2212296"/>
            <a:ext cx="1148157" cy="293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56799" y="2219892"/>
            <a:ext cx="1270870" cy="239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9199" y="2302292"/>
            <a:ext cx="1270870" cy="239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69200" y="564787"/>
            <a:ext cx="1270870" cy="187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事件流覆盖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59" y="693276"/>
            <a:ext cx="5870285" cy="44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思考题：针对</a:t>
            </a:r>
            <a:r>
              <a:rPr kumimoji="1" lang="en-US" altLang="zh-CN" sz="3200" dirty="0" smtClean="0"/>
              <a:t>12306</a:t>
            </a:r>
            <a:r>
              <a:rPr kumimoji="1" lang="zh-CN" altLang="en-US" sz="3200" dirty="0" smtClean="0"/>
              <a:t>改签功能构造</a:t>
            </a:r>
            <a:r>
              <a:rPr kumimoji="1" lang="en-US" altLang="zh-CN" sz="3200" dirty="0" smtClean="0"/>
              <a:t>FSM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61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测试用例输入格式确定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测试用例输入长度确定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测试用例预期结果形式确定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688948"/>
              </p:ext>
            </p:extLst>
          </p:nvPr>
        </p:nvGraphicFramePr>
        <p:xfrm>
          <a:off x="217032" y="3337838"/>
          <a:ext cx="8722606" cy="143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文档" r:id="rId3" imgW="5410200" imgH="889000" progId="Word.Document.12">
                  <p:embed/>
                </p:oleObj>
              </mc:Choice>
              <mc:Fallback>
                <p:oleObj name="文档" r:id="rId3" imgW="54102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032" y="3337838"/>
                        <a:ext cx="8722606" cy="1433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66780" y="379791"/>
            <a:ext cx="6002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Foo(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a,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b,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c,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d)</a:t>
            </a: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result = 0;</a:t>
            </a:r>
          </a:p>
          <a:p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    //calculating with input a, b, c and d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...</a:t>
            </a:r>
          </a:p>
          <a:p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return result;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}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2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66780" y="379791"/>
            <a:ext cx="6002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Foo(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a,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b,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c,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d)</a:t>
            </a: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dirty="0" smtClean="0">
                <a:latin typeface="Courier New"/>
                <a:cs typeface="Courier New"/>
              </a:rPr>
              <a:t> result = 0;</a:t>
            </a:r>
          </a:p>
          <a:p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    //calculating with input a, b, c and d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...</a:t>
            </a:r>
          </a:p>
          <a:p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   return result;</a:t>
            </a:r>
          </a:p>
          <a:p>
            <a:r>
              <a:rPr kumimoji="1" lang="en-US" altLang="zh-CN" dirty="0">
                <a:latin typeface="Courier New"/>
                <a:cs typeface="Courier New"/>
              </a:rPr>
              <a:t>}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771" y="3035252"/>
            <a:ext cx="68231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Courier New"/>
                <a:cs typeface="Courier New"/>
              </a:rPr>
              <a:t>assertEqual</a:t>
            </a:r>
            <a:r>
              <a:rPr kumimoji="1" lang="en-US" altLang="zh-CN" dirty="0" smtClean="0">
                <a:latin typeface="Courier New"/>
                <a:cs typeface="Courier New"/>
              </a:rPr>
              <a:t>(expect_result, Foo(-1,  0,  1, -1));</a:t>
            </a:r>
          </a:p>
          <a:p>
            <a:endParaRPr kumimoji="1" lang="en-US" altLang="zh-CN" dirty="0">
              <a:latin typeface="Courier New"/>
              <a:cs typeface="Courier New"/>
            </a:endParaRPr>
          </a:p>
          <a:p>
            <a:r>
              <a:rPr kumimoji="1" lang="en-US" altLang="zh-CN" dirty="0" err="1">
                <a:latin typeface="Courier New"/>
                <a:cs typeface="Courier New"/>
              </a:rPr>
              <a:t>assertEqual</a:t>
            </a:r>
            <a:r>
              <a:rPr kumimoji="1" lang="en-US" altLang="zh-CN" dirty="0">
                <a:latin typeface="Courier New"/>
                <a:cs typeface="Courier New"/>
              </a:rPr>
              <a:t>(expect_result, </a:t>
            </a:r>
            <a:r>
              <a:rPr kumimoji="1" lang="en-US" altLang="zh-CN" dirty="0" smtClean="0">
                <a:latin typeface="Courier New"/>
                <a:cs typeface="Courier New"/>
              </a:rPr>
              <a:t>Foo( 0,  1, -1,  0));</a:t>
            </a:r>
          </a:p>
          <a:p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err="1">
                <a:latin typeface="Courier New"/>
                <a:cs typeface="Courier New"/>
              </a:rPr>
              <a:t>assertEqual</a:t>
            </a:r>
            <a:r>
              <a:rPr kumimoji="1" lang="en-US" altLang="zh-CN" dirty="0">
                <a:latin typeface="Courier New"/>
                <a:cs typeface="Courier New"/>
              </a:rPr>
              <a:t>(expect_result, </a:t>
            </a:r>
            <a:r>
              <a:rPr kumimoji="1" lang="en-US" altLang="zh-CN" dirty="0" smtClean="0">
                <a:latin typeface="Courier New"/>
                <a:cs typeface="Courier New"/>
              </a:rPr>
              <a:t>Foo( 1, -1,  0,  1));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47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动态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2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测试用例输入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操作长度不确定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测试用例输入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操作次序不确定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测试用例预期结果形式多样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1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49158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65119" y="2002454"/>
            <a:ext cx="3276458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以</a:t>
            </a:r>
            <a:r>
              <a:rPr kumimoji="1" lang="en-US" altLang="zh-CN" sz="3200" dirty="0" smtClean="0"/>
              <a:t>12306</a:t>
            </a:r>
            <a:r>
              <a:rPr kumimoji="1" lang="zh-CN" altLang="en-US" sz="3200" dirty="0" smtClean="0"/>
              <a:t>购票为例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34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本质：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3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492</Words>
  <Application>Microsoft Macintosh PowerPoint</Application>
  <PresentationFormat>全屏显示(16:9)</PresentationFormat>
  <Paragraphs>108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Courier New</vt:lpstr>
      <vt:lpstr>DengXian</vt:lpstr>
      <vt:lpstr>宋体</vt:lpstr>
      <vt:lpstr>Arial</vt:lpstr>
      <vt:lpstr>Office 主题</vt:lpstr>
      <vt:lpstr>文档</vt:lpstr>
      <vt:lpstr>动态Web测试特性 ——动态Web测试与传统IO测试的区别</vt:lpstr>
      <vt:lpstr>传统IO测试</vt:lpstr>
      <vt:lpstr>PowerPoint 演示文稿</vt:lpstr>
      <vt:lpstr>PowerPoint 演示文稿</vt:lpstr>
      <vt:lpstr>PowerPoint 演示文稿</vt:lpstr>
      <vt:lpstr>动态Web测试</vt:lpstr>
      <vt:lpstr>PowerPoint 演示文稿</vt:lpstr>
      <vt:lpstr>PowerPoint 演示文稿</vt:lpstr>
      <vt:lpstr>本质：GUI测试</vt:lpstr>
      <vt:lpstr>PowerPoint 演示文稿</vt:lpstr>
      <vt:lpstr>PowerPoint 演示文稿</vt:lpstr>
      <vt:lpstr>GUI基本概念</vt:lpstr>
      <vt:lpstr>GUI基本概念</vt:lpstr>
      <vt:lpstr>GUI测试操作</vt:lpstr>
      <vt:lpstr>GUI测试难点</vt:lpstr>
      <vt:lpstr>常用方法</vt:lpstr>
      <vt:lpstr>充分性准则</vt:lpstr>
      <vt:lpstr>功能点覆盖</vt:lpstr>
      <vt:lpstr>PowerPoint 演示文稿</vt:lpstr>
      <vt:lpstr>状态覆盖</vt:lpstr>
      <vt:lpstr>PowerPoint 演示文稿</vt:lpstr>
      <vt:lpstr>事件流覆盖</vt:lpstr>
      <vt:lpstr>思考题：针对12306改签功能构造FSM</vt:lpstr>
    </vt:vector>
  </TitlesOfParts>
  <Company>NJU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Web测试基础</dc:title>
  <dc:creator>Ziyuan Wang</dc:creator>
  <cp:lastModifiedBy>Microsoft Office 用户</cp:lastModifiedBy>
  <cp:revision>11</cp:revision>
  <dcterms:created xsi:type="dcterms:W3CDTF">2015-11-10T03:51:22Z</dcterms:created>
  <dcterms:modified xsi:type="dcterms:W3CDTF">2017-08-16T08:38:14Z</dcterms:modified>
</cp:coreProperties>
</file>