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80" r:id="rId3"/>
    <p:sldId id="269" r:id="rId4"/>
    <p:sldId id="259" r:id="rId5"/>
    <p:sldId id="264" r:id="rId6"/>
    <p:sldId id="324" r:id="rId7"/>
    <p:sldId id="276" r:id="rId8"/>
    <p:sldId id="270" r:id="rId9"/>
    <p:sldId id="266" r:id="rId10"/>
    <p:sldId id="267" r:id="rId11"/>
    <p:sldId id="271" r:id="rId12"/>
    <p:sldId id="272" r:id="rId13"/>
    <p:sldId id="273" r:id="rId14"/>
    <p:sldId id="289" r:id="rId15"/>
    <p:sldId id="290" r:id="rId16"/>
    <p:sldId id="291" r:id="rId17"/>
    <p:sldId id="275" r:id="rId18"/>
    <p:sldId id="277" r:id="rId19"/>
    <p:sldId id="274" r:id="rId20"/>
    <p:sldId id="279" r:id="rId21"/>
    <p:sldId id="293" r:id="rId22"/>
    <p:sldId id="295" r:id="rId23"/>
    <p:sldId id="296" r:id="rId24"/>
    <p:sldId id="297" r:id="rId25"/>
    <p:sldId id="299" r:id="rId26"/>
    <p:sldId id="282" r:id="rId27"/>
    <p:sldId id="300" r:id="rId28"/>
    <p:sldId id="294" r:id="rId29"/>
    <p:sldId id="283" r:id="rId30"/>
    <p:sldId id="301" r:id="rId31"/>
    <p:sldId id="284" r:id="rId32"/>
    <p:sldId id="285" r:id="rId33"/>
    <p:sldId id="286" r:id="rId34"/>
    <p:sldId id="265" r:id="rId35"/>
    <p:sldId id="323" r:id="rId36"/>
    <p:sldId id="260" r:id="rId37"/>
    <p:sldId id="257" r:id="rId38"/>
    <p:sldId id="258" r:id="rId39"/>
    <p:sldId id="287" r:id="rId40"/>
    <p:sldId id="288" r:id="rId41"/>
    <p:sldId id="302" r:id="rId42"/>
    <p:sldId id="261" r:id="rId43"/>
    <p:sldId id="262" r:id="rId44"/>
    <p:sldId id="263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4" r:id="rId55"/>
    <p:sldId id="321" r:id="rId56"/>
    <p:sldId id="319" r:id="rId57"/>
    <p:sldId id="312" r:id="rId58"/>
    <p:sldId id="318" r:id="rId59"/>
    <p:sldId id="313" r:id="rId60"/>
    <p:sldId id="316" r:id="rId61"/>
    <p:sldId id="317" r:id="rId62"/>
    <p:sldId id="320" r:id="rId6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72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B8E32-A681-4A48-851D-9EE0D54CF5B3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36C6-98E2-6945-B342-AB9DCB00EF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48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036C6-98E2-6945-B342-AB9DCB00EFE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70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036C6-98E2-6945-B342-AB9DCB00EFE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78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52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63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4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2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7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0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7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9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31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6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4B52-AAD0-6948-A747-D6557149DCEB}" type="datetimeFigureOut">
              <a:rPr kumimoji="1" lang="zh-CN" altLang="en-US" smtClean="0"/>
              <a:t>15/11/28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80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__2.docx"/><Relationship Id="rId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__3.docx"/><Relationship Id="rId5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package" Target="../embeddings/Microsoft_Word___4.docx"/><Relationship Id="rId5" Type="http://schemas.openxmlformats.org/officeDocument/2006/relationships/image" Target="../media/image1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Microsoft_Word___5.docx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package" Target="../embeddings/Microsoft_Word___6.docx"/><Relationship Id="rId5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package" Target="../embeddings/Microsoft_Word___7.docx"/><Relationship Id="rId5" Type="http://schemas.openxmlformats.org/officeDocument/2006/relationships/image" Target="../media/image14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__1.docx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组合测试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60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66" y="1206500"/>
            <a:ext cx="3259197" cy="30898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98" y="583623"/>
            <a:ext cx="3854252" cy="398458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028969" y="1118914"/>
            <a:ext cx="2067035" cy="387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792956" y="1131173"/>
            <a:ext cx="1301528" cy="454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09987" y="1118914"/>
            <a:ext cx="1301528" cy="454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07426" y="2803054"/>
            <a:ext cx="938919" cy="279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77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7583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因素间的复杂关系：</a:t>
            </a:r>
            <a:r>
              <a:rPr kumimoji="1" lang="zh-CN" altLang="en-US" sz="3600" dirty="0" smtClean="0"/>
              <a:t>兼容性测试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925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877433"/>
              </p:ext>
            </p:extLst>
          </p:nvPr>
        </p:nvGraphicFramePr>
        <p:xfrm>
          <a:off x="0" y="1806041"/>
          <a:ext cx="9144000" cy="157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文档" r:id="rId4" imgW="5384800" imgH="927100" progId="Word.Document.12">
                  <p:embed/>
                </p:oleObj>
              </mc:Choice>
              <mc:Fallback>
                <p:oleObj name="文档" r:id="rId4" imgW="5384800" imgH="92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806041"/>
                        <a:ext cx="9144000" cy="1574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56061" y="1217448"/>
            <a:ext cx="434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安卓手机硬件“碎片化”问题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548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70681"/>
              </p:ext>
            </p:extLst>
          </p:nvPr>
        </p:nvGraphicFramePr>
        <p:xfrm>
          <a:off x="0" y="1841661"/>
          <a:ext cx="9136250" cy="161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文档" r:id="rId4" imgW="5384800" imgH="952500" progId="Word.Document.12">
                  <p:embed/>
                </p:oleObj>
              </mc:Choice>
              <mc:Fallback>
                <p:oleObj name="文档" r:id="rId4" imgW="5384800" imgH="952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841661"/>
                        <a:ext cx="9136250" cy="1616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338543" y="1217448"/>
            <a:ext cx="4319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网站及应用的兼容性问题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22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回顾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输入域上的测试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随机测试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等价类划分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边界值分析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问题：输入变量间的关系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52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回顾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基于模型的测试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因果图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决策表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决策树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问题：关系构造、表达困难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58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7583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FF0000"/>
                </a:solidFill>
              </a:rPr>
              <a:t>既有方法不能解决问题！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5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7583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如何测试因素间</a:t>
            </a:r>
            <a:r>
              <a:rPr kumimoji="1" lang="zh-CN" altLang="en-US" sz="3600" dirty="0"/>
              <a:t>的复杂关</a:t>
            </a:r>
            <a:r>
              <a:rPr kumimoji="1" lang="zh-CN" altLang="en-US" sz="3600" dirty="0" smtClean="0"/>
              <a:t>系？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1185" y="280310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在测试时考虑不同输入变量间的取值组合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041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402945"/>
              </p:ext>
            </p:extLst>
          </p:nvPr>
        </p:nvGraphicFramePr>
        <p:xfrm>
          <a:off x="217032" y="3337838"/>
          <a:ext cx="8722606" cy="143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文档" r:id="rId4" imgW="5410200" imgH="889000" progId="Word.Document.12">
                  <p:embed/>
                </p:oleObj>
              </mc:Choice>
              <mc:Fallback>
                <p:oleObj name="文档" r:id="rId4" imgW="5410200" imgH="88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032" y="3337838"/>
                        <a:ext cx="8722606" cy="1433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66780" y="379791"/>
            <a:ext cx="60025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Foo(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a,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b,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c,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smtClean="0">
                <a:latin typeface="Courier New"/>
                <a:cs typeface="Courier New"/>
              </a:rPr>
              <a:t> </a:t>
            </a:r>
            <a:r>
              <a:rPr kumimoji="1" lang="en-US" altLang="zh-CN" smtClean="0">
                <a:latin typeface="Courier New"/>
                <a:cs typeface="Courier New"/>
              </a:rPr>
              <a:t>d</a:t>
            </a:r>
            <a:r>
              <a:rPr kumimoji="1" lang="en-US" altLang="zh-CN" smtClean="0">
                <a:latin typeface="Courier New"/>
                <a:cs typeface="Courier New"/>
              </a:rPr>
              <a:t>)</a:t>
            </a:r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 smtClean="0">
                <a:latin typeface="Courier New"/>
                <a:cs typeface="Courier New"/>
              </a:rPr>
              <a:t>{</a:t>
            </a:r>
          </a:p>
          <a:p>
            <a:r>
              <a:rPr kumimoji="1" lang="en-US" altLang="zh-CN" dirty="0">
                <a:latin typeface="Courier New"/>
                <a:cs typeface="Courier New"/>
              </a:rPr>
              <a:t> </a:t>
            </a:r>
            <a:r>
              <a:rPr kumimoji="1" lang="en-US" altLang="zh-CN" dirty="0" smtClean="0">
                <a:latin typeface="Courier New"/>
                <a:cs typeface="Courier New"/>
              </a:rPr>
              <a:t>  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result = 0;</a:t>
            </a:r>
          </a:p>
          <a:p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 smtClean="0">
                <a:latin typeface="Courier New"/>
                <a:cs typeface="Courier New"/>
              </a:rPr>
              <a:t>    //calculating with input a, b, c and d</a:t>
            </a:r>
          </a:p>
          <a:p>
            <a:r>
              <a:rPr kumimoji="1" lang="en-US" altLang="zh-CN" dirty="0">
                <a:latin typeface="Courier New"/>
                <a:cs typeface="Courier New"/>
              </a:rPr>
              <a:t> </a:t>
            </a:r>
            <a:r>
              <a:rPr kumimoji="1" lang="en-US" altLang="zh-CN" dirty="0" smtClean="0">
                <a:latin typeface="Courier New"/>
                <a:cs typeface="Courier New"/>
              </a:rPr>
              <a:t>   ...</a:t>
            </a:r>
          </a:p>
          <a:p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>
                <a:latin typeface="Courier New"/>
                <a:cs typeface="Courier New"/>
              </a:rPr>
              <a:t> </a:t>
            </a:r>
            <a:r>
              <a:rPr kumimoji="1" lang="en-US" altLang="zh-CN" dirty="0" smtClean="0">
                <a:latin typeface="Courier New"/>
                <a:cs typeface="Courier New"/>
              </a:rPr>
              <a:t>   return result;</a:t>
            </a:r>
          </a:p>
          <a:p>
            <a:r>
              <a:rPr kumimoji="1" lang="en-US" altLang="zh-CN" dirty="0">
                <a:latin typeface="Courier New"/>
                <a:cs typeface="Courier New"/>
              </a:rPr>
              <a:t>}</a:t>
            </a:r>
            <a:endParaRPr kumimoji="1" lang="zh-CN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79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477407"/>
              </p:ext>
            </p:extLst>
          </p:nvPr>
        </p:nvGraphicFramePr>
        <p:xfrm>
          <a:off x="1585352" y="84837"/>
          <a:ext cx="6070503" cy="519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文档" r:id="rId4" imgW="5308600" imgH="4546600" progId="Word.Document.12">
                  <p:embed/>
                </p:oleObj>
              </mc:Choice>
              <mc:Fallback>
                <p:oleObj name="文档" r:id="rId4" imgW="5308600" imgH="454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5352" y="84837"/>
                        <a:ext cx="6070503" cy="5199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72054" y="2245457"/>
            <a:ext cx="45054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测试用例数量：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en-US" altLang="zh-CN" sz="2800" dirty="0">
                <a:solidFill>
                  <a:srgbClr val="FF0000"/>
                </a:solidFill>
              </a:rPr>
              <a:t>×</a:t>
            </a:r>
            <a:r>
              <a:rPr lang="en-US" altLang="zh-CN" sz="2800" dirty="0" smtClean="0">
                <a:solidFill>
                  <a:srgbClr val="FF0000"/>
                </a:solidFill>
              </a:rPr>
              <a:t>3×3×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en-US" altLang="zh-CN" sz="2800" dirty="0" smtClean="0">
                <a:solidFill>
                  <a:srgbClr val="FF0000"/>
                </a:solidFill>
              </a:rPr>
              <a:t>=81</a:t>
            </a:r>
            <a:r>
              <a:rPr lang="zh-CN" altLang="zh-CN" sz="2800" dirty="0" smtClean="0">
                <a:solidFill>
                  <a:srgbClr val="FF0000"/>
                </a:solidFill>
              </a:rPr>
              <a:t> 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1752" y="3215312"/>
            <a:ext cx="7109639" cy="70788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思考题：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对于前述几个案例，进行完全组合测试各需要多少测试用例？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713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7583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为什么需要组合测试？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135443" y="2803102"/>
            <a:ext cx="483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很多很多的案例告诉我们</a:t>
            </a:r>
            <a:r>
              <a:rPr kumimoji="1" lang="en-US" altLang="zh-CN" sz="2800" dirty="0" smtClean="0"/>
              <a:t> </a:t>
            </a:r>
            <a:r>
              <a:rPr kumimoji="1" lang="is-IS" altLang="zh-CN" sz="2800" smtClean="0"/>
              <a:t>....</a:t>
            </a:r>
            <a:r>
              <a:rPr kumimoji="1" lang="is-IS" altLang="zh-CN" sz="2800" dirty="0" smtClean="0"/>
              <a:t>..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473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7583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如何解决组合爆炸问题？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157880" y="2803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抽样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322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Each Choice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94244"/>
              </p:ext>
            </p:extLst>
          </p:nvPr>
        </p:nvGraphicFramePr>
        <p:xfrm>
          <a:off x="-922338" y="2159000"/>
          <a:ext cx="10999788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文档" r:id="rId4" imgW="5410200" imgH="889000" progId="Word.Document.12">
                  <p:embed/>
                </p:oleObj>
              </mc:Choice>
              <mc:Fallback>
                <p:oleObj name="文档" r:id="rId4" imgW="5410200" imgH="88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22338" y="2159000"/>
                        <a:ext cx="10999788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179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正交表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683265"/>
              </p:ext>
            </p:extLst>
          </p:nvPr>
        </p:nvGraphicFramePr>
        <p:xfrm>
          <a:off x="-922410" y="1228916"/>
          <a:ext cx="10999278" cy="366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文档" r:id="rId4" imgW="5410200" imgH="1803400" progId="Word.Document.12">
                  <p:embed/>
                </p:oleObj>
              </mc:Choice>
              <mc:Fallback>
                <p:oleObj name="文档" r:id="rId4" imgW="5410200" imgH="180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22410" y="1228916"/>
                        <a:ext cx="10999278" cy="366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872522" y="4433677"/>
            <a:ext cx="136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t=2, </a:t>
            </a:r>
            <a:r>
              <a:rPr kumimoji="1" lang="zh-CN" altLang="en-US" sz="2400" dirty="0"/>
              <a:t>λ</a:t>
            </a:r>
            <a:r>
              <a:rPr kumimoji="1" lang="en-US" altLang="zh-CN" sz="2400" dirty="0" smtClean="0"/>
              <a:t>=1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2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何为正交表？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任意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个输入变量间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元输入取值组合出现次数</a:t>
            </a:r>
            <a:r>
              <a:rPr kumimoji="1" lang="zh-CN" altLang="en-US" dirty="0"/>
              <a:t>λ</a:t>
            </a:r>
            <a:r>
              <a:rPr kumimoji="1" lang="zh-CN" altLang="en-US" dirty="0" smtClean="0"/>
              <a:t>相等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8202" y="3209628"/>
            <a:ext cx="24490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优势：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对组合的覆盖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空间分布均匀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3669" y="3209628"/>
            <a:ext cx="28081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劣势：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正交表构造困难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难以判定存在性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075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39464"/>
              </p:ext>
            </p:extLst>
          </p:nvPr>
        </p:nvGraphicFramePr>
        <p:xfrm>
          <a:off x="2683882" y="1829068"/>
          <a:ext cx="3733800" cy="1429512"/>
        </p:xfrm>
        <a:graphic>
          <a:graphicData uri="http://schemas.openxmlformats.org/drawingml/2006/table">
            <a:tbl>
              <a:tblPr/>
              <a:tblGrid>
                <a:gridCol w="933450"/>
                <a:gridCol w="935038"/>
                <a:gridCol w="931862"/>
                <a:gridCol w="93345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67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组合覆盖表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何为组合覆盖表？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任意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个输入变量间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元输入取值组合出现至少一次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8202" y="3209628"/>
            <a:ext cx="24490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优势：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对组合的覆盖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空间分布均匀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03089" y="3209628"/>
            <a:ext cx="28081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劣势：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正交表构造困难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难以判定存在性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596285" y="3209628"/>
            <a:ext cx="28081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优势：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覆盖表必然存在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覆盖表便于构造</a:t>
            </a:r>
            <a:endParaRPr kumimoji="1" lang="en-US" altLang="zh-CN" sz="2800" dirty="0">
              <a:solidFill>
                <a:srgbClr val="FF0000"/>
              </a:solidFill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00066" y="4328123"/>
            <a:ext cx="2959123" cy="24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5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组合覆盖表</a:t>
            </a:r>
            <a:endParaRPr kumimoji="1" lang="zh-CN" altLang="en-US" dirty="0"/>
          </a:p>
        </p:txBody>
      </p:sp>
      <p:graphicFrame>
        <p:nvGraphicFramePr>
          <p:cNvPr id="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1720"/>
              </p:ext>
            </p:extLst>
          </p:nvPr>
        </p:nvGraphicFramePr>
        <p:xfrm>
          <a:off x="2558993" y="1492099"/>
          <a:ext cx="4038600" cy="2560320"/>
        </p:xfrm>
        <a:graphic>
          <a:graphicData uri="http://schemas.openxmlformats.org/drawingml/2006/table">
            <a:tbl>
              <a:tblPr/>
              <a:tblGrid>
                <a:gridCol w="1009650"/>
                <a:gridCol w="1047750"/>
                <a:gridCol w="971550"/>
                <a:gridCol w="100965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InputA</a:t>
                      </a: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InputB</a:t>
                      </a: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InputC</a:t>
                      </a: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InputD</a:t>
                      </a: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995819" y="4433677"/>
            <a:ext cx="121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强度</a:t>
            </a:r>
            <a:r>
              <a:rPr kumimoji="1" lang="en-US" altLang="zh-CN" sz="2400" dirty="0" smtClean="0"/>
              <a:t>t=2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027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组合覆盖表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95819" y="4433677"/>
            <a:ext cx="121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强度</a:t>
            </a:r>
            <a:r>
              <a:rPr kumimoji="1" lang="en-US" altLang="zh-CN" sz="2400" dirty="0" smtClean="0"/>
              <a:t>t=3</a:t>
            </a:r>
            <a:endParaRPr kumimoji="1" lang="zh-CN" altLang="en-US" sz="2400" dirty="0"/>
          </a:p>
        </p:txBody>
      </p:sp>
      <p:graphicFrame>
        <p:nvGraphicFramePr>
          <p:cNvPr id="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89367"/>
              </p:ext>
            </p:extLst>
          </p:nvPr>
        </p:nvGraphicFramePr>
        <p:xfrm>
          <a:off x="2513217" y="1063229"/>
          <a:ext cx="4038600" cy="3278873"/>
        </p:xfrm>
        <a:graphic>
          <a:graphicData uri="http://schemas.openxmlformats.org/drawingml/2006/table">
            <a:tbl>
              <a:tblPr/>
              <a:tblGrid>
                <a:gridCol w="1009650"/>
                <a:gridCol w="1047750"/>
                <a:gridCol w="971550"/>
                <a:gridCol w="1009650"/>
              </a:tblGrid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rial"/>
                          <a:cs typeface="Arial"/>
                        </a:rPr>
                        <a:t>D1</a:t>
                      </a:r>
                      <a:endParaRPr lang="zh-CN" altLang="en-US" sz="1000" dirty="0"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>
                          <a:latin typeface="Arial"/>
                          <a:cs typeface="Arial"/>
                        </a:rPr>
                        <a:t>D1</a:t>
                      </a:r>
                      <a:endParaRPr lang="zh-CN" altLang="en-US" sz="1000" dirty="0"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>
                          <a:latin typeface="Arial"/>
                          <a:cs typeface="Arial"/>
                        </a:rPr>
                        <a:t>D1</a:t>
                      </a:r>
                      <a:endParaRPr lang="zh-CN" altLang="en-US" sz="1000" dirty="0"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rial"/>
                          <a:cs typeface="Arial"/>
                        </a:rPr>
                        <a:t>D1</a:t>
                      </a:r>
                      <a:endParaRPr lang="zh-CN" altLang="en-US" sz="1000" dirty="0"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rial"/>
                          <a:cs typeface="Arial"/>
                        </a:rPr>
                        <a:t>D2</a:t>
                      </a:r>
                      <a:endParaRPr lang="zh-CN" altLang="en-US" sz="1000" dirty="0"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>
                          <a:latin typeface="Arial"/>
                          <a:cs typeface="Arial"/>
                        </a:rPr>
                        <a:t>D2</a:t>
                      </a:r>
                      <a:endParaRPr lang="zh-CN" altLang="en-US" sz="1000" dirty="0"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>
                          <a:latin typeface="Arial"/>
                          <a:cs typeface="Arial"/>
                        </a:rPr>
                        <a:t>D2</a:t>
                      </a:r>
                      <a:endParaRPr lang="zh-CN" altLang="en-US" sz="1000" dirty="0"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rial"/>
                          <a:cs typeface="Arial"/>
                        </a:rPr>
                        <a:t>D2</a:t>
                      </a:r>
                      <a:endParaRPr lang="zh-CN" altLang="en-US" sz="1000" dirty="0"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rial"/>
                          <a:cs typeface="Arial"/>
                        </a:rPr>
                        <a:t>D3</a:t>
                      </a:r>
                      <a:endParaRPr lang="zh-CN" altLang="en-US" sz="1000" dirty="0"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rial"/>
                          <a:cs typeface="Arial"/>
                        </a:rPr>
                        <a:t>D3</a:t>
                      </a:r>
                      <a:endParaRPr lang="zh-CN" altLang="en-US" sz="1000" dirty="0"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rial"/>
                          <a:cs typeface="Arial"/>
                        </a:rPr>
                        <a:t>D3</a:t>
                      </a:r>
                      <a:endParaRPr lang="zh-CN" altLang="en-US" sz="1000" dirty="0"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  <a:endParaRPr lang="zh-CN" altLang="en-US" sz="1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rial"/>
                          <a:cs typeface="Arial"/>
                        </a:rPr>
                        <a:t>D3</a:t>
                      </a:r>
                      <a:endParaRPr lang="zh-CN" altLang="en-US" sz="1000" dirty="0"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98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组合覆盖表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强度为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的组合覆盖表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强度为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的组合覆盖表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更高强度的组合覆盖表</a:t>
            </a:r>
            <a:endParaRPr kumimoji="1" lang="en-US" altLang="zh-CN" dirty="0" smtClean="0"/>
          </a:p>
          <a:p>
            <a:r>
              <a:rPr kumimoji="1" lang="en-US" altLang="zh-CN" dirty="0" smtClean="0"/>
              <a:t>......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09805" y="3943205"/>
            <a:ext cx="3501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固定强度的组合覆盖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63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可变力度组合覆盖表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9582" y="2258943"/>
            <a:ext cx="358815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dirty="0"/>
              <a:t>交互关系</a:t>
            </a:r>
            <a:r>
              <a:rPr lang="en-US" altLang="zh-CN" sz="2000" dirty="0"/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/>
              <a:t>R={</a:t>
            </a:r>
            <a:r>
              <a:rPr lang="en-US" altLang="zh-CN" sz="2000" dirty="0" smtClean="0"/>
              <a:t>{Input </a:t>
            </a:r>
            <a:r>
              <a:rPr lang="en-US" altLang="zh-CN" sz="2000" dirty="0"/>
              <a:t>A, </a:t>
            </a:r>
            <a:r>
              <a:rPr lang="en-US" altLang="zh-CN" sz="2000" dirty="0" smtClean="0"/>
              <a:t>Input </a:t>
            </a:r>
            <a:r>
              <a:rPr lang="en-US" altLang="zh-CN" sz="2000" dirty="0"/>
              <a:t>B, </a:t>
            </a:r>
            <a:r>
              <a:rPr lang="en-US" altLang="zh-CN" sz="2000" dirty="0" smtClean="0"/>
              <a:t>input C},</a:t>
            </a:r>
            <a:endParaRPr lang="en-US" altLang="zh-CN" sz="20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{input </a:t>
            </a:r>
            <a:r>
              <a:rPr lang="en-US" altLang="zh-CN" sz="2000" dirty="0"/>
              <a:t>A, </a:t>
            </a:r>
            <a:r>
              <a:rPr lang="en-US" altLang="zh-CN" sz="2000" dirty="0" smtClean="0"/>
              <a:t>input </a:t>
            </a:r>
            <a:r>
              <a:rPr lang="en-US" altLang="zh-CN" sz="2000" dirty="0"/>
              <a:t>D},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{input </a:t>
            </a:r>
            <a:r>
              <a:rPr lang="en-US" altLang="zh-CN" sz="2000" dirty="0"/>
              <a:t>C, </a:t>
            </a:r>
            <a:r>
              <a:rPr lang="en-US" altLang="zh-CN" sz="2000" dirty="0" smtClean="0"/>
              <a:t>input </a:t>
            </a:r>
            <a:r>
              <a:rPr lang="en-US" altLang="zh-CN" sz="2000" dirty="0"/>
              <a:t>D}}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83754"/>
              </p:ext>
            </p:extLst>
          </p:nvPr>
        </p:nvGraphicFramePr>
        <p:xfrm>
          <a:off x="4494576" y="1396219"/>
          <a:ext cx="3886200" cy="3294000"/>
        </p:xfrm>
        <a:graphic>
          <a:graphicData uri="http://schemas.openxmlformats.org/drawingml/2006/table">
            <a:tbl>
              <a:tblPr/>
              <a:tblGrid>
                <a:gridCol w="971550"/>
                <a:gridCol w="1008063"/>
                <a:gridCol w="935037"/>
                <a:gridCol w="971550"/>
              </a:tblGrid>
              <a:tr h="355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6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7583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因素间的复杂关系：输入输出测试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765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7583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关键问题</a:t>
            </a:r>
            <a:r>
              <a:rPr kumimoji="1" lang="en-US" altLang="zh-CN" sz="3600" dirty="0" smtClean="0"/>
              <a:t>1</a:t>
            </a:r>
            <a:r>
              <a:rPr kumimoji="1" lang="zh-CN" altLang="en-US" sz="3600" dirty="0" smtClean="0"/>
              <a:t>：如何生成组合测试用例集？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3775660" y="2844097"/>
            <a:ext cx="1588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Waiting</a:t>
            </a:r>
            <a:r>
              <a:rPr kumimoji="1" lang="is-IS" altLang="zh-CN" sz="2800" dirty="0" smtClean="0"/>
              <a:t>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035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7583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关键问题</a:t>
            </a:r>
            <a:r>
              <a:rPr kumimoji="1" lang="en-US" altLang="zh-CN" sz="3600" dirty="0" smtClean="0"/>
              <a:t>2:</a:t>
            </a:r>
            <a:r>
              <a:rPr kumimoji="1" lang="zh-CN" altLang="en-US" sz="3600" dirty="0" smtClean="0"/>
              <a:t>组合覆盖的力度如何选取？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492771" y="2803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选择何种抽样标准的问题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021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抽样标准的选取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31555" y="1542998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4000" dirty="0" smtClean="0"/>
              <a:t>检测</a:t>
            </a:r>
            <a:r>
              <a:rPr kumimoji="1" lang="zh-CN" altLang="en-US" sz="4000" dirty="0"/>
              <a:t>错误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70069" y="1542998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4000" dirty="0" smtClean="0"/>
              <a:t>节约成本</a:t>
            </a:r>
            <a:endParaRPr kumimoji="1"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5172837" y="1542998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4000" dirty="0" smtClean="0"/>
              <a:t>控制</a:t>
            </a:r>
            <a:r>
              <a:rPr kumimoji="1" lang="zh-CN" altLang="en-US" sz="4000" dirty="0"/>
              <a:t>风险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00346" y="2852201"/>
            <a:ext cx="800219" cy="8692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is-IS" altLang="zh-CN" sz="4000" dirty="0" smtClean="0"/>
              <a:t>......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385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检测错误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目标：检测尽可能多的错误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问题：需要多大强度的组合覆盖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81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16" y="267721"/>
            <a:ext cx="4844791" cy="1682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52" y="2042927"/>
            <a:ext cx="6125859" cy="14078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720" y="3898103"/>
            <a:ext cx="6914445" cy="862523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35208" y="3570961"/>
            <a:ext cx="1787408" cy="1200329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FTFI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触发一个错误所涉及输入变量的数量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7241" y="2050941"/>
            <a:ext cx="839204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错误由往往由很多个输入共同诱发！</a:t>
            </a:r>
            <a:endParaRPr kumimoji="1"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8231" y="517895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79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231" y="517895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5" name="图片 4" descr="tcas_code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25" y="0"/>
            <a:ext cx="4627391" cy="5143500"/>
          </a:xfrm>
          <a:prstGeom prst="rect">
            <a:avLst/>
          </a:prstGeom>
        </p:spPr>
      </p:pic>
      <p:pic>
        <p:nvPicPr>
          <p:cNvPr id="6" name="图片 5" descr="tcas_code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59" y="0"/>
            <a:ext cx="4627391" cy="5143500"/>
          </a:xfrm>
          <a:prstGeom prst="rect">
            <a:avLst/>
          </a:prstGeom>
        </p:spPr>
      </p:pic>
      <p:pic>
        <p:nvPicPr>
          <p:cNvPr id="8" name="图片 7" descr="tcas_code_main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71" y="0"/>
            <a:ext cx="7197429" cy="48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CAS_logi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" y="0"/>
            <a:ext cx="9088402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35408" y="4252148"/>
            <a:ext cx="420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TCAS</a:t>
            </a:r>
            <a:r>
              <a:rPr kumimoji="1" lang="zh-CN" altLang="en-US" sz="2400" dirty="0" smtClean="0"/>
              <a:t>系统中抽取的逻辑表达式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6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753"/>
            <a:ext cx="9144000" cy="27616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32000" y="410859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τ</a:t>
            </a:r>
            <a:r>
              <a:rPr kumimoji="1" lang="zh-CN" altLang="en-US" dirty="0" smtClean="0"/>
              <a:t>：触发错误的输入模式所涉及输入变量的数量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47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728"/>
            <a:ext cx="9144000" cy="4622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7241" y="2050941"/>
            <a:ext cx="839204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错误由往往由很多个输入共同诱发！</a:t>
            </a:r>
            <a:endParaRPr kumimoji="1"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7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节约成本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目标：测试用例数量不能过多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：测试用例数量和输入域的关系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测试用例数量和组合覆盖强度的关</a:t>
            </a:r>
            <a:r>
              <a:rPr kumimoji="1" lang="zh-CN" altLang="en-US" dirty="0" smtClean="0"/>
              <a:t>系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77929" y="4107795"/>
            <a:ext cx="2099864" cy="707886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21299999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>
                <a:solidFill>
                  <a:srgbClr val="FF0000"/>
                </a:solidFill>
              </a:rPr>
              <a:t>正相关</a:t>
            </a:r>
            <a:endParaRPr kumimoji="1"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9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71349E-6 L -0.00069 -0.2895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4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tcas_code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0" y="0"/>
            <a:ext cx="4627391" cy="5143500"/>
          </a:xfrm>
          <a:prstGeom prst="rect">
            <a:avLst/>
          </a:prstGeom>
        </p:spPr>
      </p:pic>
      <p:pic>
        <p:nvPicPr>
          <p:cNvPr id="8" name="图片 7" descr="tcas_code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58" y="0"/>
            <a:ext cx="46273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控制风险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实际情况：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不可能进行穷尽测试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不可能检测出所有错误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目标：错误检测与组合覆盖强度的均衡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94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CAS_logi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" y="0"/>
            <a:ext cx="9088402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35408" y="4252148"/>
            <a:ext cx="420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TCAS</a:t>
            </a:r>
            <a:r>
              <a:rPr kumimoji="1" lang="zh-CN" altLang="en-US" sz="2400" dirty="0" smtClean="0"/>
              <a:t>系统中抽取的逻辑表达式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002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830"/>
            <a:ext cx="9144000" cy="17408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8002"/>
            <a:ext cx="9144000" cy="17421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9854" y="2067294"/>
            <a:ext cx="839204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单个错误往往对应多个输入域特征！</a:t>
            </a:r>
            <a:endParaRPr kumimoji="1"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3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2371E-7 -5.28267E-7 L -0.00122 -0.153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76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60" y="129906"/>
            <a:ext cx="7974330" cy="4325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4522" y="4647259"/>
            <a:ext cx="843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latin typeface="Times New Roman"/>
                <a:cs typeface="Times New Roman"/>
              </a:rPr>
              <a:t>Ziyuan Wang, </a:t>
            </a:r>
            <a:r>
              <a:rPr kumimoji="1" lang="en-US" altLang="zh-CN" sz="1100" dirty="0" err="1" smtClean="0">
                <a:latin typeface="Times New Roman"/>
                <a:cs typeface="Times New Roman"/>
              </a:rPr>
              <a:t>Yuanchao</a:t>
            </a:r>
            <a:r>
              <a:rPr kumimoji="1" lang="en-US" altLang="zh-CN" sz="1100" dirty="0" smtClean="0">
                <a:latin typeface="Times New Roman"/>
                <a:cs typeface="Times New Roman"/>
              </a:rPr>
              <a:t> Qi. Why combinatorial testing works</a:t>
            </a:r>
            <a:r>
              <a:rPr kumimoji="1" lang="en-US" altLang="zh-CN" sz="1100" dirty="0">
                <a:latin typeface="Times New Roman"/>
                <a:cs typeface="Times New Roman"/>
              </a:rPr>
              <a:t>: Analyzing minimal failure-causing schemas in logic expressions. 2015 IEEE Eighth International Conference </a:t>
            </a:r>
            <a:r>
              <a:rPr kumimoji="1" lang="en-US" altLang="zh-CN" sz="1100" dirty="0" smtClean="0">
                <a:latin typeface="Times New Roman"/>
                <a:cs typeface="Times New Roman"/>
              </a:rPr>
              <a:t>on Software </a:t>
            </a:r>
            <a:r>
              <a:rPr kumimoji="1" lang="en-US" altLang="zh-CN" sz="1100" dirty="0">
                <a:latin typeface="Times New Roman"/>
                <a:cs typeface="Times New Roman"/>
              </a:rPr>
              <a:t>Testing, Verification and Validation Workshops (ICSTW</a:t>
            </a:r>
            <a:r>
              <a:rPr kumimoji="1" lang="en-US" altLang="zh-CN" sz="1100" dirty="0" smtClean="0">
                <a:latin typeface="Times New Roman"/>
                <a:cs typeface="Times New Roman"/>
              </a:rPr>
              <a:t>)</a:t>
            </a:r>
            <a:r>
              <a:rPr kumimoji="1" lang="en-US" altLang="zh-CN" sz="1100" dirty="0">
                <a:latin typeface="Times New Roman"/>
                <a:cs typeface="Times New Roman"/>
              </a:rPr>
              <a:t>.</a:t>
            </a:r>
            <a:endParaRPr kumimoji="1" lang="zh-CN" altLang="en-US"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41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7" y="128281"/>
            <a:ext cx="7891780" cy="4300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4522" y="4647259"/>
            <a:ext cx="843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latin typeface="Times New Roman"/>
                <a:cs typeface="Times New Roman"/>
              </a:rPr>
              <a:t>Ziyuan Wang, </a:t>
            </a:r>
            <a:r>
              <a:rPr kumimoji="1" lang="en-US" altLang="zh-CN" sz="1100" dirty="0" err="1" smtClean="0">
                <a:latin typeface="Times New Roman"/>
                <a:cs typeface="Times New Roman"/>
              </a:rPr>
              <a:t>Yuanchao</a:t>
            </a:r>
            <a:r>
              <a:rPr kumimoji="1" lang="en-US" altLang="zh-CN" sz="1100" dirty="0" smtClean="0">
                <a:latin typeface="Times New Roman"/>
                <a:cs typeface="Times New Roman"/>
              </a:rPr>
              <a:t> Qi. Why combinatorial testing works</a:t>
            </a:r>
            <a:r>
              <a:rPr kumimoji="1" lang="en-US" altLang="zh-CN" sz="1100" dirty="0">
                <a:latin typeface="Times New Roman"/>
                <a:cs typeface="Times New Roman"/>
              </a:rPr>
              <a:t>: Analyzing minimal failure-causing schemas in logic expressions. 2015 IEEE Eighth International Conference </a:t>
            </a:r>
            <a:r>
              <a:rPr kumimoji="1" lang="en-US" altLang="zh-CN" sz="1100" dirty="0" smtClean="0">
                <a:latin typeface="Times New Roman"/>
                <a:cs typeface="Times New Roman"/>
              </a:rPr>
              <a:t>on Software </a:t>
            </a:r>
            <a:r>
              <a:rPr kumimoji="1" lang="en-US" altLang="zh-CN" sz="1100" dirty="0">
                <a:latin typeface="Times New Roman"/>
                <a:cs typeface="Times New Roman"/>
              </a:rPr>
              <a:t>Testing, Verification and Validation Workshops (ICSTW</a:t>
            </a:r>
            <a:r>
              <a:rPr kumimoji="1" lang="en-US" altLang="zh-CN" sz="1100" dirty="0" smtClean="0">
                <a:latin typeface="Times New Roman"/>
                <a:cs typeface="Times New Roman"/>
              </a:rPr>
              <a:t>)</a:t>
            </a:r>
            <a:r>
              <a:rPr kumimoji="1" lang="en-US" altLang="zh-CN" sz="1100" dirty="0">
                <a:latin typeface="Times New Roman"/>
                <a:cs typeface="Times New Roman"/>
              </a:rPr>
              <a:t>.</a:t>
            </a:r>
            <a:endParaRPr kumimoji="1"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9854" y="2067294"/>
            <a:ext cx="837751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组合覆盖强度达到</a:t>
            </a:r>
            <a:r>
              <a:rPr kumimoji="1" lang="en-US" altLang="zh-CN" sz="4000" dirty="0" smtClean="0">
                <a:solidFill>
                  <a:srgbClr val="FF0000"/>
                </a:solidFill>
              </a:rPr>
              <a:t>4</a:t>
            </a:r>
            <a:r>
              <a:rPr kumimoji="1" lang="zh-CN" altLang="en-US" sz="4000" dirty="0" smtClean="0">
                <a:solidFill>
                  <a:srgbClr val="FF0000"/>
                </a:solidFill>
              </a:rPr>
              <a:t>可基本满足需求</a:t>
            </a:r>
            <a:endParaRPr kumimoji="1"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3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组合测试中的默认取值问题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77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94" y="406302"/>
            <a:ext cx="4164991" cy="4305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8231" y="517895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64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8231" y="517895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955" y="0"/>
            <a:ext cx="51794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29" y="0"/>
            <a:ext cx="6313764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8231" y="517895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00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26" y="0"/>
            <a:ext cx="5631319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8231" y="517895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00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cas_code_mai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7684892" cy="51435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73298" y="973218"/>
            <a:ext cx="1839779" cy="320449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72427" y="2409297"/>
            <a:ext cx="1732956" cy="2290613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45212" y="2942611"/>
            <a:ext cx="26524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</a:rPr>
              <a:t>12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个输入变量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20099" y="3685442"/>
            <a:ext cx="40859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</a:rPr>
              <a:t>共同决定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个输出变量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20778" y="4510024"/>
            <a:ext cx="3928819" cy="415396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12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/>
      <p:bldP spid="9" grpId="0"/>
      <p:bldP spid="10" grpId="0" animBg="1"/>
      <p:bldP spid="10" grpId="1" animBg="1"/>
      <p:bldP spid="10" grpId="2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 </a:t>
            </a:r>
            <a:r>
              <a:rPr kumimoji="1" lang="en-US" altLang="zh-CN" dirty="0" smtClean="0"/>
              <a:t>Choice</a:t>
            </a:r>
            <a:endParaRPr kumimoji="1"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97828"/>
              </p:ext>
            </p:extLst>
          </p:nvPr>
        </p:nvGraphicFramePr>
        <p:xfrm>
          <a:off x="533400" y="1238065"/>
          <a:ext cx="3733800" cy="1429512"/>
        </p:xfrm>
        <a:graphic>
          <a:graphicData uri="http://schemas.openxmlformats.org/drawingml/2006/table">
            <a:tbl>
              <a:tblPr/>
              <a:tblGrid>
                <a:gridCol w="933450"/>
                <a:gridCol w="935038"/>
                <a:gridCol w="931862"/>
                <a:gridCol w="93345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58608"/>
              </p:ext>
            </p:extLst>
          </p:nvPr>
        </p:nvGraphicFramePr>
        <p:xfrm>
          <a:off x="4823280" y="1648099"/>
          <a:ext cx="4038600" cy="2560320"/>
        </p:xfrm>
        <a:graphic>
          <a:graphicData uri="http://schemas.openxmlformats.org/drawingml/2006/table">
            <a:tbl>
              <a:tblPr/>
              <a:tblGrid>
                <a:gridCol w="1009650"/>
                <a:gridCol w="1047750"/>
                <a:gridCol w="971550"/>
                <a:gridCol w="100965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6188530" y="1141687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测试用例集</a:t>
            </a:r>
            <a:endParaRPr lang="zh-CN" altLang="en-US" sz="2000" dirty="0"/>
          </a:p>
        </p:txBody>
      </p:sp>
      <p:sp>
        <p:nvSpPr>
          <p:cNvPr id="7" name="AutoShape 44"/>
          <p:cNvSpPr>
            <a:spLocks noChangeArrowheads="1"/>
          </p:cNvSpPr>
          <p:nvPr/>
        </p:nvSpPr>
        <p:spPr bwMode="auto">
          <a:xfrm>
            <a:off x="4362900" y="3691143"/>
            <a:ext cx="3810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5"/>
          <p:cNvSpPr>
            <a:spLocks noChangeArrowheads="1"/>
          </p:cNvSpPr>
          <p:nvPr/>
        </p:nvSpPr>
        <p:spPr bwMode="auto">
          <a:xfrm>
            <a:off x="2133600" y="2875488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dirty="0"/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457200" y="3391485"/>
            <a:ext cx="38744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每个变量均有一个基本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默认选项</a:t>
            </a:r>
            <a:endParaRPr lang="zh-CN" altLang="en-US" sz="2000" dirty="0"/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12711"/>
              </p:ext>
            </p:extLst>
          </p:nvPr>
        </p:nvGraphicFramePr>
        <p:xfrm>
          <a:off x="533400" y="3814275"/>
          <a:ext cx="3733800" cy="868363"/>
        </p:xfrm>
        <a:graphic>
          <a:graphicData uri="http://schemas.openxmlformats.org/drawingml/2006/table">
            <a:tbl>
              <a:tblPr/>
              <a:tblGrid>
                <a:gridCol w="933450"/>
                <a:gridCol w="935038"/>
                <a:gridCol w="931862"/>
                <a:gridCol w="93345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5836974" y="4564550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测试用</a:t>
            </a:r>
            <a:r>
              <a:rPr lang="zh-CN" altLang="en-US" sz="2000" dirty="0" smtClean="0"/>
              <a:t>例数量？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74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 Base Choice</a:t>
            </a:r>
            <a:endParaRPr kumimoji="1" lang="zh-CN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07858"/>
              </p:ext>
            </p:extLst>
          </p:nvPr>
        </p:nvGraphicFramePr>
        <p:xfrm>
          <a:off x="2715753" y="1129426"/>
          <a:ext cx="3733800" cy="1429512"/>
        </p:xfrm>
        <a:graphic>
          <a:graphicData uri="http://schemas.openxmlformats.org/drawingml/2006/table">
            <a:tbl>
              <a:tblPr/>
              <a:tblGrid>
                <a:gridCol w="933450"/>
                <a:gridCol w="935038"/>
                <a:gridCol w="931862"/>
                <a:gridCol w="93345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45"/>
          <p:cNvSpPr>
            <a:spLocks noChangeArrowheads="1"/>
          </p:cNvSpPr>
          <p:nvPr/>
        </p:nvSpPr>
        <p:spPr bwMode="auto">
          <a:xfrm>
            <a:off x="4254303" y="2640127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dirty="0"/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2701963" y="2979087"/>
            <a:ext cx="3747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某些变量有多个基本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默认选项</a:t>
            </a:r>
            <a:endParaRPr lang="zh-CN" altLang="en-US" sz="2000" dirty="0"/>
          </a:p>
        </p:txBody>
      </p:sp>
      <p:graphicFrame>
        <p:nvGraphicFramePr>
          <p:cNvPr id="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99546"/>
              </p:ext>
            </p:extLst>
          </p:nvPr>
        </p:nvGraphicFramePr>
        <p:xfrm>
          <a:off x="2715753" y="3401877"/>
          <a:ext cx="3733800" cy="1100329"/>
        </p:xfrm>
        <a:graphic>
          <a:graphicData uri="http://schemas.openxmlformats.org/drawingml/2006/table">
            <a:tbl>
              <a:tblPr/>
              <a:tblGrid>
                <a:gridCol w="933450"/>
                <a:gridCol w="935038"/>
                <a:gridCol w="931862"/>
                <a:gridCol w="93345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AutoShape 45"/>
          <p:cNvSpPr>
            <a:spLocks noChangeArrowheads="1"/>
          </p:cNvSpPr>
          <p:nvPr/>
        </p:nvSpPr>
        <p:spPr bwMode="auto">
          <a:xfrm>
            <a:off x="4258743" y="4605162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9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57763"/>
              </p:ext>
            </p:extLst>
          </p:nvPr>
        </p:nvGraphicFramePr>
        <p:xfrm>
          <a:off x="2603938" y="2826837"/>
          <a:ext cx="4038600" cy="2194560"/>
        </p:xfrm>
        <a:graphic>
          <a:graphicData uri="http://schemas.openxmlformats.org/drawingml/2006/table">
            <a:tbl>
              <a:tblPr/>
              <a:tblGrid>
                <a:gridCol w="1009650"/>
                <a:gridCol w="1047750"/>
                <a:gridCol w="971550"/>
                <a:gridCol w="100965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85405"/>
              </p:ext>
            </p:extLst>
          </p:nvPr>
        </p:nvGraphicFramePr>
        <p:xfrm>
          <a:off x="2603938" y="195619"/>
          <a:ext cx="4038600" cy="2560320"/>
        </p:xfrm>
        <a:graphic>
          <a:graphicData uri="http://schemas.openxmlformats.org/drawingml/2006/table">
            <a:tbl>
              <a:tblPr/>
              <a:tblGrid>
                <a:gridCol w="1009650"/>
                <a:gridCol w="1047750"/>
                <a:gridCol w="971550"/>
                <a:gridCol w="100965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6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组合测试中的约束问题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55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组合测试中的两种约束问题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强制约束：取值组合为非法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非强制约束</a:t>
            </a:r>
            <a:r>
              <a:rPr kumimoji="1" lang="zh-CN" altLang="en-US" dirty="0"/>
              <a:t>：取值组合无需覆盖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173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8111" y="482958"/>
            <a:ext cx="8565444" cy="363548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Fun(</a:t>
            </a:r>
            <a:r>
              <a:rPr lang="en-US" altLang="zh-CN" sz="2600" kern="1100" dirty="0" err="1">
                <a:latin typeface="Courier New"/>
                <a:cs typeface="Courier New"/>
              </a:rPr>
              <a:t>bool</a:t>
            </a:r>
            <a:r>
              <a:rPr lang="en-US" altLang="zh-CN" sz="2600" kern="1100" dirty="0">
                <a:latin typeface="Courier New"/>
                <a:cs typeface="Courier New"/>
              </a:rPr>
              <a:t> </a:t>
            </a:r>
            <a:r>
              <a:rPr lang="en-US" altLang="zh-CN" sz="2600" kern="1100" dirty="0" smtClean="0">
                <a:latin typeface="Courier New"/>
                <a:cs typeface="Courier New"/>
              </a:rPr>
              <a:t>a ,</a:t>
            </a:r>
            <a:r>
              <a:rPr lang="en-US" altLang="zh-CN" sz="2600" kern="1100" dirty="0" err="1">
                <a:latin typeface="Courier New"/>
                <a:cs typeface="Courier New"/>
              </a:rPr>
              <a:t>bool</a:t>
            </a:r>
            <a:r>
              <a:rPr lang="en-US" altLang="zh-CN" sz="2600" kern="1100" dirty="0">
                <a:latin typeface="Courier New"/>
                <a:cs typeface="Courier New"/>
              </a:rPr>
              <a:t> b</a:t>
            </a:r>
            <a:r>
              <a:rPr lang="en-US" altLang="zh-CN" sz="2600" kern="1100" dirty="0" smtClean="0">
                <a:latin typeface="Courier New"/>
                <a:cs typeface="Courier New"/>
              </a:rPr>
              <a:t>, </a:t>
            </a:r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</a:t>
            </a:r>
            <a:r>
              <a:rPr lang="en-US" altLang="zh-CN" sz="2600" kern="1100" dirty="0">
                <a:latin typeface="Courier New"/>
                <a:cs typeface="Courier New"/>
              </a:rPr>
              <a:t>c</a:t>
            </a:r>
            <a:r>
              <a:rPr lang="en-US" altLang="zh-CN" sz="2600" kern="1100" dirty="0" smtClean="0">
                <a:latin typeface="Courier New"/>
                <a:cs typeface="Courier New"/>
              </a:rPr>
              <a:t>, </a:t>
            </a:r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</a:t>
            </a:r>
            <a:r>
              <a:rPr lang="en-US" altLang="zh-CN" sz="2600" kern="1100" dirty="0">
                <a:latin typeface="Courier New"/>
                <a:cs typeface="Courier New"/>
              </a:rPr>
              <a:t>d</a:t>
            </a:r>
            <a:r>
              <a:rPr lang="en-US" altLang="zh-CN" sz="2600" kern="1100" dirty="0" smtClean="0">
                <a:latin typeface="Courier New"/>
                <a:cs typeface="Courier New"/>
              </a:rPr>
              <a:t>, </a:t>
            </a:r>
          </a:p>
          <a:p>
            <a:r>
              <a:rPr lang="en-US" altLang="zh-CN" sz="2600" kern="1100" dirty="0">
                <a:latin typeface="Courier New"/>
                <a:cs typeface="Courier New"/>
              </a:rPr>
              <a:t> 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       </a:t>
            </a:r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</a:t>
            </a:r>
            <a:r>
              <a:rPr lang="en-US" altLang="zh-CN" sz="2600" kern="1100" dirty="0">
                <a:latin typeface="Courier New"/>
                <a:cs typeface="Courier New"/>
              </a:rPr>
              <a:t>e</a:t>
            </a:r>
            <a:r>
              <a:rPr lang="en-US" altLang="zh-CN" sz="2600" kern="1100" dirty="0" smtClean="0">
                <a:latin typeface="Courier New"/>
                <a:cs typeface="Courier New"/>
              </a:rPr>
              <a:t>, </a:t>
            </a:r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</a:t>
            </a:r>
            <a:r>
              <a:rPr lang="en-US" altLang="zh-CN" sz="2600" kern="1100" dirty="0">
                <a:latin typeface="Courier New"/>
                <a:cs typeface="Courier New"/>
              </a:rPr>
              <a:t>f</a:t>
            </a:r>
            <a:r>
              <a:rPr lang="en-US" altLang="zh-CN" sz="2600" kern="1100" dirty="0" smtClean="0">
                <a:latin typeface="Courier New"/>
                <a:cs typeface="Courier New"/>
              </a:rPr>
              <a:t>, </a:t>
            </a:r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</a:t>
            </a:r>
            <a:r>
              <a:rPr lang="en-US" altLang="zh-CN" sz="2600" kern="1100" dirty="0">
                <a:latin typeface="Courier New"/>
                <a:cs typeface="Courier New"/>
              </a:rPr>
              <a:t>g</a:t>
            </a:r>
            <a:r>
              <a:rPr lang="en-US" altLang="zh-CN" sz="2600" kern="1100" dirty="0" smtClean="0">
                <a:latin typeface="Courier New"/>
                <a:cs typeface="Courier New"/>
              </a:rPr>
              <a:t>, </a:t>
            </a:r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</a:t>
            </a:r>
            <a:r>
              <a:rPr lang="en-US" altLang="zh-CN" sz="2600" kern="1100" dirty="0">
                <a:latin typeface="Courier New"/>
                <a:cs typeface="Courier New"/>
              </a:rPr>
              <a:t>h)</a:t>
            </a:r>
          </a:p>
          <a:p>
            <a:r>
              <a:rPr lang="en-US" altLang="zh-CN" sz="2600" kern="1100" dirty="0">
                <a:latin typeface="Courier New"/>
                <a:cs typeface="Courier New"/>
              </a:rPr>
              <a:t>{</a:t>
            </a:r>
          </a:p>
          <a:p>
            <a:r>
              <a:rPr lang="is-IS" altLang="zh-CN" sz="2600" kern="1100" dirty="0">
                <a:latin typeface="Courier New"/>
                <a:cs typeface="Courier New"/>
              </a:rPr>
              <a:t> </a:t>
            </a:r>
            <a:r>
              <a:rPr lang="is-IS" altLang="zh-CN" sz="2600" kern="1100" dirty="0" smtClean="0">
                <a:latin typeface="Courier New"/>
                <a:cs typeface="Courier New"/>
              </a:rPr>
              <a:t>  a = true;</a:t>
            </a:r>
          </a:p>
          <a:p>
            <a:r>
              <a:rPr lang="is-IS" altLang="zh-CN" sz="2600" kern="1100" dirty="0">
                <a:latin typeface="Courier New"/>
                <a:cs typeface="Courier New"/>
              </a:rPr>
              <a:t> </a:t>
            </a:r>
            <a:r>
              <a:rPr lang="is-IS" altLang="zh-CN" sz="2600" kern="1100" dirty="0" smtClean="0">
                <a:latin typeface="Courier New"/>
                <a:cs typeface="Courier New"/>
              </a:rPr>
              <a:t>  b = false;</a:t>
            </a:r>
          </a:p>
          <a:p>
            <a:r>
              <a:rPr lang="is-IS" altLang="zh-CN" sz="2600" kern="1100" dirty="0">
                <a:latin typeface="Courier New"/>
                <a:cs typeface="Courier New"/>
              </a:rPr>
              <a:t> </a:t>
            </a:r>
            <a:r>
              <a:rPr lang="is-IS" altLang="zh-CN" sz="2600" kern="1100" dirty="0" smtClean="0">
                <a:latin typeface="Courier New"/>
                <a:cs typeface="Courier New"/>
              </a:rPr>
              <a:t>  return </a:t>
            </a:r>
            <a:r>
              <a:rPr lang="is-IS" altLang="zh-CN" sz="2600" kern="1100" dirty="0">
                <a:latin typeface="Courier New"/>
                <a:cs typeface="Courier New"/>
              </a:rPr>
              <a:t>(</a:t>
            </a:r>
            <a:r>
              <a:rPr lang="is-IS" altLang="zh-CN" sz="2600" kern="1100" dirty="0" smtClean="0">
                <a:latin typeface="Courier New"/>
                <a:cs typeface="Courier New"/>
              </a:rPr>
              <a:t>a&amp;&amp;c</a:t>
            </a:r>
            <a:r>
              <a:rPr lang="is-IS" altLang="zh-CN" sz="2600" kern="1100" dirty="0">
                <a:latin typeface="Courier New"/>
                <a:cs typeface="Courier New"/>
              </a:rPr>
              <a:t>||b&amp;&amp;d)&amp;&amp;e&amp;&amp;(f&amp;&amp;g||!f&amp;&amp;h);</a:t>
            </a:r>
          </a:p>
          <a:p>
            <a:r>
              <a:rPr lang="is-IS" altLang="zh-CN" sz="2600" kern="1100" dirty="0">
                <a:latin typeface="Courier New"/>
                <a:cs typeface="Courier New"/>
              </a:rPr>
              <a:t>}</a:t>
            </a:r>
            <a:endParaRPr kumimoji="1" lang="zh-CN" altLang="en-US" sz="2600" kern="1100" dirty="0">
              <a:latin typeface="Courier New"/>
              <a:cs typeface="Courier New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3620302" y="4372443"/>
            <a:ext cx="5343375" cy="650219"/>
          </a:xfrm>
          <a:prstGeom prst="wedgeEllipseCallout">
            <a:avLst>
              <a:gd name="adj1" fmla="val -82416"/>
              <a:gd name="adj2" fmla="val -323778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60446" y="4426469"/>
            <a:ext cx="5499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非强制约束</a:t>
            </a:r>
            <a:r>
              <a:rPr kumimoji="1" lang="en-US" altLang="zh-CN" sz="2800" dirty="0" smtClean="0">
                <a:latin typeface="Courier New"/>
                <a:cs typeface="Courier New"/>
              </a:rPr>
              <a:t>a=true b=false</a:t>
            </a:r>
            <a:endParaRPr kumimoji="1" lang="zh-CN" alt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7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7583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如何处理非强制约束问题？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3553132" y="2803102"/>
            <a:ext cx="2243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1 </a:t>
            </a:r>
            <a:r>
              <a:rPr kumimoji="1" lang="zh-CN" altLang="en-US" sz="2800" dirty="0" smtClean="0"/>
              <a:t>直接忽略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2 </a:t>
            </a:r>
            <a:r>
              <a:rPr kumimoji="1" lang="zh-CN" altLang="en-US" sz="2800" dirty="0" smtClean="0"/>
              <a:t>算法预处理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3914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8111" y="482958"/>
            <a:ext cx="8565444" cy="363548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Fun(</a:t>
            </a:r>
            <a:r>
              <a:rPr lang="en-US" altLang="zh-CN" sz="2600" kern="1100" dirty="0" err="1">
                <a:latin typeface="Courier New"/>
                <a:cs typeface="Courier New"/>
              </a:rPr>
              <a:t>bool</a:t>
            </a:r>
            <a:r>
              <a:rPr lang="en-US" altLang="zh-CN" sz="2600" kern="1100" dirty="0">
                <a:latin typeface="Courier New"/>
                <a:cs typeface="Courier New"/>
              </a:rPr>
              <a:t> </a:t>
            </a:r>
            <a:r>
              <a:rPr lang="en-US" altLang="zh-CN" sz="2600" kern="1100" dirty="0" smtClean="0">
                <a:latin typeface="Courier New"/>
                <a:cs typeface="Courier New"/>
              </a:rPr>
              <a:t>a ,</a:t>
            </a:r>
            <a:r>
              <a:rPr lang="en-US" altLang="zh-CN" sz="2600" kern="1100" dirty="0" err="1">
                <a:latin typeface="Courier New"/>
                <a:cs typeface="Courier New"/>
              </a:rPr>
              <a:t>bool</a:t>
            </a:r>
            <a:r>
              <a:rPr lang="en-US" altLang="zh-CN" sz="2600" kern="1100" dirty="0">
                <a:latin typeface="Courier New"/>
                <a:cs typeface="Courier New"/>
              </a:rPr>
              <a:t> b</a:t>
            </a:r>
            <a:r>
              <a:rPr lang="en-US" altLang="zh-CN" sz="2600" kern="1100" dirty="0" smtClean="0">
                <a:latin typeface="Courier New"/>
                <a:cs typeface="Courier New"/>
              </a:rPr>
              <a:t>, </a:t>
            </a:r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</a:t>
            </a:r>
            <a:r>
              <a:rPr lang="en-US" altLang="zh-CN" sz="2600" kern="1100" dirty="0">
                <a:latin typeface="Courier New"/>
                <a:cs typeface="Courier New"/>
              </a:rPr>
              <a:t>c</a:t>
            </a:r>
            <a:r>
              <a:rPr lang="en-US" altLang="zh-CN" sz="2600" kern="1100" dirty="0" smtClean="0">
                <a:latin typeface="Courier New"/>
                <a:cs typeface="Courier New"/>
              </a:rPr>
              <a:t>, </a:t>
            </a:r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</a:t>
            </a:r>
            <a:r>
              <a:rPr lang="en-US" altLang="zh-CN" sz="2600" kern="1100" dirty="0">
                <a:latin typeface="Courier New"/>
                <a:cs typeface="Courier New"/>
              </a:rPr>
              <a:t>d</a:t>
            </a:r>
            <a:r>
              <a:rPr lang="en-US" altLang="zh-CN" sz="2600" kern="1100" dirty="0" smtClean="0">
                <a:latin typeface="Courier New"/>
                <a:cs typeface="Courier New"/>
              </a:rPr>
              <a:t>, </a:t>
            </a:r>
          </a:p>
          <a:p>
            <a:r>
              <a:rPr lang="en-US" altLang="zh-CN" sz="2600" kern="1100" dirty="0">
                <a:latin typeface="Courier New"/>
                <a:cs typeface="Courier New"/>
              </a:rPr>
              <a:t> 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       </a:t>
            </a:r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</a:t>
            </a:r>
            <a:r>
              <a:rPr lang="en-US" altLang="zh-CN" sz="2600" kern="1100" dirty="0">
                <a:latin typeface="Courier New"/>
                <a:cs typeface="Courier New"/>
              </a:rPr>
              <a:t>e</a:t>
            </a:r>
            <a:r>
              <a:rPr lang="en-US" altLang="zh-CN" sz="2600" kern="1100" dirty="0" smtClean="0">
                <a:latin typeface="Courier New"/>
                <a:cs typeface="Courier New"/>
              </a:rPr>
              <a:t>, </a:t>
            </a:r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</a:t>
            </a:r>
            <a:r>
              <a:rPr lang="en-US" altLang="zh-CN" sz="2600" kern="1100" dirty="0">
                <a:latin typeface="Courier New"/>
                <a:cs typeface="Courier New"/>
              </a:rPr>
              <a:t>f</a:t>
            </a:r>
            <a:r>
              <a:rPr lang="en-US" altLang="zh-CN" sz="2600" kern="1100" dirty="0" smtClean="0">
                <a:latin typeface="Courier New"/>
                <a:cs typeface="Courier New"/>
              </a:rPr>
              <a:t>, </a:t>
            </a:r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</a:t>
            </a:r>
            <a:r>
              <a:rPr lang="en-US" altLang="zh-CN" sz="2600" kern="1100" dirty="0">
                <a:latin typeface="Courier New"/>
                <a:cs typeface="Courier New"/>
              </a:rPr>
              <a:t>g</a:t>
            </a:r>
            <a:r>
              <a:rPr lang="en-US" altLang="zh-CN" sz="2600" kern="1100" dirty="0" smtClean="0">
                <a:latin typeface="Courier New"/>
                <a:cs typeface="Courier New"/>
              </a:rPr>
              <a:t>, </a:t>
            </a:r>
            <a:r>
              <a:rPr lang="en-US" altLang="zh-CN" sz="2600" kern="1100" dirty="0" err="1" smtClean="0">
                <a:latin typeface="Courier New"/>
                <a:cs typeface="Courier New"/>
              </a:rPr>
              <a:t>bool</a:t>
            </a:r>
            <a:r>
              <a:rPr lang="en-US" altLang="zh-CN" sz="2600" kern="1100" dirty="0" smtClean="0">
                <a:latin typeface="Courier New"/>
                <a:cs typeface="Courier New"/>
              </a:rPr>
              <a:t> </a:t>
            </a:r>
            <a:r>
              <a:rPr lang="en-US" altLang="zh-CN" sz="2600" kern="1100" dirty="0">
                <a:latin typeface="Courier New"/>
                <a:cs typeface="Courier New"/>
              </a:rPr>
              <a:t>h)</a:t>
            </a:r>
          </a:p>
          <a:p>
            <a:r>
              <a:rPr lang="en-US" altLang="zh-CN" sz="2600" kern="1100" dirty="0">
                <a:latin typeface="Courier New"/>
                <a:cs typeface="Courier New"/>
              </a:rPr>
              <a:t>{</a:t>
            </a:r>
          </a:p>
          <a:p>
            <a:r>
              <a:rPr lang="is-IS" altLang="zh-CN" sz="2600" kern="1100" dirty="0">
                <a:latin typeface="Courier New"/>
                <a:cs typeface="Courier New"/>
              </a:rPr>
              <a:t> </a:t>
            </a:r>
            <a:r>
              <a:rPr lang="is-IS" altLang="zh-CN" sz="2600" kern="1100" dirty="0" smtClean="0">
                <a:latin typeface="Courier New"/>
                <a:cs typeface="Courier New"/>
              </a:rPr>
              <a:t>  if (a &amp;&amp; !b)</a:t>
            </a:r>
          </a:p>
          <a:p>
            <a:r>
              <a:rPr lang="is-IS" altLang="zh-CN" sz="2600" kern="1100" dirty="0">
                <a:latin typeface="Courier New"/>
                <a:cs typeface="Courier New"/>
              </a:rPr>
              <a:t> </a:t>
            </a:r>
            <a:r>
              <a:rPr lang="is-IS" altLang="zh-CN" sz="2600" kern="1100" dirty="0" smtClean="0">
                <a:latin typeface="Courier New"/>
                <a:cs typeface="Courier New"/>
              </a:rPr>
              <a:t>     return false;</a:t>
            </a:r>
          </a:p>
          <a:p>
            <a:r>
              <a:rPr lang="is-IS" altLang="zh-CN" sz="2600" kern="1100" dirty="0">
                <a:latin typeface="Courier New"/>
                <a:cs typeface="Courier New"/>
              </a:rPr>
              <a:t> </a:t>
            </a:r>
            <a:r>
              <a:rPr lang="is-IS" altLang="zh-CN" sz="2600" kern="1100" dirty="0" smtClean="0">
                <a:latin typeface="Courier New"/>
                <a:cs typeface="Courier New"/>
              </a:rPr>
              <a:t>  return </a:t>
            </a:r>
            <a:r>
              <a:rPr lang="is-IS" altLang="zh-CN" sz="2600" kern="1100" dirty="0">
                <a:latin typeface="Courier New"/>
                <a:cs typeface="Courier New"/>
              </a:rPr>
              <a:t>(</a:t>
            </a:r>
            <a:r>
              <a:rPr lang="is-IS" altLang="zh-CN" sz="2600" kern="1100" dirty="0" smtClean="0">
                <a:latin typeface="Courier New"/>
                <a:cs typeface="Courier New"/>
              </a:rPr>
              <a:t>a&amp;&amp;c</a:t>
            </a:r>
            <a:r>
              <a:rPr lang="is-IS" altLang="zh-CN" sz="2600" kern="1100" dirty="0">
                <a:latin typeface="Courier New"/>
                <a:cs typeface="Courier New"/>
              </a:rPr>
              <a:t>||b&amp;&amp;d)&amp;&amp;e&amp;&amp;(f&amp;&amp;g||!f&amp;&amp;h);</a:t>
            </a:r>
          </a:p>
          <a:p>
            <a:r>
              <a:rPr lang="is-IS" altLang="zh-CN" sz="2600" kern="1100" dirty="0">
                <a:latin typeface="Courier New"/>
                <a:cs typeface="Courier New"/>
              </a:rPr>
              <a:t>}</a:t>
            </a:r>
            <a:endParaRPr kumimoji="1" lang="zh-CN" altLang="en-US" sz="2600" kern="1100" dirty="0">
              <a:latin typeface="Courier New"/>
              <a:cs typeface="Courier New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4278402" y="4372443"/>
            <a:ext cx="4555153" cy="650219"/>
          </a:xfrm>
          <a:prstGeom prst="wedgeEllipseCallout">
            <a:avLst>
              <a:gd name="adj1" fmla="val -59133"/>
              <a:gd name="adj2" fmla="val -299124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78402" y="4420454"/>
            <a:ext cx="460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强制约束</a:t>
            </a:r>
            <a:r>
              <a:rPr kumimoji="1" lang="en-US" altLang="zh-CN" sz="2800" dirty="0" smtClean="0">
                <a:latin typeface="Courier New"/>
                <a:cs typeface="Courier New"/>
              </a:rPr>
              <a:t>a=true b=false</a:t>
            </a:r>
            <a:endParaRPr kumimoji="1" lang="zh-CN" alt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972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7583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如何处理强制约束问题？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2863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合并输入变量</a:t>
            </a:r>
            <a:endParaRPr kumimoji="1" lang="zh-CN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03960"/>
              </p:ext>
            </p:extLst>
          </p:nvPr>
        </p:nvGraphicFramePr>
        <p:xfrm>
          <a:off x="533400" y="1698614"/>
          <a:ext cx="3733800" cy="1098043"/>
        </p:xfrm>
        <a:graphic>
          <a:graphicData uri="http://schemas.openxmlformats.org/drawingml/2006/table">
            <a:tbl>
              <a:tblPr/>
              <a:tblGrid>
                <a:gridCol w="933450"/>
                <a:gridCol w="935038"/>
                <a:gridCol w="931862"/>
                <a:gridCol w="933450"/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83091"/>
              </p:ext>
            </p:extLst>
          </p:nvPr>
        </p:nvGraphicFramePr>
        <p:xfrm>
          <a:off x="533400" y="2827501"/>
          <a:ext cx="3733800" cy="1043939"/>
        </p:xfrm>
        <a:graphic>
          <a:graphicData uri="http://schemas.openxmlformats.org/drawingml/2006/table">
            <a:tbl>
              <a:tblPr/>
              <a:tblGrid>
                <a:gridCol w="933450"/>
                <a:gridCol w="968675"/>
                <a:gridCol w="898225"/>
                <a:gridCol w="933450"/>
              </a:tblGrid>
              <a:tr h="27432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Constraint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AutoShape 44"/>
          <p:cNvSpPr>
            <a:spLocks noChangeArrowheads="1"/>
          </p:cNvSpPr>
          <p:nvPr/>
        </p:nvSpPr>
        <p:spPr bwMode="auto">
          <a:xfrm>
            <a:off x="4460599" y="2570723"/>
            <a:ext cx="381000" cy="4000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46984"/>
              </p:ext>
            </p:extLst>
          </p:nvPr>
        </p:nvGraphicFramePr>
        <p:xfrm>
          <a:off x="5038487" y="2234681"/>
          <a:ext cx="3733800" cy="1098043"/>
        </p:xfrm>
        <a:graphic>
          <a:graphicData uri="http://schemas.openxmlformats.org/drawingml/2006/table">
            <a:tbl>
              <a:tblPr/>
              <a:tblGrid>
                <a:gridCol w="1868488"/>
                <a:gridCol w="931862"/>
                <a:gridCol w="933450"/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(</a:t>
                      </a: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 Input B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)</a:t>
                      </a:r>
                      <a:endParaRPr kumimoji="0" lang="en-US" altLang="zh-CN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(A1 B1)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(A2 B1)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(A2 B2)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8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0"/>
            <a:ext cx="50820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896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重构输入区域</a:t>
            </a:r>
            <a:endParaRPr kumimoji="1" lang="zh-CN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57875"/>
              </p:ext>
            </p:extLst>
          </p:nvPr>
        </p:nvGraphicFramePr>
        <p:xfrm>
          <a:off x="533400" y="1698614"/>
          <a:ext cx="3733800" cy="1098043"/>
        </p:xfrm>
        <a:graphic>
          <a:graphicData uri="http://schemas.openxmlformats.org/drawingml/2006/table">
            <a:tbl>
              <a:tblPr/>
              <a:tblGrid>
                <a:gridCol w="933450"/>
                <a:gridCol w="935038"/>
                <a:gridCol w="931862"/>
                <a:gridCol w="933450"/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72711"/>
              </p:ext>
            </p:extLst>
          </p:nvPr>
        </p:nvGraphicFramePr>
        <p:xfrm>
          <a:off x="533400" y="2827501"/>
          <a:ext cx="3733800" cy="1043939"/>
        </p:xfrm>
        <a:graphic>
          <a:graphicData uri="http://schemas.openxmlformats.org/drawingml/2006/table">
            <a:tbl>
              <a:tblPr/>
              <a:tblGrid>
                <a:gridCol w="933450"/>
                <a:gridCol w="968675"/>
                <a:gridCol w="898225"/>
                <a:gridCol w="933450"/>
              </a:tblGrid>
              <a:tr h="27432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Constraint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4460599" y="2570723"/>
            <a:ext cx="381000" cy="4000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71008"/>
              </p:ext>
            </p:extLst>
          </p:nvPr>
        </p:nvGraphicFramePr>
        <p:xfrm>
          <a:off x="4953000" y="1698614"/>
          <a:ext cx="3733800" cy="1098043"/>
        </p:xfrm>
        <a:graphic>
          <a:graphicData uri="http://schemas.openxmlformats.org/drawingml/2006/table">
            <a:tbl>
              <a:tblPr/>
              <a:tblGrid>
                <a:gridCol w="933450"/>
                <a:gridCol w="935038"/>
                <a:gridCol w="931862"/>
                <a:gridCol w="933450"/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08786"/>
              </p:ext>
            </p:extLst>
          </p:nvPr>
        </p:nvGraphicFramePr>
        <p:xfrm>
          <a:off x="4953000" y="2863715"/>
          <a:ext cx="3733800" cy="1098043"/>
        </p:xfrm>
        <a:graphic>
          <a:graphicData uri="http://schemas.openxmlformats.org/drawingml/2006/table">
            <a:tbl>
              <a:tblPr/>
              <a:tblGrid>
                <a:gridCol w="933450"/>
                <a:gridCol w="935038"/>
                <a:gridCol w="931862"/>
                <a:gridCol w="933450"/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29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修改测试用例</a:t>
            </a:r>
            <a:endParaRPr kumimoji="1" lang="zh-CN" altLang="en-US" dirty="0"/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71789"/>
              </p:ext>
            </p:extLst>
          </p:nvPr>
        </p:nvGraphicFramePr>
        <p:xfrm>
          <a:off x="533400" y="1698614"/>
          <a:ext cx="3733800" cy="1098043"/>
        </p:xfrm>
        <a:graphic>
          <a:graphicData uri="http://schemas.openxmlformats.org/drawingml/2006/table">
            <a:tbl>
              <a:tblPr/>
              <a:tblGrid>
                <a:gridCol w="933450"/>
                <a:gridCol w="935038"/>
                <a:gridCol w="931862"/>
                <a:gridCol w="933450"/>
              </a:tblGrid>
              <a:tr h="30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marL="90000" marR="900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C2</a:t>
                      </a: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76786"/>
              </p:ext>
            </p:extLst>
          </p:nvPr>
        </p:nvGraphicFramePr>
        <p:xfrm>
          <a:off x="533400" y="2827501"/>
          <a:ext cx="3733800" cy="1043939"/>
        </p:xfrm>
        <a:graphic>
          <a:graphicData uri="http://schemas.openxmlformats.org/drawingml/2006/table">
            <a:tbl>
              <a:tblPr/>
              <a:tblGrid>
                <a:gridCol w="933450"/>
                <a:gridCol w="968675"/>
                <a:gridCol w="898225"/>
                <a:gridCol w="933450"/>
              </a:tblGrid>
              <a:tr h="27432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Constraint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A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B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Input D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4460599" y="2570723"/>
            <a:ext cx="381000" cy="4000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88398" y="1698614"/>
            <a:ext cx="40062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 smtClean="0"/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 B2, C1, D1</a:t>
            </a:r>
            <a:r>
              <a:rPr kumimoji="1" lang="en-US" altLang="zh-CN" sz="2000" dirty="0" smtClean="0"/>
              <a:t>)</a:t>
            </a:r>
          </a:p>
          <a:p>
            <a:pPr algn="ctr"/>
            <a:endParaRPr kumimoji="1" lang="en-US" altLang="zh-CN" sz="2000" dirty="0" smtClean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 smtClean="0"/>
          </a:p>
          <a:p>
            <a:pPr algn="ctr"/>
            <a:r>
              <a:rPr kumimoji="1" lang="en-US" altLang="zh-CN" sz="2000" dirty="0" smtClean="0"/>
              <a:t>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-, B2, C1,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kumimoji="1" lang="en-US" altLang="zh-CN" sz="2000" dirty="0" smtClean="0"/>
              <a:t>)           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 -, C1, D1</a:t>
            </a:r>
            <a:r>
              <a:rPr kumimoji="1" lang="en-US" altLang="zh-CN" sz="2000" dirty="0" smtClean="0"/>
              <a:t>)</a:t>
            </a:r>
          </a:p>
          <a:p>
            <a:pPr algn="ctr"/>
            <a:endParaRPr kumimoji="1" lang="en-US" altLang="zh-CN" sz="2000" dirty="0" smtClean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 smtClean="0"/>
          </a:p>
          <a:p>
            <a:pPr algn="ctr"/>
            <a:r>
              <a:rPr kumimoji="1" lang="en-US" altLang="zh-CN" sz="2000" dirty="0" smtClean="0"/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A2, B2, C1, D1</a:t>
            </a:r>
            <a:r>
              <a:rPr kumimoji="1" lang="en-US" altLang="zh-CN" sz="2000" dirty="0" smtClean="0"/>
              <a:t>)    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 B1, C1, D1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p:sp>
        <p:nvSpPr>
          <p:cNvPr id="17" name="下箭头 16"/>
          <p:cNvSpPr/>
          <p:nvPr/>
        </p:nvSpPr>
        <p:spPr>
          <a:xfrm>
            <a:off x="6645699" y="2404516"/>
            <a:ext cx="505517" cy="3635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6645699" y="3507937"/>
            <a:ext cx="505517" cy="3635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19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7583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待续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405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57591"/>
              </p:ext>
            </p:extLst>
          </p:nvPr>
        </p:nvGraphicFramePr>
        <p:xfrm>
          <a:off x="618980" y="1723418"/>
          <a:ext cx="8017591" cy="1599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文档" r:id="rId4" imgW="5410200" imgH="1079500" progId="Word.Document.12">
                  <p:embed/>
                </p:oleObj>
              </mc:Choice>
              <mc:Fallback>
                <p:oleObj name="文档" r:id="rId4" imgW="5410200" imgH="1079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980" y="1723418"/>
                        <a:ext cx="8017591" cy="1599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08357" y="1217448"/>
            <a:ext cx="3673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count</a:t>
            </a:r>
            <a:r>
              <a:rPr kumimoji="1" lang="zh-CN" altLang="en-US" sz="2400" dirty="0" smtClean="0"/>
              <a:t>程序输入文件的配置</a:t>
            </a:r>
            <a:endParaRPr kumimoji="1" lang="zh-CN" altLang="en-US" sz="2400" dirty="0"/>
          </a:p>
        </p:txBody>
      </p:sp>
      <p:sp>
        <p:nvSpPr>
          <p:cNvPr id="2" name="椭圆 1"/>
          <p:cNvSpPr/>
          <p:nvPr/>
        </p:nvSpPr>
        <p:spPr>
          <a:xfrm>
            <a:off x="1687454" y="2418427"/>
            <a:ext cx="417515" cy="243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564807" y="2227040"/>
            <a:ext cx="417515" cy="243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91383" y="2414238"/>
            <a:ext cx="417515" cy="243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44358" y="2427449"/>
            <a:ext cx="417515" cy="243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970934" y="2649445"/>
            <a:ext cx="417515" cy="243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05702" y="2632046"/>
            <a:ext cx="1008967" cy="243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4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75839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因素间的复杂关系：</a:t>
            </a:r>
            <a:r>
              <a:rPr kumimoji="1" lang="zh-CN" altLang="en-US" sz="3600" dirty="0" smtClean="0"/>
              <a:t>配置测试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209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91" y="0"/>
            <a:ext cx="5502683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4057" y="1173656"/>
            <a:ext cx="492443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2000" dirty="0" smtClean="0"/>
              <a:t>面向对象类簇间的交互</a:t>
            </a:r>
            <a:endParaRPr kumimoji="1" lang="zh-CN" altLang="en-US" sz="2000" dirty="0"/>
          </a:p>
        </p:txBody>
      </p:sp>
      <p:sp>
        <p:nvSpPr>
          <p:cNvPr id="3" name="椭圆 2"/>
          <p:cNvSpPr/>
          <p:nvPr/>
        </p:nvSpPr>
        <p:spPr>
          <a:xfrm>
            <a:off x="1824991" y="105103"/>
            <a:ext cx="2414181" cy="1191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91572" y="126123"/>
            <a:ext cx="3018221" cy="1191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56218" y="2053020"/>
            <a:ext cx="2414181" cy="1191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62632" y="1329558"/>
            <a:ext cx="2414181" cy="1191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04218" y="3752193"/>
            <a:ext cx="2414181" cy="1275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56218" y="3273972"/>
            <a:ext cx="2414181" cy="1753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08096" y="1072055"/>
            <a:ext cx="1629562" cy="980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0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1177</Words>
  <Application>Microsoft Macintosh PowerPoint</Application>
  <PresentationFormat>全屏显示(16:9)</PresentationFormat>
  <Paragraphs>519</Paragraphs>
  <Slides>62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4" baseType="lpstr">
      <vt:lpstr>Office 主题</vt:lpstr>
      <vt:lpstr>文档</vt:lpstr>
      <vt:lpstr>组合测试</vt:lpstr>
      <vt:lpstr>为什么需要组合测试？</vt:lpstr>
      <vt:lpstr>因素间的复杂关系：输入输出测试</vt:lpstr>
      <vt:lpstr>PowerPoint 演示文稿</vt:lpstr>
      <vt:lpstr>PowerPoint 演示文稿</vt:lpstr>
      <vt:lpstr>PowerPoint 演示文稿</vt:lpstr>
      <vt:lpstr>PowerPoint 演示文稿</vt:lpstr>
      <vt:lpstr>因素间的复杂关系：配置测试</vt:lpstr>
      <vt:lpstr>PowerPoint 演示文稿</vt:lpstr>
      <vt:lpstr>PowerPoint 演示文稿</vt:lpstr>
      <vt:lpstr>因素间的复杂关系：兼容性测试</vt:lpstr>
      <vt:lpstr>PowerPoint 演示文稿</vt:lpstr>
      <vt:lpstr>PowerPoint 演示文稿</vt:lpstr>
      <vt:lpstr>回顾1</vt:lpstr>
      <vt:lpstr>回顾2</vt:lpstr>
      <vt:lpstr>既有方法不能解决问题！</vt:lpstr>
      <vt:lpstr>如何测试因素间的复杂关系？</vt:lpstr>
      <vt:lpstr>PowerPoint 演示文稿</vt:lpstr>
      <vt:lpstr>PowerPoint 演示文稿</vt:lpstr>
      <vt:lpstr>如何解决组合爆炸问题？</vt:lpstr>
      <vt:lpstr>Each Choice</vt:lpstr>
      <vt:lpstr>正交表</vt:lpstr>
      <vt:lpstr>正交表</vt:lpstr>
      <vt:lpstr>PowerPoint 演示文稿</vt:lpstr>
      <vt:lpstr>组合覆盖表</vt:lpstr>
      <vt:lpstr>组合覆盖表</vt:lpstr>
      <vt:lpstr>组合覆盖表</vt:lpstr>
      <vt:lpstr>组合覆盖表</vt:lpstr>
      <vt:lpstr>可变力度组合覆盖表</vt:lpstr>
      <vt:lpstr>关键问题1：如何生成组合测试用例集？</vt:lpstr>
      <vt:lpstr>关键问题2:组合覆盖的力度如何选取？</vt:lpstr>
      <vt:lpstr>抽样标准的选取</vt:lpstr>
      <vt:lpstr>检测错误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节约成本</vt:lpstr>
      <vt:lpstr>控制风险</vt:lpstr>
      <vt:lpstr>PowerPoint 演示文稿</vt:lpstr>
      <vt:lpstr>PowerPoint 演示文稿</vt:lpstr>
      <vt:lpstr>PowerPoint 演示文稿</vt:lpstr>
      <vt:lpstr>PowerPoint 演示文稿</vt:lpstr>
      <vt:lpstr>组合测试中的默认取值问题</vt:lpstr>
      <vt:lpstr>PowerPoint 演示文稿</vt:lpstr>
      <vt:lpstr>PowerPoint 演示文稿</vt:lpstr>
      <vt:lpstr>PowerPoint 演示文稿</vt:lpstr>
      <vt:lpstr>PowerPoint 演示文稿</vt:lpstr>
      <vt:lpstr>Base Choice</vt:lpstr>
      <vt:lpstr>Multiple Base Choice</vt:lpstr>
      <vt:lpstr>PowerPoint 演示文稿</vt:lpstr>
      <vt:lpstr>组合测试中的约束问题</vt:lpstr>
      <vt:lpstr>组合测试中的两种约束问题</vt:lpstr>
      <vt:lpstr>PowerPoint 演示文稿</vt:lpstr>
      <vt:lpstr>如何处理非强制约束问题？</vt:lpstr>
      <vt:lpstr>PowerPoint 演示文稿</vt:lpstr>
      <vt:lpstr>如何处理强制约束问题？</vt:lpstr>
      <vt:lpstr>合并输入变量</vt:lpstr>
      <vt:lpstr>重构输入区域</vt:lpstr>
      <vt:lpstr>修改测试用例</vt:lpstr>
      <vt:lpstr>待续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Web测试基础</dc:title>
  <dc:creator>Ziyuan Wang</dc:creator>
  <cp:lastModifiedBy>Ziyuan Wang</cp:lastModifiedBy>
  <cp:revision>95</cp:revision>
  <dcterms:created xsi:type="dcterms:W3CDTF">2015-11-10T03:51:22Z</dcterms:created>
  <dcterms:modified xsi:type="dcterms:W3CDTF">2015-11-28T14:27:21Z</dcterms:modified>
</cp:coreProperties>
</file>