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3"/>
  </p:notesMasterIdLst>
  <p:sldIdLst>
    <p:sldId id="336" r:id="rId2"/>
    <p:sldId id="333" r:id="rId3"/>
    <p:sldId id="334" r:id="rId4"/>
    <p:sldId id="335" r:id="rId5"/>
    <p:sldId id="339" r:id="rId6"/>
    <p:sldId id="343" r:id="rId7"/>
    <p:sldId id="256" r:id="rId8"/>
    <p:sldId id="337" r:id="rId9"/>
    <p:sldId id="344" r:id="rId10"/>
    <p:sldId id="341" r:id="rId11"/>
    <p:sldId id="257" r:id="rId12"/>
    <p:sldId id="258" r:id="rId13"/>
    <p:sldId id="259" r:id="rId14"/>
    <p:sldId id="260" r:id="rId15"/>
    <p:sldId id="338" r:id="rId16"/>
    <p:sldId id="261" r:id="rId17"/>
    <p:sldId id="262" r:id="rId18"/>
    <p:sldId id="342" r:id="rId19"/>
    <p:sldId id="263" r:id="rId20"/>
    <p:sldId id="265" r:id="rId21"/>
    <p:sldId id="264" r:id="rId22"/>
    <p:sldId id="266" r:id="rId23"/>
    <p:sldId id="267" r:id="rId24"/>
    <p:sldId id="268" r:id="rId25"/>
    <p:sldId id="269" r:id="rId26"/>
    <p:sldId id="270" r:id="rId27"/>
    <p:sldId id="271" r:id="rId28"/>
    <p:sldId id="272" r:id="rId29"/>
    <p:sldId id="274" r:id="rId30"/>
    <p:sldId id="275" r:id="rId31"/>
    <p:sldId id="277" r:id="rId32"/>
    <p:sldId id="276" r:id="rId33"/>
    <p:sldId id="279" r:id="rId34"/>
    <p:sldId id="278" r:id="rId35"/>
    <p:sldId id="281" r:id="rId36"/>
    <p:sldId id="280" r:id="rId37"/>
    <p:sldId id="283" r:id="rId38"/>
    <p:sldId id="282" r:id="rId39"/>
    <p:sldId id="287" r:id="rId40"/>
    <p:sldId id="286" r:id="rId41"/>
    <p:sldId id="285" r:id="rId42"/>
    <p:sldId id="327" r:id="rId43"/>
    <p:sldId id="289" r:id="rId44"/>
    <p:sldId id="291" r:id="rId45"/>
    <p:sldId id="293" r:id="rId46"/>
    <p:sldId id="292" r:id="rId47"/>
    <p:sldId id="296" r:id="rId48"/>
    <p:sldId id="295" r:id="rId49"/>
    <p:sldId id="294" r:id="rId50"/>
    <p:sldId id="298" r:id="rId51"/>
    <p:sldId id="297" r:id="rId52"/>
    <p:sldId id="300" r:id="rId53"/>
    <p:sldId id="328" r:id="rId54"/>
    <p:sldId id="299" r:id="rId55"/>
    <p:sldId id="303" r:id="rId56"/>
    <p:sldId id="302" r:id="rId57"/>
    <p:sldId id="301" r:id="rId58"/>
    <p:sldId id="306" r:id="rId59"/>
    <p:sldId id="305" r:id="rId60"/>
    <p:sldId id="304" r:id="rId61"/>
    <p:sldId id="308" r:id="rId62"/>
    <p:sldId id="307" r:id="rId63"/>
    <p:sldId id="310" r:id="rId64"/>
    <p:sldId id="309" r:id="rId65"/>
    <p:sldId id="312" r:id="rId66"/>
    <p:sldId id="311" r:id="rId67"/>
    <p:sldId id="314" r:id="rId68"/>
    <p:sldId id="315" r:id="rId69"/>
    <p:sldId id="318" r:id="rId70"/>
    <p:sldId id="317" r:id="rId71"/>
    <p:sldId id="320" r:id="rId72"/>
    <p:sldId id="319" r:id="rId73"/>
    <p:sldId id="324" r:id="rId74"/>
    <p:sldId id="323" r:id="rId75"/>
    <p:sldId id="322" r:id="rId76"/>
    <p:sldId id="321" r:id="rId77"/>
    <p:sldId id="326" r:id="rId78"/>
    <p:sldId id="325" r:id="rId79"/>
    <p:sldId id="329" r:id="rId80"/>
    <p:sldId id="331" r:id="rId81"/>
    <p:sldId id="330" r:id="rId8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0000"/>
    <a:srgbClr val="FF3300"/>
    <a:srgbClr val="FF9999"/>
    <a:srgbClr val="FF6600"/>
    <a:srgbClr val="FFFF99"/>
    <a:srgbClr val="E76947"/>
    <a:srgbClr val="66FF66"/>
    <a:srgbClr val="FF5D5D"/>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79" autoAdjust="0"/>
    <p:restoredTop sz="94660"/>
  </p:normalViewPr>
  <p:slideViewPr>
    <p:cSldViewPr>
      <p:cViewPr varScale="1">
        <p:scale>
          <a:sx n="103" d="100"/>
          <a:sy n="103" d="100"/>
        </p:scale>
        <p:origin x="-52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00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0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00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defRPr>
            </a:lvl1pPr>
          </a:lstStyle>
          <a:p>
            <a:pPr>
              <a:defRPr/>
            </a:pPr>
            <a:fld id="{0CB87C1A-C222-49E7-AF40-560F740A0987}" type="slidenum">
              <a:rPr lang="en-US" altLang="zh-CN"/>
              <a:pPr>
                <a:defRPr/>
              </a:pPr>
              <a:t>‹#›</a:t>
            </a:fld>
            <a:endParaRPr lang="en-US" altLang="zh-CN"/>
          </a:p>
        </p:txBody>
      </p:sp>
    </p:spTree>
    <p:extLst>
      <p:ext uri="{BB962C8B-B14F-4D97-AF65-F5344CB8AC3E}">
        <p14:creationId xmlns:p14="http://schemas.microsoft.com/office/powerpoint/2010/main" val="127185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7358968-3394-4746-B78A-E8C8C6C22B58}" type="slidenum">
              <a:rPr lang="en-US" altLang="zh-CN" smtClean="0">
                <a:latin typeface="Times New Roman" pitchFamily="18" charset="0"/>
              </a:rPr>
              <a:pPr/>
              <a:t>1</a:t>
            </a:fld>
            <a:endParaRPr lang="en-US" altLang="zh-CN"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4196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4781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4781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691B96-81C0-4080-B8BD-A4BE949C9312}" type="slidenum">
              <a:rPr lang="en-US" altLang="zh-CN"/>
              <a:pPr>
                <a:defRPr/>
              </a:pPr>
              <a:t>‹#›</a:t>
            </a:fld>
            <a:endParaRPr lang="en-US" altLang="zh-CN"/>
          </a:p>
        </p:txBody>
      </p:sp>
    </p:spTree>
    <p:extLst>
      <p:ext uri="{BB962C8B-B14F-4D97-AF65-F5344CB8AC3E}">
        <p14:creationId xmlns:p14="http://schemas.microsoft.com/office/powerpoint/2010/main" val="858308755"/>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795CF71-5ABF-464A-8E4E-9C1D8C1747C0}" type="slidenum">
              <a:rPr lang="en-US" altLang="zh-CN"/>
              <a:pPr>
                <a:defRPr/>
              </a:pPr>
              <a:t>‹#›</a:t>
            </a:fld>
            <a:endParaRPr lang="en-US" altLang="zh-CN"/>
          </a:p>
        </p:txBody>
      </p:sp>
    </p:spTree>
    <p:extLst>
      <p:ext uri="{BB962C8B-B14F-4D97-AF65-F5344CB8AC3E}">
        <p14:creationId xmlns:p14="http://schemas.microsoft.com/office/powerpoint/2010/main" val="768887478"/>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B5A215-1A3D-4742-B693-5C6B97D36F83}" type="slidenum">
              <a:rPr lang="en-US" altLang="zh-CN"/>
              <a:pPr>
                <a:defRPr/>
              </a:pPr>
              <a:t>‹#›</a:t>
            </a:fld>
            <a:endParaRPr lang="en-US" altLang="zh-CN"/>
          </a:p>
        </p:txBody>
      </p:sp>
    </p:spTree>
    <p:extLst>
      <p:ext uri="{BB962C8B-B14F-4D97-AF65-F5344CB8AC3E}">
        <p14:creationId xmlns:p14="http://schemas.microsoft.com/office/powerpoint/2010/main" val="2948361806"/>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BBF6FB-D151-4F21-9CBE-82C2E6F73B29}" type="slidenum">
              <a:rPr lang="en-US" altLang="zh-CN"/>
              <a:pPr>
                <a:defRPr/>
              </a:pPr>
              <a:t>‹#›</a:t>
            </a:fld>
            <a:endParaRPr lang="en-US" altLang="zh-CN"/>
          </a:p>
        </p:txBody>
      </p:sp>
    </p:spTree>
    <p:extLst>
      <p:ext uri="{BB962C8B-B14F-4D97-AF65-F5344CB8AC3E}">
        <p14:creationId xmlns:p14="http://schemas.microsoft.com/office/powerpoint/2010/main" val="2433112637"/>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5EB48F-3851-4E09-A40D-66D210C9209D}" type="slidenum">
              <a:rPr lang="en-US" altLang="zh-CN"/>
              <a:pPr>
                <a:defRPr/>
              </a:pPr>
              <a:t>‹#›</a:t>
            </a:fld>
            <a:endParaRPr lang="en-US" altLang="zh-CN"/>
          </a:p>
        </p:txBody>
      </p:sp>
    </p:spTree>
    <p:extLst>
      <p:ext uri="{BB962C8B-B14F-4D97-AF65-F5344CB8AC3E}">
        <p14:creationId xmlns:p14="http://schemas.microsoft.com/office/powerpoint/2010/main" val="3835682205"/>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AB05E9-E127-4C7B-871A-A430AE2D7189}" type="slidenum">
              <a:rPr lang="en-US" altLang="zh-CN"/>
              <a:pPr>
                <a:defRPr/>
              </a:pPr>
              <a:t>‹#›</a:t>
            </a:fld>
            <a:endParaRPr lang="en-US" altLang="zh-CN"/>
          </a:p>
        </p:txBody>
      </p:sp>
    </p:spTree>
    <p:extLst>
      <p:ext uri="{BB962C8B-B14F-4D97-AF65-F5344CB8AC3E}">
        <p14:creationId xmlns:p14="http://schemas.microsoft.com/office/powerpoint/2010/main" val="1916445321"/>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0DB0832-CA3C-4130-A515-C685E28D6D37}" type="slidenum">
              <a:rPr lang="en-US" altLang="zh-CN"/>
              <a:pPr>
                <a:defRPr/>
              </a:pPr>
              <a:t>‹#›</a:t>
            </a:fld>
            <a:endParaRPr lang="en-US" altLang="zh-CN"/>
          </a:p>
        </p:txBody>
      </p:sp>
    </p:spTree>
    <p:extLst>
      <p:ext uri="{BB962C8B-B14F-4D97-AF65-F5344CB8AC3E}">
        <p14:creationId xmlns:p14="http://schemas.microsoft.com/office/powerpoint/2010/main" val="3474567939"/>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985822"/>
          </a:xfrm>
        </p:spPr>
        <p:txBody>
          <a:bodyPr/>
          <a:lstStyle>
            <a:lvl1pPr>
              <a:defRPr sz="3600"/>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4C4F104-F189-4D37-A067-4BF5A419DF79}" type="slidenum">
              <a:rPr lang="en-US" altLang="zh-CN"/>
              <a:pPr>
                <a:defRPr/>
              </a:pPr>
              <a:t>‹#›</a:t>
            </a:fld>
            <a:endParaRPr lang="en-US" altLang="zh-CN"/>
          </a:p>
        </p:txBody>
      </p:sp>
    </p:spTree>
    <p:extLst>
      <p:ext uri="{BB962C8B-B14F-4D97-AF65-F5344CB8AC3E}">
        <p14:creationId xmlns:p14="http://schemas.microsoft.com/office/powerpoint/2010/main" val="3952874264"/>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E952DBC-F958-480A-A33E-3DF497B8B294}" type="slidenum">
              <a:rPr lang="en-US" altLang="zh-CN"/>
              <a:pPr>
                <a:defRPr/>
              </a:pPr>
              <a:t>‹#›</a:t>
            </a:fld>
            <a:endParaRPr lang="en-US" altLang="zh-CN"/>
          </a:p>
        </p:txBody>
      </p:sp>
    </p:spTree>
    <p:extLst>
      <p:ext uri="{BB962C8B-B14F-4D97-AF65-F5344CB8AC3E}">
        <p14:creationId xmlns:p14="http://schemas.microsoft.com/office/powerpoint/2010/main" val="2753059301"/>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4791DE-B4A8-48F8-8610-E3AE3D8D8D99}" type="slidenum">
              <a:rPr lang="en-US" altLang="zh-CN"/>
              <a:pPr>
                <a:defRPr/>
              </a:pPr>
              <a:t>‹#›</a:t>
            </a:fld>
            <a:endParaRPr lang="en-US" altLang="zh-CN"/>
          </a:p>
        </p:txBody>
      </p:sp>
    </p:spTree>
    <p:extLst>
      <p:ext uri="{BB962C8B-B14F-4D97-AF65-F5344CB8AC3E}">
        <p14:creationId xmlns:p14="http://schemas.microsoft.com/office/powerpoint/2010/main" val="794039937"/>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9C671B-9192-4FA1-A91B-A2EB0F13F2E7}" type="slidenum">
              <a:rPr lang="en-US" altLang="zh-CN"/>
              <a:pPr>
                <a:defRPr/>
              </a:pPr>
              <a:t>‹#›</a:t>
            </a:fld>
            <a:endParaRPr lang="en-US" altLang="zh-CN"/>
          </a:p>
        </p:txBody>
      </p:sp>
    </p:spTree>
    <p:extLst>
      <p:ext uri="{BB962C8B-B14F-4D97-AF65-F5344CB8AC3E}">
        <p14:creationId xmlns:p14="http://schemas.microsoft.com/office/powerpoint/2010/main" val="490765770"/>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301625" y="228600"/>
            <a:ext cx="854075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678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24679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FC3F266-AD15-450D-9179-0A626DC534CF}"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oxl@jn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8.jpeg"/><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C:\Documents%20and%20Settings\Administrator.LEGEND-NCJRSXNZ\&#26700;&#38754;\&#23553;&#38754;&#21450;&#30446;&#24405;.ppt#-1,2,PowerPoint &#28436;&#31034;&#25991;&#31295;" TargetMode="External"/><Relationship Id="rId2" Type="http://schemas.openxmlformats.org/officeDocument/2006/relationships/slide" Target="slide64.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6.jpeg"/><Relationship Id="rId4" Type="http://schemas.openxmlformats.org/officeDocument/2006/relationships/image" Target="../media/image27.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542280" y="476672"/>
            <a:ext cx="8218488" cy="1296144"/>
          </a:xfrm>
        </p:spPr>
        <p:txBody>
          <a:bodyPr/>
          <a:lstStyle/>
          <a:p>
            <a:pPr eaLnBrk="1" hangingPunct="1"/>
            <a:r>
              <a:rPr lang="zh-CN" altLang="en-US" sz="5500" dirty="0" smtClean="0">
                <a:solidFill>
                  <a:srgbClr val="FFFF00"/>
                </a:solidFill>
                <a:latin typeface="隶书" pitchFamily="49" charset="-122"/>
                <a:ea typeface="隶书" pitchFamily="49" charset="-122"/>
              </a:rPr>
              <a:t>操作系统原理</a:t>
            </a:r>
          </a:p>
        </p:txBody>
      </p:sp>
      <p:sp>
        <p:nvSpPr>
          <p:cNvPr id="6147" name="Rectangle 3"/>
          <p:cNvSpPr>
            <a:spLocks noChangeArrowheads="1"/>
          </p:cNvSpPr>
          <p:nvPr/>
        </p:nvSpPr>
        <p:spPr bwMode="auto">
          <a:xfrm>
            <a:off x="683568" y="1700808"/>
            <a:ext cx="80772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ts val="4500"/>
              </a:lnSpc>
            </a:pPr>
            <a:r>
              <a:rPr kumimoji="1" lang="zh-CN" altLang="en-US" sz="3000" b="1" dirty="0"/>
              <a:t>信息科学技术学院</a:t>
            </a:r>
          </a:p>
          <a:p>
            <a:pPr algn="ctr" eaLnBrk="1" hangingPunct="1">
              <a:lnSpc>
                <a:spcPts val="4500"/>
              </a:lnSpc>
            </a:pPr>
            <a:r>
              <a:rPr kumimoji="1" lang="zh-CN" altLang="en-US" sz="3000" b="1" dirty="0"/>
              <a:t>计算机科学系</a:t>
            </a:r>
          </a:p>
          <a:p>
            <a:pPr algn="ctr" eaLnBrk="1" hangingPunct="1">
              <a:lnSpc>
                <a:spcPts val="4500"/>
              </a:lnSpc>
            </a:pPr>
            <a:r>
              <a:rPr kumimoji="1" lang="zh-CN" altLang="en-US" sz="2800" b="1" dirty="0"/>
              <a:t>主讲：郝振明</a:t>
            </a:r>
          </a:p>
          <a:p>
            <a:pPr algn="ctr" eaLnBrk="1" hangingPunct="1">
              <a:lnSpc>
                <a:spcPts val="3600"/>
              </a:lnSpc>
            </a:pPr>
            <a:r>
              <a:rPr kumimoji="1" lang="en-US" altLang="zh-CN" sz="2800" b="1" dirty="0">
                <a:latin typeface="宋体" pitchFamily="2" charset="-122"/>
              </a:rPr>
              <a:t>Email</a:t>
            </a:r>
            <a:r>
              <a:rPr kumimoji="1" lang="zh-CN" altLang="en-US" sz="2800" b="1" dirty="0">
                <a:latin typeface="宋体" pitchFamily="2" charset="-122"/>
              </a:rPr>
              <a:t>：</a:t>
            </a:r>
            <a:r>
              <a:rPr kumimoji="1" lang="en-US" altLang="zh-CN" sz="2800" b="1" u="sng" dirty="0" smtClean="0">
                <a:latin typeface="宋体" pitchFamily="2" charset="-122"/>
                <a:hlinkClick r:id="rId3"/>
              </a:rPr>
              <a:t>thaozm@jnu.edu.cn</a:t>
            </a:r>
            <a:endParaRPr kumimoji="1" lang="en-US" altLang="zh-CN" sz="2800" b="1" u="sng" dirty="0">
              <a:latin typeface="宋体" pitchFamily="2" charset="-122"/>
            </a:endParaRPr>
          </a:p>
        </p:txBody>
      </p:sp>
      <p:sp>
        <p:nvSpPr>
          <p:cNvPr id="3" name="TextBox 2"/>
          <p:cNvSpPr txBox="1"/>
          <p:nvPr/>
        </p:nvSpPr>
        <p:spPr>
          <a:xfrm>
            <a:off x="2267744" y="6169855"/>
            <a:ext cx="1584176" cy="369332"/>
          </a:xfrm>
          <a:prstGeom prst="rect">
            <a:avLst/>
          </a:prstGeom>
          <a:noFill/>
        </p:spPr>
        <p:txBody>
          <a:bodyPr wrap="square" rtlCol="0">
            <a:spAutoFit/>
          </a:bodyPr>
          <a:lstStyle/>
          <a:p>
            <a:r>
              <a:rPr lang="zh-CN" altLang="en-US" b="1" dirty="0" smtClean="0">
                <a:latin typeface="仿宋" panose="02010609060101010101" pitchFamily="49" charset="-122"/>
                <a:ea typeface="仿宋" panose="02010609060101010101" pitchFamily="49" charset="-122"/>
              </a:rPr>
              <a:t>本课程</a:t>
            </a:r>
            <a:r>
              <a:rPr lang="en-US" altLang="zh-CN" b="1" dirty="0" smtClean="0">
                <a:latin typeface="仿宋" panose="02010609060101010101" pitchFamily="49" charset="-122"/>
                <a:ea typeface="仿宋" panose="02010609060101010101" pitchFamily="49" charset="-122"/>
              </a:rPr>
              <a:t>QQ</a:t>
            </a:r>
            <a:r>
              <a:rPr lang="zh-CN" altLang="en-US" b="1" dirty="0">
                <a:latin typeface="仿宋" panose="02010609060101010101" pitchFamily="49" charset="-122"/>
                <a:ea typeface="仿宋" panose="02010609060101010101" pitchFamily="49" charset="-122"/>
              </a:rPr>
              <a:t>群</a:t>
            </a:r>
          </a:p>
        </p:txBody>
      </p:sp>
      <p:sp>
        <p:nvSpPr>
          <p:cNvPr id="11" name="TextBox 10"/>
          <p:cNvSpPr txBox="1"/>
          <p:nvPr/>
        </p:nvSpPr>
        <p:spPr>
          <a:xfrm>
            <a:off x="5286189" y="6167374"/>
            <a:ext cx="2376264" cy="369332"/>
          </a:xfrm>
          <a:prstGeom prst="rect">
            <a:avLst/>
          </a:prstGeom>
          <a:noFill/>
        </p:spPr>
        <p:txBody>
          <a:bodyPr wrap="square" rtlCol="0">
            <a:spAutoFit/>
          </a:bodyPr>
          <a:lstStyle/>
          <a:p>
            <a:r>
              <a:rPr lang="zh-CN" altLang="en-US" b="1" dirty="0" smtClean="0">
                <a:latin typeface="仿宋" panose="02010609060101010101" pitchFamily="49" charset="-122"/>
                <a:ea typeface="仿宋" panose="02010609060101010101" pitchFamily="49" charset="-122"/>
              </a:rPr>
              <a:t>本课程线上教学</a:t>
            </a:r>
            <a:r>
              <a:rPr lang="en-US" altLang="zh-CN" b="1" dirty="0" smtClean="0">
                <a:latin typeface="仿宋" panose="02010609060101010101" pitchFamily="49" charset="-122"/>
                <a:ea typeface="仿宋" panose="02010609060101010101" pitchFamily="49" charset="-122"/>
              </a:rPr>
              <a:t>QQ</a:t>
            </a:r>
            <a:r>
              <a:rPr lang="zh-CN" altLang="en-US" b="1" dirty="0" smtClean="0">
                <a:latin typeface="仿宋" panose="02010609060101010101" pitchFamily="49" charset="-122"/>
                <a:ea typeface="仿宋" panose="02010609060101010101" pitchFamily="49" charset="-122"/>
              </a:rPr>
              <a:t>群</a:t>
            </a:r>
            <a:endParaRPr lang="zh-CN" altLang="en-US" b="1" dirty="0">
              <a:latin typeface="仿宋" panose="02010609060101010101" pitchFamily="49" charset="-122"/>
              <a:ea typeface="仿宋" panose="02010609060101010101" pitchFamily="49"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948" y="3861048"/>
            <a:ext cx="2247900" cy="229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3861048"/>
            <a:ext cx="2076450" cy="2308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95536" y="116632"/>
            <a:ext cx="8540750" cy="680120"/>
          </a:xfrm>
        </p:spPr>
        <p:txBody>
          <a:bodyPr/>
          <a:lstStyle/>
          <a:p>
            <a:pPr algn="l"/>
            <a:r>
              <a:rPr lang="en-US" altLang="zh-CN" sz="2500" dirty="0" smtClean="0">
                <a:solidFill>
                  <a:schemeClr val="tx1"/>
                </a:solidFill>
              </a:rPr>
              <a:t>Windows 7 PC</a:t>
            </a:r>
            <a:r>
              <a:rPr lang="zh-CN" altLang="en-US" sz="2500" dirty="0" smtClean="0">
                <a:solidFill>
                  <a:schemeClr val="tx1"/>
                </a:solidFill>
              </a:rPr>
              <a:t>机</a:t>
            </a:r>
            <a:r>
              <a:rPr lang="zh-CN" altLang="en-US" sz="2500" b="1" u="sng" dirty="0" smtClean="0">
                <a:solidFill>
                  <a:srgbClr val="FFFF00"/>
                </a:solidFill>
              </a:rPr>
              <a:t>设备</a:t>
            </a:r>
            <a:r>
              <a:rPr lang="zh-CN" altLang="en-US" sz="2500" b="1" u="sng" dirty="0">
                <a:solidFill>
                  <a:srgbClr val="FFFF00"/>
                </a:solidFill>
              </a:rPr>
              <a:t>管理</a:t>
            </a:r>
            <a:r>
              <a:rPr lang="zh-CN" altLang="en-US" sz="2500" b="1" u="sng" dirty="0" smtClean="0">
                <a:solidFill>
                  <a:srgbClr val="FFFF00"/>
                </a:solidFill>
              </a:rPr>
              <a:t>器</a:t>
            </a:r>
          </a:p>
        </p:txBody>
      </p:sp>
      <p:pic>
        <p:nvPicPr>
          <p:cNvPr id="143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8" y="692696"/>
            <a:ext cx="6119813" cy="4680520"/>
          </a:xfrm>
          <a:noFill/>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345" y="4131487"/>
            <a:ext cx="6687152"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bwMode="auto">
          <a:xfrm>
            <a:off x="4319464" y="4005064"/>
            <a:ext cx="4824536" cy="6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en-US" altLang="zh-CN" sz="2500" kern="0" dirty="0" smtClean="0">
                <a:solidFill>
                  <a:schemeClr val="accent2">
                    <a:lumMod val="50000"/>
                  </a:schemeClr>
                </a:solidFill>
              </a:rPr>
              <a:t>Windows 7 PC</a:t>
            </a:r>
            <a:r>
              <a:rPr lang="zh-CN" altLang="en-US" sz="2500" kern="0" dirty="0" smtClean="0">
                <a:solidFill>
                  <a:schemeClr val="accent2">
                    <a:lumMod val="50000"/>
                  </a:schemeClr>
                </a:solidFill>
              </a:rPr>
              <a:t>机</a:t>
            </a:r>
            <a:r>
              <a:rPr lang="zh-CN" altLang="en-US" sz="2500" b="1" kern="0" dirty="0" smtClean="0">
                <a:solidFill>
                  <a:srgbClr val="FF0000"/>
                </a:solidFill>
              </a:rPr>
              <a:t>资源管理器</a:t>
            </a:r>
            <a:endParaRPr lang="zh-CN" altLang="en-US" sz="2500" b="1" u="sng" kern="0" dirty="0" smtClean="0">
              <a:solidFill>
                <a:srgbClr val="FF0000"/>
              </a:solidFill>
            </a:endParaRP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2170061" y="188640"/>
            <a:ext cx="5022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chemeClr val="tx2"/>
                </a:solidFill>
                <a:latin typeface="Times New Roman" pitchFamily="18" charset="0"/>
              </a:rPr>
              <a:t>1.1  </a:t>
            </a:r>
            <a:r>
              <a:rPr kumimoji="1" lang="zh-CN" altLang="en-US" sz="3200" b="1" dirty="0">
                <a:solidFill>
                  <a:schemeClr val="tx2"/>
                </a:solidFill>
                <a:latin typeface="Times New Roman" pitchFamily="18" charset="0"/>
              </a:rPr>
              <a:t>操作系统的目标和作用</a:t>
            </a:r>
          </a:p>
        </p:txBody>
      </p:sp>
      <p:sp>
        <p:nvSpPr>
          <p:cNvPr id="15363" name="Text Box 5"/>
          <p:cNvSpPr txBox="1">
            <a:spLocks noChangeArrowheads="1"/>
          </p:cNvSpPr>
          <p:nvPr/>
        </p:nvSpPr>
        <p:spPr bwMode="auto">
          <a:xfrm>
            <a:off x="683568" y="704627"/>
            <a:ext cx="41449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600" b="1" dirty="0">
                <a:latin typeface="Times New Roman" pitchFamily="18" charset="0"/>
              </a:rPr>
              <a:t>1.1.1  </a:t>
            </a:r>
            <a:r>
              <a:rPr kumimoji="1" lang="zh-CN" altLang="en-US" sz="2600" b="1" dirty="0">
                <a:latin typeface="Times New Roman" pitchFamily="18" charset="0"/>
              </a:rPr>
              <a:t>操作系统的目标 </a:t>
            </a:r>
          </a:p>
        </p:txBody>
      </p:sp>
      <p:sp>
        <p:nvSpPr>
          <p:cNvPr id="15364" name="Text Box 6"/>
          <p:cNvSpPr txBox="1">
            <a:spLocks noChangeArrowheads="1"/>
          </p:cNvSpPr>
          <p:nvPr/>
        </p:nvSpPr>
        <p:spPr bwMode="auto">
          <a:xfrm>
            <a:off x="539552" y="1196752"/>
            <a:ext cx="8280920" cy="554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4000"/>
              </a:lnSpc>
              <a:spcBef>
                <a:spcPts val="500"/>
              </a:spcBef>
            </a:pPr>
            <a:r>
              <a:rPr kumimoji="1" lang="zh-CN" altLang="en-US" sz="2400" dirty="0" smtClean="0">
                <a:latin typeface="Times New Roman" pitchFamily="18" charset="0"/>
              </a:rPr>
              <a:t>     </a:t>
            </a:r>
            <a:r>
              <a:rPr kumimoji="1" lang="zh-CN" altLang="en-US" sz="2200" dirty="0">
                <a:latin typeface="Times New Roman" pitchFamily="18" charset="0"/>
              </a:rPr>
              <a:t>因为有不同的机器（</a:t>
            </a:r>
            <a:r>
              <a:rPr kumimoji="1" lang="en-US" altLang="zh-CN" sz="2200" dirty="0">
                <a:latin typeface="Times New Roman" pitchFamily="18" charset="0"/>
              </a:rPr>
              <a:t>PC</a:t>
            </a:r>
            <a:r>
              <a:rPr kumimoji="1" lang="zh-CN" altLang="en-US" sz="2200" dirty="0">
                <a:latin typeface="Times New Roman" pitchFamily="18" charset="0"/>
              </a:rPr>
              <a:t>、大型机、手机、平板等等），所以</a:t>
            </a:r>
            <a:r>
              <a:rPr kumimoji="1" lang="zh-CN" altLang="en-US" sz="2200" dirty="0" smtClean="0">
                <a:latin typeface="Times New Roman" pitchFamily="18" charset="0"/>
              </a:rPr>
              <a:t>目</a:t>
            </a:r>
            <a:r>
              <a:rPr kumimoji="1" lang="zh-CN" altLang="en-US" sz="2200" dirty="0">
                <a:latin typeface="Times New Roman" pitchFamily="18" charset="0"/>
              </a:rPr>
              <a:t>前存在着多种类型的</a:t>
            </a:r>
            <a:r>
              <a:rPr kumimoji="1" lang="en-US" altLang="zh-CN" sz="2200" dirty="0" smtClean="0">
                <a:latin typeface="Times New Roman" pitchFamily="18" charset="0"/>
              </a:rPr>
              <a:t>OS</a:t>
            </a:r>
            <a:r>
              <a:rPr kumimoji="1" lang="zh-CN" altLang="en-US" sz="2200" dirty="0" smtClean="0">
                <a:latin typeface="Times New Roman" pitchFamily="18" charset="0"/>
              </a:rPr>
              <a:t>。</a:t>
            </a:r>
            <a:endParaRPr kumimoji="1" lang="en-US" altLang="zh-CN" sz="2200" dirty="0" smtClean="0">
              <a:latin typeface="Times New Roman" pitchFamily="18" charset="0"/>
            </a:endParaRPr>
          </a:p>
          <a:p>
            <a:pPr algn="just" eaLnBrk="1" hangingPunct="1">
              <a:lnSpc>
                <a:spcPct val="114000"/>
              </a:lnSpc>
              <a:spcBef>
                <a:spcPts val="500"/>
              </a:spcBef>
            </a:pPr>
            <a:r>
              <a:rPr kumimoji="1" lang="en-US" altLang="zh-CN" sz="2200" dirty="0">
                <a:latin typeface="Times New Roman" pitchFamily="18" charset="0"/>
              </a:rPr>
              <a:t> </a:t>
            </a:r>
            <a:r>
              <a:rPr kumimoji="1" lang="en-US" altLang="zh-CN" sz="2200" dirty="0" smtClean="0">
                <a:latin typeface="Times New Roman" pitchFamily="18" charset="0"/>
              </a:rPr>
              <a:t>   </a:t>
            </a:r>
            <a:r>
              <a:rPr kumimoji="1" lang="zh-CN" altLang="en-US" sz="2200" dirty="0" smtClean="0">
                <a:latin typeface="Times New Roman" pitchFamily="18" charset="0"/>
              </a:rPr>
              <a:t>但其</a:t>
            </a:r>
            <a:r>
              <a:rPr kumimoji="1" lang="zh-CN" altLang="en-US" sz="2500" b="1" u="sng" dirty="0">
                <a:solidFill>
                  <a:schemeClr val="tx2"/>
                </a:solidFill>
                <a:latin typeface="Times New Roman" pitchFamily="18" charset="0"/>
              </a:rPr>
              <a:t>目标</a:t>
            </a:r>
            <a:r>
              <a:rPr kumimoji="1" lang="zh-CN" altLang="en-US" sz="2200" dirty="0">
                <a:latin typeface="Times New Roman" pitchFamily="18" charset="0"/>
              </a:rPr>
              <a:t>各有所侧</a:t>
            </a:r>
            <a:r>
              <a:rPr kumimoji="1" lang="zh-CN" altLang="en-US" sz="2200" dirty="0" smtClean="0">
                <a:latin typeface="Times New Roman" pitchFamily="18" charset="0"/>
              </a:rPr>
              <a:t>重。</a:t>
            </a:r>
            <a:r>
              <a:rPr kumimoji="1" lang="zh-CN" altLang="en-US" sz="2200" dirty="0">
                <a:latin typeface="Times New Roman" pitchFamily="18" charset="0"/>
              </a:rPr>
              <a:t>通常在</a:t>
            </a:r>
            <a:r>
              <a:rPr kumimoji="1" lang="zh-CN" altLang="en-US" sz="2200" b="1" u="sng" dirty="0">
                <a:latin typeface="Times New Roman" pitchFamily="18" charset="0"/>
              </a:rPr>
              <a:t>计算机</a:t>
            </a:r>
            <a:r>
              <a:rPr kumimoji="1" lang="zh-CN" altLang="en-US" sz="2200" dirty="0" smtClean="0">
                <a:latin typeface="Times New Roman" pitchFamily="18" charset="0"/>
              </a:rPr>
              <a:t>（包括智</a:t>
            </a:r>
            <a:r>
              <a:rPr kumimoji="1" lang="zh-CN" altLang="en-US" sz="2200" dirty="0">
                <a:latin typeface="Times New Roman" pitchFamily="18" charset="0"/>
              </a:rPr>
              <a:t>能手机）硬件上配置的</a:t>
            </a:r>
            <a:r>
              <a:rPr kumimoji="1" lang="en-US" altLang="zh-CN" sz="2200" dirty="0">
                <a:latin typeface="Times New Roman" pitchFamily="18" charset="0"/>
              </a:rPr>
              <a:t>OS</a:t>
            </a:r>
            <a:r>
              <a:rPr kumimoji="1" lang="zh-CN" altLang="en-US" sz="2200" dirty="0">
                <a:latin typeface="Times New Roman" pitchFamily="18" charset="0"/>
              </a:rPr>
              <a:t>，其目标有以下几点：</a:t>
            </a:r>
            <a:r>
              <a:rPr kumimoji="1" lang="zh-CN" altLang="en-US" sz="2200" dirty="0" smtClean="0">
                <a:latin typeface="Times New Roman" pitchFamily="18" charset="0"/>
              </a:rPr>
              <a:t></a:t>
            </a:r>
            <a:r>
              <a:rPr kumimoji="1" lang="zh-CN" altLang="en-US" sz="2400" dirty="0" smtClean="0">
                <a:latin typeface="Times New Roman" pitchFamily="18" charset="0"/>
              </a:rPr>
              <a:t>    </a:t>
            </a:r>
            <a:endParaRPr kumimoji="1" lang="en-US" altLang="zh-CN" sz="2400" dirty="0" smtClean="0">
              <a:latin typeface="Times New Roman" pitchFamily="18" charset="0"/>
            </a:endParaRPr>
          </a:p>
          <a:p>
            <a:pPr algn="just" eaLnBrk="1" hangingPunct="1">
              <a:lnSpc>
                <a:spcPct val="120000"/>
              </a:lnSpc>
              <a:spcBef>
                <a:spcPts val="5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en-US" altLang="zh-CN" sz="2200" dirty="0" smtClean="0">
                <a:latin typeface="Times New Roman" pitchFamily="18" charset="0"/>
              </a:rPr>
              <a:t>1</a:t>
            </a:r>
            <a:r>
              <a:rPr kumimoji="1" lang="en-US" altLang="zh-CN" sz="2200" dirty="0">
                <a:latin typeface="Times New Roman" pitchFamily="18" charset="0"/>
              </a:rPr>
              <a:t>. </a:t>
            </a:r>
            <a:r>
              <a:rPr kumimoji="1" lang="zh-CN" altLang="en-US" sz="2200" b="1" dirty="0">
                <a:solidFill>
                  <a:schemeClr val="tx2"/>
                </a:solidFill>
                <a:latin typeface="Times New Roman" pitchFamily="18" charset="0"/>
              </a:rPr>
              <a:t>方便</a:t>
            </a:r>
            <a:r>
              <a:rPr kumimoji="1" lang="zh-CN" altLang="en-US" sz="2200" b="1" dirty="0" smtClean="0">
                <a:solidFill>
                  <a:schemeClr val="tx2"/>
                </a:solidFill>
                <a:latin typeface="Times New Roman" pitchFamily="18" charset="0"/>
              </a:rPr>
              <a:t>性</a:t>
            </a:r>
            <a:r>
              <a:rPr kumimoji="1" lang="zh-CN" altLang="en-US" sz="2200" b="1" baseline="30000" dirty="0" smtClean="0">
                <a:solidFill>
                  <a:schemeClr val="tx2"/>
                </a:solidFill>
                <a:latin typeface="Times New Roman" pitchFamily="18" charset="0"/>
              </a:rPr>
              <a:t>以人为本</a:t>
            </a:r>
            <a:r>
              <a:rPr kumimoji="1" lang="zh-CN" altLang="en-US" sz="2200" dirty="0" smtClean="0">
                <a:latin typeface="Times New Roman" pitchFamily="18" charset="0"/>
              </a:rPr>
              <a:t>（</a:t>
            </a:r>
            <a:r>
              <a:rPr kumimoji="1" lang="en-US" altLang="zh-CN" sz="2200" dirty="0">
                <a:latin typeface="Times New Roman" pitchFamily="18" charset="0"/>
              </a:rPr>
              <a:t>Windows</a:t>
            </a:r>
            <a:r>
              <a:rPr kumimoji="1" lang="en-US" altLang="zh-CN" dirty="0">
                <a:latin typeface="Times New Roman" pitchFamily="18" charset="0"/>
              </a:rPr>
              <a:t>(</a:t>
            </a:r>
            <a:r>
              <a:rPr kumimoji="1" lang="zh-CN" altLang="en-US" dirty="0">
                <a:latin typeface="Times New Roman" pitchFamily="18" charset="0"/>
              </a:rPr>
              <a:t>对比</a:t>
            </a:r>
            <a:r>
              <a:rPr kumimoji="1" lang="en-US" altLang="zh-CN" dirty="0">
                <a:latin typeface="Times New Roman" pitchFamily="18" charset="0"/>
              </a:rPr>
              <a:t>DOS)</a:t>
            </a:r>
            <a:r>
              <a:rPr kumimoji="1" lang="zh-CN" altLang="en-US" sz="2200" dirty="0">
                <a:latin typeface="Times New Roman" pitchFamily="18" charset="0"/>
              </a:rPr>
              <a:t>兴盛的一个主要原因）</a:t>
            </a:r>
            <a:endParaRPr kumimoji="1" lang="en-US" altLang="zh-CN" sz="2200" dirty="0">
              <a:latin typeface="Times New Roman" pitchFamily="18" charset="0"/>
            </a:endParaRPr>
          </a:p>
          <a:p>
            <a:pPr eaLnBrk="1" hangingPunct="1">
              <a:lnSpc>
                <a:spcPct val="120000"/>
              </a:lnSpc>
              <a:spcBef>
                <a:spcPts val="500"/>
              </a:spcBef>
            </a:pPr>
            <a:r>
              <a:rPr kumimoji="1" lang="en-US" altLang="zh-CN" sz="2200" dirty="0">
                <a:latin typeface="Times New Roman" pitchFamily="18" charset="0"/>
              </a:rPr>
              <a:t>              </a:t>
            </a:r>
            <a:r>
              <a:rPr kumimoji="1" lang="zh-CN" altLang="en-US" sz="2200" dirty="0">
                <a:latin typeface="Times New Roman" pitchFamily="18" charset="0"/>
              </a:rPr>
              <a:t>重要：无</a:t>
            </a:r>
            <a:r>
              <a:rPr kumimoji="1" lang="en-US" altLang="zh-CN" sz="2200" dirty="0">
                <a:latin typeface="Times New Roman" pitchFamily="18" charset="0"/>
              </a:rPr>
              <a:t>OS</a:t>
            </a:r>
            <a:r>
              <a:rPr kumimoji="1" lang="zh-CN" altLang="en-US" sz="2200" dirty="0">
                <a:latin typeface="Times New Roman" pitchFamily="18" charset="0"/>
              </a:rPr>
              <a:t>你能用计算机干什么？程序员干什么？</a:t>
            </a:r>
            <a:endParaRPr kumimoji="1" lang="en-US" altLang="zh-CN" sz="2200" dirty="0">
              <a:latin typeface="Times New Roman" pitchFamily="18" charset="0"/>
            </a:endParaRPr>
          </a:p>
          <a:p>
            <a:pPr eaLnBrk="1" hangingPunct="1">
              <a:lnSpc>
                <a:spcPct val="120000"/>
              </a:lnSpc>
              <a:spcBef>
                <a:spcPts val="500"/>
              </a:spcBef>
            </a:pPr>
            <a:r>
              <a:rPr kumimoji="1" lang="en-US" altLang="zh-CN" sz="2200" dirty="0">
                <a:latin typeface="Times New Roman" pitchFamily="18" charset="0"/>
              </a:rPr>
              <a:t>                   </a:t>
            </a:r>
            <a:r>
              <a:rPr kumimoji="1" lang="zh-CN" altLang="en-US" sz="2200" dirty="0" smtClean="0">
                <a:latin typeface="Times New Roman" pitchFamily="18" charset="0"/>
              </a:rPr>
              <a:t>手</a:t>
            </a:r>
            <a:r>
              <a:rPr kumimoji="1" lang="zh-CN" altLang="en-US" sz="2200" dirty="0">
                <a:latin typeface="Times New Roman" pitchFamily="18" charset="0"/>
              </a:rPr>
              <a:t>机：</a:t>
            </a:r>
            <a:r>
              <a:rPr kumimoji="1" lang="en-US" altLang="zh-CN" sz="2200" dirty="0">
                <a:latin typeface="Times New Roman" pitchFamily="18" charset="0"/>
              </a:rPr>
              <a:t>-&gt;Nokia-&gt;</a:t>
            </a:r>
            <a:r>
              <a:rPr kumimoji="1" lang="en-US" altLang="zh-CN" sz="2200" dirty="0" smtClean="0">
                <a:latin typeface="Times New Roman" pitchFamily="18" charset="0"/>
              </a:rPr>
              <a:t>iPhone </a:t>
            </a:r>
            <a:r>
              <a:rPr kumimoji="1" lang="en-US" altLang="zh-CN" sz="2200" b="1" dirty="0" smtClean="0">
                <a:latin typeface="Times New Roman" pitchFamily="18" charset="0"/>
              </a:rPr>
              <a:t>+</a:t>
            </a:r>
            <a:r>
              <a:rPr kumimoji="1" lang="en-US" altLang="zh-CN" sz="2200" dirty="0" smtClean="0">
                <a:latin typeface="Times New Roman" pitchFamily="18" charset="0"/>
              </a:rPr>
              <a:t> </a:t>
            </a:r>
            <a:r>
              <a:rPr kumimoji="1" lang="en-US" altLang="zh-CN" sz="2200" u="sng" dirty="0">
                <a:latin typeface="Times New Roman" pitchFamily="18" charset="0"/>
              </a:rPr>
              <a:t>windows </a:t>
            </a:r>
            <a:r>
              <a:rPr kumimoji="1" lang="en-US" altLang="zh-CN" sz="2200" u="sng" dirty="0" smtClean="0">
                <a:latin typeface="Times New Roman" pitchFamily="18" charset="0"/>
              </a:rPr>
              <a:t>Phone(</a:t>
            </a:r>
            <a:r>
              <a:rPr kumimoji="1" lang="zh-CN" altLang="en-US" sz="2000" u="sng" dirty="0" smtClean="0">
                <a:latin typeface="Times New Roman" pitchFamily="18" charset="0"/>
              </a:rPr>
              <a:t>方便但太晚</a:t>
            </a:r>
            <a:r>
              <a:rPr kumimoji="1" lang="en-US" altLang="zh-CN" sz="2200" u="sng" dirty="0" smtClean="0">
                <a:latin typeface="Times New Roman" pitchFamily="18" charset="0"/>
              </a:rPr>
              <a:t>)</a:t>
            </a:r>
            <a:endParaRPr kumimoji="1" lang="zh-CN" altLang="en-US" sz="2200" b="1" u="sng" dirty="0">
              <a:solidFill>
                <a:srgbClr val="FF0000"/>
              </a:solidFill>
              <a:latin typeface="Times New Roman" pitchFamily="18" charset="0"/>
            </a:endParaRPr>
          </a:p>
          <a:p>
            <a:pPr eaLnBrk="1" hangingPunct="1">
              <a:lnSpc>
                <a:spcPct val="120000"/>
              </a:lnSpc>
              <a:spcBef>
                <a:spcPts val="500"/>
              </a:spcBef>
            </a:pPr>
            <a:r>
              <a:rPr kumimoji="1" lang="zh-CN" altLang="en-US" sz="2200" dirty="0">
                <a:latin typeface="Times New Roman" pitchFamily="18" charset="0"/>
              </a:rPr>
              <a:t>    </a:t>
            </a:r>
            <a:r>
              <a:rPr kumimoji="1" lang="zh-CN" altLang="en-US" sz="2200" dirty="0" smtClean="0">
                <a:latin typeface="Times New Roman" pitchFamily="18" charset="0"/>
              </a:rPr>
              <a:t> </a:t>
            </a:r>
            <a:r>
              <a:rPr kumimoji="1" lang="en-US" altLang="zh-CN" sz="2200" dirty="0" smtClean="0">
                <a:latin typeface="Times New Roman" pitchFamily="18" charset="0"/>
              </a:rPr>
              <a:t>2</a:t>
            </a:r>
            <a:r>
              <a:rPr kumimoji="1" lang="en-US" altLang="zh-CN" sz="2200" dirty="0">
                <a:latin typeface="Times New Roman" pitchFamily="18" charset="0"/>
              </a:rPr>
              <a:t>. </a:t>
            </a:r>
            <a:r>
              <a:rPr kumimoji="1" lang="zh-CN" altLang="en-US" sz="2200" b="1" dirty="0">
                <a:solidFill>
                  <a:schemeClr val="tx2"/>
                </a:solidFill>
                <a:latin typeface="Times New Roman" pitchFamily="18" charset="0"/>
              </a:rPr>
              <a:t>有效</a:t>
            </a:r>
            <a:r>
              <a:rPr kumimoji="1" lang="zh-CN" altLang="en-US" sz="2200" b="1" dirty="0" smtClean="0">
                <a:solidFill>
                  <a:schemeClr val="tx2"/>
                </a:solidFill>
                <a:latin typeface="Times New Roman" pitchFamily="18" charset="0"/>
              </a:rPr>
              <a:t>性</a:t>
            </a:r>
            <a:r>
              <a:rPr kumimoji="1" lang="zh-CN" altLang="en-US" sz="2200" b="1" baseline="30000" dirty="0">
                <a:solidFill>
                  <a:schemeClr val="tx2"/>
                </a:solidFill>
                <a:latin typeface="Times New Roman" pitchFamily="18" charset="0"/>
              </a:rPr>
              <a:t>省钱</a:t>
            </a:r>
            <a:r>
              <a:rPr kumimoji="1" lang="zh-CN" altLang="en-US" sz="2200" dirty="0" smtClean="0">
                <a:latin typeface="Times New Roman" pitchFamily="18" charset="0"/>
              </a:rPr>
              <a:t> </a:t>
            </a:r>
            <a:r>
              <a:rPr kumimoji="1" lang="zh-CN" altLang="en-US" sz="2200" dirty="0">
                <a:latin typeface="Times New Roman" pitchFamily="18" charset="0"/>
              </a:rPr>
              <a:t>（主要讨论</a:t>
            </a:r>
            <a:r>
              <a:rPr kumimoji="1" lang="en-US" altLang="zh-CN" sz="2200" dirty="0">
                <a:latin typeface="Times New Roman" pitchFamily="18" charset="0"/>
              </a:rPr>
              <a:t>CPU</a:t>
            </a:r>
            <a:r>
              <a:rPr kumimoji="1" lang="zh-CN" altLang="en-US" sz="2200" dirty="0">
                <a:latin typeface="Times New Roman" pitchFamily="18" charset="0"/>
              </a:rPr>
              <a:t>、内存、外设</a:t>
            </a:r>
            <a:r>
              <a:rPr kumimoji="1" lang="zh-CN" altLang="en-US" sz="2200" b="1" u="sng" dirty="0">
                <a:solidFill>
                  <a:srgbClr val="FFFF00"/>
                </a:solidFill>
                <a:latin typeface="Times New Roman" pitchFamily="18" charset="0"/>
              </a:rPr>
              <a:t>利用</a:t>
            </a:r>
            <a:r>
              <a:rPr kumimoji="1" lang="zh-CN" altLang="en-US" sz="2200" b="1" u="sng" dirty="0" smtClean="0">
                <a:solidFill>
                  <a:srgbClr val="FFFF00"/>
                </a:solidFill>
                <a:latin typeface="Times New Roman" pitchFamily="18" charset="0"/>
              </a:rPr>
              <a:t>率</a:t>
            </a:r>
            <a:r>
              <a:rPr kumimoji="1" lang="zh-CN" altLang="en-US" sz="2200" b="1" baseline="30000" dirty="0" smtClean="0">
                <a:solidFill>
                  <a:srgbClr val="FFFF00"/>
                </a:solidFill>
                <a:latin typeface="Times New Roman" pitchFamily="18" charset="0"/>
              </a:rPr>
              <a:t>整个课程中</a:t>
            </a:r>
            <a:r>
              <a:rPr kumimoji="1" lang="zh-CN" altLang="en-US" sz="2200" dirty="0" smtClean="0">
                <a:latin typeface="Times New Roman" pitchFamily="18" charset="0"/>
              </a:rPr>
              <a:t>），还</a:t>
            </a:r>
            <a:r>
              <a:rPr kumimoji="1" lang="zh-CN" altLang="en-US" sz="2200" dirty="0">
                <a:latin typeface="Times New Roman" pitchFamily="18" charset="0"/>
              </a:rPr>
              <a:t>有象</a:t>
            </a:r>
            <a:r>
              <a:rPr kumimoji="1" lang="zh-CN" altLang="en-US" sz="2200" b="1" dirty="0">
                <a:solidFill>
                  <a:schemeClr val="tx2"/>
                </a:solidFill>
                <a:latin typeface="Times New Roman" pitchFamily="18" charset="0"/>
              </a:rPr>
              <a:t>正确</a:t>
            </a:r>
            <a:r>
              <a:rPr kumimoji="1" lang="zh-CN" altLang="en-US" sz="2200" b="1" dirty="0" smtClean="0">
                <a:solidFill>
                  <a:schemeClr val="tx2"/>
                </a:solidFill>
                <a:latin typeface="Times New Roman" pitchFamily="18" charset="0"/>
              </a:rPr>
              <a:t>性</a:t>
            </a:r>
            <a:r>
              <a:rPr kumimoji="1" lang="en-US" altLang="zh-CN" sz="2200" dirty="0" smtClean="0">
                <a:latin typeface="Times New Roman" pitchFamily="18" charset="0"/>
              </a:rPr>
              <a:t>(P</a:t>
            </a:r>
            <a:r>
              <a:rPr kumimoji="1" lang="zh-CN" altLang="en-US" sz="2200" dirty="0">
                <a:latin typeface="Times New Roman" pitchFamily="18" charset="0"/>
              </a:rPr>
              <a:t>、</a:t>
            </a:r>
            <a:r>
              <a:rPr kumimoji="1" lang="en-US" altLang="zh-CN" sz="2200" dirty="0" smtClean="0">
                <a:latin typeface="Times New Roman" pitchFamily="18" charset="0"/>
              </a:rPr>
              <a:t>V)</a:t>
            </a:r>
            <a:r>
              <a:rPr kumimoji="1" lang="zh-CN" altLang="en-US" sz="2200" dirty="0" smtClean="0">
                <a:latin typeface="Times New Roman" pitchFamily="18" charset="0"/>
              </a:rPr>
              <a:t>、</a:t>
            </a:r>
            <a:r>
              <a:rPr kumimoji="1" lang="zh-CN" altLang="en-US" sz="2200" b="1" dirty="0">
                <a:solidFill>
                  <a:schemeClr val="tx2"/>
                </a:solidFill>
                <a:latin typeface="Times New Roman" pitchFamily="18" charset="0"/>
              </a:rPr>
              <a:t>公平</a:t>
            </a:r>
            <a:r>
              <a:rPr kumimoji="1" lang="zh-CN" altLang="en-US" sz="2200" b="1" dirty="0" smtClean="0">
                <a:solidFill>
                  <a:schemeClr val="tx2"/>
                </a:solidFill>
                <a:latin typeface="Times New Roman" pitchFamily="18" charset="0"/>
              </a:rPr>
              <a:t>性</a:t>
            </a:r>
            <a:r>
              <a:rPr kumimoji="1" lang="en-US" altLang="zh-CN" sz="2200" b="1" dirty="0" smtClean="0">
                <a:solidFill>
                  <a:schemeClr val="tx2"/>
                </a:solidFill>
                <a:latin typeface="Times New Roman" pitchFamily="18" charset="0"/>
              </a:rPr>
              <a:t>(</a:t>
            </a:r>
            <a:r>
              <a:rPr kumimoji="1" lang="zh-CN" altLang="en-US" sz="2200" dirty="0" smtClean="0">
                <a:latin typeface="Times New Roman" pitchFamily="18" charset="0"/>
              </a:rPr>
              <a:t>调</a:t>
            </a:r>
            <a:r>
              <a:rPr kumimoji="1" lang="zh-CN" altLang="en-US" sz="2200" dirty="0">
                <a:latin typeface="Times New Roman" pitchFamily="18" charset="0"/>
              </a:rPr>
              <a:t>度算法</a:t>
            </a:r>
            <a:r>
              <a:rPr kumimoji="1" lang="zh-CN" altLang="en-US" sz="2200" b="1" dirty="0" smtClean="0">
                <a:solidFill>
                  <a:srgbClr val="FFCC66"/>
                </a:solidFill>
                <a:latin typeface="Times New Roman" pitchFamily="18" charset="0"/>
              </a:rPr>
              <a:t>等</a:t>
            </a:r>
            <a:r>
              <a:rPr kumimoji="1" lang="zh-CN" altLang="en-US" sz="2200" dirty="0" smtClean="0">
                <a:latin typeface="Times New Roman" pitchFamily="18" charset="0"/>
              </a:rPr>
              <a:t>内容</a:t>
            </a:r>
            <a:r>
              <a:rPr kumimoji="1" lang="en-US" altLang="zh-CN" sz="2200" dirty="0" smtClean="0">
                <a:latin typeface="Times New Roman" pitchFamily="18" charset="0"/>
              </a:rPr>
              <a:t>)</a:t>
            </a:r>
            <a:r>
              <a:rPr kumimoji="1" lang="zh-CN" altLang="en-US" sz="2200" dirty="0" smtClean="0">
                <a:latin typeface="Times New Roman" pitchFamily="18" charset="0"/>
              </a:rPr>
              <a:t>。</a:t>
            </a:r>
            <a:r>
              <a:rPr kumimoji="1" lang="zh-CN" altLang="en-US" sz="1600" b="1" dirty="0">
                <a:latin typeface="Times New Roman" pitchFamily="18" charset="0"/>
              </a:rPr>
              <a:t>数据结构</a:t>
            </a:r>
            <a:r>
              <a:rPr kumimoji="1" lang="zh-CN" altLang="en-US" sz="1600" dirty="0">
                <a:latin typeface="Times New Roman" pitchFamily="18" charset="0"/>
              </a:rPr>
              <a:t>讨论很多</a:t>
            </a:r>
            <a:r>
              <a:rPr kumimoji="1" lang="zh-CN" altLang="en-US" sz="2200" dirty="0">
                <a:latin typeface="Times New Roman" pitchFamily="18" charset="0"/>
              </a:rPr>
              <a:t>）</a:t>
            </a:r>
          </a:p>
          <a:p>
            <a:pPr eaLnBrk="1" hangingPunct="1">
              <a:lnSpc>
                <a:spcPct val="120000"/>
              </a:lnSpc>
              <a:spcBef>
                <a:spcPts val="500"/>
              </a:spcBef>
            </a:pPr>
            <a:r>
              <a:rPr kumimoji="1" lang="zh-CN" altLang="en-US" sz="2200" dirty="0">
                <a:latin typeface="Times New Roman" pitchFamily="18" charset="0"/>
              </a:rPr>
              <a:t>    </a:t>
            </a:r>
            <a:r>
              <a:rPr kumimoji="1" lang="en-US" altLang="zh-CN" sz="2200" dirty="0" smtClean="0">
                <a:latin typeface="Times New Roman" pitchFamily="18" charset="0"/>
              </a:rPr>
              <a:t>3</a:t>
            </a:r>
            <a:r>
              <a:rPr kumimoji="1" lang="en-US" altLang="zh-CN" sz="2200" dirty="0">
                <a:latin typeface="Times New Roman" pitchFamily="18" charset="0"/>
              </a:rPr>
              <a:t>. </a:t>
            </a:r>
            <a:r>
              <a:rPr kumimoji="1" lang="zh-CN" altLang="en-US" sz="2200" b="1" dirty="0">
                <a:solidFill>
                  <a:schemeClr val="tx2"/>
                </a:solidFill>
                <a:latin typeface="Times New Roman" pitchFamily="18" charset="0"/>
              </a:rPr>
              <a:t>可扩充</a:t>
            </a:r>
            <a:r>
              <a:rPr kumimoji="1" lang="zh-CN" altLang="en-US" sz="2200" b="1" dirty="0" smtClean="0">
                <a:solidFill>
                  <a:schemeClr val="tx2"/>
                </a:solidFill>
                <a:latin typeface="Times New Roman" pitchFamily="18" charset="0"/>
              </a:rPr>
              <a:t>性</a:t>
            </a:r>
            <a:r>
              <a:rPr kumimoji="1" lang="zh-CN" altLang="en-US" sz="2200" b="1" baseline="30000" dirty="0">
                <a:solidFill>
                  <a:schemeClr val="tx2"/>
                </a:solidFill>
                <a:latin typeface="Times New Roman" pitchFamily="18" charset="0"/>
              </a:rPr>
              <a:t>未来的发展</a:t>
            </a:r>
            <a:r>
              <a:rPr kumimoji="1" lang="zh-CN" altLang="en-US" sz="2200" dirty="0" smtClean="0">
                <a:latin typeface="Times New Roman" pitchFamily="18" charset="0"/>
              </a:rPr>
              <a:t> </a:t>
            </a:r>
            <a:r>
              <a:rPr kumimoji="1" lang="zh-CN" altLang="en-US" sz="2200" dirty="0">
                <a:latin typeface="Times New Roman" pitchFamily="18" charset="0"/>
              </a:rPr>
              <a:t>（技术发展的要求：键盘</a:t>
            </a:r>
            <a:r>
              <a:rPr kumimoji="1" lang="en-US" altLang="zh-CN" sz="2200" dirty="0">
                <a:latin typeface="Times New Roman" pitchFamily="18" charset="0"/>
              </a:rPr>
              <a:t>-&gt;</a:t>
            </a:r>
            <a:r>
              <a:rPr kumimoji="1" lang="zh-CN" altLang="en-US" sz="2200" dirty="0">
                <a:latin typeface="Times New Roman" pitchFamily="18" charset="0"/>
              </a:rPr>
              <a:t>鼠标</a:t>
            </a:r>
            <a:r>
              <a:rPr kumimoji="1" lang="en-US" altLang="zh-CN" sz="2200" dirty="0">
                <a:latin typeface="Times New Roman" pitchFamily="18" charset="0"/>
              </a:rPr>
              <a:t>-&gt;</a:t>
            </a:r>
            <a:r>
              <a:rPr kumimoji="1" lang="zh-CN" altLang="en-US" sz="2200" dirty="0">
                <a:latin typeface="Times New Roman" pitchFamily="18" charset="0"/>
              </a:rPr>
              <a:t>移</a:t>
            </a:r>
            <a:r>
              <a:rPr kumimoji="1" lang="zh-CN" altLang="en-US" sz="2200" dirty="0" smtClean="0">
                <a:latin typeface="Times New Roman" pitchFamily="18" charset="0"/>
              </a:rPr>
              <a:t>动设备</a:t>
            </a:r>
            <a:r>
              <a:rPr kumimoji="1" lang="en-US" altLang="zh-CN" sz="2200" dirty="0" smtClean="0">
                <a:latin typeface="Times New Roman" pitchFamily="18" charset="0"/>
              </a:rPr>
              <a:t> </a:t>
            </a:r>
            <a:r>
              <a:rPr kumimoji="1" lang="en-US" altLang="zh-CN" sz="2000" dirty="0" smtClean="0">
                <a:latin typeface="Times New Roman" pitchFamily="18" charset="0"/>
              </a:rPr>
              <a:t>[U</a:t>
            </a:r>
            <a:r>
              <a:rPr kumimoji="1" lang="zh-CN" altLang="en-US" sz="2000" dirty="0" smtClean="0">
                <a:latin typeface="Times New Roman" pitchFamily="18" charset="0"/>
              </a:rPr>
              <a:t>盘、移动硬盘、手机等</a:t>
            </a:r>
            <a:r>
              <a:rPr kumimoji="1" lang="en-US" altLang="zh-CN" sz="2000" dirty="0" smtClean="0">
                <a:latin typeface="Times New Roman" pitchFamily="18" charset="0"/>
              </a:rPr>
              <a:t>]</a:t>
            </a:r>
            <a:r>
              <a:rPr kumimoji="1" lang="en-US" altLang="zh-CN" sz="2200" dirty="0" smtClean="0">
                <a:latin typeface="Times New Roman" pitchFamily="18" charset="0"/>
              </a:rPr>
              <a:t>-&gt;</a:t>
            </a:r>
            <a:r>
              <a:rPr kumimoji="1" lang="zh-CN" altLang="en-US" sz="2200" dirty="0">
                <a:latin typeface="Times New Roman" pitchFamily="18" charset="0"/>
              </a:rPr>
              <a:t>光笔</a:t>
            </a:r>
            <a:r>
              <a:rPr kumimoji="1" lang="en-US" altLang="zh-CN" sz="2200" dirty="0">
                <a:latin typeface="Times New Roman" pitchFamily="18" charset="0"/>
              </a:rPr>
              <a:t>-&gt;…</a:t>
            </a:r>
            <a:r>
              <a:rPr kumimoji="1" lang="zh-CN" altLang="en-US" sz="2200" dirty="0">
                <a:latin typeface="Times New Roman" pitchFamily="18" charset="0"/>
              </a:rPr>
              <a:t>网络</a:t>
            </a:r>
            <a:r>
              <a:rPr kumimoji="1" lang="en-US" altLang="zh-CN" sz="2200" dirty="0">
                <a:latin typeface="Times New Roman" pitchFamily="18" charset="0"/>
              </a:rPr>
              <a:t>OS</a:t>
            </a:r>
            <a:r>
              <a:rPr kumimoji="1" lang="zh-CN" altLang="en-US" sz="2200" dirty="0" smtClean="0">
                <a:latin typeface="Times New Roman" pitchFamily="18" charset="0"/>
              </a:rPr>
              <a:t>等</a:t>
            </a:r>
            <a:endParaRPr kumimoji="1" lang="zh-CN" altLang="en-US" sz="2200" dirty="0">
              <a:latin typeface="Times New Roman" pitchFamily="18" charset="0"/>
            </a:endParaRPr>
          </a:p>
          <a:p>
            <a:pPr eaLnBrk="1" hangingPunct="1">
              <a:lnSpc>
                <a:spcPct val="120000"/>
              </a:lnSpc>
              <a:spcBef>
                <a:spcPts val="500"/>
              </a:spcBef>
            </a:pPr>
            <a:r>
              <a:rPr kumimoji="1" lang="zh-CN" altLang="en-US" sz="2200" dirty="0">
                <a:latin typeface="Times New Roman" pitchFamily="18" charset="0"/>
              </a:rPr>
              <a:t>   </a:t>
            </a:r>
            <a:r>
              <a:rPr kumimoji="1" lang="en-US" altLang="zh-CN" sz="2200" dirty="0" smtClean="0">
                <a:latin typeface="Times New Roman" pitchFamily="18" charset="0"/>
              </a:rPr>
              <a:t>4</a:t>
            </a:r>
            <a:r>
              <a:rPr kumimoji="1" lang="en-US" altLang="zh-CN" sz="2200" dirty="0">
                <a:latin typeface="Times New Roman" pitchFamily="18" charset="0"/>
              </a:rPr>
              <a:t>. </a:t>
            </a:r>
            <a:r>
              <a:rPr kumimoji="1" lang="zh-CN" altLang="en-US" sz="2200" b="1" dirty="0">
                <a:latin typeface="Times New Roman" pitchFamily="18" charset="0"/>
              </a:rPr>
              <a:t>开放性</a:t>
            </a:r>
            <a:r>
              <a:rPr kumimoji="1" lang="zh-CN" altLang="en-US" sz="2200" dirty="0">
                <a:latin typeface="Times New Roman" pitchFamily="18" charset="0"/>
              </a:rPr>
              <a:t>（</a:t>
            </a:r>
            <a:r>
              <a:rPr kumimoji="1" lang="en-US" altLang="zh-CN" sz="2200" dirty="0">
                <a:latin typeface="Times New Roman" pitchFamily="18" charset="0"/>
              </a:rPr>
              <a:t>Windows</a:t>
            </a:r>
            <a:r>
              <a:rPr kumimoji="1" lang="zh-CN" altLang="en-US" sz="2200" dirty="0">
                <a:latin typeface="Times New Roman" pitchFamily="18" charset="0"/>
              </a:rPr>
              <a:t>与</a:t>
            </a:r>
            <a:r>
              <a:rPr kumimoji="1" lang="en-US" altLang="zh-CN" sz="2200" dirty="0">
                <a:latin typeface="Times New Roman" pitchFamily="18" charset="0"/>
              </a:rPr>
              <a:t>Linux</a:t>
            </a:r>
            <a:r>
              <a:rPr kumimoji="1" lang="zh-CN" altLang="en-US" sz="2200" dirty="0">
                <a:latin typeface="Times New Roman" pitchFamily="18" charset="0"/>
              </a:rPr>
              <a:t>出发点不同） </a:t>
            </a:r>
          </a:p>
        </p:txBody>
      </p:sp>
      <p:sp>
        <p:nvSpPr>
          <p:cNvPr id="2" name="TextBox 1"/>
          <p:cNvSpPr txBox="1"/>
          <p:nvPr/>
        </p:nvSpPr>
        <p:spPr>
          <a:xfrm>
            <a:off x="5004048" y="2730296"/>
            <a:ext cx="1440160" cy="369332"/>
          </a:xfrm>
          <a:prstGeom prst="rect">
            <a:avLst/>
          </a:prstGeom>
          <a:noFill/>
        </p:spPr>
        <p:txBody>
          <a:bodyPr wrap="square" rtlCol="0">
            <a:spAutoFit/>
          </a:bodyPr>
          <a:lstStyle/>
          <a:p>
            <a:r>
              <a:rPr lang="zh-CN" altLang="en-US" b="1" dirty="0" smtClean="0"/>
              <a:t>  键盘</a:t>
            </a:r>
            <a:r>
              <a:rPr lang="en-US" altLang="zh-CN" b="1" dirty="0" smtClean="0"/>
              <a:t>+</a:t>
            </a:r>
            <a:r>
              <a:rPr lang="zh-CN" altLang="en-US" b="1" dirty="0" smtClean="0"/>
              <a:t>鼠标</a:t>
            </a:r>
            <a:endParaRPr lang="zh-CN" altLang="en-US" b="1" dirty="0"/>
          </a:p>
        </p:txBody>
      </p:sp>
      <p:sp>
        <p:nvSpPr>
          <p:cNvPr id="6" name="TextBox 5"/>
          <p:cNvSpPr txBox="1"/>
          <p:nvPr/>
        </p:nvSpPr>
        <p:spPr>
          <a:xfrm>
            <a:off x="6732240" y="2766160"/>
            <a:ext cx="818234" cy="369332"/>
          </a:xfrm>
          <a:prstGeom prst="rect">
            <a:avLst/>
          </a:prstGeom>
          <a:noFill/>
        </p:spPr>
        <p:txBody>
          <a:bodyPr wrap="square" rtlCol="0">
            <a:spAutoFit/>
          </a:bodyPr>
          <a:lstStyle/>
          <a:p>
            <a:r>
              <a:rPr lang="zh-CN" altLang="en-US" b="1" dirty="0" smtClean="0"/>
              <a:t>键盘</a:t>
            </a:r>
            <a:endParaRPr lang="zh-CN" altLang="en-US" b="1" dirty="0"/>
          </a:p>
        </p:txBody>
      </p:sp>
      <p:cxnSp>
        <p:nvCxnSpPr>
          <p:cNvPr id="4" name="直接箭头连接符 3"/>
          <p:cNvCxnSpPr/>
          <p:nvPr/>
        </p:nvCxnSpPr>
        <p:spPr bwMode="auto">
          <a:xfrm flipV="1">
            <a:off x="5796136" y="2924858"/>
            <a:ext cx="936104" cy="288118"/>
          </a:xfrm>
          <a:prstGeom prst="straightConnector1">
            <a:avLst/>
          </a:prstGeom>
          <a:ln>
            <a:solidFill>
              <a:srgbClr val="FFFF99"/>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bwMode="auto">
          <a:xfrm flipV="1">
            <a:off x="4355976" y="2924858"/>
            <a:ext cx="792088" cy="278223"/>
          </a:xfrm>
          <a:prstGeom prst="straightConnector1">
            <a:avLst/>
          </a:prstGeom>
          <a:ln>
            <a:solidFill>
              <a:srgbClr val="FFFF99"/>
            </a:solidFill>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95536" y="764704"/>
            <a:ext cx="47243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FF00"/>
                </a:solidFill>
                <a:latin typeface="Times New Roman" pitchFamily="18" charset="0"/>
              </a:rPr>
              <a:t>1.1.2  </a:t>
            </a:r>
            <a:r>
              <a:rPr kumimoji="1" lang="zh-CN" altLang="en-US" sz="3200" b="1" dirty="0">
                <a:solidFill>
                  <a:srgbClr val="FFFF00"/>
                </a:solidFill>
                <a:latin typeface="Times New Roman" pitchFamily="18" charset="0"/>
              </a:rPr>
              <a:t>操作系统的作用</a:t>
            </a:r>
            <a:r>
              <a:rPr kumimoji="1" lang="zh-CN" altLang="en-US" sz="2800" b="1" dirty="0">
                <a:latin typeface="Times New Roman" pitchFamily="18" charset="0"/>
              </a:rPr>
              <a:t> </a:t>
            </a:r>
            <a:r>
              <a:rPr kumimoji="1" lang="en-US" altLang="zh-CN" sz="2800" b="1" baseline="30000" dirty="0" smtClean="0">
                <a:latin typeface="Times New Roman" pitchFamily="18" charset="0"/>
              </a:rPr>
              <a:t>3</a:t>
            </a:r>
            <a:r>
              <a:rPr kumimoji="1" lang="zh-CN" altLang="en-US" sz="2800" b="1" baseline="30000" dirty="0" smtClean="0">
                <a:latin typeface="Times New Roman" pitchFamily="18" charset="0"/>
              </a:rPr>
              <a:t>点</a:t>
            </a:r>
            <a:endParaRPr kumimoji="1" lang="zh-CN" altLang="en-US" sz="2800" b="1" baseline="30000" dirty="0">
              <a:latin typeface="Times New Roman" pitchFamily="18" charset="0"/>
            </a:endParaRPr>
          </a:p>
        </p:txBody>
      </p:sp>
      <p:sp>
        <p:nvSpPr>
          <p:cNvPr id="11267" name="Text Box 5"/>
          <p:cNvSpPr txBox="1">
            <a:spLocks noChangeArrowheads="1"/>
          </p:cNvSpPr>
          <p:nvPr/>
        </p:nvSpPr>
        <p:spPr bwMode="auto">
          <a:xfrm>
            <a:off x="395536" y="1628800"/>
            <a:ext cx="8352928" cy="5088957"/>
          </a:xfrm>
          <a:prstGeom prst="rect">
            <a:avLst/>
          </a:prstGeom>
          <a:noFill/>
          <a:ln>
            <a:noFill/>
          </a:ln>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spcBef>
                <a:spcPct val="50000"/>
              </a:spcBef>
              <a:defRPr/>
            </a:pPr>
            <a:r>
              <a:rPr kumimoji="1" lang="en-US" altLang="zh-CN" sz="2500" b="1" dirty="0" smtClean="0">
                <a:latin typeface="Times New Roman" pitchFamily="18" charset="0"/>
              </a:rPr>
              <a:t>1. OS</a:t>
            </a:r>
            <a:r>
              <a:rPr kumimoji="1" lang="zh-CN" altLang="en-US" sz="2500" b="1" dirty="0" smtClean="0">
                <a:latin typeface="Times New Roman" pitchFamily="18" charset="0"/>
              </a:rPr>
              <a:t>作为</a:t>
            </a:r>
            <a:r>
              <a:rPr kumimoji="1" lang="zh-CN" altLang="en-US" sz="2500" b="1" u="sng" dirty="0" smtClean="0">
                <a:latin typeface="Times New Roman" pitchFamily="18" charset="0"/>
              </a:rPr>
              <a:t>用户</a:t>
            </a:r>
            <a:r>
              <a:rPr kumimoji="1" lang="zh-CN" altLang="en-US" sz="2500" b="1" dirty="0" smtClean="0">
                <a:latin typeface="Times New Roman" pitchFamily="18" charset="0"/>
              </a:rPr>
              <a:t>与计算机</a:t>
            </a:r>
            <a:r>
              <a:rPr kumimoji="1" lang="zh-CN" altLang="en-US" sz="2500" b="1" u="sng" dirty="0" smtClean="0">
                <a:latin typeface="Times New Roman" pitchFamily="18" charset="0"/>
              </a:rPr>
              <a:t>硬件系统</a:t>
            </a:r>
            <a:r>
              <a:rPr kumimoji="1" lang="zh-CN" altLang="en-US" sz="2500" b="1" dirty="0" smtClean="0">
                <a:latin typeface="Times New Roman" pitchFamily="18" charset="0"/>
              </a:rPr>
              <a:t>之间的</a:t>
            </a:r>
            <a:r>
              <a:rPr kumimoji="1" lang="zh-CN" altLang="en-US" sz="2500" b="1" dirty="0" smtClean="0">
                <a:solidFill>
                  <a:srgbClr val="FF0000"/>
                </a:solidFill>
                <a:latin typeface="Times New Roman" pitchFamily="18" charset="0"/>
              </a:rPr>
              <a:t>接口</a:t>
            </a:r>
            <a:r>
              <a:rPr kumimoji="1" lang="en-US" altLang="zh-CN" sz="2500" b="1" baseline="30000" dirty="0" smtClean="0">
                <a:solidFill>
                  <a:schemeClr val="tx2"/>
                </a:solidFill>
                <a:latin typeface="Times New Roman" pitchFamily="18" charset="0"/>
              </a:rPr>
              <a:t>3</a:t>
            </a:r>
            <a:r>
              <a:rPr kumimoji="1" lang="zh-CN" altLang="en-US" sz="2500" b="1" baseline="30000" dirty="0" smtClean="0">
                <a:solidFill>
                  <a:schemeClr val="tx2"/>
                </a:solidFill>
                <a:latin typeface="Times New Roman" pitchFamily="18" charset="0"/>
              </a:rPr>
              <a:t>种方式</a:t>
            </a:r>
            <a:r>
              <a:rPr kumimoji="1" lang="zh-CN" altLang="en-US" sz="2500" b="1" dirty="0" smtClean="0">
                <a:solidFill>
                  <a:srgbClr val="FFFF00"/>
                </a:solidFill>
                <a:latin typeface="Times New Roman" pitchFamily="18" charset="0"/>
              </a:rPr>
              <a:t>（对外）</a:t>
            </a:r>
          </a:p>
          <a:p>
            <a:pPr marL="342900" indent="-342900">
              <a:lnSpc>
                <a:spcPct val="122000"/>
              </a:lnSpc>
              <a:spcBef>
                <a:spcPct val="20000"/>
              </a:spcBef>
              <a:buClr>
                <a:schemeClr val="folHlink"/>
              </a:buClr>
              <a:buSzPct val="90000"/>
              <a:buFont typeface="Wingdings" pitchFamily="2" charset="2"/>
              <a:buChar char="Ø"/>
              <a:defRPr/>
            </a:pPr>
            <a:r>
              <a:rPr kumimoji="1" lang="zh-CN" altLang="en-US" sz="2400" dirty="0" smtClean="0">
                <a:latin typeface="Times New Roman" pitchFamily="18" charset="0"/>
              </a:rPr>
              <a:t>   </a:t>
            </a:r>
            <a:r>
              <a:rPr kumimoji="1" lang="zh-CN" altLang="en-US" sz="2300" b="1" dirty="0" smtClean="0">
                <a:latin typeface="Times New Roman" pitchFamily="18" charset="0"/>
              </a:rPr>
              <a:t>含义</a:t>
            </a:r>
            <a:r>
              <a:rPr kumimoji="1" lang="zh-CN" altLang="en-US" sz="2300" dirty="0" smtClean="0">
                <a:latin typeface="Times New Roman" pitchFamily="18" charset="0"/>
              </a:rPr>
              <a:t>：从逻辑上看，</a:t>
            </a:r>
            <a:r>
              <a:rPr kumimoji="1" lang="en-US" altLang="zh-CN" sz="2300" dirty="0" smtClean="0">
                <a:latin typeface="Times New Roman" pitchFamily="18" charset="0"/>
              </a:rPr>
              <a:t>OS</a:t>
            </a:r>
            <a:r>
              <a:rPr kumimoji="1" lang="zh-CN" altLang="en-US" sz="2300" dirty="0" smtClean="0">
                <a:latin typeface="Times New Roman" pitchFamily="18" charset="0"/>
              </a:rPr>
              <a:t>处于</a:t>
            </a:r>
            <a:r>
              <a:rPr kumimoji="1" lang="zh-CN" altLang="en-US" sz="2300" b="1" u="sng" dirty="0" smtClean="0">
                <a:solidFill>
                  <a:srgbClr val="FFCC00"/>
                </a:solidFill>
                <a:latin typeface="Times New Roman" pitchFamily="18" charset="0"/>
              </a:rPr>
              <a:t>用户</a:t>
            </a:r>
            <a:r>
              <a:rPr kumimoji="1" lang="zh-CN" altLang="en-US" sz="2300" dirty="0" smtClean="0">
                <a:latin typeface="Times New Roman" pitchFamily="18" charset="0"/>
              </a:rPr>
              <a:t>与</a:t>
            </a:r>
            <a:r>
              <a:rPr kumimoji="1" lang="zh-CN" altLang="en-US" sz="2300" b="1" u="sng" dirty="0" smtClean="0">
                <a:solidFill>
                  <a:srgbClr val="FFCC00"/>
                </a:solidFill>
                <a:latin typeface="Times New Roman" pitchFamily="18" charset="0"/>
              </a:rPr>
              <a:t>计算机硬件系统</a:t>
            </a:r>
            <a:r>
              <a:rPr kumimoji="1" lang="zh-CN" altLang="en-US" sz="2300" dirty="0" smtClean="0">
                <a:latin typeface="Times New Roman" pitchFamily="18" charset="0"/>
              </a:rPr>
              <a:t>之间  ，</a:t>
            </a:r>
            <a:r>
              <a:rPr kumimoji="1" lang="zh-CN" altLang="en-US" sz="2300" b="1" u="sng" dirty="0" smtClean="0">
                <a:latin typeface="Times New Roman" pitchFamily="18" charset="0"/>
              </a:rPr>
              <a:t>用户通过</a:t>
            </a:r>
            <a:r>
              <a:rPr kumimoji="1" lang="en-US" altLang="zh-CN" sz="2300" b="1" u="sng" dirty="0" smtClean="0">
                <a:latin typeface="Times New Roman" pitchFamily="18" charset="0"/>
              </a:rPr>
              <a:t>OS</a:t>
            </a:r>
            <a:r>
              <a:rPr kumimoji="1" lang="zh-CN" altLang="en-US" sz="2300" b="1" u="sng" dirty="0" smtClean="0">
                <a:latin typeface="Times New Roman" pitchFamily="18" charset="0"/>
              </a:rPr>
              <a:t>来使用计算机系统</a:t>
            </a:r>
            <a:r>
              <a:rPr kumimoji="1" lang="zh-CN" altLang="en-US" sz="2300" dirty="0" smtClean="0">
                <a:latin typeface="Times New Roman" pitchFamily="18" charset="0"/>
              </a:rPr>
              <a:t>。或者说，用户在</a:t>
            </a:r>
            <a:r>
              <a:rPr kumimoji="1" lang="en-US" altLang="zh-CN" sz="2300" dirty="0" smtClean="0">
                <a:latin typeface="Times New Roman" pitchFamily="18" charset="0"/>
              </a:rPr>
              <a:t>OS</a:t>
            </a:r>
            <a:r>
              <a:rPr kumimoji="1" lang="zh-CN" altLang="en-US" sz="2300" dirty="0" smtClean="0">
                <a:latin typeface="Times New Roman" pitchFamily="18" charset="0"/>
              </a:rPr>
              <a:t>帮助下，能够方便、快捷、安全、可靠地操纵计算机</a:t>
            </a:r>
            <a:r>
              <a:rPr kumimoji="1" lang="zh-CN" altLang="en-US" sz="2300" u="sng" dirty="0" smtClean="0">
                <a:latin typeface="Times New Roman" pitchFamily="18" charset="0"/>
              </a:rPr>
              <a:t>硬件</a:t>
            </a:r>
            <a:r>
              <a:rPr kumimoji="1" lang="zh-CN" altLang="en-US" sz="2300" dirty="0" smtClean="0">
                <a:latin typeface="Times New Roman" pitchFamily="18" charset="0"/>
              </a:rPr>
              <a:t>和运行自己的</a:t>
            </a:r>
            <a:r>
              <a:rPr kumimoji="1" lang="zh-CN" altLang="en-US" sz="2300" u="sng" dirty="0" smtClean="0">
                <a:latin typeface="Times New Roman" pitchFamily="18" charset="0"/>
              </a:rPr>
              <a:t>程序</a:t>
            </a:r>
            <a:r>
              <a:rPr kumimoji="1" lang="zh-CN" altLang="en-US" sz="2300" dirty="0" smtClean="0">
                <a:latin typeface="Times New Roman" pitchFamily="18" charset="0"/>
              </a:rPr>
              <a:t>。应注意，</a:t>
            </a:r>
            <a:r>
              <a:rPr kumimoji="1" lang="en-US" altLang="zh-CN" sz="2300" dirty="0" smtClean="0">
                <a:latin typeface="Times New Roman" pitchFamily="18" charset="0"/>
              </a:rPr>
              <a:t>OS</a:t>
            </a:r>
            <a:r>
              <a:rPr kumimoji="1" lang="zh-CN" altLang="en-US" sz="2300" dirty="0" smtClean="0">
                <a:latin typeface="Times New Roman" pitchFamily="18" charset="0"/>
              </a:rPr>
              <a:t>是一个</a:t>
            </a:r>
            <a:r>
              <a:rPr kumimoji="1" lang="zh-CN" altLang="en-US" sz="2300" b="1" u="sng" dirty="0" smtClean="0">
                <a:solidFill>
                  <a:srgbClr val="FF3300"/>
                </a:solidFill>
                <a:latin typeface="Times New Roman" pitchFamily="18" charset="0"/>
              </a:rPr>
              <a:t>系统软件</a:t>
            </a:r>
            <a:r>
              <a:rPr kumimoji="1" lang="zh-CN" altLang="en-US" sz="2300" dirty="0" smtClean="0">
                <a:latin typeface="Times New Roman" pitchFamily="18" charset="0"/>
              </a:rPr>
              <a:t>，因而这种接口是软件接口。             </a:t>
            </a:r>
            <a:endParaRPr kumimoji="1" lang="en-US" altLang="zh-CN" sz="2300" dirty="0" smtClean="0">
              <a:latin typeface="Times New Roman" pitchFamily="18" charset="0"/>
            </a:endParaRPr>
          </a:p>
          <a:p>
            <a:pPr marL="342900" indent="-342900">
              <a:lnSpc>
                <a:spcPct val="122000"/>
              </a:lnSpc>
              <a:spcBef>
                <a:spcPct val="20000"/>
              </a:spcBef>
              <a:buClr>
                <a:schemeClr val="folHlink"/>
              </a:buClr>
              <a:buSzPct val="90000"/>
              <a:buFont typeface="Wingdings" pitchFamily="2" charset="2"/>
              <a:buChar char="Ø"/>
              <a:defRPr/>
            </a:pPr>
            <a:r>
              <a:rPr kumimoji="1" lang="en-US" altLang="zh-CN" sz="2400" dirty="0" smtClean="0">
                <a:latin typeface="Times New Roman" pitchFamily="18" charset="0"/>
              </a:rPr>
              <a:t>  </a:t>
            </a:r>
            <a:r>
              <a:rPr kumimoji="1" lang="zh-CN" altLang="en-US" sz="2400" dirty="0" smtClean="0">
                <a:latin typeface="Times New Roman" pitchFamily="18" charset="0"/>
              </a:rPr>
              <a:t>如何理解</a:t>
            </a:r>
            <a:r>
              <a:rPr kumimoji="1" lang="zh-CN" altLang="en-US" sz="2400" b="1" u="sng" dirty="0">
                <a:solidFill>
                  <a:srgbClr val="FFCC00"/>
                </a:solidFill>
                <a:latin typeface="Times New Roman" pitchFamily="18" charset="0"/>
              </a:rPr>
              <a:t>人机接口</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10000"/>
              </a:lnSpc>
              <a:spcBef>
                <a:spcPts val="800"/>
              </a:spcBef>
              <a:defRPr/>
            </a:pPr>
            <a:r>
              <a:rPr lang="zh-CN" altLang="en-US" sz="2000" dirty="0" smtClean="0"/>
              <a:t>（</a:t>
            </a:r>
            <a:r>
              <a:rPr lang="en-US" altLang="zh-CN" sz="2000" dirty="0" smtClean="0"/>
              <a:t>1</a:t>
            </a:r>
            <a:r>
              <a:rPr lang="zh-CN" altLang="en-US" sz="2000" dirty="0" smtClean="0"/>
              <a:t>）</a:t>
            </a:r>
            <a:r>
              <a:rPr lang="zh-CN" altLang="en-US" sz="2200" dirty="0"/>
              <a:t>网络上有</a:t>
            </a:r>
            <a:r>
              <a:rPr lang="zh-CN" altLang="en-US" sz="2200" u="sng" dirty="0"/>
              <a:t>诸多软件</a:t>
            </a:r>
            <a:r>
              <a:rPr lang="zh-CN" altLang="en-US" sz="2200" dirty="0"/>
              <a:t>：</a:t>
            </a:r>
            <a:r>
              <a:rPr lang="zh-CN" altLang="en-US" sz="2000" dirty="0" smtClean="0"/>
              <a:t>工具软件、应用软件（股票交易软件</a:t>
            </a:r>
            <a:r>
              <a:rPr lang="en-US" altLang="zh-CN" sz="2000" dirty="0" smtClean="0"/>
              <a:t>……</a:t>
            </a:r>
            <a:r>
              <a:rPr lang="zh-CN" altLang="en-US" sz="2000" dirty="0" smtClean="0"/>
              <a:t>）；</a:t>
            </a:r>
            <a:endParaRPr lang="en-US" altLang="zh-CN" sz="2000" dirty="0" smtClean="0"/>
          </a:p>
          <a:p>
            <a:pPr algn="just" eaLnBrk="1" hangingPunct="1">
              <a:lnSpc>
                <a:spcPct val="110000"/>
              </a:lnSpc>
              <a:spcBef>
                <a:spcPts val="800"/>
              </a:spcBef>
              <a:defRPr/>
            </a:pPr>
            <a:r>
              <a:rPr lang="zh-CN" altLang="en-US" sz="2200" dirty="0" smtClean="0"/>
              <a:t>（</a:t>
            </a:r>
            <a:r>
              <a:rPr lang="en-US" altLang="zh-CN" sz="2200" dirty="0" smtClean="0"/>
              <a:t>2</a:t>
            </a:r>
            <a:r>
              <a:rPr lang="zh-CN" altLang="en-US" sz="2200" dirty="0" smtClean="0"/>
              <a:t>）要下载那个？注意：</a:t>
            </a:r>
            <a:r>
              <a:rPr lang="en-US" altLang="zh-CN" sz="2200" dirty="0" smtClean="0"/>
              <a:t>OS</a:t>
            </a:r>
            <a:r>
              <a:rPr lang="zh-CN" altLang="en-US" sz="2200" dirty="0" smtClean="0"/>
              <a:t>在管理着你的计算机</a:t>
            </a:r>
            <a:r>
              <a:rPr kumimoji="1" lang="zh-CN" altLang="en-US" sz="2000" b="1" u="sng" baseline="30000" dirty="0">
                <a:solidFill>
                  <a:srgbClr val="FFCC00"/>
                </a:solidFill>
                <a:latin typeface="Times New Roman" pitchFamily="18" charset="0"/>
              </a:rPr>
              <a:t>人机接口</a:t>
            </a:r>
            <a:r>
              <a:rPr lang="zh-CN" altLang="en-US" sz="2200" dirty="0" smtClean="0"/>
              <a:t>，因此</a:t>
            </a:r>
            <a:endParaRPr lang="en-US" altLang="zh-CN" sz="2200" dirty="0" smtClean="0"/>
          </a:p>
          <a:p>
            <a:pPr algn="just" eaLnBrk="1" hangingPunct="1">
              <a:lnSpc>
                <a:spcPct val="110000"/>
              </a:lnSpc>
              <a:spcBef>
                <a:spcPts val="800"/>
              </a:spcBef>
              <a:defRPr/>
            </a:pPr>
            <a:r>
              <a:rPr lang="zh-CN" altLang="en-US" sz="2200" dirty="0" smtClean="0"/>
              <a:t>（</a:t>
            </a:r>
            <a:r>
              <a:rPr lang="en-US" altLang="zh-CN" sz="2200" dirty="0" smtClean="0"/>
              <a:t>3</a:t>
            </a:r>
            <a:r>
              <a:rPr lang="zh-CN" altLang="en-US" sz="2200" dirty="0" smtClean="0"/>
              <a:t>）下载的软件必须要经过</a:t>
            </a:r>
            <a:r>
              <a:rPr lang="en-US" altLang="zh-CN" sz="2200" dirty="0" smtClean="0"/>
              <a:t>OS</a:t>
            </a:r>
            <a:r>
              <a:rPr lang="zh-CN" altLang="en-US" sz="2200" dirty="0" smtClean="0"/>
              <a:t>同意。例如，</a:t>
            </a:r>
            <a:r>
              <a:rPr kumimoji="1" lang="en-US" altLang="zh-CN" sz="2200" dirty="0" smtClean="0">
                <a:solidFill>
                  <a:schemeClr val="tx2"/>
                </a:solidFill>
                <a:latin typeface="Times New Roman" pitchFamily="18" charset="0"/>
              </a:rPr>
              <a:t>Windows</a:t>
            </a:r>
            <a:r>
              <a:rPr kumimoji="1" lang="zh-CN" altLang="en-US" sz="2200" dirty="0">
                <a:latin typeface="Times New Roman" pitchFamily="18" charset="0"/>
              </a:rPr>
              <a:t>电脑、</a:t>
            </a:r>
            <a:r>
              <a:rPr kumimoji="1" lang="en-US" altLang="zh-CN" sz="2200" dirty="0">
                <a:solidFill>
                  <a:schemeClr val="tx2"/>
                </a:solidFill>
                <a:latin typeface="Times New Roman" pitchFamily="18" charset="0"/>
              </a:rPr>
              <a:t>Mac</a:t>
            </a:r>
            <a:r>
              <a:rPr kumimoji="1" lang="zh-CN" altLang="en-US" sz="2200" dirty="0">
                <a:latin typeface="Times New Roman" pitchFamily="18" charset="0"/>
              </a:rPr>
              <a:t>电脑、</a:t>
            </a:r>
            <a:r>
              <a:rPr lang="en-US" altLang="zh-CN" sz="2200" dirty="0"/>
              <a:t> </a:t>
            </a:r>
            <a:r>
              <a:rPr kumimoji="1" lang="en-US" altLang="zh-CN" sz="2200" dirty="0">
                <a:solidFill>
                  <a:schemeClr val="tx2"/>
                </a:solidFill>
                <a:latin typeface="Times New Roman" pitchFamily="18" charset="0"/>
              </a:rPr>
              <a:t>Android</a:t>
            </a:r>
            <a:r>
              <a:rPr lang="zh-CN" altLang="en-US" sz="2200" dirty="0"/>
              <a:t>手机、</a:t>
            </a:r>
            <a:r>
              <a:rPr kumimoji="1" lang="en-US" altLang="zh-CN" sz="2200" dirty="0">
                <a:solidFill>
                  <a:schemeClr val="tx2"/>
                </a:solidFill>
                <a:latin typeface="Times New Roman" pitchFamily="18" charset="0"/>
              </a:rPr>
              <a:t>iPad</a:t>
            </a:r>
            <a:r>
              <a:rPr lang="en-US" altLang="zh-CN" sz="2200" dirty="0" smtClean="0"/>
              <a:t>……</a:t>
            </a:r>
            <a:r>
              <a:rPr lang="zh-CN" altLang="en-US" sz="2200" dirty="0" smtClean="0"/>
              <a:t>，只能下载相应</a:t>
            </a:r>
            <a:r>
              <a:rPr lang="en-US" altLang="zh-CN" sz="2200" dirty="0" smtClean="0"/>
              <a:t>OS</a:t>
            </a:r>
            <a:r>
              <a:rPr lang="zh-CN" altLang="en-US" sz="2200" dirty="0" smtClean="0"/>
              <a:t>支持的软件。</a:t>
            </a:r>
            <a:endParaRPr kumimoji="1" lang="zh-CN" altLang="en-US" sz="2200" dirty="0" smtClean="0">
              <a:latin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3" y="116632"/>
            <a:ext cx="374441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角上箭头 1"/>
          <p:cNvSpPr/>
          <p:nvPr/>
        </p:nvSpPr>
        <p:spPr bwMode="auto">
          <a:xfrm>
            <a:off x="8028384" y="1688379"/>
            <a:ext cx="1087652" cy="4680520"/>
          </a:xfrm>
          <a:prstGeom prst="bentUpArrow">
            <a:avLst>
              <a:gd name="adj1" fmla="val 3417"/>
              <a:gd name="adj2" fmla="val 16750"/>
              <a:gd name="adj3" fmla="val 14916"/>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3" name="右箭头 2"/>
          <p:cNvSpPr/>
          <p:nvPr/>
        </p:nvSpPr>
        <p:spPr bwMode="auto">
          <a:xfrm rot="5400000">
            <a:off x="8064388" y="2312876"/>
            <a:ext cx="360040" cy="144016"/>
          </a:xfrm>
          <a:prstGeom prst="rightArrow">
            <a:avLst/>
          </a:prstGeom>
          <a:solidFill>
            <a:schemeClr val="tx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2667000" y="5638800"/>
            <a:ext cx="395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图 </a:t>
            </a:r>
            <a:r>
              <a:rPr kumimoji="1" lang="en-US" altLang="zh-CN" sz="2400">
                <a:latin typeface="Times New Roman" pitchFamily="18" charset="0"/>
              </a:rPr>
              <a:t>1-1 OS</a:t>
            </a:r>
            <a:r>
              <a:rPr kumimoji="1" lang="zh-CN" altLang="en-US" sz="2400">
                <a:latin typeface="Times New Roman" pitchFamily="18" charset="0"/>
              </a:rPr>
              <a:t>作为接口的示意图 </a:t>
            </a:r>
          </a:p>
        </p:txBody>
      </p:sp>
      <p:grpSp>
        <p:nvGrpSpPr>
          <p:cNvPr id="17411" name="Group 7"/>
          <p:cNvGrpSpPr>
            <a:grpSpLocks noChangeAspect="1"/>
          </p:cNvGrpSpPr>
          <p:nvPr/>
        </p:nvGrpSpPr>
        <p:grpSpPr bwMode="auto">
          <a:xfrm>
            <a:off x="838200" y="1000125"/>
            <a:ext cx="7315200" cy="4500563"/>
            <a:chOff x="528" y="912"/>
            <a:chExt cx="4608" cy="2218"/>
          </a:xfrm>
        </p:grpSpPr>
        <p:sp>
          <p:nvSpPr>
            <p:cNvPr id="17417" name="AutoShape 6"/>
            <p:cNvSpPr>
              <a:spLocks noChangeAspect="1" noChangeArrowheads="1" noTextEdit="1"/>
            </p:cNvSpPr>
            <p:nvPr/>
          </p:nvSpPr>
          <p:spPr bwMode="auto">
            <a:xfrm>
              <a:off x="528" y="912"/>
              <a:ext cx="4608" cy="2218"/>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8" name="Rectangle 8"/>
            <p:cNvSpPr>
              <a:spLocks noChangeArrowheads="1"/>
            </p:cNvSpPr>
            <p:nvPr/>
          </p:nvSpPr>
          <p:spPr bwMode="auto">
            <a:xfrm>
              <a:off x="765" y="980"/>
              <a:ext cx="4230" cy="491"/>
            </a:xfrm>
            <a:prstGeom prst="rect">
              <a:avLst/>
            </a:prstGeom>
            <a:solidFill>
              <a:srgbClr val="FFFFFF"/>
            </a:solidFill>
            <a:ln w="26988">
              <a:solidFill>
                <a:srgbClr val="FF99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17419" name="Rectangle 9"/>
            <p:cNvSpPr>
              <a:spLocks noChangeArrowheads="1"/>
            </p:cNvSpPr>
            <p:nvPr/>
          </p:nvSpPr>
          <p:spPr bwMode="auto">
            <a:xfrm>
              <a:off x="2587" y="1098"/>
              <a:ext cx="790" cy="275"/>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000000"/>
                  </a:solidFill>
                  <a:latin typeface="宋体" pitchFamily="2" charset="-122"/>
                </a:rPr>
                <a:t>用   户</a:t>
              </a:r>
              <a:endParaRPr lang="zh-CN" altLang="en-US"/>
            </a:p>
          </p:txBody>
        </p:sp>
        <p:sp>
          <p:nvSpPr>
            <p:cNvPr id="17420" name="Rectangle 10"/>
            <p:cNvSpPr>
              <a:spLocks noChangeArrowheads="1"/>
            </p:cNvSpPr>
            <p:nvPr/>
          </p:nvSpPr>
          <p:spPr bwMode="auto">
            <a:xfrm>
              <a:off x="1125" y="1546"/>
              <a:ext cx="3285" cy="399"/>
            </a:xfrm>
            <a:prstGeom prst="rect">
              <a:avLst/>
            </a:prstGeom>
            <a:solidFill>
              <a:srgbClr val="FFFFFF"/>
            </a:solidFill>
            <a:ln w="26988">
              <a:solidFill>
                <a:srgbClr val="FF99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4584" name="Rectangle 11"/>
            <p:cNvSpPr>
              <a:spLocks noChangeArrowheads="1"/>
            </p:cNvSpPr>
            <p:nvPr/>
          </p:nvSpPr>
          <p:spPr bwMode="auto">
            <a:xfrm>
              <a:off x="1350" y="1651"/>
              <a:ext cx="3015" cy="19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defRPr/>
              </a:pPr>
              <a:r>
                <a:rPr lang="zh-CN" altLang="en-US" sz="2500" dirty="0">
                  <a:solidFill>
                    <a:schemeClr val="accent2">
                      <a:lumMod val="50000"/>
                    </a:schemeClr>
                  </a:solidFill>
                </a:rPr>
                <a:t>应用程序</a:t>
              </a:r>
              <a:r>
                <a:rPr lang="en-US" altLang="zh-CN" sz="2500" dirty="0" smtClean="0">
                  <a:solidFill>
                    <a:schemeClr val="accent2">
                      <a:lumMod val="50000"/>
                    </a:schemeClr>
                  </a:solidFill>
                </a:rPr>
                <a:t>(</a:t>
              </a:r>
              <a:r>
                <a:rPr lang="en-US" altLang="zh-CN" sz="1600" u="sng" dirty="0">
                  <a:solidFill>
                    <a:schemeClr val="accent2">
                      <a:lumMod val="50000"/>
                    </a:schemeClr>
                  </a:solidFill>
                </a:rPr>
                <a:t>office</a:t>
              </a:r>
              <a:r>
                <a:rPr lang="zh-CN" altLang="en-US" sz="1600" u="sng" dirty="0">
                  <a:solidFill>
                    <a:schemeClr val="accent2">
                      <a:lumMod val="50000"/>
                    </a:schemeClr>
                  </a:solidFill>
                </a:rPr>
                <a:t>、微信</a:t>
              </a:r>
              <a:r>
                <a:rPr lang="zh-CN" altLang="en-US" sz="1600" dirty="0" smtClean="0">
                  <a:solidFill>
                    <a:schemeClr val="accent2">
                      <a:lumMod val="50000"/>
                    </a:schemeClr>
                  </a:solidFill>
                </a:rPr>
                <a:t>、</a:t>
              </a:r>
              <a:r>
                <a:rPr lang="en-US" altLang="zh-CN" sz="1600" dirty="0" smtClean="0">
                  <a:solidFill>
                    <a:schemeClr val="accent2">
                      <a:lumMod val="50000"/>
                    </a:schemeClr>
                  </a:solidFill>
                </a:rPr>
                <a:t>Web</a:t>
              </a:r>
              <a:r>
                <a:rPr lang="zh-CN" altLang="en-US" sz="1600" dirty="0">
                  <a:solidFill>
                    <a:schemeClr val="accent2">
                      <a:lumMod val="50000"/>
                    </a:schemeClr>
                  </a:solidFill>
                </a:rPr>
                <a:t>浏览器、</a:t>
              </a:r>
              <a:r>
                <a:rPr lang="en-US" altLang="zh-CN" sz="1600" dirty="0">
                  <a:solidFill>
                    <a:schemeClr val="accent2">
                      <a:lumMod val="50000"/>
                    </a:schemeClr>
                  </a:solidFill>
                </a:rPr>
                <a:t>Email</a:t>
              </a:r>
              <a:r>
                <a:rPr lang="zh-CN" altLang="en-US" sz="1600" dirty="0">
                  <a:solidFill>
                    <a:schemeClr val="accent2">
                      <a:lumMod val="50000"/>
                    </a:schemeClr>
                  </a:solidFill>
                </a:rPr>
                <a:t>等</a:t>
              </a:r>
              <a:r>
                <a:rPr lang="en-US" altLang="zh-CN" sz="2500" dirty="0">
                  <a:solidFill>
                    <a:schemeClr val="accent2">
                      <a:lumMod val="50000"/>
                    </a:schemeClr>
                  </a:solidFill>
                </a:rPr>
                <a:t>)</a:t>
              </a:r>
              <a:endParaRPr lang="zh-CN" altLang="en-US" sz="2500" dirty="0">
                <a:solidFill>
                  <a:schemeClr val="accent2">
                    <a:lumMod val="50000"/>
                  </a:schemeClr>
                </a:solidFill>
              </a:endParaRPr>
            </a:p>
          </p:txBody>
        </p:sp>
        <p:sp>
          <p:nvSpPr>
            <p:cNvPr id="24585" name="Rectangle 12"/>
            <p:cNvSpPr>
              <a:spLocks noChangeArrowheads="1"/>
            </p:cNvSpPr>
            <p:nvPr/>
          </p:nvSpPr>
          <p:spPr bwMode="auto">
            <a:xfrm>
              <a:off x="916" y="1945"/>
              <a:ext cx="3832" cy="643"/>
            </a:xfrm>
            <a:prstGeom prst="rect">
              <a:avLst/>
            </a:prstGeom>
            <a:solidFill>
              <a:srgbClr val="FFFFFF"/>
            </a:solidFill>
            <a:ln w="26988">
              <a:solidFill>
                <a:srgbClr val="FF9900"/>
              </a:solidFill>
              <a:miter lim="800000"/>
              <a:headEnd/>
              <a:tailEnd/>
            </a:ln>
          </p:spPr>
          <p:txBody>
            <a:bodyPr/>
            <a:lstStyle/>
            <a:p>
              <a:pPr>
                <a:defRPr/>
              </a:pPr>
              <a:r>
                <a:rPr lang="zh-CN" altLang="en-US" sz="2400" dirty="0" smtClean="0">
                  <a:solidFill>
                    <a:schemeClr val="accent2">
                      <a:lumMod val="50000"/>
                    </a:schemeClr>
                  </a:solidFill>
                </a:rPr>
                <a:t>         </a:t>
              </a:r>
              <a:r>
                <a:rPr lang="zh-CN" altLang="en-US" sz="2600" dirty="0" smtClean="0">
                  <a:solidFill>
                    <a:schemeClr val="accent2">
                      <a:lumMod val="50000"/>
                    </a:schemeClr>
                  </a:solidFill>
                </a:rPr>
                <a:t>用</a:t>
              </a:r>
              <a:r>
                <a:rPr lang="zh-CN" altLang="en-US" sz="2600" dirty="0">
                  <a:solidFill>
                    <a:schemeClr val="accent2">
                      <a:lumMod val="50000"/>
                    </a:schemeClr>
                  </a:solidFill>
                </a:rPr>
                <a:t>户</a:t>
              </a:r>
              <a:r>
                <a:rPr lang="zh-CN" altLang="en-US" sz="2600" b="1" u="sng" dirty="0">
                  <a:solidFill>
                    <a:schemeClr val="accent2">
                      <a:lumMod val="50000"/>
                    </a:schemeClr>
                  </a:solidFill>
                </a:rPr>
                <a:t>接口</a:t>
              </a:r>
              <a:r>
                <a:rPr lang="zh-CN" altLang="en-US" sz="2600" dirty="0">
                  <a:solidFill>
                    <a:schemeClr val="accent2">
                      <a:lumMod val="50000"/>
                    </a:schemeClr>
                  </a:solidFill>
                </a:rPr>
                <a:t>程</a:t>
              </a:r>
              <a:r>
                <a:rPr lang="zh-CN" altLang="en-US" sz="2600" dirty="0" smtClean="0">
                  <a:solidFill>
                    <a:schemeClr val="accent2">
                      <a:lumMod val="50000"/>
                    </a:schemeClr>
                  </a:solidFill>
                </a:rPr>
                <a:t>序（</a:t>
              </a:r>
              <a:r>
                <a:rPr lang="en-US" altLang="zh-CN" sz="2600" dirty="0">
                  <a:solidFill>
                    <a:schemeClr val="accent2">
                      <a:lumMod val="50000"/>
                    </a:schemeClr>
                  </a:solidFill>
                </a:rPr>
                <a:t>3</a:t>
              </a:r>
              <a:r>
                <a:rPr lang="zh-CN" altLang="en-US" sz="2600" dirty="0">
                  <a:solidFill>
                    <a:schemeClr val="accent2">
                      <a:lumMod val="50000"/>
                    </a:schemeClr>
                  </a:solidFill>
                </a:rPr>
                <a:t>种使用方式）</a:t>
              </a:r>
            </a:p>
          </p:txBody>
        </p:sp>
        <p:sp>
          <p:nvSpPr>
            <p:cNvPr id="17423" name="Rectangle 21"/>
            <p:cNvSpPr>
              <a:spLocks noChangeArrowheads="1"/>
            </p:cNvSpPr>
            <p:nvPr/>
          </p:nvSpPr>
          <p:spPr bwMode="auto">
            <a:xfrm>
              <a:off x="596" y="2588"/>
              <a:ext cx="4472" cy="474"/>
            </a:xfrm>
            <a:prstGeom prst="rect">
              <a:avLst/>
            </a:prstGeom>
            <a:solidFill>
              <a:srgbClr val="FFFFFF"/>
            </a:solidFill>
            <a:ln w="26988">
              <a:solidFill>
                <a:srgbClr val="FF99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17424" name="Rectangle 22"/>
            <p:cNvSpPr>
              <a:spLocks noChangeArrowheads="1"/>
            </p:cNvSpPr>
            <p:nvPr/>
          </p:nvSpPr>
          <p:spPr bwMode="auto">
            <a:xfrm>
              <a:off x="2283" y="2707"/>
              <a:ext cx="1126" cy="275"/>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000000"/>
                  </a:solidFill>
                  <a:latin typeface="宋体" pitchFamily="2" charset="-122"/>
                </a:rPr>
                <a:t>计算机硬件</a:t>
              </a:r>
              <a:endParaRPr lang="zh-CN" altLang="en-US"/>
            </a:p>
          </p:txBody>
        </p:sp>
      </p:grpSp>
      <p:cxnSp>
        <p:nvCxnSpPr>
          <p:cNvPr id="17412" name="直接连接符 20"/>
          <p:cNvCxnSpPr>
            <a:cxnSpLocks noChangeShapeType="1"/>
            <a:stCxn id="24585" idx="1"/>
          </p:cNvCxnSpPr>
          <p:nvPr/>
        </p:nvCxnSpPr>
        <p:spPr bwMode="auto">
          <a:xfrm rot="10800000" flipH="1" flipV="1">
            <a:off x="1454150" y="3748088"/>
            <a:ext cx="974725" cy="10953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413" name="直接连接符 22"/>
          <p:cNvCxnSpPr>
            <a:cxnSpLocks noChangeShapeType="1"/>
          </p:cNvCxnSpPr>
          <p:nvPr/>
        </p:nvCxnSpPr>
        <p:spPr bwMode="auto">
          <a:xfrm flipV="1">
            <a:off x="1500188" y="3857625"/>
            <a:ext cx="6000750" cy="7143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17414" name="Rectangle 12"/>
          <p:cNvSpPr>
            <a:spLocks noChangeArrowheads="1"/>
          </p:cNvSpPr>
          <p:nvPr/>
        </p:nvSpPr>
        <p:spPr bwMode="auto">
          <a:xfrm>
            <a:off x="1428750" y="3714750"/>
            <a:ext cx="6083300" cy="695325"/>
          </a:xfrm>
          <a:prstGeom prst="rect">
            <a:avLst/>
          </a:prstGeom>
          <a:solidFill>
            <a:srgbClr val="FFFFFF"/>
          </a:solidFill>
          <a:ln w="26988">
            <a:solidFill>
              <a:srgbClr val="FF99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dirty="0">
                <a:solidFill>
                  <a:srgbClr val="000000"/>
                </a:solidFill>
                <a:latin typeface="宋体" pitchFamily="2" charset="-122"/>
              </a:rPr>
              <a:t>                   </a:t>
            </a:r>
            <a:r>
              <a:rPr lang="zh-CN" altLang="en-US" sz="2800" dirty="0">
                <a:solidFill>
                  <a:srgbClr val="000000"/>
                </a:solidFill>
                <a:latin typeface="宋体" pitchFamily="2" charset="-122"/>
              </a:rPr>
              <a:t>操作系</a:t>
            </a:r>
            <a:r>
              <a:rPr lang="zh-CN" altLang="en-US" sz="2800" dirty="0" smtClean="0">
                <a:solidFill>
                  <a:srgbClr val="000000"/>
                </a:solidFill>
                <a:latin typeface="宋体" pitchFamily="2" charset="-122"/>
              </a:rPr>
              <a:t>统</a:t>
            </a:r>
            <a:r>
              <a:rPr kumimoji="1" lang="zh-CN" altLang="en-US" sz="2800" b="1" u="sng" baseline="30000" dirty="0">
                <a:solidFill>
                  <a:srgbClr val="FF0000"/>
                </a:solidFill>
                <a:latin typeface="Times New Roman" pitchFamily="18" charset="0"/>
              </a:rPr>
              <a:t>人机接口</a:t>
            </a:r>
            <a:endParaRPr lang="zh-CN" altLang="en-US" sz="2800" dirty="0">
              <a:solidFill>
                <a:srgbClr val="FF0000"/>
              </a:solidFill>
            </a:endParaRPr>
          </a:p>
        </p:txBody>
      </p:sp>
      <p:sp>
        <p:nvSpPr>
          <p:cNvPr id="26" name="下箭头 25"/>
          <p:cNvSpPr/>
          <p:nvPr/>
        </p:nvSpPr>
        <p:spPr bwMode="auto">
          <a:xfrm>
            <a:off x="4143375" y="1928813"/>
            <a:ext cx="484188" cy="571500"/>
          </a:xfrm>
          <a:prstGeom prst="downArrow">
            <a:avLst/>
          </a:prstGeom>
          <a:solidFill>
            <a:srgbClr val="FFC0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ln>
                <a:solidFill>
                  <a:srgbClr val="FFC000"/>
                </a:solidFill>
              </a:ln>
            </a:endParaRPr>
          </a:p>
        </p:txBody>
      </p:sp>
      <p:sp>
        <p:nvSpPr>
          <p:cNvPr id="28" name="下箭头 27"/>
          <p:cNvSpPr/>
          <p:nvPr/>
        </p:nvSpPr>
        <p:spPr bwMode="auto">
          <a:xfrm>
            <a:off x="7072313" y="2143125"/>
            <a:ext cx="484187" cy="1000125"/>
          </a:xfrm>
          <a:prstGeom prst="downArrow">
            <a:avLst/>
          </a:prstGeom>
          <a:solidFill>
            <a:srgbClr val="FFC0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ln>
                <a:solidFill>
                  <a:srgbClr val="FFC000"/>
                </a:solidFill>
              </a:ln>
            </a:endParaRP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467545" y="1196752"/>
            <a:ext cx="8424936" cy="514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spcBef>
                <a:spcPct val="50000"/>
              </a:spcBef>
            </a:pPr>
            <a:r>
              <a:rPr kumimoji="1" lang="en-US" altLang="zh-CN" sz="2400" dirty="0">
                <a:latin typeface="Times New Roman" pitchFamily="18" charset="0"/>
              </a:rPr>
              <a:t>       (1) </a:t>
            </a:r>
            <a:r>
              <a:rPr kumimoji="1" lang="zh-CN" altLang="en-US" sz="2400" b="1" dirty="0">
                <a:solidFill>
                  <a:srgbClr val="FF6600"/>
                </a:solidFill>
                <a:latin typeface="Times New Roman" pitchFamily="18" charset="0"/>
              </a:rPr>
              <a:t>命令方式</a:t>
            </a:r>
            <a:r>
              <a:rPr kumimoji="1" lang="en-US" altLang="zh-CN" sz="2400" dirty="0">
                <a:latin typeface="Times New Roman" pitchFamily="18" charset="0"/>
              </a:rPr>
              <a:t>(</a:t>
            </a:r>
            <a:r>
              <a:rPr kumimoji="1" lang="en-US" altLang="zh-CN" sz="2200" dirty="0" smtClean="0">
                <a:latin typeface="Times New Roman" pitchFamily="18" charset="0"/>
              </a:rPr>
              <a:t>DOS</a:t>
            </a:r>
            <a:r>
              <a:rPr kumimoji="1" lang="zh-CN" altLang="en-US" sz="2200" dirty="0" smtClean="0">
                <a:latin typeface="Times New Roman" pitchFamily="18" charset="0"/>
              </a:rPr>
              <a:t>，</a:t>
            </a:r>
            <a:r>
              <a:rPr kumimoji="1" lang="en-US" altLang="zh-CN" sz="2200" dirty="0" smtClean="0">
                <a:latin typeface="Times New Roman" pitchFamily="18" charset="0"/>
              </a:rPr>
              <a:t>Windows</a:t>
            </a:r>
            <a:r>
              <a:rPr kumimoji="1" lang="en-US" altLang="zh-CN" sz="2400" dirty="0" smtClean="0">
                <a:latin typeface="Times New Roman" pitchFamily="18" charset="0"/>
              </a:rPr>
              <a:t>)</a:t>
            </a:r>
            <a:r>
              <a:rPr kumimoji="1" lang="zh-CN" altLang="en-US" sz="2400" dirty="0">
                <a:latin typeface="Times New Roman" pitchFamily="18" charset="0"/>
              </a:rPr>
              <a:t>。这是指由</a:t>
            </a:r>
            <a:r>
              <a:rPr kumimoji="1" lang="en-US" altLang="zh-CN" sz="2400" dirty="0">
                <a:latin typeface="Times New Roman" pitchFamily="18" charset="0"/>
              </a:rPr>
              <a:t>OS</a:t>
            </a:r>
            <a:r>
              <a:rPr kumimoji="1" lang="zh-CN" altLang="en-US" sz="2400" dirty="0">
                <a:latin typeface="Times New Roman" pitchFamily="18" charset="0"/>
              </a:rPr>
              <a:t>提供了一组联机命</a:t>
            </a:r>
            <a:r>
              <a:rPr kumimoji="1" lang="zh-CN" altLang="en-US" sz="2400" dirty="0" smtClean="0">
                <a:latin typeface="Times New Roman" pitchFamily="18" charset="0"/>
              </a:rPr>
              <a:t>令， </a:t>
            </a:r>
            <a:r>
              <a:rPr kumimoji="1" lang="zh-CN" altLang="en-US" sz="2400" dirty="0">
                <a:latin typeface="Times New Roman" pitchFamily="18" charset="0"/>
              </a:rPr>
              <a:t>用户可通过</a:t>
            </a:r>
            <a:r>
              <a:rPr kumimoji="1" lang="zh-CN" altLang="en-US" sz="2400" b="1" dirty="0">
                <a:solidFill>
                  <a:srgbClr val="FFFF00"/>
                </a:solidFill>
                <a:latin typeface="Times New Roman" pitchFamily="18" charset="0"/>
              </a:rPr>
              <a:t>键盘</a:t>
            </a:r>
            <a:r>
              <a:rPr kumimoji="1" lang="zh-CN" altLang="en-US" sz="2400" dirty="0">
                <a:latin typeface="Times New Roman" pitchFamily="18" charset="0"/>
              </a:rPr>
              <a:t>输入有关命令，来直接操纵计算机系统</a:t>
            </a:r>
            <a:r>
              <a:rPr kumimoji="1" lang="zh-CN" altLang="en-US" sz="2400" dirty="0" smtClean="0">
                <a:latin typeface="Times New Roman" pitchFamily="18" charset="0"/>
              </a:rPr>
              <a:t>，命令可</a:t>
            </a:r>
            <a:r>
              <a:rPr kumimoji="1" lang="zh-CN" altLang="en-US" sz="2400" b="1" u="sng" dirty="0" smtClean="0">
                <a:latin typeface="Times New Roman" pitchFamily="18" charset="0"/>
              </a:rPr>
              <a:t>串</a:t>
            </a:r>
            <a:r>
              <a:rPr kumimoji="1" lang="en-US" altLang="zh-CN" sz="2400" b="1" u="sng" dirty="0" smtClean="0">
                <a:latin typeface="Times New Roman" pitchFamily="18" charset="0"/>
              </a:rPr>
              <a:t>/</a:t>
            </a:r>
            <a:r>
              <a:rPr kumimoji="1" lang="zh-CN" altLang="en-US" sz="2400" b="1" u="sng" dirty="0" smtClean="0">
                <a:latin typeface="Times New Roman" pitchFamily="18" charset="0"/>
              </a:rPr>
              <a:t>并行</a:t>
            </a:r>
            <a:r>
              <a:rPr kumimoji="1" lang="zh-CN" altLang="en-US" sz="2400" dirty="0" smtClean="0">
                <a:latin typeface="Times New Roman" pitchFamily="18" charset="0"/>
              </a:rPr>
              <a:t>执行。见</a:t>
            </a:r>
            <a:r>
              <a:rPr kumimoji="1" lang="en-US" altLang="zh-CN" sz="2400" u="sng" dirty="0">
                <a:latin typeface="Times New Roman" pitchFamily="18" charset="0"/>
              </a:rPr>
              <a:t>shell</a:t>
            </a:r>
            <a:r>
              <a:rPr kumimoji="1" lang="zh-CN" altLang="en-US" sz="2400" u="sng" dirty="0">
                <a:latin typeface="Times New Roman" pitchFamily="18" charset="0"/>
              </a:rPr>
              <a:t>命令语言</a:t>
            </a:r>
            <a:r>
              <a:rPr kumimoji="1" lang="zh-CN" altLang="en-US" sz="2400" u="sng" dirty="0" smtClean="0">
                <a:latin typeface="Times New Roman" pitchFamily="18" charset="0"/>
              </a:rPr>
              <a:t>（</a:t>
            </a:r>
            <a:r>
              <a:rPr kumimoji="1" lang="zh-CN" altLang="en-US" sz="2400" u="sng" dirty="0">
                <a:latin typeface="Times New Roman" pitchFamily="18" charset="0"/>
              </a:rPr>
              <a:t>第</a:t>
            </a:r>
            <a:r>
              <a:rPr kumimoji="1" lang="en-US" altLang="zh-CN" sz="2400" u="sng" dirty="0">
                <a:latin typeface="Times New Roman" pitchFamily="18" charset="0"/>
              </a:rPr>
              <a:t>9</a:t>
            </a:r>
            <a:r>
              <a:rPr kumimoji="1" lang="zh-CN" altLang="en-US" sz="2400" u="sng" dirty="0" smtClean="0">
                <a:latin typeface="Times New Roman" pitchFamily="18" charset="0"/>
              </a:rPr>
              <a:t>章 </a:t>
            </a:r>
            <a:r>
              <a:rPr kumimoji="1" lang="en-US" altLang="zh-CN" sz="2400" u="sng" dirty="0" smtClean="0">
                <a:latin typeface="Times New Roman" pitchFamily="18" charset="0"/>
              </a:rPr>
              <a:t>9.2</a:t>
            </a:r>
            <a:r>
              <a:rPr kumimoji="1" lang="zh-CN" altLang="en-US" sz="2400" u="sng" dirty="0" smtClean="0">
                <a:latin typeface="Times New Roman" pitchFamily="18" charset="0"/>
              </a:rPr>
              <a:t>节）</a:t>
            </a:r>
            <a:r>
              <a:rPr kumimoji="1" lang="zh-CN" altLang="en-US" sz="2400" dirty="0" smtClean="0">
                <a:latin typeface="Times New Roman" pitchFamily="18" charset="0"/>
              </a:rPr>
              <a:t>。</a:t>
            </a:r>
            <a:endParaRPr kumimoji="1" lang="en-US" altLang="zh-CN" sz="2400" dirty="0">
              <a:latin typeface="Times New Roman" pitchFamily="18" charset="0"/>
            </a:endParaRPr>
          </a:p>
          <a:p>
            <a:pPr algn="just" eaLnBrk="1" hangingPunct="1">
              <a:lnSpc>
                <a:spcPct val="110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(2) </a:t>
            </a:r>
            <a:r>
              <a:rPr kumimoji="1" lang="zh-CN" altLang="en-US" sz="2400" b="1" dirty="0">
                <a:solidFill>
                  <a:srgbClr val="FF6600"/>
                </a:solidFill>
                <a:latin typeface="Times New Roman" pitchFamily="18" charset="0"/>
              </a:rPr>
              <a:t>图形、窗口方式</a:t>
            </a:r>
            <a:r>
              <a:rPr kumimoji="1" lang="en-US" altLang="zh-CN" sz="2400" dirty="0">
                <a:latin typeface="Times New Roman" pitchFamily="18" charset="0"/>
              </a:rPr>
              <a:t>(Windows</a:t>
            </a:r>
            <a:r>
              <a:rPr kumimoji="1" lang="zh-CN" altLang="en-US" sz="2400" dirty="0">
                <a:latin typeface="Times New Roman" pitchFamily="18" charset="0"/>
              </a:rPr>
              <a:t>、</a:t>
            </a:r>
            <a:r>
              <a:rPr kumimoji="1" lang="en-US" altLang="zh-CN" sz="2400" dirty="0">
                <a:latin typeface="Times New Roman" pitchFamily="18" charset="0"/>
              </a:rPr>
              <a:t>Linux</a:t>
            </a:r>
            <a:r>
              <a:rPr kumimoji="1" lang="zh-CN" altLang="en-US" sz="2400" dirty="0">
                <a:latin typeface="Times New Roman" pitchFamily="18" charset="0"/>
              </a:rPr>
              <a:t>、</a:t>
            </a:r>
            <a:r>
              <a:rPr kumimoji="1" lang="en-US" altLang="zh-CN" sz="2400" dirty="0">
                <a:latin typeface="Times New Roman" pitchFamily="18" charset="0"/>
              </a:rPr>
              <a:t>IOS</a:t>
            </a:r>
            <a:r>
              <a:rPr kumimoji="1" lang="zh-CN" altLang="en-US" sz="2400" dirty="0">
                <a:latin typeface="Times New Roman" pitchFamily="18" charset="0"/>
              </a:rPr>
              <a:t>、</a:t>
            </a:r>
            <a:r>
              <a:rPr kumimoji="1" lang="en-US" altLang="zh-CN" sz="2400" dirty="0">
                <a:latin typeface="Times New Roman" pitchFamily="18" charset="0"/>
              </a:rPr>
              <a:t>android</a:t>
            </a:r>
            <a:r>
              <a:rPr kumimoji="1" lang="zh-CN" altLang="en-US" sz="2400" dirty="0">
                <a:latin typeface="Times New Roman" pitchFamily="18" charset="0"/>
              </a:rPr>
              <a:t>等）。用</a:t>
            </a:r>
            <a:r>
              <a:rPr kumimoji="1" lang="zh-CN" altLang="en-US" sz="2400" dirty="0" smtClean="0">
                <a:latin typeface="Times New Roman" pitchFamily="18" charset="0"/>
              </a:rPr>
              <a:t>户通过屏</a:t>
            </a:r>
            <a:r>
              <a:rPr kumimoji="1" lang="zh-CN" altLang="en-US" sz="2400" dirty="0">
                <a:latin typeface="Times New Roman" pitchFamily="18" charset="0"/>
              </a:rPr>
              <a:t>幕上的</a:t>
            </a:r>
            <a:r>
              <a:rPr kumimoji="1" lang="zh-CN" altLang="en-US" sz="2400" b="1" dirty="0">
                <a:solidFill>
                  <a:srgbClr val="FFFF00"/>
                </a:solidFill>
                <a:latin typeface="Times New Roman" pitchFamily="18" charset="0"/>
              </a:rPr>
              <a:t>窗</a:t>
            </a:r>
            <a:r>
              <a:rPr kumimoji="1" lang="zh-CN" altLang="en-US" sz="2400" b="1" dirty="0" smtClean="0">
                <a:solidFill>
                  <a:srgbClr val="FFFF00"/>
                </a:solidFill>
                <a:latin typeface="Times New Roman" pitchFamily="18" charset="0"/>
              </a:rPr>
              <a:t>口、图标</a:t>
            </a:r>
            <a:r>
              <a:rPr kumimoji="1" lang="zh-CN" altLang="en-US" sz="2400" dirty="0" smtClean="0">
                <a:latin typeface="Times New Roman" pitchFamily="18" charset="0"/>
              </a:rPr>
              <a:t>来</a:t>
            </a:r>
            <a:r>
              <a:rPr kumimoji="1" lang="zh-CN" altLang="en-US" sz="2400" u="sng" dirty="0">
                <a:latin typeface="Times New Roman" pitchFamily="18" charset="0"/>
              </a:rPr>
              <a:t>操</a:t>
            </a:r>
            <a:r>
              <a:rPr kumimoji="1" lang="zh-CN" altLang="en-US" sz="2400" u="sng" dirty="0" smtClean="0">
                <a:latin typeface="Times New Roman" pitchFamily="18" charset="0"/>
              </a:rPr>
              <a:t>纵</a:t>
            </a:r>
            <a:r>
              <a:rPr kumimoji="1" lang="zh-CN" altLang="en-US" sz="2400" b="1" u="sng" dirty="0" smtClean="0">
                <a:latin typeface="Times New Roman" pitchFamily="18" charset="0"/>
              </a:rPr>
              <a:t>计</a:t>
            </a:r>
            <a:r>
              <a:rPr kumimoji="1" lang="zh-CN" altLang="en-US" sz="2400" b="1" u="sng" dirty="0">
                <a:latin typeface="Times New Roman" pitchFamily="18" charset="0"/>
              </a:rPr>
              <a:t>算机系</a:t>
            </a:r>
            <a:r>
              <a:rPr kumimoji="1" lang="zh-CN" altLang="en-US" sz="2400" b="1" u="sng" dirty="0" smtClean="0">
                <a:latin typeface="Times New Roman" pitchFamily="18" charset="0"/>
              </a:rPr>
              <a:t>统</a:t>
            </a:r>
            <a:r>
              <a:rPr kumimoji="1" lang="en-US" altLang="zh-CN" sz="2400" b="1" baseline="30000" dirty="0" smtClean="0">
                <a:latin typeface="Times New Roman" pitchFamily="18" charset="0"/>
              </a:rPr>
              <a:t>1</a:t>
            </a:r>
            <a:r>
              <a:rPr kumimoji="1" lang="zh-CN" altLang="en-US" sz="2400" dirty="0" smtClean="0">
                <a:latin typeface="Times New Roman" pitchFamily="18" charset="0"/>
              </a:rPr>
              <a:t>和</a:t>
            </a:r>
            <a:r>
              <a:rPr kumimoji="1" lang="zh-CN" altLang="en-US" sz="2400" b="1" u="sng" dirty="0">
                <a:latin typeface="Times New Roman" pitchFamily="18" charset="0"/>
              </a:rPr>
              <a:t>运行自己的程</a:t>
            </a:r>
            <a:r>
              <a:rPr kumimoji="1" lang="zh-CN" altLang="en-US" sz="2400" b="1" u="sng" dirty="0" smtClean="0">
                <a:latin typeface="Times New Roman" pitchFamily="18" charset="0"/>
              </a:rPr>
              <a:t>序</a:t>
            </a:r>
            <a:r>
              <a:rPr kumimoji="1" lang="en-US" altLang="zh-CN" sz="2400" b="1" baseline="30000" dirty="0" smtClean="0">
                <a:latin typeface="Times New Roman" pitchFamily="18" charset="0"/>
              </a:rPr>
              <a:t>2</a:t>
            </a:r>
            <a:r>
              <a:rPr kumimoji="1" lang="zh-CN" altLang="en-US" sz="2400" dirty="0" smtClean="0">
                <a:latin typeface="Times New Roman" pitchFamily="18" charset="0"/>
              </a:rPr>
              <a:t>，</a:t>
            </a:r>
            <a:r>
              <a:rPr kumimoji="1" lang="zh-CN" altLang="en-US" sz="2400" dirty="0"/>
              <a:t>这个程序通常叫</a:t>
            </a:r>
            <a:r>
              <a:rPr kumimoji="1" lang="zh-CN" altLang="en-US" sz="2400" b="1" dirty="0">
                <a:solidFill>
                  <a:schemeClr val="tx2"/>
                </a:solidFill>
              </a:rPr>
              <a:t>图形用户界面</a:t>
            </a:r>
            <a:r>
              <a:rPr kumimoji="1" lang="en-US" altLang="zh-CN" sz="2400" dirty="0"/>
              <a:t>(</a:t>
            </a:r>
            <a:r>
              <a:rPr kumimoji="1" lang="en-US" altLang="zh-CN" sz="2600" b="1" dirty="0">
                <a:solidFill>
                  <a:srgbClr val="FFC000"/>
                </a:solidFill>
                <a:latin typeface="Times New Roman" pitchFamily="18" charset="0"/>
              </a:rPr>
              <a:t>GUI</a:t>
            </a:r>
            <a:r>
              <a:rPr kumimoji="1" lang="en-US" altLang="zh-CN" sz="2400" dirty="0"/>
              <a:t>)</a:t>
            </a:r>
            <a:r>
              <a:rPr kumimoji="1" lang="zh-CN" altLang="en-US" sz="2400" dirty="0">
                <a:latin typeface="Times New Roman" pitchFamily="18" charset="0"/>
              </a:rPr>
              <a:t>。</a:t>
            </a:r>
            <a:r>
              <a:rPr kumimoji="1" lang="en-US" altLang="zh-CN" sz="2400" u="sng" dirty="0">
                <a:latin typeface="Times New Roman" pitchFamily="18" charset="0"/>
              </a:rPr>
              <a:t>Shell</a:t>
            </a:r>
            <a:r>
              <a:rPr kumimoji="1" lang="zh-CN" altLang="en-US" sz="2400" u="sng" dirty="0">
                <a:latin typeface="Times New Roman" pitchFamily="18" charset="0"/>
              </a:rPr>
              <a:t>与</a:t>
            </a:r>
            <a:r>
              <a:rPr kumimoji="1" lang="en-US" altLang="zh-CN" sz="2400" u="sng" dirty="0">
                <a:latin typeface="Times New Roman" pitchFamily="18" charset="0"/>
              </a:rPr>
              <a:t>GUI</a:t>
            </a:r>
            <a:r>
              <a:rPr kumimoji="1" lang="zh-CN" altLang="en-US" sz="2400" i="1" u="sng" dirty="0">
                <a:latin typeface="Times New Roman" pitchFamily="18" charset="0"/>
              </a:rPr>
              <a:t>不是</a:t>
            </a:r>
            <a:r>
              <a:rPr kumimoji="1" lang="en-US" altLang="zh-CN" sz="2400" u="sng" dirty="0" smtClean="0">
                <a:latin typeface="Times New Roman" pitchFamily="18" charset="0"/>
              </a:rPr>
              <a:t>OS</a:t>
            </a:r>
            <a:r>
              <a:rPr kumimoji="1" lang="zh-CN" altLang="en-US" sz="2400" u="sng" dirty="0" smtClean="0">
                <a:latin typeface="Times New Roman" pitchFamily="18" charset="0"/>
              </a:rPr>
              <a:t>内核的</a:t>
            </a:r>
            <a:r>
              <a:rPr kumimoji="1" lang="zh-CN" altLang="en-US" sz="2400" u="sng" dirty="0">
                <a:latin typeface="Times New Roman" pitchFamily="18" charset="0"/>
              </a:rPr>
              <a:t>一部分</a:t>
            </a:r>
            <a:r>
              <a:rPr kumimoji="1" lang="zh-CN" altLang="en-US" sz="2400" dirty="0">
                <a:latin typeface="Times New Roman" pitchFamily="18" charset="0"/>
              </a:rPr>
              <a:t>，它们只是使用了</a:t>
            </a:r>
            <a:r>
              <a:rPr kumimoji="1" lang="en-US" altLang="zh-CN" sz="2400" dirty="0" smtClean="0">
                <a:latin typeface="Times New Roman" pitchFamily="18" charset="0"/>
              </a:rPr>
              <a:t>OS</a:t>
            </a:r>
            <a:r>
              <a:rPr kumimoji="1" lang="zh-CN" altLang="en-US" sz="2400" dirty="0" smtClean="0">
                <a:latin typeface="Times New Roman" pitchFamily="18" charset="0"/>
              </a:rPr>
              <a:t>内核。 </a:t>
            </a:r>
            <a:r>
              <a:rPr kumimoji="1" lang="zh-CN" altLang="en-US" sz="2400" dirty="0">
                <a:latin typeface="Times New Roman" pitchFamily="18" charset="0"/>
              </a:rPr>
              <a:t></a:t>
            </a:r>
          </a:p>
          <a:p>
            <a:pPr algn="just" eaLnBrk="1" hangingPunct="1">
              <a:lnSpc>
                <a:spcPct val="110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(3) </a:t>
            </a:r>
            <a:r>
              <a:rPr kumimoji="1" lang="zh-CN" altLang="en-US" sz="2400" b="1" dirty="0">
                <a:solidFill>
                  <a:srgbClr val="FF6600"/>
                </a:solidFill>
                <a:latin typeface="Times New Roman" pitchFamily="18" charset="0"/>
              </a:rPr>
              <a:t>系统调用方式</a:t>
            </a:r>
            <a:r>
              <a:rPr kumimoji="1" lang="zh-CN" altLang="en-US" sz="2400" dirty="0">
                <a:latin typeface="Times New Roman" pitchFamily="18" charset="0"/>
              </a:rPr>
              <a:t>。</a:t>
            </a:r>
            <a:r>
              <a:rPr kumimoji="1" lang="en-US" altLang="zh-CN" sz="2400" dirty="0">
                <a:latin typeface="Times New Roman" pitchFamily="18" charset="0"/>
              </a:rPr>
              <a:t>OS</a:t>
            </a:r>
            <a:r>
              <a:rPr kumimoji="1" lang="zh-CN" altLang="en-US" sz="2400" dirty="0">
                <a:latin typeface="Times New Roman" pitchFamily="18" charset="0"/>
              </a:rPr>
              <a:t>提供了一组系统调用</a:t>
            </a:r>
            <a:r>
              <a:rPr kumimoji="1" lang="zh-CN" altLang="en-US" sz="2400" dirty="0" smtClean="0">
                <a:latin typeface="Times New Roman" pitchFamily="18" charset="0"/>
              </a:rPr>
              <a:t>，</a:t>
            </a:r>
            <a:r>
              <a:rPr kumimoji="1" lang="zh-CN" altLang="en-US" sz="2400" b="1" dirty="0">
                <a:solidFill>
                  <a:srgbClr val="FFFF00"/>
                </a:solidFill>
                <a:latin typeface="Times New Roman" pitchFamily="18" charset="0"/>
              </a:rPr>
              <a:t>程序员</a:t>
            </a:r>
            <a:r>
              <a:rPr kumimoji="1" lang="zh-CN" altLang="en-US" sz="2400" dirty="0" smtClean="0">
                <a:latin typeface="Times New Roman" pitchFamily="18" charset="0"/>
              </a:rPr>
              <a:t>可</a:t>
            </a:r>
            <a:r>
              <a:rPr kumimoji="1" lang="zh-CN" altLang="en-US" sz="2400" dirty="0">
                <a:latin typeface="Times New Roman" pitchFamily="18" charset="0"/>
              </a:rPr>
              <a:t>在自己的应用程序中通过相应的</a:t>
            </a:r>
            <a:r>
              <a:rPr kumimoji="1" lang="zh-CN" altLang="en-US" sz="2400" b="1" dirty="0">
                <a:solidFill>
                  <a:srgbClr val="FFFF00"/>
                </a:solidFill>
                <a:latin typeface="Times New Roman" pitchFamily="18" charset="0"/>
              </a:rPr>
              <a:t>系统调用</a:t>
            </a:r>
            <a:r>
              <a:rPr kumimoji="1" lang="zh-CN" altLang="en-US" sz="2400" dirty="0">
                <a:latin typeface="Times New Roman" pitchFamily="18" charset="0"/>
              </a:rPr>
              <a:t>，来操纵计算机。</a:t>
            </a:r>
            <a:endParaRPr kumimoji="1" lang="en-US" altLang="zh-CN" sz="2400" dirty="0">
              <a:latin typeface="Times New Roman" pitchFamily="18" charset="0"/>
            </a:endParaRPr>
          </a:p>
          <a:p>
            <a:pPr algn="just" eaLnBrk="1" hangingPunct="1">
              <a:lnSpc>
                <a:spcPct val="110000"/>
              </a:lnSpc>
              <a:spcBef>
                <a:spcPct val="50000"/>
              </a:spcBef>
            </a:pPr>
            <a:r>
              <a:rPr lang="en-US" altLang="zh-CN" sz="2400" dirty="0"/>
              <a:t>     Shell</a:t>
            </a:r>
            <a:r>
              <a:rPr lang="zh-CN" altLang="en-US" sz="2400" dirty="0"/>
              <a:t>与</a:t>
            </a:r>
            <a:r>
              <a:rPr lang="en-US" altLang="zh-CN" sz="2400" dirty="0"/>
              <a:t>GUI</a:t>
            </a:r>
            <a:r>
              <a:rPr lang="zh-CN" altLang="en-US" sz="2400" dirty="0"/>
              <a:t>处于用户程序中的</a:t>
            </a:r>
            <a:r>
              <a:rPr lang="zh-CN" altLang="en-US" sz="2400" b="1" dirty="0">
                <a:solidFill>
                  <a:schemeClr val="tx2"/>
                </a:solidFill>
              </a:rPr>
              <a:t>最低</a:t>
            </a:r>
            <a:r>
              <a:rPr lang="zh-CN" altLang="en-US" sz="2400" b="1" dirty="0" smtClean="0">
                <a:solidFill>
                  <a:schemeClr val="tx2"/>
                </a:solidFill>
              </a:rPr>
              <a:t>层</a:t>
            </a:r>
            <a:r>
              <a:rPr lang="zh-CN" altLang="en-US" sz="2400" b="1" baseline="30000" dirty="0" smtClean="0">
                <a:solidFill>
                  <a:schemeClr val="tx2"/>
                </a:solidFill>
              </a:rPr>
              <a:t>再下是</a:t>
            </a:r>
            <a:r>
              <a:rPr lang="en-US" altLang="zh-CN" sz="2400" b="1" baseline="30000" dirty="0" smtClean="0">
                <a:solidFill>
                  <a:schemeClr val="tx2"/>
                </a:solidFill>
              </a:rPr>
              <a:t>OS</a:t>
            </a:r>
            <a:r>
              <a:rPr lang="zh-CN" altLang="en-US" sz="2400" b="1" baseline="30000" dirty="0" smtClean="0">
                <a:solidFill>
                  <a:schemeClr val="tx2"/>
                </a:solidFill>
              </a:rPr>
              <a:t>，不能直接用了</a:t>
            </a:r>
            <a:r>
              <a:rPr lang="zh-CN" altLang="en-US" sz="2400" dirty="0" smtClean="0"/>
              <a:t>，</a:t>
            </a:r>
            <a:r>
              <a:rPr lang="zh-CN" altLang="en-US" sz="2400" dirty="0"/>
              <a:t>允许用户运行</a:t>
            </a:r>
            <a:r>
              <a:rPr lang="zh-CN" altLang="en-US" sz="2400" dirty="0">
                <a:solidFill>
                  <a:schemeClr val="tx2"/>
                </a:solidFill>
              </a:rPr>
              <a:t>更高层次</a:t>
            </a:r>
            <a:r>
              <a:rPr lang="zh-CN" altLang="en-US" sz="2400" dirty="0"/>
              <a:t>的应用程</a:t>
            </a:r>
            <a:r>
              <a:rPr lang="zh-CN" altLang="en-US" sz="2400" dirty="0" smtClean="0"/>
              <a:t>序。</a:t>
            </a:r>
            <a:r>
              <a:rPr lang="en-US" altLang="zh-CN" sz="2400" dirty="0" smtClean="0"/>
              <a:t> </a:t>
            </a:r>
            <a:r>
              <a:rPr lang="zh-CN" altLang="en-US" sz="2400" b="1" dirty="0">
                <a:solidFill>
                  <a:srgbClr val="FFFF00"/>
                </a:solidFill>
              </a:rPr>
              <a:t>查阅</a:t>
            </a:r>
            <a:r>
              <a:rPr lang="en-US" altLang="zh-CN" sz="2400" b="1" dirty="0">
                <a:solidFill>
                  <a:srgbClr val="FFFF00"/>
                </a:solidFill>
              </a:rPr>
              <a:t>Linux</a:t>
            </a:r>
            <a:r>
              <a:rPr lang="zh-CN" altLang="en-US" sz="2400" b="1" dirty="0">
                <a:solidFill>
                  <a:srgbClr val="FFFF00"/>
                </a:solidFill>
              </a:rPr>
              <a:t>下</a:t>
            </a:r>
            <a:r>
              <a:rPr lang="en-US" altLang="zh-CN" sz="2400" b="1" dirty="0">
                <a:solidFill>
                  <a:srgbClr val="FFFF00"/>
                </a:solidFill>
              </a:rPr>
              <a:t>Shell…</a:t>
            </a:r>
            <a:r>
              <a:rPr lang="zh-CN" altLang="en-US" sz="2400" dirty="0"/>
              <a:t>。</a:t>
            </a:r>
            <a:endParaRPr kumimoji="1" lang="zh-CN" altLang="en-US" sz="2400" dirty="0">
              <a:latin typeface="Times New Roman" pitchFamily="18" charset="0"/>
            </a:endParaRPr>
          </a:p>
        </p:txBody>
      </p:sp>
      <p:sp>
        <p:nvSpPr>
          <p:cNvPr id="17411" name="TextBox 3"/>
          <p:cNvSpPr txBox="1">
            <a:spLocks noChangeArrowheads="1"/>
          </p:cNvSpPr>
          <p:nvPr/>
        </p:nvSpPr>
        <p:spPr bwMode="auto">
          <a:xfrm>
            <a:off x="539552" y="239567"/>
            <a:ext cx="7488832" cy="901785"/>
          </a:xfrm>
          <a:prstGeom prst="rect">
            <a:avLst/>
          </a:prstGeom>
          <a:noFill/>
          <a:ln>
            <a:noFill/>
          </a:ln>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spcBef>
                <a:spcPct val="20000"/>
              </a:spcBef>
              <a:buClr>
                <a:schemeClr val="folHlink"/>
              </a:buClr>
              <a:buSzPct val="90000"/>
              <a:buFont typeface="Wingdings" pitchFamily="2" charset="2"/>
              <a:buChar char="Ø"/>
              <a:defRPr/>
            </a:pPr>
            <a:r>
              <a:rPr kumimoji="1" lang="zh-CN" altLang="en-US" sz="3600" b="1" baseline="30000" dirty="0" smtClean="0">
                <a:solidFill>
                  <a:schemeClr val="tx2"/>
                </a:solidFill>
                <a:latin typeface="Times New Roman" pitchFamily="18" charset="0"/>
              </a:rPr>
              <a:t>接</a:t>
            </a:r>
            <a:r>
              <a:rPr kumimoji="1" lang="zh-CN" altLang="en-US" sz="3600" b="1" baseline="30000" dirty="0">
                <a:solidFill>
                  <a:schemeClr val="tx2"/>
                </a:solidFill>
                <a:latin typeface="Times New Roman" pitchFamily="18" charset="0"/>
              </a:rPr>
              <a:t>口怎</a:t>
            </a:r>
            <a:r>
              <a:rPr kumimoji="1" lang="zh-CN" altLang="en-US" sz="3600" b="1" baseline="30000" dirty="0" smtClean="0">
                <a:solidFill>
                  <a:schemeClr val="tx2"/>
                </a:solidFill>
                <a:latin typeface="Times New Roman" pitchFamily="18" charset="0"/>
              </a:rPr>
              <a:t>样使用？  </a:t>
            </a:r>
            <a:r>
              <a:rPr lang="en-US" altLang="zh-CN" sz="2500" b="1"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how</a:t>
            </a:r>
            <a:r>
              <a:rPr lang="zh-CN" altLang="en-US" sz="2500" b="1"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a:t>
            </a:r>
            <a:endParaRPr lang="zh-CN" altLang="en-US" sz="2500" b="1" dirty="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endParaRPr>
          </a:p>
          <a:p>
            <a:pPr>
              <a:spcBef>
                <a:spcPct val="20000"/>
              </a:spcBef>
              <a:buClr>
                <a:schemeClr val="folHlink"/>
              </a:buClr>
              <a:buSzPct val="90000"/>
              <a:defRPr/>
            </a:pPr>
            <a:r>
              <a:rPr lang="en-US" altLang="zh-CN" sz="2300" dirty="0" smtClean="0">
                <a:solidFill>
                  <a:schemeClr val="tx2"/>
                </a:solidFill>
                <a:latin typeface="+mj-lt"/>
                <a:ea typeface="+mj-ea"/>
                <a:cs typeface="+mj-cs"/>
              </a:rPr>
              <a:t>3</a:t>
            </a:r>
            <a:r>
              <a:rPr lang="zh-CN" altLang="en-US" sz="2300" dirty="0" smtClean="0">
                <a:solidFill>
                  <a:schemeClr val="tx2"/>
                </a:solidFill>
                <a:latin typeface="+mj-lt"/>
                <a:ea typeface="+mj-ea"/>
                <a:cs typeface="+mj-cs"/>
              </a:rPr>
              <a:t>种</a:t>
            </a:r>
            <a:r>
              <a:rPr lang="en-US" altLang="zh-CN" sz="2300" dirty="0" smtClean="0">
                <a:solidFill>
                  <a:schemeClr val="tx2"/>
                </a:solidFill>
                <a:latin typeface="+mj-lt"/>
                <a:ea typeface="+mj-ea"/>
                <a:cs typeface="+mj-cs"/>
              </a:rPr>
              <a:t>OS</a:t>
            </a:r>
            <a:r>
              <a:rPr lang="zh-CN" altLang="en-US" sz="2300" dirty="0" smtClean="0">
                <a:solidFill>
                  <a:schemeClr val="tx2"/>
                </a:solidFill>
                <a:latin typeface="+mj-lt"/>
                <a:ea typeface="+mj-ea"/>
                <a:cs typeface="+mj-cs"/>
              </a:rPr>
              <a:t>的使用方式：  </a:t>
            </a:r>
            <a:endParaRPr lang="zh-CN" altLang="en-US" sz="2300" b="1" dirty="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latin typeface="+mn-lt"/>
              <a:ea typeface="+mn-ea"/>
            </a:endParaRP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z="3600" dirty="0" smtClean="0"/>
              <a:t>计算机的两种状态</a:t>
            </a:r>
            <a:r>
              <a:rPr lang="zh-CN" altLang="en-US" sz="3600" b="1" baseline="30000" dirty="0" smtClean="0">
                <a:solidFill>
                  <a:schemeClr val="tx1"/>
                </a:solidFill>
              </a:rPr>
              <a:t>补充</a:t>
            </a:r>
          </a:p>
        </p:txBody>
      </p:sp>
      <p:sp>
        <p:nvSpPr>
          <p:cNvPr id="19459" name="内容占位符 2"/>
          <p:cNvSpPr>
            <a:spLocks noGrp="1"/>
          </p:cNvSpPr>
          <p:nvPr>
            <p:ph idx="1"/>
          </p:nvPr>
        </p:nvSpPr>
        <p:spPr>
          <a:xfrm>
            <a:off x="323528" y="1124744"/>
            <a:ext cx="8628063" cy="5310187"/>
          </a:xfrm>
        </p:spPr>
        <p:txBody>
          <a:bodyPr/>
          <a:lstStyle/>
          <a:p>
            <a:pPr>
              <a:lnSpc>
                <a:spcPct val="140000"/>
              </a:lnSpc>
              <a:buFont typeface="Wingdings" panose="05000000000000000000" pitchFamily="2" charset="2"/>
              <a:buChar char="p"/>
            </a:pPr>
            <a:r>
              <a:rPr lang="zh-CN" altLang="en-US" sz="2600" dirty="0" smtClean="0"/>
              <a:t>多种计算机有两种运行状态：</a:t>
            </a:r>
            <a:r>
              <a:rPr lang="zh-CN" altLang="en-US" sz="2600" b="1" dirty="0" smtClean="0">
                <a:solidFill>
                  <a:srgbClr val="FF3300"/>
                </a:solidFill>
              </a:rPr>
              <a:t>内核态</a:t>
            </a:r>
            <a:r>
              <a:rPr lang="en-US" altLang="zh-CN" sz="2600" dirty="0" smtClean="0"/>
              <a:t>(</a:t>
            </a:r>
            <a:r>
              <a:rPr lang="zh-CN" altLang="en-US" sz="2600" dirty="0" smtClean="0"/>
              <a:t>管态或核心态</a:t>
            </a:r>
            <a:r>
              <a:rPr lang="en-US" altLang="zh-CN" sz="2600" dirty="0" smtClean="0"/>
              <a:t>)</a:t>
            </a:r>
            <a:r>
              <a:rPr lang="zh-CN" altLang="en-US" sz="2600" dirty="0" smtClean="0"/>
              <a:t>和</a:t>
            </a:r>
            <a:r>
              <a:rPr lang="zh-CN" altLang="en-US" sz="2600" b="1" dirty="0" smtClean="0">
                <a:solidFill>
                  <a:srgbClr val="FF3300"/>
                </a:solidFill>
              </a:rPr>
              <a:t>用户态</a:t>
            </a:r>
            <a:r>
              <a:rPr lang="zh-CN" altLang="en-US" sz="2600" dirty="0" smtClean="0"/>
              <a:t>。</a:t>
            </a:r>
            <a:endParaRPr lang="en-US" altLang="zh-CN" sz="2600" dirty="0" smtClean="0"/>
          </a:p>
          <a:p>
            <a:pPr>
              <a:lnSpc>
                <a:spcPct val="140000"/>
              </a:lnSpc>
              <a:spcBef>
                <a:spcPts val="425"/>
              </a:spcBef>
              <a:buFont typeface="Wingdings" pitchFamily="2" charset="2"/>
              <a:buChar char="Ø"/>
            </a:pPr>
            <a:r>
              <a:rPr lang="en-US" altLang="zh-CN" sz="2600" dirty="0" smtClean="0">
                <a:solidFill>
                  <a:schemeClr val="tx2"/>
                </a:solidFill>
              </a:rPr>
              <a:t>OS</a:t>
            </a:r>
            <a:r>
              <a:rPr lang="zh-CN" altLang="en-US" sz="2600" dirty="0" smtClean="0"/>
              <a:t>运行在</a:t>
            </a:r>
            <a:r>
              <a:rPr lang="zh-CN" altLang="en-US" sz="2600" b="1" dirty="0">
                <a:solidFill>
                  <a:srgbClr val="FF3300"/>
                </a:solidFill>
              </a:rPr>
              <a:t>内核态</a:t>
            </a:r>
            <a:r>
              <a:rPr lang="zh-CN" altLang="en-US" sz="2600" dirty="0" smtClean="0"/>
              <a:t>，</a:t>
            </a:r>
            <a:r>
              <a:rPr lang="en-US" altLang="zh-CN" sz="2600" dirty="0" smtClean="0"/>
              <a:t>(1) </a:t>
            </a:r>
            <a:r>
              <a:rPr lang="zh-CN" altLang="en-US" sz="2600" dirty="0" smtClean="0"/>
              <a:t>它具有对</a:t>
            </a:r>
            <a:r>
              <a:rPr lang="zh-CN" altLang="en-US" sz="2600" u="sng" dirty="0" smtClean="0"/>
              <a:t>所有硬件</a:t>
            </a:r>
            <a:r>
              <a:rPr lang="zh-CN" altLang="en-US" sz="2600" dirty="0" smtClean="0"/>
              <a:t>的完全访问权；</a:t>
            </a:r>
            <a:r>
              <a:rPr lang="en-US" altLang="zh-CN" sz="2600" dirty="0" smtClean="0"/>
              <a:t>(2) </a:t>
            </a:r>
            <a:r>
              <a:rPr lang="zh-CN" altLang="en-US" sz="2600" dirty="0" smtClean="0"/>
              <a:t>可以执行机器能够运行的</a:t>
            </a:r>
            <a:r>
              <a:rPr lang="zh-CN" altLang="en-US" sz="2600" u="sng" dirty="0" smtClean="0"/>
              <a:t>任何指令</a:t>
            </a:r>
            <a:r>
              <a:rPr lang="zh-CN" altLang="en-US" sz="2600" dirty="0" smtClean="0"/>
              <a:t>。</a:t>
            </a:r>
            <a:endParaRPr lang="en-US" altLang="zh-CN" sz="2600" dirty="0" smtClean="0"/>
          </a:p>
          <a:p>
            <a:pPr>
              <a:lnSpc>
                <a:spcPct val="140000"/>
              </a:lnSpc>
              <a:buFont typeface="Wingdings" pitchFamily="2" charset="2"/>
              <a:buChar char="Ø"/>
            </a:pPr>
            <a:r>
              <a:rPr lang="zh-CN" altLang="en-US" sz="2600" dirty="0">
                <a:solidFill>
                  <a:schemeClr val="tx2"/>
                </a:solidFill>
              </a:rPr>
              <a:t>其它软件</a:t>
            </a:r>
            <a:r>
              <a:rPr lang="zh-CN" altLang="en-US" sz="2600" dirty="0" smtClean="0"/>
              <a:t>运行在</a:t>
            </a:r>
            <a:r>
              <a:rPr lang="zh-CN" altLang="en-US" sz="2600" b="1" dirty="0">
                <a:solidFill>
                  <a:srgbClr val="FF3300"/>
                </a:solidFill>
              </a:rPr>
              <a:t>用户态</a:t>
            </a:r>
            <a:r>
              <a:rPr lang="zh-CN" altLang="en-US" sz="2600" dirty="0" smtClean="0"/>
              <a:t>，它只使用了机器</a:t>
            </a:r>
            <a:r>
              <a:rPr lang="zh-CN" altLang="en-US" sz="2600" u="sng" dirty="0" smtClean="0"/>
              <a:t>指令中的一个</a:t>
            </a:r>
            <a:r>
              <a:rPr lang="zh-CN" altLang="en-US" sz="2600" b="1" u="sng" dirty="0" smtClean="0">
                <a:solidFill>
                  <a:schemeClr val="tx2"/>
                </a:solidFill>
              </a:rPr>
              <a:t>子集</a:t>
            </a:r>
            <a:r>
              <a:rPr lang="zh-CN" altLang="en-US" sz="2600" dirty="0" smtClean="0"/>
              <a:t>。</a:t>
            </a:r>
            <a:r>
              <a:rPr lang="zh-CN" altLang="en-US" sz="2600" i="1" u="sng" dirty="0" smtClean="0"/>
              <a:t>对机器进行控制</a:t>
            </a:r>
            <a:r>
              <a:rPr lang="zh-CN" altLang="en-US" sz="2600" i="1" u="sng" dirty="0"/>
              <a:t>的指令</a:t>
            </a:r>
            <a:r>
              <a:rPr lang="en-US" altLang="zh-CN" sz="2600" b="1" i="1" baseline="30000" dirty="0" err="1" smtClean="0">
                <a:solidFill>
                  <a:schemeClr val="tx2"/>
                </a:solidFill>
              </a:rPr>
              <a:t>cpu</a:t>
            </a:r>
            <a:r>
              <a:rPr lang="zh-CN" altLang="en-US" sz="2600" b="1" i="1" baseline="30000" dirty="0" smtClean="0">
                <a:solidFill>
                  <a:schemeClr val="tx2"/>
                </a:solidFill>
              </a:rPr>
              <a:t>、内存</a:t>
            </a:r>
            <a:r>
              <a:rPr lang="zh-CN" altLang="en-US" sz="2600" i="1" dirty="0" smtClean="0"/>
              <a:t>或</a:t>
            </a:r>
            <a:r>
              <a:rPr lang="zh-CN" altLang="en-US" sz="2600" i="1" u="sng" dirty="0"/>
              <a:t>进行</a:t>
            </a:r>
            <a:r>
              <a:rPr lang="en-US" altLang="zh-CN" sz="2600" i="1" u="sng" dirty="0"/>
              <a:t>I/O</a:t>
            </a:r>
            <a:r>
              <a:rPr lang="zh-CN" altLang="en-US" sz="2600" i="1" u="sng" dirty="0"/>
              <a:t>操作的指令</a:t>
            </a:r>
            <a:r>
              <a:rPr lang="zh-CN" altLang="en-US" sz="2600" b="1" i="1" baseline="30000" dirty="0">
                <a:solidFill>
                  <a:schemeClr val="tx2"/>
                </a:solidFill>
              </a:rPr>
              <a:t>打</a:t>
            </a:r>
            <a:r>
              <a:rPr lang="zh-CN" altLang="en-US" sz="2600" b="1" i="1" baseline="30000" dirty="0" smtClean="0">
                <a:solidFill>
                  <a:schemeClr val="tx2"/>
                </a:solidFill>
              </a:rPr>
              <a:t>印命令</a:t>
            </a:r>
            <a:r>
              <a:rPr lang="zh-CN" altLang="en-US" sz="2600" i="1" dirty="0" smtClean="0"/>
              <a:t>都不允许出现在该状态中</a:t>
            </a:r>
            <a:r>
              <a:rPr lang="zh-CN" altLang="en-US" sz="2600" dirty="0" smtClean="0"/>
              <a:t>（用户不该干预</a:t>
            </a:r>
            <a:r>
              <a:rPr lang="en-US" altLang="zh-CN" sz="2600" b="1" dirty="0" smtClean="0">
                <a:solidFill>
                  <a:srgbClr val="FFCC66"/>
                </a:solidFill>
              </a:rPr>
              <a:t>OS</a:t>
            </a:r>
            <a:r>
              <a:rPr lang="zh-CN" altLang="en-US" sz="2600" b="1" dirty="0" smtClean="0">
                <a:solidFill>
                  <a:srgbClr val="FFCC66"/>
                </a:solidFill>
              </a:rPr>
              <a:t>的管理</a:t>
            </a:r>
            <a:r>
              <a:rPr lang="zh-CN" altLang="en-US" sz="2600" dirty="0" smtClean="0"/>
              <a:t>工作，若需要</a:t>
            </a:r>
            <a:r>
              <a:rPr lang="en-US" altLang="zh-CN" sz="2600" i="1" dirty="0" smtClean="0"/>
              <a:t>I/O</a:t>
            </a:r>
            <a:r>
              <a:rPr lang="zh-CN" altLang="en-US" sz="2600" i="1" dirty="0" smtClean="0"/>
              <a:t>等操作</a:t>
            </a:r>
            <a:r>
              <a:rPr lang="zh-CN" altLang="en-US" sz="2600" dirty="0" smtClean="0"/>
              <a:t>可以进行</a:t>
            </a:r>
            <a:r>
              <a:rPr lang="zh-CN" altLang="en-US" sz="2600" b="1" u="sng" dirty="0" smtClean="0">
                <a:solidFill>
                  <a:srgbClr val="FFCC66"/>
                </a:solidFill>
              </a:rPr>
              <a:t>系统调用</a:t>
            </a:r>
            <a:r>
              <a:rPr lang="zh-CN" altLang="en-US" sz="2600" dirty="0" smtClean="0"/>
              <a:t>）。</a:t>
            </a:r>
            <a:endParaRPr lang="en-US" altLang="zh-CN" sz="2600" dirty="0" smtClean="0"/>
          </a:p>
          <a:p>
            <a:pPr marL="0" indent="0">
              <a:lnSpc>
                <a:spcPct val="140000"/>
              </a:lnSpc>
              <a:buNone/>
            </a:pPr>
            <a:r>
              <a:rPr lang="zh-CN" altLang="en-US" sz="2600" dirty="0" smtClean="0"/>
              <a:t>   教材内容少，要求查找相关资料（</a:t>
            </a:r>
            <a:r>
              <a:rPr lang="en-US" altLang="zh-CN" sz="2600" dirty="0" smtClean="0"/>
              <a:t>Linux</a:t>
            </a:r>
            <a:r>
              <a:rPr lang="zh-CN" altLang="en-US" sz="2600" dirty="0" smtClean="0"/>
              <a:t>等）</a:t>
            </a:r>
            <a:r>
              <a:rPr lang="en-US" altLang="zh-CN" sz="2600" dirty="0" smtClean="0"/>
              <a:t>--</a:t>
            </a:r>
            <a:r>
              <a:rPr lang="zh-CN" altLang="en-US" sz="2600" b="1" dirty="0" smtClean="0">
                <a:solidFill>
                  <a:srgbClr val="FFCC66"/>
                </a:solidFill>
              </a:rPr>
              <a:t>课外作业</a:t>
            </a:r>
            <a:endParaRPr lang="en-US" altLang="zh-CN" sz="2600" b="1" dirty="0" smtClean="0">
              <a:solidFill>
                <a:srgbClr val="FFCC66"/>
              </a:solidFill>
            </a:endParaRP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36640" y="692696"/>
            <a:ext cx="8383831" cy="5640006"/>
          </a:xfrm>
          <a:prstGeom prst="rect">
            <a:avLst/>
          </a:prstGeom>
          <a:noFill/>
          <a:ln w="9525">
            <a:noFill/>
            <a:miter lim="800000"/>
            <a:headEnd/>
            <a:tailEnd/>
          </a:ln>
          <a:scene3d>
            <a:camera prst="orthographicFront"/>
            <a:lightRig rig="threePt" dir="t"/>
          </a:scene3d>
          <a:sp3d>
            <a:bevelT/>
          </a:sp3d>
        </p:spPr>
        <p:txBody>
          <a:bodyPr wrap="square">
            <a:spAutoFit/>
          </a:bodyPr>
          <a:lstStyle/>
          <a:p>
            <a:pPr algn="just" eaLnBrk="1" hangingPunct="1">
              <a:lnSpc>
                <a:spcPct val="60000"/>
              </a:lnSpc>
              <a:spcBef>
                <a:spcPct val="50000"/>
              </a:spcBef>
              <a:defRPr/>
            </a:pPr>
            <a:r>
              <a:rPr kumimoji="1" lang="en-US" altLang="zh-CN" sz="2800" b="1" dirty="0">
                <a:latin typeface="Times New Roman" pitchFamily="18" charset="0"/>
              </a:rPr>
              <a:t>  </a:t>
            </a:r>
            <a:r>
              <a:rPr kumimoji="1" lang="en-US" altLang="zh-CN" sz="3200" b="1" dirty="0" smtClean="0">
                <a:latin typeface="Times New Roman" pitchFamily="18" charset="0"/>
              </a:rPr>
              <a:t>2</a:t>
            </a:r>
            <a:r>
              <a:rPr kumimoji="1" lang="en-US" altLang="zh-CN" sz="3200" b="1" dirty="0">
                <a:latin typeface="Times New Roman" pitchFamily="18" charset="0"/>
              </a:rPr>
              <a:t>. OS</a:t>
            </a:r>
            <a:r>
              <a:rPr kumimoji="1" lang="zh-CN" altLang="en-US" sz="3200" b="1" dirty="0">
                <a:latin typeface="Times New Roman" pitchFamily="18" charset="0"/>
              </a:rPr>
              <a:t>作为计算机系统</a:t>
            </a:r>
            <a:r>
              <a:rPr kumimoji="1" lang="zh-CN" altLang="en-US" sz="3200" b="1" u="sng" dirty="0">
                <a:latin typeface="Times New Roman" pitchFamily="18" charset="0"/>
              </a:rPr>
              <a:t>资源的管理者</a:t>
            </a:r>
            <a:r>
              <a:rPr kumimoji="1" lang="zh-CN" altLang="en-US" sz="3200" b="1" dirty="0">
                <a:solidFill>
                  <a:srgbClr val="FFFF00"/>
                </a:solidFill>
                <a:latin typeface="Times New Roman" pitchFamily="18" charset="0"/>
              </a:rPr>
              <a:t>（对内） </a:t>
            </a:r>
            <a:endParaRPr kumimoji="1" lang="en-US" altLang="zh-CN" sz="3200" b="1" dirty="0">
              <a:solidFill>
                <a:srgbClr val="FFFF00"/>
              </a:solidFill>
              <a:latin typeface="Times New Roman" pitchFamily="18" charset="0"/>
            </a:endParaRPr>
          </a:p>
          <a:p>
            <a:pPr algn="just" eaLnBrk="1" hangingPunct="1">
              <a:lnSpc>
                <a:spcPct val="60000"/>
              </a:lnSpc>
              <a:spcBef>
                <a:spcPct val="50000"/>
              </a:spcBef>
              <a:defRPr/>
            </a:pPr>
            <a:r>
              <a:rPr kumimoji="1" lang="en-US" altLang="zh-CN" sz="2400" b="1" dirty="0">
                <a:solidFill>
                  <a:srgbClr val="66FF66"/>
                </a:solidFill>
                <a:latin typeface="Times New Roman" pitchFamily="18" charset="0"/>
              </a:rPr>
              <a:t>                                                                                </a:t>
            </a:r>
            <a:r>
              <a:rPr kumimoji="1" lang="zh-CN" altLang="en-US" sz="2200" b="1" dirty="0">
                <a:latin typeface="Times New Roman" pitchFamily="18" charset="0"/>
              </a:rPr>
              <a:t>（划分章节）</a:t>
            </a:r>
            <a:endParaRPr kumimoji="1" lang="zh-CN" altLang="en-US" sz="2400" dirty="0">
              <a:latin typeface="Times New Roman" pitchFamily="18" charset="0"/>
            </a:endParaRPr>
          </a:p>
          <a:p>
            <a:pPr algn="just" eaLnBrk="1" hangingPunct="1">
              <a:lnSpc>
                <a:spcPct val="120000"/>
              </a:lnSpc>
              <a:spcBef>
                <a:spcPts val="600"/>
              </a:spcBef>
              <a:defRPr/>
            </a:pPr>
            <a:r>
              <a:rPr kumimoji="1" lang="zh-CN" altLang="en-US" sz="2800" dirty="0">
                <a:latin typeface="Times New Roman" pitchFamily="18" charset="0"/>
              </a:rPr>
              <a:t>      </a:t>
            </a:r>
            <a:r>
              <a:rPr kumimoji="1" lang="zh-CN" altLang="en-US" sz="2500" b="1" dirty="0">
                <a:solidFill>
                  <a:srgbClr val="FFCC66"/>
                </a:solidFill>
                <a:latin typeface="Times New Roman" pitchFamily="18" charset="0"/>
              </a:rPr>
              <a:t>资源</a:t>
            </a:r>
            <a:r>
              <a:rPr kumimoji="1" lang="zh-CN" altLang="en-US" sz="2500" dirty="0">
                <a:latin typeface="Times New Roman" pitchFamily="18" charset="0"/>
              </a:rPr>
              <a:t>分为四类：处理器、存储器、 </a:t>
            </a:r>
            <a:r>
              <a:rPr kumimoji="1" lang="en-US" altLang="zh-CN" sz="2500" dirty="0">
                <a:latin typeface="Times New Roman" pitchFamily="18" charset="0"/>
              </a:rPr>
              <a:t>I/O</a:t>
            </a:r>
            <a:r>
              <a:rPr kumimoji="1" lang="zh-CN" altLang="en-US" sz="2500" dirty="0">
                <a:latin typeface="Times New Roman" pitchFamily="18" charset="0"/>
              </a:rPr>
              <a:t>设备以及信息</a:t>
            </a:r>
            <a:r>
              <a:rPr kumimoji="1" lang="en-US" altLang="zh-CN" sz="2500" dirty="0">
                <a:latin typeface="Times New Roman" pitchFamily="18" charset="0"/>
              </a:rPr>
              <a:t>(</a:t>
            </a:r>
            <a:r>
              <a:rPr kumimoji="1" lang="zh-CN" altLang="en-US" sz="2500" dirty="0">
                <a:latin typeface="Times New Roman" pitchFamily="18" charset="0"/>
              </a:rPr>
              <a:t>数据和程序</a:t>
            </a:r>
            <a:r>
              <a:rPr kumimoji="1" lang="en-US" altLang="zh-CN" sz="2500" dirty="0">
                <a:latin typeface="Times New Roman" pitchFamily="18" charset="0"/>
              </a:rPr>
              <a:t>)</a:t>
            </a:r>
            <a:r>
              <a:rPr kumimoji="1" lang="zh-CN" altLang="en-US" sz="2500" dirty="0">
                <a:latin typeface="Times New Roman" pitchFamily="18" charset="0"/>
              </a:rPr>
              <a:t>。相应地</a:t>
            </a:r>
            <a:r>
              <a:rPr kumimoji="1" lang="zh-CN" altLang="en-US" sz="2500" dirty="0" smtClean="0">
                <a:latin typeface="Times New Roman" pitchFamily="18" charset="0"/>
              </a:rPr>
              <a:t>，</a:t>
            </a:r>
            <a:endParaRPr kumimoji="1" lang="en-US" altLang="zh-CN" sz="2500" dirty="0" smtClean="0">
              <a:latin typeface="Times New Roman" pitchFamily="18" charset="0"/>
            </a:endParaRPr>
          </a:p>
          <a:p>
            <a:pPr algn="just" eaLnBrk="1" hangingPunct="1">
              <a:lnSpc>
                <a:spcPct val="120000"/>
              </a:lnSpc>
              <a:spcBef>
                <a:spcPct val="50000"/>
              </a:spcBef>
              <a:defRPr/>
            </a:pPr>
            <a:r>
              <a:rPr kumimoji="1" lang="en-US" altLang="zh-CN" sz="2500" dirty="0">
                <a:latin typeface="Times New Roman" pitchFamily="18" charset="0"/>
              </a:rPr>
              <a:t> </a:t>
            </a:r>
            <a:r>
              <a:rPr kumimoji="1" lang="en-US" altLang="zh-CN" sz="2500" dirty="0" smtClean="0">
                <a:latin typeface="Times New Roman" pitchFamily="18" charset="0"/>
              </a:rPr>
              <a:t>       OS</a:t>
            </a:r>
            <a:r>
              <a:rPr kumimoji="1" lang="zh-CN" altLang="en-US" sz="2500" dirty="0">
                <a:latin typeface="Times New Roman" pitchFamily="18" charset="0"/>
              </a:rPr>
              <a:t>的主要</a:t>
            </a:r>
            <a:r>
              <a:rPr kumimoji="1" lang="zh-CN" altLang="en-US" sz="2500" b="1" dirty="0">
                <a:solidFill>
                  <a:srgbClr val="FFCC66"/>
                </a:solidFill>
                <a:latin typeface="Times New Roman" pitchFamily="18" charset="0"/>
              </a:rPr>
              <a:t>功能</a:t>
            </a:r>
            <a:r>
              <a:rPr kumimoji="1" lang="zh-CN" altLang="en-US" sz="2500" dirty="0">
                <a:latin typeface="Times New Roman" pitchFamily="18" charset="0"/>
              </a:rPr>
              <a:t>也正是针对这四类资源进行有效的管理，即：</a:t>
            </a:r>
            <a:r>
              <a:rPr kumimoji="1" lang="zh-CN" altLang="en-US" sz="2500" u="sng" dirty="0">
                <a:latin typeface="Times New Roman" pitchFamily="18" charset="0"/>
              </a:rPr>
              <a:t>处理</a:t>
            </a:r>
            <a:r>
              <a:rPr kumimoji="1" lang="zh-CN" altLang="en-US" sz="2500" u="sng" dirty="0" smtClean="0">
                <a:latin typeface="Times New Roman" pitchFamily="18" charset="0"/>
              </a:rPr>
              <a:t>机</a:t>
            </a:r>
            <a:r>
              <a:rPr kumimoji="1" lang="en-US" altLang="zh-CN" sz="2500" u="sng" dirty="0" smtClean="0">
                <a:latin typeface="Times New Roman" pitchFamily="18" charset="0"/>
              </a:rPr>
              <a:t>/</a:t>
            </a:r>
            <a:r>
              <a:rPr kumimoji="1" lang="zh-CN" altLang="en-US" sz="2500" u="sng" dirty="0" smtClean="0">
                <a:latin typeface="Times New Roman" pitchFamily="18" charset="0"/>
              </a:rPr>
              <a:t>进程管</a:t>
            </a:r>
            <a:r>
              <a:rPr kumimoji="1" lang="zh-CN" altLang="en-US" sz="2500" u="sng" dirty="0">
                <a:latin typeface="Times New Roman" pitchFamily="18" charset="0"/>
              </a:rPr>
              <a:t>理</a:t>
            </a:r>
            <a:r>
              <a:rPr kumimoji="1" lang="en-US" altLang="zh-CN" sz="2500" dirty="0">
                <a:latin typeface="Times New Roman" pitchFamily="18" charset="0"/>
              </a:rPr>
              <a:t>(2</a:t>
            </a:r>
            <a:r>
              <a:rPr kumimoji="1" lang="zh-CN" altLang="en-US" sz="2500" dirty="0">
                <a:latin typeface="Times New Roman" pitchFamily="18" charset="0"/>
              </a:rPr>
              <a:t>、</a:t>
            </a:r>
            <a:r>
              <a:rPr kumimoji="1" lang="en-US" altLang="zh-CN" sz="2500" dirty="0">
                <a:latin typeface="Times New Roman" pitchFamily="18" charset="0"/>
              </a:rPr>
              <a:t>3</a:t>
            </a:r>
            <a:r>
              <a:rPr kumimoji="1" lang="zh-CN" altLang="en-US" sz="2500" dirty="0">
                <a:latin typeface="Times New Roman" pitchFamily="18" charset="0"/>
              </a:rPr>
              <a:t>章</a:t>
            </a:r>
            <a:r>
              <a:rPr kumimoji="1" lang="en-US" altLang="zh-CN" sz="2500" dirty="0">
                <a:latin typeface="Times New Roman" pitchFamily="18" charset="0"/>
              </a:rPr>
              <a:t>) </a:t>
            </a:r>
            <a:r>
              <a:rPr kumimoji="1" lang="zh-CN" altLang="en-US" sz="2500" dirty="0">
                <a:latin typeface="Times New Roman" pitchFamily="18" charset="0"/>
              </a:rPr>
              <a:t>， 用于分配和控制处理机；</a:t>
            </a:r>
            <a:r>
              <a:rPr kumimoji="1" lang="zh-CN" altLang="en-US" sz="2500" u="sng" dirty="0">
                <a:latin typeface="Times New Roman" pitchFamily="18" charset="0"/>
              </a:rPr>
              <a:t>存储器管理</a:t>
            </a:r>
            <a:r>
              <a:rPr kumimoji="1" lang="en-US" altLang="zh-CN" sz="2500" dirty="0">
                <a:latin typeface="Times New Roman" pitchFamily="18" charset="0"/>
              </a:rPr>
              <a:t>(4</a:t>
            </a:r>
            <a:r>
              <a:rPr kumimoji="1" lang="zh-CN" altLang="en-US" sz="2500" dirty="0">
                <a:latin typeface="Times New Roman" pitchFamily="18" charset="0"/>
              </a:rPr>
              <a:t>、</a:t>
            </a:r>
            <a:r>
              <a:rPr kumimoji="1" lang="en-US" altLang="zh-CN" sz="2500" dirty="0">
                <a:latin typeface="Times New Roman" pitchFamily="18" charset="0"/>
              </a:rPr>
              <a:t>5</a:t>
            </a:r>
            <a:r>
              <a:rPr kumimoji="1" lang="zh-CN" altLang="en-US" sz="2500" dirty="0">
                <a:latin typeface="Times New Roman" pitchFamily="18" charset="0"/>
              </a:rPr>
              <a:t>章</a:t>
            </a:r>
            <a:r>
              <a:rPr kumimoji="1" lang="en-US" altLang="zh-CN" sz="2500" dirty="0">
                <a:latin typeface="Times New Roman" pitchFamily="18" charset="0"/>
              </a:rPr>
              <a:t>) </a:t>
            </a:r>
            <a:r>
              <a:rPr kumimoji="1" lang="zh-CN" altLang="en-US" sz="2500" dirty="0">
                <a:latin typeface="Times New Roman" pitchFamily="18" charset="0"/>
              </a:rPr>
              <a:t>，主要负责内存的分配与回收；</a:t>
            </a:r>
            <a:r>
              <a:rPr kumimoji="1" lang="en-US" altLang="zh-CN" sz="2500" u="sng" dirty="0">
                <a:latin typeface="Times New Roman" pitchFamily="18" charset="0"/>
              </a:rPr>
              <a:t>I/O</a:t>
            </a:r>
            <a:r>
              <a:rPr kumimoji="1" lang="zh-CN" altLang="en-US" sz="2500" u="sng" dirty="0">
                <a:latin typeface="Times New Roman" pitchFamily="18" charset="0"/>
              </a:rPr>
              <a:t>设备管理</a:t>
            </a:r>
            <a:r>
              <a:rPr kumimoji="1" lang="en-US" altLang="zh-CN" sz="2500" dirty="0">
                <a:latin typeface="Times New Roman" pitchFamily="18" charset="0"/>
              </a:rPr>
              <a:t>(6</a:t>
            </a:r>
            <a:r>
              <a:rPr kumimoji="1" lang="zh-CN" altLang="en-US" sz="2500" dirty="0">
                <a:latin typeface="Times New Roman" pitchFamily="18" charset="0"/>
              </a:rPr>
              <a:t>章</a:t>
            </a:r>
            <a:r>
              <a:rPr kumimoji="1" lang="en-US" altLang="zh-CN" sz="2500" dirty="0">
                <a:latin typeface="Times New Roman" pitchFamily="18" charset="0"/>
              </a:rPr>
              <a:t>) </a:t>
            </a:r>
            <a:r>
              <a:rPr kumimoji="1" lang="zh-CN" altLang="en-US" sz="2500" dirty="0">
                <a:latin typeface="Times New Roman" pitchFamily="18" charset="0"/>
              </a:rPr>
              <a:t>，负责</a:t>
            </a:r>
            <a:r>
              <a:rPr kumimoji="1" lang="en-US" altLang="zh-CN" sz="2500" dirty="0">
                <a:latin typeface="Times New Roman" pitchFamily="18" charset="0"/>
              </a:rPr>
              <a:t>I/O</a:t>
            </a:r>
            <a:r>
              <a:rPr kumimoji="1" lang="zh-CN" altLang="en-US" sz="2500" dirty="0">
                <a:latin typeface="Times New Roman" pitchFamily="18" charset="0"/>
              </a:rPr>
              <a:t>设备的分配与操纵；</a:t>
            </a:r>
            <a:r>
              <a:rPr kumimoji="1" lang="zh-CN" altLang="en-US" sz="2500" u="sng" dirty="0">
                <a:latin typeface="Times New Roman" pitchFamily="18" charset="0"/>
              </a:rPr>
              <a:t>文件管理</a:t>
            </a:r>
            <a:r>
              <a:rPr kumimoji="1" lang="en-US" altLang="zh-CN" sz="2500" dirty="0">
                <a:latin typeface="Times New Roman" pitchFamily="18" charset="0"/>
              </a:rPr>
              <a:t>(7</a:t>
            </a:r>
            <a:r>
              <a:rPr kumimoji="1" lang="zh-CN" altLang="en-US" sz="2500" dirty="0">
                <a:latin typeface="Times New Roman" pitchFamily="18" charset="0"/>
              </a:rPr>
              <a:t>章</a:t>
            </a:r>
            <a:r>
              <a:rPr kumimoji="1" lang="en-US" altLang="zh-CN" sz="2500" dirty="0">
                <a:latin typeface="Times New Roman" pitchFamily="18" charset="0"/>
              </a:rPr>
              <a:t>) </a:t>
            </a:r>
            <a:r>
              <a:rPr kumimoji="1" lang="zh-CN" altLang="en-US" sz="2500" dirty="0">
                <a:latin typeface="Times New Roman" pitchFamily="18" charset="0"/>
              </a:rPr>
              <a:t>，负责文件的存取、共享和保护。可见，</a:t>
            </a:r>
            <a:r>
              <a:rPr kumimoji="1" lang="en-US" altLang="zh-CN" sz="2500" dirty="0" smtClean="0">
                <a:latin typeface="Times New Roman" pitchFamily="18" charset="0"/>
              </a:rPr>
              <a:t>OS</a:t>
            </a:r>
            <a:r>
              <a:rPr kumimoji="1" lang="zh-CN" altLang="en-US" sz="2500" dirty="0" smtClean="0">
                <a:latin typeface="Times New Roman" pitchFamily="18" charset="0"/>
              </a:rPr>
              <a:t>的确</a:t>
            </a:r>
            <a:r>
              <a:rPr kumimoji="1" lang="zh-CN" altLang="en-US" sz="2500" dirty="0">
                <a:latin typeface="Times New Roman" pitchFamily="18" charset="0"/>
              </a:rPr>
              <a:t>是</a:t>
            </a:r>
            <a:r>
              <a:rPr kumimoji="1" lang="zh-CN" altLang="en-US" sz="2500" b="1" dirty="0">
                <a:solidFill>
                  <a:srgbClr val="FFFF00"/>
                </a:solidFill>
                <a:latin typeface="Times New Roman" pitchFamily="18" charset="0"/>
              </a:rPr>
              <a:t>计算机系统资源的管理者</a:t>
            </a:r>
            <a:r>
              <a:rPr kumimoji="1" lang="zh-CN" altLang="en-US" sz="2500" dirty="0" smtClean="0">
                <a:latin typeface="Times New Roman" pitchFamily="18" charset="0"/>
              </a:rPr>
              <a:t>。</a:t>
            </a:r>
            <a:r>
              <a:rPr lang="en-US" altLang="zh-CN" sz="2500" b="1"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why </a:t>
            </a:r>
            <a:r>
              <a:rPr kumimoji="1" lang="zh-CN" altLang="en-US" sz="2500" b="1" baseline="30000" dirty="0" smtClean="0">
                <a:solidFill>
                  <a:schemeClr val="tx2"/>
                </a:solidFill>
                <a:latin typeface="Times New Roman" pitchFamily="18" charset="0"/>
              </a:rPr>
              <a:t>为</a:t>
            </a:r>
            <a:r>
              <a:rPr kumimoji="1" lang="zh-CN" altLang="en-US" sz="2500" b="1" baseline="30000" dirty="0">
                <a:solidFill>
                  <a:schemeClr val="tx2"/>
                </a:solidFill>
                <a:latin typeface="Times New Roman" pitchFamily="18" charset="0"/>
              </a:rPr>
              <a:t>什么需要</a:t>
            </a:r>
            <a:r>
              <a:rPr kumimoji="1" lang="en-US" altLang="zh-CN" sz="2500" b="1" baseline="30000" dirty="0" smtClean="0">
                <a:solidFill>
                  <a:schemeClr val="tx2"/>
                </a:solidFill>
                <a:latin typeface="Times New Roman" pitchFamily="18" charset="0"/>
              </a:rPr>
              <a:t>OS</a:t>
            </a:r>
            <a:endParaRPr lang="en-US" altLang="zh-CN" sz="2500" b="1" dirty="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endParaRPr>
          </a:p>
          <a:p>
            <a:pPr algn="just" eaLnBrk="1" hangingPunct="1">
              <a:lnSpc>
                <a:spcPct val="110000"/>
              </a:lnSpc>
              <a:spcBef>
                <a:spcPct val="50000"/>
              </a:spcBef>
              <a:defRPr/>
            </a:pPr>
            <a:r>
              <a:rPr kumimoji="1" lang="en-US" altLang="zh-CN" sz="2800" dirty="0" smtClean="0">
                <a:latin typeface="Times New Roman" pitchFamily="18" charset="0"/>
              </a:rPr>
              <a:t>Windows</a:t>
            </a:r>
            <a:r>
              <a:rPr kumimoji="1" lang="zh-CN" altLang="en-US" sz="2800" dirty="0" smtClean="0">
                <a:latin typeface="Times New Roman" pitchFamily="18" charset="0"/>
              </a:rPr>
              <a:t>：</a:t>
            </a:r>
            <a:r>
              <a:rPr kumimoji="1" lang="zh-CN" altLang="en-US" sz="2800" b="1" dirty="0" smtClean="0">
                <a:solidFill>
                  <a:srgbClr val="FF0000"/>
                </a:solidFill>
                <a:latin typeface="Times New Roman" pitchFamily="18" charset="0"/>
              </a:rPr>
              <a:t>资</a:t>
            </a:r>
            <a:r>
              <a:rPr kumimoji="1" lang="zh-CN" altLang="en-US" sz="2800" b="1" dirty="0">
                <a:solidFill>
                  <a:srgbClr val="FF0000"/>
                </a:solidFill>
                <a:latin typeface="Times New Roman" pitchFamily="18" charset="0"/>
              </a:rPr>
              <a:t>源</a:t>
            </a:r>
            <a:r>
              <a:rPr kumimoji="1" lang="zh-CN" altLang="en-US" sz="2800" b="1" u="sng" dirty="0">
                <a:solidFill>
                  <a:srgbClr val="FFCC66"/>
                </a:solidFill>
                <a:latin typeface="Times New Roman" pitchFamily="18" charset="0"/>
              </a:rPr>
              <a:t>管理器</a:t>
            </a:r>
            <a:r>
              <a:rPr kumimoji="1" lang="zh-CN" altLang="en-US" sz="2800" dirty="0">
                <a:latin typeface="Times New Roman" pitchFamily="18" charset="0"/>
              </a:rPr>
              <a:t>，</a:t>
            </a:r>
            <a:r>
              <a:rPr kumimoji="1" lang="zh-CN" altLang="en-US" sz="2800" b="1" dirty="0">
                <a:solidFill>
                  <a:srgbClr val="FF0000"/>
                </a:solidFill>
                <a:latin typeface="Times New Roman" pitchFamily="18" charset="0"/>
              </a:rPr>
              <a:t>任务</a:t>
            </a:r>
            <a:r>
              <a:rPr kumimoji="1" lang="zh-CN" altLang="en-US" sz="2800" b="1" u="sng" dirty="0">
                <a:solidFill>
                  <a:srgbClr val="FFCC66"/>
                </a:solidFill>
                <a:latin typeface="Times New Roman" pitchFamily="18" charset="0"/>
              </a:rPr>
              <a:t>管理</a:t>
            </a:r>
            <a:r>
              <a:rPr kumimoji="1" lang="zh-CN" altLang="en-US" sz="2800" b="1" u="sng" dirty="0" smtClean="0">
                <a:solidFill>
                  <a:srgbClr val="FFCC66"/>
                </a:solidFill>
                <a:latin typeface="Times New Roman" pitchFamily="18" charset="0"/>
              </a:rPr>
              <a:t>器</a:t>
            </a:r>
            <a:r>
              <a:rPr kumimoji="1" lang="zh-CN" altLang="en-US" sz="2800" dirty="0">
                <a:latin typeface="Times New Roman" pitchFamily="18" charset="0"/>
              </a:rPr>
              <a:t>，</a:t>
            </a:r>
            <a:r>
              <a:rPr kumimoji="1" lang="zh-CN" altLang="en-US" sz="2800" b="1" dirty="0">
                <a:solidFill>
                  <a:srgbClr val="FF0000"/>
                </a:solidFill>
                <a:latin typeface="Times New Roman" pitchFamily="18" charset="0"/>
              </a:rPr>
              <a:t>设备</a:t>
            </a:r>
            <a:r>
              <a:rPr kumimoji="1" lang="zh-CN" altLang="en-US" sz="2800" b="1" u="sng" dirty="0" smtClean="0">
                <a:solidFill>
                  <a:srgbClr val="FFCC66"/>
                </a:solidFill>
                <a:latin typeface="Times New Roman" pitchFamily="18" charset="0"/>
              </a:rPr>
              <a:t>管理器</a:t>
            </a:r>
            <a:r>
              <a:rPr kumimoji="1" lang="zh-CN" altLang="en-US" sz="2800" dirty="0" smtClean="0">
                <a:latin typeface="Times New Roman" pitchFamily="18" charset="0"/>
              </a:rPr>
              <a:t> </a:t>
            </a:r>
            <a:endParaRPr kumimoji="1" lang="en-US" altLang="zh-CN" sz="2800"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23850" y="476672"/>
            <a:ext cx="8569325" cy="59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dirty="0">
                <a:latin typeface="Times New Roman" pitchFamily="18" charset="0"/>
              </a:rPr>
              <a:t>         </a:t>
            </a:r>
            <a:r>
              <a:rPr kumimoji="1" lang="en-US" altLang="zh-CN" sz="3200" b="1" dirty="0">
                <a:solidFill>
                  <a:schemeClr val="tx2"/>
                </a:solidFill>
                <a:latin typeface="Times New Roman" pitchFamily="18" charset="0"/>
              </a:rPr>
              <a:t>3. OS</a:t>
            </a:r>
            <a:r>
              <a:rPr kumimoji="1" lang="zh-CN" altLang="en-US" sz="3200" b="1" dirty="0">
                <a:solidFill>
                  <a:schemeClr val="tx2"/>
                </a:solidFill>
                <a:latin typeface="Times New Roman" pitchFamily="18" charset="0"/>
              </a:rPr>
              <a:t>用作</a:t>
            </a:r>
            <a:r>
              <a:rPr kumimoji="1" lang="zh-CN" altLang="en-US" sz="3200" b="1" u="sng" dirty="0">
                <a:solidFill>
                  <a:schemeClr val="tx2"/>
                </a:solidFill>
                <a:latin typeface="Times New Roman" pitchFamily="18" charset="0"/>
              </a:rPr>
              <a:t>扩充</a:t>
            </a:r>
            <a:r>
              <a:rPr kumimoji="1" lang="zh-CN" altLang="en-US" sz="3200" b="1" dirty="0">
                <a:solidFill>
                  <a:schemeClr val="tx2"/>
                </a:solidFill>
                <a:latin typeface="Times New Roman" pitchFamily="18" charset="0"/>
              </a:rPr>
              <a:t>机</a:t>
            </a:r>
            <a:r>
              <a:rPr kumimoji="1" lang="zh-CN" altLang="en-US" sz="3200" b="1" dirty="0" smtClean="0">
                <a:solidFill>
                  <a:schemeClr val="tx2"/>
                </a:solidFill>
                <a:latin typeface="Times New Roman" pitchFamily="18" charset="0"/>
              </a:rPr>
              <a:t>器      虚拟机</a:t>
            </a:r>
            <a:r>
              <a:rPr kumimoji="1" lang="zh-CN" altLang="en-US" sz="2400" b="1" dirty="0" smtClean="0">
                <a:latin typeface="Times New Roman" pitchFamily="18" charset="0"/>
              </a:rPr>
              <a:t></a:t>
            </a:r>
            <a:r>
              <a:rPr kumimoji="1" lang="zh-CN" altLang="en-US" sz="2400" b="1" dirty="0" smtClean="0">
                <a:solidFill>
                  <a:srgbClr val="66FF66"/>
                </a:solidFill>
                <a:latin typeface="Times New Roman" pitchFamily="18" charset="0"/>
              </a:rPr>
              <a:t> </a:t>
            </a:r>
            <a:r>
              <a:rPr kumimoji="1" lang="zh-CN" altLang="en-US" sz="2400" b="1" dirty="0">
                <a:solidFill>
                  <a:srgbClr val="FFFF00"/>
                </a:solidFill>
                <a:latin typeface="Times New Roman" pitchFamily="18" charset="0"/>
              </a:rPr>
              <a:t>（对自身）</a:t>
            </a:r>
          </a:p>
          <a:p>
            <a:pPr algn="just" eaLnBrk="1" hangingPunct="1">
              <a:lnSpc>
                <a:spcPct val="120000"/>
              </a:lnSpc>
              <a:spcBef>
                <a:spcPts val="600"/>
              </a:spcBef>
            </a:pPr>
            <a:r>
              <a:rPr kumimoji="1" lang="zh-CN" altLang="en-US" sz="2800" dirty="0">
                <a:latin typeface="Times New Roman" pitchFamily="18" charset="0"/>
              </a:rPr>
              <a:t>         </a:t>
            </a:r>
            <a:r>
              <a:rPr kumimoji="1" lang="zh-CN" altLang="en-US" sz="2500" dirty="0">
                <a:latin typeface="Times New Roman" pitchFamily="18" charset="0"/>
              </a:rPr>
              <a:t>一台完全无软件的计算机即</a:t>
            </a:r>
            <a:r>
              <a:rPr kumimoji="1" lang="zh-CN" altLang="en-US" sz="2500" u="sng" dirty="0">
                <a:latin typeface="Times New Roman" pitchFamily="18" charset="0"/>
              </a:rPr>
              <a:t>裸机</a:t>
            </a:r>
            <a:r>
              <a:rPr kumimoji="1" lang="zh-CN" altLang="en-US" sz="2500" dirty="0">
                <a:latin typeface="Times New Roman" pitchFamily="18" charset="0"/>
              </a:rPr>
              <a:t>，是难于使用的</a:t>
            </a:r>
            <a:r>
              <a:rPr kumimoji="1" lang="zh-CN" altLang="en-US" sz="2500" dirty="0" smtClean="0">
                <a:latin typeface="Times New Roman" pitchFamily="18" charset="0"/>
              </a:rPr>
              <a:t>。</a:t>
            </a:r>
            <a:endParaRPr kumimoji="1" lang="en-US" altLang="zh-CN" sz="2500" dirty="0" smtClean="0">
              <a:latin typeface="Times New Roman" pitchFamily="18" charset="0"/>
            </a:endParaRPr>
          </a:p>
          <a:p>
            <a:pPr algn="just" eaLnBrk="1" hangingPunct="1">
              <a:lnSpc>
                <a:spcPct val="120000"/>
              </a:lnSpc>
              <a:spcBef>
                <a:spcPts val="600"/>
              </a:spcBef>
            </a:pPr>
            <a:r>
              <a:rPr kumimoji="1" lang="zh-CN" altLang="en-US" sz="2500" dirty="0" smtClean="0">
                <a:latin typeface="Times New Roman" pitchFamily="18" charset="0"/>
              </a:rPr>
              <a:t>（</a:t>
            </a:r>
            <a:r>
              <a:rPr kumimoji="1" lang="en-US" altLang="zh-CN" sz="2500" dirty="0">
                <a:latin typeface="Times New Roman" pitchFamily="18" charset="0"/>
              </a:rPr>
              <a:t>1</a:t>
            </a:r>
            <a:r>
              <a:rPr kumimoji="1" lang="zh-CN" altLang="en-US" sz="2500" dirty="0">
                <a:latin typeface="Times New Roman" pitchFamily="18" charset="0"/>
              </a:rPr>
              <a:t>）如果在裸机上覆盖上一层</a:t>
            </a:r>
            <a:r>
              <a:rPr kumimoji="1" lang="en-US" altLang="zh-CN" sz="2500" b="1" u="sng" dirty="0">
                <a:solidFill>
                  <a:srgbClr val="FF6600"/>
                </a:solidFill>
                <a:latin typeface="Times New Roman" pitchFamily="18" charset="0"/>
              </a:rPr>
              <a:t>I/O</a:t>
            </a:r>
            <a:r>
              <a:rPr kumimoji="1" lang="zh-CN" altLang="en-US" sz="2500" b="1" u="sng" dirty="0">
                <a:solidFill>
                  <a:srgbClr val="FF6600"/>
                </a:solidFill>
                <a:latin typeface="Times New Roman" pitchFamily="18" charset="0"/>
              </a:rPr>
              <a:t>设备管理软件</a:t>
            </a:r>
            <a:r>
              <a:rPr kumimoji="1" lang="zh-CN" altLang="en-US" sz="2500" dirty="0">
                <a:latin typeface="Times New Roman" pitchFamily="18" charset="0"/>
              </a:rPr>
              <a:t>，便可利用它所提供的</a:t>
            </a:r>
            <a:r>
              <a:rPr kumimoji="1" lang="en-US" altLang="zh-CN" sz="2500" b="1" u="sng" dirty="0">
                <a:solidFill>
                  <a:srgbClr val="FFFF00"/>
                </a:solidFill>
                <a:latin typeface="Times New Roman" pitchFamily="18" charset="0"/>
              </a:rPr>
              <a:t>I/O</a:t>
            </a:r>
            <a:r>
              <a:rPr kumimoji="1" lang="zh-CN" altLang="en-US" sz="2500" b="1" u="sng" dirty="0">
                <a:solidFill>
                  <a:srgbClr val="FFFF00"/>
                </a:solidFill>
                <a:latin typeface="Times New Roman" pitchFamily="18" charset="0"/>
              </a:rPr>
              <a:t>命令</a:t>
            </a:r>
            <a:r>
              <a:rPr kumimoji="1" lang="zh-CN" altLang="en-US" sz="2500" dirty="0">
                <a:latin typeface="Times New Roman" pitchFamily="18" charset="0"/>
              </a:rPr>
              <a:t>，来进行数据输入和输出。</a:t>
            </a:r>
            <a:endParaRPr kumimoji="1" lang="en-US" altLang="zh-CN" sz="2500" dirty="0">
              <a:latin typeface="Times New Roman" pitchFamily="18" charset="0"/>
            </a:endParaRPr>
          </a:p>
          <a:p>
            <a:pPr algn="just" eaLnBrk="1" hangingPunct="1">
              <a:lnSpc>
                <a:spcPct val="120000"/>
              </a:lnSpc>
              <a:spcBef>
                <a:spcPts val="600"/>
              </a:spcBef>
            </a:pPr>
            <a:r>
              <a:rPr kumimoji="1" lang="zh-CN" altLang="en-US" sz="2500" dirty="0">
                <a:latin typeface="Times New Roman" pitchFamily="18" charset="0"/>
              </a:rPr>
              <a:t>（</a:t>
            </a:r>
            <a:r>
              <a:rPr kumimoji="1" lang="en-US" altLang="zh-CN" sz="2500" dirty="0">
                <a:latin typeface="Times New Roman" pitchFamily="18" charset="0"/>
              </a:rPr>
              <a:t>2</a:t>
            </a:r>
            <a:r>
              <a:rPr kumimoji="1" lang="zh-CN" altLang="en-US" sz="2500" dirty="0">
                <a:latin typeface="Times New Roman" pitchFamily="18" charset="0"/>
              </a:rPr>
              <a:t>）如果再覆盖上一层</a:t>
            </a:r>
            <a:r>
              <a:rPr kumimoji="1" lang="zh-CN" altLang="en-US" sz="2500" b="1" u="sng" dirty="0">
                <a:solidFill>
                  <a:srgbClr val="FF6600"/>
                </a:solidFill>
                <a:latin typeface="Times New Roman" pitchFamily="18" charset="0"/>
              </a:rPr>
              <a:t>文件管理软件</a:t>
            </a:r>
            <a:r>
              <a:rPr kumimoji="1" lang="zh-CN" altLang="en-US" sz="2500" dirty="0">
                <a:latin typeface="Times New Roman" pitchFamily="18" charset="0"/>
              </a:rPr>
              <a:t>，则可利用该软件提供的</a:t>
            </a:r>
            <a:r>
              <a:rPr kumimoji="1" lang="zh-CN" altLang="en-US" sz="2500" b="1" u="sng" dirty="0">
                <a:solidFill>
                  <a:srgbClr val="FFFF00"/>
                </a:solidFill>
                <a:latin typeface="Times New Roman" pitchFamily="18" charset="0"/>
              </a:rPr>
              <a:t>文件存取命令</a:t>
            </a:r>
            <a:r>
              <a:rPr kumimoji="1" lang="zh-CN" altLang="en-US" sz="2500" dirty="0">
                <a:latin typeface="Times New Roman" pitchFamily="18" charset="0"/>
              </a:rPr>
              <a:t>，来进行文件的存取。</a:t>
            </a:r>
            <a:endParaRPr kumimoji="1" lang="en-US" altLang="zh-CN" sz="2500" dirty="0">
              <a:latin typeface="Times New Roman" pitchFamily="18" charset="0"/>
            </a:endParaRPr>
          </a:p>
          <a:p>
            <a:pPr algn="just" eaLnBrk="1" hangingPunct="1">
              <a:lnSpc>
                <a:spcPct val="120000"/>
              </a:lnSpc>
              <a:spcBef>
                <a:spcPts val="600"/>
              </a:spcBef>
            </a:pPr>
            <a:r>
              <a:rPr kumimoji="1" lang="zh-CN" altLang="en-US" sz="2500" dirty="0">
                <a:latin typeface="Times New Roman" pitchFamily="18" charset="0"/>
              </a:rPr>
              <a:t>（</a:t>
            </a:r>
            <a:r>
              <a:rPr kumimoji="1" lang="en-US" altLang="zh-CN" sz="2500" dirty="0">
                <a:latin typeface="Times New Roman" pitchFamily="18" charset="0"/>
              </a:rPr>
              <a:t>3</a:t>
            </a:r>
            <a:r>
              <a:rPr kumimoji="1" lang="zh-CN" altLang="en-US" sz="2500" dirty="0">
                <a:latin typeface="Times New Roman" pitchFamily="18" charset="0"/>
              </a:rPr>
              <a:t>）如果再覆盖一层面向用户的</a:t>
            </a:r>
            <a:r>
              <a:rPr kumimoji="1" lang="zh-CN" altLang="en-US" sz="2500" b="1" u="sng" dirty="0">
                <a:solidFill>
                  <a:srgbClr val="FF6600"/>
                </a:solidFill>
                <a:latin typeface="Times New Roman" pitchFamily="18" charset="0"/>
              </a:rPr>
              <a:t>窗口软件</a:t>
            </a:r>
            <a:r>
              <a:rPr kumimoji="1" lang="zh-CN" altLang="en-US" sz="2500" dirty="0">
                <a:latin typeface="Times New Roman" pitchFamily="18" charset="0"/>
              </a:rPr>
              <a:t>，则用户便可在</a:t>
            </a:r>
            <a:r>
              <a:rPr kumimoji="1" lang="zh-CN" altLang="en-US" sz="2500" b="1" u="sng" dirty="0">
                <a:solidFill>
                  <a:srgbClr val="FFFF00"/>
                </a:solidFill>
                <a:latin typeface="Times New Roman" pitchFamily="18" charset="0"/>
              </a:rPr>
              <a:t>窗口环境下</a:t>
            </a:r>
            <a:r>
              <a:rPr kumimoji="1" lang="zh-CN" altLang="en-US" sz="2500" u="sng" dirty="0">
                <a:latin typeface="Times New Roman" pitchFamily="18" charset="0"/>
              </a:rPr>
              <a:t>方便</a:t>
            </a:r>
            <a:r>
              <a:rPr kumimoji="1" lang="zh-CN" altLang="en-US" sz="2500" dirty="0">
                <a:latin typeface="Times New Roman" pitchFamily="18" charset="0"/>
              </a:rPr>
              <a:t>地使用计算机</a:t>
            </a:r>
            <a:r>
              <a:rPr kumimoji="1" lang="zh-CN" altLang="en-US" sz="2500" dirty="0" smtClean="0">
                <a:latin typeface="Times New Roman" pitchFamily="18" charset="0"/>
              </a:rPr>
              <a:t>。由此可以得出如下结论：</a:t>
            </a:r>
            <a:endParaRPr kumimoji="1" lang="en-US" altLang="zh-CN" sz="2500" dirty="0" smtClean="0">
              <a:latin typeface="Times New Roman" pitchFamily="18" charset="0"/>
            </a:endParaRPr>
          </a:p>
          <a:p>
            <a:pPr algn="just" eaLnBrk="1" hangingPunct="1">
              <a:lnSpc>
                <a:spcPct val="120000"/>
              </a:lnSpc>
              <a:spcBef>
                <a:spcPts val="600"/>
              </a:spcBef>
            </a:pPr>
            <a:r>
              <a:rPr kumimoji="1" lang="en-US" altLang="zh-CN" sz="2500" dirty="0">
                <a:latin typeface="Times New Roman" pitchFamily="18" charset="0"/>
              </a:rPr>
              <a:t> </a:t>
            </a:r>
            <a:r>
              <a:rPr kumimoji="1" lang="en-US" altLang="zh-CN" sz="2500" dirty="0" smtClean="0">
                <a:latin typeface="Times New Roman" pitchFamily="18" charset="0"/>
              </a:rPr>
              <a:t>   </a:t>
            </a:r>
            <a:r>
              <a:rPr kumimoji="1" lang="zh-CN" altLang="en-US" sz="2500" dirty="0" smtClean="0">
                <a:latin typeface="Times New Roman" pitchFamily="18" charset="0"/>
              </a:rPr>
              <a:t>结论：</a:t>
            </a:r>
            <a:r>
              <a:rPr kumimoji="1" lang="en-US" altLang="zh-CN" sz="2500" dirty="0" smtClean="0">
                <a:latin typeface="Times New Roman" pitchFamily="18" charset="0"/>
              </a:rPr>
              <a:t>OS</a:t>
            </a:r>
            <a:r>
              <a:rPr kumimoji="1" lang="zh-CN" altLang="en-US" sz="2500" dirty="0" smtClean="0">
                <a:latin typeface="Times New Roman" pitchFamily="18" charset="0"/>
              </a:rPr>
              <a:t>就是一个扩充机器的系统软件。</a:t>
            </a:r>
            <a:endParaRPr kumimoji="1" lang="en-US" altLang="zh-CN" sz="2500" dirty="0" smtClean="0">
              <a:latin typeface="Times New Roman" pitchFamily="18" charset="0"/>
            </a:endParaRPr>
          </a:p>
          <a:p>
            <a:pPr algn="just" eaLnBrk="1" hangingPunct="1">
              <a:lnSpc>
                <a:spcPct val="120000"/>
              </a:lnSpc>
              <a:spcBef>
                <a:spcPts val="600"/>
              </a:spcBef>
            </a:pPr>
            <a:r>
              <a:rPr lang="en-US" altLang="zh-CN" sz="2500" b="1"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    </a:t>
            </a:r>
            <a:r>
              <a:rPr lang="en-US" altLang="zh-CN" sz="2400" b="1" dirty="0" err="1"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how</a:t>
            </a:r>
            <a:r>
              <a:rPr kumimoji="1" lang="en-US" altLang="zh-CN" sz="2400" b="1" baseline="30000" dirty="0" err="1" smtClean="0">
                <a:solidFill>
                  <a:schemeClr val="tx2"/>
                </a:solidFill>
                <a:latin typeface="Times New Roman" pitchFamily="18" charset="0"/>
              </a:rPr>
              <a:t>OS</a:t>
            </a:r>
            <a:r>
              <a:rPr kumimoji="1" lang="zh-CN" altLang="en-US" sz="2400" b="1" baseline="30000" dirty="0">
                <a:solidFill>
                  <a:schemeClr val="tx2"/>
                </a:solidFill>
                <a:latin typeface="Times New Roman" pitchFamily="18" charset="0"/>
              </a:rPr>
              <a:t>是怎样管理计算机的</a:t>
            </a:r>
            <a:r>
              <a:rPr kumimoji="1" lang="en-US" altLang="zh-CN" sz="2500" dirty="0" smtClean="0">
                <a:latin typeface="Times New Roman" pitchFamily="18" charset="0"/>
              </a:rPr>
              <a:t>    </a:t>
            </a:r>
          </a:p>
          <a:p>
            <a:pPr algn="just" eaLnBrk="1" hangingPunct="1">
              <a:lnSpc>
                <a:spcPct val="120000"/>
              </a:lnSpc>
              <a:spcBef>
                <a:spcPts val="600"/>
              </a:spcBef>
            </a:pPr>
            <a:r>
              <a:rPr kumimoji="1" lang="zh-CN" altLang="en-US" sz="2500" dirty="0" smtClean="0">
                <a:latin typeface="Times New Roman" pitchFamily="18" charset="0"/>
              </a:rPr>
              <a:t>   通</a:t>
            </a:r>
            <a:r>
              <a:rPr kumimoji="1" lang="zh-CN" altLang="en-US" sz="2500" dirty="0">
                <a:latin typeface="Times New Roman" pitchFamily="18" charset="0"/>
              </a:rPr>
              <a:t>常把覆盖了软件的机器称为</a:t>
            </a:r>
            <a:r>
              <a:rPr kumimoji="1" lang="zh-CN" altLang="en-US" sz="2500" u="sng" dirty="0">
                <a:solidFill>
                  <a:schemeClr val="tx2"/>
                </a:solidFill>
                <a:latin typeface="Times New Roman" pitchFamily="18" charset="0"/>
              </a:rPr>
              <a:t>扩充机器或虚机</a:t>
            </a:r>
            <a:r>
              <a:rPr kumimoji="1" lang="zh-CN" altLang="en-US" sz="2500" u="sng" dirty="0" smtClean="0">
                <a:solidFill>
                  <a:schemeClr val="tx2"/>
                </a:solidFill>
                <a:latin typeface="Times New Roman" pitchFamily="18" charset="0"/>
              </a:rPr>
              <a:t>器</a:t>
            </a:r>
            <a:r>
              <a:rPr kumimoji="1" lang="zh-CN" altLang="en-US" sz="2500" dirty="0" smtClean="0">
                <a:solidFill>
                  <a:schemeClr val="tx2"/>
                </a:solidFill>
                <a:latin typeface="Times New Roman" pitchFamily="18" charset="0"/>
              </a:rPr>
              <a:t>。</a:t>
            </a:r>
            <a:r>
              <a:rPr kumimoji="1" lang="en-US" altLang="zh-CN" sz="2600" b="1" dirty="0" smtClean="0">
                <a:solidFill>
                  <a:schemeClr val="tx2"/>
                </a:solidFill>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latin typeface="Times New Roman" pitchFamily="18" charset="0"/>
              </a:rPr>
              <a:t>         </a:t>
            </a:r>
            <a:endParaRPr kumimoji="1" lang="zh-CN" altLang="en-US" sz="2600" dirty="0">
              <a:latin typeface="Times New Roman" pitchFamily="18" charset="0"/>
            </a:endParaRPr>
          </a:p>
        </p:txBody>
      </p:sp>
      <p:pic>
        <p:nvPicPr>
          <p:cNvPr id="21507" name="Picture 9" descr="C:\Users\Lenovo\AppData\Local\Microsoft\Windows\Temporary Internet Files\Content.IE5\J7JRE2TX\button-31199_960_72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355504"/>
            <a:ext cx="720080" cy="42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bwMode="auto">
          <a:xfrm>
            <a:off x="4644009" y="781336"/>
            <a:ext cx="395536" cy="144016"/>
          </a:xfrm>
          <a:prstGeom prst="rightArrow">
            <a:avLst/>
          </a:prstGeom>
          <a:solidFill>
            <a:srgbClr val="FF5D5D"/>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pic>
        <p:nvPicPr>
          <p:cNvPr id="5" name="Picture 9" descr="C:\Users\Lenovo\AppData\Local\Microsoft\Windows\Temporary Internet Files\Content.IE5\J7JRE2TX\button-31199_960_72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951" y="3267315"/>
            <a:ext cx="720080" cy="42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 y="0"/>
            <a:ext cx="7777162"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980728"/>
            <a:ext cx="6228184" cy="4176464"/>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417583" y="188640"/>
            <a:ext cx="81438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b="1" dirty="0">
                <a:solidFill>
                  <a:srgbClr val="FF6600"/>
                </a:solidFill>
                <a:latin typeface="Times New Roman" pitchFamily="18" charset="0"/>
              </a:rPr>
              <a:t>1.1.3 </a:t>
            </a:r>
            <a:r>
              <a:rPr kumimoji="1" lang="zh-CN" altLang="en-US" sz="3000" b="1" dirty="0">
                <a:solidFill>
                  <a:srgbClr val="FF6600"/>
                </a:solidFill>
                <a:latin typeface="Times New Roman" pitchFamily="18" charset="0"/>
              </a:rPr>
              <a:t>推动操作系统发展的主要动力</a:t>
            </a:r>
          </a:p>
        </p:txBody>
      </p:sp>
      <p:sp>
        <p:nvSpPr>
          <p:cNvPr id="17411" name="Text Box 5"/>
          <p:cNvSpPr txBox="1">
            <a:spLocks noChangeArrowheads="1"/>
          </p:cNvSpPr>
          <p:nvPr/>
        </p:nvSpPr>
        <p:spPr bwMode="auto">
          <a:xfrm>
            <a:off x="255030" y="742638"/>
            <a:ext cx="8637449" cy="5930854"/>
          </a:xfrm>
          <a:prstGeom prst="rect">
            <a:avLst/>
          </a:prstGeom>
          <a:noFill/>
          <a:ln>
            <a:noFill/>
          </a:ln>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ts val="600"/>
              </a:spcBef>
              <a:buFontTx/>
              <a:buAutoNum type="arabicPeriod"/>
              <a:defRPr/>
            </a:pPr>
            <a:r>
              <a:rPr kumimoji="1" lang="zh-CN" altLang="en-US" sz="2600" b="1" dirty="0" smtClean="0">
                <a:latin typeface="Times New Roman" pitchFamily="18" charset="0"/>
              </a:rPr>
              <a:t>不断提高计算机</a:t>
            </a:r>
            <a:r>
              <a:rPr kumimoji="1" lang="zh-CN" altLang="en-US" sz="2600" b="1" u="sng" dirty="0">
                <a:solidFill>
                  <a:srgbClr val="FFFF00"/>
                </a:solidFill>
                <a:latin typeface="Times New Roman" pitchFamily="18" charset="0"/>
              </a:rPr>
              <a:t>资源利用率</a:t>
            </a:r>
            <a:r>
              <a:rPr kumimoji="1" lang="en-US" altLang="zh-CN" sz="2200" b="1" dirty="0" smtClean="0">
                <a:latin typeface="Times New Roman" pitchFamily="18" charset="0"/>
              </a:rPr>
              <a:t>(</a:t>
            </a:r>
            <a:r>
              <a:rPr kumimoji="1" lang="zh-CN" altLang="en-US" sz="2200" b="1" dirty="0" smtClean="0">
                <a:latin typeface="Times New Roman" pitchFamily="18" charset="0"/>
              </a:rPr>
              <a:t>目标之一</a:t>
            </a:r>
            <a:r>
              <a:rPr kumimoji="1" lang="en-US" altLang="zh-CN" sz="2200" b="1" dirty="0" smtClean="0">
                <a:latin typeface="Times New Roman" pitchFamily="18" charset="0"/>
              </a:rPr>
              <a:t>)</a:t>
            </a:r>
          </a:p>
          <a:p>
            <a:pPr eaLnBrk="1" hangingPunct="1">
              <a:lnSpc>
                <a:spcPct val="110000"/>
              </a:lnSpc>
              <a:spcBef>
                <a:spcPts val="300"/>
              </a:spcBef>
              <a:defRPr/>
            </a:pPr>
            <a:r>
              <a:rPr kumimoji="1" lang="en-US" altLang="zh-CN" sz="2600" b="1" dirty="0" smtClean="0">
                <a:latin typeface="Times New Roman" pitchFamily="18" charset="0"/>
              </a:rPr>
              <a:t>      </a:t>
            </a:r>
            <a:r>
              <a:rPr kumimoji="1" lang="zh-CN" altLang="en-US" sz="2300" b="1" dirty="0" smtClean="0">
                <a:latin typeface="Times New Roman" pitchFamily="18" charset="0"/>
              </a:rPr>
              <a:t>机器太贵重，利用率提高就意味着</a:t>
            </a:r>
            <a:r>
              <a:rPr kumimoji="1" lang="zh-CN" altLang="en-US" sz="2300" b="1" dirty="0" smtClean="0">
                <a:solidFill>
                  <a:schemeClr val="tx2"/>
                </a:solidFill>
                <a:latin typeface="Times New Roman" pitchFamily="18" charset="0"/>
              </a:rPr>
              <a:t>省时</a:t>
            </a:r>
            <a:r>
              <a:rPr kumimoji="1" lang="zh-CN" altLang="en-US" sz="2300" b="1" dirty="0" smtClean="0">
                <a:latin typeface="Times New Roman" pitchFamily="18" charset="0"/>
              </a:rPr>
              <a:t>、</a:t>
            </a:r>
            <a:r>
              <a:rPr kumimoji="1" lang="zh-CN" altLang="en-US" sz="2300" b="1" dirty="0">
                <a:solidFill>
                  <a:schemeClr val="tx2"/>
                </a:solidFill>
                <a:latin typeface="Times New Roman" pitchFamily="18" charset="0"/>
              </a:rPr>
              <a:t>省钱</a:t>
            </a:r>
            <a:r>
              <a:rPr kumimoji="1" lang="zh-CN" altLang="en-US" sz="2300" b="1" dirty="0" smtClean="0">
                <a:latin typeface="Times New Roman" pitchFamily="18" charset="0"/>
              </a:rPr>
              <a:t>。</a:t>
            </a:r>
            <a:endParaRPr kumimoji="1" lang="en-US" altLang="zh-CN" sz="2300" b="1" dirty="0" smtClean="0">
              <a:latin typeface="Times New Roman" pitchFamily="18" charset="0"/>
            </a:endParaRPr>
          </a:p>
          <a:p>
            <a:pPr eaLnBrk="1" hangingPunct="1">
              <a:lnSpc>
                <a:spcPct val="110000"/>
              </a:lnSpc>
              <a:spcBef>
                <a:spcPts val="300"/>
              </a:spcBef>
              <a:defRPr/>
            </a:pPr>
            <a:r>
              <a:rPr kumimoji="1" lang="en-US" altLang="zh-CN" sz="2300" b="1" dirty="0">
                <a:latin typeface="Times New Roman" pitchFamily="18" charset="0"/>
              </a:rPr>
              <a:t> </a:t>
            </a:r>
            <a:r>
              <a:rPr kumimoji="1" lang="en-US" altLang="zh-CN" sz="2300" b="1" dirty="0" smtClean="0">
                <a:latin typeface="Times New Roman" pitchFamily="18" charset="0"/>
              </a:rPr>
              <a:t>     </a:t>
            </a:r>
            <a:r>
              <a:rPr kumimoji="1" lang="zh-CN" altLang="en-US" sz="2300" b="1" dirty="0" smtClean="0">
                <a:latin typeface="Times New Roman" pitchFamily="18" charset="0"/>
              </a:rPr>
              <a:t>另外：</a:t>
            </a:r>
            <a:r>
              <a:rPr kumimoji="1" lang="en-US" altLang="zh-CN" sz="2300" b="1" dirty="0" smtClean="0">
                <a:latin typeface="Times New Roman" pitchFamily="18" charset="0"/>
              </a:rPr>
              <a:t> PC</a:t>
            </a:r>
            <a:r>
              <a:rPr kumimoji="1" lang="zh-CN" altLang="en-US" sz="2300" b="1" dirty="0" smtClean="0">
                <a:latin typeface="Times New Roman" pitchFamily="18" charset="0"/>
              </a:rPr>
              <a:t>机</a:t>
            </a:r>
            <a:r>
              <a:rPr kumimoji="1" lang="zh-CN" altLang="en-US" sz="2300" b="1" dirty="0">
                <a:latin typeface="Times New Roman" pitchFamily="18" charset="0"/>
              </a:rPr>
              <a:t>资源</a:t>
            </a:r>
            <a:r>
              <a:rPr kumimoji="1" lang="zh-CN" altLang="en-US" sz="2300" b="1" u="sng" dirty="0" smtClean="0">
                <a:latin typeface="Times New Roman" pitchFamily="18" charset="0"/>
              </a:rPr>
              <a:t>利用率</a:t>
            </a:r>
            <a:r>
              <a:rPr kumimoji="1" lang="zh-CN" altLang="en-US" sz="2300" b="1" dirty="0" smtClean="0">
                <a:latin typeface="Times New Roman" pitchFamily="18" charset="0"/>
              </a:rPr>
              <a:t>高吗？</a:t>
            </a:r>
            <a:r>
              <a:rPr kumimoji="1" lang="zh-CN" altLang="en-US" sz="2000" b="1" dirty="0" smtClean="0">
                <a:latin typeface="Times New Roman" pitchFamily="18" charset="0"/>
              </a:rPr>
              <a:t>（</a:t>
            </a:r>
            <a:r>
              <a:rPr kumimoji="1" lang="en-US" altLang="zh-CN" sz="2000" b="1" dirty="0" smtClean="0">
                <a:latin typeface="Times New Roman" pitchFamily="18" charset="0"/>
              </a:rPr>
              <a:t>N</a:t>
            </a:r>
            <a:r>
              <a:rPr kumimoji="1" lang="zh-CN" altLang="en-US" sz="2000" b="1" dirty="0" smtClean="0">
                <a:latin typeface="Times New Roman" pitchFamily="18" charset="0"/>
              </a:rPr>
              <a:t>，</a:t>
            </a:r>
            <a:r>
              <a:rPr kumimoji="1" lang="en-US" altLang="zh-CN" sz="2000" b="1" dirty="0" smtClean="0">
                <a:latin typeface="Times New Roman" pitchFamily="18" charset="0"/>
              </a:rPr>
              <a:t>why</a:t>
            </a:r>
            <a:r>
              <a:rPr kumimoji="1" lang="zh-CN" altLang="en-US" sz="2000" b="1" baseline="30000" dirty="0" smtClean="0">
                <a:latin typeface="Times New Roman" pitchFamily="18" charset="0"/>
              </a:rPr>
              <a:t>目标不同</a:t>
            </a:r>
            <a:r>
              <a:rPr kumimoji="1" lang="zh-CN" altLang="en-US" sz="2000" b="1" dirty="0" smtClean="0">
                <a:latin typeface="Times New Roman" pitchFamily="18" charset="0"/>
              </a:rPr>
              <a:t>）当然，</a:t>
            </a:r>
            <a:r>
              <a:rPr kumimoji="1" lang="en-US" altLang="zh-CN" sz="2000" b="1" dirty="0" smtClean="0">
                <a:latin typeface="Times New Roman" pitchFamily="18" charset="0"/>
              </a:rPr>
              <a:t>PC</a:t>
            </a:r>
            <a:r>
              <a:rPr kumimoji="1" lang="zh-CN" altLang="en-US" sz="2000" b="1" dirty="0" smtClean="0">
                <a:latin typeface="Times New Roman" pitchFamily="18" charset="0"/>
              </a:rPr>
              <a:t>机利用率高</a:t>
            </a:r>
            <a:r>
              <a:rPr kumimoji="1" lang="zh-CN" altLang="en-US" sz="2000" b="1" dirty="0">
                <a:latin typeface="Times New Roman" pitchFamily="18" charset="0"/>
              </a:rPr>
              <a:t>也意味</a:t>
            </a:r>
            <a:r>
              <a:rPr kumimoji="1" lang="zh-CN" altLang="en-US" sz="2000" b="1" dirty="0" smtClean="0">
                <a:latin typeface="Times New Roman" pitchFamily="18" charset="0"/>
              </a:rPr>
              <a:t>着</a:t>
            </a:r>
            <a:r>
              <a:rPr kumimoji="1" lang="zh-CN" altLang="en-US" sz="2000" b="1" u="sng" dirty="0">
                <a:latin typeface="Times New Roman" pitchFamily="18" charset="0"/>
              </a:rPr>
              <a:t>省</a:t>
            </a:r>
            <a:r>
              <a:rPr kumimoji="1" lang="zh-CN" altLang="en-US" sz="2000" b="1" u="sng" dirty="0" smtClean="0">
                <a:latin typeface="Times New Roman" pitchFamily="18" charset="0"/>
              </a:rPr>
              <a:t>钱、省</a:t>
            </a:r>
            <a:r>
              <a:rPr kumimoji="1" lang="zh-CN" altLang="en-US" sz="2000" b="1" u="sng" dirty="0">
                <a:latin typeface="Times New Roman" pitchFamily="18" charset="0"/>
              </a:rPr>
              <a:t>时间</a:t>
            </a:r>
            <a:r>
              <a:rPr kumimoji="1" lang="zh-CN" altLang="en-US" sz="2000" b="1" dirty="0">
                <a:latin typeface="Times New Roman" pitchFamily="18" charset="0"/>
              </a:rPr>
              <a:t>。</a:t>
            </a:r>
          </a:p>
          <a:p>
            <a:pPr marL="514350" indent="-514350" eaLnBrk="1" hangingPunct="1">
              <a:lnSpc>
                <a:spcPct val="120000"/>
              </a:lnSpc>
              <a:spcBef>
                <a:spcPts val="600"/>
              </a:spcBef>
              <a:buFontTx/>
              <a:buAutoNum type="arabicPeriod" startAt="2"/>
              <a:defRPr/>
            </a:pPr>
            <a:r>
              <a:rPr kumimoji="1" lang="zh-CN" altLang="en-US" sz="2600" b="1" u="sng" dirty="0">
                <a:solidFill>
                  <a:srgbClr val="FFFF00"/>
                </a:solidFill>
                <a:latin typeface="Times New Roman" pitchFamily="18" charset="0"/>
              </a:rPr>
              <a:t>方便用</a:t>
            </a:r>
            <a:r>
              <a:rPr kumimoji="1" lang="zh-CN" altLang="en-US" sz="2600" b="1" u="sng" dirty="0" smtClean="0">
                <a:solidFill>
                  <a:srgbClr val="FFFF00"/>
                </a:solidFill>
                <a:latin typeface="Times New Roman" pitchFamily="18" charset="0"/>
              </a:rPr>
              <a:t>户</a:t>
            </a:r>
            <a:endParaRPr kumimoji="1" lang="en-US" altLang="zh-CN" sz="2600" b="1" dirty="0" smtClean="0">
              <a:latin typeface="Times New Roman" pitchFamily="18" charset="0"/>
            </a:endParaRPr>
          </a:p>
          <a:p>
            <a:pPr marL="0" indent="0" eaLnBrk="1" hangingPunct="1">
              <a:lnSpc>
                <a:spcPct val="110000"/>
              </a:lnSpc>
              <a:spcBef>
                <a:spcPts val="600"/>
              </a:spcBef>
              <a:defRPr/>
            </a:pPr>
            <a:r>
              <a:rPr kumimoji="1" lang="en-US" altLang="zh-CN" sz="2600" b="1" dirty="0">
                <a:latin typeface="Times New Roman" pitchFamily="18" charset="0"/>
              </a:rPr>
              <a:t> </a:t>
            </a:r>
            <a:r>
              <a:rPr kumimoji="1" lang="en-US" altLang="zh-CN" sz="2600" b="1" dirty="0" smtClean="0">
                <a:latin typeface="Times New Roman" pitchFamily="18" charset="0"/>
              </a:rPr>
              <a:t>    </a:t>
            </a:r>
            <a:r>
              <a:rPr kumimoji="1" lang="zh-CN" altLang="en-US" sz="2200" b="1" dirty="0">
                <a:latin typeface="Times New Roman" pitchFamily="18" charset="0"/>
              </a:rPr>
              <a:t>为什</a:t>
            </a:r>
            <a:r>
              <a:rPr kumimoji="1" lang="zh-CN" altLang="en-US" sz="2200" b="1" dirty="0" smtClean="0">
                <a:latin typeface="Times New Roman" pitchFamily="18" charset="0"/>
              </a:rPr>
              <a:t>么大家不</a:t>
            </a:r>
            <a:r>
              <a:rPr kumimoji="1" lang="zh-CN" altLang="en-US" sz="2200" b="1" dirty="0">
                <a:latin typeface="Times New Roman" pitchFamily="18" charset="0"/>
              </a:rPr>
              <a:t>愿意使用</a:t>
            </a:r>
            <a:r>
              <a:rPr kumimoji="1" lang="en-US" altLang="zh-CN" sz="2200" b="1" dirty="0" smtClean="0">
                <a:latin typeface="Times New Roman" pitchFamily="18" charset="0"/>
              </a:rPr>
              <a:t>Linux</a:t>
            </a:r>
            <a:r>
              <a:rPr kumimoji="1" lang="zh-CN" altLang="en-US" sz="2200" b="1" dirty="0" smtClean="0">
                <a:latin typeface="Times New Roman" pitchFamily="18" charset="0"/>
              </a:rPr>
              <a:t>（免</a:t>
            </a:r>
            <a:r>
              <a:rPr kumimoji="1" lang="zh-CN" altLang="en-US" sz="2200" b="1" dirty="0">
                <a:latin typeface="Times New Roman" pitchFamily="18" charset="0"/>
              </a:rPr>
              <a:t>费装</a:t>
            </a:r>
            <a:r>
              <a:rPr kumimoji="1" lang="zh-CN" altLang="en-US" sz="2200" b="1" dirty="0" smtClean="0">
                <a:latin typeface="Times New Roman" pitchFamily="18" charset="0"/>
              </a:rPr>
              <a:t>机）？为什么老人家不愿意使用电脑、智能手机（</a:t>
            </a:r>
            <a:r>
              <a:rPr kumimoji="1" lang="en-US" altLang="zh-CN" sz="2200" b="1" dirty="0" smtClean="0">
                <a:latin typeface="Times New Roman" pitchFamily="18" charset="0"/>
              </a:rPr>
              <a:t>12306</a:t>
            </a:r>
            <a:r>
              <a:rPr kumimoji="1" lang="zh-CN" altLang="en-US" sz="2200" b="1" dirty="0" smtClean="0">
                <a:latin typeface="Times New Roman" pitchFamily="18" charset="0"/>
              </a:rPr>
              <a:t>购票系统</a:t>
            </a:r>
            <a:r>
              <a:rPr kumimoji="1" lang="en-US" altLang="zh-CN" sz="2200" b="1" dirty="0" smtClean="0">
                <a:latin typeface="Times New Roman" pitchFamily="18" charset="0"/>
              </a:rPr>
              <a:t>-&gt;</a:t>
            </a:r>
            <a:r>
              <a:rPr kumimoji="1" lang="zh-CN" altLang="en-US" sz="2200" b="1" dirty="0" smtClean="0">
                <a:latin typeface="Times New Roman" pitchFamily="18" charset="0"/>
              </a:rPr>
              <a:t>难用，</a:t>
            </a:r>
            <a:r>
              <a:rPr kumimoji="1" lang="en-US" altLang="zh-CN" sz="2200" b="1" dirty="0" smtClean="0">
                <a:latin typeface="Times New Roman" pitchFamily="18" charset="0"/>
              </a:rPr>
              <a:t>QQ-&gt;</a:t>
            </a:r>
            <a:r>
              <a:rPr kumimoji="1" lang="zh-CN" altLang="en-US" sz="2200" b="1" dirty="0" smtClean="0">
                <a:latin typeface="Times New Roman" pitchFamily="18" charset="0"/>
              </a:rPr>
              <a:t>难查找消息）？</a:t>
            </a:r>
            <a:endParaRPr kumimoji="1" lang="en-US" altLang="zh-CN" sz="2200" b="1" dirty="0" smtClean="0">
              <a:latin typeface="Times New Roman" pitchFamily="18" charset="0"/>
            </a:endParaRPr>
          </a:p>
          <a:p>
            <a:pPr marL="514350" indent="-514350" eaLnBrk="1" hangingPunct="1">
              <a:lnSpc>
                <a:spcPct val="120000"/>
              </a:lnSpc>
              <a:spcBef>
                <a:spcPts val="600"/>
              </a:spcBef>
              <a:buFont typeface="+mj-lt"/>
              <a:buAutoNum type="arabicPeriod" startAt="3"/>
              <a:defRPr/>
            </a:pPr>
            <a:r>
              <a:rPr kumimoji="1" lang="zh-CN" altLang="en-US" sz="2600" b="1" u="sng" dirty="0">
                <a:solidFill>
                  <a:srgbClr val="FFFF00"/>
                </a:solidFill>
                <a:latin typeface="Times New Roman" pitchFamily="18" charset="0"/>
              </a:rPr>
              <a:t>器</a:t>
            </a:r>
            <a:r>
              <a:rPr kumimoji="1" lang="zh-CN" altLang="en-US" sz="2600" b="1" u="sng" dirty="0" smtClean="0">
                <a:solidFill>
                  <a:srgbClr val="FFFF00"/>
                </a:solidFill>
                <a:latin typeface="Times New Roman" pitchFamily="18" charset="0"/>
              </a:rPr>
              <a:t>件</a:t>
            </a:r>
            <a:r>
              <a:rPr kumimoji="1" lang="en-US" altLang="zh-CN" sz="2600" b="1" u="sng" dirty="0" smtClean="0">
                <a:solidFill>
                  <a:srgbClr val="FFFF00"/>
                </a:solidFill>
                <a:latin typeface="Times New Roman" pitchFamily="18" charset="0"/>
              </a:rPr>
              <a:t>/</a:t>
            </a:r>
            <a:r>
              <a:rPr kumimoji="1" lang="zh-CN" altLang="en-US" sz="2600" b="1" u="sng" dirty="0" smtClean="0">
                <a:solidFill>
                  <a:srgbClr val="FFFF00"/>
                </a:solidFill>
                <a:latin typeface="Times New Roman" pitchFamily="18" charset="0"/>
              </a:rPr>
              <a:t>硬件的</a:t>
            </a:r>
            <a:r>
              <a:rPr kumimoji="1" lang="zh-CN" altLang="en-US" sz="2600" b="1" u="sng" dirty="0">
                <a:solidFill>
                  <a:srgbClr val="FFFF00"/>
                </a:solidFill>
                <a:latin typeface="Times New Roman" pitchFamily="18" charset="0"/>
              </a:rPr>
              <a:t>不断更新换代 </a:t>
            </a:r>
            <a:endParaRPr kumimoji="1" lang="en-US" altLang="zh-CN" sz="2600" b="1" u="sng" dirty="0">
              <a:solidFill>
                <a:srgbClr val="FFFF00"/>
              </a:solidFill>
              <a:latin typeface="Times New Roman" pitchFamily="18" charset="0"/>
            </a:endParaRPr>
          </a:p>
          <a:p>
            <a:pPr marL="0" indent="0" eaLnBrk="1" hangingPunct="1">
              <a:lnSpc>
                <a:spcPct val="110000"/>
              </a:lnSpc>
              <a:spcBef>
                <a:spcPts val="600"/>
              </a:spcBef>
              <a:defRPr/>
            </a:pPr>
            <a:r>
              <a:rPr kumimoji="1" lang="en-US" altLang="zh-CN" sz="2600" b="1" dirty="0">
                <a:latin typeface="Times New Roman" pitchFamily="18" charset="0"/>
              </a:rPr>
              <a:t> </a:t>
            </a:r>
            <a:r>
              <a:rPr kumimoji="1" lang="en-US" altLang="zh-CN" sz="2600" b="1" dirty="0" smtClean="0">
                <a:latin typeface="Times New Roman" pitchFamily="18" charset="0"/>
              </a:rPr>
              <a:t>    </a:t>
            </a:r>
            <a:r>
              <a:rPr kumimoji="1" lang="zh-CN" altLang="en-US" sz="2200" b="1" dirty="0">
                <a:latin typeface="Times New Roman" pitchFamily="18" charset="0"/>
              </a:rPr>
              <a:t>是</a:t>
            </a:r>
            <a:r>
              <a:rPr kumimoji="1" lang="en-US" altLang="zh-CN" sz="2200" b="1" dirty="0">
                <a:latin typeface="Times New Roman" pitchFamily="18" charset="0"/>
              </a:rPr>
              <a:t>PC</a:t>
            </a:r>
            <a:r>
              <a:rPr kumimoji="1" lang="zh-CN" altLang="en-US" sz="2200" b="1" dirty="0">
                <a:latin typeface="Times New Roman" pitchFamily="18" charset="0"/>
              </a:rPr>
              <a:t>机及手</a:t>
            </a:r>
            <a:r>
              <a:rPr kumimoji="1" lang="zh-CN" altLang="en-US" sz="2200" b="1" dirty="0" smtClean="0">
                <a:latin typeface="Times New Roman" pitchFamily="18" charset="0"/>
              </a:rPr>
              <a:t>机</a:t>
            </a:r>
            <a:r>
              <a:rPr kumimoji="1" lang="en-US" altLang="zh-CN" sz="2200" b="1" baseline="30000" dirty="0" err="1">
                <a:solidFill>
                  <a:schemeClr val="tx2"/>
                </a:solidFill>
                <a:latin typeface="Times New Roman" pitchFamily="18" charset="0"/>
              </a:rPr>
              <a:t>cpu</a:t>
            </a:r>
            <a:r>
              <a:rPr kumimoji="1" lang="zh-CN" altLang="en-US" sz="2200" b="1" baseline="30000" dirty="0">
                <a:solidFill>
                  <a:schemeClr val="tx2"/>
                </a:solidFill>
                <a:latin typeface="Times New Roman" pitchFamily="18" charset="0"/>
              </a:rPr>
              <a:t>、存储、摄像头</a:t>
            </a:r>
            <a:r>
              <a:rPr kumimoji="1" lang="en-US" altLang="zh-CN" sz="2200" b="1" baseline="30000" dirty="0" smtClean="0">
                <a:solidFill>
                  <a:schemeClr val="tx2"/>
                </a:solidFill>
                <a:latin typeface="Times New Roman" pitchFamily="18" charset="0"/>
              </a:rPr>
              <a:t>…</a:t>
            </a:r>
            <a:r>
              <a:rPr kumimoji="1" lang="zh-CN" altLang="en-US" sz="2200" b="1" baseline="30000" dirty="0" smtClean="0">
                <a:solidFill>
                  <a:schemeClr val="tx2"/>
                </a:solidFill>
                <a:latin typeface="Times New Roman" pitchFamily="18" charset="0"/>
              </a:rPr>
              <a:t>：</a:t>
            </a:r>
            <a:r>
              <a:rPr kumimoji="1" lang="zh-CN" altLang="en-US" sz="2200" b="1" u="sng" baseline="30000" dirty="0" smtClean="0">
                <a:solidFill>
                  <a:srgbClr val="FF0000"/>
                </a:solidFill>
                <a:latin typeface="Times New Roman" pitchFamily="18" charset="0"/>
              </a:rPr>
              <a:t>不是功能提高</a:t>
            </a:r>
            <a:r>
              <a:rPr kumimoji="1" lang="zh-CN" altLang="en-US" sz="2200" b="1" dirty="0" smtClean="0">
                <a:latin typeface="Times New Roman" pitchFamily="18" charset="0"/>
              </a:rPr>
              <a:t>更</a:t>
            </a:r>
            <a:r>
              <a:rPr kumimoji="1" lang="zh-CN" altLang="en-US" sz="2200" b="1" dirty="0">
                <a:latin typeface="Times New Roman" pitchFamily="18" charset="0"/>
              </a:rPr>
              <a:t>新换代的主要原</a:t>
            </a:r>
            <a:r>
              <a:rPr kumimoji="1" lang="zh-CN" altLang="en-US" sz="2200" b="1" dirty="0" smtClean="0">
                <a:latin typeface="Times New Roman" pitchFamily="18" charset="0"/>
              </a:rPr>
              <a:t>因</a:t>
            </a:r>
            <a:endParaRPr kumimoji="1" lang="zh-CN" altLang="en-US" sz="2200" b="1" baseline="30000" dirty="0">
              <a:latin typeface="Times New Roman" pitchFamily="18" charset="0"/>
            </a:endParaRPr>
          </a:p>
          <a:p>
            <a:pPr marL="514350" indent="-514350" eaLnBrk="1" hangingPunct="1">
              <a:lnSpc>
                <a:spcPct val="120000"/>
              </a:lnSpc>
              <a:spcBef>
                <a:spcPts val="600"/>
              </a:spcBef>
              <a:buFontTx/>
              <a:buAutoNum type="arabicPeriod" startAt="4"/>
              <a:defRPr/>
            </a:pPr>
            <a:r>
              <a:rPr kumimoji="1" lang="zh-CN" altLang="en-US" sz="2600" b="1" dirty="0" smtClean="0">
                <a:latin typeface="Times New Roman" pitchFamily="18" charset="0"/>
              </a:rPr>
              <a:t>计算机</a:t>
            </a:r>
            <a:r>
              <a:rPr kumimoji="1" lang="zh-CN" altLang="en-US" sz="2600" b="1" u="sng" dirty="0">
                <a:solidFill>
                  <a:srgbClr val="FFFF00"/>
                </a:solidFill>
                <a:latin typeface="Times New Roman" pitchFamily="18" charset="0"/>
              </a:rPr>
              <a:t>体系结构的不断发展</a:t>
            </a:r>
            <a:r>
              <a:rPr kumimoji="1" lang="zh-CN" altLang="en-US" sz="2600" b="1" dirty="0" smtClean="0">
                <a:latin typeface="Times New Roman" pitchFamily="18" charset="0"/>
              </a:rPr>
              <a:t> </a:t>
            </a:r>
            <a:r>
              <a:rPr kumimoji="1" lang="en-US" altLang="zh-CN" sz="2200" b="1" dirty="0" smtClean="0">
                <a:latin typeface="Times New Roman" pitchFamily="18" charset="0"/>
              </a:rPr>
              <a:t>(</a:t>
            </a:r>
            <a:r>
              <a:rPr kumimoji="1" lang="zh-CN" altLang="en-US" sz="2200" b="1" dirty="0" smtClean="0">
                <a:latin typeface="Times New Roman" pitchFamily="18" charset="0"/>
              </a:rPr>
              <a:t>单机</a:t>
            </a:r>
            <a:r>
              <a:rPr kumimoji="1" lang="en-US" altLang="zh-CN" sz="2200" b="1" dirty="0" smtClean="0">
                <a:latin typeface="Times New Roman" pitchFamily="18" charset="0"/>
              </a:rPr>
              <a:t>-&gt;</a:t>
            </a:r>
            <a:r>
              <a:rPr kumimoji="1" lang="zh-CN" altLang="en-US" sz="2200" b="1" dirty="0" smtClean="0">
                <a:latin typeface="Times New Roman" pitchFamily="18" charset="0"/>
              </a:rPr>
              <a:t>多机、单核</a:t>
            </a:r>
            <a:r>
              <a:rPr kumimoji="1" lang="en-US" altLang="zh-CN" sz="2200" b="1" dirty="0" smtClean="0">
                <a:latin typeface="Times New Roman" pitchFamily="18" charset="0"/>
              </a:rPr>
              <a:t>-&gt;</a:t>
            </a:r>
            <a:r>
              <a:rPr kumimoji="1" lang="zh-CN" altLang="en-US" sz="2200" b="1" dirty="0" smtClean="0">
                <a:latin typeface="Times New Roman" pitchFamily="18" charset="0"/>
              </a:rPr>
              <a:t>多核</a:t>
            </a:r>
            <a:r>
              <a:rPr kumimoji="1" lang="en-US" altLang="zh-CN" sz="2200" b="1" dirty="0" smtClean="0">
                <a:latin typeface="Times New Roman" pitchFamily="18" charset="0"/>
              </a:rPr>
              <a:t>)</a:t>
            </a:r>
          </a:p>
          <a:p>
            <a:pPr marL="0" indent="0" eaLnBrk="1" hangingPunct="1">
              <a:lnSpc>
                <a:spcPct val="110000"/>
              </a:lnSpc>
              <a:spcBef>
                <a:spcPts val="600"/>
              </a:spcBef>
              <a:defRPr/>
            </a:pPr>
            <a:r>
              <a:rPr kumimoji="1" lang="en-US" altLang="zh-CN" sz="2600" b="1" dirty="0" smtClean="0">
                <a:latin typeface="Times New Roman" pitchFamily="18" charset="0"/>
              </a:rPr>
              <a:t>     </a:t>
            </a:r>
            <a:r>
              <a:rPr kumimoji="1" lang="zh-CN" altLang="en-US" sz="2200" b="1" dirty="0" smtClean="0">
                <a:latin typeface="Times New Roman" pitchFamily="18" charset="0"/>
              </a:rPr>
              <a:t>上</a:t>
            </a:r>
            <a:r>
              <a:rPr kumimoji="1" lang="zh-CN" altLang="en-US" sz="2200" b="1" dirty="0">
                <a:latin typeface="Times New Roman" pitchFamily="18" charset="0"/>
              </a:rPr>
              <a:t>述因素谁最重要</a:t>
            </a:r>
            <a:r>
              <a:rPr kumimoji="1" lang="zh-CN" altLang="en-US" sz="2200" b="1" dirty="0" smtClean="0">
                <a:latin typeface="Times New Roman" pitchFamily="18" charset="0"/>
              </a:rPr>
              <a:t>？</a:t>
            </a:r>
            <a:endParaRPr kumimoji="1" lang="en-US" altLang="zh-CN" sz="2200" b="1" dirty="0" smtClean="0">
              <a:latin typeface="Times New Roman" pitchFamily="18" charset="0"/>
            </a:endParaRPr>
          </a:p>
          <a:p>
            <a:pPr marL="0" indent="0" eaLnBrk="1" hangingPunct="1">
              <a:lnSpc>
                <a:spcPct val="110000"/>
              </a:lnSpc>
              <a:spcBef>
                <a:spcPts val="600"/>
              </a:spcBef>
              <a:defRPr/>
            </a:pPr>
            <a:r>
              <a:rPr kumimoji="1" lang="en-US" altLang="zh-CN" sz="2200" b="1" dirty="0" smtClean="0">
                <a:latin typeface="Times New Roman" pitchFamily="18" charset="0"/>
              </a:rPr>
              <a:t>    1—</a:t>
            </a:r>
            <a:r>
              <a:rPr kumimoji="1" lang="zh-CN" altLang="en-US" sz="2200" b="1" dirty="0">
                <a:latin typeface="Times New Roman" pitchFamily="18" charset="0"/>
              </a:rPr>
              <a:t>时</a:t>
            </a:r>
            <a:r>
              <a:rPr kumimoji="1" lang="zh-CN" altLang="en-US" sz="2200" b="1" dirty="0" smtClean="0">
                <a:latin typeface="Times New Roman" pitchFamily="18" charset="0"/>
              </a:rPr>
              <a:t>间</a:t>
            </a:r>
            <a:r>
              <a:rPr kumimoji="1" lang="en-US" altLang="zh-CN" sz="2200" b="1" dirty="0" smtClean="0">
                <a:latin typeface="Times New Roman" pitchFamily="18" charset="0"/>
              </a:rPr>
              <a:t>+</a:t>
            </a:r>
            <a:r>
              <a:rPr kumimoji="1" lang="zh-CN" altLang="en-US" sz="2200" b="1" dirty="0">
                <a:latin typeface="Times New Roman" pitchFamily="18" charset="0"/>
              </a:rPr>
              <a:t>金钱，  </a:t>
            </a:r>
            <a:r>
              <a:rPr kumimoji="1" lang="en-US" altLang="zh-CN" sz="2200" b="1" dirty="0" smtClean="0">
                <a:latin typeface="Times New Roman" pitchFamily="18" charset="0"/>
              </a:rPr>
              <a:t>2</a:t>
            </a:r>
            <a:r>
              <a:rPr kumimoji="1" lang="en-US" altLang="zh-CN" sz="2200" b="1" dirty="0">
                <a:latin typeface="Times New Roman" pitchFamily="18" charset="0"/>
              </a:rPr>
              <a:t>—</a:t>
            </a:r>
            <a:r>
              <a:rPr kumimoji="1" lang="zh-CN" altLang="en-US" sz="2200" b="1" dirty="0" smtClean="0">
                <a:latin typeface="Times New Roman" pitchFamily="18" charset="0"/>
              </a:rPr>
              <a:t>人，</a:t>
            </a:r>
            <a:r>
              <a:rPr kumimoji="1" lang="en-US" altLang="zh-CN" sz="2200" b="1" dirty="0" smtClean="0">
                <a:latin typeface="Times New Roman" pitchFamily="18" charset="0"/>
              </a:rPr>
              <a:t>  </a:t>
            </a:r>
            <a:r>
              <a:rPr kumimoji="1" lang="en-US" altLang="zh-CN" sz="2200" b="1" dirty="0">
                <a:latin typeface="Times New Roman" pitchFamily="18" charset="0"/>
              </a:rPr>
              <a:t>3—</a:t>
            </a:r>
            <a:r>
              <a:rPr kumimoji="1" lang="zh-CN" altLang="en-US" sz="2200" b="1" dirty="0">
                <a:latin typeface="Times New Roman" pitchFamily="18" charset="0"/>
              </a:rPr>
              <a:t>最重要，    </a:t>
            </a:r>
            <a:r>
              <a:rPr kumimoji="1" lang="en-US" altLang="zh-CN" sz="2200" b="1" dirty="0">
                <a:latin typeface="Times New Roman" pitchFamily="18" charset="0"/>
              </a:rPr>
              <a:t>4—</a:t>
            </a:r>
            <a:r>
              <a:rPr kumimoji="1" lang="zh-CN" altLang="en-US" sz="2200" b="1" dirty="0">
                <a:latin typeface="Times New Roman" pitchFamily="18" charset="0"/>
              </a:rPr>
              <a:t>也重</a:t>
            </a:r>
            <a:r>
              <a:rPr kumimoji="1" lang="zh-CN" altLang="en-US" sz="2200" b="1" dirty="0" smtClean="0">
                <a:latin typeface="Times New Roman" pitchFamily="18" charset="0"/>
              </a:rPr>
              <a:t>要，较慢</a:t>
            </a:r>
            <a:r>
              <a:rPr kumimoji="1" lang="en-US" altLang="zh-CN" sz="2200" b="1" dirty="0" smtClean="0">
                <a:latin typeface="Times New Roman" pitchFamily="18" charset="0"/>
              </a:rPr>
              <a:t>    </a:t>
            </a:r>
            <a:endParaRPr kumimoji="1" lang="zh-CN" altLang="en-US" sz="2200" b="1" dirty="0">
              <a:latin typeface="Times New Roman" pitchFamily="18" charset="0"/>
            </a:endParaRPr>
          </a:p>
        </p:txBody>
      </p:sp>
      <p:sp>
        <p:nvSpPr>
          <p:cNvPr id="23556" name="AutoShape 6">
            <a:hlinkClick r:id="" action="ppaction://hlinkshowjump?jump=firstslide" highlightClick="1"/>
          </p:cNvPr>
          <p:cNvSpPr>
            <a:spLocks noChangeArrowheads="1"/>
          </p:cNvSpPr>
          <p:nvPr/>
        </p:nvSpPr>
        <p:spPr bwMode="auto">
          <a:xfrm>
            <a:off x="8534400" y="6477000"/>
            <a:ext cx="609600" cy="3810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 name="TextBox 1"/>
          <p:cNvSpPr txBox="1"/>
          <p:nvPr/>
        </p:nvSpPr>
        <p:spPr>
          <a:xfrm>
            <a:off x="6717588" y="6381328"/>
            <a:ext cx="1767321" cy="369332"/>
          </a:xfrm>
          <a:prstGeom prst="rect">
            <a:avLst/>
          </a:prstGeom>
          <a:noFill/>
        </p:spPr>
        <p:txBody>
          <a:bodyPr wrap="square" rtlCol="0">
            <a:spAutoFit/>
          </a:bodyPr>
          <a:lstStyle/>
          <a:p>
            <a:r>
              <a:rPr lang="en-US" altLang="zh-CN" b="1" dirty="0" smtClean="0">
                <a:solidFill>
                  <a:srgbClr val="FF0000"/>
                </a:solidFill>
              </a:rPr>
              <a:t>1.1</a:t>
            </a:r>
            <a:r>
              <a:rPr lang="zh-CN" altLang="en-US" b="1" dirty="0" smtClean="0">
                <a:solidFill>
                  <a:srgbClr val="FF0000"/>
                </a:solidFill>
              </a:rPr>
              <a:t>目标与作用</a:t>
            </a:r>
            <a:endParaRPr lang="zh-CN" altLang="en-US" b="1" dirty="0">
              <a:solidFill>
                <a:srgbClr val="FF0000"/>
              </a:solidFill>
            </a:endParaRPr>
          </a:p>
        </p:txBody>
      </p:sp>
      <p:cxnSp>
        <p:nvCxnSpPr>
          <p:cNvPr id="4" name="直接箭头连接符 3"/>
          <p:cNvCxnSpPr/>
          <p:nvPr/>
        </p:nvCxnSpPr>
        <p:spPr bwMode="auto">
          <a:xfrm flipH="1">
            <a:off x="2339752" y="2132856"/>
            <a:ext cx="3240360" cy="720080"/>
          </a:xfrm>
          <a:prstGeom prst="straightConnector1">
            <a:avLst/>
          </a:prstGeom>
          <a:solidFill>
            <a:schemeClr val="accent1"/>
          </a:solidFill>
          <a:ln w="28575" cap="flat" cmpd="sng" algn="ctr">
            <a:solidFill>
              <a:srgbClr val="FFFF99"/>
            </a:solidFill>
            <a:prstDash val="solid"/>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23528" y="116632"/>
            <a:ext cx="8540750" cy="648072"/>
          </a:xfrm>
        </p:spPr>
        <p:txBody>
          <a:bodyPr/>
          <a:lstStyle/>
          <a:p>
            <a:pPr eaLnBrk="1" hangingPunct="1"/>
            <a:r>
              <a:rPr lang="zh-CN" altLang="en-US" sz="3600" b="1" dirty="0" smtClean="0"/>
              <a:t>本课程介绍</a:t>
            </a:r>
          </a:p>
        </p:txBody>
      </p:sp>
      <p:sp>
        <p:nvSpPr>
          <p:cNvPr id="7171" name="Rectangle 3"/>
          <p:cNvSpPr>
            <a:spLocks noGrp="1" noRot="1" noChangeArrowheads="1"/>
          </p:cNvSpPr>
          <p:nvPr>
            <p:ph type="body" idx="1"/>
          </p:nvPr>
        </p:nvSpPr>
        <p:spPr>
          <a:xfrm>
            <a:off x="179512" y="476672"/>
            <a:ext cx="8784976" cy="6192688"/>
          </a:xfrm>
        </p:spPr>
        <p:txBody>
          <a:bodyPr/>
          <a:lstStyle/>
          <a:p>
            <a:pPr eaLnBrk="1" hangingPunct="1">
              <a:buSzTx/>
              <a:buFont typeface="Wingdings" pitchFamily="2" charset="2"/>
              <a:buChar char="Ø"/>
            </a:pPr>
            <a:r>
              <a:rPr lang="zh-CN" altLang="en-US" sz="2500" b="1" dirty="0" smtClean="0"/>
              <a:t>课程特点：</a:t>
            </a:r>
          </a:p>
          <a:p>
            <a:pPr lvl="1" indent="-382588" eaLnBrk="1" hangingPunct="1">
              <a:spcBef>
                <a:spcPts val="600"/>
              </a:spcBef>
              <a:buSzTx/>
              <a:buNone/>
            </a:pPr>
            <a:r>
              <a:rPr lang="zh-CN" altLang="en-US" sz="2500" b="1" dirty="0">
                <a:solidFill>
                  <a:srgbClr val="FFFF00"/>
                </a:solidFill>
              </a:rPr>
              <a:t>三多：</a:t>
            </a:r>
            <a:endParaRPr lang="en-US" altLang="zh-CN" sz="2500" b="1" dirty="0">
              <a:solidFill>
                <a:srgbClr val="FFFF00"/>
              </a:solidFill>
            </a:endParaRPr>
          </a:p>
          <a:p>
            <a:pPr marL="541338" lvl="1" indent="-180975" eaLnBrk="1" hangingPunct="1">
              <a:spcBef>
                <a:spcPts val="300"/>
              </a:spcBef>
              <a:buClr>
                <a:schemeClr val="tx2">
                  <a:lumMod val="60000"/>
                  <a:lumOff val="40000"/>
                </a:schemeClr>
              </a:buClr>
              <a:buSzPct val="68000"/>
              <a:buFont typeface="Wingdings" panose="05000000000000000000" pitchFamily="2" charset="2"/>
              <a:buChar char="u"/>
            </a:pPr>
            <a:r>
              <a:rPr lang="zh-CN" altLang="en-US" sz="2300" b="1" dirty="0" smtClean="0"/>
              <a:t>概念多（</a:t>
            </a:r>
            <a:r>
              <a:rPr lang="zh-CN" altLang="en-US" sz="2300" b="1" dirty="0"/>
              <a:t>贯穿全课程，要求：理解</a:t>
            </a:r>
            <a:r>
              <a:rPr lang="zh-CN" altLang="en-US" sz="2300" b="1" u="sng" dirty="0"/>
              <a:t>全部</a:t>
            </a:r>
            <a:r>
              <a:rPr lang="zh-CN" altLang="en-US" sz="2300" b="1" dirty="0" smtClean="0"/>
              <a:t>）</a:t>
            </a:r>
          </a:p>
          <a:p>
            <a:pPr marL="541338" lvl="1" indent="-180975" eaLnBrk="1" hangingPunct="1">
              <a:spcBef>
                <a:spcPts val="300"/>
              </a:spcBef>
              <a:buClr>
                <a:schemeClr val="tx2">
                  <a:lumMod val="60000"/>
                  <a:lumOff val="40000"/>
                </a:schemeClr>
              </a:buClr>
              <a:buSzPct val="68000"/>
              <a:buFont typeface="Wingdings" panose="05000000000000000000" pitchFamily="2" charset="2"/>
              <a:buChar char="u"/>
            </a:pPr>
            <a:r>
              <a:rPr lang="zh-CN" altLang="en-US" sz="2300" b="1" dirty="0" smtClean="0"/>
              <a:t>算法多（以第</a:t>
            </a:r>
            <a:r>
              <a:rPr lang="en-US" altLang="zh-CN" sz="2300" b="1" dirty="0"/>
              <a:t>2</a:t>
            </a:r>
            <a:r>
              <a:rPr lang="zh-CN" altLang="en-US" sz="2300" b="1" dirty="0"/>
              <a:t>、</a:t>
            </a:r>
            <a:r>
              <a:rPr lang="en-US" altLang="zh-CN" sz="2300" b="1" dirty="0">
                <a:solidFill>
                  <a:schemeClr val="tx2"/>
                </a:solidFill>
              </a:rPr>
              <a:t>3</a:t>
            </a:r>
            <a:r>
              <a:rPr lang="zh-CN" altLang="en-US" sz="2300" b="1" dirty="0"/>
              <a:t>、</a:t>
            </a:r>
            <a:r>
              <a:rPr lang="en-US" altLang="zh-CN" sz="2300" b="1" dirty="0" smtClean="0">
                <a:solidFill>
                  <a:schemeClr val="tx2"/>
                </a:solidFill>
              </a:rPr>
              <a:t>4</a:t>
            </a:r>
            <a:r>
              <a:rPr lang="zh-CN" altLang="en-US" sz="2300" b="1" dirty="0" smtClean="0"/>
              <a:t>、</a:t>
            </a:r>
            <a:r>
              <a:rPr lang="en-US" altLang="zh-CN" sz="2300" b="1" dirty="0" smtClean="0"/>
              <a:t>5</a:t>
            </a:r>
            <a:r>
              <a:rPr lang="zh-CN" altLang="en-US" sz="2300" b="1" dirty="0" smtClean="0"/>
              <a:t>、</a:t>
            </a:r>
            <a:r>
              <a:rPr lang="en-US" altLang="zh-CN" sz="2300" b="1" dirty="0" smtClean="0"/>
              <a:t>8</a:t>
            </a:r>
            <a:r>
              <a:rPr lang="zh-CN" altLang="en-US" sz="2300" b="1" dirty="0" smtClean="0"/>
              <a:t>章为主，要求：掌握</a:t>
            </a:r>
            <a:r>
              <a:rPr lang="zh-CN" altLang="en-US" sz="2300" b="1" u="sng" dirty="0" smtClean="0"/>
              <a:t>重点</a:t>
            </a:r>
            <a:r>
              <a:rPr lang="zh-CN" altLang="en-US" sz="2300" b="1" dirty="0" smtClean="0"/>
              <a:t>）</a:t>
            </a:r>
            <a:endParaRPr lang="en-US" altLang="zh-CN" sz="2300" b="1" dirty="0" smtClean="0"/>
          </a:p>
          <a:p>
            <a:pPr marL="541338" lvl="1" indent="-180975" eaLnBrk="1" hangingPunct="1">
              <a:spcBef>
                <a:spcPts val="300"/>
              </a:spcBef>
              <a:buClr>
                <a:schemeClr val="tx2">
                  <a:lumMod val="60000"/>
                  <a:lumOff val="40000"/>
                </a:schemeClr>
              </a:buClr>
              <a:buSzPct val="68000"/>
              <a:buFont typeface="Wingdings" panose="05000000000000000000" pitchFamily="2" charset="2"/>
              <a:buChar char="u"/>
            </a:pPr>
            <a:r>
              <a:rPr lang="zh-CN" altLang="en-US" sz="2300" b="1" dirty="0"/>
              <a:t>内</a:t>
            </a:r>
            <a:r>
              <a:rPr lang="zh-CN" altLang="en-US" sz="2300" b="1" dirty="0" smtClean="0"/>
              <a:t>容多（</a:t>
            </a:r>
            <a:r>
              <a:rPr lang="zh-CN" altLang="en-US" sz="2300" b="1" dirty="0"/>
              <a:t>讲授第</a:t>
            </a:r>
            <a:r>
              <a:rPr lang="en-US" altLang="zh-CN" sz="2300" b="1" dirty="0"/>
              <a:t>1~9</a:t>
            </a:r>
            <a:r>
              <a:rPr lang="zh-CN" altLang="en-US" sz="2300" b="1" dirty="0"/>
              <a:t>章，要求：抓各章重点</a:t>
            </a:r>
            <a:r>
              <a:rPr lang="zh-CN" altLang="en-US" sz="2300" b="1" dirty="0" smtClean="0"/>
              <a:t>）</a:t>
            </a:r>
          </a:p>
          <a:p>
            <a:pPr lvl="1" indent="-382588" eaLnBrk="1" hangingPunct="1">
              <a:spcBef>
                <a:spcPts val="600"/>
              </a:spcBef>
              <a:buSzTx/>
              <a:buNone/>
            </a:pPr>
            <a:r>
              <a:rPr lang="zh-CN" altLang="en-US" sz="2500" b="1" dirty="0">
                <a:solidFill>
                  <a:srgbClr val="FFFF00"/>
                </a:solidFill>
              </a:rPr>
              <a:t>二深：</a:t>
            </a:r>
            <a:endParaRPr lang="en-US" altLang="zh-CN" sz="2500" b="1" dirty="0">
              <a:solidFill>
                <a:srgbClr val="FFFF00"/>
              </a:solidFill>
            </a:endParaRPr>
          </a:p>
          <a:p>
            <a:pPr marL="536575" lvl="1" indent="-279400" eaLnBrk="1" hangingPunct="1">
              <a:buClr>
                <a:srgbClr val="FFFF00"/>
              </a:buClr>
              <a:buSzPct val="68000"/>
              <a:buFont typeface="Wingdings" panose="05000000000000000000" pitchFamily="2" charset="2"/>
              <a:buChar char="u"/>
            </a:pPr>
            <a:r>
              <a:rPr lang="zh-CN" altLang="en-US" sz="2300" b="1" dirty="0" smtClean="0"/>
              <a:t>理论深（</a:t>
            </a:r>
            <a:r>
              <a:rPr lang="zh-CN" altLang="en-US" sz="2300" b="1" dirty="0">
                <a:solidFill>
                  <a:schemeClr val="tx2"/>
                </a:solidFill>
              </a:rPr>
              <a:t>进程同</a:t>
            </a:r>
            <a:r>
              <a:rPr lang="zh-CN" altLang="en-US" sz="2300" b="1" dirty="0" smtClean="0">
                <a:solidFill>
                  <a:schemeClr val="tx2"/>
                </a:solidFill>
              </a:rPr>
              <a:t>步</a:t>
            </a:r>
            <a:r>
              <a:rPr lang="en-US" altLang="zh-CN" sz="2300" b="1" baseline="30000" dirty="0" smtClean="0"/>
              <a:t>chp2</a:t>
            </a:r>
            <a:r>
              <a:rPr lang="zh-CN" altLang="en-US" sz="2300" b="1" dirty="0" smtClean="0"/>
              <a:t>，</a:t>
            </a:r>
            <a:r>
              <a:rPr lang="zh-CN" altLang="en-US" sz="2300" b="1" dirty="0">
                <a:solidFill>
                  <a:schemeClr val="tx2"/>
                </a:solidFill>
              </a:rPr>
              <a:t>死锁</a:t>
            </a:r>
            <a:r>
              <a:rPr lang="en-US" altLang="zh-CN" sz="2300" b="1" baseline="30000" dirty="0" smtClean="0"/>
              <a:t>chp3</a:t>
            </a:r>
            <a:r>
              <a:rPr lang="zh-CN" altLang="en-US" sz="2300" b="1" dirty="0" smtClean="0"/>
              <a:t>，</a:t>
            </a:r>
            <a:r>
              <a:rPr lang="zh-CN" altLang="en-US" sz="2300" b="1" dirty="0"/>
              <a:t>内外存分配</a:t>
            </a:r>
            <a:r>
              <a:rPr lang="en-US" altLang="zh-CN" sz="2300" b="1" baseline="30000" dirty="0" smtClean="0"/>
              <a:t>chp4</a:t>
            </a:r>
            <a:r>
              <a:rPr lang="zh-CN" altLang="en-US" sz="2300" b="1" baseline="30000" dirty="0" smtClean="0"/>
              <a:t>、</a:t>
            </a:r>
            <a:r>
              <a:rPr lang="en-US" altLang="zh-CN" sz="2300" b="1" baseline="30000" dirty="0" smtClean="0"/>
              <a:t>5-</a:t>
            </a:r>
            <a:r>
              <a:rPr lang="zh-CN" altLang="en-US" sz="2300" b="1" baseline="30000" dirty="0" smtClean="0"/>
              <a:t>流程图</a:t>
            </a:r>
            <a:r>
              <a:rPr lang="en-US" altLang="zh-CN" sz="2300" b="1" baseline="30000" dirty="0" smtClean="0"/>
              <a:t>+</a:t>
            </a:r>
            <a:r>
              <a:rPr lang="zh-CN" altLang="en-US" sz="2300" b="1" baseline="30000" dirty="0"/>
              <a:t>计算</a:t>
            </a:r>
            <a:r>
              <a:rPr lang="zh-CN" altLang="en-US" sz="2300" b="1" dirty="0" smtClean="0"/>
              <a:t>，设备管理</a:t>
            </a:r>
            <a:r>
              <a:rPr lang="en-US" altLang="zh-CN" sz="2300" b="1" baseline="30000" dirty="0"/>
              <a:t>chp6-</a:t>
            </a:r>
            <a:r>
              <a:rPr lang="zh-CN" altLang="en-US" sz="2300" b="1" baseline="30000" dirty="0"/>
              <a:t>独立性、驱动程序、中</a:t>
            </a:r>
            <a:r>
              <a:rPr lang="zh-CN" altLang="en-US" sz="2300" b="1" baseline="30000" dirty="0" smtClean="0"/>
              <a:t>断</a:t>
            </a:r>
            <a:r>
              <a:rPr lang="zh-CN" altLang="en-US" sz="2300" b="1" dirty="0" smtClean="0"/>
              <a:t>，磁盘管理</a:t>
            </a:r>
            <a:r>
              <a:rPr lang="zh-CN" altLang="en-US" sz="2300" b="1" baseline="30000" dirty="0"/>
              <a:t>成组链接法</a:t>
            </a:r>
            <a:r>
              <a:rPr lang="en-US" altLang="zh-CN" sz="2300" b="1" dirty="0" smtClean="0"/>
              <a:t>…</a:t>
            </a:r>
            <a:r>
              <a:rPr lang="zh-CN" altLang="en-US" sz="2300" b="1" dirty="0"/>
              <a:t>）</a:t>
            </a:r>
            <a:endParaRPr lang="en-US" altLang="zh-CN" sz="2300" b="1" dirty="0"/>
          </a:p>
          <a:p>
            <a:pPr marL="536575" lvl="1" indent="-268288" eaLnBrk="1" hangingPunct="1">
              <a:buClr>
                <a:srgbClr val="FFFF00"/>
              </a:buClr>
              <a:buSzPct val="68000"/>
              <a:buFont typeface="Wingdings" panose="05000000000000000000" pitchFamily="2" charset="2"/>
              <a:buChar char="u"/>
            </a:pPr>
            <a:r>
              <a:rPr lang="zh-CN" altLang="en-US" sz="2300" b="1" dirty="0" smtClean="0"/>
              <a:t>实现深（</a:t>
            </a:r>
            <a:r>
              <a:rPr lang="en-US" altLang="zh-CN" sz="2300" b="1" dirty="0" smtClean="0"/>
              <a:t>1. </a:t>
            </a:r>
            <a:r>
              <a:rPr lang="zh-CN" altLang="en-US" sz="2300" b="1" dirty="0" smtClean="0"/>
              <a:t>在第</a:t>
            </a:r>
            <a:r>
              <a:rPr lang="en-US" altLang="zh-CN" sz="2300" b="1" dirty="0" smtClean="0"/>
              <a:t>2</a:t>
            </a:r>
            <a:r>
              <a:rPr lang="zh-CN" altLang="en-US" sz="2300" b="1" dirty="0" smtClean="0"/>
              <a:t>章中补充程序设计内容，要求：掌握此内容。</a:t>
            </a:r>
            <a:r>
              <a:rPr lang="en-US" altLang="zh-CN" sz="2300" b="1" dirty="0" smtClean="0"/>
              <a:t>2. </a:t>
            </a:r>
            <a:r>
              <a:rPr lang="zh-CN" altLang="en-US" sz="2300" b="1" dirty="0" smtClean="0"/>
              <a:t>实验课</a:t>
            </a:r>
            <a:r>
              <a:rPr lang="en-US" altLang="zh-CN" sz="2300" b="1" baseline="30000" dirty="0" smtClean="0">
                <a:solidFill>
                  <a:srgbClr val="FF0000"/>
                </a:solidFill>
              </a:rPr>
              <a:t>08060029</a:t>
            </a:r>
            <a:r>
              <a:rPr lang="en-US" altLang="zh-CN" sz="2300" b="1" dirty="0" smtClean="0"/>
              <a:t>:  </a:t>
            </a:r>
            <a:r>
              <a:rPr lang="en-US" altLang="zh-CN" sz="2300" b="1" dirty="0"/>
              <a:t>DOC</a:t>
            </a:r>
            <a:r>
              <a:rPr lang="zh-CN" altLang="en-US" sz="2300" b="1" dirty="0"/>
              <a:t>文</a:t>
            </a:r>
            <a:r>
              <a:rPr lang="zh-CN" altLang="en-US" sz="2300" b="1" dirty="0" smtClean="0"/>
              <a:t>档“</a:t>
            </a:r>
            <a:r>
              <a:rPr lang="zh-CN" altLang="zh-CN" sz="2300" b="1" dirty="0" smtClean="0">
                <a:solidFill>
                  <a:srgbClr val="FFFF00"/>
                </a:solidFill>
              </a:rPr>
              <a:t>《</a:t>
            </a:r>
            <a:r>
              <a:rPr lang="zh-CN" altLang="zh-CN" sz="2300" b="1" dirty="0">
                <a:solidFill>
                  <a:srgbClr val="FFFF00"/>
                </a:solidFill>
              </a:rPr>
              <a:t>操作系统原理》上机实验题</a:t>
            </a:r>
            <a:r>
              <a:rPr lang="zh-CN" altLang="zh-CN" sz="2300" b="1" dirty="0" smtClean="0">
                <a:solidFill>
                  <a:srgbClr val="FFFF00"/>
                </a:solidFill>
              </a:rPr>
              <a:t>目</a:t>
            </a:r>
            <a:r>
              <a:rPr lang="zh-CN" altLang="en-US" sz="2300" b="1" dirty="0" smtClean="0"/>
              <a:t>”，实验</a:t>
            </a:r>
            <a:r>
              <a:rPr lang="zh-CN" altLang="en-US" sz="2300" b="1" dirty="0"/>
              <a:t>是</a:t>
            </a:r>
            <a:r>
              <a:rPr lang="zh-CN" altLang="en-US" sz="2300" b="1" dirty="0" smtClean="0"/>
              <a:t>对理论课的补充，</a:t>
            </a:r>
            <a:r>
              <a:rPr lang="zh-CN" altLang="en-US" sz="2400" b="1" dirty="0">
                <a:solidFill>
                  <a:srgbClr val="FF0000"/>
                </a:solidFill>
              </a:rPr>
              <a:t>要</a:t>
            </a:r>
            <a:r>
              <a:rPr lang="zh-CN" altLang="en-US" sz="2400" b="1" dirty="0" smtClean="0">
                <a:solidFill>
                  <a:srgbClr val="FF0000"/>
                </a:solidFill>
              </a:rPr>
              <a:t>求：</a:t>
            </a:r>
            <a:r>
              <a:rPr lang="zh-CN" altLang="en-US" sz="2400" b="1" dirty="0" smtClean="0"/>
              <a:t>有</a:t>
            </a:r>
            <a:r>
              <a:rPr lang="zh-CN" altLang="en-US" sz="2400" b="1" u="sng" dirty="0">
                <a:solidFill>
                  <a:schemeClr val="tx2"/>
                </a:solidFill>
              </a:rPr>
              <a:t>充足的课后准备</a:t>
            </a:r>
            <a:r>
              <a:rPr lang="zh-CN" altLang="en-US" sz="2300" b="1" dirty="0" smtClean="0"/>
              <a:t>）</a:t>
            </a:r>
            <a:endParaRPr lang="en-US" altLang="zh-CN" sz="2300" b="1" dirty="0" smtClean="0"/>
          </a:p>
          <a:p>
            <a:pPr marL="268287" lvl="1" indent="0" eaLnBrk="1" hangingPunct="1">
              <a:buClr>
                <a:srgbClr val="FFFF00"/>
              </a:buClr>
              <a:buSzPct val="68000"/>
              <a:buNone/>
            </a:pPr>
            <a:r>
              <a:rPr lang="en-US" altLang="zh-CN" sz="2300" b="1" dirty="0">
                <a:solidFill>
                  <a:srgbClr val="FFFF00"/>
                </a:solidFill>
              </a:rPr>
              <a:t> </a:t>
            </a:r>
            <a:r>
              <a:rPr lang="zh-CN" altLang="en-US" sz="2500" b="1" dirty="0" smtClean="0">
                <a:solidFill>
                  <a:srgbClr val="FFFF00"/>
                </a:solidFill>
              </a:rPr>
              <a:t>一</a:t>
            </a:r>
            <a:r>
              <a:rPr lang="zh-CN" altLang="en-US" sz="2500" b="1" dirty="0">
                <a:solidFill>
                  <a:srgbClr val="FFFF00"/>
                </a:solidFill>
              </a:rPr>
              <a:t>难：</a:t>
            </a:r>
          </a:p>
          <a:p>
            <a:pPr marL="536575" lvl="1" indent="-268288" eaLnBrk="1" hangingPunct="1">
              <a:lnSpc>
                <a:spcPct val="110000"/>
              </a:lnSpc>
              <a:spcBef>
                <a:spcPts val="500"/>
              </a:spcBef>
              <a:buClr>
                <a:srgbClr val="FFFF00"/>
              </a:buClr>
              <a:buSzPct val="68000"/>
              <a:buFont typeface="Wingdings" panose="05000000000000000000" pitchFamily="2" charset="2"/>
              <a:buChar char="u"/>
            </a:pPr>
            <a:r>
              <a:rPr lang="zh-CN" altLang="en-US" sz="2300" b="1" dirty="0">
                <a:solidFill>
                  <a:schemeClr val="tx2"/>
                </a:solidFill>
              </a:rPr>
              <a:t>期 末 考 试 难 </a:t>
            </a:r>
            <a:r>
              <a:rPr lang="zh-CN" altLang="en-US" sz="2500" b="1" dirty="0" smtClean="0"/>
              <a:t>（</a:t>
            </a:r>
            <a:r>
              <a:rPr lang="en-US" altLang="zh-CN" sz="2400" b="1" dirty="0"/>
              <a:t>1.  </a:t>
            </a:r>
            <a:r>
              <a:rPr lang="zh-CN" altLang="en-US" sz="2400" b="1" dirty="0" smtClean="0"/>
              <a:t>看似明白实则不懂</a:t>
            </a:r>
            <a:r>
              <a:rPr lang="zh-CN" altLang="en-US" sz="2400" b="1" dirty="0"/>
              <a:t>。 </a:t>
            </a:r>
            <a:r>
              <a:rPr lang="en-US" altLang="zh-CN" sz="2400" b="1" dirty="0" smtClean="0"/>
              <a:t>2</a:t>
            </a:r>
            <a:r>
              <a:rPr lang="en-US" altLang="zh-CN" sz="2400" b="1" dirty="0"/>
              <a:t>.  </a:t>
            </a:r>
            <a:r>
              <a:rPr lang="zh-CN" altLang="en-US" sz="2400" b="1" dirty="0"/>
              <a:t>解 决 ：多 看、多 理 解、多 记 忆，多 练 习、多 听 课 </a:t>
            </a:r>
            <a:r>
              <a:rPr lang="zh-CN" altLang="en-US" sz="2400" b="1" dirty="0" smtClean="0"/>
              <a:t>。真 </a:t>
            </a:r>
            <a:r>
              <a:rPr lang="zh-CN" altLang="en-US" sz="2400" b="1" dirty="0"/>
              <a:t>的 </a:t>
            </a:r>
            <a:r>
              <a:rPr lang="zh-CN" altLang="en-US" sz="2400" b="1" dirty="0" smtClean="0"/>
              <a:t>难！！！</a:t>
            </a:r>
            <a:endParaRPr lang="en-US" altLang="zh-CN" sz="2400" b="1" dirty="0" smtClean="0"/>
          </a:p>
          <a:p>
            <a:pPr marL="268287" lvl="1" indent="0" eaLnBrk="1" hangingPunct="1">
              <a:lnSpc>
                <a:spcPct val="110000"/>
              </a:lnSpc>
              <a:spcBef>
                <a:spcPts val="500"/>
              </a:spcBef>
              <a:buClr>
                <a:srgbClr val="FFFF00"/>
              </a:buClr>
              <a:buSzPct val="68000"/>
              <a:buNone/>
            </a:pPr>
            <a:r>
              <a:rPr lang="en-US" altLang="zh-CN" sz="2400" b="1" dirty="0"/>
              <a:t> </a:t>
            </a:r>
            <a:r>
              <a:rPr lang="en-US" altLang="zh-CN" sz="2400" b="1" dirty="0" smtClean="0"/>
              <a:t>  </a:t>
            </a:r>
            <a:r>
              <a:rPr lang="zh-CN" altLang="en-US" sz="2300" b="1" dirty="0" smtClean="0"/>
              <a:t>例：死锁（</a:t>
            </a:r>
            <a:r>
              <a:rPr lang="en-US" altLang="zh-CN" sz="2300" b="1" dirty="0" smtClean="0"/>
              <a:t>what</a:t>
            </a:r>
            <a:r>
              <a:rPr lang="zh-CN" altLang="en-US" sz="2300" b="1" baseline="30000" dirty="0" smtClean="0"/>
              <a:t>定义</a:t>
            </a:r>
            <a:r>
              <a:rPr lang="zh-CN" altLang="en-US" sz="2300" b="1" dirty="0" smtClean="0"/>
              <a:t>，</a:t>
            </a:r>
            <a:r>
              <a:rPr lang="en-US" altLang="zh-CN" sz="2300" b="1" dirty="0" smtClean="0"/>
              <a:t>why</a:t>
            </a:r>
            <a:r>
              <a:rPr lang="zh-CN" altLang="en-US" sz="2400" b="1" baseline="30000" dirty="0"/>
              <a:t>为什么出</a:t>
            </a:r>
            <a:r>
              <a:rPr lang="zh-CN" altLang="en-US" sz="2400" b="1" baseline="30000" dirty="0" smtClean="0"/>
              <a:t>现</a:t>
            </a:r>
            <a:r>
              <a:rPr lang="en-US" altLang="zh-CN" sz="2400" b="1" baseline="30000" dirty="0" smtClean="0"/>
              <a:t>/</a:t>
            </a:r>
            <a:r>
              <a:rPr lang="zh-CN" altLang="en-US" sz="2400" b="1" baseline="30000" dirty="0" smtClean="0"/>
              <a:t>产生的原因？</a:t>
            </a:r>
            <a:r>
              <a:rPr lang="zh-CN" altLang="en-US" sz="2400" b="1" dirty="0" smtClean="0"/>
              <a:t>，</a:t>
            </a:r>
            <a:r>
              <a:rPr lang="en-US" altLang="zh-CN" sz="2300" b="1" dirty="0" smtClean="0"/>
              <a:t>how</a:t>
            </a:r>
            <a:r>
              <a:rPr lang="zh-CN" altLang="en-US" sz="2300" b="1" baseline="30000" dirty="0" smtClean="0"/>
              <a:t>预防</a:t>
            </a:r>
            <a:r>
              <a:rPr lang="en-US" altLang="zh-CN" sz="2300" b="1" baseline="30000" dirty="0" smtClean="0"/>
              <a:t>/</a:t>
            </a:r>
            <a:r>
              <a:rPr lang="zh-CN" altLang="en-US" sz="2300" b="1" baseline="30000" dirty="0" smtClean="0"/>
              <a:t>避免</a:t>
            </a:r>
            <a:r>
              <a:rPr lang="zh-CN" altLang="en-US" sz="2300" b="1" dirty="0" smtClean="0"/>
              <a:t>）</a:t>
            </a:r>
            <a:endParaRPr lang="zh-CN" altLang="en-US" sz="23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2168071" y="116632"/>
            <a:ext cx="5214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dirty="0">
                <a:solidFill>
                  <a:schemeClr val="tx2"/>
                </a:solidFill>
                <a:latin typeface="Times New Roman" pitchFamily="18" charset="0"/>
              </a:rPr>
              <a:t>1.2  </a:t>
            </a:r>
            <a:r>
              <a:rPr kumimoji="1" lang="zh-CN" altLang="en-US" sz="3600" b="1" dirty="0">
                <a:solidFill>
                  <a:schemeClr val="tx2"/>
                </a:solidFill>
                <a:latin typeface="Times New Roman" pitchFamily="18" charset="0"/>
              </a:rPr>
              <a:t>操作系统的发展过程</a:t>
            </a:r>
            <a:r>
              <a:rPr kumimoji="1" lang="zh-CN" altLang="en-US" sz="3200" b="1" dirty="0">
                <a:latin typeface="Times New Roman" pitchFamily="18" charset="0"/>
              </a:rPr>
              <a:t> </a:t>
            </a:r>
          </a:p>
        </p:txBody>
      </p:sp>
      <p:sp>
        <p:nvSpPr>
          <p:cNvPr id="24579" name="Text Box 5"/>
          <p:cNvSpPr txBox="1">
            <a:spLocks noChangeArrowheads="1"/>
          </p:cNvSpPr>
          <p:nvPr/>
        </p:nvSpPr>
        <p:spPr bwMode="auto">
          <a:xfrm>
            <a:off x="862159" y="801428"/>
            <a:ext cx="5530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solidFill>
                  <a:srgbClr val="FF6600"/>
                </a:solidFill>
                <a:latin typeface="Times New Roman" pitchFamily="18" charset="0"/>
              </a:rPr>
              <a:t>1.2.1 </a:t>
            </a:r>
            <a:r>
              <a:rPr kumimoji="1" lang="zh-CN" altLang="en-US" sz="2800" b="1" dirty="0">
                <a:solidFill>
                  <a:schemeClr val="tx2"/>
                </a:solidFill>
                <a:latin typeface="Times New Roman" pitchFamily="18" charset="0"/>
              </a:rPr>
              <a:t>无操作系</a:t>
            </a:r>
            <a:r>
              <a:rPr kumimoji="1" lang="zh-CN" altLang="en-US" sz="2800" b="1" dirty="0" smtClean="0">
                <a:solidFill>
                  <a:schemeClr val="tx2"/>
                </a:solidFill>
                <a:latin typeface="Times New Roman" pitchFamily="18" charset="0"/>
              </a:rPr>
              <a:t>统</a:t>
            </a:r>
            <a:r>
              <a:rPr kumimoji="1" lang="zh-CN" altLang="en-US" sz="2800" b="1" baseline="30000" dirty="0" smtClean="0">
                <a:solidFill>
                  <a:srgbClr val="FF3300"/>
                </a:solidFill>
                <a:latin typeface="Times New Roman" pitchFamily="18" charset="0"/>
              </a:rPr>
              <a:t>人工</a:t>
            </a:r>
            <a:r>
              <a:rPr kumimoji="1" lang="zh-CN" altLang="en-US" sz="2800" b="1" dirty="0" smtClean="0">
                <a:latin typeface="Times New Roman" pitchFamily="18" charset="0"/>
              </a:rPr>
              <a:t>的</a:t>
            </a:r>
            <a:r>
              <a:rPr kumimoji="1" lang="zh-CN" altLang="en-US" sz="2800" b="1" dirty="0">
                <a:latin typeface="Times New Roman" pitchFamily="18" charset="0"/>
              </a:rPr>
              <a:t>计算机系统 </a:t>
            </a:r>
          </a:p>
        </p:txBody>
      </p:sp>
      <p:sp>
        <p:nvSpPr>
          <p:cNvPr id="24580" name="Text Box 6"/>
          <p:cNvSpPr txBox="1">
            <a:spLocks noChangeArrowheads="1"/>
          </p:cNvSpPr>
          <p:nvPr/>
        </p:nvSpPr>
        <p:spPr bwMode="auto">
          <a:xfrm>
            <a:off x="304800" y="1324648"/>
            <a:ext cx="8534400" cy="522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b="1" dirty="0">
                <a:latin typeface="Times New Roman" pitchFamily="18" charset="0"/>
              </a:rPr>
              <a:t>       </a:t>
            </a:r>
            <a:r>
              <a:rPr kumimoji="1" lang="en-US" altLang="zh-CN" sz="2300" b="1" dirty="0">
                <a:latin typeface="Times New Roman" pitchFamily="18" charset="0"/>
              </a:rPr>
              <a:t>1. </a:t>
            </a:r>
            <a:r>
              <a:rPr kumimoji="1" lang="zh-CN" altLang="en-US" sz="2300" b="1" dirty="0">
                <a:latin typeface="Times New Roman" pitchFamily="18" charset="0"/>
              </a:rPr>
              <a:t>人工操作方式</a:t>
            </a:r>
            <a:r>
              <a:rPr kumimoji="1" lang="zh-CN" altLang="en-US" sz="2300" b="1" dirty="0" smtClean="0">
                <a:latin typeface="Times New Roman" pitchFamily="18" charset="0"/>
              </a:rPr>
              <a:t>（从</a:t>
            </a:r>
            <a:r>
              <a:rPr kumimoji="1" lang="zh-CN" altLang="en-US" sz="2400" b="1" u="sng" dirty="0">
                <a:solidFill>
                  <a:schemeClr val="tx2"/>
                </a:solidFill>
                <a:latin typeface="Times New Roman" pitchFamily="18" charset="0"/>
              </a:rPr>
              <a:t>纸</a:t>
            </a:r>
            <a:r>
              <a:rPr kumimoji="1" lang="zh-CN" altLang="en-US" sz="2400" b="1" u="sng" dirty="0" smtClean="0">
                <a:solidFill>
                  <a:schemeClr val="tx2"/>
                </a:solidFill>
                <a:latin typeface="Times New Roman" pitchFamily="18" charset="0"/>
              </a:rPr>
              <a:t>带</a:t>
            </a:r>
            <a:r>
              <a:rPr kumimoji="1" lang="zh-CN" altLang="en-US" sz="2300" b="1" dirty="0" smtClean="0">
                <a:latin typeface="Times New Roman" pitchFamily="18" charset="0"/>
              </a:rPr>
              <a:t>输入</a:t>
            </a:r>
            <a:r>
              <a:rPr kumimoji="1" lang="en-US" altLang="zh-CN" sz="2300" b="1" dirty="0">
                <a:latin typeface="Times New Roman" pitchFamily="18" charset="0"/>
              </a:rPr>
              <a:t>1</a:t>
            </a:r>
            <a:r>
              <a:rPr kumimoji="1" lang="zh-CN" altLang="en-US" sz="2300" b="1" dirty="0">
                <a:latin typeface="Times New Roman" pitchFamily="18" charset="0"/>
              </a:rPr>
              <a:t>个作业</a:t>
            </a:r>
            <a:r>
              <a:rPr kumimoji="1" lang="en-US" altLang="zh-CN" sz="2300" b="1" dirty="0">
                <a:latin typeface="Times New Roman" pitchFamily="18" charset="0"/>
              </a:rPr>
              <a:t>/</a:t>
            </a:r>
            <a:r>
              <a:rPr kumimoji="1" lang="zh-CN" altLang="en-US" sz="2300" b="1" dirty="0">
                <a:latin typeface="Times New Roman" pitchFamily="18" charset="0"/>
              </a:rPr>
              <a:t>次，</a:t>
            </a:r>
            <a:r>
              <a:rPr kumimoji="1" lang="zh-CN" altLang="en-US" sz="2200" b="1" u="sng" dirty="0">
                <a:solidFill>
                  <a:schemeClr val="tx2"/>
                </a:solidFill>
                <a:latin typeface="Times New Roman" pitchFamily="18" charset="0"/>
              </a:rPr>
              <a:t>“人工”</a:t>
            </a:r>
            <a:r>
              <a:rPr kumimoji="1" lang="zh-CN" altLang="en-US" sz="2300" b="1" dirty="0">
                <a:latin typeface="Times New Roman" pitchFamily="18" charset="0"/>
              </a:rPr>
              <a:t>操作</a:t>
            </a:r>
            <a:r>
              <a:rPr kumimoji="1" lang="en-US" altLang="zh-CN" sz="2300" b="1" dirty="0" smtClean="0">
                <a:solidFill>
                  <a:srgbClr val="FFFF99"/>
                </a:solidFill>
                <a:latin typeface="Times New Roman" pitchFamily="18" charset="0"/>
              </a:rPr>
              <a:t> </a:t>
            </a:r>
            <a:r>
              <a:rPr kumimoji="1" lang="zh-CN" altLang="en-US" sz="2300" b="1" dirty="0" smtClean="0">
                <a:latin typeface="Times New Roman" pitchFamily="18" charset="0"/>
              </a:rPr>
              <a:t>）</a:t>
            </a:r>
            <a:endParaRPr kumimoji="1" lang="zh-CN" altLang="en-US" sz="2300" b="1" dirty="0">
              <a:latin typeface="Times New Roman" pitchFamily="18" charset="0"/>
            </a:endParaRPr>
          </a:p>
          <a:p>
            <a:pPr algn="just" eaLnBrk="1" hangingPunct="1">
              <a:lnSpc>
                <a:spcPct val="130000"/>
              </a:lnSpc>
              <a:spcBef>
                <a:spcPts val="600"/>
              </a:spcBef>
            </a:pPr>
            <a:r>
              <a:rPr kumimoji="1" lang="zh-CN" altLang="en-US" sz="2300" dirty="0">
                <a:latin typeface="Times New Roman" pitchFamily="18" charset="0"/>
              </a:rPr>
              <a:t>       从第一台计算机诞生</a:t>
            </a:r>
            <a:r>
              <a:rPr kumimoji="1" lang="en-US" altLang="zh-CN" sz="2300" dirty="0">
                <a:latin typeface="Times New Roman" pitchFamily="18" charset="0"/>
              </a:rPr>
              <a:t>(1945</a:t>
            </a:r>
            <a:r>
              <a:rPr kumimoji="1" lang="zh-CN" altLang="en-US" sz="2300" dirty="0">
                <a:latin typeface="Times New Roman" pitchFamily="18" charset="0"/>
              </a:rPr>
              <a:t>年</a:t>
            </a:r>
            <a:r>
              <a:rPr kumimoji="1" lang="en-US" altLang="zh-CN" sz="2300" dirty="0">
                <a:latin typeface="Times New Roman" pitchFamily="18" charset="0"/>
              </a:rPr>
              <a:t>)</a:t>
            </a:r>
            <a:r>
              <a:rPr kumimoji="1" lang="zh-CN" altLang="en-US" sz="2300" dirty="0">
                <a:latin typeface="Times New Roman" pitchFamily="18" charset="0"/>
              </a:rPr>
              <a:t>到</a:t>
            </a:r>
            <a:r>
              <a:rPr kumimoji="1" lang="en-US" altLang="zh-CN" sz="2300" dirty="0">
                <a:latin typeface="Times New Roman" pitchFamily="18" charset="0"/>
              </a:rPr>
              <a:t>50</a:t>
            </a:r>
            <a:r>
              <a:rPr kumimoji="1" lang="zh-CN" altLang="en-US" sz="2300" dirty="0">
                <a:latin typeface="Times New Roman" pitchFamily="18" charset="0"/>
              </a:rPr>
              <a:t>年代中期的计算机，属于</a:t>
            </a:r>
            <a:r>
              <a:rPr kumimoji="1" lang="zh-CN" altLang="en-US" sz="2300" b="1" dirty="0">
                <a:solidFill>
                  <a:srgbClr val="FFC000"/>
                </a:solidFill>
                <a:latin typeface="Times New Roman" pitchFamily="18" charset="0"/>
              </a:rPr>
              <a:t>第一代</a:t>
            </a:r>
            <a:r>
              <a:rPr kumimoji="1" lang="zh-CN" altLang="en-US" sz="2300" dirty="0">
                <a:latin typeface="Times New Roman" pitchFamily="18" charset="0"/>
              </a:rPr>
              <a:t>，这时还未出现</a:t>
            </a:r>
            <a:r>
              <a:rPr kumimoji="1" lang="en-US" altLang="zh-CN" sz="2300" dirty="0">
                <a:latin typeface="Times New Roman" pitchFamily="18" charset="0"/>
              </a:rPr>
              <a:t>OS</a:t>
            </a:r>
            <a:r>
              <a:rPr kumimoji="1" lang="zh-CN" altLang="en-US" sz="2300" dirty="0">
                <a:latin typeface="Times New Roman" pitchFamily="18" charset="0"/>
              </a:rPr>
              <a:t>。计算机操作是由用</a:t>
            </a:r>
            <a:r>
              <a:rPr kumimoji="1" lang="zh-CN" altLang="en-US" sz="2300" dirty="0" smtClean="0">
                <a:latin typeface="Times New Roman" pitchFamily="18" charset="0"/>
              </a:rPr>
              <a:t>户</a:t>
            </a:r>
            <a:r>
              <a:rPr kumimoji="1" lang="en-US" altLang="zh-CN" sz="2300" dirty="0" smtClean="0">
                <a:latin typeface="Times New Roman" pitchFamily="18" charset="0"/>
              </a:rPr>
              <a:t>/</a:t>
            </a:r>
            <a:r>
              <a:rPr kumimoji="1" lang="zh-CN" altLang="en-US" sz="2300" dirty="0" smtClean="0">
                <a:latin typeface="Times New Roman" pitchFamily="18" charset="0"/>
              </a:rPr>
              <a:t>程</a:t>
            </a:r>
            <a:r>
              <a:rPr kumimoji="1" lang="zh-CN" altLang="en-US" sz="2300" dirty="0">
                <a:latin typeface="Times New Roman" pitchFamily="18" charset="0"/>
              </a:rPr>
              <a:t>序</a:t>
            </a:r>
            <a:r>
              <a:rPr kumimoji="1" lang="zh-CN" altLang="en-US" sz="2300" dirty="0" smtClean="0">
                <a:latin typeface="Times New Roman" pitchFamily="18" charset="0"/>
              </a:rPr>
              <a:t>员采</a:t>
            </a:r>
            <a:r>
              <a:rPr kumimoji="1" lang="zh-CN" altLang="en-US" sz="2300" dirty="0">
                <a:latin typeface="Times New Roman" pitchFamily="18" charset="0"/>
              </a:rPr>
              <a:t>用</a:t>
            </a:r>
            <a:r>
              <a:rPr kumimoji="1" lang="zh-CN" altLang="en-US" sz="2300" u="sng" dirty="0">
                <a:solidFill>
                  <a:srgbClr val="FF0000"/>
                </a:solidFill>
                <a:latin typeface="Times New Roman" pitchFamily="18" charset="0"/>
              </a:rPr>
              <a:t>人工方式直接使用</a:t>
            </a:r>
            <a:r>
              <a:rPr kumimoji="1" lang="zh-CN" altLang="en-US" sz="2300" u="sng" dirty="0">
                <a:latin typeface="Times New Roman" pitchFamily="18" charset="0"/>
              </a:rPr>
              <a:t>计算机硬件系</a:t>
            </a:r>
            <a:r>
              <a:rPr kumimoji="1" lang="zh-CN" altLang="en-US" sz="2300" u="sng" dirty="0" smtClean="0">
                <a:latin typeface="Times New Roman" pitchFamily="18" charset="0"/>
              </a:rPr>
              <a:t>统</a:t>
            </a:r>
            <a:r>
              <a:rPr kumimoji="1" lang="zh-CN" altLang="en-US" sz="2300" dirty="0" smtClean="0">
                <a:latin typeface="Times New Roman" pitchFamily="18" charset="0"/>
              </a:rPr>
              <a:t>，用户操作步骤：输入</a:t>
            </a:r>
            <a:r>
              <a:rPr kumimoji="1" lang="en-US" altLang="zh-CN" sz="2300" dirty="0" smtClean="0">
                <a:latin typeface="Times New Roman" pitchFamily="18" charset="0"/>
              </a:rPr>
              <a:t>-&gt;</a:t>
            </a:r>
            <a:r>
              <a:rPr kumimoji="1" lang="zh-CN" altLang="en-US" sz="2300" dirty="0" smtClean="0">
                <a:latin typeface="Times New Roman" pitchFamily="18" charset="0"/>
              </a:rPr>
              <a:t>计算</a:t>
            </a:r>
            <a:r>
              <a:rPr kumimoji="1" lang="en-US" altLang="zh-CN" sz="2300" dirty="0" smtClean="0">
                <a:latin typeface="Times New Roman" pitchFamily="18" charset="0"/>
              </a:rPr>
              <a:t>-&gt;</a:t>
            </a:r>
            <a:r>
              <a:rPr kumimoji="1" lang="zh-CN" altLang="en-US" sz="2300" dirty="0" smtClean="0">
                <a:latin typeface="Times New Roman" pitchFamily="18" charset="0"/>
              </a:rPr>
              <a:t>输出。这</a:t>
            </a:r>
            <a:r>
              <a:rPr kumimoji="1" lang="zh-CN" altLang="en-US" sz="2300" dirty="0">
                <a:latin typeface="Times New Roman" pitchFamily="18" charset="0"/>
              </a:rPr>
              <a:t>种人工操作方式有以下两方面的</a:t>
            </a:r>
            <a:r>
              <a:rPr kumimoji="1" lang="zh-CN" altLang="en-US" sz="2300" b="1" dirty="0">
                <a:solidFill>
                  <a:schemeClr val="tx2"/>
                </a:solidFill>
                <a:latin typeface="Times New Roman" pitchFamily="18" charset="0"/>
              </a:rPr>
              <a:t>缺点</a:t>
            </a:r>
            <a:r>
              <a:rPr kumimoji="1" lang="zh-CN" altLang="en-US" sz="2300" dirty="0">
                <a:latin typeface="Times New Roman" pitchFamily="18" charset="0"/>
              </a:rPr>
              <a:t>：</a:t>
            </a:r>
          </a:p>
          <a:p>
            <a:pPr algn="just" eaLnBrk="1" hangingPunct="1">
              <a:spcBef>
                <a:spcPts val="800"/>
              </a:spcBef>
            </a:pPr>
            <a:r>
              <a:rPr kumimoji="1" lang="zh-CN" altLang="en-US" sz="2300" dirty="0">
                <a:latin typeface="Times New Roman" pitchFamily="18" charset="0"/>
              </a:rPr>
              <a:t>        </a:t>
            </a:r>
            <a:r>
              <a:rPr kumimoji="1" lang="en-US" altLang="zh-CN" sz="2300" dirty="0">
                <a:latin typeface="Times New Roman" pitchFamily="18" charset="0"/>
              </a:rPr>
              <a:t>(1) </a:t>
            </a:r>
            <a:r>
              <a:rPr kumimoji="1" lang="zh-CN" altLang="en-US" sz="2300" dirty="0">
                <a:latin typeface="Times New Roman" pitchFamily="18" charset="0"/>
              </a:rPr>
              <a:t>用户</a:t>
            </a:r>
            <a:r>
              <a:rPr kumimoji="1" lang="zh-CN" altLang="en-US" sz="2300" b="1" dirty="0">
                <a:solidFill>
                  <a:srgbClr val="FFC000"/>
                </a:solidFill>
                <a:latin typeface="Times New Roman" pitchFamily="18" charset="0"/>
              </a:rPr>
              <a:t>独占</a:t>
            </a:r>
            <a:r>
              <a:rPr kumimoji="1" lang="zh-CN" altLang="en-US" sz="2300" dirty="0">
                <a:latin typeface="Times New Roman" pitchFamily="18" charset="0"/>
              </a:rPr>
              <a:t>全</a:t>
            </a:r>
            <a:r>
              <a:rPr kumimoji="1" lang="zh-CN" altLang="en-US" sz="2300" dirty="0" smtClean="0">
                <a:latin typeface="Times New Roman" pitchFamily="18" charset="0"/>
              </a:rPr>
              <a:t>机</a:t>
            </a:r>
            <a:r>
              <a:rPr kumimoji="1" lang="en-US" altLang="zh-CN" sz="2300" dirty="0" smtClean="0">
                <a:latin typeface="Times New Roman" pitchFamily="18" charset="0"/>
              </a:rPr>
              <a:t>-&gt;</a:t>
            </a:r>
            <a:r>
              <a:rPr kumimoji="1" lang="zh-CN" altLang="en-US" sz="2300" dirty="0" smtClean="0">
                <a:latin typeface="Times New Roman" pitchFamily="18" charset="0"/>
              </a:rPr>
              <a:t>从输入到输出：需一步一步来操作</a:t>
            </a:r>
            <a:r>
              <a:rPr kumimoji="1" lang="en-US" altLang="zh-CN" sz="2300" dirty="0" smtClean="0">
                <a:latin typeface="Times New Roman" pitchFamily="18" charset="0"/>
              </a:rPr>
              <a:t>-&gt;</a:t>
            </a:r>
            <a:r>
              <a:rPr kumimoji="1" lang="zh-CN" altLang="en-US" sz="2300" b="1" dirty="0" smtClean="0">
                <a:solidFill>
                  <a:schemeClr val="tx2"/>
                </a:solidFill>
                <a:latin typeface="Times New Roman" pitchFamily="18" charset="0"/>
              </a:rPr>
              <a:t>低效</a:t>
            </a:r>
            <a:r>
              <a:rPr kumimoji="1" lang="zh-CN" altLang="en-US" sz="2300" dirty="0" smtClean="0">
                <a:latin typeface="Times New Roman" pitchFamily="18" charset="0"/>
              </a:rPr>
              <a:t>。</a:t>
            </a:r>
            <a:endParaRPr kumimoji="1" lang="zh-CN" altLang="en-US" sz="2300" dirty="0">
              <a:latin typeface="Times New Roman" pitchFamily="18" charset="0"/>
            </a:endParaRPr>
          </a:p>
          <a:p>
            <a:pPr algn="just" eaLnBrk="1" hangingPunct="1">
              <a:spcBef>
                <a:spcPts val="800"/>
              </a:spcBef>
            </a:pPr>
            <a:r>
              <a:rPr kumimoji="1" lang="zh-CN" altLang="en-US" sz="2300" dirty="0">
                <a:latin typeface="Times New Roman" pitchFamily="18" charset="0"/>
              </a:rPr>
              <a:t>        </a:t>
            </a:r>
            <a:r>
              <a:rPr kumimoji="1" lang="en-US" altLang="zh-CN" sz="2300" dirty="0">
                <a:latin typeface="Times New Roman" pitchFamily="18" charset="0"/>
              </a:rPr>
              <a:t>(2) </a:t>
            </a:r>
            <a:r>
              <a:rPr kumimoji="1" lang="en-US" altLang="zh-CN" sz="2300" dirty="0" smtClean="0">
                <a:latin typeface="Times New Roman" pitchFamily="18" charset="0"/>
              </a:rPr>
              <a:t>CPU</a:t>
            </a:r>
            <a:r>
              <a:rPr kumimoji="1" lang="zh-CN" altLang="en-US" sz="2300" dirty="0" smtClean="0">
                <a:latin typeface="Times New Roman" pitchFamily="18" charset="0"/>
              </a:rPr>
              <a:t>总</a:t>
            </a:r>
            <a:r>
              <a:rPr kumimoji="1" lang="zh-CN" altLang="en-US" sz="2300" dirty="0">
                <a:latin typeface="Times New Roman" pitchFamily="18" charset="0"/>
              </a:rPr>
              <a:t>是</a:t>
            </a:r>
            <a:r>
              <a:rPr kumimoji="1" lang="zh-CN" altLang="en-US" sz="2300" b="1" dirty="0" smtClean="0">
                <a:solidFill>
                  <a:srgbClr val="FFC000"/>
                </a:solidFill>
                <a:latin typeface="Times New Roman" pitchFamily="18" charset="0"/>
              </a:rPr>
              <a:t>等</a:t>
            </a:r>
            <a:r>
              <a:rPr kumimoji="1" lang="zh-CN" altLang="en-US" sz="2300" b="1" dirty="0">
                <a:solidFill>
                  <a:srgbClr val="FFC000"/>
                </a:solidFill>
                <a:latin typeface="Times New Roman" pitchFamily="18" charset="0"/>
              </a:rPr>
              <a:t>待</a:t>
            </a:r>
            <a:r>
              <a:rPr kumimoji="1" lang="zh-CN" altLang="en-US" sz="2300" dirty="0" smtClean="0">
                <a:latin typeface="Times New Roman" pitchFamily="18" charset="0"/>
              </a:rPr>
              <a:t>人的</a:t>
            </a:r>
            <a:r>
              <a:rPr kumimoji="1" lang="zh-CN" altLang="en-US" sz="2300" dirty="0">
                <a:latin typeface="Times New Roman" pitchFamily="18" charset="0"/>
              </a:rPr>
              <a:t>输</a:t>
            </a:r>
            <a:r>
              <a:rPr kumimoji="1" lang="zh-CN" altLang="en-US" sz="2300" dirty="0" smtClean="0">
                <a:latin typeface="Times New Roman" pitchFamily="18" charset="0"/>
              </a:rPr>
              <a:t>入完成，才能去运算</a:t>
            </a:r>
            <a:r>
              <a:rPr kumimoji="1" lang="en-US" altLang="zh-CN" sz="2300" dirty="0" smtClean="0">
                <a:latin typeface="Times New Roman" pitchFamily="18" charset="0"/>
              </a:rPr>
              <a:t>-&gt;</a:t>
            </a:r>
            <a:r>
              <a:rPr kumimoji="1" lang="zh-CN" altLang="en-US" sz="2300" b="1" dirty="0">
                <a:solidFill>
                  <a:schemeClr val="tx2"/>
                </a:solidFill>
                <a:latin typeface="Times New Roman" pitchFamily="18" charset="0"/>
              </a:rPr>
              <a:t>低效</a:t>
            </a:r>
            <a:r>
              <a:rPr kumimoji="1" lang="en-US" altLang="zh-CN" sz="2300" dirty="0" smtClean="0">
                <a:latin typeface="Times New Roman" pitchFamily="18" charset="0"/>
              </a:rPr>
              <a:t> </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spcBef>
                <a:spcPts val="8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这</a:t>
            </a:r>
            <a:r>
              <a:rPr kumimoji="1" lang="zh-CN" altLang="en-US" sz="2300" dirty="0">
                <a:latin typeface="Times New Roman" pitchFamily="18" charset="0"/>
              </a:rPr>
              <a:t>两点使得计算机</a:t>
            </a:r>
            <a:r>
              <a:rPr kumimoji="1" lang="zh-CN" altLang="en-US" sz="2300" u="sng" dirty="0">
                <a:latin typeface="Times New Roman" pitchFamily="18" charset="0"/>
              </a:rPr>
              <a:t>资源利用率低下</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spcBef>
                <a:spcPts val="8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根本问题是：</a:t>
            </a:r>
            <a:r>
              <a:rPr kumimoji="1" lang="zh-CN" altLang="en-US" sz="2200" dirty="0" smtClean="0">
                <a:latin typeface="Times New Roman" pitchFamily="18" charset="0"/>
              </a:rPr>
              <a:t>机器的各个部分没有做到</a:t>
            </a:r>
            <a:r>
              <a:rPr kumimoji="1" lang="en-US" altLang="zh-CN" sz="2200" dirty="0" smtClean="0">
                <a:latin typeface="Times New Roman" pitchFamily="18" charset="0"/>
              </a:rPr>
              <a:t>----</a:t>
            </a:r>
            <a:r>
              <a:rPr kumimoji="1" lang="zh-CN" altLang="en-US" sz="2200" b="1" dirty="0" smtClean="0">
                <a:solidFill>
                  <a:schemeClr val="tx2"/>
                </a:solidFill>
                <a:latin typeface="Times New Roman" pitchFamily="18" charset="0"/>
              </a:rPr>
              <a:t>同时</a:t>
            </a:r>
            <a:r>
              <a:rPr kumimoji="1" lang="en-US" altLang="zh-CN" sz="2200" b="1" dirty="0" smtClean="0">
                <a:solidFill>
                  <a:schemeClr val="tx2"/>
                </a:solidFill>
                <a:latin typeface="Times New Roman" pitchFamily="18" charset="0"/>
              </a:rPr>
              <a:t>+</a:t>
            </a:r>
            <a:r>
              <a:rPr kumimoji="1" lang="zh-CN" altLang="en-US" sz="2200" b="1" dirty="0" smtClean="0">
                <a:solidFill>
                  <a:schemeClr val="tx2"/>
                </a:solidFill>
                <a:latin typeface="Times New Roman" pitchFamily="18" charset="0"/>
              </a:rPr>
              <a:t>协调地</a:t>
            </a:r>
            <a:r>
              <a:rPr kumimoji="1" lang="zh-CN" altLang="en-US" sz="2200" dirty="0">
                <a:latin typeface="Times New Roman" pitchFamily="18" charset="0"/>
              </a:rPr>
              <a:t>来运行</a:t>
            </a:r>
            <a:r>
              <a:rPr kumimoji="1" lang="zh-CN" altLang="en-US" sz="2200" dirty="0" smtClean="0">
                <a:latin typeface="Times New Roman" pitchFamily="18" charset="0"/>
              </a:rPr>
              <a:t>。</a:t>
            </a:r>
            <a:endParaRPr kumimoji="1" lang="en-US" altLang="zh-CN" sz="2200" dirty="0">
              <a:latin typeface="Times New Roman" pitchFamily="18" charset="0"/>
            </a:endParaRPr>
          </a:p>
          <a:p>
            <a:pPr algn="just" eaLnBrk="1" hangingPunct="1">
              <a:spcBef>
                <a:spcPts val="8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如何解决这一问题呢？</a:t>
            </a:r>
            <a:endParaRPr kumimoji="1" lang="en-US" altLang="zh-CN" sz="2300" dirty="0" smtClean="0">
              <a:latin typeface="Times New Roman" pitchFamily="18" charset="0"/>
            </a:endParaRPr>
          </a:p>
          <a:p>
            <a:pPr algn="just" eaLnBrk="1" hangingPunct="1">
              <a:spcBef>
                <a:spcPts val="8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解决方法：凡事</a:t>
            </a:r>
            <a:r>
              <a:rPr kumimoji="1" lang="zh-CN" altLang="en-US" sz="2300" b="1" dirty="0" smtClean="0">
                <a:solidFill>
                  <a:srgbClr val="FF0000"/>
                </a:solidFill>
                <a:latin typeface="Times New Roman" pitchFamily="18" charset="0"/>
              </a:rPr>
              <a:t>早做准备</a:t>
            </a:r>
            <a:r>
              <a:rPr kumimoji="1" lang="zh-CN" altLang="en-US" sz="2300" dirty="0" smtClean="0">
                <a:latin typeface="Times New Roman" pitchFamily="18" charset="0"/>
              </a:rPr>
              <a:t>。方法：脱机输入。        </a:t>
            </a:r>
            <a:endParaRPr kumimoji="1" lang="zh-CN" altLang="en-US" sz="2300" dirty="0">
              <a:latin typeface="Times New Roman" pitchFamily="18" charset="0"/>
            </a:endParaRPr>
          </a:p>
        </p:txBody>
      </p:sp>
      <p:cxnSp>
        <p:nvCxnSpPr>
          <p:cNvPr id="8" name="直接箭头连接符 7"/>
          <p:cNvCxnSpPr/>
          <p:nvPr/>
        </p:nvCxnSpPr>
        <p:spPr bwMode="auto">
          <a:xfrm flipV="1">
            <a:off x="5911939" y="5517232"/>
            <a:ext cx="388253" cy="648072"/>
          </a:xfrm>
          <a:prstGeom prst="straightConnector1">
            <a:avLst/>
          </a:prstGeom>
          <a:solidFill>
            <a:schemeClr val="accent1"/>
          </a:solidFill>
          <a:ln w="28575" cap="flat" cmpd="sng" algn="ctr">
            <a:solidFill>
              <a:srgbClr val="FFFF99"/>
            </a:solidFill>
            <a:prstDash val="solid"/>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124898" y="116632"/>
            <a:ext cx="882377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500" b="1" dirty="0">
                <a:latin typeface="Times New Roman" pitchFamily="18" charset="0"/>
              </a:rPr>
              <a:t>2. </a:t>
            </a:r>
            <a:r>
              <a:rPr kumimoji="1" lang="zh-CN" altLang="en-US" sz="2500" b="1" dirty="0">
                <a:solidFill>
                  <a:srgbClr val="FF3300"/>
                </a:solidFill>
                <a:latin typeface="Times New Roman" pitchFamily="18" charset="0"/>
              </a:rPr>
              <a:t>脱机</a:t>
            </a:r>
            <a:r>
              <a:rPr kumimoji="1" lang="zh-CN" altLang="en-US" sz="2500" b="1" dirty="0">
                <a:latin typeface="Times New Roman" pitchFamily="18" charset="0"/>
              </a:rPr>
              <a:t>输入</a:t>
            </a:r>
            <a:r>
              <a:rPr kumimoji="1" lang="en-US" altLang="zh-CN" sz="2500" b="1" dirty="0">
                <a:latin typeface="Times New Roman" pitchFamily="18" charset="0"/>
              </a:rPr>
              <a:t>/</a:t>
            </a:r>
            <a:r>
              <a:rPr kumimoji="1" lang="zh-CN" altLang="en-US" sz="2500" b="1" dirty="0">
                <a:latin typeface="Times New Roman" pitchFamily="18" charset="0"/>
              </a:rPr>
              <a:t>输出</a:t>
            </a:r>
            <a:r>
              <a:rPr kumimoji="1" lang="en-US" altLang="zh-CN" sz="2500" b="1" dirty="0">
                <a:latin typeface="Times New Roman" pitchFamily="18" charset="0"/>
              </a:rPr>
              <a:t>(Off-Line I/O)</a:t>
            </a:r>
            <a:r>
              <a:rPr kumimoji="1" lang="zh-CN" altLang="en-US" sz="2500" b="1" dirty="0">
                <a:latin typeface="Times New Roman" pitchFamily="18" charset="0"/>
              </a:rPr>
              <a:t>方</a:t>
            </a:r>
            <a:r>
              <a:rPr kumimoji="1" lang="zh-CN" altLang="en-US" sz="2500" b="1" dirty="0" smtClean="0">
                <a:latin typeface="Times New Roman" pitchFamily="18" charset="0"/>
              </a:rPr>
              <a:t>式</a:t>
            </a:r>
            <a:endParaRPr kumimoji="1" lang="en-US" altLang="zh-CN" sz="2500" b="1" dirty="0" smtClean="0">
              <a:latin typeface="Times New Roman" pitchFamily="18" charset="0"/>
            </a:endParaRPr>
          </a:p>
          <a:p>
            <a:pPr eaLnBrk="1" hangingPunct="1">
              <a:spcBef>
                <a:spcPts val="600"/>
              </a:spcBef>
            </a:pPr>
            <a:r>
              <a:rPr kumimoji="1" lang="en-US" altLang="zh-CN" sz="2000" b="1" dirty="0">
                <a:latin typeface="Times New Roman" pitchFamily="18" charset="0"/>
              </a:rPr>
              <a:t> </a:t>
            </a:r>
            <a:r>
              <a:rPr kumimoji="1" lang="en-US" altLang="zh-CN" sz="2000" b="1" dirty="0" smtClean="0">
                <a:latin typeface="Times New Roman" pitchFamily="18" charset="0"/>
              </a:rPr>
              <a:t>  </a:t>
            </a:r>
            <a:r>
              <a:rPr kumimoji="1" lang="zh-CN" altLang="en-US" sz="2000" b="1" dirty="0" smtClean="0">
                <a:latin typeface="Times New Roman" pitchFamily="18" charset="0"/>
              </a:rPr>
              <a:t>（向</a:t>
            </a:r>
            <a:r>
              <a:rPr kumimoji="1" lang="zh-CN" altLang="en-US" sz="2000" u="sng" dirty="0" smtClean="0">
                <a:solidFill>
                  <a:schemeClr val="tx2"/>
                </a:solidFill>
                <a:latin typeface="Times New Roman" pitchFamily="18" charset="0"/>
              </a:rPr>
              <a:t>磁带</a:t>
            </a:r>
            <a:r>
              <a:rPr kumimoji="1" lang="en-US" altLang="zh-CN" sz="2000" u="sng" dirty="0" smtClean="0">
                <a:solidFill>
                  <a:schemeClr val="tx2"/>
                </a:solidFill>
                <a:latin typeface="Times New Roman" pitchFamily="18" charset="0"/>
              </a:rPr>
              <a:t>/</a:t>
            </a:r>
            <a:r>
              <a:rPr kumimoji="1" lang="zh-CN" altLang="en-US" sz="2000" u="sng" dirty="0" smtClean="0">
                <a:solidFill>
                  <a:schemeClr val="tx2"/>
                </a:solidFill>
                <a:latin typeface="Times New Roman" pitchFamily="18" charset="0"/>
              </a:rPr>
              <a:t>盘</a:t>
            </a:r>
            <a:r>
              <a:rPr kumimoji="1" lang="zh-CN" altLang="en-US" sz="2000" b="1" dirty="0" smtClean="0">
                <a:latin typeface="Times New Roman" pitchFamily="18" charset="0"/>
              </a:rPr>
              <a:t>输入</a:t>
            </a:r>
            <a:r>
              <a:rPr kumimoji="1" lang="en-US" altLang="zh-CN" sz="2000" b="1" u="sng" dirty="0" smtClean="0">
                <a:solidFill>
                  <a:srgbClr val="FF3300"/>
                </a:solidFill>
                <a:latin typeface="Times New Roman" pitchFamily="18" charset="0"/>
              </a:rPr>
              <a:t>1</a:t>
            </a:r>
            <a:r>
              <a:rPr kumimoji="1" lang="zh-CN" altLang="en-US" sz="2000" b="1" u="sng" dirty="0" smtClean="0">
                <a:solidFill>
                  <a:srgbClr val="FF3300"/>
                </a:solidFill>
                <a:latin typeface="Times New Roman" pitchFamily="18" charset="0"/>
              </a:rPr>
              <a:t>个</a:t>
            </a:r>
            <a:r>
              <a:rPr kumimoji="1" lang="zh-CN" altLang="en-US" sz="2000" b="1" dirty="0" smtClean="0">
                <a:latin typeface="Times New Roman" pitchFamily="18" charset="0"/>
              </a:rPr>
              <a:t>作</a:t>
            </a:r>
            <a:r>
              <a:rPr kumimoji="1" lang="zh-CN" altLang="en-US" sz="2000" b="1" dirty="0">
                <a:latin typeface="Times New Roman" pitchFamily="18" charset="0"/>
              </a:rPr>
              <a:t>业</a:t>
            </a:r>
            <a:r>
              <a:rPr kumimoji="1" lang="en-US" altLang="zh-CN" sz="2000" b="1" dirty="0">
                <a:latin typeface="Times New Roman" pitchFamily="18" charset="0"/>
              </a:rPr>
              <a:t>/</a:t>
            </a:r>
            <a:r>
              <a:rPr kumimoji="1" lang="zh-CN" altLang="en-US" sz="2000" b="1" dirty="0" smtClean="0">
                <a:latin typeface="Times New Roman" pitchFamily="18" charset="0"/>
              </a:rPr>
              <a:t>次</a:t>
            </a:r>
            <a:r>
              <a:rPr kumimoji="1" lang="zh-CN" altLang="en-US" sz="2000" b="1" dirty="0">
                <a:latin typeface="Times New Roman" pitchFamily="18" charset="0"/>
              </a:rPr>
              <a:t>，从</a:t>
            </a:r>
            <a:r>
              <a:rPr kumimoji="1" lang="zh-CN" altLang="en-US" sz="2000" b="1" u="sng" dirty="0">
                <a:solidFill>
                  <a:schemeClr val="tx2"/>
                </a:solidFill>
                <a:latin typeface="Times New Roman" pitchFamily="18" charset="0"/>
              </a:rPr>
              <a:t>磁带</a:t>
            </a:r>
            <a:r>
              <a:rPr kumimoji="1" lang="en-US" altLang="zh-CN" sz="2000" b="1" u="sng" dirty="0">
                <a:solidFill>
                  <a:schemeClr val="tx2"/>
                </a:solidFill>
                <a:latin typeface="Times New Roman" pitchFamily="18" charset="0"/>
              </a:rPr>
              <a:t>/</a:t>
            </a:r>
            <a:r>
              <a:rPr kumimoji="1" lang="zh-CN" altLang="en-US" sz="2000" b="1" u="sng" dirty="0">
                <a:solidFill>
                  <a:schemeClr val="tx2"/>
                </a:solidFill>
                <a:latin typeface="Times New Roman" pitchFamily="18" charset="0"/>
              </a:rPr>
              <a:t>盘</a:t>
            </a:r>
            <a:r>
              <a:rPr kumimoji="1" lang="zh-CN" altLang="en-US" sz="2000" b="1" dirty="0">
                <a:latin typeface="Times New Roman" pitchFamily="18" charset="0"/>
              </a:rPr>
              <a:t>输入</a:t>
            </a:r>
            <a:r>
              <a:rPr kumimoji="1" lang="en-US" altLang="zh-CN" sz="2000" b="1" u="sng" dirty="0">
                <a:solidFill>
                  <a:srgbClr val="FF0000"/>
                </a:solidFill>
                <a:latin typeface="Times New Roman" pitchFamily="18" charset="0"/>
              </a:rPr>
              <a:t>1</a:t>
            </a:r>
            <a:r>
              <a:rPr kumimoji="1" lang="zh-CN" altLang="en-US" sz="2000" b="1" u="sng" dirty="0">
                <a:solidFill>
                  <a:srgbClr val="FF0000"/>
                </a:solidFill>
                <a:latin typeface="Times New Roman" pitchFamily="18" charset="0"/>
              </a:rPr>
              <a:t>个</a:t>
            </a:r>
            <a:r>
              <a:rPr kumimoji="1" lang="zh-CN" altLang="en-US" sz="2000" b="1" dirty="0">
                <a:latin typeface="Times New Roman" pitchFamily="18" charset="0"/>
              </a:rPr>
              <a:t>作业</a:t>
            </a:r>
            <a:r>
              <a:rPr kumimoji="1" lang="en-US" altLang="zh-CN" sz="2000" b="1" dirty="0">
                <a:latin typeface="Times New Roman" pitchFamily="18" charset="0"/>
              </a:rPr>
              <a:t>/</a:t>
            </a:r>
            <a:r>
              <a:rPr kumimoji="1" lang="zh-CN" altLang="en-US" sz="2000" b="1" dirty="0">
                <a:latin typeface="Times New Roman" pitchFamily="18" charset="0"/>
              </a:rPr>
              <a:t>次；</a:t>
            </a:r>
            <a:r>
              <a:rPr kumimoji="1" lang="zh-CN" altLang="en-US" sz="2000" b="1" u="sng" dirty="0" smtClean="0">
                <a:solidFill>
                  <a:schemeClr val="tx2"/>
                </a:solidFill>
                <a:latin typeface="Times New Roman" pitchFamily="18" charset="0"/>
              </a:rPr>
              <a:t>脱机</a:t>
            </a:r>
            <a:r>
              <a:rPr kumimoji="1" lang="en-US" altLang="zh-CN" sz="2000" b="1" dirty="0">
                <a:latin typeface="Times New Roman" pitchFamily="18" charset="0"/>
              </a:rPr>
              <a:t>+</a:t>
            </a:r>
            <a:r>
              <a:rPr kumimoji="1" lang="zh-CN" altLang="en-US" sz="2000" b="1" u="sng" dirty="0" smtClean="0">
                <a:solidFill>
                  <a:schemeClr val="tx2"/>
                </a:solidFill>
                <a:latin typeface="Times New Roman" pitchFamily="18" charset="0"/>
              </a:rPr>
              <a:t>人工</a:t>
            </a:r>
            <a:r>
              <a:rPr kumimoji="1" lang="zh-CN" altLang="en-US" sz="2000" b="1" dirty="0" smtClean="0">
                <a:latin typeface="Times New Roman" pitchFamily="18" charset="0"/>
              </a:rPr>
              <a:t>操作） </a:t>
            </a:r>
            <a:endParaRPr kumimoji="1" lang="zh-CN" altLang="en-US" sz="2000" b="1" dirty="0">
              <a:latin typeface="Times New Roman" pitchFamily="18" charset="0"/>
            </a:endParaRPr>
          </a:p>
        </p:txBody>
      </p:sp>
      <p:sp>
        <p:nvSpPr>
          <p:cNvPr id="1028" name="Text Box 6"/>
          <p:cNvSpPr txBox="1">
            <a:spLocks noChangeArrowheads="1"/>
          </p:cNvSpPr>
          <p:nvPr/>
        </p:nvSpPr>
        <p:spPr bwMode="auto">
          <a:xfrm>
            <a:off x="324255" y="1019969"/>
            <a:ext cx="8732196" cy="564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dirty="0">
                <a:latin typeface="Times New Roman" pitchFamily="18" charset="0"/>
              </a:rPr>
              <a:t>目的：解决人机矛盾</a:t>
            </a:r>
            <a:r>
              <a:rPr kumimoji="1" lang="en-US" altLang="zh-CN" sz="2200" dirty="0">
                <a:latin typeface="Times New Roman" pitchFamily="18" charset="0"/>
              </a:rPr>
              <a:t>+CPU</a:t>
            </a:r>
            <a:r>
              <a:rPr kumimoji="1" lang="zh-CN" altLang="en-US" sz="2200" dirty="0">
                <a:latin typeface="Times New Roman" pitchFamily="18" charset="0"/>
              </a:rPr>
              <a:t>与外设速度不匹配</a:t>
            </a:r>
            <a:endParaRPr kumimoji="1" lang="en-US" altLang="zh-CN" sz="2200" dirty="0">
              <a:latin typeface="Times New Roman" pitchFamily="18" charset="0"/>
            </a:endParaRPr>
          </a:p>
          <a:p>
            <a:pPr algn="just" eaLnBrk="1" hangingPunct="1">
              <a:spcBef>
                <a:spcPct val="50000"/>
              </a:spcBef>
            </a:pPr>
            <a:r>
              <a:rPr kumimoji="1" lang="zh-CN" altLang="en-US" sz="2200" dirty="0">
                <a:latin typeface="Times New Roman" pitchFamily="18" charset="0"/>
              </a:rPr>
              <a:t>技术：纸带（程序</a:t>
            </a:r>
            <a:r>
              <a:rPr kumimoji="1" lang="en-US" altLang="zh-CN" sz="2200" dirty="0">
                <a:latin typeface="Times New Roman" pitchFamily="18" charset="0"/>
              </a:rPr>
              <a:t>+</a:t>
            </a:r>
            <a:r>
              <a:rPr kumimoji="1" lang="zh-CN" altLang="en-US" sz="2200" dirty="0">
                <a:latin typeface="Times New Roman" pitchFamily="18" charset="0"/>
              </a:rPr>
              <a:t>数据）       </a:t>
            </a:r>
            <a:r>
              <a:rPr kumimoji="1" lang="zh-CN" altLang="en-US" sz="2200" dirty="0" smtClean="0">
                <a:latin typeface="Times New Roman" pitchFamily="18" charset="0"/>
              </a:rPr>
              <a:t>  磁</a:t>
            </a:r>
            <a:r>
              <a:rPr kumimoji="1" lang="zh-CN" altLang="en-US" sz="2200" dirty="0">
                <a:latin typeface="Times New Roman" pitchFamily="18" charset="0"/>
              </a:rPr>
              <a:t>带</a:t>
            </a:r>
            <a:r>
              <a:rPr kumimoji="1" lang="en-US" altLang="zh-CN" sz="2200" dirty="0">
                <a:latin typeface="Times New Roman" pitchFamily="18" charset="0"/>
              </a:rPr>
              <a:t>/</a:t>
            </a:r>
            <a:r>
              <a:rPr kumimoji="1" lang="zh-CN" altLang="en-US" sz="2200" dirty="0" smtClean="0">
                <a:latin typeface="Times New Roman" pitchFamily="18" charset="0"/>
              </a:rPr>
              <a:t>盘        主</a:t>
            </a:r>
            <a:r>
              <a:rPr kumimoji="1" lang="zh-CN" altLang="en-US" sz="2200" dirty="0">
                <a:latin typeface="Times New Roman" pitchFamily="18" charset="0"/>
              </a:rPr>
              <a:t>机         磁带</a:t>
            </a:r>
            <a:r>
              <a:rPr kumimoji="1" lang="en-US" altLang="zh-CN" sz="2200" dirty="0">
                <a:latin typeface="Times New Roman" pitchFamily="18" charset="0"/>
              </a:rPr>
              <a:t>/</a:t>
            </a:r>
            <a:r>
              <a:rPr kumimoji="1" lang="zh-CN" altLang="en-US" sz="2200" dirty="0">
                <a:latin typeface="Times New Roman" pitchFamily="18" charset="0"/>
              </a:rPr>
              <a:t>盘</a:t>
            </a:r>
            <a:endParaRPr kumimoji="1" lang="en-US" altLang="zh-CN" sz="2200" dirty="0">
              <a:latin typeface="Times New Roman" pitchFamily="18" charset="0"/>
            </a:endParaRPr>
          </a:p>
          <a:p>
            <a:pPr algn="just" eaLnBrk="1" hangingPunct="1">
              <a:spcBef>
                <a:spcPct val="50000"/>
              </a:spcBef>
            </a:pPr>
            <a:r>
              <a:rPr kumimoji="1" lang="zh-CN" altLang="en-US" sz="2200" dirty="0">
                <a:latin typeface="Times New Roman" pitchFamily="18" charset="0"/>
              </a:rPr>
              <a:t>                       </a:t>
            </a:r>
            <a:r>
              <a:rPr kumimoji="1" lang="zh-CN" altLang="en-US" sz="2200" dirty="0" smtClean="0">
                <a:latin typeface="Times New Roman" pitchFamily="18" charset="0"/>
              </a:rPr>
              <a:t> 输</a:t>
            </a:r>
            <a:r>
              <a:rPr kumimoji="1" lang="zh-CN" altLang="en-US" sz="2200" dirty="0">
                <a:latin typeface="Times New Roman" pitchFamily="18" charset="0"/>
              </a:rPr>
              <a:t>出设备，</a:t>
            </a:r>
            <a:r>
              <a:rPr kumimoji="1" lang="zh-CN" altLang="en-US" sz="2200" u="sng" dirty="0">
                <a:latin typeface="Times New Roman" pitchFamily="18" charset="0"/>
              </a:rPr>
              <a:t>未联机</a:t>
            </a:r>
            <a:r>
              <a:rPr kumimoji="1" lang="en-US" altLang="zh-CN" sz="2200" u="sng" dirty="0">
                <a:latin typeface="Times New Roman" pitchFamily="18" charset="0"/>
              </a:rPr>
              <a:t>----</a:t>
            </a:r>
            <a:r>
              <a:rPr kumimoji="1" lang="zh-CN" altLang="en-US" sz="2200" u="sng" dirty="0">
                <a:latin typeface="Times New Roman" pitchFamily="18" charset="0"/>
              </a:rPr>
              <a:t>脱</a:t>
            </a:r>
            <a:r>
              <a:rPr kumimoji="1" lang="zh-CN" altLang="en-US" sz="2200" u="sng" dirty="0" smtClean="0">
                <a:latin typeface="Times New Roman" pitchFamily="18" charset="0"/>
              </a:rPr>
              <a:t>机</a:t>
            </a:r>
            <a:r>
              <a:rPr kumimoji="1" lang="zh-CN" altLang="en-US" sz="2200" dirty="0" smtClean="0">
                <a:latin typeface="Times New Roman" pitchFamily="18" charset="0"/>
              </a:rPr>
              <a:t>：真</a:t>
            </a:r>
            <a:r>
              <a:rPr kumimoji="1" lang="zh-CN" altLang="en-US" sz="2200" b="1" dirty="0">
                <a:solidFill>
                  <a:schemeClr val="tx2"/>
                </a:solidFill>
                <a:latin typeface="Times New Roman" pitchFamily="18" charset="0"/>
              </a:rPr>
              <a:t>脱机</a:t>
            </a:r>
            <a:r>
              <a:rPr kumimoji="1" lang="zh-CN" altLang="en-US" sz="2200" b="1" dirty="0">
                <a:solidFill>
                  <a:srgbClr val="FFCC66"/>
                </a:solidFill>
                <a:latin typeface="Times New Roman" pitchFamily="18" charset="0"/>
              </a:rPr>
              <a:t>，</a:t>
            </a:r>
            <a:r>
              <a:rPr kumimoji="1" lang="zh-CN" altLang="en-US" sz="2200" dirty="0">
                <a:latin typeface="Times New Roman" pitchFamily="18" charset="0"/>
              </a:rPr>
              <a:t>第</a:t>
            </a:r>
            <a:r>
              <a:rPr kumimoji="1" lang="en-US" altLang="zh-CN" sz="2200" dirty="0">
                <a:latin typeface="Times New Roman" pitchFamily="18" charset="0"/>
              </a:rPr>
              <a:t>6</a:t>
            </a:r>
            <a:r>
              <a:rPr kumimoji="1" lang="zh-CN" altLang="en-US" sz="2200" dirty="0">
                <a:latin typeface="Times New Roman" pitchFamily="18" charset="0"/>
              </a:rPr>
              <a:t>章：假脱机）</a:t>
            </a:r>
            <a:endParaRPr kumimoji="1" lang="en-US" altLang="zh-CN" sz="2200" dirty="0">
              <a:latin typeface="Times New Roman" pitchFamily="18" charset="0"/>
            </a:endParaRPr>
          </a:p>
          <a:p>
            <a:pPr algn="just" eaLnBrk="1" hangingPunct="1">
              <a:spcBef>
                <a:spcPct val="50000"/>
              </a:spcBef>
            </a:pPr>
            <a:r>
              <a:rPr kumimoji="1" lang="zh-CN" altLang="en-US" sz="2200" dirty="0">
                <a:latin typeface="Times New Roman" pitchFamily="18" charset="0"/>
              </a:rPr>
              <a:t>这种脱机</a:t>
            </a:r>
            <a:r>
              <a:rPr kumimoji="1" lang="en-US" altLang="zh-CN" sz="2200" dirty="0">
                <a:latin typeface="Times New Roman" pitchFamily="18" charset="0"/>
              </a:rPr>
              <a:t>I/O</a:t>
            </a:r>
            <a:r>
              <a:rPr kumimoji="1" lang="zh-CN" altLang="en-US" sz="2200" dirty="0">
                <a:latin typeface="Times New Roman" pitchFamily="18" charset="0"/>
              </a:rPr>
              <a:t>方式的主要优点如下：</a:t>
            </a:r>
          </a:p>
          <a:p>
            <a:pPr eaLnBrk="1" hangingPunct="1">
              <a:spcBef>
                <a:spcPct val="50000"/>
              </a:spcBef>
              <a:buFontTx/>
              <a:buAutoNum type="arabicParenBoth"/>
            </a:pPr>
            <a:r>
              <a:rPr kumimoji="1" lang="zh-CN" altLang="en-US" sz="2200" dirty="0">
                <a:latin typeface="Times New Roman" pitchFamily="18" charset="0"/>
              </a:rPr>
              <a:t>减少了</a:t>
            </a:r>
            <a:r>
              <a:rPr kumimoji="1" lang="en-US" altLang="zh-CN" sz="2200" b="1" dirty="0">
                <a:solidFill>
                  <a:schemeClr val="tx2"/>
                </a:solidFill>
                <a:latin typeface="Times New Roman" pitchFamily="18" charset="0"/>
              </a:rPr>
              <a:t>CPU</a:t>
            </a:r>
            <a:r>
              <a:rPr kumimoji="1" lang="zh-CN" altLang="en-US" sz="2200" dirty="0">
                <a:latin typeface="Times New Roman" pitchFamily="18" charset="0"/>
              </a:rPr>
              <a:t>的空闲时</a:t>
            </a:r>
            <a:r>
              <a:rPr kumimoji="1" lang="zh-CN" altLang="en-US" sz="2200" dirty="0" smtClean="0">
                <a:latin typeface="Times New Roman" pitchFamily="18" charset="0"/>
              </a:rPr>
              <a:t>间</a:t>
            </a:r>
            <a:r>
              <a:rPr kumimoji="1" lang="zh-CN" altLang="en-US" sz="2200" b="1" baseline="30000" dirty="0" smtClean="0">
                <a:solidFill>
                  <a:srgbClr val="FFFF99"/>
                </a:solidFill>
                <a:latin typeface="Times New Roman" pitchFamily="18" charset="0"/>
              </a:rPr>
              <a:t>有了磁盘</a:t>
            </a:r>
            <a:r>
              <a:rPr kumimoji="1" lang="zh-CN" altLang="en-US" sz="2200" dirty="0" smtClean="0">
                <a:latin typeface="Times New Roman" pitchFamily="18" charset="0"/>
              </a:rPr>
              <a:t>。</a:t>
            </a:r>
            <a:endParaRPr kumimoji="1" lang="en-US" altLang="zh-CN" sz="2200" dirty="0" smtClean="0">
              <a:latin typeface="Times New Roman" pitchFamily="18" charset="0"/>
            </a:endParaRPr>
          </a:p>
          <a:p>
            <a:pPr marL="0" indent="0" eaLnBrk="1" hangingPunct="1">
              <a:spcBef>
                <a:spcPts val="600"/>
              </a:spcBef>
            </a:pPr>
            <a:r>
              <a:rPr kumimoji="1" lang="zh-CN" altLang="en-US" sz="2100" dirty="0" smtClean="0">
                <a:latin typeface="Times New Roman" pitchFamily="18" charset="0"/>
              </a:rPr>
              <a:t>（装卸磁盘操作  及  从纸带到磁盘的</a:t>
            </a:r>
            <a:endParaRPr kumimoji="1" lang="en-US" altLang="zh-CN" sz="2100" dirty="0" smtClean="0">
              <a:latin typeface="Times New Roman" pitchFamily="18" charset="0"/>
            </a:endParaRPr>
          </a:p>
          <a:p>
            <a:pPr marL="0" indent="0" eaLnBrk="1" hangingPunct="1">
              <a:spcBef>
                <a:spcPts val="600"/>
              </a:spcBef>
            </a:pPr>
            <a:r>
              <a:rPr kumimoji="1" lang="zh-CN" altLang="en-US" sz="2100" dirty="0" smtClean="0">
                <a:latin typeface="Times New Roman" pitchFamily="18" charset="0"/>
              </a:rPr>
              <a:t>    输入都</a:t>
            </a:r>
            <a:r>
              <a:rPr kumimoji="1" lang="zh-CN" altLang="en-US" sz="2100" b="1" dirty="0" smtClean="0">
                <a:solidFill>
                  <a:schemeClr val="tx2"/>
                </a:solidFill>
                <a:latin typeface="Times New Roman" pitchFamily="18" charset="0"/>
              </a:rPr>
              <a:t>不用</a:t>
            </a:r>
            <a:r>
              <a:rPr kumimoji="1" lang="zh-CN" altLang="en-US" sz="2100" b="1" dirty="0">
                <a:solidFill>
                  <a:schemeClr val="tx2"/>
                </a:solidFill>
                <a:latin typeface="Times New Roman" pitchFamily="18" charset="0"/>
              </a:rPr>
              <a:t>主</a:t>
            </a:r>
            <a:r>
              <a:rPr kumimoji="1" lang="zh-CN" altLang="en-US" sz="2100" b="1" dirty="0" smtClean="0">
                <a:solidFill>
                  <a:schemeClr val="tx2"/>
                </a:solidFill>
                <a:latin typeface="Times New Roman" pitchFamily="18" charset="0"/>
              </a:rPr>
              <a:t>机的参与</a:t>
            </a:r>
            <a:r>
              <a:rPr kumimoji="1" lang="zh-CN" altLang="en-US" sz="2100" dirty="0" smtClean="0">
                <a:latin typeface="Times New Roman" pitchFamily="18" charset="0"/>
              </a:rPr>
              <a:t>） 。</a:t>
            </a:r>
            <a:endParaRPr kumimoji="1" lang="zh-CN" altLang="en-US" sz="2100" dirty="0">
              <a:latin typeface="Times New Roman" pitchFamily="18" charset="0"/>
            </a:endParaRPr>
          </a:p>
          <a:p>
            <a:pPr eaLnBrk="1" hangingPunct="1">
              <a:spcBef>
                <a:spcPts val="1200"/>
              </a:spcBef>
            </a:pPr>
            <a:r>
              <a:rPr kumimoji="1" lang="en-US" altLang="zh-CN" sz="2200" dirty="0">
                <a:latin typeface="Times New Roman" pitchFamily="18" charset="0"/>
              </a:rPr>
              <a:t>(2) </a:t>
            </a:r>
            <a:r>
              <a:rPr kumimoji="1" lang="zh-CN" altLang="en-US" sz="2200" dirty="0">
                <a:latin typeface="Times New Roman" pitchFamily="18" charset="0"/>
              </a:rPr>
              <a:t>提</a:t>
            </a:r>
            <a:r>
              <a:rPr kumimoji="1" lang="zh-CN" altLang="en-US" sz="2200" dirty="0" smtClean="0">
                <a:latin typeface="Times New Roman" pitchFamily="18" charset="0"/>
              </a:rPr>
              <a:t>高了</a:t>
            </a:r>
            <a:r>
              <a:rPr kumimoji="1" lang="en-US" altLang="zh-CN" sz="2200" b="1" dirty="0" smtClean="0">
                <a:solidFill>
                  <a:schemeClr val="tx2"/>
                </a:solidFill>
                <a:latin typeface="Times New Roman" pitchFamily="18" charset="0"/>
              </a:rPr>
              <a:t>I/O</a:t>
            </a:r>
            <a:r>
              <a:rPr kumimoji="1" lang="zh-CN" altLang="en-US" sz="2200" dirty="0">
                <a:latin typeface="Times New Roman" pitchFamily="18" charset="0"/>
              </a:rPr>
              <a:t>速</a:t>
            </a:r>
            <a:r>
              <a:rPr kumimoji="1" lang="zh-CN" altLang="en-US" sz="2200" dirty="0" smtClean="0">
                <a:latin typeface="Times New Roman" pitchFamily="18" charset="0"/>
              </a:rPr>
              <a:t>度</a:t>
            </a:r>
            <a:r>
              <a:rPr kumimoji="1" lang="zh-CN" altLang="en-US" sz="2200" b="1" baseline="30000" dirty="0">
                <a:solidFill>
                  <a:srgbClr val="FFFF99"/>
                </a:solidFill>
                <a:latin typeface="Times New Roman" pitchFamily="18" charset="0"/>
              </a:rPr>
              <a:t>有了磁盘</a:t>
            </a:r>
            <a:r>
              <a:rPr kumimoji="1" lang="zh-CN" altLang="en-US" sz="2200" dirty="0" smtClean="0">
                <a:latin typeface="Times New Roman" pitchFamily="18" charset="0"/>
              </a:rPr>
              <a:t>。</a:t>
            </a:r>
            <a:endParaRPr kumimoji="1" lang="en-US" altLang="zh-CN" sz="2200" dirty="0" smtClean="0">
              <a:latin typeface="Times New Roman" pitchFamily="18" charset="0"/>
            </a:endParaRPr>
          </a:p>
          <a:p>
            <a:pPr eaLnBrk="1" hangingPunct="1">
              <a:spcBef>
                <a:spcPts val="300"/>
              </a:spcBef>
            </a:pPr>
            <a:r>
              <a:rPr kumimoji="1" lang="en-US" altLang="zh-CN" sz="2200" dirty="0">
                <a:latin typeface="Times New Roman" pitchFamily="18" charset="0"/>
              </a:rPr>
              <a:t> </a:t>
            </a:r>
            <a:r>
              <a:rPr kumimoji="1" lang="en-US" altLang="zh-CN" sz="2200" dirty="0" smtClean="0">
                <a:latin typeface="Times New Roman" pitchFamily="18" charset="0"/>
              </a:rPr>
              <a:t> </a:t>
            </a:r>
            <a:r>
              <a:rPr kumimoji="1" lang="zh-CN" altLang="en-US" sz="2100" dirty="0" smtClean="0">
                <a:latin typeface="Times New Roman" pitchFamily="18" charset="0"/>
              </a:rPr>
              <a:t>（输入、输出用的是磁盘，不是纸带）</a:t>
            </a:r>
            <a:endParaRPr kumimoji="1" lang="en-US" altLang="zh-CN" sz="2100" dirty="0">
              <a:latin typeface="Times New Roman" pitchFamily="18" charset="0"/>
            </a:endParaRPr>
          </a:p>
          <a:p>
            <a:pPr eaLnBrk="1" hangingPunct="1">
              <a:spcBef>
                <a:spcPts val="300"/>
              </a:spcBef>
            </a:pPr>
            <a:r>
              <a:rPr kumimoji="1" lang="zh-CN" altLang="en-US" sz="2200" dirty="0" smtClean="0">
                <a:latin typeface="Times New Roman" pitchFamily="18" charset="0"/>
              </a:rPr>
              <a:t>     </a:t>
            </a:r>
            <a:r>
              <a:rPr kumimoji="1" lang="zh-CN" altLang="en-US" sz="2200" b="1" dirty="0" smtClean="0">
                <a:latin typeface="Times New Roman" pitchFamily="18" charset="0"/>
              </a:rPr>
              <a:t>问</a:t>
            </a:r>
            <a:r>
              <a:rPr kumimoji="1" lang="zh-CN" altLang="en-US" sz="2200" b="1" dirty="0">
                <a:latin typeface="Times New Roman" pitchFamily="18" charset="0"/>
              </a:rPr>
              <a:t>题</a:t>
            </a:r>
            <a:r>
              <a:rPr kumimoji="1" lang="zh-CN" altLang="en-US" sz="2200" dirty="0">
                <a:latin typeface="Times New Roman" pitchFamily="18" charset="0"/>
              </a:rPr>
              <a:t>：运行完一道作业</a:t>
            </a:r>
            <a:r>
              <a:rPr kumimoji="1" lang="zh-CN" altLang="en-US" sz="2200" dirty="0" smtClean="0">
                <a:latin typeface="Times New Roman" pitchFamily="18" charset="0"/>
              </a:rPr>
              <a:t>后，</a:t>
            </a:r>
            <a:r>
              <a:rPr kumimoji="1" lang="en-US" altLang="zh-CN" sz="2100" b="1" u="sng" dirty="0" err="1">
                <a:solidFill>
                  <a:schemeClr val="tx2"/>
                </a:solidFill>
                <a:latin typeface="Times New Roman" pitchFamily="18" charset="0"/>
              </a:rPr>
              <a:t>cpu</a:t>
            </a:r>
            <a:r>
              <a:rPr kumimoji="1" lang="zh-CN" altLang="en-US" sz="2100" b="1" u="sng" dirty="0">
                <a:solidFill>
                  <a:schemeClr val="tx2"/>
                </a:solidFill>
                <a:latin typeface="Times New Roman" pitchFamily="18" charset="0"/>
              </a:rPr>
              <a:t>要</a:t>
            </a:r>
            <a:endParaRPr kumimoji="1" lang="en-US" altLang="zh-CN" sz="2100" b="1" u="sng" dirty="0">
              <a:solidFill>
                <a:schemeClr val="tx2"/>
              </a:solidFill>
              <a:latin typeface="Times New Roman" pitchFamily="18" charset="0"/>
            </a:endParaRPr>
          </a:p>
          <a:p>
            <a:pPr eaLnBrk="1" hangingPunct="1">
              <a:spcBef>
                <a:spcPts val="300"/>
              </a:spcBef>
            </a:pPr>
            <a:r>
              <a:rPr kumimoji="1" lang="zh-CN" altLang="en-US" sz="2100" b="1" u="sng" dirty="0">
                <a:solidFill>
                  <a:schemeClr val="tx2"/>
                </a:solidFill>
                <a:latin typeface="Times New Roman" pitchFamily="18" charset="0"/>
              </a:rPr>
              <a:t>等一段时间</a:t>
            </a:r>
            <a:r>
              <a:rPr kumimoji="1" lang="zh-CN" altLang="en-US" sz="2200" dirty="0" smtClean="0">
                <a:latin typeface="Times New Roman" pitchFamily="18" charset="0"/>
              </a:rPr>
              <a:t>才</a:t>
            </a:r>
            <a:r>
              <a:rPr kumimoji="1" lang="zh-CN" altLang="en-US" sz="2200" dirty="0">
                <a:latin typeface="Times New Roman" pitchFamily="18" charset="0"/>
              </a:rPr>
              <a:t>能安装下</a:t>
            </a:r>
            <a:r>
              <a:rPr kumimoji="1" lang="zh-CN" altLang="en-US" sz="2200" dirty="0" smtClean="0">
                <a:latin typeface="Times New Roman" pitchFamily="18" charset="0"/>
              </a:rPr>
              <a:t>一道</a:t>
            </a:r>
            <a:r>
              <a:rPr kumimoji="1" lang="zh-CN" altLang="en-US" sz="2200" dirty="0">
                <a:latin typeface="Times New Roman" pitchFamily="18" charset="0"/>
              </a:rPr>
              <a:t>作业</a:t>
            </a:r>
            <a:r>
              <a:rPr kumimoji="1" lang="zh-CN" altLang="en-US" sz="2200" dirty="0" smtClean="0">
                <a:latin typeface="Times New Roman" pitchFamily="18" charset="0"/>
              </a:rPr>
              <a:t>。</a:t>
            </a:r>
            <a:endParaRPr kumimoji="1" lang="en-US" altLang="zh-CN" sz="2200" dirty="0" smtClean="0">
              <a:latin typeface="Times New Roman" pitchFamily="18" charset="0"/>
            </a:endParaRPr>
          </a:p>
          <a:p>
            <a:pPr eaLnBrk="1" hangingPunct="1">
              <a:spcBef>
                <a:spcPts val="300"/>
              </a:spcBef>
            </a:pPr>
            <a:r>
              <a:rPr kumimoji="1" lang="en-US" altLang="zh-CN" sz="2200" dirty="0" smtClean="0">
                <a:latin typeface="Times New Roman" pitchFamily="18" charset="0"/>
              </a:rPr>
              <a:t>    </a:t>
            </a:r>
            <a:r>
              <a:rPr kumimoji="1" lang="zh-CN" altLang="en-US" sz="2200" dirty="0" smtClean="0">
                <a:latin typeface="Times New Roman" pitchFamily="18" charset="0"/>
              </a:rPr>
              <a:t>问题根源出在：</a:t>
            </a:r>
            <a:r>
              <a:rPr kumimoji="1" lang="en-US" altLang="zh-CN" sz="2200" b="1" dirty="0" smtClean="0">
                <a:solidFill>
                  <a:srgbClr val="FF0000"/>
                </a:solidFill>
                <a:latin typeface="Times New Roman" pitchFamily="18" charset="0"/>
              </a:rPr>
              <a:t>CPU</a:t>
            </a:r>
            <a:r>
              <a:rPr kumimoji="1" lang="zh-CN" altLang="en-US" sz="2200" b="1" dirty="0">
                <a:latin typeface="Times New Roman" pitchFamily="18" charset="0"/>
              </a:rPr>
              <a:t>与</a:t>
            </a:r>
            <a:r>
              <a:rPr kumimoji="1" lang="en-US" altLang="zh-CN" sz="2200" b="1" dirty="0" smtClean="0">
                <a:solidFill>
                  <a:srgbClr val="FF0000"/>
                </a:solidFill>
                <a:latin typeface="Times New Roman" pitchFamily="18" charset="0"/>
              </a:rPr>
              <a:t>IO</a:t>
            </a:r>
            <a:r>
              <a:rPr kumimoji="1" lang="zh-CN" altLang="en-US" sz="2200" b="1" dirty="0">
                <a:solidFill>
                  <a:schemeClr val="tx2"/>
                </a:solidFill>
                <a:latin typeface="Times New Roman" pitchFamily="18" charset="0"/>
              </a:rPr>
              <a:t>缺</a:t>
            </a:r>
            <a:r>
              <a:rPr kumimoji="1" lang="zh-CN" altLang="en-US" sz="2200" b="1" dirty="0" smtClean="0">
                <a:solidFill>
                  <a:schemeClr val="tx2"/>
                </a:solidFill>
                <a:latin typeface="Times New Roman" pitchFamily="18" charset="0"/>
              </a:rPr>
              <a:t>乏协调</a:t>
            </a:r>
            <a:r>
              <a:rPr kumimoji="1" lang="zh-CN" altLang="en-US" sz="2200" dirty="0" smtClean="0">
                <a:latin typeface="Times New Roman" pitchFamily="18" charset="0"/>
              </a:rPr>
              <a:t>。</a:t>
            </a:r>
            <a:endParaRPr kumimoji="1" lang="en-US" altLang="zh-CN" sz="2200" dirty="0">
              <a:latin typeface="Times New Roman" pitchFamily="18" charset="0"/>
            </a:endParaRPr>
          </a:p>
          <a:p>
            <a:pPr eaLnBrk="1" hangingPunct="1">
              <a:spcBef>
                <a:spcPts val="300"/>
              </a:spcBef>
            </a:pPr>
            <a:r>
              <a:rPr kumimoji="1" lang="zh-CN" altLang="en-US" sz="2200" b="1" dirty="0" smtClean="0">
                <a:latin typeface="Times New Roman" pitchFamily="18" charset="0"/>
              </a:rPr>
              <a:t>     解</a:t>
            </a:r>
            <a:r>
              <a:rPr kumimoji="1" lang="zh-CN" altLang="en-US" sz="2200" b="1" dirty="0">
                <a:latin typeface="Times New Roman" pitchFamily="18" charset="0"/>
              </a:rPr>
              <a:t>决：</a:t>
            </a:r>
            <a:r>
              <a:rPr kumimoji="1" lang="zh-CN" altLang="en-US" sz="2200" dirty="0" smtClean="0">
                <a:latin typeface="Times New Roman" pitchFamily="18" charset="0"/>
              </a:rPr>
              <a:t>单道批</a:t>
            </a:r>
            <a:r>
              <a:rPr kumimoji="1" lang="zh-CN" altLang="en-US" sz="2200" dirty="0">
                <a:latin typeface="Times New Roman" pitchFamily="18" charset="0"/>
              </a:rPr>
              <a:t>处理系统 </a:t>
            </a:r>
          </a:p>
        </p:txBody>
      </p:sp>
      <p:sp>
        <p:nvSpPr>
          <p:cNvPr id="1029" name="TextBox 5"/>
          <p:cNvSpPr txBox="1">
            <a:spLocks noChangeArrowheads="1"/>
          </p:cNvSpPr>
          <p:nvPr/>
        </p:nvSpPr>
        <p:spPr bwMode="auto">
          <a:xfrm flipH="1">
            <a:off x="5344089" y="5949280"/>
            <a:ext cx="33523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200" dirty="0">
                <a:latin typeface="Times New Roman" pitchFamily="18" charset="0"/>
              </a:rPr>
              <a:t>图 </a:t>
            </a:r>
            <a:r>
              <a:rPr kumimoji="1" lang="en-US" altLang="zh-CN" sz="2200" dirty="0">
                <a:latin typeface="Times New Roman" pitchFamily="18" charset="0"/>
              </a:rPr>
              <a:t>1-2     </a:t>
            </a:r>
            <a:r>
              <a:rPr kumimoji="1" lang="zh-CN" altLang="en-US" sz="2200" dirty="0">
                <a:latin typeface="Times New Roman" pitchFamily="18" charset="0"/>
              </a:rPr>
              <a:t>脱机</a:t>
            </a:r>
            <a:r>
              <a:rPr kumimoji="1" lang="en-US" altLang="zh-CN" sz="2200" dirty="0">
                <a:latin typeface="Times New Roman" pitchFamily="18" charset="0"/>
              </a:rPr>
              <a:t>I/O</a:t>
            </a:r>
            <a:r>
              <a:rPr kumimoji="1" lang="zh-CN" altLang="en-US" sz="2200" dirty="0">
                <a:latin typeface="Times New Roman" pitchFamily="18" charset="0"/>
              </a:rPr>
              <a:t>示意图</a:t>
            </a:r>
            <a:endParaRPr lang="zh-CN" altLang="en-US" sz="2200" dirty="0"/>
          </a:p>
        </p:txBody>
      </p:sp>
      <p:sp>
        <p:nvSpPr>
          <p:cNvPr id="9" name="TextBox 8"/>
          <p:cNvSpPr txBox="1"/>
          <p:nvPr/>
        </p:nvSpPr>
        <p:spPr>
          <a:xfrm>
            <a:off x="5219700" y="4508500"/>
            <a:ext cx="647700" cy="369888"/>
          </a:xfrm>
          <a:prstGeom prst="rect">
            <a:avLst/>
          </a:prstGeom>
        </p:spPr>
        <p:style>
          <a:lnRef idx="0">
            <a:scrgbClr r="0" g="0" b="0"/>
          </a:lnRef>
          <a:fillRef idx="1001">
            <a:schemeClr val="lt1"/>
          </a:fillRef>
          <a:effectRef idx="0">
            <a:scrgbClr r="0" g="0" b="0"/>
          </a:effectRef>
          <a:fontRef idx="major"/>
        </p:style>
        <p:txBody>
          <a:bodyPr>
            <a:spAutoFit/>
          </a:bodyPr>
          <a:lstStyle/>
          <a:p>
            <a:pPr>
              <a:defRPr/>
            </a:pPr>
            <a:r>
              <a:rPr lang="zh-CN" altLang="en-US" dirty="0">
                <a:solidFill>
                  <a:srgbClr val="0070C0"/>
                </a:solidFill>
              </a:rPr>
              <a:t>磁盘</a:t>
            </a:r>
          </a:p>
        </p:txBody>
      </p:sp>
      <p:grpSp>
        <p:nvGrpSpPr>
          <p:cNvPr id="1031" name="组合 18"/>
          <p:cNvGrpSpPr>
            <a:grpSpLocks/>
          </p:cNvGrpSpPr>
          <p:nvPr/>
        </p:nvGrpSpPr>
        <p:grpSpPr bwMode="auto">
          <a:xfrm>
            <a:off x="5004048" y="2785255"/>
            <a:ext cx="3960565" cy="3105944"/>
            <a:chOff x="4932039" y="2996952"/>
            <a:chExt cx="4404379" cy="3312368"/>
          </a:xfrm>
        </p:grpSpPr>
        <p:graphicFrame>
          <p:nvGraphicFramePr>
            <p:cNvPr id="1026" name="Object 7"/>
            <p:cNvGraphicFramePr>
              <a:graphicFrameLocks noChangeAspect="1"/>
            </p:cNvGraphicFramePr>
            <p:nvPr>
              <p:extLst>
                <p:ext uri="{D42A27DB-BD31-4B8C-83A1-F6EECF244321}">
                  <p14:modId xmlns:p14="http://schemas.microsoft.com/office/powerpoint/2010/main" val="3387037712"/>
                </p:ext>
              </p:extLst>
            </p:nvPr>
          </p:nvGraphicFramePr>
          <p:xfrm>
            <a:off x="4932039" y="2996952"/>
            <a:ext cx="4404379" cy="3312368"/>
          </p:xfrm>
          <a:graphic>
            <a:graphicData uri="http://schemas.openxmlformats.org/presentationml/2006/ole">
              <mc:AlternateContent xmlns:mc="http://schemas.openxmlformats.org/markup-compatibility/2006">
                <mc:Choice xmlns:v="urn:schemas-microsoft-com:vml" Requires="v">
                  <p:oleObj spid="_x0000_s1268" name="Visio" r:id="rId3" imgW="2369820" imgH="1920240" progId="Visio.Drawing.11">
                    <p:embed/>
                  </p:oleObj>
                </mc:Choice>
                <mc:Fallback>
                  <p:oleObj name="Visio" r:id="rId3" imgW="2369820" imgH="192024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39" y="2996952"/>
                          <a:ext cx="4404379" cy="3312368"/>
                        </a:xfrm>
                        <a:prstGeom prst="rect">
                          <a:avLst/>
                        </a:prstGeom>
                        <a:blipFill>
                          <a:blip r:embed="rId5"/>
                          <a:tile tx="0" ty="0" sx="100000" sy="100000" flip="none" algn="tl"/>
                        </a:blipFill>
                        <a:ln>
                          <a:noFill/>
                        </a:ln>
                        <a:extLst/>
                      </p:spPr>
                    </p:pic>
                  </p:oleObj>
                </mc:Fallback>
              </mc:AlternateContent>
            </a:graphicData>
          </a:graphic>
        </p:graphicFrame>
        <p:sp>
          <p:nvSpPr>
            <p:cNvPr id="10" name="TextBox 9"/>
            <p:cNvSpPr txBox="1"/>
            <p:nvPr/>
          </p:nvSpPr>
          <p:spPr>
            <a:xfrm>
              <a:off x="8375354" y="4427105"/>
              <a:ext cx="720694" cy="393878"/>
            </a:xfrm>
            <a:prstGeom prst="rect">
              <a:avLst/>
            </a:prstGeom>
          </p:spPr>
          <p:style>
            <a:lnRef idx="0">
              <a:scrgbClr r="0" g="0" b="0"/>
            </a:lnRef>
            <a:fillRef idx="1001">
              <a:schemeClr val="lt1"/>
            </a:fillRef>
            <a:effectRef idx="0">
              <a:scrgbClr r="0" g="0" b="0"/>
            </a:effectRef>
            <a:fontRef idx="major"/>
          </p:style>
          <p:txBody>
            <a:bodyPr wrap="square">
              <a:spAutoFit/>
            </a:bodyPr>
            <a:lstStyle/>
            <a:p>
              <a:pPr>
                <a:defRPr/>
              </a:pPr>
              <a:r>
                <a:rPr lang="zh-CN" altLang="en-US" dirty="0">
                  <a:solidFill>
                    <a:schemeClr val="accent2">
                      <a:lumMod val="25000"/>
                    </a:schemeClr>
                  </a:solidFill>
                </a:rPr>
                <a:t>磁盘</a:t>
              </a:r>
            </a:p>
          </p:txBody>
        </p:sp>
      </p:grpSp>
      <p:cxnSp>
        <p:nvCxnSpPr>
          <p:cNvPr id="1032" name="直接箭头连接符 11"/>
          <p:cNvCxnSpPr>
            <a:cxnSpLocks noChangeShapeType="1"/>
          </p:cNvCxnSpPr>
          <p:nvPr/>
        </p:nvCxnSpPr>
        <p:spPr bwMode="auto">
          <a:xfrm>
            <a:off x="1547664" y="2322725"/>
            <a:ext cx="576263" cy="0"/>
          </a:xfrm>
          <a:prstGeom prst="straightConnector1">
            <a:avLst/>
          </a:prstGeom>
          <a:noFill/>
          <a:ln w="3175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033" name="直接箭头连接符 15"/>
          <p:cNvCxnSpPr>
            <a:cxnSpLocks noChangeShapeType="1"/>
          </p:cNvCxnSpPr>
          <p:nvPr/>
        </p:nvCxnSpPr>
        <p:spPr bwMode="auto">
          <a:xfrm>
            <a:off x="5219700" y="1803945"/>
            <a:ext cx="576263" cy="0"/>
          </a:xfrm>
          <a:prstGeom prst="straightConnector1">
            <a:avLst/>
          </a:prstGeom>
          <a:noFill/>
          <a:ln w="3175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034" name="直接箭头连接符 16"/>
          <p:cNvCxnSpPr>
            <a:cxnSpLocks noChangeShapeType="1"/>
          </p:cNvCxnSpPr>
          <p:nvPr/>
        </p:nvCxnSpPr>
        <p:spPr bwMode="auto">
          <a:xfrm>
            <a:off x="6372200" y="1803945"/>
            <a:ext cx="576262" cy="0"/>
          </a:xfrm>
          <a:prstGeom prst="straightConnector1">
            <a:avLst/>
          </a:prstGeom>
          <a:noFill/>
          <a:ln w="3175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035" name="直接箭头连接符 17"/>
          <p:cNvCxnSpPr>
            <a:cxnSpLocks noChangeShapeType="1"/>
          </p:cNvCxnSpPr>
          <p:nvPr/>
        </p:nvCxnSpPr>
        <p:spPr bwMode="auto">
          <a:xfrm>
            <a:off x="3707607" y="1772816"/>
            <a:ext cx="576262" cy="0"/>
          </a:xfrm>
          <a:prstGeom prst="straightConnector1">
            <a:avLst/>
          </a:prstGeom>
          <a:noFill/>
          <a:ln w="3175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p:nvPr/>
        </p:nvSpPr>
        <p:spPr>
          <a:xfrm>
            <a:off x="5219700" y="4175456"/>
            <a:ext cx="647700" cy="369888"/>
          </a:xfrm>
          <a:prstGeom prst="rect">
            <a:avLst/>
          </a:prstGeom>
        </p:spPr>
        <p:style>
          <a:lnRef idx="0">
            <a:scrgbClr r="0" g="0" b="0"/>
          </a:lnRef>
          <a:fillRef idx="1001">
            <a:schemeClr val="lt1"/>
          </a:fillRef>
          <a:effectRef idx="0">
            <a:scrgbClr r="0" g="0" b="0"/>
          </a:effectRef>
          <a:fontRef idx="major"/>
        </p:style>
        <p:txBody>
          <a:bodyPr>
            <a:spAutoFit/>
          </a:bodyPr>
          <a:lstStyle/>
          <a:p>
            <a:pPr>
              <a:defRPr/>
            </a:pPr>
            <a:r>
              <a:rPr lang="zh-CN" altLang="en-US" dirty="0">
                <a:solidFill>
                  <a:schemeClr val="accent2">
                    <a:lumMod val="25000"/>
                  </a:schemeClr>
                </a:solidFill>
              </a:rPr>
              <a:t>磁盘</a:t>
            </a:r>
          </a:p>
        </p:txBody>
      </p:sp>
      <p:sp>
        <p:nvSpPr>
          <p:cNvPr id="14" name="TextBox 13"/>
          <p:cNvSpPr txBox="1"/>
          <p:nvPr/>
        </p:nvSpPr>
        <p:spPr bwMode="auto">
          <a:xfrm>
            <a:off x="5228431" y="5363368"/>
            <a:ext cx="647700" cy="369888"/>
          </a:xfrm>
          <a:prstGeom prst="rect">
            <a:avLst/>
          </a:prstGeom>
        </p:spPr>
        <p:style>
          <a:lnRef idx="0">
            <a:scrgbClr r="0" g="0" b="0"/>
          </a:lnRef>
          <a:fillRef idx="1001">
            <a:schemeClr val="lt1"/>
          </a:fillRef>
          <a:effectRef idx="0">
            <a:scrgbClr r="0" g="0" b="0"/>
          </a:effectRef>
          <a:fontRef idx="major"/>
        </p:style>
        <p:txBody>
          <a:bodyPr>
            <a:spAutoFit/>
          </a:bodyPr>
          <a:lstStyle/>
          <a:p>
            <a:pPr>
              <a:defRPr/>
            </a:pPr>
            <a:r>
              <a:rPr lang="zh-CN" altLang="en-US" dirty="0">
                <a:solidFill>
                  <a:schemeClr val="accent2">
                    <a:lumMod val="25000"/>
                  </a:schemeClr>
                </a:solidFill>
              </a:rPr>
              <a:t>磁盘</a:t>
            </a:r>
          </a:p>
        </p:txBody>
      </p:sp>
      <p:sp>
        <p:nvSpPr>
          <p:cNvPr id="3" name="圆角矩形 2"/>
          <p:cNvSpPr/>
          <p:nvPr/>
        </p:nvSpPr>
        <p:spPr bwMode="auto">
          <a:xfrm>
            <a:off x="6372200" y="2884236"/>
            <a:ext cx="1296144" cy="2952328"/>
          </a:xfrm>
          <a:prstGeom prst="round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noFill/>
              <a:effectLst/>
              <a:latin typeface="Arial" charset="0"/>
              <a:ea typeface="宋体" pitchFamily="2" charset="-122"/>
            </a:endParaRPr>
          </a:p>
        </p:txBody>
      </p:sp>
      <p:sp>
        <p:nvSpPr>
          <p:cNvPr id="4" name="TextBox 3"/>
          <p:cNvSpPr txBox="1"/>
          <p:nvPr/>
        </p:nvSpPr>
        <p:spPr>
          <a:xfrm>
            <a:off x="6516216" y="3617641"/>
            <a:ext cx="1008534" cy="323165"/>
          </a:xfrm>
          <a:prstGeom prst="rect">
            <a:avLst/>
          </a:prstGeom>
          <a:noFill/>
        </p:spPr>
        <p:txBody>
          <a:bodyPr wrap="square" rtlCol="0">
            <a:spAutoFit/>
          </a:bodyPr>
          <a:lstStyle/>
          <a:p>
            <a:r>
              <a:rPr lang="zh-CN" altLang="en-US" sz="1500" b="1" dirty="0" smtClean="0">
                <a:solidFill>
                  <a:schemeClr val="accent2">
                    <a:lumMod val="50000"/>
                  </a:schemeClr>
                </a:solidFill>
              </a:rPr>
              <a:t>相互独立</a:t>
            </a:r>
            <a:endParaRPr lang="zh-CN" altLang="en-US" sz="1500" b="1" dirty="0">
              <a:solidFill>
                <a:schemeClr val="accent2">
                  <a:lumMod val="50000"/>
                </a:schemeClr>
              </a:solidFill>
            </a:endParaRPr>
          </a:p>
        </p:txBody>
      </p:sp>
      <p:sp>
        <p:nvSpPr>
          <p:cNvPr id="18" name="TextBox 17"/>
          <p:cNvSpPr txBox="1"/>
          <p:nvPr/>
        </p:nvSpPr>
        <p:spPr>
          <a:xfrm>
            <a:off x="6516216" y="4693444"/>
            <a:ext cx="1008534" cy="323165"/>
          </a:xfrm>
          <a:prstGeom prst="rect">
            <a:avLst/>
          </a:prstGeom>
          <a:noFill/>
        </p:spPr>
        <p:txBody>
          <a:bodyPr wrap="square" rtlCol="0">
            <a:spAutoFit/>
          </a:bodyPr>
          <a:lstStyle/>
          <a:p>
            <a:r>
              <a:rPr lang="zh-CN" altLang="en-US" sz="1500" b="1" dirty="0" smtClean="0">
                <a:solidFill>
                  <a:schemeClr val="accent2">
                    <a:lumMod val="50000"/>
                  </a:schemeClr>
                </a:solidFill>
              </a:rPr>
              <a:t>相互独立</a:t>
            </a:r>
            <a:endParaRPr lang="zh-CN" altLang="en-US" sz="1500" b="1" dirty="0">
              <a:solidFill>
                <a:schemeClr val="accent2">
                  <a:lumMod val="50000"/>
                </a:schemeClr>
              </a:solidFill>
            </a:endParaRPr>
          </a:p>
        </p:txBody>
      </p:sp>
      <p:cxnSp>
        <p:nvCxnSpPr>
          <p:cNvPr id="6" name="直接箭头连接符 5"/>
          <p:cNvCxnSpPr/>
          <p:nvPr/>
        </p:nvCxnSpPr>
        <p:spPr bwMode="auto">
          <a:xfrm flipH="1">
            <a:off x="6804300" y="901462"/>
            <a:ext cx="144162" cy="1982774"/>
          </a:xfrm>
          <a:prstGeom prst="straightConnector1">
            <a:avLst/>
          </a:prstGeom>
          <a:solidFill>
            <a:schemeClr val="accent1"/>
          </a:solidFill>
          <a:ln w="28575" cap="flat" cmpd="sng" algn="ctr">
            <a:solidFill>
              <a:srgbClr val="E76947"/>
            </a:solidFill>
            <a:prstDash val="solid"/>
            <a:miter lim="800000"/>
            <a:headEnd type="none" w="med" len="med"/>
            <a:tailEnd type="arrow"/>
          </a:ln>
          <a:effectLst/>
        </p:spPr>
      </p:cxnSp>
      <p:cxnSp>
        <p:nvCxnSpPr>
          <p:cNvPr id="26" name="直接箭头连接符 25"/>
          <p:cNvCxnSpPr/>
          <p:nvPr/>
        </p:nvCxnSpPr>
        <p:spPr bwMode="auto">
          <a:xfrm flipH="1">
            <a:off x="3648783" y="6164723"/>
            <a:ext cx="635086" cy="229363"/>
          </a:xfrm>
          <a:prstGeom prst="straightConnector1">
            <a:avLst/>
          </a:prstGeom>
          <a:solidFill>
            <a:schemeClr val="accent1"/>
          </a:solidFill>
          <a:ln w="28575" cap="flat" cmpd="sng" algn="ctr">
            <a:solidFill>
              <a:srgbClr val="E76947"/>
            </a:solidFill>
            <a:prstDash val="solid"/>
            <a:miter lim="800000"/>
            <a:headEnd type="none" w="med" len="med"/>
            <a:tailEnd type="arrow"/>
          </a:ln>
          <a:effectLst/>
        </p:spPr>
      </p:cxnSp>
      <p:cxnSp>
        <p:nvCxnSpPr>
          <p:cNvPr id="29" name="直接箭头连接符 28"/>
          <p:cNvCxnSpPr/>
          <p:nvPr/>
        </p:nvCxnSpPr>
        <p:spPr bwMode="auto">
          <a:xfrm flipV="1">
            <a:off x="4690353" y="901462"/>
            <a:ext cx="2977991" cy="5047818"/>
          </a:xfrm>
          <a:prstGeom prst="straightConnector1">
            <a:avLst/>
          </a:prstGeom>
          <a:solidFill>
            <a:schemeClr val="accent1"/>
          </a:solidFill>
          <a:ln w="28575" cap="flat" cmpd="sng" algn="ctr">
            <a:solidFill>
              <a:srgbClr val="E76947"/>
            </a:solidFill>
            <a:prstDash val="solid"/>
            <a:miter lim="800000"/>
            <a:headEnd type="none" w="med" len="med"/>
            <a:tailEnd type="arrow"/>
          </a:ln>
          <a:effectLst/>
        </p:spPr>
      </p:cxnSp>
      <p:cxnSp>
        <p:nvCxnSpPr>
          <p:cNvPr id="22" name="直接箭头连接符 21"/>
          <p:cNvCxnSpPr/>
          <p:nvPr/>
        </p:nvCxnSpPr>
        <p:spPr bwMode="auto">
          <a:xfrm flipV="1">
            <a:off x="3593912" y="4360400"/>
            <a:ext cx="2994312" cy="67608"/>
          </a:xfrm>
          <a:prstGeom prst="straightConnector1">
            <a:avLst/>
          </a:prstGeom>
          <a:solidFill>
            <a:schemeClr val="accent1"/>
          </a:solidFill>
          <a:ln w="19050" cap="flat" cmpd="sng" algn="ctr">
            <a:solidFill>
              <a:srgbClr val="FF3300"/>
            </a:solidFill>
            <a:prstDash val="sysDash"/>
            <a:miter lim="800000"/>
            <a:headEnd type="none" w="med" len="med"/>
            <a:tailEnd type="arrow"/>
          </a:ln>
          <a:effectLst/>
        </p:spPr>
      </p:cxnSp>
      <p:cxnSp>
        <p:nvCxnSpPr>
          <p:cNvPr id="25" name="直接箭头连接符 24"/>
          <p:cNvCxnSpPr/>
          <p:nvPr/>
        </p:nvCxnSpPr>
        <p:spPr bwMode="auto">
          <a:xfrm flipV="1">
            <a:off x="1835795" y="4428007"/>
            <a:ext cx="4752429" cy="1120305"/>
          </a:xfrm>
          <a:prstGeom prst="straightConnector1">
            <a:avLst/>
          </a:prstGeom>
          <a:solidFill>
            <a:schemeClr val="accent1"/>
          </a:solidFill>
          <a:ln w="28575" cap="flat" cmpd="sng" algn="ctr">
            <a:solidFill>
              <a:srgbClr val="E76947"/>
            </a:solidFill>
            <a:prstDash val="solid"/>
            <a:miter lim="800000"/>
            <a:headEnd type="none" w="med" len="med"/>
            <a:tailEnd type="arrow"/>
          </a:ln>
          <a:effectLst/>
        </p:spPr>
      </p:cxnSp>
      <p:cxnSp>
        <p:nvCxnSpPr>
          <p:cNvPr id="30" name="直接箭头连接符 29"/>
          <p:cNvCxnSpPr/>
          <p:nvPr/>
        </p:nvCxnSpPr>
        <p:spPr bwMode="auto">
          <a:xfrm flipV="1">
            <a:off x="3563888" y="4360400"/>
            <a:ext cx="4536504" cy="244872"/>
          </a:xfrm>
          <a:prstGeom prst="straightConnector1">
            <a:avLst/>
          </a:prstGeom>
          <a:solidFill>
            <a:schemeClr val="accent1"/>
          </a:solidFill>
          <a:ln w="19050" cap="flat" cmpd="sng" algn="ctr">
            <a:solidFill>
              <a:srgbClr val="FF3300"/>
            </a:solidFill>
            <a:prstDash val="sysDash"/>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106264" y="117101"/>
            <a:ext cx="8858224"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chemeClr val="tx2"/>
                </a:solidFill>
                <a:latin typeface="Times New Roman" pitchFamily="18" charset="0"/>
              </a:rPr>
              <a:t>1.2.2 </a:t>
            </a:r>
            <a:r>
              <a:rPr kumimoji="1" lang="zh-CN" altLang="en-US" sz="2400" b="1" dirty="0">
                <a:solidFill>
                  <a:schemeClr val="tx2"/>
                </a:solidFill>
                <a:latin typeface="Times New Roman" pitchFamily="18" charset="0"/>
              </a:rPr>
              <a:t>单</a:t>
            </a:r>
            <a:r>
              <a:rPr kumimoji="1" lang="zh-CN" altLang="en-US" sz="2400" b="1" dirty="0" smtClean="0">
                <a:solidFill>
                  <a:schemeClr val="tx2"/>
                </a:solidFill>
                <a:latin typeface="Times New Roman" pitchFamily="18" charset="0"/>
              </a:rPr>
              <a:t>道</a:t>
            </a:r>
            <a:r>
              <a:rPr kumimoji="1" lang="en-US" altLang="zh-CN" sz="2400" b="1" baseline="30000" dirty="0" smtClean="0">
                <a:solidFill>
                  <a:schemeClr val="tx2"/>
                </a:solidFill>
                <a:latin typeface="Times New Roman" pitchFamily="18" charset="0"/>
              </a:rPr>
              <a:t>1</a:t>
            </a:r>
            <a:r>
              <a:rPr kumimoji="1" lang="zh-CN" altLang="en-US" sz="2400" b="1" dirty="0" smtClean="0">
                <a:solidFill>
                  <a:schemeClr val="tx2"/>
                </a:solidFill>
                <a:latin typeface="Times New Roman" pitchFamily="18" charset="0"/>
              </a:rPr>
              <a:t>“</a:t>
            </a:r>
            <a:r>
              <a:rPr kumimoji="1" lang="zh-CN" altLang="en-US" sz="2400" b="1" u="sng" dirty="0" smtClean="0">
                <a:solidFill>
                  <a:schemeClr val="tx2"/>
                </a:solidFill>
                <a:latin typeface="Times New Roman" pitchFamily="18" charset="0"/>
              </a:rPr>
              <a:t>批</a:t>
            </a:r>
            <a:r>
              <a:rPr kumimoji="1" lang="zh-CN" altLang="en-US" sz="2400" b="1" u="sng" dirty="0">
                <a:solidFill>
                  <a:schemeClr val="tx2"/>
                </a:solidFill>
                <a:latin typeface="Times New Roman" pitchFamily="18" charset="0"/>
              </a:rPr>
              <a:t>处</a:t>
            </a:r>
            <a:r>
              <a:rPr kumimoji="1" lang="zh-CN" altLang="en-US" sz="2400" b="1" u="sng" dirty="0" smtClean="0">
                <a:solidFill>
                  <a:schemeClr val="tx2"/>
                </a:solidFill>
                <a:latin typeface="Times New Roman" pitchFamily="18" charset="0"/>
              </a:rPr>
              <a:t>理</a:t>
            </a:r>
            <a:r>
              <a:rPr kumimoji="1" lang="en-US" altLang="zh-CN" sz="2400" b="1" u="sng" baseline="30000" dirty="0" smtClean="0">
                <a:solidFill>
                  <a:schemeClr val="tx2"/>
                </a:solidFill>
                <a:latin typeface="Times New Roman" pitchFamily="18" charset="0"/>
              </a:rPr>
              <a:t>2</a:t>
            </a:r>
            <a:r>
              <a:rPr kumimoji="1" lang="zh-CN" altLang="en-US" sz="2400" b="1" u="sng" dirty="0" smtClean="0">
                <a:solidFill>
                  <a:schemeClr val="tx2"/>
                </a:solidFill>
                <a:latin typeface="Times New Roman" pitchFamily="18" charset="0"/>
              </a:rPr>
              <a:t>系</a:t>
            </a:r>
            <a:r>
              <a:rPr kumimoji="1" lang="zh-CN" altLang="en-US" sz="2400" b="1" u="sng" dirty="0" smtClean="0">
                <a:solidFill>
                  <a:schemeClr val="tx2"/>
                </a:solidFill>
                <a:latin typeface="Times New Roman" pitchFamily="18" charset="0"/>
              </a:rPr>
              <a:t>统</a:t>
            </a:r>
            <a:r>
              <a:rPr kumimoji="1" lang="zh-CN" altLang="en-US" sz="2400" b="1" dirty="0" smtClean="0">
                <a:solidFill>
                  <a:schemeClr val="tx2"/>
                </a:solidFill>
                <a:latin typeface="Times New Roman" pitchFamily="18" charset="0"/>
              </a:rPr>
              <a:t>”</a:t>
            </a:r>
            <a:endParaRPr kumimoji="1" lang="en-US" altLang="zh-CN" sz="2400" b="1" dirty="0" smtClean="0">
              <a:solidFill>
                <a:schemeClr val="tx2"/>
              </a:solidFill>
              <a:latin typeface="Times New Roman" pitchFamily="18" charset="0"/>
            </a:endParaRPr>
          </a:p>
          <a:p>
            <a:pPr eaLnBrk="1" hangingPunct="1">
              <a:spcBef>
                <a:spcPts val="600"/>
              </a:spcBef>
            </a:pPr>
            <a:r>
              <a:rPr kumimoji="1" lang="zh-CN" altLang="en-US" sz="2100" b="1" dirty="0" smtClean="0">
                <a:latin typeface="Times New Roman" pitchFamily="18" charset="0"/>
              </a:rPr>
              <a:t>    </a:t>
            </a:r>
            <a:r>
              <a:rPr kumimoji="1" lang="zh-CN" altLang="en-US" sz="2100" b="1" dirty="0" smtClean="0">
                <a:latin typeface="Times New Roman" pitchFamily="18" charset="0"/>
              </a:rPr>
              <a:t>       </a:t>
            </a:r>
            <a:r>
              <a:rPr kumimoji="1" lang="en-US" altLang="zh-CN" sz="2100" b="1" dirty="0" smtClean="0">
                <a:latin typeface="Times New Roman" pitchFamily="18" charset="0"/>
              </a:rPr>
              <a:t>(1). </a:t>
            </a:r>
            <a:r>
              <a:rPr kumimoji="1" lang="zh-CN" altLang="en-US" sz="2100" b="1" dirty="0" smtClean="0">
                <a:latin typeface="Times New Roman" pitchFamily="18" charset="0"/>
              </a:rPr>
              <a:t>向</a:t>
            </a:r>
            <a:r>
              <a:rPr kumimoji="1" lang="zh-CN" altLang="en-US" sz="2100" b="1" u="sng" dirty="0" smtClean="0">
                <a:solidFill>
                  <a:schemeClr val="tx2"/>
                </a:solidFill>
                <a:latin typeface="Times New Roman" pitchFamily="18" charset="0"/>
              </a:rPr>
              <a:t>磁</a:t>
            </a:r>
            <a:r>
              <a:rPr kumimoji="1" lang="zh-CN" altLang="en-US" sz="2100" b="1" u="sng" dirty="0">
                <a:solidFill>
                  <a:schemeClr val="tx2"/>
                </a:solidFill>
                <a:latin typeface="Times New Roman" pitchFamily="18" charset="0"/>
              </a:rPr>
              <a:t>带</a:t>
            </a:r>
            <a:r>
              <a:rPr kumimoji="1" lang="en-US" altLang="zh-CN" sz="2100" b="1" u="sng" dirty="0">
                <a:solidFill>
                  <a:schemeClr val="tx2"/>
                </a:solidFill>
                <a:latin typeface="Times New Roman" pitchFamily="18" charset="0"/>
              </a:rPr>
              <a:t>/</a:t>
            </a:r>
            <a:r>
              <a:rPr kumimoji="1" lang="zh-CN" altLang="en-US" sz="2100" b="1" u="sng" dirty="0">
                <a:solidFill>
                  <a:schemeClr val="tx2"/>
                </a:solidFill>
                <a:latin typeface="Times New Roman" pitchFamily="18" charset="0"/>
              </a:rPr>
              <a:t>盘</a:t>
            </a:r>
            <a:r>
              <a:rPr kumimoji="1" lang="zh-CN" altLang="en-US" sz="2100" b="1" dirty="0">
                <a:latin typeface="Times New Roman" pitchFamily="18" charset="0"/>
              </a:rPr>
              <a:t>输</a:t>
            </a:r>
            <a:r>
              <a:rPr kumimoji="1" lang="zh-CN" altLang="en-US" sz="2100" b="1" dirty="0" smtClean="0">
                <a:latin typeface="Times New Roman" pitchFamily="18" charset="0"/>
              </a:rPr>
              <a:t>入</a:t>
            </a:r>
            <a:r>
              <a:rPr kumimoji="1" lang="zh-CN" altLang="en-US" sz="2100" b="1" u="sng" dirty="0">
                <a:solidFill>
                  <a:srgbClr val="FF3300"/>
                </a:solidFill>
                <a:latin typeface="Times New Roman" pitchFamily="18" charset="0"/>
              </a:rPr>
              <a:t>多</a:t>
            </a:r>
            <a:r>
              <a:rPr kumimoji="1" lang="zh-CN" altLang="en-US" sz="2100" b="1" u="sng" dirty="0" smtClean="0">
                <a:solidFill>
                  <a:srgbClr val="FF3300"/>
                </a:solidFill>
                <a:latin typeface="Times New Roman" pitchFamily="18" charset="0"/>
              </a:rPr>
              <a:t>个</a:t>
            </a:r>
            <a:r>
              <a:rPr kumimoji="1" lang="en-US" altLang="zh-CN" sz="2100" b="1" u="sng" dirty="0" smtClean="0">
                <a:solidFill>
                  <a:srgbClr val="FF3300"/>
                </a:solidFill>
                <a:latin typeface="Times New Roman" pitchFamily="18" charset="0"/>
              </a:rPr>
              <a:t>/</a:t>
            </a:r>
            <a:r>
              <a:rPr kumimoji="1" lang="zh-CN" altLang="en-US" sz="2100" b="1" u="sng" dirty="0" smtClean="0">
                <a:solidFill>
                  <a:srgbClr val="FF3300"/>
                </a:solidFill>
                <a:latin typeface="Times New Roman" pitchFamily="18" charset="0"/>
              </a:rPr>
              <a:t>一批</a:t>
            </a:r>
            <a:r>
              <a:rPr kumimoji="1" lang="zh-CN" altLang="en-US" sz="2100" b="1" dirty="0" smtClean="0">
                <a:latin typeface="Times New Roman" pitchFamily="18" charset="0"/>
              </a:rPr>
              <a:t>作</a:t>
            </a:r>
            <a:r>
              <a:rPr kumimoji="1" lang="zh-CN" altLang="en-US" sz="2100" b="1" dirty="0">
                <a:latin typeface="Times New Roman" pitchFamily="18" charset="0"/>
              </a:rPr>
              <a:t>业</a:t>
            </a:r>
            <a:r>
              <a:rPr kumimoji="1" lang="en-US" altLang="zh-CN" sz="2100" b="1" dirty="0">
                <a:latin typeface="Times New Roman" pitchFamily="18" charset="0"/>
              </a:rPr>
              <a:t>/</a:t>
            </a:r>
            <a:r>
              <a:rPr kumimoji="1" lang="zh-CN" altLang="en-US" sz="2100" b="1" dirty="0" smtClean="0">
                <a:latin typeface="Times New Roman" pitchFamily="18" charset="0"/>
              </a:rPr>
              <a:t>次</a:t>
            </a:r>
            <a:r>
              <a:rPr kumimoji="1" lang="zh-CN" altLang="en-US" sz="2100" b="1" dirty="0" smtClean="0">
                <a:latin typeface="Times New Roman" pitchFamily="18" charset="0"/>
              </a:rPr>
              <a:t>；</a:t>
            </a:r>
            <a:r>
              <a:rPr kumimoji="1" lang="en-US" altLang="zh-CN" sz="2100" b="1" dirty="0" smtClean="0">
                <a:latin typeface="Times New Roman" pitchFamily="18" charset="0"/>
              </a:rPr>
              <a:t>(</a:t>
            </a:r>
            <a:r>
              <a:rPr kumimoji="1" lang="en-US" altLang="zh-CN" sz="2000" b="1" dirty="0" smtClean="0">
                <a:latin typeface="Times New Roman" pitchFamily="18" charset="0"/>
              </a:rPr>
              <a:t>2).  </a:t>
            </a:r>
            <a:r>
              <a:rPr kumimoji="1" lang="zh-CN" altLang="en-US" sz="2000" b="1" dirty="0" smtClean="0">
                <a:latin typeface="Times New Roman" pitchFamily="18" charset="0"/>
              </a:rPr>
              <a:t>从</a:t>
            </a:r>
            <a:r>
              <a:rPr kumimoji="1" lang="zh-CN" altLang="en-US" sz="2000" b="1" u="sng" dirty="0">
                <a:solidFill>
                  <a:schemeClr val="tx2"/>
                </a:solidFill>
                <a:latin typeface="Times New Roman" pitchFamily="18" charset="0"/>
              </a:rPr>
              <a:t>磁带</a:t>
            </a:r>
            <a:r>
              <a:rPr kumimoji="1" lang="en-US" altLang="zh-CN" sz="2000" b="1" u="sng" dirty="0">
                <a:solidFill>
                  <a:schemeClr val="tx2"/>
                </a:solidFill>
                <a:latin typeface="Times New Roman" pitchFamily="18" charset="0"/>
              </a:rPr>
              <a:t>/</a:t>
            </a:r>
            <a:r>
              <a:rPr kumimoji="1" lang="zh-CN" altLang="en-US" sz="2000" b="1" u="sng" dirty="0">
                <a:solidFill>
                  <a:schemeClr val="tx2"/>
                </a:solidFill>
                <a:latin typeface="Times New Roman" pitchFamily="18" charset="0"/>
              </a:rPr>
              <a:t>盘</a:t>
            </a:r>
            <a:r>
              <a:rPr kumimoji="1" lang="zh-CN" altLang="en-US" sz="2000" b="1" dirty="0">
                <a:latin typeface="Times New Roman" pitchFamily="18" charset="0"/>
              </a:rPr>
              <a:t>输</a:t>
            </a:r>
            <a:r>
              <a:rPr kumimoji="1" lang="zh-CN" altLang="en-US" sz="2000" b="1" dirty="0" smtClean="0">
                <a:latin typeface="Times New Roman" pitchFamily="18" charset="0"/>
              </a:rPr>
              <a:t>入</a:t>
            </a:r>
            <a:r>
              <a:rPr kumimoji="1" lang="en-US" altLang="zh-CN" sz="2000" b="1" u="sng" dirty="0" smtClean="0">
                <a:solidFill>
                  <a:srgbClr val="FF0000"/>
                </a:solidFill>
                <a:latin typeface="Times New Roman" pitchFamily="18" charset="0"/>
              </a:rPr>
              <a:t>1</a:t>
            </a:r>
            <a:r>
              <a:rPr kumimoji="1" lang="zh-CN" altLang="en-US" sz="2000" b="1" u="sng" dirty="0" smtClean="0">
                <a:solidFill>
                  <a:srgbClr val="FF0000"/>
                </a:solidFill>
                <a:latin typeface="Times New Roman" pitchFamily="18" charset="0"/>
              </a:rPr>
              <a:t>个</a:t>
            </a:r>
            <a:r>
              <a:rPr kumimoji="1" lang="zh-CN" altLang="en-US" sz="2000" b="1" dirty="0">
                <a:latin typeface="Times New Roman" pitchFamily="18" charset="0"/>
              </a:rPr>
              <a:t>作业</a:t>
            </a:r>
            <a:r>
              <a:rPr kumimoji="1" lang="en-US" altLang="zh-CN" sz="2000" b="1" dirty="0">
                <a:latin typeface="Times New Roman" pitchFamily="18" charset="0"/>
              </a:rPr>
              <a:t>/</a:t>
            </a:r>
            <a:r>
              <a:rPr kumimoji="1" lang="zh-CN" altLang="en-US" sz="2000" b="1" dirty="0" smtClean="0">
                <a:latin typeface="Times New Roman" pitchFamily="18" charset="0"/>
              </a:rPr>
              <a:t>次</a:t>
            </a:r>
            <a:endParaRPr kumimoji="1" lang="en-US" altLang="zh-CN" sz="2000" b="1" dirty="0" smtClean="0">
              <a:latin typeface="Times New Roman" pitchFamily="18" charset="0"/>
            </a:endParaRPr>
          </a:p>
          <a:p>
            <a:pPr eaLnBrk="1" hangingPunct="1">
              <a:spcBef>
                <a:spcPts val="600"/>
              </a:spcBef>
            </a:pPr>
            <a:r>
              <a:rPr kumimoji="1" lang="zh-CN" altLang="en-US" sz="2000" b="1" dirty="0" smtClean="0">
                <a:latin typeface="Times New Roman" pitchFamily="18" charset="0"/>
              </a:rPr>
              <a:t>            </a:t>
            </a:r>
            <a:r>
              <a:rPr kumimoji="1" lang="en-US" altLang="zh-CN" sz="2000" b="1" dirty="0" smtClean="0">
                <a:latin typeface="Times New Roman" pitchFamily="18" charset="0"/>
              </a:rPr>
              <a:t>(3).  </a:t>
            </a:r>
            <a:r>
              <a:rPr kumimoji="1" lang="zh-CN" altLang="en-US" sz="2100" b="1" u="sng" dirty="0" smtClean="0">
                <a:solidFill>
                  <a:schemeClr val="tx2"/>
                </a:solidFill>
                <a:latin typeface="Times New Roman" pitchFamily="18" charset="0"/>
              </a:rPr>
              <a:t>脱</a:t>
            </a:r>
            <a:r>
              <a:rPr kumimoji="1" lang="zh-CN" altLang="en-US" sz="2100" b="1" u="sng" dirty="0">
                <a:solidFill>
                  <a:schemeClr val="tx2"/>
                </a:solidFill>
                <a:latin typeface="Times New Roman" pitchFamily="18" charset="0"/>
              </a:rPr>
              <a:t>机</a:t>
            </a:r>
            <a:r>
              <a:rPr kumimoji="1" lang="en-US" altLang="zh-CN" sz="2100" b="1" dirty="0" smtClean="0">
                <a:latin typeface="Times New Roman" pitchFamily="18" charset="0"/>
              </a:rPr>
              <a:t>+</a:t>
            </a:r>
            <a:r>
              <a:rPr kumimoji="1" lang="zh-CN" altLang="en-US" sz="2100" b="1" u="sng" dirty="0" smtClean="0">
                <a:solidFill>
                  <a:srgbClr val="FF0000"/>
                </a:solidFill>
                <a:latin typeface="Times New Roman" pitchFamily="18" charset="0"/>
              </a:rPr>
              <a:t>自动</a:t>
            </a:r>
            <a:r>
              <a:rPr kumimoji="1" lang="en-US" altLang="zh-CN" sz="2100" b="1" u="sng" dirty="0">
                <a:solidFill>
                  <a:srgbClr val="FF0000"/>
                </a:solidFill>
                <a:latin typeface="Times New Roman" pitchFamily="18" charset="0"/>
              </a:rPr>
              <a:t>(</a:t>
            </a:r>
            <a:r>
              <a:rPr kumimoji="1" lang="zh-CN" altLang="en-US" sz="2100" b="1" u="sng" dirty="0" smtClean="0">
                <a:solidFill>
                  <a:srgbClr val="FF0000"/>
                </a:solidFill>
                <a:latin typeface="Times New Roman" pitchFamily="18" charset="0"/>
              </a:rPr>
              <a:t>连续</a:t>
            </a:r>
            <a:r>
              <a:rPr kumimoji="1" lang="en-US" altLang="zh-CN" sz="2100" b="1" u="sng" dirty="0" smtClean="0">
                <a:solidFill>
                  <a:srgbClr val="FF0000"/>
                </a:solidFill>
                <a:latin typeface="Times New Roman" pitchFamily="18" charset="0"/>
              </a:rPr>
              <a:t>)</a:t>
            </a:r>
            <a:r>
              <a:rPr kumimoji="1" lang="zh-CN" altLang="en-US" sz="2100" b="1" dirty="0" smtClean="0">
                <a:latin typeface="Times New Roman" pitchFamily="18" charset="0"/>
              </a:rPr>
              <a:t>操作） </a:t>
            </a:r>
            <a:endParaRPr kumimoji="1" lang="zh-CN" altLang="en-US" sz="2100" b="1" dirty="0">
              <a:latin typeface="Times New Roman" pitchFamily="18" charset="0"/>
            </a:endParaRPr>
          </a:p>
        </p:txBody>
      </p:sp>
      <p:sp>
        <p:nvSpPr>
          <p:cNvPr id="25603" name="Text Box 6"/>
          <p:cNvSpPr txBox="1">
            <a:spLocks noChangeArrowheads="1"/>
          </p:cNvSpPr>
          <p:nvPr/>
        </p:nvSpPr>
        <p:spPr bwMode="auto">
          <a:xfrm>
            <a:off x="540071" y="1281375"/>
            <a:ext cx="8208963"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Tx/>
              <a:buAutoNum type="arabicPeriod"/>
            </a:pPr>
            <a:r>
              <a:rPr kumimoji="1" lang="zh-CN" altLang="en-US" sz="2200" b="1" dirty="0">
                <a:latin typeface="Times New Roman" pitchFamily="18" charset="0"/>
              </a:rPr>
              <a:t>单道批处理系统</a:t>
            </a:r>
            <a:r>
              <a:rPr kumimoji="1" lang="en-US" altLang="zh-CN" sz="2200" b="1" dirty="0">
                <a:latin typeface="Times New Roman" pitchFamily="18" charset="0"/>
              </a:rPr>
              <a:t>(Simple Batch Processing System)</a:t>
            </a:r>
            <a:r>
              <a:rPr kumimoji="1" lang="zh-CN" altLang="en-US" sz="2200" b="1" dirty="0">
                <a:latin typeface="Times New Roman" pitchFamily="18" charset="0"/>
              </a:rPr>
              <a:t>的处理过程</a:t>
            </a:r>
            <a:endParaRPr kumimoji="1" lang="en-US" altLang="zh-CN" sz="2200" b="1" dirty="0">
              <a:latin typeface="Times New Roman" pitchFamily="18" charset="0"/>
            </a:endParaRPr>
          </a:p>
          <a:p>
            <a:pPr eaLnBrk="1" hangingPunct="1">
              <a:spcBef>
                <a:spcPts val="600"/>
              </a:spcBef>
            </a:pPr>
            <a:r>
              <a:rPr kumimoji="1" lang="zh-CN" altLang="en-US" sz="2400" b="1" dirty="0">
                <a:latin typeface="Times New Roman" pitchFamily="18" charset="0"/>
              </a:rPr>
              <a:t>            </a:t>
            </a:r>
            <a:r>
              <a:rPr kumimoji="1" lang="zh-CN" altLang="en-US" sz="2000" b="1" u="sng" dirty="0">
                <a:solidFill>
                  <a:srgbClr val="FFFF00"/>
                </a:solidFill>
                <a:latin typeface="Times New Roman" pitchFamily="18" charset="0"/>
              </a:rPr>
              <a:t>一</a:t>
            </a:r>
            <a:r>
              <a:rPr kumimoji="1" lang="zh-CN" altLang="en-US" sz="2000" b="1" u="sng" dirty="0" smtClean="0">
                <a:solidFill>
                  <a:srgbClr val="FFFF00"/>
                </a:solidFill>
                <a:latin typeface="Times New Roman" pitchFamily="18" charset="0"/>
              </a:rPr>
              <a:t>批</a:t>
            </a:r>
            <a:r>
              <a:rPr kumimoji="1" lang="en-US" altLang="zh-CN" sz="2000" b="1" baseline="30000" dirty="0" smtClean="0">
                <a:solidFill>
                  <a:srgbClr val="FFFF00"/>
                </a:solidFill>
                <a:latin typeface="Times New Roman" pitchFamily="18" charset="0"/>
              </a:rPr>
              <a:t>1</a:t>
            </a:r>
            <a:r>
              <a:rPr kumimoji="1" lang="zh-CN" altLang="en-US" sz="2000" b="1" dirty="0" smtClean="0">
                <a:solidFill>
                  <a:srgbClr val="FFFF00"/>
                </a:solidFill>
                <a:latin typeface="Times New Roman" pitchFamily="18" charset="0"/>
              </a:rPr>
              <a:t>卡</a:t>
            </a:r>
            <a:r>
              <a:rPr kumimoji="1" lang="zh-CN" altLang="en-US" sz="2000" b="1" dirty="0">
                <a:solidFill>
                  <a:srgbClr val="FFFF00"/>
                </a:solidFill>
                <a:latin typeface="Times New Roman" pitchFamily="18" charset="0"/>
              </a:rPr>
              <a:t>片作业</a:t>
            </a:r>
            <a:r>
              <a:rPr kumimoji="1" lang="en-US" altLang="zh-CN" sz="2000" dirty="0">
                <a:latin typeface="Times New Roman" pitchFamily="18" charset="0"/>
              </a:rPr>
              <a:t>(</a:t>
            </a:r>
            <a:r>
              <a:rPr kumimoji="1" lang="zh-CN" altLang="en-US" sz="2000" dirty="0">
                <a:latin typeface="Times New Roman" pitchFamily="18" charset="0"/>
              </a:rPr>
              <a:t>一个或一组程序</a:t>
            </a:r>
            <a:r>
              <a:rPr kumimoji="1" lang="en-US" altLang="zh-CN" sz="2000" dirty="0">
                <a:latin typeface="Times New Roman" pitchFamily="18" charset="0"/>
              </a:rPr>
              <a:t>)</a:t>
            </a:r>
            <a:r>
              <a:rPr kumimoji="1" lang="zh-CN" altLang="en-US" sz="2000" dirty="0">
                <a:latin typeface="Times New Roman" pitchFamily="18" charset="0"/>
              </a:rPr>
              <a:t>被读入到磁带</a:t>
            </a:r>
            <a:r>
              <a:rPr kumimoji="1" lang="en-US" altLang="zh-CN" sz="2000" dirty="0" smtClean="0">
                <a:latin typeface="Times New Roman" pitchFamily="18" charset="0"/>
              </a:rPr>
              <a:t>-&gt;</a:t>
            </a:r>
            <a:r>
              <a:rPr kumimoji="1" lang="zh-CN" altLang="en-US" sz="2000" dirty="0" smtClean="0">
                <a:latin typeface="Times New Roman" pitchFamily="18" charset="0"/>
              </a:rPr>
              <a:t>在</a:t>
            </a:r>
            <a:r>
              <a:rPr kumimoji="1" lang="zh-CN" altLang="en-US" sz="2000" b="1" dirty="0">
                <a:solidFill>
                  <a:srgbClr val="FFFF00"/>
                </a:solidFill>
                <a:latin typeface="Times New Roman" pitchFamily="18" charset="0"/>
              </a:rPr>
              <a:t>监督程序</a:t>
            </a:r>
            <a:r>
              <a:rPr kumimoji="1" lang="zh-CN" altLang="en-US" sz="2000" dirty="0" smtClean="0">
                <a:latin typeface="Times New Roman" pitchFamily="18" charset="0"/>
              </a:rPr>
              <a:t>控制下，按</a:t>
            </a:r>
            <a:r>
              <a:rPr kumimoji="1" lang="zh-CN" altLang="en-US" sz="2000" dirty="0">
                <a:latin typeface="Times New Roman" pitchFamily="18" charset="0"/>
              </a:rPr>
              <a:t>队</a:t>
            </a:r>
            <a:r>
              <a:rPr kumimoji="1" lang="zh-CN" altLang="en-US" sz="2000" dirty="0" smtClean="0">
                <a:latin typeface="Times New Roman" pitchFamily="18" charset="0"/>
              </a:rPr>
              <a:t>列方式每次</a:t>
            </a:r>
            <a:r>
              <a:rPr kumimoji="1" lang="zh-CN" altLang="en-US" sz="2000" dirty="0">
                <a:latin typeface="Times New Roman" pitchFamily="18" charset="0"/>
              </a:rPr>
              <a:t>调入内存</a:t>
            </a:r>
            <a:r>
              <a:rPr kumimoji="1" lang="zh-CN" altLang="en-US" sz="2000" b="1" u="sng" dirty="0">
                <a:solidFill>
                  <a:srgbClr val="FFFF00"/>
                </a:solidFill>
                <a:latin typeface="Times New Roman" pitchFamily="18" charset="0"/>
              </a:rPr>
              <a:t>一</a:t>
            </a:r>
            <a:r>
              <a:rPr kumimoji="1" lang="zh-CN" altLang="en-US" sz="2000" b="1" u="sng" dirty="0" smtClean="0">
                <a:solidFill>
                  <a:srgbClr val="FFFF00"/>
                </a:solidFill>
                <a:latin typeface="Times New Roman" pitchFamily="18" charset="0"/>
              </a:rPr>
              <a:t>个</a:t>
            </a:r>
            <a:r>
              <a:rPr kumimoji="1" lang="en-US" altLang="zh-CN" sz="2000" b="1" baseline="30000" dirty="0" smtClean="0">
                <a:solidFill>
                  <a:srgbClr val="FFFF00"/>
                </a:solidFill>
                <a:latin typeface="Times New Roman" pitchFamily="18" charset="0"/>
              </a:rPr>
              <a:t>2</a:t>
            </a:r>
            <a:r>
              <a:rPr kumimoji="1" lang="en-US" altLang="zh-CN" sz="2000" b="1" dirty="0" smtClean="0">
                <a:solidFill>
                  <a:srgbClr val="FFFF00"/>
                </a:solidFill>
                <a:latin typeface="Times New Roman" pitchFamily="18" charset="0"/>
              </a:rPr>
              <a:t>/</a:t>
            </a:r>
            <a:r>
              <a:rPr kumimoji="1" lang="zh-CN" altLang="en-US" sz="2000" b="1" dirty="0">
                <a:solidFill>
                  <a:srgbClr val="FFFF00"/>
                </a:solidFill>
                <a:latin typeface="Times New Roman" pitchFamily="18" charset="0"/>
              </a:rPr>
              <a:t>道</a:t>
            </a:r>
            <a:r>
              <a:rPr kumimoji="1" lang="zh-CN" altLang="en-US" sz="2000" dirty="0">
                <a:solidFill>
                  <a:srgbClr val="FFFF00"/>
                </a:solidFill>
                <a:latin typeface="Times New Roman" pitchFamily="18" charset="0"/>
              </a:rPr>
              <a:t>作业</a:t>
            </a:r>
            <a:r>
              <a:rPr kumimoji="1" lang="zh-CN" altLang="en-US" sz="2000" dirty="0">
                <a:latin typeface="Times New Roman" pitchFamily="18" charset="0"/>
              </a:rPr>
              <a:t>，直到所有作业运行完成。</a:t>
            </a:r>
          </a:p>
        </p:txBody>
      </p:sp>
      <p:sp>
        <p:nvSpPr>
          <p:cNvPr id="25604" name="Text Box 7"/>
          <p:cNvSpPr txBox="1">
            <a:spLocks noChangeArrowheads="1"/>
          </p:cNvSpPr>
          <p:nvPr/>
        </p:nvSpPr>
        <p:spPr bwMode="auto">
          <a:xfrm>
            <a:off x="2124075" y="6237288"/>
            <a:ext cx="54752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200">
                <a:latin typeface="Times New Roman" pitchFamily="18" charset="0"/>
              </a:rPr>
              <a:t>图 </a:t>
            </a:r>
            <a:r>
              <a:rPr kumimoji="1" lang="en-US" altLang="zh-CN" sz="2200">
                <a:latin typeface="Times New Roman" pitchFamily="18" charset="0"/>
              </a:rPr>
              <a:t>1-3 </a:t>
            </a:r>
            <a:r>
              <a:rPr kumimoji="1" lang="zh-CN" altLang="en-US" sz="2200">
                <a:latin typeface="Times New Roman" pitchFamily="18" charset="0"/>
              </a:rPr>
              <a:t>单道批处理系统</a:t>
            </a:r>
            <a:r>
              <a:rPr kumimoji="1" lang="en-US" altLang="zh-CN" sz="2200">
                <a:latin typeface="Times New Roman" pitchFamily="18" charset="0"/>
              </a:rPr>
              <a:t>(</a:t>
            </a:r>
            <a:r>
              <a:rPr kumimoji="1" lang="zh-CN" altLang="en-US" sz="2200">
                <a:latin typeface="Times New Roman" pitchFamily="18" charset="0"/>
              </a:rPr>
              <a:t>二代机</a:t>
            </a:r>
            <a:r>
              <a:rPr kumimoji="1" lang="en-US" altLang="zh-CN" sz="2200">
                <a:latin typeface="Times New Roman" pitchFamily="18" charset="0"/>
              </a:rPr>
              <a:t>)</a:t>
            </a:r>
            <a:r>
              <a:rPr kumimoji="1" lang="zh-CN" altLang="en-US" sz="2200">
                <a:latin typeface="Times New Roman" pitchFamily="18" charset="0"/>
              </a:rPr>
              <a:t>的处理流程 </a:t>
            </a:r>
          </a:p>
        </p:txBody>
      </p:sp>
      <p:grpSp>
        <p:nvGrpSpPr>
          <p:cNvPr id="25605" name="Group 10"/>
          <p:cNvGrpSpPr>
            <a:grpSpLocks noChangeAspect="1"/>
          </p:cNvGrpSpPr>
          <p:nvPr/>
        </p:nvGrpSpPr>
        <p:grpSpPr bwMode="auto">
          <a:xfrm>
            <a:off x="1143000" y="2756519"/>
            <a:ext cx="6840538" cy="3458543"/>
            <a:chOff x="748" y="1079"/>
            <a:chExt cx="4309" cy="3012"/>
          </a:xfrm>
        </p:grpSpPr>
        <p:sp>
          <p:nvSpPr>
            <p:cNvPr id="25606" name="AutoShape 9"/>
            <p:cNvSpPr>
              <a:spLocks noChangeAspect="1" noChangeArrowheads="1" noTextEdit="1"/>
            </p:cNvSpPr>
            <p:nvPr/>
          </p:nvSpPr>
          <p:spPr bwMode="auto">
            <a:xfrm>
              <a:off x="748" y="1079"/>
              <a:ext cx="4309" cy="3012"/>
            </a:xfrm>
            <a:prstGeom prst="rect">
              <a:avLst/>
            </a:pr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07" name="Rectangle 11"/>
            <p:cNvSpPr>
              <a:spLocks noChangeArrowheads="1"/>
            </p:cNvSpPr>
            <p:nvPr/>
          </p:nvSpPr>
          <p:spPr bwMode="auto">
            <a:xfrm>
              <a:off x="3676" y="1125"/>
              <a:ext cx="1318" cy="650"/>
            </a:xfrm>
            <a:prstGeom prst="rect">
              <a:avLst/>
            </a:prstGeom>
            <a:solidFill>
              <a:srgbClr val="FFFFFF"/>
            </a:solidFill>
            <a:ln w="20638">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5608" name="Rectangle 12"/>
            <p:cNvSpPr>
              <a:spLocks noChangeArrowheads="1"/>
            </p:cNvSpPr>
            <p:nvPr/>
          </p:nvSpPr>
          <p:spPr bwMode="auto">
            <a:xfrm>
              <a:off x="3724" y="1108"/>
              <a:ext cx="103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900" dirty="0">
                  <a:solidFill>
                    <a:srgbClr val="000000"/>
                  </a:solidFill>
                  <a:latin typeface="宋体" pitchFamily="2" charset="-122"/>
                </a:rPr>
                <a:t> </a:t>
              </a:r>
              <a:r>
                <a:rPr lang="zh-CN" altLang="en-US" sz="1700" dirty="0">
                  <a:solidFill>
                    <a:srgbClr val="000000"/>
                  </a:solidFill>
                  <a:latin typeface="宋体" pitchFamily="2" charset="-122"/>
                </a:rPr>
                <a:t>把下一个作业的</a:t>
              </a:r>
            </a:p>
            <a:p>
              <a:r>
                <a:rPr lang="zh-CN" altLang="en-US" sz="1700" dirty="0">
                  <a:solidFill>
                    <a:srgbClr val="000000"/>
                  </a:solidFill>
                  <a:latin typeface="宋体" pitchFamily="2" charset="-122"/>
                </a:rPr>
                <a:t>   </a:t>
              </a:r>
              <a:r>
                <a:rPr lang="zh-CN" altLang="en-US" sz="1600" b="1" dirty="0">
                  <a:solidFill>
                    <a:schemeClr val="accent2">
                      <a:lumMod val="50000"/>
                    </a:schemeClr>
                  </a:solidFill>
                  <a:latin typeface="宋体" pitchFamily="2" charset="-122"/>
                </a:rPr>
                <a:t>源</a:t>
              </a:r>
              <a:r>
                <a:rPr lang="zh-CN" altLang="en-US" sz="1600" b="1" dirty="0">
                  <a:solidFill>
                    <a:schemeClr val="accent2">
                      <a:lumMod val="50000"/>
                    </a:schemeClr>
                  </a:solidFill>
                </a:rPr>
                <a:t>程序</a:t>
              </a:r>
              <a:r>
                <a:rPr lang="zh-CN" altLang="en-US" sz="1600" b="1" dirty="0">
                  <a:solidFill>
                    <a:srgbClr val="FF0000"/>
                  </a:solidFill>
                </a:rPr>
                <a:t>转换</a:t>
              </a:r>
              <a:r>
                <a:rPr lang="zh-CN" altLang="en-US" sz="1600" dirty="0">
                  <a:solidFill>
                    <a:srgbClr val="000000"/>
                  </a:solidFill>
                </a:rPr>
                <a:t>为</a:t>
              </a:r>
            </a:p>
            <a:p>
              <a:r>
                <a:rPr lang="zh-CN" altLang="en-US" sz="1600" dirty="0">
                  <a:solidFill>
                    <a:srgbClr val="000000"/>
                  </a:solidFill>
                </a:rPr>
                <a:t>         </a:t>
              </a:r>
              <a:r>
                <a:rPr lang="zh-CN" altLang="en-US" sz="1600" b="1" dirty="0">
                  <a:solidFill>
                    <a:schemeClr val="accent2">
                      <a:lumMod val="50000"/>
                    </a:schemeClr>
                  </a:solidFill>
                </a:rPr>
                <a:t>目标程序</a:t>
              </a:r>
            </a:p>
          </p:txBody>
        </p:sp>
        <p:sp>
          <p:nvSpPr>
            <p:cNvPr id="25609" name="Rectangle 13"/>
            <p:cNvSpPr>
              <a:spLocks noChangeArrowheads="1"/>
            </p:cNvSpPr>
            <p:nvPr/>
          </p:nvSpPr>
          <p:spPr bwMode="auto">
            <a:xfrm>
              <a:off x="3676" y="1375"/>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zh-CN"/>
            </a:p>
          </p:txBody>
        </p:sp>
        <p:sp>
          <p:nvSpPr>
            <p:cNvPr id="25610" name="Rectangle 14"/>
            <p:cNvSpPr>
              <a:spLocks noChangeArrowheads="1"/>
            </p:cNvSpPr>
            <p:nvPr/>
          </p:nvSpPr>
          <p:spPr bwMode="auto">
            <a:xfrm>
              <a:off x="4259" y="1558"/>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zh-CN"/>
            </a:p>
          </p:txBody>
        </p:sp>
        <p:sp>
          <p:nvSpPr>
            <p:cNvPr id="25611" name="Line 15"/>
            <p:cNvSpPr>
              <a:spLocks noChangeShapeType="1"/>
            </p:cNvSpPr>
            <p:nvPr/>
          </p:nvSpPr>
          <p:spPr bwMode="auto">
            <a:xfrm flipH="1">
              <a:off x="4336" y="1775"/>
              <a:ext cx="5" cy="536"/>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Freeform 16"/>
            <p:cNvSpPr>
              <a:spLocks/>
            </p:cNvSpPr>
            <p:nvPr/>
          </p:nvSpPr>
          <p:spPr bwMode="auto">
            <a:xfrm>
              <a:off x="4309" y="2174"/>
              <a:ext cx="64" cy="137"/>
            </a:xfrm>
            <a:custGeom>
              <a:avLst/>
              <a:gdLst>
                <a:gd name="T0" fmla="*/ 64 w 64"/>
                <a:gd name="T1" fmla="*/ 0 h 137"/>
                <a:gd name="T2" fmla="*/ 26 w 64"/>
                <a:gd name="T3" fmla="*/ 23 h 137"/>
                <a:gd name="T4" fmla="*/ 0 w 64"/>
                <a:gd name="T5" fmla="*/ 0 h 137"/>
                <a:gd name="T6" fmla="*/ 26 w 64"/>
                <a:gd name="T7" fmla="*/ 137 h 137"/>
                <a:gd name="T8" fmla="*/ 64 w 64"/>
                <a:gd name="T9" fmla="*/ 0 h 137"/>
                <a:gd name="T10" fmla="*/ 0 60000 65536"/>
                <a:gd name="T11" fmla="*/ 0 60000 65536"/>
                <a:gd name="T12" fmla="*/ 0 60000 65536"/>
                <a:gd name="T13" fmla="*/ 0 60000 65536"/>
                <a:gd name="T14" fmla="*/ 0 60000 65536"/>
                <a:gd name="T15" fmla="*/ 0 w 64"/>
                <a:gd name="T16" fmla="*/ 0 h 137"/>
                <a:gd name="T17" fmla="*/ 64 w 64"/>
                <a:gd name="T18" fmla="*/ 137 h 137"/>
              </a:gdLst>
              <a:ahLst/>
              <a:cxnLst>
                <a:cxn ang="T10">
                  <a:pos x="T0" y="T1"/>
                </a:cxn>
                <a:cxn ang="T11">
                  <a:pos x="T2" y="T3"/>
                </a:cxn>
                <a:cxn ang="T12">
                  <a:pos x="T4" y="T5"/>
                </a:cxn>
                <a:cxn ang="T13">
                  <a:pos x="T6" y="T7"/>
                </a:cxn>
                <a:cxn ang="T14">
                  <a:pos x="T8" y="T9"/>
                </a:cxn>
              </a:cxnLst>
              <a:rect l="T15" t="T16" r="T17" b="T18"/>
              <a:pathLst>
                <a:path w="64" h="137">
                  <a:moveTo>
                    <a:pt x="64" y="0"/>
                  </a:moveTo>
                  <a:lnTo>
                    <a:pt x="26" y="23"/>
                  </a:lnTo>
                  <a:lnTo>
                    <a:pt x="0" y="0"/>
                  </a:lnTo>
                  <a:lnTo>
                    <a:pt x="26" y="137"/>
                  </a:lnTo>
                  <a:lnTo>
                    <a:pt x="64"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3" name="Freeform 17"/>
            <p:cNvSpPr>
              <a:spLocks/>
            </p:cNvSpPr>
            <p:nvPr/>
          </p:nvSpPr>
          <p:spPr bwMode="auto">
            <a:xfrm>
              <a:off x="3676" y="2311"/>
              <a:ext cx="1318" cy="651"/>
            </a:xfrm>
            <a:custGeom>
              <a:avLst/>
              <a:gdLst>
                <a:gd name="T0" fmla="*/ 0 w 1318"/>
                <a:gd name="T1" fmla="*/ 331 h 651"/>
                <a:gd name="T2" fmla="*/ 659 w 1318"/>
                <a:gd name="T3" fmla="*/ 0 h 651"/>
                <a:gd name="T4" fmla="*/ 1318 w 1318"/>
                <a:gd name="T5" fmla="*/ 331 h 651"/>
                <a:gd name="T6" fmla="*/ 659 w 1318"/>
                <a:gd name="T7" fmla="*/ 651 h 651"/>
                <a:gd name="T8" fmla="*/ 0 w 1318"/>
                <a:gd name="T9" fmla="*/ 331 h 651"/>
                <a:gd name="T10" fmla="*/ 0 60000 65536"/>
                <a:gd name="T11" fmla="*/ 0 60000 65536"/>
                <a:gd name="T12" fmla="*/ 0 60000 65536"/>
                <a:gd name="T13" fmla="*/ 0 60000 65536"/>
                <a:gd name="T14" fmla="*/ 0 60000 65536"/>
                <a:gd name="T15" fmla="*/ 0 w 1318"/>
                <a:gd name="T16" fmla="*/ 0 h 651"/>
                <a:gd name="T17" fmla="*/ 1318 w 1318"/>
                <a:gd name="T18" fmla="*/ 651 h 651"/>
              </a:gdLst>
              <a:ahLst/>
              <a:cxnLst>
                <a:cxn ang="T10">
                  <a:pos x="T0" y="T1"/>
                </a:cxn>
                <a:cxn ang="T11">
                  <a:pos x="T2" y="T3"/>
                </a:cxn>
                <a:cxn ang="T12">
                  <a:pos x="T4" y="T5"/>
                </a:cxn>
                <a:cxn ang="T13">
                  <a:pos x="T6" y="T7"/>
                </a:cxn>
                <a:cxn ang="T14">
                  <a:pos x="T8" y="T9"/>
                </a:cxn>
              </a:cxnLst>
              <a:rect l="T15" t="T16" r="T17" b="T18"/>
              <a:pathLst>
                <a:path w="1318" h="651">
                  <a:moveTo>
                    <a:pt x="0" y="331"/>
                  </a:moveTo>
                  <a:lnTo>
                    <a:pt x="659" y="0"/>
                  </a:lnTo>
                  <a:lnTo>
                    <a:pt x="1318" y="331"/>
                  </a:lnTo>
                  <a:lnTo>
                    <a:pt x="659" y="651"/>
                  </a:lnTo>
                  <a:lnTo>
                    <a:pt x="0" y="331"/>
                  </a:lnTo>
                  <a:close/>
                </a:path>
              </a:pathLst>
            </a:custGeom>
            <a:solidFill>
              <a:srgbClr val="FFFFFF"/>
            </a:solidFill>
            <a:ln w="20638">
              <a:solidFill>
                <a:srgbClr val="000000"/>
              </a:solidFill>
              <a:round/>
              <a:headEnd/>
              <a:tailEnd/>
            </a:ln>
          </p:spPr>
          <p:txBody>
            <a:bodyPr/>
            <a:lstStyle/>
            <a:p>
              <a:endParaRPr lang="zh-CN" altLang="en-US"/>
            </a:p>
          </p:txBody>
        </p:sp>
        <p:sp>
          <p:nvSpPr>
            <p:cNvPr id="25614" name="Rectangle 18"/>
            <p:cNvSpPr>
              <a:spLocks noChangeArrowheads="1"/>
            </p:cNvSpPr>
            <p:nvPr/>
          </p:nvSpPr>
          <p:spPr bwMode="auto">
            <a:xfrm>
              <a:off x="4094" y="2470"/>
              <a:ext cx="4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700" b="1" dirty="0">
                  <a:solidFill>
                    <a:schemeClr val="accent2">
                      <a:lumMod val="50000"/>
                    </a:schemeClr>
                  </a:solidFill>
                </a:rPr>
                <a:t>源程序</a:t>
              </a:r>
            </a:p>
          </p:txBody>
        </p:sp>
        <p:sp>
          <p:nvSpPr>
            <p:cNvPr id="25615" name="Rectangle 19"/>
            <p:cNvSpPr>
              <a:spLocks noChangeArrowheads="1"/>
            </p:cNvSpPr>
            <p:nvPr/>
          </p:nvSpPr>
          <p:spPr bwMode="auto">
            <a:xfrm>
              <a:off x="4094" y="2653"/>
              <a:ext cx="58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700" b="1" dirty="0">
                  <a:solidFill>
                    <a:srgbClr val="FF0000"/>
                  </a:solidFill>
                </a:rPr>
                <a:t>有错</a:t>
              </a:r>
              <a:r>
                <a:rPr lang="zh-CN" altLang="en-US" sz="1900" dirty="0">
                  <a:solidFill>
                    <a:srgbClr val="000000"/>
                  </a:solidFill>
                  <a:latin typeface="宋体" pitchFamily="2" charset="-122"/>
                </a:rPr>
                <a:t>吗？</a:t>
              </a:r>
              <a:endParaRPr lang="zh-CN" altLang="en-US" dirty="0"/>
            </a:p>
          </p:txBody>
        </p:sp>
        <p:sp>
          <p:nvSpPr>
            <p:cNvPr id="25616" name="Line 20"/>
            <p:cNvSpPr>
              <a:spLocks noChangeShapeType="1"/>
            </p:cNvSpPr>
            <p:nvPr/>
          </p:nvSpPr>
          <p:spPr bwMode="auto">
            <a:xfrm>
              <a:off x="4335" y="2962"/>
              <a:ext cx="1" cy="536"/>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Freeform 21"/>
            <p:cNvSpPr>
              <a:spLocks/>
            </p:cNvSpPr>
            <p:nvPr/>
          </p:nvSpPr>
          <p:spPr bwMode="auto">
            <a:xfrm>
              <a:off x="4309" y="3361"/>
              <a:ext cx="64" cy="137"/>
            </a:xfrm>
            <a:custGeom>
              <a:avLst/>
              <a:gdLst>
                <a:gd name="T0" fmla="*/ 64 w 64"/>
                <a:gd name="T1" fmla="*/ 0 h 137"/>
                <a:gd name="T2" fmla="*/ 26 w 64"/>
                <a:gd name="T3" fmla="*/ 23 h 137"/>
                <a:gd name="T4" fmla="*/ 0 w 64"/>
                <a:gd name="T5" fmla="*/ 0 h 137"/>
                <a:gd name="T6" fmla="*/ 26 w 64"/>
                <a:gd name="T7" fmla="*/ 137 h 137"/>
                <a:gd name="T8" fmla="*/ 64 w 64"/>
                <a:gd name="T9" fmla="*/ 0 h 137"/>
                <a:gd name="T10" fmla="*/ 0 60000 65536"/>
                <a:gd name="T11" fmla="*/ 0 60000 65536"/>
                <a:gd name="T12" fmla="*/ 0 60000 65536"/>
                <a:gd name="T13" fmla="*/ 0 60000 65536"/>
                <a:gd name="T14" fmla="*/ 0 60000 65536"/>
                <a:gd name="T15" fmla="*/ 0 w 64"/>
                <a:gd name="T16" fmla="*/ 0 h 137"/>
                <a:gd name="T17" fmla="*/ 64 w 64"/>
                <a:gd name="T18" fmla="*/ 137 h 137"/>
              </a:gdLst>
              <a:ahLst/>
              <a:cxnLst>
                <a:cxn ang="T10">
                  <a:pos x="T0" y="T1"/>
                </a:cxn>
                <a:cxn ang="T11">
                  <a:pos x="T2" y="T3"/>
                </a:cxn>
                <a:cxn ang="T12">
                  <a:pos x="T4" y="T5"/>
                </a:cxn>
                <a:cxn ang="T13">
                  <a:pos x="T6" y="T7"/>
                </a:cxn>
                <a:cxn ang="T14">
                  <a:pos x="T8" y="T9"/>
                </a:cxn>
              </a:cxnLst>
              <a:rect l="T15" t="T16" r="T17" b="T18"/>
              <a:pathLst>
                <a:path w="64" h="137">
                  <a:moveTo>
                    <a:pt x="64" y="0"/>
                  </a:moveTo>
                  <a:lnTo>
                    <a:pt x="26" y="23"/>
                  </a:lnTo>
                  <a:lnTo>
                    <a:pt x="0" y="0"/>
                  </a:lnTo>
                  <a:lnTo>
                    <a:pt x="26" y="137"/>
                  </a:lnTo>
                  <a:lnTo>
                    <a:pt x="64"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8" name="Rectangle 22"/>
            <p:cNvSpPr>
              <a:spLocks noChangeArrowheads="1"/>
            </p:cNvSpPr>
            <p:nvPr/>
          </p:nvSpPr>
          <p:spPr bwMode="auto">
            <a:xfrm>
              <a:off x="4081" y="312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a:latin typeface="宋体" pitchFamily="2" charset="-122"/>
                </a:rPr>
                <a:t>否</a:t>
              </a:r>
            </a:p>
          </p:txBody>
        </p:sp>
        <p:sp>
          <p:nvSpPr>
            <p:cNvPr id="25619" name="Rectangle 23"/>
            <p:cNvSpPr>
              <a:spLocks noChangeArrowheads="1"/>
            </p:cNvSpPr>
            <p:nvPr/>
          </p:nvSpPr>
          <p:spPr bwMode="auto">
            <a:xfrm>
              <a:off x="3682" y="3514"/>
              <a:ext cx="1318" cy="536"/>
            </a:xfrm>
            <a:prstGeom prst="rect">
              <a:avLst/>
            </a:prstGeom>
            <a:solidFill>
              <a:srgbClr val="FFFFFF"/>
            </a:solidFill>
            <a:ln w="20638">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5620" name="Rectangle 24"/>
            <p:cNvSpPr>
              <a:spLocks noChangeArrowheads="1"/>
            </p:cNvSpPr>
            <p:nvPr/>
          </p:nvSpPr>
          <p:spPr bwMode="auto">
            <a:xfrm>
              <a:off x="4043" y="3600"/>
              <a:ext cx="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700" b="1" dirty="0">
                  <a:solidFill>
                    <a:srgbClr val="FF0000"/>
                  </a:solidFill>
                </a:rPr>
                <a:t>装   配</a:t>
              </a:r>
            </a:p>
          </p:txBody>
        </p:sp>
        <p:sp>
          <p:nvSpPr>
            <p:cNvPr id="25621" name="Rectangle 25"/>
            <p:cNvSpPr>
              <a:spLocks noChangeArrowheads="1"/>
            </p:cNvSpPr>
            <p:nvPr/>
          </p:nvSpPr>
          <p:spPr bwMode="auto">
            <a:xfrm>
              <a:off x="4005" y="3782"/>
              <a:ext cx="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700" b="1" dirty="0">
                  <a:solidFill>
                    <a:schemeClr val="accent2">
                      <a:lumMod val="50000"/>
                    </a:schemeClr>
                  </a:solidFill>
                  <a:latin typeface="宋体" pitchFamily="2" charset="-122"/>
                </a:rPr>
                <a:t>目标程序</a:t>
              </a:r>
            </a:p>
          </p:txBody>
        </p:sp>
        <p:sp>
          <p:nvSpPr>
            <p:cNvPr id="25622" name="Line 26"/>
            <p:cNvSpPr>
              <a:spLocks noChangeShapeType="1"/>
            </p:cNvSpPr>
            <p:nvPr/>
          </p:nvSpPr>
          <p:spPr bwMode="auto">
            <a:xfrm>
              <a:off x="3207" y="1456"/>
              <a:ext cx="469" cy="1"/>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Freeform 27"/>
            <p:cNvSpPr>
              <a:spLocks/>
            </p:cNvSpPr>
            <p:nvPr/>
          </p:nvSpPr>
          <p:spPr bwMode="auto">
            <a:xfrm>
              <a:off x="1889" y="1125"/>
              <a:ext cx="1318" cy="650"/>
            </a:xfrm>
            <a:custGeom>
              <a:avLst/>
              <a:gdLst>
                <a:gd name="T0" fmla="*/ 0 w 1318"/>
                <a:gd name="T1" fmla="*/ 331 h 650"/>
                <a:gd name="T2" fmla="*/ 659 w 1318"/>
                <a:gd name="T3" fmla="*/ 0 h 650"/>
                <a:gd name="T4" fmla="*/ 1318 w 1318"/>
                <a:gd name="T5" fmla="*/ 331 h 650"/>
                <a:gd name="T6" fmla="*/ 659 w 1318"/>
                <a:gd name="T7" fmla="*/ 650 h 650"/>
                <a:gd name="T8" fmla="*/ 0 w 1318"/>
                <a:gd name="T9" fmla="*/ 331 h 650"/>
                <a:gd name="T10" fmla="*/ 0 60000 65536"/>
                <a:gd name="T11" fmla="*/ 0 60000 65536"/>
                <a:gd name="T12" fmla="*/ 0 60000 65536"/>
                <a:gd name="T13" fmla="*/ 0 60000 65536"/>
                <a:gd name="T14" fmla="*/ 0 60000 65536"/>
                <a:gd name="T15" fmla="*/ 0 w 1318"/>
                <a:gd name="T16" fmla="*/ 0 h 650"/>
                <a:gd name="T17" fmla="*/ 1318 w 1318"/>
                <a:gd name="T18" fmla="*/ 650 h 650"/>
              </a:gdLst>
              <a:ahLst/>
              <a:cxnLst>
                <a:cxn ang="T10">
                  <a:pos x="T0" y="T1"/>
                </a:cxn>
                <a:cxn ang="T11">
                  <a:pos x="T2" y="T3"/>
                </a:cxn>
                <a:cxn ang="T12">
                  <a:pos x="T4" y="T5"/>
                </a:cxn>
                <a:cxn ang="T13">
                  <a:pos x="T6" y="T7"/>
                </a:cxn>
                <a:cxn ang="T14">
                  <a:pos x="T8" y="T9"/>
                </a:cxn>
              </a:cxnLst>
              <a:rect l="T15" t="T16" r="T17" b="T18"/>
              <a:pathLst>
                <a:path w="1318" h="650">
                  <a:moveTo>
                    <a:pt x="0" y="331"/>
                  </a:moveTo>
                  <a:lnTo>
                    <a:pt x="659" y="0"/>
                  </a:lnTo>
                  <a:lnTo>
                    <a:pt x="1318" y="331"/>
                  </a:lnTo>
                  <a:lnTo>
                    <a:pt x="659" y="650"/>
                  </a:lnTo>
                  <a:lnTo>
                    <a:pt x="0" y="331"/>
                  </a:lnTo>
                  <a:close/>
                </a:path>
              </a:pathLst>
            </a:custGeom>
            <a:solidFill>
              <a:srgbClr val="FFFFFF"/>
            </a:solidFill>
            <a:ln w="20638">
              <a:solidFill>
                <a:srgbClr val="000000"/>
              </a:solidFill>
              <a:round/>
              <a:headEnd/>
              <a:tailEnd/>
            </a:ln>
          </p:spPr>
          <p:txBody>
            <a:bodyPr/>
            <a:lstStyle/>
            <a:p>
              <a:endParaRPr lang="zh-CN" altLang="en-US"/>
            </a:p>
          </p:txBody>
        </p:sp>
        <p:sp>
          <p:nvSpPr>
            <p:cNvPr id="25624" name="Rectangle 28"/>
            <p:cNvSpPr>
              <a:spLocks noChangeArrowheads="1"/>
            </p:cNvSpPr>
            <p:nvPr/>
          </p:nvSpPr>
          <p:spPr bwMode="auto">
            <a:xfrm>
              <a:off x="2300" y="1221"/>
              <a:ext cx="45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dirty="0">
                  <a:solidFill>
                    <a:srgbClr val="000000"/>
                  </a:solidFill>
                  <a:latin typeface="宋体" pitchFamily="2" charset="-122"/>
                </a:rPr>
                <a:t>还有下</a:t>
              </a:r>
              <a:endParaRPr lang="zh-CN" altLang="en-US" dirty="0"/>
            </a:p>
          </p:txBody>
        </p:sp>
        <p:sp>
          <p:nvSpPr>
            <p:cNvPr id="25625" name="Rectangle 29"/>
            <p:cNvSpPr>
              <a:spLocks noChangeArrowheads="1"/>
            </p:cNvSpPr>
            <p:nvPr/>
          </p:nvSpPr>
          <p:spPr bwMode="auto">
            <a:xfrm>
              <a:off x="2168" y="1447"/>
              <a:ext cx="7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dirty="0">
                  <a:solidFill>
                    <a:srgbClr val="000000"/>
                  </a:solidFill>
                  <a:latin typeface="宋体" pitchFamily="2" charset="-122"/>
                </a:rPr>
                <a:t>一个作业？</a:t>
              </a:r>
              <a:endParaRPr lang="zh-CN" altLang="en-US" dirty="0"/>
            </a:p>
          </p:txBody>
        </p:sp>
        <p:sp>
          <p:nvSpPr>
            <p:cNvPr id="25626" name="Freeform 30"/>
            <p:cNvSpPr>
              <a:spLocks/>
            </p:cNvSpPr>
            <p:nvPr/>
          </p:nvSpPr>
          <p:spPr bwMode="auto">
            <a:xfrm>
              <a:off x="3524" y="1421"/>
              <a:ext cx="152" cy="57"/>
            </a:xfrm>
            <a:custGeom>
              <a:avLst/>
              <a:gdLst>
                <a:gd name="T0" fmla="*/ 0 w 152"/>
                <a:gd name="T1" fmla="*/ 0 h 57"/>
                <a:gd name="T2" fmla="*/ 25 w 152"/>
                <a:gd name="T3" fmla="*/ 35 h 57"/>
                <a:gd name="T4" fmla="*/ 0 w 152"/>
                <a:gd name="T5" fmla="*/ 57 h 57"/>
                <a:gd name="T6" fmla="*/ 152 w 152"/>
                <a:gd name="T7" fmla="*/ 35 h 57"/>
                <a:gd name="T8" fmla="*/ 0 w 152"/>
                <a:gd name="T9" fmla="*/ 0 h 57"/>
                <a:gd name="T10" fmla="*/ 0 60000 65536"/>
                <a:gd name="T11" fmla="*/ 0 60000 65536"/>
                <a:gd name="T12" fmla="*/ 0 60000 65536"/>
                <a:gd name="T13" fmla="*/ 0 60000 65536"/>
                <a:gd name="T14" fmla="*/ 0 60000 65536"/>
                <a:gd name="T15" fmla="*/ 0 w 152"/>
                <a:gd name="T16" fmla="*/ 0 h 57"/>
                <a:gd name="T17" fmla="*/ 152 w 152"/>
                <a:gd name="T18" fmla="*/ 57 h 57"/>
              </a:gdLst>
              <a:ahLst/>
              <a:cxnLst>
                <a:cxn ang="T10">
                  <a:pos x="T0" y="T1"/>
                </a:cxn>
                <a:cxn ang="T11">
                  <a:pos x="T2" y="T3"/>
                </a:cxn>
                <a:cxn ang="T12">
                  <a:pos x="T4" y="T5"/>
                </a:cxn>
                <a:cxn ang="T13">
                  <a:pos x="T6" y="T7"/>
                </a:cxn>
                <a:cxn ang="T14">
                  <a:pos x="T8" y="T9"/>
                </a:cxn>
              </a:cxnLst>
              <a:rect l="T15" t="T16" r="T17" b="T18"/>
              <a:pathLst>
                <a:path w="152" h="57">
                  <a:moveTo>
                    <a:pt x="0" y="0"/>
                  </a:moveTo>
                  <a:lnTo>
                    <a:pt x="25" y="35"/>
                  </a:lnTo>
                  <a:lnTo>
                    <a:pt x="0" y="57"/>
                  </a:lnTo>
                  <a:lnTo>
                    <a:pt x="152" y="35"/>
                  </a:lnTo>
                  <a:lnTo>
                    <a:pt x="0"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7" name="Line 31"/>
            <p:cNvSpPr>
              <a:spLocks noChangeShapeType="1"/>
            </p:cNvSpPr>
            <p:nvPr/>
          </p:nvSpPr>
          <p:spPr bwMode="auto">
            <a:xfrm>
              <a:off x="2548" y="1775"/>
              <a:ext cx="1" cy="319"/>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8" name="Freeform 32"/>
            <p:cNvSpPr>
              <a:spLocks/>
            </p:cNvSpPr>
            <p:nvPr/>
          </p:nvSpPr>
          <p:spPr bwMode="auto">
            <a:xfrm>
              <a:off x="2529" y="1958"/>
              <a:ext cx="39" cy="284"/>
            </a:xfrm>
            <a:custGeom>
              <a:avLst/>
              <a:gdLst>
                <a:gd name="T0" fmla="*/ 63 w 63"/>
                <a:gd name="T1" fmla="*/ 0 h 136"/>
                <a:gd name="T2" fmla="*/ 38 w 63"/>
                <a:gd name="T3" fmla="*/ 22 h 136"/>
                <a:gd name="T4" fmla="*/ 0 w 63"/>
                <a:gd name="T5" fmla="*/ 0 h 136"/>
                <a:gd name="T6" fmla="*/ 38 w 63"/>
                <a:gd name="T7" fmla="*/ 136 h 136"/>
                <a:gd name="T8" fmla="*/ 63 w 63"/>
                <a:gd name="T9" fmla="*/ 0 h 136"/>
                <a:gd name="T10" fmla="*/ 0 60000 65536"/>
                <a:gd name="T11" fmla="*/ 0 60000 65536"/>
                <a:gd name="T12" fmla="*/ 0 60000 65536"/>
                <a:gd name="T13" fmla="*/ 0 60000 65536"/>
                <a:gd name="T14" fmla="*/ 0 60000 65536"/>
                <a:gd name="T15" fmla="*/ 0 w 63"/>
                <a:gd name="T16" fmla="*/ 0 h 136"/>
                <a:gd name="T17" fmla="*/ 63 w 63"/>
                <a:gd name="T18" fmla="*/ 136 h 136"/>
              </a:gdLst>
              <a:ahLst/>
              <a:cxnLst>
                <a:cxn ang="T10">
                  <a:pos x="T0" y="T1"/>
                </a:cxn>
                <a:cxn ang="T11">
                  <a:pos x="T2" y="T3"/>
                </a:cxn>
                <a:cxn ang="T12">
                  <a:pos x="T4" y="T5"/>
                </a:cxn>
                <a:cxn ang="T13">
                  <a:pos x="T6" y="T7"/>
                </a:cxn>
                <a:cxn ang="T14">
                  <a:pos x="T8" y="T9"/>
                </a:cxn>
              </a:cxnLst>
              <a:rect l="T15" t="T16" r="T17" b="T18"/>
              <a:pathLst>
                <a:path w="63" h="136">
                  <a:moveTo>
                    <a:pt x="63" y="0"/>
                  </a:moveTo>
                  <a:lnTo>
                    <a:pt x="38" y="22"/>
                  </a:lnTo>
                  <a:lnTo>
                    <a:pt x="0" y="0"/>
                  </a:lnTo>
                  <a:lnTo>
                    <a:pt x="38" y="136"/>
                  </a:lnTo>
                  <a:lnTo>
                    <a:pt x="63"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9" name="Rectangle 33"/>
            <p:cNvSpPr>
              <a:spLocks noChangeArrowheads="1"/>
            </p:cNvSpPr>
            <p:nvPr/>
          </p:nvSpPr>
          <p:spPr bwMode="auto">
            <a:xfrm>
              <a:off x="3295" y="1238"/>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a:latin typeface="宋体" pitchFamily="2" charset="-122"/>
                </a:rPr>
                <a:t>是</a:t>
              </a:r>
              <a:endParaRPr lang="zh-CN" altLang="en-US"/>
            </a:p>
          </p:txBody>
        </p:sp>
        <p:sp>
          <p:nvSpPr>
            <p:cNvPr id="25630" name="Rectangle 34"/>
            <p:cNvSpPr>
              <a:spLocks noChangeArrowheads="1"/>
            </p:cNvSpPr>
            <p:nvPr/>
          </p:nvSpPr>
          <p:spPr bwMode="auto">
            <a:xfrm>
              <a:off x="2601" y="187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dirty="0">
                  <a:latin typeface="宋体" pitchFamily="2" charset="-122"/>
                </a:rPr>
                <a:t>否</a:t>
              </a:r>
            </a:p>
          </p:txBody>
        </p:sp>
        <p:sp>
          <p:nvSpPr>
            <p:cNvPr id="25631" name="Rectangle 35"/>
            <p:cNvSpPr>
              <a:spLocks noChangeArrowheads="1"/>
            </p:cNvSpPr>
            <p:nvPr/>
          </p:nvSpPr>
          <p:spPr bwMode="auto">
            <a:xfrm>
              <a:off x="2370" y="2238"/>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dirty="0">
                  <a:latin typeface="宋体" pitchFamily="2" charset="-122"/>
                </a:rPr>
                <a:t>停止</a:t>
              </a:r>
            </a:p>
          </p:txBody>
        </p:sp>
        <p:sp>
          <p:nvSpPr>
            <p:cNvPr id="25632" name="Line 36"/>
            <p:cNvSpPr>
              <a:spLocks noChangeShapeType="1"/>
            </p:cNvSpPr>
            <p:nvPr/>
          </p:nvSpPr>
          <p:spPr bwMode="auto">
            <a:xfrm>
              <a:off x="1166" y="1456"/>
              <a:ext cx="723" cy="1"/>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37"/>
            <p:cNvSpPr>
              <a:spLocks noChangeShapeType="1"/>
            </p:cNvSpPr>
            <p:nvPr/>
          </p:nvSpPr>
          <p:spPr bwMode="auto">
            <a:xfrm>
              <a:off x="3207" y="3772"/>
              <a:ext cx="469" cy="1"/>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Freeform 38"/>
            <p:cNvSpPr>
              <a:spLocks/>
            </p:cNvSpPr>
            <p:nvPr/>
          </p:nvSpPr>
          <p:spPr bwMode="auto">
            <a:xfrm>
              <a:off x="3207" y="3737"/>
              <a:ext cx="152" cy="57"/>
            </a:xfrm>
            <a:custGeom>
              <a:avLst/>
              <a:gdLst>
                <a:gd name="T0" fmla="*/ 152 w 152"/>
                <a:gd name="T1" fmla="*/ 0 h 57"/>
                <a:gd name="T2" fmla="*/ 126 w 152"/>
                <a:gd name="T3" fmla="*/ 35 h 57"/>
                <a:gd name="T4" fmla="*/ 152 w 152"/>
                <a:gd name="T5" fmla="*/ 57 h 57"/>
                <a:gd name="T6" fmla="*/ 0 w 152"/>
                <a:gd name="T7" fmla="*/ 35 h 57"/>
                <a:gd name="T8" fmla="*/ 152 w 152"/>
                <a:gd name="T9" fmla="*/ 0 h 57"/>
                <a:gd name="T10" fmla="*/ 0 60000 65536"/>
                <a:gd name="T11" fmla="*/ 0 60000 65536"/>
                <a:gd name="T12" fmla="*/ 0 60000 65536"/>
                <a:gd name="T13" fmla="*/ 0 60000 65536"/>
                <a:gd name="T14" fmla="*/ 0 60000 65536"/>
                <a:gd name="T15" fmla="*/ 0 w 152"/>
                <a:gd name="T16" fmla="*/ 0 h 57"/>
                <a:gd name="T17" fmla="*/ 152 w 152"/>
                <a:gd name="T18" fmla="*/ 57 h 57"/>
              </a:gdLst>
              <a:ahLst/>
              <a:cxnLst>
                <a:cxn ang="T10">
                  <a:pos x="T0" y="T1"/>
                </a:cxn>
                <a:cxn ang="T11">
                  <a:pos x="T2" y="T3"/>
                </a:cxn>
                <a:cxn ang="T12">
                  <a:pos x="T4" y="T5"/>
                </a:cxn>
                <a:cxn ang="T13">
                  <a:pos x="T6" y="T7"/>
                </a:cxn>
                <a:cxn ang="T14">
                  <a:pos x="T8" y="T9"/>
                </a:cxn>
              </a:cxnLst>
              <a:rect l="T15" t="T16" r="T17" b="T18"/>
              <a:pathLst>
                <a:path w="152" h="57">
                  <a:moveTo>
                    <a:pt x="152" y="0"/>
                  </a:moveTo>
                  <a:lnTo>
                    <a:pt x="126" y="35"/>
                  </a:lnTo>
                  <a:lnTo>
                    <a:pt x="152" y="57"/>
                  </a:lnTo>
                  <a:lnTo>
                    <a:pt x="0" y="35"/>
                  </a:lnTo>
                  <a:lnTo>
                    <a:pt x="152"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5" name="Rectangle 39"/>
            <p:cNvSpPr>
              <a:spLocks noChangeArrowheads="1"/>
            </p:cNvSpPr>
            <p:nvPr/>
          </p:nvSpPr>
          <p:spPr bwMode="auto">
            <a:xfrm>
              <a:off x="1889" y="3498"/>
              <a:ext cx="1318" cy="536"/>
            </a:xfrm>
            <a:prstGeom prst="rect">
              <a:avLst/>
            </a:prstGeom>
            <a:solidFill>
              <a:srgbClr val="FFFFFF"/>
            </a:solidFill>
            <a:ln w="20638">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5636" name="Rectangle 40"/>
            <p:cNvSpPr>
              <a:spLocks noChangeArrowheads="1"/>
            </p:cNvSpPr>
            <p:nvPr/>
          </p:nvSpPr>
          <p:spPr bwMode="auto">
            <a:xfrm>
              <a:off x="2243" y="3600"/>
              <a:ext cx="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700" b="1" dirty="0">
                  <a:solidFill>
                    <a:srgbClr val="FF0000"/>
                  </a:solidFill>
                </a:rPr>
                <a:t>运   行</a:t>
              </a:r>
            </a:p>
          </p:txBody>
        </p:sp>
        <p:sp>
          <p:nvSpPr>
            <p:cNvPr id="25637" name="Rectangle 41"/>
            <p:cNvSpPr>
              <a:spLocks noChangeArrowheads="1"/>
            </p:cNvSpPr>
            <p:nvPr/>
          </p:nvSpPr>
          <p:spPr bwMode="auto">
            <a:xfrm>
              <a:off x="2218" y="3782"/>
              <a:ext cx="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700" b="1" dirty="0">
                  <a:solidFill>
                    <a:schemeClr val="accent2">
                      <a:lumMod val="50000"/>
                    </a:schemeClr>
                  </a:solidFill>
                  <a:latin typeface="宋体" pitchFamily="2" charset="-122"/>
                </a:rPr>
                <a:t>目标程序</a:t>
              </a:r>
            </a:p>
          </p:txBody>
        </p:sp>
        <p:sp>
          <p:nvSpPr>
            <p:cNvPr id="25638" name="Line 42"/>
            <p:cNvSpPr>
              <a:spLocks noChangeShapeType="1"/>
            </p:cNvSpPr>
            <p:nvPr/>
          </p:nvSpPr>
          <p:spPr bwMode="auto">
            <a:xfrm>
              <a:off x="1407" y="3772"/>
              <a:ext cx="482" cy="1"/>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Freeform 43"/>
            <p:cNvSpPr>
              <a:spLocks/>
            </p:cNvSpPr>
            <p:nvPr/>
          </p:nvSpPr>
          <p:spPr bwMode="auto">
            <a:xfrm>
              <a:off x="1407" y="3737"/>
              <a:ext cx="152" cy="57"/>
            </a:xfrm>
            <a:custGeom>
              <a:avLst/>
              <a:gdLst>
                <a:gd name="T0" fmla="*/ 152 w 152"/>
                <a:gd name="T1" fmla="*/ 0 h 57"/>
                <a:gd name="T2" fmla="*/ 127 w 152"/>
                <a:gd name="T3" fmla="*/ 35 h 57"/>
                <a:gd name="T4" fmla="*/ 152 w 152"/>
                <a:gd name="T5" fmla="*/ 57 h 57"/>
                <a:gd name="T6" fmla="*/ 0 w 152"/>
                <a:gd name="T7" fmla="*/ 35 h 57"/>
                <a:gd name="T8" fmla="*/ 152 w 152"/>
                <a:gd name="T9" fmla="*/ 0 h 57"/>
                <a:gd name="T10" fmla="*/ 0 60000 65536"/>
                <a:gd name="T11" fmla="*/ 0 60000 65536"/>
                <a:gd name="T12" fmla="*/ 0 60000 65536"/>
                <a:gd name="T13" fmla="*/ 0 60000 65536"/>
                <a:gd name="T14" fmla="*/ 0 60000 65536"/>
                <a:gd name="T15" fmla="*/ 0 w 152"/>
                <a:gd name="T16" fmla="*/ 0 h 57"/>
                <a:gd name="T17" fmla="*/ 152 w 152"/>
                <a:gd name="T18" fmla="*/ 57 h 57"/>
              </a:gdLst>
              <a:ahLst/>
              <a:cxnLst>
                <a:cxn ang="T10">
                  <a:pos x="T0" y="T1"/>
                </a:cxn>
                <a:cxn ang="T11">
                  <a:pos x="T2" y="T3"/>
                </a:cxn>
                <a:cxn ang="T12">
                  <a:pos x="T4" y="T5"/>
                </a:cxn>
                <a:cxn ang="T13">
                  <a:pos x="T6" y="T7"/>
                </a:cxn>
                <a:cxn ang="T14">
                  <a:pos x="T8" y="T9"/>
                </a:cxn>
              </a:cxnLst>
              <a:rect l="T15" t="T16" r="T17" b="T18"/>
              <a:pathLst>
                <a:path w="152" h="57">
                  <a:moveTo>
                    <a:pt x="152" y="0"/>
                  </a:moveTo>
                  <a:lnTo>
                    <a:pt x="127" y="35"/>
                  </a:lnTo>
                  <a:lnTo>
                    <a:pt x="152" y="57"/>
                  </a:lnTo>
                  <a:lnTo>
                    <a:pt x="0" y="35"/>
                  </a:lnTo>
                  <a:lnTo>
                    <a:pt x="152"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0" name="Line 44"/>
            <p:cNvSpPr>
              <a:spLocks noChangeShapeType="1"/>
            </p:cNvSpPr>
            <p:nvPr/>
          </p:nvSpPr>
          <p:spPr bwMode="auto">
            <a:xfrm>
              <a:off x="1407" y="1456"/>
              <a:ext cx="1" cy="2316"/>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1" name="Freeform 45"/>
            <p:cNvSpPr>
              <a:spLocks/>
            </p:cNvSpPr>
            <p:nvPr/>
          </p:nvSpPr>
          <p:spPr bwMode="auto">
            <a:xfrm>
              <a:off x="1382" y="1433"/>
              <a:ext cx="50" cy="45"/>
            </a:xfrm>
            <a:custGeom>
              <a:avLst/>
              <a:gdLst>
                <a:gd name="T0" fmla="*/ 0 w 50"/>
                <a:gd name="T1" fmla="*/ 23 h 45"/>
                <a:gd name="T2" fmla="*/ 12 w 50"/>
                <a:gd name="T3" fmla="*/ 0 h 45"/>
                <a:gd name="T4" fmla="*/ 38 w 50"/>
                <a:gd name="T5" fmla="*/ 0 h 45"/>
                <a:gd name="T6" fmla="*/ 50 w 50"/>
                <a:gd name="T7" fmla="*/ 23 h 45"/>
                <a:gd name="T8" fmla="*/ 38 w 50"/>
                <a:gd name="T9" fmla="*/ 45 h 45"/>
                <a:gd name="T10" fmla="*/ 12 w 50"/>
                <a:gd name="T11" fmla="*/ 45 h 45"/>
                <a:gd name="T12" fmla="*/ 0 w 50"/>
                <a:gd name="T13" fmla="*/ 23 h 45"/>
                <a:gd name="T14" fmla="*/ 0 60000 65536"/>
                <a:gd name="T15" fmla="*/ 0 60000 65536"/>
                <a:gd name="T16" fmla="*/ 0 60000 65536"/>
                <a:gd name="T17" fmla="*/ 0 60000 65536"/>
                <a:gd name="T18" fmla="*/ 0 60000 65536"/>
                <a:gd name="T19" fmla="*/ 0 60000 65536"/>
                <a:gd name="T20" fmla="*/ 0 60000 65536"/>
                <a:gd name="T21" fmla="*/ 0 w 50"/>
                <a:gd name="T22" fmla="*/ 0 h 45"/>
                <a:gd name="T23" fmla="*/ 50 w 5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5">
                  <a:moveTo>
                    <a:pt x="0" y="23"/>
                  </a:moveTo>
                  <a:lnTo>
                    <a:pt x="12" y="0"/>
                  </a:lnTo>
                  <a:lnTo>
                    <a:pt x="38" y="0"/>
                  </a:lnTo>
                  <a:lnTo>
                    <a:pt x="50" y="23"/>
                  </a:lnTo>
                  <a:lnTo>
                    <a:pt x="38" y="45"/>
                  </a:lnTo>
                  <a:lnTo>
                    <a:pt x="12" y="45"/>
                  </a:lnTo>
                  <a:lnTo>
                    <a:pt x="0" y="23"/>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2" name="Line 46"/>
            <p:cNvSpPr>
              <a:spLocks noChangeShapeType="1"/>
            </p:cNvSpPr>
            <p:nvPr/>
          </p:nvSpPr>
          <p:spPr bwMode="auto">
            <a:xfrm>
              <a:off x="1407" y="2642"/>
              <a:ext cx="2269" cy="1"/>
            </a:xfrm>
            <a:prstGeom prst="line">
              <a:avLst/>
            </a:prstGeom>
            <a:noFill/>
            <a:ln w="20638">
              <a:solidFill>
                <a:srgbClr val="FF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Freeform 47"/>
            <p:cNvSpPr>
              <a:spLocks/>
            </p:cNvSpPr>
            <p:nvPr/>
          </p:nvSpPr>
          <p:spPr bwMode="auto">
            <a:xfrm>
              <a:off x="1407" y="2608"/>
              <a:ext cx="152" cy="57"/>
            </a:xfrm>
            <a:custGeom>
              <a:avLst/>
              <a:gdLst>
                <a:gd name="T0" fmla="*/ 152 w 152"/>
                <a:gd name="T1" fmla="*/ 0 h 57"/>
                <a:gd name="T2" fmla="*/ 127 w 152"/>
                <a:gd name="T3" fmla="*/ 34 h 57"/>
                <a:gd name="T4" fmla="*/ 152 w 152"/>
                <a:gd name="T5" fmla="*/ 57 h 57"/>
                <a:gd name="T6" fmla="*/ 0 w 152"/>
                <a:gd name="T7" fmla="*/ 34 h 57"/>
                <a:gd name="T8" fmla="*/ 152 w 152"/>
                <a:gd name="T9" fmla="*/ 0 h 57"/>
                <a:gd name="T10" fmla="*/ 0 60000 65536"/>
                <a:gd name="T11" fmla="*/ 0 60000 65536"/>
                <a:gd name="T12" fmla="*/ 0 60000 65536"/>
                <a:gd name="T13" fmla="*/ 0 60000 65536"/>
                <a:gd name="T14" fmla="*/ 0 60000 65536"/>
                <a:gd name="T15" fmla="*/ 0 w 152"/>
                <a:gd name="T16" fmla="*/ 0 h 57"/>
                <a:gd name="T17" fmla="*/ 152 w 152"/>
                <a:gd name="T18" fmla="*/ 57 h 57"/>
              </a:gdLst>
              <a:ahLst/>
              <a:cxnLst>
                <a:cxn ang="T10">
                  <a:pos x="T0" y="T1"/>
                </a:cxn>
                <a:cxn ang="T11">
                  <a:pos x="T2" y="T3"/>
                </a:cxn>
                <a:cxn ang="T12">
                  <a:pos x="T4" y="T5"/>
                </a:cxn>
                <a:cxn ang="T13">
                  <a:pos x="T6" y="T7"/>
                </a:cxn>
                <a:cxn ang="T14">
                  <a:pos x="T8" y="T9"/>
                </a:cxn>
              </a:cxnLst>
              <a:rect l="T15" t="T16" r="T17" b="T18"/>
              <a:pathLst>
                <a:path w="152" h="57">
                  <a:moveTo>
                    <a:pt x="152" y="0"/>
                  </a:moveTo>
                  <a:lnTo>
                    <a:pt x="127" y="34"/>
                  </a:lnTo>
                  <a:lnTo>
                    <a:pt x="152" y="57"/>
                  </a:lnTo>
                  <a:lnTo>
                    <a:pt x="0" y="34"/>
                  </a:lnTo>
                  <a:lnTo>
                    <a:pt x="152" y="0"/>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4" name="Freeform 48"/>
            <p:cNvSpPr>
              <a:spLocks/>
            </p:cNvSpPr>
            <p:nvPr/>
          </p:nvSpPr>
          <p:spPr bwMode="auto">
            <a:xfrm>
              <a:off x="1382" y="2619"/>
              <a:ext cx="50" cy="46"/>
            </a:xfrm>
            <a:custGeom>
              <a:avLst/>
              <a:gdLst>
                <a:gd name="T0" fmla="*/ 0 w 50"/>
                <a:gd name="T1" fmla="*/ 23 h 46"/>
                <a:gd name="T2" fmla="*/ 12 w 50"/>
                <a:gd name="T3" fmla="*/ 0 h 46"/>
                <a:gd name="T4" fmla="*/ 38 w 50"/>
                <a:gd name="T5" fmla="*/ 0 h 46"/>
                <a:gd name="T6" fmla="*/ 50 w 50"/>
                <a:gd name="T7" fmla="*/ 23 h 46"/>
                <a:gd name="T8" fmla="*/ 38 w 50"/>
                <a:gd name="T9" fmla="*/ 46 h 46"/>
                <a:gd name="T10" fmla="*/ 12 w 50"/>
                <a:gd name="T11" fmla="*/ 46 h 46"/>
                <a:gd name="T12" fmla="*/ 0 w 50"/>
                <a:gd name="T13" fmla="*/ 23 h 46"/>
                <a:gd name="T14" fmla="*/ 0 60000 65536"/>
                <a:gd name="T15" fmla="*/ 0 60000 65536"/>
                <a:gd name="T16" fmla="*/ 0 60000 65536"/>
                <a:gd name="T17" fmla="*/ 0 60000 65536"/>
                <a:gd name="T18" fmla="*/ 0 60000 65536"/>
                <a:gd name="T19" fmla="*/ 0 60000 65536"/>
                <a:gd name="T20" fmla="*/ 0 60000 65536"/>
                <a:gd name="T21" fmla="*/ 0 w 50"/>
                <a:gd name="T22" fmla="*/ 0 h 46"/>
                <a:gd name="T23" fmla="*/ 50 w 50"/>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6">
                  <a:moveTo>
                    <a:pt x="0" y="23"/>
                  </a:moveTo>
                  <a:lnTo>
                    <a:pt x="12" y="0"/>
                  </a:lnTo>
                  <a:lnTo>
                    <a:pt x="38" y="0"/>
                  </a:lnTo>
                  <a:lnTo>
                    <a:pt x="50" y="23"/>
                  </a:lnTo>
                  <a:lnTo>
                    <a:pt x="38" y="46"/>
                  </a:lnTo>
                  <a:lnTo>
                    <a:pt x="12" y="46"/>
                  </a:lnTo>
                  <a:lnTo>
                    <a:pt x="0" y="23"/>
                  </a:lnTo>
                  <a:close/>
                </a:path>
              </a:pathLst>
            </a:custGeom>
            <a:noFill/>
            <a:ln w="20638">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5" name="Rectangle 49"/>
            <p:cNvSpPr>
              <a:spLocks noChangeArrowheads="1"/>
            </p:cNvSpPr>
            <p:nvPr/>
          </p:nvSpPr>
          <p:spPr bwMode="auto">
            <a:xfrm>
              <a:off x="3359" y="2425"/>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a:latin typeface="宋体" pitchFamily="2" charset="-122"/>
                </a:rPr>
                <a:t>是</a:t>
              </a:r>
            </a:p>
          </p:txBody>
        </p:sp>
        <p:sp>
          <p:nvSpPr>
            <p:cNvPr id="25646" name="Rectangle 50"/>
            <p:cNvSpPr>
              <a:spLocks noChangeArrowheads="1"/>
            </p:cNvSpPr>
            <p:nvPr/>
          </p:nvSpPr>
          <p:spPr bwMode="auto">
            <a:xfrm>
              <a:off x="1179" y="1238"/>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1900">
                  <a:latin typeface="宋体" pitchFamily="2" charset="-122"/>
                </a:rPr>
                <a:t>开始</a:t>
              </a:r>
            </a:p>
          </p:txBody>
        </p:sp>
      </p:grpSp>
      <p:cxnSp>
        <p:nvCxnSpPr>
          <p:cNvPr id="48" name="直接箭头连接符 47"/>
          <p:cNvCxnSpPr/>
          <p:nvPr/>
        </p:nvCxnSpPr>
        <p:spPr bwMode="auto">
          <a:xfrm>
            <a:off x="6313488" y="1129171"/>
            <a:ext cx="877888" cy="499629"/>
          </a:xfrm>
          <a:prstGeom prst="straightConnector1">
            <a:avLst/>
          </a:prstGeom>
          <a:solidFill>
            <a:schemeClr val="accent1"/>
          </a:solidFill>
          <a:ln w="28575" cap="flat" cmpd="sng" algn="ctr">
            <a:solidFill>
              <a:srgbClr val="E76947"/>
            </a:solidFill>
            <a:prstDash val="solid"/>
            <a:miter lim="800000"/>
            <a:headEnd type="none" w="med" len="med"/>
            <a:tailEnd type="arrow"/>
          </a:ln>
          <a:effectLst/>
        </p:spPr>
      </p:cxnSp>
      <p:pic>
        <p:nvPicPr>
          <p:cNvPr id="49" name="Picture 9" descr="C:\Users\Lenovo\AppData\Local\Microsoft\Windows\Temporary Internet Files\Content.IE5\J7JRE2TX\button-31199_960_72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231" y="953561"/>
            <a:ext cx="720080" cy="42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684212" y="404664"/>
            <a:ext cx="7850187" cy="605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5000"/>
              </a:lnSpc>
              <a:spcBef>
                <a:spcPct val="50000"/>
              </a:spcBef>
            </a:pPr>
            <a:r>
              <a:rPr kumimoji="1" lang="en-US" altLang="zh-CN" sz="2400" dirty="0">
                <a:latin typeface="Times New Roman" pitchFamily="18" charset="0"/>
              </a:rPr>
              <a:t>       </a:t>
            </a:r>
            <a:r>
              <a:rPr kumimoji="1" lang="en-US" altLang="zh-CN" sz="2400" b="1" dirty="0">
                <a:latin typeface="Times New Roman" pitchFamily="18" charset="0"/>
              </a:rPr>
              <a:t>2. </a:t>
            </a:r>
            <a:r>
              <a:rPr kumimoji="1" lang="zh-CN" altLang="en-US" sz="2400" b="1" dirty="0">
                <a:latin typeface="Times New Roman" pitchFamily="18" charset="0"/>
              </a:rPr>
              <a:t>单道批处理系统的特</a:t>
            </a:r>
            <a:r>
              <a:rPr kumimoji="1" lang="zh-CN" altLang="en-US" sz="2400" b="1" dirty="0" smtClean="0">
                <a:latin typeface="Times New Roman" pitchFamily="18" charset="0"/>
              </a:rPr>
              <a:t>征（</a:t>
            </a:r>
            <a:r>
              <a:rPr kumimoji="1" lang="en-US" altLang="zh-CN" sz="2400" b="1" dirty="0" smtClean="0">
                <a:solidFill>
                  <a:schemeClr val="tx2"/>
                </a:solidFill>
                <a:latin typeface="Times New Roman" pitchFamily="18" charset="0"/>
              </a:rPr>
              <a:t>+</a:t>
            </a:r>
            <a:r>
              <a:rPr kumimoji="1" lang="zh-CN" altLang="en-US" sz="2400" b="1" dirty="0" smtClean="0">
                <a:solidFill>
                  <a:schemeClr val="tx2"/>
                </a:solidFill>
                <a:latin typeface="Times New Roman" pitchFamily="18" charset="0"/>
              </a:rPr>
              <a:t>快</a:t>
            </a:r>
            <a:r>
              <a:rPr kumimoji="1" lang="zh-CN" altLang="en-US" sz="2400" b="1" dirty="0" smtClean="0">
                <a:latin typeface="Times New Roman" pitchFamily="18" charset="0"/>
              </a:rPr>
              <a:t>）</a:t>
            </a:r>
            <a:endParaRPr kumimoji="1" lang="zh-CN" altLang="en-US" sz="2400" b="1" dirty="0">
              <a:latin typeface="Times New Roman" pitchFamily="18" charset="0"/>
            </a:endParaRPr>
          </a:p>
          <a:p>
            <a:pPr algn="just" eaLnBrk="1" hangingPunct="1">
              <a:lnSpc>
                <a:spcPct val="155000"/>
              </a:lnSpc>
              <a:spcBef>
                <a:spcPct val="50000"/>
              </a:spcBef>
            </a:pPr>
            <a:r>
              <a:rPr kumimoji="1" lang="zh-CN" altLang="en-US" sz="2400" dirty="0">
                <a:latin typeface="Times New Roman" pitchFamily="18" charset="0"/>
              </a:rPr>
              <a:t>      单道批处理系统是最早出现的一种</a:t>
            </a:r>
            <a:r>
              <a:rPr kumimoji="1" lang="en-US" altLang="zh-CN" sz="2400" dirty="0">
                <a:latin typeface="Times New Roman" pitchFamily="18" charset="0"/>
              </a:rPr>
              <a:t>OS</a:t>
            </a:r>
            <a:r>
              <a:rPr kumimoji="1" lang="zh-CN" altLang="en-US" sz="2400" dirty="0">
                <a:latin typeface="Times New Roman" pitchFamily="18" charset="0"/>
              </a:rPr>
              <a:t>，严格地说，它只能算作是</a:t>
            </a:r>
            <a:r>
              <a:rPr kumimoji="1" lang="en-US" altLang="zh-CN" sz="2400" dirty="0">
                <a:latin typeface="Times New Roman" pitchFamily="18" charset="0"/>
              </a:rPr>
              <a:t>OS</a:t>
            </a:r>
            <a:r>
              <a:rPr kumimoji="1" lang="zh-CN" altLang="en-US" sz="2400" dirty="0">
                <a:latin typeface="Times New Roman" pitchFamily="18" charset="0"/>
              </a:rPr>
              <a:t>的前身而并非是现在人们所理解的</a:t>
            </a:r>
            <a:r>
              <a:rPr kumimoji="1" lang="en-US" altLang="zh-CN" sz="2400" dirty="0">
                <a:latin typeface="Times New Roman" pitchFamily="18" charset="0"/>
              </a:rPr>
              <a:t>OS</a:t>
            </a:r>
            <a:r>
              <a:rPr kumimoji="1" lang="zh-CN" altLang="en-US" sz="2400" dirty="0">
                <a:latin typeface="Times New Roman" pitchFamily="18" charset="0"/>
              </a:rPr>
              <a:t>。尽管如此，该系统比起人工操作方式的系统已有很大进步。 该系统的主要特征如下：</a:t>
            </a:r>
          </a:p>
          <a:p>
            <a:pPr algn="just" eaLnBrk="1" hangingPunct="1">
              <a:lnSpc>
                <a:spcPct val="155000"/>
              </a:lnSpc>
              <a:spcBef>
                <a:spcPts val="300"/>
              </a:spcBef>
            </a:pPr>
            <a:r>
              <a:rPr kumimoji="1" lang="zh-CN" altLang="en-US" sz="2400" b="1" dirty="0">
                <a:solidFill>
                  <a:srgbClr val="FFFF00"/>
                </a:solidFill>
                <a:latin typeface="Times New Roman" pitchFamily="18" charset="0"/>
              </a:rPr>
              <a:t>       </a:t>
            </a:r>
            <a:r>
              <a:rPr kumimoji="1" lang="en-US" altLang="zh-CN" sz="2200" b="1" dirty="0">
                <a:solidFill>
                  <a:srgbClr val="FFFF00"/>
                </a:solidFill>
                <a:latin typeface="Times New Roman" pitchFamily="18" charset="0"/>
              </a:rPr>
              <a:t>(1) </a:t>
            </a:r>
            <a:r>
              <a:rPr kumimoji="1" lang="zh-CN" altLang="en-US" sz="2200" b="1" dirty="0">
                <a:solidFill>
                  <a:srgbClr val="FFFF00"/>
                </a:solidFill>
                <a:latin typeface="Times New Roman" pitchFamily="18" charset="0"/>
              </a:rPr>
              <a:t>自动</a:t>
            </a:r>
            <a:r>
              <a:rPr kumimoji="1" lang="zh-CN" altLang="en-US" sz="2200" b="1" dirty="0" smtClean="0">
                <a:solidFill>
                  <a:srgbClr val="FFFF00"/>
                </a:solidFill>
                <a:latin typeface="Times New Roman" pitchFamily="18" charset="0"/>
              </a:rPr>
              <a:t>性（好）。 </a:t>
            </a:r>
            <a:endParaRPr kumimoji="1" lang="zh-CN" altLang="en-US" sz="2200" b="1" dirty="0">
              <a:solidFill>
                <a:srgbClr val="FFFF00"/>
              </a:solidFill>
              <a:latin typeface="Times New Roman" pitchFamily="18" charset="0"/>
            </a:endParaRPr>
          </a:p>
          <a:p>
            <a:pPr algn="just" eaLnBrk="1" hangingPunct="1">
              <a:lnSpc>
                <a:spcPct val="155000"/>
              </a:lnSpc>
              <a:spcBef>
                <a:spcPts val="300"/>
              </a:spcBef>
            </a:pPr>
            <a:r>
              <a:rPr kumimoji="1" lang="zh-CN" altLang="en-US" sz="2200" b="1" dirty="0">
                <a:solidFill>
                  <a:srgbClr val="FFFF00"/>
                </a:solidFill>
                <a:latin typeface="Times New Roman" pitchFamily="18" charset="0"/>
              </a:rPr>
              <a:t>       </a:t>
            </a:r>
            <a:r>
              <a:rPr kumimoji="1" lang="en-US" altLang="zh-CN" sz="2200" b="1" dirty="0">
                <a:solidFill>
                  <a:srgbClr val="FFFF00"/>
                </a:solidFill>
                <a:latin typeface="Times New Roman" pitchFamily="18" charset="0"/>
              </a:rPr>
              <a:t>(2) </a:t>
            </a:r>
            <a:r>
              <a:rPr kumimoji="1" lang="zh-CN" altLang="en-US" sz="2200" b="1" dirty="0">
                <a:solidFill>
                  <a:srgbClr val="FFFF00"/>
                </a:solidFill>
                <a:latin typeface="Times New Roman" pitchFamily="18" charset="0"/>
              </a:rPr>
              <a:t>顺序</a:t>
            </a:r>
            <a:r>
              <a:rPr kumimoji="1" lang="zh-CN" altLang="en-US" sz="2200" b="1" dirty="0" smtClean="0">
                <a:solidFill>
                  <a:srgbClr val="FFFF00"/>
                </a:solidFill>
                <a:latin typeface="Times New Roman" pitchFamily="18" charset="0"/>
              </a:rPr>
              <a:t>性</a:t>
            </a:r>
            <a:r>
              <a:rPr kumimoji="1" lang="zh-CN" altLang="en-US" sz="2200" b="1" baseline="30000" dirty="0" smtClean="0">
                <a:latin typeface="Times New Roman" pitchFamily="18" charset="0"/>
              </a:rPr>
              <a:t>作业按队列调</a:t>
            </a:r>
            <a:r>
              <a:rPr kumimoji="1" lang="zh-CN" altLang="en-US" sz="2200" b="1" baseline="30000" dirty="0" smtClean="0">
                <a:latin typeface="Times New Roman" pitchFamily="18" charset="0"/>
              </a:rPr>
              <a:t>度</a:t>
            </a:r>
            <a:r>
              <a:rPr kumimoji="1" lang="zh-CN" altLang="en-US" sz="2200" b="1" dirty="0">
                <a:solidFill>
                  <a:srgbClr val="FFFF00"/>
                </a:solidFill>
                <a:latin typeface="Times New Roman" pitchFamily="18" charset="0"/>
              </a:rPr>
              <a:t>（不</a:t>
            </a:r>
            <a:r>
              <a:rPr kumimoji="1" lang="zh-CN" altLang="en-US" sz="2200" b="1" dirty="0" smtClean="0">
                <a:solidFill>
                  <a:srgbClr val="FFFF00"/>
                </a:solidFill>
                <a:latin typeface="Times New Roman" pitchFamily="18" charset="0"/>
              </a:rPr>
              <a:t>好</a:t>
            </a:r>
            <a:r>
              <a:rPr kumimoji="1" lang="en-US" altLang="zh-CN" sz="2200" b="1" dirty="0">
                <a:solidFill>
                  <a:srgbClr val="FFFF00"/>
                </a:solidFill>
                <a:latin typeface="Times New Roman" pitchFamily="18" charset="0"/>
              </a:rPr>
              <a:t> </a:t>
            </a:r>
            <a:r>
              <a:rPr kumimoji="1" lang="en-US" altLang="zh-CN" sz="2200" b="1" dirty="0" smtClean="0">
                <a:solidFill>
                  <a:srgbClr val="FFFF00"/>
                </a:solidFill>
                <a:latin typeface="Times New Roman" pitchFamily="18" charset="0"/>
                <a:sym typeface="Wingdings" panose="05000000000000000000" pitchFamily="2" charset="2"/>
              </a:rPr>
              <a:t> </a:t>
            </a:r>
            <a:r>
              <a:rPr kumimoji="1" lang="zh-CN" altLang="en-US" sz="2200" b="1" dirty="0" smtClean="0">
                <a:solidFill>
                  <a:srgbClr val="FFFF00"/>
                </a:solidFill>
                <a:latin typeface="Times New Roman" pitchFamily="18" charset="0"/>
                <a:sym typeface="Wingdings" panose="05000000000000000000" pitchFamily="2" charset="2"/>
              </a:rPr>
              <a:t>非并发</a:t>
            </a:r>
            <a:r>
              <a:rPr kumimoji="1" lang="zh-CN" altLang="en-US" sz="2200" b="1" dirty="0" smtClean="0">
                <a:solidFill>
                  <a:srgbClr val="FFFF00"/>
                </a:solidFill>
                <a:latin typeface="Times New Roman" pitchFamily="18" charset="0"/>
              </a:rPr>
              <a:t>）。 </a:t>
            </a:r>
            <a:r>
              <a:rPr kumimoji="1" lang="zh-CN" altLang="en-US" sz="2200" b="1" dirty="0">
                <a:solidFill>
                  <a:srgbClr val="FFFF00"/>
                </a:solidFill>
                <a:latin typeface="Times New Roman" pitchFamily="18" charset="0"/>
              </a:rPr>
              <a:t></a:t>
            </a:r>
          </a:p>
          <a:p>
            <a:pPr eaLnBrk="1" hangingPunct="1">
              <a:lnSpc>
                <a:spcPct val="155000"/>
              </a:lnSpc>
              <a:spcBef>
                <a:spcPts val="300"/>
              </a:spcBef>
            </a:pPr>
            <a:r>
              <a:rPr kumimoji="1" lang="zh-CN" altLang="en-US" sz="2200" b="1" dirty="0">
                <a:solidFill>
                  <a:srgbClr val="FFFF00"/>
                </a:solidFill>
                <a:latin typeface="Times New Roman" pitchFamily="18" charset="0"/>
              </a:rPr>
              <a:t>       </a:t>
            </a:r>
            <a:r>
              <a:rPr kumimoji="1" lang="en-US" altLang="zh-CN" sz="2200" b="1" dirty="0">
                <a:solidFill>
                  <a:srgbClr val="FFFF00"/>
                </a:solidFill>
                <a:latin typeface="Times New Roman" pitchFamily="18" charset="0"/>
              </a:rPr>
              <a:t>(3) </a:t>
            </a:r>
            <a:r>
              <a:rPr kumimoji="1" lang="zh-CN" altLang="en-US" sz="2200" b="1" dirty="0">
                <a:solidFill>
                  <a:srgbClr val="FFFF00"/>
                </a:solidFill>
                <a:latin typeface="Times New Roman" pitchFamily="18" charset="0"/>
              </a:rPr>
              <a:t>单道性</a:t>
            </a:r>
            <a:r>
              <a:rPr kumimoji="1" lang="zh-CN" altLang="en-US" sz="2200" b="1" dirty="0" smtClean="0">
                <a:solidFill>
                  <a:srgbClr val="FFFF00"/>
                </a:solidFill>
                <a:latin typeface="Times New Roman" pitchFamily="18" charset="0"/>
              </a:rPr>
              <a:t>（不</a:t>
            </a:r>
            <a:r>
              <a:rPr kumimoji="1" lang="zh-CN" altLang="en-US" sz="2200" b="1" dirty="0" smtClean="0">
                <a:solidFill>
                  <a:srgbClr val="FFFF00"/>
                </a:solidFill>
                <a:latin typeface="Times New Roman" pitchFamily="18" charset="0"/>
              </a:rPr>
              <a:t>好 </a:t>
            </a:r>
            <a:r>
              <a:rPr kumimoji="1" lang="en-US" altLang="zh-CN" sz="2200" b="1" dirty="0" smtClean="0">
                <a:solidFill>
                  <a:srgbClr val="FFFF00"/>
                </a:solidFill>
                <a:latin typeface="Times New Roman" pitchFamily="18" charset="0"/>
                <a:sym typeface="Wingdings" panose="05000000000000000000" pitchFamily="2" charset="2"/>
              </a:rPr>
              <a:t> </a:t>
            </a:r>
            <a:r>
              <a:rPr kumimoji="1" lang="zh-CN" altLang="en-US" sz="2200" b="1" dirty="0" smtClean="0">
                <a:solidFill>
                  <a:srgbClr val="FFFF00"/>
                </a:solidFill>
                <a:latin typeface="Times New Roman" pitchFamily="18" charset="0"/>
                <a:sym typeface="Wingdings" panose="05000000000000000000" pitchFamily="2" charset="2"/>
              </a:rPr>
              <a:t>低效</a:t>
            </a:r>
            <a:r>
              <a:rPr kumimoji="1" lang="en-US" altLang="zh-CN" sz="2200" b="1" dirty="0" smtClean="0">
                <a:solidFill>
                  <a:srgbClr val="FFFF00"/>
                </a:solidFill>
                <a:latin typeface="Times New Roman" pitchFamily="18" charset="0"/>
              </a:rPr>
              <a:t> </a:t>
            </a:r>
            <a:r>
              <a:rPr kumimoji="1" lang="zh-CN" altLang="en-US" sz="2200" b="1" dirty="0" smtClean="0">
                <a:solidFill>
                  <a:srgbClr val="FFFF00"/>
                </a:solidFill>
                <a:latin typeface="Times New Roman" pitchFamily="18" charset="0"/>
              </a:rPr>
              <a:t>）。</a:t>
            </a:r>
            <a:endParaRPr kumimoji="1" lang="en-US" altLang="zh-CN" sz="2200" b="1" dirty="0">
              <a:solidFill>
                <a:srgbClr val="FFFF00"/>
              </a:solidFill>
              <a:latin typeface="Times New Roman" pitchFamily="18" charset="0"/>
            </a:endParaRPr>
          </a:p>
          <a:p>
            <a:pPr eaLnBrk="1" hangingPunct="1">
              <a:lnSpc>
                <a:spcPct val="155000"/>
              </a:lnSpc>
              <a:spcBef>
                <a:spcPts val="300"/>
              </a:spcBef>
            </a:pPr>
            <a:r>
              <a:rPr kumimoji="1" lang="zh-CN" altLang="en-US" sz="2400" dirty="0">
                <a:latin typeface="Times New Roman" pitchFamily="18" charset="0"/>
              </a:rPr>
              <a:t>问题：</a:t>
            </a:r>
            <a:r>
              <a:rPr kumimoji="1" lang="zh-CN" altLang="en-US" sz="2400" u="sng" dirty="0">
                <a:solidFill>
                  <a:schemeClr val="tx2"/>
                </a:solidFill>
                <a:latin typeface="Times New Roman" pitchFamily="18" charset="0"/>
              </a:rPr>
              <a:t>内存</a:t>
            </a:r>
            <a:r>
              <a:rPr kumimoji="1" lang="zh-CN" altLang="en-US" sz="2400" dirty="0">
                <a:solidFill>
                  <a:schemeClr val="tx2"/>
                </a:solidFill>
                <a:latin typeface="Times New Roman" pitchFamily="18" charset="0"/>
              </a:rPr>
              <a:t>利用率低</a:t>
            </a:r>
            <a:r>
              <a:rPr kumimoji="1" lang="zh-CN" altLang="en-US" sz="2400" dirty="0" smtClean="0">
                <a:latin typeface="Times New Roman" pitchFamily="18" charset="0"/>
              </a:rPr>
              <a:t>，因为</a:t>
            </a:r>
            <a:r>
              <a:rPr kumimoji="1" lang="en-US" altLang="zh-CN" sz="2400" dirty="0" smtClean="0">
                <a:latin typeface="Times New Roman" pitchFamily="18" charset="0"/>
              </a:rPr>
              <a:t>CPU</a:t>
            </a:r>
            <a:r>
              <a:rPr kumimoji="1" lang="zh-CN" altLang="en-US" sz="2400" dirty="0" smtClean="0">
                <a:latin typeface="Times New Roman" pitchFamily="18" charset="0"/>
              </a:rPr>
              <a:t>要长时间等</a:t>
            </a:r>
            <a:r>
              <a:rPr kumimoji="1" lang="zh-CN" altLang="en-US" sz="2400" dirty="0">
                <a:latin typeface="Times New Roman" pitchFamily="18" charset="0"/>
              </a:rPr>
              <a:t>待外</a:t>
            </a:r>
            <a:r>
              <a:rPr kumimoji="1" lang="zh-CN" altLang="en-US" sz="2400" dirty="0" smtClean="0">
                <a:latin typeface="Times New Roman" pitchFamily="18" charset="0"/>
              </a:rPr>
              <a:t>设，导致</a:t>
            </a:r>
            <a:r>
              <a:rPr kumimoji="1" lang="en-US" altLang="zh-CN" sz="2400" u="sng" dirty="0">
                <a:solidFill>
                  <a:schemeClr val="tx2"/>
                </a:solidFill>
                <a:latin typeface="Times New Roman" pitchFamily="18" charset="0"/>
              </a:rPr>
              <a:t>CPU</a:t>
            </a:r>
            <a:r>
              <a:rPr kumimoji="1" lang="zh-CN" altLang="en-US" sz="2400" dirty="0">
                <a:solidFill>
                  <a:schemeClr val="tx2"/>
                </a:solidFill>
                <a:latin typeface="Times New Roman" pitchFamily="18" charset="0"/>
              </a:rPr>
              <a:t>利用率低下</a:t>
            </a:r>
            <a:r>
              <a:rPr kumimoji="1" lang="zh-CN" altLang="en-US" sz="2400" dirty="0" smtClean="0">
                <a:latin typeface="Times New Roman" pitchFamily="18" charset="0"/>
              </a:rPr>
              <a:t>。</a:t>
            </a:r>
            <a:endParaRPr kumimoji="1" lang="zh-CN" altLang="en-US" sz="2400" dirty="0">
              <a:latin typeface="Times New Roman" pitchFamily="18" charset="0"/>
            </a:endParaRPr>
          </a:p>
        </p:txBody>
      </p:sp>
      <p:cxnSp>
        <p:nvCxnSpPr>
          <p:cNvPr id="3" name="直接箭头连接符 2"/>
          <p:cNvCxnSpPr/>
          <p:nvPr/>
        </p:nvCxnSpPr>
        <p:spPr bwMode="auto">
          <a:xfrm flipH="1">
            <a:off x="3347864" y="908720"/>
            <a:ext cx="1944216" cy="2808312"/>
          </a:xfrm>
          <a:prstGeom prst="straightConnector1">
            <a:avLst/>
          </a:prstGeom>
          <a:solidFill>
            <a:schemeClr val="accent1"/>
          </a:solidFill>
          <a:ln w="19050" cap="flat" cmpd="sng" algn="ctr">
            <a:solidFill>
              <a:schemeClr val="tx1"/>
            </a:solidFill>
            <a:prstDash val="lgDash"/>
            <a:miter lim="800000"/>
            <a:headEnd type="none" w="med" len="med"/>
            <a:tailEnd type="arrow"/>
          </a:ln>
          <a:effectLst/>
        </p:spPr>
      </p:cxnSp>
      <p:cxnSp>
        <p:nvCxnSpPr>
          <p:cNvPr id="4" name="直接箭头连接符 3"/>
          <p:cNvCxnSpPr/>
          <p:nvPr/>
        </p:nvCxnSpPr>
        <p:spPr bwMode="auto">
          <a:xfrm flipH="1">
            <a:off x="2267744" y="5085184"/>
            <a:ext cx="1512168" cy="288032"/>
          </a:xfrm>
          <a:prstGeom prst="straightConnector1">
            <a:avLst/>
          </a:prstGeom>
          <a:solidFill>
            <a:schemeClr val="accent1"/>
          </a:solidFill>
          <a:ln w="19050" cap="flat" cmpd="sng" algn="ctr">
            <a:solidFill>
              <a:schemeClr val="tx1"/>
            </a:solidFill>
            <a:prstDash val="lgDash"/>
            <a:miter lim="800000"/>
            <a:headEnd type="none" w="med" len="med"/>
            <a:tailEnd type="arrow"/>
          </a:ln>
          <a:effectLst/>
        </p:spPr>
      </p:cxnSp>
      <p:cxnSp>
        <p:nvCxnSpPr>
          <p:cNvPr id="7" name="直接箭头连接符 6"/>
          <p:cNvCxnSpPr/>
          <p:nvPr/>
        </p:nvCxnSpPr>
        <p:spPr bwMode="auto">
          <a:xfrm flipH="1">
            <a:off x="1475656" y="5085184"/>
            <a:ext cx="2520280" cy="864096"/>
          </a:xfrm>
          <a:prstGeom prst="straightConnector1">
            <a:avLst/>
          </a:prstGeom>
          <a:solidFill>
            <a:schemeClr val="accent1"/>
          </a:solidFill>
          <a:ln w="19050" cap="flat" cmpd="sng" algn="ctr">
            <a:solidFill>
              <a:schemeClr val="tx1"/>
            </a:solidFill>
            <a:prstDash val="lgDash"/>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47763" y="476672"/>
            <a:ext cx="8744717"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600" b="1" dirty="0">
                <a:solidFill>
                  <a:schemeClr val="tx2"/>
                </a:solidFill>
                <a:latin typeface="Times New Roman" pitchFamily="18" charset="0"/>
              </a:rPr>
              <a:t>1.2.3 </a:t>
            </a:r>
            <a:r>
              <a:rPr kumimoji="1" lang="zh-CN" altLang="en-US" sz="2600" b="1" dirty="0">
                <a:solidFill>
                  <a:schemeClr val="tx2"/>
                </a:solidFill>
                <a:latin typeface="Times New Roman" pitchFamily="18" charset="0"/>
              </a:rPr>
              <a:t>多道批处理系统 </a:t>
            </a:r>
            <a:endParaRPr kumimoji="1" lang="en-US" altLang="zh-CN" sz="2600" b="1" dirty="0" smtClean="0">
              <a:solidFill>
                <a:schemeClr val="tx2"/>
              </a:solidFill>
              <a:latin typeface="Times New Roman" pitchFamily="18" charset="0"/>
            </a:endParaRPr>
          </a:p>
          <a:p>
            <a:pPr eaLnBrk="1" hangingPunct="1">
              <a:spcBef>
                <a:spcPts val="600"/>
              </a:spcBef>
            </a:pPr>
            <a:r>
              <a:rPr kumimoji="1" lang="en-US" altLang="zh-CN" sz="2600" b="1" dirty="0">
                <a:solidFill>
                  <a:schemeClr val="tx2"/>
                </a:solidFill>
                <a:latin typeface="Times New Roman" pitchFamily="18" charset="0"/>
              </a:rPr>
              <a:t> </a:t>
            </a:r>
            <a:r>
              <a:rPr kumimoji="1" lang="en-US" altLang="zh-CN" sz="2600" b="1" dirty="0" smtClean="0">
                <a:solidFill>
                  <a:schemeClr val="tx2"/>
                </a:solidFill>
                <a:latin typeface="Times New Roman" pitchFamily="18" charset="0"/>
              </a:rPr>
              <a:t>             </a:t>
            </a:r>
            <a:r>
              <a:rPr kumimoji="1" lang="zh-CN" altLang="en-US" sz="2300" b="1" dirty="0" smtClean="0">
                <a:solidFill>
                  <a:schemeClr val="tx2"/>
                </a:solidFill>
              </a:rPr>
              <a:t>（</a:t>
            </a:r>
            <a:r>
              <a:rPr kumimoji="1" lang="zh-CN" altLang="en-US" sz="2300" b="1" dirty="0">
                <a:latin typeface="Times New Roman" pitchFamily="18" charset="0"/>
              </a:rPr>
              <a:t>从</a:t>
            </a:r>
            <a:r>
              <a:rPr kumimoji="1" lang="zh-CN" altLang="en-US" sz="2300" b="1" u="sng" dirty="0">
                <a:solidFill>
                  <a:schemeClr val="tx2"/>
                </a:solidFill>
                <a:latin typeface="Times New Roman" pitchFamily="18" charset="0"/>
              </a:rPr>
              <a:t>磁带</a:t>
            </a:r>
            <a:r>
              <a:rPr kumimoji="1" lang="en-US" altLang="zh-CN" sz="2300" b="1" u="sng" dirty="0">
                <a:solidFill>
                  <a:schemeClr val="tx2"/>
                </a:solidFill>
                <a:latin typeface="Times New Roman" pitchFamily="18" charset="0"/>
              </a:rPr>
              <a:t>/</a:t>
            </a:r>
            <a:r>
              <a:rPr kumimoji="1" lang="zh-CN" altLang="en-US" sz="2300" b="1" u="sng" dirty="0">
                <a:solidFill>
                  <a:schemeClr val="tx2"/>
                </a:solidFill>
                <a:latin typeface="Times New Roman" pitchFamily="18" charset="0"/>
              </a:rPr>
              <a:t>盘</a:t>
            </a:r>
            <a:r>
              <a:rPr kumimoji="1" lang="zh-CN" altLang="en-US" sz="2300" b="1" dirty="0">
                <a:latin typeface="Times New Roman" pitchFamily="18" charset="0"/>
              </a:rPr>
              <a:t>输</a:t>
            </a:r>
            <a:r>
              <a:rPr kumimoji="1" lang="zh-CN" altLang="en-US" sz="2300" b="1" dirty="0" smtClean="0">
                <a:latin typeface="Times New Roman" pitchFamily="18" charset="0"/>
              </a:rPr>
              <a:t>入</a:t>
            </a:r>
            <a:r>
              <a:rPr kumimoji="1" lang="zh-CN" altLang="en-US" sz="2300" b="1" u="sng" dirty="0" smtClean="0">
                <a:solidFill>
                  <a:srgbClr val="FF0000"/>
                </a:solidFill>
                <a:latin typeface="Times New Roman" pitchFamily="18" charset="0"/>
              </a:rPr>
              <a:t>多个</a:t>
            </a:r>
            <a:r>
              <a:rPr kumimoji="1" lang="zh-CN" altLang="en-US" sz="2300" b="1" dirty="0">
                <a:latin typeface="Times New Roman" pitchFamily="18" charset="0"/>
              </a:rPr>
              <a:t>作业</a:t>
            </a:r>
            <a:r>
              <a:rPr kumimoji="1" lang="en-US" altLang="zh-CN" sz="2300" b="1" dirty="0">
                <a:latin typeface="Times New Roman" pitchFamily="18" charset="0"/>
              </a:rPr>
              <a:t>/</a:t>
            </a:r>
            <a:r>
              <a:rPr kumimoji="1" lang="zh-CN" altLang="en-US" sz="2300" b="1" dirty="0" smtClean="0">
                <a:latin typeface="Times New Roman" pitchFamily="18" charset="0"/>
              </a:rPr>
              <a:t>次，即：</a:t>
            </a:r>
            <a:r>
              <a:rPr kumimoji="1" lang="zh-CN" altLang="en-US" sz="2300" b="1" dirty="0" smtClean="0">
                <a:solidFill>
                  <a:schemeClr val="tx2"/>
                </a:solidFill>
                <a:latin typeface="Times New Roman" pitchFamily="18" charset="0"/>
              </a:rPr>
              <a:t>内存有多道作业</a:t>
            </a:r>
            <a:r>
              <a:rPr kumimoji="1" lang="zh-CN" altLang="en-US" sz="2300" b="1" dirty="0" smtClean="0">
                <a:solidFill>
                  <a:schemeClr val="tx2"/>
                </a:solidFill>
              </a:rPr>
              <a:t>）</a:t>
            </a:r>
            <a:r>
              <a:rPr kumimoji="1" lang="zh-CN" altLang="en-US" sz="2300" dirty="0" smtClean="0"/>
              <a:t> </a:t>
            </a:r>
            <a:endParaRPr kumimoji="1" lang="zh-CN" altLang="en-US" sz="2300" dirty="0"/>
          </a:p>
        </p:txBody>
      </p:sp>
      <p:sp>
        <p:nvSpPr>
          <p:cNvPr id="27651" name="Text Box 5"/>
          <p:cNvSpPr txBox="1">
            <a:spLocks noChangeArrowheads="1"/>
          </p:cNvSpPr>
          <p:nvPr/>
        </p:nvSpPr>
        <p:spPr bwMode="auto">
          <a:xfrm>
            <a:off x="395536" y="1442719"/>
            <a:ext cx="8280152"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ts val="1800"/>
              </a:spcBef>
            </a:pPr>
            <a:r>
              <a:rPr kumimoji="1" lang="en-US" altLang="zh-CN" sz="2400" dirty="0">
                <a:latin typeface="Times New Roman" pitchFamily="18" charset="0"/>
              </a:rPr>
              <a:t>        </a:t>
            </a:r>
            <a:r>
              <a:rPr kumimoji="1" lang="en-US" altLang="zh-CN" sz="2400" b="1" dirty="0">
                <a:latin typeface="Times New Roman" pitchFamily="18" charset="0"/>
              </a:rPr>
              <a:t>1. </a:t>
            </a:r>
            <a:r>
              <a:rPr kumimoji="1" lang="zh-CN" altLang="en-US" sz="2400" b="1" dirty="0">
                <a:latin typeface="Times New Roman" pitchFamily="18" charset="0"/>
              </a:rPr>
              <a:t>多道程序设计的基本概念</a:t>
            </a:r>
          </a:p>
          <a:p>
            <a:pPr algn="just" eaLnBrk="1" hangingPunct="1">
              <a:lnSpc>
                <a:spcPct val="135000"/>
              </a:lnSpc>
              <a:spcBef>
                <a:spcPts val="600"/>
              </a:spcBef>
            </a:pPr>
            <a:r>
              <a:rPr kumimoji="1" lang="zh-CN" altLang="en-US" sz="2400" dirty="0">
                <a:latin typeface="Times New Roman" pitchFamily="18" charset="0"/>
              </a:rPr>
              <a:t>       </a:t>
            </a:r>
            <a:r>
              <a:rPr kumimoji="1" lang="zh-CN" altLang="en-US" sz="2300" dirty="0">
                <a:latin typeface="Times New Roman" pitchFamily="18" charset="0"/>
              </a:rPr>
              <a:t>在单道批处理系统中，内存中仅有</a:t>
            </a:r>
            <a:r>
              <a:rPr kumimoji="1" lang="zh-CN" altLang="en-US" sz="2300" u="sng" dirty="0">
                <a:latin typeface="Times New Roman" pitchFamily="18" charset="0"/>
              </a:rPr>
              <a:t>一道作业</a:t>
            </a:r>
            <a:r>
              <a:rPr kumimoji="1" lang="zh-CN" altLang="en-US" sz="2300" dirty="0">
                <a:latin typeface="Times New Roman" pitchFamily="18" charset="0"/>
              </a:rPr>
              <a:t>，它无法充分利用系统中的所有资源，致使</a:t>
            </a:r>
            <a:r>
              <a:rPr kumimoji="1" lang="zh-CN" altLang="en-US" sz="2300" u="sng" dirty="0">
                <a:latin typeface="Times New Roman" pitchFamily="18" charset="0"/>
              </a:rPr>
              <a:t>系统性能较差</a:t>
            </a:r>
            <a:r>
              <a:rPr kumimoji="1" lang="zh-CN" altLang="en-US" sz="2300" dirty="0">
                <a:latin typeface="Times New Roman" pitchFamily="18" charset="0"/>
              </a:rPr>
              <a:t>。为了进一步</a:t>
            </a:r>
            <a:r>
              <a:rPr kumimoji="1" lang="zh-CN" altLang="en-US" sz="2300" u="sng" dirty="0">
                <a:latin typeface="Times New Roman" pitchFamily="18" charset="0"/>
              </a:rPr>
              <a:t>提高</a:t>
            </a:r>
            <a:r>
              <a:rPr kumimoji="1" lang="zh-CN" altLang="en-US" sz="2300" b="1" u="sng" dirty="0">
                <a:latin typeface="Times New Roman" pitchFamily="18" charset="0"/>
              </a:rPr>
              <a:t>资源的</a:t>
            </a:r>
            <a:r>
              <a:rPr kumimoji="1" lang="zh-CN" altLang="en-US" sz="2300" b="1" u="sng" dirty="0">
                <a:solidFill>
                  <a:schemeClr val="tx2"/>
                </a:solidFill>
                <a:latin typeface="Times New Roman" pitchFamily="18" charset="0"/>
              </a:rPr>
              <a:t>利用率</a:t>
            </a:r>
            <a:r>
              <a:rPr kumimoji="1" lang="zh-CN" altLang="en-US" sz="2300" u="sng" dirty="0">
                <a:latin typeface="Times New Roman" pitchFamily="18" charset="0"/>
              </a:rPr>
              <a:t>和</a:t>
            </a:r>
            <a:r>
              <a:rPr kumimoji="1" lang="zh-CN" altLang="en-US" sz="2300" b="1" u="sng" dirty="0">
                <a:latin typeface="Times New Roman" pitchFamily="18" charset="0"/>
              </a:rPr>
              <a:t>系</a:t>
            </a:r>
            <a:r>
              <a:rPr kumimoji="1" lang="zh-CN" altLang="en-US" sz="2300" b="1" u="sng" dirty="0" smtClean="0">
                <a:latin typeface="Times New Roman" pitchFamily="18" charset="0"/>
              </a:rPr>
              <a:t>统的</a:t>
            </a:r>
            <a:r>
              <a:rPr kumimoji="1" lang="zh-CN" altLang="en-US" sz="2300" b="1" u="sng" dirty="0">
                <a:solidFill>
                  <a:schemeClr val="tx2"/>
                </a:solidFill>
                <a:latin typeface="Times New Roman" pitchFamily="18" charset="0"/>
              </a:rPr>
              <a:t>吞吐量</a:t>
            </a:r>
            <a:r>
              <a:rPr kumimoji="1" lang="zh-CN" altLang="en-US" sz="2300" dirty="0">
                <a:latin typeface="Times New Roman" pitchFamily="18" charset="0"/>
              </a:rPr>
              <a:t>，引入了</a:t>
            </a:r>
            <a:r>
              <a:rPr kumimoji="1" lang="zh-CN" altLang="en-US" sz="2300" b="1" dirty="0">
                <a:solidFill>
                  <a:schemeClr val="tx2"/>
                </a:solidFill>
                <a:latin typeface="Times New Roman" pitchFamily="18" charset="0"/>
              </a:rPr>
              <a:t>多道程序设计技术</a:t>
            </a:r>
            <a:r>
              <a:rPr kumimoji="1" lang="zh-CN" altLang="en-US" sz="2300" b="1" dirty="0">
                <a:latin typeface="Times New Roman" pitchFamily="18" charset="0"/>
              </a:rPr>
              <a:t>（</a:t>
            </a:r>
            <a:r>
              <a:rPr kumimoji="1" lang="zh-CN" altLang="en-US" sz="2300" b="1" u="sng" dirty="0">
                <a:solidFill>
                  <a:srgbClr val="FF0000"/>
                </a:solidFill>
                <a:latin typeface="Times New Roman" pitchFamily="18" charset="0"/>
              </a:rPr>
              <a:t>引出很多复杂问题</a:t>
            </a:r>
            <a:r>
              <a:rPr kumimoji="1" lang="zh-CN" altLang="en-US" sz="2300" b="1" dirty="0">
                <a:latin typeface="Times New Roman" pitchFamily="18" charset="0"/>
              </a:rPr>
              <a:t>）</a:t>
            </a:r>
            <a:r>
              <a:rPr kumimoji="1" lang="zh-CN" altLang="en-US" sz="2300" dirty="0">
                <a:latin typeface="Times New Roman" pitchFamily="18" charset="0"/>
              </a:rPr>
              <a:t>，由此而形成了多道批处理系统</a:t>
            </a:r>
            <a:r>
              <a:rPr kumimoji="1" lang="en-US" altLang="zh-CN" sz="2300" dirty="0">
                <a:latin typeface="Times New Roman" pitchFamily="18" charset="0"/>
              </a:rPr>
              <a:t>(</a:t>
            </a:r>
            <a:r>
              <a:rPr kumimoji="1" lang="en-US" altLang="zh-CN" sz="2300" dirty="0" err="1">
                <a:latin typeface="Times New Roman" pitchFamily="18" charset="0"/>
              </a:rPr>
              <a:t>Multiprogrammed</a:t>
            </a:r>
            <a:r>
              <a:rPr kumimoji="1" lang="en-US" altLang="zh-CN" sz="2300" dirty="0">
                <a:latin typeface="Times New Roman" pitchFamily="18" charset="0"/>
              </a:rPr>
              <a:t> Batch Processing System)</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lnSpc>
                <a:spcPct val="135000"/>
              </a:lnSpc>
              <a:spcBef>
                <a:spcPts val="6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a:latin typeface="Times New Roman" pitchFamily="18" charset="0"/>
              </a:rPr>
              <a:t>在多道批处理系统中， 用户所提交的作业都先存放在</a:t>
            </a:r>
            <a:r>
              <a:rPr kumimoji="1" lang="zh-CN" altLang="en-US" sz="2300" b="1" u="sng" dirty="0">
                <a:latin typeface="Times New Roman" pitchFamily="18" charset="0"/>
              </a:rPr>
              <a:t>外存上</a:t>
            </a:r>
            <a:r>
              <a:rPr kumimoji="1" lang="zh-CN" altLang="en-US" sz="2300" dirty="0">
                <a:latin typeface="Times New Roman" pitchFamily="18" charset="0"/>
              </a:rPr>
              <a:t>并排成一个队列，称为</a:t>
            </a:r>
            <a:r>
              <a:rPr kumimoji="1" lang="zh-CN" altLang="en-US" sz="2300" dirty="0">
                <a:latin typeface="Courier New" pitchFamily="49" charset="0"/>
              </a:rPr>
              <a:t>“</a:t>
            </a:r>
            <a:r>
              <a:rPr kumimoji="1" lang="zh-CN" altLang="en-US" sz="2300" b="1" dirty="0">
                <a:solidFill>
                  <a:srgbClr val="FFCC00"/>
                </a:solidFill>
                <a:latin typeface="Times New Roman" pitchFamily="18" charset="0"/>
              </a:rPr>
              <a:t>后备队列</a:t>
            </a:r>
            <a:r>
              <a:rPr kumimoji="1" lang="zh-CN" altLang="en-US" sz="2300" dirty="0">
                <a:latin typeface="Courier New" pitchFamily="49" charset="0"/>
              </a:rPr>
              <a:t>”</a:t>
            </a:r>
            <a:r>
              <a:rPr kumimoji="1" lang="zh-CN" altLang="en-US" sz="2300" dirty="0">
                <a:latin typeface="Times New Roman" pitchFamily="18" charset="0"/>
              </a:rPr>
              <a:t>；然后，由</a:t>
            </a:r>
            <a:r>
              <a:rPr kumimoji="1" lang="zh-CN" altLang="en-US" sz="2300" b="1" dirty="0">
                <a:solidFill>
                  <a:srgbClr val="FFCC00"/>
                </a:solidFill>
                <a:latin typeface="Times New Roman" pitchFamily="18" charset="0"/>
              </a:rPr>
              <a:t>作业调度程序</a:t>
            </a:r>
            <a:r>
              <a:rPr kumimoji="1" lang="en-US" altLang="zh-CN" sz="2300" b="1" u="sng" dirty="0">
                <a:latin typeface="Times New Roman" pitchFamily="18" charset="0"/>
              </a:rPr>
              <a:t>(</a:t>
            </a:r>
            <a:r>
              <a:rPr kumimoji="1" lang="zh-CN" altLang="en-US" sz="2300" b="1" u="sng" dirty="0" smtClean="0">
                <a:latin typeface="Times New Roman" pitchFamily="18" charset="0"/>
              </a:rPr>
              <a:t>第</a:t>
            </a:r>
            <a:r>
              <a:rPr kumimoji="1" lang="en-US" altLang="zh-CN" sz="2300" b="1" u="sng" dirty="0" smtClean="0">
                <a:latin typeface="Times New Roman" pitchFamily="18" charset="0"/>
              </a:rPr>
              <a:t>3</a:t>
            </a:r>
            <a:r>
              <a:rPr kumimoji="1" lang="zh-CN" altLang="en-US" sz="2300" b="1" u="sng" dirty="0" smtClean="0">
                <a:latin typeface="Times New Roman" pitchFamily="18" charset="0"/>
              </a:rPr>
              <a:t>章</a:t>
            </a:r>
            <a:r>
              <a:rPr kumimoji="1" lang="en-US" altLang="zh-CN" sz="2300" b="1" u="sng" dirty="0">
                <a:latin typeface="Times New Roman" pitchFamily="18" charset="0"/>
              </a:rPr>
              <a:t>)</a:t>
            </a:r>
            <a:r>
              <a:rPr kumimoji="1" lang="zh-CN" altLang="en-US" sz="2300" dirty="0">
                <a:latin typeface="Times New Roman" pitchFamily="18" charset="0"/>
              </a:rPr>
              <a:t>按一定的</a:t>
            </a:r>
            <a:r>
              <a:rPr kumimoji="1" lang="zh-CN" altLang="en-US" sz="2300" b="1" u="sng" dirty="0">
                <a:latin typeface="Times New Roman" pitchFamily="18" charset="0"/>
              </a:rPr>
              <a:t>算法</a:t>
            </a:r>
            <a:r>
              <a:rPr kumimoji="1" lang="zh-CN" altLang="en-US" sz="2300" dirty="0">
                <a:latin typeface="Times New Roman" pitchFamily="18" charset="0"/>
              </a:rPr>
              <a:t>从后备队列中选择</a:t>
            </a:r>
            <a:r>
              <a:rPr kumimoji="1" lang="zh-CN" altLang="en-US" sz="2300" b="1" u="sng" dirty="0">
                <a:solidFill>
                  <a:srgbClr val="FF0000"/>
                </a:solidFill>
                <a:latin typeface="Times New Roman" pitchFamily="18" charset="0"/>
              </a:rPr>
              <a:t>若干个</a:t>
            </a:r>
            <a:r>
              <a:rPr kumimoji="1" lang="zh-CN" altLang="en-US" sz="2300" dirty="0">
                <a:latin typeface="Times New Roman" pitchFamily="18" charset="0"/>
              </a:rPr>
              <a:t>（不再是单道）作业调入内存，使它们共享</a:t>
            </a:r>
            <a:r>
              <a:rPr kumimoji="1" lang="en-US" altLang="zh-CN" sz="2300" dirty="0">
                <a:latin typeface="Times New Roman" pitchFamily="18" charset="0"/>
              </a:rPr>
              <a:t>CPU</a:t>
            </a:r>
            <a:r>
              <a:rPr kumimoji="1" lang="zh-CN" altLang="en-US" sz="2300" dirty="0">
                <a:latin typeface="Times New Roman" pitchFamily="18" charset="0"/>
              </a:rPr>
              <a:t>和系统中的各种资源。</a:t>
            </a:r>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800100" y="838199"/>
            <a:ext cx="81643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dirty="0">
                <a:latin typeface="Times New Roman" pitchFamily="18" charset="0"/>
              </a:rPr>
              <a:t>在</a:t>
            </a:r>
            <a:r>
              <a:rPr kumimoji="1" lang="en-US" altLang="zh-CN" sz="2400" dirty="0">
                <a:latin typeface="Times New Roman" pitchFamily="18" charset="0"/>
              </a:rPr>
              <a:t>OS</a:t>
            </a:r>
            <a:r>
              <a:rPr kumimoji="1" lang="zh-CN" altLang="en-US" sz="2400" dirty="0">
                <a:latin typeface="Times New Roman" pitchFamily="18" charset="0"/>
              </a:rPr>
              <a:t>中引入多道程序设计技术可带来以下好处：</a:t>
            </a:r>
          </a:p>
          <a:p>
            <a:pPr eaLnBrk="1" hangingPunct="1">
              <a:spcBef>
                <a:spcPct val="50000"/>
              </a:spcBef>
              <a:buFontTx/>
              <a:buAutoNum type="arabicParenBoth"/>
            </a:pPr>
            <a:r>
              <a:rPr kumimoji="1" lang="zh-CN" altLang="en-US" sz="2400" b="1" dirty="0">
                <a:latin typeface="Times New Roman" pitchFamily="18" charset="0"/>
              </a:rPr>
              <a:t>提高</a:t>
            </a:r>
            <a:r>
              <a:rPr kumimoji="1" lang="en-US" altLang="zh-CN" sz="2400" b="1" dirty="0">
                <a:solidFill>
                  <a:srgbClr val="FFFF00"/>
                </a:solidFill>
                <a:latin typeface="Times New Roman" pitchFamily="18" charset="0"/>
              </a:rPr>
              <a:t>CPU</a:t>
            </a:r>
            <a:r>
              <a:rPr kumimoji="1" lang="zh-CN" altLang="en-US" sz="2400" b="1" dirty="0">
                <a:solidFill>
                  <a:srgbClr val="FFFF00"/>
                </a:solidFill>
                <a:latin typeface="Times New Roman" pitchFamily="18" charset="0"/>
              </a:rPr>
              <a:t>的利用率</a:t>
            </a:r>
            <a:r>
              <a:rPr kumimoji="1" lang="zh-CN" altLang="en-US" sz="2400" dirty="0">
                <a:latin typeface="Times New Roman" pitchFamily="18" charset="0"/>
              </a:rPr>
              <a:t>（效率</a:t>
            </a:r>
            <a:r>
              <a:rPr kumimoji="1" lang="en-US" altLang="zh-CN" sz="2400" dirty="0">
                <a:latin typeface="Times New Roman" pitchFamily="18" charset="0"/>
              </a:rPr>
              <a:t>-----</a:t>
            </a:r>
            <a:r>
              <a:rPr kumimoji="1" lang="en-US" altLang="zh-CN" sz="2400" dirty="0" smtClean="0">
                <a:latin typeface="Times New Roman" pitchFamily="18" charset="0"/>
              </a:rPr>
              <a:t>CPU</a:t>
            </a:r>
            <a:r>
              <a:rPr kumimoji="1" lang="zh-CN" altLang="en-US" sz="2400" dirty="0" smtClean="0">
                <a:latin typeface="Times New Roman" pitchFamily="18" charset="0"/>
              </a:rPr>
              <a:t>）</a:t>
            </a:r>
            <a:r>
              <a:rPr kumimoji="1" lang="zh-CN" altLang="en-US" sz="2400" b="1" dirty="0" smtClean="0">
                <a:solidFill>
                  <a:srgbClr val="FF0000"/>
                </a:solidFill>
                <a:latin typeface="Times New Roman" pitchFamily="18" charset="0"/>
              </a:rPr>
              <a:t>（</a:t>
            </a:r>
            <a:r>
              <a:rPr kumimoji="1" lang="zh-CN" altLang="en-US" sz="2400" b="1" dirty="0">
                <a:solidFill>
                  <a:srgbClr val="FF0000"/>
                </a:solidFill>
                <a:latin typeface="Times New Roman" pitchFamily="18" charset="0"/>
              </a:rPr>
              <a:t>如下页图）</a:t>
            </a:r>
            <a:r>
              <a:rPr kumimoji="1" lang="zh-CN" altLang="en-US" sz="2400" dirty="0">
                <a:latin typeface="Times New Roman" pitchFamily="18" charset="0"/>
              </a:rPr>
              <a:t> </a:t>
            </a:r>
          </a:p>
        </p:txBody>
      </p:sp>
      <p:sp>
        <p:nvSpPr>
          <p:cNvPr id="28675" name="Text Box 5"/>
          <p:cNvSpPr txBox="1">
            <a:spLocks noChangeArrowheads="1"/>
          </p:cNvSpPr>
          <p:nvPr/>
        </p:nvSpPr>
        <p:spPr bwMode="auto">
          <a:xfrm>
            <a:off x="685800" y="1981200"/>
            <a:ext cx="80010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5000"/>
              </a:lnSpc>
              <a:spcBef>
                <a:spcPct val="50000"/>
              </a:spcBef>
            </a:pPr>
            <a:r>
              <a:rPr kumimoji="1" lang="en-US" altLang="zh-CN" sz="2400">
                <a:latin typeface="Times New Roman" pitchFamily="18" charset="0"/>
              </a:rPr>
              <a:t>       </a:t>
            </a:r>
            <a:r>
              <a:rPr kumimoji="1" lang="zh-CN" altLang="en-US" sz="2400">
                <a:latin typeface="Times New Roman" pitchFamily="18" charset="0"/>
              </a:rPr>
              <a:t>当内存中仅有一道程序时，每逢该程序在运行中发出</a:t>
            </a:r>
            <a:r>
              <a:rPr kumimoji="1" lang="en-US" altLang="zh-CN" sz="2400">
                <a:latin typeface="Times New Roman" pitchFamily="18" charset="0"/>
              </a:rPr>
              <a:t>I/O</a:t>
            </a:r>
            <a:r>
              <a:rPr kumimoji="1" lang="zh-CN" altLang="en-US" sz="2400">
                <a:latin typeface="Times New Roman" pitchFamily="18" charset="0"/>
              </a:rPr>
              <a:t>请求后，</a:t>
            </a:r>
            <a:r>
              <a:rPr kumimoji="1" lang="en-US" altLang="zh-CN" sz="2400">
                <a:latin typeface="Times New Roman" pitchFamily="18" charset="0"/>
              </a:rPr>
              <a:t>CPU</a:t>
            </a:r>
            <a:r>
              <a:rPr kumimoji="1" lang="zh-CN" altLang="en-US" sz="2400">
                <a:latin typeface="Times New Roman" pitchFamily="18" charset="0"/>
              </a:rPr>
              <a:t>空闲，必须在其</a:t>
            </a:r>
            <a:r>
              <a:rPr kumimoji="1" lang="en-US" altLang="zh-CN" sz="2400">
                <a:latin typeface="Times New Roman" pitchFamily="18" charset="0"/>
              </a:rPr>
              <a:t>I/O</a:t>
            </a:r>
            <a:r>
              <a:rPr kumimoji="1" lang="zh-CN" altLang="en-US" sz="2400">
                <a:latin typeface="Times New Roman" pitchFamily="18" charset="0"/>
              </a:rPr>
              <a:t>完成后才继续运行；尤其因</a:t>
            </a:r>
            <a:r>
              <a:rPr kumimoji="1" lang="en-US" altLang="zh-CN" sz="2400">
                <a:latin typeface="Times New Roman" pitchFamily="18" charset="0"/>
              </a:rPr>
              <a:t>I/O</a:t>
            </a:r>
            <a:r>
              <a:rPr kumimoji="1" lang="zh-CN" altLang="en-US" sz="2400">
                <a:latin typeface="Times New Roman" pitchFamily="18" charset="0"/>
              </a:rPr>
              <a:t>设备的低速性，更使</a:t>
            </a:r>
            <a:r>
              <a:rPr kumimoji="1" lang="en-US" altLang="zh-CN" sz="2400">
                <a:latin typeface="Times New Roman" pitchFamily="18" charset="0"/>
              </a:rPr>
              <a:t>CPU</a:t>
            </a:r>
            <a:r>
              <a:rPr kumimoji="1" lang="zh-CN" altLang="en-US" sz="2400">
                <a:latin typeface="Times New Roman" pitchFamily="18" charset="0"/>
              </a:rPr>
              <a:t>的利用率显著降低。图 </a:t>
            </a:r>
            <a:r>
              <a:rPr kumimoji="1" lang="en-US" altLang="zh-CN" sz="2400">
                <a:latin typeface="Times New Roman" pitchFamily="18" charset="0"/>
              </a:rPr>
              <a:t>1-4(</a:t>
            </a:r>
            <a:r>
              <a:rPr kumimoji="1" lang="en-US" altLang="zh-CN" sz="2400" i="1">
                <a:latin typeface="Times New Roman" pitchFamily="18" charset="0"/>
              </a:rPr>
              <a:t>a</a:t>
            </a:r>
            <a:r>
              <a:rPr kumimoji="1" lang="en-US" altLang="zh-CN" sz="2400">
                <a:latin typeface="Times New Roman" pitchFamily="18" charset="0"/>
              </a:rPr>
              <a:t>)</a:t>
            </a:r>
            <a:r>
              <a:rPr kumimoji="1" lang="zh-CN" altLang="en-US" sz="2400">
                <a:latin typeface="Times New Roman" pitchFamily="18" charset="0"/>
              </a:rPr>
              <a:t>示出了单道程序的运行情况，从图可以看出：在</a:t>
            </a:r>
            <a:r>
              <a:rPr kumimoji="1" lang="en-US" altLang="zh-CN" sz="2400" i="1">
                <a:latin typeface="Times New Roman" pitchFamily="18" charset="0"/>
              </a:rPr>
              <a:t>t</a:t>
            </a:r>
            <a:r>
              <a:rPr kumimoji="1" lang="en-US" altLang="zh-CN" sz="2400" baseline="-25000">
                <a:latin typeface="Times New Roman" pitchFamily="18" charset="0"/>
              </a:rPr>
              <a:t>2</a:t>
            </a:r>
            <a:r>
              <a:rPr kumimoji="1" lang="en-US" altLang="zh-CN" sz="2400">
                <a:latin typeface="Times New Roman" pitchFamily="18" charset="0"/>
              </a:rPr>
              <a:t>~</a:t>
            </a:r>
            <a:r>
              <a:rPr kumimoji="1" lang="en-US" altLang="zh-CN" sz="2400" i="1">
                <a:latin typeface="Times New Roman" pitchFamily="18" charset="0"/>
              </a:rPr>
              <a:t>t</a:t>
            </a:r>
            <a:r>
              <a:rPr kumimoji="1" lang="en-US" altLang="zh-CN" sz="2400" baseline="-25000">
                <a:latin typeface="Times New Roman" pitchFamily="18" charset="0"/>
              </a:rPr>
              <a:t>3</a:t>
            </a:r>
            <a:r>
              <a:rPr kumimoji="1" lang="zh-CN" altLang="en-US" sz="2400">
                <a:latin typeface="Times New Roman" pitchFamily="18" charset="0"/>
              </a:rPr>
              <a:t>、 </a:t>
            </a:r>
            <a:r>
              <a:rPr kumimoji="1" lang="en-US" altLang="zh-CN" sz="2400" i="1">
                <a:latin typeface="Times New Roman" pitchFamily="18" charset="0"/>
              </a:rPr>
              <a:t>t</a:t>
            </a:r>
            <a:r>
              <a:rPr kumimoji="1" lang="en-US" altLang="zh-CN" sz="2400" baseline="-25000">
                <a:latin typeface="Times New Roman" pitchFamily="18" charset="0"/>
              </a:rPr>
              <a:t>6</a:t>
            </a:r>
            <a:r>
              <a:rPr kumimoji="1" lang="en-US" altLang="zh-CN" sz="2400">
                <a:latin typeface="Times New Roman" pitchFamily="18" charset="0"/>
              </a:rPr>
              <a:t>~</a:t>
            </a:r>
            <a:r>
              <a:rPr kumimoji="1" lang="en-US" altLang="zh-CN" sz="2400" i="1">
                <a:latin typeface="Times New Roman" pitchFamily="18" charset="0"/>
              </a:rPr>
              <a:t>t</a:t>
            </a:r>
            <a:r>
              <a:rPr kumimoji="1" lang="en-US" altLang="zh-CN" sz="2400" baseline="-25000">
                <a:latin typeface="Times New Roman" pitchFamily="18" charset="0"/>
              </a:rPr>
              <a:t>7</a:t>
            </a:r>
            <a:r>
              <a:rPr kumimoji="1" lang="zh-CN" altLang="en-US" sz="2400">
                <a:latin typeface="Times New Roman" pitchFamily="18" charset="0"/>
              </a:rPr>
              <a:t>时间间隔内</a:t>
            </a:r>
            <a:r>
              <a:rPr kumimoji="1" lang="en-US" altLang="zh-CN" sz="2400">
                <a:latin typeface="Times New Roman" pitchFamily="18" charset="0"/>
              </a:rPr>
              <a:t>CPU</a:t>
            </a:r>
            <a:r>
              <a:rPr kumimoji="1" lang="zh-CN" altLang="en-US" sz="2400">
                <a:latin typeface="Times New Roman" pitchFamily="18" charset="0"/>
              </a:rPr>
              <a:t>空闲。在引入多道程序设计技术后， 由于同时在内存中装有若干道程序，并使它们交替地运行， 这样，当正在运行的程序因</a:t>
            </a:r>
            <a:r>
              <a:rPr kumimoji="1" lang="en-US" altLang="zh-CN" sz="2400">
                <a:latin typeface="Times New Roman" pitchFamily="18" charset="0"/>
              </a:rPr>
              <a:t>I/O</a:t>
            </a:r>
            <a:r>
              <a:rPr kumimoji="1" lang="zh-CN" altLang="en-US" sz="2400">
                <a:latin typeface="Times New Roman" pitchFamily="18" charset="0"/>
              </a:rPr>
              <a:t>而暂停执行时，系统可调度另一道程序运行，从而保持了</a:t>
            </a:r>
            <a:r>
              <a:rPr kumimoji="1" lang="en-US" altLang="zh-CN" sz="2400">
                <a:latin typeface="Times New Roman" pitchFamily="18" charset="0"/>
              </a:rPr>
              <a:t>CPU</a:t>
            </a:r>
            <a:r>
              <a:rPr kumimoji="1" lang="zh-CN" altLang="en-US" sz="2400">
                <a:latin typeface="Times New Roman" pitchFamily="18" charset="0"/>
              </a:rPr>
              <a:t>处于忙碌状态。</a:t>
            </a:r>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2895600" y="6286500"/>
            <a:ext cx="4476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200" b="1" dirty="0">
                <a:solidFill>
                  <a:srgbClr val="002060"/>
                </a:solidFill>
                <a:latin typeface="Times New Roman" pitchFamily="18" charset="0"/>
              </a:rPr>
              <a:t>图 </a:t>
            </a:r>
            <a:r>
              <a:rPr kumimoji="1" lang="en-US" altLang="zh-CN" sz="2200" b="1" dirty="0">
                <a:solidFill>
                  <a:srgbClr val="002060"/>
                </a:solidFill>
                <a:latin typeface="Times New Roman" pitchFamily="18" charset="0"/>
              </a:rPr>
              <a:t>1-4 </a:t>
            </a:r>
            <a:r>
              <a:rPr kumimoji="1" lang="zh-CN" altLang="en-US" sz="2200" b="1" dirty="0">
                <a:solidFill>
                  <a:srgbClr val="002060"/>
                </a:solidFill>
                <a:latin typeface="Times New Roman" pitchFamily="18" charset="0"/>
              </a:rPr>
              <a:t>单道和多道程序运行情况</a:t>
            </a:r>
            <a:r>
              <a:rPr kumimoji="1" lang="zh-CN" altLang="en-US" sz="2200" b="1" dirty="0">
                <a:latin typeface="Times New Roman" pitchFamily="18" charset="0"/>
              </a:rPr>
              <a:t> </a:t>
            </a:r>
          </a:p>
        </p:txBody>
      </p:sp>
      <p:graphicFrame>
        <p:nvGraphicFramePr>
          <p:cNvPr id="2050" name="Object 5"/>
          <p:cNvGraphicFramePr>
            <a:graphicFrameLocks noChangeAspect="1"/>
          </p:cNvGraphicFramePr>
          <p:nvPr>
            <p:extLst>
              <p:ext uri="{D42A27DB-BD31-4B8C-83A1-F6EECF244321}">
                <p14:modId xmlns:p14="http://schemas.microsoft.com/office/powerpoint/2010/main" val="3964122698"/>
              </p:ext>
            </p:extLst>
          </p:nvPr>
        </p:nvGraphicFramePr>
        <p:xfrm>
          <a:off x="785813" y="500063"/>
          <a:ext cx="7543800" cy="5907087"/>
        </p:xfrm>
        <a:graphic>
          <a:graphicData uri="http://schemas.openxmlformats.org/presentationml/2006/ole">
            <mc:AlternateContent xmlns:mc="http://schemas.openxmlformats.org/markup-compatibility/2006">
              <mc:Choice xmlns:v="urn:schemas-microsoft-com:vml" Requires="v">
                <p:oleObj spid="_x0000_s2287" name="Visio" r:id="rId3" imgW="3947160" imgH="3086100" progId="Visio.Drawing.11">
                  <p:embed/>
                </p:oleObj>
              </mc:Choice>
              <mc:Fallback>
                <p:oleObj name="Visio" r:id="rId3" imgW="3947160" imgH="30861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500063"/>
                        <a:ext cx="75438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直接连接符 4"/>
          <p:cNvCxnSpPr/>
          <p:nvPr/>
        </p:nvCxnSpPr>
        <p:spPr bwMode="auto">
          <a:xfrm>
            <a:off x="2195513" y="3500438"/>
            <a:ext cx="576262" cy="0"/>
          </a:xfrm>
          <a:prstGeom prst="line">
            <a:avLst/>
          </a:prstGeom>
          <a:ln>
            <a:solidFill>
              <a:srgbClr val="FF33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 name="直接连接符 5"/>
          <p:cNvCxnSpPr/>
          <p:nvPr/>
        </p:nvCxnSpPr>
        <p:spPr bwMode="auto">
          <a:xfrm>
            <a:off x="3059113" y="3500438"/>
            <a:ext cx="2592387" cy="0"/>
          </a:xfrm>
          <a:prstGeom prst="line">
            <a:avLst/>
          </a:prstGeom>
          <a:ln w="38100">
            <a:solidFill>
              <a:srgbClr val="0070C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直接连接符 6"/>
          <p:cNvCxnSpPr/>
          <p:nvPr/>
        </p:nvCxnSpPr>
        <p:spPr bwMode="auto">
          <a:xfrm>
            <a:off x="3059113" y="4005263"/>
            <a:ext cx="936625" cy="0"/>
          </a:xfrm>
          <a:prstGeom prst="line">
            <a:avLst/>
          </a:prstGeom>
          <a:ln>
            <a:solidFill>
              <a:srgbClr val="FF33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bwMode="auto">
          <a:xfrm>
            <a:off x="4284663" y="4581525"/>
            <a:ext cx="719137" cy="0"/>
          </a:xfrm>
          <a:prstGeom prst="line">
            <a:avLst/>
          </a:prstGeom>
          <a:ln>
            <a:solidFill>
              <a:srgbClr val="FF33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bwMode="auto">
          <a:xfrm>
            <a:off x="5219700" y="5157788"/>
            <a:ext cx="1152525" cy="0"/>
          </a:xfrm>
          <a:prstGeom prst="line">
            <a:avLst/>
          </a:prstGeom>
          <a:ln>
            <a:solidFill>
              <a:srgbClr val="FF33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bwMode="auto">
          <a:xfrm>
            <a:off x="6588125" y="5157788"/>
            <a:ext cx="1152525" cy="0"/>
          </a:xfrm>
          <a:prstGeom prst="line">
            <a:avLst/>
          </a:prstGeom>
          <a:ln w="38100">
            <a:solidFill>
              <a:srgbClr val="0070C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bwMode="auto">
          <a:xfrm>
            <a:off x="4284663" y="4005263"/>
            <a:ext cx="2951162" cy="0"/>
          </a:xfrm>
          <a:prstGeom prst="line">
            <a:avLst/>
          </a:prstGeom>
          <a:ln w="38100">
            <a:solidFill>
              <a:srgbClr val="0070C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bwMode="auto">
          <a:xfrm>
            <a:off x="5219700" y="4581525"/>
            <a:ext cx="1873250" cy="0"/>
          </a:xfrm>
          <a:prstGeom prst="line">
            <a:avLst/>
          </a:prstGeom>
          <a:ln w="38100">
            <a:solidFill>
              <a:srgbClr val="0070C0"/>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椭圆 22"/>
          <p:cNvSpPr/>
          <p:nvPr/>
        </p:nvSpPr>
        <p:spPr bwMode="auto">
          <a:xfrm>
            <a:off x="5724525" y="3213100"/>
            <a:ext cx="792163" cy="36036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lstStyle/>
          <a:p>
            <a:pPr>
              <a:defRPr/>
            </a:pPr>
            <a:r>
              <a:rPr lang="zh-CN" altLang="en-US" sz="1200" b="1" dirty="0">
                <a:solidFill>
                  <a:srgbClr val="002060"/>
                </a:solidFill>
              </a:rPr>
              <a:t>等待</a:t>
            </a:r>
            <a:r>
              <a:rPr lang="en-US" altLang="zh-CN" sz="1200" b="1" dirty="0">
                <a:solidFill>
                  <a:srgbClr val="002060"/>
                </a:solidFill>
              </a:rPr>
              <a:t>D</a:t>
            </a:r>
            <a:endParaRPr lang="zh-CN" altLang="en-US" sz="1200" b="1" dirty="0">
              <a:solidFill>
                <a:srgbClr val="002060"/>
              </a:solidFill>
            </a:endParaRPr>
          </a:p>
        </p:txBody>
      </p:sp>
      <p:sp>
        <p:nvSpPr>
          <p:cNvPr id="2062" name="下箭头 23"/>
          <p:cNvSpPr>
            <a:spLocks noChangeArrowheads="1"/>
          </p:cNvSpPr>
          <p:nvPr/>
        </p:nvSpPr>
        <p:spPr bwMode="auto">
          <a:xfrm flipH="1">
            <a:off x="6227763" y="2997200"/>
            <a:ext cx="288925" cy="258763"/>
          </a:xfrm>
          <a:prstGeom prst="downArrow">
            <a:avLst>
              <a:gd name="adj1" fmla="val 50000"/>
              <a:gd name="adj2"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063" name="下箭头 24"/>
          <p:cNvSpPr>
            <a:spLocks noChangeArrowheads="1"/>
          </p:cNvSpPr>
          <p:nvPr/>
        </p:nvSpPr>
        <p:spPr bwMode="auto">
          <a:xfrm flipH="1">
            <a:off x="6875463" y="2997200"/>
            <a:ext cx="288925" cy="431800"/>
          </a:xfrm>
          <a:prstGeom prst="downArrow">
            <a:avLst>
              <a:gd name="adj1" fmla="val 50000"/>
              <a:gd name="adj2" fmla="val 49817"/>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064" name="右弧形箭头 23"/>
          <p:cNvSpPr>
            <a:spLocks noChangeArrowheads="1"/>
          </p:cNvSpPr>
          <p:nvPr/>
        </p:nvSpPr>
        <p:spPr bwMode="auto">
          <a:xfrm>
            <a:off x="7380288" y="3429000"/>
            <a:ext cx="360362" cy="1152525"/>
          </a:xfrm>
          <a:prstGeom prst="curvedLeftArrow">
            <a:avLst>
              <a:gd name="adj1" fmla="val 25069"/>
              <a:gd name="adj2" fmla="val 50138"/>
              <a:gd name="adj3" fmla="val 25000"/>
            </a:avLst>
          </a:prstGeom>
          <a:solidFill>
            <a:schemeClr val="accent1"/>
          </a:solidFill>
          <a:ln w="9525" algn="ctr">
            <a:solidFill>
              <a:schemeClr val="tx1"/>
            </a:solidFill>
            <a:miter lim="800000"/>
            <a:headEnd/>
            <a:tailEnd/>
          </a:ln>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2" name="下箭头 1"/>
          <p:cNvSpPr/>
          <p:nvPr/>
        </p:nvSpPr>
        <p:spPr bwMode="auto">
          <a:xfrm rot="10800000">
            <a:off x="3465380" y="1700808"/>
            <a:ext cx="170515" cy="2026582"/>
          </a:xfrm>
          <a:prstGeom prst="downArrow">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0000"/>
              </a:solidFill>
              <a:effectLst/>
              <a:latin typeface="Arial" charset="0"/>
              <a:ea typeface="宋体" pitchFamily="2" charset="-122"/>
            </a:endParaRPr>
          </a:p>
        </p:txBody>
      </p:sp>
      <p:sp>
        <p:nvSpPr>
          <p:cNvPr id="18" name="椭圆 17"/>
          <p:cNvSpPr/>
          <p:nvPr/>
        </p:nvSpPr>
        <p:spPr bwMode="auto">
          <a:xfrm rot="10800000" flipV="1">
            <a:off x="8028384" y="4354896"/>
            <a:ext cx="792163" cy="36063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lstStyle/>
          <a:p>
            <a:pPr>
              <a:defRPr/>
            </a:pPr>
            <a:r>
              <a:rPr lang="zh-CN" altLang="en-US" sz="1200" b="1" dirty="0">
                <a:solidFill>
                  <a:srgbClr val="002060"/>
                </a:solidFill>
              </a:rPr>
              <a:t>等</a:t>
            </a:r>
            <a:r>
              <a:rPr lang="zh-CN" altLang="en-US" sz="1200" b="1" dirty="0" smtClean="0">
                <a:solidFill>
                  <a:srgbClr val="002060"/>
                </a:solidFill>
              </a:rPr>
              <a:t>待</a:t>
            </a:r>
            <a:r>
              <a:rPr lang="en-US" altLang="zh-CN" sz="1200" b="1" dirty="0" smtClean="0">
                <a:solidFill>
                  <a:srgbClr val="002060"/>
                </a:solidFill>
              </a:rPr>
              <a:t>A</a:t>
            </a:r>
            <a:endParaRPr lang="zh-CN" altLang="en-US" sz="1200" b="1" dirty="0">
              <a:solidFill>
                <a:srgbClr val="002060"/>
              </a:solidFill>
            </a:endParaRPr>
          </a:p>
        </p:txBody>
      </p:sp>
      <p:sp>
        <p:nvSpPr>
          <p:cNvPr id="3" name="下弧形箭头 2"/>
          <p:cNvSpPr/>
          <p:nvPr/>
        </p:nvSpPr>
        <p:spPr bwMode="auto">
          <a:xfrm rot="10800000" flipV="1">
            <a:off x="7220921" y="4740036"/>
            <a:ext cx="925200" cy="285101"/>
          </a:xfrm>
          <a:prstGeom prst="curvedUpArrow">
            <a:avLst/>
          </a:prstGeom>
          <a:solidFill>
            <a:srgbClr val="FF5D5D"/>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9" name="椭圆 18"/>
          <p:cNvSpPr/>
          <p:nvPr/>
        </p:nvSpPr>
        <p:spPr bwMode="auto">
          <a:xfrm>
            <a:off x="2195513" y="5414258"/>
            <a:ext cx="3204715" cy="506219"/>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lstStyle/>
          <a:p>
            <a:pPr>
              <a:defRPr/>
            </a:pPr>
            <a:r>
              <a:rPr lang="zh-CN" altLang="en-US" sz="1200" b="1" dirty="0" smtClean="0">
                <a:solidFill>
                  <a:srgbClr val="002060"/>
                </a:solidFill>
              </a:rPr>
              <a:t>可能请求同一设备：</a:t>
            </a:r>
            <a:r>
              <a:rPr lang="en-US" altLang="zh-CN" sz="1200" b="1" dirty="0" smtClean="0">
                <a:solidFill>
                  <a:srgbClr val="002060"/>
                </a:solidFill>
              </a:rPr>
              <a:t>B</a:t>
            </a:r>
            <a:r>
              <a:rPr lang="zh-CN" altLang="en-US" sz="1200" b="1" dirty="0" smtClean="0">
                <a:solidFill>
                  <a:srgbClr val="002060"/>
                </a:solidFill>
              </a:rPr>
              <a:t>等待</a:t>
            </a:r>
            <a:r>
              <a:rPr lang="en-US" altLang="zh-CN" sz="1200" b="1" dirty="0" smtClean="0">
                <a:solidFill>
                  <a:srgbClr val="002060"/>
                </a:solidFill>
              </a:rPr>
              <a:t>A</a:t>
            </a:r>
            <a:r>
              <a:rPr lang="zh-CN" altLang="en-US" sz="1200" b="1" dirty="0" smtClean="0">
                <a:solidFill>
                  <a:srgbClr val="002060"/>
                </a:solidFill>
              </a:rPr>
              <a:t>的</a:t>
            </a:r>
            <a:r>
              <a:rPr lang="en-US" altLang="zh-CN" sz="1200" b="1" dirty="0" smtClean="0">
                <a:solidFill>
                  <a:srgbClr val="002060"/>
                </a:solidFill>
              </a:rPr>
              <a:t>I/O</a:t>
            </a:r>
            <a:r>
              <a:rPr lang="zh-CN" altLang="en-US" sz="1200" b="1" dirty="0" smtClean="0">
                <a:solidFill>
                  <a:srgbClr val="002060"/>
                </a:solidFill>
              </a:rPr>
              <a:t>完成</a:t>
            </a:r>
            <a:endParaRPr lang="zh-CN" altLang="en-US" sz="1200" b="1" dirty="0">
              <a:solidFill>
                <a:srgbClr val="002060"/>
              </a:solidFill>
            </a:endParaRPr>
          </a:p>
        </p:txBody>
      </p:sp>
      <p:sp>
        <p:nvSpPr>
          <p:cNvPr id="20" name="下箭头 23"/>
          <p:cNvSpPr>
            <a:spLocks noChangeArrowheads="1"/>
          </p:cNvSpPr>
          <p:nvPr/>
        </p:nvSpPr>
        <p:spPr bwMode="auto">
          <a:xfrm flipH="1">
            <a:off x="4140200" y="3727391"/>
            <a:ext cx="288925" cy="258763"/>
          </a:xfrm>
          <a:prstGeom prst="downArrow">
            <a:avLst>
              <a:gd name="adj1" fmla="val 50000"/>
              <a:gd name="adj2"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cxnSp>
        <p:nvCxnSpPr>
          <p:cNvPr id="21" name="直接箭头连接符 20"/>
          <p:cNvCxnSpPr/>
          <p:nvPr/>
        </p:nvCxnSpPr>
        <p:spPr bwMode="auto">
          <a:xfrm>
            <a:off x="4355305" y="3500438"/>
            <a:ext cx="0" cy="1913820"/>
          </a:xfrm>
          <a:prstGeom prst="straightConnector1">
            <a:avLst/>
          </a:prstGeom>
          <a:solidFill>
            <a:schemeClr val="accent1"/>
          </a:solidFill>
          <a:ln w="19050" cap="flat" cmpd="sng" algn="ctr">
            <a:solidFill>
              <a:schemeClr val="accent2">
                <a:lumMod val="50000"/>
              </a:schemeClr>
            </a:solidFill>
            <a:prstDash val="solid"/>
            <a:miter lim="800000"/>
            <a:headEnd type="none" w="med" len="med"/>
            <a:tailEnd type="arrow"/>
          </a:ln>
          <a:effectLst/>
        </p:spPr>
      </p:cxnSp>
      <p:sp>
        <p:nvSpPr>
          <p:cNvPr id="25" name="下箭头 23"/>
          <p:cNvSpPr>
            <a:spLocks noChangeArrowheads="1"/>
          </p:cNvSpPr>
          <p:nvPr/>
        </p:nvSpPr>
        <p:spPr bwMode="auto">
          <a:xfrm rot="10472337" flipH="1">
            <a:off x="5592833" y="3493489"/>
            <a:ext cx="288925" cy="258763"/>
          </a:xfrm>
          <a:prstGeom prst="downArrow">
            <a:avLst>
              <a:gd name="adj1" fmla="val 50000"/>
              <a:gd name="adj2"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cxnSp>
        <p:nvCxnSpPr>
          <p:cNvPr id="26" name="直接箭头连接符 25"/>
          <p:cNvCxnSpPr/>
          <p:nvPr/>
        </p:nvCxnSpPr>
        <p:spPr bwMode="auto">
          <a:xfrm>
            <a:off x="5683251" y="3759200"/>
            <a:ext cx="0" cy="1379243"/>
          </a:xfrm>
          <a:prstGeom prst="straightConnector1">
            <a:avLst/>
          </a:prstGeom>
          <a:solidFill>
            <a:schemeClr val="accent1"/>
          </a:solidFill>
          <a:ln w="19050" cap="flat" cmpd="sng" algn="ctr">
            <a:solidFill>
              <a:schemeClr val="accent2">
                <a:lumMod val="50000"/>
              </a:schemeClr>
            </a:solidFill>
            <a:prstDash val="solid"/>
            <a:miter lim="800000"/>
            <a:headEnd type="none" w="med" len="med"/>
            <a:tailEnd type="arrow"/>
          </a:ln>
          <a:effectLst/>
        </p:spPr>
      </p:cxnSp>
      <p:sp>
        <p:nvSpPr>
          <p:cNvPr id="29" name="椭圆 28"/>
          <p:cNvSpPr/>
          <p:nvPr/>
        </p:nvSpPr>
        <p:spPr bwMode="auto">
          <a:xfrm>
            <a:off x="5400228" y="5414258"/>
            <a:ext cx="2484139" cy="432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lstStyle/>
          <a:p>
            <a:pPr>
              <a:defRPr/>
            </a:pPr>
            <a:r>
              <a:rPr lang="zh-CN" altLang="en-US" sz="1200" b="1" smtClean="0">
                <a:solidFill>
                  <a:srgbClr val="002060"/>
                </a:solidFill>
              </a:rPr>
              <a:t>可能的调度：</a:t>
            </a:r>
            <a:r>
              <a:rPr lang="en-US" altLang="zh-CN" sz="1200" b="1" dirty="0" smtClean="0">
                <a:solidFill>
                  <a:srgbClr val="002060"/>
                </a:solidFill>
              </a:rPr>
              <a:t>D</a:t>
            </a:r>
            <a:r>
              <a:rPr lang="zh-CN" altLang="en-US" sz="1200" b="1" dirty="0" smtClean="0">
                <a:solidFill>
                  <a:srgbClr val="002060"/>
                </a:solidFill>
              </a:rPr>
              <a:t>停下，</a:t>
            </a:r>
            <a:r>
              <a:rPr lang="en-US" altLang="zh-CN" sz="1200" b="1" dirty="0" smtClean="0">
                <a:solidFill>
                  <a:srgbClr val="002060"/>
                </a:solidFill>
              </a:rPr>
              <a:t>A</a:t>
            </a:r>
            <a:r>
              <a:rPr lang="zh-CN" altLang="en-US" sz="1200" b="1" dirty="0" smtClean="0">
                <a:solidFill>
                  <a:srgbClr val="002060"/>
                </a:solidFill>
              </a:rPr>
              <a:t>运行</a:t>
            </a:r>
            <a:endParaRPr lang="zh-CN" altLang="en-US" sz="1200" b="1" dirty="0">
              <a:solidFill>
                <a:srgbClr val="002060"/>
              </a:solidFill>
            </a:endParaRPr>
          </a:p>
        </p:txBody>
      </p:sp>
      <p:cxnSp>
        <p:nvCxnSpPr>
          <p:cNvPr id="27" name="直接箭头连接符 26"/>
          <p:cNvCxnSpPr/>
          <p:nvPr/>
        </p:nvCxnSpPr>
        <p:spPr bwMode="auto">
          <a:xfrm>
            <a:off x="7084002" y="3500438"/>
            <a:ext cx="8948" cy="1034776"/>
          </a:xfrm>
          <a:prstGeom prst="straightConnector1">
            <a:avLst/>
          </a:prstGeom>
          <a:solidFill>
            <a:schemeClr val="accent1"/>
          </a:solidFill>
          <a:ln w="19050" cap="flat" cmpd="sng" algn="ctr">
            <a:solidFill>
              <a:schemeClr val="accent2">
                <a:lumMod val="50000"/>
              </a:schemeClr>
            </a:solidFill>
            <a:prstDash val="solid"/>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468313" y="333375"/>
            <a:ext cx="8280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ts val="600"/>
              </a:spcBef>
            </a:pPr>
            <a:r>
              <a:rPr kumimoji="1" lang="en-US" altLang="zh-CN" sz="2200" dirty="0">
                <a:latin typeface="Times New Roman" pitchFamily="18" charset="0"/>
              </a:rPr>
              <a:t>   (2) </a:t>
            </a:r>
            <a:r>
              <a:rPr kumimoji="1" lang="zh-CN" altLang="en-US" sz="2400" b="1" dirty="0">
                <a:latin typeface="Times New Roman" pitchFamily="18" charset="0"/>
              </a:rPr>
              <a:t>可提高</a:t>
            </a:r>
            <a:r>
              <a:rPr kumimoji="1" lang="zh-CN" altLang="en-US" sz="2400" b="1" u="sng" dirty="0">
                <a:solidFill>
                  <a:srgbClr val="FFFF00"/>
                </a:solidFill>
                <a:latin typeface="Times New Roman" pitchFamily="18" charset="0"/>
              </a:rPr>
              <a:t>内存</a:t>
            </a:r>
            <a:r>
              <a:rPr kumimoji="1" lang="zh-CN" altLang="en-US" sz="2400" b="1" u="sng" dirty="0">
                <a:latin typeface="Times New Roman" pitchFamily="18" charset="0"/>
              </a:rPr>
              <a:t>和</a:t>
            </a:r>
            <a:r>
              <a:rPr kumimoji="1" lang="en-US" altLang="zh-CN" sz="2400" b="1" u="sng" dirty="0">
                <a:solidFill>
                  <a:srgbClr val="FFFF00"/>
                </a:solidFill>
                <a:latin typeface="Times New Roman" pitchFamily="18" charset="0"/>
              </a:rPr>
              <a:t>I/O</a:t>
            </a:r>
            <a:r>
              <a:rPr kumimoji="1" lang="zh-CN" altLang="en-US" sz="2400" b="1" u="sng" dirty="0">
                <a:solidFill>
                  <a:srgbClr val="FFFF00"/>
                </a:solidFill>
                <a:latin typeface="Times New Roman" pitchFamily="18" charset="0"/>
              </a:rPr>
              <a:t>设备</a:t>
            </a:r>
            <a:r>
              <a:rPr kumimoji="1" lang="zh-CN" altLang="en-US" sz="2400" b="1" dirty="0">
                <a:solidFill>
                  <a:srgbClr val="FFFF00"/>
                </a:solidFill>
                <a:latin typeface="Times New Roman" pitchFamily="18" charset="0"/>
              </a:rPr>
              <a:t>利用率</a:t>
            </a:r>
            <a:r>
              <a:rPr kumimoji="1" lang="zh-CN" altLang="en-US" sz="2200" dirty="0"/>
              <a:t>（效率</a:t>
            </a:r>
            <a:r>
              <a:rPr kumimoji="1" lang="en-US" altLang="zh-CN" sz="2200" dirty="0"/>
              <a:t>-----</a:t>
            </a:r>
            <a:r>
              <a:rPr kumimoji="1" lang="zh-CN" altLang="en-US" sz="2200" dirty="0">
                <a:latin typeface="Times New Roman" pitchFamily="18" charset="0"/>
              </a:rPr>
              <a:t>内存和</a:t>
            </a:r>
            <a:r>
              <a:rPr kumimoji="1" lang="en-US" altLang="zh-CN" sz="2200" dirty="0">
                <a:latin typeface="Times New Roman" pitchFamily="18" charset="0"/>
              </a:rPr>
              <a:t>I/O</a:t>
            </a:r>
            <a:r>
              <a:rPr kumimoji="1" lang="zh-CN" altLang="en-US" sz="2200" dirty="0">
                <a:latin typeface="Times New Roman" pitchFamily="18" charset="0"/>
              </a:rPr>
              <a:t>设备</a:t>
            </a:r>
            <a:r>
              <a:rPr kumimoji="1" lang="zh-CN" altLang="en-US" sz="2200" dirty="0"/>
              <a:t>）</a:t>
            </a:r>
            <a:r>
              <a:rPr kumimoji="1" lang="zh-CN" altLang="en-US" sz="2200" b="1" dirty="0">
                <a:solidFill>
                  <a:srgbClr val="FFFF00"/>
                </a:solidFill>
              </a:rPr>
              <a:t>（略）</a:t>
            </a:r>
            <a:endParaRPr kumimoji="1" lang="zh-CN" altLang="en-US" sz="2200" b="1" dirty="0">
              <a:solidFill>
                <a:srgbClr val="FFFF00"/>
              </a:solidFill>
              <a:latin typeface="Times New Roman" pitchFamily="18" charset="0"/>
            </a:endParaRPr>
          </a:p>
          <a:p>
            <a:pPr algn="just" eaLnBrk="1" hangingPunct="1">
              <a:lnSpc>
                <a:spcPct val="130000"/>
              </a:lnSpc>
              <a:spcBef>
                <a:spcPts val="600"/>
              </a:spcBef>
            </a:pPr>
            <a:r>
              <a:rPr kumimoji="1" lang="zh-CN" altLang="en-US" sz="2400" dirty="0">
                <a:latin typeface="Times New Roman" pitchFamily="18" charset="0"/>
              </a:rPr>
              <a:t>        为了能运行较大的作业，通常内存都具有较大容量，但由于</a:t>
            </a:r>
            <a:r>
              <a:rPr kumimoji="1" lang="en-US" altLang="zh-CN" sz="2400" dirty="0">
                <a:latin typeface="Times New Roman" pitchFamily="18" charset="0"/>
              </a:rPr>
              <a:t>80%</a:t>
            </a:r>
            <a:r>
              <a:rPr kumimoji="1" lang="zh-CN" altLang="en-US" sz="2400" dirty="0">
                <a:latin typeface="Times New Roman" pitchFamily="18" charset="0"/>
              </a:rPr>
              <a:t>以上的作业都属于中小型，因此在单道程序环境下，也必定造成内存的浪费。类似地，对于系统中所配置的多种类型的</a:t>
            </a:r>
            <a:r>
              <a:rPr kumimoji="1" lang="en-US" altLang="zh-CN" sz="2400" dirty="0">
                <a:latin typeface="Times New Roman" pitchFamily="18" charset="0"/>
              </a:rPr>
              <a:t>I/O</a:t>
            </a:r>
            <a:r>
              <a:rPr kumimoji="1" lang="zh-CN" altLang="en-US" sz="2400" dirty="0">
                <a:latin typeface="Times New Roman" pitchFamily="18" charset="0"/>
              </a:rPr>
              <a:t>设备， 在单道程序环境下也不能充分利用。如果允许在内存中装入多道程序， 并允许它们并发执行，则无疑会大大提高内存和</a:t>
            </a:r>
            <a:r>
              <a:rPr kumimoji="1" lang="en-US" altLang="zh-CN" sz="2400" dirty="0">
                <a:latin typeface="Times New Roman" pitchFamily="18" charset="0"/>
              </a:rPr>
              <a:t>I/O</a:t>
            </a:r>
            <a:r>
              <a:rPr kumimoji="1" lang="zh-CN" altLang="en-US" sz="2400" dirty="0">
                <a:latin typeface="Times New Roman" pitchFamily="18" charset="0"/>
              </a:rPr>
              <a:t>设备的利用率。</a:t>
            </a:r>
          </a:p>
          <a:p>
            <a:pPr algn="just" eaLnBrk="1" hangingPunct="1">
              <a:lnSpc>
                <a:spcPct val="150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(3) </a:t>
            </a:r>
            <a:r>
              <a:rPr kumimoji="1" lang="zh-CN" altLang="en-US" sz="2400" dirty="0">
                <a:latin typeface="Times New Roman" pitchFamily="18" charset="0"/>
              </a:rPr>
              <a:t>增加</a:t>
            </a:r>
            <a:r>
              <a:rPr kumimoji="1" lang="zh-CN" altLang="en-US" sz="2400" b="1" dirty="0">
                <a:solidFill>
                  <a:srgbClr val="FFFF00"/>
                </a:solidFill>
                <a:latin typeface="Times New Roman" pitchFamily="18" charset="0"/>
              </a:rPr>
              <a:t>系统吞吐量</a:t>
            </a:r>
            <a:r>
              <a:rPr kumimoji="1" lang="zh-CN" altLang="en-US" sz="2400" dirty="0"/>
              <a:t>（效率</a:t>
            </a:r>
            <a:r>
              <a:rPr kumimoji="1" lang="en-US" altLang="zh-CN" sz="2400" dirty="0"/>
              <a:t>-----</a:t>
            </a:r>
            <a:r>
              <a:rPr kumimoji="1" lang="zh-CN" altLang="en-US" sz="2400" dirty="0"/>
              <a:t>减少机时、节省费用）</a:t>
            </a:r>
            <a:r>
              <a:rPr kumimoji="1" lang="zh-CN" altLang="en-US" dirty="0"/>
              <a:t> </a:t>
            </a:r>
            <a:r>
              <a:rPr kumimoji="1" lang="zh-CN" altLang="en-US" sz="2200" b="1" dirty="0">
                <a:solidFill>
                  <a:srgbClr val="FFFF00"/>
                </a:solidFill>
              </a:rPr>
              <a:t>（略）</a:t>
            </a:r>
          </a:p>
          <a:p>
            <a:pPr algn="just" eaLnBrk="1" hangingPunct="1">
              <a:lnSpc>
                <a:spcPct val="150000"/>
              </a:lnSpc>
              <a:spcBef>
                <a:spcPct val="50000"/>
              </a:spcBef>
            </a:pPr>
            <a:r>
              <a:rPr kumimoji="1" lang="zh-CN" altLang="en-US" sz="2400" dirty="0">
                <a:latin typeface="Times New Roman" pitchFamily="18" charset="0"/>
              </a:rPr>
              <a:t>        在保持</a:t>
            </a:r>
            <a:r>
              <a:rPr kumimoji="1" lang="en-US" altLang="zh-CN" sz="2400" dirty="0">
                <a:latin typeface="Times New Roman" pitchFamily="18" charset="0"/>
              </a:rPr>
              <a:t>CPU</a:t>
            </a:r>
            <a:r>
              <a:rPr kumimoji="1" lang="zh-CN" altLang="en-US" sz="2400" dirty="0">
                <a:latin typeface="Times New Roman" pitchFamily="18" charset="0"/>
              </a:rPr>
              <a:t>、</a:t>
            </a:r>
            <a:r>
              <a:rPr kumimoji="1" lang="en-US" altLang="zh-CN" sz="2400" dirty="0">
                <a:latin typeface="Times New Roman" pitchFamily="18" charset="0"/>
              </a:rPr>
              <a:t>I/O</a:t>
            </a:r>
            <a:r>
              <a:rPr kumimoji="1" lang="zh-CN" altLang="en-US" sz="2400" dirty="0">
                <a:latin typeface="Times New Roman" pitchFamily="18" charset="0"/>
              </a:rPr>
              <a:t>设备不断忙碌的同时，也必然会大幅度地提高系统的吞吐量，从而降低作业加工所需的费用。 </a:t>
            </a: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467544" y="476671"/>
            <a:ext cx="3663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2. </a:t>
            </a:r>
            <a:r>
              <a:rPr kumimoji="1" lang="zh-CN" altLang="en-US" sz="2400" b="1" dirty="0">
                <a:latin typeface="Times New Roman" pitchFamily="18" charset="0"/>
              </a:rPr>
              <a:t>多道批处理系统的特征 </a:t>
            </a:r>
            <a:endParaRPr kumimoji="1" lang="zh-CN" altLang="en-US" sz="2200" b="1" dirty="0">
              <a:solidFill>
                <a:srgbClr val="FFFF00"/>
              </a:solidFill>
            </a:endParaRPr>
          </a:p>
        </p:txBody>
      </p:sp>
      <p:sp>
        <p:nvSpPr>
          <p:cNvPr id="30723" name="Text Box 5"/>
          <p:cNvSpPr txBox="1">
            <a:spLocks noChangeArrowheads="1"/>
          </p:cNvSpPr>
          <p:nvPr/>
        </p:nvSpPr>
        <p:spPr bwMode="auto">
          <a:xfrm>
            <a:off x="692234" y="938336"/>
            <a:ext cx="8056229" cy="237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buFontTx/>
              <a:buAutoNum type="arabicParenBoth"/>
            </a:pPr>
            <a:r>
              <a:rPr kumimoji="1" lang="zh-CN" altLang="en-US" sz="2300" b="1" dirty="0">
                <a:solidFill>
                  <a:srgbClr val="FFFF00"/>
                </a:solidFill>
                <a:latin typeface="Times New Roman" pitchFamily="18" charset="0"/>
              </a:rPr>
              <a:t>多道性</a:t>
            </a:r>
            <a:r>
              <a:rPr kumimoji="1" lang="zh-CN" altLang="en-US" sz="2300" b="1" dirty="0">
                <a:latin typeface="Times New Roman" pitchFamily="18" charset="0"/>
              </a:rPr>
              <a:t>。 </a:t>
            </a:r>
          </a:p>
          <a:p>
            <a:pPr eaLnBrk="1" hangingPunct="1">
              <a:lnSpc>
                <a:spcPct val="135000"/>
              </a:lnSpc>
            </a:pPr>
            <a:r>
              <a:rPr kumimoji="1" lang="en-US" altLang="zh-CN" sz="2300" b="1" dirty="0">
                <a:solidFill>
                  <a:srgbClr val="FFFF00"/>
                </a:solidFill>
                <a:latin typeface="Times New Roman" pitchFamily="18" charset="0"/>
              </a:rPr>
              <a:t>(2) </a:t>
            </a:r>
            <a:r>
              <a:rPr kumimoji="1" lang="zh-CN" altLang="en-US" sz="2300" b="1" dirty="0">
                <a:solidFill>
                  <a:srgbClr val="FF0000"/>
                </a:solidFill>
                <a:latin typeface="Times New Roman" pitchFamily="18" charset="0"/>
              </a:rPr>
              <a:t>无序性</a:t>
            </a:r>
            <a:r>
              <a:rPr kumimoji="1" lang="zh-CN" altLang="en-US" sz="2300" b="1" dirty="0">
                <a:latin typeface="Times New Roman" pitchFamily="18" charset="0"/>
              </a:rPr>
              <a:t>。 </a:t>
            </a:r>
            <a:r>
              <a:rPr kumimoji="1" lang="zh-CN" altLang="en-US" sz="2300" b="1" dirty="0" smtClean="0">
                <a:latin typeface="Times New Roman" pitchFamily="18" charset="0"/>
              </a:rPr>
              <a:t>     </a:t>
            </a:r>
            <a:endParaRPr kumimoji="1" lang="en-US" altLang="zh-CN" sz="2300" b="1" dirty="0" smtClean="0">
              <a:latin typeface="Times New Roman" pitchFamily="18" charset="0"/>
            </a:endParaRPr>
          </a:p>
          <a:p>
            <a:pPr eaLnBrk="1" hangingPunct="1">
              <a:lnSpc>
                <a:spcPct val="120000"/>
              </a:lnSpc>
            </a:pPr>
            <a:r>
              <a:rPr kumimoji="1" lang="en-US" altLang="zh-CN" sz="2300" b="1" dirty="0">
                <a:latin typeface="Times New Roman" pitchFamily="18" charset="0"/>
              </a:rPr>
              <a:t> </a:t>
            </a:r>
            <a:r>
              <a:rPr kumimoji="1" lang="en-US" altLang="zh-CN" sz="2300" b="1" dirty="0" smtClean="0">
                <a:latin typeface="Times New Roman" pitchFamily="18" charset="0"/>
              </a:rPr>
              <a:t>    </a:t>
            </a:r>
            <a:r>
              <a:rPr kumimoji="1" lang="zh-CN" altLang="en-US" sz="2300" b="1" dirty="0" smtClean="0">
                <a:latin typeface="Times New Roman" pitchFamily="18" charset="0"/>
              </a:rPr>
              <a:t>   </a:t>
            </a:r>
            <a:r>
              <a:rPr kumimoji="1" lang="zh-CN" altLang="en-US" sz="2200" b="1" dirty="0" smtClean="0">
                <a:latin typeface="Times New Roman" pitchFamily="18" charset="0"/>
              </a:rPr>
              <a:t>为了管理它们</a:t>
            </a:r>
            <a:r>
              <a:rPr kumimoji="1" lang="zh-CN" altLang="en-US" sz="2200" b="1" baseline="30000" dirty="0" smtClean="0">
                <a:latin typeface="Times New Roman" pitchFamily="18" charset="0"/>
              </a:rPr>
              <a:t>效率</a:t>
            </a:r>
            <a:r>
              <a:rPr kumimoji="1" lang="en-US" altLang="zh-CN" sz="2200" b="1" baseline="30000" dirty="0" smtClean="0">
                <a:latin typeface="Times New Roman" pitchFamily="18" charset="0"/>
              </a:rPr>
              <a:t>+</a:t>
            </a:r>
            <a:r>
              <a:rPr kumimoji="1" lang="zh-CN" altLang="en-US" sz="2200" b="1" baseline="30000" dirty="0" smtClean="0">
                <a:latin typeface="Times New Roman" pitchFamily="18" charset="0"/>
              </a:rPr>
              <a:t>吞吐量</a:t>
            </a:r>
            <a:r>
              <a:rPr kumimoji="1" lang="zh-CN" altLang="en-US" sz="2200" b="1" dirty="0" smtClean="0">
                <a:latin typeface="Times New Roman" pitchFamily="18" charset="0"/>
              </a:rPr>
              <a:t>，将会讨论：</a:t>
            </a:r>
            <a:r>
              <a:rPr kumimoji="1" lang="zh-CN" altLang="en-US" sz="2200" b="1" dirty="0" smtClean="0">
                <a:solidFill>
                  <a:schemeClr val="tx2">
                    <a:lumMod val="40000"/>
                    <a:lumOff val="60000"/>
                  </a:schemeClr>
                </a:solidFill>
                <a:latin typeface="Times New Roman" pitchFamily="18" charset="0"/>
              </a:rPr>
              <a:t>进程的控制</a:t>
            </a:r>
            <a:r>
              <a:rPr kumimoji="1" lang="en-US" altLang="zh-CN" sz="2200" b="1" baseline="30000" dirty="0" smtClean="0">
                <a:solidFill>
                  <a:schemeClr val="tx2">
                    <a:lumMod val="40000"/>
                    <a:lumOff val="60000"/>
                  </a:schemeClr>
                </a:solidFill>
                <a:latin typeface="Times New Roman" pitchFamily="18" charset="0"/>
              </a:rPr>
              <a:t>2.3</a:t>
            </a:r>
            <a:r>
              <a:rPr kumimoji="1" lang="zh-CN" altLang="en-US" sz="2200" b="1" baseline="30000" dirty="0" smtClean="0">
                <a:solidFill>
                  <a:schemeClr val="tx2">
                    <a:lumMod val="40000"/>
                    <a:lumOff val="60000"/>
                  </a:schemeClr>
                </a:solidFill>
                <a:latin typeface="Times New Roman" pitchFamily="18" charset="0"/>
              </a:rPr>
              <a:t>节</a:t>
            </a:r>
            <a:r>
              <a:rPr kumimoji="1" lang="en-US" altLang="zh-CN" sz="2200" b="1" dirty="0" smtClean="0">
                <a:solidFill>
                  <a:schemeClr val="tx2">
                    <a:lumMod val="40000"/>
                    <a:lumOff val="60000"/>
                  </a:schemeClr>
                </a:solidFill>
                <a:latin typeface="Times New Roman" pitchFamily="18" charset="0"/>
              </a:rPr>
              <a:t> </a:t>
            </a:r>
            <a:r>
              <a:rPr kumimoji="1" lang="zh-CN" altLang="en-US" sz="2200" b="1" dirty="0" smtClean="0">
                <a:solidFill>
                  <a:schemeClr val="tx2">
                    <a:lumMod val="40000"/>
                    <a:lumOff val="60000"/>
                  </a:schemeClr>
                </a:solidFill>
                <a:latin typeface="Times New Roman" pitchFamily="18" charset="0"/>
              </a:rPr>
              <a:t>，</a:t>
            </a:r>
            <a:r>
              <a:rPr kumimoji="1" lang="en-US" altLang="zh-CN" sz="2200" b="1" dirty="0" smtClean="0">
                <a:solidFill>
                  <a:schemeClr val="tx2">
                    <a:lumMod val="40000"/>
                    <a:lumOff val="60000"/>
                  </a:schemeClr>
                </a:solidFill>
                <a:latin typeface="Times New Roman" pitchFamily="18" charset="0"/>
              </a:rPr>
              <a:t> </a:t>
            </a:r>
            <a:r>
              <a:rPr kumimoji="1" lang="zh-CN" altLang="en-US" sz="2200" b="1" dirty="0" smtClean="0">
                <a:solidFill>
                  <a:schemeClr val="tx2">
                    <a:lumMod val="40000"/>
                    <a:lumOff val="60000"/>
                  </a:schemeClr>
                </a:solidFill>
                <a:latin typeface="Times New Roman" pitchFamily="18" charset="0"/>
              </a:rPr>
              <a:t>进程同步</a:t>
            </a:r>
            <a:r>
              <a:rPr kumimoji="1" lang="en-US" altLang="zh-CN" sz="2200" b="1" baseline="30000" dirty="0" smtClean="0">
                <a:solidFill>
                  <a:schemeClr val="tx2">
                    <a:lumMod val="40000"/>
                    <a:lumOff val="60000"/>
                  </a:schemeClr>
                </a:solidFill>
                <a:latin typeface="Times New Roman" pitchFamily="18" charset="0"/>
              </a:rPr>
              <a:t>2.4</a:t>
            </a:r>
            <a:r>
              <a:rPr kumimoji="1" lang="zh-CN" altLang="en-US" sz="2200" b="1" baseline="30000" dirty="0" smtClean="0">
                <a:solidFill>
                  <a:schemeClr val="tx2">
                    <a:lumMod val="40000"/>
                    <a:lumOff val="60000"/>
                  </a:schemeClr>
                </a:solidFill>
                <a:latin typeface="Times New Roman" pitchFamily="18" charset="0"/>
              </a:rPr>
              <a:t>节</a:t>
            </a:r>
            <a:r>
              <a:rPr kumimoji="1" lang="en-US" altLang="zh-CN" sz="2200" b="1" dirty="0" smtClean="0">
                <a:solidFill>
                  <a:schemeClr val="tx2">
                    <a:lumMod val="40000"/>
                    <a:lumOff val="60000"/>
                  </a:schemeClr>
                </a:solidFill>
                <a:latin typeface="Times New Roman" pitchFamily="18" charset="0"/>
              </a:rPr>
              <a:t>  </a:t>
            </a:r>
            <a:r>
              <a:rPr kumimoji="1" lang="zh-CN" altLang="en-US" sz="2200" b="1" dirty="0" smtClean="0">
                <a:solidFill>
                  <a:schemeClr val="tx2">
                    <a:lumMod val="40000"/>
                    <a:lumOff val="60000"/>
                  </a:schemeClr>
                </a:solidFill>
                <a:latin typeface="Times New Roman" pitchFamily="18" charset="0"/>
              </a:rPr>
              <a:t> </a:t>
            </a:r>
            <a:r>
              <a:rPr kumimoji="1" lang="zh-CN" altLang="en-US" sz="2200" b="1" dirty="0" smtClean="0">
                <a:latin typeface="Times New Roman" pitchFamily="18" charset="0"/>
              </a:rPr>
              <a:t>等内容。同样，为</a:t>
            </a:r>
            <a:r>
              <a:rPr kumimoji="1" lang="zh-CN" altLang="en-US" sz="2200" b="1" dirty="0">
                <a:latin typeface="Times New Roman" pitchFamily="18" charset="0"/>
              </a:rPr>
              <a:t>了管理它</a:t>
            </a:r>
            <a:r>
              <a:rPr kumimoji="1" lang="zh-CN" altLang="en-US" sz="2200" b="1" dirty="0" smtClean="0">
                <a:latin typeface="Times New Roman" pitchFamily="18" charset="0"/>
              </a:rPr>
              <a:t>们，还会讲</a:t>
            </a:r>
            <a:r>
              <a:rPr kumimoji="1" lang="zh-CN" altLang="en-US" sz="2200" b="1" dirty="0" smtClean="0">
                <a:latin typeface="Times New Roman" pitchFamily="18" charset="0"/>
              </a:rPr>
              <a:t>到</a:t>
            </a:r>
            <a:r>
              <a:rPr kumimoji="1" lang="zh-CN" altLang="en-US" sz="2200" b="1" dirty="0">
                <a:solidFill>
                  <a:schemeClr val="tx2">
                    <a:lumMod val="40000"/>
                    <a:lumOff val="60000"/>
                  </a:schemeClr>
                </a:solidFill>
                <a:latin typeface="Times New Roman" pitchFamily="18" charset="0"/>
              </a:rPr>
              <a:t>进程</a:t>
            </a:r>
            <a:r>
              <a:rPr kumimoji="1" lang="zh-CN" altLang="en-US" sz="2200" b="1" dirty="0" smtClean="0">
                <a:solidFill>
                  <a:schemeClr val="tx2">
                    <a:lumMod val="40000"/>
                    <a:lumOff val="60000"/>
                  </a:schemeClr>
                </a:solidFill>
                <a:latin typeface="Times New Roman" pitchFamily="18" charset="0"/>
              </a:rPr>
              <a:t>调</a:t>
            </a:r>
            <a:r>
              <a:rPr kumimoji="1" lang="zh-CN" altLang="en-US" sz="2200" b="1" dirty="0">
                <a:solidFill>
                  <a:schemeClr val="tx2">
                    <a:lumMod val="40000"/>
                    <a:lumOff val="60000"/>
                  </a:schemeClr>
                </a:solidFill>
                <a:latin typeface="Times New Roman" pitchFamily="18" charset="0"/>
              </a:rPr>
              <a:t>度</a:t>
            </a:r>
            <a:r>
              <a:rPr kumimoji="1" lang="zh-CN" altLang="en-US" sz="2200" b="1" dirty="0" smtClean="0">
                <a:latin typeface="Times New Roman" pitchFamily="18" charset="0"/>
              </a:rPr>
              <a:t>。</a:t>
            </a:r>
            <a:endParaRPr kumimoji="1" lang="zh-CN" altLang="en-US" sz="2200" b="1" dirty="0">
              <a:latin typeface="Times New Roman" pitchFamily="18" charset="0"/>
            </a:endParaRPr>
          </a:p>
          <a:p>
            <a:pPr eaLnBrk="1" hangingPunct="1">
              <a:lnSpc>
                <a:spcPct val="135000"/>
              </a:lnSpc>
            </a:pPr>
            <a:r>
              <a:rPr kumimoji="1" lang="en-US" altLang="zh-CN" sz="2300" b="1" dirty="0">
                <a:solidFill>
                  <a:srgbClr val="FFFF00"/>
                </a:solidFill>
                <a:latin typeface="Times New Roman" pitchFamily="18" charset="0"/>
              </a:rPr>
              <a:t>(3) </a:t>
            </a:r>
            <a:r>
              <a:rPr kumimoji="1" lang="zh-CN" altLang="en-US" sz="2300" b="1" dirty="0">
                <a:solidFill>
                  <a:srgbClr val="FFFF00"/>
                </a:solidFill>
                <a:latin typeface="Times New Roman" pitchFamily="18" charset="0"/>
              </a:rPr>
              <a:t>调度</a:t>
            </a:r>
            <a:r>
              <a:rPr kumimoji="1" lang="zh-CN" altLang="en-US" sz="2300" b="1" dirty="0" smtClean="0">
                <a:solidFill>
                  <a:srgbClr val="FFFF00"/>
                </a:solidFill>
                <a:latin typeface="Times New Roman" pitchFamily="18" charset="0"/>
              </a:rPr>
              <a:t>性</a:t>
            </a:r>
            <a:r>
              <a:rPr kumimoji="1" lang="zh-CN" altLang="en-US" sz="2300" b="1" baseline="30000" dirty="0" smtClean="0">
                <a:latin typeface="Times New Roman" pitchFamily="18" charset="0"/>
              </a:rPr>
              <a:t>第</a:t>
            </a:r>
            <a:r>
              <a:rPr kumimoji="1" lang="en-US" altLang="zh-CN" sz="2300" b="1" baseline="30000" dirty="0" smtClean="0">
                <a:latin typeface="Times New Roman" pitchFamily="18" charset="0"/>
              </a:rPr>
              <a:t>3</a:t>
            </a:r>
            <a:r>
              <a:rPr kumimoji="1" lang="zh-CN" altLang="en-US" sz="2300" b="1" baseline="30000" dirty="0" smtClean="0">
                <a:latin typeface="Times New Roman" pitchFamily="18" charset="0"/>
              </a:rPr>
              <a:t>章</a:t>
            </a:r>
            <a:r>
              <a:rPr kumimoji="1" lang="zh-CN" altLang="en-US" sz="2300" b="1" dirty="0" smtClean="0">
                <a:solidFill>
                  <a:srgbClr val="FFFF00"/>
                </a:solidFill>
                <a:latin typeface="Times New Roman" pitchFamily="18" charset="0"/>
              </a:rPr>
              <a:t>。 </a:t>
            </a:r>
            <a:endParaRPr kumimoji="1" lang="zh-CN" altLang="en-US" sz="2300" b="1" dirty="0">
              <a:solidFill>
                <a:srgbClr val="FFFF00"/>
              </a:solidFill>
              <a:latin typeface="Times New Roman" pitchFamily="18" charset="0"/>
            </a:endParaRPr>
          </a:p>
        </p:txBody>
      </p:sp>
      <p:sp>
        <p:nvSpPr>
          <p:cNvPr id="4" name="Text Box 4"/>
          <p:cNvSpPr txBox="1">
            <a:spLocks noChangeArrowheads="1"/>
          </p:cNvSpPr>
          <p:nvPr/>
        </p:nvSpPr>
        <p:spPr bwMode="auto">
          <a:xfrm>
            <a:off x="548303" y="3356992"/>
            <a:ext cx="4900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3. </a:t>
            </a:r>
            <a:r>
              <a:rPr kumimoji="1" lang="zh-CN" altLang="en-US" sz="2400" b="1" dirty="0">
                <a:latin typeface="Times New Roman" pitchFamily="18" charset="0"/>
              </a:rPr>
              <a:t>多道批处理系统的优缺点</a:t>
            </a:r>
            <a:r>
              <a:rPr kumimoji="1" lang="zh-CN" altLang="en-US" sz="2400" b="1" dirty="0">
                <a:solidFill>
                  <a:srgbClr val="FFFF00"/>
                </a:solidFill>
              </a:rPr>
              <a:t>（简）</a:t>
            </a:r>
            <a:r>
              <a:rPr kumimoji="1" lang="zh-CN" altLang="en-US" sz="2400" b="1" dirty="0">
                <a:latin typeface="Times New Roman" pitchFamily="18" charset="0"/>
              </a:rPr>
              <a:t> </a:t>
            </a:r>
          </a:p>
        </p:txBody>
      </p:sp>
      <p:sp>
        <p:nvSpPr>
          <p:cNvPr id="6" name="Text Box 5"/>
          <p:cNvSpPr txBox="1">
            <a:spLocks noChangeArrowheads="1"/>
          </p:cNvSpPr>
          <p:nvPr/>
        </p:nvSpPr>
        <p:spPr bwMode="auto">
          <a:xfrm>
            <a:off x="577794" y="3804140"/>
            <a:ext cx="6586494"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60000"/>
              </a:lnSpc>
              <a:buFontTx/>
              <a:buAutoNum type="arabicParenBoth"/>
            </a:pPr>
            <a:r>
              <a:rPr kumimoji="1" lang="zh-CN" altLang="en-US" sz="2400" b="1" u="sng" dirty="0">
                <a:latin typeface="Times New Roman" pitchFamily="18" charset="0"/>
              </a:rPr>
              <a:t>资源利用率高</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优</a:t>
            </a:r>
            <a:r>
              <a:rPr kumimoji="1" lang="zh-CN" altLang="en-US" sz="2400" b="1" dirty="0" smtClean="0">
                <a:solidFill>
                  <a:srgbClr val="FF0000"/>
                </a:solidFill>
                <a:latin typeface="Times New Roman" pitchFamily="18" charset="0"/>
              </a:rPr>
              <a:t>点</a:t>
            </a:r>
            <a:r>
              <a:rPr kumimoji="1" lang="en-US" altLang="zh-CN" sz="2400" dirty="0" smtClean="0">
                <a:latin typeface="Times New Roman" pitchFamily="18" charset="0"/>
              </a:rPr>
              <a:t>—</a:t>
            </a:r>
            <a:r>
              <a:rPr kumimoji="1" lang="zh-CN" altLang="en-US" sz="2400" dirty="0" smtClean="0">
                <a:latin typeface="Times New Roman" pitchFamily="18" charset="0"/>
              </a:rPr>
              <a:t>从</a:t>
            </a:r>
            <a:r>
              <a:rPr kumimoji="1" lang="zh-CN" altLang="en-US" sz="2400" u="sng" dirty="0" smtClean="0">
                <a:latin typeface="Times New Roman" pitchFamily="18" charset="0"/>
              </a:rPr>
              <a:t>机器</a:t>
            </a:r>
            <a:r>
              <a:rPr kumimoji="1" lang="zh-CN" altLang="en-US" sz="2400" dirty="0" smtClean="0">
                <a:latin typeface="Times New Roman" pitchFamily="18" charset="0"/>
              </a:rPr>
              <a:t>方面考虑）。 </a:t>
            </a:r>
            <a:endParaRPr kumimoji="1" lang="zh-CN" altLang="en-US" sz="2400" dirty="0">
              <a:latin typeface="Times New Roman" pitchFamily="18" charset="0"/>
            </a:endParaRPr>
          </a:p>
          <a:p>
            <a:pPr eaLnBrk="1" hangingPunct="1">
              <a:lnSpc>
                <a:spcPct val="160000"/>
              </a:lnSpc>
            </a:pPr>
            <a:r>
              <a:rPr kumimoji="1" lang="en-US" altLang="zh-CN" sz="2400" dirty="0">
                <a:latin typeface="Times New Roman" pitchFamily="18" charset="0"/>
              </a:rPr>
              <a:t>(2) </a:t>
            </a:r>
            <a:r>
              <a:rPr kumimoji="1" lang="zh-CN" altLang="en-US" sz="2400" b="1" u="sng" dirty="0">
                <a:latin typeface="Times New Roman" pitchFamily="18" charset="0"/>
              </a:rPr>
              <a:t>系统吞吐量大</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优</a:t>
            </a:r>
            <a:r>
              <a:rPr kumimoji="1" lang="zh-CN" altLang="en-US" sz="2400" b="1" dirty="0">
                <a:solidFill>
                  <a:srgbClr val="FF0000"/>
                </a:solidFill>
                <a:latin typeface="Times New Roman" pitchFamily="18" charset="0"/>
              </a:rPr>
              <a:t>点</a:t>
            </a:r>
            <a:r>
              <a:rPr kumimoji="1" lang="en-US" altLang="zh-CN" sz="2400" dirty="0" smtClean="0">
                <a:latin typeface="Times New Roman" pitchFamily="18" charset="0"/>
              </a:rPr>
              <a:t>—</a:t>
            </a:r>
            <a:r>
              <a:rPr kumimoji="1" lang="zh-CN" altLang="en-US" sz="2400" dirty="0" smtClean="0">
                <a:latin typeface="Times New Roman" pitchFamily="18" charset="0"/>
              </a:rPr>
              <a:t>从</a:t>
            </a:r>
            <a:r>
              <a:rPr kumimoji="1" lang="zh-CN" altLang="en-US" sz="2400" u="sng" dirty="0" smtClean="0">
                <a:latin typeface="Times New Roman" pitchFamily="18" charset="0"/>
              </a:rPr>
              <a:t>人</a:t>
            </a:r>
            <a:r>
              <a:rPr kumimoji="1" lang="zh-CN" altLang="en-US" sz="2400" dirty="0" smtClean="0">
                <a:latin typeface="Times New Roman" pitchFamily="18" charset="0"/>
              </a:rPr>
              <a:t>的方面考虑） </a:t>
            </a:r>
            <a:r>
              <a:rPr kumimoji="1" lang="zh-CN" altLang="en-US" sz="2400" dirty="0">
                <a:latin typeface="Times New Roman" pitchFamily="18" charset="0"/>
              </a:rPr>
              <a:t>。 </a:t>
            </a:r>
          </a:p>
          <a:p>
            <a:pPr eaLnBrk="1" hangingPunct="1">
              <a:lnSpc>
                <a:spcPct val="160000"/>
              </a:lnSpc>
            </a:pPr>
            <a:r>
              <a:rPr kumimoji="1" lang="en-US" altLang="zh-CN" sz="2400" dirty="0">
                <a:latin typeface="Times New Roman" pitchFamily="18" charset="0"/>
              </a:rPr>
              <a:t>(3) </a:t>
            </a:r>
            <a:r>
              <a:rPr kumimoji="1" lang="zh-CN" altLang="en-US" sz="2400" b="1" u="sng" dirty="0">
                <a:solidFill>
                  <a:srgbClr val="FF0000"/>
                </a:solidFill>
                <a:latin typeface="Times New Roman" pitchFamily="18" charset="0"/>
              </a:rPr>
              <a:t>平均周转时间长</a:t>
            </a:r>
            <a:r>
              <a:rPr kumimoji="1" lang="zh-CN" altLang="en-US" sz="2400" dirty="0">
                <a:latin typeface="Times New Roman" pitchFamily="18" charset="0"/>
              </a:rPr>
              <a:t>（</a:t>
            </a:r>
            <a:r>
              <a:rPr kumimoji="1" lang="zh-CN" altLang="en-US" sz="2400" b="1" dirty="0">
                <a:solidFill>
                  <a:schemeClr val="tx2"/>
                </a:solidFill>
                <a:latin typeface="Times New Roman" pitchFamily="18" charset="0"/>
              </a:rPr>
              <a:t>缺</a:t>
            </a:r>
            <a:r>
              <a:rPr kumimoji="1" lang="zh-CN" altLang="en-US" sz="2400" b="1" dirty="0" smtClean="0">
                <a:solidFill>
                  <a:schemeClr val="tx2"/>
                </a:solidFill>
                <a:latin typeface="Times New Roman" pitchFamily="18" charset="0"/>
              </a:rPr>
              <a:t>点</a:t>
            </a:r>
            <a:r>
              <a:rPr kumimoji="1" lang="en-US" altLang="zh-CN" sz="2400" dirty="0" smtClean="0">
                <a:latin typeface="Times New Roman" pitchFamily="18" charset="0"/>
              </a:rPr>
              <a:t>—</a:t>
            </a:r>
            <a:r>
              <a:rPr kumimoji="1" lang="zh-CN" altLang="en-US" sz="2400" dirty="0" smtClean="0">
                <a:latin typeface="Times New Roman" pitchFamily="18" charset="0"/>
              </a:rPr>
              <a:t>从</a:t>
            </a:r>
            <a:r>
              <a:rPr kumimoji="1" lang="zh-CN" altLang="en-US" sz="2400" u="sng" dirty="0" smtClean="0">
                <a:latin typeface="Times New Roman" pitchFamily="18" charset="0"/>
              </a:rPr>
              <a:t>人</a:t>
            </a:r>
            <a:r>
              <a:rPr kumimoji="1" lang="zh-CN" altLang="en-US" sz="2400" dirty="0" smtClean="0">
                <a:latin typeface="Times New Roman" pitchFamily="18" charset="0"/>
              </a:rPr>
              <a:t>的方面考虑） </a:t>
            </a:r>
            <a:r>
              <a:rPr kumimoji="1" lang="zh-CN" altLang="en-US" sz="2400" dirty="0">
                <a:latin typeface="Times New Roman" pitchFamily="18" charset="0"/>
              </a:rPr>
              <a:t>。 </a:t>
            </a:r>
          </a:p>
          <a:p>
            <a:pPr eaLnBrk="1" hangingPunct="1">
              <a:lnSpc>
                <a:spcPct val="160000"/>
              </a:lnSpc>
            </a:pPr>
            <a:r>
              <a:rPr kumimoji="1" lang="en-US" altLang="zh-CN" sz="2400" dirty="0">
                <a:latin typeface="Times New Roman" pitchFamily="18" charset="0"/>
              </a:rPr>
              <a:t>(4) </a:t>
            </a:r>
            <a:r>
              <a:rPr kumimoji="1" lang="zh-CN" altLang="en-US" sz="2400" b="1" u="sng" dirty="0">
                <a:solidFill>
                  <a:srgbClr val="FF0000"/>
                </a:solidFill>
                <a:latin typeface="Times New Roman" pitchFamily="18" charset="0"/>
              </a:rPr>
              <a:t>无交互能力</a:t>
            </a:r>
            <a:r>
              <a:rPr kumimoji="1" lang="zh-CN" altLang="en-US" sz="2400" dirty="0">
                <a:latin typeface="Times New Roman" pitchFamily="18" charset="0"/>
              </a:rPr>
              <a:t>（</a:t>
            </a:r>
            <a:r>
              <a:rPr kumimoji="1" lang="zh-CN" altLang="en-US" sz="2400" b="1" dirty="0">
                <a:solidFill>
                  <a:schemeClr val="tx2"/>
                </a:solidFill>
                <a:latin typeface="Times New Roman" pitchFamily="18" charset="0"/>
              </a:rPr>
              <a:t>缺点</a:t>
            </a:r>
            <a:r>
              <a:rPr kumimoji="1" lang="en-US" altLang="zh-CN" sz="2400" dirty="0" smtClean="0">
                <a:latin typeface="Times New Roman" pitchFamily="18" charset="0"/>
              </a:rPr>
              <a:t>—</a:t>
            </a:r>
            <a:r>
              <a:rPr kumimoji="1" lang="zh-CN" altLang="en-US" sz="2400" dirty="0" smtClean="0">
                <a:latin typeface="Times New Roman" pitchFamily="18" charset="0"/>
              </a:rPr>
              <a:t>从</a:t>
            </a:r>
            <a:r>
              <a:rPr kumimoji="1" lang="zh-CN" altLang="en-US" sz="2400" u="sng" dirty="0" smtClean="0">
                <a:latin typeface="Times New Roman" pitchFamily="18" charset="0"/>
              </a:rPr>
              <a:t>人</a:t>
            </a:r>
            <a:r>
              <a:rPr kumimoji="1" lang="zh-CN" altLang="en-US" sz="2400" dirty="0" smtClean="0">
                <a:latin typeface="Times New Roman" pitchFamily="18" charset="0"/>
              </a:rPr>
              <a:t>的方面考虑） </a:t>
            </a:r>
            <a:r>
              <a:rPr kumimoji="1" lang="zh-CN" altLang="en-US" sz="2400" dirty="0">
                <a:latin typeface="Times New Roman" pitchFamily="18" charset="0"/>
              </a:rPr>
              <a:t>。 </a:t>
            </a:r>
          </a:p>
        </p:txBody>
      </p:sp>
      <p:sp>
        <p:nvSpPr>
          <p:cNvPr id="8" name="右弧形箭头 23"/>
          <p:cNvSpPr>
            <a:spLocks noChangeArrowheads="1"/>
          </p:cNvSpPr>
          <p:nvPr/>
        </p:nvSpPr>
        <p:spPr bwMode="auto">
          <a:xfrm>
            <a:off x="2581295" y="1129207"/>
            <a:ext cx="360362" cy="576064"/>
          </a:xfrm>
          <a:prstGeom prst="curvedLeftArrow">
            <a:avLst>
              <a:gd name="adj1" fmla="val 25069"/>
              <a:gd name="adj2" fmla="val 50138"/>
              <a:gd name="adj3" fmla="val 25000"/>
            </a:avLst>
          </a:prstGeom>
          <a:solidFill>
            <a:schemeClr val="accent1"/>
          </a:solidFill>
          <a:ln w="9525" algn="ctr">
            <a:solidFill>
              <a:schemeClr val="tx1"/>
            </a:solidFill>
            <a:miter lim="800000"/>
            <a:headEnd/>
            <a:tailEnd/>
          </a:ln>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10" name="右弧形箭头 23"/>
          <p:cNvSpPr>
            <a:spLocks noChangeArrowheads="1"/>
          </p:cNvSpPr>
          <p:nvPr/>
        </p:nvSpPr>
        <p:spPr bwMode="auto">
          <a:xfrm>
            <a:off x="2638247" y="1708922"/>
            <a:ext cx="360362" cy="1296143"/>
          </a:xfrm>
          <a:prstGeom prst="curvedLeftArrow">
            <a:avLst>
              <a:gd name="adj1" fmla="val 25069"/>
              <a:gd name="adj2" fmla="val 50138"/>
              <a:gd name="adj3" fmla="val 25000"/>
            </a:avLst>
          </a:prstGeom>
          <a:solidFill>
            <a:schemeClr val="accent1"/>
          </a:solidFill>
          <a:ln w="9525" algn="ctr">
            <a:solidFill>
              <a:schemeClr val="tx1"/>
            </a:solidFill>
            <a:miter lim="800000"/>
            <a:headEnd/>
            <a:tailEnd/>
          </a:ln>
        </p:spPr>
        <p:txBody>
          <a:bodyPr wrap="none"/>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cxnSp>
        <p:nvCxnSpPr>
          <p:cNvPr id="11" name="直接箭头连接符 10"/>
          <p:cNvCxnSpPr/>
          <p:nvPr/>
        </p:nvCxnSpPr>
        <p:spPr bwMode="auto">
          <a:xfrm flipH="1">
            <a:off x="2941657" y="2708920"/>
            <a:ext cx="4726688" cy="296145"/>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 name="右大括号 1"/>
          <p:cNvSpPr/>
          <p:nvPr/>
        </p:nvSpPr>
        <p:spPr bwMode="auto">
          <a:xfrm>
            <a:off x="6948264" y="5046983"/>
            <a:ext cx="432048" cy="1118321"/>
          </a:xfrm>
          <a:prstGeom prst="rightBrace">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3" name="TextBox 2"/>
          <p:cNvSpPr txBox="1"/>
          <p:nvPr/>
        </p:nvSpPr>
        <p:spPr>
          <a:xfrm>
            <a:off x="7524328" y="5370868"/>
            <a:ext cx="1512168" cy="461665"/>
          </a:xfrm>
          <a:prstGeom prst="rect">
            <a:avLst/>
          </a:prstGeom>
          <a:noFill/>
        </p:spPr>
        <p:txBody>
          <a:bodyPr wrap="square" rtlCol="0">
            <a:spAutoFit/>
          </a:bodyPr>
          <a:lstStyle/>
          <a:p>
            <a:r>
              <a:rPr lang="zh-CN" altLang="en-US" sz="2400" b="1" dirty="0">
                <a:solidFill>
                  <a:schemeClr val="tx2"/>
                </a:solidFill>
                <a:latin typeface="+mn-ea"/>
                <a:ea typeface="+mn-ea"/>
              </a:rPr>
              <a:t>分</a:t>
            </a:r>
            <a:r>
              <a:rPr lang="zh-CN" altLang="en-US" sz="2400" b="1" dirty="0" smtClean="0">
                <a:solidFill>
                  <a:schemeClr val="tx2"/>
                </a:solidFill>
                <a:latin typeface="+mn-ea"/>
                <a:ea typeface="+mn-ea"/>
              </a:rPr>
              <a:t>时</a:t>
            </a:r>
            <a:r>
              <a:rPr lang="zh-CN" altLang="en-US" sz="2400" b="1" dirty="0">
                <a:solidFill>
                  <a:schemeClr val="tx2"/>
                </a:solidFill>
                <a:latin typeface="+mn-ea"/>
                <a:ea typeface="+mn-ea"/>
              </a:rPr>
              <a:t>系统</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611560" y="1263408"/>
            <a:ext cx="8169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4. </a:t>
            </a:r>
            <a:r>
              <a:rPr kumimoji="1" lang="zh-CN" altLang="en-US" sz="2400" b="1" dirty="0">
                <a:latin typeface="Times New Roman" pitchFamily="18" charset="0"/>
              </a:rPr>
              <a:t>多道批处理系统需要解决的问题（</a:t>
            </a:r>
            <a:r>
              <a:rPr kumimoji="1" lang="zh-CN" altLang="en-US" sz="2400" b="1" dirty="0">
                <a:solidFill>
                  <a:schemeClr val="tx2"/>
                </a:solidFill>
                <a:latin typeface="Times New Roman" pitchFamily="18" charset="0"/>
              </a:rPr>
              <a:t>自</a:t>
            </a:r>
            <a:r>
              <a:rPr kumimoji="1" lang="zh-CN" altLang="en-US" sz="2400" b="1" dirty="0" smtClean="0">
                <a:solidFill>
                  <a:schemeClr val="tx2"/>
                </a:solidFill>
                <a:latin typeface="Times New Roman" pitchFamily="18" charset="0"/>
              </a:rPr>
              <a:t>学</a:t>
            </a:r>
            <a:r>
              <a:rPr kumimoji="1" lang="en-US" altLang="zh-CN" sz="2400" b="1" dirty="0" smtClean="0">
                <a:latin typeface="Times New Roman" pitchFamily="18" charset="0"/>
              </a:rPr>
              <a:t>+</a:t>
            </a:r>
            <a:r>
              <a:rPr kumimoji="1" lang="zh-CN" altLang="en-US" sz="2400" b="1" dirty="0" smtClean="0">
                <a:latin typeface="Times New Roman" pitchFamily="18" charset="0"/>
              </a:rPr>
              <a:t>需要</a:t>
            </a:r>
            <a:r>
              <a:rPr kumimoji="1" lang="zh-CN" altLang="en-US" sz="2400" b="1" u="sng" dirty="0" smtClean="0">
                <a:latin typeface="Times New Roman" pitchFamily="18" charset="0"/>
              </a:rPr>
              <a:t>后续章节</a:t>
            </a:r>
            <a:r>
              <a:rPr kumimoji="1" lang="zh-CN" altLang="en-US" sz="2400" b="1" dirty="0" smtClean="0">
                <a:latin typeface="Times New Roman" pitchFamily="18" charset="0"/>
              </a:rPr>
              <a:t>） </a:t>
            </a:r>
            <a:endParaRPr kumimoji="1" lang="zh-CN" altLang="en-US" sz="2400" b="1" dirty="0">
              <a:latin typeface="Times New Roman" pitchFamily="18" charset="0"/>
            </a:endParaRPr>
          </a:p>
        </p:txBody>
      </p:sp>
      <p:sp>
        <p:nvSpPr>
          <p:cNvPr id="32771" name="Text Box 5"/>
          <p:cNvSpPr txBox="1">
            <a:spLocks noChangeArrowheads="1"/>
          </p:cNvSpPr>
          <p:nvPr/>
        </p:nvSpPr>
        <p:spPr bwMode="auto">
          <a:xfrm>
            <a:off x="1787525" y="1895475"/>
            <a:ext cx="32321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buFontTx/>
              <a:buAutoNum type="arabicParenBoth"/>
            </a:pPr>
            <a:r>
              <a:rPr kumimoji="1" lang="zh-CN" altLang="en-US" sz="2400">
                <a:latin typeface="Times New Roman" pitchFamily="18" charset="0"/>
              </a:rPr>
              <a:t>处理机管理问题。 </a:t>
            </a:r>
          </a:p>
          <a:p>
            <a:pPr eaLnBrk="1" hangingPunct="1">
              <a:lnSpc>
                <a:spcPct val="200000"/>
              </a:lnSpc>
            </a:pPr>
            <a:r>
              <a:rPr kumimoji="1" lang="en-US" altLang="zh-CN" sz="2400">
                <a:latin typeface="Times New Roman" pitchFamily="18" charset="0"/>
              </a:rPr>
              <a:t>(2) </a:t>
            </a:r>
            <a:r>
              <a:rPr kumimoji="1" lang="zh-CN" altLang="en-US" sz="2400">
                <a:latin typeface="Times New Roman" pitchFamily="18" charset="0"/>
              </a:rPr>
              <a:t>内存管理问题。 </a:t>
            </a:r>
          </a:p>
          <a:p>
            <a:pPr eaLnBrk="1" hangingPunct="1">
              <a:lnSpc>
                <a:spcPct val="200000"/>
              </a:lnSpc>
            </a:pPr>
            <a:r>
              <a:rPr kumimoji="1" lang="en-US" altLang="zh-CN" sz="2400">
                <a:latin typeface="Times New Roman" pitchFamily="18" charset="0"/>
              </a:rPr>
              <a:t>(3) I/O</a:t>
            </a:r>
            <a:r>
              <a:rPr kumimoji="1" lang="zh-CN" altLang="en-US" sz="2400">
                <a:latin typeface="Times New Roman" pitchFamily="18" charset="0"/>
              </a:rPr>
              <a:t>设备管理问题。 </a:t>
            </a:r>
          </a:p>
          <a:p>
            <a:pPr eaLnBrk="1" hangingPunct="1">
              <a:lnSpc>
                <a:spcPct val="200000"/>
              </a:lnSpc>
            </a:pPr>
            <a:r>
              <a:rPr kumimoji="1" lang="en-US" altLang="zh-CN" sz="2400">
                <a:latin typeface="Times New Roman" pitchFamily="18" charset="0"/>
              </a:rPr>
              <a:t>(4) </a:t>
            </a:r>
            <a:r>
              <a:rPr kumimoji="1" lang="zh-CN" altLang="en-US" sz="2400">
                <a:latin typeface="Times New Roman" pitchFamily="18" charset="0"/>
              </a:rPr>
              <a:t>文件管理问题。 </a:t>
            </a:r>
          </a:p>
          <a:p>
            <a:pPr eaLnBrk="1" hangingPunct="1">
              <a:lnSpc>
                <a:spcPct val="200000"/>
              </a:lnSpc>
            </a:pPr>
            <a:r>
              <a:rPr kumimoji="1" lang="en-US" altLang="zh-CN" sz="2400">
                <a:latin typeface="Times New Roman" pitchFamily="18" charset="0"/>
              </a:rPr>
              <a:t>(5) </a:t>
            </a:r>
            <a:r>
              <a:rPr kumimoji="1" lang="zh-CN" altLang="en-US" sz="2400">
                <a:latin typeface="Times New Roman" pitchFamily="18" charset="0"/>
              </a:rPr>
              <a:t>作业管理问题。 </a:t>
            </a:r>
          </a:p>
        </p:txBody>
      </p:sp>
      <p:pic>
        <p:nvPicPr>
          <p:cNvPr id="4" name="Picture 9" descr="C:\Users\Lenovo\AppData\Local\Microsoft\Windows\Temporary Internet Files\Content.IE5\J73W6T4E\450px-The_Complete_Library_of_the_Four_Treasuries_Collected_in_Wenlan_Pavilion_2015-0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7493" y="5721251"/>
            <a:ext cx="1521979" cy="11367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80112" y="6021288"/>
            <a:ext cx="2007381" cy="369332"/>
          </a:xfrm>
          <a:prstGeom prst="rect">
            <a:avLst/>
          </a:prstGeom>
          <a:noFill/>
        </p:spPr>
        <p:txBody>
          <a:bodyPr wrap="square" rtlCol="0">
            <a:spAutoFit/>
          </a:bodyPr>
          <a:lstStyle/>
          <a:p>
            <a:r>
              <a:rPr lang="en-US" altLang="zh-CN" b="1" dirty="0" smtClean="0"/>
              <a:t>1.2</a:t>
            </a:r>
            <a:r>
              <a:rPr lang="en-US" altLang="zh-CN" b="1" dirty="0"/>
              <a:t>.</a:t>
            </a:r>
            <a:r>
              <a:rPr lang="en-US" altLang="zh-CN" b="1" dirty="0" smtClean="0"/>
              <a:t>3 </a:t>
            </a:r>
            <a:r>
              <a:rPr lang="zh-CN" altLang="en-US" b="1" dirty="0" smtClean="0"/>
              <a:t>批处理系统</a:t>
            </a:r>
            <a:endParaRPr lang="zh-CN" altLang="en-US" b="1" dirty="0"/>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Rot="1" noChangeArrowheads="1"/>
          </p:cNvSpPr>
          <p:nvPr>
            <p:ph type="ctrTitle" idx="4294967295"/>
          </p:nvPr>
        </p:nvSpPr>
        <p:spPr>
          <a:xfrm>
            <a:off x="251520" y="116632"/>
            <a:ext cx="7772400" cy="682434"/>
          </a:xfrm>
        </p:spPr>
        <p:txBody>
          <a:bodyPr/>
          <a:lstStyle/>
          <a:p>
            <a:pPr marL="571500" indent="-571500" algn="l" eaLnBrk="1" hangingPunct="1">
              <a:buFont typeface="Wingdings" panose="05000000000000000000" pitchFamily="2" charset="2"/>
              <a:buChar char="Ø"/>
            </a:pPr>
            <a:r>
              <a:rPr lang="en-US" altLang="zh-CN" sz="3300" dirty="0" smtClean="0">
                <a:solidFill>
                  <a:schemeClr val="tx1"/>
                </a:solidFill>
              </a:rPr>
              <a:t> </a:t>
            </a:r>
            <a:r>
              <a:rPr lang="zh-CN" altLang="en-US" sz="3300" dirty="0" smtClean="0">
                <a:solidFill>
                  <a:schemeClr val="tx1"/>
                </a:solidFill>
              </a:rPr>
              <a:t>教材及参考书：</a:t>
            </a:r>
          </a:p>
        </p:txBody>
      </p:sp>
      <p:sp>
        <p:nvSpPr>
          <p:cNvPr id="8195" name="Rectangle 3"/>
          <p:cNvSpPr>
            <a:spLocks noGrp="1" noRot="1" noChangeArrowheads="1"/>
          </p:cNvSpPr>
          <p:nvPr>
            <p:ph type="subTitle" idx="4294967295"/>
          </p:nvPr>
        </p:nvSpPr>
        <p:spPr>
          <a:xfrm>
            <a:off x="899592" y="836712"/>
            <a:ext cx="8136904" cy="5760640"/>
          </a:xfrm>
        </p:spPr>
        <p:txBody>
          <a:bodyPr/>
          <a:lstStyle/>
          <a:p>
            <a:pPr eaLnBrk="1" hangingPunct="1">
              <a:lnSpc>
                <a:spcPts val="2400"/>
              </a:lnSpc>
              <a:buClr>
                <a:schemeClr val="tx2"/>
              </a:buClr>
              <a:buSzPct val="60000"/>
              <a:buFont typeface="Wingdings" panose="05000000000000000000" pitchFamily="2" charset="2"/>
              <a:buChar char="u"/>
            </a:pPr>
            <a:r>
              <a:rPr lang="en-US" altLang="zh-CN" sz="3600" dirty="0" smtClean="0"/>
              <a:t> </a:t>
            </a:r>
            <a:r>
              <a:rPr lang="zh-CN" altLang="en-US" sz="2400" b="1" dirty="0" smtClean="0">
                <a:solidFill>
                  <a:srgbClr val="FF5D5D"/>
                </a:solidFill>
              </a:rPr>
              <a:t>教材</a:t>
            </a:r>
            <a:r>
              <a:rPr lang="zh-CN" altLang="en-US" sz="2400" dirty="0" smtClean="0"/>
              <a:t>：</a:t>
            </a:r>
            <a:r>
              <a:rPr lang="en-US" altLang="zh-CN" sz="2200" b="1" dirty="0" smtClean="0"/>
              <a:t>《</a:t>
            </a:r>
            <a:r>
              <a:rPr lang="zh-CN" altLang="en-US" sz="2200" b="1" dirty="0" smtClean="0"/>
              <a:t>计算机操作系统</a:t>
            </a:r>
            <a:r>
              <a:rPr lang="en-US" altLang="zh-CN" sz="2200" b="1" dirty="0" smtClean="0"/>
              <a:t>》</a:t>
            </a:r>
            <a:r>
              <a:rPr lang="zh-CN" altLang="en-US" sz="2200" dirty="0" smtClean="0">
                <a:ea typeface="黑体" pitchFamily="2" charset="-122"/>
              </a:rPr>
              <a:t>（</a:t>
            </a:r>
            <a:r>
              <a:rPr lang="zh-CN" altLang="en-US" sz="2200" b="1" dirty="0" smtClean="0">
                <a:solidFill>
                  <a:schemeClr val="tx2"/>
                </a:solidFill>
                <a:ea typeface="黑体" pitchFamily="2" charset="-122"/>
              </a:rPr>
              <a:t>第</a:t>
            </a:r>
            <a:r>
              <a:rPr lang="en-US" altLang="zh-CN" sz="2200" b="1" dirty="0" smtClean="0">
                <a:solidFill>
                  <a:schemeClr val="tx2"/>
                </a:solidFill>
                <a:ea typeface="黑体" pitchFamily="2" charset="-122"/>
              </a:rPr>
              <a:t>4</a:t>
            </a:r>
            <a:r>
              <a:rPr lang="zh-CN" altLang="en-US" sz="2200" b="1" dirty="0" smtClean="0">
                <a:solidFill>
                  <a:schemeClr val="tx2"/>
                </a:solidFill>
                <a:ea typeface="黑体" pitchFamily="2" charset="-122"/>
              </a:rPr>
              <a:t>版</a:t>
            </a:r>
            <a:r>
              <a:rPr lang="zh-CN" altLang="en-US" sz="2200" dirty="0" smtClean="0">
                <a:ea typeface="黑体" pitchFamily="2" charset="-122"/>
              </a:rPr>
              <a:t>）</a:t>
            </a:r>
            <a:r>
              <a:rPr lang="en-US" altLang="zh-CN" sz="2200" dirty="0" smtClean="0">
                <a:ea typeface="黑体" pitchFamily="2" charset="-122"/>
              </a:rPr>
              <a:t>+</a:t>
            </a:r>
            <a:r>
              <a:rPr lang="zh-CN" altLang="en-US" sz="2200" b="1" u="sng" dirty="0" smtClean="0">
                <a:solidFill>
                  <a:srgbClr val="FF0000"/>
                </a:solidFill>
                <a:ea typeface="黑体" pitchFamily="2" charset="-122"/>
              </a:rPr>
              <a:t>习题集</a:t>
            </a:r>
            <a:r>
              <a:rPr lang="en-US" altLang="zh-CN" sz="2200" b="1" baseline="30000" dirty="0" smtClean="0">
                <a:solidFill>
                  <a:schemeClr val="tx2"/>
                </a:solidFill>
                <a:ea typeface="黑体" pitchFamily="2" charset="-122"/>
              </a:rPr>
              <a:t>4th</a:t>
            </a:r>
            <a:r>
              <a:rPr lang="zh-CN" altLang="en-US" sz="2400" u="sng" dirty="0" smtClean="0">
                <a:ea typeface="黑体" pitchFamily="2" charset="-122"/>
              </a:rPr>
              <a:t> </a:t>
            </a:r>
            <a:endParaRPr lang="en-US" altLang="zh-CN" sz="2400" u="sng" dirty="0" smtClean="0"/>
          </a:p>
          <a:p>
            <a:pPr marL="457200" lvl="1" indent="0" eaLnBrk="1" hangingPunct="1">
              <a:lnSpc>
                <a:spcPts val="2400"/>
              </a:lnSpc>
              <a:spcBef>
                <a:spcPts val="1200"/>
              </a:spcBef>
              <a:buSzTx/>
              <a:buFont typeface="Wingdings" pitchFamily="2" charset="2"/>
              <a:buNone/>
            </a:pPr>
            <a:r>
              <a:rPr lang="zh-CN" altLang="en-US" sz="1900" dirty="0" smtClean="0">
                <a:ea typeface="黑体" pitchFamily="2" charset="-122"/>
              </a:rPr>
              <a:t>   汤小丹  梁红兵  哲凤屏  汤子赢  </a:t>
            </a:r>
            <a:r>
              <a:rPr lang="zh-CN" altLang="en-US" sz="1900" dirty="0" smtClean="0">
                <a:ea typeface="华文新魏" pitchFamily="2" charset="-122"/>
              </a:rPr>
              <a:t>西安电子科技大学出版社</a:t>
            </a:r>
          </a:p>
          <a:p>
            <a:pPr marL="450850" lvl="1" indent="-450850" eaLnBrk="1" hangingPunct="1">
              <a:lnSpc>
                <a:spcPts val="2400"/>
              </a:lnSpc>
              <a:spcBef>
                <a:spcPts val="1200"/>
              </a:spcBef>
              <a:buClr>
                <a:schemeClr val="tx2"/>
              </a:buClr>
              <a:buSzPct val="88000"/>
              <a:buFont typeface="Wingdings" panose="05000000000000000000" pitchFamily="2" charset="2"/>
              <a:buChar char="u"/>
            </a:pPr>
            <a:r>
              <a:rPr lang="zh-CN" altLang="en-US" sz="2400" dirty="0" smtClean="0"/>
              <a:t>主要</a:t>
            </a:r>
            <a:r>
              <a:rPr lang="zh-CN" altLang="en-US" sz="2400" b="1" dirty="0" smtClean="0">
                <a:solidFill>
                  <a:srgbClr val="FF5D5D"/>
                </a:solidFill>
              </a:rPr>
              <a:t>参考书</a:t>
            </a:r>
            <a:r>
              <a:rPr lang="zh-CN" altLang="en-US" sz="2400" dirty="0" smtClean="0"/>
              <a:t>： </a:t>
            </a:r>
            <a:r>
              <a:rPr lang="en-US" altLang="zh-CN" sz="2400" dirty="0" smtClean="0"/>
              <a:t> </a:t>
            </a:r>
          </a:p>
          <a:p>
            <a:pPr marL="457200" lvl="1" indent="0" eaLnBrk="1" hangingPunct="1">
              <a:lnSpc>
                <a:spcPts val="2300"/>
              </a:lnSpc>
              <a:spcBef>
                <a:spcPts val="600"/>
              </a:spcBef>
              <a:buSzTx/>
              <a:buFont typeface="Wingdings" pitchFamily="2" charset="2"/>
              <a:buNone/>
            </a:pPr>
            <a:r>
              <a:rPr lang="en-US" altLang="zh-CN" sz="2300" dirty="0" smtClean="0"/>
              <a:t> 1</a:t>
            </a:r>
            <a:r>
              <a:rPr lang="en-US" altLang="zh-CN" sz="2300" b="1" dirty="0" smtClean="0">
                <a:solidFill>
                  <a:srgbClr val="FFC000"/>
                </a:solidFill>
              </a:rPr>
              <a:t>.</a:t>
            </a:r>
            <a:r>
              <a:rPr lang="en-US" altLang="zh-CN" sz="2300" b="1" dirty="0" smtClean="0">
                <a:solidFill>
                  <a:schemeClr val="tx2"/>
                </a:solidFill>
              </a:rPr>
              <a:t>《</a:t>
            </a:r>
            <a:r>
              <a:rPr lang="zh-CN" altLang="en-US" sz="2300" b="1" dirty="0" smtClean="0">
                <a:solidFill>
                  <a:schemeClr val="tx2"/>
                </a:solidFill>
              </a:rPr>
              <a:t>现代操作系统</a:t>
            </a:r>
            <a:r>
              <a:rPr lang="en-US" altLang="zh-CN" sz="2300" b="1" dirty="0" smtClean="0">
                <a:solidFill>
                  <a:schemeClr val="tx2"/>
                </a:solidFill>
              </a:rPr>
              <a:t>》</a:t>
            </a:r>
            <a:r>
              <a:rPr lang="zh-CN" altLang="en-US" sz="2300" b="1" dirty="0" smtClean="0">
                <a:solidFill>
                  <a:schemeClr val="tx2"/>
                </a:solidFill>
                <a:ea typeface="黑体" pitchFamily="2" charset="-122"/>
              </a:rPr>
              <a:t> </a:t>
            </a:r>
            <a:r>
              <a:rPr lang="en-US" altLang="zh-CN" sz="2000" dirty="0" smtClean="0">
                <a:ea typeface="黑体" pitchFamily="2" charset="-122"/>
              </a:rPr>
              <a:t>Andrew </a:t>
            </a:r>
            <a:r>
              <a:rPr lang="en-US" altLang="zh-CN" sz="2000" dirty="0" err="1" smtClean="0">
                <a:ea typeface="黑体" pitchFamily="2" charset="-122"/>
              </a:rPr>
              <a:t>S.Tanenbaum</a:t>
            </a:r>
            <a:r>
              <a:rPr lang="en-US" altLang="zh-CN" sz="2000" dirty="0" smtClean="0">
                <a:ea typeface="黑体" pitchFamily="2" charset="-122"/>
              </a:rPr>
              <a:t>  </a:t>
            </a:r>
            <a:r>
              <a:rPr lang="zh-CN" altLang="en-US" sz="2000" dirty="0" smtClean="0">
                <a:ea typeface="黑体" pitchFamily="2" charset="-122"/>
              </a:rPr>
              <a:t>著 </a:t>
            </a:r>
            <a:endParaRPr lang="en-US" altLang="zh-CN" sz="2000" dirty="0" smtClean="0">
              <a:ea typeface="黑体" pitchFamily="2" charset="-122"/>
            </a:endParaRPr>
          </a:p>
          <a:p>
            <a:pPr marL="457200" lvl="1" indent="0" eaLnBrk="1" hangingPunct="1">
              <a:lnSpc>
                <a:spcPts val="2300"/>
              </a:lnSpc>
              <a:spcBef>
                <a:spcPts val="600"/>
              </a:spcBef>
              <a:buSzTx/>
              <a:buFont typeface="Wingdings" pitchFamily="2" charset="2"/>
              <a:buNone/>
            </a:pPr>
            <a:r>
              <a:rPr lang="zh-CN" altLang="en-US" sz="2000" dirty="0" smtClean="0"/>
              <a:t>                陈向群 马洪兵  译  </a:t>
            </a:r>
            <a:r>
              <a:rPr lang="zh-CN" altLang="en-US" sz="2000" dirty="0" smtClean="0">
                <a:ea typeface="华文新魏" pitchFamily="2" charset="-122"/>
              </a:rPr>
              <a:t>     机械工业出版社</a:t>
            </a:r>
            <a:r>
              <a:rPr lang="zh-CN" altLang="en-US" sz="2000" i="1" dirty="0" smtClean="0">
                <a:solidFill>
                  <a:srgbClr val="FFC000"/>
                </a:solidFill>
                <a:ea typeface="华文新魏" pitchFamily="2" charset="-122"/>
              </a:rPr>
              <a:t>（多个版本）</a:t>
            </a:r>
            <a:endParaRPr lang="en-US" altLang="zh-CN" sz="2000" i="1" dirty="0" smtClean="0">
              <a:solidFill>
                <a:srgbClr val="FFC000"/>
              </a:solidFill>
              <a:ea typeface="华文新魏" pitchFamily="2" charset="-122"/>
            </a:endParaRPr>
          </a:p>
          <a:p>
            <a:pPr marL="457200" lvl="1" indent="0" eaLnBrk="1" hangingPunct="1">
              <a:lnSpc>
                <a:spcPts val="2300"/>
              </a:lnSpc>
              <a:spcBef>
                <a:spcPts val="600"/>
              </a:spcBef>
              <a:buSzTx/>
              <a:buNone/>
            </a:pPr>
            <a:r>
              <a:rPr lang="en-US" altLang="zh-CN" sz="2400" dirty="0"/>
              <a:t>2</a:t>
            </a:r>
            <a:r>
              <a:rPr lang="en-US" altLang="zh-CN" sz="2400" b="1" dirty="0" smtClean="0">
                <a:solidFill>
                  <a:srgbClr val="FFC000"/>
                </a:solidFill>
              </a:rPr>
              <a:t>.</a:t>
            </a:r>
            <a:r>
              <a:rPr lang="en-US" altLang="zh-CN" sz="2400" b="1" dirty="0">
                <a:solidFill>
                  <a:schemeClr val="tx2"/>
                </a:solidFill>
              </a:rPr>
              <a:t>《</a:t>
            </a:r>
            <a:r>
              <a:rPr lang="zh-CN" altLang="en-US" sz="2400" b="1" dirty="0">
                <a:solidFill>
                  <a:schemeClr val="tx2"/>
                </a:solidFill>
              </a:rPr>
              <a:t>操作系统</a:t>
            </a:r>
            <a:r>
              <a:rPr lang="en-US" altLang="zh-CN" sz="2400" b="1" dirty="0">
                <a:solidFill>
                  <a:schemeClr val="tx2"/>
                </a:solidFill>
              </a:rPr>
              <a:t>》    </a:t>
            </a:r>
            <a:r>
              <a:rPr lang="en-US" altLang="zh-CN" sz="2400" dirty="0" smtClean="0">
                <a:ea typeface="黑体" pitchFamily="2" charset="-122"/>
              </a:rPr>
              <a:t>(</a:t>
            </a:r>
            <a:r>
              <a:rPr lang="zh-CN" altLang="en-US" sz="2400" dirty="0" smtClean="0">
                <a:ea typeface="黑体" pitchFamily="2" charset="-122"/>
              </a:rPr>
              <a:t>美</a:t>
            </a:r>
            <a:r>
              <a:rPr lang="en-US" altLang="zh-CN" sz="2400" dirty="0" smtClean="0">
                <a:ea typeface="黑体" pitchFamily="2" charset="-122"/>
              </a:rPr>
              <a:t>)</a:t>
            </a:r>
            <a:r>
              <a:rPr lang="zh-CN" altLang="en-US" sz="2400" dirty="0" smtClean="0">
                <a:ea typeface="黑体" pitchFamily="2" charset="-122"/>
              </a:rPr>
              <a:t> </a:t>
            </a:r>
            <a:r>
              <a:rPr lang="en-US" altLang="zh-CN" sz="2400" dirty="0" smtClean="0">
                <a:ea typeface="黑体" pitchFamily="2" charset="-122"/>
              </a:rPr>
              <a:t>Gary Nutt  </a:t>
            </a:r>
            <a:r>
              <a:rPr lang="zh-CN" altLang="en-US" sz="2400" dirty="0" smtClean="0">
                <a:ea typeface="黑体" pitchFamily="2" charset="-122"/>
              </a:rPr>
              <a:t>著 </a:t>
            </a:r>
            <a:endParaRPr lang="en-US" altLang="zh-CN" sz="2400" dirty="0" smtClean="0">
              <a:ea typeface="黑体" pitchFamily="2" charset="-122"/>
            </a:endParaRPr>
          </a:p>
          <a:p>
            <a:pPr marL="457200" lvl="1" indent="0" eaLnBrk="1" hangingPunct="1">
              <a:lnSpc>
                <a:spcPts val="2300"/>
              </a:lnSpc>
              <a:spcBef>
                <a:spcPts val="600"/>
              </a:spcBef>
              <a:buSzTx/>
              <a:buNone/>
            </a:pPr>
            <a:r>
              <a:rPr lang="zh-CN" altLang="en-US" sz="2000" dirty="0"/>
              <a:t>             孟祥山  晏益慧   译      </a:t>
            </a:r>
            <a:r>
              <a:rPr lang="zh-CN" altLang="en-US" sz="2000" dirty="0" smtClean="0">
                <a:ea typeface="华文新魏" pitchFamily="2" charset="-122"/>
              </a:rPr>
              <a:t>西安电子科技大学出版社</a:t>
            </a:r>
            <a:endParaRPr lang="en-US" altLang="zh-CN" sz="2000" dirty="0" smtClean="0">
              <a:ea typeface="华文新魏" pitchFamily="2" charset="-122"/>
            </a:endParaRPr>
          </a:p>
          <a:p>
            <a:pPr marL="457200" lvl="1" indent="0" eaLnBrk="1" hangingPunct="1">
              <a:lnSpc>
                <a:spcPts val="2300"/>
              </a:lnSpc>
              <a:spcBef>
                <a:spcPts val="600"/>
              </a:spcBef>
              <a:buSzTx/>
              <a:buFont typeface="Wingdings" pitchFamily="2" charset="2"/>
              <a:buNone/>
            </a:pPr>
            <a:r>
              <a:rPr lang="en-US" altLang="zh-CN" sz="2400" dirty="0" smtClean="0"/>
              <a:t> 3.《</a:t>
            </a:r>
            <a:r>
              <a:rPr lang="zh-CN" altLang="en-US" sz="2400" dirty="0" smtClean="0"/>
              <a:t>操作系统设计与实现</a:t>
            </a:r>
            <a:r>
              <a:rPr lang="en-US" altLang="zh-CN" sz="2400" dirty="0" smtClean="0"/>
              <a:t>》</a:t>
            </a:r>
            <a:r>
              <a:rPr lang="zh-CN" altLang="en-US" sz="2400" dirty="0" smtClean="0"/>
              <a:t> </a:t>
            </a:r>
            <a:r>
              <a:rPr lang="en-US" altLang="zh-CN" sz="2000" dirty="0" smtClean="0"/>
              <a:t>Andrew </a:t>
            </a:r>
            <a:r>
              <a:rPr lang="en-US" altLang="zh-CN" sz="2000" dirty="0" err="1" smtClean="0"/>
              <a:t>S.Tanenbaum</a:t>
            </a:r>
            <a:r>
              <a:rPr lang="en-US" altLang="zh-CN" sz="2000" dirty="0" smtClean="0"/>
              <a:t>  </a:t>
            </a:r>
            <a:r>
              <a:rPr lang="zh-CN" altLang="en-US" sz="2000" dirty="0" smtClean="0"/>
              <a:t>等著</a:t>
            </a:r>
            <a:endParaRPr lang="en-US" altLang="zh-CN" sz="2000" dirty="0" smtClean="0"/>
          </a:p>
          <a:p>
            <a:pPr marL="457200" lvl="1" indent="0" eaLnBrk="1" hangingPunct="1">
              <a:lnSpc>
                <a:spcPts val="2300"/>
              </a:lnSpc>
              <a:spcBef>
                <a:spcPts val="600"/>
              </a:spcBef>
              <a:buSzTx/>
              <a:buFont typeface="Wingdings" pitchFamily="2" charset="2"/>
              <a:buNone/>
            </a:pPr>
            <a:r>
              <a:rPr lang="zh-CN" altLang="en-US" sz="2400" dirty="0" smtClean="0">
                <a:ea typeface="华文新魏" pitchFamily="2" charset="-122"/>
              </a:rPr>
              <a:t>                                         </a:t>
            </a:r>
            <a:r>
              <a:rPr lang="zh-CN" altLang="en-US" sz="2000" dirty="0" smtClean="0">
                <a:ea typeface="华文新魏" pitchFamily="2" charset="-122"/>
              </a:rPr>
              <a:t>清华大学出版社</a:t>
            </a:r>
            <a:endParaRPr lang="en-US" altLang="zh-CN" sz="2000" dirty="0" smtClean="0"/>
          </a:p>
          <a:p>
            <a:pPr marL="457200" lvl="1" indent="0" eaLnBrk="1" hangingPunct="1">
              <a:lnSpc>
                <a:spcPts val="2300"/>
              </a:lnSpc>
              <a:spcBef>
                <a:spcPts val="600"/>
              </a:spcBef>
              <a:buSzTx/>
              <a:buFont typeface="Wingdings" pitchFamily="2" charset="2"/>
              <a:buNone/>
            </a:pPr>
            <a:r>
              <a:rPr lang="en-US" altLang="zh-CN" sz="2400" dirty="0" smtClean="0">
                <a:ea typeface="黑体" pitchFamily="2" charset="-122"/>
              </a:rPr>
              <a:t> 4. </a:t>
            </a:r>
            <a:r>
              <a:rPr lang="en-US" altLang="zh-CN" sz="2400" dirty="0" smtClean="0"/>
              <a:t>《Unix/Linux</a:t>
            </a:r>
            <a:r>
              <a:rPr lang="zh-CN" altLang="en-US" sz="2400" dirty="0" smtClean="0"/>
              <a:t>应用、编程与管理</a:t>
            </a:r>
            <a:r>
              <a:rPr lang="en-US" altLang="zh-CN" sz="2400" dirty="0" smtClean="0"/>
              <a:t>》(</a:t>
            </a:r>
            <a:r>
              <a:rPr lang="zh-CN" altLang="en-US" sz="2400" dirty="0" smtClean="0"/>
              <a:t>第</a:t>
            </a:r>
            <a:r>
              <a:rPr lang="en-US" altLang="zh-CN" sz="2400" dirty="0" smtClean="0"/>
              <a:t>3</a:t>
            </a:r>
            <a:r>
              <a:rPr lang="zh-CN" altLang="en-US" sz="2400" dirty="0" smtClean="0"/>
              <a:t>版</a:t>
            </a:r>
            <a:r>
              <a:rPr lang="en-US" altLang="zh-CN" sz="2400" dirty="0" smtClean="0"/>
              <a:t>)                         </a:t>
            </a:r>
          </a:p>
          <a:p>
            <a:pPr marL="457200" lvl="1" indent="0" eaLnBrk="1" hangingPunct="1">
              <a:lnSpc>
                <a:spcPts val="2300"/>
              </a:lnSpc>
              <a:spcBef>
                <a:spcPts val="600"/>
              </a:spcBef>
              <a:buSzTx/>
              <a:buFont typeface="Wingdings" pitchFamily="2" charset="2"/>
              <a:buNone/>
            </a:pPr>
            <a:r>
              <a:rPr lang="en-US" altLang="zh-CN" sz="2000" dirty="0" smtClean="0">
                <a:ea typeface="黑体" pitchFamily="2" charset="-122"/>
              </a:rPr>
              <a:t>                </a:t>
            </a:r>
            <a:r>
              <a:rPr lang="en-US" altLang="zh-CN" sz="2000" dirty="0" err="1" smtClean="0">
                <a:ea typeface="黑体" pitchFamily="2" charset="-122"/>
              </a:rPr>
              <a:t>Sumitabha</a:t>
            </a:r>
            <a:r>
              <a:rPr lang="en-US" altLang="zh-CN" sz="2000" dirty="0" smtClean="0">
                <a:ea typeface="黑体" pitchFamily="2" charset="-122"/>
              </a:rPr>
              <a:t> Das</a:t>
            </a:r>
            <a:r>
              <a:rPr lang="zh-CN" altLang="en-US" sz="2000" dirty="0" smtClean="0">
                <a:ea typeface="黑体" pitchFamily="2" charset="-122"/>
              </a:rPr>
              <a:t>著  贾洪峰 李莉 译    </a:t>
            </a:r>
            <a:r>
              <a:rPr lang="zh-CN" altLang="en-US" sz="2000" dirty="0" smtClean="0">
                <a:ea typeface="华文新魏" pitchFamily="2" charset="-122"/>
              </a:rPr>
              <a:t>人民邮电出版社</a:t>
            </a:r>
            <a:endParaRPr lang="en-US" altLang="zh-CN" sz="2000" dirty="0" smtClean="0">
              <a:ea typeface="华文新魏" pitchFamily="2" charset="-122"/>
            </a:endParaRPr>
          </a:p>
          <a:p>
            <a:pPr marL="457200" lvl="1" indent="0" eaLnBrk="1" hangingPunct="1">
              <a:lnSpc>
                <a:spcPts val="2300"/>
              </a:lnSpc>
              <a:spcBef>
                <a:spcPts val="600"/>
              </a:spcBef>
              <a:buSzTx/>
              <a:buFont typeface="Wingdings" pitchFamily="2" charset="2"/>
              <a:buNone/>
            </a:pPr>
            <a:r>
              <a:rPr lang="en-US" altLang="zh-CN" sz="2400" dirty="0" smtClean="0"/>
              <a:t> </a:t>
            </a:r>
            <a:r>
              <a:rPr lang="en-US" altLang="zh-CN" sz="2400" b="1" dirty="0" smtClean="0">
                <a:solidFill>
                  <a:srgbClr val="FFCC66"/>
                </a:solidFill>
              </a:rPr>
              <a:t>5</a:t>
            </a:r>
            <a:r>
              <a:rPr lang="en-US" altLang="zh-CN" sz="2400" b="1" dirty="0">
                <a:solidFill>
                  <a:schemeClr val="tx2"/>
                </a:solidFill>
              </a:rPr>
              <a:t>.</a:t>
            </a:r>
            <a:r>
              <a:rPr lang="en-US" altLang="zh-CN" sz="2400" b="1" u="sng" dirty="0">
                <a:solidFill>
                  <a:schemeClr val="tx2"/>
                </a:solidFill>
              </a:rPr>
              <a:t>《Linux</a:t>
            </a:r>
            <a:r>
              <a:rPr lang="zh-CN" altLang="en-US" sz="2400" b="1" u="sng" dirty="0">
                <a:solidFill>
                  <a:schemeClr val="tx2"/>
                </a:solidFill>
              </a:rPr>
              <a:t>程序设计</a:t>
            </a:r>
            <a:r>
              <a:rPr lang="en-US" altLang="zh-CN" sz="2400" b="1" u="sng" dirty="0">
                <a:solidFill>
                  <a:schemeClr val="tx2"/>
                </a:solidFill>
              </a:rPr>
              <a:t>》</a:t>
            </a:r>
            <a:r>
              <a:rPr lang="zh-CN" altLang="en-US" sz="2400" b="1" u="sng" dirty="0">
                <a:solidFill>
                  <a:schemeClr val="tx2"/>
                </a:solidFill>
              </a:rPr>
              <a:t> （</a:t>
            </a:r>
            <a:r>
              <a:rPr lang="zh-CN" altLang="en-US" sz="2400" b="1" u="sng" dirty="0" smtClean="0">
                <a:solidFill>
                  <a:schemeClr val="tx2"/>
                </a:solidFill>
              </a:rPr>
              <a:t>第</a:t>
            </a:r>
            <a:r>
              <a:rPr lang="en-US" altLang="zh-CN" sz="2400" b="1" u="sng" dirty="0" smtClean="0">
                <a:solidFill>
                  <a:schemeClr val="tx2"/>
                </a:solidFill>
              </a:rPr>
              <a:t>3 / 4</a:t>
            </a:r>
            <a:r>
              <a:rPr lang="zh-CN" altLang="en-US" sz="2400" b="1" u="sng" dirty="0">
                <a:solidFill>
                  <a:schemeClr val="tx2"/>
                </a:solidFill>
              </a:rPr>
              <a:t>版）</a:t>
            </a:r>
            <a:r>
              <a:rPr lang="zh-CN" altLang="en-US" sz="2400" b="1" dirty="0">
                <a:solidFill>
                  <a:schemeClr val="tx2"/>
                </a:solidFill>
              </a:rPr>
              <a:t> </a:t>
            </a:r>
            <a:endParaRPr lang="en-US" altLang="zh-CN" sz="2400" b="1" dirty="0">
              <a:solidFill>
                <a:schemeClr val="tx2"/>
              </a:solidFill>
            </a:endParaRPr>
          </a:p>
          <a:p>
            <a:pPr marL="457200" lvl="1" indent="0" eaLnBrk="1" hangingPunct="1">
              <a:lnSpc>
                <a:spcPts val="2300"/>
              </a:lnSpc>
              <a:spcBef>
                <a:spcPts val="600"/>
              </a:spcBef>
              <a:buSzTx/>
              <a:buFont typeface="Wingdings" pitchFamily="2" charset="2"/>
              <a:buNone/>
            </a:pPr>
            <a:r>
              <a:rPr lang="zh-CN" altLang="en-US" sz="2400" dirty="0" smtClean="0">
                <a:ea typeface="黑体" pitchFamily="2" charset="-122"/>
              </a:rPr>
              <a:t>                </a:t>
            </a:r>
            <a:r>
              <a:rPr lang="en-US" altLang="zh-CN" sz="2000" dirty="0" smtClean="0"/>
              <a:t>Neil Matthew, Richard Stones        </a:t>
            </a:r>
            <a:r>
              <a:rPr lang="zh-CN" altLang="en-US" sz="2000" dirty="0" smtClean="0">
                <a:ea typeface="华文新魏" pitchFamily="2" charset="-122"/>
              </a:rPr>
              <a:t>人民邮电出版社</a:t>
            </a:r>
            <a:endParaRPr lang="en-US" altLang="zh-CN" sz="2000" dirty="0" smtClean="0"/>
          </a:p>
          <a:p>
            <a:pPr marL="457200" lvl="1" indent="0" eaLnBrk="1" hangingPunct="1">
              <a:lnSpc>
                <a:spcPts val="2300"/>
              </a:lnSpc>
              <a:spcBef>
                <a:spcPts val="600"/>
              </a:spcBef>
              <a:buSzTx/>
              <a:buFont typeface="Wingdings" pitchFamily="2" charset="2"/>
              <a:buNone/>
            </a:pPr>
            <a:r>
              <a:rPr lang="en-US" altLang="zh-CN" sz="2400" dirty="0" smtClean="0"/>
              <a:t> 6. 《UNIX</a:t>
            </a:r>
            <a:r>
              <a:rPr lang="zh-CN" altLang="en-US" sz="2400" dirty="0" smtClean="0"/>
              <a:t>网络编程  卷</a:t>
            </a:r>
            <a:r>
              <a:rPr lang="en-US" altLang="zh-CN" sz="2400" dirty="0" smtClean="0"/>
              <a:t>2  </a:t>
            </a:r>
            <a:r>
              <a:rPr lang="zh-CN" altLang="en-US" sz="2400" dirty="0" smtClean="0">
                <a:solidFill>
                  <a:srgbClr val="FFCC66"/>
                </a:solidFill>
              </a:rPr>
              <a:t>进程间通信</a:t>
            </a:r>
            <a:r>
              <a:rPr lang="en-US" altLang="zh-CN" sz="2400" dirty="0" smtClean="0"/>
              <a:t> 》(</a:t>
            </a:r>
            <a:r>
              <a:rPr lang="zh-CN" altLang="en-US" sz="2400" dirty="0" smtClean="0"/>
              <a:t>第</a:t>
            </a:r>
            <a:r>
              <a:rPr lang="en-US" altLang="zh-CN" sz="2400" dirty="0" smtClean="0"/>
              <a:t>2</a:t>
            </a:r>
            <a:r>
              <a:rPr lang="zh-CN" altLang="en-US" sz="2400" dirty="0" smtClean="0"/>
              <a:t>版</a:t>
            </a:r>
            <a:r>
              <a:rPr lang="en-US" altLang="zh-CN" sz="2400" dirty="0" smtClean="0"/>
              <a:t>) </a:t>
            </a:r>
          </a:p>
          <a:p>
            <a:pPr marL="457200" lvl="1" indent="0" eaLnBrk="1" hangingPunct="1">
              <a:lnSpc>
                <a:spcPts val="2300"/>
              </a:lnSpc>
              <a:spcBef>
                <a:spcPts val="600"/>
              </a:spcBef>
              <a:buSzTx/>
              <a:buFont typeface="Wingdings" pitchFamily="2" charset="2"/>
              <a:buNone/>
            </a:pPr>
            <a:r>
              <a:rPr lang="en-US" altLang="zh-CN" sz="2400" dirty="0" smtClean="0"/>
              <a:t>                </a:t>
            </a:r>
            <a:r>
              <a:rPr lang="en-US" altLang="zh-CN" sz="2000" dirty="0" smtClean="0"/>
              <a:t>W. Richard Stevens            </a:t>
            </a:r>
            <a:r>
              <a:rPr lang="zh-CN" altLang="en-US" sz="2000" dirty="0" smtClean="0">
                <a:ea typeface="华文新魏" pitchFamily="2" charset="-122"/>
              </a:rPr>
              <a:t>人民邮电出版社</a:t>
            </a:r>
            <a:r>
              <a:rPr lang="en-US" altLang="zh-CN" sz="2000" dirty="0" smtClean="0"/>
              <a:t>       </a:t>
            </a:r>
            <a:endParaRPr lang="en-US" altLang="zh-CN" sz="2000" dirty="0" smtClean="0">
              <a:ea typeface="华文新魏" pitchFamily="2" charset="-122"/>
            </a:endParaRPr>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14" y="4221088"/>
            <a:ext cx="1267934"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14" y="2060848"/>
            <a:ext cx="1267934" cy="200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819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3897" y="116632"/>
            <a:ext cx="1331640" cy="218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2" name="TextBox 1"/>
          <p:cNvSpPr txBox="1"/>
          <p:nvPr/>
        </p:nvSpPr>
        <p:spPr>
          <a:xfrm>
            <a:off x="4284534" y="312062"/>
            <a:ext cx="3039208" cy="369332"/>
          </a:xfrm>
          <a:prstGeom prst="rect">
            <a:avLst/>
          </a:prstGeom>
          <a:noFill/>
        </p:spPr>
        <p:txBody>
          <a:bodyPr wrap="square" rtlCol="0">
            <a:spAutoFit/>
          </a:bodyPr>
          <a:lstStyle/>
          <a:p>
            <a:r>
              <a:rPr lang="zh-CN" altLang="en-US" b="1" u="sng" dirty="0" smtClean="0"/>
              <a:t>作业</a:t>
            </a:r>
            <a:r>
              <a:rPr lang="en-US" altLang="zh-CN" b="1" u="sng" dirty="0" smtClean="0"/>
              <a:t>+</a:t>
            </a:r>
            <a:r>
              <a:rPr lang="zh-CN" altLang="en-US" b="1" u="sng" dirty="0" smtClean="0"/>
              <a:t>答案</a:t>
            </a:r>
            <a:r>
              <a:rPr lang="en-US" altLang="zh-CN" b="1" u="sng" dirty="0" smtClean="0"/>
              <a:t>+</a:t>
            </a:r>
            <a:r>
              <a:rPr lang="zh-CN" altLang="en-US" b="1" u="sng" dirty="0" smtClean="0"/>
              <a:t>总结</a:t>
            </a:r>
            <a:r>
              <a:rPr lang="en-US" altLang="zh-CN" b="1" u="sng" dirty="0" smtClean="0"/>
              <a:t>+</a:t>
            </a:r>
            <a:r>
              <a:rPr lang="zh-CN" altLang="en-US" b="1" u="sng" dirty="0" smtClean="0"/>
              <a:t>疑难解答</a:t>
            </a:r>
            <a:endParaRPr lang="zh-CN" altLang="en-US" b="1" u="sng" dirty="0"/>
          </a:p>
        </p:txBody>
      </p:sp>
      <p:cxnSp>
        <p:nvCxnSpPr>
          <p:cNvPr id="5" name="直接箭头连接符 4"/>
          <p:cNvCxnSpPr/>
          <p:nvPr/>
        </p:nvCxnSpPr>
        <p:spPr bwMode="auto">
          <a:xfrm flipV="1">
            <a:off x="6156176" y="2303266"/>
            <a:ext cx="1584176" cy="2781918"/>
          </a:xfrm>
          <a:prstGeom prst="straightConnector1">
            <a:avLst/>
          </a:prstGeom>
          <a:solidFill>
            <a:schemeClr val="accent1"/>
          </a:solidFill>
          <a:ln w="28575" cap="flat" cmpd="sng" algn="ctr">
            <a:solidFill>
              <a:srgbClr val="FFCC00"/>
            </a:solidFill>
            <a:prstDash val="sysDash"/>
            <a:miter lim="800000"/>
            <a:headEnd type="none" w="med" len="med"/>
            <a:tailEnd type="arrow"/>
          </a:ln>
          <a:effectLst/>
        </p:spPr>
      </p:cxnSp>
      <p:cxnSp>
        <p:nvCxnSpPr>
          <p:cNvPr id="14" name="直接箭头连接符 13"/>
          <p:cNvCxnSpPr/>
          <p:nvPr/>
        </p:nvCxnSpPr>
        <p:spPr bwMode="auto">
          <a:xfrm flipH="1" flipV="1">
            <a:off x="6516216" y="681394"/>
            <a:ext cx="288032" cy="155318"/>
          </a:xfrm>
          <a:prstGeom prst="straightConnector1">
            <a:avLst/>
          </a:prstGeom>
          <a:solidFill>
            <a:schemeClr val="accent1"/>
          </a:solidFill>
          <a:ln w="28575" cap="flat" cmpd="sng" algn="ctr">
            <a:solidFill>
              <a:srgbClr val="FFCC00"/>
            </a:solidFill>
            <a:prstDash val="solid"/>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160761" y="116632"/>
            <a:ext cx="60644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1.2.4 </a:t>
            </a:r>
            <a:r>
              <a:rPr kumimoji="1" lang="zh-CN" altLang="en-US" sz="3200" b="1" dirty="0">
                <a:solidFill>
                  <a:srgbClr val="FF6600"/>
                </a:solidFill>
                <a:latin typeface="Times New Roman" pitchFamily="18" charset="0"/>
              </a:rPr>
              <a:t>分时系统</a:t>
            </a:r>
            <a:r>
              <a:rPr kumimoji="1" lang="zh-CN" altLang="en-US" sz="3200" b="1" dirty="0" smtClean="0">
                <a:solidFill>
                  <a:srgbClr val="FF6600"/>
                </a:solidFill>
                <a:latin typeface="Times New Roman" pitchFamily="18" charset="0"/>
              </a:rPr>
              <a:t>（</a:t>
            </a:r>
            <a:r>
              <a:rPr kumimoji="1" lang="zh-CN" altLang="en-US" sz="2300" b="1" dirty="0" smtClean="0">
                <a:latin typeface="Times New Roman" pitchFamily="18" charset="0"/>
              </a:rPr>
              <a:t>人使用的</a:t>
            </a:r>
            <a:r>
              <a:rPr kumimoji="1" lang="zh-CN" altLang="en-US" sz="3200" b="1" dirty="0" smtClean="0">
                <a:solidFill>
                  <a:srgbClr val="FF0000"/>
                </a:solidFill>
                <a:latin typeface="Times New Roman" pitchFamily="18" charset="0"/>
              </a:rPr>
              <a:t>方便性</a:t>
            </a:r>
            <a:r>
              <a:rPr kumimoji="1" lang="zh-CN" altLang="en-US" sz="3200" dirty="0" smtClean="0">
                <a:solidFill>
                  <a:srgbClr val="FF3300"/>
                </a:solidFill>
              </a:rPr>
              <a:t>）</a:t>
            </a:r>
            <a:r>
              <a:rPr kumimoji="1" lang="zh-CN" altLang="en-US" dirty="0" smtClean="0"/>
              <a:t> </a:t>
            </a:r>
            <a:endParaRPr kumimoji="1" lang="zh-CN" altLang="en-US" dirty="0"/>
          </a:p>
        </p:txBody>
      </p:sp>
      <p:sp>
        <p:nvSpPr>
          <p:cNvPr id="33795" name="Text Box 5"/>
          <p:cNvSpPr txBox="1">
            <a:spLocks noChangeArrowheads="1"/>
          </p:cNvSpPr>
          <p:nvPr/>
        </p:nvSpPr>
        <p:spPr bwMode="auto">
          <a:xfrm>
            <a:off x="367747" y="701407"/>
            <a:ext cx="8496944" cy="609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dirty="0">
                <a:latin typeface="Times New Roman" pitchFamily="18" charset="0"/>
              </a:rPr>
              <a:t>        </a:t>
            </a:r>
            <a:r>
              <a:rPr kumimoji="1" lang="en-US" altLang="zh-CN" sz="2300" b="1" dirty="0">
                <a:latin typeface="Times New Roman" pitchFamily="18" charset="0"/>
              </a:rPr>
              <a:t>1. </a:t>
            </a:r>
            <a:r>
              <a:rPr kumimoji="1" lang="zh-CN" altLang="en-US" sz="2300" b="1" dirty="0">
                <a:latin typeface="Times New Roman" pitchFamily="18" charset="0"/>
              </a:rPr>
              <a:t>分时系统</a:t>
            </a:r>
            <a:r>
              <a:rPr kumimoji="1" lang="en-US" altLang="zh-CN" sz="2300" b="1" dirty="0">
                <a:latin typeface="Times New Roman" pitchFamily="18" charset="0"/>
              </a:rPr>
              <a:t>(Time-Sharing System)</a:t>
            </a:r>
            <a:r>
              <a:rPr kumimoji="1" lang="zh-CN" altLang="en-US" sz="2300" b="1" dirty="0">
                <a:latin typeface="Times New Roman" pitchFamily="18" charset="0"/>
              </a:rPr>
              <a:t>的产生</a:t>
            </a:r>
          </a:p>
          <a:p>
            <a:pPr algn="just" eaLnBrk="1" hangingPunct="1">
              <a:lnSpc>
                <a:spcPct val="114000"/>
              </a:lnSpc>
              <a:spcBef>
                <a:spcPts val="600"/>
              </a:spcBef>
            </a:pPr>
            <a:r>
              <a:rPr kumimoji="1" lang="zh-CN" altLang="en-US" sz="2300" dirty="0">
                <a:latin typeface="Times New Roman" pitchFamily="18" charset="0"/>
              </a:rPr>
              <a:t>        如果说， 推动</a:t>
            </a:r>
            <a:r>
              <a:rPr kumimoji="1" lang="zh-CN" altLang="en-US" sz="2300" b="1" dirty="0">
                <a:latin typeface="Times New Roman" pitchFamily="18" charset="0"/>
              </a:rPr>
              <a:t>多道批处理系统</a:t>
            </a:r>
            <a:r>
              <a:rPr kumimoji="1" lang="zh-CN" altLang="en-US" sz="2300" dirty="0">
                <a:latin typeface="Times New Roman" pitchFamily="18" charset="0"/>
              </a:rPr>
              <a:t>形成和发展的主要动力，是</a:t>
            </a:r>
            <a:r>
              <a:rPr kumimoji="1" lang="zh-CN" altLang="en-US" sz="2300" u="sng" dirty="0">
                <a:latin typeface="Times New Roman" pitchFamily="18" charset="0"/>
              </a:rPr>
              <a:t>提高</a:t>
            </a:r>
            <a:r>
              <a:rPr kumimoji="1" lang="zh-CN" altLang="en-US" sz="2300" b="1" u="sng" dirty="0">
                <a:solidFill>
                  <a:srgbClr val="FFFF00"/>
                </a:solidFill>
                <a:latin typeface="Times New Roman" pitchFamily="18" charset="0"/>
              </a:rPr>
              <a:t>资源利用率</a:t>
            </a:r>
            <a:r>
              <a:rPr kumimoji="1" lang="zh-CN" altLang="en-US" sz="2300" dirty="0">
                <a:latin typeface="Times New Roman" pitchFamily="18" charset="0"/>
              </a:rPr>
              <a:t>和</a:t>
            </a:r>
            <a:r>
              <a:rPr kumimoji="1" lang="zh-CN" altLang="en-US" sz="2300" b="1" u="sng" dirty="0">
                <a:solidFill>
                  <a:srgbClr val="FFFF00"/>
                </a:solidFill>
                <a:latin typeface="Times New Roman" pitchFamily="18" charset="0"/>
              </a:rPr>
              <a:t>系统吞吐量</a:t>
            </a:r>
            <a:r>
              <a:rPr kumimoji="1" lang="zh-CN" altLang="en-US" sz="2300" dirty="0">
                <a:latin typeface="Times New Roman" pitchFamily="18" charset="0"/>
              </a:rPr>
              <a:t>，那么</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lnSpc>
                <a:spcPct val="114000"/>
              </a:lnSpc>
              <a:spcBef>
                <a:spcPts val="6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推</a:t>
            </a:r>
            <a:r>
              <a:rPr kumimoji="1" lang="zh-CN" altLang="en-US" sz="2300" dirty="0">
                <a:latin typeface="Times New Roman" pitchFamily="18" charset="0"/>
              </a:rPr>
              <a:t>动</a:t>
            </a:r>
            <a:r>
              <a:rPr kumimoji="1" lang="zh-CN" altLang="en-US" sz="2300" b="1" dirty="0">
                <a:latin typeface="Times New Roman" pitchFamily="18" charset="0"/>
              </a:rPr>
              <a:t>分时系统</a:t>
            </a:r>
            <a:r>
              <a:rPr kumimoji="1" lang="zh-CN" altLang="en-US" sz="2300" dirty="0">
                <a:latin typeface="Times New Roman" pitchFamily="18" charset="0"/>
              </a:rPr>
              <a:t>形成和发展的主要动力，则是</a:t>
            </a:r>
            <a:r>
              <a:rPr kumimoji="1" lang="zh-CN" altLang="en-US" sz="2300" b="1" u="sng" dirty="0">
                <a:solidFill>
                  <a:srgbClr val="FF0000"/>
                </a:solidFill>
                <a:latin typeface="Times New Roman" pitchFamily="18" charset="0"/>
              </a:rPr>
              <a:t>用户的需</a:t>
            </a:r>
            <a:r>
              <a:rPr kumimoji="1" lang="zh-CN" altLang="en-US" sz="2300" b="1" u="sng" dirty="0" smtClean="0">
                <a:solidFill>
                  <a:srgbClr val="FF0000"/>
                </a:solidFill>
                <a:latin typeface="Times New Roman" pitchFamily="18" charset="0"/>
              </a:rPr>
              <a:t>求</a:t>
            </a:r>
            <a:r>
              <a:rPr lang="en-US" altLang="zh-CN" sz="2000" b="1" baseline="30000"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why</a:t>
            </a:r>
            <a:r>
              <a:rPr kumimoji="1" lang="zh-CN" altLang="en-US" sz="2300" dirty="0" smtClean="0">
                <a:latin typeface="Times New Roman" pitchFamily="18" charset="0"/>
              </a:rPr>
              <a:t>。</a:t>
            </a:r>
            <a:r>
              <a:rPr kumimoji="1" lang="zh-CN" altLang="en-US" sz="2300" dirty="0">
                <a:latin typeface="Times New Roman" pitchFamily="18" charset="0"/>
              </a:rPr>
              <a:t>或者说， 分时系统是为了</a:t>
            </a:r>
            <a:r>
              <a:rPr kumimoji="1" lang="zh-CN" altLang="en-US" sz="2300" b="1" u="sng" dirty="0">
                <a:solidFill>
                  <a:srgbClr val="FFFF00"/>
                </a:solidFill>
                <a:latin typeface="Times New Roman" pitchFamily="18" charset="0"/>
              </a:rPr>
              <a:t>满足用户需求</a:t>
            </a:r>
            <a:r>
              <a:rPr kumimoji="1" lang="zh-CN" altLang="en-US" sz="2300" dirty="0">
                <a:latin typeface="Times New Roman" pitchFamily="18" charset="0"/>
              </a:rPr>
              <a:t>所形成的一种新型</a:t>
            </a:r>
            <a:r>
              <a:rPr kumimoji="1" lang="en-US" altLang="zh-CN" sz="2300" dirty="0">
                <a:latin typeface="Times New Roman" pitchFamily="18" charset="0"/>
              </a:rPr>
              <a:t>OS</a:t>
            </a:r>
            <a:r>
              <a:rPr kumimoji="1" lang="zh-CN" altLang="en-US" sz="2300" dirty="0">
                <a:latin typeface="Times New Roman" pitchFamily="18" charset="0"/>
              </a:rPr>
              <a:t>。用户的需求具体表现在以下几个方面</a:t>
            </a:r>
            <a:r>
              <a:rPr kumimoji="1" lang="zh-CN" altLang="en-US" sz="2300" dirty="0" smtClean="0">
                <a:latin typeface="Times New Roman" pitchFamily="18" charset="0"/>
              </a:rPr>
              <a:t>：</a:t>
            </a:r>
            <a:endParaRPr kumimoji="1" lang="zh-CN" altLang="en-US" sz="2300" dirty="0">
              <a:latin typeface="Times New Roman" pitchFamily="18" charset="0"/>
            </a:endParaRPr>
          </a:p>
          <a:p>
            <a:pPr eaLnBrk="1" hangingPunct="1">
              <a:lnSpc>
                <a:spcPct val="114000"/>
              </a:lnSpc>
              <a:spcBef>
                <a:spcPts val="600"/>
              </a:spcBef>
            </a:pPr>
            <a:r>
              <a:rPr kumimoji="1" lang="zh-CN" altLang="en-US" sz="2300" dirty="0">
                <a:latin typeface="Times New Roman" pitchFamily="18" charset="0"/>
              </a:rPr>
              <a:t>       </a:t>
            </a:r>
            <a:r>
              <a:rPr kumimoji="1" lang="en-US" altLang="zh-CN" sz="2300" dirty="0">
                <a:latin typeface="Times New Roman" pitchFamily="18" charset="0"/>
              </a:rPr>
              <a:t>(1) </a:t>
            </a:r>
            <a:r>
              <a:rPr kumimoji="1" lang="zh-CN" altLang="en-US" sz="2300" b="1" dirty="0">
                <a:solidFill>
                  <a:srgbClr val="FFCC00"/>
                </a:solidFill>
                <a:latin typeface="Times New Roman" pitchFamily="18" charset="0"/>
              </a:rPr>
              <a:t>人</a:t>
            </a:r>
            <a:r>
              <a:rPr kumimoji="1" lang="en-US" altLang="zh-CN" sz="2300" b="1" dirty="0">
                <a:solidFill>
                  <a:srgbClr val="FFCC00"/>
                </a:solidFill>
                <a:latin typeface="Times New Roman" pitchFamily="18" charset="0"/>
              </a:rPr>
              <a:t>—</a:t>
            </a:r>
            <a:r>
              <a:rPr kumimoji="1" lang="zh-CN" altLang="en-US" sz="2300" b="1" dirty="0">
                <a:solidFill>
                  <a:srgbClr val="FFCC00"/>
                </a:solidFill>
                <a:latin typeface="Times New Roman" pitchFamily="18" charset="0"/>
              </a:rPr>
              <a:t>机交</a:t>
            </a:r>
            <a:r>
              <a:rPr kumimoji="1" lang="zh-CN" altLang="en-US" sz="2300" b="1" dirty="0" smtClean="0">
                <a:solidFill>
                  <a:srgbClr val="FFCC00"/>
                </a:solidFill>
                <a:latin typeface="Times New Roman" pitchFamily="18" charset="0"/>
              </a:rPr>
              <a:t>互</a:t>
            </a:r>
            <a:r>
              <a:rPr kumimoji="1" lang="zh-CN" altLang="en-US" sz="2300" dirty="0" smtClean="0">
                <a:latin typeface="Times New Roman" pitchFamily="18" charset="0"/>
              </a:rPr>
              <a:t>：程</a:t>
            </a:r>
            <a:r>
              <a:rPr kumimoji="1" lang="zh-CN" altLang="en-US" sz="2300" dirty="0">
                <a:latin typeface="Times New Roman" pitchFamily="18" charset="0"/>
              </a:rPr>
              <a:t>序员需要</a:t>
            </a:r>
            <a:r>
              <a:rPr kumimoji="1" lang="zh-CN" altLang="en-US" sz="2300" u="sng" dirty="0">
                <a:latin typeface="Times New Roman" pitchFamily="18" charset="0"/>
              </a:rPr>
              <a:t>随</a:t>
            </a:r>
            <a:r>
              <a:rPr kumimoji="1" lang="zh-CN" altLang="en-US" sz="2300" u="sng" dirty="0" smtClean="0">
                <a:latin typeface="Times New Roman" pitchFamily="18" charset="0"/>
              </a:rPr>
              <a:t>时人</a:t>
            </a:r>
            <a:r>
              <a:rPr kumimoji="1" lang="en-US" altLang="zh-CN" sz="2300" u="sng" dirty="0" smtClean="0">
                <a:latin typeface="Times New Roman" pitchFamily="18" charset="0"/>
              </a:rPr>
              <a:t>---</a:t>
            </a:r>
            <a:r>
              <a:rPr kumimoji="1" lang="zh-CN" altLang="en-US" sz="2300" u="sng" dirty="0" smtClean="0">
                <a:latin typeface="Times New Roman" pitchFamily="18" charset="0"/>
              </a:rPr>
              <a:t>机</a:t>
            </a:r>
            <a:r>
              <a:rPr kumimoji="1" lang="zh-CN" altLang="en-US" sz="2300" b="1" u="sng" dirty="0" smtClean="0">
                <a:solidFill>
                  <a:srgbClr val="FF0000"/>
                </a:solidFill>
                <a:latin typeface="Times New Roman" pitchFamily="18" charset="0"/>
              </a:rPr>
              <a:t>交互</a:t>
            </a:r>
            <a:r>
              <a:rPr kumimoji="1" lang="zh-CN" altLang="en-US" sz="2300" dirty="0">
                <a:latin typeface="Times New Roman" pitchFamily="18" charset="0"/>
              </a:rPr>
              <a:t>，因为程序总少不了</a:t>
            </a:r>
            <a:r>
              <a:rPr kumimoji="1" lang="zh-CN" altLang="en-US" sz="2300" dirty="0" smtClean="0">
                <a:solidFill>
                  <a:srgbClr val="FFFF00"/>
                </a:solidFill>
                <a:latin typeface="Times New Roman" pitchFamily="18" charset="0"/>
              </a:rPr>
              <a:t>调试</a:t>
            </a:r>
            <a:r>
              <a:rPr kumimoji="1" lang="zh-CN" altLang="en-US" sz="2300" b="1" baseline="30000" dirty="0" smtClean="0">
                <a:solidFill>
                  <a:srgbClr val="FFFF00"/>
                </a:solidFill>
                <a:latin typeface="Times New Roman" pitchFamily="18" charset="0"/>
              </a:rPr>
              <a:t>批处理中：</a:t>
            </a:r>
            <a:r>
              <a:rPr kumimoji="1" lang="zh-CN" altLang="en-US" sz="2300" b="1" baseline="30000" dirty="0" smtClean="0">
                <a:latin typeface="Times New Roman" pitchFamily="18" charset="0"/>
              </a:rPr>
              <a:t>选择下一个作业，下次再提交</a:t>
            </a:r>
            <a:r>
              <a:rPr kumimoji="1" lang="zh-CN" altLang="en-US" sz="2300" dirty="0" smtClean="0">
                <a:latin typeface="Times New Roman" pitchFamily="18" charset="0"/>
              </a:rPr>
              <a:t>。 </a:t>
            </a:r>
            <a:r>
              <a:rPr kumimoji="1" lang="en-US" altLang="zh-CN" sz="2300" dirty="0" smtClean="0">
                <a:latin typeface="Times New Roman" pitchFamily="18" charset="0"/>
              </a:rPr>
              <a:t>------</a:t>
            </a:r>
            <a:r>
              <a:rPr kumimoji="1" lang="zh-CN" altLang="en-US" sz="2300" dirty="0" smtClean="0">
                <a:latin typeface="Times New Roman" pitchFamily="18" charset="0"/>
              </a:rPr>
              <a:t>方便性（</a:t>
            </a:r>
            <a:r>
              <a:rPr kumimoji="1" lang="en-US" altLang="zh-CN" sz="2300" dirty="0" smtClean="0">
                <a:latin typeface="Times New Roman" pitchFamily="18" charset="0"/>
              </a:rPr>
              <a:t>OS</a:t>
            </a:r>
            <a:r>
              <a:rPr kumimoji="1" lang="zh-CN" altLang="en-US" sz="2300" dirty="0" smtClean="0">
                <a:latin typeface="Times New Roman" pitchFamily="18" charset="0"/>
              </a:rPr>
              <a:t>目标</a:t>
            </a:r>
            <a:r>
              <a:rPr kumimoji="1" lang="en-US" altLang="zh-CN" sz="2300" dirty="0" smtClean="0">
                <a:latin typeface="Times New Roman" pitchFamily="18" charset="0"/>
              </a:rPr>
              <a:t>1</a:t>
            </a:r>
            <a:r>
              <a:rPr kumimoji="1" lang="zh-CN" altLang="en-US" sz="2300" dirty="0" smtClean="0">
                <a:latin typeface="Times New Roman" pitchFamily="18" charset="0"/>
              </a:rPr>
              <a:t>）</a:t>
            </a:r>
            <a:endParaRPr kumimoji="1" lang="zh-CN" altLang="en-US" sz="2300" dirty="0">
              <a:latin typeface="Times New Roman" pitchFamily="18" charset="0"/>
            </a:endParaRPr>
          </a:p>
          <a:p>
            <a:pPr eaLnBrk="1" hangingPunct="1">
              <a:lnSpc>
                <a:spcPct val="114000"/>
              </a:lnSpc>
              <a:spcBef>
                <a:spcPts val="600"/>
              </a:spcBef>
            </a:pPr>
            <a:r>
              <a:rPr kumimoji="1" lang="zh-CN" altLang="en-US" sz="2300" dirty="0">
                <a:latin typeface="Times New Roman" pitchFamily="18" charset="0"/>
              </a:rPr>
              <a:t>       </a:t>
            </a:r>
            <a:r>
              <a:rPr kumimoji="1" lang="en-US" altLang="zh-CN" sz="2300" dirty="0">
                <a:latin typeface="Times New Roman" pitchFamily="18" charset="0"/>
              </a:rPr>
              <a:t>(2) </a:t>
            </a:r>
            <a:r>
              <a:rPr kumimoji="1" lang="zh-CN" altLang="en-US" sz="2300" b="1" dirty="0">
                <a:solidFill>
                  <a:srgbClr val="FFCC00"/>
                </a:solidFill>
                <a:latin typeface="Times New Roman" pitchFamily="18" charset="0"/>
              </a:rPr>
              <a:t>共享主机</a:t>
            </a:r>
            <a:r>
              <a:rPr kumimoji="1" lang="zh-CN" altLang="en-US" sz="2300" dirty="0" smtClean="0">
                <a:latin typeface="Times New Roman" pitchFamily="18" charset="0"/>
              </a:rPr>
              <a:t>：</a:t>
            </a:r>
            <a:r>
              <a:rPr kumimoji="1" lang="zh-CN" altLang="en-US" sz="2100" b="1" dirty="0" smtClean="0">
                <a:solidFill>
                  <a:schemeClr val="tx2">
                    <a:lumMod val="40000"/>
                    <a:lumOff val="60000"/>
                  </a:schemeClr>
                </a:solidFill>
                <a:latin typeface="Times New Roman" pitchFamily="18" charset="0"/>
              </a:rPr>
              <a:t>机</a:t>
            </a:r>
            <a:r>
              <a:rPr kumimoji="1" lang="zh-CN" altLang="en-US" sz="2100" b="1" dirty="0">
                <a:solidFill>
                  <a:schemeClr val="tx2">
                    <a:lumMod val="40000"/>
                    <a:lumOff val="60000"/>
                  </a:schemeClr>
                </a:solidFill>
                <a:latin typeface="Times New Roman" pitchFamily="18" charset="0"/>
              </a:rPr>
              <a:t>器贵</a:t>
            </a:r>
            <a:r>
              <a:rPr kumimoji="1" lang="zh-CN" altLang="en-US" sz="2100" dirty="0">
                <a:latin typeface="Times New Roman" pitchFamily="18" charset="0"/>
              </a:rPr>
              <a:t> </a:t>
            </a:r>
            <a:r>
              <a:rPr kumimoji="1" lang="en-US" altLang="zh-CN" sz="2100" dirty="0" smtClean="0">
                <a:latin typeface="Times New Roman" pitchFamily="18" charset="0"/>
              </a:rPr>
              <a:t>(PDP11</a:t>
            </a:r>
            <a:r>
              <a:rPr kumimoji="1" lang="en-US" altLang="zh-CN" sz="2100" dirty="0">
                <a:latin typeface="Times New Roman" pitchFamily="18" charset="0"/>
              </a:rPr>
              <a:t>__16</a:t>
            </a:r>
            <a:r>
              <a:rPr kumimoji="1" lang="zh-CN" altLang="en-US" sz="2100" dirty="0">
                <a:latin typeface="Times New Roman" pitchFamily="18" charset="0"/>
              </a:rPr>
              <a:t>位，</a:t>
            </a:r>
            <a:r>
              <a:rPr kumimoji="1" lang="en-US" altLang="zh-CN" sz="2100" dirty="0">
                <a:latin typeface="Times New Roman" pitchFamily="18" charset="0"/>
              </a:rPr>
              <a:t>VAX__32</a:t>
            </a:r>
            <a:r>
              <a:rPr kumimoji="1" lang="zh-CN" altLang="en-US" sz="2100" dirty="0" smtClean="0">
                <a:latin typeface="Times New Roman" pitchFamily="18" charset="0"/>
              </a:rPr>
              <a:t>位</a:t>
            </a:r>
            <a:r>
              <a:rPr kumimoji="1" lang="en-US" altLang="zh-CN" sz="2100" dirty="0" smtClean="0">
                <a:latin typeface="Times New Roman" pitchFamily="18" charset="0"/>
              </a:rPr>
              <a:t>)</a:t>
            </a:r>
            <a:r>
              <a:rPr kumimoji="1" lang="zh-CN" altLang="en-US" sz="2100" dirty="0" smtClean="0">
                <a:latin typeface="Times New Roman" pitchFamily="18" charset="0"/>
              </a:rPr>
              <a:t>，</a:t>
            </a:r>
            <a:r>
              <a:rPr kumimoji="1" lang="zh-CN" altLang="en-US" sz="2100" dirty="0" smtClean="0">
                <a:latin typeface="Times New Roman" pitchFamily="18" charset="0"/>
              </a:rPr>
              <a:t>无法为每个用户配置一台机器，所以只能共享</a:t>
            </a:r>
            <a:r>
              <a:rPr kumimoji="1" lang="zh-CN" altLang="en-US" sz="2100" dirty="0">
                <a:latin typeface="Times New Roman" pitchFamily="18" charset="0"/>
              </a:rPr>
              <a:t>。</a:t>
            </a:r>
            <a:r>
              <a:rPr kumimoji="1" lang="zh-CN" altLang="en-US" sz="2300" dirty="0" smtClean="0">
                <a:latin typeface="Times New Roman" pitchFamily="18" charset="0"/>
              </a:rPr>
              <a:t>但共享就意味着</a:t>
            </a:r>
            <a:r>
              <a:rPr kumimoji="1" lang="zh-CN" altLang="en-US" sz="2300" u="sng" dirty="0" smtClean="0">
                <a:latin typeface="Times New Roman" pitchFamily="18" charset="0"/>
              </a:rPr>
              <a:t>相互影响</a:t>
            </a:r>
            <a:r>
              <a:rPr kumimoji="1" lang="en-US" altLang="zh-CN" sz="2300" b="1" u="sng" baseline="30000" dirty="0" smtClean="0">
                <a:latin typeface="Times New Roman" pitchFamily="18" charset="0"/>
              </a:rPr>
              <a:t>1</a:t>
            </a:r>
            <a:r>
              <a:rPr kumimoji="1" lang="zh-CN" altLang="en-US" sz="2300" dirty="0" smtClean="0">
                <a:latin typeface="Times New Roman" pitchFamily="18" charset="0"/>
              </a:rPr>
              <a:t>，可每个用户都</a:t>
            </a:r>
            <a:r>
              <a:rPr kumimoji="1" lang="zh-CN" altLang="en-US" sz="2300" u="sng" dirty="0" smtClean="0">
                <a:latin typeface="Times New Roman" pitchFamily="18" charset="0"/>
              </a:rPr>
              <a:t>不希望受到别人的影响</a:t>
            </a:r>
            <a:r>
              <a:rPr kumimoji="1" lang="en-US" altLang="zh-CN" sz="2300" b="1" u="sng" baseline="30000" dirty="0" smtClean="0">
                <a:latin typeface="Times New Roman" pitchFamily="18" charset="0"/>
              </a:rPr>
              <a:t>2</a:t>
            </a:r>
            <a:r>
              <a:rPr kumimoji="1" lang="zh-CN" altLang="en-US" sz="2300" b="1" u="sng" baseline="30000" dirty="0" smtClean="0">
                <a:latin typeface="Times New Roman" pitchFamily="18" charset="0"/>
              </a:rPr>
              <a:t>：</a:t>
            </a:r>
            <a:r>
              <a:rPr kumimoji="1" lang="zh-CN" altLang="en-US" sz="2300" b="1" baseline="30000" dirty="0" smtClean="0">
                <a:solidFill>
                  <a:srgbClr val="FFFF00"/>
                </a:solidFill>
                <a:latin typeface="Times New Roman" pitchFamily="18" charset="0"/>
              </a:rPr>
              <a:t>一对矛盾</a:t>
            </a:r>
            <a:r>
              <a:rPr kumimoji="1" lang="zh-CN" altLang="en-US" sz="2300" dirty="0" smtClean="0">
                <a:latin typeface="Times New Roman" pitchFamily="18" charset="0"/>
              </a:rPr>
              <a:t>，如何解决此矛盾呢？</a:t>
            </a:r>
            <a:endParaRPr kumimoji="1" lang="en-US" altLang="zh-CN" sz="2300" dirty="0" smtClean="0">
              <a:latin typeface="Times New Roman" pitchFamily="18" charset="0"/>
            </a:endParaRPr>
          </a:p>
          <a:p>
            <a:pPr eaLnBrk="1" hangingPunct="1">
              <a:lnSpc>
                <a:spcPct val="114000"/>
              </a:lnSpc>
              <a:spcBef>
                <a:spcPts val="600"/>
              </a:spcBef>
            </a:pPr>
            <a:r>
              <a:rPr kumimoji="1" lang="zh-CN" altLang="en-US" sz="2300" dirty="0" smtClean="0">
                <a:latin typeface="Times New Roman" pitchFamily="18" charset="0"/>
              </a:rPr>
              <a:t>     方法：</a:t>
            </a:r>
            <a:r>
              <a:rPr kumimoji="1" lang="zh-CN" altLang="en-US" sz="2300" b="1" dirty="0" smtClean="0">
                <a:solidFill>
                  <a:srgbClr val="FFFF00"/>
                </a:solidFill>
                <a:latin typeface="Times New Roman" pitchFamily="18" charset="0"/>
              </a:rPr>
              <a:t>客观上“共享”，</a:t>
            </a:r>
            <a:r>
              <a:rPr kumimoji="1" lang="zh-CN" altLang="en-US" sz="2300" b="1" u="sng" dirty="0" smtClean="0">
                <a:solidFill>
                  <a:srgbClr val="FFFF00"/>
                </a:solidFill>
                <a:latin typeface="Times New Roman" pitchFamily="18" charset="0"/>
              </a:rPr>
              <a:t>主观上</a:t>
            </a:r>
            <a:r>
              <a:rPr kumimoji="1" lang="zh-CN" altLang="en-US" sz="2300" b="1" dirty="0" smtClean="0">
                <a:solidFill>
                  <a:srgbClr val="FFFF00"/>
                </a:solidFill>
                <a:latin typeface="Times New Roman" pitchFamily="18" charset="0"/>
              </a:rPr>
              <a:t>“独占</a:t>
            </a:r>
            <a:r>
              <a:rPr kumimoji="1" lang="zh-CN" altLang="en-US" sz="2300" b="1" dirty="0" smtClean="0">
                <a:solidFill>
                  <a:srgbClr val="FFFF00"/>
                </a:solidFill>
                <a:latin typeface="Times New Roman" pitchFamily="18" charset="0"/>
              </a:rPr>
              <a:t>”</a:t>
            </a:r>
            <a:r>
              <a:rPr kumimoji="1" lang="zh-CN" altLang="en-US" sz="2300" b="1" baseline="30000" dirty="0">
                <a:solidFill>
                  <a:srgbClr val="FF0000"/>
                </a:solidFill>
                <a:latin typeface="Times New Roman" pitchFamily="18" charset="0"/>
              </a:rPr>
              <a:t>虚</a:t>
            </a:r>
            <a:r>
              <a:rPr kumimoji="1" lang="zh-CN" altLang="en-US" sz="2300" b="1" baseline="30000" dirty="0" smtClean="0">
                <a:solidFill>
                  <a:srgbClr val="FF0000"/>
                </a:solidFill>
                <a:latin typeface="Times New Roman" pitchFamily="18" charset="0"/>
              </a:rPr>
              <a:t>拟性</a:t>
            </a:r>
            <a:r>
              <a:rPr kumimoji="1" lang="zh-CN" altLang="en-US" sz="2300" b="1" baseline="30000" dirty="0" smtClean="0">
                <a:solidFill>
                  <a:srgbClr val="FFFF00"/>
                </a:solidFill>
                <a:latin typeface="Times New Roman" pitchFamily="18" charset="0"/>
              </a:rPr>
              <a:t> </a:t>
            </a:r>
            <a:r>
              <a:rPr kumimoji="1" lang="zh-CN" altLang="en-US" sz="2300" dirty="0" smtClean="0">
                <a:latin typeface="Times New Roman" pitchFamily="18" charset="0"/>
              </a:rPr>
              <a:t>，</a:t>
            </a:r>
            <a:r>
              <a:rPr kumimoji="1" lang="zh-CN" altLang="en-US" sz="2300" dirty="0" smtClean="0">
                <a:latin typeface="Times New Roman" pitchFamily="18" charset="0"/>
              </a:rPr>
              <a:t>即：用户感觉是独占了主机。当自己用机时，没感觉到其它人也在用。 </a:t>
            </a:r>
            <a:r>
              <a:rPr kumimoji="1" lang="en-US" altLang="zh-CN" sz="2300" dirty="0" smtClean="0">
                <a:latin typeface="Times New Roman" pitchFamily="18" charset="0"/>
              </a:rPr>
              <a:t>-----</a:t>
            </a:r>
            <a:r>
              <a:rPr kumimoji="1" lang="zh-CN" altLang="en-US" sz="2300" dirty="0">
                <a:latin typeface="Times New Roman" pitchFamily="18" charset="0"/>
              </a:rPr>
              <a:t>方便性</a:t>
            </a:r>
            <a:r>
              <a:rPr kumimoji="1" lang="zh-CN" altLang="en-US" sz="2300" dirty="0" smtClean="0">
                <a:latin typeface="Times New Roman" pitchFamily="18" charset="0"/>
              </a:rPr>
              <a:t>（</a:t>
            </a:r>
            <a:r>
              <a:rPr kumimoji="1" lang="en-US" altLang="zh-CN" sz="2300" dirty="0">
                <a:latin typeface="Times New Roman" pitchFamily="18" charset="0"/>
              </a:rPr>
              <a:t>OS</a:t>
            </a:r>
            <a:r>
              <a:rPr kumimoji="1" lang="zh-CN" altLang="en-US" sz="2300" dirty="0">
                <a:latin typeface="Times New Roman" pitchFamily="18" charset="0"/>
              </a:rPr>
              <a:t>目标</a:t>
            </a:r>
            <a:r>
              <a:rPr kumimoji="1" lang="en-US" altLang="zh-CN" sz="2300" dirty="0" smtClean="0">
                <a:latin typeface="Times New Roman" pitchFamily="18" charset="0"/>
              </a:rPr>
              <a:t>1+</a:t>
            </a:r>
            <a:r>
              <a:rPr kumimoji="1" lang="zh-CN" altLang="en-US" sz="2300" dirty="0" smtClean="0">
                <a:latin typeface="Times New Roman" pitchFamily="18" charset="0"/>
              </a:rPr>
              <a:t>高效</a:t>
            </a:r>
            <a:r>
              <a:rPr kumimoji="1" lang="zh-CN" altLang="en-US" sz="2300" b="1" baseline="30000" dirty="0" smtClean="0">
                <a:latin typeface="Times New Roman" pitchFamily="18" charset="0"/>
              </a:rPr>
              <a:t>共享</a:t>
            </a:r>
            <a:r>
              <a:rPr kumimoji="1" lang="zh-CN" altLang="en-US" sz="2300" dirty="0" smtClean="0">
                <a:latin typeface="Times New Roman" pitchFamily="18" charset="0"/>
              </a:rPr>
              <a:t>）</a:t>
            </a:r>
            <a:endParaRPr kumimoji="1" lang="zh-CN" altLang="en-US" sz="2300" dirty="0">
              <a:latin typeface="Times New Roman" pitchFamily="18" charset="0"/>
            </a:endParaRPr>
          </a:p>
        </p:txBody>
      </p:sp>
      <p:sp>
        <p:nvSpPr>
          <p:cNvPr id="2" name="圆角矩形 1"/>
          <p:cNvSpPr/>
          <p:nvPr/>
        </p:nvSpPr>
        <p:spPr bwMode="auto">
          <a:xfrm>
            <a:off x="2915816" y="1196752"/>
            <a:ext cx="2088232" cy="360040"/>
          </a:xfrm>
          <a:prstGeom prst="round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5" name="圆角矩形 4"/>
          <p:cNvSpPr/>
          <p:nvPr/>
        </p:nvSpPr>
        <p:spPr bwMode="auto">
          <a:xfrm>
            <a:off x="1619672" y="2060848"/>
            <a:ext cx="1224136" cy="360040"/>
          </a:xfrm>
          <a:prstGeom prst="round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6" name="圆角矩形 5"/>
          <p:cNvSpPr/>
          <p:nvPr/>
        </p:nvSpPr>
        <p:spPr bwMode="auto">
          <a:xfrm>
            <a:off x="1691680" y="5517232"/>
            <a:ext cx="5040560" cy="360040"/>
          </a:xfrm>
          <a:prstGeom prst="roundRect">
            <a:avLst/>
          </a:prstGeom>
          <a:noFill/>
          <a:ln w="28575" cap="flat" cmpd="sng" algn="ctr">
            <a:solidFill>
              <a:srgbClr val="FFCC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827584" y="188640"/>
            <a:ext cx="6912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Times New Roman" pitchFamily="18" charset="0"/>
              </a:rPr>
              <a:t>2. </a:t>
            </a:r>
            <a:r>
              <a:rPr kumimoji="1" lang="zh-CN" altLang="en-US" sz="2800" b="1" dirty="0">
                <a:latin typeface="Times New Roman" pitchFamily="18" charset="0"/>
              </a:rPr>
              <a:t>分时系</a:t>
            </a:r>
            <a:r>
              <a:rPr kumimoji="1" lang="zh-CN" altLang="en-US" sz="2800" b="1" dirty="0" smtClean="0">
                <a:latin typeface="Times New Roman" pitchFamily="18" charset="0"/>
              </a:rPr>
              <a:t>统实</a:t>
            </a:r>
            <a:r>
              <a:rPr kumimoji="1" lang="zh-CN" altLang="en-US" sz="2800" b="1" dirty="0">
                <a:latin typeface="Times New Roman" pitchFamily="18" charset="0"/>
              </a:rPr>
              <a:t>现中的关键问题</a:t>
            </a:r>
            <a:endParaRPr kumimoji="1" lang="zh-CN" altLang="en-US" sz="2800" dirty="0">
              <a:latin typeface="Times New Roman" pitchFamily="18" charset="0"/>
            </a:endParaRPr>
          </a:p>
        </p:txBody>
      </p:sp>
      <p:sp>
        <p:nvSpPr>
          <p:cNvPr id="34819" name="Text Box 5"/>
          <p:cNvSpPr txBox="1">
            <a:spLocks noChangeArrowheads="1"/>
          </p:cNvSpPr>
          <p:nvPr/>
        </p:nvSpPr>
        <p:spPr bwMode="auto">
          <a:xfrm>
            <a:off x="467544" y="711860"/>
            <a:ext cx="8496944" cy="5845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6000"/>
              </a:lnSpc>
              <a:spcBef>
                <a:spcPts val="600"/>
              </a:spcBef>
            </a:pPr>
            <a:r>
              <a:rPr kumimoji="1" lang="en-US" altLang="zh-CN" sz="2400" dirty="0">
                <a:latin typeface="Times New Roman" pitchFamily="18" charset="0"/>
              </a:rPr>
              <a:t>       </a:t>
            </a:r>
            <a:r>
              <a:rPr kumimoji="1" lang="zh-CN" altLang="en-US" sz="2300" b="1" dirty="0" smtClean="0">
                <a:solidFill>
                  <a:schemeClr val="tx2"/>
                </a:solidFill>
                <a:latin typeface="Times New Roman" pitchFamily="18" charset="0"/>
              </a:rPr>
              <a:t>分时系统</a:t>
            </a:r>
            <a:r>
              <a:rPr lang="en-US" altLang="zh-CN" sz="2300" b="1" baseline="30000"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what</a:t>
            </a:r>
            <a:r>
              <a:rPr kumimoji="1" lang="zh-CN" altLang="en-US" sz="2300" dirty="0" smtClean="0">
                <a:latin typeface="Times New Roman" pitchFamily="18" charset="0"/>
              </a:rPr>
              <a:t>：</a:t>
            </a:r>
            <a:r>
              <a:rPr kumimoji="1" lang="en-US" altLang="zh-CN" sz="2300" dirty="0" smtClean="0">
                <a:latin typeface="Times New Roman" pitchFamily="18" charset="0"/>
              </a:rPr>
              <a:t>1</a:t>
            </a:r>
            <a:r>
              <a:rPr kumimoji="1" lang="zh-CN" altLang="en-US" sz="2300" dirty="0" smtClean="0">
                <a:latin typeface="Times New Roman" pitchFamily="18" charset="0"/>
              </a:rPr>
              <a:t>台主机</a:t>
            </a:r>
            <a:r>
              <a:rPr kumimoji="1" lang="en-US" altLang="zh-CN" sz="2300" dirty="0" smtClean="0">
                <a:latin typeface="Times New Roman" pitchFamily="18" charset="0"/>
              </a:rPr>
              <a:t>+</a:t>
            </a:r>
            <a:r>
              <a:rPr kumimoji="1" lang="zh-CN" altLang="en-US" sz="2300" dirty="0" smtClean="0">
                <a:latin typeface="Times New Roman" pitchFamily="18" charset="0"/>
              </a:rPr>
              <a:t>多个终端</a:t>
            </a:r>
            <a:r>
              <a:rPr kumimoji="1" lang="zh-CN" altLang="en-US" sz="2300" b="1" baseline="30000" dirty="0" smtClean="0">
                <a:latin typeface="Times New Roman" pitchFamily="18" charset="0"/>
              </a:rPr>
              <a:t>键盘</a:t>
            </a:r>
            <a:r>
              <a:rPr kumimoji="1" lang="en-US" altLang="zh-CN" sz="2300" b="1" baseline="30000" dirty="0" smtClean="0">
                <a:latin typeface="Times New Roman" pitchFamily="18" charset="0"/>
              </a:rPr>
              <a:t>+</a:t>
            </a:r>
            <a:r>
              <a:rPr kumimoji="1" lang="zh-CN" altLang="en-US" sz="2300" b="1" baseline="30000" dirty="0" smtClean="0">
                <a:latin typeface="Times New Roman" pitchFamily="18" charset="0"/>
              </a:rPr>
              <a:t>显示器</a:t>
            </a:r>
            <a:endParaRPr kumimoji="1" lang="en-US" altLang="zh-CN" sz="2300" b="1" baseline="30000" dirty="0" smtClean="0">
              <a:latin typeface="Times New Roman" pitchFamily="18" charset="0"/>
            </a:endParaRPr>
          </a:p>
          <a:p>
            <a:pPr algn="just" eaLnBrk="1" hangingPunct="1">
              <a:lnSpc>
                <a:spcPct val="126000"/>
              </a:lnSpc>
              <a:spcBef>
                <a:spcPts val="600"/>
              </a:spcBef>
            </a:pPr>
            <a:r>
              <a:rPr kumimoji="1" lang="en-US" altLang="zh-CN" sz="2200" b="1" baseline="30000" dirty="0">
                <a:latin typeface="Times New Roman" pitchFamily="18" charset="0"/>
              </a:rPr>
              <a:t> </a:t>
            </a:r>
            <a:r>
              <a:rPr kumimoji="1" lang="en-US" altLang="zh-CN" sz="2200" b="1" baseline="30000" dirty="0" smtClean="0">
                <a:latin typeface="Times New Roman" pitchFamily="18" charset="0"/>
              </a:rPr>
              <a:t>         </a:t>
            </a:r>
            <a:r>
              <a:rPr lang="en-US" altLang="zh-CN" sz="2000" b="1" baseline="30000"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how</a:t>
            </a:r>
            <a:r>
              <a:rPr kumimoji="1" lang="zh-CN" altLang="en-US" sz="2200" b="1" u="sng" dirty="0" smtClean="0">
                <a:latin typeface="Times New Roman" pitchFamily="18" charset="0"/>
              </a:rPr>
              <a:t>多</a:t>
            </a:r>
            <a:r>
              <a:rPr kumimoji="1" lang="zh-CN" altLang="en-US" sz="2200" b="1" u="sng" dirty="0" smtClean="0">
                <a:latin typeface="Times New Roman" pitchFamily="18" charset="0"/>
              </a:rPr>
              <a:t>个用户</a:t>
            </a:r>
            <a:r>
              <a:rPr kumimoji="1" lang="zh-CN" altLang="en-US" sz="2200" dirty="0" smtClean="0">
                <a:latin typeface="Times New Roman" pitchFamily="18" charset="0"/>
              </a:rPr>
              <a:t>通过这些终端，以</a:t>
            </a:r>
            <a:r>
              <a:rPr kumimoji="1" lang="zh-CN" altLang="en-US" sz="2200" b="1" u="sng" dirty="0">
                <a:latin typeface="Times New Roman" pitchFamily="18" charset="0"/>
              </a:rPr>
              <a:t>交互方</a:t>
            </a:r>
            <a:r>
              <a:rPr kumimoji="1" lang="zh-CN" altLang="en-US" sz="2200" b="1" u="sng" dirty="0" smtClean="0">
                <a:latin typeface="Times New Roman" pitchFamily="18" charset="0"/>
              </a:rPr>
              <a:t>式</a:t>
            </a:r>
            <a:r>
              <a:rPr kumimoji="1" lang="en-US" altLang="zh-CN" sz="2200" b="1" u="sng" baseline="30000" dirty="0" smtClean="0">
                <a:latin typeface="Times New Roman" pitchFamily="18" charset="0"/>
              </a:rPr>
              <a:t>1</a:t>
            </a:r>
            <a:r>
              <a:rPr kumimoji="1" lang="zh-CN" altLang="en-US" sz="2200" dirty="0" smtClean="0">
                <a:latin typeface="Times New Roman" pitchFamily="18" charset="0"/>
              </a:rPr>
              <a:t>使用计算机及</a:t>
            </a:r>
            <a:r>
              <a:rPr kumimoji="1" lang="zh-CN" altLang="en-US" sz="2200" b="1" u="sng" dirty="0">
                <a:latin typeface="Times New Roman" pitchFamily="18" charset="0"/>
              </a:rPr>
              <a:t>共享资</a:t>
            </a:r>
            <a:r>
              <a:rPr kumimoji="1" lang="zh-CN" altLang="en-US" sz="2200" b="1" u="sng" dirty="0" smtClean="0">
                <a:latin typeface="Times New Roman" pitchFamily="18" charset="0"/>
              </a:rPr>
              <a:t>源</a:t>
            </a:r>
            <a:r>
              <a:rPr kumimoji="1" lang="en-US" altLang="zh-CN" sz="2200" b="1" u="sng" baseline="30000" dirty="0" smtClean="0">
                <a:latin typeface="Times New Roman" pitchFamily="18" charset="0"/>
              </a:rPr>
              <a:t>2</a:t>
            </a:r>
            <a:r>
              <a:rPr kumimoji="1" lang="zh-CN" altLang="en-US" sz="2200" dirty="0" smtClean="0">
                <a:latin typeface="Times New Roman" pitchFamily="18" charset="0"/>
              </a:rPr>
              <a:t>。</a:t>
            </a:r>
            <a:endParaRPr kumimoji="1" lang="en-US" altLang="zh-CN" sz="2200" dirty="0">
              <a:latin typeface="Times New Roman" pitchFamily="18" charset="0"/>
            </a:endParaRPr>
          </a:p>
          <a:p>
            <a:pPr algn="just" eaLnBrk="1" hangingPunct="1">
              <a:lnSpc>
                <a:spcPct val="126000"/>
              </a:lnSpc>
              <a:spcBef>
                <a:spcPts val="6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300" dirty="0" smtClean="0">
                <a:latin typeface="Times New Roman" pitchFamily="18" charset="0"/>
              </a:rPr>
              <a:t>为</a:t>
            </a:r>
            <a:r>
              <a:rPr kumimoji="1" lang="zh-CN" altLang="en-US" sz="2300" dirty="0">
                <a:latin typeface="Times New Roman" pitchFamily="18" charset="0"/>
              </a:rPr>
              <a:t>实现分时系统</a:t>
            </a:r>
            <a:r>
              <a:rPr kumimoji="1" lang="zh-CN" altLang="en-US" sz="2300" dirty="0" smtClean="0">
                <a:latin typeface="Times New Roman" pitchFamily="18" charset="0"/>
              </a:rPr>
              <a:t>，最</a:t>
            </a:r>
            <a:r>
              <a:rPr kumimoji="1" lang="zh-CN" altLang="en-US" sz="2300" b="1" u="sng" dirty="0">
                <a:solidFill>
                  <a:schemeClr val="tx2"/>
                </a:solidFill>
                <a:latin typeface="Times New Roman" pitchFamily="18" charset="0"/>
              </a:rPr>
              <a:t>关键的问题</a:t>
            </a:r>
            <a:r>
              <a:rPr kumimoji="1" lang="zh-CN" altLang="en-US" sz="2300" dirty="0">
                <a:latin typeface="Times New Roman" pitchFamily="18" charset="0"/>
              </a:rPr>
              <a:t>是</a:t>
            </a:r>
            <a:r>
              <a:rPr kumimoji="1" lang="zh-CN" altLang="en-US" sz="2300" dirty="0" smtClean="0">
                <a:latin typeface="Times New Roman" pitchFamily="18" charset="0"/>
              </a:rPr>
              <a:t>：如</a:t>
            </a:r>
            <a:r>
              <a:rPr kumimoji="1" lang="zh-CN" altLang="en-US" sz="2300" dirty="0">
                <a:latin typeface="Times New Roman" pitchFamily="18" charset="0"/>
              </a:rPr>
              <a:t>何使</a:t>
            </a:r>
            <a:r>
              <a:rPr kumimoji="1" lang="zh-CN" altLang="en-US" sz="2300" b="1" u="sng" dirty="0">
                <a:latin typeface="Times New Roman" pitchFamily="18" charset="0"/>
              </a:rPr>
              <a:t>用户能与自己的作业进行交</a:t>
            </a:r>
            <a:r>
              <a:rPr kumimoji="1" lang="zh-CN" altLang="en-US" sz="2300" b="1" u="sng" dirty="0" smtClean="0">
                <a:latin typeface="Times New Roman" pitchFamily="18" charset="0"/>
              </a:rPr>
              <a:t>互</a:t>
            </a:r>
            <a:r>
              <a:rPr kumimoji="1" lang="zh-CN" altLang="en-US" sz="2300" dirty="0" smtClean="0">
                <a:latin typeface="Times New Roman" pitchFamily="18" charset="0"/>
              </a:rPr>
              <a:t>：即当</a:t>
            </a:r>
            <a:r>
              <a:rPr kumimoji="1" lang="zh-CN" altLang="en-US" sz="2300" dirty="0">
                <a:latin typeface="Times New Roman" pitchFamily="18" charset="0"/>
              </a:rPr>
              <a:t>用户在自己的终端上</a:t>
            </a:r>
            <a:r>
              <a:rPr kumimoji="1" lang="zh-CN" altLang="en-US" sz="2300" u="sng" dirty="0">
                <a:latin typeface="Times New Roman" pitchFamily="18" charset="0"/>
              </a:rPr>
              <a:t>键入命令时</a:t>
            </a:r>
            <a:r>
              <a:rPr kumimoji="1" lang="zh-CN" altLang="en-US" sz="2300" dirty="0" smtClean="0">
                <a:latin typeface="Times New Roman" pitchFamily="18" charset="0"/>
              </a:rPr>
              <a:t>，系</a:t>
            </a:r>
            <a:r>
              <a:rPr kumimoji="1" lang="zh-CN" altLang="en-US" sz="2300" dirty="0">
                <a:latin typeface="Times New Roman" pitchFamily="18" charset="0"/>
              </a:rPr>
              <a:t>统应能</a:t>
            </a:r>
            <a:r>
              <a:rPr kumimoji="1" lang="zh-CN" altLang="en-US" sz="2300" b="1" dirty="0">
                <a:solidFill>
                  <a:srgbClr val="FFFF00"/>
                </a:solidFill>
                <a:latin typeface="Times New Roman" pitchFamily="18" charset="0"/>
              </a:rPr>
              <a:t>及时接收</a:t>
            </a:r>
            <a:r>
              <a:rPr kumimoji="1" lang="zh-CN" altLang="en-US" sz="2300" dirty="0">
                <a:latin typeface="Times New Roman" pitchFamily="18" charset="0"/>
              </a:rPr>
              <a:t>并</a:t>
            </a:r>
            <a:r>
              <a:rPr kumimoji="1" lang="zh-CN" altLang="en-US" sz="2300" b="1" dirty="0">
                <a:solidFill>
                  <a:srgbClr val="FFFF00"/>
                </a:solidFill>
                <a:latin typeface="Times New Roman" pitchFamily="18" charset="0"/>
              </a:rPr>
              <a:t>及时处理</a:t>
            </a:r>
            <a:r>
              <a:rPr kumimoji="1" lang="zh-CN" altLang="en-US" sz="2300" dirty="0">
                <a:latin typeface="Times New Roman" pitchFamily="18" charset="0"/>
              </a:rPr>
              <a:t>该命令，再将</a:t>
            </a:r>
            <a:r>
              <a:rPr kumimoji="1" lang="zh-CN" altLang="en-US" sz="2300" u="sng" dirty="0">
                <a:latin typeface="Times New Roman" pitchFamily="18" charset="0"/>
              </a:rPr>
              <a:t>结</a:t>
            </a:r>
            <a:r>
              <a:rPr kumimoji="1" lang="zh-CN" altLang="en-US" sz="2300" u="sng" dirty="0" smtClean="0">
                <a:latin typeface="Times New Roman" pitchFamily="18" charset="0"/>
              </a:rPr>
              <a:t>果</a:t>
            </a:r>
            <a:r>
              <a:rPr kumimoji="1" lang="zh-CN" altLang="en-US" sz="2300" b="1" dirty="0">
                <a:solidFill>
                  <a:srgbClr val="FFFF00"/>
                </a:solidFill>
                <a:latin typeface="Times New Roman" pitchFamily="18" charset="0"/>
              </a:rPr>
              <a:t>及时返回</a:t>
            </a:r>
            <a:r>
              <a:rPr kumimoji="1" lang="zh-CN" altLang="en-US" sz="2300" dirty="0">
                <a:latin typeface="Times New Roman" pitchFamily="18" charset="0"/>
              </a:rPr>
              <a:t>给用户</a:t>
            </a:r>
            <a:r>
              <a:rPr kumimoji="1" lang="zh-CN" altLang="en-US" sz="2300" dirty="0" smtClean="0">
                <a:latin typeface="Times New Roman" pitchFamily="18" charset="0"/>
              </a:rPr>
              <a:t>。此</a:t>
            </a:r>
            <a:r>
              <a:rPr kumimoji="1" lang="zh-CN" altLang="en-US" sz="2300" dirty="0">
                <a:latin typeface="Times New Roman" pitchFamily="18" charset="0"/>
              </a:rPr>
              <a:t>后</a:t>
            </a:r>
            <a:r>
              <a:rPr kumimoji="1" lang="zh-CN" altLang="en-US" sz="2300" dirty="0" smtClean="0">
                <a:latin typeface="Times New Roman" pitchFamily="18" charset="0"/>
              </a:rPr>
              <a:t>，用</a:t>
            </a:r>
            <a:r>
              <a:rPr kumimoji="1" lang="zh-CN" altLang="en-US" sz="2300" dirty="0">
                <a:latin typeface="Times New Roman" pitchFamily="18" charset="0"/>
              </a:rPr>
              <a:t>户可继续键入下一条命令，此即人</a:t>
            </a:r>
            <a:r>
              <a:rPr kumimoji="1" lang="en-US" altLang="zh-CN" sz="2300" dirty="0">
                <a:latin typeface="Courier New" pitchFamily="49" charset="0"/>
              </a:rPr>
              <a:t>—</a:t>
            </a:r>
            <a:r>
              <a:rPr kumimoji="1" lang="zh-CN" altLang="en-US" sz="2300" dirty="0">
                <a:latin typeface="Times New Roman" pitchFamily="18" charset="0"/>
              </a:rPr>
              <a:t>机交互</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lnSpc>
                <a:spcPct val="110000"/>
              </a:lnSpc>
              <a:spcBef>
                <a:spcPts val="600"/>
              </a:spcBef>
            </a:pPr>
            <a:r>
              <a:rPr kumimoji="1" lang="zh-CN" altLang="en-US" sz="2300" dirty="0" smtClean="0">
                <a:latin typeface="Times New Roman" pitchFamily="18" charset="0"/>
              </a:rPr>
              <a:t>      总结：</a:t>
            </a:r>
            <a:endParaRPr kumimoji="1" lang="en-US" altLang="zh-CN" sz="2300" dirty="0" smtClean="0">
              <a:latin typeface="Times New Roman" pitchFamily="18" charset="0"/>
            </a:endParaRPr>
          </a:p>
          <a:p>
            <a:pPr marL="457200" indent="-457200" eaLnBrk="1" hangingPunct="1">
              <a:lnSpc>
                <a:spcPct val="120000"/>
              </a:lnSpc>
              <a:buAutoNum type="arabicParenBoth"/>
            </a:pPr>
            <a:r>
              <a:rPr kumimoji="1" lang="zh-CN" altLang="en-US" sz="2200" b="1" dirty="0">
                <a:latin typeface="Times New Roman" pitchFamily="18" charset="0"/>
              </a:rPr>
              <a:t>及时接收</a:t>
            </a:r>
            <a:r>
              <a:rPr kumimoji="1" lang="zh-CN" altLang="en-US" sz="2200" dirty="0">
                <a:latin typeface="Times New Roman" pitchFamily="18" charset="0"/>
              </a:rPr>
              <a:t>。系统中的</a:t>
            </a:r>
            <a:r>
              <a:rPr kumimoji="1" lang="zh-CN" altLang="en-US" sz="2200" b="1" dirty="0">
                <a:solidFill>
                  <a:schemeClr val="tx2"/>
                </a:solidFill>
                <a:latin typeface="Times New Roman" pitchFamily="18" charset="0"/>
              </a:rPr>
              <a:t>多路卡</a:t>
            </a:r>
            <a:r>
              <a:rPr kumimoji="1" lang="zh-CN" altLang="en-US" sz="2200" dirty="0">
                <a:latin typeface="Times New Roman" pitchFamily="18" charset="0"/>
              </a:rPr>
              <a:t>可实现</a:t>
            </a:r>
            <a:r>
              <a:rPr kumimoji="1" lang="zh-CN" altLang="en-US" sz="2200" b="1" u="sng" dirty="0">
                <a:solidFill>
                  <a:schemeClr val="tx2"/>
                </a:solidFill>
                <a:latin typeface="Times New Roman" pitchFamily="18" charset="0"/>
              </a:rPr>
              <a:t>分时</a:t>
            </a:r>
            <a:r>
              <a:rPr kumimoji="1" lang="zh-CN" altLang="en-US" sz="2200" u="sng" dirty="0">
                <a:solidFill>
                  <a:schemeClr val="tx2"/>
                </a:solidFill>
                <a:latin typeface="Times New Roman" pitchFamily="18" charset="0"/>
              </a:rPr>
              <a:t>多路复用</a:t>
            </a:r>
            <a:r>
              <a:rPr kumimoji="1" lang="zh-CN" altLang="en-US" sz="2200" dirty="0">
                <a:latin typeface="Times New Roman" pitchFamily="18" charset="0"/>
              </a:rPr>
              <a:t>。</a:t>
            </a:r>
            <a:endParaRPr kumimoji="1" lang="en-US" altLang="zh-CN" sz="2200" dirty="0">
              <a:latin typeface="Times New Roman" pitchFamily="18" charset="0"/>
            </a:endParaRPr>
          </a:p>
          <a:p>
            <a:pPr marL="457200" indent="-457200" eaLnBrk="1" hangingPunct="1">
              <a:lnSpc>
                <a:spcPct val="120000"/>
              </a:lnSpc>
              <a:buAutoNum type="arabicParenBoth"/>
            </a:pPr>
            <a:r>
              <a:rPr kumimoji="1" lang="zh-CN" altLang="en-US" sz="2200" b="1" dirty="0">
                <a:latin typeface="Times New Roman" pitchFamily="18" charset="0"/>
              </a:rPr>
              <a:t>及时处理</a:t>
            </a:r>
            <a:r>
              <a:rPr kumimoji="1" lang="zh-CN" altLang="en-US" sz="2200" dirty="0">
                <a:latin typeface="Times New Roman" pitchFamily="18" charset="0"/>
              </a:rPr>
              <a:t>。</a:t>
            </a:r>
            <a:endParaRPr kumimoji="1" lang="en-US" altLang="zh-CN" sz="2200" dirty="0">
              <a:latin typeface="Times New Roman" pitchFamily="18" charset="0"/>
            </a:endParaRPr>
          </a:p>
          <a:p>
            <a:pPr eaLnBrk="1" hangingPunct="1">
              <a:lnSpc>
                <a:spcPct val="120000"/>
              </a:lnSpc>
            </a:pPr>
            <a:r>
              <a:rPr lang="zh-CN" altLang="en-US" sz="2200" dirty="0"/>
              <a:t>     </a:t>
            </a:r>
            <a:r>
              <a:rPr kumimoji="1" lang="zh-CN" altLang="en-US" sz="2200" dirty="0">
                <a:latin typeface="Times New Roman" pitchFamily="18" charset="0"/>
              </a:rPr>
              <a:t>作业</a:t>
            </a:r>
            <a:r>
              <a:rPr kumimoji="1" lang="zh-CN" altLang="en-US" sz="2200" u="sng" dirty="0">
                <a:latin typeface="Times New Roman" pitchFamily="18" charset="0"/>
              </a:rPr>
              <a:t>直接进入内存</a:t>
            </a:r>
            <a:r>
              <a:rPr kumimoji="1" lang="zh-CN" altLang="en-US" sz="2200" dirty="0">
                <a:latin typeface="Times New Roman" pitchFamily="18" charset="0"/>
              </a:rPr>
              <a:t>（在外存中不能运行）。</a:t>
            </a:r>
            <a:endParaRPr kumimoji="1" lang="en-US" altLang="zh-CN" sz="2200" dirty="0">
              <a:latin typeface="Times New Roman" pitchFamily="18" charset="0"/>
            </a:endParaRPr>
          </a:p>
          <a:p>
            <a:pPr eaLnBrk="1" hangingPunct="1">
              <a:lnSpc>
                <a:spcPct val="120000"/>
              </a:lnSpc>
            </a:pPr>
            <a:r>
              <a:rPr kumimoji="1" lang="en-US" altLang="zh-CN" sz="2200" dirty="0">
                <a:latin typeface="Times New Roman" pitchFamily="18" charset="0"/>
              </a:rPr>
              <a:t>      </a:t>
            </a:r>
            <a:r>
              <a:rPr kumimoji="1" lang="zh-CN" altLang="en-US" sz="2200" dirty="0">
                <a:latin typeface="Times New Roman" pitchFamily="18" charset="0"/>
              </a:rPr>
              <a:t>采用</a:t>
            </a:r>
            <a:r>
              <a:rPr kumimoji="1" lang="zh-CN" altLang="en-US" sz="2200" b="1" dirty="0">
                <a:solidFill>
                  <a:schemeClr val="tx2"/>
                </a:solidFill>
                <a:latin typeface="Times New Roman" pitchFamily="18" charset="0"/>
              </a:rPr>
              <a:t>轮转运行</a:t>
            </a:r>
            <a:r>
              <a:rPr kumimoji="1" lang="zh-CN" altLang="en-US" sz="2200" dirty="0">
                <a:latin typeface="Times New Roman" pitchFamily="18" charset="0"/>
              </a:rPr>
              <a:t>方式，每个作业每次只能运行一个</a:t>
            </a:r>
            <a:r>
              <a:rPr kumimoji="1" lang="zh-CN" altLang="en-US" sz="2200" b="1" dirty="0">
                <a:solidFill>
                  <a:schemeClr val="tx2"/>
                </a:solidFill>
                <a:latin typeface="Times New Roman" pitchFamily="18" charset="0"/>
              </a:rPr>
              <a:t>时间片</a:t>
            </a:r>
            <a:r>
              <a:rPr kumimoji="1" lang="en-US" altLang="zh-CN" sz="2200" b="1" baseline="30000" dirty="0">
                <a:latin typeface="Times New Roman" pitchFamily="18" charset="0"/>
              </a:rPr>
              <a:t>3.3.2 </a:t>
            </a:r>
            <a:r>
              <a:rPr kumimoji="1" lang="zh-CN" altLang="en-US" sz="2200" b="1" baseline="30000" dirty="0">
                <a:latin typeface="Times New Roman" pitchFamily="18" charset="0"/>
              </a:rPr>
              <a:t>轮转调度算法</a:t>
            </a:r>
            <a:r>
              <a:rPr kumimoji="1" lang="zh-CN" altLang="en-US" sz="2200" dirty="0" smtClean="0">
                <a:latin typeface="Times New Roman" pitchFamily="18" charset="0"/>
              </a:rPr>
              <a:t>。如果</a:t>
            </a:r>
            <a:r>
              <a:rPr kumimoji="1" lang="zh-CN" altLang="en-US" sz="2200" u="sng" dirty="0" smtClean="0">
                <a:solidFill>
                  <a:srgbClr val="FFFF99"/>
                </a:solidFill>
                <a:latin typeface="Times New Roman" pitchFamily="18" charset="0"/>
              </a:rPr>
              <a:t>时间片选的</a:t>
            </a:r>
            <a:r>
              <a:rPr kumimoji="1" lang="zh-CN" altLang="en-US" sz="2200" b="1" u="sng" dirty="0" smtClean="0">
                <a:solidFill>
                  <a:srgbClr val="FFFF99"/>
                </a:solidFill>
                <a:latin typeface="Times New Roman" pitchFamily="18" charset="0"/>
              </a:rPr>
              <a:t>合理</a:t>
            </a:r>
            <a:r>
              <a:rPr kumimoji="1" lang="zh-CN" altLang="en-US" sz="2200" b="1" baseline="30000" dirty="0" smtClean="0">
                <a:solidFill>
                  <a:srgbClr val="FFFF99"/>
                </a:solidFill>
                <a:latin typeface="Times New Roman" pitchFamily="18" charset="0"/>
              </a:rPr>
              <a:t>？</a:t>
            </a:r>
            <a:r>
              <a:rPr kumimoji="1" lang="zh-CN" altLang="en-US" sz="2200" dirty="0" smtClean="0">
                <a:latin typeface="Times New Roman" pitchFamily="18" charset="0"/>
              </a:rPr>
              <a:t>，则轮转的效果是：“独占”主机。</a:t>
            </a:r>
            <a:endParaRPr kumimoji="1" lang="en-US" altLang="zh-CN" sz="2200" dirty="0">
              <a:latin typeface="Times New Roman" pitchFamily="18" charset="0"/>
            </a:endParaRPr>
          </a:p>
          <a:p>
            <a:pPr marL="457200" indent="-457200" eaLnBrk="1" hangingPunct="1">
              <a:lnSpc>
                <a:spcPct val="120000"/>
              </a:lnSpc>
              <a:buFont typeface="Wingdings" panose="05000000000000000000" pitchFamily="2" charset="2"/>
              <a:buAutoNum type="arabicParenBoth" startAt="3"/>
            </a:pPr>
            <a:r>
              <a:rPr kumimoji="1" lang="zh-CN" altLang="en-US" sz="2200" b="1" dirty="0">
                <a:latin typeface="Times New Roman" pitchFamily="18" charset="0"/>
              </a:rPr>
              <a:t>及时返回</a:t>
            </a:r>
            <a:r>
              <a:rPr kumimoji="1" lang="zh-CN" altLang="en-US" sz="2200" dirty="0">
                <a:latin typeface="Times New Roman" pitchFamily="18" charset="0"/>
              </a:rPr>
              <a:t> </a:t>
            </a:r>
          </a:p>
        </p:txBody>
      </p:sp>
      <p:sp>
        <p:nvSpPr>
          <p:cNvPr id="2" name="左大括号 1"/>
          <p:cNvSpPr/>
          <p:nvPr/>
        </p:nvSpPr>
        <p:spPr bwMode="auto">
          <a:xfrm>
            <a:off x="683568" y="1196752"/>
            <a:ext cx="288032" cy="792088"/>
          </a:xfrm>
          <a:prstGeom prst="leftBrace">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cxnSp>
        <p:nvCxnSpPr>
          <p:cNvPr id="16" name="直接箭头连接符 15"/>
          <p:cNvCxnSpPr/>
          <p:nvPr/>
        </p:nvCxnSpPr>
        <p:spPr bwMode="auto">
          <a:xfrm>
            <a:off x="5373419" y="1714956"/>
            <a:ext cx="494725" cy="27388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20" name="直接箭头连接符 19"/>
          <p:cNvCxnSpPr/>
          <p:nvPr/>
        </p:nvCxnSpPr>
        <p:spPr bwMode="auto">
          <a:xfrm flipH="1">
            <a:off x="2663788" y="1714956"/>
            <a:ext cx="5112568" cy="3654406"/>
          </a:xfrm>
          <a:prstGeom prst="straightConnector1">
            <a:avLst/>
          </a:prstGeom>
          <a:solidFill>
            <a:schemeClr val="accent1"/>
          </a:solidFill>
          <a:ln w="19050" cap="flat" cmpd="sng" algn="ctr">
            <a:solidFill>
              <a:schemeClr val="tx1"/>
            </a:solidFill>
            <a:prstDash val="sysDot"/>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1259632" y="476672"/>
            <a:ext cx="3663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3. </a:t>
            </a:r>
            <a:r>
              <a:rPr kumimoji="1" lang="zh-CN" altLang="en-US" sz="2400" b="1" dirty="0">
                <a:latin typeface="Times New Roman" pitchFamily="18" charset="0"/>
              </a:rPr>
              <a:t>分时系统的特</a:t>
            </a:r>
            <a:r>
              <a:rPr kumimoji="1" lang="zh-CN" altLang="en-US" sz="2400" b="1" dirty="0" smtClean="0">
                <a:latin typeface="Times New Roman" pitchFamily="18" charset="0"/>
              </a:rPr>
              <a:t>征（简） </a:t>
            </a:r>
            <a:endParaRPr kumimoji="1" lang="zh-CN" altLang="en-US" sz="2400" b="1" dirty="0">
              <a:latin typeface="Times New Roman" pitchFamily="18" charset="0"/>
            </a:endParaRPr>
          </a:p>
        </p:txBody>
      </p:sp>
      <p:sp>
        <p:nvSpPr>
          <p:cNvPr id="35843" name="Text Box 5"/>
          <p:cNvSpPr txBox="1">
            <a:spLocks noChangeArrowheads="1"/>
          </p:cNvSpPr>
          <p:nvPr/>
        </p:nvSpPr>
        <p:spPr bwMode="auto">
          <a:xfrm>
            <a:off x="899592" y="981040"/>
            <a:ext cx="7776864" cy="440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ts val="1800"/>
              </a:spcBef>
              <a:buFontTx/>
              <a:buAutoNum type="arabicParenBoth"/>
            </a:pPr>
            <a:r>
              <a:rPr kumimoji="1" lang="zh-CN" altLang="en-US" sz="2400" dirty="0">
                <a:latin typeface="Times New Roman" pitchFamily="18" charset="0"/>
              </a:rPr>
              <a:t>多路</a:t>
            </a:r>
            <a:r>
              <a:rPr kumimoji="1" lang="zh-CN" altLang="en-US" sz="2400" dirty="0" smtClean="0">
                <a:latin typeface="Times New Roman" pitchFamily="18" charset="0"/>
              </a:rPr>
              <a:t>性（由系统提供，一台主机</a:t>
            </a:r>
            <a:r>
              <a:rPr kumimoji="1" lang="en-US" altLang="zh-CN" sz="2400" b="1" dirty="0" smtClean="0">
                <a:latin typeface="Times New Roman" pitchFamily="18" charset="0"/>
              </a:rPr>
              <a:t>+</a:t>
            </a:r>
            <a:r>
              <a:rPr kumimoji="1" lang="zh-CN" altLang="en-US" sz="2400" b="1" baseline="30000" dirty="0" smtClean="0">
                <a:latin typeface="Times New Roman" pitchFamily="18" charset="0"/>
              </a:rPr>
              <a:t>联接</a:t>
            </a:r>
            <a:r>
              <a:rPr kumimoji="1" lang="zh-CN" altLang="en-US" sz="2400" dirty="0" smtClean="0">
                <a:latin typeface="Times New Roman" pitchFamily="18" charset="0"/>
              </a:rPr>
              <a:t>多个终端）</a:t>
            </a:r>
            <a:endParaRPr kumimoji="1" lang="zh-CN" altLang="en-US" sz="2400" dirty="0">
              <a:latin typeface="Times New Roman" pitchFamily="18" charset="0"/>
            </a:endParaRPr>
          </a:p>
          <a:p>
            <a:pPr eaLnBrk="1" hangingPunct="1">
              <a:lnSpc>
                <a:spcPct val="140000"/>
              </a:lnSpc>
              <a:spcBef>
                <a:spcPts val="1800"/>
              </a:spcBef>
            </a:pPr>
            <a:r>
              <a:rPr kumimoji="1" lang="en-US" altLang="zh-CN" sz="2400" dirty="0">
                <a:latin typeface="Times New Roman" pitchFamily="18" charset="0"/>
              </a:rPr>
              <a:t>(2) </a:t>
            </a:r>
            <a:r>
              <a:rPr kumimoji="1" lang="zh-CN" altLang="en-US" sz="2400" dirty="0">
                <a:latin typeface="Times New Roman" pitchFamily="18" charset="0"/>
              </a:rPr>
              <a:t>独立</a:t>
            </a:r>
            <a:r>
              <a:rPr kumimoji="1" lang="zh-CN" altLang="en-US" sz="2400" dirty="0" smtClean="0">
                <a:latin typeface="Times New Roman" pitchFamily="18" charset="0"/>
              </a:rPr>
              <a:t>性（用户</a:t>
            </a:r>
            <a:r>
              <a:rPr kumimoji="1" lang="zh-CN" altLang="en-US" sz="2400" b="1" dirty="0" smtClean="0">
                <a:solidFill>
                  <a:srgbClr val="FFCC00"/>
                </a:solidFill>
                <a:latin typeface="Times New Roman" pitchFamily="18" charset="0"/>
              </a:rPr>
              <a:t>感觉</a:t>
            </a:r>
            <a:r>
              <a:rPr kumimoji="1" lang="en-US" altLang="zh-CN" sz="2400" b="1" dirty="0" smtClean="0">
                <a:solidFill>
                  <a:srgbClr val="FFCC00"/>
                </a:solidFill>
                <a:latin typeface="Times New Roman" pitchFamily="18" charset="0"/>
              </a:rPr>
              <a:t>----</a:t>
            </a:r>
            <a:r>
              <a:rPr kumimoji="1" lang="en-US" altLang="zh-CN" sz="2400" b="1" dirty="0" smtClean="0">
                <a:latin typeface="Times New Roman" pitchFamily="18" charset="0"/>
              </a:rPr>
              <a:t>OS</a:t>
            </a:r>
            <a:r>
              <a:rPr kumimoji="1" lang="zh-CN" altLang="en-US" sz="2400" b="1" dirty="0">
                <a:latin typeface="Times New Roman" pitchFamily="18" charset="0"/>
              </a:rPr>
              <a:t>基</a:t>
            </a:r>
            <a:r>
              <a:rPr kumimoji="1" lang="zh-CN" altLang="en-US" sz="2400" b="1" dirty="0" smtClean="0">
                <a:latin typeface="Times New Roman" pitchFamily="18" charset="0"/>
              </a:rPr>
              <a:t>本</a:t>
            </a:r>
            <a:r>
              <a:rPr kumimoji="1" lang="zh-CN" altLang="en-US" sz="2400" b="1" dirty="0">
                <a:latin typeface="Times New Roman" pitchFamily="18" charset="0"/>
              </a:rPr>
              <a:t>特</a:t>
            </a:r>
            <a:r>
              <a:rPr kumimoji="1" lang="zh-CN" altLang="en-US" sz="2400" b="1" dirty="0" smtClean="0">
                <a:latin typeface="Times New Roman" pitchFamily="18" charset="0"/>
              </a:rPr>
              <a:t>性</a:t>
            </a:r>
            <a:r>
              <a:rPr kumimoji="1" lang="zh-CN" altLang="en-US" sz="2400" b="1" dirty="0">
                <a:latin typeface="Times New Roman" pitchFamily="18" charset="0"/>
              </a:rPr>
              <a:t>中</a:t>
            </a:r>
            <a:r>
              <a:rPr kumimoji="1" lang="zh-CN" altLang="en-US" sz="2400" b="1" dirty="0" smtClean="0">
                <a:latin typeface="Times New Roman" pitchFamily="18" charset="0"/>
              </a:rPr>
              <a:t>的</a:t>
            </a:r>
            <a:r>
              <a:rPr kumimoji="1" lang="zh-CN" altLang="en-US" sz="2400" b="1" dirty="0" smtClean="0">
                <a:solidFill>
                  <a:schemeClr val="tx2"/>
                </a:solidFill>
                <a:latin typeface="Times New Roman" pitchFamily="18" charset="0"/>
              </a:rPr>
              <a:t>虚拟性</a:t>
            </a:r>
            <a:r>
              <a:rPr kumimoji="1" lang="zh-CN" altLang="en-US" sz="2400" dirty="0" smtClean="0">
                <a:latin typeface="Times New Roman" pitchFamily="18" charset="0"/>
              </a:rPr>
              <a:t>） </a:t>
            </a:r>
            <a:endParaRPr kumimoji="1" lang="zh-CN" altLang="en-US" sz="2400" dirty="0">
              <a:latin typeface="Times New Roman" pitchFamily="18" charset="0"/>
            </a:endParaRPr>
          </a:p>
          <a:p>
            <a:pPr eaLnBrk="1" hangingPunct="1">
              <a:lnSpc>
                <a:spcPct val="140000"/>
              </a:lnSpc>
              <a:spcBef>
                <a:spcPts val="1800"/>
              </a:spcBef>
            </a:pPr>
            <a:r>
              <a:rPr kumimoji="1" lang="en-US" altLang="zh-CN" sz="2400" dirty="0">
                <a:latin typeface="Times New Roman" pitchFamily="18" charset="0"/>
              </a:rPr>
              <a:t>(3) </a:t>
            </a:r>
            <a:r>
              <a:rPr kumimoji="1" lang="zh-CN" altLang="en-US" sz="2400" dirty="0">
                <a:latin typeface="Times New Roman" pitchFamily="18" charset="0"/>
              </a:rPr>
              <a:t>及时</a:t>
            </a:r>
            <a:r>
              <a:rPr kumimoji="1" lang="zh-CN" altLang="en-US" sz="2400" dirty="0" smtClean="0">
                <a:latin typeface="Times New Roman" pitchFamily="18" charset="0"/>
              </a:rPr>
              <a:t>性（用户</a:t>
            </a:r>
            <a:r>
              <a:rPr kumimoji="1" lang="zh-CN" altLang="en-US" sz="2400" b="1" dirty="0">
                <a:solidFill>
                  <a:srgbClr val="FFCC00"/>
                </a:solidFill>
                <a:latin typeface="Times New Roman" pitchFamily="18" charset="0"/>
              </a:rPr>
              <a:t>需</a:t>
            </a:r>
            <a:r>
              <a:rPr kumimoji="1" lang="zh-CN" altLang="en-US" sz="2400" b="1" dirty="0" smtClean="0">
                <a:solidFill>
                  <a:srgbClr val="FFCC00"/>
                </a:solidFill>
                <a:latin typeface="Times New Roman" pitchFamily="18" charset="0"/>
              </a:rPr>
              <a:t>求</a:t>
            </a:r>
            <a:r>
              <a:rPr kumimoji="1" lang="en-US" altLang="zh-CN" sz="2400" b="1" dirty="0" smtClean="0">
                <a:solidFill>
                  <a:srgbClr val="FFCC00"/>
                </a:solidFill>
                <a:latin typeface="Times New Roman" pitchFamily="18" charset="0"/>
              </a:rPr>
              <a:t>----</a:t>
            </a:r>
            <a:r>
              <a:rPr kumimoji="1" lang="zh-CN" altLang="en-US" sz="2400" b="1" dirty="0">
                <a:solidFill>
                  <a:schemeClr val="tx2"/>
                </a:solidFill>
                <a:latin typeface="Times New Roman" pitchFamily="18" charset="0"/>
              </a:rPr>
              <a:t>多</a:t>
            </a:r>
            <a:r>
              <a:rPr kumimoji="1" lang="zh-CN" altLang="en-US" sz="2400" b="1" dirty="0" smtClean="0">
                <a:solidFill>
                  <a:schemeClr val="tx2"/>
                </a:solidFill>
                <a:latin typeface="Times New Roman" pitchFamily="18" charset="0"/>
              </a:rPr>
              <a:t>久</a:t>
            </a:r>
            <a:r>
              <a:rPr kumimoji="1" lang="zh-CN" altLang="en-US" sz="2400" b="1" dirty="0" smtClean="0">
                <a:latin typeface="Times New Roman" pitchFamily="18" charset="0"/>
              </a:rPr>
              <a:t>才算及时？</a:t>
            </a:r>
            <a:r>
              <a:rPr kumimoji="1" lang="zh-CN" altLang="en-US" sz="2400" b="1" dirty="0">
                <a:solidFill>
                  <a:schemeClr val="tx2"/>
                </a:solidFill>
                <a:latin typeface="Times New Roman" pitchFamily="18" charset="0"/>
              </a:rPr>
              <a:t>用户数目多</a:t>
            </a:r>
            <a:r>
              <a:rPr kumimoji="1" lang="zh-CN" altLang="en-US" sz="2400" b="1" dirty="0" smtClean="0">
                <a:latin typeface="Times New Roman" pitchFamily="18" charset="0"/>
              </a:rPr>
              <a:t>时还能保证及时吗？</a:t>
            </a:r>
            <a:r>
              <a:rPr kumimoji="1" lang="zh-CN" altLang="en-US" sz="2400" dirty="0" smtClean="0">
                <a:latin typeface="Times New Roman" pitchFamily="18" charset="0"/>
              </a:rPr>
              <a:t>） </a:t>
            </a:r>
            <a:endParaRPr kumimoji="1" lang="zh-CN" altLang="en-US" sz="2400" dirty="0">
              <a:latin typeface="Times New Roman" pitchFamily="18" charset="0"/>
            </a:endParaRPr>
          </a:p>
          <a:p>
            <a:pPr eaLnBrk="1" hangingPunct="1">
              <a:lnSpc>
                <a:spcPct val="140000"/>
              </a:lnSpc>
              <a:spcBef>
                <a:spcPts val="1800"/>
              </a:spcBef>
            </a:pPr>
            <a:r>
              <a:rPr kumimoji="1" lang="en-US" altLang="zh-CN" sz="2400" dirty="0">
                <a:latin typeface="Times New Roman" pitchFamily="18" charset="0"/>
              </a:rPr>
              <a:t>(4) </a:t>
            </a:r>
            <a:r>
              <a:rPr kumimoji="1" lang="zh-CN" altLang="en-US" sz="2400" dirty="0">
                <a:latin typeface="Times New Roman" pitchFamily="18" charset="0"/>
              </a:rPr>
              <a:t>交互</a:t>
            </a:r>
            <a:r>
              <a:rPr kumimoji="1" lang="zh-CN" altLang="en-US" sz="2400" dirty="0" smtClean="0">
                <a:latin typeface="Times New Roman" pitchFamily="18" charset="0"/>
              </a:rPr>
              <a:t>性（用户</a:t>
            </a:r>
            <a:r>
              <a:rPr kumimoji="1" lang="zh-CN" altLang="en-US" sz="2400" b="1" dirty="0">
                <a:solidFill>
                  <a:srgbClr val="FFCC00"/>
                </a:solidFill>
                <a:latin typeface="Times New Roman" pitchFamily="18" charset="0"/>
              </a:rPr>
              <a:t>需</a:t>
            </a:r>
            <a:r>
              <a:rPr kumimoji="1" lang="zh-CN" altLang="en-US" sz="2400" b="1" dirty="0" smtClean="0">
                <a:solidFill>
                  <a:srgbClr val="FFCC00"/>
                </a:solidFill>
                <a:latin typeface="Times New Roman" pitchFamily="18" charset="0"/>
              </a:rPr>
              <a:t>求</a:t>
            </a:r>
            <a:r>
              <a:rPr kumimoji="1" lang="en-US" altLang="zh-CN" sz="2400" b="1" dirty="0" smtClean="0">
                <a:solidFill>
                  <a:srgbClr val="FFCC00"/>
                </a:solidFill>
                <a:latin typeface="Times New Roman" pitchFamily="18" charset="0"/>
              </a:rPr>
              <a:t>----</a:t>
            </a:r>
            <a:r>
              <a:rPr kumimoji="1" lang="zh-CN" altLang="en-US" sz="2400" b="1" dirty="0">
                <a:latin typeface="Times New Roman" pitchFamily="18" charset="0"/>
              </a:rPr>
              <a:t>系统可以根据用户提出的各种需求，为用户提供相关的服务。例：编辑、编译、运行、保存文件、</a:t>
            </a:r>
            <a:r>
              <a:rPr kumimoji="1" lang="en-US" altLang="zh-CN" sz="2400" b="1" dirty="0">
                <a:latin typeface="Times New Roman" pitchFamily="18" charset="0"/>
              </a:rPr>
              <a:t>…</a:t>
            </a:r>
            <a:r>
              <a:rPr kumimoji="1" lang="zh-CN" altLang="en-US" sz="2400" b="1" dirty="0">
                <a:latin typeface="Times New Roman" pitchFamily="18" charset="0"/>
              </a:rPr>
              <a:t>）</a:t>
            </a:r>
            <a:r>
              <a:rPr kumimoji="1" lang="zh-CN" altLang="en-US" sz="2400" dirty="0" smtClean="0">
                <a:latin typeface="Times New Roman" pitchFamily="18" charset="0"/>
              </a:rPr>
              <a:t> </a:t>
            </a:r>
            <a:endParaRPr kumimoji="1" lang="zh-CN" altLang="en-US" sz="2400" dirty="0">
              <a:latin typeface="Times New Roman" pitchFamily="18" charset="0"/>
            </a:endParaRPr>
          </a:p>
        </p:txBody>
      </p:sp>
      <p:pic>
        <p:nvPicPr>
          <p:cNvPr id="5129" name="Picture 9" descr="C:\Users\Lenovo\AppData\Local\Microsoft\Windows\Temporary Internet Files\Content.IE5\J73W6T4E\450px-The_Complete_Library_of_the_Four_Treasuries_Collected_in_Wenlan_Pavilion_2015-0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907273"/>
            <a:ext cx="1521979" cy="76470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292080" y="5920293"/>
            <a:ext cx="1633781" cy="369332"/>
          </a:xfrm>
          <a:prstGeom prst="rect">
            <a:avLst/>
          </a:prstGeom>
        </p:spPr>
        <p:txBody>
          <a:bodyPr wrap="none">
            <a:spAutoFit/>
          </a:bodyPr>
          <a:lstStyle/>
          <a:p>
            <a:r>
              <a:rPr kumimoji="1" lang="en-US" altLang="zh-CN" b="1" dirty="0">
                <a:latin typeface="Times New Roman" pitchFamily="18" charset="0"/>
              </a:rPr>
              <a:t>1.2.4 </a:t>
            </a:r>
            <a:r>
              <a:rPr kumimoji="1" lang="zh-CN" altLang="en-US" b="1" dirty="0">
                <a:latin typeface="Times New Roman" pitchFamily="18" charset="0"/>
              </a:rPr>
              <a:t>分时系统</a:t>
            </a:r>
            <a:endParaRPr lang="zh-CN" altLang="en-US" dirty="0"/>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971600" y="256645"/>
            <a:ext cx="34612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1.2.5 </a:t>
            </a:r>
            <a:r>
              <a:rPr kumimoji="1" lang="zh-CN" altLang="en-US" sz="3200" b="1" dirty="0">
                <a:solidFill>
                  <a:srgbClr val="FF6600"/>
                </a:solidFill>
                <a:latin typeface="Times New Roman" pitchFamily="18" charset="0"/>
              </a:rPr>
              <a:t>实时系</a:t>
            </a:r>
            <a:r>
              <a:rPr kumimoji="1" lang="zh-CN" altLang="en-US" sz="3200" b="1" dirty="0" smtClean="0">
                <a:solidFill>
                  <a:srgbClr val="FF6600"/>
                </a:solidFill>
                <a:latin typeface="Times New Roman" pitchFamily="18" charset="0"/>
              </a:rPr>
              <a:t>统</a:t>
            </a:r>
            <a:r>
              <a:rPr kumimoji="1" lang="en-US" altLang="zh-CN" sz="3200" b="1" baseline="30000" dirty="0">
                <a:solidFill>
                  <a:schemeClr val="tx2"/>
                </a:solidFill>
                <a:latin typeface="Times New Roman" pitchFamily="18" charset="0"/>
              </a:rPr>
              <a:t> </a:t>
            </a:r>
            <a:r>
              <a:rPr kumimoji="1" lang="en-US" altLang="zh-CN" sz="3200" b="1" baseline="30000" dirty="0" smtClean="0">
                <a:solidFill>
                  <a:schemeClr val="tx2"/>
                </a:solidFill>
                <a:latin typeface="Times New Roman" pitchFamily="18" charset="0"/>
              </a:rPr>
              <a:t>3.4.2</a:t>
            </a:r>
            <a:r>
              <a:rPr kumimoji="1" lang="zh-CN" altLang="en-US" sz="2800" b="1" dirty="0" smtClean="0">
                <a:latin typeface="Times New Roman" pitchFamily="18" charset="0"/>
              </a:rPr>
              <a:t> </a:t>
            </a:r>
            <a:endParaRPr kumimoji="1" lang="zh-CN" altLang="en-US" sz="2800" b="1" dirty="0">
              <a:latin typeface="Times New Roman" pitchFamily="18" charset="0"/>
            </a:endParaRPr>
          </a:p>
        </p:txBody>
      </p:sp>
      <p:sp>
        <p:nvSpPr>
          <p:cNvPr id="36867" name="Text Box 5"/>
          <p:cNvSpPr txBox="1">
            <a:spLocks noChangeArrowheads="1"/>
          </p:cNvSpPr>
          <p:nvPr/>
        </p:nvSpPr>
        <p:spPr bwMode="auto">
          <a:xfrm>
            <a:off x="533400" y="834678"/>
            <a:ext cx="81534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400" dirty="0">
                <a:latin typeface="Times New Roman" pitchFamily="18" charset="0"/>
              </a:rPr>
              <a:t>        </a:t>
            </a:r>
            <a:r>
              <a:rPr kumimoji="1" lang="zh-CN" altLang="en-US" sz="2300" dirty="0">
                <a:latin typeface="Times New Roman" pitchFamily="18" charset="0"/>
              </a:rPr>
              <a:t>所谓</a:t>
            </a:r>
            <a:r>
              <a:rPr kumimoji="1" lang="zh-CN" altLang="en-US" sz="2300" dirty="0">
                <a:latin typeface="Courier New" pitchFamily="49" charset="0"/>
              </a:rPr>
              <a:t>“</a:t>
            </a:r>
            <a:r>
              <a:rPr kumimoji="1" lang="zh-CN" altLang="en-US" sz="2300" dirty="0">
                <a:latin typeface="Times New Roman" pitchFamily="18" charset="0"/>
              </a:rPr>
              <a:t>实时</a:t>
            </a:r>
            <a:r>
              <a:rPr kumimoji="1" lang="zh-CN" altLang="en-US" sz="2300" dirty="0">
                <a:latin typeface="Courier New" pitchFamily="49" charset="0"/>
              </a:rPr>
              <a:t>”</a:t>
            </a:r>
            <a:r>
              <a:rPr kumimoji="1" lang="zh-CN" altLang="en-US" sz="2300" dirty="0">
                <a:latin typeface="Times New Roman" pitchFamily="18" charset="0"/>
              </a:rPr>
              <a:t>，是表示</a:t>
            </a:r>
            <a:r>
              <a:rPr kumimoji="1" lang="zh-CN" altLang="en-US" sz="2300" dirty="0">
                <a:latin typeface="Courier New" pitchFamily="49" charset="0"/>
              </a:rPr>
              <a:t>“</a:t>
            </a:r>
            <a:r>
              <a:rPr kumimoji="1" lang="zh-CN" altLang="en-US" sz="2300" dirty="0">
                <a:latin typeface="Times New Roman" pitchFamily="18" charset="0"/>
              </a:rPr>
              <a:t>及时</a:t>
            </a:r>
            <a:r>
              <a:rPr kumimoji="1" lang="zh-CN" altLang="en-US" sz="2300" dirty="0">
                <a:latin typeface="Courier New" pitchFamily="49" charset="0"/>
              </a:rPr>
              <a:t>”</a:t>
            </a:r>
            <a:r>
              <a:rPr kumimoji="1" lang="zh-CN" altLang="en-US" sz="2300" dirty="0">
                <a:latin typeface="Times New Roman" pitchFamily="18" charset="0"/>
              </a:rPr>
              <a:t>，而实时系统</a:t>
            </a:r>
            <a:r>
              <a:rPr kumimoji="1" lang="en-US" altLang="zh-CN" sz="2300" dirty="0">
                <a:latin typeface="Times New Roman" pitchFamily="18" charset="0"/>
              </a:rPr>
              <a:t>(Real-Time System)</a:t>
            </a:r>
            <a:r>
              <a:rPr kumimoji="1" lang="zh-CN" altLang="en-US" sz="2300" dirty="0">
                <a:latin typeface="Times New Roman" pitchFamily="18" charset="0"/>
              </a:rPr>
              <a:t>是指系统能</a:t>
            </a:r>
            <a:r>
              <a:rPr kumimoji="1" lang="zh-CN" altLang="en-US" sz="2300" b="1" u="sng" dirty="0">
                <a:solidFill>
                  <a:srgbClr val="FF0000"/>
                </a:solidFill>
                <a:latin typeface="Times New Roman" pitchFamily="18" charset="0"/>
              </a:rPr>
              <a:t>及</a:t>
            </a:r>
            <a:r>
              <a:rPr kumimoji="1" lang="zh-CN" altLang="en-US" sz="2300" b="1" u="sng" dirty="0" smtClean="0">
                <a:solidFill>
                  <a:srgbClr val="FF0000"/>
                </a:solidFill>
                <a:latin typeface="Times New Roman" pitchFamily="18" charset="0"/>
              </a:rPr>
              <a:t>时</a:t>
            </a:r>
            <a:r>
              <a:rPr kumimoji="1" lang="en-US" altLang="zh-CN" sz="2300" b="1" baseline="30000" dirty="0" smtClean="0">
                <a:solidFill>
                  <a:srgbClr val="FF0000"/>
                </a:solidFill>
                <a:latin typeface="Times New Roman" pitchFamily="18" charset="0"/>
              </a:rPr>
              <a:t>1</a:t>
            </a:r>
            <a:r>
              <a:rPr kumimoji="1" lang="zh-CN" altLang="en-US" sz="2300" dirty="0">
                <a:latin typeface="Times New Roman" pitchFamily="18" charset="0"/>
              </a:rPr>
              <a:t>地</a:t>
            </a:r>
            <a:r>
              <a:rPr kumimoji="1" lang="zh-CN" altLang="en-US" sz="2300" b="1" dirty="0" smtClean="0">
                <a:solidFill>
                  <a:srgbClr val="FFFF00"/>
                </a:solidFill>
                <a:latin typeface="Times New Roman" pitchFamily="18" charset="0"/>
              </a:rPr>
              <a:t>响</a:t>
            </a:r>
            <a:r>
              <a:rPr kumimoji="1" lang="zh-CN" altLang="en-US" sz="2300" b="1" dirty="0">
                <a:solidFill>
                  <a:srgbClr val="FFFF00"/>
                </a:solidFill>
                <a:latin typeface="Times New Roman" pitchFamily="18" charset="0"/>
              </a:rPr>
              <a:t>应</a:t>
            </a:r>
            <a:r>
              <a:rPr kumimoji="1" lang="zh-CN" altLang="en-US" sz="2300" b="1" u="sng" dirty="0">
                <a:solidFill>
                  <a:srgbClr val="FF0000"/>
                </a:solidFill>
                <a:latin typeface="Times New Roman" pitchFamily="18" charset="0"/>
              </a:rPr>
              <a:t>外部事</a:t>
            </a:r>
            <a:r>
              <a:rPr kumimoji="1" lang="zh-CN" altLang="en-US" sz="2300" b="1" u="sng" dirty="0" smtClean="0">
                <a:solidFill>
                  <a:srgbClr val="FF0000"/>
                </a:solidFill>
                <a:latin typeface="Times New Roman" pitchFamily="18" charset="0"/>
              </a:rPr>
              <a:t>件</a:t>
            </a:r>
            <a:r>
              <a:rPr kumimoji="1" lang="en-US" altLang="zh-CN" sz="2300" b="1" baseline="30000" dirty="0" smtClean="0">
                <a:solidFill>
                  <a:srgbClr val="FF0000"/>
                </a:solidFill>
                <a:latin typeface="Times New Roman" pitchFamily="18" charset="0"/>
              </a:rPr>
              <a:t>2</a:t>
            </a:r>
            <a:r>
              <a:rPr kumimoji="1" lang="zh-CN" altLang="en-US" sz="2300" dirty="0" smtClean="0">
                <a:latin typeface="Times New Roman" pitchFamily="18" charset="0"/>
              </a:rPr>
              <a:t>的</a:t>
            </a:r>
            <a:r>
              <a:rPr kumimoji="1" lang="zh-CN" altLang="en-US" sz="2300" dirty="0">
                <a:latin typeface="Times New Roman" pitchFamily="18" charset="0"/>
              </a:rPr>
              <a:t>请求，在</a:t>
            </a:r>
            <a:r>
              <a:rPr kumimoji="1" lang="zh-CN" altLang="en-US" sz="2300" b="1" dirty="0">
                <a:solidFill>
                  <a:srgbClr val="FFFF00"/>
                </a:solidFill>
                <a:latin typeface="Times New Roman" pitchFamily="18" charset="0"/>
              </a:rPr>
              <a:t>规定的时</a:t>
            </a:r>
            <a:r>
              <a:rPr kumimoji="1" lang="zh-CN" altLang="en-US" sz="2300" b="1" dirty="0" smtClean="0">
                <a:solidFill>
                  <a:srgbClr val="FFFF00"/>
                </a:solidFill>
                <a:latin typeface="Times New Roman" pitchFamily="18" charset="0"/>
              </a:rPr>
              <a:t>间内</a:t>
            </a:r>
            <a:r>
              <a:rPr kumimoji="1" lang="zh-CN" altLang="en-US" sz="2300" b="1" dirty="0">
                <a:solidFill>
                  <a:srgbClr val="FF6600"/>
                </a:solidFill>
                <a:latin typeface="Times New Roman" pitchFamily="18" charset="0"/>
              </a:rPr>
              <a:t>完</a:t>
            </a:r>
            <a:r>
              <a:rPr kumimoji="1" lang="zh-CN" altLang="en-US" sz="2300" b="1" dirty="0" smtClean="0">
                <a:solidFill>
                  <a:srgbClr val="FF6600"/>
                </a:solidFill>
                <a:latin typeface="Times New Roman" pitchFamily="18" charset="0"/>
              </a:rPr>
              <a:t>成</a:t>
            </a:r>
            <a:r>
              <a:rPr kumimoji="1" lang="zh-CN" altLang="en-US" sz="2300" dirty="0" smtClean="0">
                <a:latin typeface="Times New Roman" pitchFamily="18" charset="0"/>
              </a:rPr>
              <a:t>对</a:t>
            </a:r>
            <a:r>
              <a:rPr kumimoji="1" lang="zh-CN" altLang="en-US" sz="2300" dirty="0">
                <a:latin typeface="Times New Roman" pitchFamily="18" charset="0"/>
              </a:rPr>
              <a:t>该事件的处理（完不成？），并控制</a:t>
            </a:r>
            <a:r>
              <a:rPr kumimoji="1" lang="zh-CN" altLang="en-US" sz="2300" b="1" dirty="0">
                <a:solidFill>
                  <a:srgbClr val="FFFF00"/>
                </a:solidFill>
                <a:latin typeface="Times New Roman" pitchFamily="18" charset="0"/>
              </a:rPr>
              <a:t>所有实时任务</a:t>
            </a:r>
            <a:r>
              <a:rPr kumimoji="1" lang="zh-CN" altLang="en-US" sz="2300" b="1" u="sng" dirty="0">
                <a:solidFill>
                  <a:srgbClr val="FFFF00"/>
                </a:solidFill>
                <a:latin typeface="Times New Roman" pitchFamily="18" charset="0"/>
              </a:rPr>
              <a:t>协调一致</a:t>
            </a:r>
            <a:r>
              <a:rPr kumimoji="1" lang="zh-CN" altLang="en-US" sz="2300" dirty="0">
                <a:latin typeface="Times New Roman" pitchFamily="18" charset="0"/>
              </a:rPr>
              <a:t>地运行。</a:t>
            </a:r>
            <a:r>
              <a:rPr kumimoji="1" lang="zh-CN" altLang="en-US" sz="2400" dirty="0">
                <a:latin typeface="Times New Roman" pitchFamily="18" charset="0"/>
              </a:rPr>
              <a:t> </a:t>
            </a:r>
            <a:r>
              <a:rPr kumimoji="1" lang="zh-CN" altLang="en-US" sz="2400" dirty="0" smtClean="0">
                <a:latin typeface="Times New Roman" pitchFamily="18" charset="0"/>
              </a:rPr>
              <a:t> </a:t>
            </a:r>
            <a:r>
              <a:rPr kumimoji="1" lang="zh-CN" altLang="en-US" sz="2000" b="1" dirty="0" smtClean="0">
                <a:latin typeface="Times New Roman" pitchFamily="18" charset="0"/>
              </a:rPr>
              <a:t>批</a:t>
            </a:r>
            <a:r>
              <a:rPr kumimoji="1" lang="zh-CN" altLang="en-US" sz="2000" b="1" dirty="0">
                <a:latin typeface="Times New Roman" pitchFamily="18" charset="0"/>
              </a:rPr>
              <a:t>处</a:t>
            </a:r>
            <a:r>
              <a:rPr kumimoji="1" lang="zh-CN" altLang="en-US" sz="2000" b="1" dirty="0" smtClean="0">
                <a:latin typeface="Times New Roman" pitchFamily="18" charset="0"/>
              </a:rPr>
              <a:t>理系统、分时系统：</a:t>
            </a:r>
            <a:r>
              <a:rPr kumimoji="1" lang="zh-CN" altLang="en-US" sz="2000" b="1" dirty="0" smtClean="0">
                <a:solidFill>
                  <a:srgbClr val="FF0000"/>
                </a:solidFill>
                <a:latin typeface="Times New Roman" pitchFamily="18" charset="0"/>
              </a:rPr>
              <a:t>用户作业</a:t>
            </a:r>
            <a:r>
              <a:rPr kumimoji="1" lang="zh-CN" altLang="en-US" sz="2000" b="1" dirty="0" smtClean="0">
                <a:latin typeface="Times New Roman" pitchFamily="18" charset="0"/>
              </a:rPr>
              <a:t> </a:t>
            </a:r>
            <a:endParaRPr kumimoji="1" lang="zh-CN" altLang="en-US" sz="2000" b="1" dirty="0">
              <a:latin typeface="Times New Roman" pitchFamily="18" charset="0"/>
            </a:endParaRPr>
          </a:p>
        </p:txBody>
      </p:sp>
      <p:sp>
        <p:nvSpPr>
          <p:cNvPr id="36868" name="Text Box 6"/>
          <p:cNvSpPr txBox="1">
            <a:spLocks noChangeArrowheads="1"/>
          </p:cNvSpPr>
          <p:nvPr/>
        </p:nvSpPr>
        <p:spPr bwMode="auto">
          <a:xfrm>
            <a:off x="971600" y="2699804"/>
            <a:ext cx="5828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1</a:t>
            </a:r>
            <a:r>
              <a:rPr kumimoji="1" lang="en-US" altLang="zh-CN" sz="2400" b="1" dirty="0" smtClean="0">
                <a:latin typeface="Times New Roman" pitchFamily="18" charset="0"/>
              </a:rPr>
              <a:t>. </a:t>
            </a:r>
            <a:r>
              <a:rPr kumimoji="1" lang="zh-CN" altLang="en-US" sz="2400" b="1" dirty="0" smtClean="0">
                <a:latin typeface="Times New Roman" pitchFamily="18" charset="0"/>
              </a:rPr>
              <a:t>从</a:t>
            </a:r>
            <a:r>
              <a:rPr kumimoji="1" lang="zh-CN" altLang="en-US" sz="2400" b="1" dirty="0" smtClean="0">
                <a:solidFill>
                  <a:srgbClr val="FF6600"/>
                </a:solidFill>
                <a:latin typeface="Times New Roman" pitchFamily="18" charset="0"/>
              </a:rPr>
              <a:t>应用的角度</a:t>
            </a:r>
            <a:r>
              <a:rPr kumimoji="1" lang="zh-CN" altLang="en-US" sz="2400" b="1" dirty="0" smtClean="0">
                <a:latin typeface="Times New Roman" pitchFamily="18" charset="0"/>
              </a:rPr>
              <a:t>来看，可分为如下几类： </a:t>
            </a:r>
            <a:endParaRPr kumimoji="1" lang="zh-CN" altLang="en-US" sz="2400" b="1" dirty="0">
              <a:latin typeface="Times New Roman" pitchFamily="18" charset="0"/>
            </a:endParaRPr>
          </a:p>
        </p:txBody>
      </p:sp>
      <p:sp>
        <p:nvSpPr>
          <p:cNvPr id="36869" name="Text Box 8"/>
          <p:cNvSpPr txBox="1">
            <a:spLocks noChangeArrowheads="1"/>
          </p:cNvSpPr>
          <p:nvPr/>
        </p:nvSpPr>
        <p:spPr bwMode="auto">
          <a:xfrm>
            <a:off x="533400" y="3240161"/>
            <a:ext cx="8182620" cy="342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2000"/>
              </a:lnSpc>
              <a:spcBef>
                <a:spcPts val="1200"/>
              </a:spcBef>
            </a:pPr>
            <a:r>
              <a:rPr kumimoji="1" lang="zh-CN" altLang="en-US" sz="2300" dirty="0">
                <a:latin typeface="Times New Roman" pitchFamily="18" charset="0"/>
              </a:rPr>
              <a:t> </a:t>
            </a:r>
            <a:r>
              <a:rPr kumimoji="1" lang="en-US" altLang="zh-CN" sz="2300" dirty="0" smtClean="0">
                <a:latin typeface="Times New Roman" pitchFamily="18" charset="0"/>
              </a:rPr>
              <a:t>(1) </a:t>
            </a:r>
            <a:r>
              <a:rPr kumimoji="1" lang="zh-CN" altLang="en-US" sz="2300" b="1" dirty="0" smtClean="0">
                <a:solidFill>
                  <a:srgbClr val="FFFF00"/>
                </a:solidFill>
                <a:latin typeface="Times New Roman" pitchFamily="18" charset="0"/>
              </a:rPr>
              <a:t>实</a:t>
            </a:r>
            <a:r>
              <a:rPr kumimoji="1" lang="zh-CN" altLang="en-US" sz="2300" b="1" dirty="0">
                <a:solidFill>
                  <a:srgbClr val="FFFF00"/>
                </a:solidFill>
                <a:latin typeface="Times New Roman" pitchFamily="18" charset="0"/>
              </a:rPr>
              <a:t>时</a:t>
            </a:r>
            <a:r>
              <a:rPr kumimoji="1" lang="zh-CN" altLang="en-US" sz="2300" b="1" u="sng" dirty="0">
                <a:solidFill>
                  <a:srgbClr val="FFFF00"/>
                </a:solidFill>
                <a:latin typeface="Times New Roman" pitchFamily="18" charset="0"/>
              </a:rPr>
              <a:t>控</a:t>
            </a:r>
            <a:r>
              <a:rPr kumimoji="1" lang="zh-CN" altLang="en-US" sz="2300" b="1" u="sng" dirty="0" smtClean="0">
                <a:solidFill>
                  <a:srgbClr val="FFFF00"/>
                </a:solidFill>
                <a:latin typeface="Times New Roman" pitchFamily="18" charset="0"/>
              </a:rPr>
              <a:t>制</a:t>
            </a:r>
            <a:r>
              <a:rPr kumimoji="1" lang="zh-CN" altLang="en-US" sz="2300" b="1" dirty="0" smtClean="0">
                <a:solidFill>
                  <a:srgbClr val="FFFF00"/>
                </a:solidFill>
                <a:latin typeface="Times New Roman" pitchFamily="18" charset="0"/>
              </a:rPr>
              <a:t>系统</a:t>
            </a:r>
            <a:r>
              <a:rPr kumimoji="1" lang="zh-CN" altLang="en-US" sz="2300" dirty="0" smtClean="0">
                <a:latin typeface="Times New Roman" pitchFamily="18" charset="0"/>
              </a:rPr>
              <a:t>：当计</a:t>
            </a:r>
            <a:r>
              <a:rPr kumimoji="1" lang="zh-CN" altLang="en-US" sz="2300" dirty="0">
                <a:latin typeface="Times New Roman" pitchFamily="18" charset="0"/>
              </a:rPr>
              <a:t>算</a:t>
            </a:r>
            <a:r>
              <a:rPr kumimoji="1" lang="zh-CN" altLang="en-US" sz="2300" dirty="0" smtClean="0">
                <a:latin typeface="Times New Roman" pitchFamily="18" charset="0"/>
              </a:rPr>
              <a:t>机被</a:t>
            </a:r>
            <a:r>
              <a:rPr kumimoji="1" lang="zh-CN" altLang="en-US" sz="2300" dirty="0">
                <a:latin typeface="Times New Roman" pitchFamily="18" charset="0"/>
              </a:rPr>
              <a:t>用</a:t>
            </a:r>
            <a:r>
              <a:rPr kumimoji="1" lang="zh-CN" altLang="en-US" sz="2300" dirty="0" smtClean="0">
                <a:latin typeface="Times New Roman" pitchFamily="18" charset="0"/>
              </a:rPr>
              <a:t>于</a:t>
            </a:r>
            <a:r>
              <a:rPr kumimoji="1" lang="zh-CN" altLang="en-US" sz="2300" b="1" dirty="0">
                <a:solidFill>
                  <a:srgbClr val="FFFF00"/>
                </a:solidFill>
                <a:latin typeface="Times New Roman" pitchFamily="18" charset="0"/>
              </a:rPr>
              <a:t>控制某些过程</a:t>
            </a:r>
            <a:r>
              <a:rPr kumimoji="1" lang="zh-CN" altLang="en-US" sz="2300" dirty="0" smtClean="0">
                <a:latin typeface="Times New Roman" pitchFamily="18" charset="0"/>
              </a:rPr>
              <a:t>时，要求能实时地</a:t>
            </a:r>
            <a:r>
              <a:rPr kumimoji="1" lang="zh-CN" altLang="en-US" sz="2300" b="1" u="sng" dirty="0" smtClean="0">
                <a:latin typeface="Times New Roman" pitchFamily="18" charset="0"/>
              </a:rPr>
              <a:t>采集</a:t>
            </a:r>
            <a:r>
              <a:rPr kumimoji="1" lang="zh-CN" altLang="en-US" sz="2300" dirty="0" smtClean="0">
                <a:latin typeface="Times New Roman" pitchFamily="18" charset="0"/>
              </a:rPr>
              <a:t>现场数据，并</a:t>
            </a:r>
            <a:r>
              <a:rPr kumimoji="1" lang="zh-CN" altLang="en-US" sz="2300" b="1" u="sng" dirty="0">
                <a:latin typeface="Times New Roman" pitchFamily="18" charset="0"/>
              </a:rPr>
              <a:t>分析</a:t>
            </a:r>
            <a:r>
              <a:rPr kumimoji="1" lang="zh-CN" altLang="en-US" sz="2300" dirty="0" smtClean="0">
                <a:latin typeface="Times New Roman" pitchFamily="18" charset="0"/>
              </a:rPr>
              <a:t>、</a:t>
            </a:r>
            <a:r>
              <a:rPr kumimoji="1" lang="zh-CN" altLang="en-US" sz="2300" b="1" u="sng" dirty="0">
                <a:latin typeface="Times New Roman" pitchFamily="18" charset="0"/>
              </a:rPr>
              <a:t>处理</a:t>
            </a:r>
            <a:r>
              <a:rPr kumimoji="1" lang="zh-CN" altLang="en-US" sz="2300" dirty="0" smtClean="0">
                <a:latin typeface="Times New Roman" pitchFamily="18" charset="0"/>
              </a:rPr>
              <a:t>、最后</a:t>
            </a:r>
            <a:r>
              <a:rPr kumimoji="1" lang="zh-CN" altLang="en-US" sz="2300" b="1" u="sng" dirty="0">
                <a:latin typeface="Times New Roman" pitchFamily="18" charset="0"/>
              </a:rPr>
              <a:t>自动控制</a:t>
            </a:r>
            <a:r>
              <a:rPr kumimoji="1" lang="zh-CN" altLang="en-US" sz="2300" dirty="0" smtClean="0">
                <a:latin typeface="Times New Roman" pitchFamily="18" charset="0"/>
              </a:rPr>
              <a:t>整个生产加工过程（用于工业生产、航运、军事等）。</a:t>
            </a:r>
            <a:endParaRPr kumimoji="1" lang="zh-CN" altLang="en-US" sz="2300" dirty="0">
              <a:latin typeface="Times New Roman" pitchFamily="18" charset="0"/>
            </a:endParaRPr>
          </a:p>
          <a:p>
            <a:pPr eaLnBrk="1" hangingPunct="1">
              <a:lnSpc>
                <a:spcPct val="122000"/>
              </a:lnSpc>
              <a:spcBef>
                <a:spcPts val="1200"/>
              </a:spcBef>
            </a:pPr>
            <a:r>
              <a:rPr kumimoji="1" lang="zh-CN" altLang="en-US" sz="2300" dirty="0">
                <a:latin typeface="Times New Roman" pitchFamily="18" charset="0"/>
              </a:rPr>
              <a:t> </a:t>
            </a:r>
            <a:r>
              <a:rPr kumimoji="1" lang="en-US" altLang="zh-CN" sz="2300" dirty="0" smtClean="0">
                <a:latin typeface="Times New Roman" pitchFamily="18" charset="0"/>
              </a:rPr>
              <a:t>(</a:t>
            </a:r>
            <a:r>
              <a:rPr kumimoji="1" lang="en-US" altLang="zh-CN" sz="2300" dirty="0">
                <a:latin typeface="Times New Roman" pitchFamily="18" charset="0"/>
              </a:rPr>
              <a:t>2) </a:t>
            </a:r>
            <a:r>
              <a:rPr kumimoji="1" lang="zh-CN" altLang="en-US" sz="2300" b="1" dirty="0">
                <a:solidFill>
                  <a:srgbClr val="FFFF00"/>
                </a:solidFill>
                <a:latin typeface="Times New Roman" pitchFamily="18" charset="0"/>
              </a:rPr>
              <a:t>实时</a:t>
            </a:r>
            <a:r>
              <a:rPr kumimoji="1" lang="zh-CN" altLang="en-US" sz="2300" b="1" u="sng" dirty="0">
                <a:solidFill>
                  <a:srgbClr val="FFFF00"/>
                </a:solidFill>
                <a:latin typeface="Times New Roman" pitchFamily="18" charset="0"/>
              </a:rPr>
              <a:t>信</a:t>
            </a:r>
            <a:r>
              <a:rPr kumimoji="1" lang="zh-CN" altLang="en-US" sz="2300" b="1" u="sng" dirty="0" smtClean="0">
                <a:solidFill>
                  <a:srgbClr val="FFFF00"/>
                </a:solidFill>
                <a:latin typeface="Times New Roman" pitchFamily="18" charset="0"/>
              </a:rPr>
              <a:t>息</a:t>
            </a:r>
            <a:r>
              <a:rPr kumimoji="1" lang="zh-CN" altLang="en-US" sz="2300" b="1" dirty="0" smtClean="0">
                <a:solidFill>
                  <a:srgbClr val="FFFF00"/>
                </a:solidFill>
                <a:latin typeface="Times New Roman" pitchFamily="18" charset="0"/>
              </a:rPr>
              <a:t>系统</a:t>
            </a:r>
            <a:r>
              <a:rPr kumimoji="1" lang="zh-CN" altLang="en-US" sz="2300" dirty="0" smtClean="0">
                <a:latin typeface="Times New Roman" pitchFamily="18" charset="0"/>
              </a:rPr>
              <a:t>：</a:t>
            </a:r>
            <a:r>
              <a:rPr kumimoji="1" lang="zh-CN" altLang="en-US" sz="2300" dirty="0">
                <a:latin typeface="Times New Roman" pitchFamily="18" charset="0"/>
              </a:rPr>
              <a:t>当计算机被</a:t>
            </a:r>
            <a:r>
              <a:rPr kumimoji="1" lang="zh-CN" altLang="en-US" sz="2300" dirty="0" smtClean="0">
                <a:latin typeface="Times New Roman" pitchFamily="18" charset="0"/>
              </a:rPr>
              <a:t>用</a:t>
            </a:r>
            <a:r>
              <a:rPr kumimoji="1" lang="zh-CN" altLang="en-US" sz="2300" b="1" u="sng" dirty="0" smtClean="0">
                <a:latin typeface="Times New Roman" pitchFamily="18" charset="0"/>
              </a:rPr>
              <a:t>处理</a:t>
            </a:r>
            <a:r>
              <a:rPr kumimoji="1" lang="zh-CN" altLang="en-US" sz="2300" b="1" u="sng" dirty="0">
                <a:latin typeface="Times New Roman" pitchFamily="18" charset="0"/>
              </a:rPr>
              <a:t>一些</a:t>
            </a:r>
            <a:r>
              <a:rPr kumimoji="1" lang="zh-CN" altLang="en-US" sz="2300" b="1" u="sng" dirty="0">
                <a:solidFill>
                  <a:srgbClr val="FFFF00"/>
                </a:solidFill>
                <a:latin typeface="Times New Roman" pitchFamily="18" charset="0"/>
              </a:rPr>
              <a:t>信息</a:t>
            </a:r>
            <a:r>
              <a:rPr kumimoji="1" lang="zh-CN" altLang="en-US" sz="2300" dirty="0" smtClean="0">
                <a:latin typeface="Times New Roman" pitchFamily="18" charset="0"/>
              </a:rPr>
              <a:t>时</a:t>
            </a:r>
            <a:r>
              <a:rPr kumimoji="1" lang="zh-CN" altLang="en-US" sz="2300" dirty="0">
                <a:latin typeface="Times New Roman" pitchFamily="18" charset="0"/>
              </a:rPr>
              <a:t>，</a:t>
            </a:r>
            <a:r>
              <a:rPr kumimoji="1" lang="zh-CN" altLang="en-US" sz="2300" dirty="0" smtClean="0">
                <a:latin typeface="Times New Roman" pitchFamily="18" charset="0"/>
              </a:rPr>
              <a:t>要求能及时处理信息服务请求（手</a:t>
            </a:r>
            <a:r>
              <a:rPr kumimoji="1" lang="zh-CN" altLang="en-US" sz="2300" dirty="0">
                <a:latin typeface="Times New Roman" pitchFamily="18" charset="0"/>
              </a:rPr>
              <a:t>机上的天气预</a:t>
            </a:r>
            <a:r>
              <a:rPr kumimoji="1" lang="zh-CN" altLang="en-US" sz="2300" dirty="0" smtClean="0">
                <a:latin typeface="Times New Roman" pitchFamily="18" charset="0"/>
              </a:rPr>
              <a:t>报系统、电子银行系统、股票系统等等）。</a:t>
            </a:r>
            <a:endParaRPr kumimoji="1" lang="en-US" altLang="zh-CN" sz="2300" dirty="0" smtClean="0">
              <a:latin typeface="Times New Roman" pitchFamily="18" charset="0"/>
            </a:endParaRPr>
          </a:p>
          <a:p>
            <a:pPr eaLnBrk="1" hangingPunct="1">
              <a:lnSpc>
                <a:spcPct val="122000"/>
              </a:lnSpc>
              <a:spcBef>
                <a:spcPts val="1200"/>
              </a:spcBef>
            </a:pPr>
            <a:r>
              <a:rPr kumimoji="1" lang="en-US" altLang="zh-CN" sz="2300" dirty="0" smtClean="0">
                <a:latin typeface="Times New Roman" pitchFamily="18" charset="0"/>
              </a:rPr>
              <a:t>(3)</a:t>
            </a:r>
            <a:r>
              <a:rPr kumimoji="1" lang="zh-CN" altLang="en-US" sz="2300" dirty="0" smtClean="0">
                <a:latin typeface="Times New Roman" pitchFamily="18" charset="0"/>
              </a:rPr>
              <a:t>多媒体系统、（</a:t>
            </a:r>
            <a:r>
              <a:rPr kumimoji="1" lang="en-US" altLang="zh-CN" sz="2300" dirty="0" smtClean="0">
                <a:latin typeface="Times New Roman" pitchFamily="18" charset="0"/>
              </a:rPr>
              <a:t>4</a:t>
            </a:r>
            <a:r>
              <a:rPr kumimoji="1" lang="zh-CN" altLang="en-US" sz="2300" dirty="0" smtClean="0">
                <a:latin typeface="Times New Roman" pitchFamily="18" charset="0"/>
              </a:rPr>
              <a:t>）嵌入式系统等。</a:t>
            </a:r>
            <a:endParaRPr kumimoji="1" lang="zh-CN" altLang="en-US" sz="2300" dirty="0">
              <a:latin typeface="Times New Roman" pitchFamily="18" charset="0"/>
            </a:endParaRPr>
          </a:p>
        </p:txBody>
      </p:sp>
      <p:sp>
        <p:nvSpPr>
          <p:cNvPr id="2" name="圆角矩形 1"/>
          <p:cNvSpPr/>
          <p:nvPr/>
        </p:nvSpPr>
        <p:spPr bwMode="auto">
          <a:xfrm>
            <a:off x="4655948" y="1339752"/>
            <a:ext cx="1284204" cy="361055"/>
          </a:xfrm>
          <a:prstGeom prst="roundRect">
            <a:avLst/>
          </a:prstGeom>
          <a:noFill/>
          <a:ln w="2857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
        <p:nvSpPr>
          <p:cNvPr id="7" name="圆角矩形 6"/>
          <p:cNvSpPr/>
          <p:nvPr/>
        </p:nvSpPr>
        <p:spPr bwMode="auto">
          <a:xfrm>
            <a:off x="3049488" y="2204864"/>
            <a:ext cx="3970784" cy="380549"/>
          </a:xfrm>
          <a:prstGeom prst="roundRect">
            <a:avLst/>
          </a:prstGeom>
          <a:noFill/>
          <a:ln w="2857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cxnSp>
        <p:nvCxnSpPr>
          <p:cNvPr id="8" name="直接箭头连接符 7"/>
          <p:cNvCxnSpPr/>
          <p:nvPr/>
        </p:nvCxnSpPr>
        <p:spPr bwMode="auto">
          <a:xfrm>
            <a:off x="5508104" y="1700808"/>
            <a:ext cx="432048" cy="576064"/>
          </a:xfrm>
          <a:prstGeom prst="straightConnector1">
            <a:avLst/>
          </a:prstGeom>
          <a:solidFill>
            <a:schemeClr val="accent1"/>
          </a:solidFill>
          <a:ln w="19050" cap="flat" cmpd="sng" algn="ctr">
            <a:solidFill>
              <a:schemeClr val="tx1"/>
            </a:solidFill>
            <a:prstDash val="sysDot"/>
            <a:miter lim="800000"/>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827584" y="681334"/>
            <a:ext cx="7156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2. </a:t>
            </a:r>
            <a:r>
              <a:rPr kumimoji="1" lang="zh-CN" altLang="en-US" sz="2400" b="1" dirty="0" smtClean="0">
                <a:latin typeface="Times New Roman" pitchFamily="18" charset="0"/>
              </a:rPr>
              <a:t>从</a:t>
            </a:r>
            <a:r>
              <a:rPr kumimoji="1" lang="zh-CN" altLang="en-US" sz="2400" b="1" dirty="0">
                <a:solidFill>
                  <a:srgbClr val="FF0000"/>
                </a:solidFill>
                <a:latin typeface="Times New Roman" pitchFamily="18" charset="0"/>
              </a:rPr>
              <a:t>任</a:t>
            </a:r>
            <a:r>
              <a:rPr kumimoji="1" lang="zh-CN" altLang="en-US" sz="2400" b="1" dirty="0" smtClean="0">
                <a:solidFill>
                  <a:srgbClr val="FF0000"/>
                </a:solidFill>
                <a:latin typeface="Times New Roman" pitchFamily="18" charset="0"/>
              </a:rPr>
              <a:t>务</a:t>
            </a:r>
            <a:r>
              <a:rPr kumimoji="1" lang="zh-CN" altLang="en-US" sz="2400" b="1" dirty="0">
                <a:latin typeface="Times New Roman" pitchFamily="18" charset="0"/>
              </a:rPr>
              <a:t>的角度</a:t>
            </a:r>
            <a:r>
              <a:rPr kumimoji="1" lang="zh-CN" altLang="en-US" sz="2400" b="1" dirty="0" smtClean="0">
                <a:latin typeface="Times New Roman" pitchFamily="18" charset="0"/>
              </a:rPr>
              <a:t>来看</a:t>
            </a:r>
            <a:r>
              <a:rPr kumimoji="1" lang="zh-CN" altLang="en-US" sz="2400" b="1" baseline="30000" dirty="0" smtClean="0">
                <a:latin typeface="Times New Roman" pitchFamily="18" charset="0"/>
              </a:rPr>
              <a:t>不区分应用</a:t>
            </a:r>
            <a:r>
              <a:rPr kumimoji="1" lang="zh-CN" altLang="en-US" sz="2400" b="1" dirty="0" smtClean="0">
                <a:latin typeface="Times New Roman" pitchFamily="18" charset="0"/>
              </a:rPr>
              <a:t>，</a:t>
            </a:r>
            <a:r>
              <a:rPr kumimoji="1" lang="zh-CN" altLang="en-US" sz="2400" b="1" dirty="0">
                <a:latin typeface="Times New Roman" pitchFamily="18" charset="0"/>
              </a:rPr>
              <a:t>可分为如下几类：</a:t>
            </a:r>
          </a:p>
        </p:txBody>
      </p:sp>
      <p:sp>
        <p:nvSpPr>
          <p:cNvPr id="37891" name="Text Box 6"/>
          <p:cNvSpPr txBox="1">
            <a:spLocks noChangeArrowheads="1"/>
          </p:cNvSpPr>
          <p:nvPr/>
        </p:nvSpPr>
        <p:spPr bwMode="auto">
          <a:xfrm>
            <a:off x="467544" y="1374214"/>
            <a:ext cx="8266881" cy="432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dirty="0" smtClean="0">
                <a:latin typeface="Times New Roman" pitchFamily="18" charset="0"/>
              </a:rPr>
              <a:t>(1</a:t>
            </a:r>
            <a:r>
              <a:rPr kumimoji="1" lang="en-US" altLang="zh-CN" sz="2400" dirty="0">
                <a:latin typeface="Times New Roman" pitchFamily="18" charset="0"/>
              </a:rPr>
              <a:t>) </a:t>
            </a:r>
            <a:r>
              <a:rPr kumimoji="1" lang="zh-CN" altLang="en-US" sz="2400" dirty="0">
                <a:latin typeface="Times New Roman" pitchFamily="18" charset="0"/>
              </a:rPr>
              <a:t>按任务执行时是否呈现</a:t>
            </a:r>
            <a:r>
              <a:rPr kumimoji="1" lang="zh-CN" altLang="en-US" sz="2400" b="1" u="sng" dirty="0">
                <a:solidFill>
                  <a:srgbClr val="FF6600"/>
                </a:solidFill>
                <a:latin typeface="Times New Roman" pitchFamily="18" charset="0"/>
              </a:rPr>
              <a:t>周期性</a:t>
            </a:r>
            <a:r>
              <a:rPr kumimoji="1" lang="zh-CN" altLang="en-US" sz="2400" dirty="0">
                <a:latin typeface="Times New Roman" pitchFamily="18" charset="0"/>
              </a:rPr>
              <a:t>来划分</a:t>
            </a:r>
            <a:r>
              <a:rPr kumimoji="1" lang="en-US" altLang="zh-CN" sz="2400" dirty="0">
                <a:latin typeface="Times New Roman" pitchFamily="18" charset="0"/>
              </a:rPr>
              <a:t>(§3.4.3</a:t>
            </a:r>
            <a:r>
              <a:rPr kumimoji="1" lang="zh-CN" altLang="en-US" sz="2400" dirty="0">
                <a:latin typeface="Times New Roman" pitchFamily="18" charset="0"/>
              </a:rPr>
              <a:t>、</a:t>
            </a:r>
            <a:r>
              <a:rPr kumimoji="1" lang="en-US" altLang="zh-CN" sz="2400" dirty="0">
                <a:latin typeface="Times New Roman" pitchFamily="18" charset="0"/>
              </a:rPr>
              <a:t>§3.4.4</a:t>
            </a:r>
            <a:r>
              <a:rPr kumimoji="1" lang="en-US" altLang="zh-CN" sz="2400" dirty="0" smtClean="0">
                <a:latin typeface="Times New Roman" pitchFamily="18" charset="0"/>
              </a:rPr>
              <a:t>)</a:t>
            </a:r>
            <a:r>
              <a:rPr kumimoji="1" lang="zh-CN" altLang="en-US" sz="2400" dirty="0" smtClean="0">
                <a:latin typeface="Times New Roman" pitchFamily="18" charset="0"/>
              </a:rPr>
              <a:t>：</a:t>
            </a:r>
            <a:endParaRPr kumimoji="1" lang="zh-CN" altLang="en-US" sz="2400" dirty="0">
              <a:latin typeface="Times New Roman" pitchFamily="18" charset="0"/>
            </a:endParaRPr>
          </a:p>
          <a:p>
            <a:pPr marL="0" indent="266700" eaLnBrk="1" hangingPunct="1">
              <a:lnSpc>
                <a:spcPct val="120000"/>
              </a:lnSpc>
              <a:spcBef>
                <a:spcPts val="800"/>
              </a:spcBef>
              <a:buClr>
                <a:srgbClr val="FFFF00"/>
              </a:buClr>
              <a:buSzPct val="80000"/>
            </a:pPr>
            <a:r>
              <a:rPr kumimoji="1" lang="zh-CN" altLang="en-US" sz="2400" dirty="0" smtClean="0">
                <a:latin typeface="Times New Roman" pitchFamily="18" charset="0"/>
              </a:rPr>
              <a:t>① </a:t>
            </a:r>
            <a:r>
              <a:rPr kumimoji="1" lang="zh-CN" altLang="en-US" sz="2400" u="sng" dirty="0" smtClean="0">
                <a:solidFill>
                  <a:srgbClr val="FFFF00"/>
                </a:solidFill>
                <a:latin typeface="Times New Roman" pitchFamily="18" charset="0"/>
              </a:rPr>
              <a:t>周</a:t>
            </a:r>
            <a:r>
              <a:rPr kumimoji="1" lang="zh-CN" altLang="en-US" sz="2400" u="sng" dirty="0">
                <a:solidFill>
                  <a:srgbClr val="FFFF00"/>
                </a:solidFill>
                <a:latin typeface="Times New Roman" pitchFamily="18" charset="0"/>
              </a:rPr>
              <a:t>期性</a:t>
            </a:r>
            <a:r>
              <a:rPr kumimoji="1" lang="zh-CN" altLang="en-US" sz="2400" dirty="0">
                <a:solidFill>
                  <a:srgbClr val="FFFF00"/>
                </a:solidFill>
                <a:latin typeface="Times New Roman" pitchFamily="18" charset="0"/>
              </a:rPr>
              <a:t>实时任务</a:t>
            </a:r>
            <a:r>
              <a:rPr kumimoji="1" lang="zh-CN" altLang="en-US" sz="2400" dirty="0" smtClean="0">
                <a:latin typeface="Times New Roman" pitchFamily="18" charset="0"/>
              </a:rPr>
              <a:t>：</a:t>
            </a:r>
            <a:r>
              <a:rPr kumimoji="1" lang="zh-CN" altLang="en-US" sz="2400" dirty="0">
                <a:solidFill>
                  <a:schemeClr val="tx2"/>
                </a:solidFill>
                <a:latin typeface="Times New Roman" pitchFamily="18" charset="0"/>
              </a:rPr>
              <a:t>外部设备</a:t>
            </a:r>
            <a:r>
              <a:rPr kumimoji="1" lang="zh-CN" altLang="en-US" sz="2400" dirty="0" smtClean="0">
                <a:solidFill>
                  <a:srgbClr val="FF0000"/>
                </a:solidFill>
                <a:latin typeface="Times New Roman" pitchFamily="18" charset="0"/>
              </a:rPr>
              <a:t>周</a:t>
            </a:r>
            <a:r>
              <a:rPr kumimoji="1" lang="zh-CN" altLang="en-US" sz="2400" dirty="0">
                <a:solidFill>
                  <a:srgbClr val="FF0000"/>
                </a:solidFill>
                <a:latin typeface="Times New Roman" pitchFamily="18" charset="0"/>
              </a:rPr>
              <a:t>期性</a:t>
            </a:r>
            <a:r>
              <a:rPr kumimoji="1" lang="zh-CN" altLang="en-US" sz="2400" dirty="0">
                <a:latin typeface="Times New Roman" pitchFamily="18" charset="0"/>
              </a:rPr>
              <a:t>发</a:t>
            </a:r>
            <a:r>
              <a:rPr kumimoji="1" lang="zh-CN" altLang="en-US" sz="2400" dirty="0" smtClean="0">
                <a:latin typeface="Times New Roman" pitchFamily="18" charset="0"/>
              </a:rPr>
              <a:t>出“处理请求”信号，要求计算机及时处理。 </a:t>
            </a:r>
            <a:endParaRPr kumimoji="1" lang="zh-CN" altLang="en-US" sz="2400" dirty="0">
              <a:latin typeface="Times New Roman" pitchFamily="18" charset="0"/>
            </a:endParaRPr>
          </a:p>
          <a:p>
            <a:pPr marL="0" indent="266700" eaLnBrk="1" hangingPunct="1">
              <a:lnSpc>
                <a:spcPct val="120000"/>
              </a:lnSpc>
              <a:spcBef>
                <a:spcPts val="800"/>
              </a:spcBef>
              <a:buClr>
                <a:srgbClr val="FFFF00"/>
              </a:buClr>
              <a:buSzPct val="80000"/>
            </a:pPr>
            <a:r>
              <a:rPr kumimoji="1" lang="zh-CN" altLang="en-US" sz="2400" dirty="0" smtClean="0">
                <a:latin typeface="Times New Roman" pitchFamily="18" charset="0"/>
              </a:rPr>
              <a:t>② </a:t>
            </a:r>
            <a:r>
              <a:rPr kumimoji="1" lang="zh-CN" altLang="en-US" sz="2400" b="1" u="sng" dirty="0" smtClean="0">
                <a:solidFill>
                  <a:srgbClr val="FFFF00"/>
                </a:solidFill>
                <a:latin typeface="Times New Roman" pitchFamily="18" charset="0"/>
              </a:rPr>
              <a:t>非</a:t>
            </a:r>
            <a:r>
              <a:rPr kumimoji="1" lang="zh-CN" altLang="en-US" sz="2400" u="sng" dirty="0">
                <a:solidFill>
                  <a:srgbClr val="FFFF00"/>
                </a:solidFill>
                <a:latin typeface="Times New Roman" pitchFamily="18" charset="0"/>
              </a:rPr>
              <a:t>周期性</a:t>
            </a:r>
            <a:r>
              <a:rPr kumimoji="1" lang="zh-CN" altLang="en-US" sz="2400" dirty="0">
                <a:solidFill>
                  <a:srgbClr val="FFFF00"/>
                </a:solidFill>
                <a:latin typeface="Times New Roman" pitchFamily="18" charset="0"/>
              </a:rPr>
              <a:t>实时任务</a:t>
            </a:r>
            <a:r>
              <a:rPr kumimoji="1" lang="en-US" altLang="zh-CN" sz="2400" b="1" dirty="0" smtClean="0">
                <a:latin typeface="Times New Roman" pitchFamily="18" charset="0"/>
              </a:rPr>
              <a:t>: </a:t>
            </a:r>
            <a:r>
              <a:rPr kumimoji="1" lang="zh-CN" altLang="en-US" sz="2400" dirty="0" smtClean="0">
                <a:latin typeface="Times New Roman" pitchFamily="18" charset="0"/>
              </a:rPr>
              <a:t>外</a:t>
            </a:r>
            <a:r>
              <a:rPr kumimoji="1" lang="zh-CN" altLang="en-US" sz="2400" dirty="0">
                <a:latin typeface="Times New Roman" pitchFamily="18" charset="0"/>
              </a:rPr>
              <a:t>部设备所发出</a:t>
            </a:r>
            <a:r>
              <a:rPr kumimoji="1" lang="zh-CN" altLang="en-US" sz="2400" dirty="0" smtClean="0">
                <a:latin typeface="Times New Roman" pitchFamily="18" charset="0"/>
              </a:rPr>
              <a:t>的信</a:t>
            </a:r>
            <a:r>
              <a:rPr kumimoji="1" lang="zh-CN" altLang="en-US" sz="2400" dirty="0">
                <a:latin typeface="Times New Roman" pitchFamily="18" charset="0"/>
              </a:rPr>
              <a:t>号并</a:t>
            </a:r>
            <a:r>
              <a:rPr kumimoji="1" lang="zh-CN" altLang="en-US" sz="2400" b="1" dirty="0">
                <a:solidFill>
                  <a:srgbClr val="FF0000"/>
                </a:solidFill>
                <a:latin typeface="Times New Roman" pitchFamily="18" charset="0"/>
              </a:rPr>
              <a:t>无</a:t>
            </a:r>
            <a:r>
              <a:rPr kumimoji="1" lang="zh-CN" altLang="en-US" sz="2400" dirty="0">
                <a:solidFill>
                  <a:srgbClr val="FFCC66"/>
                </a:solidFill>
                <a:latin typeface="Times New Roman" pitchFamily="18" charset="0"/>
              </a:rPr>
              <a:t>明显的周期性</a:t>
            </a:r>
            <a:r>
              <a:rPr kumimoji="1" lang="zh-CN" altLang="en-US" sz="2400" dirty="0">
                <a:latin typeface="Times New Roman" pitchFamily="18" charset="0"/>
              </a:rPr>
              <a:t>，但都必须联系着一个</a:t>
            </a:r>
            <a:r>
              <a:rPr kumimoji="1" lang="zh-CN" altLang="en-US" sz="2400" dirty="0">
                <a:solidFill>
                  <a:srgbClr val="FFCC66"/>
                </a:solidFill>
                <a:latin typeface="Times New Roman" pitchFamily="18" charset="0"/>
              </a:rPr>
              <a:t>截止时间</a:t>
            </a:r>
            <a:r>
              <a:rPr kumimoji="1" lang="en-US" altLang="zh-CN" sz="2400" dirty="0">
                <a:solidFill>
                  <a:srgbClr val="FFCC66"/>
                </a:solidFill>
                <a:latin typeface="Times New Roman" pitchFamily="18" charset="0"/>
              </a:rPr>
              <a:t>(Deadline)</a:t>
            </a:r>
            <a:r>
              <a:rPr kumimoji="1" lang="zh-CN" altLang="en-US" sz="2400" dirty="0">
                <a:latin typeface="Times New Roman" pitchFamily="18" charset="0"/>
              </a:rPr>
              <a:t>。它又可分为</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marL="271463" indent="-4763" eaLnBrk="1" hangingPunct="1">
              <a:lnSpc>
                <a:spcPct val="120000"/>
              </a:lnSpc>
              <a:spcBef>
                <a:spcPts val="0"/>
              </a:spcBef>
              <a:buClr>
                <a:srgbClr val="FFFF00"/>
              </a:buClr>
              <a:buSzPct val="80000"/>
              <a:buFont typeface="Wingdings" panose="05000000000000000000" pitchFamily="2" charset="2"/>
              <a:buChar char="n"/>
            </a:pPr>
            <a:r>
              <a:rPr kumimoji="1" lang="zh-CN" altLang="en-US" sz="2400" dirty="0">
                <a:latin typeface="Times New Roman" pitchFamily="18" charset="0"/>
              </a:rPr>
              <a:t> </a:t>
            </a:r>
            <a:r>
              <a:rPr kumimoji="1" lang="zh-CN" altLang="en-US" sz="2200" dirty="0" smtClean="0">
                <a:solidFill>
                  <a:srgbClr val="FFCC66"/>
                </a:solidFill>
                <a:latin typeface="Times New Roman" pitchFamily="18" charset="0"/>
              </a:rPr>
              <a:t>开</a:t>
            </a:r>
            <a:r>
              <a:rPr kumimoji="1" lang="zh-CN" altLang="en-US" sz="2200" dirty="0">
                <a:solidFill>
                  <a:srgbClr val="FFCC66"/>
                </a:solidFill>
                <a:latin typeface="Times New Roman" pitchFamily="18" charset="0"/>
              </a:rPr>
              <a:t>始截止时间</a:t>
            </a:r>
            <a:r>
              <a:rPr kumimoji="1" lang="en-US" altLang="zh-CN" sz="2200" dirty="0">
                <a:latin typeface="Courier New" pitchFamily="49" charset="0"/>
              </a:rPr>
              <a:t>——</a:t>
            </a:r>
            <a:r>
              <a:rPr kumimoji="1" lang="zh-CN" altLang="en-US" sz="2200" dirty="0">
                <a:latin typeface="Times New Roman" pitchFamily="18" charset="0"/>
              </a:rPr>
              <a:t>任务在</a:t>
            </a:r>
            <a:r>
              <a:rPr kumimoji="1" lang="zh-CN" altLang="en-US" sz="2200" u="sng" dirty="0">
                <a:latin typeface="Times New Roman" pitchFamily="18" charset="0"/>
              </a:rPr>
              <a:t>某时间以前</a:t>
            </a:r>
            <a:r>
              <a:rPr kumimoji="1" lang="zh-CN" altLang="en-US" sz="2200" dirty="0">
                <a:solidFill>
                  <a:schemeClr val="tx2"/>
                </a:solidFill>
                <a:latin typeface="Times New Roman" pitchFamily="18" charset="0"/>
              </a:rPr>
              <a:t>必须</a:t>
            </a:r>
            <a:r>
              <a:rPr kumimoji="1" lang="zh-CN" altLang="en-US" sz="2200" u="sng" dirty="0">
                <a:solidFill>
                  <a:schemeClr val="tx2"/>
                </a:solidFill>
                <a:latin typeface="Times New Roman" pitchFamily="18" charset="0"/>
              </a:rPr>
              <a:t>开始</a:t>
            </a:r>
            <a:r>
              <a:rPr kumimoji="1" lang="zh-CN" altLang="en-US" sz="2200" dirty="0">
                <a:latin typeface="Times New Roman" pitchFamily="18" charset="0"/>
              </a:rPr>
              <a:t>执行</a:t>
            </a:r>
            <a:r>
              <a:rPr kumimoji="1" lang="zh-CN" altLang="en-US" sz="2200" dirty="0" smtClean="0">
                <a:latin typeface="Times New Roman" pitchFamily="18" charset="0"/>
              </a:rPr>
              <a:t>；</a:t>
            </a:r>
            <a:endParaRPr kumimoji="1" lang="en-US" altLang="zh-CN" sz="2200" dirty="0" smtClean="0">
              <a:latin typeface="Times New Roman" pitchFamily="18" charset="0"/>
            </a:endParaRPr>
          </a:p>
          <a:p>
            <a:pPr marL="271463" indent="-4763" eaLnBrk="1" hangingPunct="1">
              <a:lnSpc>
                <a:spcPct val="120000"/>
              </a:lnSpc>
              <a:spcBef>
                <a:spcPts val="0"/>
              </a:spcBef>
              <a:buClr>
                <a:srgbClr val="FFFF00"/>
              </a:buClr>
              <a:buSzPct val="80000"/>
              <a:buFont typeface="Wingdings" panose="05000000000000000000" pitchFamily="2" charset="2"/>
              <a:buChar char="n"/>
            </a:pPr>
            <a:r>
              <a:rPr kumimoji="1" lang="zh-CN" altLang="en-US" sz="2200" dirty="0" smtClean="0">
                <a:latin typeface="Times New Roman" pitchFamily="18" charset="0"/>
              </a:rPr>
              <a:t> </a:t>
            </a:r>
            <a:r>
              <a:rPr kumimoji="1" lang="zh-CN" altLang="en-US" sz="2200" dirty="0">
                <a:solidFill>
                  <a:srgbClr val="FFCC66"/>
                </a:solidFill>
                <a:latin typeface="Times New Roman" pitchFamily="18" charset="0"/>
              </a:rPr>
              <a:t>完成截止时间</a:t>
            </a:r>
            <a:r>
              <a:rPr kumimoji="1" lang="en-US" altLang="zh-CN" sz="2200" dirty="0">
                <a:latin typeface="Times New Roman" pitchFamily="18" charset="0"/>
              </a:rPr>
              <a:t>——</a:t>
            </a:r>
            <a:r>
              <a:rPr kumimoji="1" lang="zh-CN" altLang="en-US" sz="2200" dirty="0">
                <a:latin typeface="Times New Roman" pitchFamily="18" charset="0"/>
              </a:rPr>
              <a:t>任务在</a:t>
            </a:r>
            <a:r>
              <a:rPr kumimoji="1" lang="zh-CN" altLang="en-US" sz="2200" u="sng" dirty="0">
                <a:latin typeface="Times New Roman" pitchFamily="18" charset="0"/>
              </a:rPr>
              <a:t>某时间以前</a:t>
            </a:r>
            <a:r>
              <a:rPr kumimoji="1" lang="zh-CN" altLang="en-US" sz="2200" dirty="0">
                <a:solidFill>
                  <a:schemeClr val="tx2"/>
                </a:solidFill>
                <a:latin typeface="Times New Roman" pitchFamily="18" charset="0"/>
              </a:rPr>
              <a:t>必须</a:t>
            </a:r>
            <a:r>
              <a:rPr kumimoji="1" lang="zh-CN" altLang="en-US" sz="2200" u="sng" dirty="0">
                <a:solidFill>
                  <a:schemeClr val="tx2"/>
                </a:solidFill>
                <a:latin typeface="Times New Roman" pitchFamily="18" charset="0"/>
              </a:rPr>
              <a:t>完成</a:t>
            </a:r>
            <a:r>
              <a:rPr kumimoji="1" lang="zh-CN" altLang="en-US" sz="2200" dirty="0">
                <a:latin typeface="Times New Roman" pitchFamily="18" charset="0"/>
              </a:rPr>
              <a:t>。 </a:t>
            </a:r>
          </a:p>
          <a:p>
            <a:pPr marL="0" indent="0" eaLnBrk="1" hangingPunct="1">
              <a:lnSpc>
                <a:spcPct val="120000"/>
              </a:lnSpc>
              <a:spcBef>
                <a:spcPts val="800"/>
              </a:spcBef>
              <a:buClr>
                <a:srgbClr val="FFFF00"/>
              </a:buClr>
              <a:buSzPct val="80000"/>
            </a:pPr>
            <a:r>
              <a:rPr kumimoji="1" lang="zh-CN" altLang="en-US" sz="2400" dirty="0" smtClean="0">
                <a:latin typeface="Times New Roman" pitchFamily="18" charset="0"/>
              </a:rPr>
              <a:t>       </a:t>
            </a:r>
            <a:endParaRPr kumimoji="1" lang="zh-CN" altLang="en-US" sz="2400"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838200" y="980728"/>
            <a:ext cx="7620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400" dirty="0" smtClean="0">
                <a:latin typeface="Times New Roman" pitchFamily="18" charset="0"/>
              </a:rPr>
              <a:t> (2</a:t>
            </a:r>
            <a:r>
              <a:rPr kumimoji="1" lang="en-US" altLang="zh-CN" sz="2400" dirty="0">
                <a:latin typeface="Times New Roman" pitchFamily="18" charset="0"/>
              </a:rPr>
              <a:t>) </a:t>
            </a:r>
            <a:r>
              <a:rPr kumimoji="1" lang="zh-CN" altLang="en-US" sz="2400" dirty="0">
                <a:latin typeface="Times New Roman" pitchFamily="18" charset="0"/>
              </a:rPr>
              <a:t>根据对</a:t>
            </a:r>
            <a:r>
              <a:rPr kumimoji="1" lang="zh-CN" altLang="en-US" sz="2400" b="1" u="sng" dirty="0">
                <a:solidFill>
                  <a:srgbClr val="FF6600"/>
                </a:solidFill>
                <a:latin typeface="Times New Roman" pitchFamily="18" charset="0"/>
              </a:rPr>
              <a:t>截止时间</a:t>
            </a:r>
            <a:r>
              <a:rPr kumimoji="1" lang="zh-CN" altLang="en-US" sz="2400" dirty="0">
                <a:latin typeface="Times New Roman" pitchFamily="18" charset="0"/>
              </a:rPr>
              <a:t>的要求来划分</a:t>
            </a:r>
          </a:p>
          <a:p>
            <a:pPr algn="just" eaLnBrk="1" hangingPunct="1">
              <a:lnSpc>
                <a:spcPct val="150000"/>
              </a:lnSpc>
              <a:spcBef>
                <a:spcPct val="50000"/>
              </a:spcBef>
              <a:buClr>
                <a:srgbClr val="FFFF00"/>
              </a:buClr>
              <a:buSzPct val="80000"/>
            </a:pPr>
            <a:r>
              <a:rPr kumimoji="1" lang="zh-CN" altLang="en-US" sz="2400" dirty="0" smtClean="0">
                <a:latin typeface="Times New Roman" pitchFamily="18" charset="0"/>
              </a:rPr>
              <a:t>  ① </a:t>
            </a:r>
            <a:r>
              <a:rPr kumimoji="1" lang="zh-CN" altLang="en-US" sz="2400" dirty="0">
                <a:solidFill>
                  <a:srgbClr val="FFFF00"/>
                </a:solidFill>
                <a:latin typeface="Times New Roman" pitchFamily="18" charset="0"/>
              </a:rPr>
              <a:t>硬实时任务</a:t>
            </a:r>
            <a:r>
              <a:rPr kumimoji="1" lang="en-US" altLang="zh-CN" sz="2400" dirty="0" smtClean="0">
                <a:latin typeface="Times New Roman" pitchFamily="18" charset="0"/>
              </a:rPr>
              <a:t>(hard real-time task)</a:t>
            </a:r>
            <a:r>
              <a:rPr kumimoji="1" lang="zh-CN" altLang="en-US" sz="2400" dirty="0" smtClean="0">
                <a:latin typeface="Times New Roman" pitchFamily="18" charset="0"/>
              </a:rPr>
              <a:t>。</a:t>
            </a:r>
            <a:r>
              <a:rPr kumimoji="1" lang="zh-CN" altLang="en-US" sz="2400" dirty="0">
                <a:latin typeface="Times New Roman" pitchFamily="18" charset="0"/>
              </a:rPr>
              <a:t>系统</a:t>
            </a:r>
            <a:r>
              <a:rPr kumimoji="1" lang="zh-CN" altLang="en-US" sz="2400" b="1" u="sng" dirty="0">
                <a:solidFill>
                  <a:srgbClr val="FF6600"/>
                </a:solidFill>
                <a:latin typeface="Times New Roman" pitchFamily="18" charset="0"/>
              </a:rPr>
              <a:t>必须</a:t>
            </a:r>
            <a:r>
              <a:rPr kumimoji="1" lang="zh-CN" altLang="en-US" sz="2400" b="1" u="sng" dirty="0">
                <a:latin typeface="Times New Roman" pitchFamily="18" charset="0"/>
              </a:rPr>
              <a:t>满足任务对</a:t>
            </a:r>
            <a:r>
              <a:rPr kumimoji="1" lang="zh-CN" altLang="en-US" sz="2400" b="1" u="sng" dirty="0">
                <a:solidFill>
                  <a:schemeClr val="tx2"/>
                </a:solidFill>
                <a:latin typeface="Times New Roman" pitchFamily="18" charset="0"/>
              </a:rPr>
              <a:t>截止时间</a:t>
            </a:r>
            <a:r>
              <a:rPr kumimoji="1" lang="zh-CN" altLang="en-US" sz="2400" b="1" u="sng" dirty="0">
                <a:latin typeface="Times New Roman" pitchFamily="18" charset="0"/>
              </a:rPr>
              <a:t>的要求</a:t>
            </a:r>
            <a:r>
              <a:rPr kumimoji="1" lang="zh-CN" altLang="en-US" sz="2400" dirty="0">
                <a:latin typeface="Times New Roman" pitchFamily="18" charset="0"/>
              </a:rPr>
              <a:t>，否则可能出现难以预测的结果</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50000"/>
              </a:lnSpc>
              <a:spcBef>
                <a:spcPct val="50000"/>
              </a:spcBef>
              <a:buClr>
                <a:srgbClr val="FFFF00"/>
              </a:buClr>
              <a:buSzPct val="80000"/>
            </a:pPr>
            <a:r>
              <a:rPr kumimoji="1" lang="zh-CN" altLang="en-US" sz="2400" dirty="0" smtClean="0">
                <a:latin typeface="Times New Roman" pitchFamily="18" charset="0"/>
              </a:rPr>
              <a:t>  ② </a:t>
            </a:r>
            <a:r>
              <a:rPr kumimoji="1" lang="zh-CN" altLang="en-US" sz="2400" dirty="0">
                <a:solidFill>
                  <a:srgbClr val="FFFF00"/>
                </a:solidFill>
                <a:latin typeface="Times New Roman" pitchFamily="18" charset="0"/>
              </a:rPr>
              <a:t>软实时任务</a:t>
            </a:r>
            <a:r>
              <a:rPr kumimoji="1" lang="en-US" altLang="zh-CN" sz="2400" dirty="0">
                <a:latin typeface="Times New Roman" pitchFamily="18" charset="0"/>
              </a:rPr>
              <a:t>(Soft real-time task)</a:t>
            </a:r>
            <a:r>
              <a:rPr kumimoji="1" lang="zh-CN" altLang="en-US" sz="2400" dirty="0">
                <a:latin typeface="Times New Roman" pitchFamily="18" charset="0"/>
              </a:rPr>
              <a:t>。它也联系着一个</a:t>
            </a:r>
            <a:r>
              <a:rPr kumimoji="1" lang="zh-CN" altLang="en-US" sz="2400" b="1" u="sng" dirty="0">
                <a:latin typeface="Times New Roman" pitchFamily="18" charset="0"/>
              </a:rPr>
              <a:t>截止时间， 但并</a:t>
            </a:r>
            <a:r>
              <a:rPr kumimoji="1" lang="zh-CN" altLang="en-US" sz="2400" b="1" u="sng" dirty="0">
                <a:solidFill>
                  <a:srgbClr val="FF6600"/>
                </a:solidFill>
                <a:latin typeface="Times New Roman" pitchFamily="18" charset="0"/>
              </a:rPr>
              <a:t>不严格</a:t>
            </a:r>
            <a:r>
              <a:rPr kumimoji="1" lang="zh-CN" altLang="en-US" sz="2400" dirty="0">
                <a:latin typeface="Times New Roman" pitchFamily="18" charset="0"/>
              </a:rPr>
              <a:t>，若偶尔错过了任务的截止时间， 对系统产生的影响也不会太大</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50000"/>
              </a:lnSpc>
              <a:spcBef>
                <a:spcPct val="50000"/>
              </a:spcBef>
              <a:buClr>
                <a:srgbClr val="FFFF00"/>
              </a:buClr>
              <a:buSzPct val="80000"/>
            </a:pPr>
            <a:r>
              <a:rPr kumimoji="1" lang="zh-CN" altLang="en-US" sz="2400" dirty="0" smtClean="0">
                <a:latin typeface="Times New Roman" pitchFamily="18" charset="0"/>
              </a:rPr>
              <a:t> </a:t>
            </a:r>
            <a:endParaRPr kumimoji="1" lang="zh-CN" altLang="en-US" sz="2400"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930758" y="476671"/>
            <a:ext cx="6132513" cy="345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5000"/>
              </a:lnSpc>
              <a:spcBef>
                <a:spcPct val="50000"/>
              </a:spcBef>
            </a:pPr>
            <a:r>
              <a:rPr kumimoji="1" lang="en-US" altLang="zh-CN" sz="2400" b="1" dirty="0">
                <a:latin typeface="Times New Roman" pitchFamily="18" charset="0"/>
              </a:rPr>
              <a:t>3. </a:t>
            </a:r>
            <a:r>
              <a:rPr kumimoji="1" lang="zh-CN" altLang="en-US" sz="2400" b="1" u="sng" dirty="0">
                <a:latin typeface="Times New Roman" pitchFamily="18" charset="0"/>
              </a:rPr>
              <a:t>实时系统</a:t>
            </a:r>
            <a:r>
              <a:rPr kumimoji="1" lang="zh-CN" altLang="en-US" sz="2400" b="1" dirty="0">
                <a:latin typeface="Times New Roman" pitchFamily="18" charset="0"/>
              </a:rPr>
              <a:t>与分时系统特征的比较（略）</a:t>
            </a:r>
            <a:r>
              <a:rPr kumimoji="1" lang="zh-CN" altLang="en-US" sz="2400" dirty="0">
                <a:latin typeface="Times New Roman" pitchFamily="18" charset="0"/>
              </a:rPr>
              <a:t> </a:t>
            </a:r>
          </a:p>
          <a:p>
            <a:pPr eaLnBrk="1" hangingPunct="1">
              <a:lnSpc>
                <a:spcPct val="130000"/>
              </a:lnSpc>
              <a:spcBef>
                <a:spcPts val="600"/>
              </a:spcBef>
              <a:buFontTx/>
              <a:buAutoNum type="arabicParenBoth"/>
            </a:pPr>
            <a:r>
              <a:rPr kumimoji="1" lang="zh-CN" altLang="en-US" sz="2400" dirty="0">
                <a:latin typeface="Times New Roman" pitchFamily="18" charset="0"/>
              </a:rPr>
              <a:t>多路性。 </a:t>
            </a:r>
          </a:p>
          <a:p>
            <a:pPr eaLnBrk="1" hangingPunct="1">
              <a:lnSpc>
                <a:spcPct val="130000"/>
              </a:lnSpc>
              <a:spcBef>
                <a:spcPts val="600"/>
              </a:spcBef>
            </a:pPr>
            <a:r>
              <a:rPr kumimoji="1" lang="en-US" altLang="zh-CN" sz="2400" dirty="0">
                <a:latin typeface="Times New Roman" pitchFamily="18" charset="0"/>
              </a:rPr>
              <a:t>(2) </a:t>
            </a:r>
            <a:r>
              <a:rPr kumimoji="1" lang="zh-CN" altLang="en-US" sz="2400" dirty="0">
                <a:latin typeface="Times New Roman" pitchFamily="18" charset="0"/>
              </a:rPr>
              <a:t>独立性。 </a:t>
            </a:r>
          </a:p>
          <a:p>
            <a:pPr eaLnBrk="1" hangingPunct="1">
              <a:lnSpc>
                <a:spcPct val="130000"/>
              </a:lnSpc>
              <a:spcBef>
                <a:spcPts val="600"/>
              </a:spcBef>
            </a:pPr>
            <a:r>
              <a:rPr kumimoji="1" lang="en-US" altLang="zh-CN" sz="2400" dirty="0">
                <a:latin typeface="Times New Roman" pitchFamily="18" charset="0"/>
              </a:rPr>
              <a:t>(3) </a:t>
            </a:r>
            <a:r>
              <a:rPr kumimoji="1" lang="zh-CN" altLang="en-US" sz="2400" dirty="0">
                <a:latin typeface="Times New Roman" pitchFamily="18" charset="0"/>
              </a:rPr>
              <a:t>及时性。 </a:t>
            </a:r>
          </a:p>
          <a:p>
            <a:pPr eaLnBrk="1" hangingPunct="1">
              <a:lnSpc>
                <a:spcPct val="130000"/>
              </a:lnSpc>
              <a:spcBef>
                <a:spcPts val="600"/>
              </a:spcBef>
            </a:pPr>
            <a:r>
              <a:rPr kumimoji="1" lang="en-US" altLang="zh-CN" sz="2400" dirty="0">
                <a:latin typeface="Times New Roman" pitchFamily="18" charset="0"/>
              </a:rPr>
              <a:t>(4) </a:t>
            </a:r>
            <a:r>
              <a:rPr kumimoji="1" lang="zh-CN" altLang="en-US" sz="2400" dirty="0">
                <a:latin typeface="Times New Roman" pitchFamily="18" charset="0"/>
              </a:rPr>
              <a:t>交互性。 </a:t>
            </a:r>
          </a:p>
          <a:p>
            <a:pPr eaLnBrk="1" hangingPunct="1">
              <a:lnSpc>
                <a:spcPct val="130000"/>
              </a:lnSpc>
              <a:spcBef>
                <a:spcPts val="600"/>
              </a:spcBef>
            </a:pPr>
            <a:r>
              <a:rPr kumimoji="1" lang="en-US" altLang="zh-CN" sz="2400" dirty="0">
                <a:latin typeface="Times New Roman" pitchFamily="18" charset="0"/>
              </a:rPr>
              <a:t>(5) </a:t>
            </a:r>
            <a:r>
              <a:rPr kumimoji="1" lang="zh-CN" altLang="en-US" sz="2400" dirty="0">
                <a:latin typeface="Times New Roman" pitchFamily="18" charset="0"/>
              </a:rPr>
              <a:t>可靠性。 </a:t>
            </a:r>
          </a:p>
        </p:txBody>
      </p:sp>
      <p:sp>
        <p:nvSpPr>
          <p:cNvPr id="39939" name="AutoShape 5">
            <a:hlinkClick r:id="" action="ppaction://hlinkshowjump?jump=firstslide" highlightClick="1"/>
          </p:cNvPr>
          <p:cNvSpPr>
            <a:spLocks noChangeArrowheads="1"/>
          </p:cNvSpPr>
          <p:nvPr/>
        </p:nvSpPr>
        <p:spPr bwMode="auto">
          <a:xfrm>
            <a:off x="8534400" y="6546850"/>
            <a:ext cx="609600" cy="3048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grpSp>
        <p:nvGrpSpPr>
          <p:cNvPr id="3" name="组合 2"/>
          <p:cNvGrpSpPr/>
          <p:nvPr/>
        </p:nvGrpSpPr>
        <p:grpSpPr>
          <a:xfrm>
            <a:off x="5886764" y="5721251"/>
            <a:ext cx="3222708" cy="1136749"/>
            <a:chOff x="5886764" y="5721251"/>
            <a:chExt cx="3222708" cy="1136749"/>
          </a:xfrm>
        </p:grpSpPr>
        <p:sp>
          <p:nvSpPr>
            <p:cNvPr id="2" name="矩形 1"/>
            <p:cNvSpPr/>
            <p:nvPr/>
          </p:nvSpPr>
          <p:spPr>
            <a:xfrm>
              <a:off x="5886764" y="6133946"/>
              <a:ext cx="1645002" cy="369332"/>
            </a:xfrm>
            <a:prstGeom prst="rect">
              <a:avLst/>
            </a:prstGeom>
          </p:spPr>
          <p:txBody>
            <a:bodyPr wrap="none">
              <a:spAutoFit/>
            </a:bodyPr>
            <a:lstStyle/>
            <a:p>
              <a:pPr eaLnBrk="1" hangingPunct="1"/>
              <a:r>
                <a:rPr kumimoji="1" lang="en-US" altLang="zh-CN" b="1" dirty="0" smtClean="0">
                  <a:latin typeface="Times New Roman" pitchFamily="18" charset="0"/>
                </a:rPr>
                <a:t>1.2 </a:t>
              </a:r>
              <a:r>
                <a:rPr kumimoji="1" lang="zh-CN" altLang="en-US" b="1" dirty="0" smtClean="0">
                  <a:latin typeface="Times New Roman" pitchFamily="18" charset="0"/>
                </a:rPr>
                <a:t> </a:t>
              </a:r>
              <a:r>
                <a:rPr kumimoji="1" lang="en-US" altLang="zh-CN" b="1" dirty="0" smtClean="0">
                  <a:latin typeface="Times New Roman" pitchFamily="18" charset="0"/>
                </a:rPr>
                <a:t>OS</a:t>
              </a:r>
              <a:r>
                <a:rPr kumimoji="1" lang="zh-CN" altLang="en-US" b="1" dirty="0" smtClean="0">
                  <a:latin typeface="Times New Roman" pitchFamily="18" charset="0"/>
                </a:rPr>
                <a:t>的发展</a:t>
              </a:r>
              <a:r>
                <a:rPr kumimoji="1" lang="zh-CN" altLang="en-US" sz="1600" b="1" dirty="0" smtClean="0">
                  <a:latin typeface="Times New Roman" pitchFamily="18" charset="0"/>
                </a:rPr>
                <a:t> </a:t>
              </a:r>
              <a:endParaRPr kumimoji="1" lang="zh-CN" altLang="en-US" sz="1600" b="1" dirty="0">
                <a:latin typeface="Times New Roman" pitchFamily="18" charset="0"/>
              </a:endParaRPr>
            </a:p>
          </p:txBody>
        </p:sp>
        <p:pic>
          <p:nvPicPr>
            <p:cNvPr id="5" name="Picture 9" descr="C:\Users\Lenovo\AppData\Local\Microsoft\Windows\Temporary Internet Files\Content.IE5\J73W6T4E\450px-The_Complete_Library_of_the_Four_Treasuries_Collected_in_Wenlan_Pavilion_2015-0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7493" y="5721251"/>
              <a:ext cx="1521979" cy="1136749"/>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 Box 4"/>
          <p:cNvSpPr txBox="1">
            <a:spLocks noChangeArrowheads="1"/>
          </p:cNvSpPr>
          <p:nvPr/>
        </p:nvSpPr>
        <p:spPr bwMode="auto">
          <a:xfrm>
            <a:off x="896884" y="3926847"/>
            <a:ext cx="7965642" cy="221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smtClean="0">
                <a:solidFill>
                  <a:srgbClr val="FF6600"/>
                </a:solidFill>
                <a:latin typeface="Times New Roman" pitchFamily="18" charset="0"/>
              </a:rPr>
              <a:t>1.2.6 </a:t>
            </a:r>
            <a:r>
              <a:rPr kumimoji="1" lang="zh-CN" altLang="en-US" sz="3200" b="1" dirty="0" smtClean="0">
                <a:solidFill>
                  <a:srgbClr val="FF6600"/>
                </a:solidFill>
                <a:latin typeface="Times New Roman" pitchFamily="18" charset="0"/>
              </a:rPr>
              <a:t>微机操作系统的发展   （</a:t>
            </a:r>
            <a:r>
              <a:rPr kumimoji="1" lang="zh-CN" altLang="en-US" sz="3200" b="1" dirty="0" smtClean="0">
                <a:solidFill>
                  <a:schemeClr val="tx2"/>
                </a:solidFill>
                <a:latin typeface="Times New Roman" pitchFamily="18" charset="0"/>
              </a:rPr>
              <a:t>自学</a:t>
            </a:r>
            <a:r>
              <a:rPr kumimoji="1" lang="en-US" altLang="zh-CN" sz="3200" b="1" dirty="0" smtClean="0">
                <a:solidFill>
                  <a:schemeClr val="tx2"/>
                </a:solidFill>
                <a:latin typeface="Times New Roman" pitchFamily="18" charset="0"/>
              </a:rPr>
              <a:t>-&gt;</a:t>
            </a:r>
            <a:r>
              <a:rPr kumimoji="1" lang="zh-CN" altLang="en-US" sz="3200" b="1" dirty="0" smtClean="0">
                <a:solidFill>
                  <a:schemeClr val="tx2"/>
                </a:solidFill>
                <a:latin typeface="Times New Roman" pitchFamily="18" charset="0"/>
              </a:rPr>
              <a:t>理解</a:t>
            </a:r>
            <a:r>
              <a:rPr kumimoji="1" lang="zh-CN" altLang="en-US" sz="3200" b="1" dirty="0" smtClean="0">
                <a:solidFill>
                  <a:srgbClr val="FF6600"/>
                </a:solidFill>
                <a:latin typeface="Times New Roman" pitchFamily="18" charset="0"/>
              </a:rPr>
              <a:t>）</a:t>
            </a:r>
            <a:endParaRPr kumimoji="1" lang="en-US" altLang="zh-CN" sz="3200" b="1" dirty="0" smtClean="0">
              <a:solidFill>
                <a:srgbClr val="FF6600"/>
              </a:solidFill>
              <a:latin typeface="Times New Roman" pitchFamily="18" charset="0"/>
            </a:endParaRPr>
          </a:p>
          <a:p>
            <a:pPr eaLnBrk="1" hangingPunct="1">
              <a:lnSpc>
                <a:spcPct val="130000"/>
              </a:lnSpc>
              <a:spcBef>
                <a:spcPts val="600"/>
              </a:spcBef>
            </a:pPr>
            <a:r>
              <a:rPr kumimoji="1" lang="zh-CN" altLang="en-US" sz="2400" dirty="0" smtClean="0">
                <a:latin typeface="Times New Roman" pitchFamily="18" charset="0"/>
              </a:rPr>
              <a:t>（</a:t>
            </a:r>
            <a:r>
              <a:rPr kumimoji="1" lang="en-US" altLang="zh-CN" sz="2400" dirty="0" smtClean="0">
                <a:latin typeface="Times New Roman" pitchFamily="18" charset="0"/>
              </a:rPr>
              <a:t>1</a:t>
            </a:r>
            <a:r>
              <a:rPr kumimoji="1" lang="zh-CN" altLang="en-US" sz="2400" dirty="0" smtClean="0">
                <a:latin typeface="Times New Roman" pitchFamily="18" charset="0"/>
              </a:rPr>
              <a:t>）单</a:t>
            </a:r>
            <a:r>
              <a:rPr kumimoji="1" lang="zh-CN" altLang="en-US" sz="2400" dirty="0">
                <a:latin typeface="Times New Roman" pitchFamily="18" charset="0"/>
              </a:rPr>
              <a:t>用户、单任务</a:t>
            </a:r>
            <a:r>
              <a:rPr kumimoji="1" lang="en-US" altLang="zh-CN" sz="2400" dirty="0" smtClean="0">
                <a:latin typeface="Times New Roman" pitchFamily="18" charset="0"/>
              </a:rPr>
              <a:t>OS</a:t>
            </a:r>
          </a:p>
          <a:p>
            <a:pPr eaLnBrk="1" hangingPunct="1">
              <a:lnSpc>
                <a:spcPct val="130000"/>
              </a:lnSpc>
              <a:spcBef>
                <a:spcPts val="600"/>
              </a:spcBef>
            </a:pPr>
            <a:r>
              <a:rPr kumimoji="1" lang="zh-CN" altLang="en-US" sz="2400" dirty="0" smtClean="0">
                <a:latin typeface="Times New Roman" pitchFamily="18" charset="0"/>
              </a:rPr>
              <a:t>（</a:t>
            </a:r>
            <a:r>
              <a:rPr kumimoji="1" lang="en-US" altLang="zh-CN" sz="2400" dirty="0" smtClean="0">
                <a:latin typeface="Times New Roman" pitchFamily="18" charset="0"/>
              </a:rPr>
              <a:t>2</a:t>
            </a:r>
            <a:r>
              <a:rPr kumimoji="1" lang="zh-CN" altLang="en-US" sz="2400" dirty="0" smtClean="0">
                <a:latin typeface="Times New Roman" pitchFamily="18" charset="0"/>
              </a:rPr>
              <a:t>）单用户、多任务</a:t>
            </a:r>
            <a:r>
              <a:rPr kumimoji="1" lang="en-US" altLang="zh-CN" sz="2400" dirty="0" smtClean="0">
                <a:latin typeface="Times New Roman" pitchFamily="18" charset="0"/>
              </a:rPr>
              <a:t>OS</a:t>
            </a:r>
            <a:endParaRPr kumimoji="1" lang="en-US" altLang="zh-CN" sz="2400" dirty="0">
              <a:latin typeface="Times New Roman" pitchFamily="18" charset="0"/>
            </a:endParaRPr>
          </a:p>
          <a:p>
            <a:pPr marL="457200" indent="-457200" eaLnBrk="1" hangingPunct="1">
              <a:lnSpc>
                <a:spcPct val="120000"/>
              </a:lnSpc>
              <a:spcBef>
                <a:spcPts val="600"/>
              </a:spcBef>
            </a:pPr>
            <a:r>
              <a:rPr kumimoji="1" lang="zh-CN" altLang="en-US" sz="2400" dirty="0" smtClean="0">
                <a:latin typeface="Times New Roman" pitchFamily="18" charset="0"/>
              </a:rPr>
              <a:t>（</a:t>
            </a:r>
            <a:r>
              <a:rPr kumimoji="1" lang="en-US" altLang="zh-CN" sz="2400" dirty="0" smtClean="0">
                <a:latin typeface="Times New Roman" pitchFamily="18" charset="0"/>
              </a:rPr>
              <a:t>3</a:t>
            </a:r>
            <a:r>
              <a:rPr kumimoji="1" lang="zh-CN" altLang="en-US" sz="2400" dirty="0" smtClean="0">
                <a:latin typeface="Times New Roman" pitchFamily="18" charset="0"/>
              </a:rPr>
              <a:t>）多用户、多任务</a:t>
            </a:r>
            <a:r>
              <a:rPr kumimoji="1" lang="en-US" altLang="zh-CN" sz="2400" dirty="0" smtClean="0">
                <a:latin typeface="Times New Roman" pitchFamily="18" charset="0"/>
              </a:rPr>
              <a:t>OS  (</a:t>
            </a:r>
            <a:r>
              <a:rPr kumimoji="1" lang="zh-CN" altLang="en-US" sz="2400" dirty="0" smtClean="0">
                <a:latin typeface="Times New Roman" pitchFamily="18" charset="0"/>
              </a:rPr>
              <a:t>早准备一些</a:t>
            </a:r>
            <a:r>
              <a:rPr kumimoji="1" lang="en-US" altLang="zh-CN" sz="2400" dirty="0" smtClean="0">
                <a:latin typeface="Times New Roman" pitchFamily="18" charset="0"/>
              </a:rPr>
              <a:t>Linux</a:t>
            </a:r>
            <a:r>
              <a:rPr kumimoji="1" lang="zh-CN" altLang="en-US" sz="2400" dirty="0" smtClean="0">
                <a:latin typeface="Times New Roman" pitchFamily="18" charset="0"/>
              </a:rPr>
              <a:t>基础知识</a:t>
            </a:r>
            <a:r>
              <a:rPr kumimoji="1" lang="en-US" altLang="zh-CN" sz="2400" dirty="0" smtClean="0">
                <a:latin typeface="Times New Roman" pitchFamily="18" charset="0"/>
              </a:rPr>
              <a:t>)      </a:t>
            </a:r>
            <a:endParaRPr kumimoji="1" lang="zh-CN" altLang="en-US" sz="2400"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1619672" y="260648"/>
            <a:ext cx="485421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300" b="1" dirty="0">
                <a:solidFill>
                  <a:schemeClr val="tx2"/>
                </a:solidFill>
                <a:latin typeface="Times New Roman" pitchFamily="18" charset="0"/>
              </a:rPr>
              <a:t>1.3  </a:t>
            </a:r>
            <a:r>
              <a:rPr kumimoji="1" lang="zh-CN" altLang="en-US" sz="3300" b="1" dirty="0">
                <a:solidFill>
                  <a:schemeClr val="tx2"/>
                </a:solidFill>
                <a:latin typeface="Times New Roman" pitchFamily="18" charset="0"/>
              </a:rPr>
              <a:t>操作系统的基本特性 </a:t>
            </a:r>
          </a:p>
        </p:txBody>
      </p:sp>
      <p:sp>
        <p:nvSpPr>
          <p:cNvPr id="40963" name="Text Box 5"/>
          <p:cNvSpPr txBox="1">
            <a:spLocks noChangeArrowheads="1"/>
          </p:cNvSpPr>
          <p:nvPr/>
        </p:nvSpPr>
        <p:spPr bwMode="auto">
          <a:xfrm>
            <a:off x="683568" y="894150"/>
            <a:ext cx="37533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600" b="1" dirty="0">
                <a:solidFill>
                  <a:srgbClr val="FF6600"/>
                </a:solidFill>
                <a:latin typeface="Times New Roman" pitchFamily="18" charset="0"/>
              </a:rPr>
              <a:t>1.3.1 </a:t>
            </a:r>
            <a:r>
              <a:rPr kumimoji="1" lang="zh-CN" altLang="en-US" sz="2600" b="1" dirty="0">
                <a:solidFill>
                  <a:srgbClr val="FF6600"/>
                </a:solidFill>
                <a:latin typeface="Times New Roman" pitchFamily="18" charset="0"/>
              </a:rPr>
              <a:t>并发</a:t>
            </a:r>
            <a:r>
              <a:rPr kumimoji="1" lang="en-US" altLang="zh-CN" sz="2600" b="1" dirty="0">
                <a:solidFill>
                  <a:srgbClr val="FF6600"/>
                </a:solidFill>
                <a:latin typeface="Times New Roman" pitchFamily="18" charset="0"/>
              </a:rPr>
              <a:t>(Concurrence)</a:t>
            </a:r>
            <a:r>
              <a:rPr kumimoji="1" lang="en-US" altLang="zh-CN" sz="2600" b="1" dirty="0">
                <a:latin typeface="Times New Roman" pitchFamily="18" charset="0"/>
              </a:rPr>
              <a:t> </a:t>
            </a:r>
          </a:p>
        </p:txBody>
      </p:sp>
      <p:sp>
        <p:nvSpPr>
          <p:cNvPr id="40964" name="Text Box 6"/>
          <p:cNvSpPr txBox="1">
            <a:spLocks noChangeArrowheads="1"/>
          </p:cNvSpPr>
          <p:nvPr/>
        </p:nvSpPr>
        <p:spPr bwMode="auto">
          <a:xfrm>
            <a:off x="503211" y="1340768"/>
            <a:ext cx="8229600" cy="539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ts val="200"/>
              </a:spcBef>
            </a:pPr>
            <a:r>
              <a:rPr kumimoji="1" lang="en-US" altLang="zh-CN" sz="2400" dirty="0">
                <a:latin typeface="Times New Roman" pitchFamily="18" charset="0"/>
              </a:rPr>
              <a:t>    </a:t>
            </a:r>
            <a:r>
              <a:rPr kumimoji="1" lang="zh-CN" altLang="en-US" sz="2300" b="1" dirty="0" smtClean="0">
                <a:solidFill>
                  <a:srgbClr val="FFFF00"/>
                </a:solidFill>
                <a:latin typeface="Times New Roman" pitchFamily="18" charset="0"/>
              </a:rPr>
              <a:t>并</a:t>
            </a:r>
            <a:r>
              <a:rPr kumimoji="1" lang="zh-CN" altLang="en-US" sz="2300" b="1" dirty="0">
                <a:solidFill>
                  <a:srgbClr val="FFFF00"/>
                </a:solidFill>
                <a:latin typeface="Times New Roman" pitchFamily="18" charset="0"/>
              </a:rPr>
              <a:t>行性</a:t>
            </a:r>
            <a:r>
              <a:rPr kumimoji="1" lang="zh-CN" altLang="en-US" sz="2300" dirty="0">
                <a:latin typeface="Times New Roman" pitchFamily="18" charset="0"/>
              </a:rPr>
              <a:t>是指两个或多个事件在</a:t>
            </a:r>
            <a:r>
              <a:rPr kumimoji="1" lang="zh-CN" altLang="en-US" sz="2300" u="sng" dirty="0">
                <a:latin typeface="Times New Roman" pitchFamily="18" charset="0"/>
              </a:rPr>
              <a:t>同一</a:t>
            </a:r>
            <a:r>
              <a:rPr kumimoji="1" lang="zh-CN" altLang="en-US" sz="2300" b="1" u="sng" dirty="0">
                <a:solidFill>
                  <a:srgbClr val="FFFF00"/>
                </a:solidFill>
                <a:latin typeface="Times New Roman" pitchFamily="18" charset="0"/>
              </a:rPr>
              <a:t>时刻</a:t>
            </a:r>
            <a:r>
              <a:rPr kumimoji="1" lang="zh-CN" altLang="en-US" sz="2300" dirty="0">
                <a:latin typeface="Times New Roman" pitchFamily="18" charset="0"/>
              </a:rPr>
              <a:t>发</a:t>
            </a:r>
            <a:r>
              <a:rPr kumimoji="1" lang="zh-CN" altLang="en-US" sz="2300" dirty="0" smtClean="0">
                <a:latin typeface="Times New Roman" pitchFamily="18" charset="0"/>
              </a:rPr>
              <a:t>生。</a:t>
            </a:r>
            <a:endParaRPr kumimoji="1" lang="en-US" altLang="zh-CN" sz="2300" dirty="0" smtClean="0">
              <a:latin typeface="Times New Roman" pitchFamily="18" charset="0"/>
            </a:endParaRPr>
          </a:p>
          <a:p>
            <a:pPr algn="just" eaLnBrk="1" hangingPunct="1">
              <a:lnSpc>
                <a:spcPct val="120000"/>
              </a:lnSpc>
              <a:spcBef>
                <a:spcPts val="200"/>
              </a:spcBef>
            </a:pPr>
            <a:r>
              <a:rPr kumimoji="1" lang="zh-CN" altLang="en-US" sz="2300" b="1" dirty="0" smtClean="0">
                <a:solidFill>
                  <a:srgbClr val="FFCC66"/>
                </a:solidFill>
                <a:latin typeface="Times New Roman" pitchFamily="18" charset="0"/>
              </a:rPr>
              <a:t>    </a:t>
            </a:r>
            <a:r>
              <a:rPr kumimoji="1" lang="zh-CN" altLang="en-US" sz="2300" b="1" dirty="0">
                <a:solidFill>
                  <a:srgbClr val="FFFF00"/>
                </a:solidFill>
                <a:latin typeface="Times New Roman" pitchFamily="18" charset="0"/>
              </a:rPr>
              <a:t>并发性</a:t>
            </a:r>
            <a:r>
              <a:rPr kumimoji="1" lang="zh-CN" altLang="en-US" sz="2300" dirty="0">
                <a:latin typeface="Times New Roman" pitchFamily="18" charset="0"/>
              </a:rPr>
              <a:t>是指两个或多个事件在</a:t>
            </a:r>
            <a:r>
              <a:rPr kumimoji="1" lang="zh-CN" altLang="en-US" sz="2300" b="1" u="sng" dirty="0">
                <a:latin typeface="Times New Roman" pitchFamily="18" charset="0"/>
              </a:rPr>
              <a:t>同一</a:t>
            </a:r>
            <a:r>
              <a:rPr kumimoji="1" lang="zh-CN" altLang="en-US" sz="2300" b="1" u="sng" dirty="0">
                <a:solidFill>
                  <a:srgbClr val="FFFF00"/>
                </a:solidFill>
                <a:latin typeface="Times New Roman" pitchFamily="18" charset="0"/>
              </a:rPr>
              <a:t>时间间隔</a:t>
            </a:r>
            <a:r>
              <a:rPr kumimoji="1" lang="zh-CN" altLang="en-US" sz="2300" dirty="0">
                <a:latin typeface="Times New Roman" pitchFamily="18" charset="0"/>
              </a:rPr>
              <a:t>内发生</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lnSpc>
                <a:spcPct val="120000"/>
              </a:lnSpc>
              <a:spcBef>
                <a:spcPts val="2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在</a:t>
            </a:r>
            <a:r>
              <a:rPr kumimoji="1" lang="zh-CN" altLang="en-US" sz="2300" dirty="0">
                <a:latin typeface="Times New Roman" pitchFamily="18" charset="0"/>
              </a:rPr>
              <a:t>多道程序环境下，并发性是指在一段时间内，</a:t>
            </a:r>
            <a:r>
              <a:rPr kumimoji="1" lang="zh-CN" altLang="en-US" sz="2300" b="1" u="sng" dirty="0">
                <a:solidFill>
                  <a:srgbClr val="FFCC00"/>
                </a:solidFill>
                <a:latin typeface="Times New Roman" pitchFamily="18" charset="0"/>
              </a:rPr>
              <a:t>宏观上有多个程序</a:t>
            </a:r>
            <a:r>
              <a:rPr kumimoji="1" lang="zh-CN" altLang="en-US" sz="2300" dirty="0" smtClean="0">
                <a:latin typeface="Times New Roman" pitchFamily="18" charset="0"/>
              </a:rPr>
              <a:t>在“</a:t>
            </a:r>
            <a:r>
              <a:rPr kumimoji="1" lang="zh-CN" altLang="en-US" sz="2300" i="1" dirty="0" smtClean="0">
                <a:solidFill>
                  <a:schemeClr val="tx2"/>
                </a:solidFill>
                <a:latin typeface="Times New Roman" pitchFamily="18" charset="0"/>
              </a:rPr>
              <a:t>同时</a:t>
            </a:r>
            <a:r>
              <a:rPr kumimoji="1" lang="zh-CN" altLang="en-US" sz="2300" i="1" dirty="0" smtClean="0">
                <a:latin typeface="Times New Roman" pitchFamily="18" charset="0"/>
              </a:rPr>
              <a:t>”</a:t>
            </a:r>
            <a:r>
              <a:rPr kumimoji="1" lang="zh-CN" altLang="en-US" sz="2300" dirty="0" smtClean="0">
                <a:latin typeface="Times New Roman" pitchFamily="18" charset="0"/>
              </a:rPr>
              <a:t>运</a:t>
            </a:r>
            <a:r>
              <a:rPr kumimoji="1" lang="zh-CN" altLang="en-US" sz="2300" dirty="0">
                <a:latin typeface="Times New Roman" pitchFamily="18" charset="0"/>
              </a:rPr>
              <a:t>行，</a:t>
            </a:r>
            <a:r>
              <a:rPr kumimoji="1" lang="zh-CN" altLang="en-US" sz="2300" dirty="0" smtClean="0">
                <a:latin typeface="Times New Roman" pitchFamily="18" charset="0"/>
              </a:rPr>
              <a:t>但：</a:t>
            </a:r>
            <a:endParaRPr kumimoji="1" lang="en-US" altLang="zh-CN" sz="2300" dirty="0" smtClean="0">
              <a:latin typeface="Times New Roman" pitchFamily="18" charset="0"/>
            </a:endParaRPr>
          </a:p>
          <a:p>
            <a:pPr marL="342900" indent="-342900" algn="just" eaLnBrk="1" hangingPunct="1">
              <a:lnSpc>
                <a:spcPct val="120000"/>
              </a:lnSpc>
              <a:spcBef>
                <a:spcPts val="200"/>
              </a:spcBef>
              <a:buClr>
                <a:srgbClr val="FFC000"/>
              </a:buClr>
              <a:buSzPct val="72000"/>
              <a:buFont typeface="Wingdings" panose="05000000000000000000" pitchFamily="2" charset="2"/>
              <a:buChar char="u"/>
            </a:pPr>
            <a:r>
              <a:rPr kumimoji="1" lang="zh-CN" altLang="en-US" sz="2300" dirty="0" smtClean="0">
                <a:latin typeface="Times New Roman" pitchFamily="18" charset="0"/>
              </a:rPr>
              <a:t>在</a:t>
            </a:r>
            <a:r>
              <a:rPr kumimoji="1" lang="zh-CN" altLang="en-US" sz="2300" u="sng" dirty="0">
                <a:solidFill>
                  <a:srgbClr val="FFFF00"/>
                </a:solidFill>
                <a:latin typeface="Times New Roman" pitchFamily="18" charset="0"/>
              </a:rPr>
              <a:t>单处理机系统</a:t>
            </a:r>
            <a:r>
              <a:rPr kumimoji="1" lang="zh-CN" altLang="en-US" sz="2300" dirty="0">
                <a:latin typeface="Times New Roman" pitchFamily="18" charset="0"/>
              </a:rPr>
              <a:t>中，每一时刻却仅能有</a:t>
            </a:r>
            <a:r>
              <a:rPr kumimoji="1" lang="zh-CN" altLang="en-US" sz="2300" b="1" u="sng" dirty="0">
                <a:solidFill>
                  <a:srgbClr val="FFFF00"/>
                </a:solidFill>
                <a:latin typeface="Times New Roman" pitchFamily="18" charset="0"/>
              </a:rPr>
              <a:t>一道</a:t>
            </a:r>
            <a:r>
              <a:rPr kumimoji="1" lang="zh-CN" altLang="en-US" sz="2300" dirty="0">
                <a:latin typeface="Times New Roman" pitchFamily="18" charset="0"/>
              </a:rPr>
              <a:t>程序执行，故</a:t>
            </a:r>
            <a:r>
              <a:rPr kumimoji="1" lang="zh-CN" altLang="en-US" sz="2300" b="1" dirty="0">
                <a:latin typeface="Times New Roman" pitchFamily="18" charset="0"/>
              </a:rPr>
              <a:t>微观</a:t>
            </a:r>
            <a:r>
              <a:rPr kumimoji="1" lang="zh-CN" altLang="en-US" sz="2300" dirty="0">
                <a:latin typeface="Times New Roman" pitchFamily="18" charset="0"/>
              </a:rPr>
              <a:t>上这些程序只能是分时地</a:t>
            </a:r>
            <a:r>
              <a:rPr kumimoji="1" lang="zh-CN" altLang="en-US" sz="2300" b="1" u="sng" dirty="0">
                <a:solidFill>
                  <a:srgbClr val="FF3300"/>
                </a:solidFill>
                <a:latin typeface="Times New Roman" pitchFamily="18" charset="0"/>
              </a:rPr>
              <a:t>交替执行</a:t>
            </a:r>
            <a:r>
              <a:rPr kumimoji="1" lang="zh-CN" altLang="en-US" sz="2300" dirty="0" smtClean="0">
                <a:latin typeface="Times New Roman" pitchFamily="18" charset="0"/>
              </a:rPr>
              <a:t>。</a:t>
            </a:r>
            <a:r>
              <a:rPr kumimoji="1" lang="en-US" altLang="zh-CN" sz="2300" dirty="0">
                <a:latin typeface="Times New Roman" pitchFamily="18" charset="0"/>
                <a:sym typeface="Wingdings" panose="05000000000000000000" pitchFamily="2" charset="2"/>
              </a:rPr>
              <a:t> </a:t>
            </a:r>
            <a:r>
              <a:rPr kumimoji="1" lang="zh-CN" altLang="en-US" sz="2300" dirty="0">
                <a:latin typeface="Times New Roman" pitchFamily="18" charset="0"/>
                <a:sym typeface="Wingdings" panose="05000000000000000000" pitchFamily="2" charset="2"/>
              </a:rPr>
              <a:t>并发</a:t>
            </a:r>
            <a:endParaRPr kumimoji="1" lang="en-US" altLang="zh-CN" sz="2300" dirty="0" smtClean="0">
              <a:latin typeface="Times New Roman" pitchFamily="18" charset="0"/>
            </a:endParaRPr>
          </a:p>
          <a:p>
            <a:pPr marL="342900" indent="-342900" algn="just" eaLnBrk="1" hangingPunct="1">
              <a:lnSpc>
                <a:spcPct val="120000"/>
              </a:lnSpc>
              <a:spcBef>
                <a:spcPts val="600"/>
              </a:spcBef>
              <a:buClr>
                <a:srgbClr val="FFC000"/>
              </a:buClr>
              <a:buSzPct val="72000"/>
              <a:buFont typeface="Wingdings" panose="05000000000000000000" pitchFamily="2" charset="2"/>
              <a:buChar char="u"/>
            </a:pPr>
            <a:r>
              <a:rPr kumimoji="1" lang="zh-CN" altLang="en-US" sz="2300" dirty="0" smtClean="0">
                <a:latin typeface="Times New Roman" pitchFamily="18" charset="0"/>
              </a:rPr>
              <a:t>若</a:t>
            </a:r>
            <a:r>
              <a:rPr kumimoji="1" lang="zh-CN" altLang="en-US" sz="2300" dirty="0">
                <a:latin typeface="Times New Roman" pitchFamily="18" charset="0"/>
              </a:rPr>
              <a:t>在计算机系统中有</a:t>
            </a:r>
            <a:r>
              <a:rPr kumimoji="1" lang="zh-CN" altLang="en-US" sz="2300" u="sng" dirty="0">
                <a:solidFill>
                  <a:srgbClr val="FFFF00"/>
                </a:solidFill>
                <a:latin typeface="Times New Roman" pitchFamily="18" charset="0"/>
              </a:rPr>
              <a:t>多个处理机</a:t>
            </a:r>
            <a:r>
              <a:rPr kumimoji="1" lang="zh-CN" altLang="en-US" sz="2300" dirty="0">
                <a:latin typeface="Times New Roman" pitchFamily="18" charset="0"/>
              </a:rPr>
              <a:t>，则这</a:t>
            </a:r>
            <a:r>
              <a:rPr kumimoji="1" lang="zh-CN" altLang="en-US" sz="2300" dirty="0" smtClean="0">
                <a:latin typeface="Times New Roman" pitchFamily="18" charset="0"/>
              </a:rPr>
              <a:t>些程</a:t>
            </a:r>
            <a:r>
              <a:rPr kumimoji="1" lang="zh-CN" altLang="en-US" sz="2300" dirty="0">
                <a:latin typeface="Times New Roman" pitchFamily="18" charset="0"/>
              </a:rPr>
              <a:t>序便可被分配到多个处理机上，每个处理机来处理一个可并发执行的程序，</a:t>
            </a:r>
            <a:r>
              <a:rPr kumimoji="1" lang="zh-CN" altLang="en-US" sz="2300" b="1" u="sng" dirty="0">
                <a:solidFill>
                  <a:srgbClr val="FFFF00"/>
                </a:solidFill>
                <a:latin typeface="Times New Roman" pitchFamily="18" charset="0"/>
              </a:rPr>
              <a:t>多</a:t>
            </a:r>
            <a:r>
              <a:rPr kumimoji="1" lang="zh-CN" altLang="en-US" sz="2300" b="1" u="sng" dirty="0">
                <a:solidFill>
                  <a:srgbClr val="FFFF00"/>
                </a:solidFill>
                <a:latin typeface="Times New Roman" pitchFamily="18" charset="0"/>
              </a:rPr>
              <a:t>道</a:t>
            </a:r>
            <a:r>
              <a:rPr kumimoji="1" lang="zh-CN" altLang="en-US" sz="2300" dirty="0">
                <a:latin typeface="Times New Roman" pitchFamily="18" charset="0"/>
              </a:rPr>
              <a:t>程序</a:t>
            </a:r>
            <a:r>
              <a:rPr kumimoji="1" lang="zh-CN" altLang="en-US" sz="2300" dirty="0" smtClean="0">
                <a:latin typeface="Times New Roman" pitchFamily="18" charset="0"/>
              </a:rPr>
              <a:t>能够实</a:t>
            </a:r>
            <a:r>
              <a:rPr kumimoji="1" lang="zh-CN" altLang="en-US" sz="2300" dirty="0">
                <a:latin typeface="Times New Roman" pitchFamily="18" charset="0"/>
              </a:rPr>
              <a:t>现</a:t>
            </a:r>
            <a:r>
              <a:rPr kumimoji="1" lang="zh-CN" altLang="en-US" sz="2300" b="1" u="sng" dirty="0">
                <a:solidFill>
                  <a:srgbClr val="FF3300"/>
                </a:solidFill>
                <a:latin typeface="Times New Roman" pitchFamily="18" charset="0"/>
              </a:rPr>
              <a:t>并行执</a:t>
            </a:r>
            <a:r>
              <a:rPr kumimoji="1" lang="zh-CN" altLang="en-US" sz="2300" b="1" u="sng" dirty="0" smtClean="0">
                <a:solidFill>
                  <a:srgbClr val="FF3300"/>
                </a:solidFill>
                <a:latin typeface="Times New Roman" pitchFamily="18" charset="0"/>
              </a:rPr>
              <a:t>行</a:t>
            </a:r>
            <a:r>
              <a:rPr kumimoji="1" lang="zh-CN" altLang="en-US" sz="2300" dirty="0" smtClean="0">
                <a:latin typeface="Times New Roman" pitchFamily="18" charset="0"/>
                <a:sym typeface="Wingdings" panose="05000000000000000000" pitchFamily="2" charset="2"/>
              </a:rPr>
              <a:t>。</a:t>
            </a:r>
            <a:r>
              <a:rPr kumimoji="1" lang="en-US" altLang="zh-CN" sz="2300" dirty="0">
                <a:latin typeface="Times New Roman" pitchFamily="18" charset="0"/>
                <a:sym typeface="Wingdings" panose="05000000000000000000" pitchFamily="2" charset="2"/>
              </a:rPr>
              <a:t> </a:t>
            </a:r>
            <a:r>
              <a:rPr kumimoji="1" lang="zh-CN" altLang="en-US" sz="2300" dirty="0" smtClean="0">
                <a:latin typeface="Times New Roman" pitchFamily="18" charset="0"/>
                <a:sym typeface="Wingdings" panose="05000000000000000000" pitchFamily="2" charset="2"/>
              </a:rPr>
              <a:t>并</a:t>
            </a:r>
            <a:r>
              <a:rPr kumimoji="1" lang="zh-CN" altLang="en-US" sz="2300" dirty="0">
                <a:latin typeface="Times New Roman" pitchFamily="18" charset="0"/>
                <a:sym typeface="Wingdings" panose="05000000000000000000" pitchFamily="2" charset="2"/>
              </a:rPr>
              <a:t>行</a:t>
            </a:r>
            <a:endParaRPr kumimoji="1" lang="en-US" altLang="zh-CN" sz="2300" dirty="0" smtClean="0">
              <a:latin typeface="Times New Roman" pitchFamily="18" charset="0"/>
            </a:endParaRPr>
          </a:p>
          <a:p>
            <a:pPr marL="342900" indent="-342900" algn="just" eaLnBrk="1" hangingPunct="1">
              <a:lnSpc>
                <a:spcPct val="120000"/>
              </a:lnSpc>
              <a:spcBef>
                <a:spcPts val="600"/>
              </a:spcBef>
              <a:buClr>
                <a:srgbClr val="FFC000"/>
              </a:buClr>
              <a:buSzPct val="72000"/>
              <a:buFont typeface="Wingdings" panose="05000000000000000000" pitchFamily="2" charset="2"/>
              <a:buChar char="u"/>
            </a:pPr>
            <a:r>
              <a:rPr kumimoji="1" lang="zh-CN" altLang="en-US" sz="2300" dirty="0" smtClean="0">
                <a:latin typeface="Times New Roman" pitchFamily="18" charset="0"/>
              </a:rPr>
              <a:t>在</a:t>
            </a:r>
            <a:r>
              <a:rPr kumimoji="1" lang="zh-CN" altLang="en-US" sz="2300" dirty="0">
                <a:latin typeface="Times New Roman" pitchFamily="18" charset="0"/>
              </a:rPr>
              <a:t>引</a:t>
            </a:r>
            <a:r>
              <a:rPr kumimoji="1" lang="zh-CN" altLang="en-US" sz="2300" dirty="0" smtClean="0">
                <a:latin typeface="Times New Roman" pitchFamily="18" charset="0"/>
              </a:rPr>
              <a:t>入“进程”这一概念后，会详细讨论并发。</a:t>
            </a:r>
            <a:r>
              <a:rPr kumimoji="1" lang="zh-CN" altLang="en-US" sz="2300" b="1" u="sng" dirty="0">
                <a:solidFill>
                  <a:schemeClr val="tx2"/>
                </a:solidFill>
                <a:latin typeface="Times New Roman" pitchFamily="18" charset="0"/>
              </a:rPr>
              <a:t>进程、</a:t>
            </a:r>
            <a:r>
              <a:rPr kumimoji="1" lang="zh-CN" altLang="en-US" sz="2300" b="1" u="sng" dirty="0" smtClean="0">
                <a:solidFill>
                  <a:schemeClr val="tx2"/>
                </a:solidFill>
                <a:latin typeface="Times New Roman" pitchFamily="18" charset="0"/>
              </a:rPr>
              <a:t>并发</a:t>
            </a:r>
            <a:r>
              <a:rPr kumimoji="1" lang="zh-CN" altLang="en-US" sz="2300" b="1" u="sng" dirty="0" smtClean="0">
                <a:latin typeface="Times New Roman" pitchFamily="18" charset="0"/>
              </a:rPr>
              <a:t>是本课程学习的一个重点</a:t>
            </a:r>
            <a:r>
              <a:rPr kumimoji="1" lang="zh-CN" altLang="en-US" sz="2300" dirty="0" smtClean="0">
                <a:latin typeface="Times New Roman" pitchFamily="18" charset="0"/>
              </a:rPr>
              <a:t>，在第二章中开始讲解，但贯穿整个课程。</a:t>
            </a:r>
            <a:endParaRPr kumimoji="1" lang="zh-CN" altLang="en-US" sz="2300" dirty="0">
              <a:latin typeface="Times New Roman" pitchFamily="18" charset="0"/>
            </a:endParaRPr>
          </a:p>
        </p:txBody>
      </p:sp>
      <p:sp>
        <p:nvSpPr>
          <p:cNvPr id="5" name="圆角矩形 4"/>
          <p:cNvSpPr/>
          <p:nvPr/>
        </p:nvSpPr>
        <p:spPr bwMode="auto">
          <a:xfrm>
            <a:off x="827584" y="1916832"/>
            <a:ext cx="1008112" cy="289047"/>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755576" y="836712"/>
            <a:ext cx="7620000" cy="381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70000"/>
              </a:lnSpc>
              <a:spcBef>
                <a:spcPct val="50000"/>
              </a:spcBef>
            </a:pPr>
            <a:r>
              <a:rPr kumimoji="1" lang="en-US" altLang="zh-CN" sz="2800" b="1" dirty="0">
                <a:latin typeface="Times New Roman" pitchFamily="18" charset="0"/>
              </a:rPr>
              <a:t>       </a:t>
            </a:r>
            <a:r>
              <a:rPr kumimoji="1" lang="en-US" altLang="zh-CN" sz="3200" b="1" dirty="0">
                <a:solidFill>
                  <a:srgbClr val="FF6600"/>
                </a:solidFill>
                <a:latin typeface="Times New Roman" pitchFamily="18" charset="0"/>
              </a:rPr>
              <a:t>1.3.2 </a:t>
            </a:r>
            <a:r>
              <a:rPr kumimoji="1" lang="zh-CN" altLang="en-US" sz="3200" b="1" dirty="0">
                <a:solidFill>
                  <a:srgbClr val="FF6600"/>
                </a:solidFill>
                <a:latin typeface="Times New Roman" pitchFamily="18" charset="0"/>
              </a:rPr>
              <a:t>共享</a:t>
            </a:r>
            <a:r>
              <a:rPr kumimoji="1" lang="en-US" altLang="zh-CN" sz="3200" b="1" dirty="0">
                <a:solidFill>
                  <a:srgbClr val="FF6600"/>
                </a:solidFill>
                <a:latin typeface="Times New Roman" pitchFamily="18" charset="0"/>
              </a:rPr>
              <a:t>(Sharing)</a:t>
            </a:r>
            <a:r>
              <a:rPr kumimoji="1" lang="en-US" altLang="zh-CN" sz="2400" dirty="0">
                <a:latin typeface="Times New Roman" pitchFamily="18" charset="0"/>
              </a:rPr>
              <a:t></a:t>
            </a:r>
          </a:p>
          <a:p>
            <a:pPr algn="just" eaLnBrk="1" hangingPunct="1">
              <a:lnSpc>
                <a:spcPct val="170000"/>
              </a:lnSpc>
              <a:spcBef>
                <a:spcPct val="50000"/>
              </a:spcBef>
            </a:pPr>
            <a:r>
              <a:rPr kumimoji="1" lang="en-US" altLang="zh-CN" sz="2400" dirty="0">
                <a:latin typeface="Times New Roman" pitchFamily="18" charset="0"/>
              </a:rPr>
              <a:t>     </a:t>
            </a:r>
            <a:r>
              <a:rPr kumimoji="1" lang="zh-CN" altLang="en-US" sz="2400" dirty="0" smtClean="0">
                <a:latin typeface="Times New Roman" pitchFamily="18" charset="0"/>
              </a:rPr>
              <a:t>所</a:t>
            </a:r>
            <a:r>
              <a:rPr kumimoji="1" lang="zh-CN" altLang="en-US" sz="2400" dirty="0">
                <a:latin typeface="Times New Roman" pitchFamily="18" charset="0"/>
              </a:rPr>
              <a:t>谓</a:t>
            </a:r>
            <a:r>
              <a:rPr kumimoji="1" lang="zh-CN" altLang="en-US" sz="2400" b="1" dirty="0">
                <a:solidFill>
                  <a:srgbClr val="FFFF00"/>
                </a:solidFill>
                <a:latin typeface="Times New Roman" pitchFamily="18" charset="0"/>
              </a:rPr>
              <a:t>共享</a:t>
            </a:r>
            <a:r>
              <a:rPr kumimoji="1" lang="zh-CN" altLang="en-US" sz="2400" dirty="0">
                <a:latin typeface="Times New Roman" pitchFamily="18" charset="0"/>
              </a:rPr>
              <a:t>是指系统中的</a:t>
            </a:r>
            <a:r>
              <a:rPr kumimoji="1" lang="zh-CN" altLang="en-US" sz="2400" b="1" u="sng" dirty="0">
                <a:latin typeface="Times New Roman" pitchFamily="18" charset="0"/>
              </a:rPr>
              <a:t>资源</a:t>
            </a:r>
            <a:r>
              <a:rPr kumimoji="1" lang="zh-CN" altLang="en-US" sz="2400" dirty="0">
                <a:latin typeface="Times New Roman" pitchFamily="18" charset="0"/>
              </a:rPr>
              <a:t>可供内存中多个并发执行的进程</a:t>
            </a:r>
            <a:r>
              <a:rPr kumimoji="1" lang="en-US" altLang="zh-CN" sz="2400" dirty="0">
                <a:latin typeface="Times New Roman" pitchFamily="18" charset="0"/>
              </a:rPr>
              <a:t>(</a:t>
            </a:r>
            <a:r>
              <a:rPr kumimoji="1" lang="zh-CN" altLang="en-US" sz="2400" dirty="0">
                <a:latin typeface="Times New Roman" pitchFamily="18" charset="0"/>
              </a:rPr>
              <a:t>线程</a:t>
            </a:r>
            <a:r>
              <a:rPr kumimoji="1" lang="en-US" altLang="zh-CN" sz="2400" dirty="0">
                <a:latin typeface="Times New Roman" pitchFamily="18" charset="0"/>
              </a:rPr>
              <a:t>)</a:t>
            </a:r>
            <a:r>
              <a:rPr kumimoji="1" lang="zh-CN" altLang="en-US" sz="2400" b="1" u="sng" dirty="0">
                <a:latin typeface="Times New Roman" pitchFamily="18" charset="0"/>
              </a:rPr>
              <a:t>共同使用</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70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由</a:t>
            </a:r>
            <a:r>
              <a:rPr kumimoji="1" lang="zh-CN" altLang="en-US" sz="2400" dirty="0">
                <a:latin typeface="Times New Roman" pitchFamily="18" charset="0"/>
              </a:rPr>
              <a:t>于</a:t>
            </a:r>
            <a:r>
              <a:rPr kumimoji="1" lang="zh-CN" altLang="en-US" sz="2400" u="sng" dirty="0">
                <a:latin typeface="Times New Roman" pitchFamily="18" charset="0"/>
              </a:rPr>
              <a:t>资源属性的不同</a:t>
            </a:r>
            <a:r>
              <a:rPr kumimoji="1" lang="zh-CN" altLang="en-US" sz="2400" dirty="0">
                <a:latin typeface="Times New Roman" pitchFamily="18" charset="0"/>
              </a:rPr>
              <a:t>，进程对资源</a:t>
            </a:r>
            <a:r>
              <a:rPr kumimoji="1" lang="zh-CN" altLang="en-US" sz="2400" u="sng" dirty="0">
                <a:latin typeface="Times New Roman" pitchFamily="18" charset="0"/>
              </a:rPr>
              <a:t>共享的方式也不同</a:t>
            </a:r>
            <a:r>
              <a:rPr kumimoji="1" lang="zh-CN" altLang="en-US" sz="2400" dirty="0">
                <a:latin typeface="Times New Roman" pitchFamily="18" charset="0"/>
              </a:rPr>
              <a:t>，目前主要有以下</a:t>
            </a:r>
            <a:r>
              <a:rPr kumimoji="1" lang="zh-CN" altLang="en-US" sz="2400" b="1" dirty="0">
                <a:solidFill>
                  <a:srgbClr val="FF5D5D"/>
                </a:solidFill>
                <a:latin typeface="Times New Roman" pitchFamily="18" charset="0"/>
              </a:rPr>
              <a:t>两种</a:t>
            </a:r>
            <a:r>
              <a:rPr kumimoji="1" lang="zh-CN" altLang="en-US" sz="2400" b="1" dirty="0">
                <a:solidFill>
                  <a:srgbClr val="FFFF00"/>
                </a:solidFill>
                <a:latin typeface="Times New Roman" pitchFamily="18" charset="0"/>
              </a:rPr>
              <a:t>资源共享方式</a:t>
            </a:r>
            <a:r>
              <a:rPr kumimoji="1" lang="zh-CN" altLang="en-US" sz="2400" dirty="0">
                <a:latin typeface="Times New Roman" pitchFamily="18" charset="0"/>
              </a:rPr>
              <a:t>。</a:t>
            </a:r>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359472" y="116632"/>
            <a:ext cx="8461000" cy="661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b="1" dirty="0">
                <a:latin typeface="Times New Roman" pitchFamily="18" charset="0"/>
              </a:rPr>
              <a:t>        1. </a:t>
            </a:r>
            <a:r>
              <a:rPr kumimoji="1" lang="zh-CN" altLang="en-US" sz="2400" b="1" dirty="0" smtClean="0">
                <a:latin typeface="Times New Roman" pitchFamily="18" charset="0"/>
              </a:rPr>
              <a:t>以</a:t>
            </a:r>
            <a:r>
              <a:rPr kumimoji="1" lang="zh-CN" altLang="en-US" sz="2400" b="1" u="sng" dirty="0" smtClean="0">
                <a:latin typeface="Times New Roman" pitchFamily="18" charset="0"/>
              </a:rPr>
              <a:t>互斥性访问</a:t>
            </a:r>
            <a:r>
              <a:rPr kumimoji="1" lang="zh-CN" altLang="en-US" sz="2400" b="1" dirty="0" smtClean="0">
                <a:latin typeface="Times New Roman" pitchFamily="18" charset="0"/>
              </a:rPr>
              <a:t>的方式</a:t>
            </a:r>
            <a:r>
              <a:rPr kumimoji="1" lang="zh-CN" altLang="en-US" sz="2400" b="1" u="sng" dirty="0" smtClean="0">
                <a:latin typeface="Times New Roman" pitchFamily="18" charset="0"/>
              </a:rPr>
              <a:t> </a:t>
            </a:r>
            <a:r>
              <a:rPr kumimoji="1" lang="zh-CN" altLang="en-US" sz="2400" b="1" dirty="0" smtClean="0">
                <a:latin typeface="Times New Roman" pitchFamily="18" charset="0"/>
              </a:rPr>
              <a:t> 来  共享资源</a:t>
            </a:r>
            <a:r>
              <a:rPr kumimoji="1" lang="zh-CN" altLang="en-US" sz="2400" dirty="0" smtClean="0">
                <a:latin typeface="Times New Roman" pitchFamily="18" charset="0"/>
              </a:rPr>
              <a:t></a:t>
            </a:r>
            <a:endParaRPr kumimoji="1" lang="zh-CN" altLang="en-US" sz="2400" dirty="0">
              <a:latin typeface="Times New Roman" pitchFamily="18" charset="0"/>
            </a:endParaRPr>
          </a:p>
          <a:p>
            <a:pPr algn="just" eaLnBrk="1" hangingPunct="1">
              <a:lnSpc>
                <a:spcPct val="120000"/>
              </a:lnSpc>
              <a:spcBef>
                <a:spcPts val="100"/>
              </a:spcBef>
            </a:pPr>
            <a:r>
              <a:rPr kumimoji="1" lang="zh-CN" altLang="en-US" sz="2400" dirty="0">
                <a:latin typeface="Times New Roman" pitchFamily="18" charset="0"/>
              </a:rPr>
              <a:t>       </a:t>
            </a:r>
            <a:r>
              <a:rPr kumimoji="1" lang="zh-CN" altLang="en-US" sz="2300" dirty="0">
                <a:latin typeface="Times New Roman" pitchFamily="18" charset="0"/>
              </a:rPr>
              <a:t>系统中的某些资源，如</a:t>
            </a:r>
            <a:r>
              <a:rPr kumimoji="1" lang="zh-CN" altLang="en-US" sz="2300" b="1" u="sng" dirty="0">
                <a:latin typeface="Times New Roman" pitchFamily="18" charset="0"/>
              </a:rPr>
              <a:t>打印机</a:t>
            </a:r>
            <a:r>
              <a:rPr kumimoji="1" lang="zh-CN" altLang="en-US" sz="2300" dirty="0">
                <a:latin typeface="Times New Roman" pitchFamily="18" charset="0"/>
              </a:rPr>
              <a:t>，虽然它们可</a:t>
            </a:r>
            <a:r>
              <a:rPr kumimoji="1" lang="zh-CN" altLang="en-US" sz="2300" dirty="0" smtClean="0">
                <a:latin typeface="Times New Roman" pitchFamily="18" charset="0"/>
              </a:rPr>
              <a:t>以为多</a:t>
            </a:r>
            <a:r>
              <a:rPr kumimoji="1" lang="zh-CN" altLang="en-US" sz="2300" dirty="0">
                <a:latin typeface="Times New Roman" pitchFamily="18" charset="0"/>
              </a:rPr>
              <a:t>个进程</a:t>
            </a:r>
            <a:r>
              <a:rPr kumimoji="1" lang="en-US" altLang="zh-CN" sz="2300" dirty="0">
                <a:latin typeface="Times New Roman" pitchFamily="18" charset="0"/>
              </a:rPr>
              <a:t>(</a:t>
            </a:r>
            <a:r>
              <a:rPr kumimoji="1" lang="zh-CN" altLang="en-US" sz="2300" dirty="0">
                <a:latin typeface="Times New Roman" pitchFamily="18" charset="0"/>
              </a:rPr>
              <a:t>线程</a:t>
            </a:r>
            <a:r>
              <a:rPr kumimoji="1" lang="en-US" altLang="zh-CN" sz="2300" dirty="0" smtClean="0">
                <a:latin typeface="Times New Roman" pitchFamily="18" charset="0"/>
              </a:rPr>
              <a:t>)</a:t>
            </a:r>
            <a:r>
              <a:rPr kumimoji="1" lang="zh-CN" altLang="en-US" sz="2300" dirty="0" smtClean="0">
                <a:latin typeface="Times New Roman" pitchFamily="18" charset="0"/>
              </a:rPr>
              <a:t>所</a:t>
            </a:r>
            <a:r>
              <a:rPr kumimoji="1" lang="zh-CN" altLang="en-US" sz="2300" b="1" u="sng" dirty="0">
                <a:latin typeface="Times New Roman" pitchFamily="18" charset="0"/>
              </a:rPr>
              <a:t>共享</a:t>
            </a:r>
            <a:r>
              <a:rPr kumimoji="1" lang="zh-CN" altLang="en-US" sz="2300" dirty="0">
                <a:latin typeface="Times New Roman" pitchFamily="18" charset="0"/>
              </a:rPr>
              <a:t>，</a:t>
            </a:r>
            <a:r>
              <a:rPr kumimoji="1" lang="zh-CN" altLang="en-US" sz="2300" dirty="0" smtClean="0">
                <a:latin typeface="Times New Roman" pitchFamily="18" charset="0"/>
              </a:rPr>
              <a:t>但在</a:t>
            </a:r>
            <a:r>
              <a:rPr kumimoji="1" lang="zh-CN" altLang="en-US" sz="2300" u="sng" dirty="0" smtClean="0">
                <a:latin typeface="Times New Roman" pitchFamily="18" charset="0"/>
              </a:rPr>
              <a:t>一</a:t>
            </a:r>
            <a:r>
              <a:rPr kumimoji="1" lang="zh-CN" altLang="en-US" sz="2300" u="sng" dirty="0">
                <a:latin typeface="Times New Roman" pitchFamily="18" charset="0"/>
              </a:rPr>
              <a:t>段时间内</a:t>
            </a:r>
            <a:r>
              <a:rPr kumimoji="1" lang="zh-CN" altLang="en-US" sz="2300" b="1" u="sng" dirty="0">
                <a:solidFill>
                  <a:srgbClr val="FFFF00"/>
                </a:solidFill>
                <a:latin typeface="Times New Roman" pitchFamily="18" charset="0"/>
              </a:rPr>
              <a:t>只能给一个进程</a:t>
            </a:r>
            <a:r>
              <a:rPr kumimoji="1" lang="en-US" altLang="zh-CN" sz="2300" b="1" u="sng" dirty="0">
                <a:solidFill>
                  <a:srgbClr val="FFFF00"/>
                </a:solidFill>
                <a:latin typeface="Times New Roman" pitchFamily="18" charset="0"/>
              </a:rPr>
              <a:t>(</a:t>
            </a:r>
            <a:r>
              <a:rPr kumimoji="1" lang="zh-CN" altLang="en-US" sz="2300" b="1" u="sng" dirty="0">
                <a:solidFill>
                  <a:srgbClr val="FFFF00"/>
                </a:solidFill>
                <a:latin typeface="Times New Roman" pitchFamily="18" charset="0"/>
              </a:rPr>
              <a:t>线程</a:t>
            </a:r>
            <a:r>
              <a:rPr kumimoji="1" lang="en-US" altLang="zh-CN" sz="2300" b="1" u="sng" dirty="0">
                <a:solidFill>
                  <a:srgbClr val="FFFF00"/>
                </a:solidFill>
                <a:latin typeface="Times New Roman" pitchFamily="18" charset="0"/>
              </a:rPr>
              <a:t>)</a:t>
            </a:r>
            <a:r>
              <a:rPr kumimoji="1" lang="zh-CN" altLang="en-US" sz="2300" b="1" u="sng" dirty="0">
                <a:solidFill>
                  <a:srgbClr val="FFFF00"/>
                </a:solidFill>
                <a:latin typeface="Times New Roman" pitchFamily="18" charset="0"/>
              </a:rPr>
              <a:t>使</a:t>
            </a:r>
            <a:r>
              <a:rPr kumimoji="1" lang="zh-CN" altLang="en-US" sz="2300" b="1" u="sng" dirty="0" smtClean="0">
                <a:solidFill>
                  <a:srgbClr val="FFFF00"/>
                </a:solidFill>
                <a:latin typeface="Times New Roman" pitchFamily="18" charset="0"/>
              </a:rPr>
              <a:t>用</a:t>
            </a:r>
            <a:r>
              <a:rPr kumimoji="1" lang="zh-CN" altLang="en-US" sz="2300" dirty="0" smtClean="0">
                <a:latin typeface="Times New Roman" pitchFamily="18" charset="0"/>
              </a:rPr>
              <a:t>，否则无法完成打印任务。如何共享打印机呢？</a:t>
            </a:r>
            <a:endParaRPr kumimoji="1" lang="en-US" altLang="zh-CN" sz="2300" dirty="0" smtClean="0">
              <a:latin typeface="Times New Roman" pitchFamily="18" charset="0"/>
            </a:endParaRPr>
          </a:p>
          <a:p>
            <a:pPr algn="just" eaLnBrk="1" hangingPunct="1">
              <a:lnSpc>
                <a:spcPct val="120000"/>
              </a:lnSpc>
              <a:spcBef>
                <a:spcPts val="100"/>
              </a:spcBef>
            </a:pPr>
            <a:r>
              <a:rPr kumimoji="1" lang="zh-CN" altLang="en-US" sz="2300" dirty="0" smtClean="0">
                <a:latin typeface="Times New Roman" pitchFamily="18" charset="0"/>
              </a:rPr>
              <a:t>    当某</a:t>
            </a:r>
            <a:r>
              <a:rPr kumimoji="1" lang="zh-CN" altLang="en-US" sz="2300" u="sng" dirty="0" smtClean="0">
                <a:latin typeface="Times New Roman" pitchFamily="18" charset="0"/>
              </a:rPr>
              <a:t>进</a:t>
            </a:r>
            <a:r>
              <a:rPr kumimoji="1" lang="zh-CN" altLang="en-US" sz="2300" u="sng" dirty="0">
                <a:latin typeface="Times New Roman" pitchFamily="18" charset="0"/>
              </a:rPr>
              <a:t>程</a:t>
            </a:r>
            <a:r>
              <a:rPr kumimoji="1" lang="en-US" altLang="zh-CN" sz="2300" u="sng" dirty="0">
                <a:latin typeface="Times New Roman" pitchFamily="18" charset="0"/>
              </a:rPr>
              <a:t>A</a:t>
            </a:r>
            <a:r>
              <a:rPr kumimoji="1" lang="zh-CN" altLang="en-US" sz="2300" dirty="0" smtClean="0">
                <a:latin typeface="Times New Roman" pitchFamily="18" charset="0"/>
              </a:rPr>
              <a:t>要使用该资</a:t>
            </a:r>
            <a:r>
              <a:rPr kumimoji="1" lang="zh-CN" altLang="en-US" sz="2300" dirty="0">
                <a:latin typeface="Times New Roman" pitchFamily="18" charset="0"/>
              </a:rPr>
              <a:t>源时</a:t>
            </a:r>
            <a:r>
              <a:rPr kumimoji="1" lang="zh-CN" altLang="en-US" sz="2300" dirty="0" smtClean="0">
                <a:latin typeface="Times New Roman" pitchFamily="18" charset="0"/>
              </a:rPr>
              <a:t>，</a:t>
            </a:r>
            <a:r>
              <a:rPr kumimoji="1" lang="en-US" altLang="zh-CN" sz="2300" dirty="0" smtClean="0">
                <a:latin typeface="Times New Roman" pitchFamily="18" charset="0"/>
              </a:rPr>
              <a:t>A</a:t>
            </a:r>
            <a:r>
              <a:rPr kumimoji="1" lang="zh-CN" altLang="en-US" sz="2300" dirty="0" smtClean="0">
                <a:latin typeface="Times New Roman" pitchFamily="18" charset="0"/>
              </a:rPr>
              <a:t>必</a:t>
            </a:r>
            <a:r>
              <a:rPr kumimoji="1" lang="zh-CN" altLang="en-US" sz="2300" dirty="0">
                <a:latin typeface="Times New Roman" pitchFamily="18" charset="0"/>
              </a:rPr>
              <a:t>须先提出</a:t>
            </a:r>
            <a:r>
              <a:rPr kumimoji="1" lang="zh-CN" altLang="en-US" sz="2300" b="1" u="sng" dirty="0">
                <a:solidFill>
                  <a:srgbClr val="FF0000"/>
                </a:solidFill>
                <a:latin typeface="Times New Roman" pitchFamily="18" charset="0"/>
              </a:rPr>
              <a:t>请</a:t>
            </a:r>
            <a:r>
              <a:rPr kumimoji="1" lang="zh-CN" altLang="en-US" sz="2300" b="1" u="sng" dirty="0" smtClean="0">
                <a:solidFill>
                  <a:srgbClr val="FF0000"/>
                </a:solidFill>
                <a:latin typeface="Times New Roman" pitchFamily="18" charset="0"/>
              </a:rPr>
              <a:t>求</a:t>
            </a:r>
            <a:r>
              <a:rPr kumimoji="1" lang="en-US" altLang="zh-CN" sz="2300" b="1" baseline="30000" dirty="0" smtClean="0">
                <a:solidFill>
                  <a:schemeClr val="tx2"/>
                </a:solidFill>
                <a:latin typeface="Times New Roman" pitchFamily="18" charset="0"/>
              </a:rPr>
              <a:t>1</a:t>
            </a:r>
            <a:r>
              <a:rPr kumimoji="1" lang="zh-CN" altLang="en-US" sz="2300" dirty="0" smtClean="0">
                <a:latin typeface="Times New Roman" pitchFamily="18" charset="0"/>
              </a:rPr>
              <a:t>。</a:t>
            </a:r>
            <a:r>
              <a:rPr kumimoji="1" lang="zh-CN" altLang="en-US" sz="2300" dirty="0" smtClean="0">
                <a:latin typeface="Times New Roman" pitchFamily="18" charset="0"/>
              </a:rPr>
              <a:t>如</a:t>
            </a:r>
            <a:r>
              <a:rPr kumimoji="1" lang="zh-CN" altLang="en-US" sz="2300" dirty="0">
                <a:latin typeface="Times New Roman" pitchFamily="18" charset="0"/>
              </a:rPr>
              <a:t>果此时该资源</a:t>
            </a:r>
            <a:r>
              <a:rPr kumimoji="1" lang="zh-CN" altLang="en-US" sz="2300" b="1" u="sng" dirty="0">
                <a:solidFill>
                  <a:srgbClr val="FFCC00"/>
                </a:solidFill>
                <a:latin typeface="Times New Roman" pitchFamily="18" charset="0"/>
              </a:rPr>
              <a:t>空闲</a:t>
            </a:r>
            <a:r>
              <a:rPr kumimoji="1" lang="zh-CN" altLang="en-US" sz="2300" dirty="0" smtClean="0">
                <a:latin typeface="Times New Roman" pitchFamily="18" charset="0"/>
              </a:rPr>
              <a:t>，</a:t>
            </a:r>
            <a:r>
              <a:rPr kumimoji="1" lang="en-US" altLang="zh-CN" sz="2300" dirty="0" err="1" smtClean="0">
                <a:latin typeface="Times New Roman" pitchFamily="18" charset="0"/>
              </a:rPr>
              <a:t>Os</a:t>
            </a:r>
            <a:r>
              <a:rPr kumimoji="1" lang="zh-CN" altLang="en-US" sz="2300" dirty="0" smtClean="0">
                <a:latin typeface="Times New Roman" pitchFamily="18" charset="0"/>
              </a:rPr>
              <a:t>就可以将</a:t>
            </a:r>
            <a:r>
              <a:rPr kumimoji="1" lang="zh-CN" altLang="en-US" sz="2300" dirty="0">
                <a:latin typeface="Times New Roman" pitchFamily="18" charset="0"/>
              </a:rPr>
              <a:t>打印机</a:t>
            </a:r>
            <a:r>
              <a:rPr kumimoji="1" lang="zh-CN" altLang="en-US" sz="2300" b="1" u="sng" dirty="0">
                <a:solidFill>
                  <a:srgbClr val="FF0000"/>
                </a:solidFill>
                <a:latin typeface="Times New Roman" pitchFamily="18" charset="0"/>
              </a:rPr>
              <a:t>分</a:t>
            </a:r>
            <a:r>
              <a:rPr kumimoji="1" lang="zh-CN" altLang="en-US" sz="2300" b="1" u="sng" dirty="0" smtClean="0">
                <a:solidFill>
                  <a:srgbClr val="FF0000"/>
                </a:solidFill>
                <a:latin typeface="Times New Roman" pitchFamily="18" charset="0"/>
              </a:rPr>
              <a:t>配</a:t>
            </a:r>
            <a:r>
              <a:rPr kumimoji="1" lang="en-US" altLang="zh-CN" sz="2300" b="1" baseline="30000" dirty="0" smtClean="0">
                <a:solidFill>
                  <a:schemeClr val="tx2"/>
                </a:solidFill>
                <a:latin typeface="Times New Roman" pitchFamily="18" charset="0"/>
              </a:rPr>
              <a:t>2a</a:t>
            </a:r>
            <a:r>
              <a:rPr kumimoji="1" lang="zh-CN" altLang="en-US" sz="2300" dirty="0" smtClean="0">
                <a:latin typeface="Times New Roman" pitchFamily="18" charset="0"/>
              </a:rPr>
              <a:t>给</a:t>
            </a:r>
            <a:r>
              <a:rPr kumimoji="1" lang="zh-CN" altLang="en-US" sz="2300" dirty="0" smtClean="0">
                <a:latin typeface="Times New Roman" pitchFamily="18" charset="0"/>
              </a:rPr>
              <a:t>进程。</a:t>
            </a:r>
            <a:endParaRPr kumimoji="1" lang="en-US" altLang="zh-CN" sz="2300" dirty="0" smtClean="0">
              <a:latin typeface="Times New Roman" pitchFamily="18" charset="0"/>
            </a:endParaRPr>
          </a:p>
          <a:p>
            <a:pPr algn="just" eaLnBrk="1" hangingPunct="1">
              <a:lnSpc>
                <a:spcPct val="120000"/>
              </a:lnSpc>
              <a:spcBef>
                <a:spcPts val="1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在打印过程中</a:t>
            </a:r>
            <a:r>
              <a:rPr kumimoji="1" lang="zh-CN" altLang="en-US" sz="2300" b="1" u="sng" baseline="30000" dirty="0" smtClean="0">
                <a:solidFill>
                  <a:srgbClr val="FFCC00"/>
                </a:solidFill>
                <a:latin typeface="Times New Roman" pitchFamily="18" charset="0"/>
              </a:rPr>
              <a:t>非空闲</a:t>
            </a:r>
            <a:r>
              <a:rPr kumimoji="1" lang="zh-CN" altLang="en-US" sz="2300" dirty="0" smtClean="0">
                <a:latin typeface="Times New Roman" pitchFamily="18" charset="0"/>
              </a:rPr>
              <a:t>，如果其</a:t>
            </a:r>
            <a:r>
              <a:rPr kumimoji="1" lang="zh-CN" altLang="en-US" sz="2300" dirty="0">
                <a:latin typeface="Times New Roman" pitchFamily="18" charset="0"/>
              </a:rPr>
              <a:t>它进程也提</a:t>
            </a:r>
            <a:r>
              <a:rPr kumimoji="1" lang="zh-CN" altLang="en-US" sz="2300" dirty="0" smtClean="0">
                <a:latin typeface="Times New Roman" pitchFamily="18" charset="0"/>
              </a:rPr>
              <a:t>出使用</a:t>
            </a:r>
            <a:r>
              <a:rPr kumimoji="1" lang="zh-CN" altLang="en-US" sz="2300" b="1" u="sng" dirty="0">
                <a:solidFill>
                  <a:srgbClr val="FF0000"/>
                </a:solidFill>
                <a:latin typeface="Times New Roman" pitchFamily="18" charset="0"/>
              </a:rPr>
              <a:t>请求</a:t>
            </a:r>
            <a:r>
              <a:rPr kumimoji="1" lang="zh-CN" altLang="en-US" sz="2300" b="1" dirty="0" smtClean="0">
                <a:latin typeface="Times New Roman" pitchFamily="18" charset="0"/>
              </a:rPr>
              <a:t>，</a:t>
            </a:r>
            <a:r>
              <a:rPr kumimoji="1" lang="zh-CN" altLang="en-US" sz="2300" dirty="0" smtClean="0">
                <a:latin typeface="Times New Roman" pitchFamily="18" charset="0"/>
              </a:rPr>
              <a:t>则</a:t>
            </a:r>
            <a:r>
              <a:rPr kumimoji="1" lang="zh-CN" altLang="en-US" sz="2300" dirty="0">
                <a:latin typeface="Times New Roman" pitchFamily="18" charset="0"/>
              </a:rPr>
              <a:t>必</a:t>
            </a:r>
            <a:r>
              <a:rPr kumimoji="1" lang="zh-CN" altLang="en-US" sz="2300" dirty="0" smtClean="0">
                <a:latin typeface="Times New Roman" pitchFamily="18" charset="0"/>
              </a:rPr>
              <a:t>须排队</a:t>
            </a:r>
            <a:r>
              <a:rPr kumimoji="1" lang="zh-CN" altLang="en-US" sz="2300" b="1" u="sng" dirty="0" smtClean="0">
                <a:solidFill>
                  <a:srgbClr val="FF0000"/>
                </a:solidFill>
                <a:latin typeface="Times New Roman" pitchFamily="18" charset="0"/>
              </a:rPr>
              <a:t>等</a:t>
            </a:r>
            <a:r>
              <a:rPr kumimoji="1" lang="zh-CN" altLang="en-US" sz="2300" b="1" u="sng" dirty="0" smtClean="0">
                <a:solidFill>
                  <a:srgbClr val="FF0000"/>
                </a:solidFill>
                <a:latin typeface="Times New Roman" pitchFamily="18" charset="0"/>
              </a:rPr>
              <a:t>待</a:t>
            </a:r>
            <a:r>
              <a:rPr kumimoji="1" lang="en-US" altLang="zh-CN" sz="2300" b="1" baseline="30000" dirty="0" smtClean="0">
                <a:solidFill>
                  <a:schemeClr val="tx2"/>
                </a:solidFill>
                <a:latin typeface="Times New Roman" pitchFamily="18" charset="0"/>
              </a:rPr>
              <a:t>2b</a:t>
            </a:r>
            <a:r>
              <a:rPr kumimoji="1" lang="zh-CN" altLang="en-US" sz="2300" dirty="0" smtClean="0">
                <a:latin typeface="Times New Roman" pitchFamily="18" charset="0"/>
              </a:rPr>
              <a:t>打</a:t>
            </a:r>
            <a:r>
              <a:rPr kumimoji="1" lang="zh-CN" altLang="en-US" sz="2300" dirty="0" smtClean="0">
                <a:latin typeface="Times New Roman" pitchFamily="18" charset="0"/>
              </a:rPr>
              <a:t>印任务完成。</a:t>
            </a:r>
            <a:endParaRPr kumimoji="1" lang="en-US" altLang="zh-CN" sz="2300" dirty="0" smtClean="0">
              <a:latin typeface="Times New Roman" pitchFamily="18" charset="0"/>
            </a:endParaRPr>
          </a:p>
          <a:p>
            <a:pPr algn="just" eaLnBrk="1" hangingPunct="1">
              <a:lnSpc>
                <a:spcPct val="120000"/>
              </a:lnSpc>
              <a:spcBef>
                <a:spcPts val="100"/>
              </a:spcBef>
            </a:pPr>
            <a:r>
              <a:rPr kumimoji="1" lang="zh-CN" altLang="en-US" sz="2300" dirty="0" smtClean="0">
                <a:latin typeface="Times New Roman" pitchFamily="18" charset="0"/>
              </a:rPr>
              <a:t>     当</a:t>
            </a:r>
            <a:r>
              <a:rPr kumimoji="1" lang="en-US" altLang="zh-CN" sz="2300" dirty="0" smtClean="0">
                <a:latin typeface="Times New Roman" pitchFamily="18" charset="0"/>
              </a:rPr>
              <a:t>A</a:t>
            </a:r>
            <a:r>
              <a:rPr kumimoji="1" lang="zh-CN" altLang="en-US" sz="2300" dirty="0">
                <a:latin typeface="Times New Roman" pitchFamily="18" charset="0"/>
              </a:rPr>
              <a:t>进</a:t>
            </a:r>
            <a:r>
              <a:rPr kumimoji="1" lang="zh-CN" altLang="en-US" sz="2300" dirty="0" smtClean="0">
                <a:latin typeface="Times New Roman" pitchFamily="18" charset="0"/>
              </a:rPr>
              <a:t>程</a:t>
            </a:r>
            <a:r>
              <a:rPr kumimoji="1" lang="zh-CN" altLang="en-US" sz="2300" b="1" u="sng" dirty="0">
                <a:solidFill>
                  <a:srgbClr val="FF0000"/>
                </a:solidFill>
                <a:latin typeface="Times New Roman" pitchFamily="18" charset="0"/>
              </a:rPr>
              <a:t>完成</a:t>
            </a:r>
            <a:r>
              <a:rPr kumimoji="1" lang="zh-CN" altLang="en-US" sz="2300" dirty="0" smtClean="0">
                <a:latin typeface="Times New Roman" pitchFamily="18" charset="0"/>
              </a:rPr>
              <a:t>打印后，</a:t>
            </a:r>
            <a:r>
              <a:rPr kumimoji="1" lang="zh-CN" altLang="en-US" sz="2300" b="1" u="sng" dirty="0">
                <a:solidFill>
                  <a:srgbClr val="FF0000"/>
                </a:solidFill>
                <a:latin typeface="Times New Roman" pitchFamily="18" charset="0"/>
              </a:rPr>
              <a:t>释</a:t>
            </a:r>
            <a:r>
              <a:rPr kumimoji="1" lang="zh-CN" altLang="en-US" sz="2300" b="1" u="sng" dirty="0" smtClean="0">
                <a:solidFill>
                  <a:srgbClr val="FF0000"/>
                </a:solidFill>
                <a:latin typeface="Times New Roman" pitchFamily="18" charset="0"/>
              </a:rPr>
              <a:t>放</a:t>
            </a:r>
            <a:r>
              <a:rPr kumimoji="1" lang="en-US" altLang="zh-CN" sz="2300" b="1" baseline="30000" dirty="0" smtClean="0">
                <a:solidFill>
                  <a:schemeClr val="tx2"/>
                </a:solidFill>
                <a:latin typeface="Times New Roman" pitchFamily="18" charset="0"/>
              </a:rPr>
              <a:t>3</a:t>
            </a:r>
            <a:r>
              <a:rPr kumimoji="1" lang="zh-CN" altLang="en-US" sz="2300" dirty="0" smtClean="0">
                <a:latin typeface="Times New Roman" pitchFamily="18" charset="0"/>
              </a:rPr>
              <a:t>该</a:t>
            </a:r>
            <a:r>
              <a:rPr kumimoji="1" lang="zh-CN" altLang="en-US" sz="2300" dirty="0">
                <a:latin typeface="Times New Roman" pitchFamily="18" charset="0"/>
              </a:rPr>
              <a:t>资</a:t>
            </a:r>
            <a:r>
              <a:rPr kumimoji="1" lang="zh-CN" altLang="en-US" sz="2300" dirty="0" smtClean="0">
                <a:latin typeface="Times New Roman" pitchFamily="18" charset="0"/>
              </a:rPr>
              <a:t>源，才能</a:t>
            </a:r>
            <a:r>
              <a:rPr kumimoji="1" lang="zh-CN" altLang="en-US" sz="2300" b="1" u="sng" dirty="0">
                <a:solidFill>
                  <a:srgbClr val="FF0000"/>
                </a:solidFill>
                <a:latin typeface="Times New Roman" pitchFamily="18" charset="0"/>
              </a:rPr>
              <a:t>再次接受</a:t>
            </a:r>
            <a:r>
              <a:rPr kumimoji="1" lang="zh-CN" altLang="en-US" sz="2300" dirty="0" smtClean="0">
                <a:latin typeface="Times New Roman" pitchFamily="18" charset="0"/>
              </a:rPr>
              <a:t>其它进程提出的请求。</a:t>
            </a:r>
            <a:endParaRPr kumimoji="1" lang="en-US" altLang="zh-CN" sz="2300" dirty="0" smtClean="0">
              <a:latin typeface="Times New Roman" pitchFamily="18" charset="0"/>
            </a:endParaRPr>
          </a:p>
          <a:p>
            <a:pPr algn="just" eaLnBrk="1" hangingPunct="1">
              <a:lnSpc>
                <a:spcPct val="120000"/>
              </a:lnSpc>
              <a:spcBef>
                <a:spcPts val="100"/>
              </a:spcBef>
            </a:pPr>
            <a:r>
              <a:rPr kumimoji="1" lang="zh-CN" altLang="en-US" sz="2300" dirty="0" smtClean="0">
                <a:latin typeface="Times New Roman" pitchFamily="18" charset="0"/>
              </a:rPr>
              <a:t>     这</a:t>
            </a:r>
            <a:r>
              <a:rPr kumimoji="1" lang="zh-CN" altLang="en-US" sz="2300" dirty="0">
                <a:latin typeface="Times New Roman" pitchFamily="18" charset="0"/>
              </a:rPr>
              <a:t>种资源共享方</a:t>
            </a:r>
            <a:r>
              <a:rPr kumimoji="1" lang="zh-CN" altLang="en-US" sz="2300" dirty="0" smtClean="0">
                <a:latin typeface="Times New Roman" pitchFamily="18" charset="0"/>
              </a:rPr>
              <a:t>式就叫</a:t>
            </a:r>
            <a:r>
              <a:rPr kumimoji="1" lang="zh-CN" altLang="en-US" sz="2300" b="1" u="sng" dirty="0">
                <a:solidFill>
                  <a:srgbClr val="FF0000"/>
                </a:solidFill>
                <a:latin typeface="Times New Roman" pitchFamily="18" charset="0"/>
              </a:rPr>
              <a:t>互斥式共</a:t>
            </a:r>
            <a:r>
              <a:rPr kumimoji="1" lang="zh-CN" altLang="en-US" sz="2300" b="1" u="sng" dirty="0" smtClean="0">
                <a:solidFill>
                  <a:srgbClr val="FF0000"/>
                </a:solidFill>
                <a:latin typeface="Times New Roman" pitchFamily="18" charset="0"/>
              </a:rPr>
              <a:t>享</a:t>
            </a:r>
            <a:r>
              <a:rPr kumimoji="1" lang="zh-CN" altLang="en-US" sz="2300" dirty="0" smtClean="0">
                <a:latin typeface="Times New Roman" pitchFamily="18" charset="0"/>
              </a:rPr>
              <a:t>。</a:t>
            </a:r>
            <a:endParaRPr kumimoji="1" lang="en-US" altLang="zh-CN" sz="2300" dirty="0" smtClean="0">
              <a:latin typeface="Times New Roman" pitchFamily="18" charset="0"/>
            </a:endParaRPr>
          </a:p>
          <a:p>
            <a:pPr algn="just" eaLnBrk="1" hangingPunct="1">
              <a:lnSpc>
                <a:spcPct val="120000"/>
              </a:lnSpc>
              <a:spcBef>
                <a:spcPts val="100"/>
              </a:spcBef>
            </a:pPr>
            <a:r>
              <a:rPr kumimoji="1" lang="zh-CN" altLang="en-US" sz="2300" dirty="0" smtClean="0">
                <a:latin typeface="Times New Roman" pitchFamily="18" charset="0"/>
              </a:rPr>
              <a:t>    在</a:t>
            </a:r>
            <a:r>
              <a:rPr kumimoji="1" lang="zh-CN" altLang="en-US" sz="2300" b="1" u="sng" dirty="0">
                <a:latin typeface="Times New Roman" pitchFamily="18" charset="0"/>
              </a:rPr>
              <a:t>一段时间</a:t>
            </a:r>
            <a:r>
              <a:rPr kumimoji="1" lang="zh-CN" altLang="en-US" sz="2300" b="1" u="sng" dirty="0" smtClean="0">
                <a:latin typeface="Times New Roman" pitchFamily="18" charset="0"/>
              </a:rPr>
              <a:t>内</a:t>
            </a:r>
            <a:r>
              <a:rPr kumimoji="1" lang="en-US" altLang="zh-CN" sz="2300" b="1" baseline="30000" dirty="0" smtClean="0">
                <a:latin typeface="Times New Roman" pitchFamily="18" charset="0"/>
              </a:rPr>
              <a:t>1</a:t>
            </a:r>
            <a:r>
              <a:rPr kumimoji="1" lang="zh-CN" altLang="en-US" sz="2300" dirty="0" smtClean="0">
                <a:latin typeface="Times New Roman" pitchFamily="18" charset="0"/>
              </a:rPr>
              <a:t>只</a:t>
            </a:r>
            <a:r>
              <a:rPr kumimoji="1" lang="zh-CN" altLang="en-US" sz="2300" dirty="0">
                <a:latin typeface="Times New Roman" pitchFamily="18" charset="0"/>
              </a:rPr>
              <a:t>允许</a:t>
            </a:r>
            <a:r>
              <a:rPr kumimoji="1" lang="zh-CN" altLang="en-US" sz="2300" b="1" u="sng" dirty="0">
                <a:latin typeface="Times New Roman" pitchFamily="18" charset="0"/>
              </a:rPr>
              <a:t>一个进程访</a:t>
            </a:r>
            <a:r>
              <a:rPr kumimoji="1" lang="zh-CN" altLang="en-US" sz="2300" b="1" u="sng" dirty="0" smtClean="0">
                <a:latin typeface="Times New Roman" pitchFamily="18" charset="0"/>
              </a:rPr>
              <a:t>问</a:t>
            </a:r>
            <a:r>
              <a:rPr kumimoji="1" lang="en-US" altLang="zh-CN" sz="2300" b="1" baseline="30000" dirty="0" smtClean="0">
                <a:latin typeface="Times New Roman" pitchFamily="18" charset="0"/>
              </a:rPr>
              <a:t>2</a:t>
            </a:r>
            <a:r>
              <a:rPr kumimoji="1" lang="zh-CN" altLang="en-US" sz="2300" dirty="0" smtClean="0">
                <a:latin typeface="Times New Roman" pitchFamily="18" charset="0"/>
              </a:rPr>
              <a:t>的</a:t>
            </a:r>
            <a:r>
              <a:rPr kumimoji="1" lang="zh-CN" altLang="en-US" sz="2300" dirty="0">
                <a:latin typeface="Times New Roman" pitchFamily="18" charset="0"/>
              </a:rPr>
              <a:t>资源称为</a:t>
            </a:r>
            <a:r>
              <a:rPr kumimoji="1" lang="zh-CN" altLang="en-US" sz="2300" b="1" dirty="0">
                <a:solidFill>
                  <a:schemeClr val="tx2"/>
                </a:solidFill>
                <a:latin typeface="Times New Roman" pitchFamily="18" charset="0"/>
              </a:rPr>
              <a:t>临界资源</a:t>
            </a:r>
            <a:r>
              <a:rPr kumimoji="1" lang="zh-CN" altLang="en-US" sz="2300" dirty="0">
                <a:latin typeface="Times New Roman" pitchFamily="18" charset="0"/>
              </a:rPr>
              <a:t>或</a:t>
            </a:r>
            <a:r>
              <a:rPr kumimoji="1" lang="zh-CN" altLang="en-US" sz="2300" b="1" dirty="0">
                <a:solidFill>
                  <a:schemeClr val="tx2"/>
                </a:solidFill>
                <a:latin typeface="Times New Roman" pitchFamily="18" charset="0"/>
              </a:rPr>
              <a:t>独占（享）资源</a:t>
            </a:r>
            <a:r>
              <a:rPr kumimoji="1" lang="zh-CN" altLang="en-US" sz="2300" dirty="0">
                <a:latin typeface="Times New Roman" pitchFamily="18" charset="0"/>
              </a:rPr>
              <a:t>。 </a:t>
            </a:r>
            <a:r>
              <a:rPr kumimoji="1" lang="zh-CN" altLang="en-US" sz="2300" dirty="0" smtClean="0">
                <a:latin typeface="Times New Roman" pitchFamily="18" charset="0"/>
              </a:rPr>
              <a:t>（大</a:t>
            </a:r>
            <a:r>
              <a:rPr kumimoji="1" lang="zh-CN" altLang="en-US" sz="2300" dirty="0">
                <a:latin typeface="Times New Roman" pitchFamily="18" charset="0"/>
              </a:rPr>
              <a:t>多数</a:t>
            </a:r>
            <a:r>
              <a:rPr kumimoji="1" lang="zh-CN" altLang="en-US" sz="2300" b="1" u="sng" dirty="0">
                <a:latin typeface="Times New Roman" pitchFamily="18" charset="0"/>
              </a:rPr>
              <a:t>物理设备</a:t>
            </a:r>
            <a:r>
              <a:rPr kumimoji="1" lang="zh-CN" altLang="en-US" sz="2300" dirty="0">
                <a:latin typeface="Times New Roman" pitchFamily="18" charset="0"/>
              </a:rPr>
              <a:t>，以及某些软件中所用的</a:t>
            </a:r>
            <a:r>
              <a:rPr kumimoji="1" lang="zh-CN" altLang="en-US" sz="2300" b="1" u="sng" dirty="0">
                <a:latin typeface="Times New Roman" pitchFamily="18" charset="0"/>
              </a:rPr>
              <a:t>栈</a:t>
            </a:r>
            <a:r>
              <a:rPr kumimoji="1" lang="zh-CN" altLang="en-US" sz="2300" b="1" dirty="0">
                <a:latin typeface="Times New Roman" pitchFamily="18" charset="0"/>
              </a:rPr>
              <a:t>、</a:t>
            </a:r>
            <a:r>
              <a:rPr kumimoji="1" lang="zh-CN" altLang="en-US" sz="2300" b="1" u="sng" dirty="0">
                <a:latin typeface="Times New Roman" pitchFamily="18" charset="0"/>
              </a:rPr>
              <a:t>变量</a:t>
            </a:r>
            <a:r>
              <a:rPr kumimoji="1" lang="zh-CN" altLang="en-US" sz="2300" dirty="0">
                <a:latin typeface="Times New Roman" pitchFamily="18" charset="0"/>
              </a:rPr>
              <a:t>和</a:t>
            </a:r>
            <a:r>
              <a:rPr kumimoji="1" lang="zh-CN" altLang="en-US" sz="2300" b="1" u="sng" dirty="0">
                <a:latin typeface="Times New Roman" pitchFamily="18" charset="0"/>
              </a:rPr>
              <a:t>表格</a:t>
            </a:r>
            <a:r>
              <a:rPr kumimoji="1" lang="zh-CN" altLang="en-US" sz="2300" dirty="0">
                <a:latin typeface="Times New Roman" pitchFamily="18" charset="0"/>
              </a:rPr>
              <a:t>，都属于临界资源</a:t>
            </a:r>
            <a:r>
              <a:rPr kumimoji="1" lang="zh-CN" altLang="en-US" sz="2300" dirty="0" smtClean="0">
                <a:latin typeface="Times New Roman" pitchFamily="18" charset="0"/>
              </a:rPr>
              <a:t>，只能以</a:t>
            </a:r>
            <a:r>
              <a:rPr kumimoji="1" lang="zh-CN" altLang="en-US" sz="2300" b="1" dirty="0" smtClean="0">
                <a:solidFill>
                  <a:srgbClr val="FFFF00"/>
                </a:solidFill>
                <a:latin typeface="Times New Roman" pitchFamily="18" charset="0"/>
              </a:rPr>
              <a:t>互斥性地</a:t>
            </a:r>
            <a:r>
              <a:rPr kumimoji="1" lang="zh-CN" altLang="en-US" sz="2300" b="1" dirty="0">
                <a:solidFill>
                  <a:srgbClr val="FFFF00"/>
                </a:solidFill>
                <a:latin typeface="Times New Roman" pitchFamily="18" charset="0"/>
              </a:rPr>
              <a:t>共</a:t>
            </a:r>
            <a:r>
              <a:rPr kumimoji="1" lang="zh-CN" altLang="en-US" sz="2300" b="1" dirty="0" smtClean="0">
                <a:solidFill>
                  <a:srgbClr val="FFFF00"/>
                </a:solidFill>
                <a:latin typeface="Times New Roman" pitchFamily="18" charset="0"/>
              </a:rPr>
              <a:t>享</a:t>
            </a:r>
            <a:r>
              <a:rPr kumimoji="1" lang="zh-CN" altLang="en-US" sz="2300" b="1" dirty="0">
                <a:solidFill>
                  <a:srgbClr val="FFFF00"/>
                </a:solidFill>
                <a:latin typeface="Times New Roman" pitchFamily="18" charset="0"/>
              </a:rPr>
              <a:t>方</a:t>
            </a:r>
            <a:r>
              <a:rPr kumimoji="1" lang="zh-CN" altLang="en-US" sz="2300" b="1" dirty="0" smtClean="0">
                <a:solidFill>
                  <a:srgbClr val="FFFF00"/>
                </a:solidFill>
                <a:latin typeface="Times New Roman" pitchFamily="18" charset="0"/>
              </a:rPr>
              <a:t>式来</a:t>
            </a:r>
            <a:r>
              <a:rPr kumimoji="1" lang="zh-CN" altLang="en-US" sz="2300" dirty="0" smtClean="0">
                <a:latin typeface="Times New Roman" pitchFamily="18" charset="0"/>
              </a:rPr>
              <a:t>使用。 第</a:t>
            </a:r>
            <a:r>
              <a:rPr kumimoji="1" lang="en-US" altLang="zh-CN" sz="2300" dirty="0" smtClean="0">
                <a:latin typeface="Times New Roman" pitchFamily="18" charset="0"/>
              </a:rPr>
              <a:t>2</a:t>
            </a:r>
            <a:r>
              <a:rPr kumimoji="1" lang="zh-CN" altLang="en-US" sz="2300" dirty="0" smtClean="0">
                <a:latin typeface="Times New Roman" pitchFamily="18" charset="0"/>
              </a:rPr>
              <a:t>章会重点讨</a:t>
            </a:r>
            <a:r>
              <a:rPr kumimoji="1" lang="zh-CN" altLang="en-US" sz="2300" dirty="0" smtClean="0">
                <a:latin typeface="Times New Roman" pitchFamily="18" charset="0"/>
              </a:rPr>
              <a:t>论。</a:t>
            </a:r>
            <a:r>
              <a:rPr kumimoji="1" lang="zh-CN" altLang="en-US" sz="2200" u="sng" dirty="0" smtClean="0">
                <a:latin typeface="Times New Roman" pitchFamily="18" charset="0"/>
              </a:rPr>
              <a:t>从应用下载文件常出问题</a:t>
            </a:r>
            <a:r>
              <a:rPr kumimoji="1" lang="en-US" altLang="zh-CN" sz="2200" u="sng" dirty="0" smtClean="0">
                <a:latin typeface="Times New Roman" pitchFamily="18" charset="0"/>
              </a:rPr>
              <a:t>-&gt;</a:t>
            </a:r>
            <a:r>
              <a:rPr kumimoji="1" lang="zh-CN" altLang="en-US" sz="2200" u="sng" dirty="0" smtClean="0">
                <a:latin typeface="Times New Roman" pitchFamily="18" charset="0"/>
              </a:rPr>
              <a:t>解决：</a:t>
            </a:r>
            <a:r>
              <a:rPr kumimoji="1" lang="zh-CN" altLang="en-US" sz="2200" b="1" u="sng" dirty="0">
                <a:solidFill>
                  <a:srgbClr val="FF0000"/>
                </a:solidFill>
                <a:latin typeface="Times New Roman" pitchFamily="18" charset="0"/>
              </a:rPr>
              <a:t>关</a:t>
            </a:r>
            <a:r>
              <a:rPr kumimoji="1" lang="zh-CN" altLang="en-US" sz="2200" b="1" u="sng" dirty="0" smtClean="0">
                <a:solidFill>
                  <a:srgbClr val="FF0000"/>
                </a:solidFill>
                <a:latin typeface="Times New Roman" pitchFamily="18" charset="0"/>
              </a:rPr>
              <a:t>闭</a:t>
            </a:r>
            <a:r>
              <a:rPr kumimoji="1" lang="zh-CN" altLang="en-US" sz="2200" b="1" u="sng" dirty="0">
                <a:solidFill>
                  <a:srgbClr val="FF0000"/>
                </a:solidFill>
                <a:latin typeface="Times New Roman" pitchFamily="18" charset="0"/>
              </a:rPr>
              <a:t>应用</a:t>
            </a:r>
            <a:r>
              <a:rPr kumimoji="1" lang="zh-CN" altLang="en-US" sz="2200" dirty="0" smtClean="0">
                <a:latin typeface="Times New Roman" pitchFamily="18" charset="0"/>
              </a:rPr>
              <a:t>）。</a:t>
            </a:r>
            <a:endParaRPr kumimoji="1" lang="zh-CN" altLang="en-US" sz="2200" dirty="0">
              <a:latin typeface="Times New Roman" pitchFamily="18" charset="0"/>
            </a:endParaRPr>
          </a:p>
        </p:txBody>
      </p:sp>
      <p:cxnSp>
        <p:nvCxnSpPr>
          <p:cNvPr id="5" name="直接箭头连接符 4"/>
          <p:cNvCxnSpPr/>
          <p:nvPr/>
        </p:nvCxnSpPr>
        <p:spPr bwMode="auto">
          <a:xfrm flipV="1">
            <a:off x="5220072" y="1340768"/>
            <a:ext cx="936104" cy="3312368"/>
          </a:xfrm>
          <a:prstGeom prst="straightConnector1">
            <a:avLst/>
          </a:prstGeom>
          <a:ln>
            <a:solidFill>
              <a:srgbClr val="FF9999"/>
            </a:solidFill>
            <a:prstDash val="sysDash"/>
            <a:headEnd type="none" w="med" len="med"/>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251520" y="30144"/>
            <a:ext cx="8540750" cy="590544"/>
          </a:xfrm>
        </p:spPr>
        <p:txBody>
          <a:bodyPr/>
          <a:lstStyle/>
          <a:p>
            <a:pPr marL="457200" indent="-457200" algn="l" eaLnBrk="1" hangingPunct="1">
              <a:buFont typeface="Wingdings" panose="05000000000000000000" pitchFamily="2" charset="2"/>
              <a:buChar char="Ø"/>
            </a:pPr>
            <a:r>
              <a:rPr lang="zh-CN" altLang="en-US" sz="2600" dirty="0" smtClean="0">
                <a:solidFill>
                  <a:schemeClr val="tx1"/>
                </a:solidFill>
              </a:rPr>
              <a:t>理论课程的学习要求与考试：</a:t>
            </a:r>
          </a:p>
        </p:txBody>
      </p:sp>
      <p:sp>
        <p:nvSpPr>
          <p:cNvPr id="9219" name="Rectangle 3"/>
          <p:cNvSpPr>
            <a:spLocks noGrp="1" noRot="1" noChangeArrowheads="1"/>
          </p:cNvSpPr>
          <p:nvPr>
            <p:ph type="body" idx="1"/>
          </p:nvPr>
        </p:nvSpPr>
        <p:spPr>
          <a:xfrm>
            <a:off x="179512" y="476672"/>
            <a:ext cx="8540750" cy="6336704"/>
          </a:xfrm>
        </p:spPr>
        <p:txBody>
          <a:bodyPr/>
          <a:lstStyle/>
          <a:p>
            <a:pPr eaLnBrk="1" hangingPunct="1">
              <a:lnSpc>
                <a:spcPct val="110000"/>
              </a:lnSpc>
              <a:buClr>
                <a:schemeClr val="tx2"/>
              </a:buClr>
              <a:buSzPct val="81000"/>
              <a:buFont typeface="Wingdings" panose="05000000000000000000" pitchFamily="2" charset="2"/>
              <a:buChar char="u"/>
            </a:pPr>
            <a:r>
              <a:rPr lang="zh-CN" altLang="en-US" sz="2300" dirty="0" smtClean="0"/>
              <a:t>学习态度认真</a:t>
            </a:r>
            <a:r>
              <a:rPr lang="zh-CN" altLang="en-US" sz="2400" dirty="0" smtClean="0"/>
              <a:t>（</a:t>
            </a:r>
            <a:r>
              <a:rPr lang="en-US" altLang="zh-CN" sz="2400" dirty="0" smtClean="0"/>
              <a:t>40 </a:t>
            </a:r>
            <a:r>
              <a:rPr lang="en-US" altLang="zh-CN" sz="2400" dirty="0"/>
              <a:t>%</a:t>
            </a:r>
            <a:r>
              <a:rPr lang="zh-CN" altLang="en-US" sz="2400" dirty="0"/>
              <a:t>总评</a:t>
            </a:r>
            <a:r>
              <a:rPr lang="zh-CN" altLang="en-US" sz="2400" dirty="0" smtClean="0"/>
              <a:t>）</a:t>
            </a:r>
            <a:endParaRPr lang="zh-CN" altLang="en-US" sz="2300" dirty="0" smtClean="0"/>
          </a:p>
          <a:p>
            <a:pPr eaLnBrk="1" hangingPunct="1">
              <a:lnSpc>
                <a:spcPct val="110000"/>
              </a:lnSpc>
              <a:buClr>
                <a:schemeClr val="tx2">
                  <a:lumMod val="60000"/>
                  <a:lumOff val="40000"/>
                </a:schemeClr>
              </a:buClr>
              <a:buSzPct val="58000"/>
              <a:buFont typeface="Wingdings" panose="05000000000000000000" pitchFamily="2" charset="2"/>
              <a:buChar char="l"/>
            </a:pPr>
            <a:r>
              <a:rPr lang="en-US" altLang="zh-CN" sz="2300" dirty="0" smtClean="0">
                <a:solidFill>
                  <a:srgbClr val="FF0000"/>
                </a:solidFill>
              </a:rPr>
              <a:t>80%</a:t>
            </a:r>
            <a:r>
              <a:rPr lang="zh-CN" altLang="en-US" sz="2300" dirty="0" smtClean="0"/>
              <a:t>以上的</a:t>
            </a:r>
            <a:r>
              <a:rPr lang="zh-CN" altLang="en-US" sz="2300" b="1" dirty="0" smtClean="0">
                <a:solidFill>
                  <a:srgbClr val="FFFF00"/>
                </a:solidFill>
              </a:rPr>
              <a:t>出勤率</a:t>
            </a:r>
            <a:r>
              <a:rPr lang="zh-CN" altLang="en-US" sz="2300" dirty="0" smtClean="0"/>
              <a:t>（≈</a:t>
            </a:r>
            <a:r>
              <a:rPr lang="en-US" altLang="zh-CN" sz="2300" dirty="0" smtClean="0"/>
              <a:t>15%</a:t>
            </a:r>
            <a:r>
              <a:rPr lang="zh-CN" altLang="en-US" sz="2300" dirty="0" smtClean="0"/>
              <a:t>总评）</a:t>
            </a:r>
          </a:p>
          <a:p>
            <a:pPr eaLnBrk="1" hangingPunct="1">
              <a:lnSpc>
                <a:spcPct val="110000"/>
              </a:lnSpc>
              <a:buClr>
                <a:schemeClr val="tx2">
                  <a:lumMod val="60000"/>
                  <a:lumOff val="40000"/>
                </a:schemeClr>
              </a:buClr>
              <a:buSzPct val="58000"/>
              <a:buFont typeface="Wingdings" panose="05000000000000000000" pitchFamily="2" charset="2"/>
              <a:buChar char="l"/>
            </a:pPr>
            <a:r>
              <a:rPr lang="zh-CN" altLang="en-US" sz="2300" dirty="0" smtClean="0"/>
              <a:t>课后</a:t>
            </a:r>
            <a:r>
              <a:rPr lang="zh-CN" altLang="en-US" sz="2300" b="1" dirty="0">
                <a:solidFill>
                  <a:srgbClr val="FFFF00"/>
                </a:solidFill>
              </a:rPr>
              <a:t>练习</a:t>
            </a:r>
            <a:r>
              <a:rPr lang="en-US" altLang="zh-CN" sz="2300" b="1" dirty="0">
                <a:solidFill>
                  <a:srgbClr val="FFFF00"/>
                </a:solidFill>
              </a:rPr>
              <a:t>/</a:t>
            </a:r>
            <a:r>
              <a:rPr lang="zh-CN" altLang="en-US" sz="2300" b="1" dirty="0">
                <a:solidFill>
                  <a:srgbClr val="FFFF00"/>
                </a:solidFill>
              </a:rPr>
              <a:t>作业</a:t>
            </a:r>
            <a:r>
              <a:rPr lang="zh-CN" altLang="en-US" sz="2600" dirty="0" smtClean="0"/>
              <a:t>（</a:t>
            </a:r>
            <a:r>
              <a:rPr lang="zh-CN" altLang="en-US" sz="2300" b="1" dirty="0" smtClean="0"/>
              <a:t>习题集 最好全做，</a:t>
            </a:r>
            <a:r>
              <a:rPr lang="zh-CN" altLang="en-US" sz="1800" i="1" dirty="0" smtClean="0"/>
              <a:t>记分</a:t>
            </a:r>
            <a:r>
              <a:rPr lang="en-US" altLang="zh-CN" sz="1800" i="1" dirty="0" smtClean="0"/>
              <a:t>3~5</a:t>
            </a:r>
            <a:r>
              <a:rPr lang="en-US" altLang="zh-CN" sz="2600" dirty="0" smtClean="0"/>
              <a:t>)</a:t>
            </a:r>
            <a:r>
              <a:rPr lang="zh-CN" altLang="en-US" sz="2600" dirty="0" smtClean="0"/>
              <a:t>（ </a:t>
            </a:r>
            <a:r>
              <a:rPr lang="zh-CN" altLang="en-US" sz="2600" dirty="0"/>
              <a:t>≈</a:t>
            </a:r>
            <a:r>
              <a:rPr lang="en-US" altLang="zh-CN" sz="2600" dirty="0" smtClean="0"/>
              <a:t>25%</a:t>
            </a:r>
            <a:r>
              <a:rPr lang="zh-CN" altLang="en-US" sz="2600" dirty="0" smtClean="0"/>
              <a:t>总评）</a:t>
            </a:r>
            <a:endParaRPr lang="en-US" altLang="zh-CN" sz="2600" dirty="0" smtClean="0"/>
          </a:p>
          <a:p>
            <a:pPr marL="354013" indent="0" eaLnBrk="1" hangingPunct="1">
              <a:lnSpc>
                <a:spcPct val="120000"/>
              </a:lnSpc>
              <a:buSzPct val="58000"/>
              <a:buNone/>
            </a:pPr>
            <a:r>
              <a:rPr lang="en-US" altLang="zh-CN" sz="2000" dirty="0" smtClean="0"/>
              <a:t>1. </a:t>
            </a:r>
            <a:r>
              <a:rPr lang="zh-CN" altLang="en-US" sz="2000" dirty="0" smtClean="0"/>
              <a:t>作业</a:t>
            </a:r>
            <a:r>
              <a:rPr lang="en-US" altLang="zh-CN" sz="2000" dirty="0" smtClean="0"/>
              <a:t>ID</a:t>
            </a:r>
            <a:r>
              <a:rPr lang="zh-CN" altLang="en-US" sz="2000" dirty="0" smtClean="0"/>
              <a:t>：群昵称</a:t>
            </a:r>
            <a:r>
              <a:rPr lang="zh-CN" altLang="en-US" sz="2000" b="1" u="sng" baseline="30000" dirty="0">
                <a:solidFill>
                  <a:srgbClr val="FFFF00"/>
                </a:solidFill>
              </a:rPr>
              <a:t>作</a:t>
            </a:r>
            <a:r>
              <a:rPr lang="zh-CN" altLang="en-US" sz="2000" b="1" u="sng" baseline="30000" dirty="0" smtClean="0">
                <a:solidFill>
                  <a:srgbClr val="FFFF00"/>
                </a:solidFill>
              </a:rPr>
              <a:t>业</a:t>
            </a:r>
            <a:r>
              <a:rPr lang="en-US" altLang="zh-CN" sz="2000" b="1" u="sng" baseline="30000" dirty="0" smtClean="0">
                <a:solidFill>
                  <a:srgbClr val="FFFF00"/>
                </a:solidFill>
              </a:rPr>
              <a:t>+</a:t>
            </a:r>
            <a:r>
              <a:rPr lang="zh-CN" altLang="en-US" sz="2000" b="1" u="sng" baseline="30000" dirty="0" smtClean="0">
                <a:solidFill>
                  <a:srgbClr val="FFFF00"/>
                </a:solidFill>
              </a:rPr>
              <a:t>考勤</a:t>
            </a:r>
            <a:r>
              <a:rPr lang="zh-CN" altLang="en-US" sz="2000" b="1" baseline="30000" dirty="0" smtClean="0">
                <a:solidFill>
                  <a:srgbClr val="FFFF00"/>
                </a:solidFill>
              </a:rPr>
              <a:t>***      </a:t>
            </a:r>
            <a:r>
              <a:rPr lang="en-US" altLang="zh-CN" sz="2000" dirty="0" smtClean="0"/>
              <a:t>          2. </a:t>
            </a:r>
            <a:r>
              <a:rPr lang="zh-CN" altLang="en-US" sz="2000" dirty="0"/>
              <a:t>题</a:t>
            </a:r>
            <a:r>
              <a:rPr lang="zh-CN" altLang="en-US" sz="2000" dirty="0" smtClean="0"/>
              <a:t>目</a:t>
            </a:r>
            <a:r>
              <a:rPr lang="zh-CN" altLang="en-US" sz="2000" dirty="0"/>
              <a:t>：</a:t>
            </a:r>
            <a:r>
              <a:rPr lang="zh-CN" altLang="en-US" sz="2000" dirty="0" smtClean="0"/>
              <a:t>第</a:t>
            </a:r>
            <a:r>
              <a:rPr lang="en-US" altLang="zh-CN" sz="2000" dirty="0" smtClean="0"/>
              <a:t>X</a:t>
            </a:r>
            <a:r>
              <a:rPr lang="zh-CN" altLang="en-US" sz="2000" dirty="0" smtClean="0"/>
              <a:t>章 第</a:t>
            </a:r>
            <a:r>
              <a:rPr lang="en-US" altLang="zh-CN" sz="2000" dirty="0" smtClean="0"/>
              <a:t>X</a:t>
            </a:r>
            <a:r>
              <a:rPr lang="zh-CN" altLang="en-US" sz="2000" dirty="0" smtClean="0"/>
              <a:t>题。     </a:t>
            </a:r>
            <a:endParaRPr lang="en-US" altLang="zh-CN" sz="2000" dirty="0" smtClean="0"/>
          </a:p>
          <a:p>
            <a:pPr marL="354013" indent="0" eaLnBrk="1" hangingPunct="1">
              <a:lnSpc>
                <a:spcPct val="120000"/>
              </a:lnSpc>
              <a:buSzPct val="58000"/>
              <a:buNone/>
            </a:pPr>
            <a:r>
              <a:rPr lang="en-US" altLang="zh-CN" sz="2000" dirty="0" smtClean="0"/>
              <a:t>3. </a:t>
            </a:r>
            <a:r>
              <a:rPr lang="zh-CN" altLang="en-US" sz="2000" dirty="0" smtClean="0"/>
              <a:t>数量上：不能多也不能少              </a:t>
            </a:r>
            <a:r>
              <a:rPr lang="en-US" altLang="zh-CN" sz="2000" dirty="0" smtClean="0"/>
              <a:t>4. </a:t>
            </a:r>
            <a:r>
              <a:rPr lang="zh-CN" altLang="en-US" sz="2000" dirty="0"/>
              <a:t>时间：两周内上交</a:t>
            </a:r>
            <a:r>
              <a:rPr lang="zh-CN" altLang="en-US" sz="2000" dirty="0" smtClean="0"/>
              <a:t>。</a:t>
            </a:r>
            <a:endParaRPr lang="en-US" altLang="zh-CN" sz="2000" dirty="0" smtClean="0"/>
          </a:p>
          <a:p>
            <a:pPr marL="354013" indent="0" eaLnBrk="1" hangingPunct="1">
              <a:lnSpc>
                <a:spcPct val="120000"/>
              </a:lnSpc>
              <a:buSzPct val="58000"/>
              <a:buNone/>
            </a:pPr>
            <a:r>
              <a:rPr lang="en-US" altLang="zh-CN" sz="2000" dirty="0"/>
              <a:t>5</a:t>
            </a:r>
            <a:r>
              <a:rPr lang="en-US" altLang="zh-CN" sz="2000" dirty="0" smtClean="0"/>
              <a:t>. </a:t>
            </a:r>
            <a:r>
              <a:rPr lang="zh-CN" altLang="en-US" sz="2000" dirty="0" smtClean="0"/>
              <a:t>书写：</a:t>
            </a:r>
            <a:r>
              <a:rPr lang="zh-CN" altLang="en-US" sz="2000" b="1" u="sng" dirty="0">
                <a:solidFill>
                  <a:srgbClr val="FF0000"/>
                </a:solidFill>
              </a:rPr>
              <a:t>不要</a:t>
            </a:r>
            <a:r>
              <a:rPr lang="zh-CN" altLang="en-US" sz="2000" u="sng" dirty="0"/>
              <a:t>抄写题</a:t>
            </a:r>
            <a:r>
              <a:rPr lang="zh-CN" altLang="en-US" sz="2000" u="sng" dirty="0" smtClean="0"/>
              <a:t>目</a:t>
            </a:r>
            <a:r>
              <a:rPr lang="zh-CN" altLang="en-US" sz="2000" dirty="0" smtClean="0"/>
              <a:t>，要整齐。</a:t>
            </a:r>
            <a:endParaRPr lang="en-US" altLang="zh-CN" sz="2000" dirty="0" smtClean="0"/>
          </a:p>
          <a:p>
            <a:pPr marL="354013" indent="0" eaLnBrk="1" hangingPunct="1">
              <a:lnSpc>
                <a:spcPct val="120000"/>
              </a:lnSpc>
              <a:buSzPct val="58000"/>
              <a:buNone/>
            </a:pPr>
            <a:r>
              <a:rPr lang="en-US" altLang="zh-CN" sz="2000" dirty="0"/>
              <a:t> </a:t>
            </a:r>
            <a:r>
              <a:rPr lang="en-US" altLang="zh-CN" sz="2000" dirty="0" smtClean="0"/>
              <a:t>   </a:t>
            </a:r>
            <a:r>
              <a:rPr lang="zh-CN" altLang="en-US" sz="2000" dirty="0">
                <a:solidFill>
                  <a:schemeClr val="tx2"/>
                </a:solidFill>
              </a:rPr>
              <a:t>选择</a:t>
            </a:r>
            <a:r>
              <a:rPr lang="zh-CN" altLang="en-US" sz="2000" dirty="0" smtClean="0">
                <a:solidFill>
                  <a:schemeClr val="tx2"/>
                </a:solidFill>
              </a:rPr>
              <a:t>题</a:t>
            </a:r>
            <a:r>
              <a:rPr lang="zh-CN" altLang="en-US" sz="2000" dirty="0" smtClean="0"/>
              <a:t>：</a:t>
            </a:r>
            <a:r>
              <a:rPr lang="zh-CN" altLang="en-US" sz="2000" dirty="0"/>
              <a:t>仅写标</a:t>
            </a:r>
            <a:r>
              <a:rPr lang="zh-CN" altLang="en-US" sz="2000" dirty="0" smtClean="0"/>
              <a:t>号，例  </a:t>
            </a:r>
            <a:r>
              <a:rPr lang="en-US" altLang="zh-CN" sz="2000" dirty="0" smtClean="0"/>
              <a:t>4  </a:t>
            </a:r>
            <a:r>
              <a:rPr lang="en-US" altLang="zh-CN" sz="2000" dirty="0"/>
              <a:t>A(3)</a:t>
            </a:r>
            <a:r>
              <a:rPr lang="zh-CN" altLang="en-US" sz="2000" dirty="0"/>
              <a:t>、</a:t>
            </a:r>
            <a:r>
              <a:rPr lang="en-US" altLang="zh-CN" sz="2000" dirty="0"/>
              <a:t>B(2</a:t>
            </a:r>
            <a:r>
              <a:rPr lang="en-US" altLang="zh-CN" sz="2000" dirty="0" smtClean="0"/>
              <a:t>)</a:t>
            </a:r>
            <a:r>
              <a:rPr lang="zh-CN" altLang="en-US" sz="2000" dirty="0" smtClean="0"/>
              <a:t>， </a:t>
            </a:r>
            <a:r>
              <a:rPr lang="zh-CN" altLang="en-US" sz="2000" dirty="0" smtClean="0">
                <a:solidFill>
                  <a:schemeClr val="tx2"/>
                </a:solidFill>
              </a:rPr>
              <a:t>填空</a:t>
            </a:r>
            <a:r>
              <a:rPr lang="zh-CN" altLang="en-US" sz="2000" dirty="0">
                <a:solidFill>
                  <a:schemeClr val="tx2"/>
                </a:solidFill>
              </a:rPr>
              <a:t>题</a:t>
            </a:r>
            <a:r>
              <a:rPr lang="zh-CN" altLang="en-US" sz="2000" dirty="0" smtClean="0"/>
              <a:t> ：仅写答案   </a:t>
            </a:r>
            <a:endParaRPr lang="en-US" altLang="zh-CN" sz="2000" dirty="0" smtClean="0"/>
          </a:p>
          <a:p>
            <a:pPr marL="354013" indent="0" eaLnBrk="1" hangingPunct="1">
              <a:lnSpc>
                <a:spcPct val="120000"/>
              </a:lnSpc>
              <a:buSzPct val="58000"/>
              <a:buNone/>
            </a:pPr>
            <a:r>
              <a:rPr lang="en-US" altLang="zh-CN" sz="2000" dirty="0" smtClean="0"/>
              <a:t>6. </a:t>
            </a:r>
            <a:r>
              <a:rPr lang="zh-CN" altLang="en-US" sz="2000" dirty="0" smtClean="0"/>
              <a:t>独立完成，并鼓励</a:t>
            </a:r>
            <a:r>
              <a:rPr lang="zh-CN" altLang="en-US" sz="2000" b="1" dirty="0" smtClean="0">
                <a:solidFill>
                  <a:schemeClr val="tx2"/>
                </a:solidFill>
              </a:rPr>
              <a:t>校对，</a:t>
            </a:r>
            <a:r>
              <a:rPr lang="zh-CN" altLang="en-US" sz="2000" b="1" u="sng" dirty="0" smtClean="0">
                <a:solidFill>
                  <a:srgbClr val="FF0000"/>
                </a:solidFill>
              </a:rPr>
              <a:t>勿用红笔</a:t>
            </a:r>
            <a:r>
              <a:rPr lang="zh-CN" altLang="en-US" sz="2000" dirty="0" smtClean="0"/>
              <a:t>。  </a:t>
            </a:r>
            <a:endParaRPr lang="en-US" altLang="zh-CN" sz="2000" dirty="0" smtClean="0"/>
          </a:p>
          <a:p>
            <a:pPr marL="354013" indent="0" eaLnBrk="1" hangingPunct="1">
              <a:lnSpc>
                <a:spcPct val="120000"/>
              </a:lnSpc>
              <a:buSzPct val="58000"/>
              <a:buNone/>
            </a:pPr>
            <a:r>
              <a:rPr lang="en-US" altLang="zh-CN" sz="2000" dirty="0" smtClean="0"/>
              <a:t>7. </a:t>
            </a:r>
            <a:r>
              <a:rPr lang="zh-CN" altLang="en-US" sz="2000" dirty="0" smtClean="0"/>
              <a:t>鼓励</a:t>
            </a:r>
            <a:r>
              <a:rPr lang="zh-CN" altLang="en-US" sz="2000" b="1" dirty="0" smtClean="0">
                <a:solidFill>
                  <a:schemeClr val="tx2"/>
                </a:solidFill>
              </a:rPr>
              <a:t>课外设计</a:t>
            </a:r>
            <a:r>
              <a:rPr lang="zh-CN" altLang="en-US" sz="2000" dirty="0" smtClean="0"/>
              <a:t>（</a:t>
            </a:r>
            <a:r>
              <a:rPr lang="zh-CN" altLang="en-US" sz="2000" dirty="0"/>
              <a:t>计入理论课及实验课成绩）</a:t>
            </a:r>
            <a:r>
              <a:rPr lang="zh-CN" altLang="en-US" sz="2000" dirty="0" smtClean="0"/>
              <a:t>。</a:t>
            </a:r>
          </a:p>
          <a:p>
            <a:pPr eaLnBrk="1" hangingPunct="1">
              <a:lnSpc>
                <a:spcPct val="110000"/>
              </a:lnSpc>
              <a:buClr>
                <a:schemeClr val="tx2"/>
              </a:buClr>
              <a:buSzPct val="68000"/>
              <a:buFont typeface="Wingdings" panose="05000000000000000000" pitchFamily="2" charset="2"/>
              <a:buChar char="l"/>
            </a:pPr>
            <a:r>
              <a:rPr lang="zh-CN" altLang="en-US" sz="2300" b="1" dirty="0">
                <a:solidFill>
                  <a:srgbClr val="FFFF00"/>
                </a:solidFill>
              </a:rPr>
              <a:t>其它学习方式</a:t>
            </a:r>
            <a:endParaRPr lang="en-US" altLang="zh-CN" sz="2300" b="1" dirty="0">
              <a:solidFill>
                <a:srgbClr val="FFFF00"/>
              </a:solidFill>
            </a:endParaRPr>
          </a:p>
          <a:p>
            <a:pPr marL="0" indent="358775" eaLnBrk="1" hangingPunct="1">
              <a:lnSpc>
                <a:spcPct val="110000"/>
              </a:lnSpc>
              <a:buClr>
                <a:schemeClr val="tx2"/>
              </a:buClr>
              <a:buSzPct val="68000"/>
              <a:buNone/>
            </a:pPr>
            <a:r>
              <a:rPr lang="en-US" altLang="zh-CN" sz="2200" dirty="0" smtClean="0"/>
              <a:t>1. </a:t>
            </a:r>
            <a:r>
              <a:rPr lang="zh-CN" altLang="en-US" sz="2200" dirty="0" smtClean="0"/>
              <a:t>每章的</a:t>
            </a:r>
            <a:r>
              <a:rPr lang="zh-CN" altLang="en-US" sz="2200" b="1" u="sng" dirty="0" smtClean="0">
                <a:solidFill>
                  <a:schemeClr val="tx2"/>
                </a:solidFill>
              </a:rPr>
              <a:t>课后总结</a:t>
            </a:r>
            <a:r>
              <a:rPr lang="en-US" altLang="zh-CN" sz="2200" b="1" baseline="30000" dirty="0" smtClean="0"/>
              <a:t>PPT+</a:t>
            </a:r>
            <a:r>
              <a:rPr lang="zh-CN" altLang="en-US" sz="2200" b="1" baseline="30000" dirty="0" smtClean="0"/>
              <a:t>教材</a:t>
            </a:r>
            <a:r>
              <a:rPr lang="en-US" altLang="zh-CN" sz="2200" b="1" baseline="30000" dirty="0" smtClean="0"/>
              <a:t>+</a:t>
            </a:r>
            <a:r>
              <a:rPr lang="zh-CN" altLang="en-US" sz="2200" b="1" baseline="30000" dirty="0" smtClean="0"/>
              <a:t>参考书等</a:t>
            </a:r>
            <a:r>
              <a:rPr lang="zh-CN" altLang="en-US" sz="2200" b="1" dirty="0" smtClean="0"/>
              <a:t>，</a:t>
            </a:r>
            <a:r>
              <a:rPr lang="zh-CN" altLang="en-US" sz="2200" u="sng" dirty="0"/>
              <a:t>期末要上交</a:t>
            </a:r>
            <a:r>
              <a:rPr lang="zh-CN" altLang="en-US" sz="2200" dirty="0"/>
              <a:t>。    </a:t>
            </a:r>
            <a:endParaRPr lang="en-US" altLang="zh-CN" sz="2200" dirty="0" smtClean="0"/>
          </a:p>
          <a:p>
            <a:pPr marL="0" indent="358775" eaLnBrk="1" hangingPunct="1">
              <a:lnSpc>
                <a:spcPct val="110000"/>
              </a:lnSpc>
              <a:buClr>
                <a:schemeClr val="tx2"/>
              </a:buClr>
              <a:buSzPct val="68000"/>
              <a:buNone/>
            </a:pPr>
            <a:r>
              <a:rPr lang="en-US" altLang="zh-CN" sz="2200" dirty="0" smtClean="0"/>
              <a:t>2</a:t>
            </a:r>
            <a:r>
              <a:rPr lang="en-US" altLang="zh-CN" sz="2200" dirty="0"/>
              <a:t>. </a:t>
            </a:r>
            <a:r>
              <a:rPr lang="zh-CN" altLang="en-US" sz="2200" dirty="0"/>
              <a:t>课</a:t>
            </a:r>
            <a:r>
              <a:rPr lang="zh-CN" altLang="en-US" sz="2200" dirty="0" smtClean="0"/>
              <a:t>堂</a:t>
            </a:r>
            <a:r>
              <a:rPr lang="zh-CN" altLang="en-US" sz="2200" b="1" u="sng" dirty="0">
                <a:solidFill>
                  <a:schemeClr val="tx2"/>
                </a:solidFill>
              </a:rPr>
              <a:t>积极回答问题</a:t>
            </a:r>
            <a:r>
              <a:rPr lang="zh-CN" altLang="en-US" sz="2200" dirty="0"/>
              <a:t>、课</a:t>
            </a:r>
            <a:r>
              <a:rPr lang="zh-CN" altLang="en-US" sz="2200" dirty="0" smtClean="0"/>
              <a:t>后</a:t>
            </a:r>
            <a:r>
              <a:rPr lang="zh-CN" altLang="en-US" sz="2200" b="1" u="sng" dirty="0">
                <a:solidFill>
                  <a:schemeClr val="tx2"/>
                </a:solidFill>
              </a:rPr>
              <a:t>多进行学习交</a:t>
            </a:r>
            <a:r>
              <a:rPr lang="zh-CN" altLang="en-US" sz="2200" b="1" u="sng" dirty="0" smtClean="0">
                <a:solidFill>
                  <a:schemeClr val="tx2"/>
                </a:solidFill>
              </a:rPr>
              <a:t>流</a:t>
            </a:r>
            <a:r>
              <a:rPr lang="zh-CN" altLang="en-US" sz="2200" b="1" dirty="0" smtClean="0">
                <a:solidFill>
                  <a:schemeClr val="tx2"/>
                </a:solidFill>
              </a:rPr>
              <a:t>  </a:t>
            </a:r>
            <a:r>
              <a:rPr lang="zh-CN" altLang="en-US" sz="2200" b="1" u="sng" baseline="30000" dirty="0" smtClean="0"/>
              <a:t>学</a:t>
            </a:r>
            <a:r>
              <a:rPr lang="zh-CN" altLang="en-US" sz="2200" b="1" u="sng" baseline="30000" dirty="0"/>
              <a:t>生</a:t>
            </a:r>
            <a:r>
              <a:rPr lang="en-US" altLang="zh-CN" sz="2200" b="1" u="sng" baseline="30000" dirty="0"/>
              <a:t>+</a:t>
            </a:r>
            <a:r>
              <a:rPr lang="zh-CN" altLang="en-US" sz="2200" b="1" u="sng" baseline="30000" dirty="0"/>
              <a:t>学生</a:t>
            </a:r>
            <a:r>
              <a:rPr lang="zh-CN" altLang="en-US" sz="2200" b="1" baseline="30000" dirty="0" smtClean="0"/>
              <a:t>，</a:t>
            </a:r>
            <a:r>
              <a:rPr lang="zh-CN" altLang="en-US" sz="2200" b="1" u="sng" baseline="30000" dirty="0" smtClean="0"/>
              <a:t>学生</a:t>
            </a:r>
            <a:r>
              <a:rPr lang="en-US" altLang="zh-CN" sz="2200" b="1" u="sng" baseline="30000" dirty="0" smtClean="0"/>
              <a:t>+</a:t>
            </a:r>
            <a:r>
              <a:rPr lang="zh-CN" altLang="en-US" sz="2200" b="1" u="sng" baseline="30000" dirty="0" smtClean="0"/>
              <a:t>老师</a:t>
            </a:r>
            <a:r>
              <a:rPr lang="zh-CN" altLang="en-US" sz="2200" dirty="0" smtClean="0"/>
              <a:t>。</a:t>
            </a:r>
            <a:endParaRPr lang="en-US" altLang="zh-CN" sz="2200" dirty="0" smtClean="0"/>
          </a:p>
          <a:p>
            <a:pPr marL="0" indent="358775" eaLnBrk="1" hangingPunct="1">
              <a:lnSpc>
                <a:spcPct val="110000"/>
              </a:lnSpc>
              <a:buClr>
                <a:schemeClr val="tx2"/>
              </a:buClr>
              <a:buSzPct val="68000"/>
              <a:buNone/>
            </a:pPr>
            <a:r>
              <a:rPr lang="en-US" altLang="zh-CN" sz="2200" dirty="0" smtClean="0"/>
              <a:t>3. </a:t>
            </a:r>
            <a:r>
              <a:rPr lang="zh-CN" altLang="en-US" sz="2200" dirty="0"/>
              <a:t>期末考</a:t>
            </a:r>
            <a:r>
              <a:rPr lang="zh-CN" altLang="en-US" sz="2200" dirty="0" smtClean="0"/>
              <a:t>试的</a:t>
            </a:r>
            <a:r>
              <a:rPr lang="zh-CN" altLang="en-US" sz="2200" b="1" u="sng" dirty="0" smtClean="0">
                <a:solidFill>
                  <a:schemeClr val="tx2"/>
                </a:solidFill>
              </a:rPr>
              <a:t>卷面成绩</a:t>
            </a:r>
            <a:r>
              <a:rPr lang="zh-CN" altLang="en-US" sz="2200" dirty="0" smtClean="0"/>
              <a:t>影响平时成绩。</a:t>
            </a:r>
            <a:endParaRPr lang="zh-CN" altLang="en-US" sz="2600" dirty="0" smtClean="0"/>
          </a:p>
          <a:p>
            <a:pPr eaLnBrk="1" hangingPunct="1">
              <a:lnSpc>
                <a:spcPct val="120000"/>
              </a:lnSpc>
              <a:buClr>
                <a:schemeClr val="tx2"/>
              </a:buClr>
              <a:buSzPct val="81000"/>
              <a:buFont typeface="Wingdings" panose="05000000000000000000" pitchFamily="2" charset="2"/>
              <a:buChar char="u"/>
            </a:pPr>
            <a:r>
              <a:rPr lang="zh-CN" altLang="en-US" sz="2300" dirty="0"/>
              <a:t>期末考试（</a:t>
            </a:r>
            <a:r>
              <a:rPr lang="en-US" altLang="zh-CN" sz="2300" dirty="0"/>
              <a:t>60 %</a:t>
            </a:r>
            <a:r>
              <a:rPr lang="zh-CN" altLang="en-US" sz="2300" dirty="0"/>
              <a:t>总评</a:t>
            </a:r>
            <a:r>
              <a:rPr lang="zh-CN" altLang="en-US" sz="2300" dirty="0" smtClean="0"/>
              <a:t>）</a:t>
            </a:r>
            <a:endParaRPr lang="en-US" altLang="zh-CN" sz="2300" dirty="0"/>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506828" y="332656"/>
            <a:ext cx="8142288" cy="633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400" b="1" dirty="0">
                <a:latin typeface="Times New Roman" pitchFamily="18" charset="0"/>
              </a:rPr>
              <a:t>        2. </a:t>
            </a:r>
            <a:r>
              <a:rPr kumimoji="1" lang="en-US" altLang="zh-CN" sz="2400" b="1" dirty="0" smtClean="0">
                <a:latin typeface="Times New Roman" pitchFamily="18" charset="0"/>
              </a:rPr>
              <a:t> </a:t>
            </a:r>
            <a:r>
              <a:rPr kumimoji="1" lang="zh-CN" altLang="en-US" sz="2400" b="1" dirty="0" smtClean="0">
                <a:latin typeface="Times New Roman" pitchFamily="18" charset="0"/>
              </a:rPr>
              <a:t>以</a:t>
            </a:r>
            <a:r>
              <a:rPr kumimoji="1" lang="zh-CN" altLang="en-US" sz="2400" b="1" u="sng" dirty="0" smtClean="0">
                <a:latin typeface="Times New Roman" pitchFamily="18" charset="0"/>
              </a:rPr>
              <a:t>“同时”访问</a:t>
            </a:r>
            <a:r>
              <a:rPr kumimoji="1" lang="zh-CN" altLang="en-US" sz="2400" b="1" dirty="0" smtClean="0">
                <a:latin typeface="Times New Roman" pitchFamily="18" charset="0"/>
              </a:rPr>
              <a:t>的方式  来  </a:t>
            </a:r>
            <a:r>
              <a:rPr kumimoji="1" lang="zh-CN" altLang="en-US" sz="2400" b="1" dirty="0">
                <a:latin typeface="Times New Roman" pitchFamily="18" charset="0"/>
              </a:rPr>
              <a:t>共享资源</a:t>
            </a:r>
            <a:r>
              <a:rPr kumimoji="1" lang="zh-CN" altLang="en-US" sz="2400" dirty="0" smtClean="0">
                <a:latin typeface="Times New Roman" pitchFamily="18" charset="0"/>
              </a:rPr>
              <a:t></a:t>
            </a:r>
            <a:endParaRPr kumimoji="1" lang="zh-CN" altLang="en-US" sz="2400" dirty="0">
              <a:latin typeface="Times New Roman" pitchFamily="18" charset="0"/>
            </a:endParaRPr>
          </a:p>
          <a:p>
            <a:pPr algn="just" eaLnBrk="1" hangingPunct="1">
              <a:lnSpc>
                <a:spcPct val="120000"/>
              </a:lnSpc>
              <a:spcBef>
                <a:spcPts val="1200"/>
              </a:spcBef>
            </a:pPr>
            <a:r>
              <a:rPr kumimoji="1" lang="zh-CN" altLang="en-US" sz="2400" dirty="0">
                <a:latin typeface="Times New Roman" pitchFamily="18" charset="0"/>
              </a:rPr>
              <a:t>        系统中还有另一类资源，允许</a:t>
            </a:r>
            <a:r>
              <a:rPr kumimoji="1" lang="zh-CN" altLang="en-US" sz="2400" b="1" dirty="0">
                <a:latin typeface="Times New Roman" pitchFamily="18" charset="0"/>
              </a:rPr>
              <a:t>在</a:t>
            </a:r>
            <a:r>
              <a:rPr kumimoji="1" lang="zh-CN" altLang="en-US" sz="2400" b="1" u="sng" dirty="0">
                <a:latin typeface="Times New Roman" pitchFamily="18" charset="0"/>
              </a:rPr>
              <a:t>一段时间内</a:t>
            </a:r>
            <a:r>
              <a:rPr kumimoji="1" lang="zh-CN" altLang="en-US" sz="2400" u="sng" dirty="0">
                <a:latin typeface="Times New Roman" pitchFamily="18" charset="0"/>
              </a:rPr>
              <a:t>由</a:t>
            </a:r>
            <a:r>
              <a:rPr kumimoji="1" lang="zh-CN" altLang="en-US" sz="2400" b="1" u="sng" dirty="0">
                <a:solidFill>
                  <a:srgbClr val="FFFF00"/>
                </a:solidFill>
                <a:latin typeface="Times New Roman" pitchFamily="18" charset="0"/>
              </a:rPr>
              <a:t>多个进程</a:t>
            </a:r>
            <a:r>
              <a:rPr kumimoji="1" lang="zh-CN" altLang="en-US" sz="2400" b="1" u="sng" dirty="0">
                <a:solidFill>
                  <a:srgbClr val="FFFF00"/>
                </a:solidFill>
                <a:latin typeface="Courier New" pitchFamily="49" charset="0"/>
              </a:rPr>
              <a:t>“</a:t>
            </a:r>
            <a:r>
              <a:rPr kumimoji="1" lang="zh-CN" altLang="en-US" sz="2400" b="1" u="sng" dirty="0">
                <a:solidFill>
                  <a:srgbClr val="FFFF00"/>
                </a:solidFill>
                <a:latin typeface="Times New Roman" pitchFamily="18" charset="0"/>
              </a:rPr>
              <a:t>同时</a:t>
            </a:r>
            <a:r>
              <a:rPr kumimoji="1" lang="zh-CN" altLang="en-US" sz="2400" b="1" u="sng" dirty="0">
                <a:solidFill>
                  <a:srgbClr val="FFFF00"/>
                </a:solidFill>
                <a:latin typeface="Courier New" pitchFamily="49" charset="0"/>
              </a:rPr>
              <a:t>”</a:t>
            </a:r>
            <a:r>
              <a:rPr kumimoji="1" lang="zh-CN" altLang="en-US" sz="2400" dirty="0">
                <a:latin typeface="Times New Roman" pitchFamily="18" charset="0"/>
              </a:rPr>
              <a:t>对它们进行访问</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20000"/>
              </a:lnSpc>
              <a:spcBef>
                <a:spcPts val="12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这里的</a:t>
            </a:r>
            <a:r>
              <a:rPr kumimoji="1" lang="zh-CN" altLang="en-US" sz="2400" u="sng" dirty="0">
                <a:latin typeface="Courier New" pitchFamily="49" charset="0"/>
              </a:rPr>
              <a:t>“</a:t>
            </a:r>
            <a:r>
              <a:rPr kumimoji="1" lang="zh-CN" altLang="en-US" sz="2400" b="1" u="sng" dirty="0">
                <a:solidFill>
                  <a:srgbClr val="FF0000"/>
                </a:solidFill>
                <a:latin typeface="Times New Roman" pitchFamily="18" charset="0"/>
              </a:rPr>
              <a:t>同时</a:t>
            </a:r>
            <a:r>
              <a:rPr kumimoji="1" lang="zh-CN" altLang="en-US" sz="2400" u="sng" dirty="0">
                <a:latin typeface="Courier New" pitchFamily="49" charset="0"/>
              </a:rPr>
              <a:t>”</a:t>
            </a:r>
            <a:r>
              <a:rPr kumimoji="1" lang="zh-CN" altLang="en-US" sz="2400" u="sng" dirty="0">
                <a:latin typeface="Times New Roman" pitchFamily="18" charset="0"/>
              </a:rPr>
              <a:t>往往是</a:t>
            </a:r>
            <a:r>
              <a:rPr kumimoji="1" lang="zh-CN" altLang="en-US" sz="2400" b="1" u="sng" dirty="0">
                <a:solidFill>
                  <a:srgbClr val="FFFF00"/>
                </a:solidFill>
                <a:latin typeface="Times New Roman" pitchFamily="18" charset="0"/>
              </a:rPr>
              <a:t>宏观上的</a:t>
            </a:r>
            <a:r>
              <a:rPr kumimoji="1" lang="zh-CN" altLang="en-US" sz="2400" dirty="0">
                <a:latin typeface="Times New Roman" pitchFamily="18" charset="0"/>
              </a:rPr>
              <a:t>，</a:t>
            </a:r>
            <a:r>
              <a:rPr kumimoji="1" lang="zh-CN" altLang="en-US" sz="2400" dirty="0" smtClean="0">
                <a:latin typeface="Times New Roman" pitchFamily="18" charset="0"/>
              </a:rPr>
              <a:t>而</a:t>
            </a:r>
            <a:r>
              <a:rPr kumimoji="1" lang="zh-CN" altLang="en-US" sz="2400" b="1" u="sng" dirty="0">
                <a:solidFill>
                  <a:srgbClr val="FFFF00"/>
                </a:solidFill>
                <a:latin typeface="Times New Roman" pitchFamily="18" charset="0"/>
              </a:rPr>
              <a:t>微观上</a:t>
            </a:r>
            <a:r>
              <a:rPr kumimoji="1" lang="zh-CN" altLang="en-US" sz="2400" dirty="0" smtClean="0">
                <a:latin typeface="Times New Roman" pitchFamily="18" charset="0"/>
              </a:rPr>
              <a:t>这</a:t>
            </a:r>
            <a:r>
              <a:rPr kumimoji="1" lang="zh-CN" altLang="en-US" sz="2400" dirty="0">
                <a:latin typeface="Times New Roman" pitchFamily="18" charset="0"/>
              </a:rPr>
              <a:t>些进</a:t>
            </a:r>
            <a:r>
              <a:rPr kumimoji="1" lang="zh-CN" altLang="en-US" sz="2400" dirty="0" smtClean="0">
                <a:latin typeface="Times New Roman" pitchFamily="18" charset="0"/>
              </a:rPr>
              <a:t>程在</a:t>
            </a:r>
            <a:r>
              <a:rPr kumimoji="1" lang="zh-CN" altLang="en-US" sz="2400" b="1" u="sng" dirty="0">
                <a:solidFill>
                  <a:srgbClr val="FF0000"/>
                </a:solidFill>
                <a:latin typeface="Times New Roman" pitchFamily="18" charset="0"/>
              </a:rPr>
              <a:t>交替</a:t>
            </a:r>
            <a:r>
              <a:rPr kumimoji="1" lang="zh-CN" altLang="en-US" sz="2400" dirty="0" smtClean="0">
                <a:latin typeface="Times New Roman" pitchFamily="18" charset="0"/>
              </a:rPr>
              <a:t>地使用这些资源。比如对</a:t>
            </a:r>
            <a:r>
              <a:rPr kumimoji="1" lang="zh-CN" altLang="en-US" sz="2400" b="1" u="sng" dirty="0">
                <a:latin typeface="Times New Roman" pitchFamily="18" charset="0"/>
              </a:rPr>
              <a:t>磁盘设备</a:t>
            </a:r>
            <a:r>
              <a:rPr kumimoji="1" lang="zh-CN" altLang="en-US" sz="2400" dirty="0">
                <a:latin typeface="Times New Roman" pitchFamily="18" charset="0"/>
              </a:rPr>
              <a:t>的访问</a:t>
            </a:r>
            <a:r>
              <a:rPr kumimoji="1" lang="zh-CN" altLang="en-US" sz="2400" dirty="0" smtClean="0">
                <a:latin typeface="Times New Roman" pitchFamily="18" charset="0"/>
              </a:rPr>
              <a:t>。</a:t>
            </a:r>
            <a:r>
              <a:rPr kumimoji="1" lang="zh-CN" altLang="en-US" sz="2400" dirty="0">
                <a:latin typeface="Times New Roman" pitchFamily="18" charset="0"/>
              </a:rPr>
              <a:t></a:t>
            </a:r>
            <a:r>
              <a:rPr kumimoji="1" lang="en-US" altLang="zh-CN" sz="2400" b="1" dirty="0">
                <a:solidFill>
                  <a:schemeClr val="tx2"/>
                </a:solidFill>
                <a:latin typeface="Times New Roman" pitchFamily="18" charset="0"/>
              </a:rPr>
              <a:t>    </a:t>
            </a:r>
            <a:endParaRPr kumimoji="1" lang="en-US" altLang="zh-CN" sz="2400" b="1" dirty="0" smtClean="0">
              <a:solidFill>
                <a:schemeClr val="tx2"/>
              </a:solidFill>
              <a:latin typeface="Times New Roman" pitchFamily="18" charset="0"/>
            </a:endParaRPr>
          </a:p>
          <a:p>
            <a:pPr algn="just" eaLnBrk="1" hangingPunct="1">
              <a:lnSpc>
                <a:spcPct val="120000"/>
              </a:lnSpc>
              <a:spcBef>
                <a:spcPts val="1200"/>
              </a:spcBef>
            </a:pPr>
            <a:r>
              <a:rPr kumimoji="1" lang="zh-CN" altLang="en-US" sz="2400" b="1" dirty="0" smtClean="0">
                <a:solidFill>
                  <a:schemeClr val="tx2"/>
                </a:solidFill>
                <a:latin typeface="Times New Roman" pitchFamily="18" charset="0"/>
              </a:rPr>
              <a:t>    并</a:t>
            </a:r>
            <a:r>
              <a:rPr kumimoji="1" lang="zh-CN" altLang="en-US" sz="2400" b="1" dirty="0">
                <a:solidFill>
                  <a:schemeClr val="tx2"/>
                </a:solidFill>
                <a:latin typeface="Times New Roman" pitchFamily="18" charset="0"/>
              </a:rPr>
              <a:t>发和共享</a:t>
            </a:r>
            <a:r>
              <a:rPr kumimoji="1" lang="zh-CN" altLang="en-US" sz="2400" b="1" dirty="0">
                <a:latin typeface="Times New Roman" pitchFamily="18" charset="0"/>
              </a:rPr>
              <a:t>是操作系统的</a:t>
            </a:r>
            <a:r>
              <a:rPr kumimoji="1" lang="zh-CN" altLang="en-US" sz="2400" b="1" dirty="0">
                <a:solidFill>
                  <a:srgbClr val="FF3300"/>
                </a:solidFill>
                <a:latin typeface="Times New Roman" pitchFamily="18" charset="0"/>
              </a:rPr>
              <a:t>两个最基本的特</a:t>
            </a:r>
            <a:r>
              <a:rPr kumimoji="1" lang="zh-CN" altLang="en-US" sz="2400" b="1" dirty="0" smtClean="0">
                <a:solidFill>
                  <a:srgbClr val="FF3300"/>
                </a:solidFill>
                <a:latin typeface="Times New Roman" pitchFamily="18" charset="0"/>
              </a:rPr>
              <a:t>征</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20000"/>
              </a:lnSpc>
              <a:spcBef>
                <a:spcPts val="12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二者的关系如下：</a:t>
            </a:r>
            <a:endParaRPr kumimoji="1" lang="en-US" altLang="zh-CN" sz="2400" dirty="0" smtClean="0">
              <a:latin typeface="Times New Roman" pitchFamily="18" charset="0"/>
            </a:endParaRPr>
          </a:p>
          <a:p>
            <a:pPr algn="just" eaLnBrk="1" hangingPunct="1">
              <a:lnSpc>
                <a:spcPct val="120000"/>
              </a:lnSpc>
              <a:spcBef>
                <a:spcPts val="12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一</a:t>
            </a:r>
            <a:r>
              <a:rPr kumimoji="1" lang="zh-CN" altLang="en-US" sz="2300" dirty="0">
                <a:latin typeface="Times New Roman" pitchFamily="18" charset="0"/>
              </a:rPr>
              <a:t>方面</a:t>
            </a:r>
            <a:r>
              <a:rPr kumimoji="1" lang="zh-CN" altLang="en-US" sz="2300" dirty="0" smtClean="0">
                <a:latin typeface="Times New Roman" pitchFamily="18" charset="0"/>
              </a:rPr>
              <a:t>，</a:t>
            </a:r>
            <a:r>
              <a:rPr kumimoji="1" lang="zh-CN" altLang="en-US" sz="2300" b="1" u="sng" dirty="0">
                <a:solidFill>
                  <a:schemeClr val="tx2"/>
                </a:solidFill>
                <a:latin typeface="Times New Roman" pitchFamily="18" charset="0"/>
              </a:rPr>
              <a:t>并</a:t>
            </a:r>
            <a:r>
              <a:rPr kumimoji="1" lang="zh-CN" altLang="en-US" sz="2300" b="1" u="sng" dirty="0" smtClean="0">
                <a:solidFill>
                  <a:schemeClr val="tx2"/>
                </a:solidFill>
                <a:latin typeface="Times New Roman" pitchFamily="18" charset="0"/>
              </a:rPr>
              <a:t>发</a:t>
            </a:r>
            <a:r>
              <a:rPr kumimoji="1" lang="zh-CN" altLang="en-US" sz="2300" b="1" u="sng" dirty="0" smtClean="0">
                <a:latin typeface="Times New Roman" pitchFamily="18" charset="0"/>
              </a:rPr>
              <a:t>是共享的前提</a:t>
            </a:r>
            <a:r>
              <a:rPr kumimoji="1" lang="zh-CN" altLang="en-US" sz="2300" dirty="0" smtClean="0">
                <a:latin typeface="Times New Roman" pitchFamily="18" charset="0"/>
              </a:rPr>
              <a:t>。没有并发，自然也不需要资</a:t>
            </a:r>
            <a:r>
              <a:rPr kumimoji="1" lang="zh-CN" altLang="en-US" sz="2300" dirty="0">
                <a:latin typeface="Times New Roman" pitchFamily="18" charset="0"/>
              </a:rPr>
              <a:t>源共</a:t>
            </a:r>
            <a:r>
              <a:rPr kumimoji="1" lang="zh-CN" altLang="en-US" sz="2300" dirty="0" smtClean="0">
                <a:latin typeface="Times New Roman" pitchFamily="18" charset="0"/>
              </a:rPr>
              <a:t>享。</a:t>
            </a:r>
            <a:endParaRPr kumimoji="1" lang="en-US" altLang="zh-CN" sz="2300" dirty="0" smtClean="0">
              <a:latin typeface="Times New Roman" pitchFamily="18" charset="0"/>
            </a:endParaRPr>
          </a:p>
          <a:p>
            <a:pPr algn="just" eaLnBrk="1" hangingPunct="1">
              <a:lnSpc>
                <a:spcPct val="120000"/>
              </a:lnSpc>
              <a:spcBef>
                <a:spcPts val="1200"/>
              </a:spcBef>
            </a:pPr>
            <a:r>
              <a:rPr kumimoji="1" lang="en-US" altLang="zh-CN" sz="2300" dirty="0">
                <a:latin typeface="Times New Roman" pitchFamily="18" charset="0"/>
              </a:rPr>
              <a:t> </a:t>
            </a:r>
            <a:r>
              <a:rPr kumimoji="1" lang="en-US" altLang="zh-CN" sz="2300" dirty="0" smtClean="0">
                <a:latin typeface="Times New Roman" pitchFamily="18" charset="0"/>
              </a:rPr>
              <a:t>   </a:t>
            </a:r>
            <a:r>
              <a:rPr kumimoji="1" lang="zh-CN" altLang="en-US" sz="2300" dirty="0" smtClean="0">
                <a:latin typeface="Times New Roman" pitchFamily="18" charset="0"/>
              </a:rPr>
              <a:t>另</a:t>
            </a:r>
            <a:r>
              <a:rPr kumimoji="1" lang="zh-CN" altLang="en-US" sz="2300" dirty="0">
                <a:latin typeface="Times New Roman" pitchFamily="18" charset="0"/>
              </a:rPr>
              <a:t>一方面</a:t>
            </a:r>
            <a:r>
              <a:rPr kumimoji="1" lang="zh-CN" altLang="en-US" sz="2300" dirty="0" smtClean="0">
                <a:latin typeface="Times New Roman" pitchFamily="18" charset="0"/>
              </a:rPr>
              <a:t>，如果</a:t>
            </a:r>
            <a:r>
              <a:rPr kumimoji="1" lang="zh-CN" altLang="en-US" sz="2300" b="1" u="sng" dirty="0">
                <a:solidFill>
                  <a:schemeClr val="tx2"/>
                </a:solidFill>
                <a:latin typeface="Times New Roman" pitchFamily="18" charset="0"/>
              </a:rPr>
              <a:t>资源共享</a:t>
            </a:r>
            <a:r>
              <a:rPr kumimoji="1" lang="zh-CN" altLang="en-US" sz="2300" u="sng" dirty="0" smtClean="0">
                <a:latin typeface="Times New Roman" pitchFamily="18" charset="0"/>
              </a:rPr>
              <a:t>处理不当</a:t>
            </a:r>
            <a:r>
              <a:rPr kumimoji="1" lang="zh-CN" altLang="en-US" sz="2300" dirty="0" smtClean="0">
                <a:latin typeface="Times New Roman" pitchFamily="18" charset="0"/>
              </a:rPr>
              <a:t>，</a:t>
            </a:r>
            <a:r>
              <a:rPr kumimoji="1" lang="zh-CN" altLang="en-US" sz="2300" dirty="0">
                <a:latin typeface="Times New Roman" pitchFamily="18" charset="0"/>
              </a:rPr>
              <a:t>也必</a:t>
            </a:r>
            <a:r>
              <a:rPr kumimoji="1" lang="zh-CN" altLang="en-US" sz="2300" dirty="0" smtClean="0">
                <a:latin typeface="Times New Roman" pitchFamily="18" charset="0"/>
              </a:rPr>
              <a:t>然会影</a:t>
            </a:r>
            <a:r>
              <a:rPr kumimoji="1" lang="zh-CN" altLang="en-US" sz="2300" dirty="0">
                <a:latin typeface="Times New Roman" pitchFamily="18" charset="0"/>
              </a:rPr>
              <a:t>响到程</a:t>
            </a:r>
            <a:r>
              <a:rPr kumimoji="1" lang="zh-CN" altLang="en-US" sz="2300" dirty="0" smtClean="0">
                <a:latin typeface="Times New Roman" pitchFamily="18" charset="0"/>
              </a:rPr>
              <a:t>序的并</a:t>
            </a:r>
            <a:r>
              <a:rPr kumimoji="1" lang="zh-CN" altLang="en-US" sz="2300" dirty="0">
                <a:latin typeface="Times New Roman" pitchFamily="18" charset="0"/>
              </a:rPr>
              <a:t>发执</a:t>
            </a:r>
            <a:r>
              <a:rPr kumimoji="1" lang="zh-CN" altLang="en-US" sz="2300" dirty="0" smtClean="0">
                <a:latin typeface="Times New Roman" pitchFamily="18" charset="0"/>
              </a:rPr>
              <a:t>行，可能造成系统的</a:t>
            </a:r>
            <a:r>
              <a:rPr kumimoji="1" lang="zh-CN" altLang="en-US" sz="2300" dirty="0" smtClean="0">
                <a:solidFill>
                  <a:srgbClr val="FFFF00"/>
                </a:solidFill>
                <a:latin typeface="Times New Roman" pitchFamily="18" charset="0"/>
              </a:rPr>
              <a:t>效率下降、计算结果不正确</a:t>
            </a:r>
            <a:r>
              <a:rPr kumimoji="1" lang="zh-CN" altLang="en-US" sz="2300" dirty="0" smtClean="0">
                <a:latin typeface="Times New Roman" pitchFamily="18" charset="0"/>
              </a:rPr>
              <a:t>，也可能</a:t>
            </a:r>
            <a:r>
              <a:rPr kumimoji="1" lang="zh-CN" altLang="en-US" sz="2300" dirty="0">
                <a:solidFill>
                  <a:srgbClr val="FFFF00"/>
                </a:solidFill>
                <a:latin typeface="Times New Roman" pitchFamily="18" charset="0"/>
              </a:rPr>
              <a:t>根本</a:t>
            </a:r>
            <a:r>
              <a:rPr kumimoji="1" lang="zh-CN" altLang="en-US" sz="2300" dirty="0" smtClean="0">
                <a:solidFill>
                  <a:srgbClr val="FFFF00"/>
                </a:solidFill>
                <a:latin typeface="Times New Roman" pitchFamily="18" charset="0"/>
              </a:rPr>
              <a:t>无法正常运行</a:t>
            </a:r>
            <a:r>
              <a:rPr kumimoji="1" lang="en-US" altLang="zh-CN" sz="2300" dirty="0" smtClean="0">
                <a:solidFill>
                  <a:srgbClr val="FFFF00"/>
                </a:solidFill>
                <a:latin typeface="Times New Roman" pitchFamily="18" charset="0"/>
              </a:rPr>
              <a:t>----</a:t>
            </a:r>
            <a:r>
              <a:rPr kumimoji="1" lang="zh-CN" altLang="en-US" sz="2300" dirty="0" smtClean="0">
                <a:solidFill>
                  <a:srgbClr val="FFFF00"/>
                </a:solidFill>
                <a:latin typeface="Times New Roman" pitchFamily="18" charset="0"/>
              </a:rPr>
              <a:t>死锁</a:t>
            </a:r>
            <a:r>
              <a:rPr kumimoji="1" lang="zh-CN" altLang="en-US" sz="2300" dirty="0" smtClean="0">
                <a:latin typeface="Times New Roman" pitchFamily="18" charset="0"/>
              </a:rPr>
              <a:t>。 </a:t>
            </a:r>
            <a:endParaRPr kumimoji="1" lang="zh-CN" altLang="en-US" sz="2300"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685800" y="548680"/>
            <a:ext cx="7772400" cy="516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5000"/>
              </a:lnSpc>
              <a:spcBef>
                <a:spcPct val="50000"/>
              </a:spcBef>
            </a:pPr>
            <a:r>
              <a:rPr kumimoji="1" lang="en-US" altLang="zh-CN" sz="2800" b="1" dirty="0">
                <a:latin typeface="Times New Roman" pitchFamily="18" charset="0"/>
              </a:rPr>
              <a:t>       </a:t>
            </a:r>
            <a:r>
              <a:rPr kumimoji="1" lang="en-US" altLang="zh-CN" sz="3200" b="1" dirty="0">
                <a:solidFill>
                  <a:srgbClr val="FF6600"/>
                </a:solidFill>
                <a:latin typeface="Times New Roman" pitchFamily="18" charset="0"/>
              </a:rPr>
              <a:t>1.3.3 </a:t>
            </a:r>
            <a:r>
              <a:rPr kumimoji="1" lang="zh-CN" altLang="en-US" sz="3200" b="1" dirty="0">
                <a:solidFill>
                  <a:srgbClr val="FF6600"/>
                </a:solidFill>
                <a:latin typeface="Times New Roman" pitchFamily="18" charset="0"/>
              </a:rPr>
              <a:t>虚拟</a:t>
            </a:r>
            <a:r>
              <a:rPr kumimoji="1" lang="en-US" altLang="zh-CN" sz="3200" b="1" dirty="0">
                <a:solidFill>
                  <a:srgbClr val="FF6600"/>
                </a:solidFill>
                <a:latin typeface="Times New Roman" pitchFamily="18" charset="0"/>
              </a:rPr>
              <a:t>(Virtual)</a:t>
            </a:r>
            <a:r>
              <a:rPr kumimoji="1" lang="en-US" altLang="zh-CN" sz="2800" b="1" dirty="0" smtClean="0">
                <a:latin typeface="Times New Roman" pitchFamily="18" charset="0"/>
              </a:rPr>
              <a:t></a:t>
            </a:r>
            <a:r>
              <a:rPr kumimoji="1" lang="zh-CN" altLang="en-US" sz="2800" b="1" dirty="0" smtClean="0">
                <a:latin typeface="Times New Roman" pitchFamily="18" charset="0"/>
              </a:rPr>
              <a:t>（简）</a:t>
            </a:r>
            <a:endParaRPr kumimoji="1" lang="en-US" altLang="zh-CN" sz="2800" b="1" dirty="0">
              <a:latin typeface="Times New Roman" pitchFamily="18" charset="0"/>
            </a:endParaRPr>
          </a:p>
          <a:p>
            <a:pPr algn="just" eaLnBrk="1" hangingPunct="1">
              <a:lnSpc>
                <a:spcPct val="125000"/>
              </a:lnSpc>
              <a:spcBef>
                <a:spcPts val="1200"/>
              </a:spcBef>
            </a:pPr>
            <a:r>
              <a:rPr kumimoji="1" lang="zh-CN" altLang="en-US" sz="2400" dirty="0" smtClean="0">
                <a:latin typeface="Times New Roman" pitchFamily="18" charset="0"/>
              </a:rPr>
              <a:t>    所</a:t>
            </a:r>
            <a:r>
              <a:rPr kumimoji="1" lang="zh-CN" altLang="en-US" sz="2400" dirty="0">
                <a:latin typeface="Times New Roman" pitchFamily="18" charset="0"/>
              </a:rPr>
              <a:t>谓</a:t>
            </a:r>
            <a:r>
              <a:rPr kumimoji="1" lang="zh-CN" altLang="en-US" sz="2400" dirty="0">
                <a:latin typeface="Courier New" pitchFamily="49" charset="0"/>
              </a:rPr>
              <a:t>“</a:t>
            </a:r>
            <a:r>
              <a:rPr kumimoji="1" lang="zh-CN" altLang="en-US" sz="2400" b="1" dirty="0">
                <a:solidFill>
                  <a:srgbClr val="FF6600"/>
                </a:solidFill>
                <a:latin typeface="Times New Roman" pitchFamily="18" charset="0"/>
              </a:rPr>
              <a:t>虚拟</a:t>
            </a:r>
            <a:r>
              <a:rPr kumimoji="1" lang="zh-CN" altLang="en-US" sz="2400" dirty="0">
                <a:latin typeface="Courier New" pitchFamily="49" charset="0"/>
              </a:rPr>
              <a:t>”</a:t>
            </a:r>
            <a:r>
              <a:rPr kumimoji="1" lang="zh-CN" altLang="en-US" sz="2400" dirty="0">
                <a:latin typeface="Times New Roman" pitchFamily="18" charset="0"/>
              </a:rPr>
              <a:t>，是指通过某种技术</a:t>
            </a:r>
            <a:r>
              <a:rPr kumimoji="1" lang="zh-CN" altLang="en-US" sz="2400" b="1" dirty="0">
                <a:latin typeface="Times New Roman" pitchFamily="18" charset="0"/>
              </a:rPr>
              <a:t>把</a:t>
            </a:r>
            <a:r>
              <a:rPr kumimoji="1" lang="zh-CN" altLang="en-US" sz="2400" b="1" u="sng" dirty="0">
                <a:solidFill>
                  <a:srgbClr val="FFFF00"/>
                </a:solidFill>
                <a:latin typeface="Times New Roman" pitchFamily="18" charset="0"/>
              </a:rPr>
              <a:t>一个</a:t>
            </a:r>
            <a:r>
              <a:rPr kumimoji="1" lang="zh-CN" altLang="en-US" sz="2400" b="1" dirty="0">
                <a:solidFill>
                  <a:srgbClr val="FF0000"/>
                </a:solidFill>
                <a:latin typeface="Times New Roman" pitchFamily="18" charset="0"/>
              </a:rPr>
              <a:t>物理</a:t>
            </a:r>
            <a:r>
              <a:rPr kumimoji="1" lang="zh-CN" altLang="en-US" sz="2400" b="1" dirty="0">
                <a:latin typeface="Times New Roman" pitchFamily="18" charset="0"/>
              </a:rPr>
              <a:t>实体变为</a:t>
            </a:r>
            <a:r>
              <a:rPr kumimoji="1" lang="zh-CN" altLang="en-US" sz="2400" b="1" u="sng" dirty="0">
                <a:solidFill>
                  <a:srgbClr val="FFFF00"/>
                </a:solidFill>
                <a:latin typeface="Times New Roman" pitchFamily="18" charset="0"/>
              </a:rPr>
              <a:t>若干个</a:t>
            </a:r>
            <a:r>
              <a:rPr kumimoji="1" lang="zh-CN" altLang="en-US" sz="2400" b="1" dirty="0">
                <a:solidFill>
                  <a:srgbClr val="FF0000"/>
                </a:solidFill>
                <a:latin typeface="Times New Roman" pitchFamily="18" charset="0"/>
              </a:rPr>
              <a:t>逻辑</a:t>
            </a:r>
            <a:r>
              <a:rPr kumimoji="1" lang="zh-CN" altLang="en-US" sz="2400" b="1" dirty="0">
                <a:latin typeface="Times New Roman" pitchFamily="18" charset="0"/>
              </a:rPr>
              <a:t>上的对应物</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25000"/>
              </a:lnSpc>
              <a:spcBef>
                <a:spcPts val="12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逻</a:t>
            </a:r>
            <a:r>
              <a:rPr kumimoji="1" lang="zh-CN" altLang="en-US" sz="2400" dirty="0">
                <a:latin typeface="Times New Roman" pitchFamily="18" charset="0"/>
              </a:rPr>
              <a:t>辑上的对应</a:t>
            </a:r>
            <a:r>
              <a:rPr kumimoji="1" lang="zh-CN" altLang="en-US" sz="2400" dirty="0" smtClean="0">
                <a:latin typeface="Times New Roman" pitchFamily="18" charset="0"/>
              </a:rPr>
              <a:t>物只是一种</a:t>
            </a:r>
            <a:r>
              <a:rPr kumimoji="1" lang="zh-CN" altLang="en-US" sz="2400" b="1" u="sng" dirty="0" smtClean="0">
                <a:latin typeface="Times New Roman" pitchFamily="18" charset="0"/>
              </a:rPr>
              <a:t>用户的感觉</a:t>
            </a:r>
            <a:r>
              <a:rPr kumimoji="1" lang="zh-CN" altLang="en-US" sz="2400" dirty="0" smtClean="0">
                <a:latin typeface="Times New Roman" pitchFamily="18" charset="0"/>
              </a:rPr>
              <a:t>。这种技</a:t>
            </a:r>
            <a:r>
              <a:rPr kumimoji="1" lang="zh-CN" altLang="en-US" sz="2400" dirty="0">
                <a:latin typeface="Times New Roman" pitchFamily="18" charset="0"/>
              </a:rPr>
              <a:t>术，称为</a:t>
            </a:r>
            <a:r>
              <a:rPr kumimoji="1" lang="zh-CN" altLang="en-US" sz="2400" b="1" u="sng" dirty="0">
                <a:latin typeface="Times New Roman" pitchFamily="18" charset="0"/>
              </a:rPr>
              <a:t>虚拟技术</a:t>
            </a:r>
            <a:r>
              <a:rPr kumimoji="1" lang="zh-CN" altLang="en-US" sz="2400" dirty="0" smtClean="0">
                <a:latin typeface="Times New Roman" pitchFamily="18" charset="0"/>
              </a:rPr>
              <a:t>。  </a:t>
            </a:r>
            <a:endParaRPr kumimoji="1" lang="en-US" altLang="zh-CN" sz="2400" dirty="0" smtClean="0">
              <a:latin typeface="Times New Roman" pitchFamily="18" charset="0"/>
            </a:endParaRPr>
          </a:p>
          <a:p>
            <a:pPr algn="just" eaLnBrk="1" hangingPunct="1">
              <a:lnSpc>
                <a:spcPct val="125000"/>
              </a:lnSpc>
              <a:spcBef>
                <a:spcPts val="12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例：分时系统。</a:t>
            </a:r>
            <a:endParaRPr kumimoji="1" lang="en-US" altLang="zh-CN" sz="2400" dirty="0" smtClean="0">
              <a:latin typeface="Times New Roman" pitchFamily="18" charset="0"/>
            </a:endParaRPr>
          </a:p>
          <a:p>
            <a:pPr algn="just" eaLnBrk="1" hangingPunct="1">
              <a:lnSpc>
                <a:spcPct val="125000"/>
              </a:lnSpc>
              <a:spcBef>
                <a:spcPts val="1200"/>
              </a:spcBef>
            </a:pPr>
            <a:r>
              <a:rPr kumimoji="1" lang="zh-CN" altLang="en-US" sz="2400" dirty="0" smtClean="0">
                <a:latin typeface="Times New Roman" pitchFamily="18" charset="0"/>
              </a:rPr>
              <a:t>   </a:t>
            </a:r>
            <a:r>
              <a:rPr kumimoji="1" lang="zh-CN" altLang="en-US" sz="2400" dirty="0" smtClean="0">
                <a:latin typeface="Times New Roman" pitchFamily="18" charset="0"/>
              </a:rPr>
              <a:t>例：以后会讲到的</a:t>
            </a:r>
            <a:r>
              <a:rPr kumimoji="1" lang="zh-CN" altLang="en-US" sz="2400" dirty="0" smtClean="0">
                <a:latin typeface="Times New Roman" pitchFamily="18" charset="0"/>
              </a:rPr>
              <a:t> </a:t>
            </a:r>
            <a:r>
              <a:rPr kumimoji="1" lang="zh-CN" altLang="en-US" sz="2400" u="sng" dirty="0" smtClean="0">
                <a:latin typeface="Times New Roman" pitchFamily="18" charset="0"/>
              </a:rPr>
              <a:t>虚</a:t>
            </a:r>
            <a:r>
              <a:rPr kumimoji="1" lang="zh-CN" altLang="en-US" sz="2400" u="sng" dirty="0">
                <a:latin typeface="Times New Roman" pitchFamily="18" charset="0"/>
              </a:rPr>
              <a:t>拟处理</a:t>
            </a:r>
            <a:r>
              <a:rPr kumimoji="1" lang="zh-CN" altLang="en-US" sz="2400" u="sng" dirty="0" smtClean="0">
                <a:latin typeface="Times New Roman" pitchFamily="18" charset="0"/>
              </a:rPr>
              <a:t>机</a:t>
            </a:r>
            <a:r>
              <a:rPr kumimoji="1" lang="en-US" altLang="zh-CN" sz="2400" b="1" baseline="30000" dirty="0" smtClean="0">
                <a:solidFill>
                  <a:schemeClr val="tx2"/>
                </a:solidFill>
                <a:latin typeface="Times New Roman" pitchFamily="18" charset="0"/>
              </a:rPr>
              <a:t>chp3</a:t>
            </a:r>
            <a:r>
              <a:rPr kumimoji="1" lang="zh-CN" altLang="en-US" sz="2400" b="1" baseline="30000" dirty="0" smtClean="0">
                <a:solidFill>
                  <a:schemeClr val="tx2"/>
                </a:solidFill>
                <a:latin typeface="Times New Roman" pitchFamily="18" charset="0"/>
              </a:rPr>
              <a:t>进程调度</a:t>
            </a:r>
            <a:r>
              <a:rPr kumimoji="1" lang="zh-CN" altLang="en-US" sz="2400" dirty="0" smtClean="0">
                <a:latin typeface="Times New Roman" pitchFamily="18" charset="0"/>
              </a:rPr>
              <a:t>、</a:t>
            </a:r>
            <a:r>
              <a:rPr kumimoji="1" lang="zh-CN" altLang="en-US" sz="2400" u="sng" dirty="0">
                <a:latin typeface="Times New Roman" pitchFamily="18" charset="0"/>
              </a:rPr>
              <a:t>虚拟内</a:t>
            </a:r>
            <a:r>
              <a:rPr kumimoji="1" lang="zh-CN" altLang="en-US" sz="2400" u="sng" dirty="0" smtClean="0">
                <a:latin typeface="Times New Roman" pitchFamily="18" charset="0"/>
              </a:rPr>
              <a:t>存</a:t>
            </a:r>
            <a:r>
              <a:rPr kumimoji="1" lang="en-US" altLang="zh-CN" sz="2400" b="1" baseline="30000" dirty="0">
                <a:solidFill>
                  <a:schemeClr val="tx2"/>
                </a:solidFill>
                <a:latin typeface="Times New Roman" pitchFamily="18" charset="0"/>
              </a:rPr>
              <a:t>chp5</a:t>
            </a:r>
            <a:r>
              <a:rPr kumimoji="1" lang="zh-CN" altLang="en-US" sz="2400" b="1" baseline="30000" dirty="0">
                <a:solidFill>
                  <a:schemeClr val="tx2"/>
                </a:solidFill>
                <a:latin typeface="Times New Roman" pitchFamily="18" charset="0"/>
              </a:rPr>
              <a:t>虚拟存储器</a:t>
            </a:r>
            <a:r>
              <a:rPr kumimoji="1" lang="zh-CN" altLang="en-US" sz="2400" dirty="0" smtClean="0">
                <a:latin typeface="Times New Roman" pitchFamily="18" charset="0"/>
              </a:rPr>
              <a:t>、 </a:t>
            </a:r>
            <a:r>
              <a:rPr kumimoji="1" lang="zh-CN" altLang="en-US" sz="2400" u="sng" dirty="0">
                <a:latin typeface="Times New Roman" pitchFamily="18" charset="0"/>
              </a:rPr>
              <a:t>虚拟外部设</a:t>
            </a:r>
            <a:r>
              <a:rPr kumimoji="1" lang="zh-CN" altLang="en-US" sz="2400" u="sng" dirty="0" smtClean="0">
                <a:latin typeface="Times New Roman" pitchFamily="18" charset="0"/>
              </a:rPr>
              <a:t>备</a:t>
            </a:r>
            <a:r>
              <a:rPr kumimoji="1" lang="zh-CN" altLang="en-US" sz="2400" b="1" baseline="30000" dirty="0" smtClean="0">
                <a:solidFill>
                  <a:schemeClr val="tx2"/>
                </a:solidFill>
                <a:latin typeface="Times New Roman" pitchFamily="18" charset="0"/>
              </a:rPr>
              <a:t>虚</a:t>
            </a:r>
            <a:r>
              <a:rPr kumimoji="1" lang="zh-CN" altLang="en-US" sz="2400" b="1" baseline="30000" dirty="0">
                <a:solidFill>
                  <a:schemeClr val="tx2"/>
                </a:solidFill>
                <a:latin typeface="Times New Roman" pitchFamily="18" charset="0"/>
              </a:rPr>
              <a:t>拟磁</a:t>
            </a:r>
            <a:r>
              <a:rPr kumimoji="1" lang="zh-CN" altLang="en-US" sz="2400" b="1" baseline="30000" dirty="0" smtClean="0">
                <a:solidFill>
                  <a:schemeClr val="tx2"/>
                </a:solidFill>
                <a:latin typeface="Times New Roman" pitchFamily="18" charset="0"/>
              </a:rPr>
              <a:t>盘</a:t>
            </a:r>
            <a:r>
              <a:rPr kumimoji="1" lang="en-US" altLang="zh-CN" sz="2400" b="1" baseline="30000" dirty="0" smtClean="0">
                <a:solidFill>
                  <a:schemeClr val="tx2"/>
                </a:solidFill>
                <a:latin typeface="Times New Roman" pitchFamily="18" charset="0"/>
              </a:rPr>
              <a:t>C</a:t>
            </a:r>
            <a:r>
              <a:rPr kumimoji="1" lang="zh-CN" altLang="en-US" sz="2400" b="1" baseline="30000" dirty="0" smtClean="0">
                <a:solidFill>
                  <a:schemeClr val="tx2"/>
                </a:solidFill>
                <a:latin typeface="Times New Roman" pitchFamily="18" charset="0"/>
              </a:rPr>
              <a:t>、</a:t>
            </a:r>
            <a:r>
              <a:rPr kumimoji="1" lang="en-US" altLang="zh-CN" sz="2400" b="1" baseline="30000" dirty="0" smtClean="0">
                <a:solidFill>
                  <a:schemeClr val="tx2"/>
                </a:solidFill>
                <a:latin typeface="Times New Roman" pitchFamily="18" charset="0"/>
              </a:rPr>
              <a:t>D</a:t>
            </a:r>
            <a:r>
              <a:rPr kumimoji="1" lang="zh-CN" altLang="en-US" sz="2400" b="1" baseline="30000" dirty="0" smtClean="0">
                <a:solidFill>
                  <a:schemeClr val="tx2"/>
                </a:solidFill>
                <a:latin typeface="Times New Roman" pitchFamily="18" charset="0"/>
              </a:rPr>
              <a:t>、</a:t>
            </a:r>
            <a:r>
              <a:rPr kumimoji="1" lang="en-US" altLang="zh-CN" sz="2400" b="1" baseline="30000" dirty="0" smtClean="0">
                <a:solidFill>
                  <a:schemeClr val="tx2"/>
                </a:solidFill>
                <a:latin typeface="Times New Roman" pitchFamily="18" charset="0"/>
              </a:rPr>
              <a:t>E</a:t>
            </a:r>
            <a:r>
              <a:rPr kumimoji="1" lang="zh-CN" altLang="en-US" sz="2400" b="1" baseline="30000" dirty="0" smtClean="0">
                <a:solidFill>
                  <a:schemeClr val="tx2"/>
                </a:solidFill>
                <a:latin typeface="Times New Roman" pitchFamily="18" charset="0"/>
              </a:rPr>
              <a:t>，虚</a:t>
            </a:r>
            <a:r>
              <a:rPr kumimoji="1" lang="zh-CN" altLang="en-US" sz="2400" b="1" baseline="30000" dirty="0">
                <a:solidFill>
                  <a:schemeClr val="tx2"/>
                </a:solidFill>
                <a:latin typeface="Times New Roman" pitchFamily="18" charset="0"/>
              </a:rPr>
              <a:t>拟打印</a:t>
            </a:r>
            <a:r>
              <a:rPr kumimoji="1" lang="zh-CN" altLang="en-US" sz="2400" b="1" baseline="30000" dirty="0" smtClean="0">
                <a:solidFill>
                  <a:schemeClr val="tx2"/>
                </a:solidFill>
                <a:latin typeface="Times New Roman" pitchFamily="18" charset="0"/>
              </a:rPr>
              <a:t>机</a:t>
            </a:r>
            <a:r>
              <a:rPr kumimoji="1" lang="zh-CN" altLang="en-US" sz="2400" dirty="0" smtClean="0">
                <a:latin typeface="Times New Roman" pitchFamily="18" charset="0"/>
              </a:rPr>
              <a:t>和</a:t>
            </a:r>
            <a:r>
              <a:rPr kumimoji="1" lang="zh-CN" altLang="en-US" sz="2400" u="sng" dirty="0">
                <a:latin typeface="Times New Roman" pitchFamily="18" charset="0"/>
              </a:rPr>
              <a:t>虚拟信道</a:t>
            </a:r>
            <a:r>
              <a:rPr kumimoji="1" lang="zh-CN" altLang="en-US" sz="2400" dirty="0" smtClean="0">
                <a:latin typeface="Times New Roman" pitchFamily="18" charset="0"/>
              </a:rPr>
              <a:t>（网络中的时分复用与频分自用）等</a:t>
            </a:r>
            <a:r>
              <a:rPr kumimoji="1" lang="zh-CN" altLang="en-US" sz="2400" dirty="0">
                <a:latin typeface="Times New Roman" pitchFamily="18" charset="0"/>
              </a:rPr>
              <a:t>。</a:t>
            </a:r>
          </a:p>
        </p:txBody>
      </p:sp>
      <p:sp>
        <p:nvSpPr>
          <p:cNvPr id="3" name="圆角矩形 2"/>
          <p:cNvSpPr/>
          <p:nvPr/>
        </p:nvSpPr>
        <p:spPr bwMode="auto">
          <a:xfrm>
            <a:off x="4139952" y="4714191"/>
            <a:ext cx="1872208" cy="288032"/>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57204" y="529599"/>
            <a:ext cx="7315200" cy="619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lgn="just" eaLnBrk="1" hangingPunct="1">
              <a:lnSpc>
                <a:spcPct val="120000"/>
              </a:lnSpc>
              <a:spcBef>
                <a:spcPts val="600"/>
              </a:spcBef>
              <a:buClr>
                <a:srgbClr val="FFFF00"/>
              </a:buClr>
              <a:buSzPct val="66000"/>
              <a:buFont typeface="Wingdings" panose="05000000000000000000" pitchFamily="2" charset="2"/>
              <a:buChar char="n"/>
            </a:pPr>
            <a:r>
              <a:rPr kumimoji="1" lang="zh-CN" altLang="en-US" sz="2400" dirty="0" smtClean="0">
                <a:latin typeface="Times New Roman" pitchFamily="18" charset="0"/>
              </a:rPr>
              <a:t>通</a:t>
            </a:r>
            <a:r>
              <a:rPr kumimoji="1" lang="zh-CN" altLang="en-US" sz="2400" dirty="0">
                <a:latin typeface="Times New Roman" pitchFamily="18" charset="0"/>
              </a:rPr>
              <a:t>过</a:t>
            </a:r>
            <a:r>
              <a:rPr kumimoji="1" lang="zh-CN" altLang="en-US" sz="2400" b="1" u="sng" dirty="0">
                <a:latin typeface="Times New Roman" pitchFamily="18" charset="0"/>
              </a:rPr>
              <a:t>多道程序设计技术</a:t>
            </a:r>
            <a:r>
              <a:rPr kumimoji="1" lang="zh-CN" altLang="en-US" sz="2400" dirty="0">
                <a:latin typeface="Times New Roman" pitchFamily="18" charset="0"/>
              </a:rPr>
              <a:t>，让多道程序并发执</a:t>
            </a:r>
            <a:r>
              <a:rPr kumimoji="1" lang="zh-CN" altLang="en-US" sz="2400" dirty="0" smtClean="0">
                <a:latin typeface="Times New Roman" pitchFamily="18" charset="0"/>
              </a:rPr>
              <a:t>行。</a:t>
            </a:r>
            <a:endParaRPr kumimoji="1" lang="en-US" altLang="zh-CN" sz="2400" dirty="0" smtClean="0">
              <a:latin typeface="Times New Roman" pitchFamily="18" charset="0"/>
            </a:endParaRPr>
          </a:p>
          <a:p>
            <a:pPr algn="just" eaLnBrk="1" hangingPunct="1">
              <a:lnSpc>
                <a:spcPct val="120000"/>
              </a:lnSpc>
              <a:spcBef>
                <a:spcPts val="6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分时系统：虽</a:t>
            </a:r>
            <a:r>
              <a:rPr kumimoji="1" lang="zh-CN" altLang="en-US" sz="2400" dirty="0">
                <a:latin typeface="Times New Roman" pitchFamily="18" charset="0"/>
              </a:rPr>
              <a:t>然只有</a:t>
            </a:r>
            <a:r>
              <a:rPr kumimoji="1" lang="zh-CN" altLang="en-US" sz="2400" u="sng" dirty="0">
                <a:latin typeface="Times New Roman" pitchFamily="18" charset="0"/>
              </a:rPr>
              <a:t>一台</a:t>
            </a:r>
            <a:r>
              <a:rPr kumimoji="1" lang="zh-CN" altLang="en-US" sz="2400" dirty="0">
                <a:latin typeface="Times New Roman" pitchFamily="18" charset="0"/>
              </a:rPr>
              <a:t>处理机，但它能</a:t>
            </a:r>
            <a:r>
              <a:rPr kumimoji="1" lang="zh-CN" altLang="en-US" sz="2400" u="sng" dirty="0">
                <a:latin typeface="Times New Roman" pitchFamily="18" charset="0"/>
              </a:rPr>
              <a:t>同时为多个用户服</a:t>
            </a:r>
            <a:r>
              <a:rPr kumimoji="1" lang="zh-CN" altLang="en-US" sz="2400" u="sng" dirty="0" smtClean="0">
                <a:latin typeface="Times New Roman" pitchFamily="18" charset="0"/>
              </a:rPr>
              <a:t>务</a:t>
            </a:r>
            <a:r>
              <a:rPr kumimoji="1" lang="zh-CN" altLang="en-US" sz="2400" dirty="0" smtClean="0">
                <a:latin typeface="Times New Roman" pitchFamily="18" charset="0"/>
              </a:rPr>
              <a:t>（多路性），</a:t>
            </a:r>
            <a:r>
              <a:rPr kumimoji="1" lang="zh-CN" altLang="en-US" sz="2400" dirty="0">
                <a:latin typeface="Times New Roman" pitchFamily="18" charset="0"/>
              </a:rPr>
              <a:t>使每个终端用户都认为是有一个</a:t>
            </a:r>
            <a:r>
              <a:rPr kumimoji="1" lang="en-US" altLang="zh-CN" sz="2400" dirty="0">
                <a:latin typeface="Times New Roman" pitchFamily="18" charset="0"/>
              </a:rPr>
              <a:t>CPU</a:t>
            </a:r>
            <a:r>
              <a:rPr kumimoji="1" lang="zh-CN" altLang="en-US" sz="2400" dirty="0">
                <a:latin typeface="Times New Roman" pitchFamily="18" charset="0"/>
              </a:rPr>
              <a:t>在专门为他服务</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20000"/>
              </a:lnSpc>
              <a:spcBef>
                <a:spcPts val="6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利</a:t>
            </a:r>
            <a:r>
              <a:rPr kumimoji="1" lang="zh-CN" altLang="en-US" sz="2400" dirty="0">
                <a:latin typeface="Times New Roman" pitchFamily="18" charset="0"/>
              </a:rPr>
              <a:t>用多道程序设计技术，</a:t>
            </a:r>
            <a:r>
              <a:rPr kumimoji="1" lang="zh-CN" altLang="en-US" sz="2400" u="sng" dirty="0">
                <a:latin typeface="Times New Roman" pitchFamily="18" charset="0"/>
              </a:rPr>
              <a:t>把一台物理上的</a:t>
            </a:r>
            <a:r>
              <a:rPr kumimoji="1" lang="en-US" altLang="zh-CN" sz="2400" u="sng" dirty="0" smtClean="0">
                <a:latin typeface="Times New Roman" pitchFamily="18" charset="0"/>
              </a:rPr>
              <a:t>CPU</a:t>
            </a:r>
            <a:r>
              <a:rPr kumimoji="1" lang="zh-CN" altLang="en-US" sz="2400" u="sng" dirty="0" smtClean="0">
                <a:latin typeface="Times New Roman" pitchFamily="18" charset="0"/>
              </a:rPr>
              <a:t>，虚</a:t>
            </a:r>
            <a:r>
              <a:rPr kumimoji="1" lang="zh-CN" altLang="en-US" sz="2400" u="sng" dirty="0">
                <a:latin typeface="Times New Roman" pitchFamily="18" charset="0"/>
              </a:rPr>
              <a:t>拟为多台逻辑上的</a:t>
            </a:r>
            <a:r>
              <a:rPr kumimoji="1" lang="en-US" altLang="zh-CN" sz="2400" u="sng" dirty="0">
                <a:latin typeface="Times New Roman" pitchFamily="18" charset="0"/>
              </a:rPr>
              <a:t>CPU</a:t>
            </a:r>
            <a:r>
              <a:rPr kumimoji="1" lang="zh-CN" altLang="en-US" sz="2400" u="sng" dirty="0">
                <a:latin typeface="Times New Roman" pitchFamily="18" charset="0"/>
              </a:rPr>
              <a:t>，也称为</a:t>
            </a:r>
            <a:r>
              <a:rPr kumimoji="1" lang="zh-CN" altLang="en-US" sz="2400" b="1" u="sng" dirty="0">
                <a:solidFill>
                  <a:srgbClr val="FFCC66"/>
                </a:solidFill>
                <a:latin typeface="Times New Roman" pitchFamily="18" charset="0"/>
              </a:rPr>
              <a:t>虚拟处理</a:t>
            </a:r>
            <a:r>
              <a:rPr kumimoji="1" lang="zh-CN" altLang="en-US" sz="2400" b="1" u="sng" dirty="0" smtClean="0">
                <a:solidFill>
                  <a:srgbClr val="FFCC66"/>
                </a:solidFill>
                <a:latin typeface="Times New Roman" pitchFamily="18" charset="0"/>
              </a:rPr>
              <a:t>机</a:t>
            </a:r>
            <a:r>
              <a:rPr kumimoji="1" lang="zh-CN" altLang="en-US" sz="2400" dirty="0" smtClean="0">
                <a:latin typeface="Times New Roman" pitchFamily="18" charset="0"/>
              </a:rPr>
              <a:t>。 </a:t>
            </a:r>
            <a:endParaRPr kumimoji="1" lang="en-US" altLang="zh-CN" sz="2400" dirty="0" smtClean="0">
              <a:latin typeface="Times New Roman" pitchFamily="18" charset="0"/>
            </a:endParaRPr>
          </a:p>
          <a:p>
            <a:pPr marL="342900" indent="-342900" algn="just" eaLnBrk="1" hangingPunct="1">
              <a:lnSpc>
                <a:spcPct val="120000"/>
              </a:lnSpc>
              <a:spcBef>
                <a:spcPts val="600"/>
              </a:spcBef>
              <a:buClr>
                <a:srgbClr val="FFFF00"/>
              </a:buClr>
              <a:buSzPct val="66000"/>
              <a:buFont typeface="Wingdings" panose="05000000000000000000" pitchFamily="2" charset="2"/>
              <a:buChar char="n"/>
            </a:pPr>
            <a:r>
              <a:rPr kumimoji="1" lang="zh-CN" altLang="en-US" sz="2400" dirty="0" smtClean="0">
                <a:latin typeface="Times New Roman" pitchFamily="18" charset="0"/>
              </a:rPr>
              <a:t>通</a:t>
            </a:r>
            <a:r>
              <a:rPr kumimoji="1" lang="zh-CN" altLang="en-US" sz="2400" dirty="0">
                <a:latin typeface="Times New Roman" pitchFamily="18" charset="0"/>
              </a:rPr>
              <a:t>过虚拟存储器技术，将一台机器的物理存储器变为虚拟存储器</a:t>
            </a:r>
            <a:r>
              <a:rPr kumimoji="1" lang="zh-CN" altLang="en-US" sz="2400" dirty="0" smtClean="0">
                <a:latin typeface="Times New Roman" pitchFamily="18" charset="0"/>
              </a:rPr>
              <a:t>，从</a:t>
            </a:r>
            <a:r>
              <a:rPr kumimoji="1" lang="zh-CN" altLang="en-US" sz="2400" dirty="0">
                <a:latin typeface="Times New Roman" pitchFamily="18" charset="0"/>
              </a:rPr>
              <a:t>逻辑上来扩充存储器的容量。</a:t>
            </a:r>
            <a:endParaRPr kumimoji="1" lang="en-US" altLang="zh-CN" sz="2400" dirty="0">
              <a:latin typeface="Times New Roman" pitchFamily="18" charset="0"/>
            </a:endParaRPr>
          </a:p>
          <a:p>
            <a:pPr>
              <a:lnSpc>
                <a:spcPct val="120000"/>
              </a:lnSpc>
              <a:spcBef>
                <a:spcPts val="600"/>
              </a:spcBef>
            </a:pPr>
            <a:r>
              <a:rPr kumimoji="1" lang="zh-CN" altLang="en-US" sz="2400" dirty="0" smtClean="0">
                <a:latin typeface="Times New Roman" pitchFamily="18" charset="0"/>
              </a:rPr>
              <a:t>    用户</a:t>
            </a:r>
            <a:r>
              <a:rPr kumimoji="1" lang="zh-CN" altLang="en-US" sz="2400" u="sng" dirty="0" smtClean="0">
                <a:latin typeface="Times New Roman" pitchFamily="18" charset="0"/>
              </a:rPr>
              <a:t>感</a:t>
            </a:r>
            <a:r>
              <a:rPr kumimoji="1" lang="zh-CN" altLang="en-US" sz="2400" u="sng" dirty="0">
                <a:latin typeface="Times New Roman" pitchFamily="18" charset="0"/>
              </a:rPr>
              <a:t>觉</a:t>
            </a:r>
            <a:r>
              <a:rPr kumimoji="1" lang="zh-CN" altLang="en-US" sz="2400" u="sng" dirty="0" smtClean="0">
                <a:latin typeface="Times New Roman" pitchFamily="18" charset="0"/>
              </a:rPr>
              <a:t>到的</a:t>
            </a:r>
            <a:r>
              <a:rPr kumimoji="1" lang="zh-CN" altLang="en-US" sz="2400" dirty="0" smtClean="0">
                <a:latin typeface="Times New Roman" pitchFamily="18" charset="0"/>
              </a:rPr>
              <a:t>内</a:t>
            </a:r>
            <a:r>
              <a:rPr kumimoji="1" lang="zh-CN" altLang="en-US" sz="2400" dirty="0">
                <a:latin typeface="Times New Roman" pitchFamily="18" charset="0"/>
              </a:rPr>
              <a:t>存容量比</a:t>
            </a:r>
            <a:r>
              <a:rPr kumimoji="1" lang="zh-CN" altLang="en-US" sz="2400" u="sng" dirty="0">
                <a:latin typeface="Times New Roman" pitchFamily="18" charset="0"/>
              </a:rPr>
              <a:t>实际</a:t>
            </a:r>
            <a:r>
              <a:rPr kumimoji="1" lang="zh-CN" altLang="en-US" sz="2400" dirty="0">
                <a:latin typeface="Times New Roman" pitchFamily="18" charset="0"/>
              </a:rPr>
              <a:t>内存容量大得多</a:t>
            </a:r>
            <a:r>
              <a:rPr kumimoji="1" lang="zh-CN" altLang="en-US" sz="2400" dirty="0" smtClean="0">
                <a:latin typeface="Times New Roman" pitchFamily="18" charset="0"/>
              </a:rPr>
              <a:t>，这种存</a:t>
            </a:r>
            <a:r>
              <a:rPr kumimoji="1" lang="zh-CN" altLang="en-US" sz="2400" dirty="0">
                <a:latin typeface="Times New Roman" pitchFamily="18" charset="0"/>
              </a:rPr>
              <a:t>储</a:t>
            </a:r>
            <a:r>
              <a:rPr kumimoji="1" lang="zh-CN" altLang="en-US" sz="2400" dirty="0" smtClean="0">
                <a:latin typeface="Times New Roman" pitchFamily="18" charset="0"/>
              </a:rPr>
              <a:t>器就叫</a:t>
            </a:r>
            <a:r>
              <a:rPr kumimoji="1" lang="zh-CN" altLang="en-US" sz="2400" b="1" u="sng" dirty="0">
                <a:solidFill>
                  <a:srgbClr val="FFCC66"/>
                </a:solidFill>
                <a:latin typeface="Times New Roman" pitchFamily="18" charset="0"/>
              </a:rPr>
              <a:t>虚拟存储器</a:t>
            </a:r>
            <a:r>
              <a:rPr kumimoji="1" lang="zh-CN" altLang="en-US" sz="2400" dirty="0">
                <a:latin typeface="Times New Roman" pitchFamily="18" charset="0"/>
              </a:rPr>
              <a:t>。</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marL="342900" indent="-342900" algn="just" eaLnBrk="1" hangingPunct="1">
              <a:lnSpc>
                <a:spcPct val="120000"/>
              </a:lnSpc>
              <a:spcBef>
                <a:spcPts val="600"/>
              </a:spcBef>
              <a:buClr>
                <a:srgbClr val="FFFF00"/>
              </a:buClr>
              <a:buSzPct val="66000"/>
              <a:buFont typeface="Wingdings" panose="05000000000000000000" pitchFamily="2" charset="2"/>
              <a:buChar char="n"/>
            </a:pPr>
            <a:r>
              <a:rPr kumimoji="1" lang="zh-CN" altLang="en-US" sz="2400" dirty="0">
                <a:latin typeface="Times New Roman" pitchFamily="18" charset="0"/>
              </a:rPr>
              <a:t>通过</a:t>
            </a:r>
            <a:r>
              <a:rPr kumimoji="1" lang="zh-CN" altLang="en-US" sz="2400" b="1" u="sng" dirty="0">
                <a:solidFill>
                  <a:srgbClr val="FFCC66"/>
                </a:solidFill>
                <a:latin typeface="Times New Roman" pitchFamily="18" charset="0"/>
              </a:rPr>
              <a:t>虚拟设备</a:t>
            </a:r>
            <a:r>
              <a:rPr kumimoji="1" lang="zh-CN" altLang="en-US" sz="2400" dirty="0">
                <a:latin typeface="Times New Roman" pitchFamily="18" charset="0"/>
              </a:rPr>
              <a:t>技术，将一台物理</a:t>
            </a:r>
            <a:r>
              <a:rPr kumimoji="1" lang="en-US" altLang="zh-CN" sz="2400" dirty="0">
                <a:latin typeface="Times New Roman" pitchFamily="18" charset="0"/>
              </a:rPr>
              <a:t>I/O</a:t>
            </a:r>
            <a:r>
              <a:rPr kumimoji="1" lang="zh-CN" altLang="en-US" sz="2400" dirty="0">
                <a:latin typeface="Times New Roman" pitchFamily="18" charset="0"/>
              </a:rPr>
              <a:t>设备虚拟为多台逻辑上的</a:t>
            </a:r>
            <a:r>
              <a:rPr kumimoji="1" lang="en-US" altLang="zh-CN" sz="2400" dirty="0">
                <a:latin typeface="Times New Roman" pitchFamily="18" charset="0"/>
              </a:rPr>
              <a:t>I/O</a:t>
            </a:r>
            <a:r>
              <a:rPr kumimoji="1" lang="zh-CN" altLang="en-US" sz="2400" dirty="0">
                <a:latin typeface="Times New Roman" pitchFamily="18" charset="0"/>
              </a:rPr>
              <a:t>设</a:t>
            </a:r>
            <a:r>
              <a:rPr kumimoji="1" lang="zh-CN" altLang="en-US" sz="2400" dirty="0" smtClean="0">
                <a:latin typeface="Times New Roman" pitchFamily="18" charset="0"/>
              </a:rPr>
              <a:t>备。每</a:t>
            </a:r>
            <a:r>
              <a:rPr kumimoji="1" lang="zh-CN" altLang="en-US" sz="2400" dirty="0">
                <a:latin typeface="Times New Roman" pitchFamily="18" charset="0"/>
              </a:rPr>
              <a:t>个用户占用一台逻辑上的</a:t>
            </a:r>
            <a:r>
              <a:rPr kumimoji="1" lang="en-US" altLang="zh-CN" sz="2400" dirty="0">
                <a:latin typeface="Times New Roman" pitchFamily="18" charset="0"/>
              </a:rPr>
              <a:t>I/O</a:t>
            </a:r>
            <a:r>
              <a:rPr kumimoji="1" lang="zh-CN" altLang="en-US" sz="2400" dirty="0">
                <a:latin typeface="Times New Roman" pitchFamily="18" charset="0"/>
              </a:rPr>
              <a:t>设</a:t>
            </a:r>
            <a:r>
              <a:rPr kumimoji="1" lang="zh-CN" altLang="en-US" sz="2400" dirty="0" smtClean="0">
                <a:latin typeface="Times New Roman" pitchFamily="18" charset="0"/>
              </a:rPr>
              <a:t>备</a:t>
            </a:r>
            <a:r>
              <a:rPr kumimoji="1" lang="zh-CN" altLang="en-US" sz="2400" dirty="0">
                <a:latin typeface="Times New Roman" pitchFamily="18" charset="0"/>
              </a:rPr>
              <a:t>。</a:t>
            </a:r>
            <a:r>
              <a:rPr kumimoji="1" lang="zh-CN" altLang="en-US" sz="2400" dirty="0" smtClean="0">
                <a:latin typeface="Times New Roman" pitchFamily="18" charset="0"/>
              </a:rPr>
              <a:t>例</a:t>
            </a:r>
            <a:r>
              <a:rPr kumimoji="1" lang="zh-CN" altLang="en-US" sz="2400" dirty="0">
                <a:latin typeface="Times New Roman" pitchFamily="18" charset="0"/>
              </a:rPr>
              <a:t>如</a:t>
            </a:r>
            <a:r>
              <a:rPr kumimoji="1" lang="zh-CN" altLang="en-US" sz="2400" dirty="0" smtClean="0">
                <a:latin typeface="Times New Roman" pitchFamily="18" charset="0"/>
              </a:rPr>
              <a:t>，虚拟打</a:t>
            </a:r>
            <a:r>
              <a:rPr kumimoji="1" lang="zh-CN" altLang="en-US" sz="2400" dirty="0">
                <a:latin typeface="Times New Roman" pitchFamily="18" charset="0"/>
              </a:rPr>
              <a:t>印</a:t>
            </a:r>
            <a:r>
              <a:rPr kumimoji="1" lang="zh-CN" altLang="en-US" sz="2400" dirty="0" smtClean="0">
                <a:latin typeface="Times New Roman" pitchFamily="18" charset="0"/>
              </a:rPr>
              <a:t>机。</a:t>
            </a:r>
            <a:r>
              <a:rPr kumimoji="1" lang="en-US" altLang="zh-CN" sz="2400" dirty="0" smtClean="0">
                <a:latin typeface="Times New Roman" pitchFamily="18" charset="0"/>
              </a:rPr>
              <a:t> </a:t>
            </a:r>
            <a:endParaRPr kumimoji="1" lang="zh-CN" altLang="en-US" sz="2400" dirty="0">
              <a:latin typeface="Times New Roman" pitchFamily="18" charset="0"/>
            </a:endParaRPr>
          </a:p>
        </p:txBody>
      </p:sp>
      <p:sp>
        <p:nvSpPr>
          <p:cNvPr id="2" name="矩形 1"/>
          <p:cNvSpPr/>
          <p:nvPr/>
        </p:nvSpPr>
        <p:spPr>
          <a:xfrm>
            <a:off x="3059832" y="44495"/>
            <a:ext cx="5065810" cy="492443"/>
          </a:xfrm>
          <a:prstGeom prst="rect">
            <a:avLst/>
          </a:prstGeom>
        </p:spPr>
        <p:txBody>
          <a:bodyPr wrap="none">
            <a:spAutoFit/>
          </a:bodyPr>
          <a:lstStyle/>
          <a:p>
            <a:r>
              <a:rPr kumimoji="1" lang="zh-CN" altLang="en-US" sz="2600" b="1" dirty="0" smtClean="0">
                <a:solidFill>
                  <a:srgbClr val="FFFF00"/>
                </a:solidFill>
                <a:latin typeface="Times New Roman" pitchFamily="18" charset="0"/>
              </a:rPr>
              <a:t>（课外自学</a:t>
            </a:r>
            <a:r>
              <a:rPr kumimoji="1" lang="en-US" altLang="zh-CN" sz="2600" b="1" dirty="0" smtClean="0">
                <a:solidFill>
                  <a:srgbClr val="FFFF00"/>
                </a:solidFill>
                <a:latin typeface="Times New Roman" pitchFamily="18" charset="0"/>
              </a:rPr>
              <a:t>+</a:t>
            </a:r>
            <a:r>
              <a:rPr kumimoji="1" lang="zh-CN" altLang="en-US" sz="2600" b="1" dirty="0" smtClean="0">
                <a:latin typeface="Times New Roman" pitchFamily="18" charset="0"/>
              </a:rPr>
              <a:t>以后各章还会讲到</a:t>
            </a:r>
            <a:r>
              <a:rPr kumimoji="1" lang="zh-CN" altLang="en-US" sz="2600" b="1" dirty="0" smtClean="0">
                <a:solidFill>
                  <a:srgbClr val="FFFF00"/>
                </a:solidFill>
                <a:latin typeface="Times New Roman" pitchFamily="18" charset="0"/>
              </a:rPr>
              <a:t>）</a:t>
            </a:r>
            <a:endParaRPr lang="zh-CN" altLang="en-US" sz="2600" dirty="0">
              <a:solidFill>
                <a:srgbClr val="FFFF00"/>
              </a:solidFill>
            </a:endParaRP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340473" y="404664"/>
            <a:ext cx="7134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1.3.4  </a:t>
            </a:r>
            <a:r>
              <a:rPr kumimoji="1" lang="zh-CN" altLang="en-US" sz="3200" b="1" dirty="0">
                <a:solidFill>
                  <a:srgbClr val="FF6600"/>
                </a:solidFill>
                <a:latin typeface="Times New Roman" pitchFamily="18" charset="0"/>
              </a:rPr>
              <a:t>异步性</a:t>
            </a:r>
            <a:r>
              <a:rPr kumimoji="1" lang="en-US" altLang="zh-CN" sz="3200" b="1" dirty="0">
                <a:solidFill>
                  <a:srgbClr val="FF6600"/>
                </a:solidFill>
                <a:latin typeface="Times New Roman" pitchFamily="18" charset="0"/>
              </a:rPr>
              <a:t>(</a:t>
            </a:r>
            <a:r>
              <a:rPr kumimoji="1" lang="en-US" altLang="zh-CN" sz="3200" b="1" dirty="0" err="1">
                <a:solidFill>
                  <a:srgbClr val="FF6600"/>
                </a:solidFill>
                <a:latin typeface="Times New Roman" pitchFamily="18" charset="0"/>
              </a:rPr>
              <a:t>Asynchronism</a:t>
            </a:r>
            <a:r>
              <a:rPr kumimoji="1" lang="en-US" altLang="zh-CN" sz="3200" b="1" dirty="0">
                <a:solidFill>
                  <a:srgbClr val="FF6600"/>
                </a:solidFill>
                <a:latin typeface="Times New Roman" pitchFamily="18" charset="0"/>
              </a:rPr>
              <a:t>)</a:t>
            </a:r>
            <a:r>
              <a:rPr kumimoji="1" lang="en-US" altLang="zh-CN" sz="2800" b="1" dirty="0">
                <a:latin typeface="Times New Roman" pitchFamily="18" charset="0"/>
              </a:rPr>
              <a:t> </a:t>
            </a:r>
            <a:r>
              <a:rPr kumimoji="1" lang="en-US" altLang="zh-CN" sz="2800" b="1" dirty="0" smtClean="0">
                <a:latin typeface="Times New Roman" pitchFamily="18" charset="0"/>
              </a:rPr>
              <a:t>__</a:t>
            </a:r>
            <a:r>
              <a:rPr kumimoji="1" lang="zh-CN" altLang="en-US" sz="2300" b="1" dirty="0" smtClean="0">
                <a:solidFill>
                  <a:srgbClr val="FFC000"/>
                </a:solidFill>
                <a:latin typeface="Times New Roman" pitchFamily="18" charset="0"/>
              </a:rPr>
              <a:t>各自为政</a:t>
            </a:r>
            <a:endParaRPr kumimoji="1" lang="en-US" altLang="zh-CN" sz="2300" b="1" dirty="0">
              <a:solidFill>
                <a:srgbClr val="FFC000"/>
              </a:solidFill>
              <a:latin typeface="Times New Roman" pitchFamily="18" charset="0"/>
            </a:endParaRPr>
          </a:p>
        </p:txBody>
      </p:sp>
      <p:sp>
        <p:nvSpPr>
          <p:cNvPr id="49155" name="Text Box 5"/>
          <p:cNvSpPr txBox="1">
            <a:spLocks noChangeArrowheads="1"/>
          </p:cNvSpPr>
          <p:nvPr/>
        </p:nvSpPr>
        <p:spPr bwMode="auto">
          <a:xfrm>
            <a:off x="688540" y="1124744"/>
            <a:ext cx="8275948" cy="515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dirty="0">
                <a:latin typeface="Times New Roman" pitchFamily="18" charset="0"/>
              </a:rPr>
              <a:t>     </a:t>
            </a:r>
            <a:r>
              <a:rPr kumimoji="1" lang="zh-CN" altLang="en-US" sz="2400" dirty="0" smtClean="0">
                <a:latin typeface="Times New Roman" pitchFamily="18" charset="0"/>
              </a:rPr>
              <a:t>在</a:t>
            </a:r>
            <a:r>
              <a:rPr kumimoji="1" lang="zh-CN" altLang="en-US" sz="2400" dirty="0">
                <a:latin typeface="Times New Roman" pitchFamily="18" charset="0"/>
              </a:rPr>
              <a:t>多道程序环境下</a:t>
            </a:r>
            <a:r>
              <a:rPr kumimoji="1" lang="zh-CN" altLang="en-US" sz="2400" dirty="0" smtClean="0">
                <a:latin typeface="Times New Roman" pitchFamily="18" charset="0"/>
              </a:rPr>
              <a:t>，由于进程执行上的</a:t>
            </a:r>
            <a:r>
              <a:rPr kumimoji="1" lang="zh-CN" altLang="en-US" sz="2400" b="1" dirty="0" smtClean="0">
                <a:solidFill>
                  <a:srgbClr val="FFFF00"/>
                </a:solidFill>
                <a:latin typeface="Times New Roman" pitchFamily="18" charset="0"/>
              </a:rPr>
              <a:t>并发方式</a:t>
            </a:r>
            <a:r>
              <a:rPr kumimoji="1" lang="en-US" altLang="zh-CN" sz="2400" b="1" baseline="30000" dirty="0" smtClean="0">
                <a:solidFill>
                  <a:srgbClr val="FFFF00"/>
                </a:solidFill>
                <a:latin typeface="Times New Roman" pitchFamily="18" charset="0"/>
              </a:rPr>
              <a:t>1</a:t>
            </a:r>
            <a:r>
              <a:rPr kumimoji="1" lang="zh-CN" altLang="en-US" sz="2400" dirty="0" smtClean="0">
                <a:latin typeface="Times New Roman" pitchFamily="18" charset="0"/>
              </a:rPr>
              <a:t>，以及对资源使用</a:t>
            </a:r>
            <a:r>
              <a:rPr kumimoji="1" lang="zh-CN" altLang="en-US" sz="2400" dirty="0">
                <a:latin typeface="Times New Roman" pitchFamily="18" charset="0"/>
              </a:rPr>
              <a:t>上</a:t>
            </a:r>
            <a:r>
              <a:rPr kumimoji="1" lang="zh-CN" altLang="en-US" sz="2400" dirty="0" smtClean="0">
                <a:latin typeface="Times New Roman" pitchFamily="18" charset="0"/>
              </a:rPr>
              <a:t>的</a:t>
            </a:r>
            <a:r>
              <a:rPr kumimoji="1" lang="zh-CN" altLang="en-US" sz="2400" b="1" dirty="0">
                <a:solidFill>
                  <a:srgbClr val="FFFF00"/>
                </a:solidFill>
                <a:latin typeface="Times New Roman" pitchFamily="18" charset="0"/>
              </a:rPr>
              <a:t>共享方</a:t>
            </a:r>
            <a:r>
              <a:rPr kumimoji="1" lang="zh-CN" altLang="en-US" sz="2400" b="1" dirty="0" smtClean="0">
                <a:solidFill>
                  <a:srgbClr val="FFFF00"/>
                </a:solidFill>
                <a:latin typeface="Times New Roman" pitchFamily="18" charset="0"/>
              </a:rPr>
              <a:t>式</a:t>
            </a:r>
            <a:r>
              <a:rPr kumimoji="1" lang="en-US" altLang="zh-CN" sz="2400" b="1" baseline="30000" dirty="0" smtClean="0">
                <a:solidFill>
                  <a:srgbClr val="FFFF00"/>
                </a:solidFill>
                <a:latin typeface="Times New Roman" pitchFamily="18" charset="0"/>
              </a:rPr>
              <a:t>2</a:t>
            </a:r>
            <a:r>
              <a:rPr kumimoji="1" lang="zh-CN" altLang="en-US" sz="2400" dirty="0" smtClean="0">
                <a:latin typeface="Times New Roman" pitchFamily="18" charset="0"/>
              </a:rPr>
              <a:t>，使得进</a:t>
            </a:r>
            <a:r>
              <a:rPr kumimoji="1" lang="zh-CN" altLang="en-US" sz="2400" dirty="0">
                <a:latin typeface="Times New Roman" pitchFamily="18" charset="0"/>
              </a:rPr>
              <a:t>程的执</a:t>
            </a:r>
            <a:r>
              <a:rPr kumimoji="1" lang="zh-CN" altLang="en-US" sz="2400" dirty="0" smtClean="0">
                <a:latin typeface="Times New Roman" pitchFamily="18" charset="0"/>
              </a:rPr>
              <a:t>行</a:t>
            </a:r>
            <a:r>
              <a:rPr kumimoji="1" lang="zh-CN" altLang="en-US" sz="2400" b="1" u="sng" dirty="0" smtClean="0">
                <a:latin typeface="Courier New" pitchFamily="49" charset="0"/>
              </a:rPr>
              <a:t>“</a:t>
            </a:r>
            <a:r>
              <a:rPr kumimoji="1" lang="zh-CN" altLang="en-US" sz="2400" b="1" u="sng" dirty="0">
                <a:latin typeface="Times New Roman" pitchFamily="18" charset="0"/>
              </a:rPr>
              <a:t>停停走走</a:t>
            </a:r>
            <a:r>
              <a:rPr kumimoji="1" lang="zh-CN" altLang="en-US" sz="2400" b="1" u="sng" dirty="0" smtClean="0">
                <a:latin typeface="Times New Roman" pitchFamily="18" charset="0"/>
              </a:rPr>
              <a:t>”</a:t>
            </a:r>
            <a:r>
              <a:rPr kumimoji="1" lang="zh-CN" altLang="en-US" sz="2400" dirty="0" smtClean="0">
                <a:latin typeface="Times New Roman" pitchFamily="18" charset="0"/>
              </a:rPr>
              <a:t> 。</a:t>
            </a:r>
            <a:endParaRPr kumimoji="1" lang="en-US" altLang="zh-CN" sz="2400" dirty="0" smtClean="0">
              <a:latin typeface="Times New Roman" pitchFamily="18" charset="0"/>
            </a:endParaRPr>
          </a:p>
          <a:p>
            <a:pPr algn="just" eaLnBrk="1" hangingPunct="1">
              <a:lnSpc>
                <a:spcPct val="130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en-US" altLang="zh-CN" sz="2400" b="1" dirty="0" smtClean="0">
                <a:ln w="18000">
                  <a:solidFill>
                    <a:srgbClr val="E76947"/>
                  </a:solidFill>
                  <a:prstDash val="solid"/>
                  <a:miter lim="800000"/>
                </a:ln>
                <a:solidFill>
                  <a:srgbClr val="FFFF99"/>
                </a:solidFill>
                <a:effectLst>
                  <a:outerShdw blurRad="25500" dist="23000" dir="7020000" algn="tl">
                    <a:srgbClr val="000000">
                      <a:alpha val="50000"/>
                    </a:srgbClr>
                  </a:outerShdw>
                </a:effectLst>
                <a:latin typeface="Times New Roman" pitchFamily="18" charset="0"/>
              </a:rPr>
              <a:t>why </a:t>
            </a:r>
            <a:r>
              <a:rPr kumimoji="1" lang="zh-CN" altLang="en-US" sz="2400" dirty="0" smtClean="0">
                <a:latin typeface="Times New Roman" pitchFamily="18" charset="0"/>
              </a:rPr>
              <a:t>每</a:t>
            </a:r>
            <a:r>
              <a:rPr kumimoji="1" lang="zh-CN" altLang="en-US" sz="2400" dirty="0">
                <a:latin typeface="Times New Roman" pitchFamily="18" charset="0"/>
              </a:rPr>
              <a:t>个进程在</a:t>
            </a:r>
            <a:r>
              <a:rPr kumimoji="1" lang="zh-CN" altLang="en-US" sz="2400" u="sng" dirty="0">
                <a:solidFill>
                  <a:schemeClr val="tx2">
                    <a:lumMod val="60000"/>
                    <a:lumOff val="40000"/>
                  </a:schemeClr>
                </a:solidFill>
                <a:latin typeface="Times New Roman" pitchFamily="18" charset="0"/>
              </a:rPr>
              <a:t>何时</a:t>
            </a:r>
            <a:r>
              <a:rPr kumimoji="1" lang="zh-CN" altLang="en-US" sz="2400" u="sng" dirty="0">
                <a:latin typeface="Times New Roman" pitchFamily="18" charset="0"/>
              </a:rPr>
              <a:t>能获</a:t>
            </a:r>
            <a:r>
              <a:rPr kumimoji="1" lang="zh-CN" altLang="en-US" sz="2400" u="sng" dirty="0" smtClean="0">
                <a:latin typeface="Times New Roman" pitchFamily="18" charset="0"/>
              </a:rPr>
              <a:t>得</a:t>
            </a:r>
            <a:r>
              <a:rPr kumimoji="1" lang="zh-CN" altLang="en-US" sz="2400" b="1" u="sng" dirty="0">
                <a:solidFill>
                  <a:srgbClr val="FFFF00"/>
                </a:solidFill>
                <a:latin typeface="Times New Roman" pitchFamily="18" charset="0"/>
              </a:rPr>
              <a:t>资</a:t>
            </a:r>
            <a:r>
              <a:rPr kumimoji="1" lang="zh-CN" altLang="en-US" sz="2400" b="1" u="sng" dirty="0" smtClean="0">
                <a:solidFill>
                  <a:srgbClr val="FFFF00"/>
                </a:solidFill>
                <a:latin typeface="Times New Roman" pitchFamily="18" charset="0"/>
              </a:rPr>
              <a:t>源</a:t>
            </a:r>
            <a:r>
              <a:rPr kumimoji="1" lang="zh-CN" altLang="en-US" sz="2400" dirty="0">
                <a:latin typeface="Times New Roman" pitchFamily="18" charset="0"/>
              </a:rPr>
              <a:t>：</a:t>
            </a:r>
            <a:r>
              <a:rPr kumimoji="1" lang="zh-CN" altLang="en-US" sz="2400" b="1" u="sng" dirty="0" smtClean="0">
                <a:latin typeface="Times New Roman" pitchFamily="18" charset="0"/>
              </a:rPr>
              <a:t>处</a:t>
            </a:r>
            <a:r>
              <a:rPr kumimoji="1" lang="zh-CN" altLang="en-US" sz="2400" b="1" u="sng" dirty="0">
                <a:latin typeface="Times New Roman" pitchFamily="18" charset="0"/>
              </a:rPr>
              <a:t>理</a:t>
            </a:r>
            <a:r>
              <a:rPr kumimoji="1" lang="zh-CN" altLang="en-US" sz="2400" b="1" u="sng" dirty="0" smtClean="0">
                <a:latin typeface="Times New Roman" pitchFamily="18" charset="0"/>
              </a:rPr>
              <a:t>机</a:t>
            </a:r>
            <a:r>
              <a:rPr kumimoji="1" lang="en-US" altLang="zh-CN" sz="2400" b="1" u="sng" dirty="0" smtClean="0">
                <a:latin typeface="Times New Roman" pitchFamily="18" charset="0"/>
              </a:rPr>
              <a:t>/</a:t>
            </a:r>
            <a:r>
              <a:rPr kumimoji="1" lang="zh-CN" altLang="en-US" sz="2400" b="1" u="sng" dirty="0" smtClean="0">
                <a:latin typeface="Times New Roman" pitchFamily="18" charset="0"/>
              </a:rPr>
              <a:t>内存</a:t>
            </a:r>
            <a:r>
              <a:rPr kumimoji="1" lang="en-US" altLang="zh-CN" sz="2400" b="1" u="sng" dirty="0" smtClean="0">
                <a:latin typeface="Times New Roman" pitchFamily="18" charset="0"/>
              </a:rPr>
              <a:t>/</a:t>
            </a:r>
            <a:r>
              <a:rPr kumimoji="1" lang="zh-CN" altLang="en-US" sz="2400" b="1" u="sng" dirty="0" smtClean="0">
                <a:latin typeface="Times New Roman" pitchFamily="18" charset="0"/>
              </a:rPr>
              <a:t>外设</a:t>
            </a:r>
            <a:r>
              <a:rPr kumimoji="1" lang="zh-CN" altLang="en-US" sz="2400" dirty="0" smtClean="0">
                <a:latin typeface="Times New Roman" pitchFamily="18" charset="0"/>
              </a:rPr>
              <a:t>，</a:t>
            </a:r>
            <a:r>
              <a:rPr kumimoji="1" lang="zh-CN" altLang="en-US" sz="2400" dirty="0">
                <a:latin typeface="Times New Roman" pitchFamily="18" charset="0"/>
              </a:rPr>
              <a:t>何时</a:t>
            </a:r>
            <a:r>
              <a:rPr kumimoji="1" lang="zh-CN" altLang="en-US" sz="2400" dirty="0" smtClean="0">
                <a:latin typeface="Times New Roman" pitchFamily="18" charset="0"/>
              </a:rPr>
              <a:t>又会提出</a:t>
            </a:r>
            <a:r>
              <a:rPr kumimoji="1" lang="zh-CN" altLang="en-US" sz="2400" u="sng" dirty="0">
                <a:latin typeface="Times New Roman" pitchFamily="18" charset="0"/>
              </a:rPr>
              <a:t>新的资源</a:t>
            </a:r>
            <a:r>
              <a:rPr kumimoji="1" lang="zh-CN" altLang="en-US" sz="2400" b="1" u="sng" dirty="0">
                <a:solidFill>
                  <a:srgbClr val="FFFF00"/>
                </a:solidFill>
                <a:latin typeface="Times New Roman" pitchFamily="18" charset="0"/>
              </a:rPr>
              <a:t>请求</a:t>
            </a:r>
            <a:r>
              <a:rPr kumimoji="1" lang="zh-CN" altLang="en-US" sz="2400" dirty="0" smtClean="0">
                <a:latin typeface="Times New Roman" pitchFamily="18" charset="0"/>
              </a:rPr>
              <a:t>，请求</a:t>
            </a:r>
            <a:r>
              <a:rPr kumimoji="1" lang="zh-CN" altLang="en-US" sz="2400" b="1" u="sng" dirty="0">
                <a:solidFill>
                  <a:srgbClr val="FFFF00"/>
                </a:solidFill>
                <a:latin typeface="Times New Roman" pitchFamily="18" charset="0"/>
              </a:rPr>
              <a:t>会否被满足</a:t>
            </a:r>
            <a:r>
              <a:rPr kumimoji="1" lang="zh-CN" altLang="en-US" sz="2400" dirty="0" smtClean="0">
                <a:latin typeface="Times New Roman" pitchFamily="18" charset="0"/>
              </a:rPr>
              <a:t>，资源要用</a:t>
            </a:r>
            <a:r>
              <a:rPr kumimoji="1" lang="zh-CN" altLang="en-US" sz="2400" b="1" u="sng" dirty="0">
                <a:solidFill>
                  <a:srgbClr val="FFFF00"/>
                </a:solidFill>
                <a:latin typeface="Times New Roman" pitchFamily="18" charset="0"/>
              </a:rPr>
              <a:t>多久</a:t>
            </a:r>
            <a:r>
              <a:rPr kumimoji="1" lang="zh-CN" altLang="en-US" sz="2400" dirty="0" smtClean="0">
                <a:latin typeface="Times New Roman" pitchFamily="18" charset="0"/>
              </a:rPr>
              <a:t>、用</a:t>
            </a:r>
            <a:r>
              <a:rPr kumimoji="1" lang="zh-CN" altLang="en-US" sz="2400" b="1" u="sng" dirty="0">
                <a:solidFill>
                  <a:srgbClr val="FFFF00"/>
                </a:solidFill>
                <a:latin typeface="Times New Roman" pitchFamily="18" charset="0"/>
              </a:rPr>
              <a:t>多少</a:t>
            </a:r>
            <a:r>
              <a:rPr kumimoji="1" lang="zh-CN" altLang="en-US" sz="2400" dirty="0" smtClean="0">
                <a:latin typeface="Times New Roman" pitchFamily="18" charset="0"/>
              </a:rPr>
              <a:t>，进程需要</a:t>
            </a:r>
            <a:r>
              <a:rPr kumimoji="1" lang="zh-CN" altLang="en-US" sz="2400" b="1" u="sng" dirty="0">
                <a:latin typeface="Times New Roman" pitchFamily="18" charset="0"/>
              </a:rPr>
              <a:t>运行多久</a:t>
            </a:r>
            <a:r>
              <a:rPr kumimoji="1" lang="zh-CN" altLang="en-US" sz="2400" dirty="0" smtClean="0">
                <a:latin typeface="Times New Roman" pitchFamily="18" charset="0"/>
              </a:rPr>
              <a:t>等</a:t>
            </a:r>
            <a:r>
              <a:rPr kumimoji="1" lang="zh-CN" altLang="en-US" sz="2400" dirty="0">
                <a:latin typeface="Times New Roman" pitchFamily="18" charset="0"/>
              </a:rPr>
              <a:t>等</a:t>
            </a:r>
            <a:r>
              <a:rPr kumimoji="1" lang="zh-CN" altLang="en-US" sz="2400" dirty="0" smtClean="0">
                <a:latin typeface="Times New Roman" pitchFamily="18" charset="0"/>
              </a:rPr>
              <a:t>，这些问题都</a:t>
            </a:r>
            <a:r>
              <a:rPr kumimoji="1" lang="zh-CN" altLang="en-US" sz="2400" dirty="0">
                <a:latin typeface="Times New Roman" pitchFamily="18" charset="0"/>
              </a:rPr>
              <a:t>是不可预知的</a:t>
            </a:r>
            <a:r>
              <a:rPr kumimoji="1" lang="zh-CN" altLang="en-US" sz="2400" dirty="0" smtClean="0">
                <a:latin typeface="Times New Roman" pitchFamily="18" charset="0"/>
              </a:rPr>
              <a:t>。    </a:t>
            </a:r>
            <a:endParaRPr kumimoji="1" lang="en-US" altLang="zh-CN" sz="2400" dirty="0" smtClean="0">
              <a:latin typeface="Times New Roman" pitchFamily="18" charset="0"/>
            </a:endParaRPr>
          </a:p>
          <a:p>
            <a:pPr algn="just" eaLnBrk="1" hangingPunct="1">
              <a:lnSpc>
                <a:spcPct val="130000"/>
              </a:lnSpc>
              <a:spcBef>
                <a:spcPct val="50000"/>
              </a:spcBef>
            </a:pPr>
            <a:r>
              <a:rPr kumimoji="1" lang="en-US" altLang="zh-CN" sz="2400" dirty="0">
                <a:solidFill>
                  <a:schemeClr val="tx2"/>
                </a:solidFill>
                <a:latin typeface="Times New Roman" pitchFamily="18" charset="0"/>
              </a:rPr>
              <a:t> </a:t>
            </a:r>
            <a:r>
              <a:rPr kumimoji="1" lang="en-US" altLang="zh-CN" sz="2400" dirty="0" smtClean="0">
                <a:solidFill>
                  <a:schemeClr val="tx2"/>
                </a:solidFill>
                <a:latin typeface="Times New Roman" pitchFamily="18" charset="0"/>
              </a:rPr>
              <a:t>   </a:t>
            </a:r>
            <a:r>
              <a:rPr kumimoji="1" lang="zh-CN" altLang="en-US" sz="2400" dirty="0">
                <a:latin typeface="Times New Roman" pitchFamily="18" charset="0"/>
              </a:rPr>
              <a:t>即：</a:t>
            </a:r>
            <a:r>
              <a:rPr kumimoji="1" lang="zh-CN" altLang="en-US" sz="2400" dirty="0" smtClean="0">
                <a:solidFill>
                  <a:schemeClr val="tx2"/>
                </a:solidFill>
                <a:latin typeface="Times New Roman" pitchFamily="18" charset="0"/>
              </a:rPr>
              <a:t>进</a:t>
            </a:r>
            <a:r>
              <a:rPr kumimoji="1" lang="zh-CN" altLang="en-US" sz="2400" dirty="0">
                <a:solidFill>
                  <a:schemeClr val="tx2"/>
                </a:solidFill>
                <a:latin typeface="Times New Roman" pitchFamily="18" charset="0"/>
              </a:rPr>
              <a:t>程是</a:t>
            </a:r>
            <a:r>
              <a:rPr kumimoji="1" lang="zh-CN" altLang="en-US" sz="2400" dirty="0" smtClean="0">
                <a:solidFill>
                  <a:schemeClr val="tx2"/>
                </a:solidFill>
                <a:latin typeface="Times New Roman" pitchFamily="18" charset="0"/>
              </a:rPr>
              <a:t>以</a:t>
            </a:r>
            <a:r>
              <a:rPr kumimoji="1" lang="zh-CN" altLang="en-US" sz="2400" u="sng" dirty="0" smtClean="0">
                <a:solidFill>
                  <a:schemeClr val="tx2"/>
                </a:solidFill>
                <a:latin typeface="Times New Roman" pitchFamily="18" charset="0"/>
              </a:rPr>
              <a:t>不</a:t>
            </a:r>
            <a:r>
              <a:rPr kumimoji="1" lang="zh-CN" altLang="en-US" sz="2400" u="sng" dirty="0">
                <a:solidFill>
                  <a:schemeClr val="tx2"/>
                </a:solidFill>
                <a:latin typeface="Times New Roman" pitchFamily="18" charset="0"/>
              </a:rPr>
              <a:t>可预知的速</a:t>
            </a:r>
            <a:r>
              <a:rPr kumimoji="1" lang="zh-CN" altLang="en-US" sz="2400" u="sng" dirty="0" smtClean="0">
                <a:solidFill>
                  <a:schemeClr val="tx2"/>
                </a:solidFill>
                <a:latin typeface="Times New Roman" pitchFamily="18" charset="0"/>
              </a:rPr>
              <a:t>度</a:t>
            </a:r>
            <a:r>
              <a:rPr kumimoji="1" lang="zh-CN" altLang="en-US" sz="2400" dirty="0" smtClean="0">
                <a:solidFill>
                  <a:schemeClr val="tx2"/>
                </a:solidFill>
                <a:latin typeface="Times New Roman" pitchFamily="18" charset="0"/>
              </a:rPr>
              <a:t>在向</a:t>
            </a:r>
            <a:r>
              <a:rPr kumimoji="1" lang="zh-CN" altLang="en-US" sz="2400" dirty="0">
                <a:solidFill>
                  <a:schemeClr val="tx2"/>
                </a:solidFill>
                <a:latin typeface="Times New Roman" pitchFamily="18" charset="0"/>
              </a:rPr>
              <a:t>前推进</a:t>
            </a:r>
            <a:r>
              <a:rPr kumimoji="1" lang="zh-CN" altLang="en-US" sz="2400" dirty="0" smtClean="0">
                <a:solidFill>
                  <a:schemeClr val="tx2"/>
                </a:solidFill>
                <a:latin typeface="Times New Roman" pitchFamily="18" charset="0"/>
              </a:rPr>
              <a:t>，</a:t>
            </a:r>
            <a:r>
              <a:rPr kumimoji="1" lang="zh-CN" altLang="en-US" sz="2400" dirty="0">
                <a:latin typeface="Times New Roman" pitchFamily="18" charset="0"/>
              </a:rPr>
              <a:t>这就是进程的</a:t>
            </a:r>
            <a:r>
              <a:rPr kumimoji="1" lang="zh-CN" altLang="en-US" sz="2400" u="sng" dirty="0">
                <a:solidFill>
                  <a:schemeClr val="tx2"/>
                </a:solidFill>
                <a:latin typeface="Times New Roman" pitchFamily="18" charset="0"/>
              </a:rPr>
              <a:t>异步性</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30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正是因为异步性，才会讨论：进程的同步操作</a:t>
            </a:r>
            <a:r>
              <a:rPr kumimoji="1" lang="en-US" altLang="zh-CN" sz="2400" b="1" baseline="30000" dirty="0" smtClean="0">
                <a:latin typeface="Times New Roman" pitchFamily="18" charset="0"/>
              </a:rPr>
              <a:t>chp2</a:t>
            </a:r>
            <a:r>
              <a:rPr kumimoji="1" lang="zh-CN" altLang="en-US" sz="2400" dirty="0" smtClean="0">
                <a:latin typeface="Times New Roman" pitchFamily="18" charset="0"/>
              </a:rPr>
              <a:t>。 </a:t>
            </a:r>
            <a:endParaRPr kumimoji="1" lang="zh-CN" altLang="en-US" sz="2400" dirty="0">
              <a:latin typeface="Times New Roman" pitchFamily="18" charset="0"/>
            </a:endParaRPr>
          </a:p>
          <a:p>
            <a:pPr algn="just" eaLnBrk="1" hangingPunct="1">
              <a:lnSpc>
                <a:spcPct val="130000"/>
              </a:lnSpc>
              <a:spcBef>
                <a:spcPct val="50000"/>
              </a:spcBef>
            </a:pPr>
            <a:endParaRPr kumimoji="1" lang="zh-CN" altLang="en-US" sz="2400" dirty="0">
              <a:latin typeface="Times New Roman" pitchFamily="18" charset="0"/>
            </a:endParaRPr>
          </a:p>
        </p:txBody>
      </p:sp>
      <p:grpSp>
        <p:nvGrpSpPr>
          <p:cNvPr id="4" name="组合 3"/>
          <p:cNvGrpSpPr/>
          <p:nvPr/>
        </p:nvGrpSpPr>
        <p:grpSpPr>
          <a:xfrm>
            <a:off x="5022367" y="5750556"/>
            <a:ext cx="4087105" cy="908720"/>
            <a:chOff x="5022367" y="5949280"/>
            <a:chExt cx="4087105" cy="908720"/>
          </a:xfrm>
        </p:grpSpPr>
        <p:pic>
          <p:nvPicPr>
            <p:cNvPr id="5" name="Picture 9" descr="C:\Users\Lenovo\AppData\Local\Microsoft\Windows\Temporary Internet Files\Content.IE5\J73W6T4E\450px-The_Complete_Library_of_the_Four_Treasuries_Collected_in_Wenlan_Pavilion_2015-0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7493" y="5949280"/>
              <a:ext cx="1521979" cy="9087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2367" y="6316702"/>
              <a:ext cx="2565126" cy="369332"/>
            </a:xfrm>
            <a:prstGeom prst="rect">
              <a:avLst/>
            </a:prstGeom>
            <a:noFill/>
          </p:spPr>
          <p:txBody>
            <a:bodyPr wrap="none" rtlCol="0">
              <a:spAutoFit/>
            </a:bodyPr>
            <a:lstStyle/>
            <a:p>
              <a:r>
                <a:rPr kumimoji="1" lang="en-US" altLang="zh-CN" b="1" dirty="0" smtClean="0">
                  <a:solidFill>
                    <a:schemeClr val="tx2"/>
                  </a:solidFill>
                  <a:latin typeface="Times New Roman" pitchFamily="18" charset="0"/>
                </a:rPr>
                <a:t>1.3</a:t>
              </a:r>
              <a:r>
                <a:rPr kumimoji="1" lang="zh-CN" altLang="en-US" b="1" dirty="0" smtClean="0">
                  <a:solidFill>
                    <a:schemeClr val="tx2"/>
                  </a:solidFill>
                  <a:latin typeface="Times New Roman" pitchFamily="18" charset="0"/>
                </a:rPr>
                <a:t>操</a:t>
              </a:r>
              <a:r>
                <a:rPr kumimoji="1" lang="zh-CN" altLang="en-US" b="1" dirty="0">
                  <a:solidFill>
                    <a:schemeClr val="tx2"/>
                  </a:solidFill>
                  <a:latin typeface="Times New Roman" pitchFamily="18" charset="0"/>
                </a:rPr>
                <a:t>作系统的基本特性</a:t>
              </a:r>
              <a:endParaRPr lang="zh-CN" altLang="en-US" dirty="0"/>
            </a:p>
          </p:txBody>
        </p:sp>
      </p:grpSp>
      <p:sp>
        <p:nvSpPr>
          <p:cNvPr id="7" name="圆角矩形 6"/>
          <p:cNvSpPr/>
          <p:nvPr/>
        </p:nvSpPr>
        <p:spPr bwMode="auto">
          <a:xfrm>
            <a:off x="2987824" y="1700808"/>
            <a:ext cx="1368152" cy="360547"/>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cxnSp>
        <p:nvCxnSpPr>
          <p:cNvPr id="8" name="直接箭头连接符 7"/>
          <p:cNvCxnSpPr/>
          <p:nvPr/>
        </p:nvCxnSpPr>
        <p:spPr bwMode="auto">
          <a:xfrm flipV="1">
            <a:off x="1619672" y="2061356"/>
            <a:ext cx="1584176" cy="368169"/>
          </a:xfrm>
          <a:prstGeom prst="straightConnector1">
            <a:avLst/>
          </a:prstGeom>
          <a:ln w="28575">
            <a:solidFill>
              <a:srgbClr val="FF9999"/>
            </a:solidFill>
            <a:prstDash val="sysDash"/>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9" name="直接箭头连接符 8"/>
          <p:cNvCxnSpPr/>
          <p:nvPr/>
        </p:nvCxnSpPr>
        <p:spPr bwMode="auto">
          <a:xfrm flipV="1">
            <a:off x="1619672" y="1628800"/>
            <a:ext cx="5328592" cy="864096"/>
          </a:xfrm>
          <a:prstGeom prst="straightConnector1">
            <a:avLst/>
          </a:prstGeom>
          <a:ln w="28575">
            <a:solidFill>
              <a:srgbClr val="FF9999"/>
            </a:solidFill>
            <a:prstDash val="sysDash"/>
            <a:headEnd type="none" w="med" len="med"/>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899592" y="332656"/>
            <a:ext cx="77364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dirty="0">
                <a:solidFill>
                  <a:schemeClr val="tx2"/>
                </a:solidFill>
                <a:latin typeface="Times New Roman" pitchFamily="18" charset="0"/>
              </a:rPr>
              <a:t>1.4   </a:t>
            </a:r>
            <a:r>
              <a:rPr kumimoji="1" lang="zh-CN" altLang="en-US" sz="3600" b="1" dirty="0">
                <a:solidFill>
                  <a:schemeClr val="tx2"/>
                </a:solidFill>
                <a:latin typeface="Times New Roman" pitchFamily="18" charset="0"/>
              </a:rPr>
              <a:t>操作系统的主要功</a:t>
            </a:r>
            <a:r>
              <a:rPr kumimoji="1" lang="zh-CN" altLang="en-US" sz="3600" b="1" dirty="0" smtClean="0">
                <a:solidFill>
                  <a:schemeClr val="tx2"/>
                </a:solidFill>
                <a:latin typeface="Times New Roman" pitchFamily="18" charset="0"/>
              </a:rPr>
              <a:t>能 </a:t>
            </a:r>
            <a:r>
              <a:rPr kumimoji="1" lang="en-US" altLang="zh-CN" sz="3600" b="1" dirty="0" smtClean="0">
                <a:solidFill>
                  <a:schemeClr val="tx2"/>
                </a:solidFill>
                <a:latin typeface="Times New Roman" pitchFamily="18" charset="0"/>
              </a:rPr>
              <a:t>(</a:t>
            </a:r>
            <a:r>
              <a:rPr kumimoji="1" lang="zh-CN" altLang="en-US" sz="2500" b="1" dirty="0" smtClean="0">
                <a:solidFill>
                  <a:schemeClr val="tx2"/>
                </a:solidFill>
                <a:latin typeface="Times New Roman" pitchFamily="18" charset="0"/>
              </a:rPr>
              <a:t>此处仅做了解</a:t>
            </a:r>
            <a:r>
              <a:rPr kumimoji="1" lang="en-US" altLang="zh-CN" sz="3600" b="1" dirty="0" smtClean="0">
                <a:solidFill>
                  <a:schemeClr val="tx2"/>
                </a:solidFill>
                <a:latin typeface="Times New Roman" pitchFamily="18" charset="0"/>
              </a:rPr>
              <a:t>)</a:t>
            </a:r>
            <a:r>
              <a:rPr kumimoji="1" lang="zh-CN" altLang="en-US" sz="3200" b="1" dirty="0" smtClean="0">
                <a:latin typeface="Times New Roman" pitchFamily="18" charset="0"/>
              </a:rPr>
              <a:t> </a:t>
            </a:r>
            <a:endParaRPr kumimoji="1" lang="zh-CN" altLang="en-US" sz="3200" b="1" dirty="0">
              <a:latin typeface="Times New Roman" pitchFamily="18" charset="0"/>
            </a:endParaRPr>
          </a:p>
        </p:txBody>
      </p:sp>
      <p:sp>
        <p:nvSpPr>
          <p:cNvPr id="51203" name="Text Box 5"/>
          <p:cNvSpPr txBox="1">
            <a:spLocks noChangeArrowheads="1"/>
          </p:cNvSpPr>
          <p:nvPr/>
        </p:nvSpPr>
        <p:spPr bwMode="auto">
          <a:xfrm>
            <a:off x="1011870" y="1124744"/>
            <a:ext cx="38507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b="1" dirty="0">
                <a:solidFill>
                  <a:srgbClr val="FF6600"/>
                </a:solidFill>
                <a:latin typeface="Times New Roman" pitchFamily="18" charset="0"/>
              </a:rPr>
              <a:t>1.4.1 </a:t>
            </a:r>
            <a:r>
              <a:rPr kumimoji="1" lang="zh-CN" altLang="en-US" sz="3000" b="1" dirty="0">
                <a:solidFill>
                  <a:srgbClr val="FF6600"/>
                </a:solidFill>
                <a:latin typeface="Times New Roman" pitchFamily="18" charset="0"/>
              </a:rPr>
              <a:t>处理机管理功能</a:t>
            </a:r>
            <a:r>
              <a:rPr kumimoji="1" lang="zh-CN" altLang="en-US" sz="3000" b="1" dirty="0">
                <a:latin typeface="Times New Roman" pitchFamily="18" charset="0"/>
              </a:rPr>
              <a:t> </a:t>
            </a:r>
          </a:p>
        </p:txBody>
      </p:sp>
      <p:sp>
        <p:nvSpPr>
          <p:cNvPr id="51204" name="Text Box 6"/>
          <p:cNvSpPr txBox="1">
            <a:spLocks noChangeArrowheads="1"/>
          </p:cNvSpPr>
          <p:nvPr/>
        </p:nvSpPr>
        <p:spPr bwMode="auto">
          <a:xfrm>
            <a:off x="609600" y="1719424"/>
            <a:ext cx="8077200" cy="49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b="1" dirty="0">
                <a:latin typeface="Times New Roman" pitchFamily="18" charset="0"/>
              </a:rPr>
              <a:t>        1. </a:t>
            </a:r>
            <a:r>
              <a:rPr kumimoji="1" lang="zh-CN" altLang="en-US" sz="2400" b="1" dirty="0">
                <a:latin typeface="Times New Roman" pitchFamily="18" charset="0"/>
              </a:rPr>
              <a:t>进程控制（</a:t>
            </a:r>
            <a:r>
              <a:rPr kumimoji="1" lang="en-US" altLang="zh-CN" sz="2400" b="1" dirty="0">
                <a:latin typeface="Times New Roman" pitchFamily="18" charset="0"/>
              </a:rPr>
              <a:t>2.1</a:t>
            </a:r>
            <a:r>
              <a:rPr kumimoji="1" lang="zh-CN" altLang="en-US" sz="2400" b="1" dirty="0">
                <a:latin typeface="Times New Roman" pitchFamily="18" charset="0"/>
              </a:rPr>
              <a:t>、</a:t>
            </a:r>
            <a:r>
              <a:rPr kumimoji="1" lang="en-US" altLang="zh-CN" sz="2400" b="1" dirty="0">
                <a:latin typeface="Times New Roman" pitchFamily="18" charset="0"/>
              </a:rPr>
              <a:t>2.2</a:t>
            </a:r>
            <a:r>
              <a:rPr kumimoji="1" lang="zh-CN" altLang="en-US" sz="2400" b="1" dirty="0">
                <a:latin typeface="Times New Roman" pitchFamily="18" charset="0"/>
              </a:rPr>
              <a:t>、</a:t>
            </a:r>
            <a:r>
              <a:rPr kumimoji="1" lang="en-US" altLang="zh-CN" sz="2400" b="1" dirty="0">
                <a:latin typeface="Times New Roman" pitchFamily="18" charset="0"/>
              </a:rPr>
              <a:t>2.3 </a:t>
            </a:r>
            <a:r>
              <a:rPr kumimoji="1" lang="zh-CN" altLang="en-US" sz="2400" b="1" dirty="0" smtClean="0">
                <a:latin typeface="Times New Roman" pitchFamily="18" charset="0"/>
              </a:rPr>
              <a:t>重点，</a:t>
            </a:r>
            <a:r>
              <a:rPr kumimoji="1" lang="en-US" altLang="zh-CN" sz="2400" b="1" dirty="0" smtClean="0">
                <a:latin typeface="Times New Roman" pitchFamily="18" charset="0"/>
              </a:rPr>
              <a:t>+ </a:t>
            </a:r>
            <a:r>
              <a:rPr kumimoji="1" lang="zh-CN" altLang="en-US" sz="2400" b="1" dirty="0" smtClean="0">
                <a:solidFill>
                  <a:schemeClr val="tx2">
                    <a:lumMod val="60000"/>
                    <a:lumOff val="40000"/>
                  </a:schemeClr>
                </a:solidFill>
                <a:latin typeface="Times New Roman" pitchFamily="18" charset="0"/>
              </a:rPr>
              <a:t>实验</a:t>
            </a:r>
            <a:r>
              <a:rPr kumimoji="1" lang="en-US" altLang="zh-CN" sz="2400" b="1" dirty="0" smtClean="0">
                <a:solidFill>
                  <a:schemeClr val="tx2">
                    <a:lumMod val="60000"/>
                    <a:lumOff val="40000"/>
                  </a:schemeClr>
                </a:solidFill>
                <a:latin typeface="Times New Roman" pitchFamily="18" charset="0"/>
              </a:rPr>
              <a:t>2 </a:t>
            </a:r>
            <a:r>
              <a:rPr kumimoji="1" lang="zh-CN" altLang="en-US" sz="2400" b="1" dirty="0" smtClean="0">
                <a:solidFill>
                  <a:schemeClr val="tx2">
                    <a:lumMod val="60000"/>
                    <a:lumOff val="40000"/>
                  </a:schemeClr>
                </a:solidFill>
                <a:latin typeface="Times New Roman" pitchFamily="18" charset="0"/>
              </a:rPr>
              <a:t>：早准备</a:t>
            </a:r>
            <a:r>
              <a:rPr kumimoji="1" lang="zh-CN" altLang="en-US" sz="2400" b="1" dirty="0" smtClean="0">
                <a:latin typeface="Times New Roman" pitchFamily="18" charset="0"/>
              </a:rPr>
              <a:t>）</a:t>
            </a:r>
            <a:endParaRPr kumimoji="1" lang="zh-CN" altLang="en-US" sz="2400" b="1" dirty="0">
              <a:latin typeface="Times New Roman" pitchFamily="18" charset="0"/>
            </a:endParaRPr>
          </a:p>
          <a:p>
            <a:pPr algn="just" eaLnBrk="1" hangingPunct="1">
              <a:lnSpc>
                <a:spcPct val="135000"/>
              </a:lnSpc>
              <a:spcBef>
                <a:spcPct val="50000"/>
              </a:spcBef>
            </a:pPr>
            <a:r>
              <a:rPr kumimoji="1" lang="zh-CN" altLang="en-US" sz="2400" dirty="0">
                <a:latin typeface="Times New Roman" pitchFamily="18" charset="0"/>
              </a:rPr>
              <a:t>       在传统的多道程序环境下，要使作业运行，必须先为它</a:t>
            </a:r>
            <a:r>
              <a:rPr kumimoji="1" lang="zh-CN" altLang="en-US" sz="2400" b="1" dirty="0">
                <a:solidFill>
                  <a:srgbClr val="FF6600"/>
                </a:solidFill>
                <a:latin typeface="Times New Roman" pitchFamily="18" charset="0"/>
              </a:rPr>
              <a:t>创</a:t>
            </a:r>
            <a:r>
              <a:rPr kumimoji="1" lang="zh-CN" altLang="en-US" sz="2400" b="1" dirty="0" smtClean="0">
                <a:solidFill>
                  <a:srgbClr val="FF6600"/>
                </a:solidFill>
                <a:latin typeface="Times New Roman" pitchFamily="18" charset="0"/>
              </a:rPr>
              <a:t>建</a:t>
            </a:r>
            <a:r>
              <a:rPr kumimoji="1" lang="en-US" altLang="zh-CN" sz="2400" b="1" baseline="30000" dirty="0" smtClean="0">
                <a:solidFill>
                  <a:srgbClr val="FF6600"/>
                </a:solidFill>
                <a:latin typeface="Times New Roman" pitchFamily="18" charset="0"/>
              </a:rPr>
              <a:t>1</a:t>
            </a:r>
            <a:r>
              <a:rPr kumimoji="1" lang="zh-CN" altLang="en-US" sz="2400" dirty="0" smtClean="0">
                <a:latin typeface="Times New Roman" pitchFamily="18" charset="0"/>
              </a:rPr>
              <a:t>一</a:t>
            </a:r>
            <a:r>
              <a:rPr kumimoji="1" lang="zh-CN" altLang="en-US" sz="2400" dirty="0">
                <a:latin typeface="Times New Roman" pitchFamily="18" charset="0"/>
              </a:rPr>
              <a:t>个或几个</a:t>
            </a:r>
            <a:r>
              <a:rPr kumimoji="1" lang="zh-CN" altLang="en-US" sz="2400" b="1" dirty="0">
                <a:solidFill>
                  <a:srgbClr val="FFFF00"/>
                </a:solidFill>
                <a:latin typeface="Times New Roman" pitchFamily="18" charset="0"/>
              </a:rPr>
              <a:t>进程</a:t>
            </a:r>
            <a:r>
              <a:rPr kumimoji="1" lang="zh-CN" altLang="en-US" sz="2400" dirty="0">
                <a:latin typeface="Times New Roman" pitchFamily="18" charset="0"/>
              </a:rPr>
              <a:t>，并为之</a:t>
            </a:r>
            <a:r>
              <a:rPr kumimoji="1" lang="zh-CN" altLang="en-US" sz="2400" b="1" dirty="0">
                <a:solidFill>
                  <a:srgbClr val="FF6600"/>
                </a:solidFill>
                <a:latin typeface="Times New Roman" pitchFamily="18" charset="0"/>
              </a:rPr>
              <a:t>分</a:t>
            </a:r>
            <a:r>
              <a:rPr kumimoji="1" lang="zh-CN" altLang="en-US" sz="2400" b="1" dirty="0" smtClean="0">
                <a:solidFill>
                  <a:srgbClr val="FF6600"/>
                </a:solidFill>
                <a:latin typeface="Times New Roman" pitchFamily="18" charset="0"/>
              </a:rPr>
              <a:t>配</a:t>
            </a:r>
            <a:r>
              <a:rPr kumimoji="1" lang="en-US" altLang="zh-CN" sz="2400" b="1" baseline="30000" dirty="0" smtClean="0">
                <a:solidFill>
                  <a:srgbClr val="FF6600"/>
                </a:solidFill>
                <a:latin typeface="Times New Roman" pitchFamily="18" charset="0"/>
              </a:rPr>
              <a:t>2</a:t>
            </a:r>
            <a:r>
              <a:rPr kumimoji="1" lang="zh-CN" altLang="en-US" sz="2400" dirty="0" smtClean="0">
                <a:latin typeface="Times New Roman" pitchFamily="18" charset="0"/>
              </a:rPr>
              <a:t>必</a:t>
            </a:r>
            <a:r>
              <a:rPr kumimoji="1" lang="zh-CN" altLang="en-US" sz="2400" dirty="0">
                <a:latin typeface="Times New Roman" pitchFamily="18" charset="0"/>
              </a:rPr>
              <a:t>要的</a:t>
            </a:r>
            <a:r>
              <a:rPr kumimoji="1" lang="zh-CN" altLang="en-US" sz="2400" b="1" dirty="0">
                <a:solidFill>
                  <a:srgbClr val="FFFF00"/>
                </a:solidFill>
                <a:latin typeface="Times New Roman" pitchFamily="18" charset="0"/>
              </a:rPr>
              <a:t>资源</a:t>
            </a:r>
            <a:r>
              <a:rPr kumimoji="1" lang="zh-CN" altLang="en-US" sz="2400" dirty="0">
                <a:latin typeface="Times New Roman" pitchFamily="18" charset="0"/>
              </a:rPr>
              <a:t>。当进程运行结束时，立即</a:t>
            </a:r>
            <a:r>
              <a:rPr kumimoji="1" lang="zh-CN" altLang="en-US" sz="2400" b="1" dirty="0">
                <a:solidFill>
                  <a:srgbClr val="FF6600"/>
                </a:solidFill>
                <a:latin typeface="Times New Roman" pitchFamily="18" charset="0"/>
              </a:rPr>
              <a:t>撤</a:t>
            </a:r>
            <a:r>
              <a:rPr kumimoji="1" lang="zh-CN" altLang="en-US" sz="2400" b="1" dirty="0" smtClean="0">
                <a:solidFill>
                  <a:srgbClr val="FF6600"/>
                </a:solidFill>
                <a:latin typeface="Times New Roman" pitchFamily="18" charset="0"/>
              </a:rPr>
              <a:t>消</a:t>
            </a:r>
            <a:r>
              <a:rPr kumimoji="1" lang="en-US" altLang="zh-CN" sz="2400" b="1" baseline="30000" dirty="0" smtClean="0">
                <a:solidFill>
                  <a:srgbClr val="FF6600"/>
                </a:solidFill>
                <a:latin typeface="Times New Roman" pitchFamily="18" charset="0"/>
              </a:rPr>
              <a:t>3</a:t>
            </a:r>
            <a:r>
              <a:rPr kumimoji="1" lang="zh-CN" altLang="en-US" sz="2400" dirty="0" smtClean="0">
                <a:latin typeface="Times New Roman" pitchFamily="18" charset="0"/>
              </a:rPr>
              <a:t>该</a:t>
            </a:r>
            <a:r>
              <a:rPr kumimoji="1" lang="zh-CN" altLang="en-US" sz="2400" b="1" dirty="0">
                <a:solidFill>
                  <a:srgbClr val="FFFF00"/>
                </a:solidFill>
                <a:latin typeface="Times New Roman" pitchFamily="18" charset="0"/>
              </a:rPr>
              <a:t>进程</a:t>
            </a:r>
            <a:r>
              <a:rPr kumimoji="1" lang="zh-CN" altLang="en-US" sz="2400" dirty="0">
                <a:latin typeface="Times New Roman" pitchFamily="18" charset="0"/>
              </a:rPr>
              <a:t>，以便能及时</a:t>
            </a:r>
            <a:r>
              <a:rPr kumimoji="1" lang="zh-CN" altLang="en-US" sz="2400" b="1" dirty="0">
                <a:solidFill>
                  <a:srgbClr val="FF6600"/>
                </a:solidFill>
                <a:latin typeface="Times New Roman" pitchFamily="18" charset="0"/>
              </a:rPr>
              <a:t>回</a:t>
            </a:r>
            <a:r>
              <a:rPr kumimoji="1" lang="zh-CN" altLang="en-US" sz="2400" b="1" dirty="0" smtClean="0">
                <a:solidFill>
                  <a:srgbClr val="FF6600"/>
                </a:solidFill>
                <a:latin typeface="Times New Roman" pitchFamily="18" charset="0"/>
              </a:rPr>
              <a:t>收</a:t>
            </a:r>
            <a:r>
              <a:rPr kumimoji="1" lang="en-US" altLang="zh-CN" sz="2400" b="1" baseline="30000" dirty="0" smtClean="0">
                <a:solidFill>
                  <a:srgbClr val="FF6600"/>
                </a:solidFill>
                <a:latin typeface="Times New Roman" pitchFamily="18" charset="0"/>
              </a:rPr>
              <a:t>4</a:t>
            </a:r>
            <a:r>
              <a:rPr kumimoji="1" lang="zh-CN" altLang="en-US" sz="2400" dirty="0" smtClean="0">
                <a:latin typeface="Times New Roman" pitchFamily="18" charset="0"/>
              </a:rPr>
              <a:t>该</a:t>
            </a:r>
            <a:r>
              <a:rPr kumimoji="1" lang="zh-CN" altLang="en-US" sz="2400" dirty="0">
                <a:latin typeface="Times New Roman" pitchFamily="18" charset="0"/>
              </a:rPr>
              <a:t>进程所占用的各类</a:t>
            </a:r>
            <a:r>
              <a:rPr kumimoji="1" lang="zh-CN" altLang="en-US" sz="2400" b="1" dirty="0">
                <a:solidFill>
                  <a:srgbClr val="FFFF00"/>
                </a:solidFill>
                <a:latin typeface="Times New Roman" pitchFamily="18" charset="0"/>
              </a:rPr>
              <a:t>资源</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eaLnBrk="1" hangingPunct="1">
              <a:lnSpc>
                <a:spcPct val="135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a:solidFill>
                  <a:srgbClr val="FF6600"/>
                </a:solidFill>
                <a:latin typeface="Times New Roman" pitchFamily="18" charset="0"/>
              </a:rPr>
              <a:t>进程控制</a:t>
            </a:r>
            <a:r>
              <a:rPr kumimoji="1" lang="zh-CN" altLang="en-US" sz="2400" dirty="0">
                <a:latin typeface="Times New Roman" pitchFamily="18" charset="0"/>
              </a:rPr>
              <a:t>的主要功能是为作业</a:t>
            </a:r>
            <a:r>
              <a:rPr kumimoji="1" lang="zh-CN" altLang="en-US" sz="2400" b="1" dirty="0">
                <a:solidFill>
                  <a:srgbClr val="FFFF00"/>
                </a:solidFill>
                <a:latin typeface="Times New Roman" pitchFamily="18" charset="0"/>
              </a:rPr>
              <a:t>创建进程</a:t>
            </a:r>
            <a:r>
              <a:rPr kumimoji="1" lang="zh-CN" altLang="en-US" sz="2400" dirty="0">
                <a:latin typeface="Times New Roman" pitchFamily="18" charset="0"/>
              </a:rPr>
              <a:t>、</a:t>
            </a:r>
            <a:r>
              <a:rPr kumimoji="1" lang="zh-CN" altLang="en-US" sz="2400" b="1" dirty="0">
                <a:solidFill>
                  <a:srgbClr val="FFFF00"/>
                </a:solidFill>
                <a:latin typeface="Times New Roman" pitchFamily="18" charset="0"/>
              </a:rPr>
              <a:t>撤消</a:t>
            </a:r>
            <a:r>
              <a:rPr kumimoji="1" lang="zh-CN" altLang="en-US" sz="2400" b="1" dirty="0">
                <a:latin typeface="Times New Roman" pitchFamily="18" charset="0"/>
              </a:rPr>
              <a:t>已结束的进程</a:t>
            </a:r>
            <a:r>
              <a:rPr kumimoji="1" lang="zh-CN" altLang="en-US" sz="2400" dirty="0">
                <a:latin typeface="Times New Roman" pitchFamily="18" charset="0"/>
              </a:rPr>
              <a:t>，以及</a:t>
            </a:r>
            <a:r>
              <a:rPr kumimoji="1" lang="zh-CN" altLang="en-US" sz="2400" b="1" dirty="0">
                <a:latin typeface="Times New Roman" pitchFamily="18" charset="0"/>
              </a:rPr>
              <a:t>控制进程</a:t>
            </a:r>
            <a:r>
              <a:rPr kumimoji="1" lang="zh-CN" altLang="en-US" sz="2400" dirty="0">
                <a:latin typeface="Times New Roman" pitchFamily="18" charset="0"/>
              </a:rPr>
              <a:t>在运行过程中的</a:t>
            </a:r>
            <a:r>
              <a:rPr kumimoji="1" lang="zh-CN" altLang="en-US" sz="2400" b="1" dirty="0">
                <a:solidFill>
                  <a:srgbClr val="FFFF00"/>
                </a:solidFill>
                <a:latin typeface="Times New Roman" pitchFamily="18" charset="0"/>
              </a:rPr>
              <a:t>状态转换</a:t>
            </a:r>
            <a:r>
              <a:rPr kumimoji="1" lang="zh-CN" altLang="en-US" sz="2400" dirty="0">
                <a:latin typeface="Times New Roman" pitchFamily="18" charset="0"/>
              </a:rPr>
              <a:t>。 在现代</a:t>
            </a:r>
            <a:r>
              <a:rPr kumimoji="1" lang="en-US" altLang="zh-CN" sz="2400" dirty="0">
                <a:latin typeface="Times New Roman" pitchFamily="18" charset="0"/>
              </a:rPr>
              <a:t>OS</a:t>
            </a:r>
            <a:r>
              <a:rPr kumimoji="1" lang="zh-CN" altLang="en-US" sz="2400" dirty="0">
                <a:latin typeface="Times New Roman" pitchFamily="18" charset="0"/>
              </a:rPr>
              <a:t>中，进程控制还应具有为一个进程</a:t>
            </a:r>
            <a:r>
              <a:rPr kumimoji="1" lang="zh-CN" altLang="en-US" sz="2400" b="1" dirty="0">
                <a:solidFill>
                  <a:srgbClr val="FFFF00"/>
                </a:solidFill>
                <a:latin typeface="Times New Roman" pitchFamily="18" charset="0"/>
              </a:rPr>
              <a:t>创建若干个线程</a:t>
            </a:r>
            <a:r>
              <a:rPr kumimoji="1" lang="zh-CN" altLang="en-US" sz="2400" dirty="0">
                <a:latin typeface="Times New Roman" pitchFamily="18" charset="0"/>
              </a:rPr>
              <a:t>的功能和</a:t>
            </a:r>
            <a:r>
              <a:rPr kumimoji="1" lang="zh-CN" altLang="en-US" sz="2400" b="1" dirty="0">
                <a:solidFill>
                  <a:srgbClr val="FFFF00"/>
                </a:solidFill>
                <a:latin typeface="Times New Roman" pitchFamily="18" charset="0"/>
              </a:rPr>
              <a:t>撤消</a:t>
            </a:r>
            <a:r>
              <a:rPr kumimoji="1" lang="en-US" altLang="zh-CN" sz="2400" b="1" dirty="0">
                <a:solidFill>
                  <a:srgbClr val="FFFF00"/>
                </a:solidFill>
                <a:latin typeface="Times New Roman" pitchFamily="18" charset="0"/>
              </a:rPr>
              <a:t>(</a:t>
            </a:r>
            <a:r>
              <a:rPr kumimoji="1" lang="zh-CN" altLang="en-US" sz="2400" b="1" dirty="0">
                <a:solidFill>
                  <a:srgbClr val="FFFF00"/>
                </a:solidFill>
                <a:latin typeface="Times New Roman" pitchFamily="18" charset="0"/>
              </a:rPr>
              <a:t>终止</a:t>
            </a:r>
            <a:r>
              <a:rPr kumimoji="1" lang="en-US" altLang="zh-CN" sz="2400" b="1" dirty="0">
                <a:solidFill>
                  <a:srgbClr val="FFFF00"/>
                </a:solidFill>
                <a:latin typeface="Times New Roman" pitchFamily="18" charset="0"/>
              </a:rPr>
              <a:t>)</a:t>
            </a:r>
            <a:r>
              <a:rPr kumimoji="1" lang="zh-CN" altLang="en-US" sz="2400" b="1" dirty="0">
                <a:solidFill>
                  <a:srgbClr val="FFFF00"/>
                </a:solidFill>
                <a:latin typeface="Times New Roman" pitchFamily="18" charset="0"/>
              </a:rPr>
              <a:t>已完成任务的线程</a:t>
            </a:r>
            <a:r>
              <a:rPr kumimoji="1" lang="zh-CN" altLang="en-US" sz="2400" dirty="0">
                <a:latin typeface="Times New Roman" pitchFamily="18" charset="0"/>
              </a:rPr>
              <a:t>的功能。 </a:t>
            </a:r>
          </a:p>
        </p:txBody>
      </p:sp>
      <p:sp>
        <p:nvSpPr>
          <p:cNvPr id="5" name="圆角矩形 4"/>
          <p:cNvSpPr/>
          <p:nvPr/>
        </p:nvSpPr>
        <p:spPr bwMode="auto">
          <a:xfrm>
            <a:off x="6156176" y="1883666"/>
            <a:ext cx="936104" cy="323783"/>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cxnSp>
        <p:nvCxnSpPr>
          <p:cNvPr id="6" name="直接箭头连接符 5"/>
          <p:cNvCxnSpPr/>
          <p:nvPr/>
        </p:nvCxnSpPr>
        <p:spPr bwMode="auto">
          <a:xfrm flipH="1">
            <a:off x="6691789" y="978987"/>
            <a:ext cx="184467" cy="899574"/>
          </a:xfrm>
          <a:prstGeom prst="straightConnector1">
            <a:avLst/>
          </a:prstGeom>
          <a:ln>
            <a:solidFill>
              <a:srgbClr val="FF9999"/>
            </a:solidFill>
            <a:prstDash val="sysDash"/>
            <a:headEnd type="none" w="med" len="med"/>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533400" y="685800"/>
            <a:ext cx="8142288"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dirty="0">
                <a:latin typeface="Times New Roman" pitchFamily="18" charset="0"/>
              </a:rPr>
              <a:t>         </a:t>
            </a:r>
            <a:r>
              <a:rPr kumimoji="1" lang="en-US" altLang="zh-CN" sz="2400" b="1" dirty="0">
                <a:latin typeface="Times New Roman" pitchFamily="18" charset="0"/>
              </a:rPr>
              <a:t>2. </a:t>
            </a:r>
            <a:r>
              <a:rPr kumimoji="1" lang="zh-CN" altLang="en-US" sz="2400" b="1" dirty="0">
                <a:latin typeface="Times New Roman" pitchFamily="18" charset="0"/>
              </a:rPr>
              <a:t>进程同步（</a:t>
            </a:r>
            <a:r>
              <a:rPr kumimoji="1" lang="en-US" altLang="zh-CN" sz="2400" b="1" dirty="0">
                <a:latin typeface="Times New Roman" pitchFamily="18" charset="0"/>
              </a:rPr>
              <a:t>2.4</a:t>
            </a:r>
            <a:r>
              <a:rPr kumimoji="1" lang="zh-CN" altLang="en-US" sz="2400" b="1" dirty="0">
                <a:latin typeface="Times New Roman" pitchFamily="18" charset="0"/>
              </a:rPr>
              <a:t>、</a:t>
            </a:r>
            <a:r>
              <a:rPr kumimoji="1" lang="en-US" altLang="zh-CN" sz="2400" b="1" dirty="0">
                <a:latin typeface="Times New Roman" pitchFamily="18" charset="0"/>
              </a:rPr>
              <a:t>2.5---</a:t>
            </a:r>
            <a:r>
              <a:rPr kumimoji="1" lang="zh-CN" altLang="en-US" sz="2400" b="1" dirty="0">
                <a:latin typeface="Times New Roman" pitchFamily="18" charset="0"/>
              </a:rPr>
              <a:t>重点</a:t>
            </a:r>
            <a:r>
              <a:rPr kumimoji="1" lang="en-US" altLang="zh-CN" sz="2400" b="1" dirty="0">
                <a:latin typeface="Times New Roman" pitchFamily="18" charset="0"/>
              </a:rPr>
              <a:t>+</a:t>
            </a:r>
            <a:r>
              <a:rPr kumimoji="1" lang="zh-CN" altLang="en-US" sz="2400" b="1" dirty="0">
                <a:latin typeface="Times New Roman" pitchFamily="18" charset="0"/>
              </a:rPr>
              <a:t>难</a:t>
            </a:r>
            <a:r>
              <a:rPr kumimoji="1" lang="zh-CN" altLang="en-US" sz="2400" b="1" dirty="0" smtClean="0">
                <a:latin typeface="Times New Roman" pitchFamily="18" charset="0"/>
              </a:rPr>
              <a:t>点       考</a:t>
            </a:r>
            <a:r>
              <a:rPr kumimoji="1" lang="zh-CN" altLang="en-US" sz="2400" b="1" dirty="0">
                <a:latin typeface="Times New Roman" pitchFamily="18" charset="0"/>
              </a:rPr>
              <a:t>）</a:t>
            </a:r>
          </a:p>
          <a:p>
            <a:pPr algn="just" eaLnBrk="1" hangingPunct="1">
              <a:lnSpc>
                <a:spcPct val="135000"/>
              </a:lnSpc>
              <a:spcBef>
                <a:spcPct val="50000"/>
              </a:spcBef>
            </a:pPr>
            <a:r>
              <a:rPr kumimoji="1" lang="zh-CN" altLang="en-US" sz="2400" dirty="0">
                <a:latin typeface="Times New Roman" pitchFamily="18" charset="0"/>
              </a:rPr>
              <a:t>        为使多个进程能有条不紊地运行，系统中必须设置进程同步机制。</a:t>
            </a:r>
            <a:r>
              <a:rPr kumimoji="1" lang="zh-CN" altLang="en-US" sz="2400" dirty="0">
                <a:solidFill>
                  <a:schemeClr val="tx2"/>
                </a:solidFill>
                <a:latin typeface="Times New Roman" pitchFamily="18" charset="0"/>
              </a:rPr>
              <a:t>进程同步的主要任务</a:t>
            </a:r>
            <a:r>
              <a:rPr kumimoji="1" lang="zh-CN" altLang="en-US" sz="2400" dirty="0">
                <a:latin typeface="Times New Roman" pitchFamily="18" charset="0"/>
              </a:rPr>
              <a:t>是为多个进程</a:t>
            </a:r>
            <a:r>
              <a:rPr kumimoji="1" lang="en-US" altLang="zh-CN" sz="2400" dirty="0">
                <a:latin typeface="Times New Roman" pitchFamily="18" charset="0"/>
              </a:rPr>
              <a:t>(</a:t>
            </a:r>
            <a:r>
              <a:rPr kumimoji="1" lang="zh-CN" altLang="en-US" sz="2400" dirty="0">
                <a:latin typeface="Times New Roman" pitchFamily="18" charset="0"/>
              </a:rPr>
              <a:t>含线程</a:t>
            </a:r>
            <a:r>
              <a:rPr kumimoji="1" lang="en-US" altLang="zh-CN" sz="2400" dirty="0">
                <a:latin typeface="Times New Roman" pitchFamily="18" charset="0"/>
              </a:rPr>
              <a:t>)</a:t>
            </a:r>
            <a:r>
              <a:rPr kumimoji="1" lang="zh-CN" altLang="en-US" sz="2400" dirty="0">
                <a:latin typeface="Times New Roman" pitchFamily="18" charset="0"/>
              </a:rPr>
              <a:t>的运行进行协调。有两种协调方式： ① </a:t>
            </a:r>
            <a:r>
              <a:rPr kumimoji="1" lang="zh-CN" altLang="en-US" sz="2400" b="1" dirty="0">
                <a:solidFill>
                  <a:srgbClr val="FFFF00"/>
                </a:solidFill>
                <a:latin typeface="Times New Roman" pitchFamily="18" charset="0"/>
              </a:rPr>
              <a:t>进程互斥方式</a:t>
            </a:r>
            <a:r>
              <a:rPr kumimoji="1" lang="zh-CN" altLang="en-US" sz="2400" dirty="0">
                <a:latin typeface="Times New Roman" pitchFamily="18" charset="0"/>
              </a:rPr>
              <a:t>， 这是指诸进程</a:t>
            </a:r>
            <a:r>
              <a:rPr kumimoji="1" lang="en-US" altLang="zh-CN" sz="2400" dirty="0">
                <a:latin typeface="Times New Roman" pitchFamily="18" charset="0"/>
              </a:rPr>
              <a:t>(</a:t>
            </a:r>
            <a:r>
              <a:rPr kumimoji="1" lang="zh-CN" altLang="en-US" sz="2400" dirty="0">
                <a:latin typeface="Times New Roman" pitchFamily="18" charset="0"/>
              </a:rPr>
              <a:t>线程</a:t>
            </a:r>
            <a:r>
              <a:rPr kumimoji="1" lang="en-US" altLang="zh-CN" sz="2400" dirty="0">
                <a:latin typeface="Times New Roman" pitchFamily="18" charset="0"/>
              </a:rPr>
              <a:t>)</a:t>
            </a:r>
            <a:r>
              <a:rPr kumimoji="1" lang="zh-CN" altLang="en-US" sz="2400" dirty="0">
                <a:latin typeface="Times New Roman" pitchFamily="18" charset="0"/>
              </a:rPr>
              <a:t>在对</a:t>
            </a:r>
            <a:r>
              <a:rPr kumimoji="1" lang="zh-CN" altLang="en-US" sz="2400" b="1" u="sng" dirty="0">
                <a:latin typeface="Times New Roman" pitchFamily="18" charset="0"/>
              </a:rPr>
              <a:t>临界资源</a:t>
            </a:r>
            <a:r>
              <a:rPr kumimoji="1" lang="zh-CN" altLang="en-US" sz="2400" dirty="0">
                <a:latin typeface="Times New Roman" pitchFamily="18" charset="0"/>
              </a:rPr>
              <a:t>进行访问时， 应采用互斥方式； ② </a:t>
            </a:r>
            <a:r>
              <a:rPr kumimoji="1" lang="zh-CN" altLang="en-US" sz="2400" b="1" dirty="0">
                <a:solidFill>
                  <a:srgbClr val="FFFF00"/>
                </a:solidFill>
                <a:latin typeface="Times New Roman" pitchFamily="18" charset="0"/>
              </a:rPr>
              <a:t>进程同步方式</a:t>
            </a:r>
            <a:r>
              <a:rPr kumimoji="1" lang="zh-CN" altLang="en-US" sz="2400" dirty="0">
                <a:latin typeface="Times New Roman" pitchFamily="18" charset="0"/>
              </a:rPr>
              <a:t>，指在相互合作去完成共同任务</a:t>
            </a:r>
            <a:r>
              <a:rPr kumimoji="1" lang="zh-CN" altLang="en-US" sz="2400" dirty="0" smtClean="0">
                <a:latin typeface="Times New Roman" pitchFamily="18" charset="0"/>
              </a:rPr>
              <a:t>的</a:t>
            </a:r>
            <a:r>
              <a:rPr kumimoji="1" lang="zh-CN" altLang="en-US" sz="2400" b="1" u="sng" dirty="0">
                <a:latin typeface="Times New Roman" pitchFamily="18" charset="0"/>
              </a:rPr>
              <a:t>各</a:t>
            </a:r>
            <a:r>
              <a:rPr kumimoji="1" lang="zh-CN" altLang="en-US" sz="2400" b="1" u="sng" dirty="0" smtClean="0">
                <a:latin typeface="Times New Roman" pitchFamily="18" charset="0"/>
              </a:rPr>
              <a:t>进</a:t>
            </a:r>
            <a:r>
              <a:rPr kumimoji="1" lang="zh-CN" altLang="en-US" sz="2400" b="1" u="sng" dirty="0">
                <a:latin typeface="Times New Roman" pitchFamily="18" charset="0"/>
              </a:rPr>
              <a:t>程</a:t>
            </a:r>
            <a:r>
              <a:rPr kumimoji="1" lang="en-US" altLang="zh-CN" sz="2400" b="1" u="sng" dirty="0">
                <a:latin typeface="Times New Roman" pitchFamily="18" charset="0"/>
              </a:rPr>
              <a:t>(</a:t>
            </a:r>
            <a:r>
              <a:rPr kumimoji="1" lang="zh-CN" altLang="en-US" sz="2400" b="1" u="sng" dirty="0">
                <a:latin typeface="Times New Roman" pitchFamily="18" charset="0"/>
              </a:rPr>
              <a:t>线程</a:t>
            </a:r>
            <a:r>
              <a:rPr kumimoji="1" lang="en-US" altLang="zh-CN" sz="2400" b="1" u="sng" dirty="0">
                <a:latin typeface="Times New Roman" pitchFamily="18" charset="0"/>
              </a:rPr>
              <a:t>)</a:t>
            </a:r>
            <a:r>
              <a:rPr kumimoji="1" lang="zh-CN" altLang="en-US" sz="2400" b="1" u="sng" dirty="0">
                <a:latin typeface="Times New Roman" pitchFamily="18" charset="0"/>
              </a:rPr>
              <a:t>间</a:t>
            </a:r>
            <a:r>
              <a:rPr kumimoji="1" lang="zh-CN" altLang="en-US" sz="2400" dirty="0">
                <a:latin typeface="Times New Roman" pitchFamily="18" charset="0"/>
              </a:rPr>
              <a:t>，由同步机构对它们的执行次序加以</a:t>
            </a:r>
            <a:r>
              <a:rPr kumimoji="1" lang="zh-CN" altLang="en-US" sz="2400" b="1" u="sng" dirty="0">
                <a:latin typeface="Times New Roman" pitchFamily="18" charset="0"/>
              </a:rPr>
              <a:t>协调</a:t>
            </a:r>
            <a:r>
              <a:rPr kumimoji="1" lang="zh-CN" altLang="en-US" sz="2400" dirty="0">
                <a:latin typeface="Times New Roman" pitchFamily="18" charset="0"/>
              </a:rPr>
              <a:t>。</a:t>
            </a:r>
          </a:p>
          <a:p>
            <a:pPr algn="just" eaLnBrk="1" hangingPunct="1">
              <a:lnSpc>
                <a:spcPct val="135000"/>
              </a:lnSpc>
              <a:spcBef>
                <a:spcPct val="50000"/>
              </a:spcBef>
            </a:pPr>
            <a:r>
              <a:rPr kumimoji="1" lang="zh-CN" altLang="en-US" sz="2400" dirty="0">
                <a:latin typeface="Times New Roman" pitchFamily="18" charset="0"/>
              </a:rPr>
              <a:t>        </a:t>
            </a:r>
          </a:p>
        </p:txBody>
      </p:sp>
      <p:sp>
        <p:nvSpPr>
          <p:cNvPr id="2" name="右箭头 1"/>
          <p:cNvSpPr/>
          <p:nvPr/>
        </p:nvSpPr>
        <p:spPr bwMode="auto">
          <a:xfrm>
            <a:off x="6012160" y="898765"/>
            <a:ext cx="432048" cy="144016"/>
          </a:xfrm>
          <a:prstGeom prst="rightArrow">
            <a:avLst/>
          </a:prstGeom>
          <a:solidFill>
            <a:srgbClr val="FFCC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381000" y="609600"/>
            <a:ext cx="8294688"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spcBef>
                <a:spcPct val="50000"/>
              </a:spcBef>
            </a:pPr>
            <a:r>
              <a:rPr kumimoji="1" lang="en-US" altLang="zh-CN" sz="2400" b="1" dirty="0">
                <a:latin typeface="Times New Roman" pitchFamily="18" charset="0"/>
              </a:rPr>
              <a:t>       3. </a:t>
            </a:r>
            <a:r>
              <a:rPr kumimoji="1" lang="zh-CN" altLang="en-US" sz="2400" b="1" dirty="0">
                <a:latin typeface="Times New Roman" pitchFamily="18" charset="0"/>
              </a:rPr>
              <a:t>进程通信（</a:t>
            </a:r>
            <a:r>
              <a:rPr kumimoji="1" lang="en-US" altLang="zh-CN" sz="2400" b="1" dirty="0" smtClean="0">
                <a:latin typeface="Times New Roman" pitchFamily="18" charset="0"/>
              </a:rPr>
              <a:t>2.6</a:t>
            </a:r>
            <a:r>
              <a:rPr kumimoji="1" lang="zh-CN" altLang="en-US" sz="2400" b="1" dirty="0" smtClean="0">
                <a:latin typeface="Times New Roman" pitchFamily="18" charset="0"/>
              </a:rPr>
              <a:t>节</a:t>
            </a:r>
            <a:r>
              <a:rPr kumimoji="1" lang="en-US" altLang="zh-CN" sz="2400" b="1" dirty="0" smtClean="0">
                <a:latin typeface="Times New Roman" pitchFamily="18" charset="0"/>
              </a:rPr>
              <a:t>+  </a:t>
            </a:r>
            <a:r>
              <a:rPr kumimoji="1" lang="zh-CN" altLang="en-US" sz="2400" b="1" dirty="0" smtClean="0">
                <a:solidFill>
                  <a:schemeClr val="tx2">
                    <a:lumMod val="60000"/>
                    <a:lumOff val="40000"/>
                  </a:schemeClr>
                </a:solidFill>
                <a:latin typeface="Times New Roman" pitchFamily="18" charset="0"/>
              </a:rPr>
              <a:t>实验</a:t>
            </a:r>
            <a:r>
              <a:rPr kumimoji="1" lang="en-US" altLang="zh-CN" sz="2400" b="1" dirty="0" smtClean="0">
                <a:solidFill>
                  <a:schemeClr val="tx2">
                    <a:lumMod val="60000"/>
                    <a:lumOff val="40000"/>
                  </a:schemeClr>
                </a:solidFill>
                <a:latin typeface="Times New Roman" pitchFamily="18" charset="0"/>
              </a:rPr>
              <a:t>3 </a:t>
            </a:r>
            <a:r>
              <a:rPr kumimoji="1" lang="zh-CN" altLang="en-US" sz="2400" b="1" dirty="0">
                <a:solidFill>
                  <a:schemeClr val="tx2">
                    <a:lumMod val="60000"/>
                    <a:lumOff val="40000"/>
                  </a:schemeClr>
                </a:solidFill>
                <a:latin typeface="Times New Roman" pitchFamily="18" charset="0"/>
              </a:rPr>
              <a:t>：早准备</a:t>
            </a:r>
            <a:r>
              <a:rPr kumimoji="1" lang="zh-CN" altLang="en-US" sz="2400" b="1" dirty="0" smtClean="0">
                <a:latin typeface="Times New Roman" pitchFamily="18" charset="0"/>
              </a:rPr>
              <a:t>）</a:t>
            </a:r>
            <a:r>
              <a:rPr kumimoji="1" lang="zh-CN" altLang="en-US" sz="2400" dirty="0">
                <a:latin typeface="Times New Roman" pitchFamily="18" charset="0"/>
              </a:rPr>
              <a:t></a:t>
            </a:r>
          </a:p>
          <a:p>
            <a:pPr algn="just" eaLnBrk="1" hangingPunct="1">
              <a:lnSpc>
                <a:spcPct val="110000"/>
              </a:lnSpc>
              <a:spcBef>
                <a:spcPct val="50000"/>
              </a:spcBef>
            </a:pPr>
            <a:r>
              <a:rPr kumimoji="1" lang="zh-CN" altLang="en-US" sz="2400" dirty="0">
                <a:latin typeface="Times New Roman" pitchFamily="18" charset="0"/>
              </a:rPr>
              <a:t>       在多道程序环境下，进程</a:t>
            </a:r>
            <a:r>
              <a:rPr kumimoji="1" lang="en-US" altLang="zh-CN" sz="2400" dirty="0">
                <a:latin typeface="Times New Roman" pitchFamily="18" charset="0"/>
              </a:rPr>
              <a:t>(</a:t>
            </a:r>
            <a:r>
              <a:rPr kumimoji="1" lang="zh-CN" altLang="en-US" sz="2400" dirty="0">
                <a:latin typeface="Times New Roman" pitchFamily="18" charset="0"/>
              </a:rPr>
              <a:t>线程</a:t>
            </a:r>
            <a:r>
              <a:rPr kumimoji="1" lang="en-US" altLang="zh-CN" sz="2400" dirty="0">
                <a:latin typeface="Times New Roman" pitchFamily="18" charset="0"/>
              </a:rPr>
              <a:t>)</a:t>
            </a:r>
            <a:r>
              <a:rPr kumimoji="1" lang="zh-CN" altLang="en-US" sz="2400" dirty="0">
                <a:latin typeface="Times New Roman" pitchFamily="18" charset="0"/>
              </a:rPr>
              <a:t>相互合作去完成一个共同的任务。而在这些进程</a:t>
            </a:r>
            <a:r>
              <a:rPr kumimoji="1" lang="en-US" altLang="zh-CN" sz="2400" dirty="0">
                <a:latin typeface="Times New Roman" pitchFamily="18" charset="0"/>
              </a:rPr>
              <a:t>(</a:t>
            </a:r>
            <a:r>
              <a:rPr kumimoji="1" lang="zh-CN" altLang="en-US" sz="2400" dirty="0">
                <a:latin typeface="Times New Roman" pitchFamily="18" charset="0"/>
              </a:rPr>
              <a:t>线程</a:t>
            </a:r>
            <a:r>
              <a:rPr kumimoji="1" lang="en-US" altLang="zh-CN" sz="2400" dirty="0">
                <a:latin typeface="Times New Roman" pitchFamily="18" charset="0"/>
              </a:rPr>
              <a:t>)</a:t>
            </a:r>
            <a:r>
              <a:rPr kumimoji="1" lang="zh-CN" altLang="en-US" sz="2400" dirty="0">
                <a:latin typeface="Times New Roman" pitchFamily="18" charset="0"/>
              </a:rPr>
              <a:t>之间，又往往</a:t>
            </a:r>
            <a:r>
              <a:rPr kumimoji="1" lang="zh-CN" altLang="en-US" sz="2400" b="1" dirty="0">
                <a:solidFill>
                  <a:srgbClr val="FFFF00"/>
                </a:solidFill>
                <a:latin typeface="Times New Roman" pitchFamily="18" charset="0"/>
              </a:rPr>
              <a:t>需要交换信息</a:t>
            </a:r>
            <a:r>
              <a:rPr kumimoji="1" lang="zh-CN" altLang="en-US" sz="2400" dirty="0">
                <a:latin typeface="Times New Roman" pitchFamily="18" charset="0"/>
              </a:rPr>
              <a:t>。例如，有三个相互合作的进程， 它们是输入进程、计算进程和打印进程。输入进程负责将所输入的数据传送给计算进程；计算进程利用输入数据进行计算， 并把计算结果传送给打印进程；最后，由打印进程把计算结果打印出来。进程通信的任务就是用来实现在相互合作的进程之间的信息交换。</a:t>
            </a:r>
          </a:p>
          <a:p>
            <a:pPr algn="just" eaLnBrk="1" hangingPunct="1">
              <a:lnSpc>
                <a:spcPct val="110000"/>
              </a:lnSpc>
              <a:spcBef>
                <a:spcPct val="50000"/>
              </a:spcBef>
            </a:pPr>
            <a:r>
              <a:rPr kumimoji="1" lang="zh-CN" altLang="en-US" sz="2400" dirty="0">
                <a:latin typeface="Times New Roman" pitchFamily="18" charset="0"/>
              </a:rPr>
              <a:t>       当相互合作的进程</a:t>
            </a:r>
            <a:r>
              <a:rPr kumimoji="1" lang="en-US" altLang="zh-CN" sz="2400" dirty="0">
                <a:latin typeface="Times New Roman" pitchFamily="18" charset="0"/>
              </a:rPr>
              <a:t>(</a:t>
            </a:r>
            <a:r>
              <a:rPr kumimoji="1" lang="zh-CN" altLang="en-US" sz="2400" dirty="0">
                <a:latin typeface="Times New Roman" pitchFamily="18" charset="0"/>
              </a:rPr>
              <a:t>线程</a:t>
            </a:r>
            <a:r>
              <a:rPr kumimoji="1" lang="en-US" altLang="zh-CN" sz="2400" dirty="0">
                <a:latin typeface="Times New Roman" pitchFamily="18" charset="0"/>
              </a:rPr>
              <a:t>)</a:t>
            </a:r>
            <a:r>
              <a:rPr kumimoji="1" lang="zh-CN" altLang="en-US" sz="2400" dirty="0">
                <a:latin typeface="Times New Roman" pitchFamily="18" charset="0"/>
              </a:rPr>
              <a:t>处于同一计算机系统时，通常在它们之前是采用直接通信方式，即由源进程利用发送命令直接将消息</a:t>
            </a:r>
            <a:r>
              <a:rPr kumimoji="1" lang="en-US" altLang="zh-CN" sz="2400" dirty="0">
                <a:latin typeface="Times New Roman" pitchFamily="18" charset="0"/>
              </a:rPr>
              <a:t>(message)</a:t>
            </a:r>
            <a:r>
              <a:rPr kumimoji="1" lang="zh-CN" altLang="en-US" sz="2400" dirty="0">
                <a:latin typeface="Times New Roman" pitchFamily="18" charset="0"/>
              </a:rPr>
              <a:t>挂到目标进程的消息队列上，以后由目标进程利用接收命令从其消息队列中取出消息。 </a:t>
            </a:r>
          </a:p>
        </p:txBody>
      </p:sp>
      <p:sp>
        <p:nvSpPr>
          <p:cNvPr id="3" name="圆角矩形 2"/>
          <p:cNvSpPr/>
          <p:nvPr/>
        </p:nvSpPr>
        <p:spPr bwMode="auto">
          <a:xfrm>
            <a:off x="3779912" y="692696"/>
            <a:ext cx="936104" cy="323783"/>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457200" y="412750"/>
            <a:ext cx="8305800" cy="633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b="1" dirty="0">
                <a:latin typeface="Times New Roman" pitchFamily="18" charset="0"/>
              </a:rPr>
              <a:t>         4. </a:t>
            </a:r>
            <a:r>
              <a:rPr kumimoji="1" lang="zh-CN" altLang="en-US" sz="2400" b="1" dirty="0">
                <a:latin typeface="Times New Roman" pitchFamily="18" charset="0"/>
              </a:rPr>
              <a:t>调度（第</a:t>
            </a:r>
            <a:r>
              <a:rPr kumimoji="1" lang="en-US" altLang="zh-CN" sz="2400" b="1" dirty="0">
                <a:latin typeface="Times New Roman" pitchFamily="18" charset="0"/>
              </a:rPr>
              <a:t>3</a:t>
            </a:r>
            <a:r>
              <a:rPr kumimoji="1" lang="zh-CN" altLang="en-US" sz="2400" b="1" dirty="0">
                <a:latin typeface="Times New Roman" pitchFamily="18" charset="0"/>
              </a:rPr>
              <a:t>章）</a:t>
            </a:r>
            <a:r>
              <a:rPr kumimoji="1" lang="zh-CN" altLang="en-US" sz="2400" dirty="0">
                <a:latin typeface="Times New Roman" pitchFamily="18" charset="0"/>
              </a:rPr>
              <a:t></a:t>
            </a:r>
          </a:p>
          <a:p>
            <a:pPr algn="just" eaLnBrk="1" hangingPunct="1">
              <a:lnSpc>
                <a:spcPct val="130000"/>
              </a:lnSpc>
              <a:spcBef>
                <a:spcPct val="50000"/>
              </a:spcBef>
            </a:pPr>
            <a:r>
              <a:rPr kumimoji="1" lang="zh-CN" altLang="en-US" sz="2400" dirty="0">
                <a:latin typeface="Times New Roman" pitchFamily="18" charset="0"/>
              </a:rPr>
              <a:t>        在后备队列上等待的每个作业，通常都要经过调度才能执行。在传统的操作系统中，包括</a:t>
            </a:r>
            <a:r>
              <a:rPr kumimoji="1" lang="zh-CN" altLang="en-US" sz="2400" dirty="0">
                <a:solidFill>
                  <a:schemeClr val="tx2"/>
                </a:solidFill>
                <a:latin typeface="Times New Roman" pitchFamily="18" charset="0"/>
              </a:rPr>
              <a:t>作业调度</a:t>
            </a:r>
            <a:r>
              <a:rPr kumimoji="1" lang="zh-CN" altLang="en-US" sz="2400" dirty="0">
                <a:latin typeface="Times New Roman" pitchFamily="18" charset="0"/>
              </a:rPr>
              <a:t>和</a:t>
            </a:r>
            <a:r>
              <a:rPr kumimoji="1" lang="zh-CN" altLang="en-US" sz="2400" dirty="0">
                <a:solidFill>
                  <a:schemeClr val="tx2"/>
                </a:solidFill>
                <a:latin typeface="Times New Roman" pitchFamily="18" charset="0"/>
              </a:rPr>
              <a:t>进程调度</a:t>
            </a:r>
            <a:r>
              <a:rPr kumimoji="1" lang="zh-CN" altLang="en-US" sz="2400" dirty="0">
                <a:latin typeface="Times New Roman" pitchFamily="18" charset="0"/>
              </a:rPr>
              <a:t>两步。</a:t>
            </a:r>
            <a:r>
              <a:rPr kumimoji="1" lang="zh-CN" altLang="en-US" sz="2400" b="1" dirty="0">
                <a:solidFill>
                  <a:srgbClr val="FF6600"/>
                </a:solidFill>
                <a:latin typeface="Times New Roman" pitchFamily="18" charset="0"/>
              </a:rPr>
              <a:t>作业调度</a:t>
            </a:r>
            <a:r>
              <a:rPr kumimoji="1" lang="zh-CN" altLang="en-US" sz="2400" dirty="0">
                <a:latin typeface="Times New Roman" pitchFamily="18" charset="0"/>
              </a:rPr>
              <a:t>的基本任务，是从后备队列中按照一定的算法，</a:t>
            </a:r>
            <a:r>
              <a:rPr kumimoji="1" lang="zh-CN" altLang="en-US" sz="2400" u="sng" dirty="0">
                <a:latin typeface="Times New Roman" pitchFamily="18" charset="0"/>
              </a:rPr>
              <a:t>选择</a:t>
            </a:r>
            <a:r>
              <a:rPr kumimoji="1" lang="zh-CN" altLang="en-US" sz="2400" dirty="0">
                <a:latin typeface="Times New Roman" pitchFamily="18" charset="0"/>
              </a:rPr>
              <a:t>出若干个作业，为它们</a:t>
            </a:r>
            <a:r>
              <a:rPr kumimoji="1" lang="zh-CN" altLang="en-US" sz="2400" u="sng" dirty="0">
                <a:latin typeface="Times New Roman" pitchFamily="18" charset="0"/>
              </a:rPr>
              <a:t>分配</a:t>
            </a:r>
            <a:r>
              <a:rPr kumimoji="1" lang="zh-CN" altLang="en-US" sz="2400" dirty="0">
                <a:latin typeface="Times New Roman" pitchFamily="18" charset="0"/>
              </a:rPr>
              <a:t>资源。 在将它们调入内存后，便分别为它们</a:t>
            </a:r>
            <a:r>
              <a:rPr kumimoji="1" lang="zh-CN" altLang="en-US" sz="2400" u="sng" dirty="0">
                <a:latin typeface="Times New Roman" pitchFamily="18" charset="0"/>
              </a:rPr>
              <a:t>建立进程</a:t>
            </a:r>
            <a:r>
              <a:rPr kumimoji="1" lang="zh-CN" altLang="en-US" sz="2400" dirty="0">
                <a:latin typeface="Times New Roman" pitchFamily="18" charset="0"/>
              </a:rPr>
              <a:t>，并按照一定的算法将它们插入就绪队列。而</a:t>
            </a:r>
            <a:r>
              <a:rPr kumimoji="1" lang="zh-CN" altLang="en-US" sz="2400" b="1" dirty="0">
                <a:solidFill>
                  <a:srgbClr val="FF6600"/>
                </a:solidFill>
                <a:latin typeface="Times New Roman" pitchFamily="18" charset="0"/>
              </a:rPr>
              <a:t>进程调度</a:t>
            </a:r>
            <a:r>
              <a:rPr kumimoji="1" lang="zh-CN" altLang="en-US" sz="2400" dirty="0">
                <a:latin typeface="Times New Roman" pitchFamily="18" charset="0"/>
              </a:rPr>
              <a:t>的任务，则是从进程的就绪队列中</a:t>
            </a:r>
            <a:r>
              <a:rPr kumimoji="1" lang="zh-CN" altLang="en-US" sz="2400" u="sng" dirty="0">
                <a:latin typeface="Times New Roman" pitchFamily="18" charset="0"/>
              </a:rPr>
              <a:t>选出</a:t>
            </a:r>
            <a:r>
              <a:rPr kumimoji="1" lang="zh-CN" altLang="en-US" sz="2400" dirty="0">
                <a:latin typeface="Times New Roman" pitchFamily="18" charset="0"/>
              </a:rPr>
              <a:t>一新进程，把</a:t>
            </a:r>
            <a:r>
              <a:rPr kumimoji="1" lang="zh-CN" altLang="en-US" sz="2400" u="sng" dirty="0">
                <a:latin typeface="Times New Roman" pitchFamily="18" charset="0"/>
              </a:rPr>
              <a:t>处理机分配</a:t>
            </a:r>
            <a:r>
              <a:rPr kumimoji="1" lang="zh-CN" altLang="en-US" sz="2400" dirty="0">
                <a:latin typeface="Times New Roman" pitchFamily="18" charset="0"/>
              </a:rPr>
              <a:t>给它。在多线程</a:t>
            </a:r>
            <a:r>
              <a:rPr kumimoji="1" lang="en-US" altLang="zh-CN" sz="2400" dirty="0">
                <a:latin typeface="Times New Roman" pitchFamily="18" charset="0"/>
              </a:rPr>
              <a:t>OS</a:t>
            </a:r>
            <a:r>
              <a:rPr kumimoji="1" lang="zh-CN" altLang="en-US" sz="2400" dirty="0">
                <a:latin typeface="Times New Roman" pitchFamily="18" charset="0"/>
              </a:rPr>
              <a:t>中，通常是把</a:t>
            </a:r>
            <a:r>
              <a:rPr kumimoji="1" lang="zh-CN" altLang="en-US" sz="2400" u="sng" dirty="0">
                <a:solidFill>
                  <a:srgbClr val="FF6600"/>
                </a:solidFill>
                <a:latin typeface="Times New Roman" pitchFamily="18" charset="0"/>
              </a:rPr>
              <a:t>线程</a:t>
            </a:r>
            <a:r>
              <a:rPr kumimoji="1" lang="zh-CN" altLang="en-US" sz="2400" dirty="0">
                <a:latin typeface="Times New Roman" pitchFamily="18" charset="0"/>
              </a:rPr>
              <a:t>作为独立运行和分配处理机的基本单位，把就绪线程排成一个队列，每次调度时，是从就绪线程队列中选出一个线程，把处理机分配给它。</a:t>
            </a:r>
            <a:endParaRPr kumimoji="1" lang="en-US" altLang="zh-CN" sz="2400" dirty="0">
              <a:latin typeface="Times New Roman" pitchFamily="18" charset="0"/>
            </a:endParaRPr>
          </a:p>
          <a:p>
            <a:pPr algn="just" eaLnBrk="1" hangingPunct="1">
              <a:lnSpc>
                <a:spcPct val="130000"/>
              </a:lnSpc>
              <a:spcBef>
                <a:spcPts val="600"/>
              </a:spcBef>
            </a:pPr>
            <a:r>
              <a:rPr kumimoji="1" lang="en-US" altLang="zh-CN" sz="2400" dirty="0">
                <a:latin typeface="Times New Roman" pitchFamily="18" charset="0"/>
              </a:rPr>
              <a:t>      </a:t>
            </a:r>
            <a:r>
              <a:rPr kumimoji="1" lang="zh-CN" altLang="en-US" sz="2600" dirty="0">
                <a:solidFill>
                  <a:schemeClr val="tx2">
                    <a:lumMod val="60000"/>
                    <a:lumOff val="40000"/>
                  </a:schemeClr>
                </a:solidFill>
                <a:latin typeface="Times New Roman" pitchFamily="18" charset="0"/>
              </a:rPr>
              <a:t>以</a:t>
            </a:r>
            <a:r>
              <a:rPr kumimoji="1" lang="zh-CN" altLang="en-US" sz="2600" dirty="0" smtClean="0">
                <a:solidFill>
                  <a:schemeClr val="tx2">
                    <a:lumMod val="60000"/>
                    <a:lumOff val="40000"/>
                  </a:schemeClr>
                </a:solidFill>
                <a:latin typeface="Times New Roman" pitchFamily="18" charset="0"/>
              </a:rPr>
              <a:t>下各</a:t>
            </a:r>
            <a:r>
              <a:rPr kumimoji="1" lang="zh-CN" altLang="en-US" sz="2600" b="1" u="sng" dirty="0" smtClean="0">
                <a:solidFill>
                  <a:schemeClr val="tx2">
                    <a:lumMod val="60000"/>
                    <a:lumOff val="40000"/>
                  </a:schemeClr>
                </a:solidFill>
                <a:latin typeface="Times New Roman" pitchFamily="18" charset="0"/>
              </a:rPr>
              <a:t>小节</a:t>
            </a:r>
            <a:r>
              <a:rPr kumimoji="1" lang="zh-CN" altLang="en-US" sz="2600" dirty="0">
                <a:solidFill>
                  <a:schemeClr val="tx2">
                    <a:lumMod val="60000"/>
                    <a:lumOff val="40000"/>
                  </a:schemeClr>
                </a:solidFill>
                <a:latin typeface="Times New Roman" pitchFamily="18" charset="0"/>
              </a:rPr>
              <a:t>内</a:t>
            </a:r>
            <a:r>
              <a:rPr kumimoji="1" lang="zh-CN" altLang="en-US" sz="2600" dirty="0" smtClean="0">
                <a:solidFill>
                  <a:schemeClr val="tx2">
                    <a:lumMod val="60000"/>
                    <a:lumOff val="40000"/>
                  </a:schemeClr>
                </a:solidFill>
                <a:latin typeface="Times New Roman" pitchFamily="18" charset="0"/>
              </a:rPr>
              <a:t>容同上：</a:t>
            </a:r>
            <a:r>
              <a:rPr kumimoji="1" lang="zh-CN" altLang="en-US" sz="3000" dirty="0">
                <a:solidFill>
                  <a:schemeClr val="tx2">
                    <a:lumMod val="60000"/>
                    <a:lumOff val="40000"/>
                  </a:schemeClr>
                </a:solidFill>
                <a:latin typeface="Times New Roman" pitchFamily="18" charset="0"/>
              </a:rPr>
              <a:t>简介</a:t>
            </a:r>
            <a:r>
              <a:rPr kumimoji="1" lang="en-US" altLang="zh-CN" sz="3000" dirty="0">
                <a:solidFill>
                  <a:schemeClr val="tx2">
                    <a:lumMod val="60000"/>
                    <a:lumOff val="40000"/>
                  </a:schemeClr>
                </a:solidFill>
                <a:latin typeface="Times New Roman" pitchFamily="18" charset="0"/>
              </a:rPr>
              <a:t>+</a:t>
            </a:r>
            <a:r>
              <a:rPr kumimoji="1" lang="zh-CN" altLang="en-US" sz="3000" dirty="0">
                <a:solidFill>
                  <a:schemeClr val="tx2">
                    <a:lumMod val="60000"/>
                    <a:lumOff val="40000"/>
                  </a:schemeClr>
                </a:solidFill>
                <a:latin typeface="Times New Roman" pitchFamily="18" charset="0"/>
              </a:rPr>
              <a:t>自学     </a:t>
            </a: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1295400" y="714375"/>
            <a:ext cx="69060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1.4.2 </a:t>
            </a:r>
            <a:r>
              <a:rPr kumimoji="1" lang="zh-CN" altLang="en-US" sz="3200" b="1" dirty="0">
                <a:solidFill>
                  <a:srgbClr val="FF6600"/>
                </a:solidFill>
                <a:latin typeface="Times New Roman" pitchFamily="18" charset="0"/>
              </a:rPr>
              <a:t>存储器管理功能</a:t>
            </a:r>
            <a:r>
              <a:rPr kumimoji="1" lang="zh-CN" altLang="en-US" sz="2800" b="1" dirty="0">
                <a:latin typeface="Times New Roman" pitchFamily="18" charset="0"/>
              </a:rPr>
              <a:t> （第</a:t>
            </a:r>
            <a:r>
              <a:rPr kumimoji="1" lang="en-US" altLang="zh-CN" sz="2800" b="1" dirty="0">
                <a:latin typeface="Times New Roman" pitchFamily="18" charset="0"/>
              </a:rPr>
              <a:t>4</a:t>
            </a:r>
            <a:r>
              <a:rPr kumimoji="1" lang="zh-CN" altLang="en-US" sz="2800" b="1" dirty="0" smtClean="0">
                <a:latin typeface="Times New Roman" pitchFamily="18" charset="0"/>
              </a:rPr>
              <a:t>章</a:t>
            </a:r>
            <a:r>
              <a:rPr kumimoji="1" lang="en-US" altLang="zh-CN" sz="2800" b="1" dirty="0" smtClean="0">
                <a:latin typeface="Times New Roman" pitchFamily="18" charset="0"/>
              </a:rPr>
              <a:t>----</a:t>
            </a:r>
            <a:r>
              <a:rPr kumimoji="1" lang="zh-CN" altLang="en-US" sz="2800" b="1" dirty="0" smtClean="0">
                <a:latin typeface="Times New Roman" pitchFamily="18" charset="0"/>
              </a:rPr>
              <a:t>简</a:t>
            </a:r>
            <a:r>
              <a:rPr kumimoji="1" lang="zh-CN" altLang="en-US" sz="2800" b="1" dirty="0">
                <a:latin typeface="Times New Roman" pitchFamily="18" charset="0"/>
              </a:rPr>
              <a:t>介</a:t>
            </a:r>
            <a:r>
              <a:rPr kumimoji="1" lang="zh-CN" altLang="en-US" sz="2800" b="1" dirty="0" smtClean="0">
                <a:latin typeface="Times New Roman" pitchFamily="18" charset="0"/>
              </a:rPr>
              <a:t>）</a:t>
            </a:r>
            <a:endParaRPr kumimoji="1" lang="zh-CN" altLang="en-US" sz="2200" b="1" dirty="0">
              <a:latin typeface="Times New Roman" pitchFamily="18" charset="0"/>
            </a:endParaRPr>
          </a:p>
        </p:txBody>
      </p:sp>
      <p:sp>
        <p:nvSpPr>
          <p:cNvPr id="55299" name="Text Box 5"/>
          <p:cNvSpPr txBox="1">
            <a:spLocks noChangeArrowheads="1"/>
          </p:cNvSpPr>
          <p:nvPr/>
        </p:nvSpPr>
        <p:spPr bwMode="auto">
          <a:xfrm>
            <a:off x="1338263" y="1600200"/>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1. </a:t>
            </a:r>
            <a:r>
              <a:rPr kumimoji="1" lang="zh-CN" altLang="en-US" sz="2400" b="1" dirty="0">
                <a:latin typeface="Times New Roman" pitchFamily="18" charset="0"/>
              </a:rPr>
              <a:t>内存分配 </a:t>
            </a:r>
          </a:p>
        </p:txBody>
      </p:sp>
      <p:sp>
        <p:nvSpPr>
          <p:cNvPr id="55300" name="Text Box 6"/>
          <p:cNvSpPr txBox="1">
            <a:spLocks noChangeArrowheads="1"/>
          </p:cNvSpPr>
          <p:nvPr/>
        </p:nvSpPr>
        <p:spPr bwMode="auto">
          <a:xfrm>
            <a:off x="685800" y="2286000"/>
            <a:ext cx="80010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dirty="0">
                <a:latin typeface="Times New Roman" pitchFamily="18" charset="0"/>
              </a:rPr>
              <a:t>        OS</a:t>
            </a:r>
            <a:r>
              <a:rPr kumimoji="1" lang="zh-CN" altLang="en-US" sz="2400" dirty="0">
                <a:latin typeface="Times New Roman" pitchFamily="18" charset="0"/>
              </a:rPr>
              <a:t>在实现内存分配时，可采取静态和动态两种方式。在</a:t>
            </a:r>
            <a:r>
              <a:rPr kumimoji="1" lang="zh-CN" altLang="en-US" sz="2400" b="1" dirty="0">
                <a:solidFill>
                  <a:schemeClr val="tx2">
                    <a:lumMod val="60000"/>
                    <a:lumOff val="40000"/>
                  </a:schemeClr>
                </a:solidFill>
                <a:latin typeface="Times New Roman" pitchFamily="18" charset="0"/>
              </a:rPr>
              <a:t>静态分配</a:t>
            </a:r>
            <a:r>
              <a:rPr kumimoji="1" lang="zh-CN" altLang="en-US" sz="2400" dirty="0">
                <a:latin typeface="Times New Roman" pitchFamily="18" charset="0"/>
              </a:rPr>
              <a:t>方式中，每个作业的内存空间是在作业装入时确定的；在作业装入后的整个运行期间， 不允许该作业再申请新的内存空间，也不允许作业在内存中</a:t>
            </a:r>
            <a:r>
              <a:rPr kumimoji="1" lang="zh-CN" altLang="en-US" sz="2400" dirty="0">
                <a:latin typeface="Courier New" pitchFamily="49" charset="0"/>
              </a:rPr>
              <a:t>“</a:t>
            </a:r>
            <a:r>
              <a:rPr kumimoji="1" lang="zh-CN" altLang="en-US" sz="2400" dirty="0">
                <a:latin typeface="Times New Roman" pitchFamily="18" charset="0"/>
              </a:rPr>
              <a:t>移动</a:t>
            </a:r>
            <a:r>
              <a:rPr kumimoji="1" lang="zh-CN" altLang="en-US" sz="2400" dirty="0">
                <a:latin typeface="Courier New" pitchFamily="49" charset="0"/>
              </a:rPr>
              <a:t>”</a:t>
            </a:r>
            <a:r>
              <a:rPr kumimoji="1" lang="zh-CN" altLang="en-US" sz="2400" dirty="0">
                <a:latin typeface="Times New Roman" pitchFamily="18" charset="0"/>
              </a:rPr>
              <a:t>； 在</a:t>
            </a:r>
            <a:r>
              <a:rPr kumimoji="1" lang="zh-CN" altLang="en-US" sz="2400" b="1" dirty="0">
                <a:solidFill>
                  <a:schemeClr val="tx2">
                    <a:lumMod val="60000"/>
                    <a:lumOff val="40000"/>
                  </a:schemeClr>
                </a:solidFill>
                <a:latin typeface="Times New Roman" pitchFamily="18" charset="0"/>
              </a:rPr>
              <a:t>动态分配</a:t>
            </a:r>
            <a:r>
              <a:rPr kumimoji="1" lang="zh-CN" altLang="en-US" sz="2400" dirty="0">
                <a:latin typeface="Times New Roman" pitchFamily="18" charset="0"/>
              </a:rPr>
              <a:t>方式中，每个作业所要求的基本内存空间， 也是在装入时确定的，但允许作业在运行过程中，继续申请新的附加内存空间，以适应程序和数据的动态增涨，也允许作业在内存中“移动”。 </a:t>
            </a:r>
          </a:p>
        </p:txBody>
      </p:sp>
      <p:sp>
        <p:nvSpPr>
          <p:cNvPr id="5" name="圆角矩形 4"/>
          <p:cNvSpPr/>
          <p:nvPr/>
        </p:nvSpPr>
        <p:spPr bwMode="auto">
          <a:xfrm>
            <a:off x="718254" y="4437112"/>
            <a:ext cx="1333466" cy="323783"/>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
        <p:nvSpPr>
          <p:cNvPr id="2" name="下箭头 1"/>
          <p:cNvSpPr/>
          <p:nvPr/>
        </p:nvSpPr>
        <p:spPr bwMode="auto">
          <a:xfrm rot="16200000">
            <a:off x="214706" y="4292843"/>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990600" y="838200"/>
            <a:ext cx="73152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400">
                <a:latin typeface="Times New Roman" pitchFamily="18" charset="0"/>
              </a:rPr>
              <a:t>       </a:t>
            </a:r>
            <a:r>
              <a:rPr kumimoji="1" lang="zh-CN" altLang="en-US" sz="2400">
                <a:latin typeface="Times New Roman" pitchFamily="18" charset="0"/>
              </a:rPr>
              <a:t>为了实现内存分配，在内存分配的机制中应具有这样的结构和功能：</a:t>
            </a:r>
          </a:p>
          <a:p>
            <a:pPr algn="just" eaLnBrk="1" hangingPunct="1">
              <a:lnSpc>
                <a:spcPct val="150000"/>
              </a:lnSpc>
              <a:spcBef>
                <a:spcPct val="50000"/>
              </a:spcBef>
            </a:pPr>
            <a:r>
              <a:rPr kumimoji="1" lang="zh-CN" altLang="en-US" sz="2400">
                <a:latin typeface="Times New Roman" pitchFamily="18" charset="0"/>
              </a:rPr>
              <a:t>       ① 内存分配数据结构， 该结构用于记录内存空间的使用情况， 作为内存分配的依据；</a:t>
            </a:r>
          </a:p>
          <a:p>
            <a:pPr algn="just" eaLnBrk="1" hangingPunct="1">
              <a:lnSpc>
                <a:spcPct val="150000"/>
              </a:lnSpc>
              <a:spcBef>
                <a:spcPct val="50000"/>
              </a:spcBef>
            </a:pPr>
            <a:r>
              <a:rPr kumimoji="1" lang="zh-CN" altLang="en-US" sz="2400">
                <a:latin typeface="Times New Roman" pitchFamily="18" charset="0"/>
              </a:rPr>
              <a:t>        ② 内存分配功能，系统按照一定的内存分配算法， 为用户程序分配内存空间；</a:t>
            </a:r>
          </a:p>
          <a:p>
            <a:pPr algn="just" eaLnBrk="1" hangingPunct="1">
              <a:lnSpc>
                <a:spcPct val="150000"/>
              </a:lnSpc>
              <a:spcBef>
                <a:spcPct val="50000"/>
              </a:spcBef>
            </a:pPr>
            <a:r>
              <a:rPr kumimoji="1" lang="zh-CN" altLang="en-US" sz="2400">
                <a:latin typeface="Times New Roman" pitchFamily="18" charset="0"/>
              </a:rPr>
              <a:t>        ③ 内存回收功能，系统对于用户不再需要的内存，通过用户的释放请求，去完成系统的回收功能。 </a:t>
            </a:r>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23528" y="14082"/>
            <a:ext cx="8540750" cy="985838"/>
          </a:xfrm>
        </p:spPr>
        <p:txBody>
          <a:bodyPr/>
          <a:lstStyle/>
          <a:p>
            <a:r>
              <a:rPr lang="zh-CN" altLang="en-US" sz="3300" dirty="0"/>
              <a:t>实</a:t>
            </a:r>
            <a:r>
              <a:rPr lang="zh-CN" altLang="en-US" sz="3300" dirty="0" smtClean="0"/>
              <a:t>验课  实验报告</a:t>
            </a:r>
            <a:r>
              <a:rPr lang="zh-CN" altLang="en-US" sz="2800" dirty="0" smtClean="0"/>
              <a:t>（</a:t>
            </a:r>
            <a:r>
              <a:rPr lang="zh-CN" altLang="en-US" sz="2800" dirty="0" smtClean="0">
                <a:solidFill>
                  <a:schemeClr val="tx1"/>
                </a:solidFill>
              </a:rPr>
              <a:t>上交</a:t>
            </a:r>
            <a:r>
              <a:rPr lang="zh-CN" altLang="en-US" sz="2800" dirty="0" smtClean="0"/>
              <a:t>纸质</a:t>
            </a:r>
            <a:r>
              <a:rPr lang="en-US" altLang="zh-CN" sz="2800" dirty="0" smtClean="0"/>
              <a:t>+</a:t>
            </a:r>
            <a:r>
              <a:rPr lang="zh-CN" altLang="en-US" sz="2800" dirty="0" smtClean="0"/>
              <a:t>电子</a:t>
            </a:r>
            <a:r>
              <a:rPr lang="zh-CN" altLang="en-US" sz="2800" dirty="0" smtClean="0">
                <a:solidFill>
                  <a:schemeClr val="tx1"/>
                </a:solidFill>
              </a:rPr>
              <a:t>版</a:t>
            </a:r>
            <a:r>
              <a:rPr lang="zh-CN" altLang="en-US" sz="2800" dirty="0" smtClean="0"/>
              <a:t> ）</a:t>
            </a:r>
            <a:endParaRPr lang="zh-CN" altLang="en-US" sz="2800" dirty="0" smtClean="0">
              <a:solidFill>
                <a:schemeClr val="tx1"/>
              </a:solidFill>
            </a:endParaRPr>
          </a:p>
        </p:txBody>
      </p:sp>
      <p:sp>
        <p:nvSpPr>
          <p:cNvPr id="10243" name="内容占位符 2"/>
          <p:cNvSpPr>
            <a:spLocks noGrp="1"/>
          </p:cNvSpPr>
          <p:nvPr>
            <p:ph idx="1"/>
          </p:nvPr>
        </p:nvSpPr>
        <p:spPr>
          <a:xfrm>
            <a:off x="323528" y="836712"/>
            <a:ext cx="8540750" cy="5760640"/>
          </a:xfrm>
        </p:spPr>
        <p:txBody>
          <a:bodyPr/>
          <a:lstStyle/>
          <a:p>
            <a:pPr marL="0" indent="0">
              <a:buNone/>
            </a:pPr>
            <a:r>
              <a:rPr lang="en-US" altLang="zh-CN" b="1" dirty="0" smtClean="0"/>
              <a:t>1. </a:t>
            </a:r>
            <a:r>
              <a:rPr lang="zh-CN" altLang="en-US" b="1" dirty="0" smtClean="0">
                <a:solidFill>
                  <a:srgbClr val="FFFF00"/>
                </a:solidFill>
              </a:rPr>
              <a:t>封面 </a:t>
            </a:r>
            <a:r>
              <a:rPr lang="en-US" altLang="zh-CN" b="1" dirty="0" smtClean="0">
                <a:solidFill>
                  <a:srgbClr val="FFFF00"/>
                </a:solidFill>
              </a:rPr>
              <a:t>10</a:t>
            </a:r>
            <a:r>
              <a:rPr lang="zh-CN" altLang="en-US" b="1" dirty="0" smtClean="0">
                <a:solidFill>
                  <a:srgbClr val="FFFF00"/>
                </a:solidFill>
              </a:rPr>
              <a:t>分 </a:t>
            </a:r>
            <a:endParaRPr lang="en-US" altLang="zh-CN" b="1" dirty="0" smtClean="0">
              <a:solidFill>
                <a:srgbClr val="FFFF00"/>
              </a:solidFill>
            </a:endParaRPr>
          </a:p>
          <a:p>
            <a:r>
              <a:rPr lang="zh-CN" altLang="en-US" sz="2400" dirty="0" smtClean="0"/>
              <a:t>课程名称：</a:t>
            </a:r>
            <a:r>
              <a:rPr lang="zh-CN" altLang="en-US" sz="2400" u="sng" dirty="0" smtClean="0"/>
              <a:t>操作系统原理实验</a:t>
            </a:r>
            <a:endParaRPr lang="en-US" altLang="zh-CN" sz="2400" u="sng" dirty="0" smtClean="0"/>
          </a:p>
          <a:p>
            <a:r>
              <a:rPr lang="zh-CN" altLang="en-US" sz="2400" dirty="0" smtClean="0"/>
              <a:t>课程编号：</a:t>
            </a:r>
            <a:r>
              <a:rPr lang="en-US" altLang="zh-CN" sz="2400" u="sng" dirty="0" smtClean="0"/>
              <a:t>08060157</a:t>
            </a:r>
          </a:p>
          <a:p>
            <a:r>
              <a:rPr lang="zh-CN" altLang="en-US" sz="2400" dirty="0" smtClean="0"/>
              <a:t>学生姓名：</a:t>
            </a:r>
            <a:r>
              <a:rPr lang="zh-CN" altLang="en-US" sz="2400" u="sng" dirty="0" smtClean="0"/>
              <a:t>李</a:t>
            </a:r>
            <a:r>
              <a:rPr lang="en-US" altLang="zh-CN" sz="2400" u="sng" dirty="0" smtClean="0"/>
              <a:t>XX</a:t>
            </a:r>
          </a:p>
          <a:p>
            <a:r>
              <a:rPr lang="zh-CN" altLang="en-US" sz="2400" dirty="0" smtClean="0"/>
              <a:t>学号：</a:t>
            </a:r>
            <a:r>
              <a:rPr lang="en-US" altLang="zh-CN" sz="2400" i="1" u="sng" dirty="0" smtClean="0"/>
              <a:t>202XXXXXXX</a:t>
            </a:r>
          </a:p>
          <a:p>
            <a:r>
              <a:rPr lang="zh-CN" altLang="en-US" sz="2400" dirty="0" smtClean="0"/>
              <a:t>学院：</a:t>
            </a:r>
            <a:r>
              <a:rPr lang="zh-CN" altLang="en-US" sz="2400" u="sng" dirty="0" smtClean="0"/>
              <a:t>信息科学技术学院</a:t>
            </a:r>
            <a:endParaRPr lang="en-US" altLang="zh-CN" sz="2400" u="sng" dirty="0" smtClean="0"/>
          </a:p>
          <a:p>
            <a:r>
              <a:rPr lang="zh-CN" altLang="en-US" sz="2400" dirty="0" smtClean="0"/>
              <a:t>系：</a:t>
            </a:r>
            <a:r>
              <a:rPr lang="zh-CN" altLang="en-US" sz="2400" u="sng" dirty="0" smtClean="0"/>
              <a:t>计算机科学系</a:t>
            </a:r>
            <a:endParaRPr lang="en-US" altLang="zh-CN" sz="2400" u="sng" dirty="0" smtClean="0"/>
          </a:p>
          <a:p>
            <a:r>
              <a:rPr lang="zh-CN" altLang="en-US" sz="2400" dirty="0" smtClean="0"/>
              <a:t>专业：</a:t>
            </a:r>
            <a:r>
              <a:rPr lang="zh-CN" altLang="en-US" sz="2400" i="1" u="sng" dirty="0" smtClean="0"/>
              <a:t>软件工程</a:t>
            </a:r>
            <a:r>
              <a:rPr lang="zh-CN" altLang="en-US" sz="1800" i="1" u="sng" dirty="0" smtClean="0"/>
              <a:t>（或其它专业）</a:t>
            </a:r>
            <a:endParaRPr lang="en-US" altLang="zh-CN" sz="1800" i="1" dirty="0" smtClean="0"/>
          </a:p>
          <a:p>
            <a:r>
              <a:rPr lang="zh-CN" altLang="en-US" sz="2400" dirty="0" smtClean="0"/>
              <a:t>指导教师：</a:t>
            </a:r>
            <a:r>
              <a:rPr lang="zh-CN" altLang="en-US" sz="2400" u="sng" dirty="0" smtClean="0"/>
              <a:t>郝振明</a:t>
            </a:r>
            <a:endParaRPr lang="en-US" altLang="zh-CN" sz="2400" u="sng" dirty="0" smtClean="0"/>
          </a:p>
          <a:p>
            <a:r>
              <a:rPr lang="zh-CN" altLang="en-US" sz="2400" dirty="0" smtClean="0"/>
              <a:t>教师单位：</a:t>
            </a:r>
            <a:r>
              <a:rPr lang="zh-CN" altLang="en-US" sz="2400" u="sng" dirty="0" smtClean="0"/>
              <a:t>计算机科学系</a:t>
            </a:r>
            <a:endParaRPr lang="en-US" altLang="zh-CN" sz="2400" u="sng" dirty="0" smtClean="0"/>
          </a:p>
          <a:p>
            <a:r>
              <a:rPr lang="zh-CN" altLang="en-US" sz="2400" dirty="0" smtClean="0"/>
              <a:t>开课时间： </a:t>
            </a:r>
            <a:r>
              <a:rPr lang="en-US" altLang="zh-CN" sz="2400" u="sng" dirty="0" smtClean="0"/>
              <a:t>202X—202X</a:t>
            </a:r>
            <a:r>
              <a:rPr lang="zh-CN" altLang="en-US" sz="2400" dirty="0" smtClean="0"/>
              <a:t>学年第</a:t>
            </a:r>
            <a:r>
              <a:rPr lang="zh-CN" altLang="en-US" sz="2400" u="sng" dirty="0" smtClean="0"/>
              <a:t>二</a:t>
            </a:r>
            <a:r>
              <a:rPr lang="zh-CN" altLang="en-US" sz="2400" dirty="0" smtClean="0"/>
              <a:t>学期</a:t>
            </a:r>
            <a:endParaRPr lang="en-US" altLang="zh-CN" sz="2400" dirty="0" smtClean="0"/>
          </a:p>
          <a:p>
            <a:r>
              <a:rPr lang="en-US" altLang="zh-CN" sz="2400" dirty="0" smtClean="0"/>
              <a:t>               </a:t>
            </a:r>
            <a:r>
              <a:rPr lang="zh-CN" altLang="en-US" sz="2400" dirty="0" smtClean="0"/>
              <a:t>暨南大学教务处</a:t>
            </a:r>
            <a:endParaRPr lang="en-US" altLang="zh-CN" sz="2400" dirty="0" smtClean="0"/>
          </a:p>
          <a:p>
            <a:r>
              <a:rPr lang="en-US" altLang="zh-CN" sz="2400" dirty="0" smtClean="0"/>
              <a:t>                  </a:t>
            </a:r>
            <a:r>
              <a:rPr lang="en-US" altLang="zh-CN" sz="2400" i="1" u="sng" dirty="0" smtClean="0"/>
              <a:t>202X</a:t>
            </a:r>
            <a:r>
              <a:rPr lang="zh-CN" altLang="en-US" sz="2400" dirty="0" smtClean="0"/>
              <a:t>年  </a:t>
            </a:r>
            <a:r>
              <a:rPr lang="en-US" altLang="zh-CN" sz="2400" i="1" u="sng" dirty="0" smtClean="0"/>
              <a:t>6</a:t>
            </a:r>
            <a:r>
              <a:rPr lang="en-US" altLang="zh-CN" sz="2400" dirty="0" smtClean="0"/>
              <a:t>  </a:t>
            </a:r>
            <a:r>
              <a:rPr lang="zh-CN" altLang="en-US" sz="2400" dirty="0" smtClean="0"/>
              <a:t>月  </a:t>
            </a:r>
            <a:r>
              <a:rPr lang="en-US" altLang="zh-CN" sz="2400" i="1" u="sng" dirty="0" smtClean="0"/>
              <a:t>5</a:t>
            </a:r>
            <a:r>
              <a:rPr lang="en-US" altLang="zh-CN" sz="2400" dirty="0" smtClean="0"/>
              <a:t>  </a:t>
            </a:r>
            <a:r>
              <a:rPr lang="zh-CN" altLang="en-US" sz="2400" dirty="0" smtClean="0"/>
              <a:t>日</a:t>
            </a:r>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457200" y="609600"/>
            <a:ext cx="8305800" cy="622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dirty="0">
                <a:latin typeface="Times New Roman" pitchFamily="18" charset="0"/>
              </a:rPr>
              <a:t>        </a:t>
            </a:r>
            <a:r>
              <a:rPr kumimoji="1" lang="en-US" altLang="zh-CN" sz="2400" b="1" dirty="0">
                <a:latin typeface="Times New Roman" pitchFamily="18" charset="0"/>
              </a:rPr>
              <a:t>2. </a:t>
            </a:r>
            <a:r>
              <a:rPr kumimoji="1" lang="zh-CN" altLang="en-US" sz="2400" b="1" dirty="0">
                <a:latin typeface="Times New Roman" pitchFamily="18" charset="0"/>
              </a:rPr>
              <a:t>内存保护</a:t>
            </a:r>
          </a:p>
          <a:p>
            <a:pPr algn="just" eaLnBrk="1" hangingPunct="1">
              <a:lnSpc>
                <a:spcPct val="130000"/>
              </a:lnSpc>
              <a:spcBef>
                <a:spcPct val="50000"/>
              </a:spcBef>
            </a:pPr>
            <a:r>
              <a:rPr kumimoji="1" lang="zh-CN" altLang="en-US" sz="2400" dirty="0">
                <a:latin typeface="Times New Roman" pitchFamily="18" charset="0"/>
              </a:rPr>
              <a:t>       内存保护的主要</a:t>
            </a:r>
            <a:r>
              <a:rPr kumimoji="1" lang="zh-CN" altLang="en-US" sz="2400" b="1" u="sng" dirty="0">
                <a:latin typeface="Times New Roman" pitchFamily="18" charset="0"/>
              </a:rPr>
              <a:t>任务</a:t>
            </a:r>
            <a:r>
              <a:rPr kumimoji="1" lang="zh-CN" altLang="en-US" sz="2400" dirty="0">
                <a:latin typeface="Times New Roman" pitchFamily="18" charset="0"/>
              </a:rPr>
              <a:t>，是确保每道</a:t>
            </a:r>
            <a:r>
              <a:rPr kumimoji="1" lang="zh-CN" altLang="en-US" sz="2400" dirty="0">
                <a:solidFill>
                  <a:schemeClr val="tx2">
                    <a:lumMod val="60000"/>
                    <a:lumOff val="40000"/>
                  </a:schemeClr>
                </a:solidFill>
                <a:latin typeface="Times New Roman" pitchFamily="18" charset="0"/>
              </a:rPr>
              <a:t>用户程序都只在</a:t>
            </a:r>
            <a:r>
              <a:rPr kumimoji="1" lang="zh-CN" altLang="en-US" sz="2400" b="1" u="sng" dirty="0">
                <a:solidFill>
                  <a:schemeClr val="tx2">
                    <a:lumMod val="60000"/>
                    <a:lumOff val="40000"/>
                  </a:schemeClr>
                </a:solidFill>
                <a:latin typeface="Times New Roman" pitchFamily="18" charset="0"/>
              </a:rPr>
              <a:t>自己的内存空间内</a:t>
            </a:r>
            <a:r>
              <a:rPr kumimoji="1" lang="zh-CN" altLang="en-US" sz="2400" dirty="0">
                <a:solidFill>
                  <a:schemeClr val="tx2">
                    <a:lumMod val="60000"/>
                    <a:lumOff val="40000"/>
                  </a:schemeClr>
                </a:solidFill>
                <a:latin typeface="Times New Roman" pitchFamily="18" charset="0"/>
              </a:rPr>
              <a:t>运行</a:t>
            </a:r>
            <a:r>
              <a:rPr kumimoji="1" lang="zh-CN" altLang="en-US" sz="2400" dirty="0">
                <a:latin typeface="Times New Roman" pitchFamily="18" charset="0"/>
              </a:rPr>
              <a:t>，彼此互不干扰。 </a:t>
            </a:r>
          </a:p>
          <a:p>
            <a:pPr algn="just" eaLnBrk="1" hangingPunct="1">
              <a:lnSpc>
                <a:spcPct val="130000"/>
              </a:lnSpc>
              <a:spcBef>
                <a:spcPct val="50000"/>
              </a:spcBef>
            </a:pPr>
            <a:r>
              <a:rPr kumimoji="1" lang="zh-CN" altLang="en-US" sz="2400" dirty="0">
                <a:latin typeface="Times New Roman" pitchFamily="18" charset="0"/>
              </a:rPr>
              <a:t>       为了确保每道程序都只在自己的内存区中运行，必须设置内存保护机制。一种比较简单的内存保护机制，是设置两个</a:t>
            </a:r>
            <a:r>
              <a:rPr kumimoji="1" lang="zh-CN" altLang="en-US" sz="2400" b="1" u="sng" dirty="0">
                <a:solidFill>
                  <a:schemeClr val="tx2"/>
                </a:solidFill>
                <a:latin typeface="Times New Roman" pitchFamily="18" charset="0"/>
              </a:rPr>
              <a:t>界限寄存器</a:t>
            </a:r>
            <a:r>
              <a:rPr kumimoji="1" lang="zh-CN" altLang="en-US" sz="2400" dirty="0">
                <a:latin typeface="Times New Roman" pitchFamily="18" charset="0"/>
              </a:rPr>
              <a:t>，分别用于存放正在执行程序的</a:t>
            </a:r>
            <a:r>
              <a:rPr kumimoji="1" lang="zh-CN" altLang="en-US" sz="2400" dirty="0">
                <a:solidFill>
                  <a:schemeClr val="tx2"/>
                </a:solidFill>
                <a:latin typeface="Times New Roman" pitchFamily="18" charset="0"/>
              </a:rPr>
              <a:t>上界</a:t>
            </a:r>
            <a:r>
              <a:rPr kumimoji="1" lang="zh-CN" altLang="en-US" sz="2400" dirty="0">
                <a:latin typeface="Times New Roman" pitchFamily="18" charset="0"/>
              </a:rPr>
              <a:t>和</a:t>
            </a:r>
            <a:r>
              <a:rPr kumimoji="1" lang="zh-CN" altLang="en-US" sz="2400" dirty="0">
                <a:solidFill>
                  <a:schemeClr val="tx2"/>
                </a:solidFill>
                <a:latin typeface="Times New Roman" pitchFamily="18" charset="0"/>
              </a:rPr>
              <a:t>下界</a:t>
            </a:r>
            <a:r>
              <a:rPr kumimoji="1" lang="zh-CN" altLang="en-US" sz="2400" dirty="0">
                <a:latin typeface="Times New Roman" pitchFamily="18" charset="0"/>
              </a:rPr>
              <a:t>。系统须对每条指令所要访问的地址进行检查，如果发生越界，便发出越界中断请求，以停止该程序的执行。如果这种检查完全用软件实现，则每执行一条指令，便须增加若干条指令去进行越界检查，这将显著降低程序的运行速度。因此，</a:t>
            </a:r>
            <a:r>
              <a:rPr kumimoji="1" lang="zh-CN" altLang="en-US" sz="2400" b="1" dirty="0">
                <a:solidFill>
                  <a:srgbClr val="FF6600"/>
                </a:solidFill>
                <a:latin typeface="Times New Roman" pitchFamily="18" charset="0"/>
              </a:rPr>
              <a:t>越界检查都由硬件实现</a:t>
            </a:r>
            <a:r>
              <a:rPr kumimoji="1" lang="zh-CN" altLang="en-US" sz="2400" dirty="0">
                <a:latin typeface="Times New Roman" pitchFamily="18" charset="0"/>
              </a:rPr>
              <a:t>。当然， 对发生越界后的处理， 还须与软件配合来完成。 </a:t>
            </a:r>
          </a:p>
        </p:txBody>
      </p:sp>
      <p:sp>
        <p:nvSpPr>
          <p:cNvPr id="3" name="下箭头 2"/>
          <p:cNvSpPr/>
          <p:nvPr/>
        </p:nvSpPr>
        <p:spPr bwMode="auto">
          <a:xfrm rot="16200000">
            <a:off x="214706" y="1376772"/>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533400" y="533400"/>
            <a:ext cx="8077200" cy="608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spcBef>
                <a:spcPct val="50000"/>
              </a:spcBef>
            </a:pPr>
            <a:r>
              <a:rPr kumimoji="1" lang="en-US" altLang="zh-CN" sz="2400" b="1" dirty="0">
                <a:latin typeface="Times New Roman" pitchFamily="18" charset="0"/>
              </a:rPr>
              <a:t>       3. </a:t>
            </a:r>
            <a:r>
              <a:rPr kumimoji="1" lang="zh-CN" altLang="en-US" sz="2400" b="1" dirty="0">
                <a:latin typeface="Times New Roman" pitchFamily="18" charset="0"/>
              </a:rPr>
              <a:t>地址映射</a:t>
            </a:r>
          </a:p>
          <a:p>
            <a:pPr algn="just" eaLnBrk="1" hangingPunct="1">
              <a:lnSpc>
                <a:spcPct val="110000"/>
              </a:lnSpc>
              <a:spcBef>
                <a:spcPct val="50000"/>
              </a:spcBef>
            </a:pPr>
            <a:r>
              <a:rPr kumimoji="1" lang="zh-CN" altLang="en-US" sz="2400" dirty="0">
                <a:latin typeface="Times New Roman" pitchFamily="18" charset="0"/>
              </a:rPr>
              <a:t>         一个应用程序</a:t>
            </a:r>
            <a:r>
              <a:rPr kumimoji="1" lang="en-US" altLang="zh-CN" sz="2400" dirty="0">
                <a:latin typeface="Times New Roman" pitchFamily="18" charset="0"/>
              </a:rPr>
              <a:t>(</a:t>
            </a:r>
            <a:r>
              <a:rPr kumimoji="1" lang="zh-CN" altLang="en-US" sz="2400" dirty="0">
                <a:latin typeface="Times New Roman" pitchFamily="18" charset="0"/>
              </a:rPr>
              <a:t>源程序</a:t>
            </a:r>
            <a:r>
              <a:rPr kumimoji="1" lang="en-US" altLang="zh-CN" sz="2400" dirty="0">
                <a:latin typeface="Times New Roman" pitchFamily="18" charset="0"/>
              </a:rPr>
              <a:t>)</a:t>
            </a:r>
            <a:r>
              <a:rPr kumimoji="1" lang="zh-CN" altLang="en-US" sz="2400" dirty="0">
                <a:latin typeface="Times New Roman" pitchFamily="18" charset="0"/>
              </a:rPr>
              <a:t>经编译后，通常会形成若干个</a:t>
            </a:r>
            <a:r>
              <a:rPr kumimoji="1" lang="zh-CN" altLang="en-US" sz="2400" u="sng" dirty="0">
                <a:latin typeface="Times New Roman" pitchFamily="18" charset="0"/>
              </a:rPr>
              <a:t>目标程序</a:t>
            </a:r>
            <a:r>
              <a:rPr kumimoji="1" lang="zh-CN" altLang="en-US" sz="2400" dirty="0">
                <a:latin typeface="Times New Roman" pitchFamily="18" charset="0"/>
              </a:rPr>
              <a:t>；这些目标程序再经过链接便形成了</a:t>
            </a:r>
            <a:r>
              <a:rPr kumimoji="1" lang="zh-CN" altLang="en-US" sz="2400" u="sng" dirty="0">
                <a:latin typeface="Times New Roman" pitchFamily="18" charset="0"/>
              </a:rPr>
              <a:t>可装入程序</a:t>
            </a:r>
            <a:r>
              <a:rPr kumimoji="1" lang="zh-CN" altLang="en-US" sz="2400" dirty="0">
                <a:latin typeface="Times New Roman" pitchFamily="18" charset="0"/>
              </a:rPr>
              <a:t>。这些程序的地址都是从</a:t>
            </a:r>
            <a:r>
              <a:rPr kumimoji="1" lang="zh-CN" altLang="en-US" sz="2400" dirty="0">
                <a:latin typeface="Courier New" pitchFamily="49" charset="0"/>
              </a:rPr>
              <a:t>“</a:t>
            </a:r>
            <a:r>
              <a:rPr kumimoji="1" lang="en-US" altLang="zh-CN" sz="2400" dirty="0">
                <a:latin typeface="Times New Roman" pitchFamily="18" charset="0"/>
              </a:rPr>
              <a:t>0</a:t>
            </a:r>
            <a:r>
              <a:rPr kumimoji="1" lang="en-US" altLang="zh-CN" sz="2400" dirty="0">
                <a:latin typeface="Courier New" pitchFamily="49" charset="0"/>
              </a:rPr>
              <a:t>”</a:t>
            </a:r>
            <a:r>
              <a:rPr kumimoji="1" lang="zh-CN" altLang="en-US" sz="2400" dirty="0">
                <a:latin typeface="Times New Roman" pitchFamily="18" charset="0"/>
              </a:rPr>
              <a:t>开始的，程序中的其它地址都是相对于起始地址计算的； 由这些地址所形成的地址范围称为</a:t>
            </a:r>
            <a:r>
              <a:rPr kumimoji="1" lang="zh-CN" altLang="en-US" sz="2400" dirty="0">
                <a:latin typeface="Courier New" pitchFamily="49" charset="0"/>
              </a:rPr>
              <a:t>“</a:t>
            </a:r>
            <a:r>
              <a:rPr kumimoji="1" lang="zh-CN" altLang="en-US" sz="2400" b="1" dirty="0">
                <a:solidFill>
                  <a:schemeClr val="tx2"/>
                </a:solidFill>
                <a:latin typeface="Times New Roman" pitchFamily="18" charset="0"/>
              </a:rPr>
              <a:t>地址空间</a:t>
            </a:r>
            <a:r>
              <a:rPr kumimoji="1" lang="zh-CN" altLang="en-US" sz="2400" dirty="0">
                <a:latin typeface="Courier New" pitchFamily="49" charset="0"/>
              </a:rPr>
              <a:t>”</a:t>
            </a:r>
            <a:r>
              <a:rPr kumimoji="1" lang="zh-CN" altLang="en-US" sz="2400" dirty="0">
                <a:latin typeface="Times New Roman" pitchFamily="18" charset="0"/>
              </a:rPr>
              <a:t>， 其中的地址称为</a:t>
            </a:r>
            <a:r>
              <a:rPr kumimoji="1" lang="zh-CN" altLang="en-US" sz="2400" dirty="0">
                <a:latin typeface="Courier New" pitchFamily="49" charset="0"/>
              </a:rPr>
              <a:t>“</a:t>
            </a:r>
            <a:r>
              <a:rPr kumimoji="1" lang="zh-CN" altLang="en-US" sz="2400" b="1" dirty="0">
                <a:solidFill>
                  <a:schemeClr val="tx2"/>
                </a:solidFill>
                <a:latin typeface="Times New Roman" pitchFamily="18" charset="0"/>
              </a:rPr>
              <a:t>逻辑地址</a:t>
            </a:r>
            <a:r>
              <a:rPr kumimoji="1" lang="zh-CN" altLang="en-US" sz="2400" dirty="0">
                <a:latin typeface="Courier New" pitchFamily="49" charset="0"/>
              </a:rPr>
              <a:t>”</a:t>
            </a:r>
            <a:r>
              <a:rPr kumimoji="1" lang="zh-CN" altLang="en-US" sz="2400" dirty="0">
                <a:latin typeface="Times New Roman" pitchFamily="18" charset="0"/>
              </a:rPr>
              <a:t>或</a:t>
            </a:r>
            <a:r>
              <a:rPr kumimoji="1" lang="zh-CN" altLang="en-US" sz="2400" dirty="0">
                <a:latin typeface="Courier New" pitchFamily="49" charset="0"/>
              </a:rPr>
              <a:t>“</a:t>
            </a:r>
            <a:r>
              <a:rPr kumimoji="1" lang="zh-CN" altLang="en-US" sz="2400" b="1" dirty="0">
                <a:solidFill>
                  <a:schemeClr val="tx2"/>
                </a:solidFill>
                <a:latin typeface="Times New Roman" pitchFamily="18" charset="0"/>
              </a:rPr>
              <a:t>相对地址</a:t>
            </a:r>
            <a:r>
              <a:rPr kumimoji="1" lang="zh-CN" altLang="en-US" sz="2400" dirty="0">
                <a:latin typeface="Courier New" pitchFamily="49" charset="0"/>
              </a:rPr>
              <a:t>”</a:t>
            </a:r>
            <a:r>
              <a:rPr kumimoji="1" lang="zh-CN" altLang="en-US" sz="2400" dirty="0">
                <a:latin typeface="Times New Roman" pitchFamily="18" charset="0"/>
              </a:rPr>
              <a:t>。此外，由内存中的一系列单元所限定的地址范围称为</a:t>
            </a:r>
            <a:r>
              <a:rPr kumimoji="1" lang="zh-CN" altLang="en-US" sz="2400" dirty="0">
                <a:latin typeface="Courier New" pitchFamily="49" charset="0"/>
              </a:rPr>
              <a:t>“</a:t>
            </a:r>
            <a:r>
              <a:rPr kumimoji="1" lang="zh-CN" altLang="en-US" sz="2400" dirty="0">
                <a:solidFill>
                  <a:schemeClr val="tx2"/>
                </a:solidFill>
                <a:latin typeface="Times New Roman" pitchFamily="18" charset="0"/>
              </a:rPr>
              <a:t>内存空间</a:t>
            </a:r>
            <a:r>
              <a:rPr kumimoji="1" lang="zh-CN" altLang="en-US" sz="2400" dirty="0">
                <a:latin typeface="Courier New" pitchFamily="49" charset="0"/>
              </a:rPr>
              <a:t>”</a:t>
            </a:r>
            <a:r>
              <a:rPr kumimoji="1" lang="zh-CN" altLang="en-US" sz="2400" dirty="0">
                <a:latin typeface="Times New Roman" pitchFamily="18" charset="0"/>
              </a:rPr>
              <a:t>， 其中的地址称为</a:t>
            </a:r>
            <a:r>
              <a:rPr kumimoji="1" lang="zh-CN" altLang="en-US" sz="2400" dirty="0">
                <a:latin typeface="Courier New" pitchFamily="49" charset="0"/>
              </a:rPr>
              <a:t>“</a:t>
            </a:r>
            <a:r>
              <a:rPr kumimoji="1" lang="zh-CN" altLang="en-US" sz="2400" dirty="0">
                <a:solidFill>
                  <a:schemeClr val="tx2"/>
                </a:solidFill>
                <a:latin typeface="Times New Roman" pitchFamily="18" charset="0"/>
              </a:rPr>
              <a:t>物理地址</a:t>
            </a:r>
            <a:r>
              <a:rPr kumimoji="1" lang="zh-CN" altLang="en-US" sz="2400" dirty="0">
                <a:latin typeface="Courier New" pitchFamily="49" charset="0"/>
              </a:rPr>
              <a:t>”</a:t>
            </a:r>
            <a:r>
              <a:rPr kumimoji="1" lang="zh-CN" altLang="en-US" sz="2400" dirty="0">
                <a:latin typeface="Times New Roman" pitchFamily="18" charset="0"/>
              </a:rPr>
              <a:t>。</a:t>
            </a:r>
          </a:p>
          <a:p>
            <a:pPr algn="just" eaLnBrk="1" hangingPunct="1">
              <a:lnSpc>
                <a:spcPct val="110000"/>
              </a:lnSpc>
              <a:spcBef>
                <a:spcPct val="50000"/>
              </a:spcBef>
            </a:pPr>
            <a:r>
              <a:rPr kumimoji="1" lang="zh-CN" altLang="en-US" sz="2400" dirty="0">
                <a:latin typeface="Times New Roman" pitchFamily="18" charset="0"/>
              </a:rPr>
              <a:t>        在多道程序环境下，每道程序不可能都从</a:t>
            </a:r>
            <a:r>
              <a:rPr kumimoji="1" lang="zh-CN" altLang="en-US" sz="2400" dirty="0">
                <a:latin typeface="Courier New" pitchFamily="49" charset="0"/>
              </a:rPr>
              <a:t>“</a:t>
            </a:r>
            <a:r>
              <a:rPr kumimoji="1" lang="en-US" altLang="zh-CN" sz="2400" dirty="0">
                <a:latin typeface="Times New Roman" pitchFamily="18" charset="0"/>
              </a:rPr>
              <a:t>0</a:t>
            </a:r>
            <a:r>
              <a:rPr kumimoji="1" lang="en-US" altLang="zh-CN" sz="2400" dirty="0">
                <a:latin typeface="Courier New" pitchFamily="49" charset="0"/>
              </a:rPr>
              <a:t>”</a:t>
            </a:r>
            <a:r>
              <a:rPr kumimoji="1" lang="zh-CN" altLang="en-US" sz="2400" dirty="0">
                <a:latin typeface="Times New Roman" pitchFamily="18" charset="0"/>
              </a:rPr>
              <a:t>地址开始装入</a:t>
            </a:r>
            <a:r>
              <a:rPr kumimoji="1" lang="en-US" altLang="zh-CN" sz="2400" dirty="0">
                <a:latin typeface="Times New Roman" pitchFamily="18" charset="0"/>
              </a:rPr>
              <a:t>(</a:t>
            </a:r>
            <a:r>
              <a:rPr kumimoji="1" lang="zh-CN" altLang="en-US" sz="2400" dirty="0">
                <a:latin typeface="Times New Roman" pitchFamily="18" charset="0"/>
              </a:rPr>
              <a:t>内存</a:t>
            </a:r>
            <a:r>
              <a:rPr kumimoji="1" lang="en-US" altLang="zh-CN" sz="2400" dirty="0">
                <a:latin typeface="Times New Roman" pitchFamily="18" charset="0"/>
              </a:rPr>
              <a:t>)</a:t>
            </a:r>
            <a:r>
              <a:rPr kumimoji="1" lang="zh-CN" altLang="en-US" sz="2400" dirty="0">
                <a:latin typeface="Times New Roman" pitchFamily="18" charset="0"/>
              </a:rPr>
              <a:t>， 这就致使地址空间内的逻辑地址和内存空间中的物理地址不相一致。使程序能正确运行，存储器管理必须提供地址映射功能，以</a:t>
            </a:r>
            <a:r>
              <a:rPr kumimoji="1" lang="zh-CN" altLang="en-US" sz="2400" u="sng" dirty="0">
                <a:solidFill>
                  <a:schemeClr val="tx2">
                    <a:lumMod val="60000"/>
                    <a:lumOff val="40000"/>
                  </a:schemeClr>
                </a:solidFill>
                <a:latin typeface="Times New Roman" pitchFamily="18" charset="0"/>
              </a:rPr>
              <a:t>将地址空间中的</a:t>
            </a:r>
            <a:r>
              <a:rPr kumimoji="1" lang="zh-CN" altLang="en-US" sz="2400" b="1" u="sng" dirty="0">
                <a:solidFill>
                  <a:schemeClr val="tx2"/>
                </a:solidFill>
                <a:latin typeface="Times New Roman" pitchFamily="18" charset="0"/>
              </a:rPr>
              <a:t>逻辑地址</a:t>
            </a:r>
            <a:r>
              <a:rPr kumimoji="1" lang="zh-CN" altLang="en-US" sz="2400" u="sng" dirty="0">
                <a:solidFill>
                  <a:schemeClr val="tx2">
                    <a:lumMod val="60000"/>
                    <a:lumOff val="40000"/>
                  </a:schemeClr>
                </a:solidFill>
                <a:latin typeface="Times New Roman" pitchFamily="18" charset="0"/>
              </a:rPr>
              <a:t>转换为内存空间中与之对应的</a:t>
            </a:r>
            <a:r>
              <a:rPr kumimoji="1" lang="zh-CN" altLang="en-US" sz="2400" b="1" u="sng" dirty="0">
                <a:solidFill>
                  <a:schemeClr val="tx2"/>
                </a:solidFill>
                <a:latin typeface="Times New Roman" pitchFamily="18" charset="0"/>
              </a:rPr>
              <a:t>物理地址</a:t>
            </a:r>
            <a:r>
              <a:rPr kumimoji="1" lang="zh-CN" altLang="en-US" sz="2400" dirty="0">
                <a:latin typeface="Times New Roman" pitchFamily="18" charset="0"/>
              </a:rPr>
              <a:t>。该功能应在硬件的支持下完成。 </a:t>
            </a:r>
          </a:p>
        </p:txBody>
      </p:sp>
      <p:sp>
        <p:nvSpPr>
          <p:cNvPr id="3" name="下箭头 2"/>
          <p:cNvSpPr/>
          <p:nvPr/>
        </p:nvSpPr>
        <p:spPr bwMode="auto">
          <a:xfrm rot="16200000">
            <a:off x="108012" y="5337212"/>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4"/>
          <p:cNvSpPr txBox="1">
            <a:spLocks noChangeArrowheads="1"/>
          </p:cNvSpPr>
          <p:nvPr/>
        </p:nvSpPr>
        <p:spPr bwMode="auto">
          <a:xfrm>
            <a:off x="609600" y="762000"/>
            <a:ext cx="8077200" cy="557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b="1" dirty="0">
                <a:latin typeface="Times New Roman" pitchFamily="18" charset="0"/>
              </a:rPr>
              <a:t>       4. </a:t>
            </a:r>
            <a:r>
              <a:rPr kumimoji="1" lang="zh-CN" altLang="en-US" sz="2400" b="1" dirty="0">
                <a:latin typeface="Times New Roman" pitchFamily="18" charset="0"/>
              </a:rPr>
              <a:t>内存扩充</a:t>
            </a:r>
            <a:r>
              <a:rPr kumimoji="1" lang="zh-CN" altLang="en-US" sz="2400" dirty="0">
                <a:latin typeface="Times New Roman" pitchFamily="18" charset="0"/>
              </a:rPr>
              <a:t></a:t>
            </a:r>
          </a:p>
          <a:p>
            <a:pPr algn="just" eaLnBrk="1" hangingPunct="1">
              <a:lnSpc>
                <a:spcPct val="135000"/>
              </a:lnSpc>
              <a:spcBef>
                <a:spcPct val="50000"/>
              </a:spcBef>
            </a:pPr>
            <a:r>
              <a:rPr kumimoji="1" lang="zh-CN" altLang="en-US" sz="2400" dirty="0">
                <a:latin typeface="Times New Roman" pitchFamily="18" charset="0"/>
              </a:rPr>
              <a:t>       存储器管理中的内存扩充任务，并非是去扩大物理内存的容量，而是借助于</a:t>
            </a:r>
            <a:r>
              <a:rPr kumimoji="1" lang="zh-CN" altLang="en-US" sz="2400" b="1" dirty="0">
                <a:solidFill>
                  <a:schemeClr val="tx2"/>
                </a:solidFill>
                <a:latin typeface="Times New Roman" pitchFamily="18" charset="0"/>
              </a:rPr>
              <a:t>虚拟存储技</a:t>
            </a:r>
            <a:r>
              <a:rPr kumimoji="1" lang="zh-CN" altLang="en-US" sz="2400" b="1" dirty="0" smtClean="0">
                <a:solidFill>
                  <a:schemeClr val="tx2"/>
                </a:solidFill>
                <a:latin typeface="Times New Roman" pitchFamily="18" charset="0"/>
              </a:rPr>
              <a:t>术</a:t>
            </a:r>
            <a:r>
              <a:rPr kumimoji="1" lang="en-US" altLang="zh-CN" sz="2400" b="1" baseline="30000" dirty="0" smtClean="0">
                <a:solidFill>
                  <a:schemeClr val="tx2"/>
                </a:solidFill>
                <a:latin typeface="Times New Roman" pitchFamily="18" charset="0"/>
              </a:rPr>
              <a:t>chp5</a:t>
            </a:r>
            <a:r>
              <a:rPr kumimoji="1" lang="zh-CN" altLang="en-US" sz="2400" dirty="0" smtClean="0">
                <a:latin typeface="Times New Roman" pitchFamily="18" charset="0"/>
              </a:rPr>
              <a:t>，</a:t>
            </a:r>
            <a:r>
              <a:rPr kumimoji="1" lang="zh-CN" altLang="en-US" sz="2400" dirty="0">
                <a:solidFill>
                  <a:schemeClr val="tx2"/>
                </a:solidFill>
                <a:latin typeface="Times New Roman" pitchFamily="18" charset="0"/>
              </a:rPr>
              <a:t>从逻辑上去扩充内存容量</a:t>
            </a:r>
            <a:r>
              <a:rPr kumimoji="1" lang="zh-CN" altLang="en-US" sz="2400" dirty="0">
                <a:latin typeface="Times New Roman" pitchFamily="18" charset="0"/>
              </a:rPr>
              <a:t>，使用户所感觉到的内存容量比实际内存容量大得多； 或者是让更多的用户程序能并发运行。这样，既满足了用户的需要，改善了系统的性能，又基本上不增加硬件投资。 为了能在逻辑上扩充内存，系统必须具有内存扩充机制， 用于实现下述各功能：</a:t>
            </a:r>
          </a:p>
          <a:p>
            <a:pPr eaLnBrk="1" hangingPunct="1">
              <a:lnSpc>
                <a:spcPct val="13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(1) </a:t>
            </a:r>
            <a:r>
              <a:rPr kumimoji="1" lang="zh-CN" altLang="en-US" sz="2400" dirty="0">
                <a:latin typeface="Times New Roman" pitchFamily="18" charset="0"/>
              </a:rPr>
              <a:t>请求调入功能。 </a:t>
            </a:r>
          </a:p>
          <a:p>
            <a:pPr eaLnBrk="1" hangingPunct="1">
              <a:lnSpc>
                <a:spcPct val="13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(2) </a:t>
            </a:r>
            <a:r>
              <a:rPr kumimoji="1" lang="zh-CN" altLang="en-US" sz="2400" dirty="0">
                <a:latin typeface="Times New Roman" pitchFamily="18" charset="0"/>
              </a:rPr>
              <a:t>置换功能。 </a:t>
            </a:r>
          </a:p>
        </p:txBody>
      </p:sp>
      <p:sp>
        <p:nvSpPr>
          <p:cNvPr id="3" name="下箭头 2"/>
          <p:cNvSpPr/>
          <p:nvPr/>
        </p:nvSpPr>
        <p:spPr bwMode="auto">
          <a:xfrm rot="16200000">
            <a:off x="214706" y="1952836"/>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762000" y="914400"/>
            <a:ext cx="77724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800" b="1" dirty="0">
                <a:latin typeface="Times New Roman" pitchFamily="18" charset="0"/>
              </a:rPr>
              <a:t>       </a:t>
            </a:r>
            <a:r>
              <a:rPr kumimoji="1" lang="en-US" altLang="zh-CN" sz="3200" b="1" dirty="0">
                <a:solidFill>
                  <a:srgbClr val="FF6600"/>
                </a:solidFill>
                <a:latin typeface="Times New Roman" pitchFamily="18" charset="0"/>
              </a:rPr>
              <a:t>1.4.3 </a:t>
            </a:r>
            <a:r>
              <a:rPr kumimoji="1" lang="zh-CN" altLang="en-US" sz="3200" b="1" dirty="0">
                <a:solidFill>
                  <a:srgbClr val="FF6600"/>
                </a:solidFill>
                <a:latin typeface="Times New Roman" pitchFamily="18" charset="0"/>
              </a:rPr>
              <a:t>设备管理功能</a:t>
            </a:r>
            <a:r>
              <a:rPr kumimoji="1" lang="zh-CN" altLang="en-US" sz="3200" b="1" dirty="0">
                <a:latin typeface="Times New Roman" pitchFamily="18" charset="0"/>
              </a:rPr>
              <a:t>（第</a:t>
            </a:r>
            <a:r>
              <a:rPr kumimoji="1" lang="en-US" altLang="zh-CN" sz="3200" b="1" dirty="0">
                <a:latin typeface="Times New Roman" pitchFamily="18" charset="0"/>
              </a:rPr>
              <a:t>6</a:t>
            </a:r>
            <a:r>
              <a:rPr kumimoji="1" lang="zh-CN" altLang="en-US" sz="3200" b="1" dirty="0">
                <a:latin typeface="Times New Roman" pitchFamily="18" charset="0"/>
              </a:rPr>
              <a:t>章）</a:t>
            </a:r>
            <a:r>
              <a:rPr kumimoji="1" lang="zh-CN" altLang="en-US" sz="2200" b="1" dirty="0">
                <a:latin typeface="Times New Roman" pitchFamily="18" charset="0"/>
              </a:rPr>
              <a:t>略</a:t>
            </a:r>
            <a:endParaRPr kumimoji="1" lang="zh-CN" altLang="en-US" sz="2200" b="1" dirty="0">
              <a:solidFill>
                <a:srgbClr val="FF6600"/>
              </a:solidFill>
              <a:latin typeface="Times New Roman" pitchFamily="18" charset="0"/>
            </a:endParaRPr>
          </a:p>
          <a:p>
            <a:pPr algn="just" eaLnBrk="1" hangingPunct="1">
              <a:lnSpc>
                <a:spcPct val="150000"/>
              </a:lnSpc>
              <a:spcBef>
                <a:spcPct val="50000"/>
              </a:spcBef>
            </a:pPr>
            <a:r>
              <a:rPr kumimoji="1" lang="zh-CN" altLang="en-US" sz="2400" dirty="0">
                <a:latin typeface="Times New Roman" pitchFamily="18" charset="0"/>
              </a:rPr>
              <a:t>       </a:t>
            </a:r>
            <a:r>
              <a:rPr kumimoji="1" lang="zh-CN" altLang="en-US" sz="2400" b="1" dirty="0">
                <a:solidFill>
                  <a:schemeClr val="tx2"/>
                </a:solidFill>
                <a:latin typeface="Times New Roman" pitchFamily="18" charset="0"/>
              </a:rPr>
              <a:t>设备管理</a:t>
            </a:r>
            <a:r>
              <a:rPr kumimoji="1" lang="zh-CN" altLang="en-US" sz="2400" dirty="0">
                <a:latin typeface="Times New Roman" pitchFamily="18" charset="0"/>
              </a:rPr>
              <a:t>用于</a:t>
            </a:r>
            <a:r>
              <a:rPr kumimoji="1" lang="zh-CN" altLang="en-US" sz="2400" b="1" u="sng" dirty="0">
                <a:latin typeface="Times New Roman" pitchFamily="18" charset="0"/>
              </a:rPr>
              <a:t>管理</a:t>
            </a:r>
            <a:r>
              <a:rPr kumimoji="1" lang="zh-CN" altLang="en-US" sz="2400" u="sng" dirty="0">
                <a:latin typeface="Times New Roman" pitchFamily="18" charset="0"/>
              </a:rPr>
              <a:t>计算机系统中</a:t>
            </a:r>
            <a:r>
              <a:rPr kumimoji="1" lang="zh-CN" altLang="en-US" sz="2400" u="sng" dirty="0">
                <a:solidFill>
                  <a:schemeClr val="tx2"/>
                </a:solidFill>
                <a:latin typeface="Times New Roman" pitchFamily="18" charset="0"/>
              </a:rPr>
              <a:t>所有的外围设备</a:t>
            </a:r>
            <a:r>
              <a:rPr kumimoji="1" lang="zh-CN" altLang="en-US" sz="2400" dirty="0">
                <a:latin typeface="Times New Roman" pitchFamily="18" charset="0"/>
              </a:rPr>
              <a:t>， 而设备管理的主要任务是，完成用户进程提出的</a:t>
            </a:r>
            <a:r>
              <a:rPr kumimoji="1" lang="en-US" altLang="zh-CN" sz="2400" dirty="0">
                <a:latin typeface="Times New Roman" pitchFamily="18" charset="0"/>
              </a:rPr>
              <a:t>I/O</a:t>
            </a:r>
            <a:r>
              <a:rPr kumimoji="1" lang="zh-CN" altLang="en-US" sz="2400" dirty="0">
                <a:solidFill>
                  <a:schemeClr val="tx2"/>
                </a:solidFill>
                <a:latin typeface="Times New Roman" pitchFamily="18" charset="0"/>
              </a:rPr>
              <a:t>请求</a:t>
            </a:r>
            <a:r>
              <a:rPr kumimoji="1" lang="zh-CN" altLang="en-US" sz="2400" dirty="0">
                <a:latin typeface="Times New Roman" pitchFamily="18" charset="0"/>
              </a:rPr>
              <a:t>； 为用户进程</a:t>
            </a:r>
            <a:r>
              <a:rPr kumimoji="1" lang="zh-CN" altLang="en-US" sz="2400" dirty="0">
                <a:solidFill>
                  <a:schemeClr val="tx2"/>
                </a:solidFill>
                <a:latin typeface="Times New Roman" pitchFamily="18" charset="0"/>
              </a:rPr>
              <a:t>分配</a:t>
            </a:r>
            <a:r>
              <a:rPr kumimoji="1" lang="zh-CN" altLang="en-US" sz="2400" dirty="0">
                <a:latin typeface="Times New Roman" pitchFamily="18" charset="0"/>
              </a:rPr>
              <a:t>其所需的</a:t>
            </a:r>
            <a:r>
              <a:rPr kumimoji="1" lang="en-US" altLang="zh-CN" sz="2400" dirty="0">
                <a:latin typeface="Times New Roman" pitchFamily="18" charset="0"/>
              </a:rPr>
              <a:t>I/O</a:t>
            </a:r>
            <a:r>
              <a:rPr kumimoji="1" lang="zh-CN" altLang="en-US" sz="2400" dirty="0">
                <a:latin typeface="Times New Roman" pitchFamily="18" charset="0"/>
              </a:rPr>
              <a:t>设备；提高</a:t>
            </a:r>
            <a:r>
              <a:rPr kumimoji="1" lang="en-US" altLang="zh-CN" sz="2400" dirty="0">
                <a:latin typeface="Times New Roman" pitchFamily="18" charset="0"/>
              </a:rPr>
              <a:t>CPU</a:t>
            </a:r>
            <a:r>
              <a:rPr kumimoji="1" lang="zh-CN" altLang="en-US" sz="2400" dirty="0">
                <a:latin typeface="Times New Roman" pitchFamily="18" charset="0"/>
              </a:rPr>
              <a:t>和</a:t>
            </a:r>
            <a:r>
              <a:rPr kumimoji="1" lang="en-US" altLang="zh-CN" sz="2400" dirty="0">
                <a:latin typeface="Times New Roman" pitchFamily="18" charset="0"/>
              </a:rPr>
              <a:t>I/O</a:t>
            </a:r>
            <a:r>
              <a:rPr kumimoji="1" lang="zh-CN" altLang="en-US" sz="2400" dirty="0">
                <a:latin typeface="Times New Roman" pitchFamily="18" charset="0"/>
              </a:rPr>
              <a:t>设备的</a:t>
            </a:r>
            <a:r>
              <a:rPr kumimoji="1" lang="zh-CN" altLang="en-US" sz="2400" dirty="0">
                <a:solidFill>
                  <a:schemeClr val="tx2"/>
                </a:solidFill>
                <a:latin typeface="Times New Roman" pitchFamily="18" charset="0"/>
              </a:rPr>
              <a:t>利用率</a:t>
            </a:r>
            <a:r>
              <a:rPr kumimoji="1" lang="zh-CN" altLang="en-US" sz="2400" dirty="0">
                <a:latin typeface="Times New Roman" pitchFamily="18" charset="0"/>
              </a:rPr>
              <a:t>；提高</a:t>
            </a:r>
            <a:r>
              <a:rPr kumimoji="1" lang="en-US" altLang="zh-CN" sz="2400" dirty="0">
                <a:latin typeface="Times New Roman" pitchFamily="18" charset="0"/>
              </a:rPr>
              <a:t>I/O</a:t>
            </a:r>
            <a:r>
              <a:rPr kumimoji="1" lang="zh-CN" altLang="en-US" sz="2400" dirty="0">
                <a:solidFill>
                  <a:schemeClr val="tx2"/>
                </a:solidFill>
                <a:latin typeface="Times New Roman" pitchFamily="18" charset="0"/>
              </a:rPr>
              <a:t>速度</a:t>
            </a:r>
            <a:r>
              <a:rPr kumimoji="1" lang="zh-CN" altLang="en-US" sz="2400" dirty="0">
                <a:latin typeface="Times New Roman" pitchFamily="18" charset="0"/>
              </a:rPr>
              <a:t>；</a:t>
            </a:r>
            <a:r>
              <a:rPr kumimoji="1" lang="zh-CN" altLang="en-US" sz="2400" dirty="0">
                <a:solidFill>
                  <a:schemeClr val="tx2"/>
                </a:solidFill>
                <a:latin typeface="Times New Roman" pitchFamily="18" charset="0"/>
              </a:rPr>
              <a:t>方便用户</a:t>
            </a:r>
            <a:r>
              <a:rPr kumimoji="1" lang="zh-CN" altLang="en-US" sz="2400" dirty="0">
                <a:latin typeface="Times New Roman" pitchFamily="18" charset="0"/>
              </a:rPr>
              <a:t>使用</a:t>
            </a:r>
            <a:r>
              <a:rPr kumimoji="1" lang="en-US" altLang="zh-CN" sz="2400" dirty="0">
                <a:latin typeface="Times New Roman" pitchFamily="18" charset="0"/>
              </a:rPr>
              <a:t>I/O</a:t>
            </a:r>
            <a:r>
              <a:rPr kumimoji="1" lang="zh-CN" altLang="en-US" sz="2400" dirty="0">
                <a:latin typeface="Times New Roman" pitchFamily="18" charset="0"/>
              </a:rPr>
              <a:t>设备。为实现上述任务，设备管理应具有缓冲管理、设备分配和设备处理，以及虚拟设备等功能。 </a:t>
            </a:r>
          </a:p>
        </p:txBody>
      </p:sp>
      <p:sp>
        <p:nvSpPr>
          <p:cNvPr id="3" name="下箭头 2"/>
          <p:cNvSpPr/>
          <p:nvPr/>
        </p:nvSpPr>
        <p:spPr bwMode="auto">
          <a:xfrm rot="16200000">
            <a:off x="647564" y="1952836"/>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ext Box 4"/>
          <p:cNvSpPr txBox="1">
            <a:spLocks noChangeArrowheads="1"/>
          </p:cNvSpPr>
          <p:nvPr/>
        </p:nvSpPr>
        <p:spPr bwMode="auto">
          <a:xfrm>
            <a:off x="533400" y="457200"/>
            <a:ext cx="81534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b="1">
                <a:latin typeface="Times New Roman" pitchFamily="18" charset="0"/>
              </a:rPr>
              <a:t>         1. </a:t>
            </a:r>
            <a:r>
              <a:rPr kumimoji="1" lang="zh-CN" altLang="en-US" sz="2400" b="1">
                <a:latin typeface="Times New Roman" pitchFamily="18" charset="0"/>
              </a:rPr>
              <a:t>缓冲管理</a:t>
            </a:r>
            <a:r>
              <a:rPr kumimoji="1" lang="zh-CN" altLang="en-US" sz="2400">
                <a:latin typeface="Times New Roman" pitchFamily="18" charset="0"/>
              </a:rPr>
              <a:t></a:t>
            </a:r>
          </a:p>
          <a:p>
            <a:pPr algn="just" eaLnBrk="1" hangingPunct="1">
              <a:lnSpc>
                <a:spcPct val="130000"/>
              </a:lnSpc>
              <a:spcBef>
                <a:spcPct val="50000"/>
              </a:spcBef>
            </a:pPr>
            <a:r>
              <a:rPr kumimoji="1" lang="zh-CN" altLang="en-US" sz="2400">
                <a:latin typeface="Times New Roman" pitchFamily="18" charset="0"/>
              </a:rPr>
              <a:t>        </a:t>
            </a:r>
            <a:r>
              <a:rPr kumimoji="1" lang="en-US" altLang="zh-CN" sz="2400">
                <a:latin typeface="Times New Roman" pitchFamily="18" charset="0"/>
              </a:rPr>
              <a:t>CPU</a:t>
            </a:r>
            <a:r>
              <a:rPr kumimoji="1" lang="zh-CN" altLang="en-US" sz="2400">
                <a:latin typeface="Times New Roman" pitchFamily="18" charset="0"/>
              </a:rPr>
              <a:t>运行的高速性和</a:t>
            </a:r>
            <a:r>
              <a:rPr kumimoji="1" lang="en-US" altLang="zh-CN" sz="2400">
                <a:latin typeface="Times New Roman" pitchFamily="18" charset="0"/>
              </a:rPr>
              <a:t>I/O</a:t>
            </a:r>
            <a:r>
              <a:rPr kumimoji="1" lang="zh-CN" altLang="en-US" sz="2400">
                <a:latin typeface="Times New Roman" pitchFamily="18" charset="0"/>
              </a:rPr>
              <a:t>低速性间的矛盾自计算机诞生时起便已存在。 而随着</a:t>
            </a:r>
            <a:r>
              <a:rPr kumimoji="1" lang="en-US" altLang="zh-CN" sz="2400">
                <a:latin typeface="Times New Roman" pitchFamily="18" charset="0"/>
              </a:rPr>
              <a:t>CPU</a:t>
            </a:r>
            <a:r>
              <a:rPr kumimoji="1" lang="zh-CN" altLang="en-US" sz="2400">
                <a:latin typeface="Times New Roman" pitchFamily="18" charset="0"/>
              </a:rPr>
              <a:t>速度迅速、大幅度的提高，使得此矛盾更为突出，严重降低了</a:t>
            </a:r>
            <a:r>
              <a:rPr kumimoji="1" lang="en-US" altLang="zh-CN" sz="2400">
                <a:latin typeface="Times New Roman" pitchFamily="18" charset="0"/>
              </a:rPr>
              <a:t>CPU</a:t>
            </a:r>
            <a:r>
              <a:rPr kumimoji="1" lang="zh-CN" altLang="en-US" sz="2400">
                <a:latin typeface="Times New Roman" pitchFamily="18" charset="0"/>
              </a:rPr>
              <a:t>的利用率。如果在</a:t>
            </a:r>
            <a:r>
              <a:rPr kumimoji="1" lang="en-US" altLang="zh-CN" sz="2400">
                <a:latin typeface="Times New Roman" pitchFamily="18" charset="0"/>
              </a:rPr>
              <a:t>I/O</a:t>
            </a:r>
            <a:r>
              <a:rPr kumimoji="1" lang="zh-CN" altLang="en-US" sz="2400">
                <a:latin typeface="Times New Roman" pitchFamily="18" charset="0"/>
              </a:rPr>
              <a:t>设备和</a:t>
            </a:r>
            <a:r>
              <a:rPr kumimoji="1" lang="en-US" altLang="zh-CN" sz="2400">
                <a:latin typeface="Times New Roman" pitchFamily="18" charset="0"/>
              </a:rPr>
              <a:t>CPU</a:t>
            </a:r>
            <a:r>
              <a:rPr kumimoji="1" lang="zh-CN" altLang="en-US" sz="2400">
                <a:latin typeface="Times New Roman" pitchFamily="18" charset="0"/>
              </a:rPr>
              <a:t>之间引入缓冲，则可有效地</a:t>
            </a:r>
            <a:r>
              <a:rPr kumimoji="1" lang="zh-CN" altLang="en-US" sz="2400" u="sng">
                <a:solidFill>
                  <a:srgbClr val="FF6600"/>
                </a:solidFill>
                <a:latin typeface="Times New Roman" pitchFamily="18" charset="0"/>
              </a:rPr>
              <a:t>缓和</a:t>
            </a:r>
            <a:r>
              <a:rPr kumimoji="1" lang="en-US" altLang="zh-CN" sz="2400" u="sng">
                <a:solidFill>
                  <a:srgbClr val="FF6600"/>
                </a:solidFill>
                <a:latin typeface="Times New Roman" pitchFamily="18" charset="0"/>
              </a:rPr>
              <a:t>CPU</a:t>
            </a:r>
            <a:r>
              <a:rPr kumimoji="1" lang="zh-CN" altLang="en-US" sz="2400" u="sng">
                <a:solidFill>
                  <a:srgbClr val="FF6600"/>
                </a:solidFill>
                <a:latin typeface="Times New Roman" pitchFamily="18" charset="0"/>
              </a:rPr>
              <a:t>和</a:t>
            </a:r>
            <a:r>
              <a:rPr kumimoji="1" lang="en-US" altLang="zh-CN" sz="2400" u="sng">
                <a:solidFill>
                  <a:srgbClr val="FF6600"/>
                </a:solidFill>
                <a:latin typeface="Times New Roman" pitchFamily="18" charset="0"/>
              </a:rPr>
              <a:t>I/O</a:t>
            </a:r>
            <a:r>
              <a:rPr kumimoji="1" lang="zh-CN" altLang="en-US" sz="2400" u="sng">
                <a:solidFill>
                  <a:srgbClr val="FF6600"/>
                </a:solidFill>
                <a:latin typeface="Times New Roman" pitchFamily="18" charset="0"/>
              </a:rPr>
              <a:t>设备速度不匹配的矛盾，提高</a:t>
            </a:r>
            <a:r>
              <a:rPr kumimoji="1" lang="en-US" altLang="zh-CN" sz="2400" u="sng">
                <a:solidFill>
                  <a:srgbClr val="FF6600"/>
                </a:solidFill>
                <a:latin typeface="Times New Roman" pitchFamily="18" charset="0"/>
              </a:rPr>
              <a:t>CPU</a:t>
            </a:r>
            <a:r>
              <a:rPr kumimoji="1" lang="zh-CN" altLang="en-US" sz="2400" u="sng">
                <a:solidFill>
                  <a:srgbClr val="FF6600"/>
                </a:solidFill>
                <a:latin typeface="Times New Roman" pitchFamily="18" charset="0"/>
              </a:rPr>
              <a:t>的利用率，进而提高系统吞吐量</a:t>
            </a:r>
            <a:r>
              <a:rPr kumimoji="1" lang="zh-CN" altLang="en-US" sz="2400">
                <a:latin typeface="Times New Roman" pitchFamily="18" charset="0"/>
              </a:rPr>
              <a:t>。 因此，在现代计算机系统中， 都毫无例外地在内存中设置了缓冲区，而且还可通过增加缓冲区容量的方法，来改善系统的性能。</a:t>
            </a:r>
          </a:p>
          <a:p>
            <a:pPr algn="just" eaLnBrk="1" hangingPunct="1">
              <a:lnSpc>
                <a:spcPct val="130000"/>
              </a:lnSpc>
              <a:spcBef>
                <a:spcPct val="50000"/>
              </a:spcBef>
            </a:pPr>
            <a:r>
              <a:rPr kumimoji="1" lang="zh-CN" altLang="en-US" sz="2400">
                <a:latin typeface="Times New Roman" pitchFamily="18" charset="0"/>
              </a:rPr>
              <a:t>        最常见的缓冲区机制有单缓冲机制、能实现双向同时传送数据的双缓冲机制，以及能供多个设备同时使用的公用缓冲池机制。 </a:t>
            </a:r>
          </a:p>
        </p:txBody>
      </p:sp>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304800" y="476250"/>
            <a:ext cx="8534400"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a:latin typeface="Times New Roman" pitchFamily="18" charset="0"/>
              </a:rPr>
              <a:t>         </a:t>
            </a:r>
            <a:r>
              <a:rPr kumimoji="1" lang="en-US" altLang="zh-CN" sz="2400" b="1">
                <a:latin typeface="Times New Roman" pitchFamily="18" charset="0"/>
              </a:rPr>
              <a:t>2. </a:t>
            </a:r>
            <a:r>
              <a:rPr kumimoji="1" lang="zh-CN" altLang="en-US" sz="2400" b="1">
                <a:latin typeface="Times New Roman" pitchFamily="18" charset="0"/>
              </a:rPr>
              <a:t>设备分配</a:t>
            </a:r>
            <a:r>
              <a:rPr kumimoji="1" lang="zh-CN" altLang="en-US" sz="2400">
                <a:latin typeface="Times New Roman" pitchFamily="18" charset="0"/>
              </a:rPr>
              <a:t></a:t>
            </a:r>
          </a:p>
          <a:p>
            <a:pPr algn="just" eaLnBrk="1" hangingPunct="1">
              <a:lnSpc>
                <a:spcPct val="130000"/>
              </a:lnSpc>
              <a:spcBef>
                <a:spcPct val="50000"/>
              </a:spcBef>
            </a:pPr>
            <a:r>
              <a:rPr kumimoji="1" lang="zh-CN" altLang="en-US" sz="2400">
                <a:latin typeface="Times New Roman" pitchFamily="18" charset="0"/>
              </a:rPr>
              <a:t>        设备分配的基本任务，是根据用户进程的</a:t>
            </a:r>
            <a:r>
              <a:rPr kumimoji="1" lang="en-US" altLang="zh-CN" sz="2400">
                <a:latin typeface="Times New Roman" pitchFamily="18" charset="0"/>
              </a:rPr>
              <a:t>I/O</a:t>
            </a:r>
            <a:r>
              <a:rPr kumimoji="1" lang="zh-CN" altLang="en-US" sz="2400">
                <a:latin typeface="Times New Roman" pitchFamily="18" charset="0"/>
              </a:rPr>
              <a:t>请求、系统的现有资源情况以及按照某种设备分配策略，为之分配其所需的设备。</a:t>
            </a:r>
          </a:p>
          <a:p>
            <a:pPr algn="just" eaLnBrk="1" hangingPunct="1">
              <a:lnSpc>
                <a:spcPct val="130000"/>
              </a:lnSpc>
              <a:spcBef>
                <a:spcPct val="50000"/>
              </a:spcBef>
            </a:pPr>
            <a:r>
              <a:rPr kumimoji="1" lang="zh-CN" altLang="en-US" sz="2400">
                <a:latin typeface="Times New Roman" pitchFamily="18" charset="0"/>
              </a:rPr>
              <a:t>        为了实现设备分配，系统中应设置设备控制表、控制器控制表等数据结构，用于记录设备及控制器的标识符和状态。据这些表格可以了解指定设备当前是否可用，是否忙碌，以供进行设备分配时参考。在进行设备分配时，应针对不同的设备类型而采用不同的设备分配方式。对于独占设备</a:t>
            </a:r>
            <a:r>
              <a:rPr kumimoji="1" lang="en-US" altLang="zh-CN" sz="2400">
                <a:latin typeface="Times New Roman" pitchFamily="18" charset="0"/>
              </a:rPr>
              <a:t>(</a:t>
            </a:r>
            <a:r>
              <a:rPr kumimoji="1" lang="zh-CN" altLang="en-US" sz="2400">
                <a:latin typeface="Times New Roman" pitchFamily="18" charset="0"/>
              </a:rPr>
              <a:t>临界资源</a:t>
            </a:r>
            <a:r>
              <a:rPr kumimoji="1" lang="en-US" altLang="zh-CN" sz="2400">
                <a:latin typeface="Times New Roman" pitchFamily="18" charset="0"/>
              </a:rPr>
              <a:t>)</a:t>
            </a:r>
            <a:r>
              <a:rPr kumimoji="1" lang="zh-CN" altLang="en-US" sz="2400">
                <a:latin typeface="Times New Roman" pitchFamily="18" charset="0"/>
              </a:rPr>
              <a:t>的分配，还应考虑到该设备被分配出去后，系统是否安全。 设备使用完后，还应立即由系统回收。 </a:t>
            </a:r>
          </a:p>
        </p:txBody>
      </p:sp>
    </p:spTree>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381000" y="381000"/>
            <a:ext cx="8305800"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5000"/>
              </a:lnSpc>
              <a:spcBef>
                <a:spcPct val="50000"/>
              </a:spcBef>
            </a:pPr>
            <a:r>
              <a:rPr kumimoji="1" lang="en-US" altLang="zh-CN" sz="2400">
                <a:latin typeface="Times New Roman" pitchFamily="18" charset="0"/>
              </a:rPr>
              <a:t>       </a:t>
            </a:r>
            <a:r>
              <a:rPr kumimoji="1" lang="en-US" altLang="zh-CN" sz="2400" b="1">
                <a:latin typeface="Times New Roman" pitchFamily="18" charset="0"/>
              </a:rPr>
              <a:t>3. </a:t>
            </a:r>
            <a:r>
              <a:rPr kumimoji="1" lang="zh-CN" altLang="en-US" sz="2400" b="1">
                <a:latin typeface="Times New Roman" pitchFamily="18" charset="0"/>
              </a:rPr>
              <a:t>设备处理</a:t>
            </a:r>
          </a:p>
          <a:p>
            <a:pPr algn="just" eaLnBrk="1" hangingPunct="1">
              <a:lnSpc>
                <a:spcPct val="125000"/>
              </a:lnSpc>
              <a:spcBef>
                <a:spcPct val="50000"/>
              </a:spcBef>
            </a:pPr>
            <a:r>
              <a:rPr kumimoji="1" lang="zh-CN" altLang="en-US" sz="2400">
                <a:latin typeface="Times New Roman" pitchFamily="18" charset="0"/>
              </a:rPr>
              <a:t>      </a:t>
            </a:r>
          </a:p>
          <a:p>
            <a:pPr algn="just" eaLnBrk="1" hangingPunct="1">
              <a:lnSpc>
                <a:spcPct val="125000"/>
              </a:lnSpc>
              <a:spcBef>
                <a:spcPct val="50000"/>
              </a:spcBef>
            </a:pPr>
            <a:r>
              <a:rPr kumimoji="1" lang="zh-CN" altLang="en-US" sz="2400">
                <a:latin typeface="Times New Roman" pitchFamily="18" charset="0"/>
              </a:rPr>
              <a:t>     </a:t>
            </a:r>
            <a:r>
              <a:rPr kumimoji="1" lang="zh-CN" altLang="en-US" sz="2800">
                <a:latin typeface="Times New Roman" pitchFamily="18" charset="0"/>
              </a:rPr>
              <a:t>设备处理程序又称为</a:t>
            </a:r>
            <a:r>
              <a:rPr kumimoji="1" lang="zh-CN" altLang="en-US" sz="2800">
                <a:solidFill>
                  <a:schemeClr val="tx2"/>
                </a:solidFill>
                <a:latin typeface="Times New Roman" pitchFamily="18" charset="0"/>
              </a:rPr>
              <a:t>设备驱动程序</a:t>
            </a:r>
            <a:r>
              <a:rPr kumimoji="1" lang="zh-CN" altLang="en-US" sz="2800">
                <a:latin typeface="Times New Roman" pitchFamily="18" charset="0"/>
              </a:rPr>
              <a:t>。其基本任务是用于</a:t>
            </a:r>
            <a:r>
              <a:rPr kumimoji="1" lang="zh-CN" altLang="en-US" sz="2800" u="sng">
                <a:latin typeface="Times New Roman" pitchFamily="18" charset="0"/>
              </a:rPr>
              <a:t>实现</a:t>
            </a:r>
            <a:r>
              <a:rPr kumimoji="1" lang="en-US" altLang="zh-CN" sz="2800" u="sng">
                <a:latin typeface="Times New Roman" pitchFamily="18" charset="0"/>
              </a:rPr>
              <a:t>CPU</a:t>
            </a:r>
            <a:r>
              <a:rPr kumimoji="1" lang="zh-CN" altLang="en-US" sz="2800" u="sng">
                <a:latin typeface="Times New Roman" pitchFamily="18" charset="0"/>
              </a:rPr>
              <a:t>和设备控制器之间的通信</a:t>
            </a:r>
            <a:r>
              <a:rPr kumimoji="1" lang="zh-CN" altLang="en-US" sz="2800">
                <a:latin typeface="Times New Roman" pitchFamily="18" charset="0"/>
              </a:rPr>
              <a:t>，即由</a:t>
            </a:r>
            <a:r>
              <a:rPr kumimoji="1" lang="en-US" altLang="zh-CN" sz="2800">
                <a:latin typeface="Times New Roman" pitchFamily="18" charset="0"/>
              </a:rPr>
              <a:t>CPU</a:t>
            </a:r>
            <a:r>
              <a:rPr kumimoji="1" lang="zh-CN" altLang="en-US" sz="2800">
                <a:latin typeface="Times New Roman" pitchFamily="18" charset="0"/>
              </a:rPr>
              <a:t>向设备控制器发出</a:t>
            </a:r>
            <a:r>
              <a:rPr kumimoji="1" lang="en-US" altLang="zh-CN" sz="2800">
                <a:latin typeface="Times New Roman" pitchFamily="18" charset="0"/>
              </a:rPr>
              <a:t>I/O</a:t>
            </a:r>
            <a:r>
              <a:rPr kumimoji="1" lang="zh-CN" altLang="en-US" sz="2800">
                <a:latin typeface="Times New Roman" pitchFamily="18" charset="0"/>
              </a:rPr>
              <a:t>命令，要求它完成指定的</a:t>
            </a:r>
            <a:r>
              <a:rPr kumimoji="1" lang="en-US" altLang="zh-CN" sz="2800">
                <a:latin typeface="Times New Roman" pitchFamily="18" charset="0"/>
              </a:rPr>
              <a:t>I/O</a:t>
            </a:r>
            <a:r>
              <a:rPr kumimoji="1" lang="zh-CN" altLang="en-US" sz="2800">
                <a:latin typeface="Times New Roman" pitchFamily="18" charset="0"/>
              </a:rPr>
              <a:t>操作；反之由</a:t>
            </a:r>
            <a:r>
              <a:rPr kumimoji="1" lang="en-US" altLang="zh-CN" sz="2800">
                <a:latin typeface="Times New Roman" pitchFamily="18" charset="0"/>
              </a:rPr>
              <a:t>CPU</a:t>
            </a:r>
            <a:r>
              <a:rPr kumimoji="1" lang="zh-CN" altLang="en-US" sz="2800">
                <a:latin typeface="Times New Roman" pitchFamily="18" charset="0"/>
              </a:rPr>
              <a:t>接收从控制器发来的中断请求，并给予迅速的响应和相应的处理。</a:t>
            </a:r>
          </a:p>
          <a:p>
            <a:pPr algn="just" eaLnBrk="1" hangingPunct="1">
              <a:lnSpc>
                <a:spcPct val="125000"/>
              </a:lnSpc>
              <a:spcBef>
                <a:spcPct val="50000"/>
              </a:spcBef>
            </a:pPr>
            <a:r>
              <a:rPr kumimoji="1" lang="zh-CN" altLang="en-US" sz="2800">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990600" y="685800"/>
            <a:ext cx="6101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1.4.4 </a:t>
            </a:r>
            <a:r>
              <a:rPr kumimoji="1" lang="zh-CN" altLang="en-US" sz="3200" b="1" dirty="0">
                <a:solidFill>
                  <a:srgbClr val="FF6600"/>
                </a:solidFill>
                <a:latin typeface="Times New Roman" pitchFamily="18" charset="0"/>
              </a:rPr>
              <a:t>文件管理功能</a:t>
            </a:r>
            <a:r>
              <a:rPr kumimoji="1" lang="zh-CN" altLang="en-US" sz="2800" b="1" dirty="0">
                <a:latin typeface="Times New Roman" pitchFamily="18" charset="0"/>
              </a:rPr>
              <a:t> （第</a:t>
            </a:r>
            <a:r>
              <a:rPr kumimoji="1" lang="en-US" altLang="zh-CN" sz="2800" b="1" dirty="0" smtClean="0">
                <a:latin typeface="Times New Roman" pitchFamily="18" charset="0"/>
              </a:rPr>
              <a:t>7</a:t>
            </a:r>
            <a:r>
              <a:rPr kumimoji="1" lang="zh-CN" altLang="en-US" sz="2800" b="1" dirty="0" smtClean="0">
                <a:latin typeface="Times New Roman" pitchFamily="18" charset="0"/>
              </a:rPr>
              <a:t>、</a:t>
            </a:r>
            <a:r>
              <a:rPr kumimoji="1" lang="en-US" altLang="zh-CN" sz="2800" b="1" dirty="0" smtClean="0">
                <a:latin typeface="Times New Roman" pitchFamily="18" charset="0"/>
              </a:rPr>
              <a:t>8</a:t>
            </a:r>
            <a:r>
              <a:rPr kumimoji="1" lang="zh-CN" altLang="en-US" sz="2800" b="1" dirty="0" smtClean="0">
                <a:latin typeface="Times New Roman" pitchFamily="18" charset="0"/>
              </a:rPr>
              <a:t>章</a:t>
            </a:r>
            <a:r>
              <a:rPr kumimoji="1" lang="zh-CN" altLang="en-US" sz="2800" b="1" dirty="0">
                <a:latin typeface="Times New Roman" pitchFamily="18" charset="0"/>
              </a:rPr>
              <a:t>）   </a:t>
            </a:r>
            <a:endParaRPr kumimoji="1" lang="zh-CN" altLang="en-US" sz="2200" b="1" dirty="0">
              <a:latin typeface="Times New Roman" pitchFamily="18" charset="0"/>
            </a:endParaRPr>
          </a:p>
        </p:txBody>
      </p:sp>
      <p:sp>
        <p:nvSpPr>
          <p:cNvPr id="64515" name="Text Box 5"/>
          <p:cNvSpPr txBox="1">
            <a:spLocks noChangeArrowheads="1"/>
          </p:cNvSpPr>
          <p:nvPr/>
        </p:nvSpPr>
        <p:spPr bwMode="auto">
          <a:xfrm>
            <a:off x="381000" y="1343025"/>
            <a:ext cx="8458200"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400" b="1" dirty="0">
                <a:latin typeface="Times New Roman" pitchFamily="18" charset="0"/>
              </a:rPr>
              <a:t>        1. </a:t>
            </a:r>
            <a:r>
              <a:rPr kumimoji="1" lang="zh-CN" altLang="en-US" sz="2400" b="1" dirty="0">
                <a:latin typeface="Times New Roman" pitchFamily="18" charset="0"/>
              </a:rPr>
              <a:t>文件</a:t>
            </a:r>
            <a:r>
              <a:rPr kumimoji="1" lang="zh-CN" altLang="en-US" sz="2400" b="1" dirty="0">
                <a:solidFill>
                  <a:schemeClr val="tx2"/>
                </a:solidFill>
                <a:latin typeface="Times New Roman" pitchFamily="18" charset="0"/>
              </a:rPr>
              <a:t>存储空间</a:t>
            </a:r>
            <a:r>
              <a:rPr kumimoji="1" lang="zh-CN" altLang="en-US" sz="2400" b="1" dirty="0">
                <a:latin typeface="Times New Roman" pitchFamily="18" charset="0"/>
              </a:rPr>
              <a:t>的管理</a:t>
            </a:r>
          </a:p>
          <a:p>
            <a:pPr algn="just" eaLnBrk="1" hangingPunct="1">
              <a:lnSpc>
                <a:spcPct val="140000"/>
              </a:lnSpc>
              <a:spcBef>
                <a:spcPct val="50000"/>
              </a:spcBef>
            </a:pPr>
            <a:r>
              <a:rPr kumimoji="1" lang="zh-CN" altLang="en-US" sz="2400" dirty="0">
                <a:latin typeface="Times New Roman" pitchFamily="18" charset="0"/>
              </a:rPr>
              <a:t>       由文件系统对诸多文件及文件的存储空间，实施统一的管理。其</a:t>
            </a:r>
            <a:r>
              <a:rPr kumimoji="1" lang="zh-CN" altLang="en-US" sz="2400" b="1" dirty="0">
                <a:solidFill>
                  <a:schemeClr val="tx2"/>
                </a:solidFill>
                <a:latin typeface="Times New Roman" pitchFamily="18" charset="0"/>
              </a:rPr>
              <a:t>主要任务</a:t>
            </a:r>
            <a:r>
              <a:rPr kumimoji="1" lang="zh-CN" altLang="en-US" sz="2400" dirty="0" smtClean="0">
                <a:latin typeface="Times New Roman" pitchFamily="18" charset="0"/>
              </a:rPr>
              <a:t>是</a:t>
            </a:r>
            <a:r>
              <a:rPr kumimoji="1" lang="zh-CN" altLang="en-US" sz="2400" dirty="0">
                <a:latin typeface="Times New Roman" pitchFamily="18" charset="0"/>
              </a:rPr>
              <a:t>：</a:t>
            </a:r>
            <a:r>
              <a:rPr kumimoji="1" lang="zh-CN" altLang="en-US" sz="2400" b="1" dirty="0" smtClean="0">
                <a:latin typeface="Times New Roman" pitchFamily="18" charset="0"/>
              </a:rPr>
              <a:t>为</a:t>
            </a:r>
            <a:r>
              <a:rPr kumimoji="1" lang="zh-CN" altLang="en-US" sz="2400" b="1" dirty="0">
                <a:latin typeface="Times New Roman" pitchFamily="18" charset="0"/>
              </a:rPr>
              <a:t>每个文件</a:t>
            </a:r>
            <a:r>
              <a:rPr kumimoji="1" lang="zh-CN" altLang="en-US" sz="2400" b="1" u="sng" dirty="0">
                <a:solidFill>
                  <a:schemeClr val="tx2"/>
                </a:solidFill>
                <a:latin typeface="Times New Roman" pitchFamily="18" charset="0"/>
              </a:rPr>
              <a:t>分配</a:t>
            </a:r>
            <a:r>
              <a:rPr kumimoji="1" lang="zh-CN" altLang="en-US" sz="2400" u="sng" dirty="0">
                <a:latin typeface="Times New Roman" pitchFamily="18" charset="0"/>
              </a:rPr>
              <a:t>必要的</a:t>
            </a:r>
            <a:r>
              <a:rPr kumimoji="1" lang="zh-CN" altLang="en-US" sz="2400" u="sng" dirty="0">
                <a:solidFill>
                  <a:schemeClr val="tx2"/>
                </a:solidFill>
                <a:latin typeface="Times New Roman" pitchFamily="18" charset="0"/>
              </a:rPr>
              <a:t>外存空间</a:t>
            </a:r>
            <a:r>
              <a:rPr kumimoji="1" lang="zh-CN" altLang="en-US" sz="2400" dirty="0">
                <a:latin typeface="Times New Roman" pitchFamily="18" charset="0"/>
              </a:rPr>
              <a:t>，</a:t>
            </a:r>
            <a:r>
              <a:rPr kumimoji="1" lang="zh-CN" altLang="en-US" sz="2400" u="sng" dirty="0">
                <a:latin typeface="Times New Roman" pitchFamily="18" charset="0"/>
              </a:rPr>
              <a:t>提高外存的</a:t>
            </a:r>
            <a:r>
              <a:rPr kumimoji="1" lang="zh-CN" altLang="en-US" sz="2400" u="sng" dirty="0">
                <a:solidFill>
                  <a:schemeClr val="tx2"/>
                </a:solidFill>
                <a:latin typeface="Times New Roman" pitchFamily="18" charset="0"/>
              </a:rPr>
              <a:t>利用率</a:t>
            </a:r>
            <a:r>
              <a:rPr kumimoji="1" lang="zh-CN" altLang="en-US" sz="2400" dirty="0">
                <a:latin typeface="Times New Roman" pitchFamily="18" charset="0"/>
              </a:rPr>
              <a:t>，并能有助于提高文件系统的运行速度。</a:t>
            </a:r>
          </a:p>
          <a:p>
            <a:pPr algn="just" eaLnBrk="1" hangingPunct="1">
              <a:lnSpc>
                <a:spcPct val="140000"/>
              </a:lnSpc>
              <a:spcBef>
                <a:spcPct val="50000"/>
              </a:spcBef>
            </a:pPr>
            <a:r>
              <a:rPr kumimoji="1" lang="zh-CN" altLang="en-US" sz="2400" dirty="0">
                <a:latin typeface="Times New Roman" pitchFamily="18" charset="0"/>
              </a:rPr>
              <a:t>        为此，系统应设置相应的数据结构，用于记录文件存储空间的使用情况，以供分配存储空间时参考；系统还应具有对存储空间进行分配和回收的功能。为了提高存储空间的利用率，对存储空间的分配，通常是采用离散分配方式，以减少外存零头，并以盘块为基本分配单位。盘块的大小通常为</a:t>
            </a:r>
            <a:r>
              <a:rPr kumimoji="1" lang="en-US" altLang="zh-CN" sz="2400" dirty="0">
                <a:latin typeface="Times New Roman" pitchFamily="18" charset="0"/>
              </a:rPr>
              <a:t>512 B~8 KB</a:t>
            </a:r>
            <a:r>
              <a:rPr kumimoji="1" lang="zh-CN" altLang="en-US" sz="2400" dirty="0">
                <a:latin typeface="Times New Roman" pitchFamily="18" charset="0"/>
              </a:rPr>
              <a:t>。 </a:t>
            </a:r>
          </a:p>
        </p:txBody>
      </p:sp>
      <p:sp>
        <p:nvSpPr>
          <p:cNvPr id="4" name="下箭头 3"/>
          <p:cNvSpPr/>
          <p:nvPr/>
        </p:nvSpPr>
        <p:spPr bwMode="auto">
          <a:xfrm rot="16200000">
            <a:off x="489621" y="1404357"/>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5" name="圆角矩形 4"/>
          <p:cNvSpPr/>
          <p:nvPr/>
        </p:nvSpPr>
        <p:spPr bwMode="auto">
          <a:xfrm>
            <a:off x="3563888" y="2708920"/>
            <a:ext cx="1224136" cy="323783"/>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762000" y="685800"/>
            <a:ext cx="7772400" cy="596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400" dirty="0">
                <a:latin typeface="Times New Roman" pitchFamily="18" charset="0"/>
              </a:rPr>
              <a:t>        </a:t>
            </a:r>
            <a:r>
              <a:rPr kumimoji="1" lang="en-US" altLang="zh-CN" sz="2400" b="1" dirty="0">
                <a:latin typeface="Times New Roman" pitchFamily="18" charset="0"/>
              </a:rPr>
              <a:t>2. </a:t>
            </a:r>
            <a:r>
              <a:rPr kumimoji="1" lang="zh-CN" altLang="en-US" sz="2400" b="1" dirty="0">
                <a:solidFill>
                  <a:schemeClr val="tx2"/>
                </a:solidFill>
                <a:latin typeface="Times New Roman" pitchFamily="18" charset="0"/>
              </a:rPr>
              <a:t>目录</a:t>
            </a:r>
            <a:r>
              <a:rPr kumimoji="1" lang="zh-CN" altLang="en-US" sz="2400" b="1" dirty="0">
                <a:latin typeface="Times New Roman" pitchFamily="18" charset="0"/>
              </a:rPr>
              <a:t>管理</a:t>
            </a:r>
          </a:p>
          <a:p>
            <a:pPr algn="just" eaLnBrk="1" hangingPunct="1">
              <a:lnSpc>
                <a:spcPct val="140000"/>
              </a:lnSpc>
              <a:spcBef>
                <a:spcPct val="50000"/>
              </a:spcBef>
            </a:pPr>
            <a:r>
              <a:rPr kumimoji="1" lang="zh-CN" altLang="en-US" sz="2400" dirty="0">
                <a:latin typeface="Times New Roman" pitchFamily="18" charset="0"/>
              </a:rPr>
              <a:t>       为了使</a:t>
            </a:r>
            <a:r>
              <a:rPr kumimoji="1" lang="zh-CN" altLang="en-US" sz="2400" b="1" u="sng" dirty="0">
                <a:latin typeface="Times New Roman" pitchFamily="18" charset="0"/>
              </a:rPr>
              <a:t>用户</a:t>
            </a:r>
            <a:r>
              <a:rPr kumimoji="1" lang="zh-CN" altLang="en-US" sz="2400" u="sng" dirty="0">
                <a:latin typeface="Times New Roman" pitchFamily="18" charset="0"/>
              </a:rPr>
              <a:t>能方便地在外存</a:t>
            </a:r>
            <a:r>
              <a:rPr kumimoji="1" lang="zh-CN" altLang="en-US" sz="2400" u="sng" dirty="0" smtClean="0">
                <a:latin typeface="Times New Roman" pitchFamily="18" charset="0"/>
              </a:rPr>
              <a:t>上</a:t>
            </a:r>
            <a:r>
              <a:rPr kumimoji="1" lang="zh-CN" altLang="en-US" sz="2400" b="1" u="sng" dirty="0">
                <a:solidFill>
                  <a:schemeClr val="tx2"/>
                </a:solidFill>
                <a:latin typeface="Times New Roman" pitchFamily="18" charset="0"/>
              </a:rPr>
              <a:t>查找</a:t>
            </a:r>
            <a:r>
              <a:rPr kumimoji="1" lang="zh-CN" altLang="en-US" sz="2400" u="sng" dirty="0">
                <a:latin typeface="Times New Roman" pitchFamily="18" charset="0"/>
              </a:rPr>
              <a:t>到自己所需的文件</a:t>
            </a:r>
            <a:r>
              <a:rPr kumimoji="1" lang="zh-CN" altLang="en-US" sz="2400" dirty="0">
                <a:latin typeface="Times New Roman" pitchFamily="18" charset="0"/>
              </a:rPr>
              <a:t>，通常由系统为每个文件建立一个目录项。目录项包括文件名、文件属性、文件在磁盘上的物理位置等。由若干个目录项又可构成一个目录文件。目录管理的主要任务， 是为每个文件建立其目录项，并对众多的目录项加以有效的组织，以实现方便的按名存取。即用户只须提供文件名， 即可对该文件进行存取。其次，目录管理还应能实现文件共享，这样，只须在外存上保留一份该共享文件的副本。此外，还应能提供快速的目录查询手段，以提高对文件的检索速度。 </a:t>
            </a:r>
          </a:p>
        </p:txBody>
      </p:sp>
      <p:sp>
        <p:nvSpPr>
          <p:cNvPr id="3" name="下箭头 2"/>
          <p:cNvSpPr/>
          <p:nvPr/>
        </p:nvSpPr>
        <p:spPr bwMode="auto">
          <a:xfrm rot="16200000">
            <a:off x="665210" y="728700"/>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 name="圆角矩形 3"/>
          <p:cNvSpPr/>
          <p:nvPr/>
        </p:nvSpPr>
        <p:spPr bwMode="auto">
          <a:xfrm>
            <a:off x="2317845" y="1556792"/>
            <a:ext cx="612068" cy="323783"/>
          </a:xfrm>
          <a:prstGeom prst="roundRect">
            <a:avLst/>
          </a:prstGeom>
          <a:noFill/>
          <a:ln w="28575"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solidFill>
                  <a:srgbClr val="FFFF00"/>
                </a:solid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533400" y="685800"/>
            <a:ext cx="8229600" cy="565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800" b="1" dirty="0">
                <a:solidFill>
                  <a:schemeClr val="tx2"/>
                </a:solidFill>
                <a:latin typeface="Times New Roman" pitchFamily="18" charset="0"/>
              </a:rPr>
              <a:t>        3. </a:t>
            </a:r>
            <a:r>
              <a:rPr kumimoji="1" lang="zh-CN" altLang="en-US" sz="2800" b="1" dirty="0">
                <a:solidFill>
                  <a:schemeClr val="tx2"/>
                </a:solidFill>
                <a:latin typeface="Times New Roman" pitchFamily="18" charset="0"/>
              </a:rPr>
              <a:t>文件的读</a:t>
            </a:r>
            <a:r>
              <a:rPr kumimoji="1" lang="en-US" altLang="zh-CN" sz="2800" b="1" dirty="0">
                <a:solidFill>
                  <a:schemeClr val="tx2"/>
                </a:solidFill>
                <a:latin typeface="Times New Roman" pitchFamily="18" charset="0"/>
              </a:rPr>
              <a:t>/</a:t>
            </a:r>
            <a:r>
              <a:rPr kumimoji="1" lang="zh-CN" altLang="en-US" sz="2800" b="1" dirty="0">
                <a:solidFill>
                  <a:schemeClr val="tx2"/>
                </a:solidFill>
                <a:latin typeface="Times New Roman" pitchFamily="18" charset="0"/>
              </a:rPr>
              <a:t>写管理和保护</a:t>
            </a:r>
          </a:p>
          <a:p>
            <a:pPr algn="just" eaLnBrk="1" hangingPunct="1">
              <a:lnSpc>
                <a:spcPct val="140000"/>
              </a:lnSpc>
              <a:spcBef>
                <a:spcPts val="800"/>
              </a:spcBef>
            </a:pPr>
            <a:r>
              <a:rPr kumimoji="1" lang="zh-CN" altLang="en-US" sz="2400" b="1" dirty="0">
                <a:latin typeface="Times New Roman" pitchFamily="18" charset="0"/>
              </a:rPr>
              <a:t>       </a:t>
            </a:r>
            <a:r>
              <a:rPr kumimoji="1" lang="en-US" altLang="zh-CN" sz="2400" b="1" dirty="0">
                <a:latin typeface="Times New Roman" pitchFamily="18" charset="0"/>
              </a:rPr>
              <a:t>(1) </a:t>
            </a:r>
            <a:r>
              <a:rPr kumimoji="1" lang="zh-CN" altLang="en-US" sz="2400" b="1" dirty="0">
                <a:solidFill>
                  <a:schemeClr val="tx2"/>
                </a:solidFill>
                <a:latin typeface="Times New Roman" pitchFamily="18" charset="0"/>
              </a:rPr>
              <a:t>文件的读</a:t>
            </a:r>
            <a:r>
              <a:rPr kumimoji="1" lang="en-US" altLang="zh-CN" sz="2400" b="1" dirty="0">
                <a:solidFill>
                  <a:schemeClr val="tx2"/>
                </a:solidFill>
                <a:latin typeface="Times New Roman" pitchFamily="18" charset="0"/>
              </a:rPr>
              <a:t>/</a:t>
            </a:r>
            <a:r>
              <a:rPr kumimoji="1" lang="zh-CN" altLang="en-US" sz="2400" b="1" dirty="0">
                <a:solidFill>
                  <a:schemeClr val="tx2"/>
                </a:solidFill>
                <a:latin typeface="Times New Roman" pitchFamily="18" charset="0"/>
              </a:rPr>
              <a:t>写管理</a:t>
            </a:r>
            <a:r>
              <a:rPr kumimoji="1" lang="zh-CN" altLang="en-US" sz="2400" b="1" dirty="0">
                <a:latin typeface="Times New Roman" pitchFamily="18" charset="0"/>
              </a:rPr>
              <a:t>。</a:t>
            </a:r>
            <a:r>
              <a:rPr kumimoji="1" lang="zh-CN" altLang="en-US" sz="2400" dirty="0">
                <a:latin typeface="Times New Roman" pitchFamily="18" charset="0"/>
              </a:rPr>
              <a:t>该功能是根据用户的请求，从外存中读取数据；或将数据写入外存。在进行文件读</a:t>
            </a:r>
            <a:r>
              <a:rPr kumimoji="1" lang="en-US" altLang="zh-CN" sz="2400" dirty="0">
                <a:latin typeface="Times New Roman" pitchFamily="18" charset="0"/>
              </a:rPr>
              <a:t>(</a:t>
            </a:r>
            <a:r>
              <a:rPr kumimoji="1" lang="zh-CN" altLang="en-US" sz="2400" dirty="0">
                <a:latin typeface="Times New Roman" pitchFamily="18" charset="0"/>
              </a:rPr>
              <a:t>写</a:t>
            </a:r>
            <a:r>
              <a:rPr kumimoji="1" lang="en-US" altLang="zh-CN" sz="2400" dirty="0">
                <a:latin typeface="Times New Roman" pitchFamily="18" charset="0"/>
              </a:rPr>
              <a:t>)</a:t>
            </a:r>
            <a:r>
              <a:rPr kumimoji="1" lang="zh-CN" altLang="en-US" sz="2400" dirty="0">
                <a:latin typeface="Times New Roman" pitchFamily="18" charset="0"/>
              </a:rPr>
              <a:t>时，系统先根据用户给出的文件名，去检索文件目录，从中获得文件在外存中的位置。然后，利用文件读</a:t>
            </a:r>
            <a:r>
              <a:rPr kumimoji="1" lang="en-US" altLang="zh-CN" sz="2400" dirty="0">
                <a:latin typeface="Times New Roman" pitchFamily="18" charset="0"/>
              </a:rPr>
              <a:t>(</a:t>
            </a:r>
            <a:r>
              <a:rPr kumimoji="1" lang="zh-CN" altLang="en-US" sz="2400" dirty="0">
                <a:latin typeface="Times New Roman" pitchFamily="18" charset="0"/>
              </a:rPr>
              <a:t>写</a:t>
            </a:r>
            <a:r>
              <a:rPr kumimoji="1" lang="en-US" altLang="zh-CN" sz="2400" dirty="0">
                <a:latin typeface="Times New Roman" pitchFamily="18" charset="0"/>
              </a:rPr>
              <a:t>)</a:t>
            </a:r>
            <a:r>
              <a:rPr kumimoji="1" lang="zh-CN" altLang="en-US" sz="2400" dirty="0">
                <a:latin typeface="Times New Roman" pitchFamily="18" charset="0"/>
              </a:rPr>
              <a:t>指针，对文件进行读</a:t>
            </a:r>
            <a:r>
              <a:rPr kumimoji="1" lang="en-US" altLang="zh-CN" sz="2400" dirty="0">
                <a:latin typeface="Times New Roman" pitchFamily="18" charset="0"/>
              </a:rPr>
              <a:t>(</a:t>
            </a:r>
            <a:r>
              <a:rPr kumimoji="1" lang="zh-CN" altLang="en-US" sz="2400" dirty="0">
                <a:latin typeface="Times New Roman" pitchFamily="18" charset="0"/>
              </a:rPr>
              <a:t>写</a:t>
            </a:r>
            <a:r>
              <a:rPr kumimoji="1" lang="en-US" altLang="zh-CN" sz="2400" dirty="0">
                <a:latin typeface="Times New Roman" pitchFamily="18" charset="0"/>
              </a:rPr>
              <a:t>)</a:t>
            </a:r>
            <a:r>
              <a:rPr kumimoji="1" lang="zh-CN" altLang="en-US" sz="2400" dirty="0">
                <a:latin typeface="Times New Roman" pitchFamily="18" charset="0"/>
              </a:rPr>
              <a:t>。一旦读</a:t>
            </a:r>
            <a:r>
              <a:rPr kumimoji="1" lang="en-US" altLang="zh-CN" sz="2400" dirty="0">
                <a:latin typeface="Times New Roman" pitchFamily="18" charset="0"/>
              </a:rPr>
              <a:t>(</a:t>
            </a:r>
            <a:r>
              <a:rPr kumimoji="1" lang="zh-CN" altLang="en-US" sz="2400" dirty="0">
                <a:latin typeface="Times New Roman" pitchFamily="18" charset="0"/>
              </a:rPr>
              <a:t>写</a:t>
            </a:r>
            <a:r>
              <a:rPr kumimoji="1" lang="en-US" altLang="zh-CN" sz="2400" dirty="0">
                <a:latin typeface="Times New Roman" pitchFamily="18" charset="0"/>
              </a:rPr>
              <a:t>)</a:t>
            </a:r>
            <a:r>
              <a:rPr kumimoji="1" lang="zh-CN" altLang="en-US" sz="2400" dirty="0">
                <a:latin typeface="Times New Roman" pitchFamily="18" charset="0"/>
              </a:rPr>
              <a:t>完成，便修改读</a:t>
            </a:r>
            <a:r>
              <a:rPr kumimoji="1" lang="en-US" altLang="zh-CN" sz="2400" dirty="0">
                <a:latin typeface="Times New Roman" pitchFamily="18" charset="0"/>
              </a:rPr>
              <a:t>(</a:t>
            </a:r>
            <a:r>
              <a:rPr kumimoji="1" lang="zh-CN" altLang="en-US" sz="2400" dirty="0">
                <a:latin typeface="Times New Roman" pitchFamily="18" charset="0"/>
              </a:rPr>
              <a:t>写</a:t>
            </a:r>
            <a:r>
              <a:rPr kumimoji="1" lang="en-US" altLang="zh-CN" sz="2400" dirty="0">
                <a:latin typeface="Times New Roman" pitchFamily="18" charset="0"/>
              </a:rPr>
              <a:t>)</a:t>
            </a:r>
            <a:r>
              <a:rPr kumimoji="1" lang="zh-CN" altLang="en-US" sz="2400" dirty="0">
                <a:latin typeface="Times New Roman" pitchFamily="18" charset="0"/>
              </a:rPr>
              <a:t>指针，为下一次读</a:t>
            </a:r>
            <a:r>
              <a:rPr kumimoji="1" lang="en-US" altLang="zh-CN" sz="2400" dirty="0">
                <a:latin typeface="Times New Roman" pitchFamily="18" charset="0"/>
              </a:rPr>
              <a:t>(</a:t>
            </a:r>
            <a:r>
              <a:rPr kumimoji="1" lang="zh-CN" altLang="en-US" sz="2400" dirty="0">
                <a:latin typeface="Times New Roman" pitchFamily="18" charset="0"/>
              </a:rPr>
              <a:t>写</a:t>
            </a:r>
            <a:r>
              <a:rPr kumimoji="1" lang="en-US" altLang="zh-CN" sz="2400" dirty="0">
                <a:latin typeface="Times New Roman" pitchFamily="18" charset="0"/>
              </a:rPr>
              <a:t>)</a:t>
            </a:r>
            <a:r>
              <a:rPr kumimoji="1" lang="zh-CN" altLang="en-US" sz="2400" dirty="0">
                <a:latin typeface="Times New Roman" pitchFamily="18" charset="0"/>
              </a:rPr>
              <a:t>做好准备。由于读和写操作不会同时进行，故可合用一个读</a:t>
            </a:r>
            <a:r>
              <a:rPr kumimoji="1" lang="en-US" altLang="zh-CN" sz="2400" dirty="0">
                <a:latin typeface="Times New Roman" pitchFamily="18" charset="0"/>
              </a:rPr>
              <a:t>/</a:t>
            </a:r>
            <a:r>
              <a:rPr kumimoji="1" lang="zh-CN" altLang="en-US" sz="2400" dirty="0">
                <a:latin typeface="Times New Roman" pitchFamily="18" charset="0"/>
              </a:rPr>
              <a:t>写指针。</a:t>
            </a:r>
          </a:p>
          <a:p>
            <a:pPr algn="just" eaLnBrk="1" hangingPunct="1">
              <a:lnSpc>
                <a:spcPct val="140000"/>
              </a:lnSpc>
              <a:spcBef>
                <a:spcPts val="800"/>
              </a:spcBef>
            </a:pPr>
            <a:r>
              <a:rPr kumimoji="1" lang="zh-CN" altLang="en-US" sz="2400" b="1" dirty="0">
                <a:latin typeface="Times New Roman" pitchFamily="18" charset="0"/>
              </a:rPr>
              <a:t>       </a:t>
            </a:r>
            <a:r>
              <a:rPr kumimoji="1" lang="en-US" altLang="zh-CN" sz="2400" b="1" dirty="0">
                <a:latin typeface="Times New Roman" pitchFamily="18" charset="0"/>
              </a:rPr>
              <a:t>(2) </a:t>
            </a:r>
            <a:r>
              <a:rPr kumimoji="1" lang="zh-CN" altLang="en-US" sz="2400" b="1" dirty="0">
                <a:solidFill>
                  <a:schemeClr val="tx2"/>
                </a:solidFill>
                <a:latin typeface="Times New Roman" pitchFamily="18" charset="0"/>
              </a:rPr>
              <a:t>文件保护</a:t>
            </a:r>
            <a:r>
              <a:rPr kumimoji="1" lang="zh-CN" altLang="en-US" sz="2400" b="1" dirty="0">
                <a:latin typeface="Times New Roman" pitchFamily="18" charset="0"/>
              </a:rPr>
              <a:t>。</a:t>
            </a:r>
            <a:r>
              <a:rPr kumimoji="1" lang="zh-CN" altLang="en-US" sz="2400" dirty="0">
                <a:latin typeface="Times New Roman" pitchFamily="18" charset="0"/>
              </a:rPr>
              <a:t>① 防止未经核准的用户存取文件； ② 防止冒名顶替存取文件； ③ 防止以不正确的方式使用文件。 </a:t>
            </a:r>
          </a:p>
        </p:txBody>
      </p:sp>
      <p:sp>
        <p:nvSpPr>
          <p:cNvPr id="3" name="下箭头 2"/>
          <p:cNvSpPr/>
          <p:nvPr/>
        </p:nvSpPr>
        <p:spPr bwMode="auto">
          <a:xfrm rot="16200000">
            <a:off x="665210" y="1448780"/>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 name="下箭头 3"/>
          <p:cNvSpPr/>
          <p:nvPr/>
        </p:nvSpPr>
        <p:spPr bwMode="auto">
          <a:xfrm rot="16200000">
            <a:off x="615918" y="5085184"/>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41663"/>
            <a:ext cx="8540750" cy="667057"/>
          </a:xfrm>
        </p:spPr>
        <p:txBody>
          <a:bodyPr/>
          <a:lstStyle/>
          <a:p>
            <a:pPr algn="l"/>
            <a:r>
              <a:rPr lang="en-US" altLang="zh-CN" sz="2500" b="1" dirty="0" smtClean="0">
                <a:solidFill>
                  <a:schemeClr val="tx1"/>
                </a:solidFill>
              </a:rPr>
              <a:t>2. </a:t>
            </a:r>
            <a:r>
              <a:rPr lang="zh-CN" altLang="en-US" sz="2500" b="1" dirty="0" smtClean="0">
                <a:solidFill>
                  <a:srgbClr val="FFFF00"/>
                </a:solidFill>
              </a:rPr>
              <a:t>目</a:t>
            </a:r>
            <a:r>
              <a:rPr lang="zh-CN" altLang="en-US" sz="2500" b="1" dirty="0">
                <a:solidFill>
                  <a:srgbClr val="FFFF00"/>
                </a:solidFill>
              </a:rPr>
              <a:t>录</a:t>
            </a:r>
            <a:r>
              <a:rPr lang="en-US" altLang="zh-CN" sz="2500" b="1" dirty="0">
                <a:solidFill>
                  <a:schemeClr val="tx1"/>
                </a:solidFill>
              </a:rPr>
              <a:t>10</a:t>
            </a:r>
            <a:r>
              <a:rPr lang="zh-CN" altLang="en-US" sz="2500" b="1" dirty="0" smtClean="0">
                <a:solidFill>
                  <a:schemeClr val="tx1"/>
                </a:solidFill>
              </a:rPr>
              <a:t>分</a:t>
            </a:r>
            <a:endParaRPr lang="zh-CN" altLang="en-US" sz="2500" dirty="0"/>
          </a:p>
        </p:txBody>
      </p:sp>
      <p:sp>
        <p:nvSpPr>
          <p:cNvPr id="5" name="内容占位符 4"/>
          <p:cNvSpPr>
            <a:spLocks noGrp="1"/>
          </p:cNvSpPr>
          <p:nvPr>
            <p:ph idx="1"/>
          </p:nvPr>
        </p:nvSpPr>
        <p:spPr>
          <a:xfrm>
            <a:off x="301625" y="1600200"/>
            <a:ext cx="8540750" cy="4997152"/>
          </a:xfrm>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spcBef>
                <a:spcPts val="2400"/>
              </a:spcBef>
              <a:buNone/>
            </a:pPr>
            <a:r>
              <a:rPr lang="en-US" altLang="zh-CN" sz="2500" b="1" dirty="0" smtClean="0"/>
              <a:t>3. </a:t>
            </a:r>
            <a:r>
              <a:rPr lang="zh-CN" altLang="en-US" sz="2500" b="1" dirty="0" smtClean="0"/>
              <a:t>认真看“关于</a:t>
            </a:r>
            <a:r>
              <a:rPr lang="zh-CN" altLang="en-US" sz="2500" b="1" dirty="0"/>
              <a:t>实</a:t>
            </a:r>
            <a:r>
              <a:rPr lang="zh-CN" altLang="en-US" sz="2500" b="1" dirty="0" smtClean="0"/>
              <a:t>验</a:t>
            </a:r>
            <a:r>
              <a:rPr lang="zh-CN" altLang="en-US" sz="2500" b="1" dirty="0"/>
              <a:t>报</a:t>
            </a:r>
            <a:r>
              <a:rPr lang="zh-CN" altLang="en-US" sz="2500" b="1" dirty="0" smtClean="0"/>
              <a:t>告”文档中</a:t>
            </a:r>
            <a:r>
              <a:rPr lang="zh-CN" altLang="en-US" sz="2500" b="1" dirty="0"/>
              <a:t>相</a:t>
            </a:r>
            <a:r>
              <a:rPr lang="zh-CN" altLang="en-US" sz="2500" b="1" dirty="0" smtClean="0"/>
              <a:t>关</a:t>
            </a:r>
            <a:r>
              <a:rPr lang="zh-CN" altLang="en-US" sz="2500" b="1" dirty="0"/>
              <a:t>说</a:t>
            </a:r>
            <a:r>
              <a:rPr lang="zh-CN" altLang="en-US" sz="2500" b="1" dirty="0" smtClean="0"/>
              <a:t>明</a:t>
            </a:r>
            <a:r>
              <a:rPr lang="zh-CN" altLang="en-US" sz="2500" b="1" dirty="0"/>
              <a:t>。</a:t>
            </a:r>
            <a:endParaRPr lang="en-US" altLang="zh-CN" sz="2500" b="1" dirty="0"/>
          </a:p>
          <a:p>
            <a:pPr marL="0" indent="0">
              <a:buNone/>
            </a:pPr>
            <a:r>
              <a:rPr lang="en-US" altLang="zh-CN" sz="2500" b="1" dirty="0" smtClean="0"/>
              <a:t>4. </a:t>
            </a:r>
            <a:r>
              <a:rPr lang="zh-CN" altLang="en-US" sz="2500" b="1" dirty="0" smtClean="0">
                <a:solidFill>
                  <a:srgbClr val="FFFF00"/>
                </a:solidFill>
              </a:rPr>
              <a:t>按时</a:t>
            </a:r>
            <a:r>
              <a:rPr lang="zh-CN" altLang="en-US" sz="2500" b="1" dirty="0" smtClean="0"/>
              <a:t>完成实验，每次实验都要</a:t>
            </a:r>
            <a:r>
              <a:rPr lang="zh-CN" altLang="en-US" sz="2500" b="1" dirty="0">
                <a:solidFill>
                  <a:srgbClr val="FFFF00"/>
                </a:solidFill>
              </a:rPr>
              <a:t>登记及评分</a:t>
            </a:r>
            <a:r>
              <a:rPr lang="zh-CN" altLang="en-US" sz="2500" b="1" dirty="0" smtClean="0"/>
              <a:t>（</a:t>
            </a:r>
            <a:r>
              <a:rPr lang="zh-CN" altLang="en-US" sz="2000" b="1" i="1" dirty="0" smtClean="0"/>
              <a:t>实</a:t>
            </a:r>
            <a:r>
              <a:rPr lang="zh-CN" altLang="en-US" sz="2000" b="1" i="1" dirty="0"/>
              <a:t>验机考</a:t>
            </a:r>
            <a:r>
              <a:rPr lang="zh-CN" altLang="en-US" sz="2000" b="1" i="1" dirty="0" smtClean="0"/>
              <a:t>）</a:t>
            </a:r>
            <a:r>
              <a:rPr lang="zh-CN" altLang="en-US" sz="2000" b="1" dirty="0" smtClean="0"/>
              <a:t>。</a:t>
            </a:r>
            <a:endParaRPr lang="en-US" altLang="zh-CN" sz="2000" b="1" dirty="0" smtClean="0"/>
          </a:p>
          <a:p>
            <a:pPr marL="0" indent="0">
              <a:buNone/>
            </a:pPr>
            <a:r>
              <a:rPr lang="en-US" altLang="zh-CN" sz="2500" b="1" dirty="0" smtClean="0"/>
              <a:t>5</a:t>
            </a:r>
            <a:r>
              <a:rPr lang="en-US" altLang="zh-CN" sz="2500" b="1" dirty="0"/>
              <a:t>. </a:t>
            </a:r>
            <a:r>
              <a:rPr lang="zh-CN" altLang="en-US" sz="2500" b="1" dirty="0" smtClean="0"/>
              <a:t>实验成绩：报告</a:t>
            </a:r>
            <a:r>
              <a:rPr lang="en-US" altLang="zh-CN" sz="2500" b="1" dirty="0" smtClean="0"/>
              <a:t>+</a:t>
            </a:r>
            <a:r>
              <a:rPr lang="zh-CN" altLang="en-US" sz="2500" b="1" dirty="0"/>
              <a:t>实</a:t>
            </a:r>
            <a:r>
              <a:rPr lang="zh-CN" altLang="en-US" sz="2500" b="1" dirty="0" smtClean="0"/>
              <a:t>验登</a:t>
            </a:r>
            <a:r>
              <a:rPr lang="zh-CN" altLang="en-US" sz="2500" b="1" dirty="0"/>
              <a:t>记</a:t>
            </a:r>
          </a:p>
        </p:txBody>
      </p:sp>
      <p:sp>
        <p:nvSpPr>
          <p:cNvPr id="14" name="下箭头 13"/>
          <p:cNvSpPr/>
          <p:nvPr/>
        </p:nvSpPr>
        <p:spPr bwMode="auto">
          <a:xfrm>
            <a:off x="2155652" y="251602"/>
            <a:ext cx="288032" cy="54296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77" y="908720"/>
            <a:ext cx="6264696" cy="430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 2"/>
          <p:cNvSpPr/>
          <p:nvPr/>
        </p:nvSpPr>
        <p:spPr bwMode="auto">
          <a:xfrm>
            <a:off x="2915816" y="4293096"/>
            <a:ext cx="864096" cy="216024"/>
          </a:xfrm>
          <a:prstGeom prst="ellipse">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184426964"/>
      </p:ext>
    </p:extLst>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1301750" y="790575"/>
            <a:ext cx="69765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chemeClr val="tx2"/>
                </a:solidFill>
                <a:latin typeface="Times New Roman" pitchFamily="18" charset="0"/>
              </a:rPr>
              <a:t>1.4.5  </a:t>
            </a:r>
            <a:r>
              <a:rPr kumimoji="1" lang="zh-CN" altLang="en-US" sz="3200" b="1" dirty="0">
                <a:solidFill>
                  <a:schemeClr val="tx2"/>
                </a:solidFill>
                <a:latin typeface="Times New Roman" pitchFamily="18" charset="0"/>
              </a:rPr>
              <a:t>用户接口</a:t>
            </a:r>
            <a:r>
              <a:rPr kumimoji="1" lang="zh-CN" altLang="en-US" sz="3200" b="1" dirty="0">
                <a:latin typeface="Times New Roman" pitchFamily="18" charset="0"/>
              </a:rPr>
              <a:t>（</a:t>
            </a:r>
            <a:r>
              <a:rPr kumimoji="1" lang="zh-CN" altLang="en-US" sz="3200" b="1" u="sng" dirty="0">
                <a:latin typeface="Times New Roman" pitchFamily="18" charset="0"/>
              </a:rPr>
              <a:t>第</a:t>
            </a:r>
            <a:r>
              <a:rPr kumimoji="1" lang="en-US" altLang="zh-CN" sz="3200" b="1" u="sng" dirty="0">
                <a:latin typeface="Times New Roman" pitchFamily="18" charset="0"/>
              </a:rPr>
              <a:t>9</a:t>
            </a:r>
            <a:r>
              <a:rPr kumimoji="1" lang="zh-CN" altLang="en-US" sz="3200" b="1" u="sng" dirty="0" smtClean="0">
                <a:latin typeface="Times New Roman" pitchFamily="18" charset="0"/>
              </a:rPr>
              <a:t>章</a:t>
            </a:r>
            <a:r>
              <a:rPr kumimoji="1" lang="en-US" altLang="zh-CN" sz="3200" b="1" u="sng" dirty="0" smtClean="0">
                <a:latin typeface="Times New Roman" pitchFamily="18" charset="0"/>
              </a:rPr>
              <a:t>—</a:t>
            </a:r>
            <a:r>
              <a:rPr kumimoji="1" lang="zh-CN" altLang="en-US" sz="3200" b="1" u="sng" dirty="0" smtClean="0">
                <a:latin typeface="Times New Roman" pitchFamily="18" charset="0"/>
              </a:rPr>
              <a:t>提前学习</a:t>
            </a:r>
            <a:r>
              <a:rPr kumimoji="1" lang="zh-CN" altLang="en-US" sz="3200" b="1" dirty="0" smtClean="0">
                <a:latin typeface="Times New Roman" pitchFamily="18" charset="0"/>
              </a:rPr>
              <a:t>）</a:t>
            </a:r>
            <a:r>
              <a:rPr kumimoji="1" lang="zh-CN" altLang="en-US" sz="1600" b="1" i="1" dirty="0">
                <a:latin typeface="Times New Roman" pitchFamily="18" charset="0"/>
              </a:rPr>
              <a:t>略</a:t>
            </a:r>
            <a:endParaRPr kumimoji="1" lang="zh-CN" altLang="en-US" sz="1600" b="1" i="1" dirty="0">
              <a:solidFill>
                <a:srgbClr val="FF6600"/>
              </a:solidFill>
              <a:latin typeface="Times New Roman" pitchFamily="18" charset="0"/>
            </a:endParaRPr>
          </a:p>
        </p:txBody>
      </p:sp>
      <p:sp>
        <p:nvSpPr>
          <p:cNvPr id="67587" name="Text Box 5"/>
          <p:cNvSpPr txBox="1">
            <a:spLocks noChangeArrowheads="1"/>
          </p:cNvSpPr>
          <p:nvPr/>
        </p:nvSpPr>
        <p:spPr bwMode="auto">
          <a:xfrm>
            <a:off x="1295400" y="1676400"/>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1. </a:t>
            </a:r>
            <a:r>
              <a:rPr kumimoji="1" lang="zh-CN" altLang="en-US" sz="2400" b="1">
                <a:latin typeface="Times New Roman" pitchFamily="18" charset="0"/>
              </a:rPr>
              <a:t>命令接口 </a:t>
            </a:r>
          </a:p>
        </p:txBody>
      </p:sp>
      <p:sp>
        <p:nvSpPr>
          <p:cNvPr id="67588" name="Text Box 6"/>
          <p:cNvSpPr txBox="1">
            <a:spLocks noChangeArrowheads="1"/>
          </p:cNvSpPr>
          <p:nvPr/>
        </p:nvSpPr>
        <p:spPr bwMode="auto">
          <a:xfrm>
            <a:off x="685800" y="2362200"/>
            <a:ext cx="80010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a:latin typeface="Times New Roman" pitchFamily="18" charset="0"/>
              </a:rPr>
              <a:t>       (1) </a:t>
            </a:r>
            <a:r>
              <a:rPr kumimoji="1" lang="zh-CN" altLang="en-US" sz="2400" b="1" u="sng">
                <a:solidFill>
                  <a:srgbClr val="FF6600"/>
                </a:solidFill>
                <a:latin typeface="Times New Roman" pitchFamily="18" charset="0"/>
              </a:rPr>
              <a:t>联机用户接口</a:t>
            </a:r>
            <a:r>
              <a:rPr kumimoji="1" lang="zh-CN" altLang="en-US" sz="2400">
                <a:latin typeface="Times New Roman" pitchFamily="18" charset="0"/>
              </a:rPr>
              <a:t>。这是为联机用户提供的，它由一组</a:t>
            </a:r>
            <a:r>
              <a:rPr kumimoji="1" lang="zh-CN" altLang="en-US" sz="2400" b="1" u="sng">
                <a:latin typeface="Times New Roman" pitchFamily="18" charset="0"/>
              </a:rPr>
              <a:t>键盘操作命令及命令解释程序</a:t>
            </a:r>
            <a:r>
              <a:rPr kumimoji="1" lang="zh-CN" altLang="en-US" sz="2400">
                <a:latin typeface="Times New Roman" pitchFamily="18" charset="0"/>
              </a:rPr>
              <a:t>所组成。当用户在终端或控制台上每键入一条命令后，系统便立即转入命令解释程序，对该命令加以解释并执行该命令。在完成指定功能后，控制又返回到终端或控制台上，等待用户键入下一条命令。这样，用户可通过先后键入不同命令的方式，来实现对作业的控制，直至作业完成。 </a:t>
            </a:r>
          </a:p>
        </p:txBody>
      </p:sp>
      <p:sp>
        <p:nvSpPr>
          <p:cNvPr id="5" name="下箭头 4"/>
          <p:cNvSpPr/>
          <p:nvPr/>
        </p:nvSpPr>
        <p:spPr bwMode="auto">
          <a:xfrm rot="16200000">
            <a:off x="645736" y="794930"/>
            <a:ext cx="360040" cy="576064"/>
          </a:xfrm>
          <a:prstGeom prst="downArrow">
            <a:avLst/>
          </a:prstGeom>
          <a:solidFill>
            <a:srgbClr val="FFCC00"/>
          </a:solid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4"/>
          <p:cNvSpPr txBox="1">
            <a:spLocks noChangeArrowheads="1"/>
          </p:cNvSpPr>
          <p:nvPr/>
        </p:nvSpPr>
        <p:spPr bwMode="auto">
          <a:xfrm>
            <a:off x="533400" y="457200"/>
            <a:ext cx="828675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a:latin typeface="Times New Roman" pitchFamily="18" charset="0"/>
              </a:rPr>
              <a:t>        (2) </a:t>
            </a:r>
            <a:r>
              <a:rPr kumimoji="1" lang="zh-CN" altLang="en-US" sz="2400" b="1" u="sng">
                <a:solidFill>
                  <a:srgbClr val="FF6600"/>
                </a:solidFill>
                <a:latin typeface="Times New Roman" pitchFamily="18" charset="0"/>
              </a:rPr>
              <a:t>脱机用户接口</a:t>
            </a:r>
            <a:r>
              <a:rPr kumimoji="1" lang="zh-CN" altLang="en-US" sz="2400">
                <a:latin typeface="Times New Roman" pitchFamily="18" charset="0"/>
              </a:rPr>
              <a:t>。该接口是为</a:t>
            </a:r>
            <a:r>
              <a:rPr kumimoji="1" lang="zh-CN" altLang="en-US" sz="2400" b="1" u="sng">
                <a:latin typeface="Times New Roman" pitchFamily="18" charset="0"/>
              </a:rPr>
              <a:t>批处理作业</a:t>
            </a:r>
            <a:r>
              <a:rPr kumimoji="1" lang="zh-CN" altLang="en-US" sz="2400">
                <a:latin typeface="Times New Roman" pitchFamily="18" charset="0"/>
              </a:rPr>
              <a:t>的用户提供的，故也称为批处理用户接口。该接口由一组作业控制语言</a:t>
            </a:r>
            <a:r>
              <a:rPr kumimoji="1" lang="en-US" altLang="zh-CN" sz="2400">
                <a:latin typeface="Times New Roman" pitchFamily="18" charset="0"/>
              </a:rPr>
              <a:t>JCL</a:t>
            </a:r>
            <a:r>
              <a:rPr kumimoji="1" lang="zh-CN" altLang="en-US" sz="2400">
                <a:latin typeface="Times New Roman" pitchFamily="18" charset="0"/>
              </a:rPr>
              <a:t>组成。批处理作业的用户不能直接与自己的作业交互作用，只能委托系统代替用户对作业进行控制和干预。这里的作业控制语言</a:t>
            </a:r>
            <a:r>
              <a:rPr kumimoji="1" lang="en-US" altLang="zh-CN" sz="2400">
                <a:latin typeface="Times New Roman" pitchFamily="18" charset="0"/>
              </a:rPr>
              <a:t>JCL</a:t>
            </a:r>
            <a:r>
              <a:rPr kumimoji="1" lang="zh-CN" altLang="en-US" sz="2400">
                <a:latin typeface="Times New Roman" pitchFamily="18" charset="0"/>
              </a:rPr>
              <a:t>便是提供给批处理作业用户的、为实现所需功能而委托系统代为控制的一种语言。作业一直在作业说明书的控制下运行，直至遇到作业结束语句时，系统才停止该作业的运行。 </a:t>
            </a:r>
          </a:p>
        </p:txBody>
      </p:sp>
    </p:spTree>
  </p:cSld>
  <p:clrMapOvr>
    <a:masterClrMapping/>
  </p:clrMapOvr>
  <p:transition>
    <p:pull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609600" y="582613"/>
            <a:ext cx="800100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400" b="1">
                <a:latin typeface="Times New Roman" pitchFamily="18" charset="0"/>
              </a:rPr>
              <a:t>         2. </a:t>
            </a:r>
            <a:r>
              <a:rPr kumimoji="1" lang="zh-CN" altLang="en-US" sz="2400" b="1">
                <a:latin typeface="Times New Roman" pitchFamily="18" charset="0"/>
              </a:rPr>
              <a:t>程序接口</a:t>
            </a:r>
          </a:p>
          <a:p>
            <a:pPr algn="just" eaLnBrk="1" hangingPunct="1">
              <a:lnSpc>
                <a:spcPct val="120000"/>
              </a:lnSpc>
              <a:spcBef>
                <a:spcPct val="50000"/>
              </a:spcBef>
            </a:pPr>
            <a:r>
              <a:rPr kumimoji="1" lang="zh-CN" altLang="en-US" sz="2400">
                <a:latin typeface="Times New Roman" pitchFamily="18" charset="0"/>
              </a:rPr>
              <a:t>        该接口是为用户程序在执行中访问系统资源而设置的，</a:t>
            </a:r>
            <a:r>
              <a:rPr kumimoji="1" lang="zh-CN" altLang="en-US" sz="2400" b="1" u="sng">
                <a:latin typeface="Times New Roman" pitchFamily="18" charset="0"/>
              </a:rPr>
              <a:t>是用户程序取得操作系统服务的惟一途径</a:t>
            </a:r>
            <a:r>
              <a:rPr kumimoji="1" lang="zh-CN" altLang="en-US" sz="2400">
                <a:latin typeface="Times New Roman" pitchFamily="18" charset="0"/>
              </a:rPr>
              <a:t>。它是由一组</a:t>
            </a:r>
            <a:r>
              <a:rPr kumimoji="1" lang="zh-CN" altLang="en-US" sz="2400" b="1" u="sng">
                <a:solidFill>
                  <a:srgbClr val="FF6600"/>
                </a:solidFill>
                <a:latin typeface="Times New Roman" pitchFamily="18" charset="0"/>
              </a:rPr>
              <a:t>系统调用</a:t>
            </a:r>
            <a:r>
              <a:rPr kumimoji="1" lang="zh-CN" altLang="en-US" sz="2400">
                <a:latin typeface="Times New Roman" pitchFamily="18" charset="0"/>
              </a:rPr>
              <a:t>组成，每一个系统调用都是一个能完成特定功能的子程序，每当应用程序要求</a:t>
            </a:r>
            <a:r>
              <a:rPr kumimoji="1" lang="en-US" altLang="zh-CN" sz="2400">
                <a:latin typeface="Times New Roman" pitchFamily="18" charset="0"/>
              </a:rPr>
              <a:t>OS</a:t>
            </a:r>
            <a:r>
              <a:rPr kumimoji="1" lang="zh-CN" altLang="en-US" sz="2400">
                <a:latin typeface="Times New Roman" pitchFamily="18" charset="0"/>
              </a:rPr>
              <a:t>提供某种服务</a:t>
            </a:r>
            <a:r>
              <a:rPr kumimoji="1" lang="en-US" altLang="zh-CN" sz="2400">
                <a:latin typeface="Times New Roman" pitchFamily="18" charset="0"/>
              </a:rPr>
              <a:t>(</a:t>
            </a:r>
            <a:r>
              <a:rPr kumimoji="1" lang="zh-CN" altLang="en-US" sz="2400">
                <a:latin typeface="Times New Roman" pitchFamily="18" charset="0"/>
              </a:rPr>
              <a:t>功能</a:t>
            </a:r>
            <a:r>
              <a:rPr kumimoji="1" lang="en-US" altLang="zh-CN" sz="2400">
                <a:latin typeface="Times New Roman" pitchFamily="18" charset="0"/>
              </a:rPr>
              <a:t>)</a:t>
            </a:r>
            <a:r>
              <a:rPr kumimoji="1" lang="zh-CN" altLang="en-US" sz="2400">
                <a:latin typeface="Times New Roman" pitchFamily="18" charset="0"/>
              </a:rPr>
              <a:t>时，便调用具有相应功能的系统调用。在高级语言以及</a:t>
            </a:r>
            <a:r>
              <a:rPr kumimoji="1" lang="en-US" altLang="zh-CN" sz="2400">
                <a:latin typeface="Times New Roman" pitchFamily="18" charset="0"/>
              </a:rPr>
              <a:t>C</a:t>
            </a:r>
            <a:r>
              <a:rPr kumimoji="1" lang="zh-CN" altLang="en-US" sz="2400">
                <a:latin typeface="Times New Roman" pitchFamily="18" charset="0"/>
              </a:rPr>
              <a:t>语言中，往往提供了与各系统调用一一对应的</a:t>
            </a:r>
            <a:r>
              <a:rPr kumimoji="1" lang="zh-CN" altLang="en-US" sz="2400" b="1" u="sng">
                <a:solidFill>
                  <a:srgbClr val="FF6600"/>
                </a:solidFill>
                <a:latin typeface="Times New Roman" pitchFamily="18" charset="0"/>
              </a:rPr>
              <a:t>库函数</a:t>
            </a:r>
            <a:r>
              <a:rPr kumimoji="1" lang="zh-CN" altLang="en-US" sz="2400">
                <a:latin typeface="Times New Roman" pitchFamily="18" charset="0"/>
              </a:rPr>
              <a:t>，这样，应用程序便可通过调用对应的</a:t>
            </a:r>
            <a:r>
              <a:rPr kumimoji="1" lang="zh-CN" altLang="en-US" sz="2400" b="1" u="sng">
                <a:solidFill>
                  <a:srgbClr val="FF6600"/>
                </a:solidFill>
                <a:latin typeface="Times New Roman" pitchFamily="18" charset="0"/>
              </a:rPr>
              <a:t>库函数来使用系统调用</a:t>
            </a:r>
            <a:r>
              <a:rPr kumimoji="1" lang="zh-CN" altLang="en-US" sz="2400">
                <a:latin typeface="Times New Roman" pitchFamily="18" charset="0"/>
              </a:rPr>
              <a:t>。但在近几年所推出的操作系统中，如</a:t>
            </a:r>
            <a:r>
              <a:rPr kumimoji="1" lang="en-US" altLang="zh-CN" sz="2400">
                <a:latin typeface="Times New Roman" pitchFamily="18" charset="0"/>
              </a:rPr>
              <a:t>UNIX</a:t>
            </a:r>
            <a:r>
              <a:rPr kumimoji="1" lang="zh-CN" altLang="en-US" sz="2400">
                <a:latin typeface="Times New Roman" pitchFamily="18" charset="0"/>
              </a:rPr>
              <a:t>、</a:t>
            </a:r>
            <a:r>
              <a:rPr kumimoji="1" lang="en-US" altLang="zh-CN" sz="2400">
                <a:latin typeface="Times New Roman" pitchFamily="18" charset="0"/>
              </a:rPr>
              <a:t>OS/2</a:t>
            </a:r>
            <a:r>
              <a:rPr kumimoji="1" lang="zh-CN" altLang="en-US" sz="2400">
                <a:latin typeface="Times New Roman" pitchFamily="18" charset="0"/>
              </a:rPr>
              <a:t>版本中，其系统调用本身已经采用</a:t>
            </a:r>
            <a:r>
              <a:rPr kumimoji="1" lang="en-US" altLang="zh-CN" sz="2400">
                <a:latin typeface="Times New Roman" pitchFamily="18" charset="0"/>
              </a:rPr>
              <a:t>C</a:t>
            </a:r>
            <a:r>
              <a:rPr kumimoji="1" lang="zh-CN" altLang="en-US" sz="2400">
                <a:latin typeface="Times New Roman" pitchFamily="18" charset="0"/>
              </a:rPr>
              <a:t>语言编写，并以函数形式提供，故</a:t>
            </a:r>
            <a:r>
              <a:rPr kumimoji="1" lang="zh-CN" altLang="en-US" sz="2400" u="sng">
                <a:solidFill>
                  <a:srgbClr val="FF6600"/>
                </a:solidFill>
                <a:latin typeface="Times New Roman" pitchFamily="18" charset="0"/>
              </a:rPr>
              <a:t>在用</a:t>
            </a:r>
            <a:r>
              <a:rPr kumimoji="1" lang="en-US" altLang="zh-CN" sz="2400" u="sng">
                <a:solidFill>
                  <a:srgbClr val="FF6600"/>
                </a:solidFill>
                <a:latin typeface="Times New Roman" pitchFamily="18" charset="0"/>
              </a:rPr>
              <a:t>C</a:t>
            </a:r>
            <a:r>
              <a:rPr kumimoji="1" lang="zh-CN" altLang="en-US" sz="2400" u="sng">
                <a:solidFill>
                  <a:srgbClr val="FF6600"/>
                </a:solidFill>
                <a:latin typeface="Times New Roman" pitchFamily="18" charset="0"/>
              </a:rPr>
              <a:t>语言编制的程序中， 可直接使用系统调用</a:t>
            </a:r>
            <a:r>
              <a:rPr kumimoji="1" lang="zh-CN" altLang="en-US" sz="2400">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685800" y="609600"/>
            <a:ext cx="8001000" cy="589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400" dirty="0">
                <a:latin typeface="Times New Roman" pitchFamily="18" charset="0"/>
              </a:rPr>
              <a:t>         </a:t>
            </a:r>
            <a:r>
              <a:rPr kumimoji="1" lang="en-US" altLang="zh-CN" sz="2400" b="1" dirty="0">
                <a:latin typeface="Times New Roman" pitchFamily="18" charset="0"/>
              </a:rPr>
              <a:t>3. </a:t>
            </a:r>
            <a:r>
              <a:rPr kumimoji="1" lang="zh-CN" altLang="en-US" sz="2400" b="1" dirty="0">
                <a:latin typeface="Times New Roman" pitchFamily="18" charset="0"/>
              </a:rPr>
              <a:t>图形接口</a:t>
            </a:r>
          </a:p>
          <a:p>
            <a:pPr algn="just" eaLnBrk="1" hangingPunct="1">
              <a:lnSpc>
                <a:spcPct val="140000"/>
              </a:lnSpc>
              <a:spcBef>
                <a:spcPct val="50000"/>
              </a:spcBef>
            </a:pPr>
            <a:r>
              <a:rPr kumimoji="1" lang="zh-CN" altLang="en-US" sz="2400" dirty="0">
                <a:latin typeface="Times New Roman" pitchFamily="18" charset="0"/>
              </a:rPr>
              <a:t>        用户虽然可以通过联机用户接口来取得</a:t>
            </a:r>
            <a:r>
              <a:rPr kumimoji="1" lang="en-US" altLang="zh-CN" sz="2400" dirty="0">
                <a:latin typeface="Times New Roman" pitchFamily="18" charset="0"/>
              </a:rPr>
              <a:t>OS</a:t>
            </a:r>
            <a:r>
              <a:rPr kumimoji="1" lang="zh-CN" altLang="en-US" sz="2400" dirty="0">
                <a:latin typeface="Times New Roman" pitchFamily="18" charset="0"/>
              </a:rPr>
              <a:t>的服务，但这时要求用户能熟记各种命令的名字和格式，并严格按照规定的格式输入命令，这既</a:t>
            </a:r>
            <a:r>
              <a:rPr kumimoji="1" lang="zh-CN" altLang="en-US" sz="2400" dirty="0">
                <a:solidFill>
                  <a:schemeClr val="tx2"/>
                </a:solidFill>
                <a:latin typeface="Times New Roman" pitchFamily="18" charset="0"/>
              </a:rPr>
              <a:t>不方便又花时间</a:t>
            </a:r>
            <a:r>
              <a:rPr kumimoji="1" lang="zh-CN" altLang="en-US" sz="2400" dirty="0">
                <a:latin typeface="Times New Roman" pitchFamily="18" charset="0"/>
              </a:rPr>
              <a:t>，于是，图形用户接口便应运而生。图形用户接口采用了图形化的操作界面， 用非常容易识别的各种图标</a:t>
            </a:r>
            <a:r>
              <a:rPr kumimoji="1" lang="en-US" altLang="zh-CN" sz="2400" dirty="0">
                <a:latin typeface="Times New Roman" pitchFamily="18" charset="0"/>
              </a:rPr>
              <a:t>(icon)</a:t>
            </a:r>
            <a:r>
              <a:rPr kumimoji="1" lang="zh-CN" altLang="en-US" sz="2400" dirty="0">
                <a:latin typeface="Times New Roman" pitchFamily="18" charset="0"/>
              </a:rPr>
              <a:t>来将系统的各项功能、各种应用程序和文件，直观、逼真地表示出来。用户可用鼠标或通过菜单和对话框，来完成对应用程序和文件的操作。此时用户已完全不必像使用命令接口那样去记住命令名及格式，从而把用户从繁琐且单调的操作中解脱出来。 </a:t>
            </a:r>
          </a:p>
        </p:txBody>
      </p:sp>
      <p:sp>
        <p:nvSpPr>
          <p:cNvPr id="70659" name="AutoShape 5">
            <a:hlinkClick r:id="" action="ppaction://hlinkshowjump?jump=firstslide" highlightClick="1"/>
          </p:cNvPr>
          <p:cNvSpPr>
            <a:spLocks noChangeArrowheads="1"/>
          </p:cNvSpPr>
          <p:nvPr/>
        </p:nvSpPr>
        <p:spPr bwMode="auto">
          <a:xfrm>
            <a:off x="8534400" y="6546850"/>
            <a:ext cx="609600" cy="3048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grpSp>
        <p:nvGrpSpPr>
          <p:cNvPr id="4" name="组合 3"/>
          <p:cNvGrpSpPr/>
          <p:nvPr/>
        </p:nvGrpSpPr>
        <p:grpSpPr>
          <a:xfrm>
            <a:off x="4849242" y="6029935"/>
            <a:ext cx="4294757" cy="749970"/>
            <a:chOff x="4850693" y="5949280"/>
            <a:chExt cx="4258779" cy="908720"/>
          </a:xfrm>
        </p:grpSpPr>
        <p:pic>
          <p:nvPicPr>
            <p:cNvPr id="5" name="Picture 9" descr="C:\Users\Lenovo\AppData\Local\Microsoft\Windows\Temporary Internet Files\Content.IE5\J73W6T4E\450px-The_Complete_Library_of_the_Four_Treasuries_Collected_in_Wenlan_Pavilion_2015-0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7493" y="5949280"/>
              <a:ext cx="1521979" cy="9087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50693" y="6303770"/>
              <a:ext cx="2715311" cy="447510"/>
            </a:xfrm>
            <a:prstGeom prst="rect">
              <a:avLst/>
            </a:prstGeom>
            <a:noFill/>
          </p:spPr>
          <p:txBody>
            <a:bodyPr wrap="none" rtlCol="0">
              <a:spAutoFit/>
            </a:bodyPr>
            <a:lstStyle/>
            <a:p>
              <a:r>
                <a:rPr kumimoji="1" lang="en-US" altLang="zh-CN" b="1" dirty="0">
                  <a:solidFill>
                    <a:schemeClr val="tx2"/>
                  </a:solidFill>
                  <a:latin typeface="Times New Roman" pitchFamily="18" charset="0"/>
                </a:rPr>
                <a:t>1.4   </a:t>
              </a:r>
              <a:r>
                <a:rPr kumimoji="1" lang="zh-CN" altLang="en-US" b="1" dirty="0">
                  <a:solidFill>
                    <a:schemeClr val="tx2"/>
                  </a:solidFill>
                  <a:latin typeface="Times New Roman" pitchFamily="18" charset="0"/>
                </a:rPr>
                <a:t>操作系统的主要功能</a:t>
              </a:r>
              <a:endParaRPr lang="zh-CN" altLang="en-US" dirty="0"/>
            </a:p>
          </p:txBody>
        </p:sp>
      </p:grpSp>
      <p:pic>
        <p:nvPicPr>
          <p:cNvPr id="8" name="Picture 9" descr="C:\Users\Lenovo\AppData\Local\Microsoft\Windows\Temporary Internet Files\Content.IE5\J73W6T4E\450px-The_Complete_Library_of_the_Four_Treasuries_Collected_in_Wenlan_Pavilion_2015-0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7493" y="5949280"/>
            <a:ext cx="1521979" cy="908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1691680" y="462117"/>
            <a:ext cx="50465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dirty="0">
                <a:solidFill>
                  <a:schemeClr val="tx2"/>
                </a:solidFill>
                <a:latin typeface="Times New Roman" pitchFamily="18" charset="0"/>
              </a:rPr>
              <a:t>1.5 </a:t>
            </a:r>
            <a:r>
              <a:rPr kumimoji="1" lang="zh-CN" altLang="en-US" sz="3600" b="1" dirty="0">
                <a:solidFill>
                  <a:schemeClr val="tx2"/>
                </a:solidFill>
                <a:latin typeface="Times New Roman" pitchFamily="18" charset="0"/>
              </a:rPr>
              <a:t>操作系统的结构设</a:t>
            </a:r>
            <a:r>
              <a:rPr kumimoji="1" lang="zh-CN" altLang="en-US" sz="3600" b="1" dirty="0" smtClean="0">
                <a:solidFill>
                  <a:schemeClr val="tx2"/>
                </a:solidFill>
                <a:latin typeface="Times New Roman" pitchFamily="18" charset="0"/>
              </a:rPr>
              <a:t>计</a:t>
            </a:r>
            <a:endParaRPr kumimoji="1" lang="zh-CN" altLang="en-US" sz="2200" b="1" dirty="0">
              <a:latin typeface="Times New Roman" pitchFamily="18" charset="0"/>
            </a:endParaRPr>
          </a:p>
        </p:txBody>
      </p:sp>
      <p:sp>
        <p:nvSpPr>
          <p:cNvPr id="71683" name="Text Box 5"/>
          <p:cNvSpPr txBox="1">
            <a:spLocks noChangeArrowheads="1"/>
          </p:cNvSpPr>
          <p:nvPr/>
        </p:nvSpPr>
        <p:spPr bwMode="auto">
          <a:xfrm>
            <a:off x="1524000" y="1981553"/>
            <a:ext cx="5988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1.5.1 </a:t>
            </a:r>
            <a:r>
              <a:rPr kumimoji="1" lang="zh-CN" altLang="en-US" sz="3200" b="1" dirty="0">
                <a:solidFill>
                  <a:srgbClr val="FF6600"/>
                </a:solidFill>
                <a:latin typeface="Times New Roman" pitchFamily="18" charset="0"/>
              </a:rPr>
              <a:t>软件工程的基本概念</a:t>
            </a:r>
            <a:r>
              <a:rPr kumimoji="1" lang="zh-CN" altLang="en-US" sz="2800" b="1" dirty="0">
                <a:latin typeface="Times New Roman" pitchFamily="18" charset="0"/>
              </a:rPr>
              <a:t> </a:t>
            </a:r>
            <a:r>
              <a:rPr kumimoji="1" lang="zh-CN" altLang="en-US" sz="2800" b="1" dirty="0">
                <a:solidFill>
                  <a:schemeClr val="tx2"/>
                </a:solidFill>
                <a:latin typeface="Times New Roman" pitchFamily="18" charset="0"/>
              </a:rPr>
              <a:t>（略）</a:t>
            </a:r>
            <a:endParaRPr kumimoji="1" lang="zh-CN" altLang="en-US" sz="2800" b="1" dirty="0">
              <a:latin typeface="Times New Roman" pitchFamily="18" charset="0"/>
            </a:endParaRPr>
          </a:p>
        </p:txBody>
      </p:sp>
      <p:sp>
        <p:nvSpPr>
          <p:cNvPr id="71684" name="Text Box 6"/>
          <p:cNvSpPr txBox="1">
            <a:spLocks noChangeArrowheads="1"/>
          </p:cNvSpPr>
          <p:nvPr/>
        </p:nvSpPr>
        <p:spPr bwMode="auto">
          <a:xfrm>
            <a:off x="838200" y="2590800"/>
            <a:ext cx="7620000" cy="37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dirty="0">
                <a:latin typeface="Times New Roman" pitchFamily="18" charset="0"/>
              </a:rPr>
              <a:t>         1. </a:t>
            </a:r>
            <a:r>
              <a:rPr kumimoji="1" lang="zh-CN" altLang="en-US" sz="2400" dirty="0">
                <a:latin typeface="Times New Roman" pitchFamily="18" charset="0"/>
              </a:rPr>
              <a:t>软件的含</a:t>
            </a:r>
            <a:r>
              <a:rPr kumimoji="1" lang="zh-CN" altLang="en-US" sz="2400" dirty="0" smtClean="0">
                <a:latin typeface="Times New Roman" pitchFamily="18" charset="0"/>
              </a:rPr>
              <a:t>义 </a:t>
            </a:r>
            <a:endParaRPr kumimoji="1" lang="zh-CN" altLang="en-US" sz="2400" dirty="0">
              <a:latin typeface="Times New Roman" pitchFamily="18" charset="0"/>
            </a:endParaRPr>
          </a:p>
          <a:p>
            <a:pPr algn="just" eaLnBrk="1" hangingPunct="1">
              <a:lnSpc>
                <a:spcPct val="135000"/>
              </a:lnSpc>
              <a:spcBef>
                <a:spcPct val="50000"/>
              </a:spcBef>
            </a:pPr>
            <a:r>
              <a:rPr kumimoji="1" lang="zh-CN" altLang="en-US" sz="2400" dirty="0">
                <a:latin typeface="Times New Roman" pitchFamily="18" charset="0"/>
              </a:rPr>
              <a:t>        所谓软件，是指当计算机运行时，能提供所要求的功能和性能的指令和程序的集合，该程序能够正确地处理信息的数据结构；作为规范软件，还应具有描述程序功能需求以及程序如何操作使用的文档。如果说，硬件是物理部件， 那么，软件则是一种逻辑部件，它具有与硬件完全不同的特点。</a:t>
            </a:r>
          </a:p>
        </p:txBody>
      </p:sp>
      <p:sp>
        <p:nvSpPr>
          <p:cNvPr id="5" name="Text Box 5"/>
          <p:cNvSpPr txBox="1">
            <a:spLocks noChangeArrowheads="1"/>
          </p:cNvSpPr>
          <p:nvPr/>
        </p:nvSpPr>
        <p:spPr bwMode="auto">
          <a:xfrm>
            <a:off x="1043608" y="1268760"/>
            <a:ext cx="79560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smtClean="0">
                <a:latin typeface="Times New Roman" pitchFamily="18" charset="0"/>
              </a:rPr>
              <a:t>要求：</a:t>
            </a:r>
            <a:r>
              <a:rPr kumimoji="1" lang="zh-CN" altLang="en-US" sz="3600" b="1" dirty="0">
                <a:solidFill>
                  <a:schemeClr val="tx2"/>
                </a:solidFill>
                <a:latin typeface="Times New Roman" pitchFamily="18" charset="0"/>
              </a:rPr>
              <a:t>自学</a:t>
            </a:r>
            <a:r>
              <a:rPr kumimoji="1" lang="zh-CN" altLang="en-US" sz="2800" b="1" dirty="0" smtClean="0">
                <a:latin typeface="Times New Roman" pitchFamily="18" charset="0"/>
              </a:rPr>
              <a:t>，掌握教材  </a:t>
            </a:r>
            <a:r>
              <a:rPr kumimoji="1" lang="en-US" altLang="zh-CN" sz="2800" b="1" dirty="0" smtClean="0">
                <a:latin typeface="Times New Roman" pitchFamily="18" charset="0"/>
              </a:rPr>
              <a:t>§1.5.2</a:t>
            </a:r>
            <a:r>
              <a:rPr kumimoji="1" lang="zh-CN" altLang="en-US" sz="2800" b="1" dirty="0" smtClean="0">
                <a:latin typeface="Times New Roman" pitchFamily="18" charset="0"/>
              </a:rPr>
              <a:t>，特别是  </a:t>
            </a:r>
            <a:r>
              <a:rPr kumimoji="1" lang="en-US" altLang="zh-CN" sz="2800" b="1" dirty="0">
                <a:latin typeface="Times New Roman" pitchFamily="18" charset="0"/>
              </a:rPr>
              <a:t>§1.5.4</a:t>
            </a:r>
            <a:endParaRPr kumimoji="1" lang="zh-CN" altLang="en-US" sz="2800" b="1"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838200" y="1066800"/>
            <a:ext cx="74676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5000"/>
              </a:lnSpc>
              <a:spcBef>
                <a:spcPct val="50000"/>
              </a:spcBef>
            </a:pPr>
            <a:r>
              <a:rPr kumimoji="1" lang="en-US" altLang="zh-CN" sz="2400">
                <a:latin typeface="Times New Roman" pitchFamily="18" charset="0"/>
              </a:rPr>
              <a:t>         </a:t>
            </a:r>
            <a:r>
              <a:rPr kumimoji="1" lang="en-US" altLang="zh-CN" sz="2400" b="1">
                <a:latin typeface="Times New Roman" pitchFamily="18" charset="0"/>
              </a:rPr>
              <a:t>2. </a:t>
            </a:r>
            <a:r>
              <a:rPr kumimoji="1" lang="zh-CN" altLang="en-US" sz="2400" b="1">
                <a:latin typeface="Times New Roman" pitchFamily="18" charset="0"/>
              </a:rPr>
              <a:t>软件工程的含义</a:t>
            </a:r>
            <a:r>
              <a:rPr kumimoji="1" lang="zh-CN" altLang="en-US" sz="2400">
                <a:latin typeface="Times New Roman" pitchFamily="18" charset="0"/>
              </a:rPr>
              <a:t></a:t>
            </a:r>
          </a:p>
          <a:p>
            <a:pPr algn="just" eaLnBrk="1" hangingPunct="1">
              <a:lnSpc>
                <a:spcPct val="155000"/>
              </a:lnSpc>
              <a:spcBef>
                <a:spcPct val="50000"/>
              </a:spcBef>
            </a:pPr>
            <a:r>
              <a:rPr kumimoji="1" lang="zh-CN" altLang="en-US" sz="2400">
                <a:latin typeface="Times New Roman" pitchFamily="18" charset="0"/>
              </a:rPr>
              <a:t>        软件工程是指运用系统的、规范的和可定量的方法，来开发、运行和维护软件；或者说，是采用工程的概念、 原理、 技术和方法，来开发与维护软件， 其目的是为了解决在软件开发中所出现的编程随意、软件质量不可保证以及维护困难等问题。 </a:t>
            </a:r>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685800" y="990600"/>
            <a:ext cx="78486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60000"/>
              </a:lnSpc>
              <a:spcBef>
                <a:spcPct val="50000"/>
              </a:spcBef>
            </a:pPr>
            <a:r>
              <a:rPr kumimoji="1" lang="en-US" altLang="zh-CN" sz="2800" b="1">
                <a:latin typeface="Times New Roman" pitchFamily="18" charset="0"/>
              </a:rPr>
              <a:t>        </a:t>
            </a:r>
            <a:r>
              <a:rPr kumimoji="1" lang="en-US" altLang="zh-CN" sz="3200" b="1">
                <a:solidFill>
                  <a:srgbClr val="FF6600"/>
                </a:solidFill>
                <a:latin typeface="Times New Roman" pitchFamily="18" charset="0"/>
              </a:rPr>
              <a:t>1.5.2 </a:t>
            </a:r>
            <a:r>
              <a:rPr kumimoji="1" lang="zh-CN" altLang="en-US" sz="3200" b="1">
                <a:solidFill>
                  <a:srgbClr val="FF6600"/>
                </a:solidFill>
                <a:latin typeface="Times New Roman" pitchFamily="18" charset="0"/>
              </a:rPr>
              <a:t>传统的操作系统结构</a:t>
            </a:r>
            <a:r>
              <a:rPr kumimoji="1" lang="zh-CN" altLang="en-US" sz="2400" b="1">
                <a:solidFill>
                  <a:schemeClr val="tx2"/>
                </a:solidFill>
                <a:latin typeface="Times New Roman" pitchFamily="18" charset="0"/>
              </a:rPr>
              <a:t>（略） </a:t>
            </a:r>
            <a:r>
              <a:rPr kumimoji="1" lang="zh-CN" altLang="en-US" sz="2400">
                <a:latin typeface="Times New Roman" pitchFamily="18" charset="0"/>
              </a:rPr>
              <a:t></a:t>
            </a:r>
          </a:p>
          <a:p>
            <a:pPr algn="just" eaLnBrk="1" hangingPunct="1">
              <a:lnSpc>
                <a:spcPct val="160000"/>
              </a:lnSpc>
              <a:spcBef>
                <a:spcPct val="50000"/>
              </a:spcBef>
            </a:pPr>
            <a:r>
              <a:rPr kumimoji="1" lang="zh-CN" altLang="en-US" sz="2400">
                <a:latin typeface="Times New Roman" pitchFamily="18" charset="0"/>
              </a:rPr>
              <a:t>        操作系统是一个十分复杂的大型软件。为了控制该软件的复杂性，在开发</a:t>
            </a:r>
            <a:r>
              <a:rPr kumimoji="1" lang="en-US" altLang="zh-CN" sz="2400">
                <a:latin typeface="Times New Roman" pitchFamily="18" charset="0"/>
              </a:rPr>
              <a:t>OS</a:t>
            </a:r>
            <a:r>
              <a:rPr kumimoji="1" lang="zh-CN" altLang="en-US" sz="2400">
                <a:latin typeface="Times New Roman" pitchFamily="18" charset="0"/>
              </a:rPr>
              <a:t>时，先后引入了分解、模块化、 抽象和隐蔽等方法。开发方法的不断发展，促进了</a:t>
            </a:r>
            <a:r>
              <a:rPr kumimoji="1" lang="en-US" altLang="zh-CN" sz="2400">
                <a:latin typeface="Times New Roman" pitchFamily="18" charset="0"/>
              </a:rPr>
              <a:t>OS</a:t>
            </a:r>
            <a:r>
              <a:rPr kumimoji="1" lang="zh-CN" altLang="en-US" sz="2400">
                <a:latin typeface="Times New Roman" pitchFamily="18" charset="0"/>
              </a:rPr>
              <a:t>结构的更新换代。这里，我们把第一代至第三代的</a:t>
            </a:r>
            <a:r>
              <a:rPr kumimoji="1" lang="en-US" altLang="zh-CN" sz="2400">
                <a:latin typeface="Times New Roman" pitchFamily="18" charset="0"/>
              </a:rPr>
              <a:t>OS</a:t>
            </a:r>
            <a:r>
              <a:rPr kumimoji="1" lang="zh-CN" altLang="en-US" sz="2400">
                <a:latin typeface="Times New Roman" pitchFamily="18" charset="0"/>
              </a:rPr>
              <a:t>结构， 称为传统的</a:t>
            </a:r>
            <a:r>
              <a:rPr kumimoji="1" lang="en-US" altLang="zh-CN" sz="2400">
                <a:latin typeface="Times New Roman" pitchFamily="18" charset="0"/>
              </a:rPr>
              <a:t>OS</a:t>
            </a:r>
            <a:r>
              <a:rPr kumimoji="1" lang="zh-CN" altLang="en-US" sz="2400">
                <a:latin typeface="Times New Roman" pitchFamily="18" charset="0"/>
              </a:rPr>
              <a:t>结构，而把微内核的</a:t>
            </a:r>
            <a:r>
              <a:rPr kumimoji="1" lang="en-US" altLang="zh-CN" sz="2400">
                <a:latin typeface="Times New Roman" pitchFamily="18" charset="0"/>
              </a:rPr>
              <a:t>OS</a:t>
            </a:r>
            <a:r>
              <a:rPr kumimoji="1" lang="zh-CN" altLang="en-US" sz="2400">
                <a:latin typeface="Times New Roman" pitchFamily="18" charset="0"/>
              </a:rPr>
              <a:t>结构称为现代</a:t>
            </a:r>
            <a:r>
              <a:rPr kumimoji="1" lang="en-US" altLang="zh-CN" sz="2400">
                <a:latin typeface="Times New Roman" pitchFamily="18" charset="0"/>
              </a:rPr>
              <a:t>OS</a:t>
            </a:r>
            <a:r>
              <a:rPr kumimoji="1" lang="zh-CN" altLang="en-US" sz="2400">
                <a:latin typeface="Times New Roman" pitchFamily="18" charset="0"/>
              </a:rPr>
              <a:t>结构。 </a:t>
            </a:r>
          </a:p>
        </p:txBody>
      </p:sp>
    </p:spTree>
  </p:cSld>
  <p:clrMapOvr>
    <a:masterClrMapping/>
  </p:clrMapOvr>
  <p:transition>
    <p:pull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685800" y="457200"/>
            <a:ext cx="80010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b="1">
                <a:latin typeface="Times New Roman" pitchFamily="18" charset="0"/>
              </a:rPr>
              <a:t>         1. </a:t>
            </a:r>
            <a:r>
              <a:rPr kumimoji="1" lang="zh-CN" altLang="en-US" sz="2400" b="1">
                <a:latin typeface="Times New Roman" pitchFamily="18" charset="0"/>
              </a:rPr>
              <a:t>无结构操作系统</a:t>
            </a:r>
          </a:p>
          <a:p>
            <a:pPr algn="just" eaLnBrk="1" hangingPunct="1">
              <a:lnSpc>
                <a:spcPct val="130000"/>
              </a:lnSpc>
              <a:spcBef>
                <a:spcPct val="50000"/>
              </a:spcBef>
            </a:pPr>
            <a:endParaRPr kumimoji="1" lang="zh-CN" altLang="en-US" sz="2400" b="1">
              <a:latin typeface="Times New Roman" pitchFamily="18" charset="0"/>
            </a:endParaRPr>
          </a:p>
          <a:p>
            <a:pPr algn="just" eaLnBrk="1" hangingPunct="1">
              <a:lnSpc>
                <a:spcPct val="130000"/>
              </a:lnSpc>
              <a:spcBef>
                <a:spcPct val="50000"/>
              </a:spcBef>
            </a:pPr>
            <a:r>
              <a:rPr kumimoji="1" lang="zh-CN" altLang="en-US" sz="2400">
                <a:latin typeface="Times New Roman" pitchFamily="18" charset="0"/>
              </a:rPr>
              <a:t>        </a:t>
            </a:r>
          </a:p>
        </p:txBody>
      </p:sp>
      <p:sp>
        <p:nvSpPr>
          <p:cNvPr id="3076" name="Text Box 5"/>
          <p:cNvSpPr txBox="1">
            <a:spLocks noChangeArrowheads="1"/>
          </p:cNvSpPr>
          <p:nvPr/>
        </p:nvSpPr>
        <p:spPr bwMode="auto">
          <a:xfrm>
            <a:off x="914400" y="1412875"/>
            <a:ext cx="82296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a:latin typeface="Times New Roman" pitchFamily="18" charset="0"/>
              </a:rPr>
              <a:t>       2. </a:t>
            </a:r>
            <a:r>
              <a:rPr kumimoji="1" lang="zh-CN" altLang="en-US" sz="2400" b="1">
                <a:latin typeface="Times New Roman" pitchFamily="18" charset="0"/>
              </a:rPr>
              <a:t>模块化</a:t>
            </a:r>
            <a:r>
              <a:rPr kumimoji="1" lang="en-US" altLang="zh-CN" sz="2400" b="1">
                <a:latin typeface="Times New Roman" pitchFamily="18" charset="0"/>
              </a:rPr>
              <a:t>OS</a:t>
            </a:r>
            <a:r>
              <a:rPr kumimoji="1" lang="zh-CN" altLang="en-US" sz="2400" b="1">
                <a:latin typeface="Times New Roman" pitchFamily="18" charset="0"/>
              </a:rPr>
              <a:t>结构</a:t>
            </a:r>
          </a:p>
          <a:p>
            <a:pPr algn="just" eaLnBrk="1" hangingPunct="1">
              <a:lnSpc>
                <a:spcPct val="140000"/>
              </a:lnSpc>
              <a:spcBef>
                <a:spcPct val="50000"/>
              </a:spcBef>
            </a:pPr>
            <a:r>
              <a:rPr kumimoji="1" lang="zh-CN" altLang="en-US" sz="2400">
                <a:latin typeface="Times New Roman" pitchFamily="18" charset="0"/>
              </a:rPr>
              <a:t>       </a:t>
            </a:r>
            <a:endParaRPr kumimoji="1" lang="zh-CN" altLang="en-US" sz="2000">
              <a:latin typeface="Times New Roman" pitchFamily="18" charset="0"/>
            </a:endParaRPr>
          </a:p>
        </p:txBody>
      </p:sp>
      <p:graphicFrame>
        <p:nvGraphicFramePr>
          <p:cNvPr id="3074" name="Object 6"/>
          <p:cNvGraphicFramePr>
            <a:graphicFrameLocks noChangeAspect="1"/>
          </p:cNvGraphicFramePr>
          <p:nvPr/>
        </p:nvGraphicFramePr>
        <p:xfrm>
          <a:off x="0" y="2205038"/>
          <a:ext cx="9144000" cy="3359150"/>
        </p:xfrm>
        <a:graphic>
          <a:graphicData uri="http://schemas.openxmlformats.org/presentationml/2006/ole">
            <mc:AlternateContent xmlns:mc="http://schemas.openxmlformats.org/markup-compatibility/2006">
              <mc:Choice xmlns:v="urn:schemas-microsoft-com:vml" Requires="v">
                <p:oleObj spid="_x0000_s3291" name="VISIO" r:id="rId3" imgW="4099560" imgH="1508760" progId="Visio.Drawing.4">
                  <p:embed/>
                </p:oleObj>
              </mc:Choice>
              <mc:Fallback>
                <p:oleObj name="VISIO" r:id="rId3" imgW="4099560" imgH="150876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5038"/>
                        <a:ext cx="9144000" cy="33591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7"/>
          <p:cNvSpPr>
            <a:spLocks noChangeArrowheads="1"/>
          </p:cNvSpPr>
          <p:nvPr/>
        </p:nvSpPr>
        <p:spPr bwMode="auto">
          <a:xfrm>
            <a:off x="4448175" y="324643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a:t> </a:t>
            </a:r>
          </a:p>
        </p:txBody>
      </p:sp>
      <p:sp>
        <p:nvSpPr>
          <p:cNvPr id="3078" name="Text Box 8"/>
          <p:cNvSpPr txBox="1">
            <a:spLocks noChangeArrowheads="1"/>
          </p:cNvSpPr>
          <p:nvPr/>
        </p:nvSpPr>
        <p:spPr bwMode="auto">
          <a:xfrm>
            <a:off x="2819400" y="5791200"/>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图 </a:t>
            </a:r>
            <a:r>
              <a:rPr kumimoji="1" lang="en-US" altLang="zh-CN" sz="2400">
                <a:latin typeface="Times New Roman" pitchFamily="18" charset="0"/>
              </a:rPr>
              <a:t>1-5 </a:t>
            </a:r>
            <a:r>
              <a:rPr kumimoji="1" lang="zh-CN" altLang="en-US" sz="2400">
                <a:latin typeface="Times New Roman" pitchFamily="18" charset="0"/>
              </a:rPr>
              <a:t>模块化操作系统结构 </a:t>
            </a:r>
          </a:p>
        </p:txBody>
      </p:sp>
    </p:spTree>
  </p:cSld>
  <p:clrMapOvr>
    <a:masterClrMapping/>
  </p:clrMapOvr>
  <p:transition>
    <p:pull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1066800" y="685800"/>
            <a:ext cx="72390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60000"/>
              </a:lnSpc>
              <a:spcBef>
                <a:spcPct val="50000"/>
              </a:spcBef>
            </a:pPr>
            <a:r>
              <a:rPr kumimoji="1" lang="en-US" altLang="zh-CN" sz="2400">
                <a:latin typeface="Times New Roman" pitchFamily="18" charset="0"/>
              </a:rPr>
              <a:t>2) </a:t>
            </a:r>
            <a:r>
              <a:rPr kumimoji="1" lang="zh-CN" altLang="en-US" sz="2400">
                <a:latin typeface="Times New Roman" pitchFamily="18" charset="0"/>
              </a:rPr>
              <a:t>模块化</a:t>
            </a:r>
            <a:r>
              <a:rPr kumimoji="1" lang="en-US" altLang="zh-CN" sz="2400">
                <a:latin typeface="Times New Roman" pitchFamily="18" charset="0"/>
              </a:rPr>
              <a:t>OS</a:t>
            </a:r>
            <a:r>
              <a:rPr kumimoji="1" lang="zh-CN" altLang="en-US" sz="2400">
                <a:latin typeface="Times New Roman" pitchFamily="18" charset="0"/>
              </a:rPr>
              <a:t>的优缺点</a:t>
            </a:r>
          </a:p>
          <a:p>
            <a:pPr eaLnBrk="1" hangingPunct="1">
              <a:lnSpc>
                <a:spcPct val="160000"/>
              </a:lnSpc>
              <a:spcBef>
                <a:spcPct val="50000"/>
              </a:spcBef>
              <a:buFontTx/>
              <a:buAutoNum type="arabicParenBoth"/>
            </a:pPr>
            <a:r>
              <a:rPr kumimoji="1" lang="zh-CN" altLang="en-US" sz="2400">
                <a:latin typeface="Times New Roman" pitchFamily="18" charset="0"/>
              </a:rPr>
              <a:t>提高了</a:t>
            </a:r>
            <a:r>
              <a:rPr kumimoji="1" lang="en-US" altLang="zh-CN" sz="2400">
                <a:latin typeface="Times New Roman" pitchFamily="18" charset="0"/>
              </a:rPr>
              <a:t>OS</a:t>
            </a:r>
            <a:r>
              <a:rPr kumimoji="1" lang="zh-CN" altLang="en-US" sz="2400">
                <a:latin typeface="Times New Roman" pitchFamily="18" charset="0"/>
              </a:rPr>
              <a:t>设计的正确性、 可理解性和可维护性。 </a:t>
            </a:r>
          </a:p>
          <a:p>
            <a:pPr eaLnBrk="1" hangingPunct="1">
              <a:lnSpc>
                <a:spcPct val="160000"/>
              </a:lnSpc>
              <a:spcBef>
                <a:spcPct val="50000"/>
              </a:spcBef>
            </a:pPr>
            <a:r>
              <a:rPr kumimoji="1" lang="en-US" altLang="zh-CN" sz="2400">
                <a:latin typeface="Times New Roman" pitchFamily="18" charset="0"/>
              </a:rPr>
              <a:t>(2) </a:t>
            </a:r>
            <a:r>
              <a:rPr kumimoji="1" lang="zh-CN" altLang="en-US" sz="2400">
                <a:latin typeface="Times New Roman" pitchFamily="18" charset="0"/>
              </a:rPr>
              <a:t>增强了</a:t>
            </a:r>
            <a:r>
              <a:rPr kumimoji="1" lang="en-US" altLang="zh-CN" sz="2400">
                <a:latin typeface="Times New Roman" pitchFamily="18" charset="0"/>
              </a:rPr>
              <a:t>OS</a:t>
            </a:r>
            <a:r>
              <a:rPr kumimoji="1" lang="zh-CN" altLang="en-US" sz="2400">
                <a:latin typeface="Times New Roman" pitchFamily="18" charset="0"/>
              </a:rPr>
              <a:t>的可适应性。 </a:t>
            </a:r>
          </a:p>
          <a:p>
            <a:pPr eaLnBrk="1" hangingPunct="1">
              <a:lnSpc>
                <a:spcPct val="160000"/>
              </a:lnSpc>
              <a:spcBef>
                <a:spcPct val="50000"/>
              </a:spcBef>
            </a:pPr>
            <a:r>
              <a:rPr kumimoji="1" lang="en-US" altLang="zh-CN" sz="2400">
                <a:latin typeface="Times New Roman" pitchFamily="18" charset="0"/>
              </a:rPr>
              <a:t>(3) </a:t>
            </a:r>
            <a:r>
              <a:rPr kumimoji="1" lang="zh-CN" altLang="en-US" sz="2400">
                <a:latin typeface="Times New Roman" pitchFamily="18" charset="0"/>
              </a:rPr>
              <a:t>加速了</a:t>
            </a:r>
            <a:r>
              <a:rPr kumimoji="1" lang="en-US" altLang="zh-CN" sz="2400">
                <a:latin typeface="Times New Roman" pitchFamily="18" charset="0"/>
              </a:rPr>
              <a:t>OS</a:t>
            </a:r>
            <a:r>
              <a:rPr kumimoji="1" lang="zh-CN" altLang="en-US" sz="2400">
                <a:latin typeface="Times New Roman" pitchFamily="18" charset="0"/>
              </a:rPr>
              <a:t>的开发过程。 </a:t>
            </a:r>
          </a:p>
        </p:txBody>
      </p:sp>
      <p:sp>
        <p:nvSpPr>
          <p:cNvPr id="74755" name="Text Box 5"/>
          <p:cNvSpPr txBox="1">
            <a:spLocks noChangeArrowheads="1"/>
          </p:cNvSpPr>
          <p:nvPr/>
        </p:nvSpPr>
        <p:spPr bwMode="auto">
          <a:xfrm>
            <a:off x="609600" y="3733800"/>
            <a:ext cx="7924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000">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1028"/>
          <p:cNvSpPr txBox="1">
            <a:spLocks noChangeArrowheads="1"/>
          </p:cNvSpPr>
          <p:nvPr/>
        </p:nvSpPr>
        <p:spPr bwMode="auto">
          <a:xfrm>
            <a:off x="1295400" y="838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3. </a:t>
            </a:r>
            <a:r>
              <a:rPr kumimoji="1" lang="zh-CN" altLang="en-US" sz="2400" b="1">
                <a:latin typeface="Times New Roman" pitchFamily="18" charset="0"/>
              </a:rPr>
              <a:t>分层式</a:t>
            </a:r>
            <a:r>
              <a:rPr kumimoji="1" lang="en-US" altLang="zh-CN" sz="2400" b="1">
                <a:latin typeface="Times New Roman" pitchFamily="18" charset="0"/>
              </a:rPr>
              <a:t>OS</a:t>
            </a:r>
            <a:r>
              <a:rPr kumimoji="1" lang="zh-CN" altLang="en-US" sz="2400" b="1">
                <a:latin typeface="Times New Roman" pitchFamily="18" charset="0"/>
              </a:rPr>
              <a:t>结构 </a:t>
            </a:r>
          </a:p>
        </p:txBody>
      </p:sp>
      <p:sp>
        <p:nvSpPr>
          <p:cNvPr id="75779" name="Text Box 1029"/>
          <p:cNvSpPr txBox="1">
            <a:spLocks noChangeArrowheads="1"/>
          </p:cNvSpPr>
          <p:nvPr/>
        </p:nvSpPr>
        <p:spPr bwMode="auto">
          <a:xfrm>
            <a:off x="685800" y="1524000"/>
            <a:ext cx="78486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400">
                <a:latin typeface="Times New Roman" pitchFamily="18" charset="0"/>
              </a:rPr>
              <a:t>        1) </a:t>
            </a:r>
            <a:r>
              <a:rPr kumimoji="1" lang="zh-CN" altLang="en-US" sz="2400">
                <a:latin typeface="Times New Roman" pitchFamily="18" charset="0"/>
              </a:rPr>
              <a:t>有序分层的基本概念</a:t>
            </a:r>
          </a:p>
          <a:p>
            <a:pPr algn="just" eaLnBrk="1" hangingPunct="1">
              <a:lnSpc>
                <a:spcPct val="140000"/>
              </a:lnSpc>
              <a:spcBef>
                <a:spcPct val="50000"/>
              </a:spcBef>
            </a:pPr>
            <a:r>
              <a:rPr kumimoji="1" lang="zh-CN" altLang="en-US" sz="2400">
                <a:latin typeface="Times New Roman" pitchFamily="18" charset="0"/>
              </a:rPr>
              <a:t>        从改进设计方式上说，应使我们的每一步设计都是建立在可靠的基础上。我们可以从物理机器开始， 在其上面先添加一层具有一定功能的软件</a:t>
            </a:r>
            <a:r>
              <a:rPr kumimoji="1" lang="en-US" altLang="zh-CN" sz="2400">
                <a:latin typeface="Times New Roman" pitchFamily="18" charset="0"/>
              </a:rPr>
              <a:t>A</a:t>
            </a:r>
            <a:r>
              <a:rPr kumimoji="1" lang="en-US" altLang="zh-CN" sz="2400" baseline="-25000">
                <a:latin typeface="Times New Roman" pitchFamily="18" charset="0"/>
              </a:rPr>
              <a:t>1</a:t>
            </a:r>
            <a:r>
              <a:rPr kumimoji="1" lang="en-US" altLang="zh-CN" sz="2400">
                <a:latin typeface="Times New Roman" pitchFamily="18" charset="0"/>
              </a:rPr>
              <a:t>, </a:t>
            </a:r>
            <a:r>
              <a:rPr kumimoji="1" lang="zh-CN" altLang="en-US" sz="2400">
                <a:latin typeface="Times New Roman" pitchFamily="18" charset="0"/>
              </a:rPr>
              <a:t>由于</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是建立在完全确定的物理机器上的，在经过精心设计和几乎是穷尽无遗的测试后，可以认为</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是正确的；然后再在</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上添加一层新软件</a:t>
            </a:r>
            <a:r>
              <a:rPr kumimoji="1" lang="en-US" altLang="zh-CN" sz="2400">
                <a:latin typeface="Times New Roman" pitchFamily="18" charset="0"/>
              </a:rPr>
              <a:t>A</a:t>
            </a:r>
            <a:r>
              <a:rPr kumimoji="1" lang="en-US" altLang="zh-CN" sz="2400" baseline="-25000">
                <a:latin typeface="Times New Roman" pitchFamily="18" charset="0"/>
              </a:rPr>
              <a:t>2</a:t>
            </a:r>
            <a:r>
              <a:rPr kumimoji="1" lang="zh-CN" altLang="en-US" sz="2400">
                <a:latin typeface="Times New Roman" pitchFamily="18" charset="0"/>
              </a:rPr>
              <a:t>，</a:t>
            </a:r>
            <a:r>
              <a:rPr kumimoji="1" lang="en-US" altLang="zh-CN" sz="2400">
                <a:latin typeface="Courier New" pitchFamily="49" charset="0"/>
              </a:rPr>
              <a:t>……</a:t>
            </a:r>
            <a:r>
              <a:rPr kumimoji="1" lang="zh-CN" altLang="en-US" sz="2400">
                <a:latin typeface="Times New Roman" pitchFamily="18" charset="0"/>
              </a:rPr>
              <a:t>，如此一层一层地自底向上增添软件层，每一层都实现若干功能，最后总能构成一个能满足需要的</a:t>
            </a:r>
            <a:r>
              <a:rPr kumimoji="1" lang="en-US" altLang="zh-CN" sz="2400">
                <a:latin typeface="Times New Roman" pitchFamily="18" charset="0"/>
              </a:rPr>
              <a:t>OS</a:t>
            </a:r>
            <a:r>
              <a:rPr kumimoji="1" lang="zh-CN" altLang="en-US" sz="2400">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7"/>
          <p:cNvSpPr txBox="1">
            <a:spLocks noChangeArrowheads="1"/>
          </p:cNvSpPr>
          <p:nvPr/>
        </p:nvSpPr>
        <p:spPr bwMode="auto">
          <a:xfrm>
            <a:off x="1547664" y="908720"/>
            <a:ext cx="584487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400" b="1" dirty="0">
                <a:solidFill>
                  <a:schemeClr val="tx2"/>
                </a:solidFill>
                <a:latin typeface="+mj-ea"/>
                <a:ea typeface="+mj-ea"/>
              </a:rPr>
              <a:t>第一章  操作系统引论</a:t>
            </a:r>
          </a:p>
        </p:txBody>
      </p:sp>
      <p:sp>
        <p:nvSpPr>
          <p:cNvPr id="12291" name="Text Box 8"/>
          <p:cNvSpPr txBox="1">
            <a:spLocks noChangeArrowheads="1"/>
          </p:cNvSpPr>
          <p:nvPr/>
        </p:nvSpPr>
        <p:spPr bwMode="auto">
          <a:xfrm>
            <a:off x="2051720" y="1988840"/>
            <a:ext cx="533992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kumimoji="1" lang="en-US" altLang="zh-CN" sz="3200" b="1" dirty="0">
                <a:solidFill>
                  <a:srgbClr val="FFFF00"/>
                </a:solidFill>
                <a:latin typeface="+mn-ea"/>
                <a:ea typeface="+mn-ea"/>
              </a:rPr>
              <a:t>1.1 </a:t>
            </a:r>
            <a:r>
              <a:rPr kumimoji="1" lang="zh-CN" altLang="en-US" sz="3200" b="1" dirty="0" smtClean="0">
                <a:solidFill>
                  <a:srgbClr val="FFFF00"/>
                </a:solidFill>
                <a:latin typeface="+mn-ea"/>
                <a:ea typeface="+mn-ea"/>
              </a:rPr>
              <a:t>操</a:t>
            </a:r>
            <a:r>
              <a:rPr kumimoji="1" lang="zh-CN" altLang="en-US" sz="3200" b="1" dirty="0">
                <a:solidFill>
                  <a:srgbClr val="FFFF00"/>
                </a:solidFill>
                <a:latin typeface="+mn-ea"/>
                <a:ea typeface="+mn-ea"/>
              </a:rPr>
              <a:t>作系统的目标和作用 </a:t>
            </a:r>
          </a:p>
          <a:p>
            <a:pPr eaLnBrk="1" hangingPunct="1">
              <a:lnSpc>
                <a:spcPct val="150000"/>
              </a:lnSpc>
            </a:pPr>
            <a:r>
              <a:rPr kumimoji="1" lang="en-US" altLang="zh-CN" sz="3200" b="1" dirty="0">
                <a:solidFill>
                  <a:srgbClr val="FFFF00"/>
                </a:solidFill>
                <a:latin typeface="+mn-ea"/>
                <a:ea typeface="+mn-ea"/>
              </a:rPr>
              <a:t>1.2 </a:t>
            </a:r>
            <a:r>
              <a:rPr kumimoji="1" lang="zh-CN" altLang="en-US" sz="3200" b="1" dirty="0" smtClean="0">
                <a:solidFill>
                  <a:srgbClr val="FFFF00"/>
                </a:solidFill>
                <a:latin typeface="+mn-ea"/>
                <a:ea typeface="+mn-ea"/>
              </a:rPr>
              <a:t>操</a:t>
            </a:r>
            <a:r>
              <a:rPr kumimoji="1" lang="zh-CN" altLang="en-US" sz="3200" b="1" dirty="0">
                <a:solidFill>
                  <a:srgbClr val="FFFF00"/>
                </a:solidFill>
                <a:latin typeface="+mn-ea"/>
                <a:ea typeface="+mn-ea"/>
              </a:rPr>
              <a:t>作系统的发展过程 </a:t>
            </a:r>
          </a:p>
          <a:p>
            <a:pPr eaLnBrk="1" hangingPunct="1">
              <a:lnSpc>
                <a:spcPct val="150000"/>
              </a:lnSpc>
            </a:pPr>
            <a:r>
              <a:rPr kumimoji="1" lang="en-US" altLang="zh-CN" sz="3200" b="1" dirty="0">
                <a:solidFill>
                  <a:srgbClr val="FFFF00"/>
                </a:solidFill>
                <a:latin typeface="+mn-ea"/>
                <a:ea typeface="+mn-ea"/>
              </a:rPr>
              <a:t>1.3 </a:t>
            </a:r>
            <a:r>
              <a:rPr kumimoji="1" lang="zh-CN" altLang="en-US" sz="3200" b="1" dirty="0" smtClean="0">
                <a:solidFill>
                  <a:srgbClr val="FFFF00"/>
                </a:solidFill>
                <a:latin typeface="+mn-ea"/>
                <a:ea typeface="+mn-ea"/>
              </a:rPr>
              <a:t>操</a:t>
            </a:r>
            <a:r>
              <a:rPr kumimoji="1" lang="zh-CN" altLang="en-US" sz="3200" b="1" dirty="0">
                <a:solidFill>
                  <a:srgbClr val="FFFF00"/>
                </a:solidFill>
                <a:latin typeface="+mn-ea"/>
                <a:ea typeface="+mn-ea"/>
              </a:rPr>
              <a:t>作系统的基本特性 </a:t>
            </a:r>
          </a:p>
          <a:p>
            <a:pPr eaLnBrk="1" hangingPunct="1">
              <a:lnSpc>
                <a:spcPct val="150000"/>
              </a:lnSpc>
            </a:pPr>
            <a:r>
              <a:rPr kumimoji="1" lang="en-US" altLang="zh-CN" sz="3200" b="1" dirty="0">
                <a:latin typeface="+mn-ea"/>
                <a:ea typeface="+mn-ea"/>
              </a:rPr>
              <a:t>1.4 </a:t>
            </a:r>
            <a:r>
              <a:rPr kumimoji="1" lang="zh-CN" altLang="en-US" sz="3200" b="1" dirty="0" smtClean="0">
                <a:latin typeface="+mn-ea"/>
                <a:ea typeface="+mn-ea"/>
              </a:rPr>
              <a:t>操</a:t>
            </a:r>
            <a:r>
              <a:rPr kumimoji="1" lang="zh-CN" altLang="en-US" sz="3200" b="1" dirty="0">
                <a:latin typeface="+mn-ea"/>
                <a:ea typeface="+mn-ea"/>
              </a:rPr>
              <a:t>作系统的主要功能 </a:t>
            </a:r>
          </a:p>
          <a:p>
            <a:pPr eaLnBrk="1" hangingPunct="1">
              <a:lnSpc>
                <a:spcPct val="150000"/>
              </a:lnSpc>
            </a:pPr>
            <a:r>
              <a:rPr kumimoji="1" lang="en-US" altLang="zh-CN" sz="3200" b="1" dirty="0">
                <a:latin typeface="+mn-ea"/>
                <a:ea typeface="+mn-ea"/>
              </a:rPr>
              <a:t>1.5 </a:t>
            </a:r>
            <a:r>
              <a:rPr kumimoji="1" lang="zh-CN" altLang="en-US" sz="3200" b="1" dirty="0" smtClean="0">
                <a:latin typeface="+mn-ea"/>
                <a:ea typeface="+mn-ea"/>
              </a:rPr>
              <a:t>操</a:t>
            </a:r>
            <a:r>
              <a:rPr kumimoji="1" lang="zh-CN" altLang="en-US" sz="3200" b="1" dirty="0">
                <a:latin typeface="+mn-ea"/>
                <a:ea typeface="+mn-ea"/>
              </a:rPr>
              <a:t>作系统的结构设计</a:t>
            </a:r>
            <a:r>
              <a:rPr kumimoji="1" lang="zh-CN" altLang="en-US" sz="3200" b="1" dirty="0">
                <a:latin typeface="+mn-ea"/>
                <a:ea typeface="+mn-ea"/>
                <a:hlinkClick r:id="rId2" action="ppaction://hlinksldjump"/>
              </a:rPr>
              <a:t> </a:t>
            </a:r>
            <a:endParaRPr kumimoji="1" lang="zh-CN" altLang="en-US" sz="3200" b="1" dirty="0">
              <a:latin typeface="+mn-ea"/>
              <a:ea typeface="+mn-ea"/>
            </a:endParaRPr>
          </a:p>
        </p:txBody>
      </p:sp>
      <p:pic>
        <p:nvPicPr>
          <p:cNvPr id="12292" name="Picture 9" descr="GIF014">
            <a:hlinkClick r:id="rId3" action="ppaction://hlinkpres?slideindex=2&amp;slidetitle=PowerPoint 演示文稿"/>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058150" y="6286500"/>
            <a:ext cx="1085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533400" y="838200"/>
            <a:ext cx="81534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400">
                <a:latin typeface="Times New Roman" pitchFamily="18" charset="0"/>
              </a:rPr>
              <a:t>        </a:t>
            </a:r>
            <a:r>
              <a:rPr kumimoji="1" lang="zh-CN" altLang="en-US" sz="2400">
                <a:latin typeface="Times New Roman" pitchFamily="18" charset="0"/>
              </a:rPr>
              <a:t>分层式结构设计的基本原则是：每一层都仅使用其底层所提供的功能和服务，这样可使系统的调试和验证都变得容易， 例如，在调试第一层软件</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时，由于它只使用了物理机器提供的功能，因此它将与其所有的高层软件</a:t>
            </a:r>
            <a:r>
              <a:rPr kumimoji="1" lang="en-US" altLang="zh-CN" sz="2400">
                <a:latin typeface="Times New Roman" pitchFamily="18" charset="0"/>
              </a:rPr>
              <a:t>A</a:t>
            </a:r>
            <a:r>
              <a:rPr kumimoji="1" lang="en-US" altLang="zh-CN" sz="2400" baseline="-25000">
                <a:latin typeface="Times New Roman" pitchFamily="18" charset="0"/>
              </a:rPr>
              <a:t>2</a:t>
            </a:r>
            <a:r>
              <a:rPr kumimoji="1" lang="zh-CN" altLang="en-US" sz="2400">
                <a:latin typeface="Times New Roman" pitchFamily="18" charset="0"/>
              </a:rPr>
              <a:t>，</a:t>
            </a:r>
            <a:r>
              <a:rPr kumimoji="1" lang="en-US" altLang="zh-CN" sz="2400">
                <a:latin typeface="Courier New" pitchFamily="49" charset="0"/>
              </a:rPr>
              <a:t>……</a:t>
            </a:r>
            <a:r>
              <a:rPr kumimoji="1" lang="zh-CN" altLang="en-US" sz="2400">
                <a:latin typeface="Times New Roman" pitchFamily="18" charset="0"/>
              </a:rPr>
              <a:t>，</a:t>
            </a:r>
            <a:r>
              <a:rPr kumimoji="1" lang="en-US" altLang="zh-CN" sz="2400">
                <a:latin typeface="Times New Roman" pitchFamily="18" charset="0"/>
              </a:rPr>
              <a:t>A</a:t>
            </a:r>
            <a:r>
              <a:rPr kumimoji="1" lang="en-US" altLang="zh-CN" sz="2400" i="1" baseline="-25000">
                <a:latin typeface="Times New Roman" pitchFamily="18" charset="0"/>
              </a:rPr>
              <a:t>n</a:t>
            </a:r>
            <a:r>
              <a:rPr kumimoji="1" lang="zh-CN" altLang="en-US" sz="2400">
                <a:latin typeface="Times New Roman" pitchFamily="18" charset="0"/>
              </a:rPr>
              <a:t>无关； 同样在调试</a:t>
            </a:r>
            <a:r>
              <a:rPr kumimoji="1" lang="en-US" altLang="zh-CN" sz="2400">
                <a:latin typeface="Times New Roman" pitchFamily="18" charset="0"/>
              </a:rPr>
              <a:t>A</a:t>
            </a:r>
            <a:r>
              <a:rPr kumimoji="1" lang="en-US" altLang="zh-CN" sz="2400" baseline="-25000">
                <a:latin typeface="Times New Roman" pitchFamily="18" charset="0"/>
              </a:rPr>
              <a:t>2</a:t>
            </a:r>
            <a:r>
              <a:rPr kumimoji="1" lang="zh-CN" altLang="en-US" sz="2400">
                <a:latin typeface="Times New Roman" pitchFamily="18" charset="0"/>
              </a:rPr>
              <a:t>时，它也只使用了</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和物理机器所提供的功能， 而与其高层软件</a:t>
            </a:r>
            <a:r>
              <a:rPr kumimoji="1" lang="en-US" altLang="zh-CN" sz="2400">
                <a:latin typeface="Times New Roman" pitchFamily="18" charset="0"/>
              </a:rPr>
              <a:t>A</a:t>
            </a:r>
            <a:r>
              <a:rPr kumimoji="1" lang="en-US" altLang="zh-CN" sz="2400" baseline="-25000">
                <a:latin typeface="Times New Roman" pitchFamily="18" charset="0"/>
              </a:rPr>
              <a:t>3</a:t>
            </a:r>
            <a:r>
              <a:rPr kumimoji="1" lang="en-US" altLang="zh-CN" sz="2400">
                <a:latin typeface="Times New Roman" pitchFamily="18" charset="0"/>
              </a:rPr>
              <a:t>, </a:t>
            </a:r>
            <a:r>
              <a:rPr kumimoji="1" lang="en-US" altLang="zh-CN" sz="2400">
                <a:latin typeface="Courier New" pitchFamily="49" charset="0"/>
              </a:rPr>
              <a:t>……</a:t>
            </a:r>
            <a:r>
              <a:rPr kumimoji="1" lang="zh-CN" altLang="en-US" sz="2400">
                <a:latin typeface="Times New Roman" pitchFamily="18" charset="0"/>
              </a:rPr>
              <a:t>，</a:t>
            </a:r>
            <a:r>
              <a:rPr kumimoji="1" lang="en-US" altLang="zh-CN" sz="2400">
                <a:latin typeface="Times New Roman" pitchFamily="18" charset="0"/>
              </a:rPr>
              <a:t>A</a:t>
            </a:r>
            <a:r>
              <a:rPr kumimoji="1" lang="en-US" altLang="zh-CN" sz="2400" i="1" baseline="-25000">
                <a:latin typeface="Times New Roman" pitchFamily="18" charset="0"/>
              </a:rPr>
              <a:t>n</a:t>
            </a:r>
            <a:r>
              <a:rPr kumimoji="1" lang="zh-CN" altLang="en-US" sz="2400">
                <a:latin typeface="Times New Roman" pitchFamily="18" charset="0"/>
              </a:rPr>
              <a:t>无关，这样，一旦发现</a:t>
            </a:r>
            <a:r>
              <a:rPr kumimoji="1" lang="en-US" altLang="zh-CN" sz="2400">
                <a:latin typeface="Times New Roman" pitchFamily="18" charset="0"/>
              </a:rPr>
              <a:t>A</a:t>
            </a:r>
            <a:r>
              <a:rPr kumimoji="1" lang="en-US" altLang="zh-CN" sz="2400" i="1" baseline="-25000">
                <a:latin typeface="Times New Roman" pitchFamily="18" charset="0"/>
              </a:rPr>
              <a:t>i</a:t>
            </a:r>
            <a:r>
              <a:rPr kumimoji="1" lang="zh-CN" altLang="en-US" sz="2400">
                <a:latin typeface="Times New Roman" pitchFamily="18" charset="0"/>
              </a:rPr>
              <a:t>出现错误时，通常该错误只会局限于</a:t>
            </a:r>
            <a:r>
              <a:rPr kumimoji="1" lang="en-US" altLang="zh-CN" sz="2400">
                <a:latin typeface="Times New Roman" pitchFamily="18" charset="0"/>
              </a:rPr>
              <a:t>A</a:t>
            </a:r>
            <a:r>
              <a:rPr kumimoji="1" lang="en-US" altLang="zh-CN" sz="2400" i="1" baseline="-25000">
                <a:latin typeface="Times New Roman" pitchFamily="18" charset="0"/>
              </a:rPr>
              <a:t>i</a:t>
            </a:r>
            <a:r>
              <a:rPr kumimoji="1" lang="zh-CN" altLang="en-US" sz="2400">
                <a:latin typeface="Times New Roman" pitchFamily="18" charset="0"/>
              </a:rPr>
              <a:t>，因为它与所有其高层的软件无关，而</a:t>
            </a:r>
            <a:r>
              <a:rPr kumimoji="1" lang="en-US" altLang="zh-CN" sz="2400">
                <a:latin typeface="Times New Roman" pitchFamily="18" charset="0"/>
              </a:rPr>
              <a:t>A</a:t>
            </a:r>
            <a:r>
              <a:rPr kumimoji="1" lang="en-US" altLang="zh-CN" sz="2400" i="1" baseline="-25000">
                <a:latin typeface="Times New Roman" pitchFamily="18" charset="0"/>
              </a:rPr>
              <a:t>i</a:t>
            </a:r>
            <a:r>
              <a:rPr kumimoji="1" lang="zh-CN" altLang="en-US" sz="2400">
                <a:latin typeface="Times New Roman" pitchFamily="18" charset="0"/>
              </a:rPr>
              <a:t>层以下的各层软件，又都经过仔细的调试。 </a:t>
            </a:r>
          </a:p>
        </p:txBody>
      </p:sp>
    </p:spTree>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762000" y="838200"/>
            <a:ext cx="76962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5000"/>
              </a:lnSpc>
              <a:spcBef>
                <a:spcPct val="50000"/>
              </a:spcBef>
            </a:pPr>
            <a:r>
              <a:rPr kumimoji="1" lang="en-US" altLang="zh-CN" sz="2400">
                <a:latin typeface="Times New Roman" pitchFamily="18" charset="0"/>
              </a:rPr>
              <a:t>        2) </a:t>
            </a:r>
            <a:r>
              <a:rPr kumimoji="1" lang="zh-CN" altLang="en-US" sz="2400">
                <a:latin typeface="Times New Roman" pitchFamily="18" charset="0"/>
              </a:rPr>
              <a:t>层次的设置</a:t>
            </a:r>
          </a:p>
          <a:p>
            <a:pPr algn="just" eaLnBrk="1" hangingPunct="1">
              <a:lnSpc>
                <a:spcPct val="145000"/>
              </a:lnSpc>
              <a:spcBef>
                <a:spcPct val="50000"/>
              </a:spcBef>
            </a:pPr>
            <a:r>
              <a:rPr kumimoji="1" lang="zh-CN" altLang="en-US" sz="2400">
                <a:latin typeface="Times New Roman" pitchFamily="18" charset="0"/>
              </a:rPr>
              <a:t>       </a:t>
            </a:r>
            <a:r>
              <a:rPr kumimoji="1" lang="en-US" altLang="zh-CN" sz="2400">
                <a:latin typeface="Times New Roman" pitchFamily="18" charset="0"/>
              </a:rPr>
              <a:t>(1) </a:t>
            </a:r>
            <a:r>
              <a:rPr kumimoji="1" lang="zh-CN" altLang="en-US" sz="2400">
                <a:latin typeface="Times New Roman" pitchFamily="18" charset="0"/>
              </a:rPr>
              <a:t>程序嵌套。 通常</a:t>
            </a:r>
            <a:r>
              <a:rPr kumimoji="1" lang="en-US" altLang="zh-CN" sz="2400">
                <a:latin typeface="Times New Roman" pitchFamily="18" charset="0"/>
              </a:rPr>
              <a:t>OS</a:t>
            </a:r>
            <a:r>
              <a:rPr kumimoji="1" lang="zh-CN" altLang="en-US" sz="2400">
                <a:latin typeface="Times New Roman" pitchFamily="18" charset="0"/>
              </a:rPr>
              <a:t>的每个功能的实现， 并非是只用一个程序便能完成的，而是要经由若干个软件层才有可能完成。因此在划分</a:t>
            </a:r>
            <a:r>
              <a:rPr kumimoji="1" lang="en-US" altLang="zh-CN" sz="2400">
                <a:latin typeface="Times New Roman" pitchFamily="18" charset="0"/>
              </a:rPr>
              <a:t>OS</a:t>
            </a:r>
            <a:r>
              <a:rPr kumimoji="1" lang="zh-CN" altLang="en-US" sz="2400">
                <a:latin typeface="Times New Roman" pitchFamily="18" charset="0"/>
              </a:rPr>
              <a:t>层次时，首先要考虑在实现</a:t>
            </a:r>
            <a:r>
              <a:rPr kumimoji="1" lang="en-US" altLang="zh-CN" sz="2400">
                <a:latin typeface="Times New Roman" pitchFamily="18" charset="0"/>
              </a:rPr>
              <a:t>OS </a:t>
            </a:r>
            <a:r>
              <a:rPr kumimoji="1" lang="zh-CN" altLang="en-US" sz="2400">
                <a:latin typeface="Times New Roman" pitchFamily="18" charset="0"/>
              </a:rPr>
              <a:t>的每个功能时所形成的程序嵌套。例如，作业调度模块须调用进程控制模块；在为某作业创建一进程时，进程控制模块又须调用内存管理模块为新进程分配内存空间，可见，进程控制模块应在内存管理模块之上； 而作业调度模块又应在更高层。 </a:t>
            </a:r>
          </a:p>
        </p:txBody>
      </p:sp>
    </p:spTree>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838200" y="1143000"/>
            <a:ext cx="7543800"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5000"/>
              </a:lnSpc>
              <a:spcBef>
                <a:spcPct val="50000"/>
              </a:spcBef>
            </a:pPr>
            <a:r>
              <a:rPr kumimoji="1" lang="en-US" altLang="zh-CN" sz="2400">
                <a:latin typeface="Times New Roman" pitchFamily="18" charset="0"/>
              </a:rPr>
              <a:t>       (2) </a:t>
            </a:r>
            <a:r>
              <a:rPr kumimoji="1" lang="zh-CN" altLang="en-US" sz="2400">
                <a:latin typeface="Times New Roman" pitchFamily="18" charset="0"/>
              </a:rPr>
              <a:t>运行频率。在分层结构中，各层次软件的运行速度是不同的，因为</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层软件能直接在物理机器上运行， 故它有最高的运行速度。随着层次的增高，其相应软件的运行速度就随之下降，因而</a:t>
            </a:r>
            <a:r>
              <a:rPr kumimoji="1" lang="en-US" altLang="zh-CN" sz="2400">
                <a:latin typeface="Times New Roman" pitchFamily="18" charset="0"/>
              </a:rPr>
              <a:t>A</a:t>
            </a:r>
            <a:r>
              <a:rPr kumimoji="1" lang="en-US" altLang="zh-CN" sz="2400" i="1" baseline="-25000">
                <a:latin typeface="Times New Roman" pitchFamily="18" charset="0"/>
              </a:rPr>
              <a:t>n</a:t>
            </a:r>
            <a:r>
              <a:rPr kumimoji="1" lang="zh-CN" altLang="en-US" sz="2400">
                <a:latin typeface="Times New Roman" pitchFamily="18" charset="0"/>
              </a:rPr>
              <a:t>层软件的运行速度最低。 为了提高</a:t>
            </a:r>
            <a:r>
              <a:rPr kumimoji="1" lang="en-US" altLang="zh-CN" sz="2400">
                <a:latin typeface="Times New Roman" pitchFamily="18" charset="0"/>
              </a:rPr>
              <a:t>OS</a:t>
            </a:r>
            <a:r>
              <a:rPr kumimoji="1" lang="zh-CN" altLang="en-US" sz="2400">
                <a:latin typeface="Times New Roman" pitchFamily="18" charset="0"/>
              </a:rPr>
              <a:t>的运行效率，应该将那些经常活跃的模块放在最接近硬件的</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层，如时钟管理、进程调度，通常都放在</a:t>
            </a:r>
            <a:r>
              <a:rPr kumimoji="1" lang="en-US" altLang="zh-CN" sz="2400">
                <a:latin typeface="Times New Roman" pitchFamily="18" charset="0"/>
              </a:rPr>
              <a:t>A</a:t>
            </a:r>
            <a:r>
              <a:rPr kumimoji="1" lang="en-US" altLang="zh-CN" sz="2400" baseline="-25000">
                <a:latin typeface="Times New Roman" pitchFamily="18" charset="0"/>
              </a:rPr>
              <a:t>1</a:t>
            </a:r>
            <a:r>
              <a:rPr kumimoji="1" lang="zh-CN" altLang="en-US" sz="2400">
                <a:latin typeface="Times New Roman" pitchFamily="18" charset="0"/>
              </a:rPr>
              <a:t>层。 </a:t>
            </a:r>
          </a:p>
        </p:txBody>
      </p:sp>
    </p:spTree>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762000" y="990600"/>
            <a:ext cx="76200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400">
                <a:latin typeface="Times New Roman" pitchFamily="18" charset="0"/>
              </a:rPr>
              <a:t>       (3) </a:t>
            </a:r>
            <a:r>
              <a:rPr kumimoji="1" lang="zh-CN" altLang="en-US" sz="2400">
                <a:latin typeface="Times New Roman" pitchFamily="18" charset="0"/>
              </a:rPr>
              <a:t>公用模块。应把供多种资源管程程序调用的公用模块， 设置在最低层，不然，会使比它低的层次模块由于无法调用它而须另外配置相应功能的模块。例如，用于对信号量进行操作的原语</a:t>
            </a:r>
            <a:r>
              <a:rPr kumimoji="1" lang="en-US" altLang="zh-CN" sz="2400">
                <a:latin typeface="Times New Roman" pitchFamily="18" charset="0"/>
              </a:rPr>
              <a:t>Signal</a:t>
            </a:r>
            <a:r>
              <a:rPr kumimoji="1" lang="zh-CN" altLang="en-US" sz="2400">
                <a:latin typeface="Times New Roman" pitchFamily="18" charset="0"/>
              </a:rPr>
              <a:t>和</a:t>
            </a:r>
            <a:r>
              <a:rPr kumimoji="1" lang="en-US" altLang="zh-CN" sz="2400">
                <a:latin typeface="Times New Roman" pitchFamily="18" charset="0"/>
              </a:rPr>
              <a:t>Wait</a:t>
            </a:r>
            <a:r>
              <a:rPr kumimoji="1" lang="zh-CN" altLang="en-US" sz="2400">
                <a:latin typeface="Times New Roman" pitchFamily="18" charset="0"/>
              </a:rPr>
              <a:t>。</a:t>
            </a:r>
          </a:p>
          <a:p>
            <a:pPr algn="just" eaLnBrk="1" hangingPunct="1">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(4) </a:t>
            </a:r>
            <a:r>
              <a:rPr kumimoji="1" lang="zh-CN" altLang="en-US" sz="2400">
                <a:latin typeface="Times New Roman" pitchFamily="18" charset="0"/>
              </a:rPr>
              <a:t>用户接口。为方便用户</a:t>
            </a:r>
            <a:r>
              <a:rPr kumimoji="1" lang="en-US" altLang="zh-CN" sz="2400">
                <a:latin typeface="Times New Roman" pitchFamily="18" charset="0"/>
              </a:rPr>
              <a:t>(</a:t>
            </a:r>
            <a:r>
              <a:rPr kumimoji="1" lang="zh-CN" altLang="en-US" sz="2400">
                <a:latin typeface="Times New Roman" pitchFamily="18" charset="0"/>
              </a:rPr>
              <a:t>程序</a:t>
            </a:r>
            <a:r>
              <a:rPr kumimoji="1" lang="en-US" altLang="zh-CN" sz="2400">
                <a:latin typeface="Times New Roman" pitchFamily="18" charset="0"/>
              </a:rPr>
              <a:t>)</a:t>
            </a:r>
            <a:r>
              <a:rPr kumimoji="1" lang="zh-CN" altLang="en-US" sz="2400">
                <a:latin typeface="Times New Roman" pitchFamily="18" charset="0"/>
              </a:rPr>
              <a:t>，</a:t>
            </a:r>
            <a:r>
              <a:rPr kumimoji="1" lang="en-US" altLang="zh-CN" sz="2400">
                <a:latin typeface="Times New Roman" pitchFamily="18" charset="0"/>
              </a:rPr>
              <a:t>OS</a:t>
            </a:r>
            <a:r>
              <a:rPr kumimoji="1" lang="zh-CN" altLang="en-US" sz="2400">
                <a:latin typeface="Times New Roman" pitchFamily="18" charset="0"/>
              </a:rPr>
              <a:t>向用户提供了</a:t>
            </a:r>
            <a:r>
              <a:rPr kumimoji="1" lang="zh-CN" altLang="en-US" sz="2400">
                <a:latin typeface="Courier New" pitchFamily="49" charset="0"/>
              </a:rPr>
              <a:t>“</a:t>
            </a:r>
            <a:r>
              <a:rPr kumimoji="1" lang="zh-CN" altLang="en-US" sz="2400">
                <a:latin typeface="Times New Roman" pitchFamily="18" charset="0"/>
              </a:rPr>
              <a:t>用户与</a:t>
            </a:r>
            <a:r>
              <a:rPr kumimoji="1" lang="en-US" altLang="zh-CN" sz="2400">
                <a:latin typeface="Times New Roman" pitchFamily="18" charset="0"/>
              </a:rPr>
              <a:t>OS</a:t>
            </a:r>
            <a:r>
              <a:rPr kumimoji="1" lang="zh-CN" altLang="en-US" sz="2400">
                <a:latin typeface="Times New Roman" pitchFamily="18" charset="0"/>
              </a:rPr>
              <a:t>的接口</a:t>
            </a:r>
            <a:r>
              <a:rPr kumimoji="1" lang="zh-CN" altLang="en-US" sz="2400">
                <a:latin typeface="Courier New" pitchFamily="49" charset="0"/>
              </a:rPr>
              <a:t>”</a:t>
            </a:r>
            <a:r>
              <a:rPr kumimoji="1" lang="zh-CN" altLang="en-US" sz="2400">
                <a:latin typeface="Times New Roman" pitchFamily="18" charset="0"/>
              </a:rPr>
              <a:t>，如命令接口、程序接口以及图形用户接口。这些接口应设置在</a:t>
            </a:r>
            <a:r>
              <a:rPr kumimoji="1" lang="en-US" altLang="zh-CN" sz="2400">
                <a:latin typeface="Times New Roman" pitchFamily="18" charset="0"/>
              </a:rPr>
              <a:t>OS</a:t>
            </a:r>
            <a:r>
              <a:rPr kumimoji="1" lang="zh-CN" altLang="en-US" sz="2400">
                <a:latin typeface="Times New Roman" pitchFamily="18" charset="0"/>
              </a:rPr>
              <a:t>的最高层，直接提供给用户使用。 </a:t>
            </a:r>
          </a:p>
        </p:txBody>
      </p:sp>
    </p:spTree>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1116013" y="168827"/>
            <a:ext cx="3870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rgbClr val="FF6600"/>
                </a:solidFill>
                <a:latin typeface="Times New Roman" pitchFamily="18" charset="0"/>
              </a:rPr>
              <a:t>1.5.3  </a:t>
            </a:r>
            <a:r>
              <a:rPr kumimoji="1" lang="zh-CN" altLang="en-US" sz="3200" b="1" dirty="0">
                <a:solidFill>
                  <a:srgbClr val="FF6600"/>
                </a:solidFill>
                <a:latin typeface="Times New Roman" pitchFamily="18" charset="0"/>
              </a:rPr>
              <a:t>微内核</a:t>
            </a:r>
            <a:r>
              <a:rPr kumimoji="1" lang="en-US" altLang="zh-CN" sz="3200" b="1" dirty="0">
                <a:solidFill>
                  <a:srgbClr val="FF6600"/>
                </a:solidFill>
                <a:latin typeface="Times New Roman" pitchFamily="18" charset="0"/>
              </a:rPr>
              <a:t>OS</a:t>
            </a:r>
            <a:r>
              <a:rPr kumimoji="1" lang="zh-CN" altLang="en-US" sz="3200" b="1" dirty="0">
                <a:solidFill>
                  <a:srgbClr val="FF6600"/>
                </a:solidFill>
                <a:latin typeface="Times New Roman" pitchFamily="18" charset="0"/>
              </a:rPr>
              <a:t>结构</a:t>
            </a:r>
            <a:r>
              <a:rPr kumimoji="1" lang="zh-CN" altLang="en-US" sz="2800" b="1" dirty="0">
                <a:latin typeface="Times New Roman" pitchFamily="18" charset="0"/>
              </a:rPr>
              <a:t> </a:t>
            </a:r>
          </a:p>
        </p:txBody>
      </p:sp>
      <p:sp>
        <p:nvSpPr>
          <p:cNvPr id="80899" name="Text Box 5"/>
          <p:cNvSpPr txBox="1">
            <a:spLocks noChangeArrowheads="1"/>
          </p:cNvSpPr>
          <p:nvPr/>
        </p:nvSpPr>
        <p:spPr bwMode="auto">
          <a:xfrm>
            <a:off x="107504" y="765175"/>
            <a:ext cx="8928992" cy="583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dirty="0">
                <a:latin typeface="Times New Roman" pitchFamily="18" charset="0"/>
              </a:rPr>
              <a:t>        1. </a:t>
            </a:r>
            <a:r>
              <a:rPr kumimoji="1" lang="zh-CN" altLang="en-US" sz="2400" b="1" dirty="0">
                <a:latin typeface="Times New Roman" pitchFamily="18" charset="0"/>
              </a:rPr>
              <a:t>客户</a:t>
            </a:r>
            <a:r>
              <a:rPr kumimoji="1" lang="en-US" altLang="zh-CN" sz="2400" b="1" dirty="0">
                <a:latin typeface="Times New Roman" pitchFamily="18" charset="0"/>
              </a:rPr>
              <a:t>/</a:t>
            </a:r>
            <a:r>
              <a:rPr kumimoji="1" lang="zh-CN" altLang="en-US" sz="2400" b="1" dirty="0">
                <a:latin typeface="Times New Roman" pitchFamily="18" charset="0"/>
              </a:rPr>
              <a:t>服务器模式</a:t>
            </a:r>
            <a:r>
              <a:rPr kumimoji="1" lang="en-US" altLang="zh-CN" sz="2400" b="1" dirty="0">
                <a:latin typeface="Times New Roman" pitchFamily="18" charset="0"/>
              </a:rPr>
              <a:t>(Client-Server Model)</a:t>
            </a:r>
            <a:r>
              <a:rPr kumimoji="1" lang="en-US" altLang="zh-CN" sz="2400" dirty="0">
                <a:latin typeface="Times New Roman" pitchFamily="18" charset="0"/>
              </a:rPr>
              <a:t></a:t>
            </a:r>
          </a:p>
          <a:p>
            <a:pPr algn="just" eaLnBrk="1" hangingPunct="1">
              <a:spcBef>
                <a:spcPct val="50000"/>
              </a:spcBef>
            </a:pPr>
            <a:r>
              <a:rPr kumimoji="1" lang="en-US" altLang="zh-CN" sz="2400" dirty="0">
                <a:latin typeface="Times New Roman" pitchFamily="18" charset="0"/>
              </a:rPr>
              <a:t>        1) </a:t>
            </a:r>
            <a:r>
              <a:rPr kumimoji="1" lang="zh-CN" altLang="en-US" sz="2400" dirty="0">
                <a:latin typeface="Times New Roman" pitchFamily="18" charset="0"/>
              </a:rPr>
              <a:t>基本概念</a:t>
            </a:r>
          </a:p>
          <a:p>
            <a:pPr algn="just" eaLnBrk="1" hangingPunct="1">
              <a:lnSpc>
                <a:spcPct val="130000"/>
              </a:lnSpc>
              <a:spcBef>
                <a:spcPct val="50000"/>
              </a:spcBef>
            </a:pPr>
            <a:r>
              <a:rPr kumimoji="1" lang="zh-CN" altLang="en-US" sz="2000" dirty="0">
                <a:latin typeface="Times New Roman" pitchFamily="18" charset="0"/>
              </a:rPr>
              <a:t>         </a:t>
            </a:r>
            <a:r>
              <a:rPr kumimoji="1" lang="zh-CN" altLang="en-US" sz="2300" b="1" dirty="0">
                <a:latin typeface="Times New Roman" pitchFamily="18" charset="0"/>
              </a:rPr>
              <a:t>将</a:t>
            </a:r>
            <a:r>
              <a:rPr kumimoji="1" lang="en-US" altLang="zh-CN" sz="2300" b="1" dirty="0">
                <a:latin typeface="Times New Roman" pitchFamily="18" charset="0"/>
              </a:rPr>
              <a:t>OS</a:t>
            </a:r>
            <a:r>
              <a:rPr kumimoji="1" lang="zh-CN" altLang="en-US" sz="2300" b="1" dirty="0">
                <a:latin typeface="Times New Roman" pitchFamily="18" charset="0"/>
              </a:rPr>
              <a:t>划分为两部分</a:t>
            </a:r>
            <a:r>
              <a:rPr kumimoji="1" lang="zh-CN" altLang="en-US" sz="2300" dirty="0">
                <a:latin typeface="Times New Roman" pitchFamily="18" charset="0"/>
              </a:rPr>
              <a:t>， 一部分是用于提供各种服务的一组</a:t>
            </a:r>
            <a:r>
              <a:rPr kumimoji="1" lang="zh-CN" altLang="en-US" sz="2300" b="1" u="sng" dirty="0">
                <a:solidFill>
                  <a:srgbClr val="FF6600"/>
                </a:solidFill>
                <a:latin typeface="Times New Roman" pitchFamily="18" charset="0"/>
              </a:rPr>
              <a:t>服务器</a:t>
            </a:r>
            <a:r>
              <a:rPr kumimoji="1" lang="en-US" altLang="zh-CN" sz="2300" b="1" u="sng" dirty="0">
                <a:solidFill>
                  <a:srgbClr val="FF6600"/>
                </a:solidFill>
                <a:latin typeface="Times New Roman" pitchFamily="18" charset="0"/>
              </a:rPr>
              <a:t>(</a:t>
            </a:r>
            <a:r>
              <a:rPr kumimoji="1" lang="zh-CN" altLang="en-US" sz="2300" b="1" u="sng" dirty="0">
                <a:solidFill>
                  <a:srgbClr val="FF6600"/>
                </a:solidFill>
                <a:latin typeface="Times New Roman" pitchFamily="18" charset="0"/>
              </a:rPr>
              <a:t>进程</a:t>
            </a:r>
            <a:r>
              <a:rPr kumimoji="1" lang="en-US" altLang="zh-CN" sz="2300" b="1" u="sng" dirty="0">
                <a:solidFill>
                  <a:srgbClr val="FF6600"/>
                </a:solidFill>
                <a:latin typeface="Times New Roman" pitchFamily="18" charset="0"/>
              </a:rPr>
              <a:t>)</a:t>
            </a:r>
            <a:r>
              <a:rPr kumimoji="1" lang="zh-CN" altLang="en-US" sz="2300" dirty="0">
                <a:latin typeface="Times New Roman" pitchFamily="18" charset="0"/>
              </a:rPr>
              <a:t>，如用于提供</a:t>
            </a:r>
            <a:r>
              <a:rPr kumimoji="1" lang="zh-CN" altLang="en-US" sz="2300" u="sng" dirty="0">
                <a:latin typeface="Times New Roman" pitchFamily="18" charset="0"/>
              </a:rPr>
              <a:t>进程管理</a:t>
            </a:r>
            <a:r>
              <a:rPr kumimoji="1" lang="zh-CN" altLang="en-US" sz="2300" dirty="0">
                <a:latin typeface="Times New Roman" pitchFamily="18" charset="0"/>
              </a:rPr>
              <a:t>的进程服务器、提供</a:t>
            </a:r>
            <a:r>
              <a:rPr kumimoji="1" lang="zh-CN" altLang="en-US" sz="2300" u="sng" dirty="0">
                <a:latin typeface="Times New Roman" pitchFamily="18" charset="0"/>
              </a:rPr>
              <a:t>存储器管理</a:t>
            </a:r>
            <a:r>
              <a:rPr kumimoji="1" lang="zh-CN" altLang="en-US" sz="2300" dirty="0">
                <a:latin typeface="Times New Roman" pitchFamily="18" charset="0"/>
              </a:rPr>
              <a:t>的存储器服务器、提供</a:t>
            </a:r>
            <a:r>
              <a:rPr kumimoji="1" lang="zh-CN" altLang="en-US" sz="2300" u="sng" dirty="0">
                <a:latin typeface="Times New Roman" pitchFamily="18" charset="0"/>
              </a:rPr>
              <a:t>文件管理</a:t>
            </a:r>
            <a:r>
              <a:rPr kumimoji="1" lang="zh-CN" altLang="en-US" sz="2300" dirty="0">
                <a:latin typeface="Times New Roman" pitchFamily="18" charset="0"/>
              </a:rPr>
              <a:t>的文件服务器等，所有这些服务器</a:t>
            </a:r>
            <a:r>
              <a:rPr kumimoji="1" lang="en-US" altLang="zh-CN" sz="2300" dirty="0">
                <a:latin typeface="Times New Roman" pitchFamily="18" charset="0"/>
              </a:rPr>
              <a:t>(</a:t>
            </a:r>
            <a:r>
              <a:rPr kumimoji="1" lang="zh-CN" altLang="en-US" sz="2300" dirty="0">
                <a:latin typeface="Times New Roman" pitchFamily="18" charset="0"/>
              </a:rPr>
              <a:t>进程</a:t>
            </a:r>
            <a:r>
              <a:rPr kumimoji="1" lang="en-US" altLang="zh-CN" sz="2300" dirty="0">
                <a:latin typeface="Times New Roman" pitchFamily="18" charset="0"/>
              </a:rPr>
              <a:t>)</a:t>
            </a:r>
            <a:r>
              <a:rPr kumimoji="1" lang="zh-CN" altLang="en-US" sz="2300" dirty="0">
                <a:latin typeface="Times New Roman" pitchFamily="18" charset="0"/>
              </a:rPr>
              <a:t>都运行在</a:t>
            </a:r>
            <a:r>
              <a:rPr kumimoji="1" lang="zh-CN" altLang="en-US" sz="2300" b="1" dirty="0">
                <a:solidFill>
                  <a:srgbClr val="FF6600"/>
                </a:solidFill>
                <a:latin typeface="Times New Roman" pitchFamily="18" charset="0"/>
              </a:rPr>
              <a:t>用户态</a:t>
            </a:r>
            <a:r>
              <a:rPr kumimoji="1" lang="zh-CN" altLang="en-US" sz="2300" dirty="0">
                <a:latin typeface="Times New Roman" pitchFamily="18" charset="0"/>
              </a:rPr>
              <a:t>。 当有一用户进程</a:t>
            </a:r>
            <a:r>
              <a:rPr kumimoji="1" lang="en-US" altLang="zh-CN" sz="2300" dirty="0">
                <a:latin typeface="Times New Roman" pitchFamily="18" charset="0"/>
              </a:rPr>
              <a:t>(</a:t>
            </a:r>
            <a:r>
              <a:rPr kumimoji="1" lang="zh-CN" altLang="en-US" sz="2300" dirty="0">
                <a:latin typeface="Times New Roman" pitchFamily="18" charset="0"/>
              </a:rPr>
              <a:t>现在称为客户进程</a:t>
            </a:r>
            <a:r>
              <a:rPr kumimoji="1" lang="en-US" altLang="zh-CN" sz="2300" dirty="0">
                <a:latin typeface="Times New Roman" pitchFamily="18" charset="0"/>
              </a:rPr>
              <a:t>)</a:t>
            </a:r>
            <a:r>
              <a:rPr kumimoji="1" lang="zh-CN" altLang="en-US" sz="2300" dirty="0">
                <a:latin typeface="Times New Roman" pitchFamily="18" charset="0"/>
              </a:rPr>
              <a:t>要求读文件的一个盘块时，该进程便向文件服务器</a:t>
            </a:r>
            <a:r>
              <a:rPr kumimoji="1" lang="en-US" altLang="zh-CN" sz="2300" dirty="0">
                <a:latin typeface="Times New Roman" pitchFamily="18" charset="0"/>
              </a:rPr>
              <a:t>(</a:t>
            </a:r>
            <a:r>
              <a:rPr kumimoji="1" lang="zh-CN" altLang="en-US" sz="2300" dirty="0">
                <a:latin typeface="Times New Roman" pitchFamily="18" charset="0"/>
              </a:rPr>
              <a:t>进程</a:t>
            </a:r>
            <a:r>
              <a:rPr kumimoji="1" lang="en-US" altLang="zh-CN" sz="2300" dirty="0">
                <a:latin typeface="Times New Roman" pitchFamily="18" charset="0"/>
              </a:rPr>
              <a:t>)</a:t>
            </a:r>
            <a:r>
              <a:rPr kumimoji="1" lang="zh-CN" altLang="en-US" sz="2300" dirty="0">
                <a:latin typeface="Times New Roman" pitchFamily="18" charset="0"/>
              </a:rPr>
              <a:t>发出一个请求；服务器完成请求后，给该客户回送一个响应。 另一部分是</a:t>
            </a:r>
            <a:r>
              <a:rPr kumimoji="1" lang="zh-CN" altLang="en-US" sz="2300" b="1" u="sng" dirty="0">
                <a:solidFill>
                  <a:srgbClr val="FF6600"/>
                </a:solidFill>
                <a:latin typeface="Times New Roman" pitchFamily="18" charset="0"/>
              </a:rPr>
              <a:t>内核</a:t>
            </a:r>
            <a:r>
              <a:rPr kumimoji="1" lang="zh-CN" altLang="en-US" sz="2300" dirty="0">
                <a:latin typeface="Times New Roman" pitchFamily="18" charset="0"/>
              </a:rPr>
              <a:t>，</a:t>
            </a:r>
            <a:r>
              <a:rPr kumimoji="1" lang="zh-CN" altLang="en-US" sz="2300" u="sng" dirty="0">
                <a:latin typeface="Times New Roman" pitchFamily="18" charset="0"/>
              </a:rPr>
              <a:t>用来处理客户和服务器之间的通信</a:t>
            </a:r>
            <a:r>
              <a:rPr kumimoji="1" lang="zh-CN" altLang="en-US" sz="2300" dirty="0">
                <a:latin typeface="Times New Roman" pitchFamily="18" charset="0"/>
              </a:rPr>
              <a:t>， 即由内核来</a:t>
            </a:r>
            <a:r>
              <a:rPr kumimoji="1" lang="zh-CN" altLang="en-US" sz="2300" i="1" dirty="0">
                <a:latin typeface="Times New Roman" pitchFamily="18" charset="0"/>
              </a:rPr>
              <a:t>接收</a:t>
            </a:r>
            <a:r>
              <a:rPr kumimoji="1" lang="zh-CN" altLang="en-US" sz="2300" dirty="0">
                <a:latin typeface="Times New Roman" pitchFamily="18" charset="0"/>
              </a:rPr>
              <a:t>客户的请求，再将该请求</a:t>
            </a:r>
            <a:r>
              <a:rPr kumimoji="1" lang="zh-CN" altLang="en-US" sz="2300" i="1" dirty="0">
                <a:latin typeface="Times New Roman" pitchFamily="18" charset="0"/>
              </a:rPr>
              <a:t>送至</a:t>
            </a:r>
            <a:r>
              <a:rPr kumimoji="1" lang="zh-CN" altLang="en-US" sz="2300" dirty="0">
                <a:latin typeface="Times New Roman" pitchFamily="18" charset="0"/>
              </a:rPr>
              <a:t>相应的服务器；同时它也接收服务器的应答， 并将此应答回送给请求客户。 此外，在内核中还应具有其它一些机构，用于实现与硬件紧密相关的和一些较基本的功能。 </a:t>
            </a:r>
          </a:p>
        </p:txBody>
      </p:sp>
    </p:spTree>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Text Box 4"/>
          <p:cNvSpPr txBox="1">
            <a:spLocks noChangeArrowheads="1"/>
          </p:cNvSpPr>
          <p:nvPr/>
        </p:nvSpPr>
        <p:spPr bwMode="auto">
          <a:xfrm>
            <a:off x="1981200" y="4149080"/>
            <a:ext cx="517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1-6 </a:t>
            </a:r>
            <a:r>
              <a:rPr kumimoji="1" lang="zh-CN" altLang="en-US" sz="2400" dirty="0">
                <a:latin typeface="Times New Roman" pitchFamily="18" charset="0"/>
              </a:rPr>
              <a:t>单机环境下的客户</a:t>
            </a:r>
            <a:r>
              <a:rPr kumimoji="1" lang="en-US" altLang="zh-CN" sz="2400" dirty="0">
                <a:latin typeface="Times New Roman" pitchFamily="18" charset="0"/>
              </a:rPr>
              <a:t>/</a:t>
            </a:r>
            <a:r>
              <a:rPr kumimoji="1" lang="zh-CN" altLang="en-US" sz="2400" dirty="0">
                <a:latin typeface="Times New Roman" pitchFamily="18" charset="0"/>
              </a:rPr>
              <a:t>服务器模式 </a:t>
            </a:r>
          </a:p>
        </p:txBody>
      </p:sp>
      <p:graphicFrame>
        <p:nvGraphicFramePr>
          <p:cNvPr id="4098" name="Object 5"/>
          <p:cNvGraphicFramePr>
            <a:graphicFrameLocks noChangeAspect="1"/>
          </p:cNvGraphicFramePr>
          <p:nvPr>
            <p:extLst>
              <p:ext uri="{D42A27DB-BD31-4B8C-83A1-F6EECF244321}">
                <p14:modId xmlns:p14="http://schemas.microsoft.com/office/powerpoint/2010/main" val="2285988668"/>
              </p:ext>
            </p:extLst>
          </p:nvPr>
        </p:nvGraphicFramePr>
        <p:xfrm>
          <a:off x="251520" y="1905000"/>
          <a:ext cx="8568952" cy="1863725"/>
        </p:xfrm>
        <a:graphic>
          <a:graphicData uri="http://schemas.openxmlformats.org/presentationml/2006/ole">
            <mc:AlternateContent xmlns:mc="http://schemas.openxmlformats.org/markup-compatibility/2006">
              <mc:Choice xmlns:v="urn:schemas-microsoft-com:vml" Requires="v">
                <p:oleObj spid="_x0000_s4312" name="Visio" r:id="rId3" imgW="3147060" imgH="640080" progId="Visio.Drawing.11">
                  <p:embed/>
                </p:oleObj>
              </mc:Choice>
              <mc:Fallback>
                <p:oleObj name="Visio" r:id="rId3" imgW="3147060" imgH="6400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05000"/>
                        <a:ext cx="8568952" cy="1863725"/>
                      </a:xfrm>
                      <a:prstGeom prst="rect">
                        <a:avLst/>
                      </a:prstGeom>
                      <a:blipFill>
                        <a:blip r:embed="rId5"/>
                        <a:tile tx="0" ty="0" sx="100000" sy="100000" flip="none" algn="tl"/>
                      </a:blipFill>
                      <a:ln>
                        <a:noFill/>
                      </a:ln>
                      <a:effectLs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4"/>
          <p:cNvSpPr txBox="1">
            <a:spLocks noChangeArrowheads="1"/>
          </p:cNvSpPr>
          <p:nvPr/>
        </p:nvSpPr>
        <p:spPr bwMode="auto">
          <a:xfrm>
            <a:off x="1447800" y="1066800"/>
            <a:ext cx="58674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en-US" altLang="zh-CN" sz="2400">
                <a:latin typeface="Times New Roman" pitchFamily="18" charset="0"/>
              </a:rPr>
              <a:t>2) </a:t>
            </a:r>
            <a:r>
              <a:rPr kumimoji="1" lang="zh-CN" altLang="en-US" sz="2400">
                <a:latin typeface="Times New Roman" pitchFamily="18" charset="0"/>
              </a:rPr>
              <a:t>客户</a:t>
            </a:r>
            <a:r>
              <a:rPr kumimoji="1" lang="en-US" altLang="zh-CN" sz="2400">
                <a:latin typeface="Times New Roman" pitchFamily="18" charset="0"/>
              </a:rPr>
              <a:t>/</a:t>
            </a:r>
            <a:r>
              <a:rPr kumimoji="1" lang="zh-CN" altLang="en-US" sz="2400">
                <a:latin typeface="Times New Roman" pitchFamily="18" charset="0"/>
              </a:rPr>
              <a:t>服务器模式的优点</a:t>
            </a:r>
          </a:p>
          <a:p>
            <a:pPr eaLnBrk="1" hangingPunct="1">
              <a:lnSpc>
                <a:spcPct val="140000"/>
              </a:lnSpc>
              <a:spcBef>
                <a:spcPct val="50000"/>
              </a:spcBef>
              <a:buFontTx/>
              <a:buAutoNum type="arabicParenBoth"/>
            </a:pPr>
            <a:r>
              <a:rPr kumimoji="1" lang="zh-CN" altLang="en-US" sz="2400">
                <a:latin typeface="Times New Roman" pitchFamily="18" charset="0"/>
              </a:rPr>
              <a:t>提高了系统的灵活性和可扩充性。 </a:t>
            </a:r>
          </a:p>
          <a:p>
            <a:pPr eaLnBrk="1" hangingPunct="1">
              <a:lnSpc>
                <a:spcPct val="140000"/>
              </a:lnSpc>
              <a:spcBef>
                <a:spcPct val="50000"/>
              </a:spcBef>
            </a:pPr>
            <a:r>
              <a:rPr kumimoji="1" lang="en-US" altLang="zh-CN" sz="2400">
                <a:latin typeface="Times New Roman" pitchFamily="18" charset="0"/>
              </a:rPr>
              <a:t>(2) </a:t>
            </a:r>
            <a:r>
              <a:rPr kumimoji="1" lang="zh-CN" altLang="en-US" sz="2400">
                <a:latin typeface="Times New Roman" pitchFamily="18" charset="0"/>
              </a:rPr>
              <a:t>提高了</a:t>
            </a:r>
            <a:r>
              <a:rPr kumimoji="1" lang="en-US" altLang="zh-CN" sz="2400">
                <a:latin typeface="Times New Roman" pitchFamily="18" charset="0"/>
              </a:rPr>
              <a:t>OS</a:t>
            </a:r>
            <a:r>
              <a:rPr kumimoji="1" lang="zh-CN" altLang="en-US" sz="2400">
                <a:latin typeface="Times New Roman" pitchFamily="18" charset="0"/>
              </a:rPr>
              <a:t>的可靠性。 </a:t>
            </a:r>
          </a:p>
          <a:p>
            <a:pPr eaLnBrk="1" hangingPunct="1">
              <a:lnSpc>
                <a:spcPct val="140000"/>
              </a:lnSpc>
              <a:spcBef>
                <a:spcPct val="50000"/>
              </a:spcBef>
            </a:pPr>
            <a:r>
              <a:rPr kumimoji="1" lang="en-US" altLang="zh-CN" sz="2400">
                <a:latin typeface="Times New Roman" pitchFamily="18" charset="0"/>
              </a:rPr>
              <a:t>(3) </a:t>
            </a:r>
            <a:r>
              <a:rPr kumimoji="1" lang="zh-CN" altLang="en-US" sz="2400">
                <a:latin typeface="Times New Roman" pitchFamily="18" charset="0"/>
              </a:rPr>
              <a:t>可运行于分布式系统中。 </a:t>
            </a:r>
          </a:p>
        </p:txBody>
      </p:sp>
    </p:spTree>
  </p:cSld>
  <p:clrMapOvr>
    <a:masterClrMapping/>
  </p:clrMapOvr>
  <p:transition>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1219200" y="762000"/>
            <a:ext cx="68580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pPr>
            <a:r>
              <a:rPr kumimoji="1" lang="en-US" altLang="zh-CN" sz="2400" b="1">
                <a:latin typeface="Times New Roman" pitchFamily="18" charset="0"/>
              </a:rPr>
              <a:t>2. </a:t>
            </a:r>
            <a:r>
              <a:rPr kumimoji="1" lang="zh-CN" altLang="en-US" sz="2400" b="1">
                <a:latin typeface="Times New Roman" pitchFamily="18" charset="0"/>
              </a:rPr>
              <a:t>面向对象的程序设计技术</a:t>
            </a:r>
            <a:r>
              <a:rPr kumimoji="1" lang="en-US" altLang="zh-CN" sz="2400" b="1">
                <a:latin typeface="Times New Roman" pitchFamily="18" charset="0"/>
              </a:rPr>
              <a:t>(Object-Orientated Programming) </a:t>
            </a:r>
            <a:r>
              <a:rPr kumimoji="1" lang="zh-CN" altLang="en-US" sz="2400" b="1">
                <a:latin typeface="Times New Roman" pitchFamily="18" charset="0"/>
              </a:rPr>
              <a:t>（略）</a:t>
            </a:r>
            <a:endParaRPr kumimoji="1" lang="en-US" altLang="zh-CN" sz="2400" b="1">
              <a:latin typeface="Times New Roman" pitchFamily="18" charset="0"/>
            </a:endParaRPr>
          </a:p>
        </p:txBody>
      </p:sp>
      <p:sp>
        <p:nvSpPr>
          <p:cNvPr id="82947" name="Text Box 5"/>
          <p:cNvSpPr txBox="1">
            <a:spLocks noChangeArrowheads="1"/>
          </p:cNvSpPr>
          <p:nvPr/>
        </p:nvSpPr>
        <p:spPr bwMode="auto">
          <a:xfrm>
            <a:off x="609600" y="1871663"/>
            <a:ext cx="8001000"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a:latin typeface="Times New Roman" pitchFamily="18" charset="0"/>
              </a:rPr>
              <a:t>        1) </a:t>
            </a:r>
            <a:r>
              <a:rPr kumimoji="1" lang="zh-CN" altLang="en-US" sz="2400">
                <a:latin typeface="Times New Roman" pitchFamily="18" charset="0"/>
              </a:rPr>
              <a:t>面向对象技术的基本概念</a:t>
            </a:r>
          </a:p>
          <a:p>
            <a:pPr algn="just" eaLnBrk="1" hangingPunct="1">
              <a:lnSpc>
                <a:spcPct val="135000"/>
              </a:lnSpc>
              <a:spcBef>
                <a:spcPct val="50000"/>
              </a:spcBef>
            </a:pPr>
            <a:r>
              <a:rPr kumimoji="1" lang="zh-CN" altLang="en-US" sz="2400">
                <a:latin typeface="Times New Roman" pitchFamily="18" charset="0"/>
              </a:rPr>
              <a:t>        面向对象技术是</a:t>
            </a:r>
            <a:r>
              <a:rPr kumimoji="1" lang="en-US" altLang="zh-CN" sz="2400">
                <a:latin typeface="Times New Roman" pitchFamily="18" charset="0"/>
              </a:rPr>
              <a:t>20</a:t>
            </a:r>
            <a:r>
              <a:rPr kumimoji="1" lang="zh-CN" altLang="en-US" sz="2400">
                <a:latin typeface="Times New Roman" pitchFamily="18" charset="0"/>
              </a:rPr>
              <a:t>世纪</a:t>
            </a:r>
            <a:r>
              <a:rPr kumimoji="1" lang="en-US" altLang="zh-CN" sz="2400">
                <a:latin typeface="Times New Roman" pitchFamily="18" charset="0"/>
              </a:rPr>
              <a:t>80</a:t>
            </a:r>
            <a:r>
              <a:rPr kumimoji="1" lang="zh-CN" altLang="en-US" sz="2400">
                <a:latin typeface="Times New Roman" pitchFamily="18" charset="0"/>
              </a:rPr>
              <a:t>年代初提出并很快流行起来的。该技术是基于</a:t>
            </a:r>
            <a:r>
              <a:rPr kumimoji="1" lang="zh-CN" altLang="en-US" sz="2400">
                <a:latin typeface="Courier New" pitchFamily="49" charset="0"/>
              </a:rPr>
              <a:t>“</a:t>
            </a:r>
            <a:r>
              <a:rPr kumimoji="1" lang="zh-CN" altLang="en-US" sz="2400">
                <a:latin typeface="Times New Roman" pitchFamily="18" charset="0"/>
              </a:rPr>
              <a:t>抽象</a:t>
            </a:r>
            <a:r>
              <a:rPr kumimoji="1" lang="zh-CN" altLang="en-US" sz="2400">
                <a:latin typeface="Courier New" pitchFamily="49" charset="0"/>
              </a:rPr>
              <a:t>”</a:t>
            </a:r>
            <a:r>
              <a:rPr kumimoji="1" lang="zh-CN" altLang="en-US" sz="2400">
                <a:latin typeface="Times New Roman" pitchFamily="18" charset="0"/>
              </a:rPr>
              <a:t>和</a:t>
            </a:r>
            <a:r>
              <a:rPr kumimoji="1" lang="zh-CN" altLang="en-US" sz="2400">
                <a:latin typeface="Courier New" pitchFamily="49" charset="0"/>
              </a:rPr>
              <a:t>“</a:t>
            </a:r>
            <a:r>
              <a:rPr kumimoji="1" lang="zh-CN" altLang="en-US" sz="2400">
                <a:latin typeface="Times New Roman" pitchFamily="18" charset="0"/>
              </a:rPr>
              <a:t>隐蔽</a:t>
            </a:r>
            <a:r>
              <a:rPr kumimoji="1" lang="zh-CN" altLang="en-US" sz="2400">
                <a:latin typeface="Courier New" pitchFamily="49" charset="0"/>
              </a:rPr>
              <a:t>”</a:t>
            </a:r>
            <a:r>
              <a:rPr kumimoji="1" lang="zh-CN" altLang="en-US" sz="2400">
                <a:latin typeface="Times New Roman" pitchFamily="18" charset="0"/>
              </a:rPr>
              <a:t>原则来控制大型软件的复杂度的。所谓对象，是指在现实世界中具有相同属性、服从相同规则的一系列事物的抽象，而把其中的具体事物称为对象的实例。</a:t>
            </a:r>
            <a:r>
              <a:rPr kumimoji="1" lang="en-US" altLang="zh-CN" sz="2400">
                <a:latin typeface="Times New Roman" pitchFamily="18" charset="0"/>
              </a:rPr>
              <a:t>OS</a:t>
            </a:r>
            <a:r>
              <a:rPr kumimoji="1" lang="zh-CN" altLang="en-US" sz="2400">
                <a:latin typeface="Times New Roman" pitchFamily="18" charset="0"/>
              </a:rPr>
              <a:t>中的各类实体如进程、线程、消息、存储器等，都使用了对象这一概念，相应地，便有进程对象线程对象、 存储器对象等。 </a:t>
            </a:r>
          </a:p>
        </p:txBody>
      </p:sp>
    </p:spTree>
  </p:cSld>
  <p:clrMapOvr>
    <a:masterClrMapping/>
  </p:clrMapOvr>
  <p:transition>
    <p:pull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2895600" y="5562600"/>
            <a:ext cx="356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图 </a:t>
            </a:r>
            <a:r>
              <a:rPr kumimoji="1" lang="en-US" altLang="zh-CN" sz="2400">
                <a:latin typeface="Times New Roman" pitchFamily="18" charset="0"/>
              </a:rPr>
              <a:t>1-7 </a:t>
            </a:r>
            <a:r>
              <a:rPr kumimoji="1" lang="zh-CN" altLang="en-US" sz="2400">
                <a:latin typeface="Times New Roman" pitchFamily="18" charset="0"/>
              </a:rPr>
              <a:t>一个对象的示意图 </a:t>
            </a:r>
          </a:p>
        </p:txBody>
      </p:sp>
      <p:graphicFrame>
        <p:nvGraphicFramePr>
          <p:cNvPr id="72722" name="Group 18"/>
          <p:cNvGraphicFramePr>
            <a:graphicFrameLocks noGrp="1"/>
          </p:cNvGraphicFramePr>
          <p:nvPr/>
        </p:nvGraphicFramePr>
        <p:xfrm>
          <a:off x="3429000" y="1219200"/>
          <a:ext cx="2286000" cy="4064000"/>
        </p:xfrm>
        <a:graphic>
          <a:graphicData uri="http://schemas.openxmlformats.org/drawingml/2006/table">
            <a:tbl>
              <a:tblPr/>
              <a:tblGrid>
                <a:gridCol w="2286000"/>
              </a:tblGrid>
              <a:tr h="1016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数据结构</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过程</a:t>
                      </a:r>
                      <a:r>
                        <a:rPr kumimoji="0" lang="en-US" altLang="zh-CN" sz="2400" b="0" i="0" u="none" strike="noStrike" cap="none" normalizeH="0" baseline="0" smtClean="0">
                          <a:ln>
                            <a:noFill/>
                          </a:ln>
                          <a:solidFill>
                            <a:schemeClr val="tx1"/>
                          </a:solidFill>
                          <a:effectLst/>
                          <a:latin typeface="Arial"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过程</a:t>
                      </a:r>
                      <a:r>
                        <a:rPr kumimoji="0" lang="en-US" altLang="zh-CN" sz="2400" b="0" i="0" u="none" strike="noStrike" cap="none" normalizeH="0" baseline="0" smtClean="0">
                          <a:ln>
                            <a:noFill/>
                          </a:ln>
                          <a:solidFill>
                            <a:schemeClr val="tx1"/>
                          </a:solidFill>
                          <a:effectLst/>
                          <a:latin typeface="Arial"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过程</a:t>
                      </a:r>
                      <a:r>
                        <a:rPr kumimoji="0" lang="en-US" altLang="zh-CN" sz="2400" b="0" i="0" u="none" strike="noStrike" cap="none" normalizeH="0" baseline="0" smtClean="0">
                          <a:ln>
                            <a:noFill/>
                          </a:ln>
                          <a:solidFill>
                            <a:schemeClr val="tx1"/>
                          </a:solidFill>
                          <a:effectLst/>
                          <a:latin typeface="Arial"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838200" y="685800"/>
            <a:ext cx="7620000"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5000"/>
              </a:lnSpc>
              <a:spcBef>
                <a:spcPct val="50000"/>
              </a:spcBef>
            </a:pPr>
            <a:r>
              <a:rPr kumimoji="1" lang="en-US" altLang="zh-CN" sz="2400">
                <a:latin typeface="Times New Roman" pitchFamily="18" charset="0"/>
              </a:rPr>
              <a:t>        2) </a:t>
            </a:r>
            <a:r>
              <a:rPr kumimoji="1" lang="zh-CN" altLang="en-US" sz="2400">
                <a:latin typeface="Times New Roman" pitchFamily="18" charset="0"/>
              </a:rPr>
              <a:t>面向对象技术的优点</a:t>
            </a:r>
          </a:p>
          <a:p>
            <a:pPr algn="just" eaLnBrk="1" hangingPunct="1">
              <a:lnSpc>
                <a:spcPct val="125000"/>
              </a:lnSpc>
              <a:spcBef>
                <a:spcPct val="50000"/>
              </a:spcBef>
            </a:pPr>
            <a:r>
              <a:rPr kumimoji="1" lang="zh-CN" altLang="en-US" sz="2400">
                <a:latin typeface="Times New Roman" pitchFamily="18" charset="0"/>
              </a:rPr>
              <a:t>       </a:t>
            </a:r>
            <a:r>
              <a:rPr kumimoji="1" lang="en-US" altLang="zh-CN" sz="2400">
                <a:latin typeface="Times New Roman" pitchFamily="18" charset="0"/>
              </a:rPr>
              <a:t>(1) </a:t>
            </a:r>
            <a:r>
              <a:rPr kumimoji="1" lang="zh-CN" altLang="en-US" sz="2400">
                <a:latin typeface="Times New Roman" pitchFamily="18" charset="0"/>
              </a:rPr>
              <a:t>可修改性和可扩充性。由于隐蔽了表示实体的数据和操作，因而可以改变对象的表示而不会影响其它部分， 从而可以方便地改变老的对象和增加新的对象。</a:t>
            </a:r>
          </a:p>
          <a:p>
            <a:pPr algn="just" eaLnBrk="1" hangingPunct="1">
              <a:lnSpc>
                <a:spcPct val="125000"/>
              </a:lnSpc>
              <a:spcBef>
                <a:spcPct val="50000"/>
              </a:spcBef>
            </a:pPr>
            <a:r>
              <a:rPr kumimoji="1" lang="zh-CN" altLang="en-US" sz="2400">
                <a:latin typeface="Times New Roman" pitchFamily="18" charset="0"/>
              </a:rPr>
              <a:t>       </a:t>
            </a:r>
            <a:r>
              <a:rPr kumimoji="1" lang="en-US" altLang="zh-CN" sz="2400">
                <a:latin typeface="Times New Roman" pitchFamily="18" charset="0"/>
              </a:rPr>
              <a:t>(2) </a:t>
            </a:r>
            <a:r>
              <a:rPr kumimoji="1" lang="zh-CN" altLang="en-US" sz="2400">
                <a:latin typeface="Times New Roman" pitchFamily="18" charset="0"/>
              </a:rPr>
              <a:t>继承性。继承性是面向对象技术所具有的重要特性。继承性是指子对象可以继承父对象的属性，这样，在创建一个新的对象时， 便可减少大量的时空开销。</a:t>
            </a:r>
          </a:p>
          <a:p>
            <a:pPr algn="just" eaLnBrk="1" hangingPunct="1">
              <a:lnSpc>
                <a:spcPct val="125000"/>
              </a:lnSpc>
              <a:spcBef>
                <a:spcPct val="50000"/>
              </a:spcBef>
            </a:pPr>
            <a:r>
              <a:rPr kumimoji="1" lang="zh-CN" altLang="en-US" sz="2400">
                <a:latin typeface="Times New Roman" pitchFamily="18" charset="0"/>
              </a:rPr>
              <a:t>       </a:t>
            </a:r>
            <a:r>
              <a:rPr kumimoji="1" lang="en-US" altLang="zh-CN" sz="2400">
                <a:latin typeface="Times New Roman" pitchFamily="18" charset="0"/>
              </a:rPr>
              <a:t>(3) </a:t>
            </a:r>
            <a:r>
              <a:rPr kumimoji="1" lang="zh-CN" altLang="en-US" sz="2400">
                <a:latin typeface="Times New Roman" pitchFamily="18" charset="0"/>
              </a:rPr>
              <a:t>正确性和可靠性。由于对象是构成操作系统的基本单元，可以独立地对它进行测试，这样，比较易于保证其正确性和可靠性，从而比较容易保证整个系统的正确性和可靠性。 </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51520" y="116632"/>
            <a:ext cx="8540750" cy="576064"/>
          </a:xfrm>
        </p:spPr>
        <p:txBody>
          <a:bodyPr/>
          <a:lstStyle/>
          <a:p>
            <a:r>
              <a:rPr lang="zh-CN" altLang="en-US" sz="3200" b="1" dirty="0" smtClean="0"/>
              <a:t>关于操作系统</a:t>
            </a:r>
          </a:p>
        </p:txBody>
      </p:sp>
      <p:sp>
        <p:nvSpPr>
          <p:cNvPr id="13315" name="内容占位符 2"/>
          <p:cNvSpPr>
            <a:spLocks noGrp="1"/>
          </p:cNvSpPr>
          <p:nvPr>
            <p:ph idx="1"/>
          </p:nvPr>
        </p:nvSpPr>
        <p:spPr>
          <a:xfrm>
            <a:off x="35063" y="620688"/>
            <a:ext cx="9086010" cy="6120680"/>
          </a:xfrm>
          <a:ln>
            <a:noFill/>
          </a:ln>
        </p:spPr>
        <p:txBody>
          <a:bodyPr/>
          <a:lstStyle/>
          <a:p>
            <a:pPr>
              <a:buFont typeface="Wingdings" pitchFamily="2" charset="2"/>
              <a:buChar char="Ø"/>
            </a:pPr>
            <a:r>
              <a:rPr lang="zh-CN" altLang="en-US" sz="2500" b="1" dirty="0" smtClean="0"/>
              <a:t>为什么需要操作系统（</a:t>
            </a:r>
            <a:r>
              <a:rPr lang="en-US" altLang="zh-CN" sz="2500" b="1" dirty="0" smtClean="0"/>
              <a:t>OS</a:t>
            </a:r>
            <a:r>
              <a:rPr lang="zh-CN" altLang="en-US" sz="2500" b="1" dirty="0" smtClean="0"/>
              <a:t>）？    </a:t>
            </a:r>
            <a:r>
              <a:rPr lang="en-US" altLang="zh-CN" sz="2500" b="1" dirty="0"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why</a:t>
            </a:r>
          </a:p>
          <a:p>
            <a:pPr marL="182563" indent="-182563">
              <a:buNone/>
            </a:pPr>
            <a:r>
              <a:rPr lang="zh-CN" altLang="en-US" sz="2600" dirty="0" smtClean="0"/>
              <a:t>    </a:t>
            </a:r>
            <a:r>
              <a:rPr lang="en-US" altLang="zh-CN" sz="2400" dirty="0" smtClean="0"/>
              <a:t>1. </a:t>
            </a:r>
            <a:r>
              <a:rPr lang="zh-CN" altLang="en-US" sz="2400" b="1" dirty="0" smtClean="0"/>
              <a:t>计算机系统的组成</a:t>
            </a:r>
            <a:r>
              <a:rPr lang="zh-CN" altLang="en-US" sz="2400" b="1" baseline="30000" dirty="0" smtClean="0"/>
              <a:t>主机</a:t>
            </a:r>
            <a:r>
              <a:rPr lang="en-US" altLang="zh-CN" sz="2400" b="1" baseline="30000" dirty="0" smtClean="0"/>
              <a:t>+</a:t>
            </a:r>
            <a:r>
              <a:rPr lang="zh-CN" altLang="en-US" sz="2400" b="1" baseline="30000" dirty="0" smtClean="0"/>
              <a:t>外设</a:t>
            </a:r>
            <a:r>
              <a:rPr lang="zh-CN" altLang="en-US" sz="2400" dirty="0" smtClean="0"/>
              <a:t>：</a:t>
            </a:r>
            <a:endParaRPr lang="en-US" altLang="zh-CN" sz="2400" dirty="0" smtClean="0"/>
          </a:p>
          <a:p>
            <a:pPr indent="11113">
              <a:buClr>
                <a:srgbClr val="FFC000"/>
              </a:buClr>
              <a:buSzPct val="68000"/>
              <a:buFont typeface="Wingdings" panose="05000000000000000000" pitchFamily="2" charset="2"/>
              <a:buChar char="u"/>
            </a:pPr>
            <a:r>
              <a:rPr lang="en-US" altLang="zh-CN" sz="2400" b="1" dirty="0">
                <a:solidFill>
                  <a:srgbClr val="FFFF00"/>
                </a:solidFill>
              </a:rPr>
              <a:t> </a:t>
            </a:r>
            <a:r>
              <a:rPr lang="en-US" altLang="zh-CN" sz="2400" b="1" dirty="0" smtClean="0">
                <a:solidFill>
                  <a:srgbClr val="FFFF00"/>
                </a:solidFill>
              </a:rPr>
              <a:t> </a:t>
            </a:r>
            <a:r>
              <a:rPr lang="en-US" altLang="zh-CN" sz="2400" b="1" u="sng" dirty="0" err="1" smtClean="0"/>
              <a:t>CPU</a:t>
            </a:r>
            <a:r>
              <a:rPr lang="en-US" altLang="zh-CN" sz="2400" b="1" u="sng" baseline="30000" dirty="0" err="1">
                <a:solidFill>
                  <a:srgbClr val="FFFF00"/>
                </a:solidFill>
              </a:rPr>
              <a:t>cpu</a:t>
            </a:r>
            <a:r>
              <a:rPr lang="zh-CN" altLang="en-US" sz="2400" b="1" u="sng" baseline="30000" dirty="0" smtClean="0">
                <a:solidFill>
                  <a:srgbClr val="FFFF00"/>
                </a:solidFill>
              </a:rPr>
              <a:t>管</a:t>
            </a:r>
            <a:r>
              <a:rPr lang="zh-CN" altLang="en-US" sz="2400" b="1" u="sng" baseline="30000" dirty="0">
                <a:solidFill>
                  <a:srgbClr val="FFFF00"/>
                </a:solidFill>
              </a:rPr>
              <a:t>理</a:t>
            </a:r>
            <a:r>
              <a:rPr lang="en-US" altLang="zh-CN" sz="2400" b="1" u="sng" baseline="30000" dirty="0" smtClean="0">
                <a:solidFill>
                  <a:srgbClr val="FFFF00"/>
                </a:solidFill>
              </a:rPr>
              <a:t>2</a:t>
            </a:r>
            <a:r>
              <a:rPr lang="zh-CN" altLang="en-US" sz="2400" b="1" u="sng" baseline="30000" dirty="0" smtClean="0">
                <a:solidFill>
                  <a:srgbClr val="FFFF00"/>
                </a:solidFill>
              </a:rPr>
              <a:t>、</a:t>
            </a:r>
            <a:r>
              <a:rPr lang="en-US" altLang="zh-CN" sz="2400" b="1" u="sng" baseline="30000" dirty="0" smtClean="0">
                <a:solidFill>
                  <a:srgbClr val="FFFF00"/>
                </a:solidFill>
              </a:rPr>
              <a:t>3</a:t>
            </a:r>
            <a:r>
              <a:rPr lang="zh-CN" altLang="en-US" sz="2400" b="1" u="sng" baseline="30000" dirty="0" smtClean="0">
                <a:solidFill>
                  <a:srgbClr val="FFFF00"/>
                </a:solidFill>
              </a:rPr>
              <a:t>章</a:t>
            </a:r>
            <a:r>
              <a:rPr lang="zh-CN" altLang="en-US" sz="2400" b="1" u="sng" dirty="0" smtClean="0">
                <a:solidFill>
                  <a:srgbClr val="FFFF00"/>
                </a:solidFill>
              </a:rPr>
              <a:t>、</a:t>
            </a:r>
            <a:r>
              <a:rPr lang="zh-CN" altLang="en-US" sz="2400" b="1" u="sng" dirty="0"/>
              <a:t>主</a:t>
            </a:r>
            <a:r>
              <a:rPr lang="zh-CN" altLang="en-US" sz="2400" b="1" u="sng" dirty="0" smtClean="0"/>
              <a:t>存</a:t>
            </a:r>
            <a:r>
              <a:rPr lang="zh-CN" altLang="en-US" sz="2400" b="1" u="sng" baseline="30000" dirty="0">
                <a:solidFill>
                  <a:srgbClr val="FFFF00"/>
                </a:solidFill>
              </a:rPr>
              <a:t>主存管理</a:t>
            </a:r>
            <a:r>
              <a:rPr lang="en-US" altLang="zh-CN" sz="2400" b="1" u="sng" baseline="30000" dirty="0" smtClean="0">
                <a:solidFill>
                  <a:srgbClr val="FFFF00"/>
                </a:solidFill>
              </a:rPr>
              <a:t>4</a:t>
            </a:r>
            <a:r>
              <a:rPr lang="zh-CN" altLang="en-US" sz="2400" b="1" u="sng" baseline="30000" dirty="0">
                <a:solidFill>
                  <a:srgbClr val="FFFF00"/>
                </a:solidFill>
              </a:rPr>
              <a:t>、</a:t>
            </a:r>
            <a:r>
              <a:rPr lang="en-US" altLang="zh-CN" sz="2400" b="1" u="sng" baseline="30000" dirty="0" smtClean="0">
                <a:solidFill>
                  <a:srgbClr val="FFFF00"/>
                </a:solidFill>
              </a:rPr>
              <a:t>5</a:t>
            </a:r>
            <a:r>
              <a:rPr lang="zh-CN" altLang="en-US" sz="2400" b="1" u="sng" baseline="30000" dirty="0" smtClean="0">
                <a:solidFill>
                  <a:srgbClr val="FFFF00"/>
                </a:solidFill>
              </a:rPr>
              <a:t>、</a:t>
            </a:r>
            <a:r>
              <a:rPr lang="en-US" altLang="zh-CN" sz="2400" b="1" u="sng" baseline="30000" dirty="0" smtClean="0">
                <a:solidFill>
                  <a:srgbClr val="FFFF00"/>
                </a:solidFill>
              </a:rPr>
              <a:t>7</a:t>
            </a:r>
            <a:r>
              <a:rPr lang="zh-CN" altLang="en-US" sz="2400" b="1" u="sng" baseline="30000" dirty="0" smtClean="0">
                <a:solidFill>
                  <a:srgbClr val="FFFF00"/>
                </a:solidFill>
              </a:rPr>
              <a:t>章</a:t>
            </a:r>
            <a:r>
              <a:rPr lang="en-US" altLang="zh-CN" sz="2400" b="1" dirty="0" smtClean="0">
                <a:solidFill>
                  <a:srgbClr val="FFFF00"/>
                </a:solidFill>
              </a:rPr>
              <a:t>-----</a:t>
            </a:r>
            <a:r>
              <a:rPr lang="zh-CN" altLang="en-US" sz="2400" b="1" dirty="0" smtClean="0">
                <a:solidFill>
                  <a:srgbClr val="FFFF00"/>
                </a:solidFill>
              </a:rPr>
              <a:t>提高效率</a:t>
            </a:r>
            <a:endParaRPr lang="en-US" altLang="zh-CN" sz="2400" b="1" baseline="30000" dirty="0" smtClean="0">
              <a:solidFill>
                <a:srgbClr val="FFFF00"/>
              </a:solidFill>
            </a:endParaRPr>
          </a:p>
          <a:p>
            <a:pPr indent="11113">
              <a:buClr>
                <a:srgbClr val="FFC000"/>
              </a:buClr>
              <a:buSzPct val="68000"/>
              <a:buFont typeface="Wingdings" panose="05000000000000000000" pitchFamily="2" charset="2"/>
              <a:buChar char="u"/>
            </a:pPr>
            <a:r>
              <a:rPr lang="en-US" altLang="zh-CN" sz="2500" b="1" dirty="0" smtClean="0">
                <a:solidFill>
                  <a:srgbClr val="FFFF00"/>
                </a:solidFill>
              </a:rPr>
              <a:t> </a:t>
            </a:r>
            <a:r>
              <a:rPr lang="en-US" altLang="zh-CN" sz="2500" b="1" dirty="0" smtClean="0"/>
              <a:t> </a:t>
            </a:r>
            <a:r>
              <a:rPr lang="zh-CN" altLang="en-US" sz="2200" b="1" u="sng" dirty="0" smtClean="0"/>
              <a:t>磁</a:t>
            </a:r>
            <a:r>
              <a:rPr lang="zh-CN" altLang="en-US" sz="2200" b="1" u="sng" dirty="0"/>
              <a:t>盘</a:t>
            </a:r>
            <a:r>
              <a:rPr lang="zh-CN" altLang="en-US" sz="2300" b="1" u="sng" baseline="30000" dirty="0">
                <a:solidFill>
                  <a:srgbClr val="FFFF00"/>
                </a:solidFill>
              </a:rPr>
              <a:t>磁盘管</a:t>
            </a:r>
            <a:r>
              <a:rPr lang="zh-CN" altLang="en-US" sz="2300" b="1" u="sng" baseline="30000" dirty="0" smtClean="0">
                <a:solidFill>
                  <a:srgbClr val="FFFF00"/>
                </a:solidFill>
              </a:rPr>
              <a:t>理  </a:t>
            </a:r>
            <a:r>
              <a:rPr lang="en-US" altLang="zh-CN" sz="2300" b="1" u="sng" baseline="30000" dirty="0" smtClean="0">
                <a:solidFill>
                  <a:srgbClr val="FFFF00"/>
                </a:solidFill>
              </a:rPr>
              <a:t>8</a:t>
            </a:r>
            <a:r>
              <a:rPr lang="zh-CN" altLang="en-US" sz="2300" b="1" u="sng" baseline="30000" dirty="0" smtClean="0">
                <a:solidFill>
                  <a:srgbClr val="FFFF00"/>
                </a:solidFill>
              </a:rPr>
              <a:t>章</a:t>
            </a:r>
            <a:r>
              <a:rPr lang="zh-CN" altLang="en-US" sz="2300" b="1" u="sng" dirty="0" smtClean="0"/>
              <a:t>、</a:t>
            </a:r>
            <a:r>
              <a:rPr lang="zh-CN" altLang="en-US" sz="2100" b="1" u="sng" dirty="0"/>
              <a:t>打印机、键盘、鼠标、显示器、网络接口等</a:t>
            </a:r>
            <a:r>
              <a:rPr lang="en-US" altLang="zh-CN" sz="2300" b="1" u="sng" baseline="30000" dirty="0" smtClean="0">
                <a:solidFill>
                  <a:srgbClr val="FFFF00"/>
                </a:solidFill>
              </a:rPr>
              <a:t>6</a:t>
            </a:r>
            <a:r>
              <a:rPr lang="zh-CN" altLang="en-US" sz="2300" b="1" u="sng" baseline="30000" dirty="0" smtClean="0">
                <a:solidFill>
                  <a:srgbClr val="FFFF00"/>
                </a:solidFill>
              </a:rPr>
              <a:t>章</a:t>
            </a:r>
            <a:endParaRPr lang="en-US" altLang="zh-CN" sz="2300" dirty="0" smtClean="0"/>
          </a:p>
          <a:p>
            <a:pPr>
              <a:buFont typeface="Wingdings" pitchFamily="2" charset="2"/>
              <a:buNone/>
            </a:pPr>
            <a:r>
              <a:rPr lang="zh-CN" altLang="en-US" sz="2500" dirty="0" smtClean="0"/>
              <a:t>    </a:t>
            </a:r>
            <a:r>
              <a:rPr lang="en-US" altLang="zh-CN" sz="2500" dirty="0" smtClean="0"/>
              <a:t>2. </a:t>
            </a:r>
            <a:r>
              <a:rPr lang="zh-CN" altLang="en-US" sz="2500" b="1" dirty="0"/>
              <a:t>计算机</a:t>
            </a:r>
            <a:r>
              <a:rPr lang="zh-CN" altLang="en-US" sz="2500" b="1" dirty="0" smtClean="0"/>
              <a:t>系</a:t>
            </a:r>
            <a:r>
              <a:rPr lang="zh-CN" altLang="en-US" sz="2500" b="1" dirty="0"/>
              <a:t>统</a:t>
            </a:r>
            <a:r>
              <a:rPr lang="zh-CN" altLang="en-US" sz="2500" b="1" u="sng" dirty="0" smtClean="0"/>
              <a:t>特点</a:t>
            </a:r>
            <a:r>
              <a:rPr lang="zh-CN" altLang="en-US" sz="2500" b="1" dirty="0" smtClean="0"/>
              <a:t>：</a:t>
            </a:r>
            <a:endParaRPr lang="en-US" altLang="zh-CN" sz="2500" b="1" dirty="0" smtClean="0"/>
          </a:p>
          <a:p>
            <a:pPr indent="11113">
              <a:buClr>
                <a:srgbClr val="FFC000"/>
              </a:buClr>
              <a:buSzPct val="68000"/>
              <a:buFont typeface="Wingdings" panose="05000000000000000000" pitchFamily="2" charset="2"/>
              <a:buChar char="u"/>
            </a:pPr>
            <a:r>
              <a:rPr lang="zh-CN" altLang="en-US" sz="2500" b="1" dirty="0" smtClean="0"/>
              <a:t> </a:t>
            </a:r>
            <a:r>
              <a:rPr lang="zh-CN" altLang="en-US" sz="2500" b="1" u="sng" dirty="0"/>
              <a:t>本</a:t>
            </a:r>
            <a:r>
              <a:rPr lang="zh-CN" altLang="en-US" sz="2500" b="1" u="sng" dirty="0" smtClean="0"/>
              <a:t>身</a:t>
            </a:r>
            <a:r>
              <a:rPr lang="zh-CN" altLang="en-US" sz="2400" b="1" dirty="0" smtClean="0">
                <a:solidFill>
                  <a:srgbClr val="FFFF00"/>
                </a:solidFill>
              </a:rPr>
              <a:t>复杂</a:t>
            </a:r>
            <a:r>
              <a:rPr lang="zh-CN" altLang="en-US" sz="2400" b="1" dirty="0" smtClean="0"/>
              <a:t>、难以使用</a:t>
            </a:r>
            <a:r>
              <a:rPr lang="zh-CN" altLang="en-US" sz="2400" b="1" baseline="30000" dirty="0"/>
              <a:t>无</a:t>
            </a:r>
            <a:r>
              <a:rPr lang="en-US" altLang="zh-CN" sz="2400" b="1" baseline="30000" dirty="0" smtClean="0"/>
              <a:t>OS,</a:t>
            </a:r>
            <a:r>
              <a:rPr lang="en-US" altLang="zh-CN" sz="2400" b="1" dirty="0" smtClean="0"/>
              <a:t> </a:t>
            </a:r>
            <a:r>
              <a:rPr lang="en-US" altLang="zh-CN" sz="2400" b="1" baseline="30000" dirty="0" smtClean="0"/>
              <a:t>1.2</a:t>
            </a:r>
            <a:r>
              <a:rPr lang="zh-CN" altLang="en-US" sz="2400" b="1" baseline="30000" dirty="0"/>
              <a:t>节</a:t>
            </a:r>
            <a:r>
              <a:rPr lang="zh-CN" altLang="en-US" sz="2400" b="1" dirty="0"/>
              <a:t>，对</a:t>
            </a:r>
            <a:r>
              <a:rPr lang="zh-CN" altLang="en-US" sz="2400" b="1" u="sng" dirty="0"/>
              <a:t>用户</a:t>
            </a:r>
            <a:r>
              <a:rPr lang="zh-CN" altLang="en-US" sz="2400" b="1" dirty="0">
                <a:solidFill>
                  <a:srgbClr val="FFFF00"/>
                </a:solidFill>
              </a:rPr>
              <a:t>要求太高</a:t>
            </a:r>
            <a:r>
              <a:rPr lang="zh-CN" altLang="en-US" sz="2400" b="1" dirty="0"/>
              <a:t>。</a:t>
            </a:r>
            <a:endParaRPr lang="en-US" altLang="zh-CN" sz="2400" b="1" dirty="0"/>
          </a:p>
          <a:p>
            <a:pPr>
              <a:buFont typeface="Wingdings" pitchFamily="2" charset="2"/>
              <a:buChar char="Ø"/>
            </a:pPr>
            <a:r>
              <a:rPr lang="zh-CN" altLang="en-US" sz="2400" b="1" dirty="0"/>
              <a:t> </a:t>
            </a:r>
            <a:r>
              <a:rPr lang="zh-CN" altLang="en-US" sz="2400" b="1" dirty="0" smtClean="0"/>
              <a:t>解</a:t>
            </a:r>
            <a:r>
              <a:rPr lang="zh-CN" altLang="en-US" sz="2400" b="1" dirty="0"/>
              <a:t>决办法：安装</a:t>
            </a:r>
            <a:r>
              <a:rPr lang="zh-CN" altLang="en-US" sz="2400" b="1" u="sng" dirty="0">
                <a:solidFill>
                  <a:srgbClr val="FFFF00"/>
                </a:solidFill>
              </a:rPr>
              <a:t>一层软件</a:t>
            </a:r>
            <a:r>
              <a:rPr lang="en-US" altLang="zh-CN" sz="2400" b="1" dirty="0"/>
              <a:t>(</a:t>
            </a:r>
            <a:r>
              <a:rPr lang="zh-CN" altLang="en-US" sz="2400" b="1" dirty="0">
                <a:solidFill>
                  <a:srgbClr val="FF0000"/>
                </a:solidFill>
              </a:rPr>
              <a:t>操作系统</a:t>
            </a:r>
            <a:r>
              <a:rPr lang="en-US" altLang="zh-CN" sz="2400" b="1" dirty="0"/>
              <a:t>)</a:t>
            </a:r>
            <a:r>
              <a:rPr lang="zh-CN" altLang="en-US" sz="2400" b="1" dirty="0"/>
              <a:t>来解决上述问题</a:t>
            </a:r>
            <a:r>
              <a:rPr lang="zh-CN" altLang="en-US" sz="2400" b="1" dirty="0" smtClean="0"/>
              <a:t>。</a:t>
            </a:r>
            <a:r>
              <a:rPr lang="en-US" altLang="zh-CN" sz="1800" b="1" dirty="0" err="1">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w</a:t>
            </a:r>
            <a:r>
              <a:rPr lang="en-US" altLang="zh-CN" sz="1800" b="1" dirty="0" err="1" smtClean="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hat+how</a:t>
            </a:r>
            <a:endParaRPr lang="en-US" altLang="zh-CN" sz="1800" b="1" dirty="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endParaRPr>
          </a:p>
          <a:p>
            <a:pPr>
              <a:buFont typeface="Wingdings" pitchFamily="2" charset="2"/>
              <a:buChar char="Ø"/>
            </a:pPr>
            <a:r>
              <a:rPr lang="en-US" altLang="zh-CN" sz="2600" b="1" dirty="0" smtClean="0"/>
              <a:t> </a:t>
            </a:r>
            <a:r>
              <a:rPr lang="zh-CN" altLang="en-US" sz="2600" b="1" dirty="0" smtClean="0"/>
              <a:t>操</a:t>
            </a:r>
            <a:r>
              <a:rPr lang="zh-CN" altLang="en-US" sz="2600" b="1" dirty="0"/>
              <a:t>作系统的</a:t>
            </a:r>
            <a:r>
              <a:rPr lang="zh-CN" altLang="en-US" sz="2600" b="1" dirty="0">
                <a:solidFill>
                  <a:srgbClr val="FFFF00"/>
                </a:solidFill>
              </a:rPr>
              <a:t>主要任务</a:t>
            </a:r>
            <a:r>
              <a:rPr lang="zh-CN" altLang="en-US" sz="2600" b="1" dirty="0" smtClean="0"/>
              <a:t>：</a:t>
            </a:r>
            <a:r>
              <a:rPr lang="zh-CN" altLang="en-US" sz="2400" b="1" dirty="0"/>
              <a:t> </a:t>
            </a:r>
            <a:r>
              <a:rPr lang="en-US" altLang="zh-CN" sz="1800" b="1" dirty="0">
                <a:effectLst>
                  <a:glow rad="101600">
                    <a:srgbClr val="FFFF00">
                      <a:alpha val="60000"/>
                    </a:srgbClr>
                  </a:glow>
                  <a:outerShdw blurRad="50800" dist="38100" dir="5400000" algn="t" rotWithShape="0">
                    <a:prstClr val="black">
                      <a:alpha val="40000"/>
                    </a:prstClr>
                  </a:outerShdw>
                  <a:reflection blurRad="6350" stA="50000" endA="300" endPos="50000" dist="29997" dir="5400000" sy="-100000" algn="bl" rotWithShape="0"/>
                </a:effectLst>
              </a:rPr>
              <a:t>what</a:t>
            </a:r>
          </a:p>
          <a:p>
            <a:pPr marL="0" indent="0">
              <a:buNone/>
            </a:pPr>
            <a:r>
              <a:rPr lang="en-US" altLang="zh-CN" sz="3000" dirty="0" smtClean="0"/>
              <a:t>    </a:t>
            </a:r>
            <a:r>
              <a:rPr lang="zh-CN" altLang="en-US" sz="2500" dirty="0" smtClean="0"/>
              <a:t>为用户提供一个</a:t>
            </a:r>
            <a:r>
              <a:rPr lang="zh-CN" altLang="en-US" sz="2500" b="1" u="sng" dirty="0" smtClean="0">
                <a:solidFill>
                  <a:srgbClr val="FFFF00"/>
                </a:solidFill>
              </a:rPr>
              <a:t>更好</a:t>
            </a:r>
            <a:r>
              <a:rPr lang="en-US" altLang="zh-CN" sz="2500" b="1" u="sng" dirty="0" smtClean="0">
                <a:solidFill>
                  <a:srgbClr val="FFFF00"/>
                </a:solidFill>
              </a:rPr>
              <a:t>/?</a:t>
            </a:r>
            <a:r>
              <a:rPr lang="zh-CN" altLang="en-US" sz="2500" u="sng" dirty="0" smtClean="0"/>
              <a:t>、</a:t>
            </a:r>
            <a:r>
              <a:rPr lang="zh-CN" altLang="en-US" sz="2500" b="1" u="sng" dirty="0">
                <a:solidFill>
                  <a:srgbClr val="FFFF00"/>
                </a:solidFill>
              </a:rPr>
              <a:t>更简单</a:t>
            </a:r>
            <a:r>
              <a:rPr lang="zh-CN" altLang="en-US" sz="2500" b="1" dirty="0" smtClean="0"/>
              <a:t>（</a:t>
            </a:r>
            <a:r>
              <a:rPr lang="en-US" altLang="zh-CN" sz="2500" b="1" u="sng" dirty="0" smtClean="0"/>
              <a:t>F=ma</a:t>
            </a:r>
            <a:r>
              <a:rPr lang="zh-CN" altLang="en-US" sz="2500" b="1" u="sng" dirty="0" smtClean="0"/>
              <a:t>，</a:t>
            </a:r>
            <a:r>
              <a:rPr lang="zh-CN" altLang="en-US" sz="2500" b="1" u="sng" dirty="0" smtClean="0">
                <a:solidFill>
                  <a:srgbClr val="FF0000"/>
                </a:solidFill>
              </a:rPr>
              <a:t>美</a:t>
            </a:r>
            <a:r>
              <a:rPr lang="zh-CN" altLang="en-US" sz="2500" b="1" dirty="0" smtClean="0"/>
              <a:t>，</a:t>
            </a:r>
            <a:r>
              <a:rPr lang="zh-CN" altLang="en-US" sz="2400" b="1" dirty="0" smtClean="0"/>
              <a:t>一用即会</a:t>
            </a:r>
            <a:r>
              <a:rPr lang="zh-CN" altLang="en-US" sz="2500" b="1" dirty="0" smtClean="0"/>
              <a:t>）</a:t>
            </a:r>
            <a:r>
              <a:rPr lang="zh-CN" altLang="en-US" sz="2500" dirty="0" smtClean="0"/>
              <a:t>、</a:t>
            </a:r>
            <a:r>
              <a:rPr lang="zh-CN" altLang="en-US" sz="2500" b="1" u="sng" dirty="0">
                <a:solidFill>
                  <a:srgbClr val="FFFF00"/>
                </a:solidFill>
              </a:rPr>
              <a:t>更清</a:t>
            </a:r>
            <a:r>
              <a:rPr lang="zh-CN" altLang="en-US" sz="2500" b="1" u="sng" dirty="0" smtClean="0">
                <a:solidFill>
                  <a:srgbClr val="FFFF00"/>
                </a:solidFill>
              </a:rPr>
              <a:t>晰</a:t>
            </a:r>
            <a:r>
              <a:rPr lang="zh-CN" altLang="en-US" sz="2500" b="1" dirty="0" smtClean="0"/>
              <a:t>（</a:t>
            </a:r>
            <a:r>
              <a:rPr lang="zh-CN" altLang="en-US" sz="2500" b="1" dirty="0">
                <a:solidFill>
                  <a:srgbClr val="FF0000"/>
                </a:solidFill>
              </a:rPr>
              <a:t>好理解</a:t>
            </a:r>
            <a:r>
              <a:rPr lang="zh-CN" altLang="en-US" sz="2500" b="1" dirty="0" smtClean="0"/>
              <a:t>，一看即明）</a:t>
            </a:r>
            <a:r>
              <a:rPr lang="zh-CN" altLang="en-US" sz="2500" u="sng" dirty="0" smtClean="0"/>
              <a:t>的计算机模型，并管理（以后各章中）这些硬件或设备。</a:t>
            </a:r>
            <a:endParaRPr lang="en-US" altLang="zh-CN" sz="2500" u="sng" dirty="0" smtClean="0"/>
          </a:p>
          <a:p>
            <a:pPr>
              <a:buFont typeface="Wingdings" pitchFamily="2" charset="2"/>
              <a:buChar char="Ø"/>
            </a:pPr>
            <a:r>
              <a:rPr lang="zh-CN" altLang="en-US" sz="2400" b="1" dirty="0" smtClean="0"/>
              <a:t>常见</a:t>
            </a:r>
            <a:r>
              <a:rPr lang="en-US" altLang="zh-CN" sz="2400" b="1" dirty="0" smtClean="0"/>
              <a:t>OS</a:t>
            </a:r>
            <a:r>
              <a:rPr lang="en-US" altLang="zh-CN" sz="2500" b="1" dirty="0" smtClean="0"/>
              <a:t>:  </a:t>
            </a:r>
            <a:r>
              <a:rPr lang="en-US" altLang="zh-CN" sz="2200" dirty="0" smtClean="0"/>
              <a:t>Windows</a:t>
            </a:r>
            <a:r>
              <a:rPr lang="zh-CN" altLang="en-US" sz="2200" dirty="0" smtClean="0"/>
              <a:t>（</a:t>
            </a:r>
            <a:r>
              <a:rPr lang="en-US" altLang="zh-CN" sz="2200" dirty="0" smtClean="0"/>
              <a:t>PC</a:t>
            </a:r>
            <a:r>
              <a:rPr lang="zh-CN" altLang="en-US" sz="2200" dirty="0" smtClean="0"/>
              <a:t>机）、</a:t>
            </a:r>
            <a:r>
              <a:rPr lang="en-US" altLang="zh-CN" sz="2200" dirty="0" smtClean="0"/>
              <a:t> MAC OS(Macintosh,</a:t>
            </a:r>
            <a:r>
              <a:rPr lang="zh-CN" altLang="en-US" sz="2200" dirty="0" smtClean="0"/>
              <a:t>苹果电脑</a:t>
            </a:r>
            <a:r>
              <a:rPr lang="en-US" altLang="zh-CN" sz="2200" dirty="0" smtClean="0"/>
              <a:t>)</a:t>
            </a:r>
            <a:r>
              <a:rPr lang="zh-CN" altLang="en-US" sz="2200" dirty="0" smtClean="0"/>
              <a:t>、</a:t>
            </a:r>
            <a:r>
              <a:rPr lang="en-US" altLang="zh-CN" sz="2200" dirty="0" smtClean="0"/>
              <a:t> IOS</a:t>
            </a:r>
            <a:r>
              <a:rPr lang="zh-CN" altLang="en-US" sz="2200" dirty="0" smtClean="0"/>
              <a:t>（苹果移动产品）、</a:t>
            </a:r>
            <a:r>
              <a:rPr lang="en-US" altLang="zh-CN" sz="2200" dirty="0" smtClean="0"/>
              <a:t>Linux(</a:t>
            </a:r>
            <a:r>
              <a:rPr lang="zh-CN" altLang="en-US" sz="2200" dirty="0" smtClean="0"/>
              <a:t>版本多，实验用</a:t>
            </a:r>
            <a:r>
              <a:rPr lang="en-US" altLang="zh-CN" sz="2200" dirty="0" smtClean="0"/>
              <a:t>)</a:t>
            </a:r>
            <a:r>
              <a:rPr lang="zh-CN" altLang="en-US" sz="2200" dirty="0" smtClean="0"/>
              <a:t>、</a:t>
            </a:r>
            <a:r>
              <a:rPr lang="en-US" altLang="zh-CN" sz="2200" dirty="0" smtClean="0"/>
              <a:t>Unix</a:t>
            </a:r>
            <a:r>
              <a:rPr lang="zh-CN" altLang="en-US" sz="2200" dirty="0" smtClean="0"/>
              <a:t>（实用），</a:t>
            </a:r>
            <a:r>
              <a:rPr lang="en-US" altLang="zh-CN" sz="2200" b="1" dirty="0" smtClean="0">
                <a:solidFill>
                  <a:srgbClr val="FFFF00"/>
                </a:solidFill>
              </a:rPr>
              <a:t>android</a:t>
            </a:r>
            <a:r>
              <a:rPr lang="zh-CN" altLang="en-US" sz="2200" b="1" dirty="0" smtClean="0">
                <a:solidFill>
                  <a:srgbClr val="FFFF00"/>
                </a:solidFill>
              </a:rPr>
              <a:t>（</a:t>
            </a:r>
            <a:r>
              <a:rPr lang="zh-CN" altLang="en-US" sz="2200" b="1" dirty="0"/>
              <a:t>谷歌、化为</a:t>
            </a:r>
            <a:r>
              <a:rPr lang="zh-CN" altLang="en-US" sz="2200" b="1" dirty="0" smtClean="0">
                <a:solidFill>
                  <a:srgbClr val="FFFF00"/>
                </a:solidFill>
              </a:rPr>
              <a:t>）</a:t>
            </a:r>
            <a:r>
              <a:rPr lang="zh-CN" altLang="en-US" sz="2200" dirty="0" smtClean="0"/>
              <a:t>等。</a:t>
            </a:r>
            <a:r>
              <a:rPr lang="zh-CN" altLang="en-US" sz="2200" dirty="0" smtClean="0">
                <a:solidFill>
                  <a:srgbClr val="FFCC00"/>
                </a:solidFill>
              </a:rPr>
              <a:t>市场比例：</a:t>
            </a:r>
            <a:r>
              <a:rPr lang="zh-CN" altLang="en-US" sz="2200" dirty="0"/>
              <a:t>不断变化。</a:t>
            </a:r>
            <a:endParaRPr lang="en-US" altLang="zh-CN" sz="2200" dirty="0"/>
          </a:p>
          <a:p>
            <a:pPr>
              <a:buFont typeface="Wingdings" pitchFamily="2" charset="2"/>
              <a:buNone/>
            </a:pPr>
            <a:endParaRPr lang="zh-CN" altLang="en-US" sz="3000" dirty="0" smtClean="0"/>
          </a:p>
        </p:txBody>
      </p:sp>
      <p:pic>
        <p:nvPicPr>
          <p:cNvPr id="5" name="Picture 9" descr="C:\Users\Lenovo\AppData\Local\Microsoft\Windows\Temporary Internet Files\Content.IE5\J7JRE2TX\button-31199_960_72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0432" y="2047764"/>
            <a:ext cx="504056" cy="44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63449" y="3244334"/>
            <a:ext cx="417102" cy="369332"/>
          </a:xfrm>
          <a:prstGeom prst="rect">
            <a:avLst/>
          </a:prstGeom>
        </p:spPr>
        <p:txBody>
          <a:bodyPr wrap="none">
            <a:spAutoFit/>
          </a:bodyPr>
          <a:lstStyle/>
          <a:p>
            <a:r>
              <a:rPr lang="zh-CN" altLang="en-US" b="1" dirty="0"/>
              <a:t>。</a:t>
            </a:r>
            <a:endParaRPr lang="zh-CN" altLang="en-US" dirty="0"/>
          </a:p>
        </p:txBody>
      </p:sp>
      <p:sp>
        <p:nvSpPr>
          <p:cNvPr id="3" name="矩形 2"/>
          <p:cNvSpPr/>
          <p:nvPr/>
        </p:nvSpPr>
        <p:spPr>
          <a:xfrm>
            <a:off x="4363449" y="3244334"/>
            <a:ext cx="417102" cy="369332"/>
          </a:xfrm>
          <a:prstGeom prst="rect">
            <a:avLst/>
          </a:prstGeom>
        </p:spPr>
        <p:txBody>
          <a:bodyPr wrap="none">
            <a:spAutoFit/>
          </a:bodyPr>
          <a:lstStyle/>
          <a:p>
            <a:r>
              <a:rPr lang="zh-CN" altLang="en-US" b="1" dirty="0"/>
              <a:t>。</a:t>
            </a:r>
            <a:endParaRPr lang="zh-CN" altLang="en-US" dirty="0"/>
          </a:p>
        </p:txBody>
      </p:sp>
      <p:sp>
        <p:nvSpPr>
          <p:cNvPr id="4" name="矩形 3"/>
          <p:cNvSpPr/>
          <p:nvPr/>
        </p:nvSpPr>
        <p:spPr>
          <a:xfrm>
            <a:off x="4363449" y="3244334"/>
            <a:ext cx="417102" cy="369332"/>
          </a:xfrm>
          <a:prstGeom prst="rect">
            <a:avLst/>
          </a:prstGeom>
        </p:spPr>
        <p:txBody>
          <a:bodyPr wrap="none">
            <a:spAutoFit/>
          </a:bodyPr>
          <a:lstStyle/>
          <a:p>
            <a:r>
              <a:rPr lang="zh-CN" altLang="en-US" b="1" dirty="0"/>
              <a:t>。</a:t>
            </a:r>
            <a:endParaRPr lang="zh-CN" altLang="en-US" dirty="0"/>
          </a:p>
        </p:txBody>
      </p:sp>
    </p:spTree>
  </p:cSld>
  <p:clrMapOvr>
    <a:masterClrMapping/>
  </p:clrMapOvr>
  <p:transition>
    <p:pull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1219200" y="838200"/>
            <a:ext cx="548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a:latin typeface="Times New Roman" pitchFamily="18" charset="0"/>
              </a:rPr>
              <a:t>3. </a:t>
            </a:r>
            <a:r>
              <a:rPr kumimoji="1" lang="zh-CN" altLang="en-US" sz="2400" b="1">
                <a:latin typeface="Times New Roman" pitchFamily="18" charset="0"/>
              </a:rPr>
              <a:t>微内核技术</a:t>
            </a:r>
          </a:p>
          <a:p>
            <a:pPr eaLnBrk="1" hangingPunct="1">
              <a:spcBef>
                <a:spcPct val="50000"/>
              </a:spcBef>
              <a:buFontTx/>
              <a:buAutoNum type="arabicParenR"/>
            </a:pPr>
            <a:r>
              <a:rPr kumimoji="1" lang="zh-CN" altLang="en-US" sz="2400">
                <a:latin typeface="Times New Roman" pitchFamily="18" charset="0"/>
              </a:rPr>
              <a:t>微内核技术的引入</a:t>
            </a:r>
          </a:p>
        </p:txBody>
      </p:sp>
      <p:sp>
        <p:nvSpPr>
          <p:cNvPr id="86019" name="Text Box 5"/>
          <p:cNvSpPr txBox="1">
            <a:spLocks noChangeArrowheads="1"/>
          </p:cNvSpPr>
          <p:nvPr/>
        </p:nvSpPr>
        <p:spPr bwMode="auto">
          <a:xfrm>
            <a:off x="685800" y="1981200"/>
            <a:ext cx="77724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a:latin typeface="Times New Roman" pitchFamily="18" charset="0"/>
              </a:rPr>
              <a:t>       </a:t>
            </a:r>
            <a:r>
              <a:rPr kumimoji="1" lang="zh-CN" altLang="en-US" sz="2400">
                <a:latin typeface="Times New Roman" pitchFamily="18" charset="0"/>
              </a:rPr>
              <a:t>所谓</a:t>
            </a:r>
            <a:r>
              <a:rPr kumimoji="1" lang="zh-CN" altLang="en-US" sz="2400" b="1" u="sng">
                <a:solidFill>
                  <a:srgbClr val="FF6600"/>
                </a:solidFill>
                <a:latin typeface="Times New Roman" pitchFamily="18" charset="0"/>
              </a:rPr>
              <a:t>微内核</a:t>
            </a:r>
            <a:r>
              <a:rPr kumimoji="1" lang="zh-CN" altLang="en-US" sz="2400">
                <a:latin typeface="Times New Roman" pitchFamily="18" charset="0"/>
              </a:rPr>
              <a:t>技术，是指精心设计的、</a:t>
            </a:r>
            <a:r>
              <a:rPr kumimoji="1" lang="zh-CN" altLang="en-US" sz="2400">
                <a:solidFill>
                  <a:srgbClr val="FF6600"/>
                </a:solidFill>
                <a:latin typeface="Times New Roman" pitchFamily="18" charset="0"/>
              </a:rPr>
              <a:t>能实现现代</a:t>
            </a:r>
            <a:r>
              <a:rPr kumimoji="1" lang="en-US" altLang="zh-CN" sz="2400">
                <a:solidFill>
                  <a:srgbClr val="FF6600"/>
                </a:solidFill>
                <a:latin typeface="Times New Roman" pitchFamily="18" charset="0"/>
              </a:rPr>
              <a:t>OS</a:t>
            </a:r>
            <a:r>
              <a:rPr kumimoji="1" lang="zh-CN" altLang="en-US" sz="2400">
                <a:solidFill>
                  <a:srgbClr val="FF6600"/>
                </a:solidFill>
                <a:latin typeface="Times New Roman" pitchFamily="18" charset="0"/>
              </a:rPr>
              <a:t>核心功能的</a:t>
            </a:r>
            <a:r>
              <a:rPr kumimoji="1" lang="zh-CN" altLang="en-US" sz="2400" u="sng">
                <a:solidFill>
                  <a:srgbClr val="FF0000"/>
                </a:solidFill>
                <a:latin typeface="Times New Roman" pitchFamily="18" charset="0"/>
              </a:rPr>
              <a:t>小型内核</a:t>
            </a:r>
            <a:r>
              <a:rPr kumimoji="1" lang="zh-CN" altLang="en-US" sz="2400">
                <a:latin typeface="Times New Roman" pitchFamily="18" charset="0"/>
              </a:rPr>
              <a:t>，它与一般的</a:t>
            </a:r>
            <a:r>
              <a:rPr kumimoji="1" lang="en-US" altLang="zh-CN" sz="2400">
                <a:latin typeface="Times New Roman" pitchFamily="18" charset="0"/>
              </a:rPr>
              <a:t>OS(</a:t>
            </a:r>
            <a:r>
              <a:rPr kumimoji="1" lang="zh-CN" altLang="en-US" sz="2400">
                <a:latin typeface="Times New Roman" pitchFamily="18" charset="0"/>
              </a:rPr>
              <a:t>程序</a:t>
            </a:r>
            <a:r>
              <a:rPr kumimoji="1" lang="en-US" altLang="zh-CN" sz="2400">
                <a:latin typeface="Times New Roman" pitchFamily="18" charset="0"/>
              </a:rPr>
              <a:t>)</a:t>
            </a:r>
            <a:r>
              <a:rPr kumimoji="1" lang="zh-CN" altLang="en-US" sz="2400">
                <a:latin typeface="Times New Roman" pitchFamily="18" charset="0"/>
              </a:rPr>
              <a:t>不同， 它更小更精炼，它不仅运行在</a:t>
            </a:r>
            <a:r>
              <a:rPr kumimoji="1" lang="zh-CN" altLang="en-US" sz="2400" b="1" u="sng">
                <a:latin typeface="Times New Roman" pitchFamily="18" charset="0"/>
              </a:rPr>
              <a:t>核心态</a:t>
            </a:r>
            <a:r>
              <a:rPr kumimoji="1" lang="zh-CN" altLang="en-US" sz="2400">
                <a:latin typeface="Times New Roman" pitchFamily="18" charset="0"/>
              </a:rPr>
              <a:t>，而且开机后</a:t>
            </a:r>
            <a:r>
              <a:rPr kumimoji="1" lang="zh-CN" altLang="en-US" sz="2400" b="1" u="sng">
                <a:latin typeface="Times New Roman" pitchFamily="18" charset="0"/>
              </a:rPr>
              <a:t>常驻内存</a:t>
            </a:r>
            <a:r>
              <a:rPr kumimoji="1" lang="zh-CN" altLang="en-US" sz="2400">
                <a:latin typeface="Times New Roman" pitchFamily="18" charset="0"/>
              </a:rPr>
              <a:t>， 它不会因内存紧张而被换出内存。微内核</a:t>
            </a:r>
            <a:r>
              <a:rPr kumimoji="1" lang="zh-CN" altLang="en-US" sz="2400" u="sng">
                <a:latin typeface="Times New Roman" pitchFamily="18" charset="0"/>
              </a:rPr>
              <a:t>并非是一个完整的</a:t>
            </a:r>
            <a:r>
              <a:rPr kumimoji="1" lang="en-US" altLang="zh-CN" sz="2400" u="sng">
                <a:latin typeface="Times New Roman" pitchFamily="18" charset="0"/>
              </a:rPr>
              <a:t>OS</a:t>
            </a:r>
            <a:r>
              <a:rPr kumimoji="1" lang="zh-CN" altLang="en-US" sz="2400">
                <a:latin typeface="Times New Roman" pitchFamily="18" charset="0"/>
              </a:rPr>
              <a:t>， 而只是为构建通用</a:t>
            </a:r>
            <a:r>
              <a:rPr kumimoji="1" lang="en-US" altLang="zh-CN" sz="2400">
                <a:latin typeface="Times New Roman" pitchFamily="18" charset="0"/>
              </a:rPr>
              <a:t>OS</a:t>
            </a:r>
            <a:r>
              <a:rPr kumimoji="1" lang="zh-CN" altLang="en-US" sz="2400">
                <a:latin typeface="Times New Roman" pitchFamily="18" charset="0"/>
              </a:rPr>
              <a:t>提供一个重要基础。由于</a:t>
            </a:r>
            <a:r>
              <a:rPr kumimoji="1" lang="zh-CN" altLang="en-US" sz="2400" u="sng">
                <a:latin typeface="Times New Roman" pitchFamily="18" charset="0"/>
              </a:rPr>
              <a:t>在微内核</a:t>
            </a:r>
            <a:r>
              <a:rPr kumimoji="1" lang="en-US" altLang="zh-CN" sz="2400" u="sng">
                <a:latin typeface="Times New Roman" pitchFamily="18" charset="0"/>
              </a:rPr>
              <a:t>OS</a:t>
            </a:r>
            <a:r>
              <a:rPr kumimoji="1" lang="zh-CN" altLang="en-US" sz="2400" u="sng">
                <a:latin typeface="Times New Roman" pitchFamily="18" charset="0"/>
              </a:rPr>
              <a:t>结构中，通常都采用了客户</a:t>
            </a:r>
            <a:r>
              <a:rPr kumimoji="1" lang="en-US" altLang="zh-CN" sz="2400" u="sng">
                <a:latin typeface="Times New Roman" pitchFamily="18" charset="0"/>
              </a:rPr>
              <a:t>/</a:t>
            </a:r>
            <a:r>
              <a:rPr kumimoji="1" lang="zh-CN" altLang="en-US" sz="2400" u="sng">
                <a:latin typeface="Times New Roman" pitchFamily="18" charset="0"/>
              </a:rPr>
              <a:t>服务器模式</a:t>
            </a:r>
            <a:r>
              <a:rPr kumimoji="1" lang="zh-CN" altLang="en-US" sz="2400">
                <a:latin typeface="Times New Roman" pitchFamily="18" charset="0"/>
              </a:rPr>
              <a:t>，因此</a:t>
            </a:r>
            <a:r>
              <a:rPr kumimoji="1" lang="en-US" altLang="zh-CN" sz="2400">
                <a:latin typeface="Times New Roman" pitchFamily="18" charset="0"/>
              </a:rPr>
              <a:t>OS</a:t>
            </a:r>
            <a:r>
              <a:rPr kumimoji="1" lang="zh-CN" altLang="en-US" sz="2400">
                <a:latin typeface="Times New Roman" pitchFamily="18" charset="0"/>
              </a:rPr>
              <a:t>的大部分功能和服务，都是由若干服务器来提供的， 如文件服务器、作业服务器和网络服务器等。</a:t>
            </a:r>
          </a:p>
        </p:txBody>
      </p:sp>
    </p:spTree>
  </p:cSld>
  <p:clrMapOvr>
    <a:masterClrMapping/>
  </p:clrMapOvr>
  <p:transition>
    <p:pull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228600" y="914400"/>
            <a:ext cx="8534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400">
                <a:latin typeface="Times New Roman" pitchFamily="18" charset="0"/>
              </a:rPr>
              <a:t>               2) </a:t>
            </a:r>
            <a:r>
              <a:rPr kumimoji="1" lang="zh-CN" altLang="en-US" sz="2400">
                <a:latin typeface="Times New Roman" pitchFamily="18" charset="0"/>
              </a:rPr>
              <a:t>微内核的基本功能</a:t>
            </a:r>
          </a:p>
          <a:p>
            <a:pPr algn="just" eaLnBrk="1" hangingPunct="1">
              <a:lnSpc>
                <a:spcPct val="150000"/>
              </a:lnSpc>
              <a:spcBef>
                <a:spcPct val="50000"/>
              </a:spcBef>
            </a:pPr>
            <a:r>
              <a:rPr kumimoji="1" lang="zh-CN" altLang="en-US" sz="2400">
                <a:latin typeface="Times New Roman" pitchFamily="18" charset="0"/>
              </a:rPr>
              <a:t>               微内核所提供的功能，通常都是一些最基本的功能，如进程管理、存储器管理、进程间通信、 低级</a:t>
            </a:r>
            <a:r>
              <a:rPr kumimoji="1" lang="en-US" altLang="zh-CN" sz="2400">
                <a:latin typeface="Times New Roman" pitchFamily="18" charset="0"/>
              </a:rPr>
              <a:t>I/O</a:t>
            </a:r>
            <a:r>
              <a:rPr kumimoji="1" lang="zh-CN" altLang="en-US" sz="2400">
                <a:latin typeface="Times New Roman" pitchFamily="18" charset="0"/>
              </a:rPr>
              <a:t>功能。              </a:t>
            </a:r>
          </a:p>
          <a:p>
            <a:pPr algn="just" eaLnBrk="1" hangingPunct="1">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(1) </a:t>
            </a:r>
            <a:r>
              <a:rPr kumimoji="1" lang="zh-CN" altLang="en-US" sz="2400">
                <a:latin typeface="Times New Roman" pitchFamily="18" charset="0"/>
              </a:rPr>
              <a:t>进程管理。 </a:t>
            </a:r>
          </a:p>
          <a:p>
            <a:pPr eaLnBrk="1" hangingPunct="1">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(2) </a:t>
            </a:r>
            <a:r>
              <a:rPr kumimoji="1" lang="zh-CN" altLang="en-US" sz="2400">
                <a:latin typeface="Times New Roman" pitchFamily="18" charset="0"/>
              </a:rPr>
              <a:t>存储器管理。 </a:t>
            </a:r>
          </a:p>
          <a:p>
            <a:pPr eaLnBrk="1" hangingPunct="1">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(3) </a:t>
            </a:r>
            <a:r>
              <a:rPr kumimoji="1" lang="zh-CN" altLang="en-US" sz="2400">
                <a:latin typeface="Times New Roman" pitchFamily="18" charset="0"/>
              </a:rPr>
              <a:t>进程通信管理。 </a:t>
            </a:r>
          </a:p>
          <a:p>
            <a:pPr eaLnBrk="1" hangingPunct="1">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(4) I/O</a:t>
            </a:r>
            <a:r>
              <a:rPr kumimoji="1" lang="zh-CN" altLang="en-US" sz="2400">
                <a:latin typeface="Times New Roman" pitchFamily="18" charset="0"/>
              </a:rPr>
              <a:t>设备管理。 </a:t>
            </a:r>
          </a:p>
        </p:txBody>
      </p:sp>
      <p:sp>
        <p:nvSpPr>
          <p:cNvPr id="87043" name="AutoShape 5">
            <a:hlinkClick r:id="" action="ppaction://hlinkshowjump?jump=firstslide" highlightClick="1"/>
          </p:cNvPr>
          <p:cNvSpPr>
            <a:spLocks noChangeArrowheads="1"/>
          </p:cNvSpPr>
          <p:nvPr/>
        </p:nvSpPr>
        <p:spPr bwMode="auto">
          <a:xfrm>
            <a:off x="8534400" y="6546850"/>
            <a:ext cx="609600" cy="3048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23528" y="116632"/>
            <a:ext cx="8540750" cy="680120"/>
          </a:xfrm>
        </p:spPr>
        <p:txBody>
          <a:bodyPr/>
          <a:lstStyle/>
          <a:p>
            <a:pPr algn="l"/>
            <a:r>
              <a:rPr lang="en-US" altLang="zh-CN" sz="3000" b="1" dirty="0" smtClean="0">
                <a:solidFill>
                  <a:schemeClr val="tx1"/>
                </a:solidFill>
              </a:rPr>
              <a:t>Windows 7</a:t>
            </a:r>
            <a:r>
              <a:rPr lang="en-US" altLang="zh-CN" sz="3000" b="1" dirty="0" smtClean="0">
                <a:solidFill>
                  <a:srgbClr val="FFFF00"/>
                </a:solidFill>
              </a:rPr>
              <a:t> </a:t>
            </a:r>
            <a:r>
              <a:rPr lang="zh-CN" altLang="en-US" sz="3000" b="1" u="sng" dirty="0">
                <a:solidFill>
                  <a:srgbClr val="FFFF00"/>
                </a:solidFill>
              </a:rPr>
              <a:t>任务</a:t>
            </a:r>
            <a:r>
              <a:rPr lang="zh-CN" altLang="en-US" sz="3000" b="1" u="sng" dirty="0" smtClean="0">
                <a:solidFill>
                  <a:srgbClr val="FFFF00"/>
                </a:solidFill>
              </a:rPr>
              <a:t>管</a:t>
            </a:r>
            <a:r>
              <a:rPr lang="zh-CN" altLang="en-US" sz="3000" b="1" u="sng" dirty="0">
                <a:solidFill>
                  <a:srgbClr val="FFFF00"/>
                </a:solidFill>
              </a:rPr>
              <a:t>理</a:t>
            </a:r>
            <a:r>
              <a:rPr lang="zh-CN" altLang="en-US" sz="3000" b="1" u="sng" dirty="0" smtClean="0">
                <a:solidFill>
                  <a:srgbClr val="FFFF00"/>
                </a:solidFill>
              </a:rPr>
              <a:t>器</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4608512"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6" y="3645024"/>
            <a:ext cx="672465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4624"/>
            <a:ext cx="309634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816104"/>
      </p:ext>
    </p:extLst>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数据结构（录像模板）hao">
  <a:themeElements>
    <a:clrScheme name="数据结构（录像模板）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数据结构（录像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数据结构（录像模板）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数据结构（录像模板）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数据结构（录像模板）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数据结构（录像模板）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数据结构（录像模板）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数据结构（录像模板）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数据结构（录像模板）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数据结构（录像模板）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os-1（郝振明）2(template)1</Template>
  <TotalTime>4290</TotalTime>
  <Words>15461</Words>
  <Application>Microsoft Office PowerPoint</Application>
  <PresentationFormat>全屏显示(4:3)</PresentationFormat>
  <Paragraphs>471</Paragraphs>
  <Slides>81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84" baseType="lpstr">
      <vt:lpstr>数据结构（录像模板）hao</vt:lpstr>
      <vt:lpstr>Visio</vt:lpstr>
      <vt:lpstr>VISIO</vt:lpstr>
      <vt:lpstr>操作系统原理</vt:lpstr>
      <vt:lpstr>本课程介绍</vt:lpstr>
      <vt:lpstr> 教材及参考书：</vt:lpstr>
      <vt:lpstr>理论课程的学习要求与考试：</vt:lpstr>
      <vt:lpstr>实验课  实验报告（上交纸质+电子版 ）</vt:lpstr>
      <vt:lpstr>2. 目录10分</vt:lpstr>
      <vt:lpstr>PowerPoint 演示文稿</vt:lpstr>
      <vt:lpstr>关于操作系统</vt:lpstr>
      <vt:lpstr>Windows 7 任务管理器</vt:lpstr>
      <vt:lpstr>Windows 7 PC机设备管理器</vt:lpstr>
      <vt:lpstr>PowerPoint 演示文稿</vt:lpstr>
      <vt:lpstr>PowerPoint 演示文稿</vt:lpstr>
      <vt:lpstr>PowerPoint 演示文稿</vt:lpstr>
      <vt:lpstr>PowerPoint 演示文稿</vt:lpstr>
      <vt:lpstr>计算机的两种状态补充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HZM</cp:lastModifiedBy>
  <cp:revision>449</cp:revision>
  <dcterms:created xsi:type="dcterms:W3CDTF">2002-11-18T08:45:30Z</dcterms:created>
  <dcterms:modified xsi:type="dcterms:W3CDTF">2022-02-23T13:50:49Z</dcterms:modified>
</cp:coreProperties>
</file>