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055" r:id="rId2"/>
    <p:sldMasterId id="2147484067" r:id="rId3"/>
  </p:sldMasterIdLst>
  <p:notesMasterIdLst>
    <p:notesMasterId r:id="rId245"/>
  </p:notesMasterIdLst>
  <p:handoutMasterIdLst>
    <p:handoutMasterId r:id="rId246"/>
  </p:handoutMasterIdLst>
  <p:sldIdLst>
    <p:sldId id="256" r:id="rId4"/>
    <p:sldId id="601" r:id="rId5"/>
    <p:sldId id="428" r:id="rId6"/>
    <p:sldId id="260" r:id="rId7"/>
    <p:sldId id="512" r:id="rId8"/>
    <p:sldId id="257" r:id="rId9"/>
    <p:sldId id="259" r:id="rId10"/>
    <p:sldId id="263" r:id="rId11"/>
    <p:sldId id="264" r:id="rId12"/>
    <p:sldId id="266" r:id="rId13"/>
    <p:sldId id="429" r:id="rId14"/>
    <p:sldId id="267" r:id="rId15"/>
    <p:sldId id="268" r:id="rId16"/>
    <p:sldId id="430" r:id="rId17"/>
    <p:sldId id="381" r:id="rId18"/>
    <p:sldId id="432" r:id="rId19"/>
    <p:sldId id="433" r:id="rId20"/>
    <p:sldId id="431" r:id="rId21"/>
    <p:sldId id="598" r:id="rId22"/>
    <p:sldId id="390" r:id="rId23"/>
    <p:sldId id="382" r:id="rId24"/>
    <p:sldId id="389" r:id="rId25"/>
    <p:sldId id="388" r:id="rId26"/>
    <p:sldId id="516" r:id="rId27"/>
    <p:sldId id="394" r:id="rId28"/>
    <p:sldId id="383" r:id="rId29"/>
    <p:sldId id="408" r:id="rId30"/>
    <p:sldId id="384" r:id="rId31"/>
    <p:sldId id="385" r:id="rId32"/>
    <p:sldId id="386" r:id="rId33"/>
    <p:sldId id="391" r:id="rId34"/>
    <p:sldId id="392" r:id="rId35"/>
    <p:sldId id="399" r:id="rId36"/>
    <p:sldId id="400" r:id="rId37"/>
    <p:sldId id="401" r:id="rId38"/>
    <p:sldId id="402" r:id="rId39"/>
    <p:sldId id="404" r:id="rId40"/>
    <p:sldId id="405" r:id="rId41"/>
    <p:sldId id="406" r:id="rId42"/>
    <p:sldId id="407" r:id="rId43"/>
    <p:sldId id="403" r:id="rId44"/>
    <p:sldId id="380" r:id="rId45"/>
    <p:sldId id="379" r:id="rId46"/>
    <p:sldId id="434" r:id="rId47"/>
    <p:sldId id="514" r:id="rId48"/>
    <p:sldId id="269" r:id="rId49"/>
    <p:sldId id="395" r:id="rId50"/>
    <p:sldId id="270" r:id="rId51"/>
    <p:sldId id="483" r:id="rId52"/>
    <p:sldId id="484" r:id="rId53"/>
    <p:sldId id="485" r:id="rId54"/>
    <p:sldId id="271" r:id="rId55"/>
    <p:sldId id="273" r:id="rId56"/>
    <p:sldId id="398" r:id="rId57"/>
    <p:sldId id="501" r:id="rId58"/>
    <p:sldId id="502" r:id="rId59"/>
    <p:sldId id="602" r:id="rId60"/>
    <p:sldId id="613" r:id="rId61"/>
    <p:sldId id="614" r:id="rId62"/>
    <p:sldId id="615" r:id="rId63"/>
    <p:sldId id="616" r:id="rId64"/>
    <p:sldId id="618" r:id="rId65"/>
    <p:sldId id="619" r:id="rId66"/>
    <p:sldId id="620" r:id="rId67"/>
    <p:sldId id="410" r:id="rId68"/>
    <p:sldId id="515" r:id="rId69"/>
    <p:sldId id="409" r:id="rId70"/>
    <p:sldId id="411" r:id="rId71"/>
    <p:sldId id="285" r:id="rId72"/>
    <p:sldId id="412" r:id="rId73"/>
    <p:sldId id="413" r:id="rId74"/>
    <p:sldId id="414" r:id="rId75"/>
    <p:sldId id="415" r:id="rId76"/>
    <p:sldId id="416" r:id="rId77"/>
    <p:sldId id="417" r:id="rId78"/>
    <p:sldId id="284" r:id="rId79"/>
    <p:sldId id="283" r:id="rId80"/>
    <p:sldId id="287" r:id="rId81"/>
    <p:sldId id="286" r:id="rId82"/>
    <p:sldId id="427" r:id="rId83"/>
    <p:sldId id="289" r:id="rId84"/>
    <p:sldId id="288" r:id="rId85"/>
    <p:sldId id="290" r:id="rId86"/>
    <p:sldId id="293" r:id="rId87"/>
    <p:sldId id="292" r:id="rId88"/>
    <p:sldId id="437" r:id="rId89"/>
    <p:sldId id="438" r:id="rId90"/>
    <p:sldId id="439" r:id="rId91"/>
    <p:sldId id="507" r:id="rId92"/>
    <p:sldId id="508" r:id="rId93"/>
    <p:sldId id="440" r:id="rId94"/>
    <p:sldId id="441" r:id="rId95"/>
    <p:sldId id="442" r:id="rId96"/>
    <p:sldId id="443" r:id="rId97"/>
    <p:sldId id="509" r:id="rId98"/>
    <p:sldId id="444" r:id="rId99"/>
    <p:sldId id="510" r:id="rId100"/>
    <p:sldId id="445" r:id="rId101"/>
    <p:sldId id="511" r:id="rId102"/>
    <p:sldId id="446" r:id="rId103"/>
    <p:sldId id="447" r:id="rId104"/>
    <p:sldId id="448" r:id="rId105"/>
    <p:sldId id="418" r:id="rId106"/>
    <p:sldId id="295" r:id="rId107"/>
    <p:sldId id="419" r:id="rId108"/>
    <p:sldId id="420" r:id="rId109"/>
    <p:sldId id="421" r:id="rId110"/>
    <p:sldId id="422" r:id="rId111"/>
    <p:sldId id="423" r:id="rId112"/>
    <p:sldId id="424" r:id="rId113"/>
    <p:sldId id="425" r:id="rId114"/>
    <p:sldId id="426" r:id="rId115"/>
    <p:sldId id="521" r:id="rId116"/>
    <p:sldId id="522" r:id="rId117"/>
    <p:sldId id="523" r:id="rId118"/>
    <p:sldId id="524" r:id="rId119"/>
    <p:sldId id="525" r:id="rId120"/>
    <p:sldId id="302" r:id="rId121"/>
    <p:sldId id="301" r:id="rId122"/>
    <p:sldId id="304" r:id="rId123"/>
    <p:sldId id="306" r:id="rId124"/>
    <p:sldId id="305" r:id="rId125"/>
    <p:sldId id="308" r:id="rId126"/>
    <p:sldId id="307" r:id="rId127"/>
    <p:sldId id="526" r:id="rId128"/>
    <p:sldId id="527" r:id="rId129"/>
    <p:sldId id="310" r:id="rId130"/>
    <p:sldId id="309" r:id="rId131"/>
    <p:sldId id="312" r:id="rId132"/>
    <p:sldId id="528" r:id="rId133"/>
    <p:sldId id="313" r:id="rId134"/>
    <p:sldId id="315" r:id="rId135"/>
    <p:sldId id="529" r:id="rId136"/>
    <p:sldId id="530" r:id="rId137"/>
    <p:sldId id="531" r:id="rId138"/>
    <p:sldId id="532" r:id="rId139"/>
    <p:sldId id="534" r:id="rId140"/>
    <p:sldId id="314" r:id="rId141"/>
    <p:sldId id="316" r:id="rId142"/>
    <p:sldId id="319" r:id="rId143"/>
    <p:sldId id="436" r:id="rId144"/>
    <p:sldId id="318" r:id="rId145"/>
    <p:sldId id="320" r:id="rId146"/>
    <p:sldId id="322" r:id="rId147"/>
    <p:sldId id="536" r:id="rId148"/>
    <p:sldId id="537" r:id="rId149"/>
    <p:sldId id="538" r:id="rId150"/>
    <p:sldId id="539" r:id="rId151"/>
    <p:sldId id="540" r:id="rId152"/>
    <p:sldId id="321" r:id="rId153"/>
    <p:sldId id="324" r:id="rId154"/>
    <p:sldId id="323" r:id="rId155"/>
    <p:sldId id="325" r:id="rId156"/>
    <p:sldId id="326" r:id="rId157"/>
    <p:sldId id="541" r:id="rId158"/>
    <p:sldId id="328" r:id="rId159"/>
    <p:sldId id="330" r:id="rId160"/>
    <p:sldId id="543" r:id="rId161"/>
    <p:sldId id="542" r:id="rId162"/>
    <p:sldId id="342" r:id="rId163"/>
    <p:sldId id="344" r:id="rId164"/>
    <p:sldId id="341" r:id="rId165"/>
    <p:sldId id="346" r:id="rId166"/>
    <p:sldId id="345" r:id="rId167"/>
    <p:sldId id="348" r:id="rId168"/>
    <p:sldId id="347" r:id="rId169"/>
    <p:sldId id="351" r:id="rId170"/>
    <p:sldId id="350" r:id="rId171"/>
    <p:sldId id="349" r:id="rId172"/>
    <p:sldId id="352" r:id="rId173"/>
    <p:sldId id="354" r:id="rId174"/>
    <p:sldId id="353" r:id="rId175"/>
    <p:sldId id="356" r:id="rId176"/>
    <p:sldId id="355" r:id="rId177"/>
    <p:sldId id="359" r:id="rId178"/>
    <p:sldId id="358" r:id="rId179"/>
    <p:sldId id="374" r:id="rId180"/>
    <p:sldId id="357" r:id="rId181"/>
    <p:sldId id="361" r:id="rId182"/>
    <p:sldId id="449" r:id="rId183"/>
    <p:sldId id="450" r:id="rId184"/>
    <p:sldId id="451" r:id="rId185"/>
    <p:sldId id="452" r:id="rId186"/>
    <p:sldId id="453" r:id="rId187"/>
    <p:sldId id="454" r:id="rId188"/>
    <p:sldId id="455" r:id="rId189"/>
    <p:sldId id="456" r:id="rId190"/>
    <p:sldId id="457" r:id="rId191"/>
    <p:sldId id="458" r:id="rId192"/>
    <p:sldId id="459" r:id="rId193"/>
    <p:sldId id="460" r:id="rId194"/>
    <p:sldId id="461" r:id="rId195"/>
    <p:sldId id="462" r:id="rId196"/>
    <p:sldId id="463" r:id="rId197"/>
    <p:sldId id="464" r:id="rId198"/>
    <p:sldId id="465" r:id="rId199"/>
    <p:sldId id="466" r:id="rId200"/>
    <p:sldId id="467" r:id="rId201"/>
    <p:sldId id="468" r:id="rId202"/>
    <p:sldId id="469" r:id="rId203"/>
    <p:sldId id="470" r:id="rId204"/>
    <p:sldId id="471" r:id="rId205"/>
    <p:sldId id="599" r:id="rId206"/>
    <p:sldId id="600" r:id="rId207"/>
    <p:sldId id="472" r:id="rId208"/>
    <p:sldId id="473" r:id="rId209"/>
    <p:sldId id="474" r:id="rId210"/>
    <p:sldId id="475" r:id="rId211"/>
    <p:sldId id="476" r:id="rId212"/>
    <p:sldId id="477" r:id="rId213"/>
    <p:sldId id="478" r:id="rId214"/>
    <p:sldId id="479" r:id="rId215"/>
    <p:sldId id="480" r:id="rId216"/>
    <p:sldId id="481" r:id="rId217"/>
    <p:sldId id="482" r:id="rId218"/>
    <p:sldId id="596" r:id="rId219"/>
    <p:sldId id="597" r:id="rId220"/>
    <p:sldId id="572" r:id="rId221"/>
    <p:sldId id="573" r:id="rId222"/>
    <p:sldId id="575" r:id="rId223"/>
    <p:sldId id="577" r:id="rId224"/>
    <p:sldId id="578" r:id="rId225"/>
    <p:sldId id="579" r:id="rId226"/>
    <p:sldId id="581" r:id="rId227"/>
    <p:sldId id="582" r:id="rId228"/>
    <p:sldId id="583" r:id="rId229"/>
    <p:sldId id="584" r:id="rId230"/>
    <p:sldId id="585" r:id="rId231"/>
    <p:sldId id="586" r:id="rId232"/>
    <p:sldId id="587" r:id="rId233"/>
    <p:sldId id="589" r:id="rId234"/>
    <p:sldId id="588" r:id="rId235"/>
    <p:sldId id="590" r:id="rId236"/>
    <p:sldId id="591" r:id="rId237"/>
    <p:sldId id="592" r:id="rId238"/>
    <p:sldId id="593" r:id="rId239"/>
    <p:sldId id="594" r:id="rId240"/>
    <p:sldId id="568" r:id="rId241"/>
    <p:sldId id="569" r:id="rId242"/>
    <p:sldId id="570" r:id="rId243"/>
    <p:sldId id="571" r:id="rId244"/>
  </p:sldIdLst>
  <p:sldSz cx="9144000" cy="6858000" type="screen4x3"/>
  <p:notesSz cx="6858000" cy="9144000"/>
  <p:defaultTextStyle>
    <a:defPPr>
      <a:defRPr lang="zh-CN"/>
    </a:defPPr>
    <a:lvl1pPr algn="l" rtl="0" fontAlgn="base">
      <a:lnSpc>
        <a:spcPct val="130000"/>
      </a:lnSpc>
      <a:spcBef>
        <a:spcPct val="30000"/>
      </a:spcBef>
      <a:spcAft>
        <a:spcPct val="0"/>
      </a:spcAft>
      <a:buClr>
        <a:schemeClr val="folHlink"/>
      </a:buClr>
      <a:buSzPct val="90000"/>
      <a:buFont typeface="Wingdings" pitchFamily="2" charset="2"/>
      <a:defRPr kumimoji="1" sz="2400" kern="1200">
        <a:solidFill>
          <a:schemeClr val="tx1"/>
        </a:solidFill>
        <a:latin typeface="Arial" charset="0"/>
        <a:ea typeface="宋体" pitchFamily="2" charset="-122"/>
        <a:cs typeface="+mn-cs"/>
      </a:defRPr>
    </a:lvl1pPr>
    <a:lvl2pPr marL="457200" algn="l" rtl="0" fontAlgn="base">
      <a:lnSpc>
        <a:spcPct val="130000"/>
      </a:lnSpc>
      <a:spcBef>
        <a:spcPct val="30000"/>
      </a:spcBef>
      <a:spcAft>
        <a:spcPct val="0"/>
      </a:spcAft>
      <a:buClr>
        <a:schemeClr val="folHlink"/>
      </a:buClr>
      <a:buSzPct val="90000"/>
      <a:buFont typeface="Wingdings" pitchFamily="2" charset="2"/>
      <a:defRPr kumimoji="1" sz="2400" kern="1200">
        <a:solidFill>
          <a:schemeClr val="tx1"/>
        </a:solidFill>
        <a:latin typeface="Arial" charset="0"/>
        <a:ea typeface="宋体" pitchFamily="2" charset="-122"/>
        <a:cs typeface="+mn-cs"/>
      </a:defRPr>
    </a:lvl2pPr>
    <a:lvl3pPr marL="914400" algn="l" rtl="0" fontAlgn="base">
      <a:lnSpc>
        <a:spcPct val="130000"/>
      </a:lnSpc>
      <a:spcBef>
        <a:spcPct val="30000"/>
      </a:spcBef>
      <a:spcAft>
        <a:spcPct val="0"/>
      </a:spcAft>
      <a:buClr>
        <a:schemeClr val="folHlink"/>
      </a:buClr>
      <a:buSzPct val="90000"/>
      <a:buFont typeface="Wingdings" pitchFamily="2" charset="2"/>
      <a:defRPr kumimoji="1" sz="2400" kern="1200">
        <a:solidFill>
          <a:schemeClr val="tx1"/>
        </a:solidFill>
        <a:latin typeface="Arial" charset="0"/>
        <a:ea typeface="宋体" pitchFamily="2" charset="-122"/>
        <a:cs typeface="+mn-cs"/>
      </a:defRPr>
    </a:lvl3pPr>
    <a:lvl4pPr marL="1371600" algn="l" rtl="0" fontAlgn="base">
      <a:lnSpc>
        <a:spcPct val="130000"/>
      </a:lnSpc>
      <a:spcBef>
        <a:spcPct val="30000"/>
      </a:spcBef>
      <a:spcAft>
        <a:spcPct val="0"/>
      </a:spcAft>
      <a:buClr>
        <a:schemeClr val="folHlink"/>
      </a:buClr>
      <a:buSzPct val="90000"/>
      <a:buFont typeface="Wingdings" pitchFamily="2" charset="2"/>
      <a:defRPr kumimoji="1" sz="2400" kern="1200">
        <a:solidFill>
          <a:schemeClr val="tx1"/>
        </a:solidFill>
        <a:latin typeface="Arial" charset="0"/>
        <a:ea typeface="宋体" pitchFamily="2" charset="-122"/>
        <a:cs typeface="+mn-cs"/>
      </a:defRPr>
    </a:lvl4pPr>
    <a:lvl5pPr marL="1828800" algn="l" rtl="0" fontAlgn="base">
      <a:lnSpc>
        <a:spcPct val="130000"/>
      </a:lnSpc>
      <a:spcBef>
        <a:spcPct val="30000"/>
      </a:spcBef>
      <a:spcAft>
        <a:spcPct val="0"/>
      </a:spcAft>
      <a:buClr>
        <a:schemeClr val="folHlink"/>
      </a:buClr>
      <a:buSzPct val="90000"/>
      <a:buFont typeface="Wingdings" pitchFamily="2" charset="2"/>
      <a:defRPr kumimoji="1" sz="2400" kern="1200">
        <a:solidFill>
          <a:schemeClr val="tx1"/>
        </a:solidFill>
        <a:latin typeface="Arial" charset="0"/>
        <a:ea typeface="宋体" pitchFamily="2" charset="-122"/>
        <a:cs typeface="+mn-cs"/>
      </a:defRPr>
    </a:lvl5pPr>
    <a:lvl6pPr marL="2286000" algn="l" defTabSz="914400" rtl="0" eaLnBrk="1" latinLnBrk="0" hangingPunct="1">
      <a:defRPr kumimoji="1" sz="2400" kern="1200">
        <a:solidFill>
          <a:schemeClr val="tx1"/>
        </a:solidFill>
        <a:latin typeface="Arial" charset="0"/>
        <a:ea typeface="宋体" pitchFamily="2" charset="-122"/>
        <a:cs typeface="+mn-cs"/>
      </a:defRPr>
    </a:lvl6pPr>
    <a:lvl7pPr marL="2743200" algn="l" defTabSz="914400" rtl="0" eaLnBrk="1" latinLnBrk="0" hangingPunct="1">
      <a:defRPr kumimoji="1" sz="2400" kern="1200">
        <a:solidFill>
          <a:schemeClr val="tx1"/>
        </a:solidFill>
        <a:latin typeface="Arial" charset="0"/>
        <a:ea typeface="宋体" pitchFamily="2" charset="-122"/>
        <a:cs typeface="+mn-cs"/>
      </a:defRPr>
    </a:lvl7pPr>
    <a:lvl8pPr marL="3200400" algn="l" defTabSz="914400" rtl="0" eaLnBrk="1" latinLnBrk="0" hangingPunct="1">
      <a:defRPr kumimoji="1" sz="2400" kern="1200">
        <a:solidFill>
          <a:schemeClr val="tx1"/>
        </a:solidFill>
        <a:latin typeface="Arial" charset="0"/>
        <a:ea typeface="宋体" pitchFamily="2" charset="-122"/>
        <a:cs typeface="+mn-cs"/>
      </a:defRPr>
    </a:lvl8pPr>
    <a:lvl9pPr marL="3657600" algn="l" defTabSz="914400" rtl="0" eaLnBrk="1" latinLnBrk="0" hangingPunct="1">
      <a:defRPr kumimoji="1"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0000FF"/>
    <a:srgbClr val="F38635"/>
    <a:srgbClr val="F0713E"/>
    <a:srgbClr val="446FE8"/>
    <a:srgbClr val="ED6FE4"/>
    <a:srgbClr val="FF6600"/>
    <a:srgbClr val="FFFFCC"/>
    <a:srgbClr val="F8C024"/>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7" autoAdjust="0"/>
    <p:restoredTop sz="94660" autoAdjust="0"/>
  </p:normalViewPr>
  <p:slideViewPr>
    <p:cSldViewPr>
      <p:cViewPr varScale="1">
        <p:scale>
          <a:sx n="92" d="100"/>
          <a:sy n="92" d="100"/>
        </p:scale>
        <p:origin x="-42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3132"/>
    </p:cViewPr>
  </p:sorterViewPr>
  <p:notesViewPr>
    <p:cSldViewPr>
      <p:cViewPr varScale="1">
        <p:scale>
          <a:sx n="82" d="100"/>
          <a:sy n="82" d="100"/>
        </p:scale>
        <p:origin x="-11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205" Type="http://schemas.openxmlformats.org/officeDocument/2006/relationships/slide" Target="slides/slide202.xml"/><Relationship Id="rId226" Type="http://schemas.openxmlformats.org/officeDocument/2006/relationships/slide" Target="slides/slide223.xml"/><Relationship Id="rId247" Type="http://schemas.openxmlformats.org/officeDocument/2006/relationships/presProps" Target="presProp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16" Type="http://schemas.openxmlformats.org/officeDocument/2006/relationships/slide" Target="slides/slide213.xml"/><Relationship Id="rId237" Type="http://schemas.openxmlformats.org/officeDocument/2006/relationships/slide" Target="slides/slide234.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slide" Target="slides/slide189.xml"/><Relationship Id="rId206" Type="http://schemas.openxmlformats.org/officeDocument/2006/relationships/slide" Target="slides/slide203.xml"/><Relationship Id="rId227" Type="http://schemas.openxmlformats.org/officeDocument/2006/relationships/slide" Target="slides/slide224.xml"/><Relationship Id="rId248" Type="http://schemas.openxmlformats.org/officeDocument/2006/relationships/viewProps" Target="viewProp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slide" Target="slides/slide163.xml"/><Relationship Id="rId182" Type="http://schemas.openxmlformats.org/officeDocument/2006/relationships/slide" Target="slides/slide179.xml"/><Relationship Id="rId187" Type="http://schemas.openxmlformats.org/officeDocument/2006/relationships/slide" Target="slides/slide184.xml"/><Relationship Id="rId217" Type="http://schemas.openxmlformats.org/officeDocument/2006/relationships/slide" Target="slides/slide214.xml"/><Relationship Id="rId1" Type="http://schemas.openxmlformats.org/officeDocument/2006/relationships/slideMaster" Target="slideMasters/slideMaster1.xml"/><Relationship Id="rId6" Type="http://schemas.openxmlformats.org/officeDocument/2006/relationships/slide" Target="slides/slide3.xml"/><Relationship Id="rId212" Type="http://schemas.openxmlformats.org/officeDocument/2006/relationships/slide" Target="slides/slide209.xml"/><Relationship Id="rId233" Type="http://schemas.openxmlformats.org/officeDocument/2006/relationships/slide" Target="slides/slide230.xml"/><Relationship Id="rId238" Type="http://schemas.openxmlformats.org/officeDocument/2006/relationships/slide" Target="slides/slide235.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172" Type="http://schemas.openxmlformats.org/officeDocument/2006/relationships/slide" Target="slides/slide169.xml"/><Relationship Id="rId193" Type="http://schemas.openxmlformats.org/officeDocument/2006/relationships/slide" Target="slides/slide190.xml"/><Relationship Id="rId202" Type="http://schemas.openxmlformats.org/officeDocument/2006/relationships/slide" Target="slides/slide199.xml"/><Relationship Id="rId207" Type="http://schemas.openxmlformats.org/officeDocument/2006/relationships/slide" Target="slides/slide204.xml"/><Relationship Id="rId223" Type="http://schemas.openxmlformats.org/officeDocument/2006/relationships/slide" Target="slides/slide220.xml"/><Relationship Id="rId228" Type="http://schemas.openxmlformats.org/officeDocument/2006/relationships/slide" Target="slides/slide225.xml"/><Relationship Id="rId244" Type="http://schemas.openxmlformats.org/officeDocument/2006/relationships/slide" Target="slides/slide241.xml"/><Relationship Id="rId249" Type="http://schemas.openxmlformats.org/officeDocument/2006/relationships/theme" Target="theme/theme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slide" Target="slides/slide180.xml"/><Relationship Id="rId213" Type="http://schemas.openxmlformats.org/officeDocument/2006/relationships/slide" Target="slides/slide210.xml"/><Relationship Id="rId218" Type="http://schemas.openxmlformats.org/officeDocument/2006/relationships/slide" Target="slides/slide215.xml"/><Relationship Id="rId234" Type="http://schemas.openxmlformats.org/officeDocument/2006/relationships/slide" Target="slides/slide231.xml"/><Relationship Id="rId239" Type="http://schemas.openxmlformats.org/officeDocument/2006/relationships/slide" Target="slides/slide236.xml"/><Relationship Id="rId2" Type="http://schemas.openxmlformats.org/officeDocument/2006/relationships/slideMaster" Target="slideMasters/slideMaster2.xml"/><Relationship Id="rId29" Type="http://schemas.openxmlformats.org/officeDocument/2006/relationships/slide" Target="slides/slide26.xml"/><Relationship Id="rId250" Type="http://schemas.openxmlformats.org/officeDocument/2006/relationships/tableStyles" Target="tableStyles.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199" Type="http://schemas.openxmlformats.org/officeDocument/2006/relationships/slide" Target="slides/slide196.xml"/><Relationship Id="rId203" Type="http://schemas.openxmlformats.org/officeDocument/2006/relationships/slide" Target="slides/slide200.xml"/><Relationship Id="rId208" Type="http://schemas.openxmlformats.org/officeDocument/2006/relationships/slide" Target="slides/slide205.xml"/><Relationship Id="rId229" Type="http://schemas.openxmlformats.org/officeDocument/2006/relationships/slide" Target="slides/slide226.xml"/><Relationship Id="rId19" Type="http://schemas.openxmlformats.org/officeDocument/2006/relationships/slide" Target="slides/slide16.xml"/><Relationship Id="rId224" Type="http://schemas.openxmlformats.org/officeDocument/2006/relationships/slide" Target="slides/slide221.xml"/><Relationship Id="rId240" Type="http://schemas.openxmlformats.org/officeDocument/2006/relationships/slide" Target="slides/slide237.xml"/><Relationship Id="rId245" Type="http://schemas.openxmlformats.org/officeDocument/2006/relationships/notesMaster" Target="notesMasters/notesMaster1.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slide" Target="slides/slide186.xml"/><Relationship Id="rId219" Type="http://schemas.openxmlformats.org/officeDocument/2006/relationships/slide" Target="slides/slide216.xml"/><Relationship Id="rId3" Type="http://schemas.openxmlformats.org/officeDocument/2006/relationships/slideMaster" Target="slideMasters/slideMaster3.xml"/><Relationship Id="rId214" Type="http://schemas.openxmlformats.org/officeDocument/2006/relationships/slide" Target="slides/slide211.xml"/><Relationship Id="rId230" Type="http://schemas.openxmlformats.org/officeDocument/2006/relationships/slide" Target="slides/slide227.xml"/><Relationship Id="rId235" Type="http://schemas.openxmlformats.org/officeDocument/2006/relationships/slide" Target="slides/slide232.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slide" Target="slides/slide192.xml"/><Relationship Id="rId209" Type="http://schemas.openxmlformats.org/officeDocument/2006/relationships/slide" Target="slides/slide206.xml"/><Relationship Id="rId190" Type="http://schemas.openxmlformats.org/officeDocument/2006/relationships/slide" Target="slides/slide187.xml"/><Relationship Id="rId204" Type="http://schemas.openxmlformats.org/officeDocument/2006/relationships/slide" Target="slides/slide201.xml"/><Relationship Id="rId220" Type="http://schemas.openxmlformats.org/officeDocument/2006/relationships/slide" Target="slides/slide217.xml"/><Relationship Id="rId225" Type="http://schemas.openxmlformats.org/officeDocument/2006/relationships/slide" Target="slides/slide222.xml"/><Relationship Id="rId241" Type="http://schemas.openxmlformats.org/officeDocument/2006/relationships/slide" Target="slides/slide238.xml"/><Relationship Id="rId246" Type="http://schemas.openxmlformats.org/officeDocument/2006/relationships/handoutMaster" Target="handoutMasters/handoutMaster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10" Type="http://schemas.openxmlformats.org/officeDocument/2006/relationships/slide" Target="slides/slide207.xml"/><Relationship Id="rId215" Type="http://schemas.openxmlformats.org/officeDocument/2006/relationships/slide" Target="slides/slide212.xml"/><Relationship Id="rId236" Type="http://schemas.openxmlformats.org/officeDocument/2006/relationships/slide" Target="slides/slide233.xml"/><Relationship Id="rId26" Type="http://schemas.openxmlformats.org/officeDocument/2006/relationships/slide" Target="slides/slide23.xml"/><Relationship Id="rId231" Type="http://schemas.openxmlformats.org/officeDocument/2006/relationships/slide" Target="slides/slide228.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slide" Target="slides/slide193.xml"/><Relationship Id="rId200" Type="http://schemas.openxmlformats.org/officeDocument/2006/relationships/slide" Target="slides/slide197.xml"/><Relationship Id="rId16" Type="http://schemas.openxmlformats.org/officeDocument/2006/relationships/slide" Target="slides/slide13.xml"/><Relationship Id="rId221" Type="http://schemas.openxmlformats.org/officeDocument/2006/relationships/slide" Target="slides/slide218.xml"/><Relationship Id="rId242" Type="http://schemas.openxmlformats.org/officeDocument/2006/relationships/slide" Target="slides/slide239.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11" Type="http://schemas.openxmlformats.org/officeDocument/2006/relationships/slide" Target="slides/slide208.xml"/><Relationship Id="rId232" Type="http://schemas.openxmlformats.org/officeDocument/2006/relationships/slide" Target="slides/slide229.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201" Type="http://schemas.openxmlformats.org/officeDocument/2006/relationships/slide" Target="slides/slide198.xml"/><Relationship Id="rId222" Type="http://schemas.openxmlformats.org/officeDocument/2006/relationships/slide" Target="slides/slide219.xml"/><Relationship Id="rId243" Type="http://schemas.openxmlformats.org/officeDocument/2006/relationships/slide" Target="slides/slide240.xml"/></Relationships>
</file>

<file path=ppt/_rels/viewProps.xml.rels><?xml version="1.0" encoding="UTF-8" standalone="yes"?>
<Relationships xmlns="http://schemas.openxmlformats.org/package/2006/relationships"><Relationship Id="rId8" Type="http://schemas.openxmlformats.org/officeDocument/2006/relationships/slide" Target="slides/slide68.xml"/><Relationship Id="rId3" Type="http://schemas.openxmlformats.org/officeDocument/2006/relationships/slide" Target="slides/slide36.xml"/><Relationship Id="rId7" Type="http://schemas.openxmlformats.org/officeDocument/2006/relationships/slide" Target="slides/slide41.xml"/><Relationship Id="rId2" Type="http://schemas.openxmlformats.org/officeDocument/2006/relationships/slide" Target="slides/slide35.xml"/><Relationship Id="rId1" Type="http://schemas.openxmlformats.org/officeDocument/2006/relationships/slide" Target="slides/slide34.xml"/><Relationship Id="rId6" Type="http://schemas.openxmlformats.org/officeDocument/2006/relationships/slide" Target="slides/slide40.xml"/><Relationship Id="rId5" Type="http://schemas.openxmlformats.org/officeDocument/2006/relationships/slide" Target="slides/slide39.xml"/><Relationship Id="rId4"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jpe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jpe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6.jpe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4.jpe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6.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6.jpe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6.jpe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jpe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B00790-350E-4178-8BB2-15C409CEBA9D}" type="datetimeFigureOut">
              <a:rPr lang="zh-CN" altLang="en-US" smtClean="0"/>
              <a:t>2022/3/16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9DEBBC-5D88-43D3-B467-66320012A329}" type="slidenum">
              <a:rPr lang="zh-CN" altLang="en-US" smtClean="0"/>
              <a:t>‹#›</a:t>
            </a:fld>
            <a:endParaRPr lang="zh-CN" altLang="en-US"/>
          </a:p>
        </p:txBody>
      </p:sp>
    </p:spTree>
    <p:extLst>
      <p:ext uri="{BB962C8B-B14F-4D97-AF65-F5344CB8AC3E}">
        <p14:creationId xmlns:p14="http://schemas.microsoft.com/office/powerpoint/2010/main" val="339760458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6:42.01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AA2C551-47F3-4523-B141-883C241747A5}" emma:medium="tactile" emma:mode="ink">
          <msink:context xmlns:msink="http://schemas.microsoft.com/ink/2010/main" type="inkDrawing" rotatedBoundingBox="7393,2258 14448,2211 14449,2285 7394,2332" shapeName="Other"/>
        </emma:interpretation>
      </emma:emma>
    </inkml:annotationXML>
    <inkml:trace contextRef="#ctx0" brushRef="#br0">0 49,'0'0,"0"0,28 0,0 0,0 0,-28 0,29 0,-1 0,0 0,-28 0,57 0,-29 0,0 0,0 0,0 0,1 0,-29 0,28 0,0 0,0 0,-28 0,29 0,-1 0,0 0,-28 0,28 0,0 28,1-28,-29 0,28 0,-28 0,28 0,-28 0,28 0,1 0,-1 0,-28 0,56 0,-28 0,1 0,-29 0,28 0,0 0,0 0,29 0,-1 0,29 0,28 0,-113 28,56-28,-56 0,57 0,-29 0,-28 0,28 0,29 0,-29 0,0 0,0 0,0 0,57 0,-57 0,-28 0,57 0,-57 0,56 0,-28 0,1 0,-1 0,0 0,0 0,-28 0,29 0,-1 0,0 0,0 0,57 0,-29 0,-56 0,57 0,27 0,-84 0,85 0,-57 0,1 0,83-56,-83 56,27 0,-28 0,-28 0,29 0,-1 0,0 0,-28 0,56 0,1 0,-1 0,-56 0,29 0,-1 0,28 0,-56 0,28 0,29 0,-29 0,0 0,1 0,-29 0,28 0,0 0,28 0,1 0,-29 0,0 0,29 0,-57 0,28 0,0 0,0 0,57 0,-28 0,-1 0,29 0,-57 0,57 0,-57 0,-28 0,56 0,1 0,-1 0,-28 0,1 0,-1 0,56 0,-55 0,-1 0,28 0,-27 0,27 0,-28 0,-28 0,57 0,-1 0,-28 0,1 0,55-29,-84 29,28 0,29 0,-57 0,85 0,-57 0,28 0,1 0,27 0,-55 0,-1 0,28 0,-56 0,28 0,1 0,-1 0,0 0,0 0,1 0,27 0,-28 0,29 0,-1 0,1 0,84 0,-57 0,-27 0,-1 0,-28 0,29 0,-57 0,85 0,-57 0,28 0,-28 0,57 0,-85 0,28 0,1 29,-1-29,0 0,0 0,29 0,-57 28,28-28,0 0,0 0,57 0,-85 0,28 0,29 0,-57 0,28 0,0 0,0 0</inkml:trace>
  </inkml:traceGroup>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8:15.562"/>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E6990BDB-2C47-4915-9267-E542ABAD3780}" emma:medium="tactile" emma:mode="ink">
          <msink:context xmlns:msink="http://schemas.microsoft.com/ink/2010/main" type="inkDrawing" rotatedBoundingBox="17069,5736 17262,5382 17541,5533 17349,5888" semanticType="callout" shapeName="Other">
            <msink:sourceLink direction="with" ref="{185E7641-EC7F-481F-9C9C-4E2EF2014CFD}"/>
          </msink:context>
        </emma:interpretation>
      </emma:emma>
    </inkml:annotationXML>
    <inkml:trace contextRef="#ctx0" brushRef="#br0">84 0,'0'0,"29"0,-1 0,0 0,-28 29,28-1,0 0,-28-28,29 0,-29 28,28 1,-28-29,56 28,-56-28,0 28,-28 0,-28-28,27 0,1 28,28 1,-28-29,0 0,0 0,28 0,-29 28,29-28,-28 0,28 28,-28-28,0 0,28 28</inkml:trace>
  </inkml:traceGroup>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11:56.02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2CB67B2D-8E57-4F35-BC20-F993CBF3CA83}" emma:medium="tactile" emma:mode="ink">
          <msink:context xmlns:msink="http://schemas.microsoft.com/ink/2010/main" type="inkDrawing" rotatedBoundingBox="19100,3974 19226,5379 18949,5404 18823,3999" semanticType="callout" shapeName="Other"/>
        </emma:interpretation>
      </emma:emma>
    </inkml:annotationXML>
    <inkml:trace contextRef="#ctx0" brushRef="#br0">254 1411,'0'-28,"0"0,0 28,0-28,0-29,0 57,0-28,0 28,0-28,0-1,0 29,0-28,0 28,0-56,0 56,0-28,28 28,-28-29,0 1,0 28,0-28,0 28,0-28,0 28,0-29,0 1,0-28,0 56,0-28,0 28,0-57,0 57,0-28,0 28,0-57,0 57,0-28,0 28,0-56,0 56,0-28,0 28,0-57,0 57,0-28,0 28,0-28,0-1,0 1,0 28,0-28,-28-28,28 56,0-57,0 57,0-56,-28 56,28-29,0 29,0-28,0 28,0-56,0 56,0-28,0 28,0-57,-28 57,28 57,-29-57,1 56,0-28,28-28,-57 28,29 1,28-1,0-28,0 28,0 0,-28 29,28-57</inkml:trace>
  </inkml:traceGroup>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11:57.84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2B9792D9-6D76-4915-9E3C-F78CB100D5B7}" emma:medium="tactile" emma:mode="ink">
          <msink:context xmlns:msink="http://schemas.microsoft.com/ink/2010/main" type="inkDrawing" rotatedBoundingBox="19125,4101 19317,4304 19287,4333 19094,4130" semanticType="callout" shapeName="Other"/>
        </emma:interpretation>
      </emma:emma>
    </inkml:annotationXML>
    <inkml:trace contextRef="#ctx0" brushRef="#br0">0 0,'28'0,"-28"28,28 1,-28-29,29 28,-1-28,-28 56,0-56,28 29,-28-29,28 0,1 0,-29 28</inkml:trace>
  </inkml:traceGroup>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24T17:20:40.03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4375910-7871-44E1-BB66-D602AD9B5CC9}" emma:medium="tactile" emma:mode="ink">
          <msink:context xmlns:msink="http://schemas.microsoft.com/ink/2010/main" type="inkDrawing" rotatedBoundingBox="-117,14870 452,2343 2166,2421 1595,14949" semanticType="verticalRange" shapeName="Other">
            <msink:sourceLink direction="with" ref="{9381B77B-C15D-4D50-843A-4C525C552C69}"/>
          </msink:context>
        </emma:interpretation>
      </emma:emma>
    </inkml:annotationXML>
    <inkml:trace contextRef="#ctx0" brushRef="#br0">1427 197,'0'-36,"0"0,0 0,-73-1,73 1,-36 36,0 0,0 0,36 0,-37 0,-35 0,35 36,1-36,0 37,36-37,-36 0,36 36,-37 0,1 0,36-36,0 73,-36-73,36 36,0-36,0 73,0-73,0 36,0-36,0 73,0-37,0 0,36 37,-36 36,0-73,0 0,0 1,0 35,0-36,0 1,0 35,0-35,0-1,0 36,0-35,0-1,0 0,0-36,0 73,0-37,0 0,0 1,0-1,0 0,0 1,0 35,0-36,0 37,0-37,0 37,0-37,0 0,0 1,0-1,0 109,0-145,0 73,0-37,0 0,0 37,0-37,0 73,0 0,0-37,0 1,0-37,-36 73,36-73,0 37,-37 36,37-37,0 1,0-73,0 73,0 35,-36 1,0-109,36 37,0 71,0-71,0-1,0-36,0 36,0 37,0-37,-36 37,36-37,0 73,-37-73,37 37,0-37,0-36,0 36,-36 37,36-37,0-36,-36 36,36 1,0-1,0-36,-37 73,37-37,0-36,0 72,0-72,0 37,-36 35,36-72,0 37,0-1,-36 0,36 0,-36 1,36-1,0 0,0 1,0-1,-37 36,1-72,36 37,0-1,0 0,0-36,0 37,-36-1,36 0,0-36,-73 36,37 37,36-37,-36-36,36 37,-37-1,1 0,36-36,-36 36,36-36,-37 37,37-37,-36 36,0 0,36-36,-36 37,36-37,0 36,0 0,36 0,-36-36,0 73,0-37,36-36,-36 0,0 37,36-37,-36 0,0 36,0-36,0 36,0-36,37 36,-1 1,-36-1,36 0,-36-36,37 0,-1 37,-36-1,36 0,-36-36,73 0,-73 0,36 0,-36 0,36 36,-36 37,0 36,0 0,-72 72,72-72,0 36,0-109,0 73,0-72,0 71,0 1,0-72,0 35,0-36,0 73,0-109,0 109,0-36,0 36,0-1,0-35,0 0,0 35,0-35,0 0,-37 72,37-36,-36-37,36 1,0-37,0 0,0 37,0-73,0 72,0 1,0 0,0 72,0-109,0 0,0 37,0-37,0 73,0-73,0 37,0-37,0 37,0-73,0 36,0 37,0-37,0 0,0 37,0-73,0 36,0-36,0 36,0-36,0 37,0 35,0 1,0-1,0-35,0 71,0-71,0 35,0-35,0-37,0 72,0-36,0 1,0 35,0-72,0 73,0-37,0-36,0 36,0 37,0-73,0 36,0 1,0-1,0 0,0 0,0 37,0-37,36 37,-36 36,0-73,37-36,-37 36,0 1,0-37,0 36,0-36,36 72,-36-35,36-1,-36 0,0-36,0 37,37-1,-37-36,72 0,-72 0,36 0,-36 0,73 0,-73 0,36 0,1 0,-1 36,0 0,0 1,37-1,-37-36,37 36,-73-36,36 0,-36 0,109 0,-73 0,1 0,-37 37,36-37,0 0,37 36</inkml:trace>
  </inkml:traceGroup>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24T17:20:42.62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381B77B-C15D-4D50-843A-4C525C552C69}" emma:medium="tactile" emma:mode="ink">
          <msink:context xmlns:msink="http://schemas.microsoft.com/ink/2010/main" type="writingRegion" rotatedBoundingBox="797,9433 1886,9433 1886,11393 797,11393">
            <msink:destinationLink direction="with" ref="{74375910-7871-44E1-BB66-D602AD9B5CC9}"/>
          </msink:context>
        </emma:interpretation>
      </emma:emma>
    </inkml:annotationXML>
    <inkml:traceGroup>
      <inkml:annotationXML>
        <emma:emma xmlns:emma="http://www.w3.org/2003/04/emma" version="1.0">
          <emma:interpretation id="{B881225D-758D-4E6B-A398-652503F73F1F}" emma:medium="tactile" emma:mode="ink">
            <msink:context xmlns:msink="http://schemas.microsoft.com/ink/2010/main" type="paragraph" rotatedBoundingBox="797,9433 1886,9433 1886,11393 797,11393" alignmentLevel="1"/>
          </emma:interpretation>
        </emma:emma>
      </inkml:annotationXML>
      <inkml:traceGroup>
        <inkml:annotationXML>
          <emma:emma xmlns:emma="http://www.w3.org/2003/04/emma" version="1.0">
            <emma:interpretation id="{F79CCAD2-E677-493D-8546-2BA8F9DDA377}" emma:medium="tactile" emma:mode="ink">
              <msink:context xmlns:msink="http://schemas.microsoft.com/ink/2010/main" type="line" rotatedBoundingBox="797,9433 1886,9433 1886,11393 797,11393"/>
            </emma:interpretation>
          </emma:emma>
        </inkml:annotationXML>
        <inkml:traceGroup>
          <inkml:annotationXML>
            <emma:emma xmlns:emma="http://www.w3.org/2003/04/emma" version="1.0">
              <emma:interpretation id="{6DF06125-2C2E-4EC2-8116-208A17C36259}" emma:medium="tactile" emma:mode="ink">
                <msink:context xmlns:msink="http://schemas.microsoft.com/ink/2010/main" type="inkWord" rotatedBoundingBox="797,9433 1886,9433 1886,11393 797,11393"/>
              </emma:interpretation>
              <emma:one-of disjunction-type="recognition" id="oneOf0">
                <emma:interpretation id="interp0" emma:lang="zh-CN" emma:confidence="0">
                  <emma:literal>父</emma:literal>
                </emma:interpretation>
                <emma:interpretation id="interp1" emma:lang="zh-CN" emma:confidence="0">
                  <emma:literal>贝</emma:literal>
                </emma:interpretation>
                <emma:interpretation id="interp2" emma:lang="zh-CN" emma:confidence="0">
                  <emma:literal>公</emma:literal>
                </emma:interpretation>
                <emma:interpretation id="interp3" emma:lang="zh-CN" emma:confidence="0">
                  <emma:literal>R</emma:literal>
                </emma:interpretation>
                <emma:interpretation id="interp4" emma:lang="zh-CN" emma:confidence="0">
                  <emma:literal>仅</emma:literal>
                </emma:interpretation>
              </emma:one-of>
            </emma:emma>
          </inkml:annotationXML>
          <inkml:trace contextRef="#ctx0" brushRef="#br0">258 0,'0'0,"0"73,0 0,0-1,0-36,-36 37,36 0,-36 35,36-35,-36 0,36 35,-73-71,73 35,0 1,0-1,-36-35,36-1,-37 0,37 1,0-37,0 36,0 0</inkml:trace>
          <inkml:trace contextRef="#ctx0" brushRef="#br0" timeOffset="1150">549 182,'36'0,"0"72,1-35,35 72,-36-37,37 1,0 36,-73-109,36 36,0 0,0-36,-36 0,37 0,-1 36,-36-36,0 37</inkml:trace>
          <inkml:trace contextRef="#ctx0" brushRef="#br0" timeOffset="2030">875 690,'-36'0,"0"0,36 0,-73 36,73 0,-36 37,0 36,-1-73,-35 73,35-36,1 35,0 1,-37-72,73 35,-36-36,0 1,-1 35,1-35,36-1,0 0</inkml:trace>
          <inkml:trace contextRef="#ctx0" brushRef="#br0" timeOffset="3640">367 871,'0'0,"0"37,0-1,0 0,0 73,37-109,71 145,-35-72,-73-1,145 37,-36 73,-73-146,109 109,-145-109,0 37,37-73</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24T17:21:54.595"/>
    </inkml:context>
    <inkml:brush xml:id="br0">
      <inkml:brushProperty name="width" value="0.04667" units="cm"/>
      <inkml:brushProperty name="height" value="0.04667" units="cm"/>
      <inkml:brushProperty name="color" value="#ED1C24"/>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F183813-B9D0-4EDF-B615-40B95427C16D}" emma:medium="tactile" emma:mode="ink">
          <msink:context xmlns:msink="http://schemas.microsoft.com/ink/2010/main" type="writingRegion" rotatedBoundingBox="3845,13352 14259,13352 14259,16545 3845,16545"/>
        </emma:interpretation>
      </emma:emma>
    </inkml:annotationXML>
    <inkml:traceGroup>
      <inkml:annotationXML>
        <emma:emma xmlns:emma="http://www.w3.org/2003/04/emma" version="1.0">
          <emma:interpretation id="{E7DB1088-9FD6-4B16-BA93-572942FD3A99}" emma:medium="tactile" emma:mode="ink">
            <msink:context xmlns:msink="http://schemas.microsoft.com/ink/2010/main" type="paragraph" rotatedBoundingBox="3845,13352 7873,13352 7873,15348 3845,15348" alignmentLevel="1"/>
          </emma:interpretation>
        </emma:emma>
      </inkml:annotationXML>
      <inkml:traceGroup>
        <inkml:annotationXML>
          <emma:emma xmlns:emma="http://www.w3.org/2003/04/emma" version="1.0">
            <emma:interpretation id="{5B142259-F469-4275-8A3E-66A3E55403F8}" emma:medium="tactile" emma:mode="ink">
              <msink:context xmlns:msink="http://schemas.microsoft.com/ink/2010/main" type="line" rotatedBoundingBox="3845,13352 7873,13352 7873,15348 3845,15348"/>
            </emma:interpretation>
          </emma:emma>
        </inkml:annotationXML>
        <inkml:traceGroup>
          <inkml:annotationXML>
            <emma:emma xmlns:emma="http://www.w3.org/2003/04/emma" version="1.0">
              <emma:interpretation id="{9C178931-1D6E-42E4-A5BA-5C94AAC81619}" emma:medium="tactile" emma:mode="ink">
                <msink:context xmlns:msink="http://schemas.microsoft.com/ink/2010/main" type="inkWord" rotatedBoundingBox="3845,13352 7873,13352 7873,15348 3845,15348"/>
              </emma:interpretation>
              <emma:one-of disjunction-type="recognition" id="oneOf0">
                <emma:interpretation id="interp0" emma:lang="zh-CN" emma:confidence="0">
                  <emma:literal>珈</emma:literal>
                </emma:interpretation>
                <emma:interpretation id="interp1" emma:lang="zh-CN" emma:confidence="0">
                  <emma:literal>酐</emma:literal>
                </emma:interpretation>
                <emma:interpretation id="interp2" emma:lang="zh-CN" emma:confidence="0">
                  <emma:literal>勉</emma:literal>
                </emma:interpretation>
                <emma:interpretation id="interp3" emma:lang="zh-CN" emma:confidence="0">
                  <emma:literal>蚜</emma:literal>
                </emma:interpretation>
                <emma:interpretation id="interp4" emma:lang="zh-CN" emma:confidence="0">
                  <emma:literal>射</emma:literal>
                </emma:interpretation>
              </emma:one-of>
            </emma:emma>
          </inkml:annotationXML>
          <inkml:trace contextRef="#ctx0" brushRef="#br0">218-1815,'0'0,"-72"0,35 0,1 37,36-37,-73 36,37-36,0 0,36 36,-73 0,73-36,-36 37,36-37,0 36,0 0,0 1,0-37,0 72,0-72,0 36,36-36,1 37,-37-37,0 36,36 0,-36-36,36 0,0 0,37 37,-37-37,-36 36,73-36,-73 36,36-36,37 0,-73 0,36 0,0 0,1 0,-37 0,36 0,0-36,0 36,1 0,35-36,-35-1,-1 37,-36-36,0 36,36-73,-36 73,0-36,0 36,0-72,0 72,0-37,0 37,0-36,0 0,0 36,0-37,-36 37,0-36,-1 36,1 0,0 0,-1-36,1 36,36 0,-36 0,36 0,-36 0,-1 0,1 0,36 0,-36 0,-1 0,1 0,0 0,0 0</inkml:trace>
          <inkml:trace contextRef="#ctx0" brushRef="#br0" timeOffset="2480">146-1053,'0'-36,"-73"36,73 0,-36 0,-37 0,73 0,-36 0,0 0,-1 0,37 0,-72 36,72-36,-37 0,37 0,-36 37,0-37,-37 36,73-36,-36 36,0-36,-1 36,37-36,-72 0,72 0,-36 73,-1-73,1 36,0-36,36 0,-109 37,73-1,36-36,-37 36,1-36,-37 73,73-73,0 36,-36 0,36-36,-36 37</inkml:trace>
          <inkml:trace contextRef="#ctx0" brushRef="#br0" timeOffset="4770">-1052-799,'0'0,"0"0,-36 0,0 109,-37-73,37 1,36-1,0-36,0 36,0 1,0-1,-37-36,37 36,-36 0,36 1,-36-37,36 36,0-36,36 0,37 0,-37 0,-36 0,73 0,-37 0,0 0,0-36,1 36,-37 0,36 0,0 0,1 0,-37 0</inkml:trace>
          <inkml:trace contextRef="#ctx0" brushRef="#br0" timeOffset="8030">-1886-581,'-73'0,"37"0,-37 0,-72 0,109 0,36 0,-73 0,37 0,-73 0,109 0,-36 0,-73-36,109 36,-109 0,36-37,37 37,0 0,0 0,-1 0,1-36,0 0,-1 0,1-1,36 1,-36 0,0-37,-1 73,37-36,-36 36,36-73,0 1,-73-37,73 73,0-1,0 1,0 36,0-36,0-1,0 1,0 0,0-37,0 37,0-73,0 73,37-37,-1 37,37 36,-37-73,36 1,-72 36,109-37,-109 73,37-36,-1-1,0 1,37 36,36-36,-1 0,-35 36,-37 0,-36 0,37 0,35 0,-36-37,37 37,0 0,35 0,1 0,0 0,-73 0,1 0,-1 0,0 0,-36 0,37 0,-1 0,36 37,74 71,-74-108,-36 37,37-1,-37 0,1 1,-37-37,36 36,-36-36,36 72,-36-72,36 37,-36-37,0 36,0 0,37 1,-37-37,0 36,0 36,0-35,0-37,0 36,0 0,0 1,0-37,0 36,0 36,-37-72,1 37,-36-1,35-36,1 73,-37-37,73-36,-72 72,36-72,-1 37,37-37,-36 36,36 0,-73-36,73 37,-36-37,0 72,0-72,36 36,-37 1,37-37,-36 0,0 0,36 0,-37 0,37 36,-36-36</inkml:trace>
          <inkml:trace contextRef="#ctx0" brushRef="#br0" timeOffset="-17160">-1705-1960,'0'0,"0"0,-36 0,-37 36,73 1,-109-37,73 36,0 0,36 1,-37-1,37 0,0-36,-36 73,36-37,-36 73,36-73,0 0,0 1,0-37,0 36,0 0,0 1,0-37,0 36,0 0,0 0,0-36,0 37,0 35,0-35,0-37,0 36,36 0,0-36,1 0,35 0,1 0,-37 0,0 0,-36-36,37 36,-1 0,-36-73,0 1,36 72,-36-37,-36 1,0 36,36-36,-37 0,1 36,36 0,-72 0,35 0,37 0</inkml:trace>
          <inkml:trace contextRef="#ctx0" brushRef="#br0" timeOffset="-15530">-2358-944,'0'0,"0"0,0 73,0-73,0 36,0-36,-36 73,36-37,-37-36,37 36,-72 0,35 73,37-109,-36 37,36-37,-36 72,0-72,36 36,0 1,-37-37</inkml:trace>
          <inkml:trace contextRef="#ctx0" brushRef="#br0" timeOffset="-20200">-2794-1670,'0'0,"0"37,37-1,-1-36,-36 36,36-36,-36 0,37 37,-37-1,72-36,-72 0,36 36,-36-36,37 73,-1-73,-36 0,36 36,-36-36,37 0,-37 36,0 1,0-37,0 36,0 0,0 0,0-36,-73 37,73-1,-73-36,37 0,36 0,-72 0,72 0,-37 0,37 0,-72 0,72 0,-37 0,37 0,0-36,0 36,0-37,0 37,0-72,0 36,0 36,0 0,37-37,-1 1,0 0,1-1,35 37,1 0,-37 0,37-72,-73 72,0-36,0-1,0-35,0 72,0-37,0 1,0 0,0 36,0-36,0 36,-37 0,-35-37,72 37,-37 0,37 0,-72 0,72 0,-36 0,36 0,-73 0,37 37,-1-1,37 0,0-36</inkml:trace>
        </inkml:traceGroup>
      </inkml:traceGroup>
    </inkml:traceGroup>
    <inkml:traceGroup>
      <inkml:annotationXML>
        <emma:emma xmlns:emma="http://www.w3.org/2003/04/emma" version="1.0">
          <emma:interpretation id="{71B05FF0-F6F7-4E02-A419-5699E3D4DB67}" emma:medium="tactile" emma:mode="ink">
            <msink:context xmlns:msink="http://schemas.microsoft.com/ink/2010/main" type="paragraph" rotatedBoundingBox="4245,15167 14259,15167 14259,16545 4245,16545" alignmentLevel="1"/>
          </emma:interpretation>
        </emma:emma>
      </inkml:annotationXML>
      <inkml:traceGroup>
        <inkml:annotationXML>
          <emma:emma xmlns:emma="http://www.w3.org/2003/04/emma" version="1.0">
            <emma:interpretation id="{27451F3B-E77E-4EF7-B49A-C8828E516134}" emma:medium="tactile" emma:mode="ink">
              <msink:context xmlns:msink="http://schemas.microsoft.com/ink/2010/main" type="line" rotatedBoundingBox="4245,15167 14259,15167 14259,16545 4245,16545"/>
            </emma:interpretation>
          </emma:emma>
        </inkml:annotationXML>
        <inkml:traceGroup>
          <inkml:annotationXML>
            <emma:emma xmlns:emma="http://www.w3.org/2003/04/emma" version="1.0">
              <emma:interpretation id="{FA64ECED-EAAE-4E89-A36D-50861DCC6ACA}" emma:medium="tactile" emma:mode="ink">
                <msink:context xmlns:msink="http://schemas.microsoft.com/ink/2010/main" type="inkWord" rotatedBoundingBox="4245,15167 4898,15167 4898,15493 4245,15493"/>
              </emma:interpretation>
              <emma:one-of disjunction-type="recognition" id="oneOf1">
                <emma:interpretation id="interp5" emma:lang="zh-CN" emma:confidence="0">
                  <emma:literal>“</emma:literal>
                </emma:interpretation>
                <emma:interpretation id="interp6" emma:lang="zh-CN" emma:confidence="0">
                  <emma:literal>~</emma:literal>
                </emma:interpretation>
                <emma:interpretation id="interp7" emma:lang="zh-CN" emma:confidence="0">
                  <emma:literal>」</emma:literal>
                </emma:interpretation>
                <emma:interpretation id="interp8" emma:lang="zh-CN" emma:confidence="0">
                  <emma:literal>v</emma:literal>
                </emma:interpretation>
                <emma:interpretation id="interp9" emma:lang="zh-CN" emma:confidence="0">
                  <emma:literal>一</emma:literal>
                </emma:interpretation>
              </emma:one-of>
            </emma:emma>
          </inkml:annotationXML>
          <inkml:trace contextRef="#ctx0" brushRef="#br0" timeOffset="-13380">-2794-508,'0'0,"-36"0,36 0,0 36,0 0,0 37,-72-37,72 0,0-36,0 37,0-37,0 72,0-72,0 0,72 0,-36 0,1 0,-1 0,-36 0,36-36,1 0,35-1,-36 37,1-36,-37 36,36 0,37-36,-37-1,0 37,-36 0,36 0,1 0,-37 0</inkml:trace>
        </inkml:traceGroup>
        <inkml:traceGroup>
          <inkml:annotationXML>
            <emma:emma xmlns:emma="http://www.w3.org/2003/04/emma" version="1.0">
              <emma:interpretation id="{BC37A027-6E6A-45BF-B504-45660167A5C5}" emma:medium="tactile" emma:mode="ink">
                <msink:context xmlns:msink="http://schemas.microsoft.com/ink/2010/main" type="inkWord" rotatedBoundingBox="7147,15675 7293,15675 7293,15690 7147,15690"/>
              </emma:interpretation>
              <emma:one-of disjunction-type="recognition" id="oneOf2">
                <emma:interpretation id="interp10" emma:lang="zh-CN" emma:confidence="0">
                  <emma:literal>一</emma:literal>
                </emma:interpretation>
                <emma:interpretation id="interp11" emma:lang="zh-CN" emma:confidence="0">
                  <emma:literal>‐</emma:literal>
                </emma:interpretation>
                <emma:interpretation id="interp12" emma:lang="zh-CN" emma:confidence="0">
                  <emma:literal>-</emma:literal>
                </emma:interpretation>
                <emma:interpretation id="interp13" emma:lang="zh-CN" emma:confidence="0">
                  <emma:literal>‘</emma:literal>
                </emma:interpretation>
                <emma:interpretation id="interp14" emma:lang="zh-CN" emma:confidence="0">
                  <emma:literal>·</emma:literal>
                </emma:interpretation>
              </emma:one-of>
            </emma:emma>
          </inkml:annotationXML>
          <inkml:trace contextRef="#ctx0" brushRef="#br1" timeOffset="-65480">0 0,'0'0,"146"0</inkml:trace>
        </inkml:traceGroup>
        <inkml:traceGroup>
          <inkml:annotationXML>
            <emma:emma xmlns:emma="http://www.w3.org/2003/04/emma" version="1.0">
              <emma:interpretation id="{4A163BA5-58F7-4552-8B4B-609F34931D37}" emma:medium="tactile" emma:mode="ink">
                <msink:context xmlns:msink="http://schemas.microsoft.com/ink/2010/main" type="inkWord" rotatedBoundingBox="7619,15675 7982,15675 7982,15690 7619,15690"/>
              </emma:interpretation>
              <emma:one-of disjunction-type="recognition" id="oneOf3">
                <emma:interpretation id="interp15" emma:lang="zh-CN" emma:confidence="0">
                  <emma:literal>一</emma:literal>
                </emma:interpretation>
                <emma:interpretation id="interp16" emma:lang="zh-CN" emma:confidence="0">
                  <emma:literal>-</emma:literal>
                </emma:interpretation>
                <emma:interpretation id="interp17" emma:lang="zh-CN" emma:confidence="0">
                  <emma:literal>‐</emma:literal>
                </emma:interpretation>
                <emma:interpretation id="interp18" emma:lang="zh-CN" emma:confidence="0">
                  <emma:literal>_</emma:literal>
                </emma:interpretation>
                <emma:interpretation id="interp19" emma:lang="zh-CN" emma:confidence="0">
                  <emma:literal>」</emma:literal>
                </emma:interpretation>
              </emma:one-of>
            </emma:emma>
          </inkml:annotationXML>
          <inkml:trace contextRef="#ctx0" brushRef="#br1" timeOffset="-65110">472 0,'36'0,"-36"0,37 0,35 0,-35 0,71 0,-35 0</inkml:trace>
        </inkml:traceGroup>
        <inkml:traceGroup>
          <inkml:annotationXML>
            <emma:emma xmlns:emma="http://www.w3.org/2003/04/emma" version="1.0">
              <emma:interpretation id="{1D7A1571-2491-498D-B80F-564A0A4733D6}" emma:medium="tactile" emma:mode="ink">
                <msink:context xmlns:msink="http://schemas.microsoft.com/ink/2010/main" type="inkWord" rotatedBoundingBox="8055,15711 8272,15711 8272,15726 8055,15726"/>
              </emma:interpretation>
              <emma:one-of disjunction-type="recognition" id="oneOf4">
                <emma:interpretation id="interp20" emma:lang="zh-CN" emma:confidence="0">
                  <emma:literal>一</emma:literal>
                </emma:interpretation>
                <emma:interpretation id="interp21" emma:lang="zh-CN" emma:confidence="0">
                  <emma:literal>-</emma:literal>
                </emma:interpretation>
                <emma:interpretation id="interp22" emma:lang="zh-CN" emma:confidence="0">
                  <emma:literal>‐</emma:literal>
                </emma:interpretation>
                <emma:interpretation id="interp23" emma:lang="zh-CN" emma:confidence="0">
                  <emma:literal>_</emma:literal>
                </emma:interpretation>
                <emma:interpretation id="interp24" emma:lang="zh-CN" emma:confidence="0">
                  <emma:literal>‘</emma:literal>
                </emma:interpretation>
              </emma:one-of>
            </emma:emma>
          </inkml:annotationXML>
          <inkml:trace contextRef="#ctx0" brushRef="#br1" timeOffset="-64820">908 36,'36'0,"0"0,0 0,1 0,-1 0,0 0</inkml:trace>
        </inkml:traceGroup>
        <inkml:traceGroup>
          <inkml:annotationXML>
            <emma:emma xmlns:emma="http://www.w3.org/2003/04/emma" version="1.0">
              <emma:interpretation id="{1FA6785C-3ACE-4520-80E0-A8CB80ED3042}" emma:medium="tactile" emma:mode="ink">
                <msink:context xmlns:msink="http://schemas.microsoft.com/ink/2010/main" type="inkWord" rotatedBoundingBox="8417,15711 8432,15711 8432,15726 8417,15726"/>
              </emma:interpretation>
              <emma:one-of disjunction-type="recognition" id="oneOf5">
                <emma:interpretation id="interp25" emma:lang="zh-CN" emma:confidence="0">
                  <emma:literal>·</emma:literal>
                </emma:interpretation>
                <emma:interpretation id="interp26" emma:lang="zh-CN" emma:confidence="0">
                  <emma:literal>.</emma:literal>
                </emma:interpretation>
                <emma:interpretation id="interp27" emma:lang="zh-CN" emma:confidence="0">
                  <emma:literal>‘</emma:literal>
                </emma:interpretation>
                <emma:interpretation id="interp28" emma:lang="zh-CN" emma:confidence="0">
                  <emma:literal>‵</emma:literal>
                </emma:interpretation>
                <emma:interpretation id="interp29" emma:lang="zh-CN" emma:confidence="0">
                  <emma:literal>'</emma:literal>
                </emma:interpretation>
              </emma:one-of>
            </emma:emma>
          </inkml:annotationXML>
          <inkml:trace contextRef="#ctx0" brushRef="#br1" timeOffset="-64570">1270 36</inkml:trace>
        </inkml:traceGroup>
        <inkml:traceGroup>
          <inkml:annotationXML>
            <emma:emma xmlns:emma="http://www.w3.org/2003/04/emma" version="1.0">
              <emma:interpretation id="{66A9854A-408A-458A-BF8E-4FD090DD82BE}" emma:medium="tactile" emma:mode="ink">
                <msink:context xmlns:msink="http://schemas.microsoft.com/ink/2010/main" type="inkWord" rotatedBoundingBox="8853,15747 8977,15747 8977,15762 8853,15762"/>
              </emma:interpretation>
              <emma:one-of disjunction-type="recognition" id="oneOf6">
                <emma:interpretation id="interp30" emma:lang="zh-CN" emma:confidence="0">
                  <emma:literal>“</emma:literal>
                </emma:interpretation>
                <emma:interpretation id="interp31" emma:lang="zh-CN" emma:confidence="0">
                  <emma:literal>”</emma:literal>
                </emma:interpretation>
                <emma:interpretation id="interp32" emma:lang="zh-CN" emma:confidence="0">
                  <emma:literal>…</emma:literal>
                </emma:interpretation>
                <emma:interpretation id="interp33" emma:lang="zh-CN" emma:confidence="0">
                  <emma:literal>"</emma:literal>
                </emma:interpretation>
                <emma:interpretation id="interp34" emma:lang="zh-CN" emma:confidence="0">
                  <emma:literal>‐</emma:literal>
                </emma:interpretation>
              </emma:one-of>
            </emma:emma>
          </inkml:annotationXML>
          <inkml:trace contextRef="#ctx0" brushRef="#br1" timeOffset="-64090">1706 72</inkml:trace>
          <inkml:trace contextRef="#ctx0" brushRef="#br1" timeOffset="-63800">1815 72</inkml:trace>
        </inkml:traceGroup>
        <inkml:traceGroup>
          <inkml:annotationXML>
            <emma:emma xmlns:emma="http://www.w3.org/2003/04/emma" version="1.0">
              <emma:interpretation id="{D8515253-98C2-444A-8CE3-216D844CA914}" emma:medium="tactile" emma:mode="ink">
                <msink:context xmlns:msink="http://schemas.microsoft.com/ink/2010/main" type="inkWord" rotatedBoundingBox="9325,15203 10449,15203 10449,16509 9325,16509"/>
              </emma:interpretation>
              <emma:one-of disjunction-type="recognition" id="oneOf7">
                <emma:interpretation id="interp35" emma:lang="zh-CN" emma:confidence="0">
                  <emma:literal>父</emma:literal>
                </emma:interpretation>
                <emma:interpretation id="interp36" emma:lang="zh-CN" emma:confidence="0">
                  <emma:literal>公</emma:literal>
                </emma:interpretation>
                <emma:interpretation id="interp37" emma:lang="zh-CN" emma:confidence="0">
                  <emma:literal>殳</emma:literal>
                </emma:interpretation>
                <emma:interpretation id="interp38" emma:lang="zh-CN" emma:confidence="0">
                  <emma:literal>尔</emma:literal>
                </emma:interpretation>
                <emma:interpretation id="interp39" emma:lang="zh-CN" emma:confidence="0">
                  <emma:literal>久</emma:literal>
                </emma:interpretation>
              </emma:one-of>
            </emma:emma>
          </inkml:annotationXML>
          <inkml:trace contextRef="#ctx0" brushRef="#br1" timeOffset="-62970">2323-472,'0'0,"0"72,0 1,-73 108,73-144,0 35,-36 1,36-73,-36 36,36 0,0 1,0-1,0-36,0 36,0 1</inkml:trace>
          <inkml:trace contextRef="#ctx0" brushRef="#br1" timeOffset="-62300">2649-472,'37'0,"-1"0,36 36,-35 0,72 37,-73 0,0-73,37 72,-37-36,-36 1,0-1,36-36,-36 36</inkml:trace>
          <inkml:trace contextRef="#ctx0" brushRef="#br1" timeOffset="-61530">2758 108,'0'0,"-36"73,36-37,-36 37,36-73,0 36,-37 0,37 37,0-37,0 1,-72 35,72-72,-37 36,37 1,-36-1,36-36,-36 73,36-37,-36-36,-1 36</inkml:trace>
          <inkml:trace contextRef="#ctx0" brushRef="#br1" timeOffset="-60440">2577 217,'36'0,"73"37,-109-37,72 36,-35 36,35-35,-35-1,-1-36,0 73,0-73,37 36,0 0,-1-36,-36 36</inkml:trace>
        </inkml:traceGroup>
        <inkml:traceGroup>
          <inkml:annotationXML>
            <emma:emma xmlns:emma="http://www.w3.org/2003/04/emma" version="1.0">
              <emma:interpretation id="{914ABC0F-1E60-4FF3-A3E1-928FA8C64A8C}" emma:medium="tactile" emma:mode="ink">
                <msink:context xmlns:msink="http://schemas.microsoft.com/ink/2010/main" type="inkWord" rotatedBoundingBox="10938,15709 12094,15124 12553,16032 11397,16617"/>
              </emma:interpretation>
              <emma:one-of disjunction-type="recognition" id="oneOf8">
                <emma:interpretation id="interp40" emma:lang="zh-CN" emma:confidence="0">
                  <emma:literal>+</emma:literal>
                </emma:interpretation>
                <emma:interpretation id="interp41" emma:lang="zh-CN" emma:confidence="0">
                  <emma:literal>十</emma:literal>
                </emma:interpretation>
                <emma:interpretation id="interp42" emma:lang="zh-CN" emma:confidence="0">
                  <emma:literal>千</emma:literal>
                </emma:interpretation>
                <emma:interpretation id="interp43" emma:lang="zh-CN" emma:confidence="0">
                  <emma:literal>f</emma:literal>
                </emma:interpretation>
                <emma:interpretation id="interp44" emma:lang="zh-CN" emma:confidence="0">
                  <emma:literal>斗</emma:literal>
                </emma:interpretation>
              </emma:one-of>
            </emma:emma>
          </inkml:annotationXML>
          <inkml:trace contextRef="#ctx0" brushRef="#br1" timeOffset="-59740">3810 72,'0'0,"73"0,36 0,-37-72,1 72,72 0,37 0,-37 0,0 0,0 0,73 0,-146 0,-35 0</inkml:trace>
          <inkml:trace contextRef="#ctx0" brushRef="#br1" timeOffset="-58930">4935-508,'0'0,"-72"0,72 36,0 0,0 73,-37 0,37 36,-36-72,36-1,0 37,-36-36,36 35,-36 1,36-36,0-1,-37-35,37 35,0-72</inkml:trace>
        </inkml:traceGroup>
        <inkml:traceGroup>
          <inkml:annotationXML>
            <emma:emma xmlns:emma="http://www.w3.org/2003/04/emma" version="1.0">
              <emma:interpretation id="{D6728D04-B08F-4FCE-AE28-61AAE1FCBF76}" emma:medium="tactile" emma:mode="ink">
                <msink:context xmlns:msink="http://schemas.microsoft.com/ink/2010/main" type="inkWord" rotatedBoundingBox="13101,14968 14293,15883 13649,16722 12457,15807"/>
              </emma:interpretation>
              <emma:one-of disjunction-type="recognition" id="oneOf9">
                <emma:interpretation id="interp45" emma:lang="zh-CN" emma:confidence="0">
                  <emma:literal>寻</emma:literal>
                </emma:interpretation>
                <emma:interpretation id="interp46" emma:lang="zh-CN" emma:confidence="0">
                  <emma:literal>孓</emma:literal>
                </emma:interpretation>
                <emma:interpretation id="interp47" emma:lang="zh-CN" emma:confidence="0">
                  <emma:literal>力</emma:literal>
                </emma:interpretation>
                <emma:interpretation id="interp48" emma:lang="zh-CN" emma:confidence="0">
                  <emma:literal>也</emma:literal>
                </emma:interpretation>
                <emma:interpretation id="interp49" emma:lang="zh-CN" emma:confidence="0">
                  <emma:literal>平</emma:literal>
                </emma:interpretation>
              </emma:one-of>
            </emma:emma>
          </inkml:annotationXML>
          <inkml:trace contextRef="#ctx0" brushRef="#br1" timeOffset="-55220">5516 290,'0'0,"72"0,1 0,-73 0,73 0,108 0,-72 0,-73 0,37 0,36 0,-73 0,0 0,37 0,72 0,-73 0,37 0,-109 0,37 0,-1 0,0-36,37 36,-1 0,1 0,-37 0,-36 0,36 0,-36 0</inkml:trace>
          <inkml:trace contextRef="#ctx0" brushRef="#br1" timeOffset="-56650">5552-182,'0'0,"73"-36,-1 36,1-36,-1-1,37 37,-36 0,36 0,-37 0,1 0,36 0,-73 0,37 0,-73 0,36 73,-36-73,36 36,-36 37,0-73,0 36,0 0,-109 1,37-1,35-36,-71 0,71 0,-35 0,35 0,37 0,-36 0,36 0,0 0,36-36,1 36,35 0,1 0,-37 72,37-72,-37 73,-36-37,0 0,0 37,0-37,0 0,0 37,0-37,0 1,36 35,-36-72,0 36,0 1,0-37,0 36,0 0,0 1,0-37,0 72,0-36,0-36,0 0,-72 0,-1-36,73 36,-36 0</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26T13:47:12.034"/>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BD83025-E8A9-43FB-91D6-72D0DED16F7C}" emma:medium="tactile" emma:mode="ink">
          <msink:context xmlns:msink="http://schemas.microsoft.com/ink/2010/main" type="writingRegion" rotatedBoundingBox="9433,9143 10522,9143 10522,9252 9433,9252"/>
        </emma:interpretation>
      </emma:emma>
    </inkml:annotationXML>
    <inkml:traceGroup>
      <inkml:annotationXML>
        <emma:emma xmlns:emma="http://www.w3.org/2003/04/emma" version="1.0">
          <emma:interpretation id="{E292EF56-0FF7-4545-A182-2F074A06EDF2}" emma:medium="tactile" emma:mode="ink">
            <msink:context xmlns:msink="http://schemas.microsoft.com/ink/2010/main" type="paragraph" rotatedBoundingBox="9433,9143 10522,9143 10522,9252 9433,9252" alignmentLevel="1"/>
          </emma:interpretation>
        </emma:emma>
      </inkml:annotationXML>
      <inkml:traceGroup>
        <inkml:annotationXML>
          <emma:emma xmlns:emma="http://www.w3.org/2003/04/emma" version="1.0">
            <emma:interpretation id="{C139D688-B3E7-4771-8F97-8BB2F860A437}" emma:medium="tactile" emma:mode="ink">
              <msink:context xmlns:msink="http://schemas.microsoft.com/ink/2010/main" type="line" rotatedBoundingBox="9433,9143 10522,9143 10522,9252 9433,9252"/>
            </emma:interpretation>
          </emma:emma>
        </inkml:annotationXML>
        <inkml:traceGroup>
          <inkml:annotationXML>
            <emma:emma xmlns:emma="http://www.w3.org/2003/04/emma" version="1.0">
              <emma:interpretation id="{7284D35B-56CE-4B30-AB08-54B99B0FEA97}" emma:medium="tactile" emma:mode="ink">
                <msink:context xmlns:msink="http://schemas.microsoft.com/ink/2010/main" type="inkWord" rotatedBoundingBox="9433,9143 10522,9143 10522,9252 9433,9252"/>
              </emma:interpretation>
            </emma:emma>
          </inkml:annotationXML>
          <inkml:trace contextRef="#ctx0" brushRef="#br0">0 48,'0'0,"0"0,37 0,-1 37,0-1,-36-36,73 0,-73 0,36 0,0 0,37 0,-37-36,73 36,-109 0,109-37,-73 37,-36-36,37 36,-37 0,36 0,36 0,-72 0,37 0,-1 36,-36 1,0-37,36 0,-36 0,37 0,-1 0,-36 36,36-36,-36 0,73 0,-37 0</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26T13:47:20.934"/>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A97DFD0D-E05E-4BA0-8935-6357200BBAF3}" emma:medium="tactile" emma:mode="ink">
          <msink:context xmlns:msink="http://schemas.microsoft.com/ink/2010/main" type="writingRegion" rotatedBoundingBox="9905,7039 10449,7039 10449,7111 9905,7111"/>
        </emma:interpretation>
      </emma:emma>
    </inkml:annotationXML>
    <inkml:traceGroup>
      <inkml:annotationXML>
        <emma:emma xmlns:emma="http://www.w3.org/2003/04/emma" version="1.0">
          <emma:interpretation id="{D83AE99F-DD89-40C2-8E37-34091B4456A8}" emma:medium="tactile" emma:mode="ink">
            <msink:context xmlns:msink="http://schemas.microsoft.com/ink/2010/main" type="paragraph" rotatedBoundingBox="9905,7039 10449,7039 10449,7111 9905,7111" alignmentLevel="1"/>
          </emma:interpretation>
        </emma:emma>
      </inkml:annotationXML>
      <inkml:traceGroup>
        <inkml:annotationXML>
          <emma:emma xmlns:emma="http://www.w3.org/2003/04/emma" version="1.0">
            <emma:interpretation id="{1B062361-8244-4E4C-8254-88D860BBC088}" emma:medium="tactile" emma:mode="ink">
              <msink:context xmlns:msink="http://schemas.microsoft.com/ink/2010/main" type="line" rotatedBoundingBox="9905,7039 10449,7039 10449,7111 9905,7111"/>
            </emma:interpretation>
          </emma:emma>
        </inkml:annotationXML>
        <inkml:traceGroup>
          <inkml:annotationXML>
            <emma:emma xmlns:emma="http://www.w3.org/2003/04/emma" version="1.0">
              <emma:interpretation id="{C55589CE-E0DE-4B6A-AEB0-C736B691AA4A}" emma:medium="tactile" emma:mode="ink">
                <msink:context xmlns:msink="http://schemas.microsoft.com/ink/2010/main" type="inkWord" rotatedBoundingBox="9905,7039 10449,7039 10449,7111 9905,7111"/>
              </emma:interpretation>
              <emma:one-of disjunction-type="recognition" id="oneOf0">
                <emma:interpretation id="interp0" emma:lang="zh-CN" emma:confidence="0">
                  <emma:literal>一</emma:literal>
                </emma:interpretation>
                <emma:interpretation id="interp1" emma:lang="zh-CN" emma:confidence="0">
                  <emma:literal>-</emma:literal>
                </emma:interpretation>
                <emma:interpretation id="interp2" emma:lang="zh-CN" emma:confidence="0">
                  <emma:literal>_</emma:literal>
                </emma:interpretation>
                <emma:interpretation id="interp3" emma:lang="zh-CN" emma:confidence="0">
                  <emma:literal>「</emma:literal>
                </emma:interpretation>
                <emma:interpretation id="interp4" emma:lang="zh-CN" emma:confidence="0">
                  <emma:literal>‐</emma:literal>
                </emma:interpretation>
              </emma:one-of>
            </emma:emma>
          </inkml:annotationXML>
          <inkml:trace contextRef="#ctx0" brushRef="#br0">0 42,'0'0,"73"0,-73 0,36 0,-36 0,73 0,-73-36,36 36,36 0,-35 0,-1 0,37 0,-73 0,36 0,0 0,0 36,-36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6:55.59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AB21FB4-FB26-4825-8A41-A8E54FC78333}" emma:medium="tactile" emma:mode="ink">
          <msink:context xmlns:msink="http://schemas.microsoft.com/ink/2010/main" type="inkDrawing" rotatedBoundingBox="8042,2423 9284,2361 9286,2404 8044,2466" shapeName="Other"/>
        </emma:interpretation>
      </emma:emma>
    </inkml:annotationXML>
    <inkml:trace contextRef="#ctx0" brushRef="#br0">0 64,'0'0,"56"0,-27 0,-1 0,0 0,-28 0,56 0,-27 0,-1 0,0 0,-28 0,57 0,-57 0,56 0,-28 0,-28 0,57 0,-57 0,28 0,28 0,-56 0,57 0,-29 0,-28 0,28 0,0 0,1 0,-29 0,56 0,29-28,-29 28,-28 0,-28 0,29 0,-1 0,0 0,0-29,1 29,-1 0,-28 0,28 0,0 0,0 0,-28 0,29 0</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7:07.48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128E0219-EAB2-4C03-9142-BBB02CF57517}" emma:medium="tactile" emma:mode="ink">
          <msink:context xmlns:msink="http://schemas.microsoft.com/ink/2010/main" type="inkDrawing" rotatedBoundingBox="10075,2382 13631,2422 13630,2450 10074,2410" shapeName="Other"/>
        </emma:interpretation>
      </emma:emma>
    </inkml:annotationXML>
    <inkml:trace contextRef="#ctx0" brushRef="#br0">0 4,'28'0,"0"0,29 0,-29 0,28 0,1 0,-57 0,56 0,-56 0,29 0,55 0,-84 0,28 0,1 0,-1 0,28 0,-27 0,-1 0,-28 0,56 0,-28 0,-28 0,57 0,28 0,-29 0,0 0,-27 0,27 0,-28 0,-28 0,57 0,-1 0,-56 0,28 0,1 0,27 0,1 0,-57 0,84 0,-56 28,57-28,-85 0,28 0,1 0,-1 0,0 0,28 0,-27 0,27 0,-28 0,1 0,27 0,-56 0,28 0,29 0,-29 0,0 0,0 0,-28 0,57 0,-1 0,29 0,0 0,-85 0,28 0,0 0,28 0,-56 0,29 0,-1 0,0 0,-28 0,57 0,-29 0,56 0,-27 0,-1 0,-27 0,27 0,0 0,-27 0,-1 0,57 0,-29 0,0 0,57 0,-28 0,-57 0,0 0,1 0,-1 0</inkml:trace>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7:17.12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80D7ABBF-531E-42A2-977D-28EEFF0A9088}" emma:medium="tactile" emma:mode="ink">
          <msink:context xmlns:msink="http://schemas.microsoft.com/ink/2010/main" type="inkDrawing" rotatedBoundingBox="9454,5671 10383,2586 10842,2725 9913,5810" semanticType="callout" shapeName="Other">
            <msink:sourceLink direction="with" ref="{312A7926-1EB0-44E5-8963-5A38374CF46D}"/>
          </msink:context>
        </emma:interpretation>
      </emma:emma>
    </inkml:annotationXML>
    <inkml:trace contextRef="#ctx0" brushRef="#br0">0 2991,'28'0,"0"0,1-28,55 28,-55-28,-1 0,56-29,-27 29,-29 0,29-29,-29 57,28-84,-28 56,1-57,-1 57,-28-1,56-83,-56 55,29 1,-29 27,28-55,-28 84,0-57,56 1,-56 56,0-57,0 29,0 28,0-56,0 28,0-29,28 1,-28 56,0-57,0 29,0-57,0 85,29-28,-29 0,0 0,0-29,28 29,-28 0,0-29,0 57,0-28,28-28,-28 56,0-29,0-27,0 28,0 0,0-1,0 1,0 28,0-28,0 0,28-1,-28 29,0-28,0 0,0 0,0 28,0-57,0 29,29 28,-29-28,0 0,28-1,-28 29,28-28,-28 0,28-28,0 27,-28 1,0 28,0-28,0-29,0 57,29-28,-29 0,0 0,56 0,-56-1,0 1,0 0,0 28,0-28,28-29,-28 57,0-56,0 56,0-28,0 28,29-29,-1 1,-28 28,0-28,0 28,-28 0,28 0,0 28,-29 29,1-57,28 28,0 0,-28 0,28-28,0 28</inkml:trace>
  </inkml:traceGroup>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7:20.79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ACD37EF-B7AD-44E5-BB43-0F39871DEAF1}" emma:medium="tactile" emma:mode="ink">
          <msink:context xmlns:msink="http://schemas.microsoft.com/ink/2010/main" type="inkDrawing" rotatedBoundingBox="10470,2850 10690,2752 10699,2773 10479,2870" shapeName="Other"/>
        </emma:interpretation>
      </emma:emma>
    </inkml:annotationXML>
    <inkml:trace contextRef="#ctx0" brushRef="#br0">226 0,'-28'0,"28"0,-57 28,29 0,-29 0,29-28,0 0</inkml:trace>
  </inkml:traceGroup>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7:18.88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12A7926-1EB0-44E5-8963-5A38374CF46D}" emma:medium="tactile" emma:mode="ink">
          <msink:context xmlns:msink="http://schemas.microsoft.com/ink/2010/main" type="inkDrawing" rotatedBoundingBox="10700,2697 10789,2959 10756,2970 10668,2709" shapeName="Other">
            <msink:destinationLink direction="with" ref="{80D7ABBF-531E-42A2-977D-28EEFF0A9088}"/>
          </msink:context>
        </emma:interpretation>
      </emma:emma>
    </inkml:annotationXML>
    <inkml:trace contextRef="#ctx0" brushRef="#br0">0 0,'28'0,"-28"28,28 1,-28-1,0 0,0 0,0-28,28 28,-28 1,0-29,0 28,0-28,28 28</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7:25.13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81300C53-EEF9-41B4-B5E9-73AEB8A5B323}" emma:medium="tactile" emma:mode="ink">
          <msink:context xmlns:msink="http://schemas.microsoft.com/ink/2010/main" type="inkDrawing" rotatedBoundingBox="8808,2615 9584,5638 9412,5682 8636,2660" semanticType="callout" shapeName="Other"/>
        </emma:interpretation>
      </emma:emma>
    </inkml:annotationXML>
    <inkml:trace contextRef="#ctx0" brushRef="#br0">766 3032,'0'0,"0"-56,0 0,0 27,0-27,-56-57,56 113,0-28,-29-57,29 57,0 28,0-57,0 29,0-28,0 28,0-1,0-27,0 28,0 28,0-57,0 29,0-28,-28 27,-28-55,56 27,-57-27,57 27,0 1,0 56,-28-29,0-27,0 28,28-29,0 29,0 0,0 0,0-1,0-27,-29 0,1 27,0-27,28 28,0-1,0-55,-28 27,28 57,0-28,-57-57,57 57,0 0,-28-28,28 27,-28-27,28 28,0-1,0 1,0 0,0 0,0 28,0-57,-28 29,28 0,-29 28,29-28,0-1,0 1,0 28,0-28,0 0,-28 28,0-57,28 57,0-28,0 0,0 28,0-28,0-1,0 1,0 28,-28-28,28 28,0-28,0 28,0-28,0-1,0 1,0 28,0-28,0 0,0 28,0-29,0 58,0 27,0-28,-29 1,1 55,0-84,28 28,0-28</inkml:trace>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7:26.98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953B0D7-678C-4DCD-8336-EE3E35A8EDEB}" emma:medium="tactile" emma:mode="ink">
          <msink:context xmlns:msink="http://schemas.microsoft.com/ink/2010/main" type="inkDrawing" rotatedBoundingBox="8833,2635 8959,2841 8931,2859 8805,2653" semanticType="callout" shapeName="Other"/>
        </emma:interpretation>
      </emma:emma>
    </inkml:annotationXML>
    <inkml:trace contextRef="#ctx0" brushRef="#br0">0 0,'28'0,"-28"28,28-28,-28 28,29 0,-29 1,28 27,0-28,-28-28</inkml:trace>
  </inkml:traceGroup>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3-17T14:08:11.612"/>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185E7641-EC7F-481F-9C9C-4E2EF2014CFD}" emma:medium="tactile" emma:mode="ink">
          <msink:context xmlns:msink="http://schemas.microsoft.com/ink/2010/main" type="inkDrawing" rotatedBoundingBox="9541,5480 17384,5565 17380,5907 9537,5821" shapeName="Other">
            <msink:destinationLink direction="with" ref="{E6990BDB-2C47-4915-9267-E542ABAD3780}"/>
          </msink:context>
        </emma:interpretation>
      </emma:emma>
    </inkml:annotationXML>
    <inkml:trace contextRef="#ctx0" brushRef="#br0">0 143,'0'0,"28"0,-28 0,56 0,1 0,-1 0,-28 0,-28 0,57 0,-1 0,1 0,-29 0,28 0,29 0,-28 0,-1 0,-28 0,29 0,-1 0,1 0,-57 0,56 0,-28 0,0 0,1 0,-1 0,0 0,-28 0,85 0,-57 0,28 0,57 0,-84 0,27 0,-28 0,0 0,1 0,-1 0,-28 0,28 0,0 0,1 0,-1 0,0 0,0 0,0 0,29-29,-57 29,28 0,57 0,-85 0,28 0,28 0,-56 0,29 0,-1 0,0 0,57 0,-85 0,28 0,28 0,-56 0,29 0,-29 0,28 0,0 0,0 0,-28 0,85 0,-57 0,29 0,-57 0,28 0,0 0,0 0,-28 0,29 0,-1 0,0 0,-28 0,28 0,29 0,-29 0,28 0,-27 0,-29 0,56 0,-28 0,29 0,-29 0,0 0,29 0,-1 0,-28 0,-28 0,57 0,-57 0,56 0,-28 0,29 0,-29 0,-28 0,56 29,-27-1,27-28,-28 0,1 0,-1 0,0 0,-28 28,28-28,57 0,-29 0,-27 0,-1 0,0 28,0 1,-28-29,57 0,-29 0,-28 0,28 0,0 0,1 0,-1 0,0 0,57 0,-1 28,-84-28,57 0,-29 0,0 0,0 0,-28 0,29 0,55 0,-84 0,29 0,-1 0,0 0,-28 0,56 0,-56 0,29 0,-1 0,28 0,-27 0,55-28,-84 28,28 0,1 0,-1 0,-28 0,28 0,0 0,1 0,55 0,-84 0,28 0,-28 0,85 0,-57 0,1 0,-29 0,28 0,0 0,28 0,-27 0,-1 0,0 0,0 0,29 0,-29 0,-28 0,56 0,-27 0,-29 0,56 0,-28 0,1 0,-1 0,-28 0,28 0,-28 0,56 0,-56 0,29 0,-29 0,56 0,-56 0,28 0,29 0,-57 0,28 0,0 0,0 0,-28 0,29 0,-1 0,0 0,-28 0,28 0,1 0,-1 0,0 0,0 0,0 0,1 0,-29 0,56 0,-28 0,1 0,-1 0,0 0,0 28,0-28,1 28,-1-28,-28 0,28 0,0 0,1 0,-1 28,-28-28,28 0,0 0,-28 0,28 0,1 0,-1-28,0 28,-28-28,0 0,28-1,-28 29,29-28,-29 0,0 28,0-28,28 28,-28-29,0 1,0 0,0 28,28-28,-28 0,28 28,-28 0,57 28,-29-28,-28 0,56 0,-56 0,29 0,27 0,-56 0,28 0,-28 0,57 0,-29 0,0 0,0 0,-28 0,29 0,-1 0,0 0,-28 0,28 0,0 0,-28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a:latin typeface="Times New Roman" pitchFamily="18" charset="0"/>
              </a:defRPr>
            </a:lvl1pPr>
          </a:lstStyle>
          <a:p>
            <a:pPr>
              <a:defRPr/>
            </a:pPr>
            <a:endParaRPr lang="en-US" altLang="zh-CN"/>
          </a:p>
        </p:txBody>
      </p:sp>
      <p:sp>
        <p:nvSpPr>
          <p:cNvPr id="320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latin typeface="Times New Roman" pitchFamily="18" charset="0"/>
              </a:defRPr>
            </a:lvl1pPr>
          </a:lstStyle>
          <a:p>
            <a:pPr>
              <a:defRPr/>
            </a:pPr>
            <a:endParaRPr lang="en-US" altLang="zh-CN"/>
          </a:p>
        </p:txBody>
      </p:sp>
      <p:sp>
        <p:nvSpPr>
          <p:cNvPr id="239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0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Times New Roman" pitchFamily="18" charset="0"/>
              </a:defRPr>
            </a:lvl1pPr>
          </a:lstStyle>
          <a:p>
            <a:pPr>
              <a:defRPr/>
            </a:pPr>
            <a:endParaRPr lang="en-US" altLang="zh-CN"/>
          </a:p>
        </p:txBody>
      </p:sp>
      <p:sp>
        <p:nvSpPr>
          <p:cNvPr id="320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Times New Roman" pitchFamily="18" charset="0"/>
              </a:defRPr>
            </a:lvl1pPr>
          </a:lstStyle>
          <a:p>
            <a:pPr>
              <a:defRPr/>
            </a:pPr>
            <a:fld id="{63F4F4AD-C6F6-4598-934E-F485DFD9E1D1}" type="slidenum">
              <a:rPr lang="en-US" altLang="zh-CN"/>
              <a:pPr>
                <a:defRPr/>
              </a:pPr>
              <a:t>‹#›</a:t>
            </a:fld>
            <a:endParaRPr lang="en-US" altLang="zh-CN"/>
          </a:p>
        </p:txBody>
      </p:sp>
    </p:spTree>
    <p:extLst>
      <p:ext uri="{BB962C8B-B14F-4D97-AF65-F5344CB8AC3E}">
        <p14:creationId xmlns:p14="http://schemas.microsoft.com/office/powerpoint/2010/main" val="3027094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7940BD7-A8CF-458D-A16E-121544521B68}" type="slidenum">
              <a:rPr lang="en-US" altLang="zh-CN" sz="1200" smtClean="0">
                <a:latin typeface="Times New Roman" pitchFamily="18" charset="0"/>
              </a:rPr>
              <a:pPr eaLnBrk="1" hangingPunct="1"/>
              <a:t>1</a:t>
            </a:fld>
            <a:endParaRPr lang="en-US" altLang="zh-CN" sz="1200" smtClean="0">
              <a:latin typeface="Times New Roman" pitchFamily="18"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F4F4AD-C6F6-4598-934E-F485DFD9E1D1}" type="slidenum">
              <a:rPr lang="en-US" altLang="zh-CN" smtClean="0"/>
              <a:pPr>
                <a:defRPr/>
              </a:pPr>
              <a:t>16</a:t>
            </a:fld>
            <a:endParaRPr lang="en-US" altLang="zh-CN"/>
          </a:p>
        </p:txBody>
      </p:sp>
    </p:spTree>
    <p:extLst>
      <p:ext uri="{BB962C8B-B14F-4D97-AF65-F5344CB8AC3E}">
        <p14:creationId xmlns:p14="http://schemas.microsoft.com/office/powerpoint/2010/main" val="123777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F4F4AD-C6F6-4598-934E-F485DFD9E1D1}" type="slidenum">
              <a:rPr lang="en-US" altLang="zh-CN" smtClean="0"/>
              <a:pPr>
                <a:defRPr/>
              </a:pPr>
              <a:t>98</a:t>
            </a:fld>
            <a:endParaRPr lang="en-US" altLang="zh-CN"/>
          </a:p>
        </p:txBody>
      </p:sp>
    </p:spTree>
    <p:extLst>
      <p:ext uri="{BB962C8B-B14F-4D97-AF65-F5344CB8AC3E}">
        <p14:creationId xmlns:p14="http://schemas.microsoft.com/office/powerpoint/2010/main" val="103288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F4F4AD-C6F6-4598-934E-F485DFD9E1D1}" type="slidenum">
              <a:rPr lang="en-US" altLang="zh-CN" smtClean="0"/>
              <a:pPr>
                <a:defRPr/>
              </a:pPr>
              <a:t>102</a:t>
            </a:fld>
            <a:endParaRPr lang="en-US" altLang="zh-CN"/>
          </a:p>
        </p:txBody>
      </p:sp>
    </p:spTree>
    <p:extLst>
      <p:ext uri="{BB962C8B-B14F-4D97-AF65-F5344CB8AC3E}">
        <p14:creationId xmlns:p14="http://schemas.microsoft.com/office/powerpoint/2010/main" val="42359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F4F4AD-C6F6-4598-934E-F485DFD9E1D1}" type="slidenum">
              <a:rPr lang="en-US" altLang="zh-CN" smtClean="0"/>
              <a:pPr>
                <a:defRPr/>
              </a:pPr>
              <a:t>140</a:t>
            </a:fld>
            <a:endParaRPr lang="en-US" altLang="zh-CN"/>
          </a:p>
        </p:txBody>
      </p:sp>
    </p:spTree>
    <p:extLst>
      <p:ext uri="{BB962C8B-B14F-4D97-AF65-F5344CB8AC3E}">
        <p14:creationId xmlns:p14="http://schemas.microsoft.com/office/powerpoint/2010/main" val="313848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F4F4AD-C6F6-4598-934E-F485DFD9E1D1}" type="slidenum">
              <a:rPr lang="en-US" altLang="zh-CN" smtClean="0"/>
              <a:pPr>
                <a:defRPr/>
              </a:pPr>
              <a:t>153</a:t>
            </a:fld>
            <a:endParaRPr lang="en-US" altLang="zh-CN"/>
          </a:p>
        </p:txBody>
      </p:sp>
    </p:spTree>
    <p:extLst>
      <p:ext uri="{BB962C8B-B14F-4D97-AF65-F5344CB8AC3E}">
        <p14:creationId xmlns:p14="http://schemas.microsoft.com/office/powerpoint/2010/main" val="3841595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238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7238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D3992525-960C-44BA-BBE2-B2639BA72A9C}" type="datetime8">
              <a:rPr lang="zh-CN" altLang="en-US" smtClean="0"/>
              <a:t>2022年3月16日12时44分</a:t>
            </a:fld>
            <a:endParaRPr lang="en-US" altLang="zh-CN" dirty="0"/>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b="0">
                <a:solidFill>
                  <a:schemeClr val="tx1"/>
                </a:solidFill>
              </a:defRPr>
            </a:lvl1pPr>
          </a:lstStyle>
          <a:p>
            <a:pPr>
              <a:defRPr/>
            </a:pPr>
            <a:fld id="{E2B04DE2-FB87-4EAC-B3A9-AA1BB42931BB}" type="slidenum">
              <a:rPr lang="en-US" altLang="zh-CN"/>
              <a:pPr>
                <a:defRPr/>
              </a:pPr>
              <a:t>‹#›</a:t>
            </a:fld>
            <a:r>
              <a:rPr lang="zh-CN" altLang="en-US"/>
              <a:t>制作人：郝振明 </a:t>
            </a:r>
          </a:p>
        </p:txBody>
      </p:sp>
    </p:spTree>
    <p:extLst>
      <p:ext uri="{BB962C8B-B14F-4D97-AF65-F5344CB8AC3E}">
        <p14:creationId xmlns:p14="http://schemas.microsoft.com/office/powerpoint/2010/main" val="829151302"/>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491C89F-AB97-4467-8E40-CE4F3432AE4E}" type="datetime8">
              <a:rPr lang="zh-CN" altLang="en-US" smtClean="0"/>
              <a:t>2022年3月16日12时44分</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3157212565"/>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FDB7EC3-E7B6-4755-A627-D9DE7DE734A6}" type="datetime8">
              <a:rPr lang="zh-CN" altLang="en-US" smtClean="0"/>
              <a:t>2022年3月16日12时44分</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4291374078"/>
      </p:ext>
    </p:extLst>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lvl1pPr>
              <a:defRPr/>
            </a:lvl1pPr>
          </a:lstStyle>
          <a:p>
            <a:pPr>
              <a:defRPr/>
            </a:pPr>
            <a:fld id="{3E5DF2E1-C26A-47DB-A8A9-CDE45605D8C0}" type="datetime8">
              <a:rPr lang="zh-CN" altLang="en-US" smtClean="0"/>
              <a:t>2022年3月16日12时44分</a:t>
            </a:fld>
            <a:endParaRPr lang="en-US" altLang="zh-CN" dirty="0"/>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2653363995"/>
      </p:ext>
    </p:extLst>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1D6657F0-3290-4AE5-BA40-C6F3E492631E}" type="datetime8">
              <a:rPr lang="zh-CN" altLang="en-US" smtClean="0"/>
              <a:t>2022年3月16日12时44分</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3110284669"/>
      </p:ext>
    </p:extLst>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fld id="{9476665D-E182-4D38-B7DE-446B370E4509}" type="datetime8">
              <a:rPr lang="zh-CN" altLang="en-US" smtClean="0"/>
              <a:t>2022年3月16日12时44分</a:t>
            </a:fld>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241269978"/>
      </p:ext>
    </p:extLst>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600200"/>
            <a:ext cx="8540750" cy="4498975"/>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fld id="{BBB8E496-7716-44D8-8CA4-66591549A361}" type="datetime8">
              <a:rPr lang="zh-CN" altLang="en-US" smtClean="0"/>
              <a:t>2022年3月16日12时44分</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2532154754"/>
      </p:ext>
    </p:extLst>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1558416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2198479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696359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104995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536104"/>
          </a:xfrm>
        </p:spPr>
        <p:txBody>
          <a:bodyPr/>
          <a:lstStyle>
            <a:lvl1pPr>
              <a:defRPr sz="3000" b="1">
                <a:solidFill>
                  <a:srgbClr val="FFFF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01625" y="980728"/>
            <a:ext cx="8540750" cy="5400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301625" y="6453335"/>
            <a:ext cx="2289175" cy="268139"/>
          </a:xfrm>
        </p:spPr>
        <p:txBody>
          <a:bodyPr/>
          <a:lstStyle>
            <a:lvl1pPr>
              <a:defRPr/>
            </a:lvl1pPr>
          </a:lstStyle>
          <a:p>
            <a:pPr>
              <a:defRPr/>
            </a:pPr>
            <a:fld id="{69379ED9-DDF8-4F03-92FA-E66E98362C71}" type="datetime8">
              <a:rPr lang="zh-CN" altLang="en-US" smtClean="0"/>
              <a:t>2022年3月16日12时44分</a:t>
            </a:fld>
            <a:endParaRPr lang="en-US" altLang="zh-CN" dirty="0"/>
          </a:p>
        </p:txBody>
      </p:sp>
      <p:sp>
        <p:nvSpPr>
          <p:cNvPr id="5" name="页脚占位符 4"/>
          <p:cNvSpPr>
            <a:spLocks noGrp="1"/>
          </p:cNvSpPr>
          <p:nvPr>
            <p:ph type="ftr" sz="quarter" idx="11"/>
          </p:nvPr>
        </p:nvSpPr>
        <p:spPr>
          <a:xfrm>
            <a:off x="3124200" y="6453335"/>
            <a:ext cx="2895600" cy="268139"/>
          </a:xfrm>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a:xfrm>
            <a:off x="6553200" y="6453335"/>
            <a:ext cx="2289175" cy="268139"/>
          </a:xfrm>
        </p:spPr>
        <p:txBody>
          <a:bodyPr/>
          <a:lstStyle>
            <a:lvl1pPr>
              <a:defRPr/>
            </a:lvl1pPr>
          </a:lstStyle>
          <a:p>
            <a:pPr>
              <a:defRPr/>
            </a:pPr>
            <a:r>
              <a:rPr lang="zh-CN" altLang="en-US" dirty="0"/>
              <a:t>制作人：郝振明</a:t>
            </a:r>
            <a:r>
              <a:rPr lang="zh-CN" altLang="en-US" b="0" dirty="0">
                <a:solidFill>
                  <a:schemeClr val="tx1"/>
                </a:solidFill>
              </a:rPr>
              <a:t>   </a:t>
            </a:r>
          </a:p>
        </p:txBody>
      </p:sp>
    </p:spTree>
    <p:extLst>
      <p:ext uri="{BB962C8B-B14F-4D97-AF65-F5344CB8AC3E}">
        <p14:creationId xmlns:p14="http://schemas.microsoft.com/office/powerpoint/2010/main" val="4176067081"/>
      </p:ext>
    </p:extLst>
  </p:cSld>
  <p:clrMapOvr>
    <a:masterClrMapping/>
  </p:clrMapOvr>
  <p:transition>
    <p:pull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32320858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1369442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236378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3888686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1059047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1727411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BA4477-21C4-4869-BEAB-3C3C43FB0D5D}"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2609241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2552693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890442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59853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5CA2679-04C1-48D4-B6BD-F842EBFCE1CB}" type="datetime8">
              <a:rPr lang="zh-CN" altLang="en-US" smtClean="0"/>
              <a:t>2022年3月16日12时44分</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3042443481"/>
      </p:ext>
    </p:extLst>
  </p:cSld>
  <p:clrMapOvr>
    <a:masterClrMapping/>
  </p:clrMapOvr>
  <p:transition>
    <p:pull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0884047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5427486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0737059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160304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584173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8950812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4243288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88885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6E694143-7657-45E0-B12E-FACAECBB8687}" type="datetime8">
              <a:rPr lang="zh-CN" altLang="en-US" smtClean="0"/>
              <a:t>2022年3月16日12时44分</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3673765312"/>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FADA24D2-6927-47E4-9AA6-6ABFEED90523}" type="datetime8">
              <a:rPr lang="zh-CN" altLang="en-US" smtClean="0"/>
              <a:t>2022年3月16日12时44分</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2601193540"/>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301625" y="6381327"/>
            <a:ext cx="2289175" cy="340147"/>
          </a:xfrm>
        </p:spPr>
        <p:txBody>
          <a:bodyPr/>
          <a:lstStyle>
            <a:lvl1pPr>
              <a:defRPr/>
            </a:lvl1pPr>
          </a:lstStyle>
          <a:p>
            <a:pPr>
              <a:defRPr/>
            </a:pPr>
            <a:fld id="{D0A9D65F-1CCE-4D64-A02F-CBDD6A9E8F16}" type="datetime8">
              <a:rPr lang="zh-CN" altLang="en-US" smtClean="0"/>
              <a:t>2022年3月16日12时44分</a:t>
            </a:fld>
            <a:endParaRPr lang="en-US" altLang="zh-CN"/>
          </a:p>
        </p:txBody>
      </p:sp>
      <p:sp>
        <p:nvSpPr>
          <p:cNvPr id="4" name="页脚占位符 3"/>
          <p:cNvSpPr>
            <a:spLocks noGrp="1"/>
          </p:cNvSpPr>
          <p:nvPr>
            <p:ph type="ftr" sz="quarter" idx="11"/>
          </p:nvPr>
        </p:nvSpPr>
        <p:spPr>
          <a:xfrm>
            <a:off x="3124200" y="6381327"/>
            <a:ext cx="2895600" cy="340147"/>
          </a:xfrm>
        </p:spPr>
        <p:txBody>
          <a:bodyPr/>
          <a:lstStyle>
            <a:lvl1pPr>
              <a:defRPr/>
            </a:lvl1pPr>
          </a:lstStyle>
          <a:p>
            <a:pPr>
              <a:defRPr/>
            </a:pPr>
            <a:endParaRPr lang="en-US" altLang="zh-CN" dirty="0"/>
          </a:p>
        </p:txBody>
      </p:sp>
      <p:sp>
        <p:nvSpPr>
          <p:cNvPr id="5" name="灯片编号占位符 4"/>
          <p:cNvSpPr>
            <a:spLocks noGrp="1"/>
          </p:cNvSpPr>
          <p:nvPr>
            <p:ph type="sldNum" sz="quarter" idx="12"/>
          </p:nvPr>
        </p:nvSpPr>
        <p:spPr>
          <a:xfrm>
            <a:off x="6553200" y="6381327"/>
            <a:ext cx="2289175" cy="340147"/>
          </a:xfrm>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88666674"/>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2EF7A3AB-1FEC-4C66-B573-DA7AE51DA5CA}" type="datetime8">
              <a:rPr lang="zh-CN" altLang="en-US" smtClean="0"/>
              <a:t>2022年3月16日12时44分</a:t>
            </a:fld>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2093715875"/>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5DD70126-559C-421C-94BA-F1FC55E40917}" type="datetime8">
              <a:rPr lang="zh-CN" altLang="en-US" smtClean="0"/>
              <a:t>2022年3月16日12时44分</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2872960383"/>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4828B6C4-E6DC-4A4D-93D2-7DEC62CAE39E}" type="datetime8">
              <a:rPr lang="zh-CN" altLang="en-US" smtClean="0"/>
              <a:t>2022年3月16日12时44分</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r>
              <a:rPr lang="zh-CN" altLang="en-US"/>
              <a:t>制作人：郝振明</a:t>
            </a:r>
            <a:r>
              <a:rPr lang="zh-CN" altLang="en-US" b="0">
                <a:solidFill>
                  <a:schemeClr val="tx1"/>
                </a:solidFill>
              </a:rPr>
              <a:t>   </a:t>
            </a:r>
          </a:p>
        </p:txBody>
      </p:sp>
    </p:spTree>
    <p:extLst>
      <p:ext uri="{BB962C8B-B14F-4D97-AF65-F5344CB8AC3E}">
        <p14:creationId xmlns:p14="http://schemas.microsoft.com/office/powerpoint/2010/main" val="2662682344"/>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2.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bwMode="auto">
          <a:xfrm>
            <a:off x="301625" y="228600"/>
            <a:ext cx="8540750" cy="6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6387" name="Rectangle 3"/>
          <p:cNvSpPr>
            <a:spLocks noGrp="1" noRot="1" noChangeArrowheads="1"/>
          </p:cNvSpPr>
          <p:nvPr>
            <p:ph type="body" idx="1"/>
          </p:nvPr>
        </p:nvSpPr>
        <p:spPr bwMode="auto">
          <a:xfrm>
            <a:off x="301625" y="980728"/>
            <a:ext cx="854075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71364" name="Rectangle 4"/>
          <p:cNvSpPr>
            <a:spLocks noGrp="1" noChangeArrowheads="1"/>
          </p:cNvSpPr>
          <p:nvPr>
            <p:ph type="dt" sz="half" idx="2"/>
          </p:nvPr>
        </p:nvSpPr>
        <p:spPr bwMode="auto">
          <a:xfrm>
            <a:off x="107504" y="6453336"/>
            <a:ext cx="2289175" cy="3401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kumimoji="0" sz="1400"/>
            </a:lvl1pPr>
          </a:lstStyle>
          <a:p>
            <a:pPr>
              <a:defRPr/>
            </a:pPr>
            <a:fld id="{33D6BBF7-9185-4A5C-B96A-0D7683F834EC}" type="datetime8">
              <a:rPr lang="zh-CN" altLang="en-US" smtClean="0"/>
              <a:t>2022年3月16日12时44分</a:t>
            </a:fld>
            <a:endParaRPr lang="en-US" altLang="zh-CN" dirty="0"/>
          </a:p>
        </p:txBody>
      </p:sp>
      <p:sp>
        <p:nvSpPr>
          <p:cNvPr id="271365" name="Rectangle 5"/>
          <p:cNvSpPr>
            <a:spLocks noGrp="1" noChangeArrowheads="1"/>
          </p:cNvSpPr>
          <p:nvPr>
            <p:ph type="ftr" sz="quarter" idx="3"/>
          </p:nvPr>
        </p:nvSpPr>
        <p:spPr bwMode="auto">
          <a:xfrm>
            <a:off x="3124200" y="6381327"/>
            <a:ext cx="2895600" cy="3401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kumimoji="0" sz="1400"/>
            </a:lvl1pPr>
          </a:lstStyle>
          <a:p>
            <a:pPr>
              <a:defRPr/>
            </a:pPr>
            <a:endParaRPr lang="en-US" altLang="zh-CN" dirty="0"/>
          </a:p>
        </p:txBody>
      </p:sp>
      <p:sp>
        <p:nvSpPr>
          <p:cNvPr id="271366" name="Rectangle 6"/>
          <p:cNvSpPr>
            <a:spLocks noGrp="1" noChangeArrowheads="1"/>
          </p:cNvSpPr>
          <p:nvPr>
            <p:ph type="sldNum" sz="quarter" idx="4"/>
          </p:nvPr>
        </p:nvSpPr>
        <p:spPr bwMode="auto">
          <a:xfrm>
            <a:off x="6553200" y="6453336"/>
            <a:ext cx="2289175"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0" sz="1400" b="1">
                <a:solidFill>
                  <a:srgbClr val="FF9900"/>
                </a:solidFill>
              </a:defRPr>
            </a:lvl1pPr>
          </a:lstStyle>
          <a:p>
            <a:pPr>
              <a:defRPr/>
            </a:pPr>
            <a:r>
              <a:rPr lang="zh-CN" altLang="en-US" dirty="0"/>
              <a:t>制作人：郝振明   </a:t>
            </a:r>
          </a:p>
        </p:txBody>
      </p:sp>
    </p:spTree>
  </p:cSld>
  <p:clrMap bg1="dk2" tx1="lt1" bg2="dk1"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Lst>
  <p:transition>
    <p:pull dir="rd"/>
  </p:transition>
  <p:timing>
    <p:tnLst>
      <p:par>
        <p:cTn id="1" dur="indefinite" restart="never" nodeType="tmRoot"/>
      </p:par>
    </p:tnLst>
  </p:timing>
  <p:hf hdr="0" ftr="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A4477-21C4-4869-BEAB-3C3C43FB0D5D}" type="datetimeFigureOut">
              <a:rPr lang="zh-CN" altLang="en-US" smtClean="0"/>
              <a:t>2022/3/16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F4BF8-FE5F-4CAB-B961-D063709AF36D}" type="slidenum">
              <a:rPr lang="zh-CN" altLang="en-US" smtClean="0"/>
              <a:t>‹#›</a:t>
            </a:fld>
            <a:endParaRPr lang="zh-CN" altLang="en-US"/>
          </a:p>
        </p:txBody>
      </p:sp>
    </p:spTree>
    <p:extLst>
      <p:ext uri="{BB962C8B-B14F-4D97-AF65-F5344CB8AC3E}">
        <p14:creationId xmlns:p14="http://schemas.microsoft.com/office/powerpoint/2010/main" val="131406792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42" descr="图片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0" y="576103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smtClean="0">
                <a:solidFill>
                  <a:schemeClr val="tx1"/>
                </a:solidFill>
                <a:latin typeface="Arial" charset="0"/>
              </a:defRPr>
            </a:lvl1pPr>
          </a:lstStyle>
          <a:p>
            <a:pPr>
              <a:lnSpc>
                <a:spcPct val="100000"/>
              </a:lnSpc>
              <a:spcBef>
                <a:spcPct val="0"/>
              </a:spcBef>
              <a:buClrTx/>
              <a:buSzTx/>
              <a:buFontTx/>
              <a:buNone/>
              <a:defRPr/>
            </a:pPr>
            <a:endParaRPr kumimoji="0" lang="en-US" altLang="zh-CN">
              <a:solidFill>
                <a:srgbClr val="000000"/>
              </a:solidFill>
              <a:ea typeface="宋体"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chemeClr val="tx1"/>
                </a:solidFill>
                <a:latin typeface="Arial" charset="0"/>
              </a:defRPr>
            </a:lvl1pPr>
          </a:lstStyle>
          <a:p>
            <a:pPr algn="ctr">
              <a:lnSpc>
                <a:spcPct val="100000"/>
              </a:lnSpc>
              <a:spcBef>
                <a:spcPct val="0"/>
              </a:spcBef>
              <a:buClrTx/>
              <a:buSzTx/>
              <a:buFontTx/>
              <a:buNone/>
              <a:defRPr/>
            </a:pPr>
            <a:endParaRPr kumimoji="0" lang="en-US" altLang="zh-CN">
              <a:solidFill>
                <a:srgbClr val="000000"/>
              </a:solidFill>
              <a:ea typeface="宋体" charset="-122"/>
            </a:endParaRPr>
          </a:p>
        </p:txBody>
      </p:sp>
      <p:sp>
        <p:nvSpPr>
          <p:cNvPr id="1031" name="Oval 624"/>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998F7D"/>
            </a:prstShdw>
          </a:effectLst>
          <a:extLst>
            <a:ext uri="{91240B29-F687-4F45-9708-019B960494DF}">
              <a14:hiddenLine xmlns:a14="http://schemas.microsoft.com/office/drawing/2010/main" w="9525" algn="ctr">
                <a:solidFill>
                  <a:schemeClr val="tx1"/>
                </a:solidFill>
                <a:round/>
                <a:headEnd/>
                <a:tailEnd/>
              </a14:hiddenLine>
            </a:ext>
          </a:extLst>
        </p:spPr>
        <p:txBody>
          <a:bodyPr lIns="0" tIns="0" rIns="0" bIns="0" anchor="ctr">
            <a:spAutoFit/>
          </a:bodyPr>
          <a:lstStyle>
            <a:lvl1pPr eaLnBrk="0" hangingPunct="0">
              <a:defRPr sz="3600">
                <a:solidFill>
                  <a:schemeClr val="tx2"/>
                </a:solidFill>
                <a:latin typeface="Times New Roman" pitchFamily="18" charset="0"/>
                <a:ea typeface="宋体" charset="-122"/>
              </a:defRPr>
            </a:lvl1pPr>
            <a:lvl2pPr marL="742950" indent="-285750" eaLnBrk="0" hangingPunct="0">
              <a:defRPr sz="3600">
                <a:solidFill>
                  <a:schemeClr val="tx2"/>
                </a:solidFill>
                <a:latin typeface="Times New Roman" pitchFamily="18" charset="0"/>
                <a:ea typeface="宋体" charset="-122"/>
              </a:defRPr>
            </a:lvl2pPr>
            <a:lvl3pPr marL="1143000" indent="-228600" eaLnBrk="0" hangingPunct="0">
              <a:defRPr sz="3600">
                <a:solidFill>
                  <a:schemeClr val="tx2"/>
                </a:solidFill>
                <a:latin typeface="Times New Roman" pitchFamily="18" charset="0"/>
                <a:ea typeface="宋体" charset="-122"/>
              </a:defRPr>
            </a:lvl3pPr>
            <a:lvl4pPr marL="1600200" indent="-228600" eaLnBrk="0" hangingPunct="0">
              <a:defRPr sz="3600">
                <a:solidFill>
                  <a:schemeClr val="tx2"/>
                </a:solidFill>
                <a:latin typeface="Times New Roman" pitchFamily="18" charset="0"/>
                <a:ea typeface="宋体" charset="-122"/>
              </a:defRPr>
            </a:lvl4pPr>
            <a:lvl5pPr marL="2057400" indent="-228600" eaLnBrk="0" hangingPunct="0">
              <a:defRPr sz="3600">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a:solidFill>
                  <a:schemeClr val="tx2"/>
                </a:solidFill>
                <a:latin typeface="Times New Roman" pitchFamily="18" charset="0"/>
                <a:ea typeface="宋体" charset="-122"/>
              </a:defRPr>
            </a:lvl9pPr>
          </a:lstStyle>
          <a:p>
            <a:pPr algn="ctr" eaLnBrk="1" hangingPunct="1">
              <a:lnSpc>
                <a:spcPct val="100000"/>
              </a:lnSpc>
              <a:spcBef>
                <a:spcPct val="0"/>
              </a:spcBef>
              <a:buClrTx/>
              <a:buSzTx/>
              <a:buFontTx/>
              <a:buNone/>
            </a:pPr>
            <a:fld id="{A90BDC90-0677-4280-B746-F0EA1132F709}" type="slidenum">
              <a:rPr kumimoji="0" lang="en-US" altLang="zh-CN" sz="1800" b="1" smtClean="0">
                <a:solidFill>
                  <a:srgbClr val="C75399"/>
                </a:solidFill>
                <a:latin typeface="华文行楷" pitchFamily="2" charset="-122"/>
                <a:ea typeface="华文行楷" pitchFamily="2" charset="-122"/>
              </a:rPr>
              <a:pPr algn="ctr" eaLnBrk="1" hangingPunct="1">
                <a:lnSpc>
                  <a:spcPct val="100000"/>
                </a:lnSpc>
                <a:spcBef>
                  <a:spcPct val="0"/>
                </a:spcBef>
                <a:buClrTx/>
                <a:buSzTx/>
                <a:buFontTx/>
                <a:buNone/>
              </a:pPr>
              <a:t>‹#›</a:t>
            </a:fld>
            <a:endParaRPr kumimoji="0" lang="en-US" altLang="zh-CN" sz="1800" b="1" smtClean="0">
              <a:solidFill>
                <a:srgbClr val="C75399"/>
              </a:solidFill>
              <a:latin typeface="华文行楷" pitchFamily="2" charset="-122"/>
              <a:ea typeface="华文行楷" pitchFamily="2" charset="-122"/>
            </a:endParaRPr>
          </a:p>
        </p:txBody>
      </p:sp>
      <p:sp>
        <p:nvSpPr>
          <p:cNvPr id="1032"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538399"/>
            </a:prstShdw>
          </a:effectLst>
          <a:extLst>
            <a:ext uri="{909E8E84-426E-40DD-AFC4-6F175D3DCCD1}">
              <a14:hiddenFill xmlns:a14="http://schemas.microsoft.com/office/drawing/2010/main">
                <a:solidFill>
                  <a:schemeClr val="accent1"/>
                </a:solidFill>
              </a14:hiddenFill>
            </a:ext>
          </a:extLst>
        </p:spPr>
        <p:txBody>
          <a:bodyPr wrap="none" anchor="ctr">
            <a:spAutoFit/>
          </a:bodyPr>
          <a:lstStyle>
            <a:lvl1pPr eaLnBrk="0" hangingPunct="0">
              <a:defRPr sz="3600">
                <a:solidFill>
                  <a:schemeClr val="tx2"/>
                </a:solidFill>
                <a:latin typeface="Times New Roman" pitchFamily="18" charset="0"/>
                <a:ea typeface="宋体" charset="-122"/>
              </a:defRPr>
            </a:lvl1pPr>
            <a:lvl2pPr marL="742950" indent="-285750" eaLnBrk="0" hangingPunct="0">
              <a:defRPr sz="3600">
                <a:solidFill>
                  <a:schemeClr val="tx2"/>
                </a:solidFill>
                <a:latin typeface="Times New Roman" pitchFamily="18" charset="0"/>
                <a:ea typeface="宋体" charset="-122"/>
              </a:defRPr>
            </a:lvl2pPr>
            <a:lvl3pPr marL="1143000" indent="-228600" eaLnBrk="0" hangingPunct="0">
              <a:defRPr sz="3600">
                <a:solidFill>
                  <a:schemeClr val="tx2"/>
                </a:solidFill>
                <a:latin typeface="Times New Roman" pitchFamily="18" charset="0"/>
                <a:ea typeface="宋体" charset="-122"/>
              </a:defRPr>
            </a:lvl3pPr>
            <a:lvl4pPr marL="1600200" indent="-228600" eaLnBrk="0" hangingPunct="0">
              <a:defRPr sz="3600">
                <a:solidFill>
                  <a:schemeClr val="tx2"/>
                </a:solidFill>
                <a:latin typeface="Times New Roman" pitchFamily="18" charset="0"/>
                <a:ea typeface="宋体" charset="-122"/>
              </a:defRPr>
            </a:lvl4pPr>
            <a:lvl5pPr marL="2057400" indent="-228600" eaLnBrk="0" hangingPunct="0">
              <a:defRPr sz="3600">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a:solidFill>
                  <a:schemeClr val="tx2"/>
                </a:solidFill>
                <a:latin typeface="Times New Roman" pitchFamily="18" charset="0"/>
                <a:ea typeface="宋体" charset="-122"/>
              </a:defRPr>
            </a:lvl9pPr>
          </a:lstStyle>
          <a:p>
            <a:pPr algn="ctr" eaLnBrk="1" hangingPunct="1">
              <a:lnSpc>
                <a:spcPct val="100000"/>
              </a:lnSpc>
              <a:spcBef>
                <a:spcPct val="0"/>
              </a:spcBef>
              <a:buClrTx/>
              <a:buSzTx/>
              <a:buFontTx/>
              <a:buNone/>
            </a:pPr>
            <a:endParaRPr kumimoji="0" lang="zh-CN" altLang="en-US" smtClean="0">
              <a:solidFill>
                <a:srgbClr val="000000"/>
              </a:solidFill>
            </a:endParaRPr>
          </a:p>
        </p:txBody>
      </p:sp>
      <p:sp>
        <p:nvSpPr>
          <p:cNvPr id="1033" name="Text Box 843"/>
          <p:cNvSpPr txBox="1">
            <a:spLocks noChangeArrowheads="1"/>
          </p:cNvSpPr>
          <p:nvPr userDrawn="1"/>
        </p:nvSpPr>
        <p:spPr bwMode="auto">
          <a:xfrm>
            <a:off x="1900238" y="206375"/>
            <a:ext cx="511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itchFamily="18" charset="0"/>
                <a:ea typeface="宋体" charset="-122"/>
              </a:defRPr>
            </a:lvl1pPr>
            <a:lvl2pPr marL="742950" indent="-285750" eaLnBrk="0" hangingPunct="0">
              <a:defRPr sz="3600">
                <a:solidFill>
                  <a:schemeClr val="tx2"/>
                </a:solidFill>
                <a:latin typeface="Times New Roman" pitchFamily="18" charset="0"/>
                <a:ea typeface="宋体" charset="-122"/>
              </a:defRPr>
            </a:lvl2pPr>
            <a:lvl3pPr marL="1143000" indent="-228600" eaLnBrk="0" hangingPunct="0">
              <a:defRPr sz="3600">
                <a:solidFill>
                  <a:schemeClr val="tx2"/>
                </a:solidFill>
                <a:latin typeface="Times New Roman" pitchFamily="18" charset="0"/>
                <a:ea typeface="宋体" charset="-122"/>
              </a:defRPr>
            </a:lvl3pPr>
            <a:lvl4pPr marL="1600200" indent="-228600" eaLnBrk="0" hangingPunct="0">
              <a:defRPr sz="3600">
                <a:solidFill>
                  <a:schemeClr val="tx2"/>
                </a:solidFill>
                <a:latin typeface="Times New Roman" pitchFamily="18" charset="0"/>
                <a:ea typeface="宋体" charset="-122"/>
              </a:defRPr>
            </a:lvl4pPr>
            <a:lvl5pPr marL="2057400" indent="-228600" eaLnBrk="0" hangingPunct="0">
              <a:defRPr sz="3600">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a:solidFill>
                  <a:schemeClr val="tx2"/>
                </a:solidFill>
                <a:latin typeface="Times New Roman" pitchFamily="18" charset="0"/>
                <a:ea typeface="宋体" charset="-122"/>
              </a:defRPr>
            </a:lvl9pPr>
          </a:lstStyle>
          <a:p>
            <a:pPr algn="ctr" eaLnBrk="1" hangingPunct="1">
              <a:lnSpc>
                <a:spcPct val="100000"/>
              </a:lnSpc>
              <a:spcBef>
                <a:spcPct val="50000"/>
              </a:spcBef>
              <a:buClrTx/>
              <a:buSzTx/>
              <a:buFontTx/>
              <a:buNone/>
            </a:pPr>
            <a:r>
              <a:rPr kumimoji="0" lang="zh-CN" altLang="en-US" sz="1800" smtClean="0">
                <a:solidFill>
                  <a:srgbClr val="990000"/>
                </a:solidFill>
                <a:latin typeface="方正姚体简体" pitchFamily="65" charset="-122"/>
                <a:ea typeface="方正姚体简体" pitchFamily="65" charset="-122"/>
              </a:rPr>
              <a:t>第二章    进程的描述与控制</a:t>
            </a:r>
          </a:p>
        </p:txBody>
      </p:sp>
    </p:spTree>
    <p:extLst>
      <p:ext uri="{BB962C8B-B14F-4D97-AF65-F5344CB8AC3E}">
        <p14:creationId xmlns:p14="http://schemas.microsoft.com/office/powerpoint/2010/main" val="841035901"/>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xStyles>
    <p:title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p:titleStyle>
    <p:bodyStyle>
      <a:lvl1pPr marL="342900" indent="-342900" algn="ctr" rtl="0" eaLnBrk="0" fontAlgn="base" hangingPunct="0">
        <a:spcBef>
          <a:spcPct val="0"/>
        </a:spcBef>
        <a:spcAft>
          <a:spcPct val="0"/>
        </a:spcAft>
        <a:defRPr sz="2200">
          <a:solidFill>
            <a:schemeClr val="tx1"/>
          </a:solidFill>
          <a:latin typeface="+mn-lt"/>
          <a:ea typeface="+mn-ea"/>
          <a:cs typeface="+mn-cs"/>
        </a:defRPr>
      </a:lvl1pPr>
      <a:lvl2pPr marL="742950" indent="-285750" algn="ctr" rtl="0" eaLnBrk="0" fontAlgn="base" hangingPunct="0">
        <a:spcBef>
          <a:spcPct val="0"/>
        </a:spcBef>
        <a:spcAft>
          <a:spcPct val="0"/>
        </a:spcAft>
        <a:defRPr sz="2200">
          <a:solidFill>
            <a:schemeClr val="tx1"/>
          </a:solidFill>
          <a:latin typeface="+mn-lt"/>
          <a:ea typeface="+mn-ea"/>
        </a:defRPr>
      </a:lvl2pPr>
      <a:lvl3pPr marL="1143000" indent="-228600" algn="ctr" rtl="0" eaLnBrk="0" fontAlgn="base" hangingPunct="0">
        <a:spcBef>
          <a:spcPct val="0"/>
        </a:spcBef>
        <a:spcAft>
          <a:spcPct val="0"/>
        </a:spcAft>
        <a:defRPr sz="2200">
          <a:solidFill>
            <a:schemeClr val="tx1"/>
          </a:solidFill>
          <a:latin typeface="+mn-lt"/>
          <a:ea typeface="+mn-ea"/>
        </a:defRPr>
      </a:lvl3pPr>
      <a:lvl4pPr marL="1600200" indent="-228600" algn="ctr" rtl="0" eaLnBrk="0" fontAlgn="base" hangingPunct="0">
        <a:spcBef>
          <a:spcPct val="0"/>
        </a:spcBef>
        <a:spcAft>
          <a:spcPct val="0"/>
        </a:spcAft>
        <a:defRPr sz="2200">
          <a:solidFill>
            <a:schemeClr val="tx1"/>
          </a:solidFill>
          <a:latin typeface="+mn-lt"/>
          <a:ea typeface="+mn-ea"/>
        </a:defRPr>
      </a:lvl4pPr>
      <a:lvl5pPr marL="2057400" indent="-228600" algn="ctr" rtl="0" eaLnBrk="0" fontAlgn="base" hangingPunct="0">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14.xml"/><Relationship Id="rId4" Type="http://schemas.openxmlformats.org/officeDocument/2006/relationships/image" Target="../media/image25.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1.jpeg"/><Relationship Id="rId4" Type="http://schemas.openxmlformats.org/officeDocument/2006/relationships/image" Target="../media/image32.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6.jpeg"/><Relationship Id="rId4" Type="http://schemas.openxmlformats.org/officeDocument/2006/relationships/image" Target="../media/image33.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slide" Target="slide174.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jpeg"/><Relationship Id="rId4" Type="http://schemas.openxmlformats.org/officeDocument/2006/relationships/image" Target="../media/image34.wmf"/></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slide" Target="slide197.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slide" Target="slide20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customXml" Target="../ink/ink4.xml"/><Relationship Id="rId18" Type="http://schemas.openxmlformats.org/officeDocument/2006/relationships/image" Target="../media/image16.emf"/><Relationship Id="rId26" Type="http://schemas.openxmlformats.org/officeDocument/2006/relationships/image" Target="../media/image20.emf"/><Relationship Id="rId3" Type="http://schemas.openxmlformats.org/officeDocument/2006/relationships/oleObject" Target="../embeddings/oleObject7.bin"/><Relationship Id="rId21" Type="http://schemas.openxmlformats.org/officeDocument/2006/relationships/customXml" Target="../ink/ink8.xml"/><Relationship Id="rId7" Type="http://schemas.openxmlformats.org/officeDocument/2006/relationships/customXml" Target="../ink/ink1.xml"/><Relationship Id="rId12" Type="http://schemas.openxmlformats.org/officeDocument/2006/relationships/image" Target="../media/image13.emf"/><Relationship Id="rId17" Type="http://schemas.openxmlformats.org/officeDocument/2006/relationships/customXml" Target="../ink/ink6.xml"/><Relationship Id="rId25" Type="http://schemas.openxmlformats.org/officeDocument/2006/relationships/customXml" Target="../ink/ink10.xml"/><Relationship Id="rId2" Type="http://schemas.openxmlformats.org/officeDocument/2006/relationships/slideLayout" Target="../slideLayouts/slideLayout12.xml"/><Relationship Id="rId16" Type="http://schemas.openxmlformats.org/officeDocument/2006/relationships/image" Target="../media/image15.emf"/><Relationship Id="rId20" Type="http://schemas.openxmlformats.org/officeDocument/2006/relationships/image" Target="../media/image17.emf"/><Relationship Id="rId29" Type="http://schemas.openxmlformats.org/officeDocument/2006/relationships/customXml" Target="../ink/ink12.xml"/><Relationship Id="rId1" Type="http://schemas.openxmlformats.org/officeDocument/2006/relationships/vmlDrawing" Target="../drawings/vmlDrawing7.vml"/><Relationship Id="rId6" Type="http://schemas.openxmlformats.org/officeDocument/2006/relationships/image" Target="../media/image14.png"/><Relationship Id="rId11" Type="http://schemas.openxmlformats.org/officeDocument/2006/relationships/customXml" Target="../ink/ink3.xml"/><Relationship Id="rId24" Type="http://schemas.openxmlformats.org/officeDocument/2006/relationships/image" Target="../media/image19.emf"/><Relationship Id="rId5" Type="http://schemas.openxmlformats.org/officeDocument/2006/relationships/image" Target="../media/image6.jpe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1.emf"/><Relationship Id="rId10" Type="http://schemas.openxmlformats.org/officeDocument/2006/relationships/image" Target="../media/image12.emf"/><Relationship Id="rId19" Type="http://schemas.openxmlformats.org/officeDocument/2006/relationships/customXml" Target="../ink/ink7.xml"/><Relationship Id="rId4" Type="http://schemas.openxmlformats.org/officeDocument/2006/relationships/image" Target="../media/image13.wmf"/><Relationship Id="rId9" Type="http://schemas.openxmlformats.org/officeDocument/2006/relationships/customXml" Target="../ink/ink2.xml"/><Relationship Id="rId14" Type="http://schemas.openxmlformats.org/officeDocument/2006/relationships/image" Target="../media/image14.emf"/><Relationship Id="rId22" Type="http://schemas.openxmlformats.org/officeDocument/2006/relationships/image" Target="../media/image18.emf"/><Relationship Id="rId27" Type="http://schemas.openxmlformats.org/officeDocument/2006/relationships/customXml" Target="../ink/ink11.xml"/><Relationship Id="rId30" Type="http://schemas.openxmlformats.org/officeDocument/2006/relationships/image" Target="../media/image2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6.jpeg"/><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jpeg"/><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jpeg"/><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jpeg"/><Relationship Id="rId4" Type="http://schemas.openxmlformats.org/officeDocument/2006/relationships/image" Target="../media/image8.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jpeg"/><Relationship Id="rId4" Type="http://schemas.openxmlformats.org/officeDocument/2006/relationships/image" Target="../media/image9.wmf"/></Relationships>
</file>

<file path=ppt/slides/_rels/slide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5487C80-2581-4A37-B40F-E0E7A1EB2B41}" type="datetime8">
              <a:rPr kumimoji="0" lang="zh-CN" altLang="en-US" sz="1400" smtClean="0"/>
              <a:t>2022年3月16日12时44分</a:t>
            </a:fld>
            <a:endParaRPr kumimoji="0" lang="en-US" altLang="zh-CN" sz="1400" dirty="0" smtClean="0"/>
          </a:p>
        </p:txBody>
      </p:sp>
      <p:sp>
        <p:nvSpPr>
          <p:cNvPr id="327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32772" name="Text Box 4"/>
          <p:cNvSpPr txBox="1">
            <a:spLocks noChangeArrowheads="1"/>
          </p:cNvSpPr>
          <p:nvPr/>
        </p:nvSpPr>
        <p:spPr bwMode="auto">
          <a:xfrm>
            <a:off x="1979712" y="542042"/>
            <a:ext cx="411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sz="4000" b="1" dirty="0">
                <a:solidFill>
                  <a:schemeClr val="tx2"/>
                </a:solidFill>
                <a:latin typeface="华文新魏" pitchFamily="2" charset="-122"/>
                <a:ea typeface="华文新魏" pitchFamily="2" charset="-122"/>
              </a:rPr>
              <a:t>第二章  进程管理</a:t>
            </a:r>
            <a:r>
              <a:rPr lang="zh-CN" altLang="en-US" sz="4000" b="1" dirty="0">
                <a:solidFill>
                  <a:srgbClr val="006600"/>
                </a:solidFill>
                <a:latin typeface="华文新魏" pitchFamily="2" charset="-122"/>
                <a:ea typeface="华文新魏" pitchFamily="2" charset="-122"/>
              </a:rPr>
              <a:t> </a:t>
            </a:r>
          </a:p>
        </p:txBody>
      </p:sp>
      <p:sp>
        <p:nvSpPr>
          <p:cNvPr id="32773" name="Text Box 5"/>
          <p:cNvSpPr txBox="1">
            <a:spLocks noChangeArrowheads="1"/>
          </p:cNvSpPr>
          <p:nvPr/>
        </p:nvSpPr>
        <p:spPr bwMode="auto">
          <a:xfrm>
            <a:off x="1979712" y="1381519"/>
            <a:ext cx="4575291" cy="502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35000"/>
              </a:lnSpc>
              <a:spcBef>
                <a:spcPct val="0"/>
              </a:spcBef>
              <a:buClrTx/>
              <a:buSzTx/>
              <a:buFontTx/>
              <a:buNone/>
            </a:pPr>
            <a:r>
              <a:rPr lang="en-US" altLang="zh-CN" sz="3000" b="1" dirty="0">
                <a:latin typeface="华文新魏" pitchFamily="2" charset="-122"/>
                <a:ea typeface="华文新魏" pitchFamily="2" charset="-122"/>
              </a:rPr>
              <a:t>2.1   </a:t>
            </a:r>
            <a:r>
              <a:rPr lang="zh-CN" altLang="en-US" sz="3000" b="1" dirty="0" smtClean="0">
                <a:latin typeface="华文新魏" pitchFamily="2" charset="-122"/>
                <a:ea typeface="华文新魏" pitchFamily="2" charset="-122"/>
              </a:rPr>
              <a:t>前趋图和程序执行 </a:t>
            </a:r>
            <a:endParaRPr lang="zh-CN" altLang="en-US" sz="3000" b="1" dirty="0">
              <a:latin typeface="华文新魏" pitchFamily="2" charset="-122"/>
              <a:ea typeface="华文新魏" pitchFamily="2" charset="-122"/>
            </a:endParaRPr>
          </a:p>
          <a:p>
            <a:pPr eaLnBrk="1" hangingPunct="1">
              <a:lnSpc>
                <a:spcPct val="135000"/>
              </a:lnSpc>
              <a:spcBef>
                <a:spcPct val="0"/>
              </a:spcBef>
              <a:buClrTx/>
              <a:buSzTx/>
              <a:buFontTx/>
              <a:buNone/>
            </a:pPr>
            <a:r>
              <a:rPr lang="en-US" altLang="zh-CN" sz="3000" b="1" dirty="0">
                <a:solidFill>
                  <a:srgbClr val="FFFF00"/>
                </a:solidFill>
                <a:latin typeface="华文新魏" pitchFamily="2" charset="-122"/>
                <a:ea typeface="华文新魏" pitchFamily="2" charset="-122"/>
              </a:rPr>
              <a:t>2.2   </a:t>
            </a:r>
            <a:r>
              <a:rPr lang="zh-CN" altLang="en-US" sz="3000" b="1" dirty="0">
                <a:solidFill>
                  <a:srgbClr val="FFFF00"/>
                </a:solidFill>
                <a:latin typeface="华文新魏" pitchFamily="2" charset="-122"/>
                <a:ea typeface="华文新魏" pitchFamily="2" charset="-122"/>
              </a:rPr>
              <a:t>进</a:t>
            </a:r>
            <a:r>
              <a:rPr lang="zh-CN" altLang="en-US" sz="3000" b="1" dirty="0" smtClean="0">
                <a:solidFill>
                  <a:srgbClr val="FFFF00"/>
                </a:solidFill>
                <a:latin typeface="华文新魏" pitchFamily="2" charset="-122"/>
                <a:ea typeface="华文新魏" pitchFamily="2" charset="-122"/>
              </a:rPr>
              <a:t>程的描述</a:t>
            </a:r>
            <a:r>
              <a:rPr lang="zh-CN" altLang="en-US" sz="3000" b="1" dirty="0" smtClean="0">
                <a:latin typeface="华文新魏" pitchFamily="2" charset="-122"/>
                <a:ea typeface="华文新魏" pitchFamily="2" charset="-122"/>
              </a:rPr>
              <a:t> </a:t>
            </a:r>
            <a:endParaRPr lang="zh-CN" altLang="en-US" sz="3000" b="1" dirty="0">
              <a:latin typeface="华文新魏" pitchFamily="2" charset="-122"/>
              <a:ea typeface="华文新魏" pitchFamily="2" charset="-122"/>
            </a:endParaRPr>
          </a:p>
          <a:p>
            <a:pPr eaLnBrk="1" hangingPunct="1">
              <a:lnSpc>
                <a:spcPct val="135000"/>
              </a:lnSpc>
              <a:spcBef>
                <a:spcPct val="0"/>
              </a:spcBef>
              <a:buClrTx/>
              <a:buSzTx/>
              <a:buFontTx/>
              <a:buNone/>
            </a:pPr>
            <a:r>
              <a:rPr lang="en-US" altLang="zh-CN" sz="3000" b="1" dirty="0">
                <a:solidFill>
                  <a:srgbClr val="FFFF00"/>
                </a:solidFill>
                <a:latin typeface="华文新魏" pitchFamily="2" charset="-122"/>
                <a:ea typeface="华文新魏" pitchFamily="2" charset="-122"/>
              </a:rPr>
              <a:t>2.3   </a:t>
            </a:r>
            <a:r>
              <a:rPr lang="zh-CN" altLang="en-US" sz="3000" b="1" dirty="0">
                <a:solidFill>
                  <a:srgbClr val="FFFF00"/>
                </a:solidFill>
                <a:latin typeface="华文新魏" pitchFamily="2" charset="-122"/>
                <a:ea typeface="华文新魏" pitchFamily="2" charset="-122"/>
              </a:rPr>
              <a:t>进程控制</a:t>
            </a:r>
            <a:endParaRPr lang="en-US" altLang="zh-CN" sz="3000" b="1" dirty="0">
              <a:solidFill>
                <a:srgbClr val="FFFF00"/>
              </a:solidFill>
              <a:latin typeface="华文新魏" pitchFamily="2" charset="-122"/>
              <a:ea typeface="华文新魏" pitchFamily="2" charset="-122"/>
            </a:endParaRPr>
          </a:p>
          <a:p>
            <a:pPr eaLnBrk="1" hangingPunct="1">
              <a:lnSpc>
                <a:spcPct val="135000"/>
              </a:lnSpc>
              <a:spcBef>
                <a:spcPct val="0"/>
              </a:spcBef>
              <a:buClrTx/>
              <a:buSzTx/>
              <a:buFontTx/>
              <a:buNone/>
            </a:pPr>
            <a:r>
              <a:rPr lang="en-US" altLang="zh-CN" sz="3000" b="1" dirty="0">
                <a:solidFill>
                  <a:srgbClr val="FFFF00"/>
                </a:solidFill>
                <a:latin typeface="华文新魏" pitchFamily="2" charset="-122"/>
                <a:ea typeface="华文新魏" pitchFamily="2" charset="-122"/>
              </a:rPr>
              <a:t>2.4   </a:t>
            </a:r>
            <a:r>
              <a:rPr lang="zh-CN" altLang="en-US" sz="3000" b="1" dirty="0">
                <a:solidFill>
                  <a:srgbClr val="FFFF00"/>
                </a:solidFill>
                <a:latin typeface="华文新魏" pitchFamily="2" charset="-122"/>
                <a:ea typeface="华文新魏" pitchFamily="2" charset="-122"/>
              </a:rPr>
              <a:t>进程同步</a:t>
            </a:r>
          </a:p>
          <a:p>
            <a:pPr eaLnBrk="1" hangingPunct="1">
              <a:lnSpc>
                <a:spcPct val="135000"/>
              </a:lnSpc>
              <a:spcBef>
                <a:spcPct val="0"/>
              </a:spcBef>
              <a:buClrTx/>
              <a:buSzTx/>
              <a:buFontTx/>
              <a:buNone/>
            </a:pPr>
            <a:r>
              <a:rPr lang="en-US" altLang="zh-CN" sz="3000" b="1" dirty="0">
                <a:solidFill>
                  <a:srgbClr val="FFFF00"/>
                </a:solidFill>
                <a:latin typeface="华文新魏" pitchFamily="2" charset="-122"/>
                <a:ea typeface="华文新魏" pitchFamily="2" charset="-122"/>
              </a:rPr>
              <a:t>2.5   </a:t>
            </a:r>
            <a:r>
              <a:rPr lang="zh-CN" altLang="en-US" sz="3000" b="1" dirty="0">
                <a:solidFill>
                  <a:srgbClr val="FFFF00"/>
                </a:solidFill>
                <a:latin typeface="华文新魏" pitchFamily="2" charset="-122"/>
                <a:ea typeface="华文新魏" pitchFamily="2" charset="-122"/>
              </a:rPr>
              <a:t>经典进程的同步问题</a:t>
            </a:r>
            <a:r>
              <a:rPr lang="zh-CN" altLang="en-US" sz="3000" b="1" dirty="0">
                <a:latin typeface="华文新魏" pitchFamily="2" charset="-122"/>
                <a:ea typeface="华文新魏" pitchFamily="2" charset="-122"/>
              </a:rPr>
              <a:t> </a:t>
            </a:r>
          </a:p>
          <a:p>
            <a:pPr eaLnBrk="1" hangingPunct="1">
              <a:lnSpc>
                <a:spcPct val="135000"/>
              </a:lnSpc>
              <a:spcBef>
                <a:spcPct val="0"/>
              </a:spcBef>
              <a:buClrTx/>
              <a:buSzTx/>
              <a:buFontTx/>
              <a:buNone/>
            </a:pPr>
            <a:r>
              <a:rPr lang="en-US" altLang="zh-CN" sz="3000" b="1" dirty="0" smtClean="0">
                <a:latin typeface="华文新魏" pitchFamily="2" charset="-122"/>
                <a:ea typeface="华文新魏" pitchFamily="2" charset="-122"/>
              </a:rPr>
              <a:t>2.6   </a:t>
            </a:r>
            <a:r>
              <a:rPr lang="zh-CN" altLang="en-US" sz="3000" b="1" dirty="0">
                <a:solidFill>
                  <a:srgbClr val="FFFF00"/>
                </a:solidFill>
                <a:latin typeface="华文新魏" pitchFamily="2" charset="-122"/>
                <a:ea typeface="华文新魏" pitchFamily="2" charset="-122"/>
              </a:rPr>
              <a:t>进程通信</a:t>
            </a:r>
            <a:r>
              <a:rPr lang="zh-CN" altLang="en-US" sz="3000" b="1" dirty="0">
                <a:latin typeface="华文新魏" pitchFamily="2" charset="-122"/>
                <a:ea typeface="华文新魏" pitchFamily="2" charset="-122"/>
              </a:rPr>
              <a:t> </a:t>
            </a:r>
          </a:p>
          <a:p>
            <a:pPr eaLnBrk="1" hangingPunct="1">
              <a:lnSpc>
                <a:spcPct val="135000"/>
              </a:lnSpc>
              <a:spcBef>
                <a:spcPct val="0"/>
              </a:spcBef>
              <a:buClrTx/>
              <a:buSzTx/>
              <a:buFontTx/>
              <a:buNone/>
            </a:pPr>
            <a:r>
              <a:rPr lang="en-US" altLang="zh-CN" sz="3000" b="1" dirty="0">
                <a:latin typeface="华文新魏" pitchFamily="2" charset="-122"/>
                <a:ea typeface="华文新魏" pitchFamily="2" charset="-122"/>
              </a:rPr>
              <a:t>2.7   </a:t>
            </a:r>
            <a:r>
              <a:rPr lang="zh-CN" altLang="en-US" sz="3000" b="1" dirty="0">
                <a:latin typeface="华文新魏" pitchFamily="2" charset="-122"/>
                <a:ea typeface="华文新魏" pitchFamily="2" charset="-122"/>
              </a:rPr>
              <a:t>线</a:t>
            </a:r>
            <a:r>
              <a:rPr lang="zh-CN" altLang="en-US" sz="3000" b="1" dirty="0" smtClean="0">
                <a:latin typeface="华文新魏" pitchFamily="2" charset="-122"/>
                <a:ea typeface="华文新魏" pitchFamily="2" charset="-122"/>
              </a:rPr>
              <a:t>程基本概念</a:t>
            </a:r>
            <a:endParaRPr lang="en-US" altLang="zh-CN" sz="3000" b="1" dirty="0" smtClean="0">
              <a:latin typeface="华文新魏" pitchFamily="2" charset="-122"/>
              <a:ea typeface="华文新魏" pitchFamily="2" charset="-122"/>
            </a:endParaRPr>
          </a:p>
          <a:p>
            <a:pPr eaLnBrk="1" hangingPunct="1">
              <a:lnSpc>
                <a:spcPct val="135000"/>
              </a:lnSpc>
              <a:spcBef>
                <a:spcPct val="0"/>
              </a:spcBef>
              <a:buClrTx/>
              <a:buSzTx/>
              <a:buFontTx/>
              <a:buNone/>
            </a:pPr>
            <a:r>
              <a:rPr lang="en-US" altLang="zh-CN" sz="3000" b="1" dirty="0" smtClean="0">
                <a:latin typeface="华文新魏" pitchFamily="2" charset="-122"/>
                <a:ea typeface="华文新魏" pitchFamily="2" charset="-122"/>
              </a:rPr>
              <a:t>2.8   </a:t>
            </a:r>
            <a:r>
              <a:rPr lang="zh-CN" altLang="en-US" sz="3000" b="1" dirty="0" smtClean="0">
                <a:latin typeface="华文新魏" pitchFamily="2" charset="-122"/>
                <a:ea typeface="华文新魏" pitchFamily="2" charset="-122"/>
              </a:rPr>
              <a:t>线程的实现 </a:t>
            </a:r>
            <a:endParaRPr lang="zh-CN" altLang="en-US" sz="3000" b="1" dirty="0">
              <a:latin typeface="华文新魏" pitchFamily="2" charset="-122"/>
              <a:ea typeface="华文新魏" pitchFamily="2" charset="-122"/>
            </a:endParaRPr>
          </a:p>
        </p:txBody>
      </p:sp>
      <p:sp>
        <p:nvSpPr>
          <p:cNvPr id="2" name="圆角矩形 1"/>
          <p:cNvSpPr/>
          <p:nvPr/>
        </p:nvSpPr>
        <p:spPr bwMode="auto">
          <a:xfrm>
            <a:off x="1979712" y="3896342"/>
            <a:ext cx="4392488" cy="612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 name="圆角矩形 2"/>
          <p:cNvSpPr/>
          <p:nvPr/>
        </p:nvSpPr>
        <p:spPr bwMode="auto">
          <a:xfrm>
            <a:off x="1835696" y="3896342"/>
            <a:ext cx="5040560" cy="612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4" name="圆角矩形 3"/>
          <p:cNvSpPr/>
          <p:nvPr/>
        </p:nvSpPr>
        <p:spPr bwMode="auto">
          <a:xfrm>
            <a:off x="6876256" y="1381519"/>
            <a:ext cx="1584176" cy="895353"/>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5" name="圆角矩形 4"/>
          <p:cNvSpPr/>
          <p:nvPr/>
        </p:nvSpPr>
        <p:spPr bwMode="auto">
          <a:xfrm>
            <a:off x="2771800" y="3345321"/>
            <a:ext cx="1728192" cy="55102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0" name="圆角矩形 9"/>
          <p:cNvSpPr/>
          <p:nvPr/>
        </p:nvSpPr>
        <p:spPr bwMode="auto">
          <a:xfrm>
            <a:off x="2771800" y="4077072"/>
            <a:ext cx="3600400" cy="432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1" name="圆角矩形 10"/>
          <p:cNvSpPr/>
          <p:nvPr/>
        </p:nvSpPr>
        <p:spPr bwMode="auto">
          <a:xfrm>
            <a:off x="2771800" y="4661521"/>
            <a:ext cx="1944216" cy="423664"/>
          </a:xfrm>
          <a:prstGeom prst="round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C8C338A-3E19-4275-A3F7-EAA4E4CDDF69}" type="datetime8">
              <a:rPr kumimoji="0" lang="zh-CN" altLang="en-US" sz="1400" smtClean="0"/>
              <a:t>2022年3月16日12时44分</a:t>
            </a:fld>
            <a:endParaRPr kumimoji="0" lang="en-US" altLang="zh-CN" sz="1400" smtClean="0"/>
          </a:p>
        </p:txBody>
      </p:sp>
      <p:sp>
        <p:nvSpPr>
          <p:cNvPr id="378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37892" name="Text Box 4"/>
          <p:cNvSpPr txBox="1">
            <a:spLocks noChangeArrowheads="1"/>
          </p:cNvSpPr>
          <p:nvPr/>
        </p:nvSpPr>
        <p:spPr bwMode="auto">
          <a:xfrm>
            <a:off x="753160" y="91480"/>
            <a:ext cx="7685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2. </a:t>
            </a:r>
            <a:r>
              <a:rPr lang="zh-CN" altLang="en-US" b="1" dirty="0">
                <a:latin typeface="Times New Roman" pitchFamily="18" charset="0"/>
              </a:rPr>
              <a:t>程序并发执行时的特征 </a:t>
            </a:r>
            <a:r>
              <a:rPr lang="zh-CN" altLang="en-US" b="1" dirty="0" smtClean="0">
                <a:latin typeface="Times New Roman" pitchFamily="18" charset="0"/>
              </a:rPr>
              <a:t>（与顺序程序执行时：相反）</a:t>
            </a:r>
            <a:endParaRPr lang="zh-CN" altLang="en-US" b="1" dirty="0">
              <a:latin typeface="Times New Roman" pitchFamily="18" charset="0"/>
            </a:endParaRPr>
          </a:p>
        </p:txBody>
      </p:sp>
      <p:sp>
        <p:nvSpPr>
          <p:cNvPr id="37893" name="Text Box 5"/>
          <p:cNvSpPr txBox="1">
            <a:spLocks noChangeArrowheads="1"/>
          </p:cNvSpPr>
          <p:nvPr/>
        </p:nvSpPr>
        <p:spPr bwMode="auto">
          <a:xfrm>
            <a:off x="753160" y="548680"/>
            <a:ext cx="8139320" cy="222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25000"/>
              </a:lnSpc>
              <a:spcBef>
                <a:spcPct val="0"/>
              </a:spcBef>
              <a:buClrTx/>
              <a:buSzTx/>
              <a:buFontTx/>
              <a:buAutoNum type="arabicParenR"/>
            </a:pPr>
            <a:r>
              <a:rPr lang="zh-CN" altLang="en-US" sz="2200" b="1" u="sng" dirty="0">
                <a:solidFill>
                  <a:srgbClr val="FF0000"/>
                </a:solidFill>
                <a:latin typeface="Times New Roman" pitchFamily="18" charset="0"/>
              </a:rPr>
              <a:t>间断</a:t>
            </a:r>
            <a:r>
              <a:rPr lang="zh-CN" altLang="en-US" sz="2200" b="1" u="sng" dirty="0" smtClean="0">
                <a:solidFill>
                  <a:srgbClr val="FF0000"/>
                </a:solidFill>
                <a:latin typeface="Times New Roman" pitchFamily="18" charset="0"/>
              </a:rPr>
              <a:t>性</a:t>
            </a:r>
            <a:r>
              <a:rPr lang="zh-CN" altLang="en-US" sz="2200" u="sng" dirty="0" smtClean="0">
                <a:latin typeface="Times New Roman" pitchFamily="18" charset="0"/>
              </a:rPr>
              <a:t>：走走停停</a:t>
            </a:r>
            <a:r>
              <a:rPr lang="zh-CN" altLang="en-US" sz="2200" dirty="0" smtClean="0">
                <a:latin typeface="Times New Roman" pitchFamily="18" charset="0"/>
              </a:rPr>
              <a:t>，因为</a:t>
            </a:r>
            <a:r>
              <a:rPr lang="zh-CN" altLang="en-US" sz="2200" b="1" u="sng" dirty="0" smtClean="0">
                <a:solidFill>
                  <a:srgbClr val="FFFF00"/>
                </a:solidFill>
                <a:latin typeface="Times New Roman" pitchFamily="18" charset="0"/>
              </a:rPr>
              <a:t>资源共享</a:t>
            </a:r>
            <a:r>
              <a:rPr lang="zh-CN" altLang="en-US" sz="2200" dirty="0" smtClean="0">
                <a:latin typeface="Times New Roman" pitchFamily="18" charset="0"/>
              </a:rPr>
              <a:t>，导致竞争，结果</a:t>
            </a:r>
            <a:r>
              <a:rPr lang="en-US" altLang="zh-CN" sz="2200" dirty="0" smtClean="0">
                <a:latin typeface="Times New Roman" pitchFamily="18" charset="0"/>
              </a:rPr>
              <a:t>…</a:t>
            </a:r>
            <a:endParaRPr lang="zh-CN" altLang="en-US" sz="2200" dirty="0">
              <a:latin typeface="Times New Roman" pitchFamily="18" charset="0"/>
            </a:endParaRPr>
          </a:p>
          <a:p>
            <a:pPr eaLnBrk="1" hangingPunct="1">
              <a:lnSpc>
                <a:spcPct val="125000"/>
              </a:lnSpc>
              <a:spcBef>
                <a:spcPct val="0"/>
              </a:spcBef>
              <a:buClrTx/>
              <a:buSzTx/>
              <a:buFontTx/>
              <a:buNone/>
            </a:pPr>
            <a:r>
              <a:rPr lang="en-US" altLang="zh-CN" sz="2200" b="1" u="sng" dirty="0">
                <a:solidFill>
                  <a:srgbClr val="FF0000"/>
                </a:solidFill>
                <a:latin typeface="Times New Roman" pitchFamily="18" charset="0"/>
              </a:rPr>
              <a:t>2) </a:t>
            </a:r>
            <a:r>
              <a:rPr lang="zh-CN" altLang="en-US" sz="2200" b="1" u="sng" dirty="0">
                <a:solidFill>
                  <a:srgbClr val="FF0000"/>
                </a:solidFill>
                <a:latin typeface="Times New Roman" pitchFamily="18" charset="0"/>
              </a:rPr>
              <a:t>失去封闭性</a:t>
            </a:r>
            <a:r>
              <a:rPr lang="zh-CN" altLang="en-US" sz="2200" dirty="0">
                <a:latin typeface="Times New Roman" pitchFamily="18" charset="0"/>
              </a:rPr>
              <a:t>：因为</a:t>
            </a:r>
            <a:r>
              <a:rPr lang="zh-CN" altLang="en-US" sz="2200" b="1" u="sng" dirty="0">
                <a:latin typeface="Times New Roman" pitchFamily="18" charset="0"/>
              </a:rPr>
              <a:t>资源共享</a:t>
            </a:r>
            <a:r>
              <a:rPr lang="zh-CN" altLang="en-US" sz="2200" dirty="0" smtClean="0">
                <a:latin typeface="Times New Roman" pitchFamily="18" charset="0"/>
              </a:rPr>
              <a:t>，</a:t>
            </a:r>
            <a:r>
              <a:rPr lang="zh-CN" altLang="en-US" sz="2200" dirty="0">
                <a:latin typeface="Times New Roman" pitchFamily="18" charset="0"/>
              </a:rPr>
              <a:t>导</a:t>
            </a:r>
            <a:r>
              <a:rPr lang="zh-CN" altLang="en-US" sz="2200" dirty="0" smtClean="0">
                <a:latin typeface="Times New Roman" pitchFamily="18" charset="0"/>
              </a:rPr>
              <a:t>致</a:t>
            </a:r>
            <a:r>
              <a:rPr lang="zh-CN" altLang="en-US" sz="2200" b="1" u="sng" dirty="0">
                <a:solidFill>
                  <a:srgbClr val="FFFF00"/>
                </a:solidFill>
                <a:latin typeface="Times New Roman" pitchFamily="18" charset="0"/>
              </a:rPr>
              <a:t>进程间相互影响</a:t>
            </a:r>
            <a:r>
              <a:rPr lang="zh-CN" altLang="en-US" sz="2200" dirty="0" smtClean="0">
                <a:latin typeface="Times New Roman" pitchFamily="18" charset="0"/>
              </a:rPr>
              <a:t>。</a:t>
            </a:r>
            <a:endParaRPr lang="zh-CN" altLang="en-US" sz="2200" dirty="0">
              <a:latin typeface="Times New Roman" pitchFamily="18" charset="0"/>
            </a:endParaRPr>
          </a:p>
          <a:p>
            <a:pPr eaLnBrk="1" hangingPunct="1">
              <a:lnSpc>
                <a:spcPct val="125000"/>
              </a:lnSpc>
              <a:spcBef>
                <a:spcPct val="0"/>
              </a:spcBef>
              <a:buClrTx/>
              <a:buSzTx/>
              <a:buFontTx/>
              <a:buNone/>
            </a:pPr>
            <a:r>
              <a:rPr lang="en-US" altLang="zh-CN" sz="2200" b="1" u="sng" dirty="0">
                <a:solidFill>
                  <a:srgbClr val="FF0000"/>
                </a:solidFill>
                <a:latin typeface="Times New Roman" pitchFamily="18" charset="0"/>
              </a:rPr>
              <a:t>3) </a:t>
            </a:r>
            <a:r>
              <a:rPr lang="zh-CN" altLang="en-US" sz="2200" b="1" u="sng" dirty="0">
                <a:solidFill>
                  <a:srgbClr val="FF0000"/>
                </a:solidFill>
                <a:latin typeface="Times New Roman" pitchFamily="18" charset="0"/>
              </a:rPr>
              <a:t>不可再现性</a:t>
            </a:r>
            <a:r>
              <a:rPr lang="zh-CN" altLang="en-US" sz="2200" dirty="0">
                <a:latin typeface="Times New Roman" pitchFamily="18" charset="0"/>
              </a:rPr>
              <a:t>：因为</a:t>
            </a:r>
            <a:r>
              <a:rPr lang="zh-CN" altLang="en-US" sz="2200" b="1" u="sng" dirty="0">
                <a:latin typeface="Times New Roman" pitchFamily="18" charset="0"/>
              </a:rPr>
              <a:t>资源共享</a:t>
            </a:r>
            <a:r>
              <a:rPr lang="zh-CN" altLang="en-US" sz="2200" dirty="0" smtClean="0">
                <a:latin typeface="Times New Roman" pitchFamily="18" charset="0"/>
              </a:rPr>
              <a:t>，导致</a:t>
            </a:r>
            <a:r>
              <a:rPr lang="zh-CN" altLang="en-US" sz="2200" b="1" u="sng" dirty="0" smtClean="0">
                <a:solidFill>
                  <a:srgbClr val="FFFF00"/>
                </a:solidFill>
                <a:latin typeface="Times New Roman" pitchFamily="18" charset="0"/>
              </a:rPr>
              <a:t>系</a:t>
            </a:r>
            <a:r>
              <a:rPr lang="zh-CN" altLang="en-US" sz="2200" b="1" u="sng" dirty="0">
                <a:solidFill>
                  <a:srgbClr val="FFFF00"/>
                </a:solidFill>
                <a:latin typeface="Times New Roman" pitchFamily="18" charset="0"/>
              </a:rPr>
              <a:t>统资源动态分配</a:t>
            </a:r>
            <a:r>
              <a:rPr lang="zh-CN" altLang="en-US" sz="2200" dirty="0" smtClean="0">
                <a:latin typeface="Times New Roman" pitchFamily="18" charset="0"/>
              </a:rPr>
              <a:t>，某进程</a:t>
            </a:r>
            <a:r>
              <a:rPr lang="zh-CN" altLang="en-US" sz="2200" b="1" dirty="0" smtClean="0">
                <a:solidFill>
                  <a:srgbClr val="FFFF00"/>
                </a:solidFill>
                <a:latin typeface="Times New Roman" pitchFamily="18" charset="0"/>
              </a:rPr>
              <a:t>得到</a:t>
            </a:r>
            <a:r>
              <a:rPr lang="en-US" altLang="zh-CN" sz="2200" dirty="0" smtClean="0">
                <a:latin typeface="Times New Roman" pitchFamily="18" charset="0"/>
              </a:rPr>
              <a:t>/</a:t>
            </a:r>
            <a:r>
              <a:rPr lang="zh-CN" altLang="en-US" sz="2200" b="1" dirty="0">
                <a:solidFill>
                  <a:srgbClr val="FFFF00"/>
                </a:solidFill>
                <a:latin typeface="Times New Roman" pitchFamily="18" charset="0"/>
              </a:rPr>
              <a:t>得不到</a:t>
            </a:r>
            <a:r>
              <a:rPr lang="zh-CN" altLang="en-US" sz="2200" dirty="0" smtClean="0">
                <a:latin typeface="Times New Roman" pitchFamily="18" charset="0"/>
              </a:rPr>
              <a:t>资源运行的结果可能是不一样的。</a:t>
            </a:r>
            <a:endParaRPr lang="en-US" altLang="zh-CN" sz="2200" dirty="0" smtClean="0">
              <a:latin typeface="Times New Roman" pitchFamily="18" charset="0"/>
            </a:endParaRPr>
          </a:p>
          <a:p>
            <a:pPr eaLnBrk="1" hangingPunct="1">
              <a:lnSpc>
                <a:spcPct val="125000"/>
              </a:lnSpc>
              <a:spcBef>
                <a:spcPct val="0"/>
              </a:spcBef>
              <a:buClrTx/>
              <a:buSzTx/>
              <a:buFontTx/>
              <a:buNone/>
            </a:pPr>
            <a:endParaRPr lang="zh-CN" altLang="en-US" sz="2300" dirty="0">
              <a:latin typeface="Times New Roman" pitchFamily="18" charset="0"/>
            </a:endParaRPr>
          </a:p>
        </p:txBody>
      </p:sp>
      <p:sp>
        <p:nvSpPr>
          <p:cNvPr id="37894" name="Text Box 6"/>
          <p:cNvSpPr txBox="1">
            <a:spLocks noChangeArrowheads="1"/>
          </p:cNvSpPr>
          <p:nvPr/>
        </p:nvSpPr>
        <p:spPr bwMode="auto">
          <a:xfrm>
            <a:off x="152229" y="2132856"/>
            <a:ext cx="8820719" cy="439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4000"/>
              </a:lnSpc>
              <a:spcBef>
                <a:spcPts val="300"/>
              </a:spcBef>
              <a:buClrTx/>
              <a:buSzTx/>
              <a:buFontTx/>
              <a:buNone/>
            </a:pPr>
            <a:r>
              <a:rPr lang="en-US" altLang="zh-CN" dirty="0">
                <a:latin typeface="Times New Roman" pitchFamily="18" charset="0"/>
              </a:rPr>
              <a:t>  </a:t>
            </a:r>
            <a:r>
              <a:rPr lang="zh-CN" altLang="en-US" sz="2000" b="1" dirty="0" smtClean="0">
                <a:latin typeface="Times New Roman" pitchFamily="18" charset="0"/>
              </a:rPr>
              <a:t>例如：</a:t>
            </a:r>
          </a:p>
          <a:p>
            <a:pPr algn="just" eaLnBrk="1" hangingPunct="1">
              <a:lnSpc>
                <a:spcPct val="106000"/>
              </a:lnSpc>
              <a:spcBef>
                <a:spcPts val="300"/>
              </a:spcBef>
              <a:buClrTx/>
              <a:buSzTx/>
              <a:buFontTx/>
              <a:buNone/>
            </a:pPr>
            <a:r>
              <a:rPr lang="zh-CN" altLang="en-US" dirty="0" smtClean="0">
                <a:latin typeface="Times New Roman" pitchFamily="18" charset="0"/>
              </a:rPr>
              <a:t>    </a:t>
            </a:r>
            <a:r>
              <a:rPr lang="zh-CN" altLang="en-US" sz="2200" b="1" dirty="0" smtClean="0">
                <a:latin typeface="宋体" pitchFamily="2" charset="-122"/>
              </a:rPr>
              <a:t>有内存中有</a:t>
            </a:r>
            <a:r>
              <a:rPr lang="zh-CN" altLang="en-US" sz="2200" b="1" u="sng" dirty="0" smtClean="0">
                <a:latin typeface="宋体" pitchFamily="2" charset="-122"/>
              </a:rPr>
              <a:t>两个程序</a:t>
            </a:r>
            <a:r>
              <a:rPr lang="en-US" altLang="zh-CN" sz="2200" b="1" u="sng" dirty="0">
                <a:solidFill>
                  <a:schemeClr val="tx2"/>
                </a:solidFill>
                <a:latin typeface="宋体" pitchFamily="2" charset="-122"/>
              </a:rPr>
              <a:t>P</a:t>
            </a:r>
            <a:r>
              <a:rPr lang="en-US" altLang="zh-CN" sz="2200" b="1" u="sng" baseline="-25000" dirty="0">
                <a:solidFill>
                  <a:schemeClr val="tx2"/>
                </a:solidFill>
                <a:latin typeface="宋体" pitchFamily="2" charset="-122"/>
              </a:rPr>
              <a:t>A</a:t>
            </a:r>
            <a:r>
              <a:rPr lang="zh-CN" altLang="en-US" sz="2200" b="1" u="sng" dirty="0" smtClean="0">
                <a:latin typeface="宋体" pitchFamily="2" charset="-122"/>
              </a:rPr>
              <a:t>和</a:t>
            </a:r>
            <a:r>
              <a:rPr lang="en-US" altLang="zh-CN" sz="2200" b="1" u="sng" dirty="0" smtClean="0">
                <a:solidFill>
                  <a:schemeClr val="tx2"/>
                </a:solidFill>
                <a:latin typeface="宋体" pitchFamily="2" charset="-122"/>
              </a:rPr>
              <a:t>P</a:t>
            </a:r>
            <a:r>
              <a:rPr lang="en-US" altLang="zh-CN" sz="2200" b="1" u="sng" baseline="-25000" dirty="0" smtClean="0">
                <a:solidFill>
                  <a:schemeClr val="tx2"/>
                </a:solidFill>
                <a:latin typeface="宋体" pitchFamily="2" charset="-122"/>
              </a:rPr>
              <a:t>B</a:t>
            </a:r>
            <a:r>
              <a:rPr lang="zh-CN" altLang="en-US" sz="2200" b="1" dirty="0" smtClean="0">
                <a:latin typeface="宋体" pitchFamily="2" charset="-122"/>
              </a:rPr>
              <a:t>，它们</a:t>
            </a:r>
            <a:r>
              <a:rPr lang="zh-CN" altLang="en-US" sz="2200" b="1" u="sng" dirty="0" smtClean="0">
                <a:solidFill>
                  <a:srgbClr val="FF0000"/>
                </a:solidFill>
                <a:latin typeface="宋体" pitchFamily="2" charset="-122"/>
              </a:rPr>
              <a:t>共享</a:t>
            </a:r>
            <a:r>
              <a:rPr lang="zh-CN" altLang="en-US" sz="2200" b="1" u="sng" dirty="0" smtClean="0">
                <a:latin typeface="宋体" pitchFamily="2" charset="-122"/>
              </a:rPr>
              <a:t>一个变量 </a:t>
            </a:r>
            <a:r>
              <a:rPr lang="en-US" altLang="zh-CN" sz="2200" b="1" u="sng" dirty="0" smtClean="0">
                <a:solidFill>
                  <a:schemeClr val="tx2"/>
                </a:solidFill>
                <a:latin typeface="宋体" pitchFamily="2" charset="-122"/>
              </a:rPr>
              <a:t>C</a:t>
            </a:r>
            <a:r>
              <a:rPr lang="zh-CN" altLang="en-US" sz="2200" b="1" dirty="0" smtClean="0">
                <a:latin typeface="宋体" pitchFamily="2" charset="-122"/>
              </a:rPr>
              <a:t>，假设 </a:t>
            </a:r>
            <a:r>
              <a:rPr lang="en-US" altLang="zh-CN" sz="2200" b="1" dirty="0" smtClean="0">
                <a:latin typeface="宋体" pitchFamily="2" charset="-122"/>
              </a:rPr>
              <a:t>C</a:t>
            </a:r>
            <a:r>
              <a:rPr lang="zh-CN" altLang="en-US" sz="2200" b="1" baseline="-25000" dirty="0" smtClean="0">
                <a:latin typeface="宋体" pitchFamily="2" charset="-122"/>
              </a:rPr>
              <a:t>初值</a:t>
            </a:r>
            <a:r>
              <a:rPr lang="en-US" altLang="zh-CN" sz="2200" b="1" dirty="0" smtClean="0">
                <a:latin typeface="宋体" pitchFamily="2" charset="-122"/>
              </a:rPr>
              <a:t>=0</a:t>
            </a:r>
            <a:r>
              <a:rPr lang="zh-CN" altLang="en-US" sz="2200" b="1" dirty="0" smtClean="0">
                <a:latin typeface="宋体" pitchFamily="2" charset="-122"/>
              </a:rPr>
              <a:t>。</a:t>
            </a:r>
          </a:p>
          <a:p>
            <a:pPr algn="just" eaLnBrk="1" hangingPunct="1">
              <a:lnSpc>
                <a:spcPct val="106000"/>
              </a:lnSpc>
              <a:spcBef>
                <a:spcPts val="300"/>
              </a:spcBef>
              <a:buClrTx/>
              <a:buSzTx/>
              <a:buFontTx/>
              <a:buNone/>
            </a:pPr>
            <a:r>
              <a:rPr lang="zh-CN" altLang="en-US" sz="2200" b="1" dirty="0" smtClean="0">
                <a:latin typeface="宋体" pitchFamily="2" charset="-122"/>
              </a:rPr>
              <a:t> </a:t>
            </a:r>
            <a:r>
              <a:rPr lang="en-US" altLang="zh-CN" sz="2200" b="1" dirty="0" smtClean="0">
                <a:latin typeface="宋体" pitchFamily="2" charset="-122"/>
              </a:rPr>
              <a:t>1</a:t>
            </a:r>
            <a:r>
              <a:rPr lang="zh-CN" altLang="en-US" sz="2200" b="1" dirty="0" smtClean="0">
                <a:latin typeface="宋体" pitchFamily="2" charset="-122"/>
              </a:rPr>
              <a:t>）程</a:t>
            </a:r>
            <a:r>
              <a:rPr lang="zh-CN" altLang="en-US" sz="2200" b="1" dirty="0">
                <a:latin typeface="宋体" pitchFamily="2" charset="-122"/>
              </a:rPr>
              <a:t>序</a:t>
            </a:r>
            <a:r>
              <a:rPr lang="en-US" altLang="zh-CN" sz="2200" b="1" dirty="0">
                <a:latin typeface="宋体" pitchFamily="2" charset="-122"/>
              </a:rPr>
              <a:t>P</a:t>
            </a:r>
            <a:r>
              <a:rPr lang="en-US" altLang="zh-CN" sz="2200" b="1" baseline="-25000" dirty="0">
                <a:latin typeface="宋体" pitchFamily="2" charset="-122"/>
              </a:rPr>
              <a:t>A</a:t>
            </a:r>
            <a:r>
              <a:rPr lang="zh-CN" altLang="en-US" sz="2200" b="1" dirty="0">
                <a:latin typeface="宋体" pitchFamily="2" charset="-122"/>
              </a:rPr>
              <a:t>执行</a:t>
            </a:r>
            <a:r>
              <a:rPr lang="en-US" altLang="zh-CN" sz="2200" b="1" dirty="0">
                <a:latin typeface="宋体" pitchFamily="2" charset="-122"/>
              </a:rPr>
              <a:t>C++</a:t>
            </a:r>
            <a:r>
              <a:rPr lang="zh-CN" altLang="en-US" sz="2200" b="1" dirty="0">
                <a:latin typeface="宋体" pitchFamily="2" charset="-122"/>
              </a:rPr>
              <a:t>，程序</a:t>
            </a:r>
            <a:r>
              <a:rPr lang="en-US" altLang="zh-CN" sz="2200" b="1" dirty="0">
                <a:latin typeface="宋体" pitchFamily="2" charset="-122"/>
              </a:rPr>
              <a:t>P</a:t>
            </a:r>
            <a:r>
              <a:rPr lang="en-US" altLang="zh-CN" sz="2200" b="1" baseline="-25000" dirty="0">
                <a:latin typeface="宋体" pitchFamily="2" charset="-122"/>
              </a:rPr>
              <a:t>B</a:t>
            </a:r>
            <a:r>
              <a:rPr lang="zh-CN" altLang="en-US" sz="2200" b="1" dirty="0">
                <a:latin typeface="宋体" pitchFamily="2" charset="-122"/>
              </a:rPr>
              <a:t>也执行</a:t>
            </a:r>
            <a:r>
              <a:rPr lang="en-US" altLang="zh-CN" sz="2200" b="1" dirty="0">
                <a:latin typeface="宋体" pitchFamily="2" charset="-122"/>
              </a:rPr>
              <a:t>C++</a:t>
            </a:r>
            <a:r>
              <a:rPr lang="zh-CN" altLang="en-US" sz="2200" b="1" dirty="0">
                <a:latin typeface="宋体" pitchFamily="2" charset="-122"/>
              </a:rPr>
              <a:t>；当程序</a:t>
            </a:r>
            <a:r>
              <a:rPr lang="zh-CN" altLang="en-US" sz="2200" b="1" dirty="0">
                <a:solidFill>
                  <a:srgbClr val="FF0000"/>
                </a:solidFill>
                <a:latin typeface="宋体" pitchFamily="2" charset="-122"/>
              </a:rPr>
              <a:t>顺序执行</a:t>
            </a:r>
            <a:r>
              <a:rPr lang="zh-CN" altLang="en-US" sz="2200" b="1" dirty="0">
                <a:latin typeface="宋体" pitchFamily="2" charset="-122"/>
              </a:rPr>
              <a:t>时，</a:t>
            </a:r>
            <a:r>
              <a:rPr lang="en-US" altLang="zh-CN" sz="2200" b="1" dirty="0">
                <a:latin typeface="宋体" pitchFamily="2" charset="-122"/>
              </a:rPr>
              <a:t>C</a:t>
            </a:r>
            <a:r>
              <a:rPr lang="zh-CN" altLang="en-US" sz="2200" b="1" dirty="0">
                <a:latin typeface="宋体" pitchFamily="2" charset="-122"/>
              </a:rPr>
              <a:t>的结</a:t>
            </a:r>
            <a:r>
              <a:rPr lang="zh-CN" altLang="en-US" sz="2200" b="1" dirty="0" smtClean="0">
                <a:latin typeface="宋体" pitchFamily="2" charset="-122"/>
              </a:rPr>
              <a:t>果一定是</a:t>
            </a:r>
            <a:r>
              <a:rPr lang="en-US" altLang="zh-CN" sz="2200" b="1" dirty="0" smtClean="0">
                <a:latin typeface="宋体" pitchFamily="2" charset="-122"/>
              </a:rPr>
              <a:t>2</a:t>
            </a:r>
            <a:r>
              <a:rPr lang="zh-CN" altLang="en-US" sz="2200" b="1" dirty="0" smtClean="0">
                <a:latin typeface="宋体" pitchFamily="2" charset="-122"/>
              </a:rPr>
              <a:t>。</a:t>
            </a:r>
            <a:endParaRPr lang="zh-CN" altLang="en-US" sz="2200" b="1" dirty="0">
              <a:latin typeface="宋体" pitchFamily="2" charset="-122"/>
            </a:endParaRPr>
          </a:p>
          <a:p>
            <a:pPr algn="just" eaLnBrk="1" hangingPunct="1">
              <a:lnSpc>
                <a:spcPct val="106000"/>
              </a:lnSpc>
              <a:spcBef>
                <a:spcPts val="300"/>
              </a:spcBef>
              <a:buClrTx/>
              <a:buSzTx/>
              <a:buFontTx/>
              <a:buNone/>
            </a:pPr>
            <a:r>
              <a:rPr lang="zh-CN" altLang="en-US" sz="2200" b="1" dirty="0">
                <a:latin typeface="宋体" pitchFamily="2" charset="-122"/>
              </a:rPr>
              <a:t> </a:t>
            </a:r>
            <a:r>
              <a:rPr lang="en-US" altLang="zh-CN" sz="2200" b="1" dirty="0" smtClean="0">
                <a:latin typeface="宋体" pitchFamily="2" charset="-122"/>
              </a:rPr>
              <a:t>2</a:t>
            </a:r>
            <a:r>
              <a:rPr lang="zh-CN" altLang="en-US" sz="2200" b="1" dirty="0" smtClean="0">
                <a:latin typeface="宋体" pitchFamily="2" charset="-122"/>
              </a:rPr>
              <a:t>）当</a:t>
            </a:r>
            <a:r>
              <a:rPr lang="zh-CN" altLang="en-US" sz="2200" b="1" dirty="0">
                <a:latin typeface="宋体" pitchFamily="2" charset="-122"/>
              </a:rPr>
              <a:t>程序</a:t>
            </a:r>
            <a:r>
              <a:rPr lang="zh-CN" altLang="en-US" sz="2200" b="1" dirty="0">
                <a:solidFill>
                  <a:srgbClr val="FF0000"/>
                </a:solidFill>
                <a:latin typeface="宋体" pitchFamily="2" charset="-122"/>
              </a:rPr>
              <a:t>并发执行</a:t>
            </a:r>
            <a:r>
              <a:rPr lang="zh-CN" altLang="en-US" sz="2200" b="1" dirty="0">
                <a:latin typeface="宋体" pitchFamily="2" charset="-122"/>
              </a:rPr>
              <a:t>时，</a:t>
            </a:r>
            <a:r>
              <a:rPr lang="en-US" altLang="zh-CN" sz="2200" b="1" dirty="0">
                <a:latin typeface="宋体" pitchFamily="2" charset="-122"/>
              </a:rPr>
              <a:t>C</a:t>
            </a:r>
            <a:r>
              <a:rPr lang="zh-CN" altLang="en-US" sz="2200" b="1" dirty="0">
                <a:latin typeface="宋体" pitchFamily="2" charset="-122"/>
              </a:rPr>
              <a:t>的结果</a:t>
            </a:r>
            <a:r>
              <a:rPr lang="zh-CN" altLang="en-US" sz="2200" b="1" u="sng" dirty="0">
                <a:latin typeface="宋体" pitchFamily="2" charset="-122"/>
              </a:rPr>
              <a:t>可能为</a:t>
            </a:r>
            <a:r>
              <a:rPr lang="en-US" altLang="zh-CN" sz="2200" b="1" u="sng" dirty="0">
                <a:latin typeface="宋体" pitchFamily="2" charset="-122"/>
              </a:rPr>
              <a:t>2</a:t>
            </a:r>
            <a:r>
              <a:rPr lang="zh-CN" altLang="en-US" sz="2200" b="1" u="sng" dirty="0">
                <a:latin typeface="宋体" pitchFamily="2" charset="-122"/>
              </a:rPr>
              <a:t>，也可能为</a:t>
            </a:r>
            <a:r>
              <a:rPr lang="en-US" altLang="zh-CN" sz="2200" b="1" u="sng" dirty="0">
                <a:latin typeface="宋体" pitchFamily="2" charset="-122"/>
              </a:rPr>
              <a:t>1</a:t>
            </a:r>
            <a:r>
              <a:rPr lang="zh-CN" altLang="en-US" sz="2200" b="1" dirty="0">
                <a:latin typeface="宋体" pitchFamily="2" charset="-122"/>
              </a:rPr>
              <a:t>。</a:t>
            </a:r>
            <a:r>
              <a:rPr lang="zh-CN" altLang="en-US" sz="2200" b="1" dirty="0" smtClean="0">
                <a:latin typeface="宋体" pitchFamily="2" charset="-122"/>
              </a:rPr>
              <a:t>？</a:t>
            </a:r>
            <a:endParaRPr lang="zh-CN" altLang="en-US" sz="2200" b="1" dirty="0">
              <a:latin typeface="宋体" pitchFamily="2" charset="-122"/>
            </a:endParaRPr>
          </a:p>
          <a:p>
            <a:pPr algn="just" eaLnBrk="1" hangingPunct="1">
              <a:lnSpc>
                <a:spcPct val="106000"/>
              </a:lnSpc>
              <a:spcBef>
                <a:spcPts val="300"/>
              </a:spcBef>
              <a:buClrTx/>
              <a:buSzTx/>
              <a:buFontTx/>
              <a:buNone/>
            </a:pPr>
            <a:r>
              <a:rPr lang="zh-CN" altLang="en-US" sz="2200" b="1" dirty="0">
                <a:latin typeface="宋体" pitchFamily="2" charset="-122"/>
              </a:rPr>
              <a:t>    </a:t>
            </a:r>
            <a:r>
              <a:rPr lang="zh-CN" altLang="en-US" sz="2200" b="1" dirty="0" smtClean="0">
                <a:latin typeface="宋体" pitchFamily="2" charset="-122"/>
              </a:rPr>
              <a:t>原因</a:t>
            </a:r>
            <a:r>
              <a:rPr lang="zh-CN" altLang="en-US" sz="2200" b="1" dirty="0">
                <a:latin typeface="宋体" pitchFamily="2" charset="-122"/>
              </a:rPr>
              <a:t>之一</a:t>
            </a:r>
            <a:r>
              <a:rPr lang="zh-CN" altLang="en-US" sz="2200" b="1" dirty="0" smtClean="0">
                <a:latin typeface="宋体" pitchFamily="2" charset="-122"/>
              </a:rPr>
              <a:t>： </a:t>
            </a:r>
            <a:r>
              <a:rPr lang="en-US" altLang="zh-CN" sz="2200" b="1" dirty="0">
                <a:latin typeface="宋体" pitchFamily="2" charset="-122"/>
              </a:rPr>
              <a:t>C++</a:t>
            </a:r>
            <a:r>
              <a:rPr lang="zh-CN" altLang="en-US" sz="2200" b="1" dirty="0">
                <a:latin typeface="宋体" pitchFamily="2" charset="-122"/>
              </a:rPr>
              <a:t>可以被看作如下三个动</a:t>
            </a:r>
            <a:r>
              <a:rPr lang="zh-CN" altLang="en-US" sz="2200" b="1" dirty="0" smtClean="0">
                <a:latin typeface="宋体" pitchFamily="2" charset="-122"/>
              </a:rPr>
              <a:t>作：     </a:t>
            </a:r>
          </a:p>
          <a:p>
            <a:pPr algn="just" eaLnBrk="1" hangingPunct="1">
              <a:lnSpc>
                <a:spcPct val="106000"/>
              </a:lnSpc>
              <a:spcBef>
                <a:spcPts val="300"/>
              </a:spcBef>
              <a:buClrTx/>
              <a:buSzTx/>
              <a:buFontTx/>
              <a:buNone/>
            </a:pPr>
            <a:r>
              <a:rPr lang="zh-CN" altLang="en-US" sz="2200" b="1" dirty="0" smtClean="0">
                <a:latin typeface="宋体" pitchFamily="2" charset="-122"/>
              </a:rPr>
              <a:t>      （</a:t>
            </a:r>
            <a:r>
              <a:rPr lang="en-US" altLang="zh-CN" sz="2200" b="1" dirty="0" smtClean="0">
                <a:latin typeface="Times New Roman" pitchFamily="18" charset="0"/>
              </a:rPr>
              <a:t>1</a:t>
            </a:r>
            <a:r>
              <a:rPr lang="zh-CN" altLang="en-US" sz="2200" b="1" dirty="0" smtClean="0">
                <a:latin typeface="Times New Roman" pitchFamily="18" charset="0"/>
              </a:rPr>
              <a:t>）</a:t>
            </a:r>
            <a:r>
              <a:rPr lang="en-US" altLang="zh-CN" sz="2200" b="1" dirty="0" smtClean="0">
                <a:latin typeface="Times New Roman" pitchFamily="18" charset="0"/>
              </a:rPr>
              <a:t>R=C, </a:t>
            </a:r>
            <a:r>
              <a:rPr lang="zh-CN" altLang="en-US" sz="2200" b="1" dirty="0" smtClean="0">
                <a:latin typeface="Times New Roman" pitchFamily="18" charset="0"/>
              </a:rPr>
              <a:t>（</a:t>
            </a:r>
            <a:r>
              <a:rPr lang="en-US" altLang="zh-CN" sz="2200" b="1" dirty="0" smtClean="0">
                <a:latin typeface="Times New Roman" pitchFamily="18" charset="0"/>
              </a:rPr>
              <a:t>2</a:t>
            </a:r>
            <a:r>
              <a:rPr lang="zh-CN" altLang="en-US" sz="2200" b="1" dirty="0" smtClean="0">
                <a:latin typeface="Times New Roman" pitchFamily="18" charset="0"/>
              </a:rPr>
              <a:t>）</a:t>
            </a:r>
            <a:r>
              <a:rPr lang="en-US" altLang="zh-CN" sz="2200" b="1" dirty="0" smtClean="0">
                <a:latin typeface="Times New Roman" pitchFamily="18" charset="0"/>
              </a:rPr>
              <a:t>R++, </a:t>
            </a:r>
            <a:r>
              <a:rPr lang="zh-CN" altLang="en-US" sz="2200" b="1" dirty="0" smtClean="0">
                <a:latin typeface="Times New Roman" pitchFamily="18" charset="0"/>
              </a:rPr>
              <a:t>（</a:t>
            </a:r>
            <a:r>
              <a:rPr lang="en-US" altLang="zh-CN" sz="2200" b="1" dirty="0" smtClean="0">
                <a:latin typeface="Times New Roman" pitchFamily="18" charset="0"/>
              </a:rPr>
              <a:t>3</a:t>
            </a:r>
            <a:r>
              <a:rPr lang="zh-CN" altLang="en-US" sz="2200" b="1" dirty="0" smtClean="0">
                <a:latin typeface="Times New Roman" pitchFamily="18" charset="0"/>
              </a:rPr>
              <a:t>）</a:t>
            </a:r>
            <a:r>
              <a:rPr lang="en-US" altLang="zh-CN" sz="2200" b="1" dirty="0" smtClean="0">
                <a:latin typeface="Times New Roman" pitchFamily="18" charset="0"/>
              </a:rPr>
              <a:t>C=R</a:t>
            </a:r>
            <a:r>
              <a:rPr lang="zh-CN" altLang="en-US" sz="2200" b="1" dirty="0" smtClean="0">
                <a:latin typeface="Times New Roman" pitchFamily="18" charset="0"/>
              </a:rPr>
              <a:t>。</a:t>
            </a:r>
          </a:p>
          <a:p>
            <a:pPr algn="just" eaLnBrk="1" hangingPunct="1">
              <a:lnSpc>
                <a:spcPct val="106000"/>
              </a:lnSpc>
              <a:spcBef>
                <a:spcPts val="300"/>
              </a:spcBef>
              <a:buClrTx/>
              <a:buSzTx/>
              <a:buFontTx/>
              <a:buNone/>
            </a:pPr>
            <a:r>
              <a:rPr lang="zh-CN" altLang="en-US" sz="2200" b="1" dirty="0" smtClean="0">
                <a:latin typeface="宋体" pitchFamily="2" charset="-122"/>
              </a:rPr>
              <a:t>  </a:t>
            </a:r>
            <a:r>
              <a:rPr lang="zh-CN" altLang="en-US" sz="2100" b="1" dirty="0" smtClean="0">
                <a:latin typeface="宋体" pitchFamily="2" charset="-122"/>
              </a:rPr>
              <a:t>如</a:t>
            </a:r>
            <a:r>
              <a:rPr lang="zh-CN" altLang="en-US" sz="2100" b="1" dirty="0">
                <a:latin typeface="宋体" pitchFamily="2" charset="-122"/>
              </a:rPr>
              <a:t>果</a:t>
            </a:r>
            <a:r>
              <a:rPr lang="en-US" altLang="zh-CN" sz="2100" b="1" dirty="0">
                <a:latin typeface="宋体" pitchFamily="2" charset="-122"/>
              </a:rPr>
              <a:t>P</a:t>
            </a:r>
            <a:r>
              <a:rPr lang="en-US" altLang="zh-CN" sz="2100" b="1" baseline="-25000" dirty="0">
                <a:latin typeface="Times New Roman" pitchFamily="18" charset="0"/>
              </a:rPr>
              <a:t>A</a:t>
            </a:r>
            <a:r>
              <a:rPr lang="zh-CN" altLang="en-US" sz="2100" b="1" dirty="0">
                <a:latin typeface="宋体" pitchFamily="2" charset="-122"/>
              </a:rPr>
              <a:t>先执行了（</a:t>
            </a:r>
            <a:r>
              <a:rPr lang="en-US" altLang="zh-CN" sz="2100" b="1" dirty="0">
                <a:latin typeface="宋体" pitchFamily="2" charset="-122"/>
              </a:rPr>
              <a:t>1</a:t>
            </a:r>
            <a:r>
              <a:rPr lang="zh-CN" altLang="en-US" sz="2100" b="1" dirty="0">
                <a:latin typeface="宋体" pitchFamily="2" charset="-122"/>
              </a:rPr>
              <a:t>），则</a:t>
            </a:r>
            <a:r>
              <a:rPr lang="en-US" altLang="zh-CN" sz="2100" b="1" dirty="0" err="1" smtClean="0">
                <a:latin typeface="Times New Roman" pitchFamily="18" charset="0"/>
              </a:rPr>
              <a:t>R</a:t>
            </a:r>
            <a:r>
              <a:rPr lang="en-US" altLang="zh-CN" sz="2100" b="1" baseline="-25000" dirty="0" err="1" smtClean="0">
                <a:latin typeface="Times New Roman" pitchFamily="18" charset="0"/>
              </a:rPr>
              <a:t>i</a:t>
            </a:r>
            <a:r>
              <a:rPr lang="en-US" altLang="zh-CN" sz="2100" b="1" dirty="0" smtClean="0">
                <a:latin typeface="Times New Roman" pitchFamily="18" charset="0"/>
              </a:rPr>
              <a:t>=C(=0)</a:t>
            </a:r>
            <a:r>
              <a:rPr lang="zh-CN" altLang="en-US" sz="2100" b="1" dirty="0" smtClean="0">
                <a:latin typeface="宋体" pitchFamily="2" charset="-122"/>
              </a:rPr>
              <a:t>；它</a:t>
            </a:r>
            <a:r>
              <a:rPr lang="zh-CN" altLang="en-US" sz="2100" b="1" dirty="0">
                <a:latin typeface="宋体" pitchFamily="2" charset="-122"/>
              </a:rPr>
              <a:t>再执</a:t>
            </a:r>
            <a:r>
              <a:rPr lang="zh-CN" altLang="en-US" sz="2100" b="1" dirty="0" smtClean="0">
                <a:latin typeface="宋体" pitchFamily="2" charset="-122"/>
              </a:rPr>
              <a:t>行</a:t>
            </a:r>
            <a:r>
              <a:rPr lang="en-US" altLang="zh-CN" sz="2100" b="1" dirty="0" smtClean="0"/>
              <a:t>(2)</a:t>
            </a:r>
            <a:r>
              <a:rPr lang="zh-CN" altLang="en-US" sz="2100" b="1" dirty="0" smtClean="0">
                <a:latin typeface="宋体" pitchFamily="2" charset="-122"/>
              </a:rPr>
              <a:t>，</a:t>
            </a:r>
            <a:r>
              <a:rPr lang="zh-CN" altLang="en-US" sz="2100" b="1" dirty="0">
                <a:latin typeface="宋体" pitchFamily="2" charset="-122"/>
              </a:rPr>
              <a:t>使得</a:t>
            </a:r>
            <a:r>
              <a:rPr lang="en-US" altLang="zh-CN" sz="2100" b="1" dirty="0">
                <a:latin typeface="Times New Roman" pitchFamily="18" charset="0"/>
              </a:rPr>
              <a:t>C=0</a:t>
            </a:r>
            <a:r>
              <a:rPr lang="zh-CN" altLang="en-US" sz="2100" b="1" dirty="0">
                <a:latin typeface="Times New Roman" pitchFamily="18" charset="0"/>
              </a:rPr>
              <a:t>、</a:t>
            </a:r>
            <a:r>
              <a:rPr lang="en-US" altLang="zh-CN" sz="2100" b="1" dirty="0" err="1" smtClean="0">
                <a:solidFill>
                  <a:srgbClr val="FF0000"/>
                </a:solidFill>
                <a:latin typeface="Times New Roman" pitchFamily="18" charset="0"/>
              </a:rPr>
              <a:t>R</a:t>
            </a:r>
            <a:r>
              <a:rPr lang="en-US" altLang="zh-CN" sz="2100" b="1" baseline="-25000" dirty="0" err="1" smtClean="0">
                <a:solidFill>
                  <a:srgbClr val="FF0000"/>
                </a:solidFill>
                <a:latin typeface="Times New Roman" pitchFamily="18" charset="0"/>
              </a:rPr>
              <a:t>i</a:t>
            </a:r>
            <a:r>
              <a:rPr lang="en-US" altLang="zh-CN" sz="2100" b="1" dirty="0" smtClean="0">
                <a:solidFill>
                  <a:srgbClr val="FF0000"/>
                </a:solidFill>
                <a:latin typeface="Times New Roman" pitchFamily="18" charset="0"/>
              </a:rPr>
              <a:t>=1</a:t>
            </a:r>
            <a:r>
              <a:rPr lang="zh-CN" altLang="en-US" sz="2100" b="1" dirty="0">
                <a:latin typeface="Times New Roman" pitchFamily="18" charset="0"/>
              </a:rPr>
              <a:t>；</a:t>
            </a:r>
          </a:p>
          <a:p>
            <a:pPr algn="just" eaLnBrk="1" hangingPunct="1">
              <a:lnSpc>
                <a:spcPct val="106000"/>
              </a:lnSpc>
              <a:spcBef>
                <a:spcPts val="300"/>
              </a:spcBef>
              <a:buClrTx/>
              <a:buSzTx/>
              <a:buFontTx/>
              <a:buNone/>
            </a:pPr>
            <a:r>
              <a:rPr lang="zh-CN" altLang="en-US" sz="2100" b="1" dirty="0">
                <a:latin typeface="宋体" pitchFamily="2" charset="-122"/>
              </a:rPr>
              <a:t> </a:t>
            </a:r>
            <a:r>
              <a:rPr lang="zh-CN" altLang="en-US" sz="2100" b="1" dirty="0" smtClean="0">
                <a:latin typeface="宋体" pitchFamily="2" charset="-122"/>
              </a:rPr>
              <a:t> </a:t>
            </a:r>
            <a:r>
              <a:rPr lang="zh-CN" altLang="en-US" sz="2100" b="1" dirty="0" smtClean="0"/>
              <a:t>接着</a:t>
            </a:r>
            <a:r>
              <a:rPr lang="en-US" altLang="zh-CN" sz="2100" dirty="0" smtClean="0"/>
              <a:t>P</a:t>
            </a:r>
            <a:r>
              <a:rPr lang="en-US" altLang="zh-CN" sz="2100" baseline="-25000" dirty="0" smtClean="0">
                <a:latin typeface="Times New Roman" pitchFamily="18" charset="0"/>
              </a:rPr>
              <a:t>B</a:t>
            </a:r>
            <a:r>
              <a:rPr lang="zh-CN" altLang="en-US" sz="2100" b="1" dirty="0">
                <a:latin typeface="Times New Roman" pitchFamily="18" charset="0"/>
              </a:rPr>
              <a:t>也</a:t>
            </a:r>
            <a:r>
              <a:rPr lang="zh-CN" altLang="en-US" sz="2100" b="1" dirty="0"/>
              <a:t>执行了（</a:t>
            </a:r>
            <a:r>
              <a:rPr lang="en-US" altLang="zh-CN" sz="2100" b="1" dirty="0"/>
              <a:t>1</a:t>
            </a:r>
            <a:r>
              <a:rPr lang="zh-CN" altLang="en-US" sz="2100" b="1" dirty="0"/>
              <a:t>），则</a:t>
            </a:r>
            <a:r>
              <a:rPr lang="en-US" altLang="zh-CN" sz="2100" b="1" dirty="0" err="1" smtClean="0">
                <a:latin typeface="Times New Roman" pitchFamily="18" charset="0"/>
              </a:rPr>
              <a:t>R</a:t>
            </a:r>
            <a:r>
              <a:rPr lang="en-US" altLang="zh-CN" sz="2100" b="1" baseline="-25000" dirty="0" err="1" smtClean="0">
                <a:latin typeface="Times New Roman" pitchFamily="18" charset="0"/>
              </a:rPr>
              <a:t>j</a:t>
            </a:r>
            <a:r>
              <a:rPr lang="en-US" altLang="zh-CN" sz="2100" b="1" dirty="0" smtClean="0">
                <a:latin typeface="Times New Roman" pitchFamily="18" charset="0"/>
              </a:rPr>
              <a:t>=C(=0)</a:t>
            </a:r>
            <a:r>
              <a:rPr lang="zh-CN" altLang="en-US" sz="2100" b="1" dirty="0" smtClean="0"/>
              <a:t>；</a:t>
            </a:r>
            <a:r>
              <a:rPr lang="zh-CN" altLang="en-US" sz="2100" b="1" dirty="0"/>
              <a:t>它再执</a:t>
            </a:r>
            <a:r>
              <a:rPr lang="zh-CN" altLang="en-US" sz="2100" b="1" dirty="0" smtClean="0"/>
              <a:t>行</a:t>
            </a:r>
            <a:r>
              <a:rPr lang="en-US" altLang="zh-CN" sz="2100" b="1" dirty="0" smtClean="0"/>
              <a:t>(2</a:t>
            </a:r>
            <a:r>
              <a:rPr lang="en-US" altLang="zh-CN" sz="2100" b="1" dirty="0"/>
              <a:t>)</a:t>
            </a:r>
            <a:r>
              <a:rPr lang="zh-CN" altLang="en-US" sz="2100" b="1" dirty="0" smtClean="0"/>
              <a:t>，</a:t>
            </a:r>
            <a:r>
              <a:rPr lang="zh-CN" altLang="en-US" sz="2100" b="1" dirty="0"/>
              <a:t>使得</a:t>
            </a:r>
            <a:r>
              <a:rPr lang="en-US" altLang="zh-CN" sz="2100" b="1" dirty="0">
                <a:latin typeface="Times New Roman" pitchFamily="18" charset="0"/>
              </a:rPr>
              <a:t>C=0</a:t>
            </a:r>
            <a:r>
              <a:rPr lang="zh-CN" altLang="en-US" sz="2100" b="1" dirty="0">
                <a:latin typeface="Times New Roman" pitchFamily="18" charset="0"/>
              </a:rPr>
              <a:t>、</a:t>
            </a:r>
            <a:r>
              <a:rPr lang="en-US" altLang="zh-CN" sz="2100" b="1" dirty="0" err="1" smtClean="0">
                <a:solidFill>
                  <a:srgbClr val="FF0000"/>
                </a:solidFill>
                <a:latin typeface="Times New Roman" pitchFamily="18" charset="0"/>
              </a:rPr>
              <a:t>R</a:t>
            </a:r>
            <a:r>
              <a:rPr lang="en-US" altLang="zh-CN" sz="2100" b="1" baseline="-25000" dirty="0" err="1" smtClean="0">
                <a:solidFill>
                  <a:srgbClr val="FF0000"/>
                </a:solidFill>
                <a:latin typeface="Times New Roman" pitchFamily="18" charset="0"/>
              </a:rPr>
              <a:t>j</a:t>
            </a:r>
            <a:r>
              <a:rPr lang="en-US" altLang="zh-CN" sz="2100" b="1" dirty="0" smtClean="0">
                <a:solidFill>
                  <a:srgbClr val="FF0000"/>
                </a:solidFill>
                <a:latin typeface="Times New Roman" pitchFamily="18" charset="0"/>
              </a:rPr>
              <a:t>=1</a:t>
            </a:r>
            <a:r>
              <a:rPr lang="en-US" altLang="zh-CN" sz="2100" b="1" dirty="0" smtClean="0"/>
              <a:t> </a:t>
            </a:r>
            <a:r>
              <a:rPr lang="zh-CN" altLang="en-US" sz="2100" b="1" dirty="0"/>
              <a:t>；</a:t>
            </a:r>
          </a:p>
          <a:p>
            <a:pPr algn="just" eaLnBrk="1" hangingPunct="1">
              <a:lnSpc>
                <a:spcPct val="106000"/>
              </a:lnSpc>
              <a:spcBef>
                <a:spcPts val="300"/>
              </a:spcBef>
              <a:buClrTx/>
              <a:buSzTx/>
              <a:buFontTx/>
              <a:buNone/>
            </a:pPr>
            <a:r>
              <a:rPr lang="zh-CN" altLang="en-US" sz="2100" b="1" dirty="0"/>
              <a:t>   </a:t>
            </a:r>
            <a:r>
              <a:rPr lang="zh-CN" altLang="en-US" sz="2100" b="1" dirty="0" smtClean="0"/>
              <a:t>最</a:t>
            </a:r>
            <a:r>
              <a:rPr lang="zh-CN" altLang="en-US" sz="2100" b="1" dirty="0"/>
              <a:t>后， </a:t>
            </a:r>
            <a:r>
              <a:rPr lang="en-US" altLang="zh-CN" sz="2100" b="1" dirty="0">
                <a:latin typeface="宋体" pitchFamily="2" charset="-122"/>
              </a:rPr>
              <a:t>P</a:t>
            </a:r>
            <a:r>
              <a:rPr lang="en-US" altLang="zh-CN" sz="2100" b="1" baseline="-25000" dirty="0">
                <a:latin typeface="宋体" pitchFamily="2" charset="-122"/>
              </a:rPr>
              <a:t>A</a:t>
            </a:r>
            <a:r>
              <a:rPr lang="zh-CN" altLang="en-US" sz="2100" b="1" dirty="0">
                <a:latin typeface="宋体" pitchFamily="2" charset="-122"/>
              </a:rPr>
              <a:t>执行了（</a:t>
            </a:r>
            <a:r>
              <a:rPr lang="en-US" altLang="zh-CN" sz="2100" b="1" dirty="0">
                <a:latin typeface="宋体" pitchFamily="2" charset="-122"/>
              </a:rPr>
              <a:t>3</a:t>
            </a:r>
            <a:r>
              <a:rPr lang="zh-CN" altLang="en-US" sz="2100" b="1" dirty="0">
                <a:latin typeface="宋体" pitchFamily="2" charset="-122"/>
              </a:rPr>
              <a:t>）</a:t>
            </a:r>
            <a:r>
              <a:rPr lang="zh-CN" altLang="en-US" sz="2100" b="1" dirty="0"/>
              <a:t>，使</a:t>
            </a:r>
            <a:r>
              <a:rPr lang="en-US" altLang="zh-CN" sz="2100" b="1" dirty="0" smtClean="0">
                <a:latin typeface="Times New Roman" pitchFamily="18" charset="0"/>
              </a:rPr>
              <a:t>C=</a:t>
            </a:r>
            <a:r>
              <a:rPr lang="en-US" altLang="zh-CN" sz="2100" b="1" dirty="0">
                <a:latin typeface="Times New Roman" pitchFamily="18" charset="0"/>
              </a:rPr>
              <a:t>(</a:t>
            </a:r>
            <a:r>
              <a:rPr lang="en-US" altLang="zh-CN" sz="2100" b="1" dirty="0" err="1" smtClean="0">
                <a:latin typeface="Times New Roman" pitchFamily="18" charset="0"/>
              </a:rPr>
              <a:t>R</a:t>
            </a:r>
            <a:r>
              <a:rPr lang="en-US" altLang="zh-CN" sz="2100" b="1" baseline="-25000" dirty="0" err="1" smtClean="0">
                <a:latin typeface="Times New Roman" pitchFamily="18" charset="0"/>
              </a:rPr>
              <a:t>i</a:t>
            </a:r>
            <a:r>
              <a:rPr lang="en-US" altLang="zh-CN" sz="2100" b="1" dirty="0" smtClean="0">
                <a:latin typeface="Times New Roman" pitchFamily="18" charset="0"/>
              </a:rPr>
              <a:t>=1)</a:t>
            </a:r>
            <a:r>
              <a:rPr lang="zh-CN" altLang="en-US" sz="2100" b="1" dirty="0"/>
              <a:t>；</a:t>
            </a:r>
            <a:r>
              <a:rPr lang="zh-CN" altLang="en-US" sz="2100" b="1" dirty="0" smtClean="0"/>
              <a:t> </a:t>
            </a:r>
            <a:r>
              <a:rPr lang="en-US" altLang="zh-CN" sz="2100" b="1" dirty="0"/>
              <a:t>P</a:t>
            </a:r>
            <a:r>
              <a:rPr lang="en-US" altLang="zh-CN" sz="2100" b="1" baseline="-25000" dirty="0"/>
              <a:t>B</a:t>
            </a:r>
            <a:r>
              <a:rPr lang="zh-CN" altLang="en-US" sz="2100" b="1" dirty="0"/>
              <a:t>也执行</a:t>
            </a:r>
            <a:r>
              <a:rPr lang="zh-CN" altLang="en-US" sz="2100" b="1" dirty="0" smtClean="0"/>
              <a:t>了</a:t>
            </a:r>
            <a:r>
              <a:rPr lang="en-US" altLang="zh-CN" sz="2100" b="1" dirty="0" smtClean="0"/>
              <a:t>(3)</a:t>
            </a:r>
            <a:r>
              <a:rPr lang="zh-CN" altLang="en-US" sz="2100" b="1" dirty="0"/>
              <a:t>，使</a:t>
            </a:r>
            <a:r>
              <a:rPr lang="en-US" altLang="zh-CN" sz="2100" b="1" dirty="0">
                <a:latin typeface="Times New Roman" pitchFamily="18" charset="0"/>
              </a:rPr>
              <a:t>C=(</a:t>
            </a:r>
            <a:r>
              <a:rPr lang="en-US" altLang="zh-CN" sz="2100" b="1" dirty="0" err="1" smtClean="0">
                <a:latin typeface="Times New Roman" pitchFamily="18" charset="0"/>
              </a:rPr>
              <a:t>R</a:t>
            </a:r>
            <a:r>
              <a:rPr lang="en-US" altLang="zh-CN" sz="2100" b="1" baseline="-25000" dirty="0" err="1" smtClean="0">
                <a:latin typeface="Times New Roman" pitchFamily="18" charset="0"/>
              </a:rPr>
              <a:t>j</a:t>
            </a:r>
            <a:r>
              <a:rPr lang="en-US" altLang="zh-CN" sz="2100" b="1" dirty="0" smtClean="0">
                <a:latin typeface="Times New Roman" pitchFamily="18" charset="0"/>
              </a:rPr>
              <a:t>=1</a:t>
            </a:r>
            <a:r>
              <a:rPr lang="en-US" altLang="zh-CN" sz="2100" b="1" dirty="0">
                <a:latin typeface="Times New Roman" pitchFamily="18" charset="0"/>
              </a:rPr>
              <a:t>)</a:t>
            </a:r>
            <a:r>
              <a:rPr lang="zh-CN" altLang="en-US" sz="2100" b="1" dirty="0"/>
              <a:t>； </a:t>
            </a:r>
            <a:r>
              <a:rPr lang="zh-CN" altLang="en-US" sz="2100" b="1" dirty="0" smtClean="0"/>
              <a:t>    </a:t>
            </a:r>
            <a:endParaRPr lang="en-US" altLang="zh-CN" sz="2100" b="1" dirty="0" smtClean="0"/>
          </a:p>
          <a:p>
            <a:pPr algn="just" eaLnBrk="1" hangingPunct="1">
              <a:lnSpc>
                <a:spcPct val="106000"/>
              </a:lnSpc>
              <a:spcBef>
                <a:spcPts val="300"/>
              </a:spcBef>
              <a:buClrTx/>
              <a:buSzTx/>
              <a:buFontTx/>
              <a:buNone/>
            </a:pPr>
            <a:r>
              <a:rPr lang="en-US" altLang="zh-CN" sz="2100" b="1" dirty="0"/>
              <a:t> </a:t>
            </a:r>
            <a:r>
              <a:rPr lang="en-US" altLang="zh-CN" sz="2100" b="1" dirty="0" smtClean="0"/>
              <a:t>   </a:t>
            </a:r>
            <a:r>
              <a:rPr lang="zh-CN" altLang="en-US" sz="2100" b="1" dirty="0" smtClean="0"/>
              <a:t>问题出在：</a:t>
            </a:r>
            <a:r>
              <a:rPr lang="en-US" altLang="zh-CN" sz="2100" b="1" dirty="0" smtClean="0"/>
              <a:t>C</a:t>
            </a:r>
            <a:r>
              <a:rPr lang="zh-CN" altLang="en-US" sz="2100" b="1" dirty="0" smtClean="0"/>
              <a:t>是</a:t>
            </a:r>
            <a:r>
              <a:rPr lang="zh-CN" altLang="en-US" sz="2100" b="1" dirty="0" smtClean="0">
                <a:solidFill>
                  <a:schemeClr val="tx2"/>
                </a:solidFill>
              </a:rPr>
              <a:t>共享变量</a:t>
            </a:r>
            <a:r>
              <a:rPr lang="zh-CN" altLang="en-US" sz="2100" b="1" dirty="0" smtClean="0"/>
              <a:t>，第</a:t>
            </a:r>
            <a:r>
              <a:rPr lang="en-US" altLang="zh-CN" sz="2100" b="1" dirty="0" smtClean="0"/>
              <a:t>2</a:t>
            </a:r>
            <a:r>
              <a:rPr lang="zh-CN" altLang="en-US" sz="2100" b="1" dirty="0" smtClean="0"/>
              <a:t>次加</a:t>
            </a:r>
            <a:r>
              <a:rPr lang="en-US" altLang="zh-CN" sz="2100" b="1" dirty="0" smtClean="0"/>
              <a:t>1</a:t>
            </a:r>
            <a:r>
              <a:rPr lang="zh-CN" altLang="en-US" sz="2100" b="1" dirty="0" smtClean="0"/>
              <a:t>没在第一次的基础上进行。</a:t>
            </a:r>
            <a:endParaRPr lang="zh-CN" altLang="en-US" sz="2100" b="1" dirty="0"/>
          </a:p>
        </p:txBody>
      </p:sp>
      <p:cxnSp>
        <p:nvCxnSpPr>
          <p:cNvPr id="7" name="直接箭头连接符 6"/>
          <p:cNvCxnSpPr/>
          <p:nvPr/>
        </p:nvCxnSpPr>
        <p:spPr bwMode="auto">
          <a:xfrm>
            <a:off x="5346564" y="1124744"/>
            <a:ext cx="665596" cy="144016"/>
          </a:xfrm>
          <a:prstGeom prst="straightConnector1">
            <a:avLst/>
          </a:prstGeom>
          <a:noFill/>
          <a:ln w="19050" cap="flat" cmpd="sng" algn="ctr">
            <a:solidFill>
              <a:schemeClr val="tx1"/>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A9B0334-BE6B-4253-AB3E-A43B9F95DDE3}" type="datetime8">
              <a:rPr kumimoji="0" lang="zh-CN" altLang="en-US" sz="1400" smtClean="0"/>
              <a:t>2022年3月16日12时44分</a:t>
            </a:fld>
            <a:endParaRPr kumimoji="0" lang="en-US" altLang="zh-CN" sz="1400" smtClean="0"/>
          </a:p>
        </p:txBody>
      </p:sp>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16740" name="Rectangle 2"/>
          <p:cNvSpPr>
            <a:spLocks noGrp="1" noRot="1" noChangeArrowheads="1"/>
          </p:cNvSpPr>
          <p:nvPr>
            <p:ph type="title"/>
          </p:nvPr>
        </p:nvSpPr>
        <p:spPr>
          <a:xfrm>
            <a:off x="323528" y="116632"/>
            <a:ext cx="8540750" cy="504056"/>
          </a:xfrm>
        </p:spPr>
        <p:txBody>
          <a:bodyPr/>
          <a:lstStyle/>
          <a:p>
            <a:r>
              <a:rPr lang="en-US" altLang="zh-CN" sz="2600" dirty="0" smtClean="0"/>
              <a:t>4. </a:t>
            </a:r>
            <a:r>
              <a:rPr lang="zh-CN" altLang="en-US" sz="2600" dirty="0" smtClean="0"/>
              <a:t>等待一个进程：</a:t>
            </a:r>
            <a:r>
              <a:rPr lang="en-US" altLang="zh-CN" sz="2600" dirty="0" smtClean="0"/>
              <a:t>wait( )</a:t>
            </a:r>
            <a:r>
              <a:rPr lang="zh-CN" altLang="en-US" sz="2600" dirty="0" smtClean="0"/>
              <a:t>函数</a:t>
            </a:r>
          </a:p>
        </p:txBody>
      </p:sp>
      <p:sp>
        <p:nvSpPr>
          <p:cNvPr id="116741" name="Rectangle 3"/>
          <p:cNvSpPr>
            <a:spLocks noGrp="1" noRot="1" noChangeArrowheads="1"/>
          </p:cNvSpPr>
          <p:nvPr>
            <p:ph type="body" idx="1"/>
          </p:nvPr>
        </p:nvSpPr>
        <p:spPr>
          <a:xfrm>
            <a:off x="251520" y="620688"/>
            <a:ext cx="8540750" cy="5832648"/>
          </a:xfrm>
        </p:spPr>
        <p:txBody>
          <a:bodyPr/>
          <a:lstStyle/>
          <a:p>
            <a:pPr>
              <a:lnSpc>
                <a:spcPct val="111000"/>
              </a:lnSpc>
              <a:spcBef>
                <a:spcPts val="200"/>
              </a:spcBef>
              <a:buFont typeface="Wingdings" pitchFamily="2" charset="2"/>
              <a:buNone/>
            </a:pPr>
            <a:r>
              <a:rPr lang="zh-CN" altLang="en-US" sz="2200" dirty="0" smtClean="0"/>
              <a:t>问题：如上例，父进程没</a:t>
            </a:r>
            <a:r>
              <a:rPr lang="zh-CN" altLang="en-US" sz="2200" dirty="0"/>
              <a:t>有</a:t>
            </a:r>
            <a:r>
              <a:rPr lang="zh-CN" altLang="en-US" sz="2200" b="1" u="sng" dirty="0" smtClean="0"/>
              <a:t>等待子进程的结束</a:t>
            </a:r>
            <a:r>
              <a:rPr lang="zh-CN" altLang="en-US" sz="2200" dirty="0" smtClean="0"/>
              <a:t>。</a:t>
            </a:r>
            <a:endParaRPr lang="en-US" altLang="zh-CN" sz="2200" dirty="0" smtClean="0"/>
          </a:p>
          <a:p>
            <a:pPr>
              <a:lnSpc>
                <a:spcPct val="111000"/>
              </a:lnSpc>
              <a:spcBef>
                <a:spcPts val="200"/>
              </a:spcBef>
              <a:buFont typeface="Wingdings" pitchFamily="2" charset="2"/>
              <a:buNone/>
            </a:pPr>
            <a:r>
              <a:rPr lang="zh-CN" altLang="en-US" sz="2200" dirty="0" smtClean="0"/>
              <a:t>解决：</a:t>
            </a:r>
            <a:r>
              <a:rPr lang="en-US" altLang="zh-CN" sz="2200" dirty="0" smtClean="0"/>
              <a:t>wait( )</a:t>
            </a:r>
            <a:r>
              <a:rPr lang="zh-CN" altLang="en-US" sz="2200" dirty="0" smtClean="0"/>
              <a:t>函数。</a:t>
            </a:r>
          </a:p>
          <a:p>
            <a:pPr>
              <a:lnSpc>
                <a:spcPct val="80000"/>
              </a:lnSpc>
              <a:spcBef>
                <a:spcPts val="200"/>
              </a:spcBef>
              <a:buFont typeface="Wingdings" pitchFamily="2" charset="2"/>
              <a:buNone/>
            </a:pPr>
            <a:r>
              <a:rPr lang="en-US" altLang="zh-CN" sz="2200" dirty="0" smtClean="0">
                <a:latin typeface="Times New Roman" pitchFamily="18" charset="0"/>
              </a:rPr>
              <a:t>#include &lt;sys/</a:t>
            </a:r>
            <a:r>
              <a:rPr lang="en-US" altLang="zh-CN" sz="2200" dirty="0" err="1" smtClean="0">
                <a:latin typeface="Times New Roman" pitchFamily="18" charset="0"/>
              </a:rPr>
              <a:t>types.h</a:t>
            </a:r>
            <a:r>
              <a:rPr lang="en-US" altLang="zh-CN" sz="2200" dirty="0" smtClean="0">
                <a:latin typeface="Times New Roman" pitchFamily="18" charset="0"/>
              </a:rPr>
              <a:t>&gt;   </a:t>
            </a:r>
          </a:p>
          <a:p>
            <a:pPr>
              <a:lnSpc>
                <a:spcPct val="80000"/>
              </a:lnSpc>
              <a:spcBef>
                <a:spcPts val="200"/>
              </a:spcBef>
              <a:buFont typeface="Wingdings" pitchFamily="2" charset="2"/>
              <a:buNone/>
            </a:pPr>
            <a:r>
              <a:rPr lang="en-US" altLang="zh-CN" sz="2200" dirty="0" smtClean="0">
                <a:latin typeface="Times New Roman" pitchFamily="18" charset="0"/>
              </a:rPr>
              <a:t>#include &lt;sys/</a:t>
            </a:r>
            <a:r>
              <a:rPr lang="en-US" altLang="zh-CN" sz="2200" dirty="0" err="1" smtClean="0">
                <a:latin typeface="Times New Roman" pitchFamily="18" charset="0"/>
              </a:rPr>
              <a:t>wait.h</a:t>
            </a:r>
            <a:r>
              <a:rPr lang="en-US" altLang="zh-CN" sz="2200" dirty="0" smtClean="0">
                <a:latin typeface="Times New Roman" pitchFamily="18" charset="0"/>
              </a:rPr>
              <a:t>&gt;</a:t>
            </a:r>
          </a:p>
          <a:p>
            <a:pPr>
              <a:lnSpc>
                <a:spcPct val="80000"/>
              </a:lnSpc>
              <a:spcBef>
                <a:spcPts val="200"/>
              </a:spcBef>
              <a:buFont typeface="Wingdings" pitchFamily="2" charset="2"/>
              <a:buNone/>
            </a:pPr>
            <a:r>
              <a:rPr lang="en-US" altLang="zh-CN" sz="2200" dirty="0" err="1" smtClean="0">
                <a:latin typeface="Times New Roman" pitchFamily="18" charset="0"/>
              </a:rPr>
              <a:t>pid_t</a:t>
            </a:r>
            <a:r>
              <a:rPr lang="en-US" altLang="zh-CN" sz="2200" dirty="0" smtClean="0">
                <a:latin typeface="Times New Roman" pitchFamily="18" charset="0"/>
              </a:rPr>
              <a:t> wait (</a:t>
            </a:r>
            <a:r>
              <a:rPr lang="en-US" altLang="zh-CN" sz="2200" dirty="0" err="1" smtClean="0">
                <a:latin typeface="Times New Roman" pitchFamily="18" charset="0"/>
              </a:rPr>
              <a:t>int</a:t>
            </a:r>
            <a:r>
              <a:rPr lang="en-US" altLang="zh-CN" sz="2200" dirty="0" smtClean="0">
                <a:latin typeface="Times New Roman" pitchFamily="18" charset="0"/>
              </a:rPr>
              <a:t> *</a:t>
            </a:r>
            <a:r>
              <a:rPr lang="en-US" altLang="zh-CN" sz="2200" b="1" dirty="0" err="1" smtClean="0">
                <a:solidFill>
                  <a:schemeClr val="tx2"/>
                </a:solidFill>
                <a:latin typeface="Times New Roman" pitchFamily="18" charset="0"/>
              </a:rPr>
              <a:t>stat_loc</a:t>
            </a:r>
            <a:r>
              <a:rPr lang="en-US" altLang="zh-CN" sz="2200" dirty="0" smtClean="0">
                <a:latin typeface="Times New Roman" pitchFamily="18" charset="0"/>
              </a:rPr>
              <a:t>); </a:t>
            </a:r>
          </a:p>
          <a:p>
            <a:pPr>
              <a:lnSpc>
                <a:spcPct val="111000"/>
              </a:lnSpc>
              <a:spcBef>
                <a:spcPts val="200"/>
              </a:spcBef>
              <a:buNone/>
            </a:pPr>
            <a:r>
              <a:rPr lang="en-US" altLang="zh-CN" sz="2200" dirty="0" smtClean="0">
                <a:latin typeface="Times New Roman" pitchFamily="18" charset="0"/>
              </a:rPr>
              <a:t>     (1) </a:t>
            </a:r>
            <a:r>
              <a:rPr lang="zh-CN" altLang="en-US" sz="2200" b="1" dirty="0" smtClean="0">
                <a:latin typeface="Times New Roman" pitchFamily="18" charset="0"/>
              </a:rPr>
              <a:t>作用</a:t>
            </a:r>
            <a:r>
              <a:rPr lang="zh-CN" altLang="en-US" sz="2200" dirty="0" smtClean="0">
                <a:latin typeface="Times New Roman" pitchFamily="18" charset="0"/>
              </a:rPr>
              <a:t>：</a:t>
            </a:r>
            <a:r>
              <a:rPr lang="zh-CN" altLang="en-US" sz="2200" b="1" u="sng" dirty="0" smtClean="0">
                <a:solidFill>
                  <a:schemeClr val="tx2"/>
                </a:solidFill>
                <a:latin typeface="Times New Roman" pitchFamily="18" charset="0"/>
              </a:rPr>
              <a:t>暂停</a:t>
            </a:r>
            <a:r>
              <a:rPr lang="en-US" altLang="zh-CN" sz="2200" b="1" u="sng" dirty="0" smtClean="0">
                <a:solidFill>
                  <a:schemeClr val="tx2"/>
                </a:solidFill>
                <a:latin typeface="Times New Roman" pitchFamily="18" charset="0"/>
              </a:rPr>
              <a:t>/</a:t>
            </a:r>
            <a:r>
              <a:rPr lang="zh-CN" altLang="en-US" sz="2200" b="1" u="sng" dirty="0" smtClean="0">
                <a:solidFill>
                  <a:schemeClr val="tx2"/>
                </a:solidFill>
                <a:latin typeface="Times New Roman" pitchFamily="18" charset="0"/>
              </a:rPr>
              <a:t>阻塞</a:t>
            </a:r>
            <a:r>
              <a:rPr lang="zh-CN" altLang="en-US" sz="2200" dirty="0" smtClean="0">
                <a:solidFill>
                  <a:schemeClr val="tx2"/>
                </a:solidFill>
                <a:latin typeface="Times New Roman" pitchFamily="18" charset="0"/>
              </a:rPr>
              <a:t>父进程</a:t>
            </a:r>
            <a:r>
              <a:rPr lang="en-US" altLang="zh-CN" sz="2400" b="1" baseline="30000" dirty="0">
                <a:latin typeface="Times New Roman" pitchFamily="18" charset="0"/>
              </a:rPr>
              <a:t>wait()</a:t>
            </a:r>
            <a:r>
              <a:rPr lang="zh-CN" altLang="en-US" sz="2200" dirty="0" smtClean="0">
                <a:latin typeface="Times New Roman" pitchFamily="18" charset="0"/>
              </a:rPr>
              <a:t>，直到子进程结束为止。</a:t>
            </a:r>
          </a:p>
          <a:p>
            <a:pPr>
              <a:lnSpc>
                <a:spcPct val="111000"/>
              </a:lnSpc>
              <a:spcBef>
                <a:spcPts val="200"/>
              </a:spcBef>
              <a:buFont typeface="Wingdings" pitchFamily="2" charset="2"/>
              <a:buNone/>
            </a:pPr>
            <a:r>
              <a:rPr lang="zh-CN" altLang="en-US" sz="2200" dirty="0" smtClean="0">
                <a:latin typeface="Times New Roman" pitchFamily="18" charset="0"/>
              </a:rPr>
              <a:t>     </a:t>
            </a:r>
            <a:r>
              <a:rPr lang="en-US" altLang="zh-CN" sz="2200" dirty="0" smtClean="0">
                <a:latin typeface="Times New Roman" pitchFamily="18" charset="0"/>
              </a:rPr>
              <a:t>(2) </a:t>
            </a:r>
            <a:r>
              <a:rPr lang="zh-CN" altLang="en-US" sz="2200" dirty="0" smtClean="0">
                <a:latin typeface="Times New Roman" pitchFamily="18" charset="0"/>
              </a:rPr>
              <a:t>如何</a:t>
            </a:r>
            <a:r>
              <a:rPr lang="zh-CN" altLang="en-US" sz="2200" dirty="0" smtClean="0">
                <a:solidFill>
                  <a:schemeClr val="tx2"/>
                </a:solidFill>
                <a:latin typeface="Times New Roman" pitchFamily="18" charset="0"/>
              </a:rPr>
              <a:t>判断子进程已结束</a:t>
            </a:r>
            <a:r>
              <a:rPr lang="zh-CN" altLang="en-US" sz="2200" dirty="0" smtClean="0">
                <a:latin typeface="Times New Roman" pitchFamily="18" charset="0"/>
              </a:rPr>
              <a:t>？</a:t>
            </a:r>
            <a:endParaRPr lang="en-US" altLang="zh-CN" sz="2200" dirty="0" smtClean="0">
              <a:latin typeface="Times New Roman" pitchFamily="18" charset="0"/>
            </a:endParaRPr>
          </a:p>
          <a:p>
            <a:pPr>
              <a:lnSpc>
                <a:spcPct val="111000"/>
              </a:lnSpc>
              <a:spcBef>
                <a:spcPts val="200"/>
              </a:spcBef>
              <a:buFont typeface="Wingdings" pitchFamily="2" charset="2"/>
              <a:buNone/>
            </a:pPr>
            <a:r>
              <a:rPr lang="en-US" altLang="zh-CN" sz="2200" dirty="0">
                <a:latin typeface="Times New Roman" pitchFamily="18" charset="0"/>
              </a:rPr>
              <a:t> </a:t>
            </a:r>
            <a:r>
              <a:rPr lang="en-US" altLang="zh-CN" sz="2200" dirty="0" smtClean="0">
                <a:latin typeface="Times New Roman" pitchFamily="18" charset="0"/>
              </a:rPr>
              <a:t>           </a:t>
            </a:r>
            <a:r>
              <a:rPr lang="zh-CN" altLang="en-US" sz="2100" dirty="0" smtClean="0">
                <a:latin typeface="Times New Roman" pitchFamily="18" charset="0"/>
              </a:rPr>
              <a:t>如果</a:t>
            </a:r>
            <a:r>
              <a:rPr lang="zh-CN" altLang="en-US" sz="2100" dirty="0">
                <a:latin typeface="Times New Roman" pitchFamily="18" charset="0"/>
              </a:rPr>
              <a:t>父进程中的</a:t>
            </a:r>
            <a:r>
              <a:rPr lang="en-US" altLang="zh-CN" sz="2100" b="1" u="sng" dirty="0">
                <a:latin typeface="Times New Roman" pitchFamily="18" charset="0"/>
              </a:rPr>
              <a:t>wait()</a:t>
            </a:r>
            <a:r>
              <a:rPr lang="zh-CN" altLang="en-US" sz="2100" b="1" u="sng" dirty="0">
                <a:latin typeface="Times New Roman" pitchFamily="18" charset="0"/>
              </a:rPr>
              <a:t>返回了</a:t>
            </a:r>
            <a:r>
              <a:rPr lang="zh-CN" altLang="en-US" sz="2100" b="1" u="sng" dirty="0" smtClean="0">
                <a:solidFill>
                  <a:srgbClr val="FF0000"/>
                </a:solidFill>
                <a:latin typeface="Times New Roman" pitchFamily="18" charset="0"/>
              </a:rPr>
              <a:t>子进程的</a:t>
            </a:r>
            <a:r>
              <a:rPr lang="en-US" altLang="zh-CN" sz="2100" b="1" u="sng" dirty="0" smtClean="0">
                <a:solidFill>
                  <a:srgbClr val="FF0000"/>
                </a:solidFill>
                <a:latin typeface="Times New Roman" pitchFamily="18" charset="0"/>
              </a:rPr>
              <a:t>PID</a:t>
            </a:r>
            <a:r>
              <a:rPr lang="zh-CN" altLang="en-US" sz="2100" dirty="0" smtClean="0">
                <a:latin typeface="Times New Roman" pitchFamily="18" charset="0"/>
              </a:rPr>
              <a:t>，则子进程</a:t>
            </a:r>
            <a:r>
              <a:rPr lang="zh-CN" altLang="en-US" sz="2100" dirty="0" smtClean="0">
                <a:solidFill>
                  <a:schemeClr val="tx2"/>
                </a:solidFill>
                <a:latin typeface="Times New Roman" pitchFamily="18" charset="0"/>
              </a:rPr>
              <a:t>已结束</a:t>
            </a:r>
            <a:r>
              <a:rPr lang="zh-CN" altLang="en-US" sz="2100" dirty="0" smtClean="0">
                <a:latin typeface="Times New Roman" pitchFamily="18" charset="0"/>
              </a:rPr>
              <a:t>。</a:t>
            </a:r>
          </a:p>
          <a:p>
            <a:pPr>
              <a:lnSpc>
                <a:spcPct val="111000"/>
              </a:lnSpc>
              <a:spcBef>
                <a:spcPts val="200"/>
              </a:spcBef>
              <a:buNone/>
            </a:pPr>
            <a:r>
              <a:rPr lang="zh-CN" altLang="en-US" sz="2200" dirty="0" smtClean="0">
                <a:latin typeface="Times New Roman" pitchFamily="18" charset="0"/>
              </a:rPr>
              <a:t>     </a:t>
            </a:r>
            <a:r>
              <a:rPr lang="en-US" altLang="zh-CN" sz="2200" dirty="0" smtClean="0">
                <a:latin typeface="Times New Roman" pitchFamily="18" charset="0"/>
              </a:rPr>
              <a:t>(3) </a:t>
            </a:r>
            <a:r>
              <a:rPr lang="zh-CN" altLang="en-US" sz="2200" b="1" dirty="0">
                <a:latin typeface="Times New Roman" pitchFamily="18" charset="0"/>
              </a:rPr>
              <a:t>状态信息</a:t>
            </a:r>
            <a:r>
              <a:rPr lang="zh-CN" altLang="en-US" sz="2200" dirty="0" smtClean="0">
                <a:latin typeface="Times New Roman" pitchFamily="18" charset="0"/>
              </a:rPr>
              <a:t>：允许父进程了解</a:t>
            </a:r>
            <a:r>
              <a:rPr lang="zh-CN" altLang="en-US" sz="2200" u="sng" dirty="0" smtClean="0">
                <a:latin typeface="Times New Roman" pitchFamily="18" charset="0"/>
              </a:rPr>
              <a:t>子进程的退出状态</a:t>
            </a:r>
            <a:r>
              <a:rPr lang="zh-CN" altLang="en-US" sz="2200" dirty="0" smtClean="0">
                <a:latin typeface="Times New Roman" pitchFamily="18" charset="0"/>
              </a:rPr>
              <a:t>，即</a:t>
            </a:r>
            <a:r>
              <a:rPr lang="zh-CN" altLang="en-US" sz="2200" u="sng" dirty="0" smtClean="0">
                <a:latin typeface="Times New Roman" pitchFamily="18" charset="0"/>
              </a:rPr>
              <a:t>子</a:t>
            </a:r>
            <a:r>
              <a:rPr lang="zh-CN" altLang="en-US" sz="2200" u="sng" dirty="0">
                <a:latin typeface="Times New Roman" pitchFamily="18" charset="0"/>
              </a:rPr>
              <a:t>进程的</a:t>
            </a:r>
            <a:r>
              <a:rPr lang="en-US" altLang="zh-CN" sz="2200" b="1" u="sng" dirty="0" smtClean="0">
                <a:solidFill>
                  <a:srgbClr val="F8C024"/>
                </a:solidFill>
                <a:latin typeface="Times New Roman" pitchFamily="18" charset="0"/>
              </a:rPr>
              <a:t>main</a:t>
            </a:r>
            <a:r>
              <a:rPr lang="en-US" altLang="zh-CN" sz="2200" b="1" u="sng" dirty="0">
                <a:solidFill>
                  <a:srgbClr val="F8C024"/>
                </a:solidFill>
                <a:latin typeface="Times New Roman" pitchFamily="18" charset="0"/>
              </a:rPr>
              <a:t>( )</a:t>
            </a:r>
            <a:r>
              <a:rPr lang="zh-CN" altLang="en-US" sz="2200" b="1" u="sng" dirty="0">
                <a:solidFill>
                  <a:srgbClr val="F8C024"/>
                </a:solidFill>
                <a:latin typeface="Times New Roman" pitchFamily="18" charset="0"/>
              </a:rPr>
              <a:t>函数返回</a:t>
            </a:r>
            <a:r>
              <a:rPr lang="zh-CN" altLang="en-US" sz="2200" b="1" u="sng" dirty="0" smtClean="0">
                <a:solidFill>
                  <a:srgbClr val="F8C024"/>
                </a:solidFill>
                <a:latin typeface="Times New Roman" pitchFamily="18" charset="0"/>
              </a:rPr>
              <a:t>值</a:t>
            </a:r>
            <a:r>
              <a:rPr lang="en-US" altLang="zh-CN" sz="2200" b="1" baseline="30000" dirty="0" smtClean="0">
                <a:solidFill>
                  <a:srgbClr val="F8C024"/>
                </a:solidFill>
                <a:latin typeface="Times New Roman" pitchFamily="18" charset="0"/>
              </a:rPr>
              <a:t>1</a:t>
            </a:r>
            <a:r>
              <a:rPr lang="zh-CN" altLang="en-US" sz="2200" dirty="0" smtClean="0">
                <a:latin typeface="Times New Roman" pitchFamily="18" charset="0"/>
              </a:rPr>
              <a:t>，或</a:t>
            </a:r>
            <a:r>
              <a:rPr lang="zh-CN" altLang="en-US" sz="2200" u="sng" dirty="0">
                <a:latin typeface="Times New Roman" pitchFamily="18" charset="0"/>
              </a:rPr>
              <a:t>子进</a:t>
            </a:r>
            <a:r>
              <a:rPr lang="zh-CN" altLang="en-US" sz="2200" u="sng" dirty="0" smtClean="0">
                <a:latin typeface="Times New Roman" pitchFamily="18" charset="0"/>
              </a:rPr>
              <a:t>程中</a:t>
            </a:r>
            <a:r>
              <a:rPr lang="en-US" altLang="zh-CN" sz="2200" b="1" u="sng" dirty="0" smtClean="0">
                <a:solidFill>
                  <a:srgbClr val="F8C024"/>
                </a:solidFill>
                <a:latin typeface="Times New Roman" pitchFamily="18" charset="0"/>
              </a:rPr>
              <a:t>exit</a:t>
            </a:r>
            <a:r>
              <a:rPr lang="en-US" altLang="zh-CN" sz="2200" b="1" u="sng" dirty="0">
                <a:solidFill>
                  <a:srgbClr val="F8C024"/>
                </a:solidFill>
                <a:latin typeface="Times New Roman" pitchFamily="18" charset="0"/>
              </a:rPr>
              <a:t>( )</a:t>
            </a:r>
            <a:r>
              <a:rPr lang="zh-CN" altLang="en-US" sz="2200" b="1" u="sng" dirty="0">
                <a:solidFill>
                  <a:srgbClr val="F8C024"/>
                </a:solidFill>
                <a:latin typeface="Times New Roman" pitchFamily="18" charset="0"/>
              </a:rPr>
              <a:t>函</a:t>
            </a:r>
            <a:r>
              <a:rPr lang="zh-CN" altLang="en-US" sz="2200" b="1" u="sng" dirty="0" smtClean="0">
                <a:solidFill>
                  <a:srgbClr val="F8C024"/>
                </a:solidFill>
                <a:latin typeface="Times New Roman" pitchFamily="18" charset="0"/>
              </a:rPr>
              <a:t>数的退</a:t>
            </a:r>
            <a:r>
              <a:rPr lang="zh-CN" altLang="en-US" sz="2200" b="1" u="sng" dirty="0">
                <a:solidFill>
                  <a:srgbClr val="F8C024"/>
                </a:solidFill>
                <a:latin typeface="Times New Roman" pitchFamily="18" charset="0"/>
              </a:rPr>
              <a:t>出</a:t>
            </a:r>
            <a:r>
              <a:rPr lang="zh-CN" altLang="en-US" sz="2200" b="1" u="sng" dirty="0" smtClean="0">
                <a:solidFill>
                  <a:srgbClr val="F8C024"/>
                </a:solidFill>
                <a:latin typeface="Times New Roman" pitchFamily="18" charset="0"/>
              </a:rPr>
              <a:t>码</a:t>
            </a:r>
            <a:r>
              <a:rPr lang="en-US" altLang="zh-CN" sz="2200" b="1" baseline="30000" dirty="0" smtClean="0">
                <a:solidFill>
                  <a:srgbClr val="F8C024"/>
                </a:solidFill>
                <a:latin typeface="Times New Roman" pitchFamily="18" charset="0"/>
              </a:rPr>
              <a:t>2</a:t>
            </a:r>
            <a:r>
              <a:rPr lang="zh-CN" altLang="en-US" sz="2200" b="1" dirty="0" smtClean="0">
                <a:solidFill>
                  <a:srgbClr val="F8C024"/>
                </a:solidFill>
                <a:latin typeface="Times New Roman" pitchFamily="18" charset="0"/>
              </a:rPr>
              <a:t>。</a:t>
            </a:r>
            <a:endParaRPr lang="en-US" altLang="zh-CN" sz="2200" b="1" dirty="0" smtClean="0">
              <a:solidFill>
                <a:srgbClr val="F8C024"/>
              </a:solidFill>
              <a:latin typeface="Times New Roman" pitchFamily="18" charset="0"/>
            </a:endParaRPr>
          </a:p>
          <a:p>
            <a:pPr>
              <a:lnSpc>
                <a:spcPct val="114000"/>
              </a:lnSpc>
              <a:spcBef>
                <a:spcPts val="200"/>
              </a:spcBef>
              <a:buNone/>
            </a:pPr>
            <a:r>
              <a:rPr lang="en-US" altLang="zh-CN" sz="2200" b="1" dirty="0">
                <a:solidFill>
                  <a:srgbClr val="F8C024"/>
                </a:solidFill>
                <a:latin typeface="Times New Roman" pitchFamily="18" charset="0"/>
              </a:rPr>
              <a:t> </a:t>
            </a:r>
            <a:r>
              <a:rPr lang="en-US" altLang="zh-CN" sz="2200" b="1" dirty="0" smtClean="0">
                <a:solidFill>
                  <a:srgbClr val="F8C024"/>
                </a:solidFill>
                <a:latin typeface="Times New Roman" pitchFamily="18" charset="0"/>
              </a:rPr>
              <a:t>    </a:t>
            </a:r>
            <a:r>
              <a:rPr lang="en-US" altLang="zh-CN" sz="2200" dirty="0" err="1" smtClean="0">
                <a:solidFill>
                  <a:schemeClr val="tx2"/>
                </a:solidFill>
                <a:latin typeface="Times New Roman" pitchFamily="18" charset="0"/>
              </a:rPr>
              <a:t>stat_loc</a:t>
            </a:r>
            <a:r>
              <a:rPr lang="zh-CN" altLang="en-US" sz="2200" b="1" dirty="0" smtClean="0">
                <a:solidFill>
                  <a:schemeClr val="tx2"/>
                </a:solidFill>
                <a:latin typeface="Times New Roman" pitchFamily="18" charset="0"/>
              </a:rPr>
              <a:t>指针</a:t>
            </a:r>
            <a:r>
              <a:rPr lang="zh-CN" altLang="en-US" sz="2200" dirty="0" smtClean="0">
                <a:latin typeface="Times New Roman" pitchFamily="18" charset="0"/>
              </a:rPr>
              <a:t>指</a:t>
            </a:r>
            <a:r>
              <a:rPr lang="zh-CN" altLang="en-US" sz="2200" dirty="0">
                <a:latin typeface="Times New Roman" pitchFamily="18" charset="0"/>
              </a:rPr>
              <a:t>向</a:t>
            </a:r>
            <a:r>
              <a:rPr lang="zh-CN" altLang="en-US" sz="2200" b="1" u="sng" dirty="0">
                <a:latin typeface="Times New Roman" pitchFamily="18" charset="0"/>
              </a:rPr>
              <a:t>状态信息</a:t>
            </a:r>
            <a:r>
              <a:rPr lang="zh-CN" altLang="en-US" sz="2200" dirty="0" smtClean="0">
                <a:latin typeface="Times New Roman" pitchFamily="18" charset="0"/>
              </a:rPr>
              <a:t>。</a:t>
            </a:r>
            <a:endParaRPr lang="en-US" altLang="zh-CN" sz="2200" dirty="0" smtClean="0">
              <a:latin typeface="Times New Roman" pitchFamily="18" charset="0"/>
            </a:endParaRPr>
          </a:p>
          <a:p>
            <a:pPr>
              <a:lnSpc>
                <a:spcPct val="118000"/>
              </a:lnSpc>
              <a:spcBef>
                <a:spcPts val="300"/>
              </a:spcBef>
              <a:buNone/>
            </a:pPr>
            <a:r>
              <a:rPr lang="en-US" altLang="zh-CN" sz="2200" dirty="0">
                <a:latin typeface="Times New Roman" pitchFamily="18" charset="0"/>
              </a:rPr>
              <a:t> </a:t>
            </a:r>
            <a:r>
              <a:rPr lang="en-US" altLang="zh-CN" sz="2200" dirty="0" smtClean="0">
                <a:latin typeface="Times New Roman" pitchFamily="18" charset="0"/>
              </a:rPr>
              <a:t>   </a:t>
            </a:r>
            <a:r>
              <a:rPr lang="zh-CN" altLang="en-US" sz="2200" dirty="0" smtClean="0">
                <a:latin typeface="Times New Roman" pitchFamily="18" charset="0"/>
              </a:rPr>
              <a:t> </a:t>
            </a:r>
            <a:r>
              <a:rPr lang="en-US" altLang="zh-CN" sz="2200" dirty="0" smtClean="0">
                <a:latin typeface="Times New Roman" pitchFamily="18" charset="0"/>
              </a:rPr>
              <a:t>(4) </a:t>
            </a:r>
            <a:r>
              <a:rPr lang="zh-CN" altLang="en-US" sz="2200" dirty="0" smtClean="0">
                <a:latin typeface="Times New Roman" pitchFamily="18" charset="0"/>
              </a:rPr>
              <a:t>由</a:t>
            </a:r>
            <a:r>
              <a:rPr lang="en-US" altLang="zh-CN" sz="2200" dirty="0" smtClean="0">
                <a:latin typeface="Times New Roman" pitchFamily="18" charset="0"/>
              </a:rPr>
              <a:t>sys/</a:t>
            </a:r>
            <a:r>
              <a:rPr lang="en-US" altLang="zh-CN" sz="2200" dirty="0" err="1" smtClean="0">
                <a:latin typeface="Times New Roman" pitchFamily="18" charset="0"/>
              </a:rPr>
              <a:t>wait.h</a:t>
            </a:r>
            <a:r>
              <a:rPr lang="zh-CN" altLang="en-US" sz="2200" dirty="0" smtClean="0">
                <a:latin typeface="Times New Roman" pitchFamily="18" charset="0"/>
              </a:rPr>
              <a:t>文件中定义的宏来解释状态信息。   </a:t>
            </a:r>
          </a:p>
          <a:p>
            <a:pPr>
              <a:lnSpc>
                <a:spcPct val="118000"/>
              </a:lnSpc>
              <a:spcBef>
                <a:spcPts val="300"/>
              </a:spcBef>
              <a:buFont typeface="Wingdings" pitchFamily="2" charset="2"/>
              <a:buNone/>
            </a:pPr>
            <a:r>
              <a:rPr lang="zh-CN" altLang="en-US" sz="2200" b="1" dirty="0" smtClean="0">
                <a:solidFill>
                  <a:schemeClr val="tx2"/>
                </a:solidFill>
                <a:latin typeface="Times New Roman" pitchFamily="18" charset="0"/>
              </a:rPr>
              <a:t>          </a:t>
            </a:r>
            <a:r>
              <a:rPr lang="en-US" altLang="zh-CN" sz="2200" b="1" dirty="0" smtClean="0">
                <a:solidFill>
                  <a:schemeClr val="tx2"/>
                </a:solidFill>
                <a:latin typeface="Times New Roman" pitchFamily="18" charset="0"/>
              </a:rPr>
              <a:t>W</a:t>
            </a:r>
            <a:r>
              <a:rPr lang="en-US" altLang="zh-CN" sz="2200" b="1" u="sng" dirty="0" smtClean="0">
                <a:solidFill>
                  <a:schemeClr val="tx2"/>
                </a:solidFill>
                <a:latin typeface="Times New Roman" pitchFamily="18" charset="0"/>
              </a:rPr>
              <a:t>IF</a:t>
            </a:r>
            <a:r>
              <a:rPr lang="en-US" altLang="zh-CN" sz="2200" b="1" dirty="0" smtClean="0">
                <a:solidFill>
                  <a:schemeClr val="tx2"/>
                </a:solidFill>
                <a:latin typeface="Times New Roman" pitchFamily="18" charset="0"/>
              </a:rPr>
              <a:t>EXITED(</a:t>
            </a:r>
            <a:r>
              <a:rPr lang="en-US" altLang="zh-CN" sz="2200" b="1" dirty="0" err="1" smtClean="0">
                <a:solidFill>
                  <a:schemeClr val="tx2"/>
                </a:solidFill>
                <a:latin typeface="Times New Roman" pitchFamily="18" charset="0"/>
              </a:rPr>
              <a:t>stat_val</a:t>
            </a:r>
            <a:r>
              <a:rPr lang="en-US" altLang="zh-CN" sz="2200" b="1" dirty="0" smtClean="0">
                <a:solidFill>
                  <a:schemeClr val="tx2"/>
                </a:solidFill>
                <a:latin typeface="Times New Roman" pitchFamily="18" charset="0"/>
              </a:rPr>
              <a:t>): </a:t>
            </a:r>
            <a:r>
              <a:rPr lang="zh-CN" altLang="en-US" sz="2200" dirty="0" smtClean="0">
                <a:latin typeface="Times New Roman" pitchFamily="18" charset="0"/>
              </a:rPr>
              <a:t>若子进程正常结束，取</a:t>
            </a:r>
            <a:r>
              <a:rPr lang="zh-CN" altLang="en-US" sz="2200" b="1" u="sng" dirty="0" smtClean="0">
                <a:solidFill>
                  <a:schemeClr val="tx2"/>
                </a:solidFill>
                <a:latin typeface="Times New Roman" pitchFamily="18" charset="0"/>
              </a:rPr>
              <a:t>非</a:t>
            </a:r>
            <a:r>
              <a:rPr lang="en-US" altLang="zh-CN" sz="2200" b="1" u="sng" dirty="0" smtClean="0">
                <a:solidFill>
                  <a:schemeClr val="tx2"/>
                </a:solidFill>
                <a:latin typeface="Times New Roman" pitchFamily="18" charset="0"/>
              </a:rPr>
              <a:t>0</a:t>
            </a:r>
            <a:r>
              <a:rPr lang="zh-CN" altLang="en-US" sz="2200" b="1" dirty="0" smtClean="0">
                <a:solidFill>
                  <a:schemeClr val="tx2"/>
                </a:solidFill>
                <a:latin typeface="Times New Roman" pitchFamily="18" charset="0"/>
              </a:rPr>
              <a:t>值</a:t>
            </a:r>
            <a:r>
              <a:rPr lang="zh-CN" altLang="en-US" sz="2200" dirty="0" smtClean="0">
                <a:latin typeface="Times New Roman" pitchFamily="18" charset="0"/>
              </a:rPr>
              <a:t>。</a:t>
            </a:r>
          </a:p>
          <a:p>
            <a:pPr>
              <a:lnSpc>
                <a:spcPct val="118000"/>
              </a:lnSpc>
              <a:spcBef>
                <a:spcPts val="300"/>
              </a:spcBef>
              <a:buFont typeface="Wingdings" pitchFamily="2" charset="2"/>
              <a:buNone/>
            </a:pPr>
            <a:r>
              <a:rPr lang="zh-CN" altLang="en-US" sz="2200" dirty="0" smtClean="0">
                <a:latin typeface="Times New Roman" pitchFamily="18" charset="0"/>
              </a:rPr>
              <a:t>          </a:t>
            </a:r>
            <a:r>
              <a:rPr lang="en-US" altLang="zh-CN" sz="2200" b="1" dirty="0" smtClean="0">
                <a:solidFill>
                  <a:schemeClr val="tx2"/>
                </a:solidFill>
                <a:latin typeface="Times New Roman" pitchFamily="18" charset="0"/>
              </a:rPr>
              <a:t>W</a:t>
            </a:r>
            <a:r>
              <a:rPr lang="en-US" altLang="zh-CN" sz="2200" b="1" u="sng" dirty="0" smtClean="0">
                <a:solidFill>
                  <a:schemeClr val="tx2"/>
                </a:solidFill>
                <a:latin typeface="Times New Roman" pitchFamily="18" charset="0"/>
              </a:rPr>
              <a:t>EXIT</a:t>
            </a:r>
            <a:r>
              <a:rPr lang="en-US" altLang="zh-CN" sz="2200" b="1" dirty="0" smtClean="0">
                <a:solidFill>
                  <a:schemeClr val="tx2"/>
                </a:solidFill>
                <a:latin typeface="Times New Roman" pitchFamily="18" charset="0"/>
              </a:rPr>
              <a:t>STATUS(</a:t>
            </a:r>
            <a:r>
              <a:rPr lang="en-US" altLang="zh-CN" sz="2200" b="1" dirty="0" err="1" smtClean="0">
                <a:solidFill>
                  <a:schemeClr val="tx2"/>
                </a:solidFill>
                <a:latin typeface="Times New Roman" pitchFamily="18" charset="0"/>
              </a:rPr>
              <a:t>stat_val</a:t>
            </a:r>
            <a:r>
              <a:rPr lang="en-US" altLang="zh-CN" sz="2200" b="1" dirty="0" smtClean="0">
                <a:solidFill>
                  <a:schemeClr val="tx2"/>
                </a:solidFill>
                <a:latin typeface="Times New Roman" pitchFamily="18" charset="0"/>
              </a:rPr>
              <a:t>)</a:t>
            </a:r>
            <a:r>
              <a:rPr lang="en-US" altLang="zh-CN" sz="2200" dirty="0" smtClean="0">
                <a:latin typeface="Times New Roman" pitchFamily="18" charset="0"/>
              </a:rPr>
              <a:t>: </a:t>
            </a:r>
            <a:r>
              <a:rPr lang="zh-CN" altLang="en-US" sz="2200" dirty="0" smtClean="0">
                <a:latin typeface="Times New Roman" pitchFamily="18" charset="0"/>
              </a:rPr>
              <a:t>若 </a:t>
            </a:r>
            <a:r>
              <a:rPr lang="en-US" altLang="zh-CN" sz="2200" dirty="0" smtClean="0">
                <a:latin typeface="Times New Roman" pitchFamily="18" charset="0"/>
              </a:rPr>
              <a:t>WIFEXITED( )</a:t>
            </a:r>
            <a:r>
              <a:rPr lang="zh-CN" altLang="en-US" sz="2200" dirty="0" smtClean="0">
                <a:latin typeface="Times New Roman" pitchFamily="18" charset="0"/>
              </a:rPr>
              <a:t>非</a:t>
            </a:r>
            <a:r>
              <a:rPr lang="en-US" altLang="zh-CN" sz="2200" dirty="0" smtClean="0">
                <a:latin typeface="Times New Roman" pitchFamily="18" charset="0"/>
              </a:rPr>
              <a:t>0</a:t>
            </a:r>
            <a:r>
              <a:rPr lang="zh-CN" altLang="en-US" sz="2200" dirty="0" smtClean="0">
                <a:latin typeface="Times New Roman" pitchFamily="18" charset="0"/>
              </a:rPr>
              <a:t>，                          则</a:t>
            </a:r>
            <a:r>
              <a:rPr lang="zh-CN" altLang="en-US" sz="2200" dirty="0">
                <a:solidFill>
                  <a:schemeClr val="tx2"/>
                </a:solidFill>
                <a:latin typeface="Times New Roman" pitchFamily="18" charset="0"/>
              </a:rPr>
              <a:t>返回子进程的</a:t>
            </a:r>
            <a:r>
              <a:rPr lang="zh-CN" altLang="en-US" sz="2200" u="sng" dirty="0">
                <a:solidFill>
                  <a:schemeClr val="tx2"/>
                </a:solidFill>
                <a:latin typeface="Times New Roman" pitchFamily="18" charset="0"/>
              </a:rPr>
              <a:t>退出</a:t>
            </a:r>
            <a:r>
              <a:rPr lang="zh-CN" altLang="en-US" sz="2200" u="sng" dirty="0" smtClean="0">
                <a:solidFill>
                  <a:schemeClr val="tx2"/>
                </a:solidFill>
                <a:latin typeface="Times New Roman" pitchFamily="18" charset="0"/>
              </a:rPr>
              <a:t>码</a:t>
            </a:r>
            <a:r>
              <a:rPr lang="en-US" altLang="zh-CN" sz="2200" u="sng" dirty="0" smtClean="0">
                <a:solidFill>
                  <a:schemeClr val="tx2"/>
                </a:solidFill>
                <a:latin typeface="Times New Roman" pitchFamily="18" charset="0"/>
              </a:rPr>
              <a:t>/</a:t>
            </a:r>
            <a:r>
              <a:rPr lang="en-US" altLang="zh-CN" sz="2200" b="1" u="sng" dirty="0" smtClean="0">
                <a:solidFill>
                  <a:schemeClr val="tx2"/>
                </a:solidFill>
                <a:latin typeface="Times New Roman" pitchFamily="18" charset="0"/>
              </a:rPr>
              <a:t>exit(</a:t>
            </a:r>
            <a:r>
              <a:rPr lang="en-US" altLang="zh-CN" sz="2200" b="1" u="sng" dirty="0" err="1" smtClean="0">
                <a:solidFill>
                  <a:srgbClr val="FF0000"/>
                </a:solidFill>
                <a:latin typeface="Times New Roman" pitchFamily="18" charset="0"/>
              </a:rPr>
              <a:t>exit_code</a:t>
            </a:r>
            <a:r>
              <a:rPr lang="en-US" altLang="zh-CN" sz="2200" b="1" u="sng" dirty="0" smtClean="0">
                <a:solidFill>
                  <a:schemeClr val="tx2"/>
                </a:solidFill>
                <a:latin typeface="Times New Roman" pitchFamily="18" charset="0"/>
              </a:rPr>
              <a:t> )</a:t>
            </a:r>
            <a:r>
              <a:rPr lang="zh-CN" altLang="en-US" sz="2200" dirty="0" smtClean="0">
                <a:latin typeface="Times New Roman" pitchFamily="18" charset="0"/>
              </a:rPr>
              <a:t>。</a:t>
            </a:r>
          </a:p>
          <a:p>
            <a:pPr>
              <a:lnSpc>
                <a:spcPct val="30000"/>
              </a:lnSpc>
              <a:spcBef>
                <a:spcPts val="0"/>
              </a:spcBef>
              <a:buFont typeface="Wingdings" pitchFamily="2" charset="2"/>
              <a:buNone/>
            </a:pPr>
            <a:r>
              <a:rPr lang="zh-CN" altLang="en-US" sz="2200" dirty="0" smtClean="0">
                <a:latin typeface="Times New Roman" pitchFamily="18" charset="0"/>
              </a:rPr>
              <a:t>          </a:t>
            </a:r>
            <a:r>
              <a:rPr lang="zh-CN" altLang="en-US" sz="2200" b="1" dirty="0" smtClean="0">
                <a:latin typeface="Times New Roman" pitchFamily="18" charset="0"/>
              </a:rPr>
              <a:t> </a:t>
            </a:r>
            <a:r>
              <a:rPr lang="en-US" altLang="zh-CN" sz="2200" b="1" dirty="0" smtClean="0">
                <a:latin typeface="Times New Roman" pitchFamily="18" charset="0"/>
              </a:rPr>
              <a:t>……          </a:t>
            </a:r>
            <a:r>
              <a:rPr lang="en-US" altLang="zh-CN" sz="2200" dirty="0" smtClean="0">
                <a:latin typeface="Times New Roman" pitchFamily="18" charset="0"/>
              </a:rPr>
              <a:t>   </a:t>
            </a:r>
          </a:p>
          <a:p>
            <a:pPr>
              <a:lnSpc>
                <a:spcPct val="80000"/>
              </a:lnSpc>
              <a:buFont typeface="Wingdings" pitchFamily="2" charset="2"/>
              <a:buNone/>
            </a:pPr>
            <a:endParaRPr lang="en-US" altLang="zh-CN" sz="2200" dirty="0" smtClean="0">
              <a:latin typeface="Times New Roman" pitchFamily="18" charset="0"/>
            </a:endParaRPr>
          </a:p>
        </p:txBody>
      </p:sp>
      <p:cxnSp>
        <p:nvCxnSpPr>
          <p:cNvPr id="6" name="直接箭头连接符 5"/>
          <p:cNvCxnSpPr/>
          <p:nvPr/>
        </p:nvCxnSpPr>
        <p:spPr bwMode="auto">
          <a:xfrm>
            <a:off x="6228184" y="5373216"/>
            <a:ext cx="504056" cy="0"/>
          </a:xfrm>
          <a:prstGeom prst="straightConnector1">
            <a:avLst/>
          </a:prstGeom>
          <a:noFill/>
          <a:ln w="19050" cap="flat" cmpd="sng" algn="ctr">
            <a:solidFill>
              <a:srgbClr val="FFFF00"/>
            </a:solidFill>
            <a:prstDash val="sysDash"/>
            <a:round/>
            <a:headEnd type="none" w="med" len="med"/>
            <a:tailEnd type="arrow"/>
          </a:ln>
          <a:effectLst/>
        </p:spPr>
      </p:cxnSp>
      <p:cxnSp>
        <p:nvCxnSpPr>
          <p:cNvPr id="9" name="直接箭头连接符 8"/>
          <p:cNvCxnSpPr/>
          <p:nvPr/>
        </p:nvCxnSpPr>
        <p:spPr bwMode="auto">
          <a:xfrm flipH="1">
            <a:off x="6876256" y="5517232"/>
            <a:ext cx="144016" cy="288032"/>
          </a:xfrm>
          <a:prstGeom prst="straightConnector1">
            <a:avLst/>
          </a:prstGeom>
          <a:noFill/>
          <a:ln w="19050" cap="flat" cmpd="sng" algn="ctr">
            <a:solidFill>
              <a:srgbClr val="FFFF00"/>
            </a:solidFill>
            <a:prstDash val="sysDash"/>
            <a:round/>
            <a:headEnd type="none" w="med" len="med"/>
            <a:tailEnd type="arrow"/>
          </a:ln>
          <a:effectLst/>
        </p:spPr>
      </p:cxnSp>
      <p:cxnSp>
        <p:nvCxnSpPr>
          <p:cNvPr id="12" name="直接箭头连接符 11"/>
          <p:cNvCxnSpPr/>
          <p:nvPr/>
        </p:nvCxnSpPr>
        <p:spPr bwMode="auto">
          <a:xfrm flipH="1">
            <a:off x="5364088" y="5949280"/>
            <a:ext cx="1368152" cy="216024"/>
          </a:xfrm>
          <a:prstGeom prst="straightConnector1">
            <a:avLst/>
          </a:prstGeom>
          <a:noFill/>
          <a:ln w="19050" cap="flat" cmpd="sng" algn="ctr">
            <a:solidFill>
              <a:srgbClr val="FFFF00"/>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FB4A66D-9417-429F-A267-817A85E10DA1}" type="datetime8">
              <a:rPr kumimoji="0" lang="zh-CN" altLang="en-US" sz="1400" smtClean="0"/>
              <a:t>2022年3月16日12时44分</a:t>
            </a:fld>
            <a:endParaRPr kumimoji="0" lang="en-US" altLang="zh-CN" sz="1400" smtClean="0"/>
          </a:p>
        </p:txBody>
      </p:sp>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17764" name="Rectangle 2"/>
          <p:cNvSpPr>
            <a:spLocks noGrp="1" noRot="1" noChangeArrowheads="1"/>
          </p:cNvSpPr>
          <p:nvPr>
            <p:ph type="title"/>
          </p:nvPr>
        </p:nvSpPr>
        <p:spPr>
          <a:xfrm>
            <a:off x="323850" y="0"/>
            <a:ext cx="8540750" cy="752475"/>
          </a:xfrm>
        </p:spPr>
        <p:txBody>
          <a:bodyPr/>
          <a:lstStyle/>
          <a:p>
            <a:r>
              <a:rPr lang="en-US" altLang="zh-CN" sz="2800" dirty="0" smtClean="0"/>
              <a:t>wait( )</a:t>
            </a:r>
            <a:r>
              <a:rPr lang="zh-CN" altLang="en-US" sz="2800" dirty="0" smtClean="0"/>
              <a:t>函数实例 （类同前例）</a:t>
            </a:r>
          </a:p>
        </p:txBody>
      </p:sp>
      <p:sp>
        <p:nvSpPr>
          <p:cNvPr id="117765" name="Rectangle 3"/>
          <p:cNvSpPr>
            <a:spLocks noGrp="1" noRot="1" noChangeArrowheads="1"/>
          </p:cNvSpPr>
          <p:nvPr>
            <p:ph type="body" idx="1"/>
          </p:nvPr>
        </p:nvSpPr>
        <p:spPr>
          <a:xfrm>
            <a:off x="323850" y="620713"/>
            <a:ext cx="8540750" cy="6121400"/>
          </a:xfrm>
        </p:spPr>
        <p:txBody>
          <a:bodyPr/>
          <a:lstStyle/>
          <a:p>
            <a:pPr>
              <a:lnSpc>
                <a:spcPct val="80000"/>
              </a:lnSpc>
              <a:buFont typeface="Wingdings" pitchFamily="2" charset="2"/>
              <a:buNone/>
            </a:pPr>
            <a:r>
              <a:rPr lang="en-US" altLang="zh-CN" sz="2100" dirty="0" smtClean="0">
                <a:latin typeface="Times New Roman" pitchFamily="18" charset="0"/>
              </a:rPr>
              <a:t>#include &lt;sys/</a:t>
            </a:r>
            <a:r>
              <a:rPr lang="en-US" altLang="zh-CN" sz="2100" dirty="0" err="1" smtClean="0">
                <a:latin typeface="Times New Roman" pitchFamily="18" charset="0"/>
              </a:rPr>
              <a:t>types.h</a:t>
            </a:r>
            <a:r>
              <a:rPr lang="en-US" altLang="zh-CN" sz="2100" dirty="0" smtClean="0">
                <a:latin typeface="Times New Roman" pitchFamily="18" charset="0"/>
              </a:rPr>
              <a:t>&gt;      #include &lt;sys/</a:t>
            </a:r>
            <a:r>
              <a:rPr lang="en-US" altLang="zh-CN" sz="2100" dirty="0" err="1" smtClean="0">
                <a:latin typeface="Times New Roman" pitchFamily="18" charset="0"/>
              </a:rPr>
              <a:t>wait.h</a:t>
            </a:r>
            <a:r>
              <a:rPr lang="en-US" altLang="zh-CN" sz="2100" dirty="0" smtClean="0">
                <a:latin typeface="Times New Roman" pitchFamily="18" charset="0"/>
              </a:rPr>
              <a:t>&gt;</a:t>
            </a:r>
          </a:p>
          <a:p>
            <a:pPr>
              <a:lnSpc>
                <a:spcPct val="80000"/>
              </a:lnSpc>
              <a:buFont typeface="Wingdings" pitchFamily="2" charset="2"/>
              <a:buNone/>
            </a:pPr>
            <a:r>
              <a:rPr lang="en-US" altLang="zh-CN" sz="2100" dirty="0" smtClean="0">
                <a:latin typeface="Times New Roman" pitchFamily="18" charset="0"/>
              </a:rPr>
              <a:t>#include &lt;</a:t>
            </a:r>
            <a:r>
              <a:rPr lang="en-US" altLang="zh-CN" sz="2100" dirty="0" err="1" smtClean="0">
                <a:latin typeface="Times New Roman" pitchFamily="18" charset="0"/>
              </a:rPr>
              <a:t>unistd.h</a:t>
            </a:r>
            <a:r>
              <a:rPr lang="en-US" altLang="zh-CN" sz="2100" dirty="0" smtClean="0">
                <a:latin typeface="Times New Roman" pitchFamily="18" charset="0"/>
              </a:rPr>
              <a:t>&gt;           #include &lt;</a:t>
            </a:r>
            <a:r>
              <a:rPr lang="en-US" altLang="zh-CN" sz="2100" dirty="0" err="1" smtClean="0">
                <a:latin typeface="Times New Roman" pitchFamily="18" charset="0"/>
              </a:rPr>
              <a:t>stdio.h</a:t>
            </a:r>
            <a:r>
              <a:rPr lang="en-US" altLang="zh-CN" sz="2100" dirty="0" smtClean="0">
                <a:latin typeface="Times New Roman" pitchFamily="18" charset="0"/>
              </a:rPr>
              <a:t>&gt;</a:t>
            </a:r>
          </a:p>
          <a:p>
            <a:pPr>
              <a:lnSpc>
                <a:spcPct val="80000"/>
              </a:lnSpc>
              <a:buFont typeface="Wingdings" pitchFamily="2" charset="2"/>
              <a:buNone/>
            </a:pPr>
            <a:r>
              <a:rPr lang="en-US" altLang="zh-CN" sz="2100" dirty="0" smtClean="0">
                <a:latin typeface="Times New Roman" pitchFamily="18" charset="0"/>
              </a:rPr>
              <a:t>#include &lt;</a:t>
            </a:r>
            <a:r>
              <a:rPr lang="en-US" altLang="zh-CN" sz="2100" dirty="0" err="1" smtClean="0">
                <a:latin typeface="Times New Roman" pitchFamily="18" charset="0"/>
              </a:rPr>
              <a:t>stdlib.h</a:t>
            </a:r>
            <a:r>
              <a:rPr lang="en-US" altLang="zh-CN" sz="2100" dirty="0" smtClean="0">
                <a:latin typeface="Times New Roman" pitchFamily="18" charset="0"/>
              </a:rPr>
              <a:t>&gt;           </a:t>
            </a:r>
          </a:p>
          <a:p>
            <a:pPr>
              <a:lnSpc>
                <a:spcPct val="80000"/>
              </a:lnSpc>
              <a:buFont typeface="Wingdings" pitchFamily="2" charset="2"/>
              <a:buNone/>
            </a:pPr>
            <a:r>
              <a:rPr lang="en-US" altLang="zh-CN" sz="2100" dirty="0" smtClean="0">
                <a:latin typeface="Times New Roman" pitchFamily="18" charset="0"/>
              </a:rPr>
              <a:t> </a:t>
            </a:r>
            <a:r>
              <a:rPr lang="en-US" altLang="zh-CN" sz="2100" dirty="0" err="1" smtClean="0">
                <a:latin typeface="Times New Roman" pitchFamily="18" charset="0"/>
              </a:rPr>
              <a:t>int</a:t>
            </a:r>
            <a:r>
              <a:rPr lang="en-US" altLang="zh-CN" sz="2100" dirty="0" smtClean="0">
                <a:latin typeface="Times New Roman" pitchFamily="18" charset="0"/>
              </a:rPr>
              <a:t> main(){</a:t>
            </a:r>
          </a:p>
          <a:p>
            <a:pPr>
              <a:lnSpc>
                <a:spcPct val="80000"/>
              </a:lnSpc>
              <a:buFont typeface="Wingdings" pitchFamily="2" charset="2"/>
              <a:buNone/>
            </a:pPr>
            <a:r>
              <a:rPr lang="en-US" altLang="zh-CN" sz="2300" b="1" dirty="0" smtClean="0">
                <a:latin typeface="Times New Roman" pitchFamily="18" charset="0"/>
              </a:rPr>
              <a:t>    </a:t>
            </a:r>
            <a:r>
              <a:rPr lang="en-US" altLang="zh-CN" sz="2300" b="1" dirty="0" err="1" smtClean="0">
                <a:latin typeface="Times New Roman" pitchFamily="18" charset="0"/>
              </a:rPr>
              <a:t>pid_t</a:t>
            </a:r>
            <a:r>
              <a:rPr lang="en-US" altLang="zh-CN" sz="2300" b="1" dirty="0" smtClean="0">
                <a:latin typeface="Times New Roman" pitchFamily="18" charset="0"/>
              </a:rPr>
              <a:t> </a:t>
            </a:r>
            <a:r>
              <a:rPr lang="en-US" altLang="zh-CN" sz="2300" b="1" dirty="0" err="1" smtClean="0">
                <a:latin typeface="Times New Roman" pitchFamily="18" charset="0"/>
              </a:rPr>
              <a:t>pid</a:t>
            </a:r>
            <a:r>
              <a:rPr lang="en-US" altLang="zh-CN" sz="2300" b="1" dirty="0" smtClean="0">
                <a:latin typeface="Times New Roman" pitchFamily="18" charset="0"/>
              </a:rPr>
              <a:t>;          char *message;    </a:t>
            </a:r>
            <a:r>
              <a:rPr lang="en-US" altLang="zh-CN" sz="2300" b="1" dirty="0" err="1" smtClean="0">
                <a:latin typeface="Times New Roman" pitchFamily="18" charset="0"/>
              </a:rPr>
              <a:t>int</a:t>
            </a:r>
            <a:r>
              <a:rPr lang="en-US" altLang="zh-CN" sz="2300" b="1" dirty="0" smtClean="0">
                <a:latin typeface="Times New Roman" pitchFamily="18" charset="0"/>
              </a:rPr>
              <a:t> n;     </a:t>
            </a:r>
            <a:r>
              <a:rPr lang="en-US" altLang="zh-CN" sz="2300" b="1" dirty="0">
                <a:solidFill>
                  <a:schemeClr val="tx2"/>
                </a:solidFill>
                <a:latin typeface="Times New Roman" pitchFamily="18" charset="0"/>
              </a:rPr>
              <a:t> </a:t>
            </a:r>
            <a:r>
              <a:rPr lang="en-US" altLang="zh-CN" sz="2300" b="1" dirty="0" err="1">
                <a:solidFill>
                  <a:schemeClr val="tx2"/>
                </a:solidFill>
                <a:latin typeface="Times New Roman" pitchFamily="18" charset="0"/>
              </a:rPr>
              <a:t>int</a:t>
            </a:r>
            <a:r>
              <a:rPr lang="en-US" altLang="zh-CN" sz="2300" b="1" dirty="0" smtClean="0">
                <a:latin typeface="Times New Roman" pitchFamily="18" charset="0"/>
              </a:rPr>
              <a:t>  </a:t>
            </a:r>
            <a:r>
              <a:rPr lang="en-US" altLang="zh-CN" sz="2300" b="1" dirty="0" err="1" smtClean="0">
                <a:solidFill>
                  <a:schemeClr val="tx2"/>
                </a:solidFill>
                <a:latin typeface="Times New Roman" pitchFamily="18" charset="0"/>
              </a:rPr>
              <a:t>exit_code</a:t>
            </a:r>
            <a:r>
              <a:rPr lang="en-US" altLang="zh-CN" sz="2300" b="1" dirty="0" smtClean="0">
                <a:latin typeface="Times New Roman" pitchFamily="18" charset="0"/>
              </a:rPr>
              <a:t>;</a:t>
            </a:r>
          </a:p>
          <a:p>
            <a:pPr>
              <a:lnSpc>
                <a:spcPct val="80000"/>
              </a:lnSpc>
              <a:buFont typeface="Wingdings" pitchFamily="2" charset="2"/>
              <a:buNone/>
            </a:pPr>
            <a:r>
              <a:rPr lang="en-US" altLang="zh-CN" sz="2300" b="1" dirty="0" smtClean="0">
                <a:latin typeface="Times New Roman" pitchFamily="18" charset="0"/>
              </a:rPr>
              <a:t>    </a:t>
            </a:r>
            <a:r>
              <a:rPr lang="en-US" altLang="zh-CN" sz="2300" b="1" dirty="0" err="1" smtClean="0">
                <a:latin typeface="Times New Roman" pitchFamily="18" charset="0"/>
              </a:rPr>
              <a:t>printf</a:t>
            </a:r>
            <a:r>
              <a:rPr lang="en-US" altLang="zh-CN" sz="2300" b="1" dirty="0" smtClean="0">
                <a:latin typeface="Times New Roman" pitchFamily="18" charset="0"/>
              </a:rPr>
              <a:t>("fork program starting\n");</a:t>
            </a:r>
          </a:p>
          <a:p>
            <a:pPr>
              <a:lnSpc>
                <a:spcPct val="80000"/>
              </a:lnSpc>
              <a:buFont typeface="Wingdings" pitchFamily="2" charset="2"/>
              <a:buNone/>
            </a:pPr>
            <a:r>
              <a:rPr lang="en-US" altLang="zh-CN" sz="2300" b="1" dirty="0" smtClean="0">
                <a:latin typeface="Times New Roman" pitchFamily="18" charset="0"/>
              </a:rPr>
              <a:t>    </a:t>
            </a:r>
            <a:r>
              <a:rPr lang="en-US" altLang="zh-CN" sz="2300" b="1" dirty="0" err="1" smtClean="0">
                <a:latin typeface="Times New Roman" pitchFamily="18" charset="0"/>
              </a:rPr>
              <a:t>pid</a:t>
            </a:r>
            <a:r>
              <a:rPr lang="en-US" altLang="zh-CN" sz="2300" b="1" dirty="0" smtClean="0">
                <a:latin typeface="Times New Roman" pitchFamily="18" charset="0"/>
              </a:rPr>
              <a:t> = fork();</a:t>
            </a:r>
          </a:p>
          <a:p>
            <a:pPr>
              <a:lnSpc>
                <a:spcPct val="80000"/>
              </a:lnSpc>
              <a:buFont typeface="Wingdings" pitchFamily="2" charset="2"/>
              <a:buNone/>
            </a:pPr>
            <a:r>
              <a:rPr lang="en-US" altLang="zh-CN" sz="2300" b="1" dirty="0" smtClean="0">
                <a:latin typeface="Times New Roman" pitchFamily="18" charset="0"/>
              </a:rPr>
              <a:t>    switch(</a:t>
            </a:r>
            <a:r>
              <a:rPr lang="en-US" altLang="zh-CN" sz="2300" b="1" dirty="0" err="1" smtClean="0">
                <a:latin typeface="Times New Roman" pitchFamily="18" charset="0"/>
              </a:rPr>
              <a:t>pid</a:t>
            </a:r>
            <a:r>
              <a:rPr lang="en-US" altLang="zh-CN" sz="2300" b="1" dirty="0" smtClean="0">
                <a:latin typeface="Times New Roman" pitchFamily="18" charset="0"/>
              </a:rPr>
              <a:t>)  {</a:t>
            </a:r>
          </a:p>
          <a:p>
            <a:pPr>
              <a:lnSpc>
                <a:spcPct val="80000"/>
              </a:lnSpc>
              <a:buFont typeface="Wingdings" pitchFamily="2" charset="2"/>
              <a:buNone/>
            </a:pPr>
            <a:r>
              <a:rPr lang="en-US" altLang="zh-CN" sz="2300" b="1" dirty="0" smtClean="0">
                <a:latin typeface="Times New Roman" pitchFamily="18" charset="0"/>
              </a:rPr>
              <a:t>    case -1:           exit(1);</a:t>
            </a:r>
          </a:p>
          <a:p>
            <a:pPr>
              <a:lnSpc>
                <a:spcPct val="80000"/>
              </a:lnSpc>
              <a:buFont typeface="Wingdings" pitchFamily="2" charset="2"/>
              <a:buNone/>
            </a:pPr>
            <a:r>
              <a:rPr lang="en-US" altLang="zh-CN" sz="2300" b="1" dirty="0" smtClean="0">
                <a:latin typeface="Times New Roman" pitchFamily="18" charset="0"/>
              </a:rPr>
              <a:t>    case 0:            message = "This is the child";</a:t>
            </a:r>
          </a:p>
          <a:p>
            <a:pPr>
              <a:lnSpc>
                <a:spcPct val="80000"/>
              </a:lnSpc>
              <a:buFont typeface="Wingdings" pitchFamily="2" charset="2"/>
              <a:buNone/>
            </a:pPr>
            <a:r>
              <a:rPr lang="en-US" altLang="zh-CN" sz="2300" b="1" dirty="0" smtClean="0">
                <a:latin typeface="Times New Roman" pitchFamily="18" charset="0"/>
              </a:rPr>
              <a:t>                           n = 5;           </a:t>
            </a:r>
            <a:r>
              <a:rPr lang="en-US" altLang="zh-CN" sz="2300" b="1" dirty="0" err="1" smtClean="0">
                <a:solidFill>
                  <a:srgbClr val="F8C024"/>
                </a:solidFill>
                <a:latin typeface="Times New Roman" pitchFamily="18" charset="0"/>
              </a:rPr>
              <a:t>exit_code</a:t>
            </a:r>
            <a:r>
              <a:rPr lang="en-US" altLang="zh-CN" sz="2300" b="1" dirty="0" smtClean="0">
                <a:latin typeface="Times New Roman" pitchFamily="18" charset="0"/>
              </a:rPr>
              <a:t> = </a:t>
            </a:r>
            <a:r>
              <a:rPr lang="en-US" altLang="zh-CN" sz="2300" b="1" dirty="0" smtClean="0">
                <a:solidFill>
                  <a:srgbClr val="FFFF00"/>
                </a:solidFill>
                <a:latin typeface="Times New Roman" pitchFamily="18" charset="0"/>
              </a:rPr>
              <a:t>86;</a:t>
            </a:r>
            <a:r>
              <a:rPr lang="en-US" altLang="zh-CN" sz="2300" b="1" dirty="0" smtClean="0">
                <a:latin typeface="Times New Roman" pitchFamily="18" charset="0"/>
              </a:rPr>
              <a:t>           break;</a:t>
            </a:r>
          </a:p>
          <a:p>
            <a:pPr>
              <a:lnSpc>
                <a:spcPct val="80000"/>
              </a:lnSpc>
              <a:buFont typeface="Wingdings" pitchFamily="2" charset="2"/>
              <a:buNone/>
            </a:pPr>
            <a:r>
              <a:rPr lang="en-US" altLang="zh-CN" sz="2300" b="1" dirty="0" smtClean="0">
                <a:latin typeface="Times New Roman" pitchFamily="18" charset="0"/>
              </a:rPr>
              <a:t>    default:           message = "This is the parent";          </a:t>
            </a:r>
          </a:p>
          <a:p>
            <a:pPr>
              <a:lnSpc>
                <a:spcPct val="80000"/>
              </a:lnSpc>
              <a:buFont typeface="Wingdings" pitchFamily="2" charset="2"/>
              <a:buNone/>
            </a:pPr>
            <a:r>
              <a:rPr lang="en-US" altLang="zh-CN" sz="2300" b="1" dirty="0" smtClean="0">
                <a:latin typeface="Times New Roman" pitchFamily="18" charset="0"/>
              </a:rPr>
              <a:t>                           n = 3;            </a:t>
            </a:r>
            <a:r>
              <a:rPr lang="en-US" altLang="zh-CN" sz="2300" b="1" dirty="0" err="1" smtClean="0">
                <a:solidFill>
                  <a:srgbClr val="F8C024"/>
                </a:solidFill>
                <a:latin typeface="Times New Roman" pitchFamily="18" charset="0"/>
              </a:rPr>
              <a:t>exit_code</a:t>
            </a:r>
            <a:r>
              <a:rPr lang="en-US" altLang="zh-CN" sz="2300" b="1" dirty="0" smtClean="0">
                <a:latin typeface="Times New Roman" pitchFamily="18" charset="0"/>
              </a:rPr>
              <a:t> = 0;             break;</a:t>
            </a:r>
          </a:p>
          <a:p>
            <a:pPr>
              <a:lnSpc>
                <a:spcPct val="80000"/>
              </a:lnSpc>
              <a:spcBef>
                <a:spcPts val="0"/>
              </a:spcBef>
              <a:buFont typeface="Wingdings" pitchFamily="2" charset="2"/>
              <a:buNone/>
            </a:pPr>
            <a:r>
              <a:rPr lang="en-US" altLang="zh-CN" sz="2300" b="1" dirty="0" smtClean="0">
                <a:latin typeface="Times New Roman" pitchFamily="18" charset="0"/>
              </a:rPr>
              <a:t>    }</a:t>
            </a:r>
          </a:p>
          <a:p>
            <a:pPr>
              <a:lnSpc>
                <a:spcPct val="80000"/>
              </a:lnSpc>
              <a:buFont typeface="Wingdings" pitchFamily="2" charset="2"/>
              <a:buNone/>
            </a:pPr>
            <a:r>
              <a:rPr lang="en-US" altLang="zh-CN" sz="2300" b="1" dirty="0" smtClean="0">
                <a:latin typeface="Times New Roman" pitchFamily="18" charset="0"/>
              </a:rPr>
              <a:t>    for(; n &gt; 0; n--) {</a:t>
            </a:r>
          </a:p>
          <a:p>
            <a:pPr>
              <a:lnSpc>
                <a:spcPct val="80000"/>
              </a:lnSpc>
              <a:buFont typeface="Wingdings" pitchFamily="2" charset="2"/>
              <a:buNone/>
            </a:pPr>
            <a:r>
              <a:rPr lang="en-US" altLang="zh-CN" sz="2300" b="1" dirty="0" smtClean="0">
                <a:latin typeface="Times New Roman" pitchFamily="18" charset="0"/>
              </a:rPr>
              <a:t>        puts(message);        sleep(2);</a:t>
            </a:r>
          </a:p>
          <a:p>
            <a:pPr>
              <a:lnSpc>
                <a:spcPct val="80000"/>
              </a:lnSpc>
              <a:buFont typeface="Wingdings" pitchFamily="2" charset="2"/>
              <a:buNone/>
            </a:pPr>
            <a:r>
              <a:rPr lang="en-US" altLang="zh-CN" sz="2100" dirty="0" smtClean="0">
                <a:latin typeface="Times New Roman" pitchFamily="18" charset="0"/>
              </a:rPr>
              <a:t>    }</a:t>
            </a:r>
          </a:p>
        </p:txBody>
      </p:sp>
    </p:spTree>
  </p:cSld>
  <p:clrMapOvr>
    <a:masterClrMapping/>
  </p:clrMapOvr>
  <p:transition>
    <p:pull dir="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86CE328-BBF0-4EC3-9E04-05C04341C638}" type="datetime8">
              <a:rPr kumimoji="0" lang="zh-CN" altLang="en-US" sz="1400" smtClean="0"/>
              <a:t>2022年3月16日12时44分</a:t>
            </a:fld>
            <a:endParaRPr kumimoji="0" lang="en-US" altLang="zh-CN" sz="1400" smtClean="0"/>
          </a:p>
        </p:txBody>
      </p:sp>
      <p:sp>
        <p:nvSpPr>
          <p:cNvPr id="1187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18788" name="Rectangle 2"/>
          <p:cNvSpPr>
            <a:spLocks noGrp="1" noRot="1" noChangeArrowheads="1"/>
          </p:cNvSpPr>
          <p:nvPr>
            <p:ph type="title"/>
          </p:nvPr>
        </p:nvSpPr>
        <p:spPr>
          <a:xfrm>
            <a:off x="301625" y="228600"/>
            <a:ext cx="8540750" cy="176213"/>
          </a:xfrm>
        </p:spPr>
        <p:txBody>
          <a:bodyPr/>
          <a:lstStyle/>
          <a:p>
            <a:r>
              <a:rPr lang="zh-CN" altLang="en-US" sz="2800" dirty="0" smtClean="0"/>
              <a:t>下面部份表示等待子进程完成</a:t>
            </a:r>
          </a:p>
        </p:txBody>
      </p:sp>
      <p:sp>
        <p:nvSpPr>
          <p:cNvPr id="118789" name="Rectangle 3"/>
          <p:cNvSpPr>
            <a:spLocks noGrp="1" noRot="1" noChangeArrowheads="1"/>
          </p:cNvSpPr>
          <p:nvPr>
            <p:ph type="body" idx="1"/>
          </p:nvPr>
        </p:nvSpPr>
        <p:spPr>
          <a:xfrm>
            <a:off x="179512" y="620713"/>
            <a:ext cx="8784975" cy="5903912"/>
          </a:xfrm>
        </p:spPr>
        <p:txBody>
          <a:bodyPr/>
          <a:lstStyle/>
          <a:p>
            <a:pPr lvl="1">
              <a:lnSpc>
                <a:spcPct val="110000"/>
              </a:lnSpc>
              <a:buFont typeface="Wingdings" pitchFamily="2" charset="2"/>
              <a:buNone/>
            </a:pPr>
            <a:r>
              <a:rPr lang="en-US" altLang="zh-CN" sz="2400" dirty="0" smtClean="0">
                <a:latin typeface="Times New Roman" pitchFamily="18" charset="0"/>
              </a:rPr>
              <a:t>If  (</a:t>
            </a:r>
            <a:r>
              <a:rPr lang="en-US" altLang="zh-CN" sz="2400" dirty="0" err="1" smtClean="0">
                <a:latin typeface="Times New Roman" pitchFamily="18" charset="0"/>
              </a:rPr>
              <a:t>pid</a:t>
            </a:r>
            <a:r>
              <a:rPr lang="en-US" altLang="zh-CN" sz="2400" dirty="0" smtClean="0">
                <a:latin typeface="Times New Roman" pitchFamily="18" charset="0"/>
              </a:rPr>
              <a:t>!=0) {/* </a:t>
            </a:r>
            <a:r>
              <a:rPr lang="zh-CN" altLang="en-US" sz="2200" dirty="0" smtClean="0">
                <a:latin typeface="Times New Roman" pitchFamily="18" charset="0"/>
              </a:rPr>
              <a:t>当前是：</a:t>
            </a:r>
            <a:r>
              <a:rPr lang="zh-CN" altLang="en-US" sz="2200" dirty="0" smtClean="0">
                <a:solidFill>
                  <a:srgbClr val="FFFF00"/>
                </a:solidFill>
                <a:latin typeface="Times New Roman" pitchFamily="18" charset="0"/>
              </a:rPr>
              <a:t>父进程</a:t>
            </a:r>
            <a:r>
              <a:rPr lang="zh-CN" altLang="en-US" sz="2200" dirty="0" smtClean="0">
                <a:latin typeface="Times New Roman" pitchFamily="18" charset="0"/>
              </a:rPr>
              <a:t>运行，且</a:t>
            </a:r>
            <a:r>
              <a:rPr lang="zh-CN" altLang="en-US" sz="2200" dirty="0" smtClean="0">
                <a:solidFill>
                  <a:srgbClr val="FFFF00"/>
                </a:solidFill>
                <a:latin typeface="Times New Roman" pitchFamily="18" charset="0"/>
              </a:rPr>
              <a:t>已经执行完</a:t>
            </a:r>
            <a:r>
              <a:rPr lang="en-US" altLang="zh-CN" sz="2200" dirty="0" smtClean="0">
                <a:solidFill>
                  <a:srgbClr val="FFFF00"/>
                </a:solidFill>
                <a:latin typeface="Times New Roman" pitchFamily="18" charset="0"/>
              </a:rPr>
              <a:t>for</a:t>
            </a:r>
            <a:r>
              <a:rPr lang="zh-CN" altLang="en-US" sz="2200" dirty="0" smtClean="0">
                <a:solidFill>
                  <a:srgbClr val="FFFF00"/>
                </a:solidFill>
                <a:latin typeface="Times New Roman" pitchFamily="18" charset="0"/>
              </a:rPr>
              <a:t>语句</a:t>
            </a:r>
            <a:r>
              <a:rPr lang="zh-CN" altLang="en-US" sz="2400" dirty="0" smtClean="0">
                <a:latin typeface="Times New Roman" pitchFamily="18" charset="0"/>
              </a:rPr>
              <a:t>*</a:t>
            </a:r>
            <a:r>
              <a:rPr lang="en-US" altLang="zh-CN" sz="2400" dirty="0" smtClean="0">
                <a:latin typeface="Times New Roman" pitchFamily="18" charset="0"/>
              </a:rPr>
              <a:t>/</a:t>
            </a:r>
          </a:p>
          <a:p>
            <a:pPr lvl="1">
              <a:lnSpc>
                <a:spcPct val="110000"/>
              </a:lnSpc>
              <a:spcBef>
                <a:spcPts val="300"/>
              </a:spcBef>
              <a:buFont typeface="Wingdings" pitchFamily="2" charset="2"/>
              <a:buNone/>
            </a:pPr>
            <a:r>
              <a:rPr lang="en-US" altLang="zh-CN" sz="2400" dirty="0" smtClean="0">
                <a:latin typeface="Times New Roman" pitchFamily="18" charset="0"/>
              </a:rPr>
              <a:t>    </a:t>
            </a:r>
            <a:r>
              <a:rPr lang="en-US" altLang="zh-CN" sz="2400" u="sng" dirty="0" err="1" smtClean="0">
                <a:latin typeface="Times New Roman" pitchFamily="18" charset="0"/>
              </a:rPr>
              <a:t>int</a:t>
            </a:r>
            <a:r>
              <a:rPr lang="en-US" altLang="zh-CN" sz="2400" u="sng" dirty="0" smtClean="0">
                <a:latin typeface="Times New Roman" pitchFamily="18" charset="0"/>
              </a:rPr>
              <a:t>  </a:t>
            </a:r>
            <a:r>
              <a:rPr lang="en-US" altLang="zh-CN" sz="2400" b="1" i="1" u="sng" dirty="0" err="1" smtClean="0">
                <a:solidFill>
                  <a:srgbClr val="F8C024"/>
                </a:solidFill>
                <a:latin typeface="Times New Roman" pitchFamily="18" charset="0"/>
              </a:rPr>
              <a:t>stat_val</a:t>
            </a:r>
            <a:r>
              <a:rPr lang="en-US" altLang="zh-CN" sz="2400" dirty="0" smtClean="0">
                <a:latin typeface="Times New Roman" pitchFamily="18" charset="0"/>
              </a:rPr>
              <a:t>;  </a:t>
            </a:r>
            <a:r>
              <a:rPr lang="en-US" altLang="zh-CN" sz="2400" dirty="0" err="1" smtClean="0">
                <a:latin typeface="Times New Roman" pitchFamily="18" charset="0"/>
              </a:rPr>
              <a:t>pid_t</a:t>
            </a:r>
            <a:r>
              <a:rPr lang="en-US" altLang="zh-CN" sz="2400" dirty="0" smtClean="0">
                <a:latin typeface="Times New Roman" pitchFamily="18" charset="0"/>
              </a:rPr>
              <a:t>  </a:t>
            </a:r>
            <a:r>
              <a:rPr lang="en-US" altLang="zh-CN" sz="2400" dirty="0" err="1" smtClean="0">
                <a:latin typeface="Times New Roman" pitchFamily="18" charset="0"/>
              </a:rPr>
              <a:t>child_pid</a:t>
            </a:r>
            <a:r>
              <a:rPr lang="en-US" altLang="zh-CN" sz="2400" dirty="0" smtClean="0">
                <a:latin typeface="Times New Roman" pitchFamily="18" charset="0"/>
              </a:rPr>
              <a:t>;</a:t>
            </a:r>
          </a:p>
          <a:p>
            <a:pPr lvl="1">
              <a:lnSpc>
                <a:spcPct val="110000"/>
              </a:lnSpc>
              <a:buFont typeface="Wingdings" pitchFamily="2" charset="2"/>
              <a:buNone/>
            </a:pPr>
            <a:r>
              <a:rPr lang="en-US" altLang="zh-CN" sz="2400" dirty="0" err="1" smtClean="0">
                <a:latin typeface="Times New Roman" pitchFamily="18" charset="0"/>
              </a:rPr>
              <a:t>child_pid</a:t>
            </a:r>
            <a:r>
              <a:rPr lang="en-US" altLang="zh-CN" sz="2400" b="1" baseline="30000" dirty="0" smtClean="0">
                <a:solidFill>
                  <a:schemeClr val="tx2"/>
                </a:solidFill>
                <a:latin typeface="Times New Roman" pitchFamily="18" charset="0"/>
              </a:rPr>
              <a:t>?</a:t>
            </a:r>
            <a:r>
              <a:rPr lang="en-US" altLang="zh-CN" sz="2400" dirty="0" smtClean="0">
                <a:latin typeface="Times New Roman" pitchFamily="18" charset="0"/>
              </a:rPr>
              <a:t> = </a:t>
            </a:r>
            <a:r>
              <a:rPr lang="en-US" altLang="zh-CN" sz="2400" b="1" u="sng" dirty="0" smtClean="0">
                <a:solidFill>
                  <a:srgbClr val="FF0000"/>
                </a:solidFill>
                <a:latin typeface="Times New Roman" pitchFamily="18" charset="0"/>
              </a:rPr>
              <a:t>wait</a:t>
            </a:r>
            <a:r>
              <a:rPr lang="en-US" altLang="zh-CN" sz="2400" dirty="0" smtClean="0">
                <a:latin typeface="Times New Roman" pitchFamily="18" charset="0"/>
              </a:rPr>
              <a:t> (&amp;</a:t>
            </a:r>
            <a:r>
              <a:rPr lang="en-US" altLang="zh-CN" sz="2400" b="1" i="1" dirty="0" err="1" smtClean="0">
                <a:solidFill>
                  <a:srgbClr val="F8C024"/>
                </a:solidFill>
                <a:latin typeface="Times New Roman" pitchFamily="18" charset="0"/>
              </a:rPr>
              <a:t>stat_val</a:t>
            </a:r>
            <a:r>
              <a:rPr lang="en-US" altLang="zh-CN" sz="2400" dirty="0" smtClean="0">
                <a:latin typeface="Times New Roman" pitchFamily="18" charset="0"/>
              </a:rPr>
              <a:t>);  /* </a:t>
            </a:r>
            <a:r>
              <a:rPr lang="zh-CN" altLang="en-US" sz="2000" b="1" u="sng" dirty="0" smtClean="0">
                <a:latin typeface="Times New Roman" pitchFamily="18" charset="0"/>
              </a:rPr>
              <a:t>父进程</a:t>
            </a:r>
            <a:r>
              <a:rPr lang="zh-CN" altLang="en-US" sz="2000" dirty="0" smtClean="0">
                <a:latin typeface="Times New Roman" pitchFamily="18" charset="0"/>
              </a:rPr>
              <a:t>等待</a:t>
            </a:r>
            <a:r>
              <a:rPr lang="zh-CN" altLang="en-US" sz="2000" b="1" u="sng" dirty="0" smtClean="0">
                <a:solidFill>
                  <a:schemeClr val="tx2"/>
                </a:solidFill>
                <a:latin typeface="Times New Roman" pitchFamily="18" charset="0"/>
              </a:rPr>
              <a:t>子进程</a:t>
            </a:r>
            <a:r>
              <a:rPr lang="zh-CN" altLang="en-US" sz="2000" dirty="0" smtClean="0">
                <a:solidFill>
                  <a:schemeClr val="tx2"/>
                </a:solidFill>
                <a:latin typeface="Times New Roman" pitchFamily="18" charset="0"/>
              </a:rPr>
              <a:t>的</a:t>
            </a:r>
            <a:r>
              <a:rPr lang="en-US" altLang="zh-CN" sz="2000" dirty="0" smtClean="0">
                <a:solidFill>
                  <a:schemeClr val="tx2"/>
                </a:solidFill>
                <a:latin typeface="Times New Roman" pitchFamily="18" charset="0"/>
              </a:rPr>
              <a:t>PID</a:t>
            </a:r>
            <a:r>
              <a:rPr lang="zh-CN" altLang="en-US" sz="2400" dirty="0" smtClean="0">
                <a:latin typeface="Times New Roman" pitchFamily="18" charset="0"/>
              </a:rPr>
              <a:t>*</a:t>
            </a:r>
            <a:r>
              <a:rPr lang="en-US" altLang="zh-CN" sz="2400" dirty="0" smtClean="0">
                <a:latin typeface="Times New Roman" pitchFamily="18" charset="0"/>
              </a:rPr>
              <a:t>/</a:t>
            </a:r>
          </a:p>
          <a:p>
            <a:pPr lvl="1" indent="-385763">
              <a:lnSpc>
                <a:spcPct val="110000"/>
              </a:lnSpc>
              <a:buNone/>
            </a:pPr>
            <a:r>
              <a:rPr lang="en-US" altLang="zh-CN" sz="2100" dirty="0" smtClean="0">
                <a:latin typeface="Times New Roman" pitchFamily="18" charset="0"/>
              </a:rPr>
              <a:t> /* </a:t>
            </a:r>
            <a:r>
              <a:rPr lang="zh-CN" altLang="en-US" sz="2000" dirty="0" smtClean="0">
                <a:latin typeface="Times New Roman" pitchFamily="18" charset="0"/>
              </a:rPr>
              <a:t>子进程</a:t>
            </a:r>
            <a:r>
              <a:rPr lang="zh-CN" altLang="en-US" sz="2000" dirty="0">
                <a:latin typeface="Times New Roman" pitchFamily="18" charset="0"/>
              </a:rPr>
              <a:t>正常</a:t>
            </a:r>
            <a:r>
              <a:rPr lang="zh-CN" altLang="en-US" sz="2000" dirty="0" smtClean="0">
                <a:latin typeface="Times New Roman" pitchFamily="18" charset="0"/>
              </a:rPr>
              <a:t>结束时，</a:t>
            </a:r>
            <a:r>
              <a:rPr lang="zh-CN" altLang="en-US" sz="2000" dirty="0">
                <a:latin typeface="Times New Roman" pitchFamily="18" charset="0"/>
              </a:rPr>
              <a:t>返</a:t>
            </a:r>
            <a:r>
              <a:rPr lang="zh-CN" altLang="en-US" sz="2000" dirty="0" smtClean="0">
                <a:latin typeface="Times New Roman" pitchFamily="18" charset="0"/>
              </a:rPr>
              <a:t>回子进程</a:t>
            </a:r>
            <a:r>
              <a:rPr lang="en-US" altLang="zh-CN" sz="2000" dirty="0" smtClean="0">
                <a:latin typeface="Times New Roman" pitchFamily="18" charset="0"/>
              </a:rPr>
              <a:t>pid</a:t>
            </a:r>
            <a:r>
              <a:rPr lang="en-US" altLang="zh-CN" sz="2200" b="1" baseline="30000" dirty="0" smtClean="0">
                <a:solidFill>
                  <a:schemeClr val="tx2"/>
                </a:solidFill>
                <a:latin typeface="Times New Roman" pitchFamily="18" charset="0"/>
              </a:rPr>
              <a:t>1</a:t>
            </a:r>
            <a:r>
              <a:rPr lang="en-US" altLang="zh-CN" sz="2000" dirty="0" smtClean="0">
                <a:latin typeface="Times New Roman" pitchFamily="18" charset="0"/>
              </a:rPr>
              <a:t> </a:t>
            </a:r>
            <a:r>
              <a:rPr lang="zh-CN" altLang="en-US" sz="2000" dirty="0" smtClean="0">
                <a:latin typeface="Times New Roman" pitchFamily="18" charset="0"/>
              </a:rPr>
              <a:t>，且 </a:t>
            </a:r>
            <a:r>
              <a:rPr lang="en-US" altLang="zh-CN" sz="2000" dirty="0" smtClean="0">
                <a:latin typeface="Times New Roman" pitchFamily="18" charset="0"/>
              </a:rPr>
              <a:t>WIFEXITED( )</a:t>
            </a:r>
            <a:r>
              <a:rPr lang="en-US" altLang="zh-CN" sz="1800" dirty="0">
                <a:latin typeface="Times New Roman" pitchFamily="18" charset="0"/>
              </a:rPr>
              <a:t>≠</a:t>
            </a:r>
            <a:r>
              <a:rPr lang="en-US" altLang="zh-CN" sz="1800" dirty="0" smtClean="0">
                <a:latin typeface="Times New Roman" pitchFamily="18" charset="0"/>
              </a:rPr>
              <a:t>0</a:t>
            </a:r>
            <a:r>
              <a:rPr lang="en-US" altLang="zh-CN" sz="2200" b="1" baseline="30000" dirty="0" smtClean="0">
                <a:solidFill>
                  <a:schemeClr val="tx2"/>
                </a:solidFill>
                <a:latin typeface="Times New Roman" pitchFamily="18" charset="0"/>
              </a:rPr>
              <a:t>2</a:t>
            </a:r>
            <a:r>
              <a:rPr lang="en-US" altLang="zh-CN" sz="1800" dirty="0" smtClean="0">
                <a:latin typeface="Times New Roman" pitchFamily="18" charset="0"/>
              </a:rPr>
              <a:t>*/</a:t>
            </a:r>
          </a:p>
          <a:p>
            <a:pPr lvl="1">
              <a:lnSpc>
                <a:spcPct val="110000"/>
              </a:lnSpc>
              <a:buFont typeface="Wingdings" pitchFamily="2" charset="2"/>
              <a:buNone/>
            </a:pPr>
            <a:r>
              <a:rPr lang="en-US" altLang="zh-CN" sz="2400" dirty="0" err="1" smtClean="0">
                <a:latin typeface="Times New Roman" pitchFamily="18" charset="0"/>
              </a:rPr>
              <a:t>printf</a:t>
            </a:r>
            <a:r>
              <a:rPr lang="en-US" altLang="zh-CN" sz="2400" dirty="0" smtClean="0">
                <a:latin typeface="Times New Roman" pitchFamily="18" charset="0"/>
              </a:rPr>
              <a:t>(“Child has finished  :PID=%d\n”, </a:t>
            </a:r>
            <a:r>
              <a:rPr lang="en-US" altLang="zh-CN" sz="2400" dirty="0" err="1" smtClean="0">
                <a:latin typeface="Times New Roman" pitchFamily="18" charset="0"/>
              </a:rPr>
              <a:t>child_pid</a:t>
            </a:r>
            <a:r>
              <a:rPr lang="en-US" altLang="zh-CN" sz="2400" dirty="0" smtClean="0">
                <a:latin typeface="Times New Roman" pitchFamily="18" charset="0"/>
              </a:rPr>
              <a:t>); </a:t>
            </a:r>
          </a:p>
          <a:p>
            <a:pPr lvl="1">
              <a:lnSpc>
                <a:spcPct val="110000"/>
              </a:lnSpc>
              <a:buFont typeface="Wingdings" pitchFamily="2" charset="2"/>
              <a:buNone/>
            </a:pPr>
            <a:r>
              <a:rPr lang="en-US" altLang="zh-CN" sz="2400" dirty="0" smtClean="0">
                <a:latin typeface="Times New Roman" pitchFamily="18" charset="0"/>
              </a:rPr>
              <a:t>If( </a:t>
            </a:r>
            <a:r>
              <a:rPr lang="en-US" altLang="zh-CN" sz="2400" dirty="0" smtClean="0">
                <a:solidFill>
                  <a:srgbClr val="FFFF00"/>
                </a:solidFill>
                <a:latin typeface="Times New Roman" pitchFamily="18" charset="0"/>
              </a:rPr>
              <a:t>W</a:t>
            </a:r>
            <a:r>
              <a:rPr lang="en-US" altLang="zh-CN" sz="2400" u="sng" dirty="0" smtClean="0">
                <a:solidFill>
                  <a:srgbClr val="FFFF00"/>
                </a:solidFill>
                <a:latin typeface="Times New Roman" pitchFamily="18" charset="0"/>
              </a:rPr>
              <a:t>IF</a:t>
            </a:r>
            <a:r>
              <a:rPr lang="en-US" altLang="zh-CN" sz="2400" dirty="0" smtClean="0">
                <a:solidFill>
                  <a:srgbClr val="FFFF00"/>
                </a:solidFill>
                <a:latin typeface="Times New Roman" pitchFamily="18" charset="0"/>
              </a:rPr>
              <a:t>EXITED(</a:t>
            </a:r>
            <a:r>
              <a:rPr lang="en-US" altLang="zh-CN" sz="2400" dirty="0" err="1" smtClean="0">
                <a:solidFill>
                  <a:srgbClr val="FFFF00"/>
                </a:solidFill>
                <a:latin typeface="Times New Roman" pitchFamily="18" charset="0"/>
              </a:rPr>
              <a:t>stat_val</a:t>
            </a:r>
            <a:r>
              <a:rPr lang="en-US" altLang="zh-CN" sz="2400" dirty="0" smtClean="0">
                <a:solidFill>
                  <a:srgbClr val="FFFF00"/>
                </a:solidFill>
                <a:latin typeface="Times New Roman" pitchFamily="18" charset="0"/>
              </a:rPr>
              <a:t>)</a:t>
            </a:r>
            <a:r>
              <a:rPr lang="en-US" altLang="zh-CN" sz="2400" dirty="0" smtClean="0">
                <a:latin typeface="Times New Roman" pitchFamily="18" charset="0"/>
              </a:rPr>
              <a:t>)      </a:t>
            </a:r>
            <a:r>
              <a:rPr lang="zh-CN" altLang="en-US" sz="2400" dirty="0" smtClean="0">
                <a:latin typeface="Times New Roman" pitchFamily="18" charset="0"/>
              </a:rPr>
              <a:t>子进程正常结束，</a:t>
            </a:r>
            <a:r>
              <a:rPr lang="en-US" altLang="zh-CN" sz="2400" dirty="0" smtClean="0">
                <a:latin typeface="Times New Roman" pitchFamily="18" charset="0"/>
              </a:rPr>
              <a:t>≠0</a:t>
            </a:r>
          </a:p>
          <a:p>
            <a:pPr lvl="1">
              <a:lnSpc>
                <a:spcPct val="110000"/>
              </a:lnSpc>
              <a:buNone/>
            </a:pPr>
            <a:r>
              <a:rPr lang="en-US" altLang="zh-CN" sz="2400" dirty="0" smtClean="0">
                <a:latin typeface="Times New Roman" pitchFamily="18" charset="0"/>
              </a:rPr>
              <a:t>    </a:t>
            </a:r>
            <a:r>
              <a:rPr lang="en-US" altLang="zh-CN" sz="2400" dirty="0" err="1" smtClean="0">
                <a:latin typeface="Times New Roman" pitchFamily="18" charset="0"/>
              </a:rPr>
              <a:t>printf</a:t>
            </a:r>
            <a:r>
              <a:rPr lang="en-US" altLang="zh-CN" sz="2400" dirty="0" smtClean="0">
                <a:latin typeface="Times New Roman" pitchFamily="18" charset="0"/>
              </a:rPr>
              <a:t>(“Child exited with code  %d \n”,  </a:t>
            </a:r>
            <a:r>
              <a:rPr lang="en-US" altLang="zh-CN" sz="2400" dirty="0">
                <a:latin typeface="Times New Roman" pitchFamily="18" charset="0"/>
              </a:rPr>
              <a:t>  /*</a:t>
            </a:r>
            <a:r>
              <a:rPr lang="zh-CN" altLang="en-US" sz="2000" dirty="0">
                <a:latin typeface="Times New Roman" pitchFamily="18" charset="0"/>
              </a:rPr>
              <a:t>返</a:t>
            </a:r>
            <a:r>
              <a:rPr lang="zh-CN" altLang="en-US" sz="2000" dirty="0" smtClean="0">
                <a:latin typeface="Times New Roman" pitchFamily="18" charset="0"/>
              </a:rPr>
              <a:t>回由</a:t>
            </a:r>
            <a:r>
              <a:rPr lang="en-US" altLang="zh-CN" sz="2400" u="sng" dirty="0" err="1" smtClean="0">
                <a:solidFill>
                  <a:schemeClr val="tx2"/>
                </a:solidFill>
                <a:latin typeface="Times New Roman" pitchFamily="18" charset="0"/>
              </a:rPr>
              <a:t>stat_val</a:t>
            </a:r>
            <a:r>
              <a:rPr lang="zh-CN" altLang="en-US" sz="2400" u="sng" dirty="0" smtClean="0">
                <a:solidFill>
                  <a:schemeClr val="tx2"/>
                </a:solidFill>
                <a:latin typeface="Times New Roman" pitchFamily="18" charset="0"/>
              </a:rPr>
              <a:t>指针</a:t>
            </a:r>
            <a:endParaRPr lang="en-US" altLang="zh-CN" sz="2400" dirty="0" smtClean="0">
              <a:latin typeface="Times New Roman" pitchFamily="18" charset="0"/>
            </a:endParaRPr>
          </a:p>
          <a:p>
            <a:pPr lvl="1">
              <a:lnSpc>
                <a:spcPct val="110000"/>
              </a:lnSpc>
              <a:buNone/>
            </a:pPr>
            <a:r>
              <a:rPr lang="en-US" altLang="zh-CN" sz="2400" dirty="0" smtClean="0">
                <a:latin typeface="Times New Roman" pitchFamily="18" charset="0"/>
              </a:rPr>
              <a:t>    </a:t>
            </a:r>
            <a:r>
              <a:rPr lang="en-US" altLang="zh-CN" sz="2200" u="sng" dirty="0" smtClean="0">
                <a:solidFill>
                  <a:schemeClr val="tx2"/>
                </a:solidFill>
                <a:latin typeface="Times New Roman" pitchFamily="18" charset="0"/>
              </a:rPr>
              <a:t>WEXITSTATUS(</a:t>
            </a:r>
            <a:r>
              <a:rPr lang="en-US" altLang="zh-CN" sz="2200" u="sng" dirty="0" err="1" smtClean="0">
                <a:solidFill>
                  <a:schemeClr val="tx2"/>
                </a:solidFill>
                <a:latin typeface="Times New Roman" pitchFamily="18" charset="0"/>
              </a:rPr>
              <a:t>stat_val</a:t>
            </a:r>
            <a:r>
              <a:rPr lang="en-US" altLang="zh-CN" sz="2200" u="sng" dirty="0" smtClean="0">
                <a:solidFill>
                  <a:schemeClr val="tx2"/>
                </a:solidFill>
                <a:latin typeface="Times New Roman" pitchFamily="18" charset="0"/>
              </a:rPr>
              <a:t>)</a:t>
            </a:r>
            <a:r>
              <a:rPr lang="en-US" altLang="zh-CN" sz="2300" dirty="0" smtClean="0">
                <a:latin typeface="Times New Roman" pitchFamily="18" charset="0"/>
              </a:rPr>
              <a:t>);  </a:t>
            </a:r>
            <a:r>
              <a:rPr lang="en-US" altLang="zh-CN" sz="2000" dirty="0">
                <a:latin typeface="Times New Roman" pitchFamily="18" charset="0"/>
              </a:rPr>
              <a:t>/*</a:t>
            </a:r>
            <a:r>
              <a:rPr lang="zh-CN" altLang="en-US" sz="2000" dirty="0">
                <a:latin typeface="Times New Roman" pitchFamily="18" charset="0"/>
              </a:rPr>
              <a:t>指向的</a:t>
            </a:r>
            <a:r>
              <a:rPr lang="zh-CN" altLang="en-US" sz="2000" dirty="0" smtClean="0">
                <a:latin typeface="Times New Roman" pitchFamily="18" charset="0"/>
              </a:rPr>
              <a:t>子</a:t>
            </a:r>
            <a:r>
              <a:rPr lang="zh-CN" altLang="en-US" sz="2000" dirty="0">
                <a:latin typeface="Times New Roman" pitchFamily="18" charset="0"/>
              </a:rPr>
              <a:t>进</a:t>
            </a:r>
            <a:r>
              <a:rPr lang="zh-CN" altLang="en-US" sz="2000" dirty="0" smtClean="0">
                <a:latin typeface="Times New Roman" pitchFamily="18" charset="0"/>
              </a:rPr>
              <a:t>程退出码</a:t>
            </a:r>
            <a:r>
              <a:rPr lang="en-US" altLang="zh-CN" sz="2400" dirty="0" smtClean="0">
                <a:latin typeface="Times New Roman" pitchFamily="18" charset="0"/>
              </a:rPr>
              <a:t> </a:t>
            </a:r>
            <a:r>
              <a:rPr lang="en-US" altLang="zh-CN" sz="2000" b="1" dirty="0" err="1" smtClean="0">
                <a:solidFill>
                  <a:srgbClr val="F8C024"/>
                </a:solidFill>
                <a:latin typeface="Times New Roman" pitchFamily="18" charset="0"/>
              </a:rPr>
              <a:t>exit_code</a:t>
            </a:r>
            <a:r>
              <a:rPr lang="en-US" altLang="zh-CN" sz="2000" b="1" dirty="0" smtClean="0">
                <a:latin typeface="Times New Roman" pitchFamily="18" charset="0"/>
              </a:rPr>
              <a:t> </a:t>
            </a:r>
            <a:r>
              <a:rPr lang="en-US" altLang="zh-CN" sz="2000" b="1" dirty="0">
                <a:latin typeface="Times New Roman" pitchFamily="18" charset="0"/>
              </a:rPr>
              <a:t>= </a:t>
            </a:r>
            <a:r>
              <a:rPr lang="en-US" altLang="zh-CN" sz="2000" b="1" dirty="0" smtClean="0">
                <a:solidFill>
                  <a:srgbClr val="FFFF00"/>
                </a:solidFill>
                <a:latin typeface="Times New Roman" pitchFamily="18" charset="0"/>
              </a:rPr>
              <a:t>86  */</a:t>
            </a:r>
            <a:endParaRPr lang="en-US" altLang="zh-CN" sz="2000" dirty="0" smtClean="0">
              <a:latin typeface="Times New Roman" pitchFamily="18" charset="0"/>
            </a:endParaRPr>
          </a:p>
          <a:p>
            <a:pPr lvl="1">
              <a:lnSpc>
                <a:spcPct val="110000"/>
              </a:lnSpc>
              <a:buFont typeface="Wingdings" pitchFamily="2" charset="2"/>
              <a:buNone/>
            </a:pPr>
            <a:r>
              <a:rPr lang="en-US" altLang="zh-CN" sz="2400" dirty="0" smtClean="0">
                <a:latin typeface="Times New Roman" pitchFamily="18" charset="0"/>
              </a:rPr>
              <a:t>else  </a:t>
            </a:r>
            <a:r>
              <a:rPr lang="en-US" altLang="zh-CN" sz="2400" dirty="0" err="1" smtClean="0">
                <a:latin typeface="Times New Roman" pitchFamily="18" charset="0"/>
              </a:rPr>
              <a:t>printf</a:t>
            </a:r>
            <a:r>
              <a:rPr lang="en-US" altLang="zh-CN" sz="2400" dirty="0" smtClean="0">
                <a:latin typeface="Times New Roman" pitchFamily="18" charset="0"/>
              </a:rPr>
              <a:t>(“ Child terminated abnormally\n”); </a:t>
            </a:r>
          </a:p>
          <a:p>
            <a:pPr lvl="1">
              <a:lnSpc>
                <a:spcPct val="110000"/>
              </a:lnSpc>
              <a:spcBef>
                <a:spcPts val="0"/>
              </a:spcBef>
              <a:buFont typeface="Wingdings" pitchFamily="2" charset="2"/>
              <a:buNone/>
            </a:pPr>
            <a:r>
              <a:rPr lang="en-US" altLang="zh-CN" sz="2400" dirty="0" smtClean="0">
                <a:latin typeface="Times New Roman" pitchFamily="18" charset="0"/>
              </a:rPr>
              <a:t>}</a:t>
            </a:r>
            <a:r>
              <a:rPr lang="en-US" altLang="zh-CN" sz="2000" dirty="0" smtClean="0">
                <a:latin typeface="Times New Roman" pitchFamily="18" charset="0"/>
              </a:rPr>
              <a:t>     </a:t>
            </a:r>
          </a:p>
          <a:p>
            <a:pPr>
              <a:lnSpc>
                <a:spcPct val="110000"/>
              </a:lnSpc>
              <a:buFont typeface="Wingdings" pitchFamily="2" charset="2"/>
              <a:buNone/>
            </a:pPr>
            <a:r>
              <a:rPr lang="en-US" altLang="zh-CN" sz="2400" b="1" u="sng" dirty="0" smtClean="0">
                <a:solidFill>
                  <a:srgbClr val="FFFF00"/>
                </a:solidFill>
                <a:latin typeface="Times New Roman" pitchFamily="18" charset="0"/>
              </a:rPr>
              <a:t>exit( </a:t>
            </a:r>
            <a:r>
              <a:rPr lang="en-US" altLang="zh-CN" sz="2400" b="1" u="sng" dirty="0" err="1" smtClean="0">
                <a:solidFill>
                  <a:srgbClr val="FFFF00"/>
                </a:solidFill>
                <a:latin typeface="Times New Roman" pitchFamily="18" charset="0"/>
              </a:rPr>
              <a:t>exit_code</a:t>
            </a:r>
            <a:r>
              <a:rPr lang="en-US" altLang="zh-CN" sz="2400" b="1" u="sng" dirty="0" smtClean="0">
                <a:solidFill>
                  <a:srgbClr val="FFFF00"/>
                </a:solidFill>
                <a:latin typeface="Times New Roman" pitchFamily="18" charset="0"/>
              </a:rPr>
              <a:t>); </a:t>
            </a:r>
            <a:r>
              <a:rPr lang="en-US" altLang="zh-CN" sz="2400" b="1" dirty="0" smtClean="0">
                <a:solidFill>
                  <a:srgbClr val="FFFF00"/>
                </a:solidFill>
                <a:latin typeface="Times New Roman" pitchFamily="18" charset="0"/>
              </a:rPr>
              <a:t>       /* </a:t>
            </a:r>
            <a:r>
              <a:rPr lang="zh-CN" altLang="en-US" sz="1800" b="1" dirty="0" smtClean="0">
                <a:latin typeface="Times New Roman" pitchFamily="18" charset="0"/>
              </a:rPr>
              <a:t>子进程因为</a:t>
            </a:r>
            <a:r>
              <a:rPr lang="zh-CN" altLang="en-US" sz="1800" b="1" dirty="0">
                <a:latin typeface="Times New Roman" pitchFamily="18" charset="0"/>
              </a:rPr>
              <a:t>执</a:t>
            </a:r>
            <a:r>
              <a:rPr lang="zh-CN" altLang="en-US" sz="1800" b="1" dirty="0" smtClean="0">
                <a:latin typeface="Times New Roman" pitchFamily="18" charset="0"/>
              </a:rPr>
              <a:t>行</a:t>
            </a:r>
            <a:r>
              <a:rPr lang="en-US" altLang="zh-CN" sz="1800" b="1" dirty="0" smtClean="0">
                <a:latin typeface="Times New Roman" pitchFamily="18" charset="0"/>
              </a:rPr>
              <a:t>exit()</a:t>
            </a:r>
            <a:r>
              <a:rPr lang="zh-CN" altLang="en-US" sz="1800" b="1" dirty="0" smtClean="0">
                <a:latin typeface="Times New Roman" pitchFamily="18" charset="0"/>
              </a:rPr>
              <a:t>而终止，且退出值是</a:t>
            </a:r>
            <a:r>
              <a:rPr lang="en-US" altLang="zh-CN" sz="1800" b="1" dirty="0" err="1" smtClean="0">
                <a:latin typeface="Times New Roman" pitchFamily="18" charset="0"/>
              </a:rPr>
              <a:t>exit_code</a:t>
            </a:r>
            <a:r>
              <a:rPr lang="zh-CN" altLang="en-US" sz="1800" b="1" dirty="0" smtClean="0">
                <a:latin typeface="Times New Roman" pitchFamily="18" charset="0"/>
              </a:rPr>
              <a:t>*</a:t>
            </a:r>
            <a:r>
              <a:rPr lang="en-US" altLang="zh-CN" sz="1800" b="1" dirty="0" smtClean="0">
                <a:latin typeface="Times New Roman" pitchFamily="18" charset="0"/>
              </a:rPr>
              <a:t>/</a:t>
            </a:r>
          </a:p>
          <a:p>
            <a:pPr>
              <a:lnSpc>
                <a:spcPct val="110000"/>
              </a:lnSpc>
              <a:spcBef>
                <a:spcPts val="0"/>
              </a:spcBef>
              <a:buFont typeface="Wingdings" pitchFamily="2" charset="2"/>
              <a:buNone/>
            </a:pPr>
            <a:r>
              <a:rPr lang="en-US" altLang="zh-CN" sz="2400" dirty="0" smtClean="0">
                <a:latin typeface="Times New Roman" pitchFamily="18" charset="0"/>
              </a:rPr>
              <a:t>}</a:t>
            </a:r>
          </a:p>
          <a:p>
            <a:pPr>
              <a:buFont typeface="Wingdings" pitchFamily="2" charset="2"/>
              <a:buNone/>
            </a:pPr>
            <a:endParaRPr lang="en-US" altLang="zh-CN" dirty="0" smtClean="0">
              <a:latin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74109" y="856389"/>
              <a:ext cx="514080" cy="4525920"/>
            </p14:xfrm>
          </p:contentPart>
        </mc:Choice>
        <mc:Fallback xmlns="">
          <p:pic>
            <p:nvPicPr>
              <p:cNvPr id="3" name="墨迹 2"/>
              <p:cNvPicPr/>
              <p:nvPr/>
            </p:nvPicPr>
            <p:blipFill>
              <a:blip r:embed="rId4"/>
              <a:stretch>
                <a:fillRect/>
              </a:stretch>
            </p:blipFill>
            <p:spPr>
              <a:xfrm>
                <a:off x="62229" y="844509"/>
                <a:ext cx="537840" cy="4549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285789" y="3396189"/>
              <a:ext cx="393840" cy="707040"/>
            </p14:xfrm>
          </p:contentPart>
        </mc:Choice>
        <mc:Fallback xmlns="">
          <p:pic>
            <p:nvPicPr>
              <p:cNvPr id="7" name="墨迹 6"/>
              <p:cNvPicPr/>
              <p:nvPr/>
            </p:nvPicPr>
            <p:blipFill>
              <a:blip r:embed="rId6"/>
              <a:stretch>
                <a:fillRect/>
              </a:stretch>
            </p:blipFill>
            <p:spPr>
              <a:xfrm>
                <a:off x="273909" y="3384309"/>
                <a:ext cx="41760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墨迹 19"/>
              <p14:cNvContentPartPr/>
              <p14:nvPr/>
            </p14:nvContentPartPr>
            <p14:xfrm>
              <a:off x="1377309" y="4796229"/>
              <a:ext cx="3756600" cy="1160640"/>
            </p14:xfrm>
          </p:contentPart>
        </mc:Choice>
        <mc:Fallback xmlns="">
          <p:pic>
            <p:nvPicPr>
              <p:cNvPr id="20" name="墨迹 19"/>
              <p:cNvPicPr/>
              <p:nvPr/>
            </p:nvPicPr>
            <p:blipFill>
              <a:blip r:embed="rId8"/>
              <a:stretch>
                <a:fillRect/>
              </a:stretch>
            </p:blipFill>
            <p:spPr>
              <a:xfrm>
                <a:off x="1369029" y="4787949"/>
                <a:ext cx="3776760" cy="1180800"/>
              </a:xfrm>
              <a:prstGeom prst="rect">
                <a:avLst/>
              </a:prstGeom>
            </p:spPr>
          </p:pic>
        </mc:Fallback>
      </mc:AlternateContent>
      <p:sp>
        <p:nvSpPr>
          <p:cNvPr id="9" name="TextBox 8"/>
          <p:cNvSpPr txBox="1"/>
          <p:nvPr/>
        </p:nvSpPr>
        <p:spPr>
          <a:xfrm>
            <a:off x="741420" y="5683906"/>
            <a:ext cx="8223067" cy="943335"/>
          </a:xfrm>
          <a:prstGeom prst="rect">
            <a:avLst/>
          </a:prstGeom>
          <a:noFill/>
        </p:spPr>
        <p:txBody>
          <a:bodyPr wrap="square" rtlCol="0">
            <a:spAutoFit/>
          </a:bodyPr>
          <a:lstStyle/>
          <a:p>
            <a:pPr>
              <a:lnSpc>
                <a:spcPct val="110000"/>
              </a:lnSpc>
              <a:spcBef>
                <a:spcPts val="264"/>
              </a:spcBef>
            </a:pPr>
            <a:r>
              <a:rPr lang="zh-CN" altLang="en-US" dirty="0" smtClean="0"/>
              <a:t>结论：</a:t>
            </a:r>
            <a:r>
              <a:rPr lang="en-US" altLang="zh-CN" dirty="0" smtClean="0"/>
              <a:t>1. </a:t>
            </a:r>
            <a:r>
              <a:rPr lang="zh-CN" altLang="en-US" dirty="0" smtClean="0"/>
              <a:t>进程需要</a:t>
            </a:r>
            <a:r>
              <a:rPr lang="zh-CN" altLang="en-US" b="1" u="sng" dirty="0" smtClean="0">
                <a:solidFill>
                  <a:schemeClr val="tx2"/>
                </a:solidFill>
              </a:rPr>
              <a:t>同步</a:t>
            </a:r>
            <a:r>
              <a:rPr lang="zh-CN" altLang="en-US" dirty="0" smtClean="0"/>
              <a:t>，这里：父进程等待子进程结束。</a:t>
            </a:r>
            <a:endParaRPr lang="en-US" altLang="zh-CN" dirty="0" smtClean="0"/>
          </a:p>
          <a:p>
            <a:pPr>
              <a:lnSpc>
                <a:spcPct val="110000"/>
              </a:lnSpc>
              <a:spcBef>
                <a:spcPts val="264"/>
              </a:spcBef>
            </a:pPr>
            <a:r>
              <a:rPr lang="en-US" altLang="zh-CN" dirty="0" smtClean="0"/>
              <a:t>           2. </a:t>
            </a:r>
            <a:r>
              <a:rPr lang="zh-CN" altLang="en-US" dirty="0" smtClean="0"/>
              <a:t>进程</a:t>
            </a:r>
            <a:r>
              <a:rPr lang="zh-CN" altLang="en-US" b="1" u="sng" dirty="0">
                <a:solidFill>
                  <a:schemeClr val="tx2"/>
                </a:solidFill>
              </a:rPr>
              <a:t>终止后，不要拍屁股走人</a:t>
            </a:r>
            <a:r>
              <a:rPr lang="zh-CN" altLang="en-US" dirty="0" smtClean="0"/>
              <a:t>，子进程：</a:t>
            </a:r>
            <a:r>
              <a:rPr lang="en-US" altLang="zh-CN" dirty="0" smtClean="0"/>
              <a:t>exit(86).</a:t>
            </a:r>
            <a:endParaRPr lang="zh-CN" altLang="en-US" dirty="0"/>
          </a:p>
        </p:txBody>
      </p:sp>
      <p:cxnSp>
        <p:nvCxnSpPr>
          <p:cNvPr id="13" name="直接箭头连接符 12"/>
          <p:cNvCxnSpPr/>
          <p:nvPr/>
        </p:nvCxnSpPr>
        <p:spPr bwMode="auto">
          <a:xfrm flipH="1" flipV="1">
            <a:off x="2195736" y="1484784"/>
            <a:ext cx="1512168" cy="216024"/>
          </a:xfrm>
          <a:prstGeom prst="straightConnector1">
            <a:avLst/>
          </a:prstGeom>
          <a:noFill/>
          <a:ln w="19050" cap="flat" cmpd="sng" algn="ctr">
            <a:solidFill>
              <a:srgbClr val="FFFF00"/>
            </a:solidFill>
            <a:prstDash val="sysDash"/>
            <a:round/>
            <a:headEnd type="none" w="med" len="med"/>
            <a:tailEnd type="arrow"/>
          </a:ln>
          <a:effectLst/>
        </p:spPr>
      </p:cxnSp>
      <p:cxnSp>
        <p:nvCxnSpPr>
          <p:cNvPr id="16" name="直接箭头连接符 15"/>
          <p:cNvCxnSpPr/>
          <p:nvPr/>
        </p:nvCxnSpPr>
        <p:spPr bwMode="auto">
          <a:xfrm>
            <a:off x="1763688" y="1988840"/>
            <a:ext cx="3888432" cy="720080"/>
          </a:xfrm>
          <a:prstGeom prst="straightConnector1">
            <a:avLst/>
          </a:prstGeom>
          <a:noFill/>
          <a:ln w="19050" cap="flat" cmpd="sng" algn="ctr">
            <a:solidFill>
              <a:srgbClr val="FFFF00"/>
            </a:solidFill>
            <a:prstDash val="sysDash"/>
            <a:round/>
            <a:headEnd type="none" w="med" len="med"/>
            <a:tailEnd type="arrow"/>
          </a:ln>
          <a:effectLst/>
        </p:spPr>
      </p:cxnSp>
      <p:cxnSp>
        <p:nvCxnSpPr>
          <p:cNvPr id="19" name="直接箭头连接符 18"/>
          <p:cNvCxnSpPr/>
          <p:nvPr/>
        </p:nvCxnSpPr>
        <p:spPr bwMode="auto">
          <a:xfrm>
            <a:off x="3995936" y="3212976"/>
            <a:ext cx="2880320" cy="0"/>
          </a:xfrm>
          <a:prstGeom prst="straightConnector1">
            <a:avLst/>
          </a:prstGeom>
          <a:noFill/>
          <a:ln w="19050" cap="flat" cmpd="sng" algn="ctr">
            <a:solidFill>
              <a:srgbClr val="FFFF00"/>
            </a:solidFill>
            <a:prstDash val="sysDash"/>
            <a:round/>
            <a:headEnd type="none" w="med" len="med"/>
            <a:tailEnd type="arrow"/>
          </a:ln>
          <a:effectLst/>
        </p:spPr>
      </p:cxnSp>
      <p:cxnSp>
        <p:nvCxnSpPr>
          <p:cNvPr id="22" name="直接箭头连接符 21"/>
          <p:cNvCxnSpPr/>
          <p:nvPr/>
        </p:nvCxnSpPr>
        <p:spPr bwMode="auto">
          <a:xfrm flipV="1">
            <a:off x="2051720" y="1988841"/>
            <a:ext cx="1800200" cy="3393468"/>
          </a:xfrm>
          <a:prstGeom prst="straightConnector1">
            <a:avLst/>
          </a:prstGeom>
          <a:noFill/>
          <a:ln w="9525" cap="flat" cmpd="sng" algn="ctr">
            <a:solidFill>
              <a:schemeClr val="tx2"/>
            </a:solidFill>
            <a:prstDash val="solid"/>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6B27983-4D0A-4805-BB17-5CA10A4138F9}" type="datetime8">
              <a:rPr kumimoji="0" lang="zh-CN" altLang="en-US" sz="1400" smtClean="0"/>
              <a:t>2022年3月16日12时44分</a:t>
            </a:fld>
            <a:endParaRPr kumimoji="0" lang="en-US" altLang="zh-CN" sz="1400" smtClean="0"/>
          </a:p>
        </p:txBody>
      </p:sp>
      <p:sp>
        <p:nvSpPr>
          <p:cNvPr id="1198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19812" name="Rectangle 2"/>
          <p:cNvSpPr>
            <a:spLocks noGrp="1" noRot="1" noChangeArrowheads="1"/>
          </p:cNvSpPr>
          <p:nvPr>
            <p:ph type="title"/>
          </p:nvPr>
        </p:nvSpPr>
        <p:spPr>
          <a:xfrm>
            <a:off x="251520" y="0"/>
            <a:ext cx="8540750" cy="720080"/>
          </a:xfrm>
        </p:spPr>
        <p:txBody>
          <a:bodyPr/>
          <a:lstStyle/>
          <a:p>
            <a:pPr eaLnBrk="1" hangingPunct="1"/>
            <a:r>
              <a:rPr kumimoji="1" lang="en-US" altLang="zh-CN" sz="2800" b="1" dirty="0" smtClean="0"/>
              <a:t>2.4 </a:t>
            </a:r>
            <a:r>
              <a:rPr kumimoji="1" lang="zh-CN" altLang="en-US" sz="2800" b="1" dirty="0" smtClean="0"/>
              <a:t>进 程 同 步</a:t>
            </a:r>
          </a:p>
        </p:txBody>
      </p:sp>
      <p:sp>
        <p:nvSpPr>
          <p:cNvPr id="119813" name="Rectangle 3"/>
          <p:cNvSpPr>
            <a:spLocks noGrp="1" noRot="1" noChangeArrowheads="1"/>
          </p:cNvSpPr>
          <p:nvPr>
            <p:ph type="body" idx="1"/>
          </p:nvPr>
        </p:nvSpPr>
        <p:spPr>
          <a:xfrm>
            <a:off x="323528" y="692696"/>
            <a:ext cx="8540750" cy="5688632"/>
          </a:xfrm>
        </p:spPr>
        <p:txBody>
          <a:bodyPr/>
          <a:lstStyle/>
          <a:p>
            <a:pPr eaLnBrk="1" hangingPunct="1">
              <a:lnSpc>
                <a:spcPct val="90000"/>
              </a:lnSpc>
              <a:buFont typeface="Wingdings" pitchFamily="2" charset="2"/>
              <a:buNone/>
            </a:pPr>
            <a:r>
              <a:rPr kumimoji="1" lang="en-US" altLang="zh-CN" sz="2400" b="1" dirty="0" smtClean="0">
                <a:solidFill>
                  <a:srgbClr val="FFFF00"/>
                </a:solidFill>
                <a:latin typeface="宋体" pitchFamily="2" charset="-122"/>
              </a:rPr>
              <a:t>2.4.1 </a:t>
            </a:r>
            <a:r>
              <a:rPr kumimoji="1" lang="zh-CN" altLang="en-US" sz="2400" b="1" dirty="0" smtClean="0">
                <a:solidFill>
                  <a:srgbClr val="FFFF00"/>
                </a:solidFill>
                <a:latin typeface="宋体" pitchFamily="2" charset="-122"/>
              </a:rPr>
              <a:t>进程同步的基本概念 </a:t>
            </a:r>
          </a:p>
          <a:p>
            <a:pPr marL="182563" indent="-182563" eaLnBrk="1" hangingPunct="1">
              <a:lnSpc>
                <a:spcPct val="114000"/>
              </a:lnSpc>
              <a:spcBef>
                <a:spcPts val="520"/>
              </a:spcBef>
              <a:buFont typeface="Wingdings" pitchFamily="2" charset="2"/>
              <a:buNone/>
            </a:pPr>
            <a:r>
              <a:rPr kumimoji="1" lang="zh-CN" altLang="en-US" sz="2400" dirty="0" smtClean="0">
                <a:latin typeface="宋体" pitchFamily="2" charset="-122"/>
              </a:rPr>
              <a:t>   </a:t>
            </a:r>
            <a:r>
              <a:rPr kumimoji="1" lang="zh-CN" altLang="en-US" sz="2300" dirty="0" smtClean="0">
                <a:latin typeface="宋体" pitchFamily="2" charset="-122"/>
              </a:rPr>
              <a:t>在多任务系统中，由于进程的</a:t>
            </a:r>
            <a:r>
              <a:rPr kumimoji="1" lang="zh-CN" altLang="en-US" sz="2300" b="1" dirty="0" smtClean="0">
                <a:solidFill>
                  <a:srgbClr val="FFFF00"/>
                </a:solidFill>
                <a:latin typeface="宋体" pitchFamily="2" charset="-122"/>
              </a:rPr>
              <a:t>并发</a:t>
            </a:r>
            <a:r>
              <a:rPr kumimoji="1" lang="en-US" altLang="zh-CN" sz="2300" b="1" baseline="30000" dirty="0" smtClean="0">
                <a:solidFill>
                  <a:srgbClr val="FFFF00"/>
                </a:solidFill>
                <a:latin typeface="宋体" pitchFamily="2" charset="-122"/>
              </a:rPr>
              <a:t>1</a:t>
            </a:r>
            <a:r>
              <a:rPr kumimoji="1" lang="zh-CN" altLang="en-US" sz="2300" dirty="0" smtClean="0">
                <a:latin typeface="宋体" pitchFamily="2" charset="-122"/>
              </a:rPr>
              <a:t>与资源的</a:t>
            </a:r>
            <a:r>
              <a:rPr kumimoji="1" lang="zh-CN" altLang="en-US" sz="2300" b="1" dirty="0">
                <a:solidFill>
                  <a:srgbClr val="FFFF00"/>
                </a:solidFill>
                <a:latin typeface="宋体" pitchFamily="2" charset="-122"/>
              </a:rPr>
              <a:t>共</a:t>
            </a:r>
            <a:r>
              <a:rPr kumimoji="1" lang="zh-CN" altLang="en-US" sz="2300" b="1" dirty="0" smtClean="0">
                <a:solidFill>
                  <a:srgbClr val="FFFF00"/>
                </a:solidFill>
                <a:latin typeface="宋体" pitchFamily="2" charset="-122"/>
              </a:rPr>
              <a:t>享</a:t>
            </a:r>
            <a:r>
              <a:rPr kumimoji="1" lang="en-US" altLang="zh-CN" sz="2300" b="1" baseline="30000" dirty="0" smtClean="0">
                <a:solidFill>
                  <a:srgbClr val="FFFF00"/>
                </a:solidFill>
                <a:latin typeface="宋体" pitchFamily="2" charset="-122"/>
              </a:rPr>
              <a:t>2</a:t>
            </a:r>
            <a:r>
              <a:rPr kumimoji="1" lang="zh-CN" altLang="en-US" sz="2300" dirty="0" smtClean="0">
                <a:latin typeface="宋体" pitchFamily="2" charset="-122"/>
              </a:rPr>
              <a:t>，会导致系统各种错误现象的发生。如两个并发进程可能因为没有同步而便利它们的</a:t>
            </a:r>
            <a:r>
              <a:rPr kumimoji="1" lang="zh-CN" altLang="en-US" sz="2300" dirty="0" smtClean="0">
                <a:solidFill>
                  <a:srgbClr val="F8C024"/>
                </a:solidFill>
                <a:latin typeface="宋体" pitchFamily="2" charset="-122"/>
              </a:rPr>
              <a:t>共享变量</a:t>
            </a:r>
            <a:r>
              <a:rPr kumimoji="1" lang="zh-CN" altLang="en-US" sz="2300" dirty="0" smtClean="0">
                <a:latin typeface="宋体" pitchFamily="2" charset="-122"/>
              </a:rPr>
              <a:t>值出错</a:t>
            </a:r>
            <a:r>
              <a:rPr kumimoji="1" lang="zh-CN" altLang="en-US" sz="2300" b="1" baseline="30000" dirty="0" smtClean="0">
                <a:latin typeface="宋体" pitchFamily="2" charset="-122"/>
              </a:rPr>
              <a:t>前面已讲</a:t>
            </a:r>
            <a:r>
              <a:rPr kumimoji="1" lang="en-US" altLang="zh-CN" sz="2300" b="1" baseline="30000" dirty="0" smtClean="0">
                <a:latin typeface="宋体" pitchFamily="2" charset="-122"/>
              </a:rPr>
              <a:t>C++,C++</a:t>
            </a:r>
            <a:r>
              <a:rPr kumimoji="1" lang="zh-CN" altLang="en-US" sz="2300" dirty="0" smtClean="0">
                <a:latin typeface="宋体" pitchFamily="2" charset="-122"/>
              </a:rPr>
              <a:t>；若干个</a:t>
            </a:r>
            <a:r>
              <a:rPr kumimoji="1" lang="zh-CN" altLang="en-US" sz="2300" dirty="0">
                <a:solidFill>
                  <a:srgbClr val="F8C024"/>
                </a:solidFill>
                <a:latin typeface="宋体" pitchFamily="2" charset="-122"/>
              </a:rPr>
              <a:t>打印</a:t>
            </a:r>
            <a:r>
              <a:rPr kumimoji="1" lang="zh-CN" altLang="en-US" sz="2300" dirty="0" smtClean="0">
                <a:latin typeface="宋体" pitchFamily="2" charset="-122"/>
              </a:rPr>
              <a:t>进程因没有同步而使得打印结果不可用。为此，引入同步。</a:t>
            </a:r>
            <a:endParaRPr kumimoji="1" lang="en-US" altLang="zh-CN" sz="2300" dirty="0" smtClean="0">
              <a:latin typeface="宋体" pitchFamily="2" charset="-122"/>
            </a:endParaRPr>
          </a:p>
          <a:p>
            <a:pPr marL="182563" indent="-182563" eaLnBrk="1" hangingPunct="1">
              <a:lnSpc>
                <a:spcPct val="125000"/>
              </a:lnSpc>
              <a:spcBef>
                <a:spcPct val="25000"/>
              </a:spcBef>
              <a:buFont typeface="Wingdings" pitchFamily="2" charset="2"/>
              <a:buNone/>
            </a:pPr>
            <a:r>
              <a:rPr kumimoji="1" lang="en-US" altLang="zh-CN" sz="2300" dirty="0">
                <a:latin typeface="宋体" pitchFamily="2" charset="-122"/>
              </a:rPr>
              <a:t> </a:t>
            </a:r>
            <a:r>
              <a:rPr kumimoji="1" lang="en-US" altLang="zh-CN" sz="2300" dirty="0" smtClean="0">
                <a:latin typeface="宋体" pitchFamily="2" charset="-122"/>
              </a:rPr>
              <a:t>  </a:t>
            </a:r>
            <a:r>
              <a:rPr kumimoji="1" lang="zh-CN" altLang="en-US" sz="2300" b="1" dirty="0">
                <a:solidFill>
                  <a:srgbClr val="FFFF00"/>
                </a:solidFill>
                <a:latin typeface="宋体" pitchFamily="2" charset="-122"/>
              </a:rPr>
              <a:t>同步</a:t>
            </a:r>
            <a:r>
              <a:rPr kumimoji="1" lang="zh-CN" altLang="en-US" sz="2300" b="1" dirty="0" smtClean="0">
                <a:latin typeface="宋体" pitchFamily="2" charset="-122"/>
              </a:rPr>
              <a:t>：各并发进程之间</a:t>
            </a:r>
            <a:r>
              <a:rPr kumimoji="1" lang="zh-CN" altLang="en-US" sz="2300" b="1" dirty="0" smtClean="0">
                <a:solidFill>
                  <a:srgbClr val="F8C024"/>
                </a:solidFill>
                <a:latin typeface="宋体" pitchFamily="2" charset="-122"/>
              </a:rPr>
              <a:t>相互协调</a:t>
            </a:r>
            <a:r>
              <a:rPr kumimoji="1" lang="zh-CN" altLang="en-US" sz="2300" b="1" dirty="0" smtClean="0">
                <a:latin typeface="宋体" pitchFamily="2" charset="-122"/>
              </a:rPr>
              <a:t>，目的：最终大家都可以完成自己的任务。</a:t>
            </a:r>
            <a:r>
              <a:rPr kumimoji="1" lang="en-US" altLang="zh-CN" sz="2300" b="1" dirty="0" smtClean="0">
                <a:latin typeface="宋体" pitchFamily="2" charset="-122"/>
              </a:rPr>
              <a:t>---</a:t>
            </a:r>
            <a:r>
              <a:rPr kumimoji="1" lang="zh-CN" altLang="en-US" sz="2300" b="1" dirty="0">
                <a:solidFill>
                  <a:srgbClr val="F8C024"/>
                </a:solidFill>
                <a:latin typeface="宋体" pitchFamily="2" charset="-122"/>
              </a:rPr>
              <a:t>合作共赢</a:t>
            </a:r>
            <a:r>
              <a:rPr kumimoji="1" lang="zh-CN" altLang="en-US" sz="2300" b="1" dirty="0" smtClean="0">
                <a:latin typeface="宋体" pitchFamily="2" charset="-122"/>
              </a:rPr>
              <a:t>。主要根源：</a:t>
            </a:r>
            <a:r>
              <a:rPr kumimoji="1" lang="zh-CN" altLang="en-US" sz="2300" b="1" dirty="0">
                <a:latin typeface="宋体" pitchFamily="2" charset="-122"/>
              </a:rPr>
              <a:t>并</a:t>
            </a:r>
            <a:r>
              <a:rPr kumimoji="1" lang="zh-CN" altLang="en-US" sz="2300" b="1" dirty="0" smtClean="0">
                <a:latin typeface="宋体" pitchFamily="2" charset="-122"/>
              </a:rPr>
              <a:t>发</a:t>
            </a:r>
            <a:r>
              <a:rPr kumimoji="1" lang="zh-CN" altLang="en-US" sz="2300" b="1" dirty="0">
                <a:latin typeface="宋体" pitchFamily="2" charset="-122"/>
              </a:rPr>
              <a:t>、</a:t>
            </a:r>
            <a:r>
              <a:rPr kumimoji="1" lang="zh-CN" altLang="en-US" sz="2300" b="1" dirty="0" smtClean="0">
                <a:latin typeface="宋体" pitchFamily="2" charset="-122"/>
              </a:rPr>
              <a:t>共享。</a:t>
            </a:r>
          </a:p>
          <a:p>
            <a:pPr marL="182563" indent="-182563" algn="just" eaLnBrk="1" hangingPunct="1">
              <a:lnSpc>
                <a:spcPct val="120000"/>
              </a:lnSpc>
              <a:spcBef>
                <a:spcPts val="320"/>
              </a:spcBef>
              <a:buClrTx/>
              <a:buSzTx/>
              <a:buFontTx/>
              <a:buNone/>
            </a:pPr>
            <a:r>
              <a:rPr kumimoji="1" lang="zh-CN" altLang="en-US" sz="2300" b="1" dirty="0" smtClean="0">
                <a:latin typeface="宋体" pitchFamily="2" charset="-122"/>
              </a:rPr>
              <a:t>   </a:t>
            </a:r>
            <a:r>
              <a:rPr kumimoji="1" lang="en-US" altLang="zh-CN" sz="2300" b="1" dirty="0" smtClean="0">
                <a:latin typeface="宋体" pitchFamily="2" charset="-122"/>
              </a:rPr>
              <a:t>1</a:t>
            </a:r>
            <a:r>
              <a:rPr kumimoji="1" lang="zh-CN" altLang="en-US" sz="2300" b="1" dirty="0" smtClean="0">
                <a:latin typeface="宋体" pitchFamily="2" charset="-122"/>
              </a:rPr>
              <a:t>．进程间的两种制约关系</a:t>
            </a:r>
          </a:p>
          <a:p>
            <a:pPr marL="182563" indent="-182563" eaLnBrk="1" hangingPunct="1">
              <a:lnSpc>
                <a:spcPct val="120000"/>
              </a:lnSpc>
              <a:spcBef>
                <a:spcPts val="320"/>
              </a:spcBef>
              <a:buFont typeface="Wingdings" pitchFamily="2" charset="2"/>
              <a:buNone/>
            </a:pPr>
            <a:r>
              <a:rPr lang="zh-CN" altLang="en-US" sz="2300" dirty="0" smtClean="0">
                <a:latin typeface="宋体" pitchFamily="2" charset="-122"/>
              </a:rPr>
              <a:t>   </a:t>
            </a:r>
            <a:r>
              <a:rPr kumimoji="1" lang="en-US" altLang="zh-CN" sz="2300" dirty="0" smtClean="0">
                <a:latin typeface="宋体" pitchFamily="2" charset="-122"/>
              </a:rPr>
              <a:t>(1) </a:t>
            </a:r>
            <a:r>
              <a:rPr kumimoji="1" lang="zh-CN" altLang="en-US" sz="2300" b="1" u="sng" dirty="0" smtClean="0">
                <a:latin typeface="宋体" pitchFamily="2" charset="-122"/>
              </a:rPr>
              <a:t>间接相互制约</a:t>
            </a:r>
            <a:r>
              <a:rPr kumimoji="1" lang="zh-CN" altLang="en-US" sz="2300" dirty="0" smtClean="0">
                <a:latin typeface="宋体" pitchFamily="2" charset="-122"/>
              </a:rPr>
              <a:t>关系。一个系统中的若干进程，因</a:t>
            </a:r>
            <a:r>
              <a:rPr kumimoji="1" lang="zh-CN" altLang="en-US" sz="2300" b="1" u="sng" dirty="0" smtClean="0">
                <a:solidFill>
                  <a:srgbClr val="F8C024"/>
                </a:solidFill>
                <a:latin typeface="宋体" pitchFamily="2" charset="-122"/>
              </a:rPr>
              <a:t>共享</a:t>
            </a:r>
            <a:r>
              <a:rPr kumimoji="1" lang="zh-CN" altLang="en-US" sz="2300" b="1" dirty="0" smtClean="0">
                <a:solidFill>
                  <a:srgbClr val="F8C024"/>
                </a:solidFill>
                <a:latin typeface="宋体" pitchFamily="2" charset="-122"/>
              </a:rPr>
              <a:t>某种系统资源</a:t>
            </a:r>
            <a:r>
              <a:rPr kumimoji="1" lang="zh-CN" altLang="en-US" sz="2300" dirty="0" smtClean="0">
                <a:latin typeface="宋体" pitchFamily="2" charset="-122"/>
              </a:rPr>
              <a:t>，如</a:t>
            </a:r>
            <a:r>
              <a:rPr kumimoji="1" lang="zh-CN" altLang="en-US" sz="2300" b="1" u="sng" dirty="0" smtClean="0">
                <a:latin typeface="宋体" pitchFamily="2" charset="-122"/>
              </a:rPr>
              <a:t>共享</a:t>
            </a:r>
            <a:r>
              <a:rPr kumimoji="1" lang="en-US" altLang="zh-CN" sz="2300" dirty="0" smtClean="0">
                <a:latin typeface="宋体" pitchFamily="2" charset="-122"/>
              </a:rPr>
              <a:t>CPU</a:t>
            </a:r>
            <a:r>
              <a:rPr kumimoji="1" lang="zh-CN" altLang="en-US" sz="2300" dirty="0" smtClean="0">
                <a:latin typeface="宋体" pitchFamily="2" charset="-122"/>
              </a:rPr>
              <a:t>、共享</a:t>
            </a:r>
            <a:r>
              <a:rPr kumimoji="1" lang="en-US" altLang="zh-CN" sz="2300" dirty="0" smtClean="0">
                <a:latin typeface="宋体" pitchFamily="2" charset="-122"/>
              </a:rPr>
              <a:t>I/O</a:t>
            </a:r>
            <a:r>
              <a:rPr kumimoji="1" lang="zh-CN" altLang="en-US" sz="2300" dirty="0" smtClean="0">
                <a:latin typeface="宋体" pitchFamily="2" charset="-122"/>
              </a:rPr>
              <a:t>设备等相互制约。</a:t>
            </a:r>
          </a:p>
          <a:p>
            <a:pPr marL="182563" indent="-182563" eaLnBrk="1" hangingPunct="1">
              <a:lnSpc>
                <a:spcPct val="120000"/>
              </a:lnSpc>
              <a:spcBef>
                <a:spcPts val="320"/>
              </a:spcBef>
              <a:buFont typeface="Wingdings" pitchFamily="2" charset="2"/>
              <a:buNone/>
            </a:pPr>
            <a:r>
              <a:rPr kumimoji="1" lang="zh-CN" altLang="en-US" sz="2300" dirty="0" smtClean="0">
                <a:latin typeface="宋体" pitchFamily="2" charset="-122"/>
              </a:rPr>
              <a:t>   </a:t>
            </a:r>
            <a:r>
              <a:rPr kumimoji="1" lang="en-US" altLang="zh-CN" sz="2300" dirty="0" smtClean="0">
                <a:latin typeface="宋体" pitchFamily="2" charset="-122"/>
              </a:rPr>
              <a:t>(2) </a:t>
            </a:r>
            <a:r>
              <a:rPr kumimoji="1" lang="zh-CN" altLang="en-US" sz="2300" b="1" u="sng" dirty="0">
                <a:latin typeface="宋体" pitchFamily="2" charset="-122"/>
              </a:rPr>
              <a:t>直接相互制约</a:t>
            </a:r>
            <a:r>
              <a:rPr kumimoji="1" lang="zh-CN" altLang="en-US" sz="2300" dirty="0" smtClean="0">
                <a:latin typeface="宋体" pitchFamily="2" charset="-122"/>
              </a:rPr>
              <a:t>关系。这种制约主要源于进程间的</a:t>
            </a:r>
            <a:r>
              <a:rPr kumimoji="1" lang="zh-CN" altLang="en-US" sz="2300" b="1" u="sng" dirty="0">
                <a:solidFill>
                  <a:srgbClr val="F8C024"/>
                </a:solidFill>
                <a:latin typeface="宋体" pitchFamily="2" charset="-122"/>
              </a:rPr>
              <a:t>合作</a:t>
            </a:r>
            <a:r>
              <a:rPr kumimoji="1" lang="zh-CN" altLang="en-US" sz="2300" dirty="0" smtClean="0">
                <a:latin typeface="宋体" pitchFamily="2" charset="-122"/>
              </a:rPr>
              <a:t>，</a:t>
            </a:r>
            <a:r>
              <a:rPr kumimoji="1" lang="zh-CN" altLang="en-US" sz="2300" dirty="0" smtClean="0">
                <a:solidFill>
                  <a:schemeClr val="tx2"/>
                </a:solidFill>
                <a:latin typeface="宋体" pitchFamily="2" charset="-122"/>
              </a:rPr>
              <a:t>通过合作，共同完成一件事</a:t>
            </a:r>
            <a:r>
              <a:rPr kumimoji="1" lang="zh-CN" altLang="en-US" sz="2300" dirty="0" smtClean="0">
                <a:latin typeface="宋体" pitchFamily="2" charset="-122"/>
              </a:rPr>
              <a:t>。如生产者</a:t>
            </a:r>
            <a:r>
              <a:rPr kumimoji="1" lang="en-US" altLang="zh-CN" sz="2300" dirty="0" smtClean="0">
                <a:latin typeface="宋体" pitchFamily="2" charset="-122"/>
              </a:rPr>
              <a:t>-</a:t>
            </a:r>
            <a:r>
              <a:rPr kumimoji="1" lang="zh-CN" altLang="en-US" sz="2300" dirty="0" smtClean="0">
                <a:latin typeface="宋体" pitchFamily="2" charset="-122"/>
              </a:rPr>
              <a:t>消费者问题，</a:t>
            </a:r>
            <a:r>
              <a:rPr kumimoji="1" lang="zh-CN" altLang="en-US" sz="2100" dirty="0">
                <a:latin typeface="宋体" pitchFamily="2" charset="-122"/>
              </a:rPr>
              <a:t>生</a:t>
            </a:r>
            <a:r>
              <a:rPr kumimoji="1" lang="zh-CN" altLang="en-US" sz="2100" dirty="0" smtClean="0">
                <a:latin typeface="宋体" pitchFamily="2" charset="-122"/>
              </a:rPr>
              <a:t>产</a:t>
            </a:r>
            <a:r>
              <a:rPr kumimoji="1" lang="zh-CN" altLang="en-US" sz="2100" dirty="0">
                <a:latin typeface="宋体" pitchFamily="2" charset="-122"/>
              </a:rPr>
              <a:t>者</a:t>
            </a:r>
            <a:r>
              <a:rPr kumimoji="1" lang="zh-CN" altLang="en-US" sz="2100" dirty="0" smtClean="0">
                <a:solidFill>
                  <a:srgbClr val="FF66FF"/>
                </a:solidFill>
                <a:latin typeface="宋体" pitchFamily="2" charset="-122"/>
              </a:rPr>
              <a:t>不生产，</a:t>
            </a:r>
            <a:r>
              <a:rPr kumimoji="1" lang="zh-CN" altLang="en-US" sz="2100" dirty="0">
                <a:latin typeface="宋体" pitchFamily="2" charset="-122"/>
              </a:rPr>
              <a:t>消费者</a:t>
            </a:r>
            <a:r>
              <a:rPr kumimoji="1" lang="zh-CN" altLang="en-US" sz="2100" dirty="0" smtClean="0">
                <a:solidFill>
                  <a:srgbClr val="FF66FF"/>
                </a:solidFill>
                <a:latin typeface="宋体" pitchFamily="2" charset="-122"/>
              </a:rPr>
              <a:t>就不能消费；反之，不消费就不能生产</a:t>
            </a:r>
            <a:r>
              <a:rPr kumimoji="1" lang="en-US" altLang="zh-CN" sz="2100" dirty="0" smtClean="0">
                <a:latin typeface="宋体" pitchFamily="2" charset="-122"/>
              </a:rPr>
              <a:t>—</a:t>
            </a:r>
            <a:r>
              <a:rPr kumimoji="1" lang="zh-CN" altLang="en-US" sz="2100" dirty="0" smtClean="0">
                <a:latin typeface="宋体" pitchFamily="2" charset="-122"/>
              </a:rPr>
              <a:t>当然也有共享问题</a:t>
            </a:r>
            <a:r>
              <a:rPr kumimoji="1" lang="zh-CN" altLang="en-US" sz="2300" dirty="0" smtClean="0">
                <a:latin typeface="宋体" pitchFamily="2" charset="-122"/>
              </a:rPr>
              <a:t>。</a:t>
            </a:r>
          </a:p>
        </p:txBody>
      </p:sp>
    </p:spTree>
  </p:cSld>
  <p:clrMapOvr>
    <a:masterClrMapping/>
  </p:clrMapOvr>
  <p:transition>
    <p:pull dir="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1D0A922-92DC-4C78-AC48-EC55303319A6}" type="datetime8">
              <a:rPr kumimoji="0" lang="zh-CN" altLang="en-US" sz="1400" smtClean="0"/>
              <a:t>2022年3月16日12时44分</a:t>
            </a:fld>
            <a:endParaRPr kumimoji="0" lang="en-US" altLang="zh-CN" sz="1400" smtClean="0"/>
          </a:p>
        </p:txBody>
      </p:sp>
      <p:sp>
        <p:nvSpPr>
          <p:cNvPr id="1208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0836" name="Text Box 4"/>
          <p:cNvSpPr txBox="1">
            <a:spLocks noChangeArrowheads="1"/>
          </p:cNvSpPr>
          <p:nvPr/>
        </p:nvSpPr>
        <p:spPr bwMode="auto">
          <a:xfrm>
            <a:off x="421690" y="116632"/>
            <a:ext cx="427552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2. </a:t>
            </a:r>
            <a:r>
              <a:rPr lang="zh-CN" altLang="en-US" sz="2600" b="1" dirty="0">
                <a:solidFill>
                  <a:schemeClr val="tx2"/>
                </a:solidFill>
                <a:latin typeface="Times New Roman" pitchFamily="18" charset="0"/>
              </a:rPr>
              <a:t>临界资源</a:t>
            </a:r>
            <a:r>
              <a:rPr lang="en-US" altLang="zh-CN" b="1" dirty="0">
                <a:latin typeface="Times New Roman" pitchFamily="18" charset="0"/>
              </a:rPr>
              <a:t>(Critical </a:t>
            </a:r>
            <a:r>
              <a:rPr lang="en-US" altLang="zh-CN" b="1" dirty="0" err="1">
                <a:latin typeface="Times New Roman" pitchFamily="18" charset="0"/>
              </a:rPr>
              <a:t>Resouce</a:t>
            </a:r>
            <a:r>
              <a:rPr lang="en-US" altLang="zh-CN" b="1" dirty="0">
                <a:latin typeface="Times New Roman" pitchFamily="18" charset="0"/>
              </a:rPr>
              <a:t>) </a:t>
            </a:r>
          </a:p>
        </p:txBody>
      </p:sp>
      <p:sp>
        <p:nvSpPr>
          <p:cNvPr id="120837" name="Text Box 5"/>
          <p:cNvSpPr txBox="1">
            <a:spLocks noChangeArrowheads="1"/>
          </p:cNvSpPr>
          <p:nvPr/>
        </p:nvSpPr>
        <p:spPr bwMode="auto">
          <a:xfrm>
            <a:off x="249713" y="1556792"/>
            <a:ext cx="8498751" cy="491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06000"/>
              </a:lnSpc>
              <a:spcBef>
                <a:spcPct val="20000"/>
              </a:spcBef>
              <a:buClrTx/>
              <a:buSzTx/>
            </a:pPr>
            <a:r>
              <a:rPr lang="en-US" altLang="zh-CN" dirty="0">
                <a:latin typeface="Times New Roman" pitchFamily="18" charset="0"/>
              </a:rPr>
              <a:t>      </a:t>
            </a:r>
            <a:r>
              <a:rPr lang="zh-CN" altLang="en-US" sz="2300" dirty="0">
                <a:latin typeface="Times New Roman" pitchFamily="18" charset="0"/>
              </a:rPr>
              <a:t>所谓</a:t>
            </a:r>
            <a:r>
              <a:rPr lang="zh-CN" altLang="en-US" sz="2300" b="1" dirty="0">
                <a:solidFill>
                  <a:srgbClr val="FFFF00"/>
                </a:solidFill>
                <a:latin typeface="Times New Roman" pitchFamily="18" charset="0"/>
              </a:rPr>
              <a:t>临界资源</a:t>
            </a:r>
            <a:r>
              <a:rPr lang="zh-CN" altLang="en-US" sz="2300" dirty="0">
                <a:latin typeface="Times New Roman" pitchFamily="18" charset="0"/>
              </a:rPr>
              <a:t>，就是需要各进程</a:t>
            </a:r>
            <a:r>
              <a:rPr lang="zh-CN" altLang="en-US" sz="2300" b="1" u="sng" dirty="0">
                <a:solidFill>
                  <a:srgbClr val="FF0000"/>
                </a:solidFill>
                <a:latin typeface="Times New Roman" pitchFamily="18" charset="0"/>
              </a:rPr>
              <a:t>互斥访问</a:t>
            </a:r>
            <a:r>
              <a:rPr lang="zh-CN" altLang="en-US" sz="2300" dirty="0">
                <a:latin typeface="Times New Roman" pitchFamily="18" charset="0"/>
              </a:rPr>
              <a:t>的</a:t>
            </a:r>
            <a:r>
              <a:rPr lang="zh-CN" altLang="en-US" sz="2300" u="sng" dirty="0">
                <a:solidFill>
                  <a:srgbClr val="FFFF00"/>
                </a:solidFill>
                <a:latin typeface="Times New Roman" pitchFamily="18" charset="0"/>
              </a:rPr>
              <a:t>共享资源</a:t>
            </a:r>
            <a:r>
              <a:rPr lang="zh-CN" altLang="en-US" sz="2300" dirty="0">
                <a:latin typeface="Times New Roman" pitchFamily="18" charset="0"/>
              </a:rPr>
              <a:t>，  进程间使用</a:t>
            </a:r>
            <a:r>
              <a:rPr lang="zh-CN" altLang="en-US" sz="2300" b="1" dirty="0">
                <a:solidFill>
                  <a:schemeClr val="tx2"/>
                </a:solidFill>
                <a:latin typeface="Times New Roman" pitchFamily="18" charset="0"/>
              </a:rPr>
              <a:t>这些资</a:t>
            </a:r>
            <a:r>
              <a:rPr lang="zh-CN" altLang="en-US" sz="2300" b="1" dirty="0" smtClean="0">
                <a:solidFill>
                  <a:schemeClr val="tx2"/>
                </a:solidFill>
                <a:latin typeface="Times New Roman" pitchFamily="18" charset="0"/>
              </a:rPr>
              <a:t>源</a:t>
            </a:r>
            <a:r>
              <a:rPr lang="en-US" altLang="zh-CN" sz="2300" b="1" dirty="0">
                <a:solidFill>
                  <a:schemeClr val="tx2"/>
                </a:solidFill>
                <a:latin typeface="Times New Roman" pitchFamily="18" charset="0"/>
              </a:rPr>
              <a:t>(</a:t>
            </a:r>
            <a:r>
              <a:rPr lang="en-US" altLang="zh-CN" sz="2300" dirty="0" err="1" smtClean="0">
                <a:latin typeface="Times New Roman" pitchFamily="18" charset="0"/>
              </a:rPr>
              <a:t>C</a:t>
            </a:r>
            <a:r>
              <a:rPr lang="en-US" altLang="zh-CN" sz="2300" b="1" baseline="-25000" dirty="0" err="1" smtClean="0">
                <a:solidFill>
                  <a:schemeClr val="tx2"/>
                </a:solidFill>
                <a:latin typeface="Times New Roman" pitchFamily="18" charset="0"/>
              </a:rPr>
              <a:t>j</a:t>
            </a:r>
            <a:r>
              <a:rPr lang="zh-CN" altLang="en-US" sz="2300" dirty="0">
                <a:latin typeface="Times New Roman" pitchFamily="18" charset="0"/>
              </a:rPr>
              <a:t>→</a:t>
            </a:r>
            <a:r>
              <a:rPr lang="zh-CN" altLang="en-US" sz="2300" dirty="0" smtClean="0">
                <a:latin typeface="Times New Roman" pitchFamily="18" charset="0"/>
              </a:rPr>
              <a:t>数据，</a:t>
            </a:r>
            <a:r>
              <a:rPr lang="en-US" altLang="zh-CN" sz="2300" dirty="0" smtClean="0">
                <a:solidFill>
                  <a:schemeClr val="tx2"/>
                </a:solidFill>
                <a:latin typeface="Times New Roman" pitchFamily="18" charset="0"/>
              </a:rPr>
              <a:t>P</a:t>
            </a:r>
            <a:r>
              <a:rPr lang="en-US" altLang="zh-CN" sz="2300" baseline="-25000" dirty="0" smtClean="0">
                <a:solidFill>
                  <a:schemeClr val="tx2"/>
                </a:solidFill>
                <a:latin typeface="Times New Roman" pitchFamily="18" charset="0"/>
              </a:rPr>
              <a:t>i</a:t>
            </a:r>
            <a:r>
              <a:rPr lang="en-US" altLang="zh-CN" sz="2300" dirty="0" smtClean="0">
                <a:latin typeface="Times New Roman" pitchFamily="18" charset="0"/>
              </a:rPr>
              <a:t> </a:t>
            </a:r>
            <a:r>
              <a:rPr lang="zh-CN" altLang="en-US" sz="2300" dirty="0" smtClean="0">
                <a:latin typeface="Times New Roman" pitchFamily="18" charset="0"/>
              </a:rPr>
              <a:t>→空的</a:t>
            </a:r>
            <a:r>
              <a:rPr lang="zh-CN" altLang="en-US" sz="2300" dirty="0">
                <a:latin typeface="Times New Roman" pitchFamily="18" charset="0"/>
              </a:rPr>
              <a:t>缓</a:t>
            </a:r>
            <a:r>
              <a:rPr lang="zh-CN" altLang="en-US" sz="2300" dirty="0" smtClean="0">
                <a:latin typeface="Times New Roman" pitchFamily="18" charset="0"/>
              </a:rPr>
              <a:t>冲区</a:t>
            </a:r>
            <a:r>
              <a:rPr lang="zh-CN" altLang="en-US" sz="2300" b="1" dirty="0" smtClean="0">
                <a:solidFill>
                  <a:schemeClr val="tx2"/>
                </a:solidFill>
                <a:latin typeface="Times New Roman" pitchFamily="18" charset="0"/>
              </a:rPr>
              <a:t>）</a:t>
            </a:r>
            <a:r>
              <a:rPr lang="zh-CN" altLang="en-US" sz="2300" dirty="0" smtClean="0">
                <a:latin typeface="Times New Roman" pitchFamily="18" charset="0"/>
              </a:rPr>
              <a:t>时，需要同步。</a:t>
            </a:r>
            <a:endParaRPr lang="zh-CN" altLang="en-US" sz="2300" dirty="0">
              <a:latin typeface="Times New Roman" pitchFamily="18" charset="0"/>
            </a:endParaRPr>
          </a:p>
          <a:p>
            <a:pPr algn="just" eaLnBrk="1" hangingPunct="1">
              <a:lnSpc>
                <a:spcPct val="106000"/>
              </a:lnSpc>
              <a:spcBef>
                <a:spcPct val="20000"/>
              </a:spcBef>
              <a:buClrTx/>
              <a:buSzTx/>
              <a:buFontTx/>
              <a:buNone/>
            </a:pPr>
            <a:r>
              <a:rPr lang="zh-CN" altLang="en-US" dirty="0">
                <a:latin typeface="Times New Roman" pitchFamily="18" charset="0"/>
              </a:rPr>
              <a:t>        例 </a:t>
            </a:r>
            <a:r>
              <a:rPr lang="zh-CN" altLang="en-US" b="1" dirty="0">
                <a:latin typeface="Times New Roman" pitchFamily="18" charset="0"/>
              </a:rPr>
              <a:t>生产者</a:t>
            </a:r>
            <a:r>
              <a:rPr lang="en-US" altLang="zh-CN" b="1" dirty="0">
                <a:latin typeface="Times New Roman" pitchFamily="18" charset="0"/>
              </a:rPr>
              <a:t>-</a:t>
            </a:r>
            <a:r>
              <a:rPr lang="zh-CN" altLang="en-US" b="1" dirty="0">
                <a:latin typeface="Times New Roman" pitchFamily="18" charset="0"/>
              </a:rPr>
              <a:t>消费者问题</a:t>
            </a:r>
            <a:r>
              <a:rPr lang="zh-CN" altLang="en-US" dirty="0" smtClean="0">
                <a:latin typeface="Times New Roman" pitchFamily="18" charset="0"/>
              </a:rPr>
              <a:t>，就是</a:t>
            </a:r>
            <a:r>
              <a:rPr lang="zh-CN" altLang="en-US" dirty="0">
                <a:latin typeface="Times New Roman" pitchFamily="18" charset="0"/>
              </a:rPr>
              <a:t>一个著名的进程同步问题。</a:t>
            </a:r>
          </a:p>
          <a:p>
            <a:pPr marL="342900" indent="-342900" algn="just" eaLnBrk="1" hangingPunct="1">
              <a:lnSpc>
                <a:spcPct val="106000"/>
              </a:lnSpc>
              <a:spcBef>
                <a:spcPct val="20000"/>
              </a:spcBef>
              <a:buClrTx/>
              <a:buSzPct val="60000"/>
              <a:buFont typeface="Wingdings" panose="05000000000000000000" pitchFamily="2" charset="2"/>
              <a:buChar char="Ø"/>
            </a:pPr>
            <a:r>
              <a:rPr lang="zh-CN" altLang="en-US" dirty="0">
                <a:latin typeface="Times New Roman" pitchFamily="18" charset="0"/>
              </a:rPr>
              <a:t> 一批</a:t>
            </a:r>
            <a:r>
              <a:rPr lang="zh-CN" altLang="en-US" dirty="0">
                <a:latin typeface="宋体" pitchFamily="2" charset="-122"/>
              </a:rPr>
              <a:t>“</a:t>
            </a:r>
            <a:r>
              <a:rPr lang="zh-CN" altLang="en-US" dirty="0">
                <a:solidFill>
                  <a:srgbClr val="FFFF00"/>
                </a:solidFill>
                <a:latin typeface="Times New Roman" pitchFamily="18" charset="0"/>
              </a:rPr>
              <a:t>生产者</a:t>
            </a:r>
            <a:r>
              <a:rPr lang="zh-CN" altLang="en-US" dirty="0">
                <a:latin typeface="宋体" pitchFamily="2" charset="-122"/>
              </a:rPr>
              <a:t>”</a:t>
            </a:r>
            <a:r>
              <a:rPr lang="zh-CN" altLang="en-US" dirty="0">
                <a:latin typeface="Times New Roman" pitchFamily="18" charset="0"/>
              </a:rPr>
              <a:t>进</a:t>
            </a:r>
            <a:r>
              <a:rPr lang="zh-CN" altLang="en-US" dirty="0" smtClean="0">
                <a:latin typeface="Times New Roman" pitchFamily="18" charset="0"/>
              </a:rPr>
              <a:t>程</a:t>
            </a:r>
            <a:r>
              <a:rPr lang="en-US" altLang="zh-CN" b="1" dirty="0" smtClean="0">
                <a:solidFill>
                  <a:schemeClr val="tx2"/>
                </a:solidFill>
                <a:latin typeface="Times New Roman" pitchFamily="18" charset="0"/>
              </a:rPr>
              <a:t>P</a:t>
            </a:r>
            <a:r>
              <a:rPr lang="en-US" altLang="zh-CN" b="1" baseline="-25000" dirty="0" smtClean="0">
                <a:solidFill>
                  <a:schemeClr val="tx2"/>
                </a:solidFill>
                <a:latin typeface="Times New Roman" pitchFamily="18" charset="0"/>
              </a:rPr>
              <a:t>i </a:t>
            </a:r>
            <a:r>
              <a:rPr lang="zh-CN" altLang="en-US" dirty="0" smtClean="0">
                <a:latin typeface="Times New Roman" pitchFamily="18" charset="0"/>
              </a:rPr>
              <a:t>生</a:t>
            </a:r>
            <a:r>
              <a:rPr lang="zh-CN" altLang="en-US" dirty="0">
                <a:latin typeface="Times New Roman" pitchFamily="18" charset="0"/>
              </a:rPr>
              <a:t>产产品（</a:t>
            </a:r>
            <a:r>
              <a:rPr lang="zh-CN" altLang="en-US" u="sng" dirty="0">
                <a:latin typeface="Times New Roman" pitchFamily="18" charset="0"/>
              </a:rPr>
              <a:t>产</a:t>
            </a:r>
            <a:r>
              <a:rPr lang="zh-CN" altLang="en-US" u="sng" dirty="0" smtClean="0">
                <a:latin typeface="Times New Roman" pitchFamily="18" charset="0"/>
              </a:rPr>
              <a:t>生</a:t>
            </a:r>
            <a:r>
              <a:rPr lang="zh-CN" altLang="en-US" dirty="0" smtClean="0">
                <a:latin typeface="Times New Roman" pitchFamily="18" charset="0"/>
              </a:rPr>
              <a:t>数</a:t>
            </a:r>
            <a:r>
              <a:rPr lang="zh-CN" altLang="en-US" dirty="0">
                <a:latin typeface="Times New Roman" pitchFamily="18" charset="0"/>
              </a:rPr>
              <a:t>据）；</a:t>
            </a:r>
          </a:p>
          <a:p>
            <a:pPr marL="342900" indent="-342900" algn="just" eaLnBrk="1" hangingPunct="1">
              <a:lnSpc>
                <a:spcPct val="106000"/>
              </a:lnSpc>
              <a:spcBef>
                <a:spcPct val="20000"/>
              </a:spcBef>
              <a:buClrTx/>
              <a:buSzPct val="60000"/>
              <a:buFont typeface="Wingdings" panose="05000000000000000000" pitchFamily="2" charset="2"/>
              <a:buChar char="Ø"/>
            </a:pPr>
            <a:r>
              <a:rPr lang="zh-CN" altLang="en-US" dirty="0">
                <a:latin typeface="Times New Roman" pitchFamily="18" charset="0"/>
              </a:rPr>
              <a:t>一批</a:t>
            </a:r>
            <a:r>
              <a:rPr lang="zh-CN" altLang="en-US" dirty="0">
                <a:latin typeface="宋体" pitchFamily="2" charset="-122"/>
              </a:rPr>
              <a:t>“</a:t>
            </a:r>
            <a:r>
              <a:rPr lang="zh-CN" altLang="en-US" dirty="0">
                <a:solidFill>
                  <a:srgbClr val="FFFF00"/>
                </a:solidFill>
                <a:latin typeface="Times New Roman" pitchFamily="18" charset="0"/>
              </a:rPr>
              <a:t>消费者</a:t>
            </a:r>
            <a:r>
              <a:rPr lang="zh-CN" altLang="en-US" dirty="0">
                <a:latin typeface="宋体" pitchFamily="2" charset="-122"/>
              </a:rPr>
              <a:t>”</a:t>
            </a:r>
            <a:r>
              <a:rPr lang="zh-CN" altLang="en-US" dirty="0">
                <a:latin typeface="Times New Roman" pitchFamily="18" charset="0"/>
              </a:rPr>
              <a:t>进</a:t>
            </a:r>
            <a:r>
              <a:rPr lang="zh-CN" altLang="en-US" dirty="0" smtClean="0">
                <a:latin typeface="Times New Roman" pitchFamily="18" charset="0"/>
              </a:rPr>
              <a:t>程</a:t>
            </a:r>
            <a:r>
              <a:rPr lang="en-US" altLang="zh-CN" b="1" dirty="0" err="1" smtClean="0">
                <a:solidFill>
                  <a:schemeClr val="tx2"/>
                </a:solidFill>
                <a:latin typeface="Times New Roman" pitchFamily="18" charset="0"/>
              </a:rPr>
              <a:t>C</a:t>
            </a:r>
            <a:r>
              <a:rPr lang="en-US" altLang="zh-CN" b="1" baseline="-25000" dirty="0" err="1" smtClean="0">
                <a:solidFill>
                  <a:schemeClr val="tx2"/>
                </a:solidFill>
                <a:latin typeface="Times New Roman" pitchFamily="18" charset="0"/>
              </a:rPr>
              <a:t>j</a:t>
            </a:r>
            <a:r>
              <a:rPr lang="en-US" altLang="zh-CN" b="1" baseline="-25000" dirty="0" smtClean="0">
                <a:solidFill>
                  <a:schemeClr val="tx2"/>
                </a:solidFill>
                <a:latin typeface="Times New Roman" pitchFamily="18" charset="0"/>
              </a:rPr>
              <a:t> </a:t>
            </a:r>
            <a:r>
              <a:rPr lang="zh-CN" altLang="en-US" dirty="0" smtClean="0">
                <a:latin typeface="Times New Roman" pitchFamily="18" charset="0"/>
              </a:rPr>
              <a:t>消</a:t>
            </a:r>
            <a:r>
              <a:rPr lang="zh-CN" altLang="en-US" dirty="0">
                <a:latin typeface="Times New Roman" pitchFamily="18" charset="0"/>
              </a:rPr>
              <a:t>费产品（</a:t>
            </a:r>
            <a:r>
              <a:rPr lang="zh-CN" altLang="en-US" u="sng" dirty="0">
                <a:latin typeface="Times New Roman" pitchFamily="18" charset="0"/>
              </a:rPr>
              <a:t>输</a:t>
            </a:r>
            <a:r>
              <a:rPr lang="zh-CN" altLang="en-US" u="sng" dirty="0" smtClean="0">
                <a:latin typeface="Times New Roman" pitchFamily="18" charset="0"/>
              </a:rPr>
              <a:t>出</a:t>
            </a:r>
            <a:r>
              <a:rPr lang="en-US" altLang="zh-CN" u="sng" dirty="0" smtClean="0">
                <a:latin typeface="Times New Roman" pitchFamily="18" charset="0"/>
              </a:rPr>
              <a:t>/</a:t>
            </a:r>
            <a:r>
              <a:rPr lang="zh-CN" altLang="en-US" u="sng" dirty="0">
                <a:latin typeface="Times New Roman" pitchFamily="18" charset="0"/>
              </a:rPr>
              <a:t>取</a:t>
            </a:r>
            <a:r>
              <a:rPr lang="zh-CN" altLang="en-US" u="sng" dirty="0" smtClean="0">
                <a:latin typeface="Times New Roman" pitchFamily="18" charset="0"/>
              </a:rPr>
              <a:t>走</a:t>
            </a:r>
            <a:r>
              <a:rPr lang="zh-CN" altLang="en-US" dirty="0" smtClean="0">
                <a:latin typeface="Times New Roman" pitchFamily="18" charset="0"/>
              </a:rPr>
              <a:t>数</a:t>
            </a:r>
            <a:r>
              <a:rPr lang="zh-CN" altLang="en-US" dirty="0">
                <a:latin typeface="Times New Roman" pitchFamily="18" charset="0"/>
              </a:rPr>
              <a:t>据）；</a:t>
            </a:r>
          </a:p>
          <a:p>
            <a:pPr marL="342900" indent="-342900" algn="just" eaLnBrk="1" hangingPunct="1">
              <a:lnSpc>
                <a:spcPct val="106000"/>
              </a:lnSpc>
              <a:spcBef>
                <a:spcPct val="20000"/>
              </a:spcBef>
              <a:buClrTx/>
              <a:buSzPct val="60000"/>
              <a:buFont typeface="Wingdings" panose="05000000000000000000" pitchFamily="2" charset="2"/>
              <a:buChar char="Ø"/>
            </a:pPr>
            <a:r>
              <a:rPr lang="zh-CN" altLang="en-US" dirty="0">
                <a:latin typeface="Times New Roman" pitchFamily="18" charset="0"/>
              </a:rPr>
              <a:t>二者之间设置一个具有</a:t>
            </a:r>
            <a:r>
              <a:rPr lang="en-US" altLang="zh-CN" dirty="0">
                <a:latin typeface="Times New Roman" pitchFamily="18" charset="0"/>
              </a:rPr>
              <a:t>n</a:t>
            </a:r>
            <a:r>
              <a:rPr lang="zh-CN" altLang="en-US" dirty="0">
                <a:latin typeface="Times New Roman" pitchFamily="18" charset="0"/>
              </a:rPr>
              <a:t>个缓冲区的</a:t>
            </a:r>
            <a:r>
              <a:rPr lang="zh-CN" altLang="en-US" b="1" dirty="0">
                <a:solidFill>
                  <a:srgbClr val="FFFF00"/>
                </a:solidFill>
                <a:latin typeface="Times New Roman" pitchFamily="18" charset="0"/>
              </a:rPr>
              <a:t>缓冲池</a:t>
            </a:r>
            <a:r>
              <a:rPr lang="zh-CN" altLang="en-US" dirty="0">
                <a:latin typeface="Times New Roman" pitchFamily="18" charset="0"/>
              </a:rPr>
              <a:t>（并发）；</a:t>
            </a:r>
          </a:p>
          <a:p>
            <a:pPr marL="342900" indent="-342900" algn="just" eaLnBrk="1" hangingPunct="1">
              <a:lnSpc>
                <a:spcPct val="106000"/>
              </a:lnSpc>
              <a:spcBef>
                <a:spcPct val="20000"/>
              </a:spcBef>
              <a:buClrTx/>
              <a:buSzPct val="60000"/>
              <a:buFont typeface="Wingdings" panose="05000000000000000000" pitchFamily="2" charset="2"/>
              <a:buChar char="Ø"/>
            </a:pPr>
            <a:r>
              <a:rPr lang="zh-CN" altLang="en-US" sz="2300" dirty="0">
                <a:latin typeface="Times New Roman" pitchFamily="18" charset="0"/>
              </a:rPr>
              <a:t>任一</a:t>
            </a:r>
            <a:r>
              <a:rPr lang="zh-CN" altLang="en-US" sz="2300" b="1" dirty="0">
                <a:latin typeface="Times New Roman" pitchFamily="18" charset="0"/>
              </a:rPr>
              <a:t>生产者</a:t>
            </a:r>
            <a:r>
              <a:rPr lang="zh-CN" altLang="en-US" sz="2300" u="sng" dirty="0">
                <a:latin typeface="Times New Roman" pitchFamily="18" charset="0"/>
              </a:rPr>
              <a:t>生产一个</a:t>
            </a:r>
            <a:r>
              <a:rPr lang="zh-CN" altLang="en-US" sz="2300" dirty="0">
                <a:latin typeface="Times New Roman" pitchFamily="18" charset="0"/>
              </a:rPr>
              <a:t>数据，就将它</a:t>
            </a:r>
            <a:r>
              <a:rPr lang="zh-CN" altLang="en-US" sz="2300" u="sng" dirty="0">
                <a:solidFill>
                  <a:schemeClr val="tx2"/>
                </a:solidFill>
                <a:latin typeface="Times New Roman" pitchFamily="18" charset="0"/>
              </a:rPr>
              <a:t>放入一个</a:t>
            </a:r>
            <a:r>
              <a:rPr lang="zh-CN" altLang="en-US" sz="2300" dirty="0">
                <a:latin typeface="Times New Roman" pitchFamily="18" charset="0"/>
              </a:rPr>
              <a:t>缓冲区中；</a:t>
            </a:r>
          </a:p>
          <a:p>
            <a:pPr marL="342900" indent="-342900" algn="just" eaLnBrk="1" hangingPunct="1">
              <a:lnSpc>
                <a:spcPct val="106000"/>
              </a:lnSpc>
              <a:spcBef>
                <a:spcPct val="20000"/>
              </a:spcBef>
              <a:buClrTx/>
              <a:buSzPct val="60000"/>
              <a:buFont typeface="Wingdings" panose="05000000000000000000" pitchFamily="2" charset="2"/>
              <a:buChar char="Ø"/>
            </a:pPr>
            <a:r>
              <a:rPr lang="zh-CN" altLang="en-US" sz="2300" dirty="0">
                <a:latin typeface="Times New Roman" pitchFamily="18" charset="0"/>
              </a:rPr>
              <a:t>任一</a:t>
            </a:r>
            <a:r>
              <a:rPr lang="zh-CN" altLang="en-US" sz="2300" b="1" dirty="0">
                <a:latin typeface="Times New Roman" pitchFamily="18" charset="0"/>
              </a:rPr>
              <a:t>消费</a:t>
            </a:r>
            <a:r>
              <a:rPr lang="zh-CN" altLang="en-US" sz="2300" b="1" dirty="0" smtClean="0">
                <a:latin typeface="Times New Roman" pitchFamily="18" charset="0"/>
              </a:rPr>
              <a:t>者</a:t>
            </a:r>
            <a:r>
              <a:rPr lang="zh-CN" altLang="en-US" sz="2300" dirty="0" smtClean="0">
                <a:latin typeface="Times New Roman" pitchFamily="18" charset="0"/>
              </a:rPr>
              <a:t>从</a:t>
            </a:r>
            <a:r>
              <a:rPr lang="zh-CN" altLang="en-US" sz="2300" dirty="0">
                <a:latin typeface="Times New Roman" pitchFamily="18" charset="0"/>
              </a:rPr>
              <a:t>一个缓冲区中</a:t>
            </a:r>
            <a:r>
              <a:rPr lang="zh-CN" altLang="en-US" sz="2300" u="sng" dirty="0">
                <a:solidFill>
                  <a:schemeClr val="tx2"/>
                </a:solidFill>
                <a:latin typeface="Times New Roman" pitchFamily="18" charset="0"/>
              </a:rPr>
              <a:t>取走一个</a:t>
            </a:r>
            <a:r>
              <a:rPr lang="zh-CN" altLang="en-US" sz="2300" dirty="0">
                <a:latin typeface="Times New Roman" pitchFamily="18" charset="0"/>
              </a:rPr>
              <a:t>数</a:t>
            </a:r>
            <a:r>
              <a:rPr lang="zh-CN" altLang="en-US" sz="2300" dirty="0" smtClean="0">
                <a:latin typeface="Times New Roman" pitchFamily="18" charset="0"/>
              </a:rPr>
              <a:t>据，就</a:t>
            </a:r>
            <a:r>
              <a:rPr lang="zh-CN" altLang="en-US" sz="2300" u="sng" dirty="0" smtClean="0">
                <a:latin typeface="Times New Roman" pitchFamily="18" charset="0"/>
              </a:rPr>
              <a:t>消费一个</a:t>
            </a:r>
            <a:r>
              <a:rPr lang="zh-CN" altLang="en-US" sz="2300" dirty="0" smtClean="0">
                <a:latin typeface="Times New Roman" pitchFamily="18" charset="0"/>
              </a:rPr>
              <a:t>数据；</a:t>
            </a:r>
            <a:endParaRPr lang="zh-CN" altLang="en-US" sz="2300" dirty="0">
              <a:latin typeface="Times New Roman" pitchFamily="18" charset="0"/>
            </a:endParaRPr>
          </a:p>
          <a:p>
            <a:pPr marL="342900" indent="-342900" algn="just" eaLnBrk="1" hangingPunct="1">
              <a:lnSpc>
                <a:spcPct val="106000"/>
              </a:lnSpc>
              <a:spcBef>
                <a:spcPct val="20000"/>
              </a:spcBef>
              <a:buClrTx/>
              <a:buSzPct val="60000"/>
              <a:buFont typeface="Wingdings" panose="05000000000000000000" pitchFamily="2" charset="2"/>
              <a:buChar char="Ø"/>
            </a:pPr>
            <a:r>
              <a:rPr lang="zh-CN" altLang="en-US" sz="2300" dirty="0" smtClean="0">
                <a:latin typeface="Times New Roman" pitchFamily="18" charset="0"/>
              </a:rPr>
              <a:t>问题：各</a:t>
            </a:r>
            <a:r>
              <a:rPr lang="zh-CN" altLang="en-US" sz="2300" dirty="0">
                <a:latin typeface="Times New Roman" pitchFamily="18" charset="0"/>
              </a:rPr>
              <a:t>生产者进程间、各消费者进程</a:t>
            </a:r>
            <a:r>
              <a:rPr lang="zh-CN" altLang="en-US" sz="2300" dirty="0" smtClean="0">
                <a:latin typeface="Times New Roman" pitchFamily="18" charset="0"/>
              </a:rPr>
              <a:t>间</a:t>
            </a:r>
            <a:r>
              <a:rPr lang="zh-CN" altLang="en-US" sz="2300" u="sng" dirty="0" smtClean="0">
                <a:solidFill>
                  <a:srgbClr val="FFFF00"/>
                </a:solidFill>
                <a:latin typeface="Times New Roman" pitchFamily="18" charset="0"/>
              </a:rPr>
              <a:t>异</a:t>
            </a:r>
            <a:r>
              <a:rPr lang="zh-CN" altLang="en-US" sz="2300" u="sng" dirty="0">
                <a:solidFill>
                  <a:srgbClr val="FFFF00"/>
                </a:solidFill>
                <a:latin typeface="Times New Roman" pitchFamily="18" charset="0"/>
              </a:rPr>
              <a:t>步运</a:t>
            </a:r>
            <a:r>
              <a:rPr lang="zh-CN" altLang="en-US" sz="2300" u="sng" dirty="0" smtClean="0">
                <a:solidFill>
                  <a:srgbClr val="FFFF00"/>
                </a:solidFill>
                <a:latin typeface="Times New Roman" pitchFamily="18" charset="0"/>
              </a:rPr>
              <a:t>行</a:t>
            </a:r>
            <a:r>
              <a:rPr lang="zh-CN" altLang="en-US" sz="2300" dirty="0" smtClean="0">
                <a:latin typeface="Times New Roman" pitchFamily="18" charset="0"/>
              </a:rPr>
              <a:t>，但缓冲池是</a:t>
            </a:r>
            <a:r>
              <a:rPr lang="zh-CN" altLang="en-US" sz="2300" u="sng" dirty="0">
                <a:solidFill>
                  <a:srgbClr val="FFFF00"/>
                </a:solidFill>
                <a:latin typeface="Times New Roman" pitchFamily="18" charset="0"/>
              </a:rPr>
              <a:t>共享的</a:t>
            </a:r>
            <a:r>
              <a:rPr lang="zh-CN" altLang="en-US" sz="2300" dirty="0" smtClean="0">
                <a:latin typeface="Times New Roman" pitchFamily="18" charset="0"/>
              </a:rPr>
              <a:t>，所以要求：进程间要同步，如不能抢池。即：</a:t>
            </a:r>
            <a:endParaRPr lang="zh-CN" altLang="en-US" sz="2300" dirty="0">
              <a:latin typeface="Times New Roman" pitchFamily="18" charset="0"/>
            </a:endParaRPr>
          </a:p>
          <a:p>
            <a:pPr marL="342900" indent="-342900" algn="just" eaLnBrk="1" hangingPunct="1">
              <a:lnSpc>
                <a:spcPct val="106000"/>
              </a:lnSpc>
              <a:spcBef>
                <a:spcPct val="20000"/>
              </a:spcBef>
              <a:buClrTx/>
              <a:buSzPct val="60000"/>
              <a:buFont typeface="Wingdings" panose="05000000000000000000" pitchFamily="2" charset="2"/>
              <a:buChar char="Ø"/>
            </a:pPr>
            <a:r>
              <a:rPr lang="zh-CN" altLang="en-US" dirty="0">
                <a:latin typeface="Times New Roman" pitchFamily="18" charset="0"/>
              </a:rPr>
              <a:t>任一生产者进程与任一消费者进程间要同步运行。</a:t>
            </a:r>
          </a:p>
        </p:txBody>
      </p:sp>
      <p:graphicFrame>
        <p:nvGraphicFramePr>
          <p:cNvPr id="4" name="表格 3"/>
          <p:cNvGraphicFramePr>
            <a:graphicFrameLocks noGrp="1"/>
          </p:cNvGraphicFramePr>
          <p:nvPr>
            <p:extLst>
              <p:ext uri="{D42A27DB-BD31-4B8C-83A1-F6EECF244321}">
                <p14:modId xmlns:p14="http://schemas.microsoft.com/office/powerpoint/2010/main" val="254072724"/>
              </p:ext>
            </p:extLst>
          </p:nvPr>
        </p:nvGraphicFramePr>
        <p:xfrm>
          <a:off x="1979712" y="1052736"/>
          <a:ext cx="5688630" cy="370840"/>
        </p:xfrm>
        <a:graphic>
          <a:graphicData uri="http://schemas.openxmlformats.org/drawingml/2006/table">
            <a:tbl>
              <a:tblPr firstRow="1" bandRow="1">
                <a:tableStyleId>{5C22544A-7EE6-4342-B048-85BDC9FD1C3A}</a:tableStyleId>
              </a:tblPr>
              <a:tblGrid>
                <a:gridCol w="568863"/>
                <a:gridCol w="568863"/>
                <a:gridCol w="568863"/>
                <a:gridCol w="568863"/>
                <a:gridCol w="568863"/>
                <a:gridCol w="568863"/>
                <a:gridCol w="568863"/>
                <a:gridCol w="568863"/>
                <a:gridCol w="568863"/>
                <a:gridCol w="568863"/>
              </a:tblGrid>
              <a:tr h="370840">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a:solidFill>
                      <a:schemeClr val="accent2">
                        <a:lumMod val="90000"/>
                      </a:schemeClr>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a:solidFill>
                      <a:schemeClr val="accent2">
                        <a:lumMod val="90000"/>
                      </a:schemeClr>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a:solidFill>
                      <a:srgbClr val="F0713E"/>
                    </a:solidFill>
                  </a:tcPr>
                </a:tc>
                <a:tc>
                  <a:txBody>
                    <a:bodyPr/>
                    <a:lstStyle/>
                    <a:p>
                      <a:endParaRPr lang="zh-CN" altLang="en-US" dirty="0"/>
                    </a:p>
                  </a:txBody>
                  <a:tcPr>
                    <a:solidFill>
                      <a:srgbClr val="F0713E"/>
                    </a:solidFill>
                  </a:tcPr>
                </a:tc>
                <a:tc>
                  <a:txBody>
                    <a:bodyPr/>
                    <a:lstStyle/>
                    <a:p>
                      <a:endParaRPr lang="zh-CN" altLang="en-US" dirty="0"/>
                    </a:p>
                  </a:txBody>
                  <a:tcPr>
                    <a:solidFill>
                      <a:srgbClr val="F0713E"/>
                    </a:solidFill>
                  </a:tcPr>
                </a:tc>
                <a:tc>
                  <a:txBody>
                    <a:bodyPr/>
                    <a:lstStyle/>
                    <a:p>
                      <a:endParaRPr lang="zh-CN" altLang="en-US" dirty="0"/>
                    </a:p>
                  </a:txBody>
                  <a:tcPr>
                    <a:solidFill>
                      <a:srgbClr val="F0713E"/>
                    </a:solidFill>
                  </a:tcPr>
                </a:tc>
                <a:tc>
                  <a:txBody>
                    <a:bodyPr/>
                    <a:lstStyle/>
                    <a:p>
                      <a:endParaRPr lang="zh-CN" altLang="en-US" dirty="0"/>
                    </a:p>
                  </a:txBody>
                  <a:tcPr>
                    <a:solidFill>
                      <a:srgbClr val="F0713E"/>
                    </a:solidFill>
                  </a:tcPr>
                </a:tc>
                <a:tc>
                  <a:txBody>
                    <a:bodyPr/>
                    <a:lstStyle/>
                    <a:p>
                      <a:endParaRPr lang="zh-CN" altLang="en-US" dirty="0"/>
                    </a:p>
                  </a:txBody>
                  <a:tcPr>
                    <a:solidFill>
                      <a:schemeClr val="accent5">
                        <a:lumMod val="75000"/>
                      </a:schemeClr>
                    </a:solidFill>
                  </a:tcPr>
                </a:tc>
                <a:tc>
                  <a:txBody>
                    <a:bodyPr/>
                    <a:lstStyle/>
                    <a:p>
                      <a:endParaRPr lang="zh-CN" altLang="en-US" dirty="0"/>
                    </a:p>
                  </a:txBody>
                  <a:tcPr>
                    <a:solidFill>
                      <a:schemeClr val="accent5">
                        <a:lumMod val="75000"/>
                      </a:schemeClr>
                    </a:solidFill>
                  </a:tcPr>
                </a:tc>
                <a:tc>
                  <a:txBody>
                    <a:bodyPr/>
                    <a:lstStyle/>
                    <a:p>
                      <a:endParaRPr lang="zh-CN" altLang="en-US" dirty="0"/>
                    </a:p>
                  </a:txBody>
                  <a:tcPr>
                    <a:solidFill>
                      <a:schemeClr val="accent5">
                        <a:lumMod val="75000"/>
                      </a:schemeClr>
                    </a:solidFill>
                  </a:tcPr>
                </a:tc>
              </a:tr>
            </a:tbl>
          </a:graphicData>
        </a:graphic>
      </p:graphicFrame>
      <p:cxnSp>
        <p:nvCxnSpPr>
          <p:cNvPr id="6" name="直接箭头连接符 5"/>
          <p:cNvCxnSpPr/>
          <p:nvPr/>
        </p:nvCxnSpPr>
        <p:spPr bwMode="auto">
          <a:xfrm flipH="1">
            <a:off x="6239559" y="742081"/>
            <a:ext cx="216024" cy="266012"/>
          </a:xfrm>
          <a:prstGeom prst="straightConnector1">
            <a:avLst/>
          </a:prstGeom>
          <a:noFill/>
          <a:ln w="28575" cap="flat" cmpd="sng" algn="ctr">
            <a:solidFill>
              <a:schemeClr val="tx1"/>
            </a:solidFill>
            <a:prstDash val="solid"/>
            <a:round/>
            <a:headEnd type="none" w="med" len="med"/>
            <a:tailEnd type="arrow"/>
          </a:ln>
          <a:effectLst/>
        </p:spPr>
      </p:cxnSp>
      <p:cxnSp>
        <p:nvCxnSpPr>
          <p:cNvPr id="11" name="直接箭头连接符 10"/>
          <p:cNvCxnSpPr>
            <a:endCxn id="12" idx="3"/>
          </p:cNvCxnSpPr>
          <p:nvPr/>
        </p:nvCxnSpPr>
        <p:spPr bwMode="auto">
          <a:xfrm flipH="1" flipV="1">
            <a:off x="1904287" y="812541"/>
            <a:ext cx="1371569" cy="312203"/>
          </a:xfrm>
          <a:prstGeom prst="straightConnector1">
            <a:avLst/>
          </a:prstGeom>
          <a:noFill/>
          <a:ln w="28575" cap="flat" cmpd="sng" algn="ctr">
            <a:solidFill>
              <a:schemeClr val="tx1"/>
            </a:solidFill>
            <a:prstDash val="solid"/>
            <a:round/>
            <a:headEnd type="none" w="med" len="med"/>
            <a:tailEnd type="arrow"/>
          </a:ln>
          <a:effectLst/>
        </p:spPr>
      </p:cxnSp>
      <p:sp>
        <p:nvSpPr>
          <p:cNvPr id="12" name="TextBox 11"/>
          <p:cNvSpPr txBox="1"/>
          <p:nvPr/>
        </p:nvSpPr>
        <p:spPr>
          <a:xfrm>
            <a:off x="249713" y="569974"/>
            <a:ext cx="1654574" cy="485133"/>
          </a:xfrm>
          <a:prstGeom prst="rect">
            <a:avLst/>
          </a:prstGeom>
          <a:noFill/>
          <a:ln>
            <a:solidFill>
              <a:srgbClr val="FFFFCC"/>
            </a:solidFill>
          </a:ln>
        </p:spPr>
        <p:txBody>
          <a:bodyPr wrap="square" rtlCol="0">
            <a:spAutoFit/>
          </a:bodyPr>
          <a:lstStyle/>
          <a:p>
            <a:r>
              <a:rPr lang="en-US" altLang="zh-CN" sz="2200" b="1" dirty="0" smtClean="0">
                <a:solidFill>
                  <a:schemeClr val="tx2"/>
                </a:solidFill>
                <a:latin typeface="Times New Roman" pitchFamily="18" charset="0"/>
              </a:rPr>
              <a:t>C</a:t>
            </a:r>
            <a:r>
              <a:rPr lang="en-US" altLang="zh-CN" sz="2200" b="1" baseline="-25000" dirty="0" smtClean="0">
                <a:solidFill>
                  <a:schemeClr val="tx2"/>
                </a:solidFill>
                <a:latin typeface="Times New Roman" pitchFamily="18" charset="0"/>
              </a:rPr>
              <a:t>1</a:t>
            </a:r>
            <a:r>
              <a:rPr lang="zh-CN" altLang="en-US" sz="2200" b="1" dirty="0" smtClean="0">
                <a:solidFill>
                  <a:schemeClr val="tx2"/>
                </a:solidFill>
                <a:latin typeface="Times New Roman" pitchFamily="18" charset="0"/>
              </a:rPr>
              <a:t>、</a:t>
            </a:r>
            <a:r>
              <a:rPr lang="en-US" altLang="zh-CN" sz="2200" b="1" dirty="0" smtClean="0">
                <a:solidFill>
                  <a:schemeClr val="tx2"/>
                </a:solidFill>
                <a:latin typeface="Times New Roman" pitchFamily="18" charset="0"/>
              </a:rPr>
              <a:t>C</a:t>
            </a:r>
            <a:r>
              <a:rPr lang="en-US" altLang="zh-CN" sz="2200" b="1" baseline="-25000" dirty="0" smtClean="0">
                <a:solidFill>
                  <a:schemeClr val="tx2"/>
                </a:solidFill>
                <a:latin typeface="Times New Roman" pitchFamily="18" charset="0"/>
              </a:rPr>
              <a:t>2</a:t>
            </a:r>
            <a:r>
              <a:rPr lang="zh-CN" altLang="en-US" sz="2200" b="1" dirty="0" smtClean="0">
                <a:solidFill>
                  <a:schemeClr val="tx2"/>
                </a:solidFill>
                <a:latin typeface="Times New Roman" pitchFamily="18" charset="0"/>
              </a:rPr>
              <a:t>、</a:t>
            </a:r>
            <a:r>
              <a:rPr lang="en-US" altLang="zh-CN" sz="2200" b="1" dirty="0" err="1" smtClean="0">
                <a:solidFill>
                  <a:schemeClr val="tx2"/>
                </a:solidFill>
                <a:latin typeface="Times New Roman" pitchFamily="18" charset="0"/>
              </a:rPr>
              <a:t>C</a:t>
            </a:r>
            <a:r>
              <a:rPr lang="en-US" altLang="zh-CN" sz="2200" b="1" baseline="-25000" dirty="0" err="1" smtClean="0">
                <a:solidFill>
                  <a:schemeClr val="tx2"/>
                </a:solidFill>
                <a:latin typeface="Times New Roman" pitchFamily="18" charset="0"/>
              </a:rPr>
              <a:t>j</a:t>
            </a:r>
            <a:endParaRPr lang="zh-CN" altLang="en-US" sz="2200" b="1" baseline="-25000" dirty="0">
              <a:solidFill>
                <a:schemeClr val="tx2"/>
              </a:solidFill>
              <a:latin typeface="Times New Roman" pitchFamily="18" charset="0"/>
            </a:endParaRPr>
          </a:p>
        </p:txBody>
      </p:sp>
      <p:sp>
        <p:nvSpPr>
          <p:cNvPr id="18" name="TextBox 17"/>
          <p:cNvSpPr txBox="1"/>
          <p:nvPr/>
        </p:nvSpPr>
        <p:spPr>
          <a:xfrm>
            <a:off x="6565775" y="323035"/>
            <a:ext cx="1654574" cy="572464"/>
          </a:xfrm>
          <a:prstGeom prst="rect">
            <a:avLst/>
          </a:prstGeom>
          <a:noFill/>
          <a:ln>
            <a:solidFill>
              <a:srgbClr val="FFFFCC"/>
            </a:solidFill>
          </a:ln>
        </p:spPr>
        <p:txBody>
          <a:bodyPr wrap="square" rtlCol="0">
            <a:spAutoFit/>
          </a:bodyPr>
          <a:lstStyle/>
          <a:p>
            <a:r>
              <a:rPr lang="en-US" altLang="zh-CN" b="1" dirty="0" smtClean="0">
                <a:solidFill>
                  <a:schemeClr val="tx2"/>
                </a:solidFill>
                <a:latin typeface="Times New Roman" pitchFamily="18" charset="0"/>
              </a:rPr>
              <a:t>P</a:t>
            </a:r>
            <a:r>
              <a:rPr lang="en-US" altLang="zh-CN" b="1" baseline="-25000" dirty="0" smtClean="0">
                <a:solidFill>
                  <a:schemeClr val="tx2"/>
                </a:solidFill>
                <a:latin typeface="Times New Roman" pitchFamily="18" charset="0"/>
              </a:rPr>
              <a:t>1</a:t>
            </a:r>
            <a:r>
              <a:rPr lang="zh-CN" altLang="en-US" b="1" dirty="0" smtClean="0">
                <a:solidFill>
                  <a:schemeClr val="tx2"/>
                </a:solidFill>
                <a:latin typeface="Times New Roman" pitchFamily="18" charset="0"/>
              </a:rPr>
              <a:t>、</a:t>
            </a:r>
            <a:r>
              <a:rPr lang="en-US" altLang="zh-CN" b="1" dirty="0" smtClean="0">
                <a:solidFill>
                  <a:schemeClr val="tx2"/>
                </a:solidFill>
                <a:latin typeface="Times New Roman" pitchFamily="18" charset="0"/>
              </a:rPr>
              <a:t>P</a:t>
            </a:r>
            <a:r>
              <a:rPr lang="en-US" altLang="zh-CN" b="1" baseline="-25000" dirty="0">
                <a:solidFill>
                  <a:schemeClr val="tx2"/>
                </a:solidFill>
                <a:latin typeface="Times New Roman" pitchFamily="18" charset="0"/>
              </a:rPr>
              <a:t>2</a:t>
            </a:r>
            <a:r>
              <a:rPr lang="zh-CN" altLang="en-US" b="1" dirty="0" smtClean="0">
                <a:solidFill>
                  <a:schemeClr val="tx2"/>
                </a:solidFill>
                <a:latin typeface="Times New Roman" pitchFamily="18" charset="0"/>
              </a:rPr>
              <a:t>、</a:t>
            </a:r>
            <a:r>
              <a:rPr lang="en-US" altLang="zh-CN" b="1" dirty="0" smtClean="0">
                <a:solidFill>
                  <a:schemeClr val="tx2"/>
                </a:solidFill>
                <a:latin typeface="Times New Roman" pitchFamily="18" charset="0"/>
              </a:rPr>
              <a:t>P</a:t>
            </a:r>
            <a:r>
              <a:rPr lang="en-US" altLang="zh-CN" b="1" baseline="-25000" dirty="0" smtClean="0">
                <a:solidFill>
                  <a:schemeClr val="tx2"/>
                </a:solidFill>
                <a:latin typeface="Times New Roman" pitchFamily="18" charset="0"/>
              </a:rPr>
              <a:t>i</a:t>
            </a:r>
            <a:endParaRPr lang="zh-CN" altLang="en-US" b="1" baseline="-25000" dirty="0">
              <a:solidFill>
                <a:schemeClr val="tx2"/>
              </a:solidFill>
              <a:latin typeface="Times New Roman" pitchFamily="18" charset="0"/>
            </a:endParaRPr>
          </a:p>
        </p:txBody>
      </p:sp>
      <p:sp>
        <p:nvSpPr>
          <p:cNvPr id="13" name="TextBox 12"/>
          <p:cNvSpPr txBox="1"/>
          <p:nvPr/>
        </p:nvSpPr>
        <p:spPr>
          <a:xfrm>
            <a:off x="2843809" y="1988840"/>
            <a:ext cx="3888432" cy="412421"/>
          </a:xfrm>
          <a:prstGeom prst="rect">
            <a:avLst/>
          </a:prstGeom>
          <a:noFill/>
          <a:ln>
            <a:solidFill>
              <a:schemeClr val="tx2"/>
            </a:solidFill>
          </a:ln>
        </p:spPr>
        <p:txBody>
          <a:bodyPr wrap="square" rtlCol="0">
            <a:spAutoFit/>
          </a:bodyPr>
          <a:lstStyle/>
          <a:p>
            <a:endParaRPr lang="zh-CN" altLang="en-US" sz="1600" b="1" dirty="0">
              <a:ln w="28575">
                <a:solidFill>
                  <a:schemeClr val="tx1"/>
                </a:solidFill>
                <a:prstDash val="sysDash"/>
              </a:ln>
              <a:solidFill>
                <a:schemeClr val="tx2"/>
              </a:solidFill>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B34A346-C8D9-4C5A-A44A-DA2FA2DC9A02}" type="datetime8">
              <a:rPr kumimoji="0" lang="zh-CN" altLang="en-US" sz="1400" smtClean="0"/>
              <a:t>2022年3月16日12时44分</a:t>
            </a:fld>
            <a:endParaRPr kumimoji="0" lang="en-US" altLang="zh-CN" sz="1400" smtClean="0"/>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1860" name="Rectangle 2"/>
          <p:cNvSpPr>
            <a:spLocks noGrp="1" noRot="1" noChangeArrowheads="1"/>
          </p:cNvSpPr>
          <p:nvPr>
            <p:ph type="title"/>
          </p:nvPr>
        </p:nvSpPr>
        <p:spPr>
          <a:xfrm>
            <a:off x="323528" y="260648"/>
            <a:ext cx="8447088" cy="647700"/>
          </a:xfrm>
        </p:spPr>
        <p:txBody>
          <a:bodyPr/>
          <a:lstStyle/>
          <a:p>
            <a:pPr algn="l" eaLnBrk="1" hangingPunct="1"/>
            <a:r>
              <a:rPr lang="en-US" altLang="zh-CN" sz="2400" b="1" dirty="0" smtClean="0">
                <a:solidFill>
                  <a:schemeClr val="tx1"/>
                </a:solidFill>
              </a:rPr>
              <a:t>    </a:t>
            </a:r>
            <a:r>
              <a:rPr lang="zh-CN" altLang="en-US" sz="2400" b="1" dirty="0" smtClean="0">
                <a:solidFill>
                  <a:schemeClr val="tx1"/>
                </a:solidFill>
              </a:rPr>
              <a:t>生产者与消费者各进程间的</a:t>
            </a:r>
            <a:r>
              <a:rPr lang="zh-CN" altLang="en-US" sz="2400" b="1" dirty="0" smtClean="0"/>
              <a:t>同步</a:t>
            </a:r>
            <a:r>
              <a:rPr lang="zh-CN" altLang="en-US" sz="2400" u="sng" dirty="0">
                <a:solidFill>
                  <a:schemeClr val="tx1"/>
                </a:solidFill>
              </a:rPr>
              <a:t>表现</a:t>
            </a:r>
            <a:r>
              <a:rPr lang="zh-CN" altLang="en-US" sz="2400" b="1" u="sng" dirty="0" smtClean="0">
                <a:solidFill>
                  <a:schemeClr val="tx1"/>
                </a:solidFill>
              </a:rPr>
              <a:t>在</a:t>
            </a:r>
            <a:r>
              <a:rPr lang="zh-CN" altLang="en-US" sz="2400" b="1" dirty="0" smtClean="0">
                <a:solidFill>
                  <a:schemeClr val="tx1"/>
                </a:solidFill>
              </a:rPr>
              <a:t>：</a:t>
            </a:r>
          </a:p>
        </p:txBody>
      </p:sp>
      <p:sp>
        <p:nvSpPr>
          <p:cNvPr id="121861" name="Rectangle 3"/>
          <p:cNvSpPr>
            <a:spLocks noGrp="1" noRot="1" noChangeArrowheads="1"/>
          </p:cNvSpPr>
          <p:nvPr>
            <p:ph type="body" idx="1"/>
          </p:nvPr>
        </p:nvSpPr>
        <p:spPr>
          <a:xfrm>
            <a:off x="395288" y="981075"/>
            <a:ext cx="8396287" cy="5407025"/>
          </a:xfrm>
        </p:spPr>
        <p:txBody>
          <a:bodyPr/>
          <a:lstStyle/>
          <a:p>
            <a:pPr eaLnBrk="1" hangingPunct="1">
              <a:lnSpc>
                <a:spcPct val="120000"/>
              </a:lnSpc>
              <a:spcBef>
                <a:spcPct val="15000"/>
              </a:spcBef>
              <a:buFont typeface="Wingdings" panose="05000000000000000000" pitchFamily="2" charset="2"/>
              <a:buChar char="Ø"/>
            </a:pPr>
            <a:r>
              <a:rPr lang="zh-CN" altLang="en-US" sz="2400" dirty="0" smtClean="0"/>
              <a:t>当缓冲池</a:t>
            </a:r>
            <a:r>
              <a:rPr lang="zh-CN" altLang="en-US" sz="2400" b="1" u="sng" dirty="0" smtClean="0">
                <a:solidFill>
                  <a:srgbClr val="FFFF00"/>
                </a:solidFill>
              </a:rPr>
              <a:t>满</a:t>
            </a:r>
            <a:r>
              <a:rPr lang="en-US" altLang="zh-CN" sz="2400" b="1" baseline="30000" dirty="0" smtClean="0">
                <a:solidFill>
                  <a:srgbClr val="FFFF00"/>
                </a:solidFill>
              </a:rPr>
              <a:t>1</a:t>
            </a:r>
            <a:r>
              <a:rPr lang="zh-CN" altLang="en-US" sz="2400" dirty="0" smtClean="0"/>
              <a:t>时，不允许生产者进程放数据；</a:t>
            </a:r>
          </a:p>
          <a:p>
            <a:pPr eaLnBrk="1" hangingPunct="1">
              <a:lnSpc>
                <a:spcPct val="120000"/>
              </a:lnSpc>
              <a:spcBef>
                <a:spcPct val="15000"/>
              </a:spcBef>
              <a:buFont typeface="Wingdings" panose="05000000000000000000" pitchFamily="2" charset="2"/>
              <a:buChar char="Ø"/>
            </a:pPr>
            <a:r>
              <a:rPr lang="zh-CN" altLang="en-US" sz="2400" dirty="0" smtClean="0"/>
              <a:t>当缓冲池</a:t>
            </a:r>
            <a:r>
              <a:rPr lang="zh-CN" altLang="en-US" sz="2400" b="1" u="sng" dirty="0" smtClean="0">
                <a:solidFill>
                  <a:srgbClr val="FFFF00"/>
                </a:solidFill>
              </a:rPr>
              <a:t>空</a:t>
            </a:r>
            <a:r>
              <a:rPr lang="en-US" altLang="zh-CN" sz="2400" b="1" baseline="30000" dirty="0" smtClean="0">
                <a:solidFill>
                  <a:srgbClr val="FFFF00"/>
                </a:solidFill>
              </a:rPr>
              <a:t>2</a:t>
            </a:r>
            <a:r>
              <a:rPr lang="zh-CN" altLang="en-US" sz="2400" dirty="0" smtClean="0"/>
              <a:t>时，不允许消费者进程取数据；</a:t>
            </a:r>
          </a:p>
          <a:p>
            <a:pPr marL="0" indent="0" eaLnBrk="1" hangingPunct="1">
              <a:lnSpc>
                <a:spcPct val="120000"/>
              </a:lnSpc>
              <a:spcBef>
                <a:spcPct val="15000"/>
              </a:spcBef>
              <a:buNone/>
            </a:pPr>
            <a:r>
              <a:rPr lang="zh-CN" altLang="en-US" sz="2400" dirty="0" smtClean="0"/>
              <a:t>      </a:t>
            </a:r>
            <a:r>
              <a:rPr lang="zh-CN" altLang="en-US" sz="2300" dirty="0" smtClean="0"/>
              <a:t>（生产者与消费者因缓冲池产生</a:t>
            </a:r>
            <a:r>
              <a:rPr lang="zh-CN" altLang="en-US" sz="2300" b="1" u="sng" dirty="0" smtClean="0">
                <a:solidFill>
                  <a:srgbClr val="FF6600"/>
                </a:solidFill>
              </a:rPr>
              <a:t>直接相互制约</a:t>
            </a:r>
            <a:r>
              <a:rPr lang="en-US" altLang="zh-CN" sz="2300" u="sng" dirty="0" smtClean="0">
                <a:solidFill>
                  <a:srgbClr val="FF6600"/>
                </a:solidFill>
              </a:rPr>
              <a:t>(</a:t>
            </a:r>
            <a:r>
              <a:rPr lang="zh-CN" altLang="en-US" sz="2300" u="sng" dirty="0" smtClean="0">
                <a:solidFill>
                  <a:srgbClr val="FF6600"/>
                </a:solidFill>
              </a:rPr>
              <a:t>合作）</a:t>
            </a:r>
            <a:r>
              <a:rPr lang="zh-CN" altLang="en-US" sz="2300" dirty="0" smtClean="0"/>
              <a:t>关系）</a:t>
            </a:r>
          </a:p>
          <a:p>
            <a:pPr eaLnBrk="1" hangingPunct="1">
              <a:lnSpc>
                <a:spcPct val="120000"/>
              </a:lnSpc>
              <a:spcBef>
                <a:spcPct val="15000"/>
              </a:spcBef>
              <a:buFont typeface="Wingdings" panose="05000000000000000000" pitchFamily="2" charset="2"/>
              <a:buChar char="Ø"/>
            </a:pPr>
            <a:r>
              <a:rPr lang="zh-CN" altLang="en-US" sz="2400" dirty="0" smtClean="0"/>
              <a:t>当一个生产者进程向某缓冲区</a:t>
            </a:r>
            <a:r>
              <a:rPr lang="zh-CN" altLang="en-US" sz="2400" b="1" u="sng" dirty="0">
                <a:solidFill>
                  <a:srgbClr val="FFFF00"/>
                </a:solidFill>
              </a:rPr>
              <a:t>放</a:t>
            </a:r>
            <a:r>
              <a:rPr lang="zh-CN" altLang="en-US" sz="2400" b="1" u="sng" dirty="0" smtClean="0">
                <a:solidFill>
                  <a:srgbClr val="FFFF00"/>
                </a:solidFill>
              </a:rPr>
              <a:t>入</a:t>
            </a:r>
            <a:r>
              <a:rPr lang="en-US" altLang="zh-CN" sz="2400" b="1" baseline="30000" dirty="0" smtClean="0">
                <a:solidFill>
                  <a:srgbClr val="FFFF00"/>
                </a:solidFill>
              </a:rPr>
              <a:t>3</a:t>
            </a:r>
            <a:r>
              <a:rPr lang="zh-CN" altLang="en-US" sz="2400" dirty="0" smtClean="0"/>
              <a:t>一个数据时，不允许另一个生产者进程向该缓冲区再放入数据（</a:t>
            </a:r>
            <a:r>
              <a:rPr lang="zh-CN" altLang="en-US" sz="2400" u="sng" dirty="0" smtClean="0">
                <a:solidFill>
                  <a:schemeClr val="tx2"/>
                </a:solidFill>
              </a:rPr>
              <a:t>一个缓冲区</a:t>
            </a:r>
            <a:r>
              <a:rPr lang="zh-CN" altLang="en-US" sz="2400" dirty="0" smtClean="0">
                <a:solidFill>
                  <a:schemeClr val="tx2"/>
                </a:solidFill>
              </a:rPr>
              <a:t>只能保存</a:t>
            </a:r>
            <a:r>
              <a:rPr lang="zh-CN" altLang="en-US" sz="2400" u="sng" dirty="0" smtClean="0">
                <a:solidFill>
                  <a:schemeClr val="tx2"/>
                </a:solidFill>
              </a:rPr>
              <a:t>一个数据</a:t>
            </a:r>
            <a:r>
              <a:rPr lang="zh-CN" altLang="en-US" sz="2400" dirty="0" smtClean="0"/>
              <a:t>，否则出现</a:t>
            </a:r>
            <a:r>
              <a:rPr lang="zh-CN" altLang="en-US" sz="2400" u="sng" dirty="0" smtClean="0"/>
              <a:t>数据丢失</a:t>
            </a:r>
            <a:r>
              <a:rPr lang="zh-CN" altLang="en-US" sz="2400" dirty="0" smtClean="0"/>
              <a:t>错误问题）；</a:t>
            </a:r>
          </a:p>
          <a:p>
            <a:pPr eaLnBrk="1" hangingPunct="1">
              <a:lnSpc>
                <a:spcPct val="120000"/>
              </a:lnSpc>
              <a:spcBef>
                <a:spcPct val="15000"/>
              </a:spcBef>
              <a:buFont typeface="Wingdings" panose="05000000000000000000" pitchFamily="2" charset="2"/>
              <a:buChar char="Ø"/>
            </a:pPr>
            <a:r>
              <a:rPr lang="zh-CN" altLang="en-US" sz="2400" dirty="0" smtClean="0"/>
              <a:t>当一个消费者进程从某缓冲区</a:t>
            </a:r>
            <a:r>
              <a:rPr lang="zh-CN" altLang="en-US" sz="2400" b="1" u="sng" dirty="0">
                <a:solidFill>
                  <a:srgbClr val="FFFF00"/>
                </a:solidFill>
              </a:rPr>
              <a:t>取</a:t>
            </a:r>
            <a:r>
              <a:rPr lang="zh-CN" altLang="en-US" sz="2400" b="1" u="sng" dirty="0" smtClean="0">
                <a:solidFill>
                  <a:srgbClr val="FFFF00"/>
                </a:solidFill>
              </a:rPr>
              <a:t>走</a:t>
            </a:r>
            <a:r>
              <a:rPr lang="en-US" altLang="zh-CN" sz="2400" b="1" baseline="30000" dirty="0" smtClean="0">
                <a:solidFill>
                  <a:srgbClr val="FFFF00"/>
                </a:solidFill>
              </a:rPr>
              <a:t>4</a:t>
            </a:r>
            <a:r>
              <a:rPr lang="zh-CN" altLang="en-US" sz="2400" dirty="0" smtClean="0"/>
              <a:t>一个数据时，不允许另一个消费者进程再从该缓冲区取走此数据（</a:t>
            </a:r>
            <a:r>
              <a:rPr lang="zh-CN" altLang="en-US" sz="2400" u="sng" dirty="0" smtClean="0">
                <a:solidFill>
                  <a:schemeClr val="tx2"/>
                </a:solidFill>
              </a:rPr>
              <a:t>一个数据</a:t>
            </a:r>
            <a:r>
              <a:rPr lang="zh-CN" altLang="en-US" sz="2400" dirty="0" smtClean="0">
                <a:solidFill>
                  <a:schemeClr val="tx2"/>
                </a:solidFill>
              </a:rPr>
              <a:t>只能被</a:t>
            </a:r>
            <a:r>
              <a:rPr lang="zh-CN" altLang="en-US" sz="2400" u="sng" dirty="0" smtClean="0">
                <a:solidFill>
                  <a:schemeClr val="tx2"/>
                </a:solidFill>
              </a:rPr>
              <a:t>取走一次</a:t>
            </a:r>
            <a:r>
              <a:rPr lang="zh-CN" altLang="en-US" sz="2400" dirty="0" smtClean="0"/>
              <a:t>。）</a:t>
            </a:r>
          </a:p>
          <a:p>
            <a:pPr eaLnBrk="1" hangingPunct="1">
              <a:lnSpc>
                <a:spcPct val="120000"/>
              </a:lnSpc>
              <a:spcBef>
                <a:spcPct val="15000"/>
              </a:spcBef>
              <a:buFont typeface="Wingdings" pitchFamily="2" charset="2"/>
              <a:buNone/>
            </a:pPr>
            <a:r>
              <a:rPr lang="zh-CN" altLang="en-US" sz="2400" dirty="0" smtClean="0"/>
              <a:t> </a:t>
            </a:r>
            <a:r>
              <a:rPr lang="zh-CN" altLang="en-US" sz="2300" dirty="0" smtClean="0"/>
              <a:t>（</a:t>
            </a:r>
            <a:r>
              <a:rPr lang="zh-CN" altLang="en-US" sz="2300" u="sng" dirty="0" smtClean="0"/>
              <a:t>生产者进程</a:t>
            </a:r>
            <a:r>
              <a:rPr lang="zh-CN" altLang="en-US" sz="2300" dirty="0" smtClean="0"/>
              <a:t>与</a:t>
            </a:r>
            <a:r>
              <a:rPr lang="zh-CN" altLang="en-US" sz="2300" u="sng" dirty="0" smtClean="0"/>
              <a:t>生产者进程</a:t>
            </a:r>
            <a:r>
              <a:rPr lang="zh-CN" altLang="en-US" sz="2300" dirty="0" smtClean="0"/>
              <a:t>间，产生</a:t>
            </a:r>
            <a:r>
              <a:rPr lang="zh-CN" altLang="en-US" sz="2300" b="1" u="sng" dirty="0">
                <a:solidFill>
                  <a:srgbClr val="FF6600"/>
                </a:solidFill>
              </a:rPr>
              <a:t>间接相互制约</a:t>
            </a:r>
            <a:r>
              <a:rPr lang="en-US" altLang="zh-CN" sz="2300" u="sng" dirty="0" smtClean="0">
                <a:solidFill>
                  <a:srgbClr val="ED6FE4"/>
                </a:solidFill>
              </a:rPr>
              <a:t>(</a:t>
            </a:r>
            <a:r>
              <a:rPr lang="zh-CN" altLang="en-US" sz="2300" u="sng" dirty="0" smtClean="0">
                <a:solidFill>
                  <a:srgbClr val="ED6FE4"/>
                </a:solidFill>
              </a:rPr>
              <a:t>共享同一个缓冲区</a:t>
            </a:r>
            <a:r>
              <a:rPr lang="en-US" altLang="zh-CN" sz="2300" u="sng" dirty="0" smtClean="0">
                <a:solidFill>
                  <a:srgbClr val="ED6FE4"/>
                </a:solidFill>
              </a:rPr>
              <a:t>)</a:t>
            </a:r>
            <a:r>
              <a:rPr lang="zh-CN" altLang="en-US" sz="2300" dirty="0" smtClean="0"/>
              <a:t>关系，</a:t>
            </a:r>
            <a:r>
              <a:rPr lang="zh-CN" altLang="en-US" sz="2300" u="sng" dirty="0" smtClean="0"/>
              <a:t>消费者进程</a:t>
            </a:r>
            <a:r>
              <a:rPr lang="zh-CN" altLang="en-US" sz="2300" dirty="0" smtClean="0"/>
              <a:t>与</a:t>
            </a:r>
            <a:r>
              <a:rPr lang="zh-CN" altLang="en-US" sz="2300" u="sng" dirty="0" smtClean="0"/>
              <a:t>消费者进程</a:t>
            </a:r>
            <a:r>
              <a:rPr lang="zh-CN" altLang="en-US" sz="2300" dirty="0" smtClean="0"/>
              <a:t>间有同样关系。）</a:t>
            </a:r>
          </a:p>
        </p:txBody>
      </p:sp>
    </p:spTree>
  </p:cSld>
  <p:clrMapOvr>
    <a:masterClrMapping/>
  </p:clrMapOvr>
  <p:transition>
    <p:pull dir="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C73D28C-547A-4549-A222-3CB2C1AC901C}" type="datetime8">
              <a:rPr kumimoji="0" lang="zh-CN" altLang="en-US" sz="1400" smtClean="0"/>
              <a:t>2022年3月16日12时44分</a:t>
            </a:fld>
            <a:endParaRPr kumimoji="0" lang="en-US" altLang="zh-CN" sz="1400" smtClean="0"/>
          </a:p>
        </p:txBody>
      </p:sp>
      <p:sp>
        <p:nvSpPr>
          <p:cNvPr id="1228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2884" name="Rectangle 2"/>
          <p:cNvSpPr>
            <a:spLocks noGrp="1" noRot="1" noChangeArrowheads="1"/>
          </p:cNvSpPr>
          <p:nvPr>
            <p:ph type="title"/>
          </p:nvPr>
        </p:nvSpPr>
        <p:spPr>
          <a:xfrm>
            <a:off x="603250" y="260350"/>
            <a:ext cx="8540750" cy="792163"/>
          </a:xfrm>
        </p:spPr>
        <p:txBody>
          <a:bodyPr/>
          <a:lstStyle/>
          <a:p>
            <a:pPr algn="l" eaLnBrk="1" hangingPunct="1"/>
            <a:r>
              <a:rPr lang="zh-CN" altLang="en-US" sz="2400" b="1" dirty="0" smtClean="0"/>
              <a:t>生产者</a:t>
            </a:r>
            <a:r>
              <a:rPr lang="zh-CN" altLang="en-US" sz="2400" b="1" dirty="0" smtClean="0">
                <a:solidFill>
                  <a:schemeClr val="tx1"/>
                </a:solidFill>
              </a:rPr>
              <a:t>与</a:t>
            </a:r>
            <a:r>
              <a:rPr lang="zh-CN" altLang="en-US" sz="2400" b="1" dirty="0" smtClean="0"/>
              <a:t>消费者</a:t>
            </a:r>
            <a:r>
              <a:rPr lang="zh-CN" altLang="en-US" sz="2400" b="1" dirty="0" smtClean="0">
                <a:solidFill>
                  <a:schemeClr val="tx1"/>
                </a:solidFill>
              </a:rPr>
              <a:t>问题解决方法：</a:t>
            </a:r>
          </a:p>
        </p:txBody>
      </p:sp>
      <p:sp>
        <p:nvSpPr>
          <p:cNvPr id="122885" name="Rectangle 3"/>
          <p:cNvSpPr>
            <a:spLocks noGrp="1" noRot="1" noChangeArrowheads="1"/>
          </p:cNvSpPr>
          <p:nvPr>
            <p:ph type="body" idx="1"/>
          </p:nvPr>
        </p:nvSpPr>
        <p:spPr>
          <a:xfrm>
            <a:off x="611188" y="908050"/>
            <a:ext cx="8231187" cy="5545286"/>
          </a:xfrm>
        </p:spPr>
        <p:txBody>
          <a:bodyPr/>
          <a:lstStyle/>
          <a:p>
            <a:pPr eaLnBrk="1" hangingPunct="1">
              <a:lnSpc>
                <a:spcPct val="115000"/>
              </a:lnSpc>
              <a:spcBef>
                <a:spcPct val="10000"/>
              </a:spcBef>
              <a:buFont typeface="Wingdings" pitchFamily="2" charset="2"/>
              <a:buNone/>
            </a:pPr>
            <a:r>
              <a:rPr kumimoji="1" lang="en-US" altLang="zh-CN" sz="2400" b="1" dirty="0" smtClean="0">
                <a:latin typeface="Times New Roman" pitchFamily="18" charset="0"/>
              </a:rPr>
              <a:t>1.  </a:t>
            </a:r>
            <a:r>
              <a:rPr kumimoji="1" lang="zh-CN" altLang="en-US" sz="2400" b="1" dirty="0" smtClean="0">
                <a:latin typeface="Times New Roman" pitchFamily="18" charset="0"/>
              </a:rPr>
              <a:t>类型定义及变量定义</a:t>
            </a:r>
          </a:p>
          <a:p>
            <a:pPr eaLnBrk="1" hangingPunct="1">
              <a:lnSpc>
                <a:spcPct val="115000"/>
              </a:lnSpc>
              <a:spcBef>
                <a:spcPct val="10000"/>
              </a:spcBef>
              <a:buFont typeface="Wingdings" pitchFamily="2" charset="2"/>
              <a:buNone/>
            </a:pPr>
            <a:r>
              <a:rPr kumimoji="1" lang="en-US" altLang="zh-CN" sz="2400" dirty="0" err="1" smtClean="0">
                <a:latin typeface="Times New Roman" pitchFamily="18" charset="0"/>
              </a:rPr>
              <a:t>typedef</a:t>
            </a:r>
            <a:r>
              <a:rPr kumimoji="1" lang="en-US" altLang="zh-CN" sz="2400" dirty="0" smtClean="0">
                <a:latin typeface="Times New Roman" pitchFamily="18" charset="0"/>
              </a:rPr>
              <a:t> </a:t>
            </a:r>
            <a:r>
              <a:rPr kumimoji="1" lang="en-US" altLang="zh-CN" sz="2400" dirty="0" err="1" smtClean="0">
                <a:latin typeface="Times New Roman" pitchFamily="18" charset="0"/>
              </a:rPr>
              <a:t>struct</a:t>
            </a:r>
            <a:r>
              <a:rPr kumimoji="1" lang="en-US" altLang="zh-CN" sz="2400" dirty="0" smtClean="0">
                <a:latin typeface="Times New Roman" pitchFamily="18" charset="0"/>
              </a:rPr>
              <a:t> {…}</a:t>
            </a:r>
            <a:r>
              <a:rPr kumimoji="1" lang="en-US" altLang="zh-CN" sz="2400" b="1" dirty="0" smtClean="0">
                <a:solidFill>
                  <a:schemeClr val="tx2"/>
                </a:solidFill>
                <a:latin typeface="Times New Roman" pitchFamily="18" charset="0"/>
              </a:rPr>
              <a:t>item</a:t>
            </a:r>
            <a:r>
              <a:rPr kumimoji="1" lang="en-US" altLang="zh-CN" sz="2400" dirty="0" smtClean="0">
                <a:latin typeface="Times New Roman" pitchFamily="18" charset="0"/>
              </a:rPr>
              <a:t>; </a:t>
            </a:r>
          </a:p>
          <a:p>
            <a:pPr eaLnBrk="1" hangingPunct="1">
              <a:lnSpc>
                <a:spcPct val="115000"/>
              </a:lnSpc>
              <a:spcBef>
                <a:spcPct val="10000"/>
              </a:spcBef>
              <a:buNone/>
            </a:pPr>
            <a:r>
              <a:rPr kumimoji="1" lang="en-US" altLang="zh-CN" sz="2400" dirty="0" err="1" smtClean="0">
                <a:latin typeface="Times New Roman" pitchFamily="18" charset="0"/>
              </a:rPr>
              <a:t>int</a:t>
            </a:r>
            <a:r>
              <a:rPr kumimoji="1" lang="en-US" altLang="zh-CN" sz="2400" dirty="0" smtClean="0">
                <a:latin typeface="Times New Roman" pitchFamily="18" charset="0"/>
              </a:rPr>
              <a:t>  in , out ; //</a:t>
            </a:r>
            <a:r>
              <a:rPr kumimoji="1" lang="en-US" altLang="zh-CN" sz="2400" b="1" dirty="0" smtClean="0">
                <a:solidFill>
                  <a:schemeClr val="tx2"/>
                </a:solidFill>
                <a:latin typeface="Times New Roman" pitchFamily="18" charset="0"/>
              </a:rPr>
              <a:t>in: </a:t>
            </a:r>
            <a:r>
              <a:rPr kumimoji="1" lang="zh-CN" altLang="en-US" sz="2400" dirty="0" smtClean="0">
                <a:solidFill>
                  <a:schemeClr val="tx2"/>
                </a:solidFill>
                <a:latin typeface="Times New Roman" pitchFamily="18" charset="0"/>
              </a:rPr>
              <a:t>生</a:t>
            </a:r>
            <a:r>
              <a:rPr kumimoji="1" lang="zh-CN" altLang="en-US" sz="2400" dirty="0">
                <a:solidFill>
                  <a:schemeClr val="tx2"/>
                </a:solidFill>
                <a:latin typeface="Times New Roman" pitchFamily="18" charset="0"/>
              </a:rPr>
              <a:t>产者</a:t>
            </a:r>
            <a:r>
              <a:rPr kumimoji="1" lang="zh-CN" altLang="en-US" sz="2400" dirty="0">
                <a:latin typeface="Times New Roman" pitchFamily="18" charset="0"/>
              </a:rPr>
              <a:t>进程指针</a:t>
            </a:r>
            <a:r>
              <a:rPr kumimoji="1" lang="zh-CN" altLang="en-US" sz="2400" dirty="0" smtClean="0">
                <a:latin typeface="Times New Roman" pitchFamily="18" charset="0"/>
              </a:rPr>
              <a:t>，</a:t>
            </a:r>
            <a:r>
              <a:rPr kumimoji="1" lang="en-US" altLang="zh-CN" sz="2400" b="1" dirty="0">
                <a:solidFill>
                  <a:schemeClr val="tx2"/>
                </a:solidFill>
                <a:latin typeface="Times New Roman" pitchFamily="18" charset="0"/>
              </a:rPr>
              <a:t>out: </a:t>
            </a:r>
            <a:r>
              <a:rPr kumimoji="1" lang="zh-CN" altLang="en-US" sz="2400" dirty="0">
                <a:solidFill>
                  <a:schemeClr val="tx2"/>
                </a:solidFill>
                <a:latin typeface="Times New Roman" pitchFamily="18" charset="0"/>
              </a:rPr>
              <a:t>消费者</a:t>
            </a:r>
            <a:r>
              <a:rPr kumimoji="1" lang="zh-CN" altLang="en-US" sz="2400" dirty="0">
                <a:latin typeface="Times New Roman" pitchFamily="18" charset="0"/>
              </a:rPr>
              <a:t>进程指</a:t>
            </a:r>
            <a:r>
              <a:rPr kumimoji="1" lang="zh-CN" altLang="en-US" sz="2400" dirty="0" smtClean="0">
                <a:latin typeface="Times New Roman" pitchFamily="18" charset="0"/>
              </a:rPr>
              <a:t>针；</a:t>
            </a:r>
            <a:endParaRPr kumimoji="1" lang="en-US" altLang="zh-CN" sz="2400" u="sng" dirty="0" smtClean="0">
              <a:latin typeface="Times New Roman" pitchFamily="18" charset="0"/>
            </a:endParaRPr>
          </a:p>
          <a:p>
            <a:pPr eaLnBrk="1" hangingPunct="1">
              <a:lnSpc>
                <a:spcPct val="115000"/>
              </a:lnSpc>
              <a:spcBef>
                <a:spcPct val="10000"/>
              </a:spcBef>
              <a:buNone/>
            </a:pPr>
            <a:r>
              <a:rPr kumimoji="1" lang="en-US" altLang="zh-CN" sz="2400" dirty="0" err="1" smtClean="0">
                <a:latin typeface="Times New Roman" pitchFamily="18" charset="0"/>
              </a:rPr>
              <a:t>int</a:t>
            </a:r>
            <a:r>
              <a:rPr kumimoji="1" lang="en-US" altLang="zh-CN" sz="2400" dirty="0" smtClean="0">
                <a:latin typeface="Times New Roman" pitchFamily="18" charset="0"/>
              </a:rPr>
              <a:t>  count;  //</a:t>
            </a:r>
            <a:r>
              <a:rPr kumimoji="1" lang="zh-CN" altLang="en-US" sz="2400" dirty="0">
                <a:latin typeface="Times New Roman" pitchFamily="18" charset="0"/>
              </a:rPr>
              <a:t>缓冲池中</a:t>
            </a:r>
            <a:r>
              <a:rPr kumimoji="1" lang="zh-CN" altLang="en-US" sz="2400" dirty="0">
                <a:solidFill>
                  <a:schemeClr val="tx2"/>
                </a:solidFill>
                <a:latin typeface="Times New Roman" pitchFamily="18" charset="0"/>
              </a:rPr>
              <a:t>数据的个数</a:t>
            </a:r>
            <a:r>
              <a:rPr kumimoji="1" lang="zh-CN" altLang="en-US" sz="2400" dirty="0">
                <a:latin typeface="Times New Roman" pitchFamily="18" charset="0"/>
              </a:rPr>
              <a:t>；</a:t>
            </a:r>
            <a:endParaRPr kumimoji="1" lang="en-US" altLang="zh-CN" sz="2400" dirty="0" smtClean="0">
              <a:latin typeface="Times New Roman" pitchFamily="18" charset="0"/>
            </a:endParaRPr>
          </a:p>
          <a:p>
            <a:pPr eaLnBrk="1" hangingPunct="1">
              <a:lnSpc>
                <a:spcPct val="115000"/>
              </a:lnSpc>
              <a:spcBef>
                <a:spcPct val="10000"/>
              </a:spcBef>
              <a:buNone/>
            </a:pPr>
            <a:r>
              <a:rPr kumimoji="1" lang="en-US" altLang="zh-CN" sz="2400" dirty="0" smtClean="0">
                <a:latin typeface="Times New Roman" pitchFamily="18" charset="0"/>
              </a:rPr>
              <a:t>item  buffer[ n ]</a:t>
            </a:r>
            <a:r>
              <a:rPr kumimoji="1" lang="zh-CN" altLang="en-US" sz="2400" dirty="0" smtClean="0">
                <a:latin typeface="Times New Roman" pitchFamily="18" charset="0"/>
              </a:rPr>
              <a:t> </a:t>
            </a:r>
            <a:r>
              <a:rPr kumimoji="1" lang="en-US" altLang="zh-CN" sz="2400" dirty="0" smtClean="0">
                <a:latin typeface="Times New Roman" pitchFamily="18" charset="0"/>
              </a:rPr>
              <a:t>of  item</a:t>
            </a:r>
            <a:r>
              <a:rPr kumimoji="1" lang="zh-CN" altLang="en-US" sz="2400" dirty="0" smtClean="0">
                <a:latin typeface="Times New Roman" pitchFamily="18" charset="0"/>
              </a:rPr>
              <a:t>；</a:t>
            </a:r>
            <a:r>
              <a:rPr kumimoji="1" lang="en-US" altLang="zh-CN" sz="2400" dirty="0">
                <a:latin typeface="Times New Roman" pitchFamily="18" charset="0"/>
              </a:rPr>
              <a:t> </a:t>
            </a:r>
            <a:r>
              <a:rPr kumimoji="1" lang="en-US" altLang="zh-CN" sz="2400" dirty="0" smtClean="0">
                <a:latin typeface="Times New Roman" pitchFamily="18" charset="0"/>
              </a:rPr>
              <a:t>//</a:t>
            </a:r>
            <a:r>
              <a:rPr kumimoji="1" lang="zh-CN" altLang="en-US" sz="2400" dirty="0" smtClean="0">
                <a:latin typeface="Times New Roman" pitchFamily="18" charset="0"/>
              </a:rPr>
              <a:t>具有</a:t>
            </a:r>
            <a:r>
              <a:rPr kumimoji="1" lang="en-US" altLang="zh-CN" sz="2400" dirty="0" smtClean="0">
                <a:latin typeface="Times New Roman" pitchFamily="18" charset="0"/>
              </a:rPr>
              <a:t>n</a:t>
            </a:r>
            <a:r>
              <a:rPr kumimoji="1" lang="zh-CN" altLang="en-US" sz="2400" dirty="0" smtClean="0">
                <a:latin typeface="Times New Roman" pitchFamily="18" charset="0"/>
              </a:rPr>
              <a:t>个缓冲区的</a:t>
            </a:r>
            <a:r>
              <a:rPr kumimoji="1" lang="zh-CN" altLang="en-US" sz="2400" dirty="0">
                <a:solidFill>
                  <a:schemeClr val="tx2"/>
                </a:solidFill>
                <a:latin typeface="Times New Roman" pitchFamily="18" charset="0"/>
              </a:rPr>
              <a:t>缓冲池</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eaLnBrk="1" hangingPunct="1">
              <a:lnSpc>
                <a:spcPct val="115000"/>
              </a:lnSpc>
              <a:spcBef>
                <a:spcPct val="10000"/>
              </a:spcBef>
              <a:buFont typeface="Wingdings" pitchFamily="2" charset="2"/>
              <a:buNone/>
            </a:pPr>
            <a:r>
              <a:rPr kumimoji="1" lang="en-US" altLang="zh-CN" sz="2400" dirty="0" smtClean="0">
                <a:latin typeface="Times New Roman" pitchFamily="18" charset="0"/>
              </a:rPr>
              <a:t>          </a:t>
            </a:r>
            <a:r>
              <a:rPr kumimoji="1" lang="en-US" altLang="zh-CN" sz="2200" b="1" dirty="0" smtClean="0">
                <a:latin typeface="Times New Roman" pitchFamily="18" charset="0"/>
              </a:rPr>
              <a:t>{ </a:t>
            </a:r>
            <a:r>
              <a:rPr kumimoji="1" lang="zh-CN" altLang="en-US" sz="2200" b="1" dirty="0" smtClean="0">
                <a:latin typeface="Times New Roman" pitchFamily="18" charset="0"/>
              </a:rPr>
              <a:t>数据结构：顺序结构线性表的</a:t>
            </a:r>
            <a:r>
              <a:rPr kumimoji="1" lang="zh-CN" altLang="en-US" sz="2200" b="1" u="sng" dirty="0" smtClean="0">
                <a:latin typeface="Times New Roman" pitchFamily="18" charset="0"/>
              </a:rPr>
              <a:t>循环队列</a:t>
            </a:r>
            <a:r>
              <a:rPr kumimoji="1" lang="zh-CN" altLang="en-US" sz="2200" b="1" dirty="0" smtClean="0">
                <a:latin typeface="Times New Roman" pitchFamily="18" charset="0"/>
              </a:rPr>
              <a:t>问题｝</a:t>
            </a:r>
            <a:endParaRPr kumimoji="1" lang="en-US" altLang="zh-CN" sz="2200" b="1" dirty="0" smtClean="0">
              <a:latin typeface="Times New Roman" pitchFamily="18" charset="0"/>
            </a:endParaRPr>
          </a:p>
          <a:p>
            <a:pPr eaLnBrk="1" hangingPunct="1">
              <a:lnSpc>
                <a:spcPct val="115000"/>
              </a:lnSpc>
              <a:spcBef>
                <a:spcPct val="10000"/>
              </a:spcBef>
              <a:buNone/>
            </a:pPr>
            <a:r>
              <a:rPr kumimoji="1" lang="en-US" altLang="zh-CN" sz="2400" dirty="0">
                <a:latin typeface="Times New Roman" pitchFamily="18" charset="0"/>
              </a:rPr>
              <a:t>item  </a:t>
            </a:r>
            <a:r>
              <a:rPr kumimoji="1" lang="en-US" altLang="zh-CN" sz="2400" dirty="0" err="1" smtClean="0">
                <a:latin typeface="Times New Roman" pitchFamily="18" charset="0"/>
              </a:rPr>
              <a:t>next_p</a:t>
            </a:r>
            <a:r>
              <a:rPr kumimoji="1" lang="en-US" altLang="zh-CN" sz="2400" dirty="0" smtClean="0">
                <a:latin typeface="Times New Roman" pitchFamily="18" charset="0"/>
              </a:rPr>
              <a:t>, </a:t>
            </a:r>
            <a:r>
              <a:rPr kumimoji="1" lang="en-US" altLang="zh-CN" sz="2400" dirty="0" err="1" smtClean="0">
                <a:latin typeface="Times New Roman" pitchFamily="18" charset="0"/>
              </a:rPr>
              <a:t>next_c</a:t>
            </a:r>
            <a:r>
              <a:rPr kumimoji="1" lang="zh-CN" altLang="en-US" sz="2400" dirty="0" smtClean="0">
                <a:latin typeface="Times New Roman" pitchFamily="18" charset="0"/>
              </a:rPr>
              <a:t>；</a:t>
            </a:r>
            <a:r>
              <a:rPr kumimoji="1" lang="en-US" altLang="zh-CN" sz="2400" dirty="0" smtClean="0">
                <a:latin typeface="Times New Roman" pitchFamily="18" charset="0"/>
              </a:rPr>
              <a:t> //</a:t>
            </a:r>
            <a:r>
              <a:rPr kumimoji="1" lang="zh-CN" altLang="en-US" sz="2400" dirty="0">
                <a:solidFill>
                  <a:schemeClr val="tx2"/>
                </a:solidFill>
                <a:latin typeface="Times New Roman" pitchFamily="18" charset="0"/>
              </a:rPr>
              <a:t>生产</a:t>
            </a:r>
            <a:r>
              <a:rPr kumimoji="1" lang="zh-CN" altLang="en-US" sz="2400" dirty="0" smtClean="0">
                <a:solidFill>
                  <a:schemeClr val="tx2"/>
                </a:solidFill>
                <a:latin typeface="Times New Roman" pitchFamily="18" charset="0"/>
              </a:rPr>
              <a:t>者</a:t>
            </a:r>
            <a:r>
              <a:rPr kumimoji="1" lang="en-US" altLang="zh-CN" sz="2400" dirty="0" smtClean="0">
                <a:solidFill>
                  <a:schemeClr val="tx2"/>
                </a:solidFill>
                <a:latin typeface="Times New Roman" pitchFamily="18" charset="0"/>
              </a:rPr>
              <a:t>/</a:t>
            </a:r>
            <a:r>
              <a:rPr kumimoji="1" lang="zh-CN" altLang="en-US" sz="2400" dirty="0">
                <a:solidFill>
                  <a:schemeClr val="tx2"/>
                </a:solidFill>
                <a:latin typeface="Times New Roman" pitchFamily="18" charset="0"/>
              </a:rPr>
              <a:t>消费者</a:t>
            </a:r>
            <a:r>
              <a:rPr kumimoji="1" lang="zh-CN" altLang="en-US" sz="2400" dirty="0" smtClean="0">
                <a:latin typeface="Times New Roman" pitchFamily="18" charset="0"/>
              </a:rPr>
              <a:t>进程的中间变量</a:t>
            </a:r>
            <a:endParaRPr kumimoji="1" lang="zh-CN" altLang="en-US" sz="2400" dirty="0">
              <a:latin typeface="Times New Roman" pitchFamily="18" charset="0"/>
            </a:endParaRPr>
          </a:p>
          <a:p>
            <a:pPr eaLnBrk="1" hangingPunct="1">
              <a:lnSpc>
                <a:spcPct val="115000"/>
              </a:lnSpc>
              <a:spcBef>
                <a:spcPts val="1288"/>
              </a:spcBef>
              <a:buNone/>
            </a:pPr>
            <a:r>
              <a:rPr kumimoji="1" lang="en-US" altLang="zh-CN" sz="2400" b="1" dirty="0">
                <a:latin typeface="Times New Roman" pitchFamily="18" charset="0"/>
              </a:rPr>
              <a:t>2. </a:t>
            </a:r>
            <a:r>
              <a:rPr kumimoji="1" lang="zh-CN" altLang="en-US" sz="2400" b="1" dirty="0">
                <a:latin typeface="Times New Roman" pitchFamily="18" charset="0"/>
              </a:rPr>
              <a:t>变量初值定义如下：</a:t>
            </a:r>
          </a:p>
          <a:p>
            <a:pPr eaLnBrk="1" hangingPunct="1">
              <a:lnSpc>
                <a:spcPct val="105000"/>
              </a:lnSpc>
              <a:spcBef>
                <a:spcPct val="10000"/>
              </a:spcBef>
              <a:buNone/>
            </a:pPr>
            <a:r>
              <a:rPr kumimoji="1" lang="zh-CN" altLang="en-US" sz="2400" dirty="0">
                <a:latin typeface="Times New Roman" pitchFamily="18" charset="0"/>
              </a:rPr>
              <a:t>    </a:t>
            </a:r>
            <a:r>
              <a:rPr kumimoji="1" lang="en-US" altLang="zh-CN" sz="2400" dirty="0">
                <a:latin typeface="Times New Roman" pitchFamily="18" charset="0"/>
              </a:rPr>
              <a:t>in =0;  out=0;  //</a:t>
            </a:r>
            <a:r>
              <a:rPr kumimoji="1" lang="zh-CN" altLang="en-US" sz="2400" dirty="0">
                <a:latin typeface="Times New Roman" pitchFamily="18" charset="0"/>
              </a:rPr>
              <a:t>循环</a:t>
            </a:r>
            <a:r>
              <a:rPr kumimoji="1" lang="zh-CN" altLang="en-US" sz="2400" u="sng" dirty="0">
                <a:latin typeface="Times New Roman" pitchFamily="18" charset="0"/>
              </a:rPr>
              <a:t>队列为</a:t>
            </a:r>
            <a:r>
              <a:rPr kumimoji="1" lang="zh-CN" altLang="en-US" sz="2400" u="sng" dirty="0" smtClean="0">
                <a:latin typeface="Times New Roman" pitchFamily="18" charset="0"/>
              </a:rPr>
              <a:t>空</a:t>
            </a:r>
            <a:r>
              <a:rPr kumimoji="1" lang="zh-CN" altLang="en-US" sz="2400" dirty="0" smtClean="0">
                <a:latin typeface="Times New Roman" pitchFamily="18" charset="0"/>
              </a:rPr>
              <a:t>，二者取值范围是：</a:t>
            </a:r>
            <a:r>
              <a:rPr kumimoji="1" lang="en-US" altLang="zh-CN" sz="2400" dirty="0">
                <a:latin typeface="Times New Roman" pitchFamily="18" charset="0"/>
              </a:rPr>
              <a:t> 0..n-1</a:t>
            </a:r>
          </a:p>
          <a:p>
            <a:pPr eaLnBrk="1" hangingPunct="1">
              <a:lnSpc>
                <a:spcPct val="105000"/>
              </a:lnSpc>
              <a:spcBef>
                <a:spcPct val="10000"/>
              </a:spcBef>
              <a:buNone/>
            </a:pPr>
            <a:r>
              <a:rPr kumimoji="1" lang="en-US" altLang="zh-CN" sz="2400" dirty="0">
                <a:latin typeface="Times New Roman" pitchFamily="18" charset="0"/>
              </a:rPr>
              <a:t>    counter=0;   //</a:t>
            </a:r>
            <a:r>
              <a:rPr kumimoji="1" lang="zh-CN" altLang="en-US" sz="2400" dirty="0">
                <a:latin typeface="Times New Roman" pitchFamily="18" charset="0"/>
              </a:rPr>
              <a:t>初始生产的</a:t>
            </a:r>
            <a:r>
              <a:rPr kumimoji="1" lang="zh-CN" altLang="en-US" sz="2400" u="sng" dirty="0">
                <a:latin typeface="Times New Roman" pitchFamily="18" charset="0"/>
              </a:rPr>
              <a:t>数</a:t>
            </a:r>
            <a:r>
              <a:rPr kumimoji="1" lang="zh-CN" altLang="en-US" sz="2400" u="sng" dirty="0" smtClean="0">
                <a:latin typeface="Times New Roman" pitchFamily="18" charset="0"/>
              </a:rPr>
              <a:t>据</a:t>
            </a:r>
            <a:r>
              <a:rPr kumimoji="1" lang="zh-CN" altLang="en-US" sz="2400" u="sng" dirty="0">
                <a:latin typeface="Times New Roman" pitchFamily="18" charset="0"/>
              </a:rPr>
              <a:t>个</a:t>
            </a:r>
            <a:r>
              <a:rPr kumimoji="1" lang="zh-CN" altLang="en-US" sz="2400" u="sng" dirty="0" smtClean="0">
                <a:latin typeface="Times New Roman" pitchFamily="18" charset="0"/>
              </a:rPr>
              <a:t>数</a:t>
            </a:r>
            <a:r>
              <a:rPr kumimoji="1" lang="zh-CN" altLang="en-US" sz="2400" dirty="0" smtClean="0">
                <a:latin typeface="Times New Roman" pitchFamily="18" charset="0"/>
              </a:rPr>
              <a:t>为</a:t>
            </a:r>
            <a:r>
              <a:rPr kumimoji="1" lang="en-US" altLang="zh-CN" sz="2400" dirty="0">
                <a:latin typeface="Times New Roman" pitchFamily="18" charset="0"/>
              </a:rPr>
              <a:t>0</a:t>
            </a:r>
          </a:p>
          <a:p>
            <a:pPr eaLnBrk="1" hangingPunct="1">
              <a:lnSpc>
                <a:spcPct val="105000"/>
              </a:lnSpc>
              <a:spcBef>
                <a:spcPct val="10000"/>
              </a:spcBef>
              <a:buFont typeface="Wingdings" pitchFamily="2" charset="2"/>
              <a:buNone/>
            </a:pPr>
            <a:endParaRPr kumimoji="1" lang="en-US" altLang="zh-CN" sz="2400" dirty="0" smtClean="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B113765-D8AD-4165-877E-97F90BF212B6}" type="datetime8">
              <a:rPr kumimoji="0" lang="zh-CN" altLang="en-US" sz="1400" smtClean="0"/>
              <a:t>2022年3月16日12时44分</a:t>
            </a:fld>
            <a:endParaRPr kumimoji="0" lang="en-US" altLang="zh-CN" sz="1400" smtClean="0"/>
          </a:p>
        </p:txBody>
      </p:sp>
      <p:sp>
        <p:nvSpPr>
          <p:cNvPr id="1239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3908" name="Rectangle 2"/>
          <p:cNvSpPr>
            <a:spLocks noGrp="1" noRot="1" noChangeArrowheads="1"/>
          </p:cNvSpPr>
          <p:nvPr>
            <p:ph type="title"/>
          </p:nvPr>
        </p:nvSpPr>
        <p:spPr>
          <a:xfrm>
            <a:off x="683568" y="116632"/>
            <a:ext cx="8158162" cy="896938"/>
          </a:xfrm>
        </p:spPr>
        <p:txBody>
          <a:bodyPr/>
          <a:lstStyle/>
          <a:p>
            <a:pPr algn="l" eaLnBrk="1" hangingPunct="1"/>
            <a:r>
              <a:rPr lang="zh-CN" altLang="en-US" sz="2400" b="1" dirty="0" smtClean="0"/>
              <a:t>生产者进程 </a:t>
            </a:r>
            <a:r>
              <a:rPr lang="en-US" altLang="zh-CN" sz="2400" b="1" dirty="0" err="1" smtClean="0"/>
              <a:t>producer_i</a:t>
            </a:r>
            <a:r>
              <a:rPr lang="en-US" altLang="zh-CN" sz="2400" b="1" dirty="0" smtClean="0"/>
              <a:t> (</a:t>
            </a:r>
            <a:r>
              <a:rPr lang="zh-CN" altLang="en-US" sz="2400" b="1" dirty="0" smtClean="0">
                <a:solidFill>
                  <a:schemeClr val="tx1"/>
                </a:solidFill>
              </a:rPr>
              <a:t>各</a:t>
            </a:r>
            <a:r>
              <a:rPr lang="zh-CN" altLang="en-US" sz="2400" b="1" dirty="0" smtClean="0">
                <a:solidFill>
                  <a:schemeClr val="tx2"/>
                </a:solidFill>
              </a:rPr>
              <a:t>生产者进程</a:t>
            </a:r>
            <a:r>
              <a:rPr lang="en-US" altLang="zh-CN" sz="2400" b="1" dirty="0" smtClean="0">
                <a:solidFill>
                  <a:schemeClr val="tx2"/>
                </a:solidFill>
              </a:rPr>
              <a:t>P</a:t>
            </a:r>
            <a:r>
              <a:rPr lang="en-US" altLang="zh-CN" sz="2400" b="1" baseline="-25000" dirty="0" smtClean="0">
                <a:solidFill>
                  <a:schemeClr val="tx2"/>
                </a:solidFill>
              </a:rPr>
              <a:t>i</a:t>
            </a:r>
            <a:r>
              <a:rPr lang="zh-CN" altLang="en-US" sz="2400" b="1" dirty="0" smtClean="0">
                <a:solidFill>
                  <a:schemeClr val="tx1"/>
                </a:solidFill>
              </a:rPr>
              <a:t>有相同的代码</a:t>
            </a:r>
            <a:r>
              <a:rPr lang="zh-CN" altLang="en-US" sz="2400" b="1" dirty="0" smtClean="0"/>
              <a:t>）</a:t>
            </a:r>
          </a:p>
        </p:txBody>
      </p:sp>
      <p:sp>
        <p:nvSpPr>
          <p:cNvPr id="123909" name="Rectangle 3"/>
          <p:cNvSpPr>
            <a:spLocks noGrp="1" noRot="1" noChangeArrowheads="1"/>
          </p:cNvSpPr>
          <p:nvPr>
            <p:ph type="body" idx="1"/>
          </p:nvPr>
        </p:nvSpPr>
        <p:spPr>
          <a:xfrm>
            <a:off x="251520" y="908720"/>
            <a:ext cx="8642350" cy="5472831"/>
          </a:xfrm>
        </p:spPr>
        <p:txBody>
          <a:bodyPr/>
          <a:lstStyle/>
          <a:p>
            <a:pPr eaLnBrk="1" hangingPunct="1">
              <a:lnSpc>
                <a:spcPct val="115000"/>
              </a:lnSpc>
              <a:spcBef>
                <a:spcPts val="264"/>
              </a:spcBef>
              <a:buFont typeface="Wingdings" pitchFamily="2" charset="2"/>
              <a:buNone/>
            </a:pPr>
            <a:r>
              <a:rPr kumimoji="1" lang="en-US" altLang="zh-CN" sz="2400" dirty="0" smtClean="0">
                <a:latin typeface="Times New Roman" pitchFamily="18" charset="0"/>
              </a:rPr>
              <a:t>void  producer( ){</a:t>
            </a:r>
          </a:p>
          <a:p>
            <a:pPr eaLnBrk="1" hangingPunct="1">
              <a:lnSpc>
                <a:spcPct val="115000"/>
              </a:lnSpc>
              <a:spcBef>
                <a:spcPts val="264"/>
              </a:spcBef>
              <a:buFont typeface="Wingdings" pitchFamily="2" charset="2"/>
              <a:buNone/>
            </a:pPr>
            <a:r>
              <a:rPr kumimoji="1" lang="zh-CN" altLang="en-US" sz="2400" dirty="0" smtClean="0">
                <a:latin typeface="Times New Roman" pitchFamily="18" charset="0"/>
              </a:rPr>
              <a:t>　 </a:t>
            </a:r>
            <a:r>
              <a:rPr kumimoji="1" lang="en-US" altLang="zh-CN" sz="2400" dirty="0" err="1" smtClean="0">
                <a:latin typeface="Times New Roman" pitchFamily="18" charset="0"/>
              </a:rPr>
              <a:t>whlie</a:t>
            </a:r>
            <a:r>
              <a:rPr kumimoji="1" lang="en-US" altLang="zh-CN" sz="2400" dirty="0" smtClean="0">
                <a:latin typeface="Times New Roman" pitchFamily="18" charset="0"/>
              </a:rPr>
              <a:t> (1) {</a:t>
            </a:r>
          </a:p>
          <a:p>
            <a:pPr eaLnBrk="1" hangingPunct="1">
              <a:lnSpc>
                <a:spcPct val="115000"/>
              </a:lnSpc>
              <a:spcBef>
                <a:spcPts val="264"/>
              </a:spcBef>
              <a:buFont typeface="Wingdings" pitchFamily="2" charset="2"/>
              <a:buNone/>
            </a:pPr>
            <a:r>
              <a:rPr kumimoji="1" lang="en-US" altLang="zh-CN" sz="2400" dirty="0">
                <a:latin typeface="Times New Roman" pitchFamily="18" charset="0"/>
              </a:rPr>
              <a:t> </a:t>
            </a:r>
            <a:r>
              <a:rPr kumimoji="1" lang="en-US" altLang="zh-CN" sz="2400" dirty="0" smtClean="0">
                <a:latin typeface="Times New Roman" pitchFamily="18" charset="0"/>
              </a:rPr>
              <a:t>        produce an item in </a:t>
            </a:r>
            <a:r>
              <a:rPr kumimoji="1" lang="en-US" altLang="zh-CN" sz="2400" dirty="0" err="1" smtClean="0">
                <a:latin typeface="Times New Roman" pitchFamily="18" charset="0"/>
              </a:rPr>
              <a:t>next_p</a:t>
            </a:r>
            <a:r>
              <a:rPr kumimoji="1" lang="en-US" altLang="zh-CN" sz="2400" dirty="0" smtClean="0">
                <a:latin typeface="Times New Roman" pitchFamily="18" charset="0"/>
              </a:rPr>
              <a:t>; // </a:t>
            </a:r>
            <a:r>
              <a:rPr kumimoji="1" lang="zh-CN" altLang="en-US" sz="2000" b="1" u="sng" dirty="0" smtClean="0">
                <a:latin typeface="Times New Roman" pitchFamily="18" charset="0"/>
              </a:rPr>
              <a:t>生产</a:t>
            </a:r>
            <a:r>
              <a:rPr kumimoji="1" lang="zh-CN" altLang="en-US" sz="2000" dirty="0" smtClean="0">
                <a:latin typeface="Times New Roman" pitchFamily="18" charset="0"/>
              </a:rPr>
              <a:t>一个数据并放在</a:t>
            </a:r>
            <a:r>
              <a:rPr kumimoji="1" lang="en-US" altLang="zh-CN" sz="2000" dirty="0" err="1" smtClean="0">
                <a:latin typeface="Times New Roman" pitchFamily="18" charset="0"/>
              </a:rPr>
              <a:t>next_p</a:t>
            </a:r>
            <a:r>
              <a:rPr kumimoji="1" lang="zh-CN" altLang="en-US" sz="2000" dirty="0" smtClean="0">
                <a:latin typeface="Times New Roman" pitchFamily="18" charset="0"/>
              </a:rPr>
              <a:t>变量中。</a:t>
            </a:r>
            <a:endParaRPr kumimoji="1" lang="en-US" altLang="zh-CN" sz="2000" dirty="0" smtClean="0">
              <a:latin typeface="Times New Roman" pitchFamily="18" charset="0"/>
            </a:endParaRPr>
          </a:p>
          <a:p>
            <a:pPr eaLnBrk="1" hangingPunct="1">
              <a:lnSpc>
                <a:spcPct val="115000"/>
              </a:lnSpc>
              <a:spcBef>
                <a:spcPts val="264"/>
              </a:spcBef>
              <a:buFont typeface="Wingdings" pitchFamily="2" charset="2"/>
              <a:buNone/>
            </a:pPr>
            <a:r>
              <a:rPr kumimoji="1" lang="en-US" altLang="zh-CN" sz="2400" dirty="0" smtClean="0">
                <a:latin typeface="Times New Roman" pitchFamily="18" charset="0"/>
              </a:rPr>
              <a:t>          ……….</a:t>
            </a:r>
            <a:endParaRPr kumimoji="1" lang="zh-CN" altLang="en-US" sz="2400" dirty="0" smtClean="0">
              <a:latin typeface="Times New Roman" pitchFamily="18" charset="0"/>
            </a:endParaRPr>
          </a:p>
          <a:p>
            <a:pPr eaLnBrk="1" hangingPunct="1">
              <a:lnSpc>
                <a:spcPct val="115000"/>
              </a:lnSpc>
              <a:spcBef>
                <a:spcPts val="264"/>
              </a:spcBef>
              <a:buNone/>
            </a:pPr>
            <a:r>
              <a:rPr kumimoji="1" lang="zh-CN" altLang="en-US" sz="2400" dirty="0" smtClean="0">
                <a:latin typeface="Times New Roman" pitchFamily="18" charset="0"/>
              </a:rPr>
              <a:t>　     </a:t>
            </a:r>
            <a:r>
              <a:rPr kumimoji="1" lang="en-US" altLang="zh-CN" sz="2400" dirty="0" smtClean="0">
                <a:latin typeface="Times New Roman" pitchFamily="18" charset="0"/>
              </a:rPr>
              <a:t>while </a:t>
            </a:r>
            <a:r>
              <a:rPr kumimoji="1" lang="zh-CN" altLang="en-US" sz="2400" dirty="0" smtClean="0">
                <a:latin typeface="Times New Roman" pitchFamily="18" charset="0"/>
              </a:rPr>
              <a:t>（</a:t>
            </a:r>
            <a:r>
              <a:rPr kumimoji="1" lang="en-US" altLang="zh-CN" sz="2400" dirty="0" smtClean="0">
                <a:latin typeface="Times New Roman" pitchFamily="18" charset="0"/>
              </a:rPr>
              <a:t>counter </a:t>
            </a:r>
            <a:r>
              <a:rPr kumimoji="1" lang="en-US" altLang="zh-CN" sz="2400" dirty="0" smtClean="0">
                <a:solidFill>
                  <a:srgbClr val="FFFF00"/>
                </a:solidFill>
                <a:latin typeface="Times New Roman" pitchFamily="18" charset="0"/>
              </a:rPr>
              <a:t>= = </a:t>
            </a:r>
            <a:r>
              <a:rPr kumimoji="1" lang="en-US" altLang="zh-CN" sz="2400" b="1" dirty="0" smtClean="0">
                <a:solidFill>
                  <a:schemeClr val="tx2"/>
                </a:solidFill>
                <a:latin typeface="Times New Roman" pitchFamily="18" charset="0"/>
              </a:rPr>
              <a:t>n</a:t>
            </a:r>
            <a:r>
              <a:rPr kumimoji="1" lang="zh-CN" altLang="en-US" sz="2400" dirty="0" smtClean="0">
                <a:solidFill>
                  <a:srgbClr val="FFFF00"/>
                </a:solidFill>
                <a:latin typeface="Times New Roman" pitchFamily="18" charset="0"/>
              </a:rPr>
              <a:t>）</a:t>
            </a:r>
            <a:r>
              <a:rPr kumimoji="1" lang="en-US" altLang="zh-CN" sz="2400" dirty="0" smtClean="0">
                <a:latin typeface="Times New Roman" pitchFamily="18" charset="0"/>
              </a:rPr>
              <a:t>  </a:t>
            </a:r>
            <a:r>
              <a:rPr kumimoji="1" lang="zh-CN" altLang="en-US" sz="2400" dirty="0" smtClean="0">
                <a:latin typeface="Times New Roman" pitchFamily="18" charset="0"/>
              </a:rPr>
              <a:t>；</a:t>
            </a:r>
            <a:r>
              <a:rPr kumimoji="1" lang="en-US" altLang="zh-CN" sz="2400" dirty="0" smtClean="0">
                <a:latin typeface="Times New Roman" pitchFamily="18" charset="0"/>
              </a:rPr>
              <a:t>//  </a:t>
            </a:r>
            <a:r>
              <a:rPr kumimoji="1" lang="zh-CN" altLang="en-US" sz="2000" dirty="0">
                <a:latin typeface="Times New Roman" pitchFamily="18" charset="0"/>
              </a:rPr>
              <a:t>缓冲</a:t>
            </a:r>
            <a:r>
              <a:rPr kumimoji="1" lang="zh-CN" altLang="en-US" sz="2000" dirty="0" smtClean="0">
                <a:latin typeface="Times New Roman" pitchFamily="18" charset="0"/>
              </a:rPr>
              <a:t>池</a:t>
            </a:r>
            <a:r>
              <a:rPr kumimoji="1" lang="zh-CN" altLang="en-US" sz="2400" b="1" dirty="0" smtClean="0">
                <a:solidFill>
                  <a:srgbClr val="FFFF00"/>
                </a:solidFill>
                <a:latin typeface="Times New Roman" pitchFamily="18" charset="0"/>
              </a:rPr>
              <a:t>满</a:t>
            </a:r>
            <a:r>
              <a:rPr kumimoji="1" lang="zh-CN" altLang="en-US" sz="2000" dirty="0" smtClean="0">
                <a:latin typeface="Times New Roman" pitchFamily="18" charset="0"/>
              </a:rPr>
              <a:t>时</a:t>
            </a:r>
            <a:endParaRPr kumimoji="1" lang="en-US" altLang="zh-CN" sz="2000" dirty="0">
              <a:latin typeface="Times New Roman" pitchFamily="18" charset="0"/>
            </a:endParaRPr>
          </a:p>
          <a:p>
            <a:pPr eaLnBrk="1" hangingPunct="1">
              <a:lnSpc>
                <a:spcPct val="115000"/>
              </a:lnSpc>
              <a:spcBef>
                <a:spcPts val="264"/>
              </a:spcBef>
              <a:buFont typeface="Wingdings" pitchFamily="2" charset="2"/>
              <a:buNone/>
            </a:pPr>
            <a:r>
              <a:rPr kumimoji="1" lang="en-US" altLang="zh-CN" sz="2400" dirty="0">
                <a:latin typeface="Times New Roman" pitchFamily="18" charset="0"/>
              </a:rPr>
              <a:t> </a:t>
            </a:r>
            <a:r>
              <a:rPr kumimoji="1" lang="en-US" altLang="zh-CN" sz="2400" dirty="0" smtClean="0">
                <a:latin typeface="Times New Roman" pitchFamily="18" charset="0"/>
              </a:rPr>
              <a:t>              // </a:t>
            </a:r>
            <a:r>
              <a:rPr kumimoji="1" lang="zh-CN" altLang="en-US" sz="2000" dirty="0" smtClean="0">
                <a:latin typeface="Times New Roman" pitchFamily="18" charset="0"/>
              </a:rPr>
              <a:t>缓冲池</a:t>
            </a:r>
            <a:r>
              <a:rPr kumimoji="1" lang="zh-CN" altLang="en-US" sz="2400" b="1" dirty="0">
                <a:solidFill>
                  <a:srgbClr val="FFFF00"/>
                </a:solidFill>
                <a:latin typeface="Times New Roman" pitchFamily="18" charset="0"/>
              </a:rPr>
              <a:t>满</a:t>
            </a:r>
            <a:r>
              <a:rPr kumimoji="1" lang="zh-CN" altLang="en-US" sz="2000" dirty="0" smtClean="0">
                <a:latin typeface="Times New Roman" pitchFamily="18" charset="0"/>
              </a:rPr>
              <a:t>时，执行</a:t>
            </a:r>
            <a:r>
              <a:rPr kumimoji="1" lang="zh-CN" altLang="en-US" sz="2000" u="sng" dirty="0" smtClean="0">
                <a:latin typeface="Times New Roman" pitchFamily="18" charset="0"/>
              </a:rPr>
              <a:t>等待</a:t>
            </a:r>
            <a:r>
              <a:rPr kumimoji="1" lang="zh-CN" altLang="en-US" sz="2000" baseline="30000" dirty="0" smtClean="0">
                <a:latin typeface="Times New Roman" pitchFamily="18" charset="0"/>
              </a:rPr>
              <a:t>其它</a:t>
            </a:r>
            <a:r>
              <a:rPr kumimoji="1" lang="en-US" altLang="zh-CN" sz="2000" baseline="30000" dirty="0" smtClean="0">
                <a:latin typeface="Times New Roman" pitchFamily="18" charset="0"/>
              </a:rPr>
              <a:t>CPU</a:t>
            </a:r>
            <a:r>
              <a:rPr kumimoji="1" lang="zh-CN" altLang="en-US" sz="2000" baseline="30000" dirty="0" smtClean="0">
                <a:latin typeface="Times New Roman" pitchFamily="18" charset="0"/>
              </a:rPr>
              <a:t>取</a:t>
            </a:r>
            <a:r>
              <a:rPr kumimoji="1" lang="zh-CN" altLang="en-US" sz="2000" dirty="0" smtClean="0">
                <a:latin typeface="Times New Roman" pitchFamily="18" charset="0"/>
              </a:rPr>
              <a:t>操作</a:t>
            </a:r>
            <a:r>
              <a:rPr kumimoji="1" lang="en-US" altLang="zh-CN" sz="2000" dirty="0" smtClean="0">
                <a:latin typeface="Times New Roman" pitchFamily="18" charset="0"/>
              </a:rPr>
              <a:t>(</a:t>
            </a:r>
            <a:r>
              <a:rPr kumimoji="1" lang="zh-CN" altLang="en-US" sz="2300" b="1" dirty="0" smtClean="0">
                <a:solidFill>
                  <a:srgbClr val="FF0000"/>
                </a:solidFill>
                <a:latin typeface="Times New Roman" pitchFamily="18" charset="0"/>
              </a:rPr>
              <a:t>空操作</a:t>
            </a:r>
            <a:r>
              <a:rPr kumimoji="1" lang="en-US" altLang="zh-CN" sz="2300" b="1" dirty="0" smtClean="0">
                <a:solidFill>
                  <a:srgbClr val="FF0000"/>
                </a:solidFill>
                <a:latin typeface="Times New Roman" pitchFamily="18" charset="0"/>
              </a:rPr>
              <a:t>)</a:t>
            </a:r>
            <a:r>
              <a:rPr kumimoji="1" lang="en-US" altLang="zh-CN" sz="2000" dirty="0" smtClean="0">
                <a:latin typeface="Times New Roman" pitchFamily="18" charset="0"/>
              </a:rPr>
              <a:t>, </a:t>
            </a:r>
            <a:r>
              <a:rPr kumimoji="1" lang="zh-CN" altLang="en-US" sz="2000" dirty="0" smtClean="0">
                <a:latin typeface="Times New Roman" pitchFamily="18" charset="0"/>
              </a:rPr>
              <a:t>有问题？</a:t>
            </a:r>
            <a:r>
              <a:rPr kumimoji="1" lang="en-US" altLang="zh-CN" sz="2000" dirty="0" smtClean="0">
                <a:latin typeface="Times New Roman" pitchFamily="18" charset="0"/>
              </a:rPr>
              <a:t>block( )</a:t>
            </a:r>
            <a:endParaRPr kumimoji="1" lang="zh-CN" altLang="en-US" sz="2000" dirty="0">
              <a:latin typeface="Times New Roman" pitchFamily="18" charset="0"/>
            </a:endParaRPr>
          </a:p>
          <a:p>
            <a:pPr eaLnBrk="1" hangingPunct="1">
              <a:lnSpc>
                <a:spcPct val="115000"/>
              </a:lnSpc>
              <a:spcBef>
                <a:spcPts val="264"/>
              </a:spcBef>
              <a:buFont typeface="Wingdings" pitchFamily="2" charset="2"/>
              <a:buNone/>
            </a:pPr>
            <a:r>
              <a:rPr kumimoji="1" lang="zh-CN" altLang="en-US" sz="2400" dirty="0" smtClean="0">
                <a:latin typeface="Times New Roman" pitchFamily="18" charset="0"/>
              </a:rPr>
              <a:t>          </a:t>
            </a:r>
            <a:r>
              <a:rPr kumimoji="1" lang="en-US" altLang="zh-CN" sz="2400" dirty="0" smtClean="0">
                <a:latin typeface="Times New Roman" pitchFamily="18" charset="0"/>
              </a:rPr>
              <a:t>buffer</a:t>
            </a:r>
            <a:r>
              <a:rPr kumimoji="1" lang="zh-CN" altLang="en-US" sz="2400" dirty="0" smtClean="0">
                <a:latin typeface="Times New Roman" pitchFamily="18" charset="0"/>
              </a:rPr>
              <a:t>［</a:t>
            </a:r>
            <a:r>
              <a:rPr kumimoji="1" lang="en-US" altLang="zh-CN" sz="2400" dirty="0" smtClean="0">
                <a:latin typeface="Times New Roman" pitchFamily="18" charset="0"/>
              </a:rPr>
              <a:t>in</a:t>
            </a:r>
            <a:r>
              <a:rPr kumimoji="1" lang="zh-CN" altLang="en-US" sz="2400" b="1" baseline="30000" dirty="0" smtClean="0">
                <a:solidFill>
                  <a:schemeClr val="tx2"/>
                </a:solidFill>
                <a:latin typeface="Times New Roman" pitchFamily="18" charset="0"/>
              </a:rPr>
              <a:t>？</a:t>
            </a:r>
            <a:r>
              <a:rPr kumimoji="1" lang="zh-CN" altLang="en-US" sz="2400" dirty="0" smtClean="0">
                <a:latin typeface="Times New Roman" pitchFamily="18" charset="0"/>
              </a:rPr>
              <a:t>］</a:t>
            </a:r>
            <a:r>
              <a:rPr kumimoji="1" lang="en-US" altLang="zh-CN" sz="2400" dirty="0" smtClean="0">
                <a:latin typeface="Times New Roman" pitchFamily="18" charset="0"/>
              </a:rPr>
              <a:t>=</a:t>
            </a:r>
            <a:r>
              <a:rPr kumimoji="1" lang="en-US" altLang="zh-CN" sz="2400" dirty="0" err="1" smtClean="0">
                <a:latin typeface="Times New Roman" pitchFamily="18" charset="0"/>
              </a:rPr>
              <a:t>next_p</a:t>
            </a:r>
            <a:r>
              <a:rPr kumimoji="1" lang="zh-CN" altLang="en-US" sz="2400" dirty="0" smtClean="0">
                <a:latin typeface="Times New Roman" pitchFamily="18" charset="0"/>
              </a:rPr>
              <a:t>；</a:t>
            </a:r>
          </a:p>
          <a:p>
            <a:pPr eaLnBrk="1" hangingPunct="1">
              <a:lnSpc>
                <a:spcPct val="115000"/>
              </a:lnSpc>
              <a:spcBef>
                <a:spcPts val="264"/>
              </a:spcBef>
              <a:buNone/>
            </a:pPr>
            <a:r>
              <a:rPr kumimoji="1" lang="zh-CN" altLang="en-US" sz="2400" dirty="0" smtClean="0">
                <a:latin typeface="Times New Roman" pitchFamily="18" charset="0"/>
              </a:rPr>
              <a:t>          </a:t>
            </a:r>
            <a:r>
              <a:rPr kumimoji="1" lang="en-US" altLang="zh-CN" sz="2400" dirty="0" smtClean="0">
                <a:latin typeface="Times New Roman" pitchFamily="18" charset="0"/>
              </a:rPr>
              <a:t>in = (in</a:t>
            </a:r>
            <a:r>
              <a:rPr kumimoji="1" lang="zh-CN" altLang="en-US" sz="2400" b="1" baseline="30000" dirty="0">
                <a:solidFill>
                  <a:schemeClr val="tx2"/>
                </a:solidFill>
                <a:latin typeface="Times New Roman" pitchFamily="18" charset="0"/>
              </a:rPr>
              <a:t>？</a:t>
            </a:r>
            <a:r>
              <a:rPr kumimoji="1" lang="en-US" altLang="zh-CN" sz="2400" dirty="0" smtClean="0">
                <a:latin typeface="Times New Roman" pitchFamily="18" charset="0"/>
              </a:rPr>
              <a:t>+1) %  n</a:t>
            </a:r>
            <a:r>
              <a:rPr kumimoji="1" lang="zh-CN" altLang="en-US" sz="2400" dirty="0" smtClean="0">
                <a:latin typeface="Times New Roman" pitchFamily="18" charset="0"/>
              </a:rPr>
              <a:t>；</a:t>
            </a:r>
          </a:p>
          <a:p>
            <a:pPr eaLnBrk="1" hangingPunct="1">
              <a:lnSpc>
                <a:spcPct val="115000"/>
              </a:lnSpc>
              <a:spcBef>
                <a:spcPts val="264"/>
              </a:spcBef>
              <a:buNone/>
            </a:pPr>
            <a:r>
              <a:rPr kumimoji="1" lang="zh-CN" altLang="en-US" sz="2400" dirty="0" smtClean="0">
                <a:latin typeface="Times New Roman" pitchFamily="18" charset="0"/>
              </a:rPr>
              <a:t>          </a:t>
            </a:r>
            <a:r>
              <a:rPr kumimoji="1" lang="en-US" altLang="zh-CN" sz="2400" dirty="0" smtClean="0">
                <a:latin typeface="Times New Roman" pitchFamily="18" charset="0"/>
              </a:rPr>
              <a:t>counter</a:t>
            </a:r>
            <a:r>
              <a:rPr kumimoji="1" lang="zh-CN" altLang="en-US" sz="2400" b="1" baseline="30000" dirty="0">
                <a:solidFill>
                  <a:schemeClr val="tx2"/>
                </a:solidFill>
                <a:latin typeface="Times New Roman" pitchFamily="18" charset="0"/>
              </a:rPr>
              <a:t>？</a:t>
            </a:r>
            <a:r>
              <a:rPr kumimoji="1" lang="en-US" altLang="zh-CN" sz="2400" dirty="0" smtClean="0">
                <a:latin typeface="Times New Roman" pitchFamily="18" charset="0"/>
              </a:rPr>
              <a:t>++</a:t>
            </a:r>
            <a:r>
              <a:rPr kumimoji="1" lang="zh-CN" altLang="en-US" sz="2400" dirty="0" smtClean="0">
                <a:latin typeface="Times New Roman" pitchFamily="18" charset="0"/>
              </a:rPr>
              <a:t>；</a:t>
            </a:r>
          </a:p>
          <a:p>
            <a:pPr eaLnBrk="1" hangingPunct="1">
              <a:lnSpc>
                <a:spcPct val="115000"/>
              </a:lnSpc>
              <a:spcBef>
                <a:spcPts val="264"/>
              </a:spcBef>
              <a:buFont typeface="Wingdings" pitchFamily="2" charset="2"/>
              <a:buNone/>
            </a:pPr>
            <a:r>
              <a:rPr kumimoji="1" lang="en-US" altLang="zh-CN" sz="2400" dirty="0">
                <a:latin typeface="Times New Roman" pitchFamily="18" charset="0"/>
              </a:rPr>
              <a:t> </a:t>
            </a:r>
            <a:r>
              <a:rPr kumimoji="1" lang="en-US" altLang="zh-CN" sz="2400" dirty="0" smtClean="0">
                <a:latin typeface="Times New Roman" pitchFamily="18" charset="0"/>
              </a:rPr>
              <a:t>       }  // while</a:t>
            </a:r>
          </a:p>
          <a:p>
            <a:pPr eaLnBrk="1" hangingPunct="1">
              <a:lnSpc>
                <a:spcPct val="115000"/>
              </a:lnSpc>
              <a:spcBef>
                <a:spcPts val="264"/>
              </a:spcBef>
              <a:buFont typeface="Wingdings" pitchFamily="2" charset="2"/>
              <a:buNone/>
            </a:pPr>
            <a:r>
              <a:rPr kumimoji="1" lang="en-US" altLang="zh-CN" sz="2400" dirty="0">
                <a:latin typeface="Times New Roman" pitchFamily="18" charset="0"/>
              </a:rPr>
              <a:t>}</a:t>
            </a:r>
            <a:endParaRPr kumimoji="1" lang="zh-CN" altLang="en-US" sz="2400" dirty="0" smtClean="0">
              <a:latin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7" name="墨迹 6"/>
              <p14:cNvContentPartPr/>
              <p14:nvPr/>
            </p14:nvContentPartPr>
            <p14:xfrm>
              <a:off x="3396189" y="3287469"/>
              <a:ext cx="392400" cy="44280"/>
            </p14:xfrm>
          </p:contentPart>
        </mc:Choice>
        <mc:Fallback xmlns="">
          <p:pic>
            <p:nvPicPr>
              <p:cNvPr id="7" name="墨迹 6"/>
              <p:cNvPicPr/>
              <p:nvPr/>
            </p:nvPicPr>
            <p:blipFill>
              <a:blip r:embed="rId3"/>
              <a:stretch>
                <a:fillRect/>
              </a:stretch>
            </p:blipFill>
            <p:spPr>
              <a:xfrm>
                <a:off x="3379269" y="3270549"/>
                <a:ext cx="426240" cy="78120"/>
              </a:xfrm>
              <a:prstGeom prst="rect">
                <a:avLst/>
              </a:prstGeom>
            </p:spPr>
          </p:pic>
        </mc:Fallback>
      </mc:AlternateContent>
      <p:sp>
        <p:nvSpPr>
          <p:cNvPr id="2" name="右大括号 1"/>
          <p:cNvSpPr/>
          <p:nvPr/>
        </p:nvSpPr>
        <p:spPr bwMode="auto">
          <a:xfrm>
            <a:off x="3862871" y="3805122"/>
            <a:ext cx="432048" cy="716093"/>
          </a:xfrm>
          <a:prstGeom prst="rightBrace">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 name="TextBox 2"/>
          <p:cNvSpPr txBox="1"/>
          <p:nvPr/>
        </p:nvSpPr>
        <p:spPr>
          <a:xfrm>
            <a:off x="4457510" y="4007057"/>
            <a:ext cx="3600400" cy="485133"/>
          </a:xfrm>
          <a:prstGeom prst="rect">
            <a:avLst/>
          </a:prstGeom>
          <a:noFill/>
        </p:spPr>
        <p:txBody>
          <a:bodyPr wrap="square" rtlCol="0">
            <a:spAutoFit/>
          </a:bodyPr>
          <a:lstStyle/>
          <a:p>
            <a:r>
              <a:rPr lang="zh-CN" altLang="en-US" sz="2200" b="1" dirty="0">
                <a:latin typeface="Times New Roman" pitchFamily="18" charset="0"/>
              </a:rPr>
              <a:t>数</a:t>
            </a:r>
            <a:r>
              <a:rPr lang="zh-CN" altLang="en-US" sz="2200" b="1" dirty="0" smtClean="0">
                <a:latin typeface="Times New Roman" pitchFamily="18" charset="0"/>
              </a:rPr>
              <a:t>据</a:t>
            </a:r>
            <a:r>
              <a:rPr lang="zh-CN" altLang="en-US" sz="2200" b="1" dirty="0">
                <a:latin typeface="Times New Roman" pitchFamily="18" charset="0"/>
              </a:rPr>
              <a:t>结</a:t>
            </a:r>
            <a:r>
              <a:rPr lang="zh-CN" altLang="en-US" sz="2200" b="1" dirty="0" smtClean="0">
                <a:latin typeface="Times New Roman" pitchFamily="18" charset="0"/>
              </a:rPr>
              <a:t>构</a:t>
            </a:r>
            <a:r>
              <a:rPr lang="zh-CN" altLang="en-US" sz="2200" b="1" dirty="0">
                <a:latin typeface="Times New Roman" pitchFamily="18" charset="0"/>
              </a:rPr>
              <a:t>：</a:t>
            </a:r>
            <a:r>
              <a:rPr lang="zh-CN" altLang="en-US" sz="2200" b="1" dirty="0" smtClean="0">
                <a:latin typeface="Times New Roman" pitchFamily="18" charset="0"/>
              </a:rPr>
              <a:t>循</a:t>
            </a:r>
            <a:r>
              <a:rPr lang="zh-CN" altLang="en-US" sz="2200" b="1" dirty="0">
                <a:latin typeface="Times New Roman" pitchFamily="18" charset="0"/>
              </a:rPr>
              <a:t>环队列</a:t>
            </a:r>
            <a:r>
              <a:rPr lang="en-US" altLang="zh-CN" sz="2200" b="1" dirty="0" smtClean="0">
                <a:solidFill>
                  <a:schemeClr val="tx2"/>
                </a:solidFill>
                <a:latin typeface="Times New Roman" pitchFamily="18" charset="0"/>
              </a:rPr>
              <a:t> </a:t>
            </a:r>
            <a:endParaRPr lang="zh-CN" altLang="en-US" sz="2200" b="1" dirty="0">
              <a:solidFill>
                <a:schemeClr val="tx2"/>
              </a:solidFill>
              <a:latin typeface="Times New Roman" pitchFamily="18" charset="0"/>
            </a:endParaRPr>
          </a:p>
        </p:txBody>
      </p:sp>
      <p:sp>
        <p:nvSpPr>
          <p:cNvPr id="4" name="圆角矩形 3"/>
          <p:cNvSpPr/>
          <p:nvPr/>
        </p:nvSpPr>
        <p:spPr bwMode="auto">
          <a:xfrm>
            <a:off x="3992124" y="2856920"/>
            <a:ext cx="461574" cy="288032"/>
          </a:xfrm>
          <a:prstGeom prst="roundRect">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CAC9833-268F-4E15-AF93-96FA6497B5BC}" type="datetime8">
              <a:rPr kumimoji="0" lang="zh-CN" altLang="en-US" sz="1400" smtClean="0"/>
              <a:t>2022年3月16日12时44分</a:t>
            </a:fld>
            <a:endParaRPr kumimoji="0" lang="en-US" altLang="zh-CN" sz="1400" smtClean="0"/>
          </a:p>
        </p:txBody>
      </p:sp>
      <p:sp>
        <p:nvSpPr>
          <p:cNvPr id="1249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4932" name="Rectangle 2"/>
          <p:cNvSpPr>
            <a:spLocks noGrp="1" noRot="1" noChangeArrowheads="1"/>
          </p:cNvSpPr>
          <p:nvPr>
            <p:ph type="title"/>
          </p:nvPr>
        </p:nvSpPr>
        <p:spPr>
          <a:xfrm>
            <a:off x="565020" y="188640"/>
            <a:ext cx="7870825" cy="1143000"/>
          </a:xfrm>
        </p:spPr>
        <p:txBody>
          <a:bodyPr/>
          <a:lstStyle/>
          <a:p>
            <a:pPr algn="l" eaLnBrk="1" hangingPunct="1"/>
            <a:r>
              <a:rPr lang="zh-CN" altLang="en-US" sz="2400" b="1" dirty="0" smtClean="0"/>
              <a:t>消费者进程 </a:t>
            </a:r>
            <a:r>
              <a:rPr lang="en-US" altLang="zh-CN" sz="2400" b="1" dirty="0" smtClean="0"/>
              <a:t>consumer_ j (</a:t>
            </a:r>
            <a:r>
              <a:rPr lang="zh-CN" altLang="en-US" sz="2400" b="1" dirty="0" smtClean="0">
                <a:solidFill>
                  <a:schemeClr val="tx1"/>
                </a:solidFill>
              </a:rPr>
              <a:t>各</a:t>
            </a:r>
            <a:r>
              <a:rPr lang="zh-CN" altLang="en-US" sz="2400" dirty="0" smtClean="0">
                <a:solidFill>
                  <a:schemeClr val="tx2"/>
                </a:solidFill>
              </a:rPr>
              <a:t>消</a:t>
            </a:r>
            <a:r>
              <a:rPr lang="zh-CN" altLang="en-US" sz="2400" dirty="0">
                <a:solidFill>
                  <a:schemeClr val="tx2"/>
                </a:solidFill>
              </a:rPr>
              <a:t>费</a:t>
            </a:r>
            <a:r>
              <a:rPr lang="zh-CN" altLang="en-US" sz="2400" b="1" dirty="0" smtClean="0">
                <a:solidFill>
                  <a:schemeClr val="tx2"/>
                </a:solidFill>
              </a:rPr>
              <a:t>者进程</a:t>
            </a:r>
            <a:r>
              <a:rPr lang="en-US" altLang="zh-CN" sz="2400" b="1" dirty="0" smtClean="0">
                <a:solidFill>
                  <a:schemeClr val="tx2"/>
                </a:solidFill>
              </a:rPr>
              <a:t>C</a:t>
            </a:r>
            <a:r>
              <a:rPr lang="en-US" altLang="zh-CN" sz="2400" b="1" baseline="-25000" dirty="0" smtClean="0">
                <a:solidFill>
                  <a:schemeClr val="tx2"/>
                </a:solidFill>
              </a:rPr>
              <a:t>i</a:t>
            </a:r>
            <a:r>
              <a:rPr lang="zh-CN" altLang="en-US" sz="2400" b="1" dirty="0" smtClean="0">
                <a:solidFill>
                  <a:schemeClr val="tx1"/>
                </a:solidFill>
              </a:rPr>
              <a:t>有相同的代码</a:t>
            </a:r>
            <a:r>
              <a:rPr lang="zh-CN" altLang="en-US" sz="2400" b="1" dirty="0" smtClean="0"/>
              <a:t>）</a:t>
            </a:r>
          </a:p>
        </p:txBody>
      </p:sp>
      <p:sp>
        <p:nvSpPr>
          <p:cNvPr id="124933" name="Rectangle 3"/>
          <p:cNvSpPr>
            <a:spLocks noGrp="1" noRot="1" noChangeArrowheads="1"/>
          </p:cNvSpPr>
          <p:nvPr>
            <p:ph type="body" idx="1"/>
          </p:nvPr>
        </p:nvSpPr>
        <p:spPr>
          <a:xfrm>
            <a:off x="468313" y="1196975"/>
            <a:ext cx="8374062" cy="5112345"/>
          </a:xfrm>
        </p:spPr>
        <p:txBody>
          <a:bodyPr/>
          <a:lstStyle/>
          <a:p>
            <a:pPr eaLnBrk="1" hangingPunct="1">
              <a:lnSpc>
                <a:spcPct val="115000"/>
              </a:lnSpc>
              <a:spcBef>
                <a:spcPts val="264"/>
              </a:spcBef>
              <a:buNone/>
            </a:pPr>
            <a:r>
              <a:rPr kumimoji="1" lang="en-US" altLang="zh-CN" sz="2400" dirty="0">
                <a:latin typeface="Times New Roman" pitchFamily="18" charset="0"/>
              </a:rPr>
              <a:t>void  </a:t>
            </a:r>
            <a:r>
              <a:rPr kumimoji="1" lang="en-US" altLang="zh-CN" sz="2400" dirty="0" smtClean="0">
                <a:latin typeface="Times New Roman" pitchFamily="18" charset="0"/>
              </a:rPr>
              <a:t>consumer( ){</a:t>
            </a:r>
            <a:endParaRPr kumimoji="1" lang="en-US" altLang="zh-CN" sz="2400" dirty="0">
              <a:latin typeface="Times New Roman" pitchFamily="18" charset="0"/>
            </a:endParaRPr>
          </a:p>
          <a:p>
            <a:pPr eaLnBrk="1" hangingPunct="1">
              <a:lnSpc>
                <a:spcPct val="115000"/>
              </a:lnSpc>
              <a:spcBef>
                <a:spcPts val="264"/>
              </a:spcBef>
              <a:buNone/>
            </a:pPr>
            <a:r>
              <a:rPr kumimoji="1" lang="zh-CN" altLang="en-US" sz="2400" dirty="0">
                <a:latin typeface="Times New Roman" pitchFamily="18" charset="0"/>
              </a:rPr>
              <a:t>　 </a:t>
            </a:r>
            <a:r>
              <a:rPr kumimoji="1" lang="en-US" altLang="zh-CN" sz="2400" dirty="0" err="1">
                <a:latin typeface="Times New Roman" pitchFamily="18" charset="0"/>
              </a:rPr>
              <a:t>whlie</a:t>
            </a:r>
            <a:r>
              <a:rPr kumimoji="1" lang="en-US" altLang="zh-CN" sz="2400" dirty="0">
                <a:latin typeface="Times New Roman" pitchFamily="18" charset="0"/>
              </a:rPr>
              <a:t> (1) {</a:t>
            </a:r>
          </a:p>
          <a:p>
            <a:pPr eaLnBrk="1" hangingPunct="1">
              <a:lnSpc>
                <a:spcPct val="115000"/>
              </a:lnSpc>
              <a:spcBef>
                <a:spcPts val="264"/>
              </a:spcBef>
              <a:buNone/>
            </a:pPr>
            <a:r>
              <a:rPr kumimoji="1" lang="zh-CN" altLang="en-US" sz="2400" dirty="0">
                <a:latin typeface="Times New Roman" pitchFamily="18" charset="0"/>
              </a:rPr>
              <a:t>　     </a:t>
            </a:r>
            <a:r>
              <a:rPr kumimoji="1" lang="en-US" altLang="zh-CN" sz="2400" dirty="0">
                <a:latin typeface="Times New Roman" pitchFamily="18" charset="0"/>
              </a:rPr>
              <a:t>while </a:t>
            </a:r>
            <a:r>
              <a:rPr kumimoji="1" lang="zh-CN" altLang="en-US" sz="2400" dirty="0">
                <a:latin typeface="Times New Roman" pitchFamily="18" charset="0"/>
              </a:rPr>
              <a:t>（</a:t>
            </a:r>
            <a:r>
              <a:rPr kumimoji="1" lang="en-US" altLang="zh-CN" sz="2400" dirty="0">
                <a:latin typeface="Times New Roman" pitchFamily="18" charset="0"/>
              </a:rPr>
              <a:t>counter</a:t>
            </a:r>
            <a:r>
              <a:rPr kumimoji="1" lang="en-US" altLang="zh-CN" sz="2400" dirty="0">
                <a:solidFill>
                  <a:srgbClr val="FFFF00"/>
                </a:solidFill>
                <a:latin typeface="Times New Roman" pitchFamily="18" charset="0"/>
              </a:rPr>
              <a:t>= </a:t>
            </a:r>
            <a:r>
              <a:rPr kumimoji="1" lang="en-US" altLang="zh-CN" sz="2400" dirty="0" smtClean="0">
                <a:solidFill>
                  <a:srgbClr val="FFFF00"/>
                </a:solidFill>
                <a:latin typeface="Times New Roman" pitchFamily="18" charset="0"/>
              </a:rPr>
              <a:t>=0  </a:t>
            </a:r>
            <a:r>
              <a:rPr kumimoji="1" lang="zh-CN" altLang="en-US" sz="2400" dirty="0" smtClean="0">
                <a:latin typeface="Times New Roman" pitchFamily="18" charset="0"/>
              </a:rPr>
              <a:t>；  </a:t>
            </a:r>
            <a:r>
              <a:rPr kumimoji="1" lang="en-US" altLang="zh-CN" sz="2400" dirty="0" smtClean="0">
                <a:latin typeface="Times New Roman" pitchFamily="18" charset="0"/>
              </a:rPr>
              <a:t>// </a:t>
            </a:r>
            <a:r>
              <a:rPr kumimoji="1" lang="zh-CN" altLang="en-US" sz="2000" dirty="0">
                <a:latin typeface="Times New Roman" pitchFamily="18" charset="0"/>
              </a:rPr>
              <a:t>缓冲</a:t>
            </a:r>
            <a:r>
              <a:rPr kumimoji="1" lang="zh-CN" altLang="en-US" sz="2000" dirty="0" smtClean="0">
                <a:latin typeface="Times New Roman" pitchFamily="18" charset="0"/>
              </a:rPr>
              <a:t>池</a:t>
            </a:r>
            <a:r>
              <a:rPr kumimoji="1" lang="zh-CN" altLang="en-US" sz="2400" b="1" dirty="0" smtClean="0">
                <a:solidFill>
                  <a:srgbClr val="FFFF00"/>
                </a:solidFill>
                <a:latin typeface="Times New Roman" pitchFamily="18" charset="0"/>
              </a:rPr>
              <a:t>空</a:t>
            </a:r>
            <a:r>
              <a:rPr kumimoji="1" lang="zh-CN" altLang="en-US" sz="2000" dirty="0" smtClean="0">
                <a:latin typeface="Times New Roman" pitchFamily="18" charset="0"/>
              </a:rPr>
              <a:t>时，</a:t>
            </a:r>
            <a:endParaRPr kumimoji="1" lang="en-US" altLang="zh-CN" sz="2000" dirty="0" smtClean="0">
              <a:latin typeface="Times New Roman" pitchFamily="18" charset="0"/>
            </a:endParaRPr>
          </a:p>
          <a:p>
            <a:pPr eaLnBrk="1" hangingPunct="1">
              <a:lnSpc>
                <a:spcPct val="115000"/>
              </a:lnSpc>
              <a:spcBef>
                <a:spcPts val="264"/>
              </a:spcBef>
              <a:buNone/>
            </a:pPr>
            <a:r>
              <a:rPr kumimoji="1" lang="en-US" altLang="zh-CN" sz="2000" dirty="0">
                <a:latin typeface="Times New Roman" pitchFamily="18" charset="0"/>
              </a:rPr>
              <a:t> </a:t>
            </a:r>
            <a:r>
              <a:rPr kumimoji="1" lang="en-US" altLang="zh-CN" sz="2000" dirty="0" smtClean="0">
                <a:latin typeface="Times New Roman" pitchFamily="18" charset="0"/>
              </a:rPr>
              <a:t>                                                        </a:t>
            </a:r>
            <a:r>
              <a:rPr kumimoji="1" lang="en-US" altLang="zh-CN" sz="2000" dirty="0">
                <a:latin typeface="Times New Roman" pitchFamily="18" charset="0"/>
              </a:rPr>
              <a:t>//</a:t>
            </a:r>
            <a:r>
              <a:rPr kumimoji="1" lang="en-US" altLang="zh-CN" sz="2000" dirty="0" smtClean="0">
                <a:latin typeface="Times New Roman" pitchFamily="18" charset="0"/>
              </a:rPr>
              <a:t>  </a:t>
            </a:r>
            <a:r>
              <a:rPr kumimoji="1" lang="zh-CN" altLang="en-US" sz="2000" dirty="0" smtClean="0">
                <a:latin typeface="Times New Roman" pitchFamily="18" charset="0"/>
              </a:rPr>
              <a:t>执</a:t>
            </a:r>
            <a:r>
              <a:rPr kumimoji="1" lang="zh-CN" altLang="en-US" sz="2000" dirty="0">
                <a:latin typeface="Times New Roman" pitchFamily="18" charset="0"/>
              </a:rPr>
              <a:t>行等待操作</a:t>
            </a:r>
            <a:r>
              <a:rPr kumimoji="1" lang="en-US" altLang="zh-CN" sz="2000" dirty="0">
                <a:latin typeface="Times New Roman" pitchFamily="18" charset="0"/>
              </a:rPr>
              <a:t>(</a:t>
            </a:r>
            <a:r>
              <a:rPr kumimoji="1" lang="zh-CN" altLang="en-US" sz="2300" b="1" dirty="0">
                <a:solidFill>
                  <a:srgbClr val="FF0000"/>
                </a:solidFill>
                <a:latin typeface="Times New Roman" pitchFamily="18" charset="0"/>
              </a:rPr>
              <a:t>空操作</a:t>
            </a:r>
            <a:r>
              <a:rPr kumimoji="1" lang="en-US" altLang="zh-CN" sz="2300" b="1" dirty="0">
                <a:solidFill>
                  <a:srgbClr val="FF0000"/>
                </a:solidFill>
                <a:latin typeface="Times New Roman" pitchFamily="18" charset="0"/>
              </a:rPr>
              <a:t>)</a:t>
            </a:r>
            <a:r>
              <a:rPr kumimoji="1" lang="en-US" altLang="zh-CN" sz="2000" dirty="0">
                <a:latin typeface="Times New Roman" pitchFamily="18" charset="0"/>
              </a:rPr>
              <a:t>, </a:t>
            </a:r>
            <a:r>
              <a:rPr kumimoji="1" lang="zh-CN" altLang="en-US" sz="2000" dirty="0">
                <a:latin typeface="Times New Roman" pitchFamily="18" charset="0"/>
              </a:rPr>
              <a:t>有问题</a:t>
            </a:r>
          </a:p>
          <a:p>
            <a:pPr eaLnBrk="1" hangingPunct="1">
              <a:lnSpc>
                <a:spcPct val="115000"/>
              </a:lnSpc>
              <a:spcBef>
                <a:spcPts val="264"/>
              </a:spcBef>
              <a:buNone/>
            </a:pPr>
            <a:r>
              <a:rPr kumimoji="1" lang="zh-CN" altLang="en-US" sz="2400" dirty="0" smtClean="0">
                <a:latin typeface="Times New Roman" pitchFamily="18" charset="0"/>
              </a:rPr>
              <a:t>          </a:t>
            </a:r>
            <a:r>
              <a:rPr kumimoji="1" lang="en-US" altLang="zh-CN" sz="2400" dirty="0" err="1" smtClean="0">
                <a:latin typeface="Times New Roman" pitchFamily="18" charset="0"/>
              </a:rPr>
              <a:t>next_c</a:t>
            </a:r>
            <a:r>
              <a:rPr kumimoji="1" lang="en-US" altLang="zh-CN" sz="2400" dirty="0" smtClean="0">
                <a:latin typeface="Times New Roman" pitchFamily="18" charset="0"/>
              </a:rPr>
              <a:t> = buffer [ out</a:t>
            </a:r>
            <a:r>
              <a:rPr kumimoji="1" lang="zh-CN" altLang="en-US" sz="2400" b="1" baseline="30000" dirty="0">
                <a:solidFill>
                  <a:schemeClr val="tx2"/>
                </a:solidFill>
                <a:latin typeface="Times New Roman" pitchFamily="18" charset="0"/>
              </a:rPr>
              <a:t>？</a:t>
            </a:r>
            <a:r>
              <a:rPr kumimoji="1" lang="en-US" altLang="zh-CN" sz="2400" dirty="0" smtClean="0">
                <a:latin typeface="Times New Roman" pitchFamily="18" charset="0"/>
              </a:rPr>
              <a:t> ]</a:t>
            </a:r>
            <a:r>
              <a:rPr kumimoji="1" lang="zh-CN" altLang="en-US" sz="2400" dirty="0" smtClean="0">
                <a:latin typeface="Times New Roman" pitchFamily="18" charset="0"/>
              </a:rPr>
              <a:t>；</a:t>
            </a:r>
            <a:endParaRPr kumimoji="1" lang="zh-CN" altLang="en-US" sz="2400" dirty="0">
              <a:latin typeface="Times New Roman" pitchFamily="18" charset="0"/>
            </a:endParaRPr>
          </a:p>
          <a:p>
            <a:pPr eaLnBrk="1" hangingPunct="1">
              <a:lnSpc>
                <a:spcPct val="115000"/>
              </a:lnSpc>
              <a:spcBef>
                <a:spcPts val="264"/>
              </a:spcBef>
              <a:buNone/>
            </a:pPr>
            <a:r>
              <a:rPr kumimoji="1" lang="zh-CN" altLang="en-US" sz="2400" dirty="0">
                <a:latin typeface="Times New Roman" pitchFamily="18" charset="0"/>
              </a:rPr>
              <a:t>          </a:t>
            </a:r>
            <a:r>
              <a:rPr kumimoji="1" lang="en-US" altLang="zh-CN" sz="2400" dirty="0" smtClean="0">
                <a:latin typeface="Times New Roman" pitchFamily="18" charset="0"/>
              </a:rPr>
              <a:t>out </a:t>
            </a:r>
            <a:r>
              <a:rPr kumimoji="1" lang="en-US" altLang="zh-CN" sz="2400" dirty="0">
                <a:latin typeface="Times New Roman" pitchFamily="18" charset="0"/>
              </a:rPr>
              <a:t>= </a:t>
            </a:r>
            <a:r>
              <a:rPr kumimoji="1" lang="en-US" altLang="zh-CN" sz="2400" dirty="0" smtClean="0">
                <a:latin typeface="Times New Roman" pitchFamily="18" charset="0"/>
              </a:rPr>
              <a:t>( out</a:t>
            </a:r>
            <a:r>
              <a:rPr kumimoji="1" lang="zh-CN" altLang="en-US" sz="2400" b="1" baseline="30000" dirty="0">
                <a:solidFill>
                  <a:schemeClr val="tx2"/>
                </a:solidFill>
                <a:latin typeface="Times New Roman" pitchFamily="18" charset="0"/>
              </a:rPr>
              <a:t>？</a:t>
            </a:r>
            <a:r>
              <a:rPr kumimoji="1" lang="en-US" altLang="zh-CN" sz="2400" dirty="0" smtClean="0">
                <a:latin typeface="Times New Roman" pitchFamily="18" charset="0"/>
              </a:rPr>
              <a:t> + 1 ) </a:t>
            </a:r>
            <a:r>
              <a:rPr kumimoji="1" lang="en-US" altLang="zh-CN" sz="2400" dirty="0">
                <a:latin typeface="Times New Roman" pitchFamily="18" charset="0"/>
              </a:rPr>
              <a:t>%  n</a:t>
            </a:r>
            <a:r>
              <a:rPr kumimoji="1" lang="zh-CN" altLang="en-US" sz="2400" dirty="0">
                <a:latin typeface="Times New Roman" pitchFamily="18" charset="0"/>
              </a:rPr>
              <a:t>；</a:t>
            </a:r>
          </a:p>
          <a:p>
            <a:pPr eaLnBrk="1" hangingPunct="1">
              <a:lnSpc>
                <a:spcPct val="115000"/>
              </a:lnSpc>
              <a:spcBef>
                <a:spcPts val="264"/>
              </a:spcBef>
              <a:buNone/>
            </a:pPr>
            <a:r>
              <a:rPr kumimoji="1" lang="zh-CN" altLang="en-US" sz="2400" dirty="0">
                <a:latin typeface="Times New Roman" pitchFamily="18" charset="0"/>
              </a:rPr>
              <a:t>          </a:t>
            </a:r>
            <a:r>
              <a:rPr kumimoji="1" lang="en-US" altLang="zh-CN" sz="2400" dirty="0" smtClean="0">
                <a:latin typeface="Times New Roman" pitchFamily="18" charset="0"/>
              </a:rPr>
              <a:t>counter</a:t>
            </a:r>
            <a:r>
              <a:rPr kumimoji="1" lang="zh-CN" altLang="en-US" sz="2400" b="1" baseline="30000" dirty="0">
                <a:solidFill>
                  <a:schemeClr val="tx2"/>
                </a:solidFill>
                <a:latin typeface="Times New Roman" pitchFamily="18" charset="0"/>
              </a:rPr>
              <a:t>？</a:t>
            </a:r>
            <a:r>
              <a:rPr kumimoji="1" lang="en-US" altLang="zh-CN" sz="2400" dirty="0" smtClean="0">
                <a:latin typeface="Times New Roman" pitchFamily="18" charset="0"/>
              </a:rPr>
              <a:t>- -</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eaLnBrk="1" hangingPunct="1">
              <a:lnSpc>
                <a:spcPct val="115000"/>
              </a:lnSpc>
              <a:spcBef>
                <a:spcPts val="264"/>
              </a:spcBef>
              <a:buNone/>
            </a:pPr>
            <a:r>
              <a:rPr kumimoji="1" lang="en-US" altLang="zh-CN" sz="2400" dirty="0" smtClean="0">
                <a:latin typeface="Times New Roman" pitchFamily="18" charset="0"/>
              </a:rPr>
              <a:t>          consume the </a:t>
            </a:r>
            <a:r>
              <a:rPr kumimoji="1" lang="en-US" altLang="zh-CN" sz="2400" dirty="0">
                <a:latin typeface="Times New Roman" pitchFamily="18" charset="0"/>
              </a:rPr>
              <a:t>item in </a:t>
            </a:r>
            <a:r>
              <a:rPr kumimoji="1" lang="en-US" altLang="zh-CN" sz="2400" dirty="0" err="1" smtClean="0">
                <a:latin typeface="Times New Roman" pitchFamily="18" charset="0"/>
              </a:rPr>
              <a:t>next_c</a:t>
            </a:r>
            <a:r>
              <a:rPr kumimoji="1" lang="en-US" altLang="zh-CN" sz="2400" dirty="0" smtClean="0">
                <a:latin typeface="Times New Roman" pitchFamily="18" charset="0"/>
              </a:rPr>
              <a:t>; </a:t>
            </a:r>
            <a:r>
              <a:rPr kumimoji="1" lang="en-US" altLang="zh-CN" sz="2400" dirty="0">
                <a:latin typeface="Times New Roman" pitchFamily="18" charset="0"/>
              </a:rPr>
              <a:t>// </a:t>
            </a:r>
            <a:r>
              <a:rPr kumimoji="1" lang="zh-CN" altLang="en-US" sz="2000" b="1" u="sng" dirty="0">
                <a:latin typeface="Times New Roman" pitchFamily="18" charset="0"/>
              </a:rPr>
              <a:t>消费</a:t>
            </a:r>
            <a:r>
              <a:rPr kumimoji="1" lang="zh-CN" altLang="en-US" sz="2000" dirty="0" smtClean="0">
                <a:latin typeface="Times New Roman" pitchFamily="18" charset="0"/>
              </a:rPr>
              <a:t>放</a:t>
            </a:r>
            <a:r>
              <a:rPr kumimoji="1" lang="zh-CN" altLang="en-US" sz="2000" dirty="0">
                <a:latin typeface="Times New Roman" pitchFamily="18" charset="0"/>
              </a:rPr>
              <a:t>在</a:t>
            </a:r>
            <a:r>
              <a:rPr kumimoji="1" lang="en-US" altLang="zh-CN" sz="2000" dirty="0" err="1">
                <a:latin typeface="Times New Roman" pitchFamily="18" charset="0"/>
              </a:rPr>
              <a:t>next_p</a:t>
            </a:r>
            <a:r>
              <a:rPr kumimoji="1" lang="zh-CN" altLang="en-US" sz="2000" dirty="0">
                <a:latin typeface="Times New Roman" pitchFamily="18" charset="0"/>
              </a:rPr>
              <a:t>变量</a:t>
            </a:r>
            <a:r>
              <a:rPr kumimoji="1" lang="zh-CN" altLang="en-US" sz="2000" dirty="0" smtClean="0">
                <a:latin typeface="Times New Roman" pitchFamily="18" charset="0"/>
              </a:rPr>
              <a:t>中的数据。</a:t>
            </a:r>
            <a:endParaRPr kumimoji="1" lang="en-US" altLang="zh-CN" sz="2000" dirty="0">
              <a:latin typeface="Times New Roman" pitchFamily="18" charset="0"/>
            </a:endParaRPr>
          </a:p>
          <a:p>
            <a:pPr eaLnBrk="1" hangingPunct="1">
              <a:lnSpc>
                <a:spcPct val="115000"/>
              </a:lnSpc>
              <a:spcBef>
                <a:spcPts val="264"/>
              </a:spcBef>
              <a:buNone/>
            </a:pPr>
            <a:r>
              <a:rPr kumimoji="1" lang="en-US" altLang="zh-CN" sz="2400" dirty="0">
                <a:latin typeface="Times New Roman" pitchFamily="18" charset="0"/>
              </a:rPr>
              <a:t>          ……….</a:t>
            </a:r>
            <a:endParaRPr kumimoji="1" lang="zh-CN" altLang="en-US" sz="2400" dirty="0">
              <a:latin typeface="Times New Roman" pitchFamily="18" charset="0"/>
            </a:endParaRPr>
          </a:p>
          <a:p>
            <a:pPr eaLnBrk="1" hangingPunct="1">
              <a:lnSpc>
                <a:spcPct val="115000"/>
              </a:lnSpc>
              <a:spcBef>
                <a:spcPts val="264"/>
              </a:spcBef>
              <a:buNone/>
            </a:pPr>
            <a:r>
              <a:rPr kumimoji="1" lang="en-US" altLang="zh-CN" sz="2400" dirty="0" smtClean="0">
                <a:latin typeface="Times New Roman" pitchFamily="18" charset="0"/>
              </a:rPr>
              <a:t>        </a:t>
            </a:r>
            <a:r>
              <a:rPr kumimoji="1" lang="en-US" altLang="zh-CN" sz="2400" dirty="0">
                <a:latin typeface="Times New Roman" pitchFamily="18" charset="0"/>
              </a:rPr>
              <a:t>}  // while</a:t>
            </a:r>
          </a:p>
          <a:p>
            <a:pPr eaLnBrk="1" hangingPunct="1">
              <a:lnSpc>
                <a:spcPct val="115000"/>
              </a:lnSpc>
              <a:spcBef>
                <a:spcPts val="264"/>
              </a:spcBef>
              <a:buNone/>
            </a:pPr>
            <a:r>
              <a:rPr kumimoji="1" lang="en-US" altLang="zh-CN" sz="2400" dirty="0">
                <a:latin typeface="Times New Roman" pitchFamily="18" charset="0"/>
              </a:rPr>
              <a:t>}</a:t>
            </a:r>
            <a:endParaRPr kumimoji="1" lang="zh-CN" altLang="en-US" sz="2400" dirty="0">
              <a:latin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3566109" y="2532189"/>
              <a:ext cx="196200" cy="28440"/>
            </p14:xfrm>
          </p:contentPart>
        </mc:Choice>
        <mc:Fallback xmlns="">
          <p:pic>
            <p:nvPicPr>
              <p:cNvPr id="3" name="墨迹 2"/>
              <p:cNvPicPr/>
              <p:nvPr/>
            </p:nvPicPr>
            <p:blipFill>
              <a:blip r:embed="rId3"/>
              <a:stretch>
                <a:fillRect/>
              </a:stretch>
            </p:blipFill>
            <p:spPr>
              <a:xfrm>
                <a:off x="3549189" y="2515269"/>
                <a:ext cx="230040" cy="62280"/>
              </a:xfrm>
              <a:prstGeom prst="rect">
                <a:avLst/>
              </a:prstGeom>
            </p:spPr>
          </p:pic>
        </mc:Fallback>
      </mc:AlternateContent>
      <p:sp>
        <p:nvSpPr>
          <p:cNvPr id="7" name="右大括号 6"/>
          <p:cNvSpPr/>
          <p:nvPr/>
        </p:nvSpPr>
        <p:spPr bwMode="auto">
          <a:xfrm>
            <a:off x="4284409" y="3140969"/>
            <a:ext cx="432048" cy="792088"/>
          </a:xfrm>
          <a:prstGeom prst="rightBrace">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TextBox 7"/>
          <p:cNvSpPr txBox="1"/>
          <p:nvPr/>
        </p:nvSpPr>
        <p:spPr>
          <a:xfrm>
            <a:off x="4752043" y="3294446"/>
            <a:ext cx="3600400" cy="485133"/>
          </a:xfrm>
          <a:prstGeom prst="rect">
            <a:avLst/>
          </a:prstGeom>
          <a:noFill/>
        </p:spPr>
        <p:txBody>
          <a:bodyPr wrap="square" rtlCol="0">
            <a:spAutoFit/>
          </a:bodyPr>
          <a:lstStyle/>
          <a:p>
            <a:r>
              <a:rPr lang="zh-CN" altLang="en-US" sz="2200" b="1" dirty="0">
                <a:latin typeface="Times New Roman" pitchFamily="18" charset="0"/>
              </a:rPr>
              <a:t>数</a:t>
            </a:r>
            <a:r>
              <a:rPr lang="zh-CN" altLang="en-US" sz="2200" b="1" dirty="0" smtClean="0">
                <a:latin typeface="Times New Roman" pitchFamily="18" charset="0"/>
              </a:rPr>
              <a:t>据</a:t>
            </a:r>
            <a:r>
              <a:rPr lang="zh-CN" altLang="en-US" sz="2200" b="1" dirty="0">
                <a:latin typeface="Times New Roman" pitchFamily="18" charset="0"/>
              </a:rPr>
              <a:t>结</a:t>
            </a:r>
            <a:r>
              <a:rPr lang="zh-CN" altLang="en-US" sz="2200" b="1" dirty="0" smtClean="0">
                <a:latin typeface="Times New Roman" pitchFamily="18" charset="0"/>
              </a:rPr>
              <a:t>构</a:t>
            </a:r>
            <a:r>
              <a:rPr lang="zh-CN" altLang="en-US" sz="2200" b="1" dirty="0">
                <a:latin typeface="Times New Roman" pitchFamily="18" charset="0"/>
              </a:rPr>
              <a:t>：</a:t>
            </a:r>
            <a:r>
              <a:rPr lang="zh-CN" altLang="en-US" sz="2200" b="1" dirty="0" smtClean="0">
                <a:latin typeface="Times New Roman" pitchFamily="18" charset="0"/>
              </a:rPr>
              <a:t>循</a:t>
            </a:r>
            <a:r>
              <a:rPr lang="zh-CN" altLang="en-US" sz="2200" b="1" dirty="0">
                <a:latin typeface="Times New Roman" pitchFamily="18" charset="0"/>
              </a:rPr>
              <a:t>环队列</a:t>
            </a:r>
            <a:r>
              <a:rPr lang="en-US" altLang="zh-CN" sz="2200" b="1" dirty="0" smtClean="0">
                <a:solidFill>
                  <a:schemeClr val="tx2"/>
                </a:solidFill>
                <a:latin typeface="Times New Roman" pitchFamily="18" charset="0"/>
              </a:rPr>
              <a:t> </a:t>
            </a:r>
            <a:endParaRPr lang="zh-CN" altLang="en-US" sz="2200" b="1" dirty="0">
              <a:solidFill>
                <a:schemeClr val="tx2"/>
              </a:solidFill>
              <a:latin typeface="Times New Roman" pitchFamily="18" charset="0"/>
            </a:endParaRPr>
          </a:p>
        </p:txBody>
      </p:sp>
      <p:sp>
        <p:nvSpPr>
          <p:cNvPr id="9" name="圆角矩形 8"/>
          <p:cNvSpPr/>
          <p:nvPr/>
        </p:nvSpPr>
        <p:spPr bwMode="auto">
          <a:xfrm>
            <a:off x="3822835" y="2261626"/>
            <a:ext cx="461574" cy="288032"/>
          </a:xfrm>
          <a:prstGeom prst="roundRect">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DB0E438-E845-49A0-A014-BDB88313BF29}" type="datetime8">
              <a:rPr kumimoji="0" lang="zh-CN" altLang="en-US" sz="1400" smtClean="0"/>
              <a:t>2022年3月16日12时44分</a:t>
            </a:fld>
            <a:endParaRPr kumimoji="0" lang="en-US" altLang="zh-CN" sz="1400" smtClean="0"/>
          </a:p>
        </p:txBody>
      </p:sp>
      <p:sp>
        <p:nvSpPr>
          <p:cNvPr id="1259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5956" name="Rectangle 2"/>
          <p:cNvSpPr>
            <a:spLocks noGrp="1" noRot="1" noChangeArrowheads="1"/>
          </p:cNvSpPr>
          <p:nvPr>
            <p:ph type="title"/>
          </p:nvPr>
        </p:nvSpPr>
        <p:spPr>
          <a:xfrm>
            <a:off x="323528" y="-285"/>
            <a:ext cx="8540750" cy="752475"/>
          </a:xfrm>
        </p:spPr>
        <p:txBody>
          <a:bodyPr/>
          <a:lstStyle/>
          <a:p>
            <a:pPr algn="l" eaLnBrk="1" hangingPunct="1"/>
            <a:r>
              <a:rPr lang="en-US" altLang="zh-CN" sz="2600" dirty="0" smtClean="0">
                <a:solidFill>
                  <a:srgbClr val="FFFFCC"/>
                </a:solidFill>
              </a:rPr>
              <a:t>  </a:t>
            </a:r>
            <a:r>
              <a:rPr lang="zh-CN" altLang="en-US" sz="2600" dirty="0" smtClean="0">
                <a:solidFill>
                  <a:srgbClr val="FFFFCC"/>
                </a:solidFill>
              </a:rPr>
              <a:t>上述进程中的问题   （略）</a:t>
            </a:r>
            <a:endParaRPr lang="zh-CN" altLang="zh-CN" sz="2600" dirty="0" smtClean="0">
              <a:solidFill>
                <a:srgbClr val="FFFFCC"/>
              </a:solidFill>
            </a:endParaRPr>
          </a:p>
        </p:txBody>
      </p:sp>
      <p:sp>
        <p:nvSpPr>
          <p:cNvPr id="102405" name="Rectangle 3"/>
          <p:cNvSpPr>
            <a:spLocks noGrp="1" noRot="1" noChangeArrowheads="1"/>
          </p:cNvSpPr>
          <p:nvPr>
            <p:ph type="body" idx="1"/>
          </p:nvPr>
        </p:nvSpPr>
        <p:spPr>
          <a:xfrm>
            <a:off x="251520" y="764704"/>
            <a:ext cx="8784976" cy="5760640"/>
          </a:xfrm>
        </p:spPr>
        <p:txBody>
          <a:bodyPr/>
          <a:lstStyle/>
          <a:p>
            <a:pPr eaLnBrk="1" hangingPunct="1">
              <a:lnSpc>
                <a:spcPct val="120000"/>
              </a:lnSpc>
              <a:spcBef>
                <a:spcPct val="30000"/>
              </a:spcBef>
              <a:buSzPct val="80000"/>
              <a:buFont typeface="Wingdings" pitchFamily="2" charset="2"/>
              <a:buChar char="Ø"/>
              <a:defRPr/>
            </a:pPr>
            <a:r>
              <a:rPr lang="zh-CN" altLang="en-US" sz="2400" dirty="0">
                <a:latin typeface="Times New Roman" pitchFamily="18" charset="0"/>
              </a:rPr>
              <a:t>问</a:t>
            </a:r>
            <a:r>
              <a:rPr lang="zh-CN" altLang="en-US" sz="2400" dirty="0" smtClean="0">
                <a:latin typeface="Times New Roman" pitchFamily="18" charset="0"/>
              </a:rPr>
              <a:t>题一：进</a:t>
            </a:r>
            <a:r>
              <a:rPr lang="zh-CN" altLang="en-US" sz="2400" dirty="0">
                <a:latin typeface="Times New Roman" pitchFamily="18" charset="0"/>
              </a:rPr>
              <a:t>程出现“</a:t>
            </a:r>
            <a:r>
              <a:rPr lang="zh-CN" altLang="en-US" sz="2400" b="1" dirty="0">
                <a:solidFill>
                  <a:schemeClr val="tx2"/>
                </a:solidFill>
                <a:latin typeface="Times New Roman" pitchFamily="18" charset="0"/>
              </a:rPr>
              <a:t>忙等待</a:t>
            </a:r>
            <a:r>
              <a:rPr lang="zh-CN" altLang="en-US" sz="2400" dirty="0">
                <a:latin typeface="Times New Roman" pitchFamily="18" charset="0"/>
              </a:rPr>
              <a:t>”问题：</a:t>
            </a:r>
            <a:endParaRPr lang="en-US" altLang="zh-CN" sz="2400" dirty="0">
              <a:latin typeface="Times New Roman" pitchFamily="18" charset="0"/>
            </a:endParaRPr>
          </a:p>
          <a:p>
            <a:pPr eaLnBrk="1" hangingPunct="1">
              <a:spcBef>
                <a:spcPct val="30000"/>
              </a:spcBef>
              <a:buSzPct val="80000"/>
              <a:buNone/>
              <a:defRPr/>
            </a:pPr>
            <a:r>
              <a:rPr kumimoji="1" lang="en-US" altLang="zh-CN" sz="2400" dirty="0">
                <a:latin typeface="Times New Roman" pitchFamily="18" charset="0"/>
              </a:rPr>
              <a:t>     while counter=n   do no-op</a:t>
            </a:r>
            <a:r>
              <a:rPr kumimoji="1" lang="zh-CN" altLang="en-US" sz="2400" dirty="0">
                <a:latin typeface="Times New Roman" pitchFamily="18" charset="0"/>
              </a:rPr>
              <a:t>；</a:t>
            </a:r>
            <a:r>
              <a:rPr kumimoji="1" lang="en-US" altLang="zh-CN" sz="2400" dirty="0">
                <a:latin typeface="Times New Roman" pitchFamily="18" charset="0"/>
              </a:rPr>
              <a:t>//</a:t>
            </a:r>
            <a:r>
              <a:rPr kumimoji="1" lang="zh-CN" altLang="en-US" sz="2400" dirty="0">
                <a:latin typeface="Times New Roman" pitchFamily="18" charset="0"/>
              </a:rPr>
              <a:t>生产者进程“</a:t>
            </a:r>
            <a:r>
              <a:rPr kumimoji="1" lang="zh-CN" altLang="en-US" sz="2400" u="sng" dirty="0">
                <a:solidFill>
                  <a:schemeClr val="tx2"/>
                </a:solidFill>
                <a:latin typeface="Times New Roman" pitchFamily="18" charset="0"/>
              </a:rPr>
              <a:t>忙</a:t>
            </a:r>
            <a:r>
              <a:rPr kumimoji="1" lang="en-US" altLang="zh-CN" sz="2400" b="1" baseline="30000" dirty="0">
                <a:solidFill>
                  <a:schemeClr val="tx2"/>
                </a:solidFill>
                <a:latin typeface="Times New Roman" pitchFamily="18" charset="0"/>
              </a:rPr>
              <a:t>1</a:t>
            </a:r>
            <a:r>
              <a:rPr kumimoji="1" lang="zh-CN" altLang="en-US" sz="2400" dirty="0">
                <a:latin typeface="Times New Roman" pitchFamily="18" charset="0"/>
              </a:rPr>
              <a:t>”</a:t>
            </a:r>
            <a:r>
              <a:rPr kumimoji="1" lang="zh-CN" altLang="en-US" sz="2400" u="sng" dirty="0">
                <a:solidFill>
                  <a:schemeClr val="tx2"/>
                </a:solidFill>
                <a:latin typeface="Times New Roman" pitchFamily="18" charset="0"/>
              </a:rPr>
              <a:t>等待</a:t>
            </a:r>
            <a:r>
              <a:rPr kumimoji="1" lang="en-US" altLang="zh-CN" sz="2400" b="1" baseline="30000" dirty="0">
                <a:solidFill>
                  <a:schemeClr val="tx2"/>
                </a:solidFill>
                <a:latin typeface="Times New Roman" pitchFamily="18" charset="0"/>
              </a:rPr>
              <a:t>2</a:t>
            </a:r>
            <a:r>
              <a:rPr kumimoji="1" lang="zh-CN" altLang="en-US" sz="2400" dirty="0">
                <a:latin typeface="Times New Roman" pitchFamily="18" charset="0"/>
              </a:rPr>
              <a:t>。</a:t>
            </a:r>
            <a:endParaRPr kumimoji="1" lang="en-US" altLang="zh-CN" sz="2400" dirty="0">
              <a:latin typeface="Times New Roman" pitchFamily="18" charset="0"/>
            </a:endParaRPr>
          </a:p>
          <a:p>
            <a:pPr eaLnBrk="1" hangingPunct="1">
              <a:spcBef>
                <a:spcPct val="30000"/>
              </a:spcBef>
              <a:buSzPct val="80000"/>
              <a:buNone/>
              <a:defRPr/>
            </a:pPr>
            <a:r>
              <a:rPr kumimoji="1" lang="en-US" altLang="zh-CN" sz="2400" dirty="0">
                <a:latin typeface="Times New Roman" pitchFamily="18" charset="0"/>
              </a:rPr>
              <a:t>     while counter=0   do no-op</a:t>
            </a:r>
            <a:r>
              <a:rPr kumimoji="1" lang="zh-CN" altLang="en-US" sz="2400" dirty="0">
                <a:latin typeface="Times New Roman" pitchFamily="18" charset="0"/>
              </a:rPr>
              <a:t>；</a:t>
            </a:r>
            <a:r>
              <a:rPr kumimoji="1" lang="en-US" altLang="zh-CN" sz="2400" dirty="0">
                <a:latin typeface="Times New Roman" pitchFamily="18" charset="0"/>
              </a:rPr>
              <a:t>//</a:t>
            </a:r>
            <a:r>
              <a:rPr kumimoji="1" lang="zh-CN" altLang="en-US" sz="2400" dirty="0">
                <a:latin typeface="Times New Roman" pitchFamily="18" charset="0"/>
              </a:rPr>
              <a:t>消费者进程“</a:t>
            </a:r>
            <a:r>
              <a:rPr kumimoji="1" lang="zh-CN" altLang="en-US" sz="2400" u="sng" dirty="0">
                <a:solidFill>
                  <a:schemeClr val="tx2"/>
                </a:solidFill>
                <a:latin typeface="Times New Roman" pitchFamily="18" charset="0"/>
              </a:rPr>
              <a:t>忙</a:t>
            </a:r>
            <a:r>
              <a:rPr kumimoji="1" lang="en-US" altLang="zh-CN" sz="2400" b="1" baseline="30000" dirty="0">
                <a:solidFill>
                  <a:schemeClr val="tx2"/>
                </a:solidFill>
                <a:latin typeface="Times New Roman" pitchFamily="18" charset="0"/>
              </a:rPr>
              <a:t>1</a:t>
            </a:r>
            <a:r>
              <a:rPr kumimoji="1" lang="zh-CN" altLang="en-US" sz="2400" dirty="0">
                <a:latin typeface="Times New Roman" pitchFamily="18" charset="0"/>
              </a:rPr>
              <a:t>”</a:t>
            </a:r>
            <a:r>
              <a:rPr kumimoji="1" lang="zh-CN" altLang="en-US" sz="2400" u="sng" dirty="0">
                <a:solidFill>
                  <a:schemeClr val="tx2"/>
                </a:solidFill>
                <a:latin typeface="Times New Roman" pitchFamily="18" charset="0"/>
              </a:rPr>
              <a:t>等待</a:t>
            </a:r>
            <a:r>
              <a:rPr kumimoji="1" lang="en-US" altLang="zh-CN" sz="2400" b="1" baseline="30000" dirty="0">
                <a:solidFill>
                  <a:schemeClr val="tx2"/>
                </a:solidFill>
                <a:latin typeface="Times New Roman" pitchFamily="18" charset="0"/>
              </a:rPr>
              <a:t>2</a:t>
            </a:r>
            <a:r>
              <a:rPr kumimoji="1" lang="zh-CN" altLang="en-US" sz="2400" dirty="0">
                <a:latin typeface="Times New Roman" pitchFamily="18" charset="0"/>
              </a:rPr>
              <a:t>。</a:t>
            </a:r>
            <a:endParaRPr kumimoji="1" lang="en-US" altLang="zh-CN" sz="2400" dirty="0">
              <a:latin typeface="Times New Roman" pitchFamily="18" charset="0"/>
            </a:endParaRPr>
          </a:p>
          <a:p>
            <a:pPr eaLnBrk="1" hangingPunct="1">
              <a:spcBef>
                <a:spcPct val="30000"/>
              </a:spcBef>
              <a:buSzPct val="80000"/>
              <a:buNone/>
              <a:defRPr/>
            </a:pPr>
            <a:r>
              <a:rPr lang="zh-CN" altLang="en-US" sz="2400" dirty="0">
                <a:latin typeface="Times New Roman" pitchFamily="18" charset="0"/>
              </a:rPr>
              <a:t>          解决方法：用记录型信号量机制解决。</a:t>
            </a:r>
            <a:endParaRPr lang="en-US" altLang="zh-CN" sz="2400" dirty="0">
              <a:latin typeface="Times New Roman" pitchFamily="18" charset="0"/>
            </a:endParaRPr>
          </a:p>
          <a:p>
            <a:pPr eaLnBrk="1" hangingPunct="1">
              <a:lnSpc>
                <a:spcPct val="120000"/>
              </a:lnSpc>
              <a:spcBef>
                <a:spcPct val="30000"/>
              </a:spcBef>
              <a:buSzPct val="80000"/>
              <a:buFont typeface="Wingdings" pitchFamily="2" charset="2"/>
              <a:buChar char="Ø"/>
              <a:defRPr/>
            </a:pPr>
            <a:r>
              <a:rPr lang="zh-CN" altLang="en-US" sz="2400" dirty="0" smtClean="0">
                <a:latin typeface="Times New Roman" pitchFamily="18" charset="0"/>
              </a:rPr>
              <a:t>问题二</a:t>
            </a:r>
            <a:r>
              <a:rPr lang="en-US" altLang="zh-CN" sz="2400" dirty="0" smtClean="0">
                <a:latin typeface="Times New Roman" pitchFamily="18" charset="0"/>
              </a:rPr>
              <a:t>:</a:t>
            </a:r>
            <a:r>
              <a:rPr lang="zh-CN" altLang="en-US" sz="2400" dirty="0" smtClean="0">
                <a:latin typeface="Times New Roman" pitchFamily="18" charset="0"/>
              </a:rPr>
              <a:t>  进程间的</a:t>
            </a:r>
            <a:r>
              <a:rPr lang="zh-CN" altLang="en-US" sz="2400" b="1" dirty="0" smtClean="0">
                <a:solidFill>
                  <a:schemeClr val="tx2"/>
                </a:solidFill>
                <a:latin typeface="Times New Roman" pitchFamily="18" charset="0"/>
              </a:rPr>
              <a:t>共享变量</a:t>
            </a:r>
            <a:r>
              <a:rPr lang="zh-CN" altLang="en-US" sz="2400" dirty="0" smtClean="0">
                <a:latin typeface="Times New Roman" pitchFamily="18" charset="0"/>
              </a:rPr>
              <a:t>问题：</a:t>
            </a:r>
            <a:endParaRPr lang="en-US" altLang="zh-CN" sz="2400" dirty="0" smtClean="0">
              <a:latin typeface="Times New Roman" pitchFamily="18" charset="0"/>
            </a:endParaRPr>
          </a:p>
          <a:p>
            <a:pPr indent="17463" eaLnBrk="1" hangingPunct="1">
              <a:spcBef>
                <a:spcPct val="30000"/>
              </a:spcBef>
              <a:buFont typeface="Wingdings" pitchFamily="2" charset="2"/>
              <a:buNone/>
              <a:defRPr/>
            </a:pPr>
            <a:r>
              <a:rPr lang="en-US" altLang="zh-CN" sz="2400" dirty="0" err="1" smtClean="0">
                <a:solidFill>
                  <a:schemeClr val="tx2"/>
                </a:solidFill>
                <a:latin typeface="Times New Roman" pitchFamily="18" charset="0"/>
              </a:rPr>
              <a:t>producer_i</a:t>
            </a:r>
            <a:r>
              <a:rPr lang="en-US" altLang="zh-CN" sz="2400" dirty="0" smtClean="0"/>
              <a:t> </a:t>
            </a:r>
            <a:r>
              <a:rPr lang="zh-CN" altLang="en-US" sz="2400" dirty="0" smtClean="0"/>
              <a:t>与</a:t>
            </a:r>
            <a:r>
              <a:rPr lang="en-US" altLang="zh-CN" sz="2400" dirty="0" smtClean="0">
                <a:solidFill>
                  <a:schemeClr val="tx2"/>
                </a:solidFill>
                <a:latin typeface="Times New Roman" pitchFamily="18" charset="0"/>
              </a:rPr>
              <a:t>consumer_ j</a:t>
            </a:r>
            <a:r>
              <a:rPr lang="zh-CN" altLang="en-US" sz="2400" dirty="0" smtClean="0">
                <a:latin typeface="Times New Roman" pitchFamily="18" charset="0"/>
              </a:rPr>
              <a:t>间有</a:t>
            </a:r>
            <a:r>
              <a:rPr lang="zh-CN" altLang="en-US" sz="2400" u="sng" dirty="0" smtClean="0">
                <a:latin typeface="Times New Roman" pitchFamily="18" charset="0"/>
              </a:rPr>
              <a:t>共享变量</a:t>
            </a:r>
            <a:r>
              <a:rPr lang="en-US" altLang="zh-CN" sz="2400" u="sng" dirty="0" smtClean="0">
                <a:solidFill>
                  <a:schemeClr val="tx2"/>
                </a:solidFill>
                <a:latin typeface="Times New Roman" pitchFamily="18" charset="0"/>
              </a:rPr>
              <a:t>counter</a:t>
            </a:r>
            <a:r>
              <a:rPr lang="zh-CN" altLang="en-US" sz="2400" dirty="0" smtClean="0">
                <a:latin typeface="Times New Roman" pitchFamily="18" charset="0"/>
              </a:rPr>
              <a:t>；</a:t>
            </a:r>
          </a:p>
          <a:p>
            <a:pPr indent="17463" eaLnBrk="1" hangingPunct="1">
              <a:spcBef>
                <a:spcPct val="30000"/>
              </a:spcBef>
              <a:buFont typeface="Wingdings" pitchFamily="2" charset="2"/>
              <a:buNone/>
              <a:defRPr/>
            </a:pPr>
            <a:r>
              <a:rPr lang="en-US" altLang="zh-CN" sz="2400" dirty="0" err="1" smtClean="0">
                <a:solidFill>
                  <a:schemeClr val="tx2"/>
                </a:solidFill>
                <a:latin typeface="Times New Roman" pitchFamily="18" charset="0"/>
              </a:rPr>
              <a:t>producer_i</a:t>
            </a:r>
            <a:r>
              <a:rPr lang="en-US" altLang="zh-CN" sz="2400" dirty="0" smtClean="0"/>
              <a:t> </a:t>
            </a:r>
            <a:r>
              <a:rPr lang="zh-CN" altLang="en-US" sz="2400" dirty="0" smtClean="0"/>
              <a:t>与</a:t>
            </a:r>
            <a:r>
              <a:rPr lang="en-US" altLang="zh-CN" sz="2400" dirty="0" smtClean="0">
                <a:solidFill>
                  <a:schemeClr val="tx2"/>
                </a:solidFill>
                <a:latin typeface="Times New Roman" pitchFamily="18" charset="0"/>
              </a:rPr>
              <a:t>producer_ </a:t>
            </a:r>
            <a:r>
              <a:rPr lang="en-US" altLang="zh-CN" sz="2400" dirty="0">
                <a:solidFill>
                  <a:schemeClr val="tx2"/>
                </a:solidFill>
                <a:latin typeface="Times New Roman" pitchFamily="18" charset="0"/>
              </a:rPr>
              <a:t>j</a:t>
            </a:r>
            <a:r>
              <a:rPr lang="zh-CN" altLang="en-US" sz="2400" dirty="0" smtClean="0">
                <a:latin typeface="Times New Roman" pitchFamily="18" charset="0"/>
              </a:rPr>
              <a:t>间有</a:t>
            </a:r>
            <a:r>
              <a:rPr lang="zh-CN" altLang="en-US" sz="2400" u="sng" dirty="0" smtClean="0">
                <a:latin typeface="Times New Roman" pitchFamily="18" charset="0"/>
              </a:rPr>
              <a:t>共享变量</a:t>
            </a:r>
            <a:r>
              <a:rPr lang="en-US" altLang="zh-CN" sz="2400" u="sng" dirty="0" smtClean="0">
                <a:solidFill>
                  <a:schemeClr val="tx2"/>
                </a:solidFill>
                <a:latin typeface="Times New Roman" pitchFamily="18" charset="0"/>
              </a:rPr>
              <a:t>in</a:t>
            </a:r>
            <a:r>
              <a:rPr lang="zh-CN" altLang="en-US" sz="2400" dirty="0" smtClean="0">
                <a:latin typeface="Times New Roman" pitchFamily="18" charset="0"/>
              </a:rPr>
              <a:t>；</a:t>
            </a:r>
            <a:r>
              <a:rPr lang="zh-CN" altLang="en-US" sz="2000" dirty="0" smtClean="0">
                <a:latin typeface="Times New Roman" pitchFamily="18" charset="0"/>
              </a:rPr>
              <a:t>生产</a:t>
            </a:r>
            <a:r>
              <a:rPr lang="en-US" altLang="zh-CN" sz="2000" dirty="0" smtClean="0">
                <a:latin typeface="Times New Roman" pitchFamily="18" charset="0"/>
              </a:rPr>
              <a:t>10</a:t>
            </a:r>
            <a:r>
              <a:rPr lang="zh-CN" altLang="en-US" sz="2000" dirty="0" smtClean="0">
                <a:latin typeface="Times New Roman" pitchFamily="18" charset="0"/>
              </a:rPr>
              <a:t>个可能只放</a:t>
            </a:r>
            <a:r>
              <a:rPr lang="en-US" altLang="zh-CN" sz="2000" dirty="0" smtClean="0">
                <a:latin typeface="Times New Roman" pitchFamily="18" charset="0"/>
              </a:rPr>
              <a:t>8</a:t>
            </a:r>
            <a:r>
              <a:rPr lang="zh-CN" altLang="en-US" sz="2000" dirty="0" smtClean="0">
                <a:latin typeface="Times New Roman" pitchFamily="18" charset="0"/>
              </a:rPr>
              <a:t>个</a:t>
            </a:r>
          </a:p>
          <a:p>
            <a:pPr indent="17463" eaLnBrk="1" hangingPunct="1">
              <a:spcBef>
                <a:spcPct val="30000"/>
              </a:spcBef>
              <a:buNone/>
              <a:defRPr/>
            </a:pPr>
            <a:r>
              <a:rPr lang="en-US" altLang="zh-CN" sz="2400" dirty="0" err="1" smtClean="0">
                <a:solidFill>
                  <a:schemeClr val="tx2"/>
                </a:solidFill>
                <a:latin typeface="Times New Roman" pitchFamily="18" charset="0"/>
              </a:rPr>
              <a:t>consumer_i</a:t>
            </a:r>
            <a:r>
              <a:rPr lang="en-US" altLang="zh-CN" sz="2400" dirty="0" smtClean="0"/>
              <a:t> </a:t>
            </a:r>
            <a:r>
              <a:rPr lang="zh-CN" altLang="en-US" sz="2400" dirty="0" smtClean="0"/>
              <a:t>与</a:t>
            </a:r>
            <a:r>
              <a:rPr lang="en-US" altLang="zh-CN" sz="2400" dirty="0" smtClean="0">
                <a:solidFill>
                  <a:schemeClr val="tx2"/>
                </a:solidFill>
                <a:latin typeface="Times New Roman" pitchFamily="18" charset="0"/>
              </a:rPr>
              <a:t>consumer_ j</a:t>
            </a:r>
            <a:r>
              <a:rPr lang="zh-CN" altLang="en-US" sz="2400" dirty="0" smtClean="0">
                <a:latin typeface="Times New Roman" pitchFamily="18" charset="0"/>
              </a:rPr>
              <a:t>间有</a:t>
            </a:r>
            <a:r>
              <a:rPr lang="zh-CN" altLang="en-US" sz="2400" u="sng" dirty="0" smtClean="0">
                <a:latin typeface="Times New Roman" pitchFamily="18" charset="0"/>
              </a:rPr>
              <a:t>共享变量</a:t>
            </a:r>
            <a:r>
              <a:rPr lang="en-US" altLang="zh-CN" sz="2400" u="sng" dirty="0">
                <a:solidFill>
                  <a:schemeClr val="tx2"/>
                </a:solidFill>
                <a:latin typeface="Times New Roman" pitchFamily="18" charset="0"/>
              </a:rPr>
              <a:t>out</a:t>
            </a:r>
            <a:r>
              <a:rPr lang="zh-CN" altLang="en-US" sz="2400" dirty="0" smtClean="0">
                <a:latin typeface="Times New Roman" pitchFamily="18" charset="0"/>
              </a:rPr>
              <a:t>；</a:t>
            </a:r>
            <a:r>
              <a:rPr lang="zh-CN" altLang="en-US" sz="1900" dirty="0">
                <a:latin typeface="Times New Roman" pitchFamily="18" charset="0"/>
              </a:rPr>
              <a:t>消</a:t>
            </a:r>
            <a:r>
              <a:rPr lang="zh-CN" altLang="en-US" sz="1900" dirty="0" smtClean="0">
                <a:latin typeface="Times New Roman" pitchFamily="18" charset="0"/>
              </a:rPr>
              <a:t>费</a:t>
            </a:r>
            <a:r>
              <a:rPr lang="en-US" altLang="zh-CN" sz="1900" dirty="0" smtClean="0">
                <a:latin typeface="Times New Roman" pitchFamily="18" charset="0"/>
              </a:rPr>
              <a:t>10</a:t>
            </a:r>
            <a:r>
              <a:rPr lang="zh-CN" altLang="en-US" sz="1900" dirty="0" smtClean="0">
                <a:latin typeface="Times New Roman" pitchFamily="18" charset="0"/>
              </a:rPr>
              <a:t>个可能只取</a:t>
            </a:r>
            <a:r>
              <a:rPr lang="en-US" altLang="zh-CN" sz="1900" dirty="0" smtClean="0">
                <a:latin typeface="Times New Roman" pitchFamily="18" charset="0"/>
              </a:rPr>
              <a:t>8</a:t>
            </a:r>
            <a:r>
              <a:rPr lang="zh-CN" altLang="en-US" sz="1900" dirty="0" smtClean="0">
                <a:latin typeface="Times New Roman" pitchFamily="18" charset="0"/>
              </a:rPr>
              <a:t>个</a:t>
            </a:r>
            <a:endParaRPr lang="zh-CN" altLang="en-US" sz="1900" dirty="0">
              <a:latin typeface="Times New Roman" pitchFamily="18" charset="0"/>
            </a:endParaRPr>
          </a:p>
          <a:p>
            <a:pPr eaLnBrk="1" hangingPunct="1">
              <a:lnSpc>
                <a:spcPct val="120000"/>
              </a:lnSpc>
              <a:spcBef>
                <a:spcPct val="30000"/>
              </a:spcBef>
              <a:buFont typeface="Wingdings" pitchFamily="2" charset="2"/>
              <a:buNone/>
              <a:defRPr/>
            </a:pPr>
            <a:r>
              <a:rPr lang="zh-CN" altLang="en-US" sz="2400" dirty="0" smtClean="0">
                <a:latin typeface="Times New Roman" pitchFamily="18" charset="0"/>
              </a:rPr>
              <a:t>    共同表现在：</a:t>
            </a:r>
            <a:r>
              <a:rPr lang="zh-CN" altLang="en-US" sz="2400" dirty="0">
                <a:latin typeface="Times New Roman" pitchFamily="18" charset="0"/>
              </a:rPr>
              <a:t>各</a:t>
            </a:r>
            <a:r>
              <a:rPr lang="zh-CN" altLang="en-US" sz="2400" dirty="0" smtClean="0">
                <a:latin typeface="Times New Roman" pitchFamily="18" charset="0"/>
              </a:rPr>
              <a:t>共享变量结果是不确定的</a:t>
            </a:r>
            <a:r>
              <a:rPr lang="en-US" altLang="zh-CN" sz="2400" dirty="0" smtClean="0">
                <a:latin typeface="Times New Roman" pitchFamily="18" charset="0"/>
              </a:rPr>
              <a:t>(</a:t>
            </a:r>
            <a:r>
              <a:rPr lang="zh-CN" altLang="en-US" sz="2400" dirty="0" smtClean="0">
                <a:latin typeface="Times New Roman" pitchFamily="18" charset="0"/>
              </a:rPr>
              <a:t>不确的</a:t>
            </a:r>
            <a:r>
              <a:rPr lang="en-US" altLang="zh-CN" sz="2400" dirty="0" smtClean="0">
                <a:latin typeface="Times New Roman" pitchFamily="18" charset="0"/>
              </a:rPr>
              <a:t>)</a:t>
            </a:r>
            <a:r>
              <a:rPr lang="zh-CN" altLang="en-US" sz="2400" dirty="0" smtClean="0">
                <a:latin typeface="Times New Roman" pitchFamily="18" charset="0"/>
              </a:rPr>
              <a:t>。</a:t>
            </a:r>
            <a:endParaRPr lang="en-US" altLang="zh-CN" sz="2400" dirty="0" smtClean="0">
              <a:latin typeface="Times New Roman" pitchFamily="18" charset="0"/>
            </a:endParaRPr>
          </a:p>
          <a:p>
            <a:pPr eaLnBrk="1" hangingPunct="1">
              <a:lnSpc>
                <a:spcPct val="120000"/>
              </a:lnSpc>
              <a:spcBef>
                <a:spcPct val="30000"/>
              </a:spcBef>
              <a:buFont typeface="Wingdings" pitchFamily="2" charset="2"/>
              <a:buNone/>
              <a:defRPr/>
            </a:pPr>
            <a:r>
              <a:rPr lang="en-US" altLang="zh-CN" sz="2400" dirty="0">
                <a:latin typeface="Times New Roman" pitchFamily="18" charset="0"/>
              </a:rPr>
              <a:t> </a:t>
            </a:r>
            <a:r>
              <a:rPr lang="en-US" altLang="zh-CN" sz="2400" dirty="0" smtClean="0">
                <a:latin typeface="Times New Roman" pitchFamily="18" charset="0"/>
              </a:rPr>
              <a:t>   </a:t>
            </a:r>
            <a:r>
              <a:rPr lang="zh-CN" altLang="en-US" sz="2400" dirty="0" smtClean="0">
                <a:latin typeface="Times New Roman" pitchFamily="18" charset="0"/>
              </a:rPr>
              <a:t>为此，需要</a:t>
            </a:r>
            <a:r>
              <a:rPr lang="zh-CN" altLang="en-US" sz="2400" dirty="0" smtClean="0">
                <a:solidFill>
                  <a:schemeClr val="tx2"/>
                </a:solidFill>
                <a:latin typeface="Times New Roman" pitchFamily="18" charset="0"/>
              </a:rPr>
              <a:t>互斥性地访问</a:t>
            </a:r>
            <a:r>
              <a:rPr lang="zh-CN" altLang="en-US" sz="2400" dirty="0" smtClean="0">
                <a:latin typeface="Times New Roman" pitchFamily="18" charset="0"/>
              </a:rPr>
              <a:t>，这些资源就叫</a:t>
            </a:r>
            <a:r>
              <a:rPr lang="zh-CN" altLang="en-US" sz="2400" b="1" dirty="0" smtClean="0">
                <a:solidFill>
                  <a:schemeClr val="tx2"/>
                </a:solidFill>
                <a:latin typeface="Times New Roman" pitchFamily="18" charset="0"/>
              </a:rPr>
              <a:t>临界资源</a:t>
            </a:r>
            <a:r>
              <a:rPr lang="zh-CN" altLang="en-US" sz="2400" dirty="0" smtClean="0">
                <a:latin typeface="Times New Roman" pitchFamily="18" charset="0"/>
              </a:rPr>
              <a:t>。</a:t>
            </a:r>
          </a:p>
          <a:p>
            <a:pPr eaLnBrk="1" hangingPunct="1">
              <a:lnSpc>
                <a:spcPct val="120000"/>
              </a:lnSpc>
              <a:spcBef>
                <a:spcPct val="30000"/>
              </a:spcBef>
              <a:buNone/>
              <a:defRPr/>
            </a:pPr>
            <a:r>
              <a:rPr lang="zh-CN" altLang="en-US" sz="2400" dirty="0" smtClean="0">
                <a:latin typeface="Times New Roman" pitchFamily="18" charset="0"/>
              </a:rPr>
              <a:t>     </a:t>
            </a:r>
            <a:r>
              <a:rPr lang="zh-CN" altLang="en-US" sz="2400" dirty="0">
                <a:latin typeface="Times New Roman" pitchFamily="18" charset="0"/>
              </a:rPr>
              <a:t>怎</a:t>
            </a:r>
            <a:r>
              <a:rPr lang="zh-CN" altLang="en-US" sz="2400" dirty="0" smtClean="0">
                <a:latin typeface="Times New Roman" pitchFamily="18" charset="0"/>
              </a:rPr>
              <a:t>样实现互斥性访问呢？</a:t>
            </a:r>
            <a:r>
              <a:rPr lang="zh-CN" altLang="en-US" sz="2400" dirty="0">
                <a:solidFill>
                  <a:srgbClr val="FFFFFF"/>
                </a:solidFill>
                <a:latin typeface="Times New Roman" pitchFamily="18" charset="0"/>
              </a:rPr>
              <a:t>用</a:t>
            </a:r>
            <a:r>
              <a:rPr lang="zh-CN" altLang="en-US" sz="2400" b="1" dirty="0">
                <a:solidFill>
                  <a:srgbClr val="FF0000"/>
                </a:solidFill>
                <a:latin typeface="Times New Roman" pitchFamily="18" charset="0"/>
              </a:rPr>
              <a:t>信号量</a:t>
            </a:r>
            <a:r>
              <a:rPr lang="en-US" altLang="zh-CN" sz="2400" b="1" baseline="30000" dirty="0">
                <a:solidFill>
                  <a:srgbClr val="FFFF00"/>
                </a:solidFill>
                <a:latin typeface="Times New Roman" pitchFamily="18" charset="0"/>
              </a:rPr>
              <a:t>1</a:t>
            </a:r>
            <a:r>
              <a:rPr lang="zh-CN" altLang="en-US" sz="2400" dirty="0">
                <a:solidFill>
                  <a:srgbClr val="FFFFFF"/>
                </a:solidFill>
                <a:latin typeface="Times New Roman" pitchFamily="18" charset="0"/>
              </a:rPr>
              <a:t>或</a:t>
            </a:r>
            <a:r>
              <a:rPr lang="zh-CN" altLang="en-US" sz="2400" b="1" dirty="0">
                <a:solidFill>
                  <a:srgbClr val="FF0000"/>
                </a:solidFill>
                <a:latin typeface="Times New Roman" pitchFamily="18" charset="0"/>
              </a:rPr>
              <a:t>管程</a:t>
            </a:r>
            <a:r>
              <a:rPr lang="en-US" altLang="zh-CN" sz="2400" b="1" baseline="30000" dirty="0">
                <a:solidFill>
                  <a:srgbClr val="FFFF00"/>
                </a:solidFill>
                <a:latin typeface="Times New Roman" pitchFamily="18" charset="0"/>
              </a:rPr>
              <a:t>2</a:t>
            </a:r>
            <a:r>
              <a:rPr lang="zh-CN" altLang="en-US" sz="2400" dirty="0">
                <a:solidFill>
                  <a:srgbClr val="FFFFFF"/>
                </a:solidFill>
                <a:latin typeface="Times New Roman" pitchFamily="18" charset="0"/>
              </a:rPr>
              <a:t>机</a:t>
            </a:r>
            <a:r>
              <a:rPr lang="zh-CN" altLang="en-US" sz="2400" dirty="0" smtClean="0">
                <a:solidFill>
                  <a:srgbClr val="FFFFFF"/>
                </a:solidFill>
                <a:latin typeface="Times New Roman" pitchFamily="18" charset="0"/>
              </a:rPr>
              <a:t>制</a:t>
            </a:r>
            <a:r>
              <a:rPr lang="zh-CN" altLang="en-US" sz="2400" dirty="0" smtClean="0">
                <a:latin typeface="Times New Roman" pitchFamily="18" charset="0"/>
              </a:rPr>
              <a:t>。</a:t>
            </a:r>
            <a:endParaRPr lang="en-US" altLang="zh-CN" sz="2400" dirty="0" smtClean="0">
              <a:latin typeface="Times New Roman" pitchFamily="18" charset="0"/>
            </a:endParaRPr>
          </a:p>
          <a:p>
            <a:pPr eaLnBrk="1" hangingPunct="1">
              <a:lnSpc>
                <a:spcPct val="120000"/>
              </a:lnSpc>
              <a:spcBef>
                <a:spcPct val="30000"/>
              </a:spcBef>
              <a:buFont typeface="Wingdings" pitchFamily="2" charset="2"/>
              <a:buNone/>
              <a:defRPr/>
            </a:pPr>
            <a:endParaRPr lang="zh-CN" altLang="en-US" sz="2400" dirty="0" smtClean="0">
              <a:latin typeface="Times New Roman" pitchFamily="18" charset="0"/>
            </a:endParaRPr>
          </a:p>
          <a:p>
            <a:pPr eaLnBrk="1" hangingPunct="1">
              <a:buFont typeface="Wingdings" pitchFamily="2" charset="2"/>
              <a:buNone/>
              <a:defRPr/>
            </a:pPr>
            <a:endParaRPr lang="en-US" altLang="zh-CN" sz="2400" dirty="0" smtClean="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4"/>
          <p:cNvSpPr>
            <a:spLocks noGrp="1"/>
          </p:cNvSpPr>
          <p:nvPr>
            <p:ph idx="1"/>
          </p:nvPr>
        </p:nvSpPr>
        <p:spPr>
          <a:xfrm>
            <a:off x="323528" y="980728"/>
            <a:ext cx="8540750" cy="4884737"/>
          </a:xfrm>
        </p:spPr>
        <p:txBody>
          <a:bodyPr/>
          <a:lstStyle/>
          <a:p>
            <a:pPr eaLnBrk="1" hangingPunct="1">
              <a:buFont typeface="Wingdings" pitchFamily="2" charset="2"/>
              <a:buChar char="Ø"/>
            </a:pPr>
            <a:r>
              <a:rPr lang="zh-CN" altLang="en-US" sz="2800" dirty="0" smtClean="0"/>
              <a:t>引入进程的必要性</a:t>
            </a:r>
            <a:r>
              <a:rPr lang="zh-CN" altLang="en-US" sz="2800" b="1" dirty="0" smtClean="0">
                <a:solidFill>
                  <a:srgbClr val="FF0000"/>
                </a:solidFill>
              </a:rPr>
              <a:t>（略）</a:t>
            </a:r>
            <a:endParaRPr lang="en-US" altLang="zh-CN" sz="2800" b="1" dirty="0" smtClean="0">
              <a:solidFill>
                <a:srgbClr val="FF0000"/>
              </a:solidFill>
            </a:endParaRPr>
          </a:p>
          <a:p>
            <a:pPr eaLnBrk="1" hangingPunct="1">
              <a:lnSpc>
                <a:spcPct val="126000"/>
              </a:lnSpc>
              <a:buClr>
                <a:srgbClr val="FFC000"/>
              </a:buClr>
              <a:buSzPct val="72000"/>
              <a:buFont typeface="Wingdings" panose="05000000000000000000" pitchFamily="2" charset="2"/>
              <a:buChar char="u"/>
            </a:pPr>
            <a:r>
              <a:rPr lang="zh-CN" altLang="en-US" sz="2600" dirty="0"/>
              <a:t>前</a:t>
            </a:r>
            <a:r>
              <a:rPr lang="zh-CN" altLang="en-US" sz="2600" dirty="0" smtClean="0"/>
              <a:t>面已讲</a:t>
            </a:r>
            <a:r>
              <a:rPr lang="zh-CN" altLang="en-US" sz="2600" u="sng" dirty="0" smtClean="0"/>
              <a:t>为什么要引入进程</a:t>
            </a:r>
            <a:r>
              <a:rPr lang="zh-CN" altLang="en-US" sz="2600" dirty="0" smtClean="0"/>
              <a:t>：因为用户想使用</a:t>
            </a:r>
            <a:r>
              <a:rPr lang="zh-CN" altLang="en-US" sz="2600" b="1" dirty="0" smtClean="0">
                <a:solidFill>
                  <a:srgbClr val="FFCC66"/>
                </a:solidFill>
              </a:rPr>
              <a:t>虚拟的</a:t>
            </a:r>
            <a:r>
              <a:rPr lang="en-US" altLang="zh-CN" sz="2600" b="1" dirty="0" smtClean="0">
                <a:solidFill>
                  <a:srgbClr val="FFCC66"/>
                </a:solidFill>
              </a:rPr>
              <a:t>CPU</a:t>
            </a:r>
            <a:r>
              <a:rPr lang="zh-CN" altLang="en-US" sz="2600" b="1" dirty="0" smtClean="0">
                <a:solidFill>
                  <a:srgbClr val="FFCC66"/>
                </a:solidFill>
              </a:rPr>
              <a:t>、</a:t>
            </a:r>
            <a:r>
              <a:rPr lang="zh-CN" altLang="en-US" sz="2600" b="1" dirty="0">
                <a:solidFill>
                  <a:srgbClr val="FFCC66"/>
                </a:solidFill>
              </a:rPr>
              <a:t>虚</a:t>
            </a:r>
            <a:r>
              <a:rPr lang="zh-CN" altLang="en-US" sz="2600" b="1" dirty="0" smtClean="0">
                <a:solidFill>
                  <a:srgbClr val="FFCC66"/>
                </a:solidFill>
              </a:rPr>
              <a:t>拟的</a:t>
            </a:r>
            <a:r>
              <a:rPr lang="zh-CN" altLang="en-US" sz="2600" b="1" dirty="0">
                <a:solidFill>
                  <a:srgbClr val="FFCC66"/>
                </a:solidFill>
              </a:rPr>
              <a:t>设</a:t>
            </a:r>
            <a:r>
              <a:rPr lang="zh-CN" altLang="en-US" sz="2600" b="1" dirty="0" smtClean="0">
                <a:solidFill>
                  <a:srgbClr val="FFCC66"/>
                </a:solidFill>
              </a:rPr>
              <a:t>备</a:t>
            </a:r>
            <a:r>
              <a:rPr lang="zh-CN" altLang="en-US" sz="2600" dirty="0" smtClean="0"/>
              <a:t>，同样还想使用</a:t>
            </a:r>
            <a:r>
              <a:rPr lang="zh-CN" altLang="en-US" sz="2600" b="1" dirty="0">
                <a:solidFill>
                  <a:srgbClr val="FFCC66"/>
                </a:solidFill>
              </a:rPr>
              <a:t>虚拟的内存</a:t>
            </a:r>
            <a:r>
              <a:rPr lang="zh-CN" altLang="en-US" sz="2600" dirty="0" smtClean="0"/>
              <a:t>，目标就是提高效率，方便用户。通俗讲就是：</a:t>
            </a:r>
            <a:r>
              <a:rPr lang="zh-CN" altLang="en-US" sz="2600" b="1" dirty="0" smtClean="0">
                <a:solidFill>
                  <a:srgbClr val="FF0000"/>
                </a:solidFill>
              </a:rPr>
              <a:t>少花钱，多办事</a:t>
            </a:r>
            <a:r>
              <a:rPr lang="zh-CN" altLang="en-US" sz="2600" dirty="0" smtClean="0"/>
              <a:t>。</a:t>
            </a:r>
            <a:endParaRPr lang="en-US" altLang="zh-CN" sz="2600" dirty="0" smtClean="0"/>
          </a:p>
          <a:p>
            <a:pPr marL="0" indent="0" eaLnBrk="1" hangingPunct="1">
              <a:lnSpc>
                <a:spcPct val="126000"/>
              </a:lnSpc>
              <a:buNone/>
            </a:pPr>
            <a:r>
              <a:rPr lang="zh-CN" altLang="en-US" sz="2600" dirty="0" smtClean="0"/>
              <a:t>    再例</a:t>
            </a:r>
            <a:r>
              <a:rPr lang="zh-CN" altLang="en-US" sz="2600" dirty="0"/>
              <a:t>：</a:t>
            </a:r>
            <a:r>
              <a:rPr lang="en-US" altLang="zh-CN" sz="2600" dirty="0"/>
              <a:t>Web</a:t>
            </a:r>
            <a:r>
              <a:rPr lang="zh-CN" altLang="en-US" sz="2600" dirty="0"/>
              <a:t>站点对</a:t>
            </a:r>
            <a:r>
              <a:rPr lang="zh-CN" altLang="en-US" sz="2600" b="1" u="sng" dirty="0"/>
              <a:t>用户请求的响应问题</a:t>
            </a:r>
            <a:r>
              <a:rPr lang="en-US" altLang="zh-CN" sz="2600" dirty="0" smtClean="0"/>
              <a:t>(</a:t>
            </a:r>
            <a:r>
              <a:rPr lang="zh-CN" altLang="en-US" sz="2600" dirty="0" smtClean="0"/>
              <a:t>服务器一个程序无法</a:t>
            </a:r>
            <a:r>
              <a:rPr lang="zh-CN" altLang="en-US" sz="2600" dirty="0" smtClean="0">
                <a:solidFill>
                  <a:srgbClr val="FFCC66"/>
                </a:solidFill>
              </a:rPr>
              <a:t>同时处理多个请求</a:t>
            </a:r>
            <a:r>
              <a:rPr lang="zh-CN" altLang="en-US" sz="2600" dirty="0" smtClean="0"/>
              <a:t>，解决办法：</a:t>
            </a:r>
            <a:r>
              <a:rPr lang="en-US" altLang="zh-CN" sz="2600" dirty="0" smtClean="0"/>
              <a:t>1</a:t>
            </a:r>
            <a:r>
              <a:rPr lang="zh-CN" altLang="en-US" sz="2600" dirty="0" smtClean="0"/>
              <a:t>程序变</a:t>
            </a:r>
            <a:r>
              <a:rPr lang="zh-CN" altLang="en-US" sz="2600" dirty="0"/>
              <a:t>多</a:t>
            </a:r>
            <a:r>
              <a:rPr lang="zh-CN" altLang="en-US" sz="2600" dirty="0" smtClean="0"/>
              <a:t>进程</a:t>
            </a:r>
            <a:r>
              <a:rPr lang="en-US" altLang="zh-CN" sz="2600" dirty="0" smtClean="0"/>
              <a:t>)</a:t>
            </a:r>
            <a:r>
              <a:rPr lang="zh-CN" altLang="en-US" sz="2600" dirty="0" smtClean="0"/>
              <a:t>。</a:t>
            </a:r>
            <a:endParaRPr lang="en-US" altLang="zh-CN" sz="1800" dirty="0" smtClean="0"/>
          </a:p>
          <a:p>
            <a:pPr marL="0" indent="0" eaLnBrk="1" hangingPunct="1">
              <a:lnSpc>
                <a:spcPct val="126000"/>
              </a:lnSpc>
              <a:buClr>
                <a:srgbClr val="FFC000"/>
              </a:buClr>
              <a:buSzPct val="72000"/>
              <a:buNone/>
            </a:pPr>
            <a:r>
              <a:rPr lang="zh-CN" altLang="en-US" sz="2600" dirty="0" smtClean="0"/>
              <a:t>    再例</a:t>
            </a:r>
            <a:r>
              <a:rPr lang="zh-CN" altLang="en-US" sz="2600" dirty="0"/>
              <a:t>：</a:t>
            </a:r>
            <a:r>
              <a:rPr lang="en-US" altLang="zh-CN" sz="2600" dirty="0" smtClean="0"/>
              <a:t>Windows</a:t>
            </a:r>
            <a:r>
              <a:rPr lang="zh-CN" altLang="en-US" sz="2600" dirty="0"/>
              <a:t>的</a:t>
            </a:r>
            <a:r>
              <a:rPr lang="zh-CN" altLang="en-US" sz="2600" b="1" u="sng" dirty="0"/>
              <a:t>自动更新</a:t>
            </a:r>
            <a:r>
              <a:rPr lang="zh-CN" altLang="en-US" sz="2600" dirty="0"/>
              <a:t>问题。类似</a:t>
            </a:r>
            <a:r>
              <a:rPr lang="zh-CN" altLang="en-US" sz="2600" dirty="0" smtClean="0"/>
              <a:t>的：防</a:t>
            </a:r>
            <a:r>
              <a:rPr lang="zh-CN" altLang="en-US" sz="2600" dirty="0"/>
              <a:t>病毒软件的系统更新</a:t>
            </a:r>
            <a:r>
              <a:rPr lang="zh-CN" altLang="en-US" sz="2600" dirty="0" smtClean="0"/>
              <a:t>、</a:t>
            </a:r>
            <a:r>
              <a:rPr lang="en-US" altLang="zh-CN" sz="2600" dirty="0" smtClean="0"/>
              <a:t>Office</a:t>
            </a:r>
            <a:r>
              <a:rPr lang="zh-CN" altLang="en-US" sz="2600" dirty="0"/>
              <a:t>系统更</a:t>
            </a:r>
            <a:r>
              <a:rPr lang="zh-CN" altLang="en-US" sz="2600" dirty="0" smtClean="0"/>
              <a:t>新等。</a:t>
            </a:r>
            <a:endParaRPr lang="en-US" altLang="zh-CN" sz="2600" dirty="0"/>
          </a:p>
        </p:txBody>
      </p:sp>
      <p:sp>
        <p:nvSpPr>
          <p:cNvPr id="3891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BDA7143-AEEC-42B8-8FFA-F24265B1DBE0}" type="datetime8">
              <a:rPr kumimoji="0" lang="zh-CN" altLang="en-US" sz="1400" smtClean="0"/>
              <a:t>2022年3月16日12时44分</a:t>
            </a:fld>
            <a:endParaRPr kumimoji="0" lang="en-US" altLang="zh-CN" sz="1400" smtClean="0"/>
          </a:p>
        </p:txBody>
      </p:sp>
      <p:sp>
        <p:nvSpPr>
          <p:cNvPr id="3891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 name="Text Box 4"/>
          <p:cNvSpPr txBox="1">
            <a:spLocks noGrp="1" noChangeArrowheads="1"/>
          </p:cNvSpPr>
          <p:nvPr>
            <p:ph type="title"/>
          </p:nvPr>
        </p:nvSpPr>
        <p:spPr>
          <a:xfrm>
            <a:off x="285750" y="428625"/>
            <a:ext cx="8540750" cy="523875"/>
          </a:xfrm>
        </p:spPr>
        <p:txBody>
          <a:bodyPr>
            <a:spAutoFit/>
          </a:bodyPr>
          <a:lstStyle/>
          <a:p>
            <a:pPr algn="l" eaLnBrk="1" hangingPunct="1">
              <a:defRPr/>
            </a:pPr>
            <a:r>
              <a:rPr kumimoji="1" lang="en-US" altLang="zh-CN" sz="2800" b="1" kern="1200" dirty="0" smtClean="0">
                <a:solidFill>
                  <a:schemeClr val="tx1"/>
                </a:solidFill>
                <a:latin typeface="Times New Roman" pitchFamily="18" charset="0"/>
                <a:cs typeface="+mn-cs"/>
              </a:rPr>
              <a:t>2.2 </a:t>
            </a:r>
            <a:r>
              <a:rPr kumimoji="1" lang="zh-CN" altLang="en-US" sz="2800" b="1" kern="1200" dirty="0" smtClean="0">
                <a:solidFill>
                  <a:schemeClr val="tx1"/>
                </a:solidFill>
                <a:latin typeface="Times New Roman" pitchFamily="18" charset="0"/>
                <a:cs typeface="+mn-cs"/>
              </a:rPr>
              <a:t>进程的描述</a:t>
            </a:r>
          </a:p>
        </p:txBody>
      </p:sp>
      <p:sp>
        <p:nvSpPr>
          <p:cNvPr id="2" name="圆角矩形 1"/>
          <p:cNvSpPr/>
          <p:nvPr/>
        </p:nvSpPr>
        <p:spPr bwMode="auto">
          <a:xfrm>
            <a:off x="323528" y="1556792"/>
            <a:ext cx="8568952" cy="3672408"/>
          </a:xfrm>
          <a:prstGeom prst="round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右箭头 6"/>
          <p:cNvSpPr/>
          <p:nvPr/>
        </p:nvSpPr>
        <p:spPr bwMode="auto">
          <a:xfrm rot="5400000">
            <a:off x="4198540" y="1315462"/>
            <a:ext cx="287011" cy="195650"/>
          </a:xfrm>
          <a:prstGeom prst="rightArrow">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1414D27-D4C7-44CB-B90E-277E930409BD}" type="datetime8">
              <a:rPr kumimoji="0" lang="zh-CN" altLang="en-US" sz="1400" smtClean="0"/>
              <a:t>2022年3月16日12时44分</a:t>
            </a:fld>
            <a:endParaRPr kumimoji="0" lang="en-US" altLang="zh-CN" sz="1400" smtClean="0"/>
          </a:p>
        </p:txBody>
      </p:sp>
      <p:sp>
        <p:nvSpPr>
          <p:cNvPr id="1269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6980" name="Rectangle 2"/>
          <p:cNvSpPr>
            <a:spLocks noGrp="1" noRot="1" noChangeArrowheads="1"/>
          </p:cNvSpPr>
          <p:nvPr>
            <p:ph type="title"/>
          </p:nvPr>
        </p:nvSpPr>
        <p:spPr>
          <a:xfrm>
            <a:off x="301625" y="228600"/>
            <a:ext cx="8540750" cy="896938"/>
          </a:xfrm>
        </p:spPr>
        <p:txBody>
          <a:bodyPr/>
          <a:lstStyle/>
          <a:p>
            <a:pPr algn="l" eaLnBrk="1" hangingPunct="1"/>
            <a:r>
              <a:rPr kumimoji="1" lang="en-US" altLang="zh-CN" sz="2400" b="1" dirty="0" smtClean="0">
                <a:solidFill>
                  <a:schemeClr val="tx1"/>
                </a:solidFill>
                <a:latin typeface="宋体" pitchFamily="2" charset="-122"/>
              </a:rPr>
              <a:t>3. </a:t>
            </a:r>
            <a:r>
              <a:rPr kumimoji="1" lang="zh-CN" altLang="en-US" sz="2600" b="1" dirty="0" smtClean="0">
                <a:solidFill>
                  <a:schemeClr val="tx2"/>
                </a:solidFill>
                <a:latin typeface="宋体" pitchFamily="2" charset="-122"/>
              </a:rPr>
              <a:t>临界区</a:t>
            </a:r>
            <a:r>
              <a:rPr kumimoji="1" lang="en-US" altLang="zh-CN" sz="2400" b="1" dirty="0" smtClean="0">
                <a:solidFill>
                  <a:schemeClr val="tx1"/>
                </a:solidFill>
                <a:latin typeface="Times New Roman" pitchFamily="18" charset="0"/>
              </a:rPr>
              <a:t>(critical section)</a:t>
            </a:r>
          </a:p>
        </p:txBody>
      </p:sp>
      <p:sp>
        <p:nvSpPr>
          <p:cNvPr id="126981" name="Rectangle 3"/>
          <p:cNvSpPr>
            <a:spLocks noGrp="1" noRot="1" noChangeArrowheads="1"/>
          </p:cNvSpPr>
          <p:nvPr>
            <p:ph type="body" idx="1"/>
          </p:nvPr>
        </p:nvSpPr>
        <p:spPr>
          <a:xfrm>
            <a:off x="301625" y="981075"/>
            <a:ext cx="8540750" cy="5327650"/>
          </a:xfrm>
        </p:spPr>
        <p:txBody>
          <a:bodyPr/>
          <a:lstStyle/>
          <a:p>
            <a:pPr eaLnBrk="1" hangingPunct="1">
              <a:lnSpc>
                <a:spcPct val="115000"/>
              </a:lnSpc>
            </a:pPr>
            <a:r>
              <a:rPr kumimoji="1" lang="zh-CN" altLang="en-US" sz="2400" dirty="0"/>
              <a:t>要</a:t>
            </a:r>
            <a:r>
              <a:rPr kumimoji="1" lang="zh-CN" altLang="en-US" sz="2400" dirty="0" smtClean="0"/>
              <a:t>求</a:t>
            </a:r>
            <a:r>
              <a:rPr kumimoji="1" lang="zh-CN" altLang="en-US" sz="2400" dirty="0"/>
              <a:t>：</a:t>
            </a:r>
            <a:r>
              <a:rPr kumimoji="1" lang="zh-CN" altLang="en-US" sz="2400" dirty="0" smtClean="0"/>
              <a:t>多个进程只能</a:t>
            </a:r>
            <a:r>
              <a:rPr kumimoji="1" lang="zh-CN" altLang="en-US" sz="2400" dirty="0" smtClean="0">
                <a:solidFill>
                  <a:schemeClr val="tx2"/>
                </a:solidFill>
              </a:rPr>
              <a:t>以</a:t>
            </a:r>
            <a:r>
              <a:rPr kumimoji="1" lang="zh-CN" altLang="en-US" sz="2400" b="1" u="sng" dirty="0">
                <a:solidFill>
                  <a:srgbClr val="FF0000"/>
                </a:solidFill>
              </a:rPr>
              <a:t>互斥的方式</a:t>
            </a:r>
            <a:r>
              <a:rPr kumimoji="1" lang="zh-CN" altLang="en-US" sz="2400" dirty="0" smtClean="0">
                <a:solidFill>
                  <a:schemeClr val="tx2"/>
                </a:solidFill>
              </a:rPr>
              <a:t>去访问</a:t>
            </a:r>
            <a:r>
              <a:rPr kumimoji="1" lang="zh-CN" altLang="en-US" sz="2400" b="1" dirty="0" smtClean="0">
                <a:solidFill>
                  <a:schemeClr val="tx2"/>
                </a:solidFill>
              </a:rPr>
              <a:t>临界资源</a:t>
            </a:r>
            <a:r>
              <a:rPr kumimoji="1" lang="zh-CN" altLang="en-US" sz="2400" b="1" u="sng" baseline="30000" dirty="0" smtClean="0">
                <a:solidFill>
                  <a:schemeClr val="tx2"/>
                </a:solidFill>
              </a:rPr>
              <a:t>数据</a:t>
            </a:r>
            <a:r>
              <a:rPr kumimoji="1" lang="zh-CN" altLang="en-US" sz="2400" b="1" baseline="30000" dirty="0" smtClean="0">
                <a:solidFill>
                  <a:schemeClr val="tx2"/>
                </a:solidFill>
              </a:rPr>
              <a:t> </a:t>
            </a:r>
            <a:r>
              <a:rPr kumimoji="1" lang="en-US" altLang="zh-CN" sz="2400" b="1" baseline="30000" dirty="0" smtClean="0">
                <a:solidFill>
                  <a:schemeClr val="tx2"/>
                </a:solidFill>
              </a:rPr>
              <a:t>/</a:t>
            </a:r>
            <a:r>
              <a:rPr kumimoji="1" lang="en-US" altLang="zh-CN" sz="2400" b="1" dirty="0" smtClean="0">
                <a:solidFill>
                  <a:schemeClr val="tx2"/>
                </a:solidFill>
              </a:rPr>
              <a:t> </a:t>
            </a:r>
            <a:r>
              <a:rPr kumimoji="1" lang="zh-CN" altLang="en-US" sz="2400" b="1" u="sng" baseline="30000" dirty="0" smtClean="0">
                <a:solidFill>
                  <a:schemeClr val="tx2"/>
                </a:solidFill>
              </a:rPr>
              <a:t>缓冲区</a:t>
            </a:r>
            <a:r>
              <a:rPr kumimoji="1" lang="zh-CN" altLang="en-US" sz="2400" baseline="30000" dirty="0" smtClean="0"/>
              <a:t> </a:t>
            </a:r>
            <a:r>
              <a:rPr kumimoji="1" lang="zh-CN" altLang="en-US" sz="2400" dirty="0" smtClean="0"/>
              <a:t>；</a:t>
            </a:r>
          </a:p>
          <a:p>
            <a:pPr eaLnBrk="1" hangingPunct="1">
              <a:lnSpc>
                <a:spcPct val="115000"/>
              </a:lnSpc>
            </a:pPr>
            <a:r>
              <a:rPr kumimoji="1" lang="zh-CN" altLang="en-US" sz="2400" dirty="0" smtClean="0"/>
              <a:t>定义：在每个进程中</a:t>
            </a:r>
            <a:r>
              <a:rPr kumimoji="1" lang="zh-CN" altLang="en-US" sz="2400" dirty="0" smtClean="0">
                <a:solidFill>
                  <a:schemeClr val="tx2"/>
                </a:solidFill>
              </a:rPr>
              <a:t>访问</a:t>
            </a:r>
            <a:r>
              <a:rPr kumimoji="1" lang="zh-CN" altLang="en-US" sz="2400" u="sng" dirty="0" smtClean="0">
                <a:solidFill>
                  <a:schemeClr val="tx2"/>
                </a:solidFill>
              </a:rPr>
              <a:t>临界资源</a:t>
            </a:r>
            <a:r>
              <a:rPr kumimoji="1" lang="en-US" altLang="zh-CN" sz="2400" baseline="30000" dirty="0" smtClean="0">
                <a:solidFill>
                  <a:schemeClr val="tx2"/>
                </a:solidFill>
              </a:rPr>
              <a:t>2</a:t>
            </a:r>
            <a:r>
              <a:rPr kumimoji="1" lang="zh-CN" altLang="en-US" sz="2400" dirty="0" smtClean="0">
                <a:solidFill>
                  <a:schemeClr val="tx2"/>
                </a:solidFill>
              </a:rPr>
              <a:t>的</a:t>
            </a:r>
            <a:r>
              <a:rPr kumimoji="1" lang="zh-CN" altLang="en-US" sz="2400" b="1" u="sng" dirty="0" smtClean="0">
                <a:solidFill>
                  <a:schemeClr val="tx2"/>
                </a:solidFill>
              </a:rPr>
              <a:t>那段代码</a:t>
            </a:r>
            <a:r>
              <a:rPr kumimoji="1" lang="en-US" altLang="zh-CN" sz="2400" baseline="30000" dirty="0" smtClean="0">
                <a:solidFill>
                  <a:schemeClr val="tx2"/>
                </a:solidFill>
              </a:rPr>
              <a:t>1</a:t>
            </a:r>
            <a:r>
              <a:rPr kumimoji="1" lang="zh-CN" altLang="en-US" sz="2400" dirty="0" smtClean="0"/>
              <a:t>称为</a:t>
            </a:r>
            <a:r>
              <a:rPr kumimoji="1" lang="zh-CN" altLang="en-US" sz="2400" b="1" u="sng" dirty="0">
                <a:solidFill>
                  <a:srgbClr val="FF0000"/>
                </a:solidFill>
              </a:rPr>
              <a:t>临界区</a:t>
            </a:r>
            <a:r>
              <a:rPr kumimoji="1" lang="zh-CN" altLang="en-US" sz="2400" dirty="0" smtClean="0"/>
              <a:t>；</a:t>
            </a:r>
          </a:p>
          <a:p>
            <a:pPr eaLnBrk="1" hangingPunct="1">
              <a:lnSpc>
                <a:spcPct val="115000"/>
              </a:lnSpc>
            </a:pPr>
            <a:r>
              <a:rPr kumimoji="1" lang="zh-CN" altLang="en-US" sz="2400" dirty="0" smtClean="0"/>
              <a:t>进程</a:t>
            </a:r>
            <a:r>
              <a:rPr kumimoji="1" lang="zh-CN" altLang="en-US" sz="2400" u="sng" dirty="0" smtClean="0"/>
              <a:t>互斥地访问</a:t>
            </a:r>
            <a:r>
              <a:rPr kumimoji="1" lang="zh-CN" altLang="en-US" sz="2400" u="sng" dirty="0" smtClean="0">
                <a:solidFill>
                  <a:schemeClr val="tx2"/>
                </a:solidFill>
              </a:rPr>
              <a:t>临界区</a:t>
            </a:r>
            <a:r>
              <a:rPr kumimoji="1" lang="zh-CN" altLang="en-US" sz="2400" dirty="0" smtClean="0"/>
              <a:t>，就可以实现对</a:t>
            </a:r>
            <a:r>
              <a:rPr kumimoji="1" lang="zh-CN" altLang="en-US" sz="2400" dirty="0" smtClean="0">
                <a:solidFill>
                  <a:schemeClr val="tx2"/>
                </a:solidFill>
              </a:rPr>
              <a:t>临界资源</a:t>
            </a:r>
            <a:r>
              <a:rPr kumimoji="1" lang="zh-CN" altLang="en-US" sz="2400" dirty="0" smtClean="0"/>
              <a:t>的互斥访问。</a:t>
            </a:r>
          </a:p>
          <a:p>
            <a:pPr eaLnBrk="1" hangingPunct="1">
              <a:lnSpc>
                <a:spcPct val="115000"/>
              </a:lnSpc>
            </a:pPr>
            <a:r>
              <a:rPr kumimoji="1" lang="zh-CN" altLang="en-US" sz="2400" b="1" dirty="0">
                <a:solidFill>
                  <a:schemeClr val="tx2"/>
                </a:solidFill>
              </a:rPr>
              <a:t>如</a:t>
            </a:r>
            <a:r>
              <a:rPr kumimoji="1" lang="zh-CN" altLang="en-US" sz="2400" b="1" dirty="0" smtClean="0">
                <a:solidFill>
                  <a:schemeClr val="tx2"/>
                </a:solidFill>
              </a:rPr>
              <a:t>何</a:t>
            </a:r>
            <a:r>
              <a:rPr kumimoji="1" lang="zh-CN" altLang="en-US" sz="2400" b="1" dirty="0">
                <a:solidFill>
                  <a:schemeClr val="tx2"/>
                </a:solidFill>
              </a:rPr>
              <a:t>访</a:t>
            </a:r>
            <a:r>
              <a:rPr kumimoji="1" lang="zh-CN" altLang="en-US" sz="2400" b="1" dirty="0" smtClean="0">
                <a:solidFill>
                  <a:schemeClr val="tx2"/>
                </a:solidFill>
              </a:rPr>
              <a:t>问</a:t>
            </a:r>
            <a:r>
              <a:rPr kumimoji="1" lang="zh-CN" altLang="en-US" sz="2400" b="1" dirty="0">
                <a:solidFill>
                  <a:schemeClr val="tx2"/>
                </a:solidFill>
              </a:rPr>
              <a:t>临</a:t>
            </a:r>
            <a:r>
              <a:rPr kumimoji="1" lang="zh-CN" altLang="en-US" sz="2400" b="1" dirty="0" smtClean="0">
                <a:solidFill>
                  <a:schemeClr val="tx2"/>
                </a:solidFill>
              </a:rPr>
              <a:t>界</a:t>
            </a:r>
            <a:r>
              <a:rPr kumimoji="1" lang="zh-CN" altLang="en-US" sz="2400" b="1" dirty="0">
                <a:solidFill>
                  <a:schemeClr val="tx2"/>
                </a:solidFill>
              </a:rPr>
              <a:t>区</a:t>
            </a:r>
            <a:r>
              <a:rPr kumimoji="1" lang="zh-CN" altLang="en-US" sz="2400" dirty="0" smtClean="0"/>
              <a:t>：每个进程在进入临界区之前，应</a:t>
            </a:r>
            <a:r>
              <a:rPr kumimoji="1" lang="zh-CN" altLang="en-US" sz="2400" dirty="0" smtClean="0">
                <a:solidFill>
                  <a:schemeClr val="tx2"/>
                </a:solidFill>
              </a:rPr>
              <a:t>先检查</a:t>
            </a:r>
            <a:r>
              <a:rPr kumimoji="1" lang="zh-CN" altLang="en-US" sz="2400" dirty="0" smtClean="0"/>
              <a:t>临界区是否有其它进程正在访问其中的临界资源，若 </a:t>
            </a:r>
          </a:p>
          <a:p>
            <a:pPr eaLnBrk="1" hangingPunct="1">
              <a:lnSpc>
                <a:spcPct val="115000"/>
              </a:lnSpc>
              <a:buFont typeface="Wingdings" pitchFamily="2" charset="2"/>
              <a:buNone/>
            </a:pPr>
            <a:r>
              <a:rPr kumimoji="1" lang="zh-CN" altLang="en-US" sz="2400" dirty="0" smtClean="0"/>
              <a:t>        </a:t>
            </a:r>
            <a:r>
              <a:rPr kumimoji="1" lang="zh-CN" altLang="en-US" sz="2400" dirty="0" smtClean="0">
                <a:solidFill>
                  <a:schemeClr val="tx2"/>
                </a:solidFill>
              </a:rPr>
              <a:t>有</a:t>
            </a:r>
            <a:r>
              <a:rPr kumimoji="1" lang="zh-CN" altLang="en-US" sz="2400" dirty="0" smtClean="0"/>
              <a:t>：则</a:t>
            </a:r>
            <a:r>
              <a:rPr kumimoji="1" lang="zh-CN" altLang="en-US" sz="2400" b="1" dirty="0" smtClean="0">
                <a:solidFill>
                  <a:srgbClr val="F8C024"/>
                </a:solidFill>
              </a:rPr>
              <a:t>不能</a:t>
            </a:r>
            <a:r>
              <a:rPr kumimoji="1" lang="zh-CN" altLang="en-US" sz="2400" u="sng" dirty="0" smtClean="0"/>
              <a:t>进入</a:t>
            </a:r>
            <a:r>
              <a:rPr kumimoji="1" lang="zh-CN" altLang="en-US" sz="2400" dirty="0" smtClean="0"/>
              <a:t>临界区，不能</a:t>
            </a:r>
            <a:r>
              <a:rPr kumimoji="1" lang="zh-CN" altLang="en-US" sz="2400" u="sng" dirty="0" smtClean="0"/>
              <a:t>访问</a:t>
            </a:r>
            <a:r>
              <a:rPr kumimoji="1" lang="zh-CN" altLang="en-US" sz="2400" dirty="0" smtClean="0"/>
              <a:t>临界资源；</a:t>
            </a:r>
          </a:p>
          <a:p>
            <a:pPr eaLnBrk="1" hangingPunct="1">
              <a:lnSpc>
                <a:spcPct val="115000"/>
              </a:lnSpc>
              <a:buFont typeface="Wingdings" pitchFamily="2" charset="2"/>
              <a:buNone/>
            </a:pPr>
            <a:r>
              <a:rPr kumimoji="1" lang="zh-CN" altLang="en-US" sz="2400" dirty="0" smtClean="0"/>
              <a:t>        </a:t>
            </a:r>
            <a:r>
              <a:rPr kumimoji="1" lang="zh-CN" altLang="en-US" sz="2400" dirty="0" smtClean="0">
                <a:solidFill>
                  <a:schemeClr val="tx2"/>
                </a:solidFill>
              </a:rPr>
              <a:t>没有</a:t>
            </a:r>
            <a:r>
              <a:rPr kumimoji="1" lang="zh-CN" altLang="en-US" sz="2400" dirty="0" smtClean="0"/>
              <a:t>：则</a:t>
            </a:r>
            <a:r>
              <a:rPr kumimoji="1" lang="zh-CN" altLang="en-US" sz="2400" b="1" dirty="0">
                <a:solidFill>
                  <a:srgbClr val="F8C024"/>
                </a:solidFill>
              </a:rPr>
              <a:t>可</a:t>
            </a:r>
            <a:r>
              <a:rPr kumimoji="1" lang="zh-CN" altLang="en-US" sz="2400" u="sng" dirty="0" smtClean="0"/>
              <a:t>进入</a:t>
            </a:r>
            <a:r>
              <a:rPr kumimoji="1" lang="zh-CN" altLang="en-US" sz="2400" dirty="0" smtClean="0"/>
              <a:t>临界区，可</a:t>
            </a:r>
            <a:r>
              <a:rPr kumimoji="1" lang="zh-CN" altLang="en-US" sz="2400" u="sng" dirty="0" smtClean="0"/>
              <a:t>访问</a:t>
            </a:r>
            <a:r>
              <a:rPr kumimoji="1" lang="zh-CN" altLang="en-US" sz="2400" dirty="0" smtClean="0"/>
              <a:t>临界资源，并为该区</a:t>
            </a:r>
            <a:r>
              <a:rPr kumimoji="1" lang="zh-CN" altLang="en-US" sz="2400" u="sng" dirty="0" smtClean="0"/>
              <a:t>设置</a:t>
            </a:r>
            <a:r>
              <a:rPr kumimoji="1" lang="zh-CN" altLang="en-US" sz="2400" dirty="0" smtClean="0"/>
              <a:t>正在被访问标志；</a:t>
            </a:r>
          </a:p>
          <a:p>
            <a:pPr eaLnBrk="1" hangingPunct="1">
              <a:lnSpc>
                <a:spcPct val="115000"/>
              </a:lnSpc>
            </a:pPr>
            <a:r>
              <a:rPr kumimoji="1" lang="zh-CN" altLang="en-US" sz="2400" dirty="0" smtClean="0"/>
              <a:t>检查临界区是否正在被访问的一段代码叫</a:t>
            </a:r>
            <a:r>
              <a:rPr kumimoji="1" lang="zh-CN" altLang="en-US" sz="2400" b="1" dirty="0">
                <a:solidFill>
                  <a:schemeClr val="tx2"/>
                </a:solidFill>
              </a:rPr>
              <a:t>进入区</a:t>
            </a:r>
            <a:r>
              <a:rPr kumimoji="1" lang="zh-CN" altLang="en-US" sz="2400" dirty="0" smtClean="0"/>
              <a:t>；</a:t>
            </a:r>
          </a:p>
          <a:p>
            <a:pPr eaLnBrk="1" hangingPunct="1">
              <a:lnSpc>
                <a:spcPct val="115000"/>
              </a:lnSpc>
            </a:pPr>
            <a:r>
              <a:rPr kumimoji="1" lang="zh-CN" altLang="en-US" sz="2400" dirty="0" smtClean="0"/>
              <a:t>当进程退出临界区时，要清除正在被访问标志，以允许其它进程进入，该段代码叫</a:t>
            </a:r>
            <a:r>
              <a:rPr kumimoji="1" lang="zh-CN" altLang="en-US" sz="2400" b="1" dirty="0">
                <a:solidFill>
                  <a:schemeClr val="tx2"/>
                </a:solidFill>
              </a:rPr>
              <a:t>退出区</a:t>
            </a:r>
            <a:r>
              <a:rPr kumimoji="1" lang="zh-CN" altLang="en-US" sz="2400" dirty="0" smtClean="0"/>
              <a:t>。</a:t>
            </a:r>
          </a:p>
        </p:txBody>
      </p:sp>
      <p:cxnSp>
        <p:nvCxnSpPr>
          <p:cNvPr id="7" name="直接箭头连接符 6"/>
          <p:cNvCxnSpPr/>
          <p:nvPr/>
        </p:nvCxnSpPr>
        <p:spPr bwMode="auto">
          <a:xfrm flipH="1" flipV="1">
            <a:off x="4211960" y="1412776"/>
            <a:ext cx="432048" cy="144016"/>
          </a:xfrm>
          <a:prstGeom prst="straightConnector1">
            <a:avLst/>
          </a:prstGeom>
          <a:noFill/>
          <a:ln w="19050" cap="flat" cmpd="sng" algn="ctr">
            <a:solidFill>
              <a:srgbClr val="FFFF00"/>
            </a:solidFill>
            <a:prstDash val="sysDash"/>
            <a:round/>
            <a:headEnd type="none" w="med" len="med"/>
            <a:tailEnd type="arrow"/>
          </a:ln>
          <a:effectLst/>
        </p:spPr>
      </p:cxnSp>
      <p:cxnSp>
        <p:nvCxnSpPr>
          <p:cNvPr id="8" name="直接箭头连接符 7"/>
          <p:cNvCxnSpPr/>
          <p:nvPr/>
        </p:nvCxnSpPr>
        <p:spPr bwMode="auto">
          <a:xfrm flipV="1">
            <a:off x="3563888" y="1916832"/>
            <a:ext cx="800472" cy="144016"/>
          </a:xfrm>
          <a:prstGeom prst="straightConnector1">
            <a:avLst/>
          </a:prstGeom>
          <a:noFill/>
          <a:ln w="19050" cap="flat" cmpd="sng" algn="ctr">
            <a:solidFill>
              <a:srgbClr val="FFFF00"/>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12CB5C2-E2CE-40E2-B173-6CA9523E48F3}" type="datetime8">
              <a:rPr kumimoji="0" lang="zh-CN" altLang="en-US" sz="1400" smtClean="0"/>
              <a:t>2022年3月16日12时44分</a:t>
            </a:fld>
            <a:endParaRPr kumimoji="0" lang="en-US" altLang="zh-CN" sz="1400" smtClean="0"/>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8005" name="Rectangle 3"/>
          <p:cNvSpPr>
            <a:spLocks noGrp="1" noRot="1" noChangeArrowheads="1"/>
          </p:cNvSpPr>
          <p:nvPr>
            <p:ph type="body" idx="1"/>
          </p:nvPr>
        </p:nvSpPr>
        <p:spPr>
          <a:xfrm>
            <a:off x="301625" y="857250"/>
            <a:ext cx="8540750" cy="5000625"/>
          </a:xfrm>
        </p:spPr>
        <p:txBody>
          <a:bodyPr/>
          <a:lstStyle/>
          <a:p>
            <a:pPr eaLnBrk="1" hangingPunct="1">
              <a:lnSpc>
                <a:spcPct val="125000"/>
              </a:lnSpc>
              <a:spcBef>
                <a:spcPct val="30000"/>
              </a:spcBef>
              <a:buFont typeface="Wingdings" pitchFamily="2" charset="2"/>
              <a:buNone/>
            </a:pPr>
            <a:r>
              <a:rPr kumimoji="1" lang="en-US" altLang="zh-CN" sz="2000" dirty="0" smtClean="0">
                <a:latin typeface="Times New Roman" pitchFamily="18" charset="0"/>
              </a:rPr>
              <a:t>       </a:t>
            </a:r>
            <a:r>
              <a:rPr kumimoji="1" lang="zh-CN" altLang="en-US" sz="2400" dirty="0" smtClean="0">
                <a:latin typeface="Times New Roman" pitchFamily="18" charset="0"/>
              </a:rPr>
              <a:t>一个访问临界资源的循环进程可描述如下：</a:t>
            </a:r>
          </a:p>
          <a:p>
            <a:pPr eaLnBrk="1" hangingPunct="1">
              <a:lnSpc>
                <a:spcPct val="110000"/>
              </a:lnSpc>
              <a:spcBef>
                <a:spcPct val="30000"/>
              </a:spcBef>
              <a:buFont typeface="Wingdings" pitchFamily="2" charset="2"/>
              <a:buNone/>
            </a:pPr>
            <a:r>
              <a:rPr kumimoji="1" lang="zh-CN" altLang="en-US" sz="2000" dirty="0" smtClean="0">
                <a:latin typeface="Times New Roman" pitchFamily="18" charset="0"/>
              </a:rPr>
              <a:t>　　</a:t>
            </a:r>
            <a:r>
              <a:rPr kumimoji="1" lang="en-US" altLang="zh-CN" sz="2400" dirty="0" smtClean="0">
                <a:latin typeface="Times New Roman" pitchFamily="18" charset="0"/>
              </a:rPr>
              <a:t>repeat</a:t>
            </a:r>
          </a:p>
          <a:p>
            <a:pPr eaLnBrk="1" hangingPunct="1">
              <a:lnSpc>
                <a:spcPct val="110000"/>
              </a:lnSpc>
              <a:spcBef>
                <a:spcPct val="30000"/>
              </a:spcBef>
              <a:buNone/>
            </a:pPr>
            <a:r>
              <a:rPr kumimoji="1" lang="zh-CN" altLang="en-US" sz="2400" dirty="0" smtClean="0">
                <a:latin typeface="Times New Roman" pitchFamily="18" charset="0"/>
              </a:rPr>
              <a:t>　　　　</a:t>
            </a:r>
            <a:r>
              <a:rPr kumimoji="1" lang="en-US" altLang="zh-CN" sz="2400" dirty="0" smtClean="0">
                <a:latin typeface="Times New Roman" pitchFamily="18" charset="0"/>
              </a:rPr>
              <a:t>entry section</a:t>
            </a:r>
            <a:r>
              <a:rPr kumimoji="1" lang="zh-CN" altLang="en-US" sz="2400" dirty="0">
                <a:latin typeface="Times New Roman" pitchFamily="18" charset="0"/>
              </a:rPr>
              <a:t>；</a:t>
            </a:r>
            <a:r>
              <a:rPr kumimoji="1" lang="en-US" altLang="zh-CN" sz="2400" dirty="0" smtClean="0">
                <a:latin typeface="Times New Roman" pitchFamily="18" charset="0"/>
              </a:rPr>
              <a:t>               // </a:t>
            </a:r>
            <a:r>
              <a:rPr kumimoji="1" lang="zh-CN" altLang="en-US" sz="2400" dirty="0" smtClean="0">
                <a:latin typeface="Times New Roman" pitchFamily="18" charset="0"/>
              </a:rPr>
              <a:t>进入区</a:t>
            </a:r>
          </a:p>
          <a:p>
            <a:pPr eaLnBrk="1" hangingPunct="1">
              <a:lnSpc>
                <a:spcPct val="110000"/>
              </a:lnSpc>
              <a:spcBef>
                <a:spcPct val="30000"/>
              </a:spcBef>
              <a:buFont typeface="Wingdings" pitchFamily="2" charset="2"/>
              <a:buNone/>
            </a:pPr>
            <a:r>
              <a:rPr kumimoji="1" lang="zh-CN" altLang="en-US" sz="2400" dirty="0" smtClean="0">
                <a:latin typeface="Times New Roman" pitchFamily="18" charset="0"/>
              </a:rPr>
              <a:t>　　　　</a:t>
            </a:r>
            <a:r>
              <a:rPr kumimoji="1" lang="en-US" altLang="zh-CN" sz="2400" dirty="0" smtClean="0">
                <a:solidFill>
                  <a:schemeClr val="tx2"/>
                </a:solidFill>
                <a:latin typeface="Times New Roman" pitchFamily="18" charset="0"/>
              </a:rPr>
              <a:t>critical section</a:t>
            </a:r>
            <a:r>
              <a:rPr kumimoji="1" lang="zh-CN" altLang="en-US" sz="2400" dirty="0" smtClean="0">
                <a:solidFill>
                  <a:srgbClr val="FF9900"/>
                </a:solidFill>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临界区</a:t>
            </a:r>
          </a:p>
          <a:p>
            <a:pPr eaLnBrk="1" hangingPunct="1">
              <a:lnSpc>
                <a:spcPct val="110000"/>
              </a:lnSpc>
              <a:spcBef>
                <a:spcPct val="30000"/>
              </a:spcBef>
              <a:buNone/>
            </a:pPr>
            <a:r>
              <a:rPr kumimoji="1" lang="zh-CN" altLang="en-US" sz="2400" dirty="0" smtClean="0">
                <a:latin typeface="Times New Roman" pitchFamily="18" charset="0"/>
              </a:rPr>
              <a:t>　　　　</a:t>
            </a:r>
            <a:r>
              <a:rPr kumimoji="1" lang="en-US" altLang="zh-CN" sz="2400" dirty="0" smtClean="0">
                <a:latin typeface="Times New Roman" pitchFamily="18" charset="0"/>
              </a:rPr>
              <a:t>exit section</a:t>
            </a:r>
            <a:r>
              <a:rPr kumimoji="1" lang="zh-CN" altLang="en-US" sz="2400" dirty="0">
                <a:latin typeface="Times New Roman" pitchFamily="18" charset="0"/>
              </a:rPr>
              <a:t>；</a:t>
            </a:r>
            <a:r>
              <a:rPr kumimoji="1" lang="en-US" altLang="zh-CN" sz="2400" dirty="0" smtClean="0">
                <a:latin typeface="Times New Roman" pitchFamily="18" charset="0"/>
              </a:rPr>
              <a:t>                // </a:t>
            </a:r>
            <a:r>
              <a:rPr kumimoji="1" lang="zh-CN" altLang="en-US" sz="2400" dirty="0" smtClean="0">
                <a:latin typeface="Times New Roman" pitchFamily="18" charset="0"/>
              </a:rPr>
              <a:t>退出区</a:t>
            </a:r>
          </a:p>
          <a:p>
            <a:pPr eaLnBrk="1" hangingPunct="1">
              <a:lnSpc>
                <a:spcPct val="110000"/>
              </a:lnSpc>
              <a:spcBef>
                <a:spcPct val="30000"/>
              </a:spcBef>
              <a:buFont typeface="Wingdings" pitchFamily="2" charset="2"/>
              <a:buNone/>
            </a:pPr>
            <a:r>
              <a:rPr kumimoji="1" lang="zh-CN" altLang="en-US" sz="2400" dirty="0" smtClean="0">
                <a:latin typeface="Times New Roman" pitchFamily="18" charset="0"/>
              </a:rPr>
              <a:t>　　　　</a:t>
            </a:r>
            <a:r>
              <a:rPr kumimoji="1" lang="en-US" altLang="zh-CN" sz="2400" dirty="0" smtClean="0">
                <a:latin typeface="Times New Roman" pitchFamily="18" charset="0"/>
              </a:rPr>
              <a:t>remainder section</a:t>
            </a:r>
            <a:r>
              <a:rPr kumimoji="1" lang="zh-CN" altLang="en-US" sz="2400" dirty="0" smtClean="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剩余区</a:t>
            </a:r>
          </a:p>
          <a:p>
            <a:pPr eaLnBrk="1" hangingPunct="1">
              <a:lnSpc>
                <a:spcPct val="110000"/>
              </a:lnSpc>
              <a:spcBef>
                <a:spcPct val="30000"/>
              </a:spcBef>
              <a:buFont typeface="Wingdings" pitchFamily="2" charset="2"/>
              <a:buNone/>
            </a:pPr>
            <a:r>
              <a:rPr kumimoji="1" lang="zh-CN" altLang="en-US" sz="2400" dirty="0" smtClean="0">
                <a:latin typeface="Times New Roman" pitchFamily="18" charset="0"/>
              </a:rPr>
              <a:t>　　</a:t>
            </a:r>
            <a:r>
              <a:rPr kumimoji="1" lang="en-US" altLang="zh-CN" sz="2400" dirty="0" smtClean="0">
                <a:latin typeface="Times New Roman" pitchFamily="18" charset="0"/>
              </a:rPr>
              <a:t>until false</a:t>
            </a:r>
            <a:r>
              <a:rPr kumimoji="1" lang="zh-CN" altLang="en-US" sz="2400" dirty="0" smtClean="0">
                <a:latin typeface="Times New Roman" pitchFamily="18" charset="0"/>
              </a:rPr>
              <a:t>； </a:t>
            </a:r>
          </a:p>
          <a:p>
            <a:pPr eaLnBrk="1" hangingPunct="1">
              <a:lnSpc>
                <a:spcPct val="130000"/>
              </a:lnSpc>
              <a:spcBef>
                <a:spcPct val="30000"/>
              </a:spcBef>
              <a:buFont typeface="Wingdings" pitchFamily="2" charset="2"/>
              <a:buNone/>
            </a:pPr>
            <a:r>
              <a:rPr kumimoji="1" lang="zh-CN" altLang="en-US" sz="2400" dirty="0" smtClean="0"/>
              <a:t>            对临界区的访问方法，可在系统中设置专门的同步机构来协调各进程间的同步运行，为此应有相应的同步机制。</a:t>
            </a:r>
            <a:endParaRPr lang="zh-CN" altLang="en-US" sz="2400" dirty="0" smtClean="0">
              <a:latin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87477928"/>
              </p:ext>
            </p:extLst>
          </p:nvPr>
        </p:nvGraphicFramePr>
        <p:xfrm>
          <a:off x="1475656" y="1916832"/>
          <a:ext cx="4560168" cy="2088232"/>
        </p:xfrm>
        <a:graphic>
          <a:graphicData uri="http://schemas.openxmlformats.org/drawingml/2006/table">
            <a:tbl>
              <a:tblPr firstRow="1" bandRow="1">
                <a:tableStyleId>{2D5ABB26-0587-4C30-8999-92F81FD0307C}</a:tableStyleId>
              </a:tblPr>
              <a:tblGrid>
                <a:gridCol w="4560168"/>
              </a:tblGrid>
              <a:tr h="522058">
                <a:tc>
                  <a:txBody>
                    <a:bodyPr/>
                    <a:lstStyle/>
                    <a:p>
                      <a:endParaRPr lang="zh-CN" altLang="en-US" dirty="0"/>
                    </a:p>
                  </a:txBody>
                  <a:tcP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r>
              <a:tr h="522058">
                <a:tc>
                  <a:txBody>
                    <a:bodyPr/>
                    <a:lstStyle/>
                    <a:p>
                      <a:endParaRPr lang="zh-CN" altLang="en-US" dirty="0"/>
                    </a:p>
                  </a:txBody>
                  <a:tcP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r>
              <a:tr h="522058">
                <a:tc>
                  <a:txBody>
                    <a:bodyPr/>
                    <a:lstStyle/>
                    <a:p>
                      <a:endParaRPr lang="zh-CN" altLang="en-US" dirty="0"/>
                    </a:p>
                  </a:txBody>
                  <a:tcP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r>
              <a:tr h="522058">
                <a:tc>
                  <a:txBody>
                    <a:bodyPr/>
                    <a:lstStyle/>
                    <a:p>
                      <a:endParaRPr lang="zh-CN" altLang="en-US" dirty="0"/>
                    </a:p>
                  </a:txBody>
                  <a:tcPr>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tcPr>
                </a:tc>
              </a:tr>
            </a:tbl>
          </a:graphicData>
        </a:graphic>
      </p:graphicFrame>
    </p:spTree>
  </p:cSld>
  <p:clrMapOvr>
    <a:masterClrMapping/>
  </p:clrMapOvr>
  <p:transition>
    <p:pull dir="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FE815FE-08A9-452A-975F-E11C6ED36EDB}" type="datetime8">
              <a:rPr kumimoji="0" lang="zh-CN" altLang="en-US" sz="1400" smtClean="0"/>
              <a:t>2022年3月16日12时44分</a:t>
            </a:fld>
            <a:endParaRPr kumimoji="0" lang="en-US" altLang="zh-CN" sz="1400" smtClean="0"/>
          </a:p>
        </p:txBody>
      </p:sp>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9028" name="Rectangle 2"/>
          <p:cNvSpPr>
            <a:spLocks noGrp="1" noRot="1" noChangeArrowheads="1"/>
          </p:cNvSpPr>
          <p:nvPr>
            <p:ph type="title"/>
          </p:nvPr>
        </p:nvSpPr>
        <p:spPr>
          <a:xfrm>
            <a:off x="755576" y="116632"/>
            <a:ext cx="8158162" cy="968375"/>
          </a:xfrm>
        </p:spPr>
        <p:txBody>
          <a:bodyPr/>
          <a:lstStyle/>
          <a:p>
            <a:pPr algn="l" eaLnBrk="1" hangingPunct="1"/>
            <a:r>
              <a:rPr kumimoji="1" lang="en-US" altLang="zh-CN" sz="2400" b="1" dirty="0" smtClean="0">
                <a:solidFill>
                  <a:schemeClr val="tx1"/>
                </a:solidFill>
              </a:rPr>
              <a:t>4. </a:t>
            </a:r>
            <a:r>
              <a:rPr kumimoji="1" lang="zh-CN" altLang="en-US" sz="2400" b="1" dirty="0" smtClean="0">
                <a:solidFill>
                  <a:schemeClr val="tx1"/>
                </a:solidFill>
              </a:rPr>
              <a:t>同步机制应遵循的</a:t>
            </a:r>
            <a:r>
              <a:rPr kumimoji="1" lang="zh-CN" altLang="en-US" sz="2400" b="1" dirty="0" smtClean="0">
                <a:solidFill>
                  <a:schemeClr val="tx2"/>
                </a:solidFill>
              </a:rPr>
              <a:t>规则（原则）</a:t>
            </a:r>
          </a:p>
        </p:txBody>
      </p:sp>
      <p:sp>
        <p:nvSpPr>
          <p:cNvPr id="129029" name="Rectangle 3"/>
          <p:cNvSpPr>
            <a:spLocks noGrp="1" noRot="1" noChangeArrowheads="1"/>
          </p:cNvSpPr>
          <p:nvPr>
            <p:ph type="body" idx="1"/>
          </p:nvPr>
        </p:nvSpPr>
        <p:spPr>
          <a:xfrm>
            <a:off x="683568" y="980728"/>
            <a:ext cx="8064896" cy="4824536"/>
          </a:xfrm>
          <a:noFill/>
        </p:spPr>
        <p:txBody>
          <a:bodyPr lIns="0" bIns="10800"/>
          <a:lstStyle/>
          <a:p>
            <a:pPr marL="0" indent="0" eaLnBrk="1" hangingPunct="1">
              <a:lnSpc>
                <a:spcPct val="130000"/>
              </a:lnSpc>
              <a:spcBef>
                <a:spcPct val="30000"/>
              </a:spcBef>
              <a:buNone/>
            </a:pPr>
            <a:r>
              <a:rPr kumimoji="1" lang="en-US" altLang="zh-CN" sz="2600" b="1" dirty="0" smtClean="0">
                <a:solidFill>
                  <a:schemeClr val="tx2"/>
                </a:solidFill>
              </a:rPr>
              <a:t>    </a:t>
            </a:r>
            <a:r>
              <a:rPr kumimoji="1" lang="en-US" altLang="zh-CN" sz="2600" b="1" dirty="0" smtClean="0"/>
              <a:t> </a:t>
            </a:r>
            <a:r>
              <a:rPr kumimoji="1" lang="zh-CN" altLang="en-US" sz="2600" b="1" dirty="0" smtClean="0"/>
              <a:t>对</a:t>
            </a:r>
            <a:r>
              <a:rPr kumimoji="1" lang="zh-CN" altLang="en-US" sz="2600" b="1" u="sng" dirty="0"/>
              <a:t>临界</a:t>
            </a:r>
            <a:r>
              <a:rPr kumimoji="1" lang="zh-CN" altLang="en-US" sz="2600" b="1" u="sng" dirty="0" smtClean="0"/>
              <a:t>区的互斥访问</a:t>
            </a:r>
            <a:r>
              <a:rPr kumimoji="1" lang="zh-CN" altLang="en-US" sz="2600" b="1" dirty="0" smtClean="0"/>
              <a:t>，可以用</a:t>
            </a:r>
            <a:r>
              <a:rPr kumimoji="1" lang="zh-CN" altLang="en-US" sz="2600" b="1" dirty="0" smtClean="0">
                <a:solidFill>
                  <a:schemeClr val="tx2"/>
                </a:solidFill>
              </a:rPr>
              <a:t>软件的方法</a:t>
            </a:r>
            <a:r>
              <a:rPr kumimoji="1" lang="zh-CN" altLang="en-US" sz="2600" b="1" dirty="0" smtClean="0"/>
              <a:t>来实现，但更多地是 在系统中</a:t>
            </a:r>
            <a:r>
              <a:rPr kumimoji="1" lang="zh-CN" altLang="en-US" sz="2600" b="1" dirty="0">
                <a:solidFill>
                  <a:schemeClr val="tx2"/>
                </a:solidFill>
              </a:rPr>
              <a:t>设置专门的同步机构</a:t>
            </a:r>
            <a:r>
              <a:rPr kumimoji="1" lang="zh-CN" altLang="en-US" sz="2600" b="1" dirty="0" smtClean="0"/>
              <a:t>来实现。</a:t>
            </a:r>
            <a:endParaRPr kumimoji="1" lang="en-US" altLang="zh-CN" sz="2600" b="1" dirty="0" smtClean="0"/>
          </a:p>
          <a:p>
            <a:pPr marL="0" indent="0" eaLnBrk="1" hangingPunct="1">
              <a:lnSpc>
                <a:spcPct val="130000"/>
              </a:lnSpc>
              <a:spcBef>
                <a:spcPct val="30000"/>
              </a:spcBef>
              <a:buNone/>
            </a:pPr>
            <a:r>
              <a:rPr kumimoji="1" lang="en-US" altLang="zh-CN" sz="2600" b="1" dirty="0">
                <a:solidFill>
                  <a:schemeClr val="tx2"/>
                </a:solidFill>
              </a:rPr>
              <a:t> </a:t>
            </a:r>
            <a:r>
              <a:rPr kumimoji="1" lang="en-US" altLang="zh-CN" sz="2600" b="1" dirty="0" smtClean="0">
                <a:solidFill>
                  <a:schemeClr val="tx2"/>
                </a:solidFill>
              </a:rPr>
              <a:t>     </a:t>
            </a:r>
            <a:r>
              <a:rPr kumimoji="1" lang="zh-CN" altLang="en-US" sz="2600" b="1" dirty="0"/>
              <a:t>任何同步机制，都要遵循以下</a:t>
            </a:r>
            <a:r>
              <a:rPr kumimoji="1" lang="en-US" altLang="zh-CN" sz="2600" b="1" dirty="0"/>
              <a:t>4</a:t>
            </a:r>
            <a:r>
              <a:rPr kumimoji="1" lang="zh-CN" altLang="en-US" sz="2600" b="1" dirty="0"/>
              <a:t>个原则：</a:t>
            </a:r>
            <a:endParaRPr kumimoji="1" lang="en-US" altLang="zh-CN" sz="2600" b="1" dirty="0"/>
          </a:p>
          <a:p>
            <a:pPr marL="609600" indent="-609600" eaLnBrk="1" hangingPunct="1">
              <a:lnSpc>
                <a:spcPct val="130000"/>
              </a:lnSpc>
              <a:spcBef>
                <a:spcPct val="30000"/>
              </a:spcBef>
              <a:buFont typeface="Wingdings" pitchFamily="2" charset="2"/>
              <a:buAutoNum type="circleNumDbPlain"/>
            </a:pPr>
            <a:r>
              <a:rPr kumimoji="1" lang="zh-CN" altLang="en-US" sz="2600" b="1" dirty="0" smtClean="0">
                <a:solidFill>
                  <a:schemeClr val="tx2"/>
                </a:solidFill>
              </a:rPr>
              <a:t>空闲让进</a:t>
            </a:r>
          </a:p>
          <a:p>
            <a:pPr marL="609600" indent="-609600" eaLnBrk="1" hangingPunct="1">
              <a:lnSpc>
                <a:spcPct val="130000"/>
              </a:lnSpc>
              <a:spcBef>
                <a:spcPct val="30000"/>
              </a:spcBef>
              <a:buFont typeface="Wingdings" pitchFamily="2" charset="2"/>
              <a:buAutoNum type="circleNumDbPlain"/>
            </a:pPr>
            <a:r>
              <a:rPr kumimoji="1" lang="zh-CN" altLang="en-US" sz="2600" b="1" dirty="0" smtClean="0">
                <a:solidFill>
                  <a:schemeClr val="tx2"/>
                </a:solidFill>
              </a:rPr>
              <a:t> 忙则等待</a:t>
            </a:r>
            <a:endParaRPr kumimoji="1" lang="en-US" altLang="zh-CN" sz="2600" b="1" dirty="0" smtClean="0">
              <a:solidFill>
                <a:schemeClr val="tx2"/>
              </a:solidFill>
            </a:endParaRPr>
          </a:p>
          <a:p>
            <a:pPr marL="609600" indent="-609600" eaLnBrk="1" hangingPunct="1">
              <a:lnSpc>
                <a:spcPct val="130000"/>
              </a:lnSpc>
              <a:spcBef>
                <a:spcPct val="30000"/>
              </a:spcBef>
              <a:buFont typeface="Wingdings" pitchFamily="2" charset="2"/>
              <a:buAutoNum type="circleNumDbPlain"/>
            </a:pPr>
            <a:r>
              <a:rPr kumimoji="1" lang="zh-CN" altLang="en-US" sz="2600" b="1" dirty="0" smtClean="0">
                <a:solidFill>
                  <a:schemeClr val="tx2"/>
                </a:solidFill>
              </a:rPr>
              <a:t> 有限等待</a:t>
            </a:r>
            <a:endParaRPr kumimoji="1" lang="zh-CN" altLang="en-US" sz="2600" b="1" baseline="30000" dirty="0" smtClean="0">
              <a:solidFill>
                <a:schemeClr val="tx2"/>
              </a:solidFill>
            </a:endParaRPr>
          </a:p>
          <a:p>
            <a:pPr marL="609600" indent="-609600" eaLnBrk="1" hangingPunct="1">
              <a:lnSpc>
                <a:spcPct val="130000"/>
              </a:lnSpc>
              <a:spcBef>
                <a:spcPct val="30000"/>
              </a:spcBef>
              <a:buFont typeface="Wingdings" pitchFamily="2" charset="2"/>
              <a:buAutoNum type="circleNumDbPlain"/>
            </a:pPr>
            <a:r>
              <a:rPr kumimoji="1" lang="zh-CN" altLang="en-US" sz="2600" b="1" dirty="0" smtClean="0">
                <a:solidFill>
                  <a:schemeClr val="tx2"/>
                </a:solidFill>
              </a:rPr>
              <a:t> 让权</a:t>
            </a:r>
            <a:r>
              <a:rPr kumimoji="1" lang="en-US" altLang="zh-CN" sz="2600" b="1" baseline="30000" dirty="0" smtClean="0">
                <a:solidFill>
                  <a:schemeClr val="tx2"/>
                </a:solidFill>
              </a:rPr>
              <a:t>CPU</a:t>
            </a:r>
            <a:r>
              <a:rPr kumimoji="1" lang="zh-CN" altLang="en-US" sz="2600" b="1" dirty="0" smtClean="0">
                <a:solidFill>
                  <a:schemeClr val="tx2"/>
                </a:solidFill>
              </a:rPr>
              <a:t>等待（</a:t>
            </a:r>
            <a:r>
              <a:rPr kumimoji="1" lang="zh-CN" altLang="en-US" sz="2400" b="1" dirty="0" smtClean="0">
                <a:solidFill>
                  <a:schemeClr val="tx2"/>
                </a:solidFill>
              </a:rPr>
              <a:t>不允许“忙等待” 上例中</a:t>
            </a:r>
            <a:r>
              <a:rPr kumimoji="1" lang="en-US" altLang="zh-CN" sz="2400" b="1" dirty="0" smtClean="0">
                <a:solidFill>
                  <a:schemeClr val="tx2"/>
                </a:solidFill>
              </a:rPr>
              <a:t>while……</a:t>
            </a:r>
            <a:r>
              <a:rPr kumimoji="1" lang="zh-CN" altLang="en-US" sz="2600" b="1" dirty="0" smtClean="0">
                <a:solidFill>
                  <a:schemeClr val="tx2"/>
                </a:solidFill>
              </a:rPr>
              <a:t>）    </a:t>
            </a:r>
            <a:r>
              <a:rPr kumimoji="1" lang="zh-CN" altLang="en-US" sz="2400" dirty="0" smtClean="0"/>
              <a:t>       </a:t>
            </a:r>
          </a:p>
        </p:txBody>
      </p:sp>
    </p:spTree>
  </p:cSld>
  <p:clrMapOvr>
    <a:masterClrMapping/>
  </p:clrMapOvr>
  <p:transition>
    <p:pull dir="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a:spLocks noGrp="1" noChangeArrowheads="1"/>
          </p:cNvSpPr>
          <p:nvPr>
            <p:ph idx="1"/>
          </p:nvPr>
        </p:nvSpPr>
        <p:spPr>
          <a:xfrm>
            <a:off x="323528" y="476672"/>
            <a:ext cx="8540750" cy="5400600"/>
          </a:xfrm>
        </p:spPr>
        <p:txBody>
          <a:bodyPr/>
          <a:lstStyle/>
          <a:p>
            <a:pPr marL="0" indent="0">
              <a:lnSpc>
                <a:spcPct val="140000"/>
              </a:lnSpc>
              <a:buNone/>
            </a:pPr>
            <a:r>
              <a:rPr lang="en-US" altLang="zh-CN" sz="2800" dirty="0">
                <a:latin typeface="黑体" pitchFamily="2" charset="-122"/>
                <a:ea typeface="黑体" pitchFamily="2" charset="-122"/>
              </a:rPr>
              <a:t>2.4.2  </a:t>
            </a:r>
            <a:r>
              <a:rPr lang="zh-CN" altLang="en-US" sz="2800" dirty="0">
                <a:latin typeface="黑体" pitchFamily="2" charset="-122"/>
                <a:ea typeface="黑体" pitchFamily="2" charset="-122"/>
              </a:rPr>
              <a:t>硬件同步机</a:t>
            </a:r>
            <a:r>
              <a:rPr lang="zh-CN" altLang="en-US" sz="2800" dirty="0" smtClean="0">
                <a:latin typeface="黑体" pitchFamily="2" charset="-122"/>
                <a:ea typeface="黑体" pitchFamily="2" charset="-122"/>
              </a:rPr>
              <a:t>制  （</a:t>
            </a:r>
            <a:r>
              <a:rPr lang="en-US" altLang="zh-CN" sz="2800" dirty="0" smtClean="0">
                <a:solidFill>
                  <a:schemeClr val="tx2"/>
                </a:solidFill>
                <a:latin typeface="黑体" pitchFamily="2" charset="-122"/>
                <a:ea typeface="黑体" pitchFamily="2" charset="-122"/>
              </a:rPr>
              <a:t>+</a:t>
            </a:r>
            <a:r>
              <a:rPr lang="zh-CN" altLang="en-US" sz="2800" dirty="0" smtClean="0">
                <a:solidFill>
                  <a:schemeClr val="tx2"/>
                </a:solidFill>
                <a:latin typeface="黑体" pitchFamily="2" charset="-122"/>
                <a:ea typeface="黑体" pitchFamily="2" charset="-122"/>
              </a:rPr>
              <a:t>快</a:t>
            </a:r>
            <a:r>
              <a:rPr lang="zh-CN" altLang="en-US" sz="2800" dirty="0" smtClean="0">
                <a:latin typeface="黑体" pitchFamily="2" charset="-122"/>
                <a:ea typeface="黑体" pitchFamily="2" charset="-122"/>
              </a:rPr>
              <a:t>）</a:t>
            </a:r>
            <a:endParaRPr lang="en-US" altLang="zh-CN" sz="2800" dirty="0" smtClean="0">
              <a:latin typeface="黑体" pitchFamily="2" charset="-122"/>
              <a:ea typeface="黑体" pitchFamily="2" charset="-122"/>
            </a:endParaRPr>
          </a:p>
          <a:p>
            <a:pPr>
              <a:lnSpc>
                <a:spcPct val="140000"/>
              </a:lnSpc>
              <a:spcBef>
                <a:spcPts val="1200"/>
              </a:spcBef>
              <a:buFont typeface="Wingdings" panose="05000000000000000000" pitchFamily="2" charset="2"/>
              <a:buChar char="Ø"/>
            </a:pPr>
            <a:r>
              <a:rPr lang="zh-CN" altLang="en-US" sz="2800" dirty="0" smtClean="0"/>
              <a:t>虽</a:t>
            </a:r>
            <a:r>
              <a:rPr lang="zh-CN" altLang="en-US" sz="2800" dirty="0"/>
              <a:t>然可以利用</a:t>
            </a:r>
            <a:r>
              <a:rPr lang="zh-CN" altLang="en-US" sz="2800" b="1" u="sng" dirty="0">
                <a:solidFill>
                  <a:srgbClr val="FF0000"/>
                </a:solidFill>
              </a:rPr>
              <a:t>软件方法</a:t>
            </a:r>
            <a:r>
              <a:rPr lang="zh-CN" altLang="en-US" sz="2800" dirty="0"/>
              <a:t>解</a:t>
            </a:r>
            <a:r>
              <a:rPr lang="zh-CN" altLang="en-US" sz="2800" dirty="0" smtClean="0"/>
              <a:t>决</a:t>
            </a:r>
            <a:r>
              <a:rPr lang="zh-CN" altLang="en-US" sz="2800" dirty="0"/>
              <a:t>各</a:t>
            </a:r>
            <a:r>
              <a:rPr lang="zh-CN" altLang="en-US" sz="2800" dirty="0" smtClean="0"/>
              <a:t>进</a:t>
            </a:r>
            <a:r>
              <a:rPr lang="zh-CN" altLang="en-US" sz="2800" dirty="0"/>
              <a:t>程互斥进入临界区的问题，但</a:t>
            </a:r>
            <a:r>
              <a:rPr lang="zh-CN" altLang="en-US" sz="2800" u="sng" dirty="0"/>
              <a:t>有许多问题</a:t>
            </a:r>
            <a:r>
              <a:rPr lang="zh-CN" altLang="en-US" sz="2800" dirty="0" smtClean="0"/>
              <a:t>（见下节）。</a:t>
            </a:r>
            <a:endParaRPr lang="en-US" altLang="zh-CN" sz="2800" dirty="0" smtClean="0"/>
          </a:p>
          <a:p>
            <a:pPr>
              <a:lnSpc>
                <a:spcPct val="140000"/>
              </a:lnSpc>
              <a:spcBef>
                <a:spcPts val="1200"/>
              </a:spcBef>
              <a:buFont typeface="Wingdings" panose="05000000000000000000" pitchFamily="2" charset="2"/>
              <a:buChar char="Ø"/>
            </a:pPr>
            <a:r>
              <a:rPr lang="zh-CN" altLang="en-US" sz="2800" dirty="0" smtClean="0"/>
              <a:t>许</a:t>
            </a:r>
            <a:r>
              <a:rPr lang="zh-CN" altLang="en-US" sz="2800" dirty="0"/>
              <a:t>多计算</a:t>
            </a:r>
            <a:r>
              <a:rPr lang="zh-CN" altLang="en-US" sz="2800" dirty="0" smtClean="0"/>
              <a:t>机提</a:t>
            </a:r>
            <a:r>
              <a:rPr lang="zh-CN" altLang="en-US" sz="2800" dirty="0"/>
              <a:t>供了一些特殊的</a:t>
            </a:r>
            <a:r>
              <a:rPr lang="zh-CN" altLang="en-US" sz="2800" b="1" u="sng" dirty="0">
                <a:solidFill>
                  <a:srgbClr val="FF0000"/>
                </a:solidFill>
              </a:rPr>
              <a:t>硬件指令</a:t>
            </a:r>
            <a:r>
              <a:rPr lang="zh-CN" altLang="en-US" sz="2800" dirty="0"/>
              <a:t>，允许对一个字中的内容进行</a:t>
            </a:r>
            <a:r>
              <a:rPr lang="zh-CN" altLang="en-US" sz="2800" u="sng" dirty="0"/>
              <a:t>检测和修</a:t>
            </a:r>
            <a:r>
              <a:rPr lang="zh-CN" altLang="en-US" sz="2800" u="sng" dirty="0" smtClean="0"/>
              <a:t>正</a:t>
            </a:r>
            <a:r>
              <a:rPr lang="en-US" altLang="zh-CN" sz="2800" baseline="30000" dirty="0" smtClean="0">
                <a:solidFill>
                  <a:schemeClr val="tx2"/>
                </a:solidFill>
              </a:rPr>
              <a:t>1</a:t>
            </a:r>
            <a:r>
              <a:rPr lang="zh-CN" altLang="en-US" sz="2800" baseline="30000" dirty="0" smtClean="0">
                <a:solidFill>
                  <a:schemeClr val="tx2"/>
                </a:solidFill>
              </a:rPr>
              <a:t>，</a:t>
            </a:r>
            <a:r>
              <a:rPr lang="zh-CN" altLang="en-US" sz="2800" b="1" u="sng" baseline="30000" dirty="0" smtClean="0">
                <a:solidFill>
                  <a:schemeClr val="tx2"/>
                </a:solidFill>
              </a:rPr>
              <a:t>讲</a:t>
            </a:r>
            <a:r>
              <a:rPr lang="zh-CN" altLang="en-US" sz="2800" b="1" u="sng" baseline="30000" dirty="0">
                <a:solidFill>
                  <a:schemeClr val="tx2"/>
                </a:solidFill>
              </a:rPr>
              <a:t>解</a:t>
            </a:r>
            <a:r>
              <a:rPr lang="zh-CN" altLang="en-US" sz="2800" dirty="0" smtClean="0"/>
              <a:t>，</a:t>
            </a:r>
            <a:r>
              <a:rPr lang="zh-CN" altLang="en-US" sz="2800" dirty="0"/>
              <a:t>或者是对两个字的内容进行</a:t>
            </a:r>
            <a:r>
              <a:rPr lang="zh-CN" altLang="en-US" sz="2800" u="sng" dirty="0">
                <a:solidFill>
                  <a:schemeClr val="tx2"/>
                </a:solidFill>
              </a:rPr>
              <a:t>交</a:t>
            </a:r>
            <a:r>
              <a:rPr lang="zh-CN" altLang="en-US" sz="2800" u="sng" dirty="0" smtClean="0">
                <a:solidFill>
                  <a:schemeClr val="tx2"/>
                </a:solidFill>
              </a:rPr>
              <a:t>换</a:t>
            </a:r>
            <a:r>
              <a:rPr lang="en-US" altLang="zh-CN" sz="2800" baseline="30000" dirty="0" smtClean="0">
                <a:solidFill>
                  <a:schemeClr val="tx2"/>
                </a:solidFill>
              </a:rPr>
              <a:t>2</a:t>
            </a:r>
            <a:r>
              <a:rPr lang="zh-CN" altLang="en-US" sz="2800" baseline="30000" dirty="0" smtClean="0">
                <a:solidFill>
                  <a:schemeClr val="tx2"/>
                </a:solidFill>
              </a:rPr>
              <a:t>，不讲解</a:t>
            </a:r>
            <a:r>
              <a:rPr lang="zh-CN" altLang="en-US" sz="2800" dirty="0" smtClean="0"/>
              <a:t>等</a:t>
            </a:r>
            <a:r>
              <a:rPr lang="zh-CN" altLang="en-US" sz="2800" dirty="0"/>
              <a:t>。可利用这些特殊的指令来解决临界区问题。 </a:t>
            </a:r>
          </a:p>
        </p:txBody>
      </p:sp>
    </p:spTree>
    <p:extLst>
      <p:ext uri="{BB962C8B-B14F-4D97-AF65-F5344CB8AC3E}">
        <p14:creationId xmlns:p14="http://schemas.microsoft.com/office/powerpoint/2010/main" val="830942998"/>
      </p:ext>
    </p:extLst>
  </p:cSld>
  <p:clrMapOvr>
    <a:masterClrMapping/>
  </p:clrMapOvr>
  <p:transition>
    <p:pull dir="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a:spLocks noGrp="1" noChangeArrowheads="1"/>
          </p:cNvSpPr>
          <p:nvPr>
            <p:ph idx="1"/>
          </p:nvPr>
        </p:nvSpPr>
        <p:spPr>
          <a:xfrm>
            <a:off x="251520" y="116632"/>
            <a:ext cx="8540750" cy="6408712"/>
          </a:xfrm>
        </p:spPr>
        <p:txBody>
          <a:bodyPr/>
          <a:lstStyle/>
          <a:p>
            <a:pPr marL="0" indent="0">
              <a:lnSpc>
                <a:spcPct val="120000"/>
              </a:lnSpc>
              <a:buNone/>
            </a:pPr>
            <a:r>
              <a:rPr lang="zh-CN" altLang="en-US" sz="2800" dirty="0"/>
              <a:t>　</a:t>
            </a:r>
            <a:r>
              <a:rPr lang="zh-CN" altLang="en-US" sz="2800" dirty="0">
                <a:latin typeface="黑体" pitchFamily="2" charset="-122"/>
                <a:ea typeface="黑体" pitchFamily="2" charset="-122"/>
              </a:rPr>
              <a:t>　</a:t>
            </a:r>
            <a:r>
              <a:rPr lang="en-US" altLang="zh-CN" sz="2800" dirty="0">
                <a:latin typeface="黑体" pitchFamily="2" charset="-122"/>
                <a:ea typeface="黑体" pitchFamily="2" charset="-122"/>
              </a:rPr>
              <a:t>1. </a:t>
            </a:r>
            <a:r>
              <a:rPr lang="zh-CN" altLang="en-US" sz="2800" dirty="0">
                <a:latin typeface="黑体" pitchFamily="2" charset="-122"/>
                <a:ea typeface="黑体" pitchFamily="2" charset="-122"/>
              </a:rPr>
              <a:t>关中</a:t>
            </a:r>
            <a:r>
              <a:rPr lang="zh-CN" altLang="en-US" sz="2800" dirty="0" smtClean="0">
                <a:latin typeface="黑体" pitchFamily="2" charset="-122"/>
                <a:ea typeface="黑体" pitchFamily="2" charset="-122"/>
              </a:rPr>
              <a:t>断   </a:t>
            </a:r>
            <a:endParaRPr lang="en-US" altLang="zh-CN" sz="2800" dirty="0" smtClean="0">
              <a:latin typeface="黑体" pitchFamily="2" charset="-122"/>
              <a:ea typeface="黑体" pitchFamily="2" charset="-122"/>
            </a:endParaRPr>
          </a:p>
          <a:p>
            <a:pPr>
              <a:lnSpc>
                <a:spcPct val="114000"/>
              </a:lnSpc>
              <a:spcBef>
                <a:spcPts val="324"/>
              </a:spcBef>
              <a:buClr>
                <a:srgbClr val="FFC000"/>
              </a:buClr>
              <a:buSzPct val="80000"/>
              <a:buFont typeface="Wingdings" panose="05000000000000000000" pitchFamily="2" charset="2"/>
              <a:buChar char="n"/>
            </a:pPr>
            <a:r>
              <a:rPr lang="zh-CN" altLang="en-US" sz="2400" b="1" u="sng" dirty="0" smtClean="0">
                <a:solidFill>
                  <a:srgbClr val="FFFF00"/>
                </a:solidFill>
              </a:rPr>
              <a:t>关</a:t>
            </a:r>
            <a:r>
              <a:rPr lang="zh-CN" altLang="en-US" sz="2400" b="1" u="sng" dirty="0">
                <a:solidFill>
                  <a:srgbClr val="FFFF00"/>
                </a:solidFill>
              </a:rPr>
              <a:t>中断</a:t>
            </a:r>
            <a:r>
              <a:rPr lang="zh-CN" altLang="en-US" sz="2400" dirty="0"/>
              <a:t>是实现互斥的</a:t>
            </a:r>
            <a:r>
              <a:rPr lang="zh-CN" altLang="en-US" sz="2400" dirty="0">
                <a:solidFill>
                  <a:schemeClr val="tx2"/>
                </a:solidFill>
              </a:rPr>
              <a:t>最简单的方法</a:t>
            </a:r>
            <a:r>
              <a:rPr lang="zh-CN" altLang="en-US" sz="2400" dirty="0"/>
              <a:t>之一</a:t>
            </a:r>
            <a:r>
              <a:rPr lang="zh-CN" altLang="en-US" sz="2400" dirty="0" smtClean="0"/>
              <a:t>。</a:t>
            </a:r>
            <a:endParaRPr lang="en-US" altLang="zh-CN" sz="2400" dirty="0" smtClean="0"/>
          </a:p>
          <a:p>
            <a:pPr>
              <a:lnSpc>
                <a:spcPct val="114000"/>
              </a:lnSpc>
              <a:spcBef>
                <a:spcPts val="324"/>
              </a:spcBef>
              <a:buClr>
                <a:srgbClr val="FFC000"/>
              </a:buClr>
              <a:buSzPct val="80000"/>
              <a:buFont typeface="Wingdings" panose="05000000000000000000" pitchFamily="2" charset="2"/>
              <a:buChar char="n"/>
            </a:pPr>
            <a:r>
              <a:rPr lang="zh-CN" altLang="en-US" sz="2400" dirty="0"/>
              <a:t>进程</a:t>
            </a:r>
            <a:endParaRPr lang="en-US" altLang="zh-CN" sz="2400" dirty="0" smtClean="0"/>
          </a:p>
          <a:p>
            <a:pPr>
              <a:lnSpc>
                <a:spcPct val="114000"/>
              </a:lnSpc>
              <a:spcBef>
                <a:spcPts val="324"/>
              </a:spcBef>
              <a:buFont typeface="Wingdings" panose="05000000000000000000" pitchFamily="2" charset="2"/>
              <a:buChar char="Ø"/>
            </a:pPr>
            <a:r>
              <a:rPr lang="zh-CN" altLang="en-US" sz="2400" dirty="0" smtClean="0"/>
              <a:t>在</a:t>
            </a:r>
            <a:r>
              <a:rPr lang="zh-CN" altLang="en-US" sz="2400" b="1" u="sng" dirty="0"/>
              <a:t>进</a:t>
            </a:r>
            <a:r>
              <a:rPr lang="zh-CN" altLang="en-US" sz="2400" b="1" u="sng" dirty="0" smtClean="0"/>
              <a:t>入临界区前</a:t>
            </a:r>
            <a:r>
              <a:rPr lang="zh-CN" altLang="en-US" sz="2400" b="1" dirty="0" smtClean="0"/>
              <a:t>，先</a:t>
            </a:r>
            <a:r>
              <a:rPr lang="zh-CN" altLang="en-US" sz="2400" b="1" dirty="0" smtClean="0">
                <a:solidFill>
                  <a:srgbClr val="FF0000"/>
                </a:solidFill>
              </a:rPr>
              <a:t>关闭</a:t>
            </a:r>
            <a:r>
              <a:rPr lang="zh-CN" altLang="en-US" sz="2400" dirty="0"/>
              <a:t>外部来的</a:t>
            </a:r>
            <a:r>
              <a:rPr lang="zh-CN" altLang="en-US" sz="2400" dirty="0" smtClean="0">
                <a:solidFill>
                  <a:srgbClr val="FFFF00"/>
                </a:solidFill>
              </a:rPr>
              <a:t>中断</a:t>
            </a:r>
            <a:r>
              <a:rPr lang="en-US" altLang="zh-CN" sz="2400" b="1" baseline="30000" dirty="0" smtClean="0">
                <a:solidFill>
                  <a:srgbClr val="FFFF00"/>
                </a:solidFill>
              </a:rPr>
              <a:t>1</a:t>
            </a:r>
            <a:r>
              <a:rPr lang="zh-CN" altLang="en-US" sz="2400" dirty="0" smtClean="0"/>
              <a:t>，然后</a:t>
            </a:r>
            <a:r>
              <a:rPr lang="zh-CN" altLang="en-US" sz="2400" b="1" u="sng" dirty="0" smtClean="0">
                <a:solidFill>
                  <a:schemeClr val="tx2"/>
                </a:solidFill>
              </a:rPr>
              <a:t>一口气执行完临界区</a:t>
            </a:r>
            <a:r>
              <a:rPr lang="en-US" altLang="zh-CN" sz="2400" b="1" baseline="30000" dirty="0" smtClean="0">
                <a:solidFill>
                  <a:srgbClr val="FFFF00"/>
                </a:solidFill>
              </a:rPr>
              <a:t>2</a:t>
            </a:r>
            <a:r>
              <a:rPr lang="zh-CN" altLang="en-US" sz="2400" dirty="0" smtClean="0"/>
              <a:t>的所有工作。即：</a:t>
            </a:r>
            <a:endParaRPr lang="en-US" altLang="zh-CN" sz="2400" dirty="0" smtClean="0"/>
          </a:p>
          <a:p>
            <a:pPr>
              <a:lnSpc>
                <a:spcPct val="114000"/>
              </a:lnSpc>
              <a:spcBef>
                <a:spcPts val="324"/>
              </a:spcBef>
              <a:buFont typeface="Wingdings" panose="05000000000000000000" pitchFamily="2" charset="2"/>
              <a:buChar char="Ø"/>
            </a:pPr>
            <a:r>
              <a:rPr lang="zh-CN" altLang="en-US" sz="2400" dirty="0" smtClean="0"/>
              <a:t>在</a:t>
            </a:r>
            <a:r>
              <a:rPr lang="zh-CN" altLang="en-US" sz="2400" b="1" u="sng" dirty="0"/>
              <a:t>临界区执行期间</a:t>
            </a:r>
            <a:r>
              <a:rPr lang="zh-CN" altLang="en-US" sz="2400" dirty="0"/>
              <a:t>，计算机系统</a:t>
            </a:r>
            <a:r>
              <a:rPr lang="zh-CN" altLang="en-US" sz="2400" b="1" dirty="0">
                <a:solidFill>
                  <a:srgbClr val="FF0000"/>
                </a:solidFill>
              </a:rPr>
              <a:t>不响应中断</a:t>
            </a:r>
            <a:r>
              <a:rPr lang="zh-CN" altLang="en-US" sz="2400" dirty="0"/>
              <a:t>，从而</a:t>
            </a:r>
            <a:r>
              <a:rPr lang="zh-CN" altLang="en-US" sz="2400" dirty="0">
                <a:solidFill>
                  <a:srgbClr val="FFFF00"/>
                </a:solidFill>
              </a:rPr>
              <a:t>不会引发调</a:t>
            </a:r>
            <a:r>
              <a:rPr lang="zh-CN" altLang="en-US" sz="2400" dirty="0" smtClean="0">
                <a:solidFill>
                  <a:srgbClr val="FFFF00"/>
                </a:solidFill>
              </a:rPr>
              <a:t>度</a:t>
            </a:r>
            <a:r>
              <a:rPr lang="zh-CN" altLang="en-US" sz="2400" dirty="0" smtClean="0"/>
              <a:t>，也就没有</a:t>
            </a:r>
            <a:r>
              <a:rPr lang="zh-CN" altLang="en-US" sz="2400" dirty="0"/>
              <a:t>其</a:t>
            </a:r>
            <a:r>
              <a:rPr lang="zh-CN" altLang="en-US" sz="2400" dirty="0" smtClean="0"/>
              <a:t>它</a:t>
            </a:r>
            <a:r>
              <a:rPr lang="zh-CN" altLang="en-US" sz="2400" dirty="0"/>
              <a:t>进</a:t>
            </a:r>
            <a:r>
              <a:rPr lang="zh-CN" altLang="en-US" sz="2400" dirty="0" smtClean="0"/>
              <a:t>程介入，保</a:t>
            </a:r>
            <a:r>
              <a:rPr lang="zh-CN" altLang="en-US" sz="2400" dirty="0"/>
              <a:t>证了</a:t>
            </a:r>
            <a:r>
              <a:rPr lang="zh-CN" altLang="en-US" sz="2400" b="1" dirty="0">
                <a:solidFill>
                  <a:srgbClr val="FFFF00"/>
                </a:solidFill>
              </a:rPr>
              <a:t>互</a:t>
            </a:r>
            <a:r>
              <a:rPr lang="zh-CN" altLang="en-US" sz="2400" b="1" dirty="0" smtClean="0">
                <a:solidFill>
                  <a:srgbClr val="FFFF00"/>
                </a:solidFill>
              </a:rPr>
              <a:t>斥访问</a:t>
            </a:r>
            <a:r>
              <a:rPr lang="zh-CN" altLang="en-US" sz="2400" dirty="0" smtClean="0"/>
              <a:t>。</a:t>
            </a:r>
            <a:endParaRPr lang="en-US" altLang="zh-CN" sz="2400" dirty="0" smtClean="0"/>
          </a:p>
          <a:p>
            <a:pPr>
              <a:lnSpc>
                <a:spcPct val="114000"/>
              </a:lnSpc>
              <a:spcBef>
                <a:spcPts val="324"/>
              </a:spcBef>
              <a:buFont typeface="Wingdings" panose="05000000000000000000" pitchFamily="2" charset="2"/>
              <a:buChar char="Ø"/>
            </a:pPr>
            <a:r>
              <a:rPr lang="zh-CN" altLang="en-US" sz="2400" dirty="0" smtClean="0"/>
              <a:t>退</a:t>
            </a:r>
            <a:r>
              <a:rPr lang="zh-CN" altLang="en-US" sz="2400" dirty="0"/>
              <a:t>出临界区之后，再</a:t>
            </a:r>
            <a:r>
              <a:rPr lang="zh-CN" altLang="en-US" sz="2400" b="1" dirty="0">
                <a:solidFill>
                  <a:srgbClr val="FF0000"/>
                </a:solidFill>
              </a:rPr>
              <a:t>打开中断</a:t>
            </a:r>
            <a:r>
              <a:rPr lang="zh-CN" altLang="en-US" sz="2400" dirty="0"/>
              <a:t>。</a:t>
            </a:r>
            <a:endParaRPr lang="en-US" altLang="zh-CN" sz="2400" dirty="0"/>
          </a:p>
          <a:p>
            <a:pPr>
              <a:lnSpc>
                <a:spcPct val="114000"/>
              </a:lnSpc>
              <a:spcBef>
                <a:spcPts val="324"/>
              </a:spcBef>
              <a:buClr>
                <a:srgbClr val="FFC000"/>
              </a:buClr>
              <a:buSzPct val="80000"/>
              <a:buFont typeface="Wingdings" panose="05000000000000000000" pitchFamily="2" charset="2"/>
              <a:buChar char="n"/>
            </a:pPr>
            <a:r>
              <a:rPr lang="zh-CN" altLang="en-US" sz="2400" dirty="0"/>
              <a:t>问题</a:t>
            </a:r>
            <a:r>
              <a:rPr lang="en-US" altLang="zh-CN" sz="2400" dirty="0"/>
              <a:t>/</a:t>
            </a:r>
            <a:r>
              <a:rPr lang="zh-CN" altLang="en-US" sz="2400" dirty="0"/>
              <a:t>缺</a:t>
            </a:r>
            <a:r>
              <a:rPr lang="zh-CN" altLang="en-US" sz="2400" dirty="0" smtClean="0"/>
              <a:t>点</a:t>
            </a:r>
            <a:r>
              <a:rPr lang="zh-CN" altLang="en-US" sz="2400" dirty="0" smtClean="0">
                <a:sym typeface="Wingdings" panose="05000000000000000000" pitchFamily="2" charset="2"/>
              </a:rPr>
              <a:t>： </a:t>
            </a:r>
            <a:r>
              <a:rPr lang="en-US" altLang="zh-CN" sz="1800" b="1" u="sng" dirty="0" smtClean="0">
                <a:sym typeface="Wingdings" panose="05000000000000000000" pitchFamily="2" charset="2"/>
              </a:rPr>
              <a:t>(</a:t>
            </a:r>
            <a:r>
              <a:rPr lang="zh-CN" altLang="en-US" sz="1800" b="1" u="sng" dirty="0" smtClean="0">
                <a:sym typeface="Wingdings" panose="05000000000000000000" pitchFamily="2" charset="2"/>
              </a:rPr>
              <a:t>着火、休息、多窗口</a:t>
            </a:r>
            <a:r>
              <a:rPr lang="en-US" altLang="zh-CN" sz="1800" b="1" u="sng" dirty="0" smtClean="0">
                <a:sym typeface="Wingdings" panose="05000000000000000000" pitchFamily="2" charset="2"/>
              </a:rPr>
              <a:t>)</a:t>
            </a:r>
            <a:endParaRPr lang="en-US" altLang="zh-CN" sz="1800" b="1" u="sng" dirty="0"/>
          </a:p>
          <a:p>
            <a:pPr marL="0" indent="0">
              <a:lnSpc>
                <a:spcPct val="114000"/>
              </a:lnSpc>
              <a:spcBef>
                <a:spcPts val="324"/>
              </a:spcBef>
              <a:buNone/>
            </a:pPr>
            <a:r>
              <a:rPr lang="zh-CN" altLang="en-US" sz="2300" dirty="0" smtClean="0"/>
              <a:t>① </a:t>
            </a:r>
            <a:r>
              <a:rPr lang="zh-CN" altLang="en-US" sz="2300" dirty="0"/>
              <a:t>滥用关中断权力可能</a:t>
            </a:r>
            <a:r>
              <a:rPr lang="zh-CN" altLang="en-US" sz="2300" u="sng" dirty="0"/>
              <a:t>导致</a:t>
            </a:r>
            <a:r>
              <a:rPr lang="zh-CN" altLang="en-US" sz="2300" u="sng" dirty="0">
                <a:solidFill>
                  <a:srgbClr val="FFFF00"/>
                </a:solidFill>
              </a:rPr>
              <a:t>严重</a:t>
            </a:r>
            <a:r>
              <a:rPr lang="zh-CN" altLang="en-US" sz="2300" b="1" u="sng" dirty="0">
                <a:solidFill>
                  <a:srgbClr val="FFFF00"/>
                </a:solidFill>
              </a:rPr>
              <a:t>后</a:t>
            </a:r>
            <a:r>
              <a:rPr lang="zh-CN" altLang="en-US" sz="2300" b="1" u="sng" dirty="0" smtClean="0">
                <a:solidFill>
                  <a:srgbClr val="FFFF00"/>
                </a:solidFill>
              </a:rPr>
              <a:t>果</a:t>
            </a:r>
            <a:r>
              <a:rPr lang="en-US" altLang="zh-CN" sz="2300" dirty="0" smtClean="0">
                <a:solidFill>
                  <a:srgbClr val="FFFF00"/>
                </a:solidFill>
              </a:rPr>
              <a:t>--</a:t>
            </a:r>
            <a:r>
              <a:rPr lang="zh-CN" altLang="en-US" sz="2100" dirty="0" smtClean="0">
                <a:solidFill>
                  <a:srgbClr val="FFFF00"/>
                </a:solidFill>
              </a:rPr>
              <a:t>系统故障、程序错误等问题</a:t>
            </a:r>
            <a:r>
              <a:rPr lang="en-US" altLang="zh-CN" sz="2100" dirty="0"/>
              <a:t>;</a:t>
            </a:r>
            <a:endParaRPr lang="en-US" altLang="zh-CN" sz="2100" dirty="0" smtClean="0"/>
          </a:p>
          <a:p>
            <a:pPr marL="0" indent="0">
              <a:lnSpc>
                <a:spcPct val="114000"/>
              </a:lnSpc>
              <a:spcBef>
                <a:spcPts val="324"/>
              </a:spcBef>
              <a:buNone/>
            </a:pPr>
            <a:r>
              <a:rPr lang="zh-CN" altLang="en-US" sz="2300" dirty="0" smtClean="0"/>
              <a:t>② </a:t>
            </a:r>
            <a:r>
              <a:rPr lang="zh-CN" altLang="en-US" sz="2300" dirty="0"/>
              <a:t>关中断时间过长，</a:t>
            </a:r>
            <a:r>
              <a:rPr lang="zh-CN" altLang="en-US" sz="2300" u="sng" dirty="0">
                <a:solidFill>
                  <a:srgbClr val="FFFF00"/>
                </a:solidFill>
              </a:rPr>
              <a:t>会影响</a:t>
            </a:r>
            <a:r>
              <a:rPr lang="zh-CN" altLang="en-US" sz="2300" b="1" u="sng" dirty="0">
                <a:solidFill>
                  <a:srgbClr val="FFFF00"/>
                </a:solidFill>
              </a:rPr>
              <a:t>系统效率</a:t>
            </a:r>
            <a:r>
              <a:rPr lang="zh-CN" altLang="en-US" sz="2300" dirty="0"/>
              <a:t>，限制了处理器交叉执行程序的能</a:t>
            </a:r>
            <a:r>
              <a:rPr lang="zh-CN" altLang="en-US" sz="2300" dirty="0" smtClean="0"/>
              <a:t>力，即：降低了并发度；</a:t>
            </a:r>
            <a:endParaRPr lang="en-US" altLang="zh-CN" sz="2300" dirty="0" smtClean="0"/>
          </a:p>
          <a:p>
            <a:pPr marL="0" indent="0">
              <a:lnSpc>
                <a:spcPct val="114000"/>
              </a:lnSpc>
              <a:spcBef>
                <a:spcPts val="324"/>
              </a:spcBef>
              <a:buNone/>
            </a:pPr>
            <a:r>
              <a:rPr lang="zh-CN" altLang="en-US" sz="2300" dirty="0" smtClean="0"/>
              <a:t>③ </a:t>
            </a:r>
            <a:r>
              <a:rPr lang="zh-CN" altLang="en-US" sz="2300" dirty="0"/>
              <a:t>关中断方法也</a:t>
            </a:r>
            <a:r>
              <a:rPr lang="zh-CN" altLang="en-US" sz="2300" dirty="0">
                <a:solidFill>
                  <a:srgbClr val="FFFF00"/>
                </a:solidFill>
              </a:rPr>
              <a:t>不适用于</a:t>
            </a:r>
            <a:r>
              <a:rPr lang="zh-CN" altLang="en-US" sz="2300" b="1" u="sng" dirty="0">
                <a:solidFill>
                  <a:srgbClr val="FFFF00"/>
                </a:solidFill>
              </a:rPr>
              <a:t>多</a:t>
            </a:r>
            <a:r>
              <a:rPr lang="en-US" altLang="zh-CN" sz="2300" b="1" u="sng" dirty="0">
                <a:solidFill>
                  <a:srgbClr val="FFFF00"/>
                </a:solidFill>
              </a:rPr>
              <a:t>CPU </a:t>
            </a:r>
            <a:r>
              <a:rPr lang="zh-CN" altLang="en-US" sz="2300" b="1" u="sng" dirty="0">
                <a:solidFill>
                  <a:srgbClr val="FFFF00"/>
                </a:solidFill>
              </a:rPr>
              <a:t>系统</a:t>
            </a:r>
            <a:r>
              <a:rPr lang="zh-CN" altLang="en-US" sz="2300" dirty="0"/>
              <a:t>，因为在一个处理器上关中断并不能防止进程</a:t>
            </a:r>
            <a:r>
              <a:rPr lang="zh-CN" altLang="en-US" sz="2300" u="sng" dirty="0"/>
              <a:t>在其它处理器上执行</a:t>
            </a:r>
            <a:r>
              <a:rPr lang="zh-CN" altLang="en-US" sz="2300" dirty="0"/>
              <a:t>相同的临界段代码</a:t>
            </a:r>
            <a:r>
              <a:rPr lang="zh-CN" altLang="en-US" sz="2400" dirty="0"/>
              <a:t>。</a:t>
            </a:r>
          </a:p>
        </p:txBody>
      </p:sp>
    </p:spTree>
    <p:extLst>
      <p:ext uri="{BB962C8B-B14F-4D97-AF65-F5344CB8AC3E}">
        <p14:creationId xmlns:p14="http://schemas.microsoft.com/office/powerpoint/2010/main" val="1170559466"/>
      </p:ext>
    </p:extLst>
  </p:cSld>
  <p:clrMapOvr>
    <a:masterClrMapping/>
  </p:clrMapOvr>
  <p:transition>
    <p:pull dir="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a:spLocks noGrp="1" noChangeArrowheads="1"/>
          </p:cNvSpPr>
          <p:nvPr>
            <p:ph idx="1"/>
          </p:nvPr>
        </p:nvSpPr>
        <p:spPr>
          <a:xfrm>
            <a:off x="467544" y="332656"/>
            <a:ext cx="8540750" cy="5904656"/>
          </a:xfrm>
        </p:spPr>
        <p:txBody>
          <a:bodyPr/>
          <a:lstStyle/>
          <a:p>
            <a:pPr>
              <a:lnSpc>
                <a:spcPct val="140000"/>
              </a:lnSpc>
            </a:pPr>
            <a:r>
              <a:rPr lang="en-US" altLang="zh-CN" sz="2800" dirty="0" smtClean="0">
                <a:effectLst>
                  <a:outerShdw blurRad="38100" dist="38100" dir="2700000" algn="tl">
                    <a:srgbClr val="C0C0C0"/>
                  </a:outerShdw>
                </a:effectLst>
                <a:latin typeface="黑体" pitchFamily="2" charset="-122"/>
                <a:ea typeface="黑体" pitchFamily="2" charset="-122"/>
              </a:rPr>
              <a:t>2</a:t>
            </a:r>
            <a:r>
              <a:rPr lang="en-US" altLang="zh-CN" sz="2800" dirty="0">
                <a:effectLst>
                  <a:outerShdw blurRad="38100" dist="38100" dir="2700000" algn="tl">
                    <a:srgbClr val="C0C0C0"/>
                  </a:outerShdw>
                </a:effectLst>
                <a:latin typeface="黑体" pitchFamily="2" charset="-122"/>
                <a:ea typeface="黑体" pitchFamily="2" charset="-122"/>
              </a:rPr>
              <a:t>. </a:t>
            </a:r>
            <a:r>
              <a:rPr lang="zh-CN" altLang="en-US" sz="2800" dirty="0">
                <a:effectLst>
                  <a:outerShdw blurRad="38100" dist="38100" dir="2700000" algn="tl">
                    <a:srgbClr val="C0C0C0"/>
                  </a:outerShdw>
                </a:effectLst>
                <a:latin typeface="黑体" pitchFamily="2" charset="-122"/>
                <a:ea typeface="黑体" pitchFamily="2" charset="-122"/>
              </a:rPr>
              <a:t>利用</a:t>
            </a:r>
            <a:r>
              <a:rPr lang="en-US" altLang="zh-CN" sz="2800" dirty="0" smtClean="0">
                <a:effectLst>
                  <a:outerShdw blurRad="38100" dist="38100" dir="2700000" algn="tl">
                    <a:srgbClr val="C0C0C0"/>
                  </a:outerShdw>
                </a:effectLst>
                <a:latin typeface="黑体" pitchFamily="2" charset="-122"/>
                <a:ea typeface="黑体" pitchFamily="2" charset="-122"/>
              </a:rPr>
              <a:t>Test-and-Set</a:t>
            </a:r>
            <a:r>
              <a:rPr lang="zh-CN" altLang="en-US" sz="2800" dirty="0">
                <a:effectLst>
                  <a:outerShdw blurRad="38100" dist="38100" dir="2700000" algn="tl">
                    <a:srgbClr val="C0C0C0"/>
                  </a:outerShdw>
                </a:effectLst>
                <a:latin typeface="黑体" pitchFamily="2" charset="-122"/>
                <a:ea typeface="黑体" pitchFamily="2" charset="-122"/>
              </a:rPr>
              <a:t>指令</a:t>
            </a:r>
            <a:r>
              <a:rPr lang="en-US" altLang="zh-CN" sz="2800" dirty="0" smtClean="0"/>
              <a:t>(</a:t>
            </a:r>
            <a:r>
              <a:rPr lang="zh-CN" altLang="en-US" sz="2800" dirty="0"/>
              <a:t>测试并建立</a:t>
            </a:r>
            <a:r>
              <a:rPr lang="en-US" altLang="zh-CN" sz="2800" dirty="0" smtClean="0"/>
              <a:t>)</a:t>
            </a:r>
            <a:r>
              <a:rPr lang="zh-CN" altLang="en-US" sz="2800" dirty="0" smtClean="0">
                <a:effectLst>
                  <a:outerShdw blurRad="38100" dist="38100" dir="2700000" algn="tl">
                    <a:srgbClr val="C0C0C0"/>
                  </a:outerShdw>
                </a:effectLst>
                <a:latin typeface="黑体" pitchFamily="2" charset="-122"/>
                <a:ea typeface="黑体" pitchFamily="2" charset="-122"/>
              </a:rPr>
              <a:t> 实</a:t>
            </a:r>
            <a:r>
              <a:rPr lang="zh-CN" altLang="en-US" sz="2800" dirty="0">
                <a:effectLst>
                  <a:outerShdw blurRad="38100" dist="38100" dir="2700000" algn="tl">
                    <a:srgbClr val="C0C0C0"/>
                  </a:outerShdw>
                </a:effectLst>
                <a:latin typeface="黑体" pitchFamily="2" charset="-122"/>
                <a:ea typeface="黑体" pitchFamily="2" charset="-122"/>
              </a:rPr>
              <a:t>现互斥</a:t>
            </a:r>
            <a:r>
              <a:rPr lang="zh-CN" altLang="en-US" sz="2800" dirty="0">
                <a:latin typeface="黑体" pitchFamily="2" charset="-122"/>
                <a:ea typeface="黑体" pitchFamily="2" charset="-122"/>
              </a:rPr>
              <a:t/>
            </a:r>
            <a:br>
              <a:rPr lang="zh-CN" altLang="en-US" sz="2800" dirty="0">
                <a:latin typeface="黑体" pitchFamily="2" charset="-122"/>
                <a:ea typeface="黑体" pitchFamily="2" charset="-122"/>
              </a:rPr>
            </a:br>
            <a:r>
              <a:rPr lang="zh-CN" altLang="en-US" dirty="0" smtClean="0"/>
              <a:t>在</a:t>
            </a:r>
            <a:r>
              <a:rPr lang="zh-CN" altLang="en-US" dirty="0"/>
              <a:t>许</a:t>
            </a:r>
            <a:r>
              <a:rPr lang="zh-CN" altLang="en-US" dirty="0" smtClean="0"/>
              <a:t>多计</a:t>
            </a:r>
            <a:r>
              <a:rPr lang="zh-CN" altLang="en-US" dirty="0"/>
              <a:t>算机中都提供了这种指令</a:t>
            </a:r>
            <a:r>
              <a:rPr lang="zh-CN" altLang="en-US" dirty="0" smtClean="0"/>
              <a:t>。</a:t>
            </a:r>
            <a:endParaRPr lang="en-US" altLang="zh-CN" dirty="0" smtClean="0"/>
          </a:p>
          <a:p>
            <a:pPr marL="0" indent="0">
              <a:lnSpc>
                <a:spcPct val="118000"/>
              </a:lnSpc>
              <a:spcBef>
                <a:spcPts val="300"/>
              </a:spcBef>
              <a:buNone/>
            </a:pPr>
            <a:r>
              <a:rPr lang="zh-CN" altLang="en-US"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lnSpc>
                <a:spcPct val="118000"/>
              </a:lnSpc>
              <a:spcBef>
                <a:spcPts val="300"/>
              </a:spcBef>
              <a:buNone/>
            </a:pPr>
            <a:r>
              <a:rPr lang="en-US" altLang="zh-CN" dirty="0" err="1" smtClean="0">
                <a:latin typeface="Times New Roman" panose="02020603050405020304" pitchFamily="18" charset="0"/>
                <a:cs typeface="Times New Roman" panose="02020603050405020304" pitchFamily="18" charset="0"/>
              </a:rPr>
              <a:t>boolean</a:t>
            </a:r>
            <a:r>
              <a:rPr lang="en-US" altLang="zh-CN" dirty="0" smtClean="0">
                <a:latin typeface="Times New Roman" panose="02020603050405020304" pitchFamily="18" charset="0"/>
                <a:cs typeface="Times New Roman" panose="02020603050405020304" pitchFamily="18" charset="0"/>
              </a:rPr>
              <a:t> TS (</a:t>
            </a:r>
            <a:r>
              <a:rPr lang="en-US" altLang="zh-CN" dirty="0" err="1" smtClean="0">
                <a:latin typeface="Times New Roman" panose="02020603050405020304" pitchFamily="18" charset="0"/>
                <a:cs typeface="Times New Roman" panose="02020603050405020304" pitchFamily="18" charset="0"/>
              </a:rPr>
              <a:t>boolean</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FF00"/>
                </a:solidFill>
                <a:latin typeface="Times New Roman" panose="02020603050405020304" pitchFamily="18" charset="0"/>
                <a:cs typeface="Times New Roman" panose="02020603050405020304" pitchFamily="18" charset="0"/>
              </a:rPr>
              <a:t>*lock</a:t>
            </a:r>
            <a:r>
              <a:rPr lang="en-US" altLang="zh-CN" dirty="0" smtClean="0">
                <a:latin typeface="Times New Roman" panose="02020603050405020304" pitchFamily="18" charset="0"/>
                <a:cs typeface="Times New Roman" panose="02020603050405020304" pitchFamily="18" charset="0"/>
              </a:rPr>
              <a:t>) {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lock:</a:t>
            </a:r>
            <a:r>
              <a:rPr lang="zh-CN" altLang="en-US" dirty="0" smtClean="0">
                <a:solidFill>
                  <a:srgbClr val="FFFF00"/>
                </a:solidFill>
                <a:latin typeface="Times New Roman" panose="02020603050405020304" pitchFamily="18" charset="0"/>
                <a:cs typeface="Times New Roman" panose="02020603050405020304" pitchFamily="18" charset="0"/>
              </a:rPr>
              <a:t>变参</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p>
          <a:p>
            <a:pPr marL="0" indent="0">
              <a:lnSpc>
                <a:spcPct val="118000"/>
              </a:lnSpc>
              <a:spcBef>
                <a:spcPts val="300"/>
              </a:spcBef>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boolean</a:t>
            </a:r>
            <a:r>
              <a:rPr lang="en-US" altLang="zh-CN" dirty="0" smtClean="0">
                <a:latin typeface="Times New Roman" panose="02020603050405020304" pitchFamily="18" charset="0"/>
                <a:cs typeface="Times New Roman" panose="02020603050405020304" pitchFamily="18" charset="0"/>
              </a:rPr>
              <a:t> old; </a:t>
            </a:r>
          </a:p>
          <a:p>
            <a:pPr marL="0" indent="0">
              <a:lnSpc>
                <a:spcPct val="118000"/>
              </a:lnSpc>
              <a:spcBef>
                <a:spcPts val="300"/>
              </a:spcBef>
              <a:buNone/>
            </a:pPr>
            <a:r>
              <a:rPr lang="en-US" altLang="zh-CN" dirty="0" smtClean="0">
                <a:latin typeface="Times New Roman" panose="02020603050405020304" pitchFamily="18" charset="0"/>
                <a:cs typeface="Times New Roman" panose="02020603050405020304" pitchFamily="18" charset="0"/>
              </a:rPr>
              <a:t>       old=*lock;</a:t>
            </a:r>
          </a:p>
          <a:p>
            <a:pPr marL="0" indent="0">
              <a:lnSpc>
                <a:spcPct val="118000"/>
              </a:lnSpc>
              <a:spcBef>
                <a:spcPts val="300"/>
              </a:spcBef>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u="sng" dirty="0" smtClean="0">
                <a:latin typeface="Times New Roman" panose="02020603050405020304" pitchFamily="18" charset="0"/>
                <a:cs typeface="Times New Roman" panose="02020603050405020304" pitchFamily="18" charset="0"/>
              </a:rPr>
              <a:t>lock</a:t>
            </a:r>
            <a:r>
              <a:rPr lang="zh-CN" altLang="en-US" u="sng" baseline="30000" dirty="0" smtClean="0">
                <a:solidFill>
                  <a:schemeClr val="tx2"/>
                </a:solidFill>
                <a:latin typeface="Times New Roman" panose="02020603050405020304" pitchFamily="18" charset="0"/>
                <a:cs typeface="Times New Roman" panose="02020603050405020304" pitchFamily="18" charset="0"/>
              </a:rPr>
              <a:t>新值</a:t>
            </a:r>
            <a:r>
              <a:rPr lang="en-US" altLang="zh-CN" u="sng" dirty="0" smtClean="0">
                <a:latin typeface="Times New Roman" panose="02020603050405020304" pitchFamily="18" charset="0"/>
                <a:cs typeface="Times New Roman" panose="02020603050405020304" pitchFamily="18" charset="0"/>
              </a:rPr>
              <a:t>=</a:t>
            </a:r>
            <a:r>
              <a:rPr lang="en-US" altLang="zh-CN" u="sng" dirty="0" smtClean="0">
                <a:solidFill>
                  <a:srgbClr val="FF66FF"/>
                </a:solidFill>
                <a:latin typeface="Times New Roman" panose="02020603050405020304" pitchFamily="18" charset="0"/>
                <a:cs typeface="Times New Roman" panose="02020603050405020304" pitchFamily="18" charset="0"/>
              </a:rPr>
              <a:t>TRUE</a:t>
            </a:r>
            <a:r>
              <a:rPr lang="en-US" altLang="zh-CN" dirty="0" smtClean="0">
                <a:solidFill>
                  <a:srgbClr val="FF66FF"/>
                </a:solidFill>
                <a:latin typeface="Times New Roman" panose="02020603050405020304" pitchFamily="18" charset="0"/>
                <a:cs typeface="Times New Roman" panose="02020603050405020304" pitchFamily="18" charset="0"/>
              </a:rPr>
              <a:t> </a:t>
            </a:r>
            <a:r>
              <a:rPr lang="en-US" altLang="zh-CN" b="1" baseline="30000" dirty="0" smtClean="0">
                <a:solidFill>
                  <a:schemeClr val="tx2"/>
                </a:solidFill>
              </a:rPr>
              <a:t>2</a:t>
            </a:r>
            <a:r>
              <a:rPr lang="en-US" altLang="zh-CN"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TRUE: C</a:t>
            </a:r>
            <a:r>
              <a:rPr lang="zh-CN" altLang="en-US" sz="2800" dirty="0" smtClean="0">
                <a:latin typeface="Times New Roman" panose="02020603050405020304" pitchFamily="18" charset="0"/>
                <a:cs typeface="Times New Roman" panose="02020603050405020304" pitchFamily="18" charset="0"/>
              </a:rPr>
              <a:t>语言中的</a:t>
            </a:r>
            <a:r>
              <a:rPr lang="en-US" altLang="zh-CN" sz="2800" dirty="0" smtClean="0">
                <a:latin typeface="Times New Roman" panose="02020603050405020304" pitchFamily="18" charset="0"/>
                <a:cs typeface="Times New Roman" panose="02020603050405020304" pitchFamily="18" charset="0"/>
              </a:rPr>
              <a:t>1 </a:t>
            </a: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p>
          <a:p>
            <a:pPr marL="0" indent="0">
              <a:lnSpc>
                <a:spcPct val="118000"/>
              </a:lnSpc>
              <a:spcBef>
                <a:spcPts val="300"/>
              </a:spcBef>
              <a:buNone/>
            </a:pPr>
            <a:r>
              <a:rPr lang="en-US" altLang="zh-CN" dirty="0" smtClean="0">
                <a:latin typeface="Times New Roman" panose="02020603050405020304" pitchFamily="18" charset="0"/>
                <a:cs typeface="Times New Roman" panose="02020603050405020304" pitchFamily="18" charset="0"/>
              </a:rPr>
              <a:t>       return old</a:t>
            </a:r>
            <a:r>
              <a:rPr lang="en-US" altLang="zh-CN" b="1" baseline="30000" dirty="0" smtClean="0">
                <a:solidFill>
                  <a:schemeClr val="tx2"/>
                </a:solidFill>
              </a:rPr>
              <a:t>1</a:t>
            </a:r>
            <a:r>
              <a:rPr lang="zh-CN" altLang="en-US" u="sng" baseline="30000" dirty="0">
                <a:solidFill>
                  <a:schemeClr val="tx2"/>
                </a:solidFill>
                <a:latin typeface="Times New Roman" panose="02020603050405020304" pitchFamily="18" charset="0"/>
                <a:cs typeface="Times New Roman" panose="02020603050405020304" pitchFamily="18" charset="0"/>
              </a:rPr>
              <a:t>旧值</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lnSpc>
                <a:spcPct val="118000"/>
              </a:lnSpc>
              <a:spcBef>
                <a:spcPts val="300"/>
              </a:spcBef>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sz="2500" dirty="0" smtClean="0">
                <a:latin typeface="Times New Roman" panose="02020603050405020304" pitchFamily="18" charset="0"/>
                <a:cs typeface="Times New Roman" panose="02020603050405020304" pitchFamily="18" charset="0"/>
              </a:rPr>
              <a:t>/* </a:t>
            </a:r>
            <a:r>
              <a:rPr lang="zh-CN" altLang="en-US" sz="2500" dirty="0">
                <a:latin typeface="Times New Roman" panose="02020603050405020304" pitchFamily="18" charset="0"/>
                <a:cs typeface="Times New Roman" panose="02020603050405020304" pitchFamily="18" charset="0"/>
              </a:rPr>
              <a:t>共</a:t>
            </a:r>
            <a:r>
              <a:rPr lang="en-US" altLang="zh-CN" sz="2500" dirty="0">
                <a:latin typeface="Times New Roman" panose="02020603050405020304" pitchFamily="18" charset="0"/>
                <a:cs typeface="Times New Roman" panose="02020603050405020304" pitchFamily="18" charset="0"/>
              </a:rPr>
              <a:t>2</a:t>
            </a:r>
            <a:r>
              <a:rPr lang="zh-CN" altLang="en-US" sz="2500" dirty="0">
                <a:latin typeface="Times New Roman" panose="02020603050405020304" pitchFamily="18" charset="0"/>
                <a:cs typeface="Times New Roman" panose="02020603050405020304" pitchFamily="18" charset="0"/>
              </a:rPr>
              <a:t>件事</a:t>
            </a:r>
            <a:r>
              <a:rPr lang="zh-CN" altLang="en-US" sz="2500" dirty="0" smtClean="0">
                <a:latin typeface="Times New Roman" panose="02020603050405020304" pitchFamily="18" charset="0"/>
                <a:cs typeface="Times New Roman" panose="02020603050405020304" pitchFamily="18" charset="0"/>
              </a:rPr>
              <a:t>：返回</a:t>
            </a:r>
            <a:r>
              <a:rPr lang="en-US" altLang="zh-CN" sz="2500" dirty="0" smtClean="0">
                <a:solidFill>
                  <a:schemeClr val="tx2"/>
                </a:solidFill>
                <a:latin typeface="Times New Roman" panose="02020603050405020304" pitchFamily="18" charset="0"/>
                <a:cs typeface="Times New Roman" panose="02020603050405020304" pitchFamily="18" charset="0"/>
              </a:rPr>
              <a:t>*lock</a:t>
            </a:r>
            <a:r>
              <a:rPr lang="zh-CN" altLang="en-US" sz="2500" dirty="0" smtClean="0">
                <a:solidFill>
                  <a:schemeClr val="tx2"/>
                </a:solidFill>
                <a:latin typeface="Times New Roman" panose="02020603050405020304" pitchFamily="18" charset="0"/>
                <a:cs typeface="Times New Roman" panose="02020603050405020304" pitchFamily="18" charset="0"/>
              </a:rPr>
              <a:t>旧值</a:t>
            </a:r>
            <a:r>
              <a:rPr lang="zh-CN" altLang="en-US" sz="2500" dirty="0" smtClean="0">
                <a:latin typeface="Times New Roman" panose="02020603050405020304" pitchFamily="18" charset="0"/>
                <a:cs typeface="Times New Roman" panose="02020603050405020304" pitchFamily="18" charset="0"/>
              </a:rPr>
              <a:t>，并修改</a:t>
            </a:r>
            <a:r>
              <a:rPr lang="en-US" altLang="zh-CN" sz="2500" dirty="0">
                <a:solidFill>
                  <a:schemeClr val="tx2"/>
                </a:solidFill>
                <a:latin typeface="Times New Roman" panose="02020603050405020304" pitchFamily="18" charset="0"/>
                <a:cs typeface="Times New Roman" panose="02020603050405020304" pitchFamily="18" charset="0"/>
              </a:rPr>
              <a:t>*</a:t>
            </a:r>
            <a:r>
              <a:rPr lang="en-US" altLang="zh-CN" sz="2500" dirty="0" smtClean="0">
                <a:solidFill>
                  <a:schemeClr val="tx2"/>
                </a:solidFill>
                <a:latin typeface="Times New Roman" panose="02020603050405020304" pitchFamily="18" charset="0"/>
                <a:cs typeface="Times New Roman" panose="02020603050405020304" pitchFamily="18" charset="0"/>
              </a:rPr>
              <a:t>lock</a:t>
            </a:r>
            <a:r>
              <a:rPr lang="zh-CN" altLang="en-US" sz="2500" dirty="0" smtClean="0">
                <a:solidFill>
                  <a:schemeClr val="tx2"/>
                </a:solidFill>
                <a:latin typeface="Times New Roman" panose="02020603050405020304" pitchFamily="18" charset="0"/>
                <a:cs typeface="Times New Roman" panose="02020603050405020304" pitchFamily="18" charset="0"/>
              </a:rPr>
              <a:t>新值</a:t>
            </a:r>
            <a:r>
              <a:rPr lang="zh-CN" altLang="en-US" sz="2500" dirty="0" smtClean="0">
                <a:latin typeface="Times New Roman" panose="02020603050405020304" pitchFamily="18" charset="0"/>
                <a:cs typeface="Times New Roman" panose="02020603050405020304" pitchFamily="18" charset="0"/>
              </a:rPr>
              <a:t>为</a:t>
            </a:r>
            <a:r>
              <a:rPr lang="en-US" altLang="zh-CN" sz="2500" dirty="0">
                <a:latin typeface="Times New Roman" panose="02020603050405020304" pitchFamily="18" charset="0"/>
                <a:cs typeface="Times New Roman" panose="02020603050405020304" pitchFamily="18" charset="0"/>
              </a:rPr>
              <a:t>TRUE.</a:t>
            </a:r>
            <a:endParaRPr lang="zh-CN" altLang="en-US" sz="2500" dirty="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bwMode="auto">
          <a:xfrm flipH="1">
            <a:off x="2691739" y="2831070"/>
            <a:ext cx="1944216" cy="864096"/>
          </a:xfrm>
          <a:prstGeom prst="straightConnector1">
            <a:avLst/>
          </a:prstGeom>
          <a:noFill/>
          <a:ln w="9525" cap="flat" cmpd="sng" algn="ctr">
            <a:solidFill>
              <a:srgbClr val="FFC000"/>
            </a:solidFill>
            <a:prstDash val="solid"/>
            <a:round/>
            <a:headEnd type="none" w="med" len="med"/>
            <a:tailEnd type="arrow"/>
          </a:ln>
          <a:effectLst/>
        </p:spPr>
      </p:cxnSp>
      <p:cxnSp>
        <p:nvCxnSpPr>
          <p:cNvPr id="9" name="直接箭头连接符 8"/>
          <p:cNvCxnSpPr/>
          <p:nvPr/>
        </p:nvCxnSpPr>
        <p:spPr bwMode="auto">
          <a:xfrm flipH="1">
            <a:off x="1727684" y="4077072"/>
            <a:ext cx="792088" cy="0"/>
          </a:xfrm>
          <a:prstGeom prst="straightConnector1">
            <a:avLst/>
          </a:prstGeom>
          <a:noFill/>
          <a:ln w="9525" cap="flat" cmpd="sng" algn="ctr">
            <a:solidFill>
              <a:srgbClr val="FFC000"/>
            </a:solidFill>
            <a:prstDash val="solid"/>
            <a:round/>
            <a:headEnd type="none" w="med" len="med"/>
            <a:tailEnd type="arrow"/>
          </a:ln>
          <a:effectLst/>
        </p:spPr>
      </p:cxnSp>
      <p:cxnSp>
        <p:nvCxnSpPr>
          <p:cNvPr id="14" name="直接箭头连接符 13"/>
          <p:cNvCxnSpPr/>
          <p:nvPr/>
        </p:nvCxnSpPr>
        <p:spPr bwMode="auto">
          <a:xfrm flipH="1">
            <a:off x="4635956" y="1988840"/>
            <a:ext cx="440100" cy="555541"/>
          </a:xfrm>
          <a:prstGeom prst="straightConnector1">
            <a:avLst/>
          </a:prstGeom>
          <a:noFill/>
          <a:ln w="28575" cap="flat" cmpd="sng" algn="ctr">
            <a:solidFill>
              <a:srgbClr val="FFC000"/>
            </a:solidFill>
            <a:prstDash val="solid"/>
            <a:round/>
            <a:headEnd type="none" w="med" len="med"/>
            <a:tailEnd type="arrow"/>
          </a:ln>
          <a:effectLst/>
        </p:spPr>
      </p:cxnSp>
      <p:cxnSp>
        <p:nvCxnSpPr>
          <p:cNvPr id="17" name="直接箭头连接符 16"/>
          <p:cNvCxnSpPr/>
          <p:nvPr/>
        </p:nvCxnSpPr>
        <p:spPr bwMode="auto">
          <a:xfrm>
            <a:off x="1547664" y="4077072"/>
            <a:ext cx="864096" cy="864096"/>
          </a:xfrm>
          <a:prstGeom prst="straightConnector1">
            <a:avLst/>
          </a:prstGeom>
          <a:noFill/>
          <a:ln w="9525" cap="flat" cmpd="sng" algn="ctr">
            <a:solidFill>
              <a:srgbClr val="FFC000"/>
            </a:solidFill>
            <a:prstDash val="solid"/>
            <a:round/>
            <a:headEnd type="none" w="med" len="med"/>
            <a:tailEnd type="arrow"/>
          </a:ln>
          <a:effectLst/>
        </p:spPr>
      </p:cxnSp>
      <p:cxnSp>
        <p:nvCxnSpPr>
          <p:cNvPr id="20" name="直接箭头连接符 19"/>
          <p:cNvCxnSpPr/>
          <p:nvPr/>
        </p:nvCxnSpPr>
        <p:spPr bwMode="auto">
          <a:xfrm flipH="1" flipV="1">
            <a:off x="2123728" y="2852936"/>
            <a:ext cx="568012" cy="2088232"/>
          </a:xfrm>
          <a:prstGeom prst="straightConnector1">
            <a:avLst/>
          </a:prstGeom>
          <a:noFill/>
          <a:ln w="28575" cap="flat" cmpd="sng" algn="ctr">
            <a:solidFill>
              <a:srgbClr val="FF0000"/>
            </a:solidFill>
            <a:prstDash val="solid"/>
            <a:round/>
            <a:headEnd type="none" w="med" len="med"/>
            <a:tailEnd type="arrow"/>
          </a:ln>
          <a:effectLst/>
        </p:spPr>
      </p:cxnSp>
      <p:sp>
        <p:nvSpPr>
          <p:cNvPr id="26" name="TextBox 25"/>
          <p:cNvSpPr txBox="1"/>
          <p:nvPr/>
        </p:nvSpPr>
        <p:spPr>
          <a:xfrm>
            <a:off x="3995936" y="1581816"/>
            <a:ext cx="2808312" cy="572464"/>
          </a:xfrm>
          <a:prstGeom prst="rect">
            <a:avLst/>
          </a:prstGeom>
          <a:noFill/>
          <a:ln w="28575">
            <a:solidFill>
              <a:srgbClr val="F38635"/>
            </a:solidFill>
          </a:ln>
        </p:spPr>
        <p:txBody>
          <a:bodyPr wrap="square" rtlCol="0">
            <a:spAutoFit/>
          </a:bodyPr>
          <a:lstStyle/>
          <a:p>
            <a:r>
              <a:rPr lang="en-US" altLang="zh-CN" dirty="0" smtClean="0"/>
              <a:t>FALSE</a:t>
            </a:r>
            <a:r>
              <a:rPr lang="en-US" altLang="zh-CN" b="1" baseline="30000" dirty="0">
                <a:solidFill>
                  <a:schemeClr val="tx2"/>
                </a:solidFill>
              </a:rPr>
              <a:t>_</a:t>
            </a:r>
            <a:r>
              <a:rPr lang="en-US" altLang="zh-CN" b="1" baseline="30000" dirty="0" smtClean="0">
                <a:solidFill>
                  <a:schemeClr val="tx2"/>
                </a:solidFill>
              </a:rPr>
              <a:t>0</a:t>
            </a:r>
            <a:r>
              <a:rPr lang="en-US" altLang="zh-CN" dirty="0" smtClean="0"/>
              <a:t>/TRUE</a:t>
            </a:r>
            <a:r>
              <a:rPr lang="en-US" altLang="zh-CN" b="1" baseline="30000" dirty="0">
                <a:solidFill>
                  <a:schemeClr val="tx2"/>
                </a:solidFill>
              </a:rPr>
              <a:t>_</a:t>
            </a:r>
            <a:r>
              <a:rPr lang="en-US" altLang="zh-CN" b="1" baseline="30000" dirty="0" smtClean="0">
                <a:solidFill>
                  <a:schemeClr val="tx2"/>
                </a:solidFill>
              </a:rPr>
              <a:t>1</a:t>
            </a:r>
            <a:endParaRPr lang="zh-CN" altLang="en-US" dirty="0"/>
          </a:p>
        </p:txBody>
      </p:sp>
      <p:cxnSp>
        <p:nvCxnSpPr>
          <p:cNvPr id="29" name="直接箭头连接符 28"/>
          <p:cNvCxnSpPr/>
          <p:nvPr/>
        </p:nvCxnSpPr>
        <p:spPr bwMode="auto">
          <a:xfrm flipH="1">
            <a:off x="4932040" y="1988840"/>
            <a:ext cx="1296144" cy="432048"/>
          </a:xfrm>
          <a:prstGeom prst="straightConnector1">
            <a:avLst/>
          </a:prstGeom>
          <a:noFill/>
          <a:ln w="28575" cap="flat" cmpd="sng" algn="ctr">
            <a:solidFill>
              <a:srgbClr val="FFC000"/>
            </a:solidFill>
            <a:prstDash val="solid"/>
            <a:round/>
            <a:headEnd type="none" w="med" len="med"/>
            <a:tailEnd type="arrow"/>
          </a:ln>
          <a:effectLst/>
        </p:spPr>
      </p:cxnSp>
    </p:spTree>
    <p:extLst>
      <p:ext uri="{BB962C8B-B14F-4D97-AF65-F5344CB8AC3E}">
        <p14:creationId xmlns:p14="http://schemas.microsoft.com/office/powerpoint/2010/main" val="1170559466"/>
      </p:ext>
    </p:extLst>
  </p:cSld>
  <p:clrMapOvr>
    <a:masterClrMapping/>
  </p:clrMapOvr>
  <p:transition>
    <p:pull dir="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a:spLocks noGrp="1" noChangeArrowheads="1"/>
          </p:cNvSpPr>
          <p:nvPr>
            <p:ph idx="1"/>
          </p:nvPr>
        </p:nvSpPr>
        <p:spPr>
          <a:xfrm>
            <a:off x="301625" y="260648"/>
            <a:ext cx="8540750" cy="6120680"/>
          </a:xfrm>
        </p:spPr>
        <p:txBody>
          <a:bodyPr/>
          <a:lstStyle/>
          <a:p>
            <a:pPr marL="0" indent="0">
              <a:lnSpc>
                <a:spcPct val="150000"/>
              </a:lnSpc>
              <a:buNone/>
            </a:pPr>
            <a:r>
              <a:rPr lang="zh-CN" altLang="en-US" dirty="0">
                <a:effectLst>
                  <a:outerShdw blurRad="38100" dist="38100" dir="2700000" algn="tl">
                    <a:srgbClr val="C0C0C0"/>
                  </a:outerShdw>
                </a:effectLst>
              </a:rPr>
              <a:t>　　</a:t>
            </a:r>
            <a:endParaRPr lang="en-US" altLang="zh-CN" dirty="0" smtClean="0">
              <a:effectLst>
                <a:outerShdw blurRad="38100" dist="38100" dir="2700000" algn="tl">
                  <a:srgbClr val="C0C0C0"/>
                </a:outerShdw>
              </a:effectLst>
            </a:endParaRPr>
          </a:p>
          <a:p>
            <a:pPr marL="0" indent="0">
              <a:lnSpc>
                <a:spcPct val="150000"/>
              </a:lnSpc>
              <a:buNone/>
            </a:pPr>
            <a:r>
              <a:rPr lang="zh-CN" altLang="en-US" dirty="0" smtClean="0"/>
              <a:t>  </a:t>
            </a:r>
            <a:endParaRPr lang="zh-CN" altLang="en-US" dirty="0"/>
          </a:p>
        </p:txBody>
      </p:sp>
      <p:sp>
        <p:nvSpPr>
          <p:cNvPr id="7" name="TextBox 6"/>
          <p:cNvSpPr txBox="1"/>
          <p:nvPr/>
        </p:nvSpPr>
        <p:spPr>
          <a:xfrm>
            <a:off x="488801" y="1368465"/>
            <a:ext cx="3384376" cy="4339650"/>
          </a:xfrm>
          <a:prstGeom prst="rect">
            <a:avLst/>
          </a:prstGeom>
          <a:noFill/>
          <a:ln w="28575">
            <a:solidFill>
              <a:srgbClr val="FF66FF"/>
            </a:solidFill>
          </a:ln>
        </p:spPr>
        <p:txBody>
          <a:bodyPr wrap="square" rtlCol="0">
            <a:spAutoFit/>
          </a:bodyPr>
          <a:lstStyle/>
          <a:p>
            <a:r>
              <a:rPr lang="en-US" altLang="zh-CN" b="1" dirty="0" smtClean="0"/>
              <a:t>P</a:t>
            </a:r>
            <a:r>
              <a:rPr lang="en-US" altLang="zh-CN" b="1" baseline="-25000" dirty="0" smtClean="0"/>
              <a:t>i</a:t>
            </a:r>
            <a:r>
              <a:rPr lang="zh-CN" altLang="en-US" b="1" dirty="0" smtClean="0"/>
              <a:t>进程：  </a:t>
            </a:r>
            <a:r>
              <a:rPr lang="en-US" altLang="zh-CN" b="1" dirty="0" smtClean="0"/>
              <a:t>(</a:t>
            </a:r>
            <a:r>
              <a:rPr lang="zh-CN" altLang="en-US" b="1" dirty="0" smtClean="0"/>
              <a:t>先</a:t>
            </a:r>
            <a:r>
              <a:rPr lang="zh-CN" altLang="en-US" b="1" dirty="0"/>
              <a:t>执</a:t>
            </a:r>
            <a:r>
              <a:rPr lang="zh-CN" altLang="en-US" b="1" dirty="0" smtClean="0"/>
              <a:t>行</a:t>
            </a:r>
            <a:r>
              <a:rPr lang="en-US" altLang="zh-CN" b="1" dirty="0" smtClean="0"/>
              <a:t>)</a:t>
            </a:r>
          </a:p>
          <a:p>
            <a:r>
              <a:rPr lang="en-US" altLang="zh-CN" dirty="0" smtClean="0">
                <a:solidFill>
                  <a:srgbClr val="FFFF00"/>
                </a:solidFill>
              </a:rPr>
              <a:t>Do {</a:t>
            </a:r>
          </a:p>
          <a:p>
            <a:r>
              <a:rPr lang="en-US" altLang="zh-CN" b="1" dirty="0" smtClean="0">
                <a:solidFill>
                  <a:srgbClr val="FFFF00"/>
                </a:solidFill>
              </a:rPr>
              <a:t>……</a:t>
            </a:r>
          </a:p>
          <a:p>
            <a:r>
              <a:rPr lang="en-US" altLang="zh-CN" dirty="0" smtClean="0">
                <a:solidFill>
                  <a:srgbClr val="FFFF00"/>
                </a:solidFill>
              </a:rPr>
              <a:t>While TS (*lock)</a:t>
            </a:r>
            <a:r>
              <a:rPr lang="zh-CN" altLang="en-US" dirty="0" smtClean="0">
                <a:solidFill>
                  <a:srgbClr val="FFFF00"/>
                </a:solidFill>
              </a:rPr>
              <a:t>；</a:t>
            </a:r>
            <a:endParaRPr lang="en-US" altLang="zh-CN" dirty="0" smtClean="0">
              <a:solidFill>
                <a:srgbClr val="FFFF00"/>
              </a:solidFill>
            </a:endParaRPr>
          </a:p>
          <a:p>
            <a:r>
              <a:rPr lang="zh-CN" altLang="en-US" dirty="0">
                <a:solidFill>
                  <a:srgbClr val="FFFF00"/>
                </a:solidFill>
              </a:rPr>
              <a:t>临</a:t>
            </a:r>
            <a:r>
              <a:rPr lang="zh-CN" altLang="en-US" dirty="0" smtClean="0">
                <a:solidFill>
                  <a:srgbClr val="FFFF00"/>
                </a:solidFill>
              </a:rPr>
              <a:t>界区</a:t>
            </a:r>
            <a:r>
              <a:rPr lang="zh-CN" altLang="en-US" dirty="0">
                <a:solidFill>
                  <a:srgbClr val="FFFF00"/>
                </a:solidFill>
              </a:rPr>
              <a:t>代</a:t>
            </a:r>
            <a:r>
              <a:rPr lang="zh-CN" altLang="en-US" dirty="0" smtClean="0">
                <a:solidFill>
                  <a:srgbClr val="FFFF00"/>
                </a:solidFill>
              </a:rPr>
              <a:t>码；</a:t>
            </a:r>
            <a:endParaRPr lang="en-US" altLang="zh-CN" dirty="0" smtClean="0">
              <a:solidFill>
                <a:srgbClr val="FFFF00"/>
              </a:solidFill>
            </a:endParaRPr>
          </a:p>
          <a:p>
            <a:r>
              <a:rPr lang="en-US" altLang="zh-CN" dirty="0" smtClean="0">
                <a:solidFill>
                  <a:srgbClr val="FFFF00"/>
                </a:solidFill>
              </a:rPr>
              <a:t>Lock=FALSE; </a:t>
            </a:r>
            <a:endParaRPr lang="en-US" altLang="zh-CN" dirty="0">
              <a:solidFill>
                <a:srgbClr val="FFFF00"/>
              </a:solidFill>
            </a:endParaRPr>
          </a:p>
          <a:p>
            <a:pPr>
              <a:lnSpc>
                <a:spcPct val="80000"/>
              </a:lnSpc>
              <a:spcBef>
                <a:spcPts val="264"/>
              </a:spcBef>
            </a:pPr>
            <a:r>
              <a:rPr lang="en-US" altLang="zh-CN" b="1" dirty="0" smtClean="0">
                <a:solidFill>
                  <a:srgbClr val="FFFF00"/>
                </a:solidFill>
              </a:rPr>
              <a:t>……</a:t>
            </a:r>
            <a:endParaRPr lang="en-US" altLang="zh-CN" b="1" dirty="0">
              <a:solidFill>
                <a:srgbClr val="FFFF00"/>
              </a:solidFill>
            </a:endParaRPr>
          </a:p>
          <a:p>
            <a:pPr>
              <a:lnSpc>
                <a:spcPct val="80000"/>
              </a:lnSpc>
              <a:spcBef>
                <a:spcPts val="264"/>
              </a:spcBef>
            </a:pPr>
            <a:r>
              <a:rPr lang="en-US" altLang="zh-CN" dirty="0" smtClean="0">
                <a:solidFill>
                  <a:srgbClr val="FFFF00"/>
                </a:solidFill>
              </a:rPr>
              <a:t>}</a:t>
            </a:r>
            <a:endParaRPr lang="zh-CN" altLang="en-US" dirty="0">
              <a:solidFill>
                <a:srgbClr val="FFFF00"/>
              </a:solidFill>
            </a:endParaRPr>
          </a:p>
        </p:txBody>
      </p:sp>
      <p:sp>
        <p:nvSpPr>
          <p:cNvPr id="8" name="TextBox 7"/>
          <p:cNvSpPr txBox="1"/>
          <p:nvPr/>
        </p:nvSpPr>
        <p:spPr>
          <a:xfrm>
            <a:off x="4716016" y="1368465"/>
            <a:ext cx="3384376" cy="4339650"/>
          </a:xfrm>
          <a:prstGeom prst="rect">
            <a:avLst/>
          </a:prstGeom>
          <a:noFill/>
          <a:ln w="28575">
            <a:solidFill>
              <a:srgbClr val="FF66FF"/>
            </a:solidFill>
          </a:ln>
        </p:spPr>
        <p:txBody>
          <a:bodyPr wrap="square" rtlCol="0">
            <a:spAutoFit/>
          </a:bodyPr>
          <a:lstStyle>
            <a:defPPr>
              <a:defRPr lang="zh-CN"/>
            </a:defPPr>
            <a:lvl1pPr>
              <a:defRPr>
                <a:solidFill>
                  <a:srgbClr val="FFFF00"/>
                </a:solidFill>
              </a:defRPr>
            </a:lvl1pPr>
          </a:lstStyle>
          <a:p>
            <a:r>
              <a:rPr lang="en-US" altLang="zh-CN" b="1" dirty="0" err="1" smtClean="0">
                <a:solidFill>
                  <a:schemeClr val="tx1"/>
                </a:solidFill>
              </a:rPr>
              <a:t>P</a:t>
            </a:r>
            <a:r>
              <a:rPr lang="en-US" altLang="zh-CN" b="1" baseline="-25000" dirty="0" err="1" smtClean="0">
                <a:solidFill>
                  <a:schemeClr val="tx1"/>
                </a:solidFill>
              </a:rPr>
              <a:t>j</a:t>
            </a:r>
            <a:r>
              <a:rPr lang="zh-CN" altLang="en-US" b="1" dirty="0" smtClean="0">
                <a:solidFill>
                  <a:schemeClr val="tx1"/>
                </a:solidFill>
              </a:rPr>
              <a:t>进</a:t>
            </a:r>
            <a:r>
              <a:rPr lang="zh-CN" altLang="en-US" b="1" dirty="0">
                <a:solidFill>
                  <a:schemeClr val="tx1"/>
                </a:solidFill>
              </a:rPr>
              <a:t>程： </a:t>
            </a:r>
            <a:r>
              <a:rPr lang="en-US" altLang="zh-CN" b="1" dirty="0">
                <a:solidFill>
                  <a:schemeClr val="tx1"/>
                </a:solidFill>
              </a:rPr>
              <a:t>(</a:t>
            </a:r>
            <a:r>
              <a:rPr lang="zh-CN" altLang="en-US" b="1" dirty="0">
                <a:solidFill>
                  <a:schemeClr val="tx1"/>
                </a:solidFill>
              </a:rPr>
              <a:t>后执行</a:t>
            </a:r>
            <a:r>
              <a:rPr lang="en-US" altLang="zh-CN" b="1" dirty="0">
                <a:solidFill>
                  <a:schemeClr val="tx1"/>
                </a:solidFill>
              </a:rPr>
              <a:t>)</a:t>
            </a:r>
          </a:p>
          <a:p>
            <a:r>
              <a:rPr lang="en-US" altLang="zh-CN" dirty="0" smtClean="0"/>
              <a:t>Do </a:t>
            </a:r>
            <a:r>
              <a:rPr lang="en-US" altLang="zh-CN" dirty="0"/>
              <a:t>{</a:t>
            </a:r>
          </a:p>
          <a:p>
            <a:r>
              <a:rPr lang="en-US" altLang="zh-CN" dirty="0"/>
              <a:t>……</a:t>
            </a:r>
          </a:p>
          <a:p>
            <a:r>
              <a:rPr lang="en-US" altLang="zh-CN" dirty="0"/>
              <a:t>While TS (*lock)</a:t>
            </a:r>
            <a:r>
              <a:rPr lang="zh-CN" altLang="en-US" dirty="0"/>
              <a:t>；</a:t>
            </a:r>
            <a:endParaRPr lang="en-US" altLang="zh-CN" dirty="0"/>
          </a:p>
          <a:p>
            <a:r>
              <a:rPr lang="zh-CN" altLang="en-US" dirty="0"/>
              <a:t>临界区代码；</a:t>
            </a:r>
            <a:endParaRPr lang="en-US" altLang="zh-CN" dirty="0"/>
          </a:p>
          <a:p>
            <a:r>
              <a:rPr lang="en-US" altLang="zh-CN" dirty="0"/>
              <a:t>Lock=FALSE; </a:t>
            </a:r>
          </a:p>
          <a:p>
            <a:pPr>
              <a:lnSpc>
                <a:spcPct val="80000"/>
              </a:lnSpc>
              <a:spcBef>
                <a:spcPts val="264"/>
              </a:spcBef>
            </a:pPr>
            <a:r>
              <a:rPr lang="en-US" altLang="zh-CN" dirty="0"/>
              <a:t>……</a:t>
            </a:r>
          </a:p>
          <a:p>
            <a:pPr>
              <a:lnSpc>
                <a:spcPct val="80000"/>
              </a:lnSpc>
            </a:pPr>
            <a:r>
              <a:rPr lang="en-US" altLang="zh-CN" dirty="0"/>
              <a:t>}</a:t>
            </a:r>
            <a:endParaRPr lang="zh-CN" altLang="en-US" dirty="0"/>
          </a:p>
        </p:txBody>
      </p:sp>
      <p:sp>
        <p:nvSpPr>
          <p:cNvPr id="9" name="TextBox 8"/>
          <p:cNvSpPr txBox="1"/>
          <p:nvPr/>
        </p:nvSpPr>
        <p:spPr>
          <a:xfrm>
            <a:off x="488800" y="476672"/>
            <a:ext cx="8115648" cy="1012585"/>
          </a:xfrm>
          <a:prstGeom prst="rect">
            <a:avLst/>
          </a:prstGeom>
          <a:noFill/>
        </p:spPr>
        <p:txBody>
          <a:bodyPr wrap="square" rtlCol="0">
            <a:spAutoFit/>
          </a:bodyPr>
          <a:lstStyle/>
          <a:p>
            <a:r>
              <a:rPr lang="en-US" altLang="zh-CN" dirty="0"/>
              <a:t>Lock</a:t>
            </a:r>
            <a:r>
              <a:rPr lang="zh-CN" altLang="en-US" b="1" baseline="-25000" dirty="0"/>
              <a:t>初值</a:t>
            </a:r>
            <a:r>
              <a:rPr lang="en-US" altLang="zh-CN" dirty="0"/>
              <a:t>=</a:t>
            </a:r>
            <a:r>
              <a:rPr lang="en-US" altLang="zh-CN" dirty="0" smtClean="0"/>
              <a:t>FALSE ;  </a:t>
            </a:r>
            <a:r>
              <a:rPr lang="en-US" altLang="zh-CN" sz="2200" dirty="0" smtClean="0"/>
              <a:t>/* </a:t>
            </a:r>
            <a:r>
              <a:rPr lang="zh-CN" altLang="en-US" sz="2200" dirty="0" smtClean="0"/>
              <a:t>开始时，没进程使用</a:t>
            </a:r>
            <a:r>
              <a:rPr lang="en-US" altLang="zh-CN" sz="2200" dirty="0" smtClean="0"/>
              <a:t>CS</a:t>
            </a:r>
            <a:r>
              <a:rPr lang="zh-CN" altLang="en-US" sz="2200" dirty="0" smtClean="0"/>
              <a:t>，</a:t>
            </a:r>
            <a:r>
              <a:rPr lang="zh-CN" altLang="en-US" sz="2200" b="1" dirty="0" smtClean="0">
                <a:solidFill>
                  <a:schemeClr val="tx2"/>
                </a:solidFill>
              </a:rPr>
              <a:t>空闲让进</a:t>
            </a:r>
            <a:r>
              <a:rPr lang="zh-CN" altLang="en-US" sz="2200" b="1" baseline="30000" dirty="0">
                <a:solidFill>
                  <a:schemeClr val="tx2"/>
                </a:solidFill>
              </a:rPr>
              <a:t>原则</a:t>
            </a:r>
            <a:r>
              <a:rPr lang="en-US" altLang="zh-CN" sz="2200" b="1" baseline="30000" dirty="0" smtClean="0">
                <a:solidFill>
                  <a:schemeClr val="tx2"/>
                </a:solidFill>
              </a:rPr>
              <a:t>1</a:t>
            </a:r>
            <a:r>
              <a:rPr lang="zh-CN" altLang="en-US" sz="2200" dirty="0" smtClean="0"/>
              <a:t>；</a:t>
            </a:r>
            <a:r>
              <a:rPr lang="en-US" altLang="zh-CN" sz="2200" dirty="0" smtClean="0"/>
              <a:t>*/ </a:t>
            </a:r>
            <a:endParaRPr lang="en-US" altLang="zh-CN" sz="2200" dirty="0"/>
          </a:p>
        </p:txBody>
      </p:sp>
      <p:sp>
        <p:nvSpPr>
          <p:cNvPr id="10" name="右大括号 9"/>
          <p:cNvSpPr/>
          <p:nvPr/>
        </p:nvSpPr>
        <p:spPr bwMode="auto">
          <a:xfrm>
            <a:off x="2987824" y="3212976"/>
            <a:ext cx="216024" cy="936104"/>
          </a:xfrm>
          <a:prstGeom prst="rightBrace">
            <a:avLst/>
          </a:prstGeom>
          <a:noFill/>
          <a:ln w="38100" cap="flat" cmpd="sng" algn="ctr">
            <a:solidFill>
              <a:srgbClr val="F8C02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1" name="右大括号 10"/>
          <p:cNvSpPr/>
          <p:nvPr/>
        </p:nvSpPr>
        <p:spPr bwMode="auto">
          <a:xfrm>
            <a:off x="7092280" y="3254903"/>
            <a:ext cx="216024" cy="936104"/>
          </a:xfrm>
          <a:prstGeom prst="rightBrace">
            <a:avLst/>
          </a:prstGeom>
          <a:noFill/>
          <a:ln w="38100" cap="flat" cmpd="sng" algn="ctr">
            <a:solidFill>
              <a:srgbClr val="F8C02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2" name="TextBox 11"/>
          <p:cNvSpPr txBox="1"/>
          <p:nvPr/>
        </p:nvSpPr>
        <p:spPr>
          <a:xfrm>
            <a:off x="2267743" y="3664207"/>
            <a:ext cx="1836205" cy="572464"/>
          </a:xfrm>
          <a:prstGeom prst="rect">
            <a:avLst/>
          </a:prstGeom>
          <a:noFill/>
          <a:ln w="28575">
            <a:solidFill>
              <a:schemeClr val="tx1"/>
            </a:solidFill>
            <a:prstDash val="sysDot"/>
          </a:ln>
        </p:spPr>
        <p:txBody>
          <a:bodyPr wrap="square" rtlCol="0">
            <a:spAutoFit/>
          </a:bodyPr>
          <a:lstStyle/>
          <a:p>
            <a:r>
              <a:rPr lang="zh-CN" altLang="en-US" dirty="0" smtClean="0"/>
              <a:t>空闲   让进</a:t>
            </a:r>
            <a:endParaRPr lang="zh-CN" altLang="en-US" dirty="0"/>
          </a:p>
        </p:txBody>
      </p:sp>
      <p:sp>
        <p:nvSpPr>
          <p:cNvPr id="13" name="TextBox 12"/>
          <p:cNvSpPr txBox="1"/>
          <p:nvPr/>
        </p:nvSpPr>
        <p:spPr>
          <a:xfrm>
            <a:off x="6462210" y="3620796"/>
            <a:ext cx="1692188" cy="519181"/>
          </a:xfrm>
          <a:prstGeom prst="rect">
            <a:avLst/>
          </a:prstGeom>
          <a:noFill/>
          <a:ln w="28575">
            <a:solidFill>
              <a:schemeClr val="tx1"/>
            </a:solidFill>
            <a:prstDash val="sysDot"/>
          </a:ln>
        </p:spPr>
        <p:txBody>
          <a:bodyPr wrap="square" rtlCol="0">
            <a:spAutoFit/>
          </a:bodyPr>
          <a:lstStyle>
            <a:defPPr>
              <a:defRPr lang="zh-CN"/>
            </a:defPPr>
          </a:lstStyle>
          <a:p>
            <a:r>
              <a:rPr lang="zh-CN" altLang="en-US" dirty="0"/>
              <a:t>忙则   等待</a:t>
            </a:r>
          </a:p>
        </p:txBody>
      </p:sp>
      <p:cxnSp>
        <p:nvCxnSpPr>
          <p:cNvPr id="15" name="直接箭头连接符 14"/>
          <p:cNvCxnSpPr>
            <a:stCxn id="12" idx="3"/>
          </p:cNvCxnSpPr>
          <p:nvPr/>
        </p:nvCxnSpPr>
        <p:spPr bwMode="auto">
          <a:xfrm flipV="1">
            <a:off x="4103948" y="2794391"/>
            <a:ext cx="1865576" cy="1156048"/>
          </a:xfrm>
          <a:prstGeom prst="straightConnector1">
            <a:avLst/>
          </a:prstGeom>
          <a:noFill/>
          <a:ln w="28575" cap="flat" cmpd="sng" algn="ctr">
            <a:solidFill>
              <a:srgbClr val="F8C024"/>
            </a:solidFill>
            <a:prstDash val="sysDot"/>
            <a:round/>
            <a:headEnd type="none" w="med" len="med"/>
            <a:tailEnd type="arrow"/>
          </a:ln>
          <a:effectLst/>
        </p:spPr>
      </p:cxnSp>
      <p:sp>
        <p:nvSpPr>
          <p:cNvPr id="20" name="TextBox 19"/>
          <p:cNvSpPr txBox="1"/>
          <p:nvPr/>
        </p:nvSpPr>
        <p:spPr>
          <a:xfrm>
            <a:off x="3491880" y="3068960"/>
            <a:ext cx="1368152" cy="522451"/>
          </a:xfrm>
          <a:prstGeom prst="rect">
            <a:avLst/>
          </a:prstGeom>
          <a:noFill/>
        </p:spPr>
        <p:txBody>
          <a:bodyPr wrap="square" rtlCol="0">
            <a:spAutoFit/>
          </a:bodyPr>
          <a:lstStyle/>
          <a:p>
            <a:r>
              <a:rPr lang="en-US" altLang="zh-CN" dirty="0" smtClean="0">
                <a:solidFill>
                  <a:srgbClr val="FF66FF"/>
                </a:solidFill>
              </a:rPr>
              <a:t>TRUE</a:t>
            </a:r>
            <a:endParaRPr lang="zh-CN" altLang="en-US" dirty="0">
              <a:solidFill>
                <a:srgbClr val="FF66FF"/>
              </a:solidFill>
            </a:endParaRPr>
          </a:p>
        </p:txBody>
      </p:sp>
      <p:sp>
        <p:nvSpPr>
          <p:cNvPr id="21" name="TextBox 20"/>
          <p:cNvSpPr txBox="1"/>
          <p:nvPr/>
        </p:nvSpPr>
        <p:spPr>
          <a:xfrm>
            <a:off x="5940152" y="2450527"/>
            <a:ext cx="1368152" cy="450829"/>
          </a:xfrm>
          <a:prstGeom prst="rect">
            <a:avLst/>
          </a:prstGeom>
          <a:noFill/>
        </p:spPr>
        <p:txBody>
          <a:bodyPr wrap="square" rtlCol="0">
            <a:spAutoFit/>
          </a:bodyPr>
          <a:lstStyle/>
          <a:p>
            <a:r>
              <a:rPr lang="en-US" altLang="zh-CN" sz="2000" dirty="0" smtClean="0">
                <a:solidFill>
                  <a:srgbClr val="FF66FF"/>
                </a:solidFill>
              </a:rPr>
              <a:t>TRUE</a:t>
            </a:r>
            <a:endParaRPr lang="zh-CN" altLang="en-US" sz="2000" dirty="0">
              <a:solidFill>
                <a:srgbClr val="FF66FF"/>
              </a:solidFill>
            </a:endParaRPr>
          </a:p>
        </p:txBody>
      </p:sp>
      <p:cxnSp>
        <p:nvCxnSpPr>
          <p:cNvPr id="22" name="直接箭头连接符 21"/>
          <p:cNvCxnSpPr/>
          <p:nvPr/>
        </p:nvCxnSpPr>
        <p:spPr bwMode="auto">
          <a:xfrm flipH="1">
            <a:off x="5969524" y="2780928"/>
            <a:ext cx="330668" cy="432048"/>
          </a:xfrm>
          <a:prstGeom prst="straightConnector1">
            <a:avLst/>
          </a:prstGeom>
          <a:noFill/>
          <a:ln w="28575" cap="flat" cmpd="sng" algn="ctr">
            <a:solidFill>
              <a:srgbClr val="F8C024"/>
            </a:solidFill>
            <a:prstDash val="sysDash"/>
            <a:round/>
            <a:headEnd type="none" w="med" len="med"/>
            <a:tailEnd type="arrow"/>
          </a:ln>
          <a:effectLst/>
        </p:spPr>
      </p:cxnSp>
      <p:cxnSp>
        <p:nvCxnSpPr>
          <p:cNvPr id="25" name="直接箭头连接符 24"/>
          <p:cNvCxnSpPr/>
          <p:nvPr/>
        </p:nvCxnSpPr>
        <p:spPr bwMode="auto">
          <a:xfrm flipH="1" flipV="1">
            <a:off x="6624228" y="2794391"/>
            <a:ext cx="108012" cy="460512"/>
          </a:xfrm>
          <a:prstGeom prst="straightConnector1">
            <a:avLst/>
          </a:prstGeom>
          <a:noFill/>
          <a:ln w="28575" cap="flat" cmpd="sng" algn="ctr">
            <a:solidFill>
              <a:srgbClr val="F8C024"/>
            </a:solidFill>
            <a:prstDash val="sysDash"/>
            <a:round/>
            <a:headEnd type="none" w="med" len="med"/>
            <a:tailEnd type="arrow"/>
          </a:ln>
          <a:effectLst/>
        </p:spPr>
      </p:cxnSp>
      <p:cxnSp>
        <p:nvCxnSpPr>
          <p:cNvPr id="31" name="直接箭头连接符 30"/>
          <p:cNvCxnSpPr/>
          <p:nvPr/>
        </p:nvCxnSpPr>
        <p:spPr bwMode="auto">
          <a:xfrm flipV="1">
            <a:off x="2555776" y="3620796"/>
            <a:ext cx="3096344" cy="960332"/>
          </a:xfrm>
          <a:prstGeom prst="straightConnector1">
            <a:avLst/>
          </a:prstGeom>
          <a:noFill/>
          <a:ln w="28575" cap="flat" cmpd="sng" algn="ctr">
            <a:solidFill>
              <a:srgbClr val="F8C024"/>
            </a:solidFill>
            <a:prstDash val="sysDash"/>
            <a:round/>
            <a:headEnd type="none" w="med" len="med"/>
            <a:tailEnd type="arrow"/>
          </a:ln>
          <a:effectLst/>
        </p:spPr>
      </p:cxnSp>
      <p:sp>
        <p:nvSpPr>
          <p:cNvPr id="34" name="TextBox 33"/>
          <p:cNvSpPr txBox="1"/>
          <p:nvPr/>
        </p:nvSpPr>
        <p:spPr>
          <a:xfrm>
            <a:off x="3491880" y="4100475"/>
            <a:ext cx="1368152" cy="522451"/>
          </a:xfrm>
          <a:prstGeom prst="rect">
            <a:avLst/>
          </a:prstGeom>
          <a:noFill/>
        </p:spPr>
        <p:txBody>
          <a:bodyPr wrap="square" rtlCol="0">
            <a:spAutoFit/>
          </a:bodyPr>
          <a:lstStyle/>
          <a:p>
            <a:r>
              <a:rPr lang="en-US" altLang="zh-CN" dirty="0" smtClean="0">
                <a:solidFill>
                  <a:srgbClr val="FF66FF"/>
                </a:solidFill>
              </a:rPr>
              <a:t>FALSE</a:t>
            </a:r>
            <a:endParaRPr lang="zh-CN" altLang="en-US" dirty="0">
              <a:solidFill>
                <a:srgbClr val="FF66FF"/>
              </a:solidFill>
            </a:endParaRPr>
          </a:p>
        </p:txBody>
      </p:sp>
      <p:sp>
        <p:nvSpPr>
          <p:cNvPr id="35" name="TextBox 34"/>
          <p:cNvSpPr txBox="1"/>
          <p:nvPr/>
        </p:nvSpPr>
        <p:spPr>
          <a:xfrm>
            <a:off x="920933" y="5621247"/>
            <a:ext cx="8223067" cy="943335"/>
          </a:xfrm>
          <a:prstGeom prst="rect">
            <a:avLst/>
          </a:prstGeom>
          <a:noFill/>
        </p:spPr>
        <p:txBody>
          <a:bodyPr wrap="square" rtlCol="0">
            <a:spAutoFit/>
          </a:bodyPr>
          <a:lstStyle/>
          <a:p>
            <a:pPr>
              <a:lnSpc>
                <a:spcPct val="110000"/>
              </a:lnSpc>
              <a:spcBef>
                <a:spcPts val="264"/>
              </a:spcBef>
            </a:pPr>
            <a:r>
              <a:rPr lang="zh-CN" altLang="en-US" dirty="0" smtClean="0"/>
              <a:t>结论：</a:t>
            </a:r>
            <a:r>
              <a:rPr lang="en-US" altLang="zh-CN" dirty="0" smtClean="0"/>
              <a:t>1. TS</a:t>
            </a:r>
            <a:r>
              <a:rPr lang="zh-CN" altLang="en-US" dirty="0" smtClean="0"/>
              <a:t>指令可看作是</a:t>
            </a:r>
            <a:r>
              <a:rPr lang="zh-CN" altLang="en-US" b="1" dirty="0">
                <a:solidFill>
                  <a:srgbClr val="FF0000"/>
                </a:solidFill>
              </a:rPr>
              <a:t>原语</a:t>
            </a:r>
            <a:r>
              <a:rPr lang="zh-CN" altLang="en-US" dirty="0" smtClean="0"/>
              <a:t>。</a:t>
            </a:r>
            <a:endParaRPr lang="en-US" altLang="zh-CN" dirty="0" smtClean="0"/>
          </a:p>
          <a:p>
            <a:pPr>
              <a:lnSpc>
                <a:spcPct val="110000"/>
              </a:lnSpc>
              <a:spcBef>
                <a:spcPts val="264"/>
              </a:spcBef>
            </a:pPr>
            <a:r>
              <a:rPr lang="en-US" altLang="zh-CN" dirty="0" smtClean="0"/>
              <a:t>           2. While</a:t>
            </a:r>
            <a:r>
              <a:rPr lang="zh-CN" altLang="en-US" dirty="0" smtClean="0"/>
              <a:t>语句引起：“</a:t>
            </a:r>
            <a:r>
              <a:rPr lang="zh-CN" altLang="en-US" b="1" dirty="0" smtClean="0">
                <a:solidFill>
                  <a:schemeClr val="tx2"/>
                </a:solidFill>
              </a:rPr>
              <a:t>忙等待</a:t>
            </a:r>
            <a:r>
              <a:rPr lang="zh-CN" altLang="en-US" b="1" u="sng" baseline="30000" dirty="0" smtClean="0">
                <a:solidFill>
                  <a:schemeClr val="tx2"/>
                </a:solidFill>
              </a:rPr>
              <a:t>问题</a:t>
            </a:r>
            <a:r>
              <a:rPr lang="zh-CN" altLang="en-US" dirty="0" smtClean="0"/>
              <a:t>”，</a:t>
            </a:r>
            <a:r>
              <a:rPr lang="en-US" altLang="zh-CN" b="1" dirty="0" smtClean="0">
                <a:solidFill>
                  <a:srgbClr val="FF0000"/>
                </a:solidFill>
              </a:rPr>
              <a:t>CPU</a:t>
            </a:r>
            <a:r>
              <a:rPr lang="zh-CN" altLang="en-US" b="1" dirty="0" smtClean="0">
                <a:solidFill>
                  <a:srgbClr val="FF0000"/>
                </a:solidFill>
              </a:rPr>
              <a:t>效率下降</a:t>
            </a:r>
            <a:r>
              <a:rPr lang="zh-CN" altLang="en-US" dirty="0" smtClean="0"/>
              <a:t>。</a:t>
            </a:r>
            <a:endParaRPr lang="zh-CN" altLang="en-US" dirty="0"/>
          </a:p>
        </p:txBody>
      </p:sp>
      <p:cxnSp>
        <p:nvCxnSpPr>
          <p:cNvPr id="23" name="直接箭头连接符 22"/>
          <p:cNvCxnSpPr/>
          <p:nvPr/>
        </p:nvCxnSpPr>
        <p:spPr bwMode="auto">
          <a:xfrm>
            <a:off x="2267744" y="980728"/>
            <a:ext cx="72008" cy="2093381"/>
          </a:xfrm>
          <a:prstGeom prst="straightConnector1">
            <a:avLst/>
          </a:prstGeom>
          <a:noFill/>
          <a:ln w="28575" cap="flat" cmpd="sng" algn="ctr">
            <a:solidFill>
              <a:srgbClr val="F8C024"/>
            </a:solidFill>
            <a:prstDash val="sysDot"/>
            <a:round/>
            <a:headEnd type="none" w="med" len="med"/>
            <a:tailEnd type="arrow"/>
          </a:ln>
          <a:effectLst/>
        </p:spPr>
      </p:cxnSp>
      <p:sp>
        <p:nvSpPr>
          <p:cNvPr id="24" name="TextBox 23"/>
          <p:cNvSpPr txBox="1"/>
          <p:nvPr/>
        </p:nvSpPr>
        <p:spPr>
          <a:xfrm>
            <a:off x="2268625" y="4437112"/>
            <a:ext cx="1575793" cy="572464"/>
          </a:xfrm>
          <a:prstGeom prst="rect">
            <a:avLst/>
          </a:prstGeom>
          <a:noFill/>
          <a:ln w="28575">
            <a:solidFill>
              <a:schemeClr val="tx1"/>
            </a:solidFill>
            <a:prstDash val="sysDot"/>
          </a:ln>
        </p:spPr>
        <p:txBody>
          <a:bodyPr wrap="square" rtlCol="0">
            <a:spAutoFit/>
          </a:bodyPr>
          <a:lstStyle/>
          <a:p>
            <a:r>
              <a:rPr lang="zh-CN" altLang="en-US" smtClean="0"/>
              <a:t>有限 等待</a:t>
            </a:r>
            <a:endParaRPr lang="zh-CN" altLang="en-US" dirty="0"/>
          </a:p>
        </p:txBody>
      </p:sp>
      <p:sp>
        <p:nvSpPr>
          <p:cNvPr id="2" name="右大括号 1"/>
          <p:cNvSpPr/>
          <p:nvPr/>
        </p:nvSpPr>
        <p:spPr bwMode="auto">
          <a:xfrm rot="16200000">
            <a:off x="1808006" y="2390032"/>
            <a:ext cx="559440" cy="1368156"/>
          </a:xfrm>
          <a:prstGeom prst="rightBrace">
            <a:avLst>
              <a:gd name="adj1" fmla="val 8333"/>
              <a:gd name="adj2" fmla="val 48291"/>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26" name="直接箭头连接符 25"/>
          <p:cNvCxnSpPr/>
          <p:nvPr/>
        </p:nvCxnSpPr>
        <p:spPr bwMode="auto">
          <a:xfrm>
            <a:off x="1835696" y="3538290"/>
            <a:ext cx="0" cy="342096"/>
          </a:xfrm>
          <a:prstGeom prst="straightConnector1">
            <a:avLst/>
          </a:prstGeom>
          <a:noFill/>
          <a:ln w="28575" cap="flat" cmpd="sng" algn="ctr">
            <a:solidFill>
              <a:srgbClr val="F8C024"/>
            </a:solidFill>
            <a:prstDash val="sysDot"/>
            <a:round/>
            <a:headEnd type="none" w="med" len="med"/>
            <a:tailEnd type="arrow"/>
          </a:ln>
          <a:effectLst/>
        </p:spPr>
      </p:cxnSp>
      <p:sp>
        <p:nvSpPr>
          <p:cNvPr id="27" name="TextBox 26"/>
          <p:cNvSpPr txBox="1"/>
          <p:nvPr/>
        </p:nvSpPr>
        <p:spPr>
          <a:xfrm>
            <a:off x="526661" y="3014199"/>
            <a:ext cx="2484277" cy="522451"/>
          </a:xfrm>
          <a:prstGeom prst="rect">
            <a:avLst/>
          </a:prstGeom>
          <a:noFill/>
          <a:ln w="28575">
            <a:solidFill>
              <a:schemeClr val="tx1"/>
            </a:solidFill>
            <a:prstDash val="sysDot"/>
          </a:ln>
        </p:spPr>
        <p:txBody>
          <a:bodyPr wrap="square" rtlCol="0">
            <a:spAutoFit/>
          </a:bodyPr>
          <a:lstStyle/>
          <a:p>
            <a:endParaRPr lang="zh-CN" altLang="en-US" dirty="0"/>
          </a:p>
        </p:txBody>
      </p:sp>
      <p:sp>
        <p:nvSpPr>
          <p:cNvPr id="28" name="TextBox 27"/>
          <p:cNvSpPr txBox="1"/>
          <p:nvPr/>
        </p:nvSpPr>
        <p:spPr>
          <a:xfrm>
            <a:off x="554655" y="4361700"/>
            <a:ext cx="1785097" cy="522451"/>
          </a:xfrm>
          <a:prstGeom prst="rect">
            <a:avLst/>
          </a:prstGeom>
          <a:noFill/>
          <a:ln w="28575">
            <a:solidFill>
              <a:schemeClr val="tx1"/>
            </a:solidFill>
            <a:prstDash val="sysDot"/>
          </a:ln>
        </p:spPr>
        <p:txBody>
          <a:bodyPr wrap="square" rtlCol="0">
            <a:spAutoFit/>
          </a:bodyPr>
          <a:lstStyle/>
          <a:p>
            <a:endParaRPr lang="zh-CN" altLang="en-US" dirty="0"/>
          </a:p>
        </p:txBody>
      </p:sp>
    </p:spTree>
    <p:extLst>
      <p:ext uri="{BB962C8B-B14F-4D97-AF65-F5344CB8AC3E}">
        <p14:creationId xmlns:p14="http://schemas.microsoft.com/office/powerpoint/2010/main" val="1170559466"/>
      </p:ext>
    </p:extLst>
  </p:cSld>
  <p:clrMapOvr>
    <a:masterClrMapping/>
  </p:clrMapOvr>
  <p:transition>
    <p:pull dir="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a:spLocks noGrp="1" noChangeArrowheads="1"/>
          </p:cNvSpPr>
          <p:nvPr>
            <p:ph idx="1"/>
          </p:nvPr>
        </p:nvSpPr>
        <p:spPr>
          <a:xfrm>
            <a:off x="179512" y="620688"/>
            <a:ext cx="8540750" cy="5400600"/>
          </a:xfrm>
        </p:spPr>
        <p:txBody>
          <a:bodyPr/>
          <a:lstStyle/>
          <a:p>
            <a:pPr>
              <a:lnSpc>
                <a:spcPct val="150000"/>
              </a:lnSpc>
            </a:pP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latin typeface="黑体" pitchFamily="2" charset="-122"/>
                <a:ea typeface="黑体" pitchFamily="2" charset="-122"/>
              </a:rPr>
              <a:t>3. </a:t>
            </a:r>
            <a:r>
              <a:rPr lang="zh-CN" altLang="en-US" dirty="0">
                <a:effectLst>
                  <a:outerShdw blurRad="38100" dist="38100" dir="2700000" algn="tl">
                    <a:srgbClr val="C0C0C0"/>
                  </a:outerShdw>
                </a:effectLst>
                <a:latin typeface="黑体" pitchFamily="2" charset="-122"/>
                <a:ea typeface="黑体" pitchFamily="2" charset="-122"/>
              </a:rPr>
              <a:t>利用</a:t>
            </a:r>
            <a:r>
              <a:rPr lang="en-US" altLang="zh-CN" dirty="0">
                <a:effectLst>
                  <a:outerShdw blurRad="38100" dist="38100" dir="2700000" algn="tl">
                    <a:srgbClr val="C0C0C0"/>
                  </a:outerShdw>
                </a:effectLst>
                <a:latin typeface="黑体" pitchFamily="2" charset="-122"/>
                <a:ea typeface="黑体" pitchFamily="2" charset="-122"/>
              </a:rPr>
              <a:t>Swap</a:t>
            </a:r>
            <a:r>
              <a:rPr lang="zh-CN" altLang="en-US" dirty="0">
                <a:effectLst>
                  <a:outerShdw blurRad="38100" dist="38100" dir="2700000" algn="tl">
                    <a:srgbClr val="C0C0C0"/>
                  </a:outerShdw>
                </a:effectLst>
                <a:latin typeface="黑体" pitchFamily="2" charset="-122"/>
                <a:ea typeface="黑体" pitchFamily="2" charset="-122"/>
              </a:rPr>
              <a:t>指令实现进程互</a:t>
            </a:r>
            <a:r>
              <a:rPr lang="zh-CN" altLang="en-US" dirty="0" smtClean="0">
                <a:effectLst>
                  <a:outerShdw blurRad="38100" dist="38100" dir="2700000" algn="tl">
                    <a:srgbClr val="C0C0C0"/>
                  </a:outerShdw>
                </a:effectLst>
                <a:latin typeface="黑体" pitchFamily="2" charset="-122"/>
                <a:ea typeface="黑体" pitchFamily="2" charset="-122"/>
              </a:rPr>
              <a:t>斥  </a:t>
            </a:r>
            <a:r>
              <a:rPr lang="en-US" altLang="zh-CN" dirty="0" smtClean="0">
                <a:effectLst>
                  <a:outerShdw blurRad="38100" dist="38100" dir="2700000" algn="tl">
                    <a:srgbClr val="C0C0C0"/>
                  </a:outerShdw>
                </a:effectLst>
                <a:latin typeface="黑体" pitchFamily="2" charset="-122"/>
                <a:ea typeface="黑体" pitchFamily="2" charset="-122"/>
              </a:rPr>
              <a:t>(</a:t>
            </a:r>
            <a:r>
              <a:rPr lang="zh-CN" altLang="en-US" dirty="0" smtClean="0">
                <a:effectLst>
                  <a:outerShdw blurRad="38100" dist="38100" dir="2700000" algn="tl">
                    <a:srgbClr val="C0C0C0"/>
                  </a:outerShdw>
                </a:effectLst>
                <a:latin typeface="黑体" pitchFamily="2" charset="-122"/>
                <a:ea typeface="黑体" pitchFamily="2" charset="-122"/>
              </a:rPr>
              <a:t>自学</a:t>
            </a:r>
            <a:r>
              <a:rPr lang="en-US" altLang="zh-CN" dirty="0" smtClean="0">
                <a:effectLst>
                  <a:outerShdw blurRad="38100" dist="38100" dir="2700000" algn="tl">
                    <a:srgbClr val="C0C0C0"/>
                  </a:outerShdw>
                </a:effectLst>
                <a:latin typeface="黑体" pitchFamily="2" charset="-122"/>
                <a:ea typeface="黑体" pitchFamily="2" charset="-122"/>
              </a:rPr>
              <a:t>)</a:t>
            </a:r>
            <a:r>
              <a:rPr lang="zh-CN" altLang="en-US" dirty="0">
                <a:latin typeface="黑体" pitchFamily="2" charset="-122"/>
                <a:ea typeface="黑体" pitchFamily="2" charset="-122"/>
              </a:rPr>
              <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该指令称为对换指令，在</a:t>
            </a:r>
            <a:r>
              <a:rPr lang="en-US" altLang="zh-CN" dirty="0"/>
              <a:t>Intel 80x86</a:t>
            </a:r>
            <a:r>
              <a:rPr lang="zh-CN" altLang="en-US" dirty="0"/>
              <a:t>中又称为</a:t>
            </a:r>
            <a:r>
              <a:rPr lang="en-US" altLang="zh-CN" dirty="0"/>
              <a:t>XCHG</a:t>
            </a:r>
            <a:r>
              <a:rPr lang="zh-CN" altLang="en-US" dirty="0"/>
              <a:t>指令，用于交换两个字的内容。 </a:t>
            </a:r>
          </a:p>
        </p:txBody>
      </p:sp>
    </p:spTree>
    <p:extLst>
      <p:ext uri="{BB962C8B-B14F-4D97-AF65-F5344CB8AC3E}">
        <p14:creationId xmlns:p14="http://schemas.microsoft.com/office/powerpoint/2010/main" val="2571650484"/>
      </p:ext>
    </p:extLst>
  </p:cSld>
  <p:clrMapOvr>
    <a:masterClrMapping/>
  </p:clrMapOvr>
  <p:transition>
    <p:pull dir="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4D14A20-D61F-43B9-A605-AD32BC398BB8}" type="datetime8">
              <a:rPr kumimoji="0" lang="zh-CN" altLang="en-US" sz="1400" smtClean="0"/>
              <a:t>2022年3月16日12时44分</a:t>
            </a:fld>
            <a:endParaRPr kumimoji="0" lang="en-US" altLang="zh-CN" sz="1400" smtClean="0"/>
          </a:p>
        </p:txBody>
      </p:sp>
      <p:sp>
        <p:nvSpPr>
          <p:cNvPr id="13005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0052" name="Text Box 5"/>
          <p:cNvSpPr txBox="1">
            <a:spLocks noChangeArrowheads="1"/>
          </p:cNvSpPr>
          <p:nvPr/>
        </p:nvSpPr>
        <p:spPr bwMode="auto">
          <a:xfrm>
            <a:off x="533400" y="908720"/>
            <a:ext cx="8153400" cy="534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8000"/>
              </a:lnSpc>
              <a:spcBef>
                <a:spcPts val="300"/>
              </a:spcBef>
              <a:buClrTx/>
              <a:buSzTx/>
              <a:buFontTx/>
              <a:buNone/>
            </a:pPr>
            <a:r>
              <a:rPr lang="en-US" altLang="zh-CN" b="1" dirty="0" smtClean="0">
                <a:latin typeface="Times New Roman" pitchFamily="18" charset="0"/>
              </a:rPr>
              <a:t>    1965</a:t>
            </a:r>
            <a:r>
              <a:rPr lang="zh-CN" altLang="en-US" b="1" dirty="0" smtClean="0">
                <a:latin typeface="Times New Roman" pitchFamily="18" charset="0"/>
              </a:rPr>
              <a:t>年，</a:t>
            </a:r>
            <a:r>
              <a:rPr lang="en-US" altLang="zh-CN" sz="2500" dirty="0" smtClean="0">
                <a:latin typeface="Times New Roman" pitchFamily="18" charset="0"/>
              </a:rPr>
              <a:t>Dijkstra</a:t>
            </a:r>
            <a:r>
              <a:rPr lang="zh-CN" altLang="en-US" sz="2500" dirty="0" smtClean="0">
                <a:latin typeface="Times New Roman" pitchFamily="18" charset="0"/>
              </a:rPr>
              <a:t>提出了</a:t>
            </a:r>
            <a:r>
              <a:rPr lang="zh-CN" altLang="en-US" sz="2500" b="1" dirty="0" smtClean="0">
                <a:solidFill>
                  <a:schemeClr val="tx2"/>
                </a:solidFill>
                <a:latin typeface="Times New Roman" pitchFamily="18" charset="0"/>
              </a:rPr>
              <a:t>信号量机制</a:t>
            </a:r>
            <a:r>
              <a:rPr lang="zh-CN" altLang="en-US" sz="2500" b="1" dirty="0" smtClean="0">
                <a:latin typeface="Times New Roman" pitchFamily="18" charset="0"/>
              </a:rPr>
              <a:t>，它可以有效地解决进程同步问题。</a:t>
            </a:r>
            <a:r>
              <a:rPr lang="en-US" altLang="zh-CN" sz="2500" b="1" dirty="0" smtClean="0">
                <a:latin typeface="Times New Roman" pitchFamily="18" charset="0"/>
              </a:rPr>
              <a:t> </a:t>
            </a:r>
          </a:p>
          <a:p>
            <a:pPr algn="just" eaLnBrk="1" hangingPunct="1">
              <a:lnSpc>
                <a:spcPct val="118000"/>
              </a:lnSpc>
              <a:spcBef>
                <a:spcPts val="300"/>
              </a:spcBef>
              <a:buClrTx/>
              <a:buSzTx/>
              <a:buFontTx/>
              <a:buNone/>
            </a:pPr>
            <a:r>
              <a:rPr lang="zh-CN" altLang="en-US" sz="2500" b="1" dirty="0">
                <a:latin typeface="Times New Roman" pitchFamily="18" charset="0"/>
              </a:rPr>
              <a:t>发</a:t>
            </a:r>
            <a:r>
              <a:rPr lang="zh-CN" altLang="en-US" sz="2500" b="1" dirty="0" smtClean="0">
                <a:latin typeface="Times New Roman" pitchFamily="18" charset="0"/>
              </a:rPr>
              <a:t>展：</a:t>
            </a:r>
            <a:r>
              <a:rPr lang="zh-CN" altLang="en-US" sz="2500" b="1" dirty="0" smtClean="0">
                <a:solidFill>
                  <a:schemeClr val="tx2"/>
                </a:solidFill>
                <a:latin typeface="Times New Roman" pitchFamily="18" charset="0"/>
              </a:rPr>
              <a:t>整型</a:t>
            </a:r>
            <a:r>
              <a:rPr lang="zh-CN" altLang="en-US" sz="2500" b="1" dirty="0" smtClean="0">
                <a:latin typeface="Times New Roman" pitchFamily="18" charset="0"/>
              </a:rPr>
              <a:t>信号量</a:t>
            </a:r>
            <a:r>
              <a:rPr lang="en-US" altLang="zh-CN" sz="2500" b="1" dirty="0" smtClean="0">
                <a:latin typeface="Times New Roman" pitchFamily="18" charset="0"/>
              </a:rPr>
              <a:t>-&gt;</a:t>
            </a:r>
            <a:r>
              <a:rPr lang="zh-CN" altLang="en-US" sz="2500" b="1" dirty="0">
                <a:solidFill>
                  <a:schemeClr val="tx2"/>
                </a:solidFill>
                <a:latin typeface="Times New Roman" pitchFamily="18" charset="0"/>
              </a:rPr>
              <a:t>记录型</a:t>
            </a:r>
            <a:r>
              <a:rPr lang="zh-CN" altLang="en-US" sz="2500" b="1" dirty="0" smtClean="0">
                <a:latin typeface="Times New Roman" pitchFamily="18" charset="0"/>
              </a:rPr>
              <a:t>信号量</a:t>
            </a:r>
            <a:r>
              <a:rPr lang="en-US" altLang="zh-CN" sz="2500" b="1" dirty="0" smtClean="0">
                <a:latin typeface="Times New Roman" pitchFamily="18" charset="0"/>
              </a:rPr>
              <a:t>-&gt;</a:t>
            </a:r>
            <a:r>
              <a:rPr lang="zh-CN" altLang="en-US" sz="2500" b="1" dirty="0">
                <a:solidFill>
                  <a:schemeClr val="tx2"/>
                </a:solidFill>
                <a:latin typeface="Times New Roman" pitchFamily="18" charset="0"/>
              </a:rPr>
              <a:t>信号量集</a:t>
            </a:r>
            <a:endParaRPr lang="en-US" altLang="zh-CN" sz="2500" b="1" dirty="0">
              <a:solidFill>
                <a:schemeClr val="tx2"/>
              </a:solidFill>
              <a:latin typeface="Times New Roman" pitchFamily="18" charset="0"/>
            </a:endParaRPr>
          </a:p>
          <a:p>
            <a:pPr algn="just" eaLnBrk="1" hangingPunct="1">
              <a:lnSpc>
                <a:spcPct val="118000"/>
              </a:lnSpc>
              <a:spcBef>
                <a:spcPts val="300"/>
              </a:spcBef>
              <a:buClrTx/>
              <a:buSzTx/>
              <a:buFontTx/>
              <a:buNone/>
            </a:pPr>
            <a:r>
              <a:rPr lang="zh-CN" altLang="en-US" sz="2500" b="1" dirty="0" smtClean="0">
                <a:latin typeface="Times New Roman" pitchFamily="18" charset="0"/>
              </a:rPr>
              <a:t>该机制可用于：单机系统、多机系统、计算机网络。</a:t>
            </a:r>
            <a:r>
              <a:rPr lang="en-US" altLang="zh-CN" sz="2500" b="1" dirty="0" smtClean="0">
                <a:latin typeface="Times New Roman" pitchFamily="18" charset="0"/>
              </a:rPr>
              <a:t>        </a:t>
            </a:r>
          </a:p>
          <a:p>
            <a:pPr algn="just" eaLnBrk="1" hangingPunct="1">
              <a:lnSpc>
                <a:spcPct val="118000"/>
              </a:lnSpc>
              <a:spcBef>
                <a:spcPts val="300"/>
              </a:spcBef>
              <a:buClrTx/>
              <a:buSzTx/>
              <a:buFontTx/>
              <a:buNone/>
            </a:pPr>
            <a:r>
              <a:rPr lang="en-US" altLang="zh-CN" b="1" dirty="0" smtClean="0">
                <a:solidFill>
                  <a:schemeClr val="tx2"/>
                </a:solidFill>
                <a:latin typeface="Times New Roman" pitchFamily="18" charset="0"/>
              </a:rPr>
              <a:t>1</a:t>
            </a:r>
            <a:r>
              <a:rPr lang="en-US" altLang="zh-CN" b="1" dirty="0">
                <a:solidFill>
                  <a:schemeClr val="tx2"/>
                </a:solidFill>
                <a:latin typeface="Times New Roman" pitchFamily="18" charset="0"/>
              </a:rPr>
              <a:t>. </a:t>
            </a:r>
            <a:r>
              <a:rPr lang="en-US" altLang="zh-CN" b="1" dirty="0" smtClean="0">
                <a:solidFill>
                  <a:schemeClr val="tx2"/>
                </a:solidFill>
                <a:latin typeface="Times New Roman" pitchFamily="18" charset="0"/>
              </a:rPr>
              <a:t> </a:t>
            </a:r>
            <a:r>
              <a:rPr lang="zh-CN" altLang="en-US" b="1" dirty="0" smtClean="0">
                <a:solidFill>
                  <a:schemeClr val="tx2"/>
                </a:solidFill>
                <a:latin typeface="Times New Roman" pitchFamily="18" charset="0"/>
              </a:rPr>
              <a:t>整</a:t>
            </a:r>
            <a:r>
              <a:rPr lang="zh-CN" altLang="en-US" b="1" dirty="0">
                <a:solidFill>
                  <a:schemeClr val="tx2"/>
                </a:solidFill>
                <a:latin typeface="Times New Roman" pitchFamily="18" charset="0"/>
              </a:rPr>
              <a:t>型信号量</a:t>
            </a:r>
          </a:p>
          <a:p>
            <a:pPr algn="just" eaLnBrk="1" hangingPunct="1">
              <a:lnSpc>
                <a:spcPct val="118000"/>
              </a:lnSpc>
              <a:spcBef>
                <a:spcPts val="300"/>
              </a:spcBef>
              <a:buClrTx/>
              <a:buSzTx/>
              <a:buFontTx/>
              <a:buNone/>
            </a:pPr>
            <a:r>
              <a:rPr lang="zh-CN" altLang="en-US" dirty="0">
                <a:latin typeface="Times New Roman" pitchFamily="18" charset="0"/>
              </a:rPr>
              <a:t>        最初由</a:t>
            </a:r>
            <a:r>
              <a:rPr lang="en-US" altLang="zh-CN" dirty="0">
                <a:latin typeface="Times New Roman" pitchFamily="18" charset="0"/>
              </a:rPr>
              <a:t>Dijkstra</a:t>
            </a:r>
            <a:r>
              <a:rPr lang="zh-CN" altLang="en-US" dirty="0">
                <a:latin typeface="Times New Roman" pitchFamily="18" charset="0"/>
              </a:rPr>
              <a:t>把</a:t>
            </a:r>
            <a:r>
              <a:rPr lang="zh-CN" altLang="en-US" b="1" u="sng" dirty="0">
                <a:solidFill>
                  <a:srgbClr val="FF0000"/>
                </a:solidFill>
                <a:latin typeface="Times New Roman" pitchFamily="18" charset="0"/>
              </a:rPr>
              <a:t>信号量</a:t>
            </a:r>
            <a:r>
              <a:rPr lang="zh-CN" altLang="en-US" dirty="0">
                <a:latin typeface="Times New Roman" pitchFamily="18" charset="0"/>
              </a:rPr>
              <a:t>定义为一</a:t>
            </a:r>
            <a:r>
              <a:rPr lang="zh-CN" altLang="en-US" dirty="0" smtClean="0">
                <a:latin typeface="Times New Roman" pitchFamily="18" charset="0"/>
              </a:rPr>
              <a:t>个</a:t>
            </a:r>
            <a:r>
              <a:rPr lang="zh-CN" altLang="en-US" dirty="0"/>
              <a:t>用于</a:t>
            </a:r>
            <a:r>
              <a:rPr lang="zh-CN" altLang="en-US" b="1" u="sng" dirty="0"/>
              <a:t>表示资源数</a:t>
            </a:r>
            <a:r>
              <a:rPr lang="zh-CN" altLang="en-US" b="1" u="sng" dirty="0" smtClean="0"/>
              <a:t>目</a:t>
            </a:r>
            <a:r>
              <a:rPr lang="zh-CN" altLang="en-US" dirty="0" smtClean="0"/>
              <a:t>的</a:t>
            </a:r>
            <a:r>
              <a:rPr lang="zh-CN" altLang="en-US" b="1" dirty="0">
                <a:solidFill>
                  <a:schemeClr val="tx2"/>
                </a:solidFill>
              </a:rPr>
              <a:t>整型量</a:t>
            </a:r>
            <a:r>
              <a:rPr lang="en-US" altLang="zh-CN" b="1" dirty="0" smtClean="0">
                <a:solidFill>
                  <a:schemeClr val="tx2"/>
                </a:solidFill>
              </a:rPr>
              <a:t>S</a:t>
            </a:r>
            <a:r>
              <a:rPr lang="en-US" altLang="zh-CN" baseline="30000" dirty="0" smtClean="0">
                <a:solidFill>
                  <a:schemeClr val="tx2"/>
                </a:solidFill>
              </a:rPr>
              <a:t>1</a:t>
            </a:r>
            <a:r>
              <a:rPr lang="zh-CN" altLang="en-US" dirty="0" smtClean="0"/>
              <a:t>。</a:t>
            </a:r>
            <a:r>
              <a:rPr lang="zh-CN" altLang="en-US" dirty="0" smtClean="0">
                <a:latin typeface="Times New Roman" pitchFamily="18" charset="0"/>
              </a:rPr>
              <a:t>除</a:t>
            </a:r>
            <a:r>
              <a:rPr lang="zh-CN" altLang="en-US" dirty="0">
                <a:latin typeface="Times New Roman" pitchFamily="18" charset="0"/>
              </a:rPr>
              <a:t>初始化外</a:t>
            </a:r>
            <a:r>
              <a:rPr lang="zh-CN" altLang="en-US" dirty="0" smtClean="0">
                <a:latin typeface="Times New Roman" pitchFamily="18" charset="0"/>
              </a:rPr>
              <a:t>，</a:t>
            </a:r>
            <a:r>
              <a:rPr lang="en-US" altLang="zh-CN" dirty="0" smtClean="0">
                <a:latin typeface="Times New Roman" pitchFamily="18" charset="0"/>
              </a:rPr>
              <a:t>S</a:t>
            </a:r>
            <a:r>
              <a:rPr lang="zh-CN" altLang="en-US" dirty="0" smtClean="0">
                <a:latin typeface="Times New Roman" pitchFamily="18" charset="0"/>
              </a:rPr>
              <a:t>仅</a:t>
            </a:r>
            <a:r>
              <a:rPr lang="zh-CN" altLang="en-US" dirty="0">
                <a:latin typeface="Times New Roman" pitchFamily="18" charset="0"/>
              </a:rPr>
              <a:t>能通过</a:t>
            </a:r>
            <a:r>
              <a:rPr lang="zh-CN" altLang="en-US" b="1" dirty="0">
                <a:solidFill>
                  <a:schemeClr val="tx2"/>
                </a:solidFill>
                <a:latin typeface="Times New Roman" pitchFamily="18" charset="0"/>
              </a:rPr>
              <a:t>两</a:t>
            </a:r>
            <a:r>
              <a:rPr lang="zh-CN" altLang="en-US" b="1" dirty="0" smtClean="0">
                <a:solidFill>
                  <a:schemeClr val="tx2"/>
                </a:solidFill>
                <a:latin typeface="Times New Roman" pitchFamily="18" charset="0"/>
              </a:rPr>
              <a:t>个原</a:t>
            </a:r>
            <a:r>
              <a:rPr lang="zh-CN" altLang="en-US" b="1" dirty="0">
                <a:solidFill>
                  <a:schemeClr val="tx2"/>
                </a:solidFill>
                <a:latin typeface="Times New Roman" pitchFamily="18" charset="0"/>
              </a:rPr>
              <a:t>子操</a:t>
            </a:r>
            <a:r>
              <a:rPr lang="zh-CN" altLang="en-US" b="1" dirty="0" smtClean="0">
                <a:solidFill>
                  <a:schemeClr val="tx2"/>
                </a:solidFill>
                <a:latin typeface="Times New Roman" pitchFamily="18" charset="0"/>
              </a:rPr>
              <a:t>作</a:t>
            </a:r>
            <a:r>
              <a:rPr lang="en-US" altLang="zh-CN" b="1" baseline="30000" dirty="0" smtClean="0">
                <a:solidFill>
                  <a:schemeClr val="tx2"/>
                </a:solidFill>
                <a:latin typeface="Times New Roman" pitchFamily="18" charset="0"/>
              </a:rPr>
              <a:t>2</a:t>
            </a:r>
            <a:r>
              <a:rPr lang="en-US" altLang="zh-CN" dirty="0" smtClean="0">
                <a:latin typeface="Times New Roman" pitchFamily="18" charset="0"/>
              </a:rPr>
              <a:t> </a:t>
            </a:r>
            <a:r>
              <a:rPr lang="zh-CN" altLang="en-US" dirty="0" smtClean="0">
                <a:latin typeface="Times New Roman" pitchFamily="18" charset="0"/>
              </a:rPr>
              <a:t>：</a:t>
            </a:r>
            <a:r>
              <a:rPr lang="en-US" altLang="zh-CN" dirty="0" smtClean="0">
                <a:latin typeface="Times New Roman" pitchFamily="18" charset="0"/>
              </a:rPr>
              <a:t>wait(S</a:t>
            </a:r>
            <a:r>
              <a:rPr lang="en-US" altLang="zh-CN" dirty="0">
                <a:latin typeface="Times New Roman" pitchFamily="18" charset="0"/>
              </a:rPr>
              <a:t>)</a:t>
            </a:r>
            <a:r>
              <a:rPr lang="zh-CN" altLang="en-US" dirty="0">
                <a:latin typeface="Times New Roman" pitchFamily="18" charset="0"/>
              </a:rPr>
              <a:t>和</a:t>
            </a:r>
            <a:r>
              <a:rPr lang="en-US" altLang="zh-CN" dirty="0">
                <a:latin typeface="Times New Roman" pitchFamily="18" charset="0"/>
              </a:rPr>
              <a:t>signal(S)</a:t>
            </a:r>
            <a:r>
              <a:rPr lang="zh-CN" altLang="en-US" dirty="0">
                <a:latin typeface="Times New Roman" pitchFamily="18" charset="0"/>
              </a:rPr>
              <a:t>来访</a:t>
            </a:r>
            <a:r>
              <a:rPr lang="zh-CN" altLang="en-US" dirty="0" smtClean="0">
                <a:latin typeface="Times New Roman" pitchFamily="18" charset="0"/>
              </a:rPr>
              <a:t>问</a:t>
            </a:r>
            <a:r>
              <a:rPr lang="en-US" altLang="zh-CN" dirty="0" smtClean="0">
                <a:latin typeface="Times New Roman" pitchFamily="18" charset="0"/>
              </a:rPr>
              <a:t>(</a:t>
            </a:r>
            <a:r>
              <a:rPr lang="zh-CN" altLang="en-US" dirty="0" smtClean="0">
                <a:latin typeface="Times New Roman" pitchFamily="18" charset="0"/>
              </a:rPr>
              <a:t>这</a:t>
            </a:r>
            <a:r>
              <a:rPr lang="zh-CN" altLang="en-US" dirty="0">
                <a:latin typeface="Times New Roman" pitchFamily="18" charset="0"/>
              </a:rPr>
              <a:t>两个操</a:t>
            </a:r>
            <a:r>
              <a:rPr lang="zh-CN" altLang="en-US" dirty="0" smtClean="0">
                <a:latin typeface="Times New Roman" pitchFamily="18" charset="0"/>
              </a:rPr>
              <a:t>作长期被称</a:t>
            </a:r>
            <a:r>
              <a:rPr lang="zh-CN" altLang="en-US" dirty="0">
                <a:latin typeface="Times New Roman" pitchFamily="18" charset="0"/>
              </a:rPr>
              <a:t>为</a:t>
            </a:r>
            <a:r>
              <a:rPr lang="en-US" altLang="zh-CN" dirty="0">
                <a:latin typeface="Times New Roman" pitchFamily="18" charset="0"/>
              </a:rPr>
              <a:t>P</a:t>
            </a:r>
            <a:r>
              <a:rPr lang="zh-CN" altLang="en-US" dirty="0">
                <a:latin typeface="Times New Roman" pitchFamily="18" charset="0"/>
              </a:rPr>
              <a:t>、</a:t>
            </a:r>
            <a:r>
              <a:rPr lang="en-US" altLang="zh-CN" dirty="0">
                <a:latin typeface="Times New Roman" pitchFamily="18" charset="0"/>
              </a:rPr>
              <a:t>V</a:t>
            </a:r>
            <a:r>
              <a:rPr lang="zh-CN" altLang="en-US" dirty="0">
                <a:latin typeface="Times New Roman" pitchFamily="18" charset="0"/>
              </a:rPr>
              <a:t>操</a:t>
            </a:r>
            <a:r>
              <a:rPr lang="zh-CN" altLang="en-US" dirty="0" smtClean="0">
                <a:latin typeface="Times New Roman" pitchFamily="18" charset="0"/>
              </a:rPr>
              <a:t>作</a:t>
            </a:r>
            <a:r>
              <a:rPr lang="en-US" altLang="zh-CN" dirty="0" smtClean="0">
                <a:latin typeface="Times New Roman" pitchFamily="18" charset="0"/>
              </a:rPr>
              <a:t>)</a:t>
            </a:r>
            <a:r>
              <a:rPr lang="zh-CN" altLang="en-US" dirty="0" smtClean="0">
                <a:latin typeface="Times New Roman" pitchFamily="18" charset="0"/>
              </a:rPr>
              <a:t>。</a:t>
            </a:r>
            <a:endParaRPr lang="zh-CN" altLang="en-US" dirty="0">
              <a:latin typeface="Times New Roman" pitchFamily="18" charset="0"/>
            </a:endParaRPr>
          </a:p>
          <a:p>
            <a:pPr algn="just" eaLnBrk="1" hangingPunct="1">
              <a:lnSpc>
                <a:spcPct val="118000"/>
              </a:lnSpc>
              <a:spcBef>
                <a:spcPts val="300"/>
              </a:spcBef>
              <a:buClrTx/>
              <a:buSzTx/>
              <a:buFontTx/>
              <a:buNone/>
            </a:pPr>
            <a:r>
              <a:rPr lang="zh-CN" altLang="en-US" dirty="0">
                <a:latin typeface="Times New Roman" pitchFamily="18" charset="0"/>
              </a:rPr>
              <a:t>      </a:t>
            </a:r>
            <a:r>
              <a:rPr lang="zh-CN" altLang="en-US" dirty="0">
                <a:solidFill>
                  <a:schemeClr val="tx2">
                    <a:lumMod val="40000"/>
                    <a:lumOff val="60000"/>
                  </a:schemeClr>
                </a:solidFill>
                <a:latin typeface="Times New Roman" pitchFamily="18" charset="0"/>
              </a:rPr>
              <a:t>  </a:t>
            </a:r>
            <a:r>
              <a:rPr lang="en-US" altLang="zh-CN" b="1" dirty="0">
                <a:solidFill>
                  <a:schemeClr val="tx2">
                    <a:lumMod val="40000"/>
                    <a:lumOff val="60000"/>
                  </a:schemeClr>
                </a:solidFill>
                <a:latin typeface="Times New Roman" pitchFamily="18" charset="0"/>
              </a:rPr>
              <a:t>wait(S</a:t>
            </a:r>
            <a:r>
              <a:rPr lang="en-US" altLang="zh-CN" b="1" dirty="0" smtClean="0">
                <a:solidFill>
                  <a:schemeClr val="tx2">
                    <a:lumMod val="40000"/>
                    <a:lumOff val="60000"/>
                  </a:schemeClr>
                </a:solidFill>
                <a:latin typeface="Times New Roman" pitchFamily="18" charset="0"/>
              </a:rPr>
              <a:t>){  </a:t>
            </a:r>
            <a:r>
              <a:rPr lang="en-US" altLang="zh-CN" b="1" u="sng" dirty="0" smtClean="0">
                <a:latin typeface="Times New Roman" pitchFamily="18" charset="0"/>
              </a:rPr>
              <a:t>while S</a:t>
            </a:r>
            <a:r>
              <a:rPr lang="zh-CN" altLang="en-US" b="1" u="sng" dirty="0" smtClean="0">
                <a:latin typeface="Times New Roman" pitchFamily="18" charset="0"/>
              </a:rPr>
              <a:t>≤</a:t>
            </a:r>
            <a:r>
              <a:rPr lang="en-US" altLang="zh-CN" b="1" u="sng" dirty="0" smtClean="0">
                <a:latin typeface="Times New Roman" pitchFamily="18" charset="0"/>
              </a:rPr>
              <a:t>0   ;  </a:t>
            </a:r>
            <a:r>
              <a:rPr lang="zh-CN" altLang="en-US" sz="2200" b="1" u="sng" dirty="0" smtClean="0">
                <a:solidFill>
                  <a:srgbClr val="FF66FF"/>
                </a:solidFill>
                <a:latin typeface="Times New Roman" pitchFamily="18" charset="0"/>
              </a:rPr>
              <a:t>问题：忙等待</a:t>
            </a:r>
            <a:r>
              <a:rPr lang="zh-CN" altLang="en-US" sz="2200" b="1" dirty="0" smtClean="0">
                <a:solidFill>
                  <a:srgbClr val="FF66FF"/>
                </a:solidFill>
                <a:latin typeface="Times New Roman" pitchFamily="18" charset="0"/>
              </a:rPr>
              <a:t>（非</a:t>
            </a:r>
            <a:r>
              <a:rPr lang="zh-CN" altLang="en-US" sz="2200" b="1" dirty="0" smtClean="0">
                <a:solidFill>
                  <a:schemeClr val="tx2"/>
                </a:solidFill>
                <a:latin typeface="Times New Roman" pitchFamily="18" charset="0"/>
              </a:rPr>
              <a:t>让权等待</a:t>
            </a:r>
            <a:r>
              <a:rPr lang="zh-CN" altLang="en-US" sz="2200" b="1" dirty="0" smtClean="0">
                <a:solidFill>
                  <a:srgbClr val="FF66FF"/>
                </a:solidFill>
                <a:latin typeface="Times New Roman" pitchFamily="18" charset="0"/>
              </a:rPr>
              <a:t>）</a:t>
            </a:r>
            <a:r>
              <a:rPr lang="en-US" altLang="zh-CN" b="1" dirty="0" smtClean="0">
                <a:latin typeface="Times New Roman" pitchFamily="18" charset="0"/>
              </a:rPr>
              <a:t></a:t>
            </a:r>
            <a:endParaRPr lang="en-US" altLang="zh-CN" b="1" dirty="0">
              <a:latin typeface="Times New Roman" pitchFamily="18" charset="0"/>
            </a:endParaRPr>
          </a:p>
          <a:p>
            <a:pPr algn="just" eaLnBrk="1" hangingPunct="1">
              <a:lnSpc>
                <a:spcPct val="118000"/>
              </a:lnSpc>
              <a:spcBef>
                <a:spcPts val="300"/>
              </a:spcBef>
              <a:buClrTx/>
              <a:buSzTx/>
              <a:buFontTx/>
              <a:buNone/>
            </a:pPr>
            <a:r>
              <a:rPr lang="en-US" altLang="zh-CN" b="1" dirty="0">
                <a:latin typeface="Times New Roman" pitchFamily="18" charset="0"/>
              </a:rPr>
              <a:t>                                </a:t>
            </a:r>
            <a:r>
              <a:rPr lang="en-US" altLang="zh-CN" b="1" dirty="0" smtClean="0">
                <a:latin typeface="Times New Roman" pitchFamily="18" charset="0"/>
              </a:rPr>
              <a:t>S = S-1</a:t>
            </a:r>
            <a:r>
              <a:rPr lang="en-US" altLang="zh-CN" b="1" dirty="0">
                <a:latin typeface="Times New Roman" pitchFamily="18" charset="0"/>
              </a:rPr>
              <a:t>;</a:t>
            </a:r>
            <a:r>
              <a:rPr lang="en-US" altLang="zh-CN" b="1" dirty="0" smtClean="0">
                <a:latin typeface="Times New Roman" pitchFamily="18" charset="0"/>
              </a:rPr>
              <a:t></a:t>
            </a:r>
            <a:r>
              <a:rPr lang="en-US" altLang="zh-CN" b="1" dirty="0" smtClean="0">
                <a:solidFill>
                  <a:schemeClr val="tx2">
                    <a:lumMod val="40000"/>
                    <a:lumOff val="60000"/>
                  </a:schemeClr>
                </a:solidFill>
                <a:latin typeface="Times New Roman" pitchFamily="18" charset="0"/>
              </a:rPr>
              <a:t>}</a:t>
            </a:r>
            <a:endParaRPr lang="en-US" altLang="zh-CN" b="1" dirty="0">
              <a:solidFill>
                <a:schemeClr val="tx2">
                  <a:lumMod val="40000"/>
                  <a:lumOff val="60000"/>
                </a:schemeClr>
              </a:solidFill>
              <a:latin typeface="Times New Roman" pitchFamily="18" charset="0"/>
            </a:endParaRPr>
          </a:p>
          <a:p>
            <a:pPr eaLnBrk="1" hangingPunct="1">
              <a:lnSpc>
                <a:spcPct val="118000"/>
              </a:lnSpc>
              <a:spcBef>
                <a:spcPts val="1200"/>
              </a:spcBef>
              <a:buClrTx/>
              <a:buSzTx/>
              <a:buFontTx/>
              <a:buNone/>
            </a:pPr>
            <a:r>
              <a:rPr lang="en-US" altLang="zh-CN" dirty="0">
                <a:latin typeface="Times New Roman" pitchFamily="18" charset="0"/>
              </a:rPr>
              <a:t>        </a:t>
            </a:r>
            <a:r>
              <a:rPr lang="en-US" altLang="zh-CN" b="1" dirty="0">
                <a:solidFill>
                  <a:schemeClr val="tx2">
                    <a:lumMod val="40000"/>
                    <a:lumOff val="60000"/>
                  </a:schemeClr>
                </a:solidFill>
                <a:latin typeface="Times New Roman" pitchFamily="18" charset="0"/>
              </a:rPr>
              <a:t>signal(S</a:t>
            </a:r>
            <a:r>
              <a:rPr lang="en-US" altLang="zh-CN" b="1" dirty="0" smtClean="0">
                <a:solidFill>
                  <a:schemeClr val="tx2">
                    <a:lumMod val="40000"/>
                    <a:lumOff val="60000"/>
                  </a:schemeClr>
                </a:solidFill>
                <a:latin typeface="Times New Roman" pitchFamily="18" charset="0"/>
              </a:rPr>
              <a:t>){  </a:t>
            </a:r>
            <a:r>
              <a:rPr lang="en-US" altLang="zh-CN" b="1" dirty="0">
                <a:latin typeface="Times New Roman" pitchFamily="18" charset="0"/>
              </a:rPr>
              <a:t>S </a:t>
            </a:r>
            <a:r>
              <a:rPr lang="en-US" altLang="zh-CN" b="1" dirty="0" smtClean="0">
                <a:latin typeface="Times New Roman" pitchFamily="18" charset="0"/>
              </a:rPr>
              <a:t>= S+1</a:t>
            </a:r>
            <a:r>
              <a:rPr lang="en-US" altLang="zh-CN" b="1" dirty="0">
                <a:latin typeface="Times New Roman" pitchFamily="18" charset="0"/>
              </a:rPr>
              <a:t>;</a:t>
            </a:r>
            <a:r>
              <a:rPr lang="en-US" altLang="zh-CN" b="1" dirty="0" smtClean="0">
                <a:latin typeface="Times New Roman" pitchFamily="18" charset="0"/>
              </a:rPr>
              <a:t>} </a:t>
            </a:r>
            <a:endParaRPr lang="en-US" altLang="zh-CN" b="1" dirty="0">
              <a:latin typeface="Times New Roman" pitchFamily="18" charset="0"/>
            </a:endParaRPr>
          </a:p>
        </p:txBody>
      </p:sp>
      <p:sp>
        <p:nvSpPr>
          <p:cNvPr id="130053" name="Rectangle 8"/>
          <p:cNvSpPr>
            <a:spLocks noGrp="1" noRot="1" noChangeArrowheads="1"/>
          </p:cNvSpPr>
          <p:nvPr>
            <p:ph type="title"/>
          </p:nvPr>
        </p:nvSpPr>
        <p:spPr>
          <a:xfrm>
            <a:off x="603250" y="260648"/>
            <a:ext cx="8540750" cy="792088"/>
          </a:xfrm>
        </p:spPr>
        <p:txBody>
          <a:bodyPr/>
          <a:lstStyle/>
          <a:p>
            <a:pPr algn="l" eaLnBrk="1" hangingPunct="1"/>
            <a:r>
              <a:rPr kumimoji="1" lang="en-US" altLang="zh-CN" sz="2800" b="1" dirty="0" smtClean="0"/>
              <a:t>2.4.3  </a:t>
            </a:r>
            <a:r>
              <a:rPr kumimoji="1" lang="zh-CN" altLang="en-US" sz="2800" b="1" dirty="0" smtClean="0"/>
              <a:t>信</a:t>
            </a:r>
            <a:r>
              <a:rPr kumimoji="1" lang="zh-CN" altLang="en-US" sz="2800" b="1" dirty="0"/>
              <a:t>号量机制</a:t>
            </a:r>
            <a:endParaRPr kumimoji="1" lang="zh-CN" altLang="en-US" sz="2800" b="1" dirty="0" smtClean="0"/>
          </a:p>
        </p:txBody>
      </p:sp>
      <p:sp>
        <p:nvSpPr>
          <p:cNvPr id="2" name="矩形 1"/>
          <p:cNvSpPr/>
          <p:nvPr/>
        </p:nvSpPr>
        <p:spPr bwMode="auto">
          <a:xfrm>
            <a:off x="1115616" y="4725144"/>
            <a:ext cx="7128792" cy="792088"/>
          </a:xfrm>
          <a:prstGeom prst="rect">
            <a:avLst/>
          </a:prstGeom>
          <a:noFill/>
          <a:ln w="28575" cap="flat" cmpd="sng" algn="ctr">
            <a:solidFill>
              <a:srgbClr val="FC5D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矩形 6"/>
          <p:cNvSpPr/>
          <p:nvPr/>
        </p:nvSpPr>
        <p:spPr bwMode="auto">
          <a:xfrm>
            <a:off x="1115616" y="5776664"/>
            <a:ext cx="4248472" cy="475763"/>
          </a:xfrm>
          <a:prstGeom prst="rect">
            <a:avLst/>
          </a:prstGeom>
          <a:noFill/>
          <a:ln w="28575" cap="flat" cmpd="sng" algn="ctr">
            <a:solidFill>
              <a:srgbClr val="FC5D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TextBox 7"/>
          <p:cNvSpPr txBox="1"/>
          <p:nvPr/>
        </p:nvSpPr>
        <p:spPr>
          <a:xfrm>
            <a:off x="6012161" y="3717032"/>
            <a:ext cx="2232248" cy="522451"/>
          </a:xfrm>
          <a:prstGeom prst="rect">
            <a:avLst/>
          </a:prstGeom>
          <a:noFill/>
          <a:ln w="28575">
            <a:solidFill>
              <a:schemeClr val="tx2"/>
            </a:solidFill>
            <a:prstDash val="sysDot"/>
          </a:ln>
        </p:spPr>
        <p:txBody>
          <a:bodyPr wrap="square" rtlCol="0">
            <a:spAutoFit/>
          </a:bodyPr>
          <a:lstStyle/>
          <a:p>
            <a:endParaRPr lang="zh-CN" altLang="en-US" dirty="0"/>
          </a:p>
        </p:txBody>
      </p:sp>
    </p:spTree>
  </p:cSld>
  <p:clrMapOvr>
    <a:masterClrMapping/>
  </p:clrMapOvr>
  <p:transition>
    <p:pull dir="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14B7596C-D570-4F4B-A363-123E89BC3A8E}" type="datetime8">
              <a:rPr kumimoji="0" lang="zh-CN" altLang="en-US" sz="1400" smtClean="0"/>
              <a:t>2022年3月16日12时44分</a:t>
            </a:fld>
            <a:endParaRPr kumimoji="0" lang="en-US" altLang="zh-CN" sz="1400" dirty="0" smtClean="0"/>
          </a:p>
        </p:txBody>
      </p:sp>
      <p:sp>
        <p:nvSpPr>
          <p:cNvPr id="1310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1076" name="Text Box 4"/>
          <p:cNvSpPr txBox="1">
            <a:spLocks noChangeArrowheads="1"/>
          </p:cNvSpPr>
          <p:nvPr/>
        </p:nvSpPr>
        <p:spPr bwMode="auto">
          <a:xfrm>
            <a:off x="640472" y="404664"/>
            <a:ext cx="8001000" cy="568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35000"/>
              </a:lnSpc>
              <a:spcBef>
                <a:spcPct val="50000"/>
              </a:spcBef>
              <a:buClrTx/>
              <a:buSzTx/>
              <a:buFontTx/>
              <a:buNone/>
            </a:pPr>
            <a:r>
              <a:rPr lang="en-US" altLang="zh-CN" b="1" dirty="0">
                <a:solidFill>
                  <a:schemeClr val="tx2"/>
                </a:solidFill>
                <a:latin typeface="Times New Roman" pitchFamily="18" charset="0"/>
              </a:rPr>
              <a:t>         2. </a:t>
            </a:r>
            <a:r>
              <a:rPr lang="zh-CN" altLang="en-US" b="1" dirty="0">
                <a:solidFill>
                  <a:schemeClr val="tx2"/>
                </a:solidFill>
                <a:latin typeface="Times New Roman" pitchFamily="18" charset="0"/>
              </a:rPr>
              <a:t>记录型信号量</a:t>
            </a:r>
            <a:r>
              <a:rPr lang="zh-CN" altLang="en-US" dirty="0">
                <a:latin typeface="Times New Roman" pitchFamily="18" charset="0"/>
              </a:rPr>
              <a:t></a:t>
            </a:r>
          </a:p>
          <a:p>
            <a:pPr algn="just" eaLnBrk="1" hangingPunct="1">
              <a:lnSpc>
                <a:spcPct val="135000"/>
              </a:lnSpc>
              <a:spcBef>
                <a:spcPct val="50000"/>
              </a:spcBef>
              <a:buClrTx/>
              <a:buSzTx/>
              <a:buFontTx/>
              <a:buNone/>
            </a:pPr>
            <a:r>
              <a:rPr lang="zh-CN" altLang="en-US" b="1" dirty="0" smtClean="0">
                <a:latin typeface="Courier New" pitchFamily="49" charset="0"/>
              </a:rPr>
              <a:t>问题</a:t>
            </a:r>
            <a:r>
              <a:rPr lang="zh-CN" altLang="en-US" dirty="0" smtClean="0">
                <a:latin typeface="Courier New" pitchFamily="49" charset="0"/>
              </a:rPr>
              <a:t>：</a:t>
            </a:r>
            <a:r>
              <a:rPr lang="zh-CN" altLang="en-US" b="1" u="sng" dirty="0" smtClean="0">
                <a:latin typeface="Courier New" pitchFamily="49" charset="0"/>
              </a:rPr>
              <a:t>忙等待</a:t>
            </a:r>
            <a:r>
              <a:rPr lang="zh-CN" altLang="en-US" dirty="0" smtClean="0">
                <a:latin typeface="Courier New" pitchFamily="49" charset="0"/>
              </a:rPr>
              <a:t>违背“</a:t>
            </a:r>
            <a:r>
              <a:rPr lang="zh-CN" altLang="en-US" b="1" dirty="0">
                <a:solidFill>
                  <a:schemeClr val="tx2">
                    <a:lumMod val="40000"/>
                    <a:lumOff val="60000"/>
                  </a:schemeClr>
                </a:solidFill>
                <a:latin typeface="Times New Roman" pitchFamily="18" charset="0"/>
              </a:rPr>
              <a:t>让权等待</a:t>
            </a:r>
            <a:r>
              <a:rPr lang="zh-CN" altLang="en-US" dirty="0">
                <a:latin typeface="Courier New" pitchFamily="49" charset="0"/>
              </a:rPr>
              <a:t>”</a:t>
            </a:r>
            <a:r>
              <a:rPr lang="zh-CN" altLang="en-US" dirty="0">
                <a:latin typeface="Times New Roman" pitchFamily="18" charset="0"/>
              </a:rPr>
              <a:t>的准</a:t>
            </a:r>
            <a:r>
              <a:rPr lang="zh-CN" altLang="en-US" dirty="0" smtClean="0">
                <a:latin typeface="Times New Roman" pitchFamily="18" charset="0"/>
              </a:rPr>
              <a:t>则。</a:t>
            </a:r>
            <a:endParaRPr lang="en-US" altLang="zh-CN" dirty="0" smtClean="0">
              <a:latin typeface="Times New Roman" pitchFamily="18" charset="0"/>
            </a:endParaRPr>
          </a:p>
          <a:p>
            <a:pPr algn="just" eaLnBrk="1" hangingPunct="1">
              <a:lnSpc>
                <a:spcPct val="135000"/>
              </a:lnSpc>
              <a:spcBef>
                <a:spcPct val="50000"/>
              </a:spcBef>
              <a:buClrTx/>
              <a:buSzTx/>
              <a:buFontTx/>
              <a:buNone/>
            </a:pPr>
            <a:r>
              <a:rPr lang="zh-CN" altLang="en-US" b="1" dirty="0" smtClean="0">
                <a:latin typeface="Times New Roman" pitchFamily="18" charset="0"/>
              </a:rPr>
              <a:t>解决</a:t>
            </a:r>
            <a:r>
              <a:rPr lang="zh-CN" altLang="en-US" dirty="0" smtClean="0">
                <a:latin typeface="Times New Roman" pitchFamily="18" charset="0"/>
              </a:rPr>
              <a:t>：用</a:t>
            </a:r>
            <a:r>
              <a:rPr lang="zh-CN" altLang="en-US" b="1" u="sng" dirty="0">
                <a:latin typeface="Courier New" pitchFamily="49" charset="0"/>
              </a:rPr>
              <a:t>记录型信号量机制</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35000"/>
              </a:lnSpc>
              <a:spcBef>
                <a:spcPct val="50000"/>
              </a:spcBef>
              <a:buClrTx/>
              <a:buSzTx/>
              <a:buFontTx/>
              <a:buNone/>
            </a:pPr>
            <a:r>
              <a:rPr lang="zh-CN" altLang="en-US" dirty="0" smtClean="0">
                <a:latin typeface="Times New Roman" pitchFamily="18" charset="0"/>
              </a:rPr>
              <a:t>应用于：</a:t>
            </a:r>
            <a:r>
              <a:rPr lang="zh-CN" altLang="en-US" u="sng" dirty="0" smtClean="0">
                <a:latin typeface="Times New Roman" pitchFamily="18" charset="0"/>
              </a:rPr>
              <a:t>多</a:t>
            </a:r>
            <a:r>
              <a:rPr lang="zh-CN" altLang="en-US" u="sng" dirty="0">
                <a:latin typeface="Times New Roman" pitchFamily="18" charset="0"/>
              </a:rPr>
              <a:t>个进程</a:t>
            </a:r>
            <a:r>
              <a:rPr lang="zh-CN" altLang="en-US" dirty="0">
                <a:latin typeface="Times New Roman" pitchFamily="18" charset="0"/>
              </a:rPr>
              <a:t>等待访问同</a:t>
            </a:r>
            <a:r>
              <a:rPr lang="zh-CN" altLang="en-US" dirty="0" smtClean="0">
                <a:latin typeface="Times New Roman" pitchFamily="18" charset="0"/>
              </a:rPr>
              <a:t>一个临</a:t>
            </a:r>
            <a:r>
              <a:rPr lang="zh-CN" altLang="en-US" dirty="0">
                <a:latin typeface="Times New Roman" pitchFamily="18" charset="0"/>
              </a:rPr>
              <a:t>界资源的情况</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35000"/>
              </a:lnSpc>
              <a:spcBef>
                <a:spcPct val="50000"/>
              </a:spcBef>
              <a:buClrTx/>
              <a:buSzTx/>
              <a:buFontTx/>
              <a:buNone/>
            </a:pPr>
            <a:r>
              <a:rPr lang="zh-CN" altLang="en-US" b="1" dirty="0">
                <a:latin typeface="Times New Roman" pitchFamily="18" charset="0"/>
              </a:rPr>
              <a:t>解</a:t>
            </a:r>
            <a:r>
              <a:rPr lang="zh-CN" altLang="en-US" b="1" dirty="0" smtClean="0">
                <a:latin typeface="Times New Roman" pitchFamily="18" charset="0"/>
              </a:rPr>
              <a:t>决</a:t>
            </a:r>
            <a:r>
              <a:rPr lang="zh-CN" altLang="en-US" dirty="0" smtClean="0">
                <a:latin typeface="Times New Roman" pitchFamily="18" charset="0"/>
              </a:rPr>
              <a:t>：除了</a:t>
            </a:r>
            <a:r>
              <a:rPr lang="zh-CN" altLang="en-US" u="sng" dirty="0" smtClean="0">
                <a:latin typeface="Times New Roman" pitchFamily="18" charset="0"/>
              </a:rPr>
              <a:t>整</a:t>
            </a:r>
            <a:r>
              <a:rPr lang="zh-CN" altLang="en-US" u="sng" dirty="0">
                <a:latin typeface="Times New Roman" pitchFamily="18" charset="0"/>
              </a:rPr>
              <a:t>型变量</a:t>
            </a:r>
            <a:r>
              <a:rPr lang="en-US" altLang="zh-CN" b="1" u="sng" dirty="0" smtClean="0">
                <a:solidFill>
                  <a:schemeClr val="tx2"/>
                </a:solidFill>
                <a:latin typeface="Times New Roman" pitchFamily="18" charset="0"/>
              </a:rPr>
              <a:t>value</a:t>
            </a:r>
            <a:r>
              <a:rPr lang="en-US" altLang="zh-CN" b="1" u="sng" baseline="30000" dirty="0" smtClean="0">
                <a:solidFill>
                  <a:schemeClr val="tx2"/>
                </a:solidFill>
                <a:latin typeface="Times New Roman" pitchFamily="18" charset="0"/>
              </a:rPr>
              <a:t>1</a:t>
            </a:r>
            <a:r>
              <a:rPr lang="zh-CN" altLang="en-US" dirty="0" smtClean="0">
                <a:latin typeface="Times New Roman" pitchFamily="18" charset="0"/>
              </a:rPr>
              <a:t>外</a:t>
            </a:r>
            <a:r>
              <a:rPr lang="zh-CN" altLang="en-US" dirty="0">
                <a:latin typeface="Times New Roman" pitchFamily="18" charset="0"/>
              </a:rPr>
              <a:t>，</a:t>
            </a:r>
            <a:r>
              <a:rPr lang="zh-CN" altLang="en-US" dirty="0" smtClean="0">
                <a:latin typeface="Times New Roman" pitchFamily="18" charset="0"/>
              </a:rPr>
              <a:t>还增加了一</a:t>
            </a:r>
            <a:r>
              <a:rPr lang="zh-CN" altLang="en-US" dirty="0">
                <a:latin typeface="Times New Roman" pitchFamily="18" charset="0"/>
              </a:rPr>
              <a:t>个</a:t>
            </a:r>
            <a:r>
              <a:rPr lang="zh-CN" altLang="en-US" b="1" u="sng" dirty="0">
                <a:solidFill>
                  <a:schemeClr val="tx2"/>
                </a:solidFill>
                <a:latin typeface="Times New Roman" pitchFamily="18" charset="0"/>
              </a:rPr>
              <a:t>进程链表</a:t>
            </a:r>
            <a:r>
              <a:rPr lang="en-US" altLang="zh-CN" b="1" u="sng" dirty="0" smtClean="0">
                <a:solidFill>
                  <a:schemeClr val="tx2"/>
                </a:solidFill>
                <a:latin typeface="Times New Roman" pitchFamily="18" charset="0"/>
              </a:rPr>
              <a:t>L</a:t>
            </a:r>
            <a:r>
              <a:rPr lang="en-US" altLang="zh-CN" b="1" baseline="30000" dirty="0" smtClean="0">
                <a:solidFill>
                  <a:schemeClr val="tx2"/>
                </a:solidFill>
                <a:latin typeface="Times New Roman" pitchFamily="18" charset="0"/>
              </a:rPr>
              <a:t>2</a:t>
            </a:r>
            <a:r>
              <a:rPr lang="zh-CN" altLang="en-US" dirty="0" smtClean="0">
                <a:latin typeface="Times New Roman" pitchFamily="18" charset="0"/>
              </a:rPr>
              <a:t>，</a:t>
            </a:r>
            <a:r>
              <a:rPr lang="en-US" altLang="zh-CN" dirty="0" smtClean="0">
                <a:latin typeface="Times New Roman" pitchFamily="18" charset="0"/>
              </a:rPr>
              <a:t>L</a:t>
            </a:r>
            <a:r>
              <a:rPr lang="zh-CN" altLang="en-US" dirty="0" smtClean="0">
                <a:latin typeface="Times New Roman" pitchFamily="18" charset="0"/>
              </a:rPr>
              <a:t>用</a:t>
            </a:r>
            <a:r>
              <a:rPr lang="zh-CN" altLang="en-US" dirty="0">
                <a:latin typeface="Times New Roman" pitchFamily="18" charset="0"/>
              </a:rPr>
              <a:t>于</a:t>
            </a:r>
            <a:r>
              <a:rPr lang="zh-CN" altLang="en-US" dirty="0">
                <a:solidFill>
                  <a:schemeClr val="tx2"/>
                </a:solidFill>
                <a:latin typeface="Times New Roman" pitchFamily="18" charset="0"/>
              </a:rPr>
              <a:t>链</a:t>
            </a:r>
            <a:r>
              <a:rPr lang="zh-CN" altLang="en-US" dirty="0" smtClean="0">
                <a:solidFill>
                  <a:schemeClr val="tx2"/>
                </a:solidFill>
                <a:latin typeface="Times New Roman" pitchFamily="18" charset="0"/>
              </a:rPr>
              <a:t>接  所有的</a:t>
            </a:r>
            <a:r>
              <a:rPr lang="zh-CN" altLang="en-US" u="sng" dirty="0" smtClean="0">
                <a:solidFill>
                  <a:schemeClr val="tx2"/>
                </a:solidFill>
                <a:latin typeface="Times New Roman" pitchFamily="18" charset="0"/>
              </a:rPr>
              <a:t>等</a:t>
            </a:r>
            <a:r>
              <a:rPr lang="zh-CN" altLang="en-US" u="sng" dirty="0">
                <a:solidFill>
                  <a:schemeClr val="tx2"/>
                </a:solidFill>
                <a:latin typeface="Times New Roman" pitchFamily="18" charset="0"/>
              </a:rPr>
              <a:t>待同一临界资</a:t>
            </a:r>
            <a:r>
              <a:rPr lang="zh-CN" altLang="en-US" u="sng" dirty="0" smtClean="0">
                <a:solidFill>
                  <a:schemeClr val="tx2"/>
                </a:solidFill>
                <a:latin typeface="Times New Roman" pitchFamily="18" charset="0"/>
              </a:rPr>
              <a:t>源的</a:t>
            </a:r>
            <a:r>
              <a:rPr lang="zh-CN" altLang="en-US" dirty="0" smtClean="0">
                <a:solidFill>
                  <a:schemeClr val="tx2"/>
                </a:solidFill>
                <a:latin typeface="Times New Roman" pitchFamily="18" charset="0"/>
              </a:rPr>
              <a:t>那些进</a:t>
            </a:r>
            <a:r>
              <a:rPr lang="zh-CN" altLang="en-US" dirty="0">
                <a:solidFill>
                  <a:schemeClr val="tx2"/>
                </a:solidFill>
                <a:latin typeface="Times New Roman" pitchFamily="18" charset="0"/>
              </a:rPr>
              <a:t>程</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35000"/>
              </a:lnSpc>
              <a:spcBef>
                <a:spcPct val="50000"/>
              </a:spcBef>
              <a:buClrTx/>
              <a:buSzTx/>
              <a:buFontTx/>
              <a:buNone/>
            </a:pPr>
            <a:r>
              <a:rPr lang="zh-CN" altLang="en-US" b="1" dirty="0" smtClean="0">
                <a:latin typeface="Times New Roman" pitchFamily="18" charset="0"/>
              </a:rPr>
              <a:t>链接</a:t>
            </a:r>
            <a:r>
              <a:rPr lang="zh-CN" altLang="en-US" dirty="0" smtClean="0">
                <a:latin typeface="Times New Roman" pitchFamily="18" charset="0"/>
              </a:rPr>
              <a:t>？：</a:t>
            </a:r>
            <a:r>
              <a:rPr lang="zh-CN" altLang="en-US" b="1" dirty="0" smtClean="0">
                <a:latin typeface="Times New Roman" pitchFamily="18" charset="0"/>
              </a:rPr>
              <a:t>将等待该资源的进程</a:t>
            </a:r>
            <a:r>
              <a:rPr lang="zh-CN" altLang="en-US" dirty="0" smtClean="0">
                <a:latin typeface="Times New Roman" pitchFamily="18" charset="0"/>
              </a:rPr>
              <a:t>，</a:t>
            </a:r>
            <a:r>
              <a:rPr lang="zh-CN" altLang="en-US" b="1" dirty="0" smtClean="0">
                <a:solidFill>
                  <a:schemeClr val="tx2"/>
                </a:solidFill>
                <a:latin typeface="Times New Roman" pitchFamily="18" charset="0"/>
              </a:rPr>
              <a:t>形</a:t>
            </a:r>
            <a:r>
              <a:rPr lang="zh-CN" altLang="en-US" b="1" dirty="0">
                <a:solidFill>
                  <a:schemeClr val="tx2"/>
                </a:solidFill>
                <a:latin typeface="Times New Roman" pitchFamily="18" charset="0"/>
              </a:rPr>
              <a:t>成一个</a:t>
            </a:r>
            <a:r>
              <a:rPr lang="zh-CN" altLang="en-US" b="1" u="sng" dirty="0">
                <a:solidFill>
                  <a:schemeClr val="tx2"/>
                </a:solidFill>
                <a:latin typeface="Times New Roman" pitchFamily="18" charset="0"/>
              </a:rPr>
              <a:t>链队</a:t>
            </a:r>
            <a:r>
              <a:rPr lang="zh-CN" altLang="en-US" b="1" u="sng" dirty="0" smtClean="0">
                <a:solidFill>
                  <a:schemeClr val="tx2"/>
                </a:solidFill>
                <a:latin typeface="Times New Roman" pitchFamily="18" charset="0"/>
              </a:rPr>
              <a:t>列</a:t>
            </a:r>
            <a:r>
              <a:rPr lang="en-US" altLang="zh-CN" b="1" baseline="30000" dirty="0" smtClean="0">
                <a:solidFill>
                  <a:schemeClr val="tx2"/>
                </a:solidFill>
                <a:latin typeface="Times New Roman" pitchFamily="18" charset="0"/>
              </a:rPr>
              <a:t>PCB</a:t>
            </a:r>
            <a:r>
              <a:rPr lang="zh-CN" altLang="en-US" b="1" dirty="0" smtClean="0">
                <a:solidFill>
                  <a:schemeClr val="tx2"/>
                </a:solidFill>
                <a:latin typeface="Times New Roman" pitchFamily="18" charset="0"/>
              </a:rPr>
              <a:t>。</a:t>
            </a:r>
            <a:endParaRPr lang="en-US" altLang="zh-CN" dirty="0" smtClean="0">
              <a:latin typeface="Times New Roman" pitchFamily="18" charset="0"/>
            </a:endParaRPr>
          </a:p>
          <a:p>
            <a:pPr algn="just" eaLnBrk="1" hangingPunct="1">
              <a:lnSpc>
                <a:spcPct val="135000"/>
              </a:lnSpc>
              <a:spcBef>
                <a:spcPct val="50000"/>
              </a:spcBef>
              <a:buClrTx/>
              <a:buSzTx/>
              <a:buFontTx/>
              <a:buNone/>
            </a:pPr>
            <a:r>
              <a:rPr lang="zh-CN" altLang="en-US" b="1" dirty="0" smtClean="0">
                <a:latin typeface="Times New Roman" pitchFamily="18" charset="0"/>
              </a:rPr>
              <a:t>记</a:t>
            </a:r>
            <a:r>
              <a:rPr lang="zh-CN" altLang="en-US" b="1" dirty="0">
                <a:latin typeface="Times New Roman" pitchFamily="18" charset="0"/>
              </a:rPr>
              <a:t>录型信号</a:t>
            </a:r>
            <a:r>
              <a:rPr lang="zh-CN" altLang="en-US" b="1" dirty="0" smtClean="0">
                <a:latin typeface="Times New Roman" pitchFamily="18" charset="0"/>
              </a:rPr>
              <a:t>量：</a:t>
            </a:r>
            <a:r>
              <a:rPr lang="zh-CN" altLang="en-US" dirty="0">
                <a:latin typeface="Times New Roman" pitchFamily="18" charset="0"/>
              </a:rPr>
              <a:t>指的是</a:t>
            </a:r>
            <a:r>
              <a:rPr lang="zh-CN" altLang="en-US" dirty="0" smtClean="0">
                <a:latin typeface="Times New Roman" pitchFamily="18" charset="0"/>
              </a:rPr>
              <a:t>信号量</a:t>
            </a:r>
            <a:r>
              <a:rPr lang="zh-CN" altLang="en-US" dirty="0">
                <a:latin typeface="Times New Roman" pitchFamily="18" charset="0"/>
              </a:rPr>
              <a:t>用</a:t>
            </a:r>
            <a:r>
              <a:rPr lang="zh-CN" altLang="en-US" dirty="0" smtClean="0">
                <a:solidFill>
                  <a:schemeClr val="tx2"/>
                </a:solidFill>
                <a:latin typeface="Times New Roman" pitchFamily="18" charset="0"/>
              </a:rPr>
              <a:t>记</a:t>
            </a:r>
            <a:r>
              <a:rPr lang="zh-CN" altLang="en-US" dirty="0">
                <a:solidFill>
                  <a:schemeClr val="tx2"/>
                </a:solidFill>
                <a:latin typeface="Times New Roman" pitchFamily="18" charset="0"/>
              </a:rPr>
              <a:t>录</a:t>
            </a:r>
            <a:r>
              <a:rPr lang="zh-CN" altLang="en-US" dirty="0" smtClean="0">
                <a:solidFill>
                  <a:schemeClr val="tx2"/>
                </a:solidFill>
                <a:latin typeface="Times New Roman" pitchFamily="18" charset="0"/>
              </a:rPr>
              <a:t>型</a:t>
            </a:r>
            <a:r>
              <a:rPr lang="en-US" altLang="zh-CN" dirty="0" smtClean="0">
                <a:latin typeface="Times New Roman" pitchFamily="18" charset="0"/>
              </a:rPr>
              <a:t>/</a:t>
            </a:r>
            <a:r>
              <a:rPr lang="zh-CN" altLang="en-US" dirty="0" smtClean="0">
                <a:solidFill>
                  <a:schemeClr val="tx2"/>
                </a:solidFill>
                <a:latin typeface="Times New Roman" pitchFamily="18" charset="0"/>
              </a:rPr>
              <a:t>结构型</a:t>
            </a:r>
            <a:r>
              <a:rPr lang="en-US" altLang="zh-CN" dirty="0">
                <a:latin typeface="Times New Roman" pitchFamily="18" charset="0"/>
              </a:rPr>
              <a:t>(</a:t>
            </a:r>
            <a:r>
              <a:rPr lang="en-US" altLang="zh-CN" dirty="0">
                <a:solidFill>
                  <a:schemeClr val="tx2"/>
                </a:solidFill>
                <a:latin typeface="Times New Roman" pitchFamily="18" charset="0"/>
              </a:rPr>
              <a:t>value</a:t>
            </a:r>
            <a:r>
              <a:rPr lang="zh-CN" altLang="en-US" dirty="0">
                <a:solidFill>
                  <a:schemeClr val="tx2"/>
                </a:solidFill>
                <a:latin typeface="Times New Roman" pitchFamily="18" charset="0"/>
              </a:rPr>
              <a:t>、</a:t>
            </a:r>
            <a:r>
              <a:rPr lang="en-US" altLang="zh-CN" dirty="0">
                <a:solidFill>
                  <a:schemeClr val="tx2"/>
                </a:solidFill>
                <a:latin typeface="Times New Roman" pitchFamily="18" charset="0"/>
              </a:rPr>
              <a:t>L</a:t>
            </a:r>
            <a:r>
              <a:rPr lang="en-US" altLang="zh-CN" dirty="0">
                <a:latin typeface="Times New Roman" pitchFamily="18" charset="0"/>
              </a:rPr>
              <a:t>)</a:t>
            </a:r>
            <a:r>
              <a:rPr lang="zh-CN" altLang="en-US" dirty="0" smtClean="0">
                <a:latin typeface="Times New Roman" pitchFamily="18" charset="0"/>
              </a:rPr>
              <a:t>的</a:t>
            </a:r>
            <a:r>
              <a:rPr lang="zh-CN" altLang="en-US" dirty="0">
                <a:latin typeface="Times New Roman" pitchFamily="18" charset="0"/>
              </a:rPr>
              <a:t>数据结</a:t>
            </a:r>
            <a:r>
              <a:rPr lang="zh-CN" altLang="en-US" dirty="0" smtClean="0">
                <a:latin typeface="Times New Roman" pitchFamily="18" charset="0"/>
              </a:rPr>
              <a:t>构来表示。</a:t>
            </a:r>
            <a:endParaRPr lang="zh-CN" altLang="en-US" dirty="0">
              <a:latin typeface="Times New Roman" pitchFamily="18" charset="0"/>
            </a:endParaRPr>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15C7178-F40A-4DE8-A142-BCF17C9B4252}" type="datetime8">
              <a:rPr kumimoji="0" lang="zh-CN" altLang="en-US" sz="1400" smtClean="0"/>
              <a:t>2022年3月16日12时44分</a:t>
            </a:fld>
            <a:endParaRPr kumimoji="0" lang="en-US" altLang="zh-CN" sz="1400" smtClean="0"/>
          </a:p>
        </p:txBody>
      </p:sp>
      <p:sp>
        <p:nvSpPr>
          <p:cNvPr id="399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39940" name="Text Box 5"/>
          <p:cNvSpPr txBox="1">
            <a:spLocks noChangeArrowheads="1"/>
          </p:cNvSpPr>
          <p:nvPr/>
        </p:nvSpPr>
        <p:spPr bwMode="auto">
          <a:xfrm>
            <a:off x="323850" y="285750"/>
            <a:ext cx="8534400" cy="605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pPr>
            <a:r>
              <a:rPr lang="en-US" altLang="zh-CN" b="1" dirty="0">
                <a:latin typeface="Times New Roman" pitchFamily="18" charset="0"/>
              </a:rPr>
              <a:t>2.2.1 </a:t>
            </a:r>
            <a:r>
              <a:rPr lang="zh-CN" altLang="en-US" b="1" dirty="0">
                <a:latin typeface="Times New Roman" pitchFamily="18" charset="0"/>
              </a:rPr>
              <a:t>进程的定义和特征</a:t>
            </a:r>
          </a:p>
          <a:p>
            <a:pPr>
              <a:lnSpc>
                <a:spcPct val="120000"/>
              </a:lnSpc>
              <a:buClrTx/>
              <a:buSzTx/>
              <a:buFontTx/>
              <a:buNone/>
            </a:pPr>
            <a:r>
              <a:rPr lang="zh-CN" altLang="en-US" b="1" dirty="0">
                <a:solidFill>
                  <a:srgbClr val="FFFF00"/>
                </a:solidFill>
                <a:latin typeface="宋体" pitchFamily="2" charset="-122"/>
              </a:rPr>
              <a:t>   </a:t>
            </a:r>
            <a:r>
              <a:rPr lang="en-US" altLang="zh-CN" b="1" dirty="0">
                <a:solidFill>
                  <a:srgbClr val="FFFF00"/>
                </a:solidFill>
                <a:latin typeface="宋体" pitchFamily="2" charset="-122"/>
              </a:rPr>
              <a:t>1. </a:t>
            </a:r>
            <a:r>
              <a:rPr lang="zh-CN" altLang="en-US" b="1" dirty="0">
                <a:solidFill>
                  <a:srgbClr val="FFFF00"/>
                </a:solidFill>
                <a:latin typeface="Times New Roman" pitchFamily="18" charset="0"/>
              </a:rPr>
              <a:t>进程的</a:t>
            </a:r>
            <a:r>
              <a:rPr lang="zh-CN" altLang="en-US" b="1" u="sng" dirty="0">
                <a:solidFill>
                  <a:srgbClr val="FFFF00"/>
                </a:solidFill>
                <a:latin typeface="Times New Roman" pitchFamily="18" charset="0"/>
              </a:rPr>
              <a:t>定</a:t>
            </a:r>
            <a:r>
              <a:rPr lang="zh-CN" altLang="en-US" b="1" u="sng" dirty="0" smtClean="0">
                <a:solidFill>
                  <a:srgbClr val="FFFF00"/>
                </a:solidFill>
                <a:latin typeface="Times New Roman" pitchFamily="18" charset="0"/>
              </a:rPr>
              <a:t>义</a:t>
            </a:r>
            <a:r>
              <a:rPr lang="zh-CN" altLang="en-US" b="1" dirty="0" smtClean="0">
                <a:solidFill>
                  <a:srgbClr val="FFFF00"/>
                </a:solidFill>
                <a:latin typeface="Times New Roman" pitchFamily="18" charset="0"/>
              </a:rPr>
              <a:t>               </a:t>
            </a:r>
            <a:endParaRPr lang="en-US" altLang="zh-CN" sz="2800" b="1" baseline="30000" dirty="0">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ndParaRPr>
          </a:p>
          <a:p>
            <a:pPr>
              <a:lnSpc>
                <a:spcPct val="114000"/>
              </a:lnSpc>
              <a:spcBef>
                <a:spcPts val="300"/>
              </a:spcBef>
              <a:buClrTx/>
              <a:buSzTx/>
              <a:buFontTx/>
              <a:buNone/>
            </a:pPr>
            <a:r>
              <a:rPr lang="zh-CN" altLang="en-US" dirty="0">
                <a:latin typeface="宋体" pitchFamily="2" charset="-122"/>
              </a:rPr>
              <a:t>   </a:t>
            </a:r>
            <a:r>
              <a:rPr lang="en-US" altLang="zh-CN" dirty="0">
                <a:latin typeface="宋体" pitchFamily="2" charset="-122"/>
              </a:rPr>
              <a:t>(1) </a:t>
            </a:r>
            <a:r>
              <a:rPr lang="zh-CN" altLang="en-US" dirty="0">
                <a:latin typeface="宋体" pitchFamily="2" charset="-122"/>
              </a:rPr>
              <a:t>进程是程序的</a:t>
            </a:r>
            <a:r>
              <a:rPr lang="zh-CN" altLang="en-US" b="1" u="sng" dirty="0">
                <a:solidFill>
                  <a:srgbClr val="FFFF00"/>
                </a:solidFill>
                <a:latin typeface="宋体" pitchFamily="2" charset="-122"/>
              </a:rPr>
              <a:t>一次执</a:t>
            </a:r>
            <a:r>
              <a:rPr lang="zh-CN" altLang="en-US" b="1" u="sng" dirty="0" smtClean="0">
                <a:solidFill>
                  <a:srgbClr val="FFFF00"/>
                </a:solidFill>
                <a:latin typeface="宋体" pitchFamily="2" charset="-122"/>
              </a:rPr>
              <a:t>行</a:t>
            </a:r>
            <a:r>
              <a:rPr lang="zh-CN" altLang="en-US" dirty="0">
                <a:latin typeface="宋体" pitchFamily="2" charset="-122"/>
              </a:rPr>
              <a:t>（</a:t>
            </a:r>
            <a:r>
              <a:rPr lang="zh-CN" altLang="en-US" sz="2200" dirty="0">
                <a:latin typeface="宋体" pitchFamily="2" charset="-122"/>
              </a:rPr>
              <a:t>程</a:t>
            </a:r>
            <a:r>
              <a:rPr lang="zh-CN" altLang="en-US" sz="2200" dirty="0" smtClean="0">
                <a:latin typeface="宋体" pitchFamily="2" charset="-122"/>
              </a:rPr>
              <a:t>序</a:t>
            </a:r>
            <a:r>
              <a:rPr lang="zh-CN" altLang="en-US" sz="2200" b="1" u="sng" dirty="0" smtClean="0">
                <a:latin typeface="宋体" pitchFamily="2" charset="-122"/>
              </a:rPr>
              <a:t>不运行</a:t>
            </a:r>
            <a:r>
              <a:rPr lang="zh-CN" altLang="en-US" sz="2200" dirty="0" smtClean="0">
                <a:latin typeface="宋体" pitchFamily="2" charset="-122"/>
              </a:rPr>
              <a:t>就不</a:t>
            </a:r>
            <a:r>
              <a:rPr lang="zh-CN" altLang="en-US" sz="2200" dirty="0">
                <a:latin typeface="宋体" pitchFamily="2" charset="-122"/>
              </a:rPr>
              <a:t>是</a:t>
            </a:r>
            <a:r>
              <a:rPr lang="zh-CN" altLang="en-US" sz="2200" dirty="0" smtClean="0">
                <a:latin typeface="宋体" pitchFamily="2" charset="-122"/>
              </a:rPr>
              <a:t>进程</a:t>
            </a:r>
            <a:r>
              <a:rPr lang="zh-CN" altLang="en-US" dirty="0" smtClean="0">
                <a:latin typeface="宋体" pitchFamily="2" charset="-122"/>
              </a:rPr>
              <a:t>）。</a:t>
            </a:r>
            <a:r>
              <a:rPr lang="zh-CN" altLang="en-US" dirty="0">
                <a:latin typeface="宋体" pitchFamily="2" charset="-122"/>
              </a:rPr>
              <a:t></a:t>
            </a:r>
          </a:p>
          <a:p>
            <a:pPr>
              <a:lnSpc>
                <a:spcPct val="114000"/>
              </a:lnSpc>
              <a:spcBef>
                <a:spcPts val="300"/>
              </a:spcBef>
              <a:buClrTx/>
              <a:buSzTx/>
              <a:buFontTx/>
              <a:buNone/>
            </a:pPr>
            <a:r>
              <a:rPr lang="zh-CN" altLang="en-US" dirty="0">
                <a:latin typeface="宋体" pitchFamily="2" charset="-122"/>
              </a:rPr>
              <a:t>   </a:t>
            </a:r>
            <a:r>
              <a:rPr lang="en-US" altLang="zh-CN" dirty="0">
                <a:latin typeface="宋体" pitchFamily="2" charset="-122"/>
              </a:rPr>
              <a:t>(2) </a:t>
            </a:r>
            <a:r>
              <a:rPr lang="zh-CN" altLang="en-US" dirty="0">
                <a:latin typeface="宋体" pitchFamily="2" charset="-122"/>
              </a:rPr>
              <a:t>进程是一个</a:t>
            </a:r>
            <a:r>
              <a:rPr lang="zh-CN" altLang="en-US" u="sng" dirty="0">
                <a:latin typeface="宋体" pitchFamily="2" charset="-122"/>
              </a:rPr>
              <a:t>程序</a:t>
            </a:r>
            <a:r>
              <a:rPr lang="zh-CN" altLang="en-US" dirty="0">
                <a:latin typeface="宋体" pitchFamily="2" charset="-122"/>
              </a:rPr>
              <a:t>及其</a:t>
            </a:r>
            <a:r>
              <a:rPr lang="zh-CN" altLang="en-US" u="sng" dirty="0">
                <a:latin typeface="宋体" pitchFamily="2" charset="-122"/>
              </a:rPr>
              <a:t>数据</a:t>
            </a:r>
            <a:r>
              <a:rPr lang="zh-CN" altLang="en-US" dirty="0">
                <a:latin typeface="宋体" pitchFamily="2" charset="-122"/>
              </a:rPr>
              <a:t>在处理机上顺序执行时所发生的</a:t>
            </a:r>
            <a:r>
              <a:rPr lang="zh-CN" altLang="en-US" b="1" u="sng" dirty="0">
                <a:solidFill>
                  <a:srgbClr val="FFFF00"/>
                </a:solidFill>
                <a:latin typeface="宋体" pitchFamily="2" charset="-122"/>
              </a:rPr>
              <a:t>活动</a:t>
            </a:r>
            <a:r>
              <a:rPr lang="zh-CN" altLang="en-US" dirty="0" smtClean="0">
                <a:latin typeface="宋体" pitchFamily="2" charset="-122"/>
              </a:rPr>
              <a:t>（进程是</a:t>
            </a:r>
            <a:r>
              <a:rPr lang="zh-CN" altLang="en-US" b="1" u="sng" dirty="0" smtClean="0">
                <a:latin typeface="宋体" pitchFamily="2" charset="-122"/>
              </a:rPr>
              <a:t>动态</a:t>
            </a:r>
            <a:r>
              <a:rPr lang="zh-CN" altLang="en-US" dirty="0" smtClean="0">
                <a:latin typeface="宋体" pitchFamily="2" charset="-122"/>
              </a:rPr>
              <a:t>的）。</a:t>
            </a:r>
            <a:endParaRPr lang="zh-CN" altLang="en-US" dirty="0">
              <a:latin typeface="宋体" pitchFamily="2" charset="-122"/>
            </a:endParaRPr>
          </a:p>
          <a:p>
            <a:pPr>
              <a:lnSpc>
                <a:spcPct val="114000"/>
              </a:lnSpc>
              <a:spcBef>
                <a:spcPts val="300"/>
              </a:spcBef>
              <a:buClrTx/>
              <a:buSzTx/>
              <a:buFontTx/>
              <a:buNone/>
            </a:pPr>
            <a:r>
              <a:rPr lang="zh-CN" altLang="en-US" dirty="0">
                <a:latin typeface="宋体" pitchFamily="2" charset="-122"/>
              </a:rPr>
              <a:t>   </a:t>
            </a:r>
            <a:r>
              <a:rPr lang="en-US" altLang="zh-CN" dirty="0">
                <a:latin typeface="宋体" pitchFamily="2" charset="-122"/>
              </a:rPr>
              <a:t>(3) </a:t>
            </a:r>
            <a:r>
              <a:rPr lang="zh-CN" altLang="en-US" dirty="0">
                <a:latin typeface="宋体" pitchFamily="2" charset="-122"/>
              </a:rPr>
              <a:t>进程是</a:t>
            </a:r>
            <a:r>
              <a:rPr lang="zh-CN" altLang="en-US" u="sng" dirty="0">
                <a:latin typeface="宋体" pitchFamily="2" charset="-122"/>
              </a:rPr>
              <a:t>程序</a:t>
            </a:r>
            <a:r>
              <a:rPr lang="zh-CN" altLang="en-US" dirty="0">
                <a:latin typeface="宋体" pitchFamily="2" charset="-122"/>
              </a:rPr>
              <a:t>在一个</a:t>
            </a:r>
            <a:r>
              <a:rPr lang="zh-CN" altLang="en-US" u="sng" dirty="0">
                <a:latin typeface="宋体" pitchFamily="2" charset="-122"/>
              </a:rPr>
              <a:t>数据</a:t>
            </a:r>
            <a:r>
              <a:rPr lang="zh-CN" altLang="en-US" dirty="0">
                <a:latin typeface="宋体" pitchFamily="2" charset="-122"/>
              </a:rPr>
              <a:t>集合上运行</a:t>
            </a:r>
            <a:r>
              <a:rPr lang="zh-CN" altLang="en-US" dirty="0" smtClean="0">
                <a:latin typeface="宋体" pitchFamily="2" charset="-122"/>
              </a:rPr>
              <a:t>的</a:t>
            </a:r>
            <a:r>
              <a:rPr lang="zh-CN" altLang="en-US" b="1" u="sng" dirty="0">
                <a:solidFill>
                  <a:srgbClr val="FFFF00"/>
                </a:solidFill>
                <a:latin typeface="宋体" pitchFamily="2" charset="-122"/>
              </a:rPr>
              <a:t>一个</a:t>
            </a:r>
            <a:r>
              <a:rPr lang="zh-CN" altLang="en-US" b="1" u="sng" dirty="0" smtClean="0">
                <a:solidFill>
                  <a:srgbClr val="FFFF00"/>
                </a:solidFill>
                <a:latin typeface="宋体" pitchFamily="2" charset="-122"/>
              </a:rPr>
              <a:t>过程</a:t>
            </a:r>
            <a:r>
              <a:rPr lang="en-US" altLang="zh-CN" b="1" baseline="30000" dirty="0" smtClean="0">
                <a:solidFill>
                  <a:srgbClr val="FFFF00"/>
                </a:solidFill>
                <a:latin typeface="宋体" pitchFamily="2" charset="-122"/>
              </a:rPr>
              <a:t>1</a:t>
            </a:r>
            <a:r>
              <a:rPr lang="zh-CN" altLang="en-US" dirty="0" smtClean="0">
                <a:latin typeface="宋体" pitchFamily="2" charset="-122"/>
              </a:rPr>
              <a:t>，</a:t>
            </a:r>
            <a:r>
              <a:rPr lang="zh-CN" altLang="en-US" dirty="0">
                <a:latin typeface="宋体" pitchFamily="2" charset="-122"/>
              </a:rPr>
              <a:t>它是系统进行</a:t>
            </a:r>
            <a:r>
              <a:rPr lang="zh-CN" altLang="en-US" b="1" u="sng" dirty="0">
                <a:solidFill>
                  <a:srgbClr val="FFC000"/>
                </a:solidFill>
                <a:latin typeface="宋体" pitchFamily="2" charset="-122"/>
              </a:rPr>
              <a:t>资源分</a:t>
            </a:r>
            <a:r>
              <a:rPr lang="zh-CN" altLang="en-US" b="1" u="sng" dirty="0" smtClean="0">
                <a:solidFill>
                  <a:srgbClr val="FFC000"/>
                </a:solidFill>
                <a:latin typeface="宋体" pitchFamily="2" charset="-122"/>
              </a:rPr>
              <a:t>配</a:t>
            </a:r>
            <a:r>
              <a:rPr lang="en-US" altLang="zh-CN" b="1" baseline="30000" dirty="0" smtClean="0">
                <a:solidFill>
                  <a:srgbClr val="FFFF00"/>
                </a:solidFill>
                <a:latin typeface="宋体" pitchFamily="2" charset="-122"/>
              </a:rPr>
              <a:t>2</a:t>
            </a:r>
            <a:r>
              <a:rPr lang="zh-CN" altLang="en-US" dirty="0" smtClean="0">
                <a:latin typeface="宋体" pitchFamily="2" charset="-122"/>
              </a:rPr>
              <a:t>和</a:t>
            </a:r>
            <a:r>
              <a:rPr lang="zh-CN" altLang="en-US" b="1" u="sng" dirty="0">
                <a:solidFill>
                  <a:srgbClr val="FFC000"/>
                </a:solidFill>
                <a:latin typeface="宋体" pitchFamily="2" charset="-122"/>
              </a:rPr>
              <a:t>调</a:t>
            </a:r>
            <a:r>
              <a:rPr lang="zh-CN" altLang="en-US" b="1" u="sng" dirty="0" smtClean="0">
                <a:solidFill>
                  <a:srgbClr val="FFC000"/>
                </a:solidFill>
                <a:latin typeface="宋体" pitchFamily="2" charset="-122"/>
              </a:rPr>
              <a:t>度</a:t>
            </a:r>
            <a:r>
              <a:rPr lang="en-US" altLang="zh-CN" b="1" baseline="30000" dirty="0" smtClean="0">
                <a:solidFill>
                  <a:srgbClr val="FFFF00"/>
                </a:solidFill>
                <a:latin typeface="宋体" pitchFamily="2" charset="-122"/>
              </a:rPr>
              <a:t>3</a:t>
            </a:r>
            <a:r>
              <a:rPr lang="zh-CN" altLang="en-US" dirty="0" smtClean="0">
                <a:latin typeface="宋体" pitchFamily="2" charset="-122"/>
              </a:rPr>
              <a:t>的</a:t>
            </a:r>
            <a:r>
              <a:rPr lang="zh-CN" altLang="en-US" dirty="0">
                <a:latin typeface="宋体" pitchFamily="2" charset="-122"/>
              </a:rPr>
              <a:t>一个独立单位。</a:t>
            </a:r>
          </a:p>
          <a:p>
            <a:pPr>
              <a:lnSpc>
                <a:spcPct val="114000"/>
              </a:lnSpc>
              <a:spcBef>
                <a:spcPts val="300"/>
              </a:spcBef>
              <a:buClrTx/>
              <a:buSzTx/>
              <a:buFontTx/>
              <a:buNone/>
            </a:pPr>
            <a:r>
              <a:rPr lang="zh-CN" altLang="en-US" dirty="0">
                <a:latin typeface="宋体" pitchFamily="2" charset="-122"/>
              </a:rPr>
              <a:t>   </a:t>
            </a:r>
            <a:r>
              <a:rPr lang="en-US" altLang="zh-CN" dirty="0">
                <a:latin typeface="宋体" pitchFamily="2" charset="-122"/>
              </a:rPr>
              <a:t>UNIX95</a:t>
            </a:r>
            <a:r>
              <a:rPr lang="zh-CN" altLang="en-US" dirty="0">
                <a:latin typeface="宋体" pitchFamily="2" charset="-122"/>
              </a:rPr>
              <a:t>、</a:t>
            </a:r>
            <a:r>
              <a:rPr lang="en-US" altLang="zh-CN" dirty="0">
                <a:latin typeface="宋体" pitchFamily="2" charset="-122"/>
              </a:rPr>
              <a:t>UNIX98</a:t>
            </a:r>
            <a:r>
              <a:rPr lang="zh-CN" altLang="en-US" dirty="0">
                <a:latin typeface="宋体" pitchFamily="2" charset="-122"/>
              </a:rPr>
              <a:t>中，进程定义如下：</a:t>
            </a:r>
          </a:p>
          <a:p>
            <a:pPr>
              <a:lnSpc>
                <a:spcPct val="114000"/>
              </a:lnSpc>
              <a:spcBef>
                <a:spcPts val="300"/>
              </a:spcBef>
              <a:buClrTx/>
              <a:buSzTx/>
              <a:buFontTx/>
              <a:buNone/>
            </a:pPr>
            <a:r>
              <a:rPr lang="zh-CN" altLang="en-US" dirty="0">
                <a:latin typeface="宋体" pitchFamily="2" charset="-122"/>
              </a:rPr>
              <a:t>       它是一个</a:t>
            </a:r>
            <a:r>
              <a:rPr lang="zh-CN" altLang="en-US" sz="2500" dirty="0">
                <a:solidFill>
                  <a:srgbClr val="FFFF00"/>
                </a:solidFill>
                <a:latin typeface="宋体" pitchFamily="2" charset="-122"/>
              </a:rPr>
              <a:t>在其中运行着</a:t>
            </a:r>
            <a:r>
              <a:rPr lang="zh-CN" altLang="en-US" sz="2500" u="sng" dirty="0">
                <a:solidFill>
                  <a:srgbClr val="FFFF00"/>
                </a:solidFill>
                <a:latin typeface="宋体" pitchFamily="2" charset="-122"/>
              </a:rPr>
              <a:t>一个或多个</a:t>
            </a:r>
            <a:r>
              <a:rPr lang="zh-CN" altLang="en-US" sz="2500" b="1" u="sng" dirty="0">
                <a:solidFill>
                  <a:srgbClr val="FFFF00"/>
                </a:solidFill>
                <a:latin typeface="宋体" pitchFamily="2" charset="-122"/>
              </a:rPr>
              <a:t>线</a:t>
            </a:r>
            <a:r>
              <a:rPr lang="zh-CN" altLang="en-US" sz="2500" b="1" u="sng" dirty="0" smtClean="0">
                <a:solidFill>
                  <a:srgbClr val="FFFF00"/>
                </a:solidFill>
                <a:latin typeface="宋体" pitchFamily="2" charset="-122"/>
              </a:rPr>
              <a:t>程</a:t>
            </a:r>
            <a:r>
              <a:rPr lang="en-US" altLang="zh-CN" sz="2500" b="1" baseline="30000" dirty="0" smtClean="0">
                <a:solidFill>
                  <a:srgbClr val="FFFF00"/>
                </a:solidFill>
                <a:latin typeface="宋体" pitchFamily="2" charset="-122"/>
              </a:rPr>
              <a:t>1</a:t>
            </a:r>
            <a:r>
              <a:rPr lang="zh-CN" altLang="en-US" sz="2500" dirty="0" smtClean="0">
                <a:solidFill>
                  <a:srgbClr val="FFFF00"/>
                </a:solidFill>
                <a:latin typeface="宋体" pitchFamily="2" charset="-122"/>
              </a:rPr>
              <a:t>的</a:t>
            </a:r>
            <a:r>
              <a:rPr lang="zh-CN" altLang="en-US" sz="2500" b="1" u="sng" dirty="0">
                <a:solidFill>
                  <a:srgbClr val="FFFF00"/>
                </a:solidFill>
                <a:latin typeface="宋体" pitchFamily="2" charset="-122"/>
              </a:rPr>
              <a:t>地址空间</a:t>
            </a:r>
            <a:r>
              <a:rPr lang="en-US" altLang="zh-CN" sz="2500" b="1" baseline="30000" dirty="0" smtClean="0">
                <a:solidFill>
                  <a:srgbClr val="FFFF00"/>
                </a:solidFill>
                <a:latin typeface="宋体" pitchFamily="2" charset="-122"/>
              </a:rPr>
              <a:t>2</a:t>
            </a:r>
            <a:r>
              <a:rPr lang="zh-CN" altLang="en-US" sz="2500" dirty="0" smtClean="0">
                <a:solidFill>
                  <a:srgbClr val="FFFF00"/>
                </a:solidFill>
                <a:latin typeface="宋体" pitchFamily="2" charset="-122"/>
              </a:rPr>
              <a:t>和</a:t>
            </a:r>
            <a:r>
              <a:rPr lang="zh-CN" altLang="en-US" sz="2500" dirty="0">
                <a:solidFill>
                  <a:srgbClr val="FFFF00"/>
                </a:solidFill>
                <a:latin typeface="宋体" pitchFamily="2" charset="-122"/>
              </a:rPr>
              <a:t>这些线程所需要的</a:t>
            </a:r>
            <a:r>
              <a:rPr lang="zh-CN" altLang="en-US" sz="2500" b="1" u="sng" dirty="0">
                <a:solidFill>
                  <a:srgbClr val="FFFF00"/>
                </a:solidFill>
                <a:latin typeface="宋体" pitchFamily="2" charset="-122"/>
              </a:rPr>
              <a:t>系统资源</a:t>
            </a:r>
            <a:r>
              <a:rPr lang="en-US" altLang="zh-CN" sz="2500" b="1" baseline="30000" dirty="0" smtClean="0">
                <a:solidFill>
                  <a:srgbClr val="FFFF00"/>
                </a:solidFill>
                <a:latin typeface="宋体" pitchFamily="2" charset="-122"/>
              </a:rPr>
              <a:t>3</a:t>
            </a:r>
            <a:r>
              <a:rPr lang="zh-CN" altLang="en-US" sz="2500" dirty="0" smtClean="0">
                <a:solidFill>
                  <a:srgbClr val="FFFF00"/>
                </a:solidFill>
                <a:latin typeface="宋体" pitchFamily="2" charset="-122"/>
              </a:rPr>
              <a:t>。</a:t>
            </a:r>
            <a:r>
              <a:rPr lang="zh-CN" altLang="en-US" sz="2500" dirty="0">
                <a:solidFill>
                  <a:srgbClr val="FFFF00"/>
                </a:solidFill>
                <a:latin typeface="宋体" pitchFamily="2" charset="-122"/>
              </a:rPr>
              <a:t>暂时可理解为</a:t>
            </a:r>
            <a:r>
              <a:rPr lang="zh-CN" altLang="en-US" sz="2500" b="1" dirty="0">
                <a:solidFill>
                  <a:srgbClr val="FF0000"/>
                </a:solidFill>
                <a:latin typeface="宋体" pitchFamily="2" charset="-122"/>
              </a:rPr>
              <a:t>正在运行着的程序</a:t>
            </a:r>
            <a:r>
              <a:rPr lang="zh-CN" altLang="en-US" sz="2500" dirty="0">
                <a:solidFill>
                  <a:srgbClr val="FFFF00"/>
                </a:solidFill>
                <a:latin typeface="宋体" pitchFamily="2" charset="-122"/>
              </a:rPr>
              <a:t>。</a:t>
            </a:r>
            <a:endParaRPr lang="en-US" altLang="zh-CN" sz="2500" dirty="0">
              <a:solidFill>
                <a:srgbClr val="FFFF00"/>
              </a:solidFill>
              <a:latin typeface="宋体" pitchFamily="2" charset="-122"/>
            </a:endParaRPr>
          </a:p>
          <a:p>
            <a:pPr>
              <a:lnSpc>
                <a:spcPct val="114000"/>
              </a:lnSpc>
              <a:spcBef>
                <a:spcPts val="300"/>
              </a:spcBef>
              <a:buClrTx/>
              <a:buSzTx/>
              <a:buFontTx/>
              <a:buNone/>
            </a:pPr>
            <a:r>
              <a:rPr lang="en-US" altLang="zh-CN" sz="2500" dirty="0">
                <a:latin typeface="宋体" pitchFamily="2" charset="-122"/>
              </a:rPr>
              <a:t>    </a:t>
            </a:r>
            <a:r>
              <a:rPr lang="zh-CN" altLang="en-US" sz="2500" dirty="0">
                <a:latin typeface="宋体" pitchFamily="2" charset="-122"/>
              </a:rPr>
              <a:t>现代操作系统：</a:t>
            </a:r>
            <a:r>
              <a:rPr lang="zh-CN" altLang="en-US" dirty="0">
                <a:latin typeface="宋体" pitchFamily="2" charset="-122"/>
              </a:rPr>
              <a:t>它是一个正在执行</a:t>
            </a:r>
            <a:r>
              <a:rPr lang="zh-CN" altLang="en-US" sz="2500" b="1" u="sng" dirty="0">
                <a:solidFill>
                  <a:srgbClr val="FFFF00"/>
                </a:solidFill>
                <a:latin typeface="宋体" pitchFamily="2" charset="-122"/>
              </a:rPr>
              <a:t>程</a:t>
            </a:r>
            <a:r>
              <a:rPr lang="zh-CN" altLang="en-US" sz="2500" b="1" u="sng" dirty="0" smtClean="0">
                <a:solidFill>
                  <a:srgbClr val="FFFF00"/>
                </a:solidFill>
                <a:latin typeface="宋体" pitchFamily="2" charset="-122"/>
              </a:rPr>
              <a:t>序</a:t>
            </a:r>
            <a:r>
              <a:rPr lang="en-US" altLang="zh-CN" sz="2500" b="1" u="sng" baseline="30000" dirty="0" smtClean="0">
                <a:solidFill>
                  <a:srgbClr val="FFFF00"/>
                </a:solidFill>
                <a:latin typeface="宋体" pitchFamily="2" charset="-122"/>
              </a:rPr>
              <a:t>1</a:t>
            </a:r>
            <a:r>
              <a:rPr lang="zh-CN" altLang="en-US" sz="2500" b="1" u="sng" dirty="0" smtClean="0">
                <a:solidFill>
                  <a:srgbClr val="FFFF00"/>
                </a:solidFill>
                <a:latin typeface="宋体" pitchFamily="2" charset="-122"/>
              </a:rPr>
              <a:t>的</a:t>
            </a:r>
            <a:r>
              <a:rPr lang="zh-CN" altLang="en-US" sz="2500" b="1" i="1" u="sng" dirty="0">
                <a:solidFill>
                  <a:srgbClr val="FFFF00"/>
                </a:solidFill>
                <a:latin typeface="宋体" pitchFamily="2" charset="-122"/>
              </a:rPr>
              <a:t>实例</a:t>
            </a:r>
            <a:r>
              <a:rPr lang="zh-CN" altLang="en-US" sz="2500" dirty="0">
                <a:solidFill>
                  <a:srgbClr val="FFFF00"/>
                </a:solidFill>
                <a:latin typeface="宋体" pitchFamily="2" charset="-122"/>
              </a:rPr>
              <a:t>，</a:t>
            </a:r>
            <a:r>
              <a:rPr lang="zh-CN" altLang="en-US" dirty="0">
                <a:latin typeface="宋体" pitchFamily="2" charset="-122"/>
              </a:rPr>
              <a:t>包括</a:t>
            </a:r>
            <a:r>
              <a:rPr lang="zh-CN" altLang="en-US" sz="2500" dirty="0">
                <a:solidFill>
                  <a:srgbClr val="FFFF00"/>
                </a:solidFill>
                <a:latin typeface="宋体" pitchFamily="2" charset="-122"/>
              </a:rPr>
              <a:t>程序计数</a:t>
            </a:r>
            <a:r>
              <a:rPr lang="zh-CN" altLang="en-US" sz="2500" dirty="0" smtClean="0">
                <a:solidFill>
                  <a:srgbClr val="FFFF00"/>
                </a:solidFill>
                <a:latin typeface="宋体" pitchFamily="2" charset="-122"/>
              </a:rPr>
              <a:t>器</a:t>
            </a:r>
            <a:r>
              <a:rPr lang="en-US" altLang="zh-CN" sz="2500" baseline="30000" dirty="0" smtClean="0">
                <a:solidFill>
                  <a:srgbClr val="FFFF00"/>
                </a:solidFill>
                <a:latin typeface="宋体" pitchFamily="2" charset="-122"/>
              </a:rPr>
              <a:t>2</a:t>
            </a:r>
            <a:r>
              <a:rPr lang="zh-CN" altLang="en-US" sz="2500" dirty="0" smtClean="0">
                <a:solidFill>
                  <a:srgbClr val="FFFF00"/>
                </a:solidFill>
                <a:latin typeface="宋体" pitchFamily="2" charset="-122"/>
              </a:rPr>
              <a:t>、</a:t>
            </a:r>
            <a:r>
              <a:rPr lang="zh-CN" altLang="en-US" sz="2500" dirty="0">
                <a:solidFill>
                  <a:srgbClr val="FFFF00"/>
                </a:solidFill>
                <a:latin typeface="宋体" pitchFamily="2" charset="-122"/>
              </a:rPr>
              <a:t>寄存</a:t>
            </a:r>
            <a:r>
              <a:rPr lang="zh-CN" altLang="en-US" sz="2500" dirty="0" smtClean="0">
                <a:solidFill>
                  <a:srgbClr val="FFFF00"/>
                </a:solidFill>
                <a:latin typeface="宋体" pitchFamily="2" charset="-122"/>
              </a:rPr>
              <a:t>器</a:t>
            </a:r>
            <a:r>
              <a:rPr lang="en-US" altLang="zh-CN" sz="2500" baseline="30000" dirty="0" smtClean="0">
                <a:solidFill>
                  <a:srgbClr val="FFFF00"/>
                </a:solidFill>
                <a:latin typeface="宋体" pitchFamily="2" charset="-122"/>
              </a:rPr>
              <a:t>3</a:t>
            </a:r>
            <a:r>
              <a:rPr lang="zh-CN" altLang="en-US" sz="2500" dirty="0" smtClean="0">
                <a:latin typeface="宋体" pitchFamily="2" charset="-122"/>
              </a:rPr>
              <a:t>和</a:t>
            </a:r>
            <a:r>
              <a:rPr lang="zh-CN" altLang="en-US" sz="2500" dirty="0">
                <a:solidFill>
                  <a:srgbClr val="FFFF00"/>
                </a:solidFill>
                <a:latin typeface="宋体" pitchFamily="2" charset="-122"/>
              </a:rPr>
              <a:t>变量的当前</a:t>
            </a:r>
            <a:r>
              <a:rPr lang="zh-CN" altLang="en-US" sz="2500" dirty="0" smtClean="0">
                <a:solidFill>
                  <a:srgbClr val="FFFF00"/>
                </a:solidFill>
                <a:latin typeface="宋体" pitchFamily="2" charset="-122"/>
              </a:rPr>
              <a:t>值</a:t>
            </a:r>
            <a:r>
              <a:rPr lang="en-US" altLang="zh-CN" sz="2500" baseline="30000" dirty="0" smtClean="0">
                <a:solidFill>
                  <a:srgbClr val="FFFF00"/>
                </a:solidFill>
                <a:latin typeface="宋体" pitchFamily="2" charset="-122"/>
              </a:rPr>
              <a:t>3</a:t>
            </a:r>
            <a:r>
              <a:rPr lang="zh-CN" altLang="en-US" sz="2500" dirty="0" smtClean="0">
                <a:solidFill>
                  <a:srgbClr val="FFFF00"/>
                </a:solidFill>
                <a:latin typeface="宋体" pitchFamily="2" charset="-122"/>
              </a:rPr>
              <a:t>。</a:t>
            </a:r>
            <a:r>
              <a:rPr lang="zh-CN" altLang="en-US" dirty="0" smtClean="0">
                <a:latin typeface="宋体" pitchFamily="2" charset="-122"/>
              </a:rPr>
              <a:t> </a:t>
            </a:r>
            <a:endParaRPr lang="zh-CN" altLang="en-US" b="1" dirty="0">
              <a:latin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4E05C69-4AFE-4109-81F3-C914E978ECE6}" type="datetime8">
              <a:rPr kumimoji="0" lang="zh-CN" altLang="en-US" sz="1400" smtClean="0"/>
              <a:t>2022年3月16日12时44分</a:t>
            </a:fld>
            <a:endParaRPr kumimoji="0" lang="en-US" altLang="zh-CN" sz="1400" smtClean="0"/>
          </a:p>
        </p:txBody>
      </p:sp>
      <p:sp>
        <p:nvSpPr>
          <p:cNvPr id="1320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2100" name="Text Box 4"/>
          <p:cNvSpPr txBox="1">
            <a:spLocks noChangeArrowheads="1"/>
          </p:cNvSpPr>
          <p:nvPr/>
        </p:nvSpPr>
        <p:spPr bwMode="auto">
          <a:xfrm>
            <a:off x="251520" y="2924944"/>
            <a:ext cx="4176464" cy="2215991"/>
          </a:xfrm>
          <a:prstGeom prst="rect">
            <a:avLst/>
          </a:prstGeom>
          <a:noFill/>
          <a:ln w="9525">
            <a:solidFill>
              <a:srgbClr val="FC5D4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eaLnBrk="1" hangingPunct="1">
              <a:lnSpc>
                <a:spcPct val="120000"/>
              </a:lnSpc>
              <a:spcBef>
                <a:spcPct val="0"/>
              </a:spcBef>
              <a:buClrTx/>
              <a:buSzTx/>
              <a:buFontTx/>
              <a:buNone/>
              <a:defRPr sz="2300" b="1">
                <a:latin typeface="Times New Roman" pitchFamily="18"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30000"/>
              </a:lnSpc>
              <a:spcBef>
                <a:spcPct val="30000"/>
              </a:spcBef>
              <a:spcAft>
                <a:spcPct val="0"/>
              </a:spcAft>
              <a:buClr>
                <a:schemeClr val="folHlink"/>
              </a:buClr>
              <a:buSzPct val="90000"/>
              <a:buFont typeface="Wingdings" pitchFamily="2" charset="2"/>
            </a:lvl6pPr>
            <a:lvl7pPr marL="2971800" indent="-228600" eaLnBrk="0" fontAlgn="base" hangingPunct="0">
              <a:lnSpc>
                <a:spcPct val="130000"/>
              </a:lnSpc>
              <a:spcBef>
                <a:spcPct val="30000"/>
              </a:spcBef>
              <a:spcAft>
                <a:spcPct val="0"/>
              </a:spcAft>
              <a:buClr>
                <a:schemeClr val="folHlink"/>
              </a:buClr>
              <a:buSzPct val="90000"/>
              <a:buFont typeface="Wingdings" pitchFamily="2" charset="2"/>
            </a:lvl7pPr>
            <a:lvl8pPr marL="3429000" indent="-228600" eaLnBrk="0" fontAlgn="base" hangingPunct="0">
              <a:lnSpc>
                <a:spcPct val="130000"/>
              </a:lnSpc>
              <a:spcBef>
                <a:spcPct val="30000"/>
              </a:spcBef>
              <a:spcAft>
                <a:spcPct val="0"/>
              </a:spcAft>
              <a:buClr>
                <a:schemeClr val="folHlink"/>
              </a:buClr>
              <a:buSzPct val="90000"/>
              <a:buFont typeface="Wingdings" pitchFamily="2" charset="2"/>
            </a:lvl8pPr>
            <a:lvl9pPr marL="3886200" indent="-228600" eaLnBrk="0" fontAlgn="base" hangingPunct="0">
              <a:lnSpc>
                <a:spcPct val="130000"/>
              </a:lnSpc>
              <a:spcBef>
                <a:spcPct val="30000"/>
              </a:spcBef>
              <a:spcAft>
                <a:spcPct val="0"/>
              </a:spcAft>
              <a:buClr>
                <a:schemeClr val="folHlink"/>
              </a:buClr>
              <a:buSzPct val="90000"/>
              <a:buFont typeface="Wingdings" pitchFamily="2" charset="2"/>
            </a:lvl9pPr>
          </a:lstStyle>
          <a:p>
            <a:r>
              <a:rPr lang="en-US" altLang="zh-CN" dirty="0"/>
              <a:t>    </a:t>
            </a:r>
            <a:r>
              <a:rPr lang="en-US" altLang="zh-CN" dirty="0">
                <a:solidFill>
                  <a:schemeClr val="tx2"/>
                </a:solidFill>
              </a:rPr>
              <a:t>wait(semaphore *S)</a:t>
            </a:r>
            <a:r>
              <a:rPr lang="en-US" altLang="zh-CN" dirty="0"/>
              <a:t> </a:t>
            </a:r>
            <a:r>
              <a:rPr lang="en-US" altLang="zh-CN" dirty="0" smtClean="0"/>
              <a:t>{ </a:t>
            </a:r>
            <a:r>
              <a:rPr lang="en-US" altLang="zh-CN" dirty="0" smtClean="0">
                <a:solidFill>
                  <a:srgbClr val="FF0000"/>
                </a:solidFill>
              </a:rPr>
              <a:t>//P(S)</a:t>
            </a:r>
            <a:endParaRPr lang="en-US" altLang="zh-CN" dirty="0">
              <a:solidFill>
                <a:srgbClr val="FF0000"/>
              </a:solidFill>
            </a:endParaRPr>
          </a:p>
          <a:p>
            <a:r>
              <a:rPr lang="en-US" altLang="zh-CN" dirty="0"/>
              <a:t>         S-&gt;value--;</a:t>
            </a:r>
          </a:p>
          <a:p>
            <a:r>
              <a:rPr lang="en-US" altLang="zh-CN" dirty="0"/>
              <a:t>        if (S-&gt;value</a:t>
            </a:r>
            <a:r>
              <a:rPr lang="zh-CN" altLang="en-US" dirty="0"/>
              <a:t>＜</a:t>
            </a:r>
            <a:r>
              <a:rPr lang="en-US" altLang="zh-CN" dirty="0"/>
              <a:t>0) </a:t>
            </a:r>
          </a:p>
          <a:p>
            <a:r>
              <a:rPr lang="en-US" altLang="zh-CN" dirty="0"/>
              <a:t>            </a:t>
            </a:r>
            <a:r>
              <a:rPr lang="en-US" altLang="zh-CN" dirty="0">
                <a:solidFill>
                  <a:schemeClr val="tx2"/>
                </a:solidFill>
              </a:rPr>
              <a:t>block</a:t>
            </a:r>
            <a:r>
              <a:rPr lang="en-US" altLang="zh-CN" dirty="0" smtClean="0"/>
              <a:t>(</a:t>
            </a:r>
            <a:r>
              <a:rPr lang="en-US" altLang="zh-CN" dirty="0"/>
              <a:t>S-&gt;list</a:t>
            </a:r>
            <a:r>
              <a:rPr lang="en-US" altLang="zh-CN" dirty="0" smtClean="0"/>
              <a:t>)  </a:t>
            </a:r>
            <a:r>
              <a:rPr lang="en-US" altLang="zh-CN" dirty="0" smtClean="0">
                <a:solidFill>
                  <a:schemeClr val="tx2"/>
                </a:solidFill>
              </a:rPr>
              <a:t>//</a:t>
            </a:r>
            <a:r>
              <a:rPr lang="zh-CN" altLang="en-US" sz="2100" dirty="0" smtClean="0">
                <a:solidFill>
                  <a:schemeClr val="tx2"/>
                </a:solidFill>
              </a:rPr>
              <a:t>阻塞原语</a:t>
            </a:r>
            <a:r>
              <a:rPr lang="en-US" altLang="zh-CN" dirty="0" smtClean="0"/>
              <a:t>    }     //</a:t>
            </a:r>
            <a:r>
              <a:rPr lang="zh-CN" altLang="en-US" dirty="0" smtClean="0"/>
              <a:t>原子操作</a:t>
            </a:r>
            <a:endParaRPr lang="en-US" altLang="zh-CN" dirty="0"/>
          </a:p>
        </p:txBody>
      </p:sp>
      <p:sp>
        <p:nvSpPr>
          <p:cNvPr id="5" name="Text Box 4"/>
          <p:cNvSpPr txBox="1">
            <a:spLocks noChangeArrowheads="1"/>
          </p:cNvSpPr>
          <p:nvPr/>
        </p:nvSpPr>
        <p:spPr bwMode="auto">
          <a:xfrm>
            <a:off x="4572000" y="2924944"/>
            <a:ext cx="4464496" cy="2215991"/>
          </a:xfrm>
          <a:prstGeom prst="rect">
            <a:avLst/>
          </a:prstGeom>
          <a:noFill/>
          <a:ln w="9525">
            <a:solidFill>
              <a:srgbClr val="FC5D4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eaLnBrk="1" hangingPunct="1">
              <a:lnSpc>
                <a:spcPct val="120000"/>
              </a:lnSpc>
              <a:spcBef>
                <a:spcPct val="0"/>
              </a:spcBef>
              <a:buClrTx/>
              <a:buSzTx/>
              <a:buFontTx/>
              <a:buNone/>
              <a:defRPr sz="2300" b="1">
                <a:latin typeface="Times New Roman" pitchFamily="18"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30000"/>
              </a:lnSpc>
              <a:spcBef>
                <a:spcPct val="30000"/>
              </a:spcBef>
              <a:spcAft>
                <a:spcPct val="0"/>
              </a:spcAft>
              <a:buClr>
                <a:schemeClr val="folHlink"/>
              </a:buClr>
              <a:buSzPct val="90000"/>
              <a:buFont typeface="Wingdings" pitchFamily="2" charset="2"/>
            </a:lvl6pPr>
            <a:lvl7pPr marL="2971800" indent="-228600" eaLnBrk="0" fontAlgn="base" hangingPunct="0">
              <a:lnSpc>
                <a:spcPct val="130000"/>
              </a:lnSpc>
              <a:spcBef>
                <a:spcPct val="30000"/>
              </a:spcBef>
              <a:spcAft>
                <a:spcPct val="0"/>
              </a:spcAft>
              <a:buClr>
                <a:schemeClr val="folHlink"/>
              </a:buClr>
              <a:buSzPct val="90000"/>
              <a:buFont typeface="Wingdings" pitchFamily="2" charset="2"/>
            </a:lvl7pPr>
            <a:lvl8pPr marL="3429000" indent="-228600" eaLnBrk="0" fontAlgn="base" hangingPunct="0">
              <a:lnSpc>
                <a:spcPct val="130000"/>
              </a:lnSpc>
              <a:spcBef>
                <a:spcPct val="30000"/>
              </a:spcBef>
              <a:spcAft>
                <a:spcPct val="0"/>
              </a:spcAft>
              <a:buClr>
                <a:schemeClr val="folHlink"/>
              </a:buClr>
              <a:buSzPct val="90000"/>
              <a:buFont typeface="Wingdings" pitchFamily="2" charset="2"/>
            </a:lvl8pPr>
            <a:lvl9pPr marL="3886200" indent="-228600" eaLnBrk="0" fontAlgn="base" hangingPunct="0">
              <a:lnSpc>
                <a:spcPct val="130000"/>
              </a:lnSpc>
              <a:spcBef>
                <a:spcPct val="30000"/>
              </a:spcBef>
              <a:spcAft>
                <a:spcPct val="0"/>
              </a:spcAft>
              <a:buClr>
                <a:schemeClr val="folHlink"/>
              </a:buClr>
              <a:buSzPct val="90000"/>
              <a:buFont typeface="Wingdings" pitchFamily="2" charset="2"/>
            </a:lvl9pPr>
          </a:lstStyle>
          <a:p>
            <a:r>
              <a:rPr lang="en-US" altLang="zh-CN" dirty="0"/>
              <a:t> </a:t>
            </a:r>
            <a:r>
              <a:rPr lang="en-US" altLang="zh-CN" dirty="0">
                <a:solidFill>
                  <a:schemeClr val="tx2"/>
                </a:solidFill>
              </a:rPr>
              <a:t>signal(semaphore *S)</a:t>
            </a:r>
            <a:r>
              <a:rPr lang="en-US" altLang="zh-CN" dirty="0"/>
              <a:t> {  </a:t>
            </a:r>
            <a:r>
              <a:rPr lang="en-US" altLang="zh-CN" dirty="0">
                <a:solidFill>
                  <a:srgbClr val="FF0000"/>
                </a:solidFill>
              </a:rPr>
              <a:t>//V(S)</a:t>
            </a:r>
            <a:r>
              <a:rPr lang="en-US" altLang="zh-CN" dirty="0" smtClean="0"/>
              <a:t></a:t>
            </a:r>
            <a:endParaRPr lang="en-US" altLang="zh-CN" dirty="0"/>
          </a:p>
          <a:p>
            <a:r>
              <a:rPr lang="en-US" altLang="zh-CN" dirty="0"/>
              <a:t>      S-&gt;value++; </a:t>
            </a:r>
          </a:p>
          <a:p>
            <a:r>
              <a:rPr lang="en-US" altLang="zh-CN" dirty="0"/>
              <a:t>      if (S-&gt;value</a:t>
            </a:r>
            <a:r>
              <a:rPr lang="zh-CN" altLang="en-US" dirty="0"/>
              <a:t>＜</a:t>
            </a:r>
            <a:r>
              <a:rPr lang="en-US" altLang="zh-CN" dirty="0"/>
              <a:t>=0) </a:t>
            </a:r>
          </a:p>
          <a:p>
            <a:r>
              <a:rPr lang="en-US" altLang="zh-CN" dirty="0"/>
              <a:t>          </a:t>
            </a:r>
            <a:r>
              <a:rPr lang="en-US" altLang="zh-CN" dirty="0">
                <a:solidFill>
                  <a:schemeClr val="tx2"/>
                </a:solidFill>
              </a:rPr>
              <a:t>wakeup</a:t>
            </a:r>
            <a:r>
              <a:rPr lang="en-US" altLang="zh-CN" dirty="0"/>
              <a:t>(S-&gt;list</a:t>
            </a:r>
            <a:r>
              <a:rPr lang="en-US" altLang="zh-CN" dirty="0" smtClean="0"/>
              <a:t>); </a:t>
            </a:r>
            <a:r>
              <a:rPr lang="en-US" altLang="zh-CN" sz="2100" dirty="0" smtClean="0">
                <a:solidFill>
                  <a:schemeClr val="tx2"/>
                </a:solidFill>
              </a:rPr>
              <a:t>//</a:t>
            </a:r>
            <a:r>
              <a:rPr lang="zh-CN" altLang="en-US" sz="2100" dirty="0" smtClean="0">
                <a:solidFill>
                  <a:schemeClr val="tx2"/>
                </a:solidFill>
              </a:rPr>
              <a:t>唤醒原</a:t>
            </a:r>
            <a:r>
              <a:rPr lang="zh-CN" altLang="en-US" sz="2100" dirty="0">
                <a:solidFill>
                  <a:schemeClr val="tx2"/>
                </a:solidFill>
              </a:rPr>
              <a:t>语</a:t>
            </a:r>
            <a:r>
              <a:rPr lang="en-US" altLang="zh-CN" dirty="0" smtClean="0"/>
              <a:t> } </a:t>
            </a:r>
            <a:r>
              <a:rPr lang="en-US" altLang="zh-CN" dirty="0"/>
              <a:t>//</a:t>
            </a:r>
            <a:r>
              <a:rPr lang="zh-CN" altLang="en-US" dirty="0"/>
              <a:t>原子操作</a:t>
            </a:r>
            <a:endParaRPr lang="en-US" altLang="zh-CN" dirty="0"/>
          </a:p>
        </p:txBody>
      </p:sp>
      <p:sp>
        <p:nvSpPr>
          <p:cNvPr id="6" name="Text Box 4"/>
          <p:cNvSpPr txBox="1">
            <a:spLocks noChangeArrowheads="1"/>
          </p:cNvSpPr>
          <p:nvPr/>
        </p:nvSpPr>
        <p:spPr bwMode="auto">
          <a:xfrm>
            <a:off x="1922267" y="692696"/>
            <a:ext cx="6285650" cy="1902059"/>
          </a:xfrm>
          <a:prstGeom prst="rect">
            <a:avLst/>
          </a:prstGeom>
          <a:noFill/>
          <a:ln w="9525">
            <a:solidFill>
              <a:srgbClr val="FC5D4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en-US" altLang="zh-CN" sz="2300" b="1" dirty="0" err="1" smtClean="0">
                <a:latin typeface="Times New Roman" pitchFamily="18" charset="0"/>
              </a:rPr>
              <a:t>typedef</a:t>
            </a:r>
            <a:r>
              <a:rPr lang="en-US" altLang="zh-CN" sz="2300" b="1" dirty="0" smtClean="0">
                <a:latin typeface="Times New Roman" pitchFamily="18" charset="0"/>
              </a:rPr>
              <a:t>  </a:t>
            </a:r>
            <a:r>
              <a:rPr lang="en-US" altLang="zh-CN" sz="2300" b="1" dirty="0" err="1" smtClean="0">
                <a:latin typeface="Times New Roman" pitchFamily="18" charset="0"/>
              </a:rPr>
              <a:t>struct</a:t>
            </a:r>
            <a:r>
              <a:rPr lang="en-US" altLang="zh-CN" sz="2300" b="1" dirty="0" smtClean="0">
                <a:latin typeface="Times New Roman" pitchFamily="18" charset="0"/>
              </a:rPr>
              <a:t> {  //</a:t>
            </a:r>
            <a:r>
              <a:rPr lang="zh-CN" altLang="en-US" sz="2300" b="1" dirty="0">
                <a:latin typeface="Times New Roman" pitchFamily="18" charset="0"/>
              </a:rPr>
              <a:t>结</a:t>
            </a:r>
            <a:r>
              <a:rPr lang="zh-CN" altLang="en-US" sz="2300" b="1" dirty="0" smtClean="0">
                <a:latin typeface="Times New Roman" pitchFamily="18" charset="0"/>
              </a:rPr>
              <a:t>构</a:t>
            </a:r>
            <a:r>
              <a:rPr lang="en-US" altLang="zh-CN" sz="2300" b="1" dirty="0" smtClean="0">
                <a:latin typeface="Times New Roman" pitchFamily="18" charset="0"/>
              </a:rPr>
              <a:t>-&gt;</a:t>
            </a:r>
            <a:r>
              <a:rPr lang="zh-CN" altLang="en-US" sz="2300" b="1" dirty="0" smtClean="0">
                <a:latin typeface="Times New Roman" pitchFamily="18" charset="0"/>
              </a:rPr>
              <a:t>纪录，两个分量</a:t>
            </a:r>
            <a:endParaRPr lang="en-US" altLang="zh-CN" sz="2300" b="1" dirty="0">
              <a:latin typeface="Times New Roman" pitchFamily="18" charset="0"/>
            </a:endParaRPr>
          </a:p>
          <a:p>
            <a:pPr eaLnBrk="1" hangingPunct="1">
              <a:lnSpc>
                <a:spcPct val="120000"/>
              </a:lnSpc>
              <a:spcBef>
                <a:spcPct val="0"/>
              </a:spcBef>
              <a:buClrTx/>
              <a:buSzTx/>
              <a:buFontTx/>
              <a:buNone/>
            </a:pPr>
            <a:r>
              <a:rPr lang="en-US" altLang="zh-CN" sz="2300" b="1" dirty="0">
                <a:latin typeface="Times New Roman" pitchFamily="18" charset="0"/>
              </a:rPr>
              <a:t>         </a:t>
            </a:r>
            <a:r>
              <a:rPr lang="en-US" altLang="zh-CN" sz="2300" b="1" dirty="0" err="1" smtClean="0">
                <a:latin typeface="Times New Roman" pitchFamily="18" charset="0"/>
              </a:rPr>
              <a:t>int</a:t>
            </a:r>
            <a:r>
              <a:rPr lang="en-US" altLang="zh-CN" sz="2300" b="1" dirty="0" smtClean="0">
                <a:latin typeface="Times New Roman" pitchFamily="18" charset="0"/>
              </a:rPr>
              <a:t> </a:t>
            </a:r>
            <a:r>
              <a:rPr lang="en-US" altLang="zh-CN" sz="2300" b="1" dirty="0" smtClean="0">
                <a:solidFill>
                  <a:schemeClr val="tx2"/>
                </a:solidFill>
                <a:latin typeface="Times New Roman" pitchFamily="18" charset="0"/>
              </a:rPr>
              <a:t>value</a:t>
            </a:r>
            <a:r>
              <a:rPr lang="en-US" altLang="zh-CN" sz="2300" b="1" dirty="0" smtClean="0">
                <a:latin typeface="Times New Roman" pitchFamily="18" charset="0"/>
              </a:rPr>
              <a:t>;</a:t>
            </a:r>
            <a:r>
              <a:rPr lang="en-US" altLang="zh-CN" sz="2300" b="1" dirty="0">
                <a:latin typeface="Times New Roman" pitchFamily="18" charset="0"/>
              </a:rPr>
              <a:t></a:t>
            </a:r>
          </a:p>
          <a:p>
            <a:pPr eaLnBrk="1" hangingPunct="1">
              <a:lnSpc>
                <a:spcPct val="120000"/>
              </a:lnSpc>
              <a:spcBef>
                <a:spcPct val="0"/>
              </a:spcBef>
              <a:buClrTx/>
              <a:buSzTx/>
              <a:buFontTx/>
              <a:buNone/>
            </a:pPr>
            <a:r>
              <a:rPr lang="en-US" altLang="zh-CN" sz="2300" b="1" dirty="0">
                <a:latin typeface="Times New Roman" pitchFamily="18" charset="0"/>
              </a:rPr>
              <a:t>         </a:t>
            </a:r>
            <a:r>
              <a:rPr lang="en-US" altLang="zh-CN" sz="2300" b="1" dirty="0" err="1" smtClean="0">
                <a:latin typeface="Times New Roman" pitchFamily="18" charset="0"/>
              </a:rPr>
              <a:t>struct</a:t>
            </a:r>
            <a:r>
              <a:rPr lang="en-US" altLang="zh-CN" sz="2300" b="1" dirty="0" smtClean="0">
                <a:latin typeface="Times New Roman" pitchFamily="18" charset="0"/>
              </a:rPr>
              <a:t> </a:t>
            </a:r>
            <a:r>
              <a:rPr lang="en-US" altLang="zh-CN" sz="2300" b="1" dirty="0" err="1" smtClean="0">
                <a:latin typeface="Times New Roman" pitchFamily="18" charset="0"/>
              </a:rPr>
              <a:t>process_control_block</a:t>
            </a:r>
            <a:r>
              <a:rPr lang="en-US" altLang="zh-CN" sz="2300" b="1" baseline="30000" dirty="0" err="1" smtClean="0">
                <a:solidFill>
                  <a:schemeClr val="tx2"/>
                </a:solidFill>
                <a:latin typeface="Times New Roman" pitchFamily="18" charset="0"/>
              </a:rPr>
              <a:t>PCB</a:t>
            </a:r>
            <a:r>
              <a:rPr lang="en-US" altLang="zh-CN" sz="2300" b="1" dirty="0" smtClean="0">
                <a:latin typeface="Times New Roman" pitchFamily="18" charset="0"/>
              </a:rPr>
              <a:t>  </a:t>
            </a:r>
            <a:r>
              <a:rPr lang="en-US" altLang="zh-CN" sz="2600" b="1" dirty="0" smtClean="0">
                <a:solidFill>
                  <a:schemeClr val="tx2"/>
                </a:solidFill>
                <a:latin typeface="Times New Roman" pitchFamily="18" charset="0"/>
              </a:rPr>
              <a:t>* list </a:t>
            </a:r>
            <a:r>
              <a:rPr lang="en-US" altLang="zh-CN" sz="2300" b="1" dirty="0" smtClean="0">
                <a:latin typeface="Times New Roman" pitchFamily="18" charset="0"/>
              </a:rPr>
              <a:t>;} semaphore; </a:t>
            </a:r>
            <a:endParaRPr lang="en-US" altLang="zh-CN" sz="2300" b="1" dirty="0">
              <a:latin typeface="Times New Roman" pitchFamily="18" charset="0"/>
            </a:endParaRPr>
          </a:p>
        </p:txBody>
      </p:sp>
      <p:cxnSp>
        <p:nvCxnSpPr>
          <p:cNvPr id="7" name="直接箭头连接符 6"/>
          <p:cNvCxnSpPr/>
          <p:nvPr/>
        </p:nvCxnSpPr>
        <p:spPr bwMode="auto">
          <a:xfrm>
            <a:off x="3923928" y="1412776"/>
            <a:ext cx="2880320" cy="230949"/>
          </a:xfrm>
          <a:prstGeom prst="straightConnector1">
            <a:avLst/>
          </a:prstGeom>
          <a:noFill/>
          <a:ln w="28575" cap="flat" cmpd="sng" algn="ctr">
            <a:solidFill>
              <a:srgbClr val="F8C024"/>
            </a:solidFill>
            <a:prstDash val="sysDot"/>
            <a:round/>
            <a:headEnd type="none" w="med" len="med"/>
            <a:tailEnd type="arrow"/>
          </a:ln>
          <a:effectLst/>
        </p:spPr>
      </p:cxnSp>
      <p:sp>
        <p:nvSpPr>
          <p:cNvPr id="8" name="右大括号 7"/>
          <p:cNvSpPr/>
          <p:nvPr/>
        </p:nvSpPr>
        <p:spPr bwMode="auto">
          <a:xfrm rot="10800000">
            <a:off x="2087725" y="1279936"/>
            <a:ext cx="559440" cy="798504"/>
          </a:xfrm>
          <a:prstGeom prst="rightBrace">
            <a:avLst>
              <a:gd name="adj1" fmla="val 8333"/>
              <a:gd name="adj2" fmla="val 48291"/>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5B6E49D-8D18-4E4D-AD88-CFB8D30ECD8E}" type="datetime8">
              <a:rPr kumimoji="0" lang="zh-CN" altLang="en-US" sz="1400" smtClean="0"/>
              <a:t>2022年3月16日12时44分</a:t>
            </a:fld>
            <a:endParaRPr kumimoji="0" lang="en-US" altLang="zh-CN" sz="1400" smtClean="0"/>
          </a:p>
        </p:txBody>
      </p:sp>
      <p:sp>
        <p:nvSpPr>
          <p:cNvPr id="1331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3124" name="Text Box 4"/>
          <p:cNvSpPr txBox="1">
            <a:spLocks noChangeArrowheads="1"/>
          </p:cNvSpPr>
          <p:nvPr/>
        </p:nvSpPr>
        <p:spPr bwMode="auto">
          <a:xfrm>
            <a:off x="457200" y="188640"/>
            <a:ext cx="8305800" cy="604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marL="342900" indent="-342900" algn="just" eaLnBrk="1" hangingPunct="1">
              <a:lnSpc>
                <a:spcPct val="110000"/>
              </a:lnSpc>
              <a:spcBef>
                <a:spcPts val="340"/>
              </a:spcBef>
              <a:buClrTx/>
              <a:buSzPct val="75000"/>
              <a:buFont typeface="Wingdings" panose="05000000000000000000" pitchFamily="2" charset="2"/>
              <a:buChar char="n"/>
            </a:pPr>
            <a:r>
              <a:rPr lang="en-US" altLang="zh-CN" b="1" dirty="0" err="1" smtClean="0">
                <a:solidFill>
                  <a:schemeClr val="tx2"/>
                </a:solidFill>
                <a:latin typeface="Times New Roman" pitchFamily="18" charset="0"/>
              </a:rPr>
              <a:t>S.value</a:t>
            </a:r>
            <a:r>
              <a:rPr lang="zh-CN" altLang="en-US" b="1" dirty="0">
                <a:solidFill>
                  <a:schemeClr val="tx2"/>
                </a:solidFill>
                <a:latin typeface="Times New Roman" pitchFamily="18" charset="0"/>
              </a:rPr>
              <a:t>的初</a:t>
            </a:r>
            <a:r>
              <a:rPr lang="zh-CN" altLang="en-US" b="1" dirty="0" smtClean="0">
                <a:solidFill>
                  <a:schemeClr val="tx2"/>
                </a:solidFill>
                <a:latin typeface="Times New Roman" pitchFamily="18" charset="0"/>
              </a:rPr>
              <a:t>值</a:t>
            </a:r>
            <a:r>
              <a:rPr lang="en-US" altLang="zh-CN" b="1" dirty="0" smtClean="0">
                <a:solidFill>
                  <a:schemeClr val="tx2"/>
                </a:solidFill>
                <a:latin typeface="Times New Roman" pitchFamily="18" charset="0"/>
              </a:rPr>
              <a:t>:</a:t>
            </a:r>
            <a:r>
              <a:rPr lang="zh-CN" altLang="en-US" dirty="0" smtClean="0">
                <a:latin typeface="Times New Roman" pitchFamily="18" charset="0"/>
              </a:rPr>
              <a:t>系</a:t>
            </a:r>
            <a:r>
              <a:rPr lang="zh-CN" altLang="en-US" dirty="0">
                <a:latin typeface="Times New Roman" pitchFamily="18" charset="0"/>
              </a:rPr>
              <a:t>统中某类资源的数</a:t>
            </a:r>
            <a:r>
              <a:rPr lang="zh-CN" altLang="en-US" dirty="0" smtClean="0">
                <a:latin typeface="Times New Roman" pitchFamily="18" charset="0"/>
              </a:rPr>
              <a:t>目</a:t>
            </a:r>
            <a:r>
              <a:rPr lang="zh-CN" altLang="en-US" dirty="0">
                <a:latin typeface="Times New Roman" pitchFamily="18" charset="0"/>
              </a:rPr>
              <a:t>。</a:t>
            </a:r>
            <a:r>
              <a:rPr lang="zh-CN" altLang="en-US" dirty="0" smtClean="0">
                <a:latin typeface="Times New Roman" pitchFamily="18" charset="0"/>
              </a:rPr>
              <a:t> （</a:t>
            </a:r>
            <a:r>
              <a:rPr lang="zh-CN" altLang="en-US" b="1" dirty="0" smtClean="0">
                <a:latin typeface="Times New Roman" pitchFamily="18" charset="0"/>
              </a:rPr>
              <a:t>略</a:t>
            </a:r>
            <a:r>
              <a:rPr lang="zh-CN" altLang="en-US" dirty="0" smtClean="0">
                <a:latin typeface="Times New Roman" pitchFamily="18" charset="0"/>
              </a:rPr>
              <a:t>）</a:t>
            </a:r>
            <a:endParaRPr lang="en-US" altLang="zh-CN" dirty="0" smtClean="0">
              <a:latin typeface="Times New Roman" pitchFamily="18" charset="0"/>
            </a:endParaRPr>
          </a:p>
          <a:p>
            <a:pPr marL="342900" indent="-342900" algn="just" eaLnBrk="1" hangingPunct="1">
              <a:lnSpc>
                <a:spcPct val="110000"/>
              </a:lnSpc>
              <a:spcBef>
                <a:spcPts val="340"/>
              </a:spcBef>
              <a:buClrTx/>
              <a:buSzPct val="75000"/>
              <a:buFont typeface="Wingdings" panose="05000000000000000000" pitchFamily="2" charset="2"/>
              <a:buChar char="n"/>
            </a:pPr>
            <a:r>
              <a:rPr lang="zh-CN" altLang="en-US" dirty="0">
                <a:latin typeface="Times New Roman" pitchFamily="18" charset="0"/>
              </a:rPr>
              <a:t>每次执行</a:t>
            </a:r>
            <a:r>
              <a:rPr lang="en-US" altLang="zh-CN" b="1" dirty="0">
                <a:solidFill>
                  <a:schemeClr val="tx2"/>
                </a:solidFill>
                <a:latin typeface="Times New Roman" pitchFamily="18" charset="0"/>
              </a:rPr>
              <a:t>wait</a:t>
            </a:r>
            <a:r>
              <a:rPr lang="zh-CN" altLang="en-US" b="1" dirty="0">
                <a:solidFill>
                  <a:schemeClr val="tx2"/>
                </a:solidFill>
                <a:latin typeface="Times New Roman" pitchFamily="18" charset="0"/>
              </a:rPr>
              <a:t>操</a:t>
            </a:r>
            <a:r>
              <a:rPr lang="zh-CN" altLang="en-US" b="1" dirty="0" smtClean="0">
                <a:solidFill>
                  <a:schemeClr val="tx2"/>
                </a:solidFill>
                <a:latin typeface="Times New Roman" pitchFamily="18" charset="0"/>
              </a:rPr>
              <a:t>作：</a:t>
            </a:r>
            <a:endParaRPr lang="en-US" altLang="zh-CN" dirty="0" smtClean="0">
              <a:latin typeface="Times New Roman" pitchFamily="18" charset="0"/>
            </a:endParaRPr>
          </a:p>
          <a:p>
            <a:pPr marL="342900" indent="-342900" algn="just" eaLnBrk="1" hangingPunct="1">
              <a:lnSpc>
                <a:spcPct val="110000"/>
              </a:lnSpc>
              <a:spcBef>
                <a:spcPts val="340"/>
              </a:spcBef>
              <a:buClrTx/>
              <a:buSzPct val="75000"/>
              <a:buFont typeface="Wingdings" panose="05000000000000000000" pitchFamily="2" charset="2"/>
              <a:buChar char="Ø"/>
            </a:pPr>
            <a:r>
              <a:rPr lang="zh-CN" altLang="en-US" dirty="0" smtClean="0">
                <a:latin typeface="Times New Roman" pitchFamily="18" charset="0"/>
              </a:rPr>
              <a:t>表</a:t>
            </a:r>
            <a:r>
              <a:rPr lang="zh-CN" altLang="en-US" dirty="0">
                <a:latin typeface="Times New Roman" pitchFamily="18" charset="0"/>
              </a:rPr>
              <a:t>示</a:t>
            </a:r>
            <a:r>
              <a:rPr lang="zh-CN" altLang="en-US" dirty="0" smtClean="0">
                <a:latin typeface="Times New Roman" pitchFamily="18" charset="0"/>
              </a:rPr>
              <a:t>进</a:t>
            </a:r>
            <a:r>
              <a:rPr lang="zh-CN" altLang="en-US" dirty="0">
                <a:latin typeface="Times New Roman" pitchFamily="18" charset="0"/>
              </a:rPr>
              <a:t>程</a:t>
            </a:r>
            <a:r>
              <a:rPr lang="zh-CN" altLang="en-US" dirty="0">
                <a:solidFill>
                  <a:schemeClr val="tx2"/>
                </a:solidFill>
              </a:rPr>
              <a:t>请求一个资源</a:t>
            </a:r>
            <a:r>
              <a:rPr lang="zh-CN" altLang="en-US" dirty="0">
                <a:latin typeface="Times New Roman" pitchFamily="18" charset="0"/>
              </a:rPr>
              <a:t>，因</a:t>
            </a:r>
            <a:r>
              <a:rPr lang="zh-CN" altLang="en-US" dirty="0" smtClean="0">
                <a:latin typeface="Times New Roman" pitchFamily="18" charset="0"/>
              </a:rPr>
              <a:t>此</a:t>
            </a:r>
            <a:r>
              <a:rPr lang="en-US" altLang="zh-CN" dirty="0"/>
              <a:t>S-&gt;value-</a:t>
            </a:r>
            <a:r>
              <a:rPr lang="en-US" altLang="zh-CN" dirty="0" smtClean="0"/>
              <a:t>- </a:t>
            </a:r>
            <a:r>
              <a:rPr lang="zh-CN" altLang="en-US" dirty="0" smtClean="0">
                <a:latin typeface="Times New Roman" pitchFamily="18" charset="0"/>
              </a:rPr>
              <a:t>； </a:t>
            </a:r>
            <a:endParaRPr lang="en-US" altLang="zh-CN" dirty="0" smtClean="0">
              <a:latin typeface="Times New Roman" pitchFamily="18" charset="0"/>
            </a:endParaRPr>
          </a:p>
          <a:p>
            <a:pPr marL="342900" indent="-342900" algn="just" eaLnBrk="1" hangingPunct="1">
              <a:lnSpc>
                <a:spcPct val="110000"/>
              </a:lnSpc>
              <a:spcBef>
                <a:spcPts val="340"/>
              </a:spcBef>
              <a:buClrTx/>
              <a:buSzPct val="75000"/>
              <a:buFont typeface="Wingdings" panose="05000000000000000000" pitchFamily="2" charset="2"/>
              <a:buChar char="Ø"/>
            </a:pPr>
            <a:r>
              <a:rPr lang="zh-CN" altLang="en-US" dirty="0" smtClean="0">
                <a:latin typeface="Times New Roman" pitchFamily="18" charset="0"/>
              </a:rPr>
              <a:t>当</a:t>
            </a:r>
            <a:r>
              <a:rPr lang="en-US" altLang="zh-CN" dirty="0">
                <a:solidFill>
                  <a:schemeClr val="tx2"/>
                </a:solidFill>
              </a:rPr>
              <a:t>S-&gt;value</a:t>
            </a:r>
            <a:r>
              <a:rPr lang="zh-CN" altLang="en-US" dirty="0" smtClean="0">
                <a:solidFill>
                  <a:schemeClr val="tx2"/>
                </a:solidFill>
                <a:latin typeface="Times New Roman" pitchFamily="18" charset="0"/>
              </a:rPr>
              <a:t>＜</a:t>
            </a:r>
            <a:r>
              <a:rPr lang="en-US" altLang="zh-CN" dirty="0">
                <a:solidFill>
                  <a:schemeClr val="tx2"/>
                </a:solidFill>
                <a:latin typeface="Times New Roman" pitchFamily="18" charset="0"/>
              </a:rPr>
              <a:t>0</a:t>
            </a:r>
            <a:r>
              <a:rPr lang="zh-CN" altLang="en-US" dirty="0">
                <a:latin typeface="Times New Roman" pitchFamily="18" charset="0"/>
              </a:rPr>
              <a:t>时，表</a:t>
            </a:r>
            <a:r>
              <a:rPr lang="zh-CN" altLang="en-US" dirty="0" smtClean="0">
                <a:latin typeface="Times New Roman" pitchFamily="18" charset="0"/>
              </a:rPr>
              <a:t>示资</a:t>
            </a:r>
            <a:r>
              <a:rPr lang="zh-CN" altLang="en-US" dirty="0">
                <a:latin typeface="Times New Roman" pitchFamily="18" charset="0"/>
              </a:rPr>
              <a:t>源已分配完毕</a:t>
            </a:r>
            <a:r>
              <a:rPr lang="zh-CN" altLang="en-US" dirty="0" smtClean="0">
                <a:latin typeface="Times New Roman" pitchFamily="18" charset="0"/>
              </a:rPr>
              <a:t>，进</a:t>
            </a:r>
            <a:r>
              <a:rPr lang="zh-CN" altLang="en-US" dirty="0">
                <a:latin typeface="Times New Roman" pitchFamily="18" charset="0"/>
              </a:rPr>
              <a:t>程应调用</a:t>
            </a:r>
            <a:r>
              <a:rPr lang="en-US" altLang="zh-CN" dirty="0">
                <a:latin typeface="Times New Roman" pitchFamily="18" charset="0"/>
              </a:rPr>
              <a:t>block</a:t>
            </a:r>
            <a:r>
              <a:rPr lang="zh-CN" altLang="en-US" dirty="0">
                <a:latin typeface="Times New Roman" pitchFamily="18" charset="0"/>
              </a:rPr>
              <a:t>原语，进行</a:t>
            </a:r>
            <a:r>
              <a:rPr lang="zh-CN" altLang="en-US" b="1" dirty="0">
                <a:solidFill>
                  <a:srgbClr val="FF0000"/>
                </a:solidFill>
                <a:latin typeface="Times New Roman" pitchFamily="18" charset="0"/>
              </a:rPr>
              <a:t>自我阻塞</a:t>
            </a:r>
            <a:r>
              <a:rPr lang="zh-CN" altLang="en-US" dirty="0" smtClean="0">
                <a:latin typeface="Times New Roman" pitchFamily="18" charset="0"/>
              </a:rPr>
              <a:t>，并</a:t>
            </a:r>
            <a:r>
              <a:rPr lang="zh-CN" altLang="en-US" dirty="0">
                <a:latin typeface="Times New Roman" pitchFamily="18" charset="0"/>
              </a:rPr>
              <a:t>插入到信号量链</a:t>
            </a:r>
            <a:r>
              <a:rPr lang="zh-CN" altLang="en-US" dirty="0" smtClean="0">
                <a:latin typeface="Times New Roman" pitchFamily="18" charset="0"/>
              </a:rPr>
              <a:t>表</a:t>
            </a:r>
            <a:r>
              <a:rPr lang="en-US" altLang="zh-CN" dirty="0"/>
              <a:t>S-&gt;list</a:t>
            </a:r>
            <a:r>
              <a:rPr lang="zh-CN" altLang="en-US" dirty="0" smtClean="0">
                <a:latin typeface="Times New Roman" pitchFamily="18" charset="0"/>
              </a:rPr>
              <a:t>中。此时</a:t>
            </a:r>
            <a:r>
              <a:rPr lang="en-US" altLang="zh-CN" dirty="0">
                <a:solidFill>
                  <a:schemeClr val="tx2"/>
                </a:solidFill>
              </a:rPr>
              <a:t>S-&gt;value</a:t>
            </a:r>
            <a:r>
              <a:rPr lang="zh-CN" altLang="en-US" u="sng" dirty="0" smtClean="0">
                <a:solidFill>
                  <a:schemeClr val="tx2"/>
                </a:solidFill>
                <a:latin typeface="Times New Roman" pitchFamily="18" charset="0"/>
              </a:rPr>
              <a:t>的</a:t>
            </a:r>
            <a:r>
              <a:rPr lang="zh-CN" altLang="en-US" u="sng" dirty="0">
                <a:solidFill>
                  <a:schemeClr val="tx2"/>
                </a:solidFill>
                <a:latin typeface="Times New Roman" pitchFamily="18" charset="0"/>
              </a:rPr>
              <a:t>绝对值</a:t>
            </a:r>
            <a:r>
              <a:rPr lang="zh-CN" altLang="en-US" u="sng" dirty="0">
                <a:latin typeface="Times New Roman" pitchFamily="18" charset="0"/>
              </a:rPr>
              <a:t>表示在该信号量链表中已阻塞进程的数目</a:t>
            </a:r>
            <a:r>
              <a:rPr lang="zh-CN" altLang="en-US" dirty="0">
                <a:latin typeface="Times New Roman" pitchFamily="18" charset="0"/>
              </a:rPr>
              <a:t>。 </a:t>
            </a:r>
            <a:r>
              <a:rPr lang="zh-CN" altLang="en-US" sz="2200" dirty="0" smtClean="0">
                <a:latin typeface="Times New Roman" pitchFamily="18" charset="0"/>
              </a:rPr>
              <a:t>（当然，如果</a:t>
            </a:r>
            <a:r>
              <a:rPr lang="en-US" altLang="zh-CN" sz="2200" dirty="0">
                <a:solidFill>
                  <a:schemeClr val="tx2"/>
                </a:solidFill>
              </a:rPr>
              <a:t>S-&gt;</a:t>
            </a:r>
            <a:r>
              <a:rPr lang="en-US" altLang="zh-CN" sz="2200" dirty="0" smtClean="0">
                <a:solidFill>
                  <a:schemeClr val="tx2"/>
                </a:solidFill>
              </a:rPr>
              <a:t>value</a:t>
            </a:r>
            <a:r>
              <a:rPr lang="zh-CN" altLang="en-US" sz="2200" dirty="0" smtClean="0">
                <a:solidFill>
                  <a:schemeClr val="tx2"/>
                </a:solidFill>
              </a:rPr>
              <a:t>≮</a:t>
            </a:r>
            <a:r>
              <a:rPr lang="en-US" altLang="zh-CN" sz="2200" dirty="0" smtClean="0">
                <a:solidFill>
                  <a:schemeClr val="tx2"/>
                </a:solidFill>
                <a:latin typeface="Times New Roman" pitchFamily="18" charset="0"/>
              </a:rPr>
              <a:t>0 </a:t>
            </a:r>
            <a:r>
              <a:rPr lang="zh-CN" altLang="en-US" sz="2200" dirty="0" smtClean="0">
                <a:solidFill>
                  <a:schemeClr val="tx2"/>
                </a:solidFill>
                <a:latin typeface="Times New Roman" pitchFamily="18" charset="0"/>
              </a:rPr>
              <a:t>表示有资源，分配就是</a:t>
            </a:r>
            <a:r>
              <a:rPr lang="zh-CN" altLang="en-US" sz="2200" dirty="0" smtClean="0">
                <a:latin typeface="Times New Roman" pitchFamily="18" charset="0"/>
              </a:rPr>
              <a:t>）</a:t>
            </a:r>
            <a:endParaRPr lang="en-US" altLang="zh-CN" sz="2200" dirty="0" smtClean="0">
              <a:latin typeface="Times New Roman" pitchFamily="18" charset="0"/>
            </a:endParaRPr>
          </a:p>
          <a:p>
            <a:pPr marL="342900" indent="-342900" algn="just" eaLnBrk="1" hangingPunct="1">
              <a:lnSpc>
                <a:spcPct val="110000"/>
              </a:lnSpc>
              <a:spcBef>
                <a:spcPts val="340"/>
              </a:spcBef>
              <a:buClrTx/>
              <a:buSzPct val="75000"/>
              <a:buFont typeface="Wingdings" panose="05000000000000000000" pitchFamily="2" charset="2"/>
              <a:buChar char="n"/>
            </a:pPr>
            <a:r>
              <a:rPr lang="zh-CN" altLang="en-US" dirty="0">
                <a:latin typeface="Times New Roman" pitchFamily="18" charset="0"/>
              </a:rPr>
              <a:t>每次执行</a:t>
            </a:r>
            <a:r>
              <a:rPr lang="en-US" altLang="zh-CN" b="1" dirty="0">
                <a:solidFill>
                  <a:schemeClr val="tx2"/>
                </a:solidFill>
                <a:latin typeface="Times New Roman" pitchFamily="18" charset="0"/>
              </a:rPr>
              <a:t>signal</a:t>
            </a:r>
            <a:r>
              <a:rPr lang="zh-CN" altLang="en-US" b="1" dirty="0">
                <a:solidFill>
                  <a:schemeClr val="tx2"/>
                </a:solidFill>
                <a:latin typeface="Times New Roman" pitchFamily="18" charset="0"/>
              </a:rPr>
              <a:t>操作</a:t>
            </a:r>
            <a:r>
              <a:rPr lang="zh-CN" altLang="en-US" dirty="0" smtClean="0">
                <a:latin typeface="Times New Roman" pitchFamily="18" charset="0"/>
              </a:rPr>
              <a:t>：</a:t>
            </a:r>
            <a:endParaRPr lang="en-US" altLang="zh-CN" dirty="0" smtClean="0">
              <a:latin typeface="Times New Roman" pitchFamily="18" charset="0"/>
            </a:endParaRPr>
          </a:p>
          <a:p>
            <a:pPr marL="342900" indent="-342900" algn="just" eaLnBrk="1" hangingPunct="1">
              <a:lnSpc>
                <a:spcPct val="110000"/>
              </a:lnSpc>
              <a:spcBef>
                <a:spcPts val="340"/>
              </a:spcBef>
              <a:buClrTx/>
              <a:buSzPct val="75000"/>
              <a:buFont typeface="Wingdings" panose="05000000000000000000" pitchFamily="2" charset="2"/>
              <a:buChar char="Ø"/>
            </a:pPr>
            <a:r>
              <a:rPr lang="zh-CN" altLang="en-US" dirty="0" smtClean="0">
                <a:latin typeface="Times New Roman" pitchFamily="18" charset="0"/>
              </a:rPr>
              <a:t>表</a:t>
            </a:r>
            <a:r>
              <a:rPr lang="zh-CN" altLang="en-US" dirty="0">
                <a:latin typeface="Times New Roman" pitchFamily="18" charset="0"/>
              </a:rPr>
              <a:t>示进程</a:t>
            </a:r>
            <a:r>
              <a:rPr lang="zh-CN" altLang="en-US" dirty="0">
                <a:solidFill>
                  <a:schemeClr val="tx2"/>
                </a:solidFill>
              </a:rPr>
              <a:t>释放一个资源</a:t>
            </a:r>
            <a:r>
              <a:rPr lang="zh-CN" altLang="en-US" dirty="0" smtClean="0">
                <a:latin typeface="Times New Roman" pitchFamily="18" charset="0"/>
              </a:rPr>
              <a:t>，</a:t>
            </a:r>
            <a:r>
              <a:rPr lang="zh-CN" altLang="en-US" dirty="0">
                <a:latin typeface="Times New Roman" pitchFamily="18" charset="0"/>
              </a:rPr>
              <a:t>因此</a:t>
            </a:r>
            <a:r>
              <a:rPr lang="en-US" altLang="zh-CN" dirty="0" smtClean="0">
                <a:latin typeface="Times New Roman" pitchFamily="18" charset="0"/>
              </a:rPr>
              <a:t>S-</a:t>
            </a:r>
            <a:r>
              <a:rPr lang="en-US" altLang="zh-CN" dirty="0">
                <a:latin typeface="Times New Roman" pitchFamily="18" charset="0"/>
              </a:rPr>
              <a:t>&gt;value</a:t>
            </a:r>
            <a:r>
              <a:rPr lang="en-US" altLang="zh-CN" dirty="0" smtClean="0">
                <a:latin typeface="Times New Roman" pitchFamily="18" charset="0"/>
              </a:rPr>
              <a:t>++</a:t>
            </a:r>
            <a:r>
              <a:rPr lang="zh-CN" altLang="en-US" dirty="0" smtClean="0">
                <a:latin typeface="Times New Roman" pitchFamily="18" charset="0"/>
              </a:rPr>
              <a:t>。 </a:t>
            </a:r>
            <a:endParaRPr lang="en-US" altLang="zh-CN" dirty="0">
              <a:latin typeface="Times New Roman" pitchFamily="18" charset="0"/>
            </a:endParaRPr>
          </a:p>
          <a:p>
            <a:pPr marL="342900" indent="-342900" algn="just" eaLnBrk="1" hangingPunct="1">
              <a:lnSpc>
                <a:spcPct val="110000"/>
              </a:lnSpc>
              <a:spcBef>
                <a:spcPts val="340"/>
              </a:spcBef>
              <a:buClrTx/>
              <a:buSzTx/>
              <a:buFont typeface="Wingdings" panose="05000000000000000000" pitchFamily="2" charset="2"/>
              <a:buChar char="Ø"/>
            </a:pPr>
            <a:r>
              <a:rPr lang="zh-CN" altLang="en-US" dirty="0" smtClean="0">
                <a:latin typeface="Times New Roman" pitchFamily="18" charset="0"/>
              </a:rPr>
              <a:t>若</a:t>
            </a:r>
            <a:r>
              <a:rPr lang="zh-CN" altLang="en-US" dirty="0">
                <a:latin typeface="Times New Roman" pitchFamily="18" charset="0"/>
              </a:rPr>
              <a:t>加</a:t>
            </a:r>
            <a:r>
              <a:rPr lang="en-US" altLang="zh-CN" dirty="0">
                <a:latin typeface="Times New Roman" pitchFamily="18" charset="0"/>
              </a:rPr>
              <a:t>1</a:t>
            </a:r>
            <a:r>
              <a:rPr lang="zh-CN" altLang="en-US" dirty="0" smtClean="0">
                <a:latin typeface="Times New Roman" pitchFamily="18" charset="0"/>
              </a:rPr>
              <a:t>后，</a:t>
            </a:r>
            <a:r>
              <a:rPr lang="en-US" altLang="zh-CN" dirty="0" smtClean="0">
                <a:solidFill>
                  <a:schemeClr val="tx2"/>
                </a:solidFill>
              </a:rPr>
              <a:t>S-</a:t>
            </a:r>
            <a:r>
              <a:rPr lang="en-US" altLang="zh-CN" dirty="0">
                <a:solidFill>
                  <a:schemeClr val="tx2"/>
                </a:solidFill>
              </a:rPr>
              <a:t>&gt;value</a:t>
            </a:r>
            <a:r>
              <a:rPr lang="zh-CN" altLang="en-US" dirty="0">
                <a:solidFill>
                  <a:schemeClr val="tx2"/>
                </a:solidFill>
              </a:rPr>
              <a:t>＜</a:t>
            </a:r>
            <a:r>
              <a:rPr lang="en-US" altLang="zh-CN" dirty="0">
                <a:solidFill>
                  <a:schemeClr val="tx2"/>
                </a:solidFill>
              </a:rPr>
              <a:t>=0 </a:t>
            </a:r>
            <a:r>
              <a:rPr lang="zh-CN" altLang="en-US" dirty="0" smtClean="0">
                <a:latin typeface="Times New Roman" pitchFamily="18" charset="0"/>
              </a:rPr>
              <a:t>，表</a:t>
            </a:r>
            <a:r>
              <a:rPr lang="zh-CN" altLang="en-US" dirty="0">
                <a:latin typeface="Times New Roman" pitchFamily="18" charset="0"/>
              </a:rPr>
              <a:t>示在该信号量</a:t>
            </a:r>
            <a:r>
              <a:rPr lang="zh-CN" altLang="en-US" u="sng" dirty="0">
                <a:latin typeface="Times New Roman" pitchFamily="18" charset="0"/>
              </a:rPr>
              <a:t>链表中，</a:t>
            </a:r>
            <a:r>
              <a:rPr lang="zh-CN" altLang="en-US" u="sng" dirty="0">
                <a:solidFill>
                  <a:schemeClr val="tx2"/>
                </a:solidFill>
                <a:latin typeface="Times New Roman" pitchFamily="18" charset="0"/>
              </a:rPr>
              <a:t>仍有等待</a:t>
            </a:r>
            <a:r>
              <a:rPr lang="zh-CN" altLang="en-US" dirty="0">
                <a:latin typeface="Times New Roman" pitchFamily="18" charset="0"/>
              </a:rPr>
              <a:t>该资源的进</a:t>
            </a:r>
            <a:r>
              <a:rPr lang="zh-CN" altLang="en-US" dirty="0" smtClean="0">
                <a:latin typeface="Times New Roman" pitchFamily="18" charset="0"/>
              </a:rPr>
              <a:t>程</a:t>
            </a:r>
            <a:r>
              <a:rPr lang="zh-CN" altLang="en-US" baseline="30000" dirty="0" smtClean="0">
                <a:latin typeface="Times New Roman" pitchFamily="18" charset="0"/>
              </a:rPr>
              <a:t>被</a:t>
            </a:r>
            <a:r>
              <a:rPr lang="zh-CN" altLang="en-US" baseline="30000" dirty="0">
                <a:latin typeface="Times New Roman" pitchFamily="18" charset="0"/>
              </a:rPr>
              <a:t>阻</a:t>
            </a:r>
            <a:r>
              <a:rPr lang="zh-CN" altLang="en-US" baseline="30000" dirty="0" smtClean="0">
                <a:latin typeface="Times New Roman" pitchFamily="18" charset="0"/>
              </a:rPr>
              <a:t>塞</a:t>
            </a:r>
            <a:r>
              <a:rPr lang="zh-CN" altLang="en-US" dirty="0" smtClean="0">
                <a:latin typeface="Times New Roman" pitchFamily="18" charset="0"/>
              </a:rPr>
              <a:t>，</a:t>
            </a:r>
            <a:r>
              <a:rPr lang="zh-CN" altLang="en-US" dirty="0">
                <a:latin typeface="Times New Roman" pitchFamily="18" charset="0"/>
              </a:rPr>
              <a:t>进程</a:t>
            </a:r>
            <a:r>
              <a:rPr lang="zh-CN" altLang="en-US" dirty="0" smtClean="0">
                <a:latin typeface="Times New Roman" pitchFamily="18" charset="0"/>
              </a:rPr>
              <a:t>调</a:t>
            </a:r>
            <a:r>
              <a:rPr lang="zh-CN" altLang="en-US" dirty="0">
                <a:latin typeface="Times New Roman" pitchFamily="18" charset="0"/>
              </a:rPr>
              <a:t>用</a:t>
            </a:r>
            <a:r>
              <a:rPr lang="en-US" altLang="zh-CN" dirty="0">
                <a:solidFill>
                  <a:schemeClr val="tx2"/>
                </a:solidFill>
                <a:latin typeface="Times New Roman" pitchFamily="18" charset="0"/>
              </a:rPr>
              <a:t>wakeup</a:t>
            </a:r>
            <a:r>
              <a:rPr lang="zh-CN" altLang="en-US" dirty="0">
                <a:solidFill>
                  <a:schemeClr val="tx2"/>
                </a:solidFill>
                <a:latin typeface="Times New Roman" pitchFamily="18" charset="0"/>
              </a:rPr>
              <a:t>原语</a:t>
            </a:r>
            <a:r>
              <a:rPr lang="zh-CN" altLang="en-US" dirty="0">
                <a:latin typeface="Times New Roman" pitchFamily="18" charset="0"/>
              </a:rPr>
              <a:t>，</a:t>
            </a:r>
            <a:r>
              <a:rPr lang="zh-CN" altLang="en-US" dirty="0" smtClean="0">
                <a:latin typeface="Times New Roman" pitchFamily="18" charset="0"/>
              </a:rPr>
              <a:t>将</a:t>
            </a:r>
            <a:r>
              <a:rPr lang="en-US" altLang="zh-CN" dirty="0"/>
              <a:t>S-&gt;list</a:t>
            </a:r>
            <a:r>
              <a:rPr lang="zh-CN" altLang="en-US" dirty="0" smtClean="0">
                <a:latin typeface="Times New Roman" pitchFamily="18" charset="0"/>
              </a:rPr>
              <a:t>链</a:t>
            </a:r>
            <a:r>
              <a:rPr lang="zh-CN" altLang="en-US" dirty="0">
                <a:latin typeface="Times New Roman" pitchFamily="18" charset="0"/>
              </a:rPr>
              <a:t>表中的</a:t>
            </a:r>
            <a:r>
              <a:rPr lang="zh-CN" altLang="en-US" dirty="0">
                <a:solidFill>
                  <a:schemeClr val="tx2"/>
                </a:solidFill>
                <a:latin typeface="Times New Roman" pitchFamily="18" charset="0"/>
              </a:rPr>
              <a:t>第一</a:t>
            </a:r>
            <a:r>
              <a:rPr lang="zh-CN" altLang="en-US" dirty="0" smtClean="0">
                <a:solidFill>
                  <a:schemeClr val="tx2"/>
                </a:solidFill>
                <a:latin typeface="Times New Roman" pitchFamily="18" charset="0"/>
              </a:rPr>
              <a:t>个</a:t>
            </a:r>
            <a:r>
              <a:rPr lang="zh-CN" altLang="en-US" dirty="0" smtClean="0">
                <a:latin typeface="Times New Roman" pitchFamily="18" charset="0"/>
              </a:rPr>
              <a:t>进</a:t>
            </a:r>
            <a:r>
              <a:rPr lang="zh-CN" altLang="en-US" dirty="0">
                <a:latin typeface="Times New Roman" pitchFamily="18" charset="0"/>
              </a:rPr>
              <a:t>程唤醒</a:t>
            </a:r>
            <a:r>
              <a:rPr lang="zh-CN" altLang="en-US" dirty="0" smtClean="0">
                <a:latin typeface="Times New Roman" pitchFamily="18" charset="0"/>
              </a:rPr>
              <a:t>。</a:t>
            </a:r>
            <a:r>
              <a:rPr lang="zh-CN" altLang="en-US" sz="2200" dirty="0" smtClean="0">
                <a:latin typeface="Times New Roman" pitchFamily="18" charset="0"/>
              </a:rPr>
              <a:t>（</a:t>
            </a:r>
            <a:r>
              <a:rPr lang="en-US" altLang="zh-CN" sz="2200" dirty="0">
                <a:solidFill>
                  <a:schemeClr val="tx2"/>
                </a:solidFill>
              </a:rPr>
              <a:t>S-&gt;</a:t>
            </a:r>
            <a:r>
              <a:rPr lang="en-US" altLang="zh-CN" sz="2200" dirty="0" smtClean="0">
                <a:solidFill>
                  <a:schemeClr val="tx2"/>
                </a:solidFill>
              </a:rPr>
              <a:t>value&gt;=0</a:t>
            </a:r>
            <a:r>
              <a:rPr lang="zh-CN" altLang="en-US" sz="2200" dirty="0" smtClean="0">
                <a:solidFill>
                  <a:schemeClr val="tx2"/>
                </a:solidFill>
              </a:rPr>
              <a:t>：早先无阻塞</a:t>
            </a:r>
            <a:r>
              <a:rPr lang="en-US" altLang="zh-CN" sz="2200" dirty="0" smtClean="0">
                <a:solidFill>
                  <a:schemeClr val="tx2"/>
                </a:solidFill>
              </a:rPr>
              <a:t> </a:t>
            </a:r>
            <a:r>
              <a:rPr lang="zh-CN" altLang="en-US" sz="2200" dirty="0" smtClean="0">
                <a:latin typeface="Times New Roman" pitchFamily="18" charset="0"/>
              </a:rPr>
              <a:t>）</a:t>
            </a:r>
            <a:endParaRPr lang="en-US" altLang="zh-CN" sz="2200" dirty="0" smtClean="0">
              <a:latin typeface="Times New Roman" pitchFamily="18" charset="0"/>
            </a:endParaRPr>
          </a:p>
          <a:p>
            <a:pPr marL="342900" indent="-342900" algn="just" eaLnBrk="1" hangingPunct="1">
              <a:lnSpc>
                <a:spcPct val="110000"/>
              </a:lnSpc>
              <a:spcBef>
                <a:spcPts val="340"/>
              </a:spcBef>
              <a:buClrTx/>
              <a:buSzPct val="75000"/>
              <a:buFont typeface="Wingdings" panose="05000000000000000000" pitchFamily="2" charset="2"/>
              <a:buChar char="n"/>
            </a:pPr>
            <a:r>
              <a:rPr lang="zh-CN" altLang="en-US" dirty="0" smtClean="0">
                <a:latin typeface="Times New Roman" pitchFamily="18" charset="0"/>
              </a:rPr>
              <a:t>如果</a:t>
            </a:r>
            <a:r>
              <a:rPr lang="en-US" altLang="zh-CN" b="1" dirty="0">
                <a:solidFill>
                  <a:schemeClr val="tx2"/>
                </a:solidFill>
                <a:latin typeface="Times New Roman" pitchFamily="18" charset="0"/>
              </a:rPr>
              <a:t>S-&gt;value</a:t>
            </a:r>
            <a:r>
              <a:rPr lang="zh-CN" altLang="en-US" b="1" dirty="0">
                <a:solidFill>
                  <a:schemeClr val="tx2"/>
                </a:solidFill>
                <a:latin typeface="Times New Roman" pitchFamily="18" charset="0"/>
              </a:rPr>
              <a:t>的初值为</a:t>
            </a:r>
            <a:r>
              <a:rPr lang="en-US" altLang="zh-CN" b="1" dirty="0">
                <a:solidFill>
                  <a:schemeClr val="tx2"/>
                </a:solidFill>
                <a:latin typeface="Times New Roman" pitchFamily="18" charset="0"/>
              </a:rPr>
              <a:t>1</a:t>
            </a:r>
            <a:r>
              <a:rPr lang="zh-CN" altLang="en-US" dirty="0">
                <a:latin typeface="Times New Roman" pitchFamily="18" charset="0"/>
              </a:rPr>
              <a:t>，表示只允许一个进程访问临界资源，此时的信号量转化为</a:t>
            </a:r>
            <a:r>
              <a:rPr lang="zh-CN" altLang="en-US" b="1" u="sng" dirty="0">
                <a:solidFill>
                  <a:schemeClr val="tx2"/>
                </a:solidFill>
                <a:latin typeface="Times New Roman" pitchFamily="18" charset="0"/>
              </a:rPr>
              <a:t>互斥信号量</a:t>
            </a:r>
            <a:r>
              <a:rPr lang="zh-CN" altLang="en-US" dirty="0">
                <a:latin typeface="Times New Roman" pitchFamily="18" charset="0"/>
              </a:rPr>
              <a:t>。 </a:t>
            </a:r>
          </a:p>
        </p:txBody>
      </p:sp>
    </p:spTree>
  </p:cSld>
  <p:clrMapOvr>
    <a:masterClrMapping/>
  </p:clrMapOvr>
  <p:transition>
    <p:pull dir="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6D39CA3-690C-488D-8AC4-6970230348AE}" type="datetime8">
              <a:rPr kumimoji="0" lang="zh-CN" altLang="en-US" sz="1400" smtClean="0"/>
              <a:t>2022年3月16日12时44分</a:t>
            </a:fld>
            <a:endParaRPr kumimoji="0" lang="en-US" altLang="zh-CN" sz="1400" smtClean="0"/>
          </a:p>
        </p:txBody>
      </p:sp>
      <p:sp>
        <p:nvSpPr>
          <p:cNvPr id="13414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sp>
        <p:nvSpPr>
          <p:cNvPr id="134148" name="Text Box 4"/>
          <p:cNvSpPr txBox="1">
            <a:spLocks noChangeArrowheads="1"/>
          </p:cNvSpPr>
          <p:nvPr/>
        </p:nvSpPr>
        <p:spPr bwMode="auto">
          <a:xfrm>
            <a:off x="107504" y="31886"/>
            <a:ext cx="748883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35000"/>
              </a:lnSpc>
              <a:spcBef>
                <a:spcPct val="50000"/>
              </a:spcBef>
              <a:buClrTx/>
              <a:buSzTx/>
            </a:pPr>
            <a:r>
              <a:rPr lang="en-US" altLang="zh-CN" b="1" dirty="0">
                <a:solidFill>
                  <a:schemeClr val="tx2"/>
                </a:solidFill>
                <a:latin typeface="Times New Roman" pitchFamily="18" charset="0"/>
              </a:rPr>
              <a:t>3. </a:t>
            </a:r>
            <a:r>
              <a:rPr lang="en-US" altLang="zh-CN" b="1" dirty="0" smtClean="0">
                <a:solidFill>
                  <a:schemeClr val="tx2"/>
                </a:solidFill>
                <a:latin typeface="Times New Roman" pitchFamily="18" charset="0"/>
              </a:rPr>
              <a:t> AND</a:t>
            </a:r>
            <a:r>
              <a:rPr lang="zh-CN" altLang="en-US" b="1" dirty="0">
                <a:solidFill>
                  <a:schemeClr val="tx2"/>
                </a:solidFill>
                <a:latin typeface="Times New Roman" pitchFamily="18" charset="0"/>
              </a:rPr>
              <a:t>型信号</a:t>
            </a:r>
            <a:r>
              <a:rPr lang="zh-CN" altLang="en-US" b="1" dirty="0" smtClean="0">
                <a:solidFill>
                  <a:schemeClr val="tx2"/>
                </a:solidFill>
                <a:latin typeface="Times New Roman" pitchFamily="18" charset="0"/>
              </a:rPr>
              <a:t>量</a:t>
            </a:r>
            <a:r>
              <a:rPr lang="en-US" altLang="zh-CN" b="1" dirty="0" smtClean="0">
                <a:solidFill>
                  <a:schemeClr val="tx2"/>
                </a:solidFill>
                <a:latin typeface="Times New Roman" pitchFamily="18" charset="0"/>
              </a:rPr>
              <a:t>(</a:t>
            </a:r>
            <a:r>
              <a:rPr lang="zh-CN" altLang="en-US" sz="2100" b="1" dirty="0" smtClean="0">
                <a:latin typeface="Times New Roman" pitchFamily="18" charset="0"/>
              </a:rPr>
              <a:t>一次分配</a:t>
            </a:r>
            <a:r>
              <a:rPr lang="zh-CN" altLang="en-US" sz="2100" b="1" dirty="0" smtClean="0">
                <a:solidFill>
                  <a:schemeClr val="tx2"/>
                </a:solidFill>
                <a:latin typeface="Times New Roman" pitchFamily="18" charset="0"/>
              </a:rPr>
              <a:t>多类</a:t>
            </a:r>
            <a:r>
              <a:rPr lang="zh-CN" altLang="en-US" sz="2100" b="1" dirty="0" smtClean="0">
                <a:latin typeface="Times New Roman" pitchFamily="18" charset="0"/>
              </a:rPr>
              <a:t>资源，每类资源只分配</a:t>
            </a:r>
            <a:r>
              <a:rPr lang="zh-CN" altLang="en-US" sz="2100" b="1" dirty="0">
                <a:solidFill>
                  <a:schemeClr val="tx2"/>
                </a:solidFill>
                <a:latin typeface="Times New Roman" pitchFamily="18" charset="0"/>
              </a:rPr>
              <a:t>一个</a:t>
            </a:r>
            <a:r>
              <a:rPr lang="en-US" altLang="zh-CN" b="1" dirty="0" smtClean="0">
                <a:solidFill>
                  <a:schemeClr val="tx2"/>
                </a:solidFill>
                <a:latin typeface="Times New Roman" pitchFamily="18" charset="0"/>
              </a:rPr>
              <a:t>)</a:t>
            </a:r>
            <a:r>
              <a:rPr lang="zh-CN" altLang="en-US" b="1" dirty="0" smtClean="0">
                <a:solidFill>
                  <a:schemeClr val="tx2"/>
                </a:solidFill>
                <a:latin typeface="Times New Roman" pitchFamily="18" charset="0"/>
              </a:rPr>
              <a:t> </a:t>
            </a:r>
            <a:endParaRPr lang="zh-CN" altLang="en-US" b="1" dirty="0">
              <a:solidFill>
                <a:schemeClr val="tx2"/>
              </a:solidFill>
              <a:latin typeface="Times New Roman" pitchFamily="18" charset="0"/>
            </a:endParaRPr>
          </a:p>
        </p:txBody>
      </p:sp>
      <p:sp>
        <p:nvSpPr>
          <p:cNvPr id="134149" name="Text Box 5"/>
          <p:cNvSpPr txBox="1">
            <a:spLocks noChangeArrowheads="1"/>
          </p:cNvSpPr>
          <p:nvPr/>
        </p:nvSpPr>
        <p:spPr bwMode="auto">
          <a:xfrm>
            <a:off x="679349" y="559454"/>
            <a:ext cx="8001000" cy="589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0000"/>
              </a:lnSpc>
              <a:spcBef>
                <a:spcPct val="50000"/>
              </a:spcBef>
              <a:buClrTx/>
              <a:buSzTx/>
              <a:buFontTx/>
              <a:buNone/>
            </a:pPr>
            <a:r>
              <a:rPr lang="zh-CN" altLang="en-US" dirty="0" smtClean="0">
                <a:latin typeface="Times New Roman" pitchFamily="18" charset="0"/>
              </a:rPr>
              <a:t>    问题：前述问题中，进程共享</a:t>
            </a:r>
            <a:r>
              <a:rPr lang="zh-CN" altLang="en-US" b="1" dirty="0" smtClean="0">
                <a:solidFill>
                  <a:schemeClr val="tx2"/>
                </a:solidFill>
                <a:latin typeface="Times New Roman" pitchFamily="18" charset="0"/>
              </a:rPr>
              <a:t>一类</a:t>
            </a:r>
            <a:r>
              <a:rPr lang="zh-CN" altLang="en-US" dirty="0" smtClean="0">
                <a:latin typeface="Times New Roman" pitchFamily="18" charset="0"/>
              </a:rPr>
              <a:t>临界资源；如果它们要共享</a:t>
            </a:r>
            <a:r>
              <a:rPr lang="zh-CN" altLang="en-US" b="1" u="sng" dirty="0" smtClean="0">
                <a:solidFill>
                  <a:schemeClr val="tx2"/>
                </a:solidFill>
                <a:latin typeface="Times New Roman" pitchFamily="18" charset="0"/>
              </a:rPr>
              <a:t>多类</a:t>
            </a:r>
            <a:r>
              <a:rPr lang="zh-CN" altLang="en-US" b="1" dirty="0" smtClean="0">
                <a:solidFill>
                  <a:schemeClr val="tx2"/>
                </a:solidFill>
                <a:latin typeface="Times New Roman" pitchFamily="18" charset="0"/>
              </a:rPr>
              <a:t>临</a:t>
            </a:r>
            <a:r>
              <a:rPr lang="zh-CN" altLang="en-US" b="1" dirty="0">
                <a:solidFill>
                  <a:schemeClr val="tx2"/>
                </a:solidFill>
                <a:latin typeface="Times New Roman" pitchFamily="18" charset="0"/>
              </a:rPr>
              <a:t>界资源</a:t>
            </a:r>
            <a:r>
              <a:rPr lang="zh-CN" altLang="en-US" dirty="0" smtClean="0">
                <a:latin typeface="Times New Roman" pitchFamily="18" charset="0"/>
              </a:rPr>
              <a:t>，</a:t>
            </a:r>
            <a:r>
              <a:rPr lang="zh-CN" altLang="en-US" b="1" dirty="0" smtClean="0">
                <a:solidFill>
                  <a:srgbClr val="FF0000"/>
                </a:solidFill>
                <a:latin typeface="Times New Roman" pitchFamily="18" charset="0"/>
              </a:rPr>
              <a:t>如何定义</a:t>
            </a:r>
            <a:r>
              <a:rPr lang="zh-CN" altLang="en-US" u="sng" dirty="0">
                <a:latin typeface="Times New Roman" pitchFamily="18" charset="0"/>
              </a:rPr>
              <a:t>具</a:t>
            </a:r>
            <a:r>
              <a:rPr lang="zh-CN" altLang="en-US" u="sng" dirty="0" smtClean="0">
                <a:latin typeface="Times New Roman" pitchFamily="18" charset="0"/>
              </a:rPr>
              <a:t>有多个临界资源的</a:t>
            </a:r>
            <a:r>
              <a:rPr lang="zh-CN" altLang="en-US" b="1" u="sng" dirty="0" smtClean="0">
                <a:solidFill>
                  <a:srgbClr val="FFFF00"/>
                </a:solidFill>
                <a:latin typeface="Times New Roman" pitchFamily="18" charset="0"/>
              </a:rPr>
              <a:t>信号量</a:t>
            </a:r>
            <a:r>
              <a:rPr lang="zh-CN" altLang="en-US" dirty="0" smtClean="0">
                <a:latin typeface="Times New Roman" pitchFamily="18" charset="0"/>
              </a:rPr>
              <a:t>呢？</a:t>
            </a:r>
            <a:r>
              <a:rPr lang="zh-CN" altLang="en-US" dirty="0">
                <a:latin typeface="Times New Roman" pitchFamily="18" charset="0"/>
              </a:rPr>
              <a:t>可</a:t>
            </a:r>
            <a:r>
              <a:rPr lang="zh-CN" altLang="en-US" dirty="0" smtClean="0">
                <a:latin typeface="Times New Roman" pitchFamily="18" charset="0"/>
              </a:rPr>
              <a:t>以</a:t>
            </a:r>
            <a:r>
              <a:rPr lang="zh-CN" altLang="en-US" dirty="0">
                <a:latin typeface="Times New Roman" pitchFamily="18" charset="0"/>
              </a:rPr>
              <a:t>直</a:t>
            </a:r>
            <a:r>
              <a:rPr lang="zh-CN" altLang="en-US" dirty="0" smtClean="0">
                <a:latin typeface="Times New Roman" pitchFamily="18" charset="0"/>
              </a:rPr>
              <a:t>接</a:t>
            </a:r>
            <a:r>
              <a:rPr lang="zh-CN" altLang="en-US" dirty="0">
                <a:latin typeface="Times New Roman" pitchFamily="18" charset="0"/>
              </a:rPr>
              <a:t>使用</a:t>
            </a:r>
            <a:r>
              <a:rPr lang="zh-CN" altLang="en-US" dirty="0" smtClean="0">
                <a:latin typeface="Times New Roman" pitchFamily="18" charset="0"/>
              </a:rPr>
              <a:t>记录型信号量吗？ </a:t>
            </a:r>
            <a:r>
              <a:rPr lang="zh-CN" altLang="en-US" sz="2100" dirty="0" smtClean="0">
                <a:latin typeface="Times New Roman" pitchFamily="18" charset="0"/>
              </a:rPr>
              <a:t>怎样</a:t>
            </a:r>
            <a:r>
              <a:rPr lang="zh-CN" altLang="en-US" sz="2100" b="1" u="sng" dirty="0" smtClean="0">
                <a:latin typeface="Times New Roman" pitchFamily="18" charset="0"/>
              </a:rPr>
              <a:t>同时访问</a:t>
            </a:r>
            <a:r>
              <a:rPr lang="en-US" altLang="zh-CN" sz="2100" dirty="0" smtClean="0">
                <a:latin typeface="Times New Roman" pitchFamily="18" charset="0"/>
              </a:rPr>
              <a:t>D</a:t>
            </a:r>
            <a:r>
              <a:rPr lang="zh-CN" altLang="en-US" sz="2100" dirty="0" smtClean="0">
                <a:latin typeface="Times New Roman" pitchFamily="18" charset="0"/>
              </a:rPr>
              <a:t>、</a:t>
            </a:r>
            <a:r>
              <a:rPr lang="en-US" altLang="zh-CN" sz="2100" dirty="0" smtClean="0">
                <a:latin typeface="Times New Roman" pitchFamily="18" charset="0"/>
              </a:rPr>
              <a:t>E</a:t>
            </a:r>
            <a:r>
              <a:rPr lang="zh-CN" altLang="en-US" sz="2100" dirty="0" smtClean="0">
                <a:latin typeface="Times New Roman" pitchFamily="18" charset="0"/>
              </a:rPr>
              <a:t>？</a:t>
            </a:r>
            <a:endParaRPr lang="en-US" altLang="zh-CN" sz="2100" dirty="0">
              <a:latin typeface="Times New Roman" pitchFamily="18" charset="0"/>
            </a:endParaRPr>
          </a:p>
          <a:p>
            <a:pPr algn="just" eaLnBrk="1" hangingPunct="1">
              <a:lnSpc>
                <a:spcPct val="110000"/>
              </a:lnSpc>
              <a:spcBef>
                <a:spcPts val="540"/>
              </a:spcBef>
              <a:buClrTx/>
              <a:buSzTx/>
              <a:buFontTx/>
              <a:buNone/>
            </a:pPr>
            <a:r>
              <a:rPr lang="zh-CN" altLang="en-US" dirty="0" smtClean="0">
                <a:latin typeface="Times New Roman" pitchFamily="18" charset="0"/>
              </a:rPr>
              <a:t>    例  有两类</a:t>
            </a:r>
            <a:r>
              <a:rPr lang="zh-CN" altLang="en-US" u="sng" dirty="0" smtClean="0">
                <a:latin typeface="Times New Roman" pitchFamily="18" charset="0"/>
              </a:rPr>
              <a:t>临界资源</a:t>
            </a:r>
            <a:r>
              <a:rPr lang="en-US" altLang="zh-CN" dirty="0" smtClean="0">
                <a:latin typeface="Times New Roman" pitchFamily="18" charset="0"/>
              </a:rPr>
              <a:t>D</a:t>
            </a:r>
            <a:r>
              <a:rPr lang="zh-CN" altLang="en-US" dirty="0" smtClean="0">
                <a:latin typeface="Times New Roman" pitchFamily="18" charset="0"/>
              </a:rPr>
              <a:t>与</a:t>
            </a:r>
            <a:r>
              <a:rPr lang="en-US" altLang="zh-CN" dirty="0" smtClean="0">
                <a:latin typeface="Times New Roman" pitchFamily="18" charset="0"/>
              </a:rPr>
              <a:t>E</a:t>
            </a:r>
            <a:r>
              <a:rPr lang="zh-CN" altLang="en-US" dirty="0" smtClean="0">
                <a:latin typeface="Times New Roman" pitchFamily="18" charset="0"/>
              </a:rPr>
              <a:t>，对</a:t>
            </a:r>
            <a:r>
              <a:rPr lang="en-US" altLang="zh-CN" b="1" u="sng" dirty="0">
                <a:solidFill>
                  <a:schemeClr val="tx2"/>
                </a:solidFill>
                <a:latin typeface="Times New Roman" pitchFamily="18" charset="0"/>
              </a:rPr>
              <a:t>D</a:t>
            </a:r>
            <a:r>
              <a:rPr lang="zh-CN" altLang="en-US" b="1" u="sng" dirty="0">
                <a:solidFill>
                  <a:schemeClr val="tx2"/>
                </a:solidFill>
                <a:latin typeface="Times New Roman" pitchFamily="18" charset="0"/>
              </a:rPr>
              <a:t>与</a:t>
            </a:r>
            <a:r>
              <a:rPr lang="en-US" altLang="zh-CN" b="1" u="sng" dirty="0" smtClean="0">
                <a:solidFill>
                  <a:schemeClr val="tx2"/>
                </a:solidFill>
                <a:latin typeface="Times New Roman" pitchFamily="18" charset="0"/>
              </a:rPr>
              <a:t>E</a:t>
            </a:r>
            <a:r>
              <a:rPr lang="zh-CN" altLang="en-US" u="sng" dirty="0" smtClean="0">
                <a:latin typeface="Times New Roman" pitchFamily="18" charset="0"/>
              </a:rPr>
              <a:t>的</a:t>
            </a:r>
            <a:r>
              <a:rPr lang="zh-CN" altLang="en-US" b="1" u="sng" dirty="0" smtClean="0">
                <a:latin typeface="Times New Roman" pitchFamily="18" charset="0"/>
              </a:rPr>
              <a:t>访问</a:t>
            </a:r>
            <a:r>
              <a:rPr lang="zh-CN" altLang="en-US" dirty="0" smtClean="0">
                <a:latin typeface="Times New Roman" pitchFamily="18" charset="0"/>
              </a:rPr>
              <a:t>均采用记录型信号量</a:t>
            </a:r>
            <a:r>
              <a:rPr lang="zh-CN" altLang="en-US" dirty="0">
                <a:latin typeface="Times New Roman" pitchFamily="18" charset="0"/>
              </a:rPr>
              <a:t>（</a:t>
            </a:r>
            <a:r>
              <a:rPr lang="en-US" altLang="zh-CN" dirty="0" err="1" smtClean="0">
                <a:latin typeface="Times New Roman" pitchFamily="18" charset="0"/>
              </a:rPr>
              <a:t>Dmutex</a:t>
            </a:r>
            <a:r>
              <a:rPr lang="zh-CN" altLang="en-US" b="1" baseline="-25000" dirty="0" smtClean="0">
                <a:latin typeface="Times New Roman" pitchFamily="18" charset="0"/>
              </a:rPr>
              <a:t>初值</a:t>
            </a:r>
            <a:r>
              <a:rPr lang="en-US" altLang="zh-CN" dirty="0" smtClean="0">
                <a:solidFill>
                  <a:schemeClr val="tx2"/>
                </a:solidFill>
                <a:latin typeface="Times New Roman" pitchFamily="18" charset="0"/>
              </a:rPr>
              <a:t>=1</a:t>
            </a:r>
            <a:r>
              <a:rPr lang="zh-CN" altLang="en-US" dirty="0" smtClean="0">
                <a:latin typeface="Times New Roman" pitchFamily="18" charset="0"/>
              </a:rPr>
              <a:t>和</a:t>
            </a:r>
            <a:r>
              <a:rPr lang="en-US" altLang="zh-CN" dirty="0" err="1" smtClean="0">
                <a:latin typeface="Times New Roman" pitchFamily="18" charset="0"/>
              </a:rPr>
              <a:t>Emutex</a:t>
            </a:r>
            <a:r>
              <a:rPr lang="zh-CN" altLang="en-US" b="1" baseline="-25000" dirty="0">
                <a:latin typeface="Times New Roman" pitchFamily="18" charset="0"/>
              </a:rPr>
              <a:t>初值</a:t>
            </a:r>
            <a:r>
              <a:rPr lang="en-US" altLang="zh-CN" dirty="0" smtClean="0">
                <a:solidFill>
                  <a:schemeClr val="tx2"/>
                </a:solidFill>
                <a:latin typeface="Times New Roman" pitchFamily="18" charset="0"/>
              </a:rPr>
              <a:t>=1</a:t>
            </a:r>
            <a:r>
              <a:rPr lang="zh-CN" altLang="en-US" dirty="0" smtClean="0">
                <a:latin typeface="Times New Roman" pitchFamily="18" charset="0"/>
              </a:rPr>
              <a:t>）机制：在</a:t>
            </a:r>
            <a:r>
              <a:rPr lang="zh-CN" altLang="en-US" dirty="0">
                <a:latin typeface="Times New Roman" pitchFamily="18" charset="0"/>
              </a:rPr>
              <a:t>每</a:t>
            </a:r>
            <a:r>
              <a:rPr lang="zh-CN" altLang="en-US" dirty="0" smtClean="0">
                <a:latin typeface="Times New Roman" pitchFamily="18" charset="0"/>
              </a:rPr>
              <a:t>个</a:t>
            </a:r>
            <a:r>
              <a:rPr lang="zh-CN" altLang="en-US" dirty="0">
                <a:latin typeface="Times New Roman" pitchFamily="18" charset="0"/>
              </a:rPr>
              <a:t>进程</a:t>
            </a:r>
            <a:r>
              <a:rPr lang="zh-CN" altLang="en-US" dirty="0" smtClean="0">
                <a:latin typeface="Times New Roman" pitchFamily="18" charset="0"/>
              </a:rPr>
              <a:t>中</a:t>
            </a:r>
            <a:r>
              <a:rPr lang="zh-CN" altLang="en-US" sz="2000" i="1" dirty="0" smtClean="0">
                <a:latin typeface="Times New Roman" pitchFamily="18" charset="0"/>
              </a:rPr>
              <a:t>（下例是两个进程，</a:t>
            </a:r>
            <a:r>
              <a:rPr lang="en-US" altLang="zh-CN" sz="2000" i="1" dirty="0" smtClean="0">
                <a:latin typeface="Times New Roman" pitchFamily="18" charset="0"/>
              </a:rPr>
              <a:t>A</a:t>
            </a:r>
            <a:r>
              <a:rPr lang="zh-CN" altLang="en-US" sz="2000" i="1" dirty="0" smtClean="0">
                <a:latin typeface="Times New Roman" pitchFamily="18" charset="0"/>
              </a:rPr>
              <a:t>、</a:t>
            </a:r>
            <a:r>
              <a:rPr lang="en-US" altLang="zh-CN" sz="2000" i="1" dirty="0" smtClean="0">
                <a:latin typeface="Times New Roman" pitchFamily="18" charset="0"/>
              </a:rPr>
              <a:t>B</a:t>
            </a:r>
            <a:r>
              <a:rPr lang="zh-CN" altLang="en-US" sz="2000" i="1" dirty="0" smtClean="0">
                <a:latin typeface="Times New Roman" pitchFamily="18" charset="0"/>
              </a:rPr>
              <a:t>）</a:t>
            </a:r>
            <a:r>
              <a:rPr lang="zh-CN" altLang="en-US" dirty="0" smtClean="0">
                <a:latin typeface="Times New Roman" pitchFamily="18" charset="0"/>
              </a:rPr>
              <a:t>都</a:t>
            </a:r>
            <a:r>
              <a:rPr lang="zh-CN" altLang="en-US" dirty="0">
                <a:latin typeface="Times New Roman" pitchFamily="18" charset="0"/>
              </a:rPr>
              <a:t>要包</a:t>
            </a:r>
            <a:r>
              <a:rPr lang="zh-CN" altLang="en-US" dirty="0" smtClean="0">
                <a:latin typeface="Times New Roman" pitchFamily="18" charset="0"/>
              </a:rPr>
              <a:t>含两个</a:t>
            </a:r>
            <a:r>
              <a:rPr lang="en-US" altLang="zh-CN" dirty="0" smtClean="0">
                <a:latin typeface="Times New Roman" pitchFamily="18" charset="0"/>
              </a:rPr>
              <a:t>wait</a:t>
            </a:r>
            <a:r>
              <a:rPr lang="zh-CN" altLang="en-US" dirty="0" smtClean="0">
                <a:latin typeface="Times New Roman" pitchFamily="18" charset="0"/>
              </a:rPr>
              <a:t>的操</a:t>
            </a:r>
            <a:r>
              <a:rPr lang="zh-CN" altLang="en-US" dirty="0">
                <a:latin typeface="Times New Roman" pitchFamily="18" charset="0"/>
              </a:rPr>
              <a:t>作， 即</a:t>
            </a:r>
          </a:p>
          <a:p>
            <a:pPr algn="just" eaLnBrk="1" hangingPunct="1">
              <a:lnSpc>
                <a:spcPct val="110000"/>
              </a:lnSpc>
              <a:spcBef>
                <a:spcPts val="340"/>
              </a:spcBef>
              <a:buClrTx/>
              <a:buSzTx/>
              <a:buFontTx/>
              <a:buNone/>
            </a:pPr>
            <a:r>
              <a:rPr lang="en-US" altLang="zh-CN" dirty="0" smtClean="0">
                <a:latin typeface="Times New Roman" pitchFamily="18" charset="0"/>
              </a:rPr>
              <a:t>    process </a:t>
            </a:r>
            <a:r>
              <a:rPr lang="en-US" altLang="zh-CN" dirty="0">
                <a:latin typeface="Times New Roman" pitchFamily="18" charset="0"/>
              </a:rPr>
              <a:t>A:        	 </a:t>
            </a:r>
            <a:r>
              <a:rPr lang="en-US" altLang="zh-CN" dirty="0" smtClean="0">
                <a:latin typeface="Times New Roman" pitchFamily="18" charset="0"/>
              </a:rPr>
              <a:t>         process </a:t>
            </a:r>
            <a:r>
              <a:rPr lang="en-US" altLang="zh-CN" dirty="0">
                <a:latin typeface="Times New Roman" pitchFamily="18" charset="0"/>
              </a:rPr>
              <a:t>B:</a:t>
            </a:r>
            <a:r>
              <a:rPr lang="en-US" altLang="zh-CN" dirty="0" smtClean="0">
                <a:latin typeface="Times New Roman" pitchFamily="18" charset="0"/>
              </a:rPr>
              <a:t>               </a:t>
            </a:r>
            <a:r>
              <a:rPr lang="en-US" altLang="zh-CN" sz="2200" dirty="0" err="1" smtClean="0">
                <a:solidFill>
                  <a:srgbClr val="F0713E"/>
                </a:solidFill>
                <a:latin typeface="Times New Roman" pitchFamily="18" charset="0"/>
              </a:rPr>
              <a:t>mutex</a:t>
            </a:r>
            <a:r>
              <a:rPr lang="en-US" altLang="zh-CN" sz="2200" dirty="0" smtClean="0">
                <a:solidFill>
                  <a:srgbClr val="F0713E"/>
                </a:solidFill>
                <a:latin typeface="Times New Roman" pitchFamily="18" charset="0"/>
              </a:rPr>
              <a:t>:</a:t>
            </a:r>
            <a:r>
              <a:rPr lang="zh-CN" altLang="en-US" sz="2200" dirty="0" smtClean="0">
                <a:solidFill>
                  <a:srgbClr val="F0713E"/>
                </a:solidFill>
                <a:latin typeface="Times New Roman" pitchFamily="18" charset="0"/>
              </a:rPr>
              <a:t>互斥</a:t>
            </a:r>
            <a:endParaRPr lang="en-US" altLang="zh-CN" sz="2200" dirty="0">
              <a:solidFill>
                <a:srgbClr val="F0713E"/>
              </a:solidFill>
              <a:latin typeface="Times New Roman" pitchFamily="18" charset="0"/>
            </a:endParaRPr>
          </a:p>
          <a:p>
            <a:pPr algn="just" eaLnBrk="1" hangingPunct="1">
              <a:lnSpc>
                <a:spcPct val="110000"/>
              </a:lnSpc>
              <a:spcBef>
                <a:spcPts val="240"/>
              </a:spcBef>
              <a:buClrTx/>
              <a:buSzTx/>
              <a:buFontTx/>
              <a:buNone/>
            </a:pPr>
            <a:r>
              <a:rPr lang="en-US" altLang="zh-CN" sz="2300" dirty="0" smtClean="0">
                <a:latin typeface="Times New Roman" pitchFamily="18" charset="0"/>
              </a:rPr>
              <a:t>       wait(</a:t>
            </a:r>
            <a:r>
              <a:rPr lang="en-US" altLang="zh-CN" sz="2300" dirty="0" err="1" smtClean="0">
                <a:latin typeface="Times New Roman" pitchFamily="18" charset="0"/>
              </a:rPr>
              <a:t>Dmutex</a:t>
            </a:r>
            <a:r>
              <a:rPr lang="en-US" altLang="zh-CN" sz="2300" dirty="0">
                <a:latin typeface="Times New Roman" pitchFamily="18" charset="0"/>
              </a:rPr>
              <a:t>); 	 </a:t>
            </a:r>
            <a:r>
              <a:rPr lang="en-US" altLang="zh-CN" sz="2300" dirty="0" smtClean="0">
                <a:latin typeface="Times New Roman" pitchFamily="18" charset="0"/>
              </a:rPr>
              <a:t>              wait(</a:t>
            </a:r>
            <a:r>
              <a:rPr lang="en-US" altLang="zh-CN" sz="2300" dirty="0" err="1" smtClean="0">
                <a:latin typeface="Times New Roman" pitchFamily="18" charset="0"/>
              </a:rPr>
              <a:t>Emutex</a:t>
            </a:r>
            <a:r>
              <a:rPr lang="en-US" altLang="zh-CN" sz="2300" dirty="0">
                <a:latin typeface="Times New Roman" pitchFamily="18" charset="0"/>
              </a:rPr>
              <a:t>);</a:t>
            </a:r>
          </a:p>
          <a:p>
            <a:pPr algn="just" eaLnBrk="1" hangingPunct="1">
              <a:lnSpc>
                <a:spcPct val="110000"/>
              </a:lnSpc>
              <a:spcBef>
                <a:spcPts val="240"/>
              </a:spcBef>
              <a:buClrTx/>
              <a:buSzTx/>
              <a:buFontTx/>
              <a:buNone/>
            </a:pPr>
            <a:r>
              <a:rPr lang="en-US" altLang="zh-CN" sz="2300" dirty="0" smtClean="0">
                <a:latin typeface="Times New Roman" pitchFamily="18" charset="0"/>
              </a:rPr>
              <a:t>       wait(</a:t>
            </a:r>
            <a:r>
              <a:rPr lang="en-US" altLang="zh-CN" sz="2300" dirty="0" err="1" smtClean="0">
                <a:latin typeface="Times New Roman" pitchFamily="18" charset="0"/>
              </a:rPr>
              <a:t>Emutex</a:t>
            </a:r>
            <a:r>
              <a:rPr lang="en-US" altLang="zh-CN" sz="2300" dirty="0">
                <a:latin typeface="Times New Roman" pitchFamily="18" charset="0"/>
              </a:rPr>
              <a:t>); </a:t>
            </a:r>
            <a:r>
              <a:rPr lang="en-US" altLang="zh-CN" sz="2300" b="1" dirty="0">
                <a:latin typeface="Times New Roman" pitchFamily="18" charset="0"/>
              </a:rPr>
              <a:t> </a:t>
            </a:r>
            <a:r>
              <a:rPr lang="en-US" altLang="zh-CN" sz="2300" b="1" dirty="0" smtClean="0">
                <a:latin typeface="Times New Roman" pitchFamily="18" charset="0"/>
              </a:rPr>
              <a:t>…</a:t>
            </a:r>
            <a:r>
              <a:rPr lang="en-US" altLang="zh-CN" sz="2300" dirty="0">
                <a:latin typeface="Times New Roman" pitchFamily="18" charset="0"/>
              </a:rPr>
              <a:t>	</a:t>
            </a:r>
            <a:r>
              <a:rPr lang="en-US" altLang="zh-CN" sz="2300" dirty="0" smtClean="0">
                <a:latin typeface="Times New Roman" pitchFamily="18" charset="0"/>
              </a:rPr>
              <a:t>               wait(</a:t>
            </a:r>
            <a:r>
              <a:rPr lang="en-US" altLang="zh-CN" sz="2300" dirty="0" err="1" smtClean="0">
                <a:latin typeface="Times New Roman" pitchFamily="18" charset="0"/>
              </a:rPr>
              <a:t>Dmutex</a:t>
            </a:r>
            <a:r>
              <a:rPr lang="en-US" altLang="zh-CN" sz="2300" dirty="0" smtClean="0">
                <a:latin typeface="Times New Roman" pitchFamily="18" charset="0"/>
              </a:rPr>
              <a:t>);</a:t>
            </a:r>
            <a:r>
              <a:rPr lang="en-US" altLang="zh-CN" sz="2300" dirty="0">
                <a:latin typeface="Times New Roman" pitchFamily="18" charset="0"/>
              </a:rPr>
              <a:t> </a:t>
            </a:r>
            <a:r>
              <a:rPr lang="en-US" altLang="zh-CN" sz="2300" b="1" dirty="0">
                <a:latin typeface="Times New Roman" pitchFamily="18" charset="0"/>
              </a:rPr>
              <a:t>…</a:t>
            </a:r>
            <a:endParaRPr lang="en-US" altLang="zh-CN" sz="2300" dirty="0">
              <a:latin typeface="Times New Roman" pitchFamily="18" charset="0"/>
            </a:endParaRPr>
          </a:p>
          <a:p>
            <a:pPr algn="just" eaLnBrk="1" hangingPunct="1">
              <a:lnSpc>
                <a:spcPct val="110000"/>
              </a:lnSpc>
              <a:spcBef>
                <a:spcPts val="600"/>
              </a:spcBef>
              <a:buClrTx/>
              <a:buSzTx/>
              <a:buFontTx/>
              <a:buNone/>
            </a:pPr>
            <a:r>
              <a:rPr lang="zh-CN" altLang="en-US" sz="2300" dirty="0">
                <a:latin typeface="Times New Roman" pitchFamily="18" charset="0"/>
              </a:rPr>
              <a:t>若进程</a:t>
            </a:r>
            <a:r>
              <a:rPr lang="en-US" altLang="zh-CN" sz="2300" dirty="0">
                <a:latin typeface="Times New Roman" pitchFamily="18" charset="0"/>
              </a:rPr>
              <a:t>A</a:t>
            </a:r>
            <a:r>
              <a:rPr lang="zh-CN" altLang="en-US" sz="2300" dirty="0">
                <a:latin typeface="Times New Roman" pitchFamily="18" charset="0"/>
              </a:rPr>
              <a:t>和</a:t>
            </a:r>
            <a:r>
              <a:rPr lang="en-US" altLang="zh-CN" sz="2300" dirty="0">
                <a:latin typeface="Times New Roman" pitchFamily="18" charset="0"/>
              </a:rPr>
              <a:t>B</a:t>
            </a:r>
            <a:r>
              <a:rPr lang="zh-CN" altLang="en-US" sz="2300" dirty="0">
                <a:latin typeface="Times New Roman" pitchFamily="18" charset="0"/>
              </a:rPr>
              <a:t>按下述次序交替执行</a:t>
            </a:r>
            <a:r>
              <a:rPr lang="en-US" altLang="zh-CN" sz="2300" dirty="0">
                <a:latin typeface="Times New Roman" pitchFamily="18" charset="0"/>
              </a:rPr>
              <a:t>wait</a:t>
            </a:r>
            <a:r>
              <a:rPr lang="zh-CN" altLang="en-US" sz="2300" dirty="0">
                <a:latin typeface="Times New Roman" pitchFamily="18" charset="0"/>
              </a:rPr>
              <a:t>操作：</a:t>
            </a:r>
          </a:p>
          <a:p>
            <a:pPr algn="just" eaLnBrk="1" hangingPunct="1">
              <a:lnSpc>
                <a:spcPct val="110000"/>
              </a:lnSpc>
              <a:spcBef>
                <a:spcPts val="240"/>
              </a:spcBef>
              <a:buClrTx/>
              <a:buSzTx/>
            </a:pPr>
            <a:r>
              <a:rPr lang="en-US" altLang="zh-CN" sz="2100" dirty="0">
                <a:latin typeface="Times New Roman" pitchFamily="18" charset="0"/>
              </a:rPr>
              <a:t>process A: wait(</a:t>
            </a:r>
            <a:r>
              <a:rPr lang="en-US" altLang="zh-CN" sz="2100" dirty="0" err="1">
                <a:latin typeface="Times New Roman" pitchFamily="18" charset="0"/>
              </a:rPr>
              <a:t>Dmutex</a:t>
            </a:r>
            <a:r>
              <a:rPr lang="en-US" altLang="zh-CN" sz="2100" dirty="0">
                <a:latin typeface="Times New Roman" pitchFamily="18" charset="0"/>
              </a:rPr>
              <a:t>); </a:t>
            </a:r>
            <a:r>
              <a:rPr lang="zh-CN" altLang="en-US" sz="2100" dirty="0">
                <a:latin typeface="Times New Roman" pitchFamily="18" charset="0"/>
              </a:rPr>
              <a:t>于是</a:t>
            </a:r>
            <a:r>
              <a:rPr lang="en-US" altLang="zh-CN" sz="2100" dirty="0" err="1">
                <a:latin typeface="Times New Roman" pitchFamily="18" charset="0"/>
              </a:rPr>
              <a:t>Dmutex</a:t>
            </a:r>
            <a:r>
              <a:rPr lang="en-US" altLang="zh-CN" sz="2100" dirty="0">
                <a:latin typeface="Times New Roman" pitchFamily="18" charset="0"/>
              </a:rPr>
              <a:t>=0</a:t>
            </a:r>
          </a:p>
          <a:p>
            <a:pPr algn="just" eaLnBrk="1" hangingPunct="1">
              <a:lnSpc>
                <a:spcPct val="110000"/>
              </a:lnSpc>
              <a:spcBef>
                <a:spcPts val="240"/>
              </a:spcBef>
              <a:buClrTx/>
              <a:buSzTx/>
            </a:pPr>
            <a:r>
              <a:rPr lang="en-US" altLang="zh-CN" sz="2100" dirty="0">
                <a:latin typeface="Times New Roman" pitchFamily="18" charset="0"/>
              </a:rPr>
              <a:t>process B: wait(</a:t>
            </a:r>
            <a:r>
              <a:rPr lang="en-US" altLang="zh-CN" sz="2100" dirty="0" err="1">
                <a:latin typeface="Times New Roman" pitchFamily="18" charset="0"/>
              </a:rPr>
              <a:t>Emutex</a:t>
            </a:r>
            <a:r>
              <a:rPr lang="en-US" altLang="zh-CN" sz="2100" dirty="0">
                <a:latin typeface="Times New Roman" pitchFamily="18" charset="0"/>
              </a:rPr>
              <a:t>); </a:t>
            </a:r>
            <a:r>
              <a:rPr lang="zh-CN" altLang="en-US" sz="2100" dirty="0">
                <a:latin typeface="Times New Roman" pitchFamily="18" charset="0"/>
              </a:rPr>
              <a:t>于是</a:t>
            </a:r>
            <a:r>
              <a:rPr lang="en-US" altLang="zh-CN" sz="2100" dirty="0" err="1">
                <a:latin typeface="Times New Roman" pitchFamily="18" charset="0"/>
              </a:rPr>
              <a:t>Emutex</a:t>
            </a:r>
            <a:r>
              <a:rPr lang="en-US" altLang="zh-CN" sz="2100" dirty="0">
                <a:latin typeface="Times New Roman" pitchFamily="18" charset="0"/>
              </a:rPr>
              <a:t>=0</a:t>
            </a:r>
          </a:p>
          <a:p>
            <a:pPr algn="just" eaLnBrk="1" hangingPunct="1">
              <a:lnSpc>
                <a:spcPct val="110000"/>
              </a:lnSpc>
              <a:spcBef>
                <a:spcPts val="240"/>
              </a:spcBef>
              <a:buClrTx/>
              <a:buSzTx/>
            </a:pPr>
            <a:r>
              <a:rPr lang="en-US" altLang="zh-CN" sz="2100" dirty="0">
                <a:latin typeface="Times New Roman" pitchFamily="18" charset="0"/>
              </a:rPr>
              <a:t>process A: wait(</a:t>
            </a:r>
            <a:r>
              <a:rPr lang="en-US" altLang="zh-CN" sz="2100" dirty="0" err="1">
                <a:latin typeface="Times New Roman" pitchFamily="18" charset="0"/>
              </a:rPr>
              <a:t>Emutex</a:t>
            </a:r>
            <a:r>
              <a:rPr lang="en-US" altLang="zh-CN" sz="2100" dirty="0">
                <a:latin typeface="Times New Roman" pitchFamily="18" charset="0"/>
              </a:rPr>
              <a:t>); </a:t>
            </a:r>
            <a:r>
              <a:rPr lang="zh-CN" altLang="en-US" sz="2100" dirty="0">
                <a:latin typeface="Times New Roman" pitchFamily="18" charset="0"/>
              </a:rPr>
              <a:t>于是</a:t>
            </a:r>
            <a:r>
              <a:rPr lang="en-US" altLang="zh-CN" sz="2100" dirty="0" err="1">
                <a:latin typeface="Times New Roman" pitchFamily="18" charset="0"/>
              </a:rPr>
              <a:t>Emutex</a:t>
            </a:r>
            <a:r>
              <a:rPr lang="en-US" altLang="zh-CN" sz="2100" dirty="0">
                <a:latin typeface="Times New Roman" pitchFamily="18" charset="0"/>
              </a:rPr>
              <a:t>=-1 A</a:t>
            </a:r>
            <a:r>
              <a:rPr lang="zh-CN" altLang="en-US" sz="2100" dirty="0">
                <a:latin typeface="Times New Roman" pitchFamily="18" charset="0"/>
              </a:rPr>
              <a:t>阻塞</a:t>
            </a:r>
          </a:p>
          <a:p>
            <a:pPr algn="just" eaLnBrk="1" hangingPunct="1">
              <a:lnSpc>
                <a:spcPct val="110000"/>
              </a:lnSpc>
              <a:spcBef>
                <a:spcPts val="240"/>
              </a:spcBef>
              <a:buClrTx/>
              <a:buSzTx/>
            </a:pPr>
            <a:r>
              <a:rPr lang="en-US" altLang="zh-CN" sz="2100" dirty="0">
                <a:latin typeface="Times New Roman" pitchFamily="18" charset="0"/>
              </a:rPr>
              <a:t>process B: wait(</a:t>
            </a:r>
            <a:r>
              <a:rPr lang="en-US" altLang="zh-CN" sz="2100" dirty="0" err="1">
                <a:latin typeface="Times New Roman" pitchFamily="18" charset="0"/>
              </a:rPr>
              <a:t>Dmutex</a:t>
            </a:r>
            <a:r>
              <a:rPr lang="en-US" altLang="zh-CN" sz="2100" dirty="0">
                <a:latin typeface="Times New Roman" pitchFamily="18" charset="0"/>
              </a:rPr>
              <a:t>); </a:t>
            </a:r>
            <a:r>
              <a:rPr lang="zh-CN" altLang="en-US" sz="2100" dirty="0">
                <a:latin typeface="Times New Roman" pitchFamily="18" charset="0"/>
              </a:rPr>
              <a:t>于是</a:t>
            </a:r>
            <a:r>
              <a:rPr lang="en-US" altLang="zh-CN" sz="2100" dirty="0" err="1">
                <a:latin typeface="Times New Roman" pitchFamily="18" charset="0"/>
              </a:rPr>
              <a:t>Dmutex</a:t>
            </a:r>
            <a:r>
              <a:rPr lang="en-US" altLang="zh-CN" sz="2100" dirty="0">
                <a:latin typeface="Times New Roman" pitchFamily="18" charset="0"/>
              </a:rPr>
              <a:t>=-1 B</a:t>
            </a:r>
            <a:r>
              <a:rPr lang="zh-CN" altLang="en-US" sz="2100" dirty="0">
                <a:latin typeface="Times New Roman" pitchFamily="18" charset="0"/>
              </a:rPr>
              <a:t>阻塞 </a:t>
            </a:r>
            <a:r>
              <a:rPr lang="zh-CN" altLang="en-US" sz="2100" dirty="0" smtClean="0">
                <a:latin typeface="Times New Roman" pitchFamily="18" charset="0"/>
              </a:rPr>
              <a:t> </a:t>
            </a:r>
            <a:endParaRPr lang="zh-CN" altLang="en-US" sz="2100" dirty="0">
              <a:latin typeface="Times New Roman" pitchFamily="18" charset="0"/>
            </a:endParaRPr>
          </a:p>
        </p:txBody>
      </p:sp>
      <p:sp>
        <p:nvSpPr>
          <p:cNvPr id="2" name="矩形 1"/>
          <p:cNvSpPr/>
          <p:nvPr/>
        </p:nvSpPr>
        <p:spPr bwMode="auto">
          <a:xfrm>
            <a:off x="971600" y="3140968"/>
            <a:ext cx="2592288" cy="1152128"/>
          </a:xfrm>
          <a:prstGeom prst="rect">
            <a:avLst/>
          </a:prstGeom>
          <a:noFill/>
          <a:ln w="1905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矩形 6"/>
          <p:cNvSpPr/>
          <p:nvPr/>
        </p:nvSpPr>
        <p:spPr bwMode="auto">
          <a:xfrm>
            <a:off x="4211960" y="3140968"/>
            <a:ext cx="2592288" cy="1152128"/>
          </a:xfrm>
          <a:prstGeom prst="rect">
            <a:avLst/>
          </a:prstGeom>
          <a:noFill/>
          <a:ln w="1905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4" name="直接箭头连接符 3"/>
          <p:cNvCxnSpPr/>
          <p:nvPr/>
        </p:nvCxnSpPr>
        <p:spPr bwMode="auto">
          <a:xfrm>
            <a:off x="679349" y="3717032"/>
            <a:ext cx="508275" cy="0"/>
          </a:xfrm>
          <a:prstGeom prst="straightConnector1">
            <a:avLst/>
          </a:prstGeom>
          <a:noFill/>
          <a:ln w="19050" cap="flat" cmpd="sng" algn="ctr">
            <a:solidFill>
              <a:srgbClr val="F38635"/>
            </a:solidFill>
            <a:prstDash val="solid"/>
            <a:round/>
            <a:headEnd type="none" w="med" len="med"/>
            <a:tailEnd type="arrow"/>
          </a:ln>
          <a:effectLst/>
        </p:spPr>
      </p:cxnSp>
      <p:cxnSp>
        <p:nvCxnSpPr>
          <p:cNvPr id="11" name="直接箭头连接符 10"/>
          <p:cNvCxnSpPr/>
          <p:nvPr/>
        </p:nvCxnSpPr>
        <p:spPr bwMode="auto">
          <a:xfrm>
            <a:off x="3055613" y="3717032"/>
            <a:ext cx="1444379" cy="0"/>
          </a:xfrm>
          <a:prstGeom prst="straightConnector1">
            <a:avLst/>
          </a:prstGeom>
          <a:noFill/>
          <a:ln w="19050" cap="flat" cmpd="sng" algn="ctr">
            <a:solidFill>
              <a:srgbClr val="F38635"/>
            </a:solidFill>
            <a:prstDash val="solid"/>
            <a:round/>
            <a:headEnd type="none" w="med" len="med"/>
            <a:tailEnd type="arrow"/>
          </a:ln>
          <a:effectLst/>
        </p:spPr>
      </p:cxnSp>
      <p:cxnSp>
        <p:nvCxnSpPr>
          <p:cNvPr id="13" name="直接箭头连接符 12"/>
          <p:cNvCxnSpPr/>
          <p:nvPr/>
        </p:nvCxnSpPr>
        <p:spPr bwMode="auto">
          <a:xfrm flipH="1">
            <a:off x="2915817" y="3869432"/>
            <a:ext cx="1584175" cy="279648"/>
          </a:xfrm>
          <a:prstGeom prst="straightConnector1">
            <a:avLst/>
          </a:prstGeom>
          <a:noFill/>
          <a:ln w="19050" cap="flat" cmpd="sng" algn="ctr">
            <a:solidFill>
              <a:srgbClr val="F38635"/>
            </a:solidFill>
            <a:prstDash val="solid"/>
            <a:round/>
            <a:headEnd type="none" w="med" len="med"/>
            <a:tailEnd type="arrow"/>
          </a:ln>
          <a:effectLst/>
        </p:spPr>
      </p:cxnSp>
      <p:cxnSp>
        <p:nvCxnSpPr>
          <p:cNvPr id="17" name="直接箭头连接符 16"/>
          <p:cNvCxnSpPr/>
          <p:nvPr/>
        </p:nvCxnSpPr>
        <p:spPr bwMode="auto">
          <a:xfrm>
            <a:off x="2915816" y="4248999"/>
            <a:ext cx="1584175" cy="0"/>
          </a:xfrm>
          <a:prstGeom prst="straightConnector1">
            <a:avLst/>
          </a:prstGeom>
          <a:noFill/>
          <a:ln w="19050" cap="flat" cmpd="sng" algn="ctr">
            <a:solidFill>
              <a:srgbClr val="F38635"/>
            </a:solidFill>
            <a:prstDash val="solid"/>
            <a:round/>
            <a:headEnd type="none" w="med" len="med"/>
            <a:tailEnd type="arrow"/>
          </a:ln>
          <a:effectLst/>
        </p:spPr>
      </p:cxnSp>
      <p:sp>
        <p:nvSpPr>
          <p:cNvPr id="18" name="TextBox 17"/>
          <p:cNvSpPr txBox="1"/>
          <p:nvPr/>
        </p:nvSpPr>
        <p:spPr>
          <a:xfrm>
            <a:off x="6300192" y="4779627"/>
            <a:ext cx="2592288" cy="1412694"/>
          </a:xfrm>
          <a:prstGeom prst="rect">
            <a:avLst/>
          </a:prstGeom>
          <a:noFill/>
          <a:ln w="28575">
            <a:solidFill>
              <a:srgbClr val="FC5D42"/>
            </a:solidFill>
          </a:ln>
        </p:spPr>
        <p:txBody>
          <a:bodyPr wrap="square" rtlCol="0">
            <a:spAutoFit/>
          </a:bodyPr>
          <a:lstStyle/>
          <a:p>
            <a:r>
              <a:rPr lang="zh-CN" altLang="en-US" sz="2200" b="1" dirty="0" smtClean="0"/>
              <a:t>两个</a:t>
            </a:r>
            <a:r>
              <a:rPr lang="zh-CN" altLang="en-US" sz="2200" b="1" dirty="0"/>
              <a:t>进</a:t>
            </a:r>
            <a:r>
              <a:rPr lang="zh-CN" altLang="en-US" sz="2200" b="1" dirty="0" smtClean="0"/>
              <a:t>程各保持一</a:t>
            </a:r>
            <a:r>
              <a:rPr lang="zh-CN" altLang="en-US" sz="2200" b="1" u="sng" dirty="0" smtClean="0">
                <a:solidFill>
                  <a:schemeClr val="tx2"/>
                </a:solidFill>
              </a:rPr>
              <a:t>部分资源</a:t>
            </a:r>
            <a:r>
              <a:rPr lang="zh-CN" altLang="en-US" sz="2200" b="1" dirty="0"/>
              <a:t>，形成</a:t>
            </a:r>
            <a:r>
              <a:rPr lang="zh-CN" altLang="en-US" sz="2200" b="1" dirty="0" smtClean="0">
                <a:solidFill>
                  <a:srgbClr val="FF0000"/>
                </a:solidFill>
              </a:rPr>
              <a:t>死锁状态</a:t>
            </a:r>
            <a:r>
              <a:rPr lang="zh-CN" altLang="en-US" sz="2200" b="1" dirty="0" smtClean="0">
                <a:solidFill>
                  <a:schemeClr val="tx2"/>
                </a:solidFill>
              </a:rPr>
              <a:t>。</a:t>
            </a:r>
            <a:endParaRPr lang="zh-CN" altLang="en-US" sz="2200" b="1" dirty="0">
              <a:solidFill>
                <a:schemeClr val="tx2"/>
              </a:solidFill>
            </a:endParaRPr>
          </a:p>
        </p:txBody>
      </p:sp>
      <p:cxnSp>
        <p:nvCxnSpPr>
          <p:cNvPr id="14" name="直接箭头连接符 13"/>
          <p:cNvCxnSpPr/>
          <p:nvPr/>
        </p:nvCxnSpPr>
        <p:spPr bwMode="auto">
          <a:xfrm flipH="1">
            <a:off x="2555777" y="2564904"/>
            <a:ext cx="1152126" cy="1080120"/>
          </a:xfrm>
          <a:prstGeom prst="straightConnector1">
            <a:avLst/>
          </a:prstGeom>
          <a:noFill/>
          <a:ln w="19050" cap="flat" cmpd="sng" algn="ctr">
            <a:solidFill>
              <a:srgbClr val="F38635"/>
            </a:solidFill>
            <a:prstDash val="sysDash"/>
            <a:round/>
            <a:headEnd type="none" w="med" len="med"/>
            <a:tailEnd type="arrow"/>
          </a:ln>
          <a:effectLst/>
        </p:spPr>
      </p:cxnSp>
      <p:cxnSp>
        <p:nvCxnSpPr>
          <p:cNvPr id="19" name="直接箭头连接符 18"/>
          <p:cNvCxnSpPr/>
          <p:nvPr/>
        </p:nvCxnSpPr>
        <p:spPr bwMode="auto">
          <a:xfrm flipH="1">
            <a:off x="5585568" y="2636912"/>
            <a:ext cx="66552" cy="1008112"/>
          </a:xfrm>
          <a:prstGeom prst="straightConnector1">
            <a:avLst/>
          </a:prstGeom>
          <a:noFill/>
          <a:ln w="19050" cap="flat" cmpd="sng" algn="ctr">
            <a:solidFill>
              <a:srgbClr val="F38635"/>
            </a:solidFill>
            <a:prstDash val="sysDash"/>
            <a:round/>
            <a:headEnd type="none" w="med" len="med"/>
            <a:tailEnd type="arrow"/>
          </a:ln>
          <a:effectLst/>
        </p:spPr>
      </p:cxnSp>
      <p:sp>
        <p:nvSpPr>
          <p:cNvPr id="21" name="矩形 20"/>
          <p:cNvSpPr/>
          <p:nvPr/>
        </p:nvSpPr>
        <p:spPr bwMode="auto">
          <a:xfrm>
            <a:off x="6047656" y="1412776"/>
            <a:ext cx="2484784" cy="432048"/>
          </a:xfrm>
          <a:prstGeom prst="rect">
            <a:avLst/>
          </a:prstGeom>
          <a:noFill/>
          <a:ln w="1905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22" name="直接箭头连接符 21"/>
          <p:cNvCxnSpPr/>
          <p:nvPr/>
        </p:nvCxnSpPr>
        <p:spPr bwMode="auto">
          <a:xfrm flipV="1">
            <a:off x="6785992" y="1772816"/>
            <a:ext cx="234280" cy="216024"/>
          </a:xfrm>
          <a:prstGeom prst="straightConnector1">
            <a:avLst/>
          </a:prstGeom>
          <a:noFill/>
          <a:ln w="19050" cap="flat" cmpd="sng" algn="ctr">
            <a:solidFill>
              <a:srgbClr val="F38635"/>
            </a:solidFill>
            <a:prstDash val="sysDash"/>
            <a:round/>
            <a:headEnd type="none" w="med" len="med"/>
            <a:tailEnd type="arrow"/>
          </a:ln>
          <a:effectLst/>
        </p:spPr>
      </p:cxnSp>
      <p:sp>
        <p:nvSpPr>
          <p:cNvPr id="20" name="矩形 19"/>
          <p:cNvSpPr/>
          <p:nvPr/>
        </p:nvSpPr>
        <p:spPr bwMode="auto">
          <a:xfrm>
            <a:off x="5096644" y="598184"/>
            <a:ext cx="699492" cy="432048"/>
          </a:xfrm>
          <a:prstGeom prst="rect">
            <a:avLst/>
          </a:prstGeom>
          <a:noFill/>
          <a:ln w="19050" cap="flat" cmpd="sng" algn="ctr">
            <a:solidFill>
              <a:schemeClr val="tx2">
                <a:lumMod val="60000"/>
                <a:lumOff val="40000"/>
              </a:schemeClr>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24" name="矩形 23"/>
          <p:cNvSpPr/>
          <p:nvPr/>
        </p:nvSpPr>
        <p:spPr bwMode="auto">
          <a:xfrm>
            <a:off x="1691680" y="999578"/>
            <a:ext cx="699492" cy="432048"/>
          </a:xfrm>
          <a:prstGeom prst="rect">
            <a:avLst/>
          </a:prstGeom>
          <a:noFill/>
          <a:ln w="19050" cap="flat" cmpd="sng" algn="ctr">
            <a:solidFill>
              <a:schemeClr val="tx2">
                <a:lumMod val="60000"/>
                <a:lumOff val="40000"/>
              </a:schemeClr>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 name="下箭头 2"/>
          <p:cNvSpPr/>
          <p:nvPr/>
        </p:nvSpPr>
        <p:spPr bwMode="auto">
          <a:xfrm>
            <a:off x="3131840" y="3579654"/>
            <a:ext cx="288032" cy="859203"/>
          </a:xfrm>
          <a:prstGeom prst="downArrow">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25" name="下箭头 24"/>
          <p:cNvSpPr/>
          <p:nvPr/>
        </p:nvSpPr>
        <p:spPr bwMode="auto">
          <a:xfrm>
            <a:off x="6300192" y="3645024"/>
            <a:ext cx="288032" cy="859203"/>
          </a:xfrm>
          <a:prstGeom prst="downArrow">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8EA9D66-11D4-4D8B-B6AC-D748A6335363}" type="datetime8">
              <a:rPr kumimoji="0" lang="zh-CN" altLang="en-US" sz="1400" smtClean="0"/>
              <a:t>2022年3月16日12时44分</a:t>
            </a:fld>
            <a:endParaRPr kumimoji="0" lang="en-US" altLang="zh-CN" sz="1400" smtClean="0"/>
          </a:p>
        </p:txBody>
      </p:sp>
      <p:sp>
        <p:nvSpPr>
          <p:cNvPr id="1351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5172" name="Text Box 4"/>
          <p:cNvSpPr txBox="1">
            <a:spLocks noChangeArrowheads="1"/>
          </p:cNvSpPr>
          <p:nvPr/>
        </p:nvSpPr>
        <p:spPr bwMode="auto">
          <a:xfrm>
            <a:off x="540526" y="233589"/>
            <a:ext cx="8001000" cy="631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marL="342900" indent="-342900" algn="just" eaLnBrk="1" hangingPunct="1">
              <a:lnSpc>
                <a:spcPct val="125000"/>
              </a:lnSpc>
              <a:spcBef>
                <a:spcPts val="540"/>
              </a:spcBef>
              <a:buClrTx/>
              <a:buSzPct val="78000"/>
              <a:buFont typeface="Wingdings" panose="05000000000000000000" pitchFamily="2" charset="2"/>
              <a:buChar char="n"/>
            </a:pPr>
            <a:r>
              <a:rPr lang="zh-CN" altLang="en-US" sz="2300" b="1" dirty="0" smtClean="0">
                <a:latin typeface="Times New Roman" pitchFamily="18" charset="0"/>
              </a:rPr>
              <a:t>解决：</a:t>
            </a:r>
            <a:r>
              <a:rPr lang="en-US" altLang="zh-CN" sz="2300" b="1" dirty="0" smtClean="0">
                <a:latin typeface="Times New Roman" pitchFamily="18" charset="0"/>
              </a:rPr>
              <a:t>AND</a:t>
            </a:r>
            <a:r>
              <a:rPr lang="zh-CN" altLang="en-US" sz="2300" b="1" dirty="0" smtClean="0">
                <a:latin typeface="Times New Roman" pitchFamily="18" charset="0"/>
              </a:rPr>
              <a:t>同步机制</a:t>
            </a:r>
            <a:endParaRPr lang="en-US" altLang="zh-CN" sz="2300" b="1" dirty="0" smtClean="0">
              <a:latin typeface="Times New Roman" pitchFamily="18" charset="0"/>
            </a:endParaRPr>
          </a:p>
          <a:p>
            <a:pPr marL="342900" indent="-342900" algn="just" eaLnBrk="1" hangingPunct="1">
              <a:lnSpc>
                <a:spcPct val="125000"/>
              </a:lnSpc>
              <a:spcBef>
                <a:spcPts val="540"/>
              </a:spcBef>
              <a:buClrTx/>
              <a:buSzPct val="78000"/>
              <a:buFont typeface="Wingdings" panose="05000000000000000000" pitchFamily="2" charset="2"/>
              <a:buChar char="n"/>
            </a:pPr>
            <a:r>
              <a:rPr lang="zh-CN" altLang="en-US" sz="2300" b="1" dirty="0" smtClean="0">
                <a:latin typeface="Times New Roman" pitchFamily="18" charset="0"/>
              </a:rPr>
              <a:t>基</a:t>
            </a:r>
            <a:r>
              <a:rPr lang="zh-CN" altLang="en-US" sz="2300" b="1" dirty="0">
                <a:latin typeface="Times New Roman" pitchFamily="18" charset="0"/>
              </a:rPr>
              <a:t>本思想：</a:t>
            </a:r>
            <a:endParaRPr lang="en-US" altLang="zh-CN" sz="2300" b="1" dirty="0">
              <a:latin typeface="Times New Roman" pitchFamily="18" charset="0"/>
            </a:endParaRPr>
          </a:p>
          <a:p>
            <a:pPr marL="342900" indent="-342900" algn="just" eaLnBrk="1" hangingPunct="1">
              <a:lnSpc>
                <a:spcPct val="125000"/>
              </a:lnSpc>
              <a:spcBef>
                <a:spcPts val="540"/>
              </a:spcBef>
              <a:buClrTx/>
              <a:buSzTx/>
              <a:buFont typeface="Wingdings" panose="05000000000000000000" pitchFamily="2" charset="2"/>
              <a:buChar char="Ø"/>
            </a:pPr>
            <a:r>
              <a:rPr lang="zh-CN" altLang="en-US" sz="2300" dirty="0" smtClean="0">
                <a:latin typeface="Times New Roman" pitchFamily="18" charset="0"/>
              </a:rPr>
              <a:t>将进程</a:t>
            </a:r>
            <a:r>
              <a:rPr lang="en-US" altLang="zh-CN" sz="2300" b="1" dirty="0" smtClean="0">
                <a:latin typeface="Times New Roman" pitchFamily="18" charset="0"/>
              </a:rPr>
              <a:t>P</a:t>
            </a:r>
            <a:r>
              <a:rPr lang="en-US" altLang="zh-CN" sz="2300" b="1" baseline="-25000" dirty="0" smtClean="0">
                <a:latin typeface="Times New Roman" pitchFamily="18" charset="0"/>
              </a:rPr>
              <a:t>i</a:t>
            </a:r>
            <a:r>
              <a:rPr lang="zh-CN" altLang="en-US" sz="2300" u="sng" dirty="0" smtClean="0">
                <a:latin typeface="Times New Roman" pitchFamily="18" charset="0"/>
              </a:rPr>
              <a:t>所需要的</a:t>
            </a:r>
            <a:r>
              <a:rPr lang="zh-CN" altLang="en-US" sz="2300" b="1" u="sng" dirty="0">
                <a:solidFill>
                  <a:srgbClr val="FF0000"/>
                </a:solidFill>
                <a:latin typeface="Times New Roman" pitchFamily="18" charset="0"/>
              </a:rPr>
              <a:t>所有</a:t>
            </a:r>
            <a:r>
              <a:rPr lang="zh-CN" altLang="en-US" sz="2300" b="1" dirty="0">
                <a:solidFill>
                  <a:srgbClr val="FF0000"/>
                </a:solidFill>
                <a:latin typeface="Times New Roman" pitchFamily="18" charset="0"/>
              </a:rPr>
              <a:t>临界资源</a:t>
            </a:r>
            <a:r>
              <a:rPr lang="zh-CN" altLang="en-US" sz="2300" dirty="0" smtClean="0">
                <a:latin typeface="Times New Roman" pitchFamily="18" charset="0"/>
              </a:rPr>
              <a:t>，</a:t>
            </a:r>
            <a:r>
              <a:rPr lang="zh-CN" altLang="en-US" sz="2300" b="1" u="sng" dirty="0">
                <a:solidFill>
                  <a:schemeClr val="tx2"/>
                </a:solidFill>
                <a:latin typeface="Times New Roman" pitchFamily="18" charset="0"/>
              </a:rPr>
              <a:t>一次性（全部）分</a:t>
            </a:r>
            <a:r>
              <a:rPr lang="zh-CN" altLang="en-US" sz="2300" b="1" u="sng" dirty="0" smtClean="0">
                <a:solidFill>
                  <a:schemeClr val="tx2"/>
                </a:solidFill>
                <a:latin typeface="Times New Roman" pitchFamily="18" charset="0"/>
              </a:rPr>
              <a:t>配</a:t>
            </a:r>
            <a:r>
              <a:rPr lang="en-US" altLang="zh-CN" sz="2300" b="1" baseline="30000" dirty="0" smtClean="0">
                <a:solidFill>
                  <a:schemeClr val="tx2"/>
                </a:solidFill>
                <a:latin typeface="Times New Roman" pitchFamily="18" charset="0"/>
              </a:rPr>
              <a:t>1</a:t>
            </a:r>
            <a:r>
              <a:rPr lang="zh-CN" altLang="en-US" sz="2300" dirty="0" smtClean="0">
                <a:latin typeface="Times New Roman" pitchFamily="18" charset="0"/>
              </a:rPr>
              <a:t>给进程</a:t>
            </a:r>
            <a:r>
              <a:rPr lang="en-US" altLang="zh-CN" sz="2300" b="1" dirty="0">
                <a:latin typeface="Times New Roman" pitchFamily="18" charset="0"/>
              </a:rPr>
              <a:t>P</a:t>
            </a:r>
            <a:r>
              <a:rPr lang="en-US" altLang="zh-CN" sz="2300" b="1" baseline="-25000" dirty="0">
                <a:latin typeface="Times New Roman" pitchFamily="18" charset="0"/>
              </a:rPr>
              <a:t>i </a:t>
            </a:r>
            <a:r>
              <a:rPr lang="zh-CN" altLang="en-US" sz="2300" dirty="0" smtClean="0">
                <a:latin typeface="Times New Roman" pitchFamily="18" charset="0"/>
              </a:rPr>
              <a:t>。</a:t>
            </a:r>
            <a:endParaRPr lang="en-US" altLang="zh-CN" sz="2300" dirty="0" smtClean="0">
              <a:latin typeface="Times New Roman" pitchFamily="18" charset="0"/>
            </a:endParaRPr>
          </a:p>
          <a:p>
            <a:pPr marL="342900" indent="-342900" algn="just" eaLnBrk="1" hangingPunct="1">
              <a:lnSpc>
                <a:spcPct val="125000"/>
              </a:lnSpc>
              <a:spcBef>
                <a:spcPts val="540"/>
              </a:spcBef>
              <a:buClrTx/>
              <a:buSzTx/>
              <a:buFont typeface="Wingdings" panose="05000000000000000000" pitchFamily="2" charset="2"/>
              <a:buChar char="Ø"/>
            </a:pPr>
            <a:r>
              <a:rPr lang="zh-CN" altLang="en-US" sz="2300" dirty="0" smtClean="0">
                <a:latin typeface="Times New Roman" pitchFamily="18" charset="0"/>
              </a:rPr>
              <a:t>待进程</a:t>
            </a:r>
            <a:r>
              <a:rPr lang="en-US" altLang="zh-CN" sz="2300" b="1" dirty="0" err="1" smtClean="0">
                <a:latin typeface="Times New Roman" pitchFamily="18" charset="0"/>
              </a:rPr>
              <a:t>P</a:t>
            </a:r>
            <a:r>
              <a:rPr lang="en-US" altLang="zh-CN" sz="2300" b="1" baseline="-25000" dirty="0" err="1" smtClean="0">
                <a:latin typeface="Times New Roman" pitchFamily="18" charset="0"/>
              </a:rPr>
              <a:t>j</a:t>
            </a:r>
            <a:r>
              <a:rPr lang="zh-CN" altLang="en-US" sz="2300" b="1" dirty="0">
                <a:solidFill>
                  <a:schemeClr val="tx2">
                    <a:lumMod val="40000"/>
                    <a:lumOff val="60000"/>
                  </a:schemeClr>
                </a:solidFill>
                <a:latin typeface="Times New Roman" pitchFamily="18" charset="0"/>
              </a:rPr>
              <a:t>使用完</a:t>
            </a:r>
            <a:r>
              <a:rPr lang="zh-CN" altLang="en-US" sz="2300" dirty="0" smtClean="0">
                <a:latin typeface="Times New Roman" pitchFamily="18" charset="0"/>
              </a:rPr>
              <a:t>这</a:t>
            </a:r>
            <a:r>
              <a:rPr lang="zh-CN" altLang="en-US" sz="2300" dirty="0">
                <a:latin typeface="Times New Roman" pitchFamily="18" charset="0"/>
              </a:rPr>
              <a:t>些临界资源</a:t>
            </a:r>
            <a:r>
              <a:rPr lang="zh-CN" altLang="en-US" sz="2300" dirty="0" smtClean="0">
                <a:latin typeface="Times New Roman" pitchFamily="18" charset="0"/>
              </a:rPr>
              <a:t>后，再</a:t>
            </a:r>
            <a:r>
              <a:rPr lang="zh-CN" altLang="en-US" sz="2300" b="1" u="sng" dirty="0">
                <a:solidFill>
                  <a:schemeClr val="tx2"/>
                </a:solidFill>
                <a:latin typeface="Times New Roman" pitchFamily="18" charset="0"/>
              </a:rPr>
              <a:t>一起释</a:t>
            </a:r>
            <a:r>
              <a:rPr lang="zh-CN" altLang="en-US" sz="2300" b="1" u="sng" dirty="0" smtClean="0">
                <a:solidFill>
                  <a:schemeClr val="tx2"/>
                </a:solidFill>
                <a:latin typeface="Times New Roman" pitchFamily="18" charset="0"/>
              </a:rPr>
              <a:t>放</a:t>
            </a:r>
            <a:r>
              <a:rPr lang="en-US" altLang="zh-CN" sz="2300" b="1" baseline="30000" dirty="0" smtClean="0">
                <a:solidFill>
                  <a:schemeClr val="tx2"/>
                </a:solidFill>
                <a:latin typeface="Times New Roman" pitchFamily="18" charset="0"/>
              </a:rPr>
              <a:t>2</a:t>
            </a:r>
            <a:r>
              <a:rPr lang="zh-CN" altLang="en-US" sz="2300" dirty="0" smtClean="0">
                <a:latin typeface="Times New Roman" pitchFamily="18" charset="0"/>
              </a:rPr>
              <a:t>它</a:t>
            </a:r>
            <a:r>
              <a:rPr lang="zh-CN" altLang="en-US" sz="2300" dirty="0">
                <a:latin typeface="Times New Roman" pitchFamily="18" charset="0"/>
              </a:rPr>
              <a:t>们</a:t>
            </a:r>
            <a:r>
              <a:rPr lang="zh-CN" altLang="en-US" sz="2300" dirty="0" smtClean="0">
                <a:latin typeface="Times New Roman" pitchFamily="18" charset="0"/>
              </a:rPr>
              <a:t>。</a:t>
            </a:r>
            <a:endParaRPr lang="en-US" altLang="zh-CN" sz="2300" dirty="0" smtClean="0">
              <a:latin typeface="Times New Roman" pitchFamily="18" charset="0"/>
            </a:endParaRPr>
          </a:p>
          <a:p>
            <a:pPr marL="342900" indent="-342900" algn="just" eaLnBrk="1" hangingPunct="1">
              <a:lnSpc>
                <a:spcPct val="125000"/>
              </a:lnSpc>
              <a:spcBef>
                <a:spcPts val="540"/>
              </a:spcBef>
              <a:buClrTx/>
              <a:buSzPct val="80000"/>
              <a:buFont typeface="Wingdings" panose="05000000000000000000" pitchFamily="2" charset="2"/>
              <a:buChar char="n"/>
            </a:pPr>
            <a:r>
              <a:rPr lang="zh-CN" altLang="en-US" sz="2300" b="1" dirty="0">
                <a:latin typeface="Times New Roman" pitchFamily="18" charset="0"/>
              </a:rPr>
              <a:t>分配方式</a:t>
            </a:r>
            <a:r>
              <a:rPr lang="zh-CN" altLang="en-US" sz="2300" dirty="0" smtClean="0">
                <a:latin typeface="Times New Roman" pitchFamily="18" charset="0"/>
              </a:rPr>
              <a:t>上：采取</a:t>
            </a:r>
            <a:r>
              <a:rPr lang="zh-CN" altLang="en-US" sz="2300" b="1" dirty="0" smtClean="0">
                <a:solidFill>
                  <a:schemeClr val="tx2"/>
                </a:solidFill>
                <a:latin typeface="Times New Roman" pitchFamily="18" charset="0"/>
              </a:rPr>
              <a:t>原子操作</a:t>
            </a:r>
            <a:r>
              <a:rPr lang="zh-CN" altLang="en-US" sz="2300" dirty="0" smtClean="0">
                <a:latin typeface="Times New Roman" pitchFamily="18" charset="0"/>
              </a:rPr>
              <a:t>方式，</a:t>
            </a:r>
            <a:r>
              <a:rPr lang="zh-CN" altLang="en-US" sz="2300" u="sng" dirty="0" smtClean="0">
                <a:solidFill>
                  <a:schemeClr val="tx2">
                    <a:lumMod val="40000"/>
                    <a:lumOff val="60000"/>
                  </a:schemeClr>
                </a:solidFill>
                <a:latin typeface="Times New Roman" pitchFamily="18" charset="0"/>
              </a:rPr>
              <a:t>要么</a:t>
            </a:r>
            <a:r>
              <a:rPr lang="zh-CN" altLang="en-US" sz="2300" b="1" u="sng" dirty="0" smtClean="0">
                <a:solidFill>
                  <a:srgbClr val="F38635"/>
                </a:solidFill>
                <a:latin typeface="Times New Roman" pitchFamily="18" charset="0"/>
              </a:rPr>
              <a:t>全部</a:t>
            </a:r>
            <a:r>
              <a:rPr lang="zh-CN" altLang="en-US" sz="2300" u="sng" dirty="0" smtClean="0">
                <a:solidFill>
                  <a:schemeClr val="tx2">
                    <a:lumMod val="40000"/>
                    <a:lumOff val="60000"/>
                  </a:schemeClr>
                </a:solidFill>
                <a:latin typeface="Times New Roman" pitchFamily="18" charset="0"/>
              </a:rPr>
              <a:t>分配给进程，要么一个也不分配</a:t>
            </a:r>
            <a:r>
              <a:rPr lang="zh-CN" altLang="en-US" sz="2300" dirty="0" smtClean="0">
                <a:latin typeface="Times New Roman" pitchFamily="18" charset="0"/>
              </a:rPr>
              <a:t>。 </a:t>
            </a:r>
            <a:endParaRPr lang="en-US" altLang="zh-CN" sz="2300" dirty="0" smtClean="0">
              <a:latin typeface="Times New Roman" pitchFamily="18" charset="0"/>
            </a:endParaRPr>
          </a:p>
          <a:p>
            <a:pPr algn="just" eaLnBrk="1" hangingPunct="1">
              <a:lnSpc>
                <a:spcPct val="125000"/>
              </a:lnSpc>
              <a:spcBef>
                <a:spcPts val="540"/>
              </a:spcBef>
              <a:buClrTx/>
              <a:buSzTx/>
              <a:buFontTx/>
              <a:buNone/>
            </a:pPr>
            <a:r>
              <a:rPr lang="zh-CN" altLang="en-US" sz="2300" dirty="0" smtClean="0">
                <a:latin typeface="Times New Roman" pitchFamily="18" charset="0"/>
              </a:rPr>
              <a:t>    由死锁理论可知，这样就可避免上述死锁情况的发生。</a:t>
            </a:r>
            <a:endParaRPr lang="en-US" altLang="zh-CN" sz="2300" dirty="0" smtClean="0">
              <a:latin typeface="Times New Roman" pitchFamily="18" charset="0"/>
            </a:endParaRPr>
          </a:p>
          <a:p>
            <a:pPr marL="342900" indent="-342900" algn="just" eaLnBrk="1" hangingPunct="1">
              <a:lnSpc>
                <a:spcPct val="125000"/>
              </a:lnSpc>
              <a:spcBef>
                <a:spcPts val="540"/>
              </a:spcBef>
              <a:buClrTx/>
              <a:buSzPct val="78000"/>
              <a:buFont typeface="Wingdings" panose="05000000000000000000" pitchFamily="2" charset="2"/>
              <a:buChar char="n"/>
            </a:pPr>
            <a:r>
              <a:rPr lang="zh-CN" altLang="en-US" sz="2300" dirty="0" smtClean="0">
                <a:latin typeface="Times New Roman" pitchFamily="18" charset="0"/>
              </a:rPr>
              <a:t>为此，在</a:t>
            </a:r>
            <a:r>
              <a:rPr lang="zh-CN" altLang="en-US" sz="2300" b="1" u="sng" dirty="0" smtClean="0">
                <a:latin typeface="Times New Roman" pitchFamily="18" charset="0"/>
              </a:rPr>
              <a:t>记录型</a:t>
            </a:r>
            <a:r>
              <a:rPr lang="zh-CN" altLang="en-US" sz="2300" u="sng" dirty="0" smtClean="0">
                <a:latin typeface="Times New Roman" pitchFamily="18" charset="0"/>
              </a:rPr>
              <a:t>信号量的</a:t>
            </a:r>
            <a:r>
              <a:rPr lang="en-US" altLang="zh-CN" sz="2300" u="sng" dirty="0" smtClean="0">
                <a:latin typeface="Times New Roman" pitchFamily="18" charset="0"/>
              </a:rPr>
              <a:t>wait</a:t>
            </a:r>
            <a:r>
              <a:rPr lang="zh-CN" altLang="en-US" sz="2300" u="sng" dirty="0" smtClean="0">
                <a:latin typeface="Times New Roman" pitchFamily="18" charset="0"/>
              </a:rPr>
              <a:t>操作</a:t>
            </a:r>
            <a:r>
              <a:rPr lang="zh-CN" altLang="en-US" sz="2300" dirty="0" smtClean="0">
                <a:latin typeface="Times New Roman" pitchFamily="18" charset="0"/>
              </a:rPr>
              <a:t>中，增加了一个</a:t>
            </a:r>
            <a:r>
              <a:rPr lang="zh-CN" altLang="en-US" sz="2300" b="1" dirty="0" smtClean="0">
                <a:solidFill>
                  <a:schemeClr val="tx2"/>
                </a:solidFill>
                <a:latin typeface="Courier New" pitchFamily="49" charset="0"/>
              </a:rPr>
              <a:t>“</a:t>
            </a:r>
            <a:r>
              <a:rPr lang="en-US" altLang="zh-CN" sz="2300" b="1" dirty="0" smtClean="0">
                <a:solidFill>
                  <a:schemeClr val="tx2"/>
                </a:solidFill>
                <a:latin typeface="Times New Roman" pitchFamily="18" charset="0"/>
              </a:rPr>
              <a:t>AND</a:t>
            </a:r>
            <a:r>
              <a:rPr lang="zh-CN" altLang="en-US" sz="2300" b="1" dirty="0" smtClean="0">
                <a:solidFill>
                  <a:schemeClr val="tx2"/>
                </a:solidFill>
                <a:latin typeface="Times New Roman" pitchFamily="18" charset="0"/>
              </a:rPr>
              <a:t>”条件</a:t>
            </a:r>
            <a:r>
              <a:rPr lang="en-US" altLang="zh-CN" sz="2300" b="1" baseline="30000" dirty="0" smtClean="0">
                <a:solidFill>
                  <a:schemeClr val="tx2"/>
                </a:solidFill>
                <a:latin typeface="Times New Roman" pitchFamily="18" charset="0"/>
              </a:rPr>
              <a:t>1</a:t>
            </a:r>
            <a:r>
              <a:rPr lang="zh-CN" altLang="en-US" sz="2300" dirty="0" smtClean="0">
                <a:latin typeface="Times New Roman" pitchFamily="18" charset="0"/>
              </a:rPr>
              <a:t>，故称为</a:t>
            </a:r>
            <a:r>
              <a:rPr lang="en-US" altLang="zh-CN" sz="2300" b="1" dirty="0">
                <a:solidFill>
                  <a:schemeClr val="tx2"/>
                </a:solidFill>
                <a:latin typeface="Times New Roman" pitchFamily="18" charset="0"/>
              </a:rPr>
              <a:t>AND</a:t>
            </a:r>
            <a:r>
              <a:rPr lang="zh-CN" altLang="en-US" sz="2300" b="1" dirty="0">
                <a:solidFill>
                  <a:schemeClr val="tx2"/>
                </a:solidFill>
                <a:latin typeface="Times New Roman" pitchFamily="18" charset="0"/>
              </a:rPr>
              <a:t>同</a:t>
            </a:r>
            <a:r>
              <a:rPr lang="zh-CN" altLang="en-US" sz="2300" b="1" dirty="0" smtClean="0">
                <a:solidFill>
                  <a:schemeClr val="tx2"/>
                </a:solidFill>
                <a:latin typeface="Times New Roman" pitchFamily="18" charset="0"/>
              </a:rPr>
              <a:t>步</a:t>
            </a:r>
            <a:r>
              <a:rPr lang="en-US" altLang="zh-CN" sz="2300" b="1" baseline="30000" dirty="0">
                <a:solidFill>
                  <a:schemeClr val="tx2"/>
                </a:solidFill>
                <a:latin typeface="Times New Roman" pitchFamily="18" charset="0"/>
              </a:rPr>
              <a:t>2</a:t>
            </a:r>
            <a:r>
              <a:rPr lang="zh-CN" altLang="en-US" sz="2300" dirty="0" smtClean="0">
                <a:latin typeface="Times New Roman" pitchFamily="18" charset="0"/>
              </a:rPr>
              <a:t>，该</a:t>
            </a:r>
            <a:r>
              <a:rPr lang="en-US" altLang="zh-CN" sz="2300" dirty="0" smtClean="0">
                <a:latin typeface="Times New Roman" pitchFamily="18" charset="0"/>
              </a:rPr>
              <a:t>wait()</a:t>
            </a:r>
            <a:r>
              <a:rPr lang="zh-CN" altLang="en-US" sz="2300" dirty="0" smtClean="0">
                <a:latin typeface="Times New Roman" pitchFamily="18" charset="0"/>
              </a:rPr>
              <a:t>操作也称为</a:t>
            </a:r>
            <a:r>
              <a:rPr lang="zh-CN" altLang="en-US" sz="2300" b="1" u="sng" dirty="0">
                <a:solidFill>
                  <a:schemeClr val="tx2"/>
                </a:solidFill>
                <a:latin typeface="Times New Roman" pitchFamily="18" charset="0"/>
              </a:rPr>
              <a:t>同步</a:t>
            </a:r>
            <a:r>
              <a:rPr lang="en-US" altLang="zh-CN" sz="2300" b="1" dirty="0" smtClean="0">
                <a:solidFill>
                  <a:schemeClr val="tx2"/>
                </a:solidFill>
                <a:latin typeface="Times New Roman" pitchFamily="18" charset="0"/>
              </a:rPr>
              <a:t>/</a:t>
            </a:r>
            <a:r>
              <a:rPr lang="zh-CN" altLang="en-US" sz="2300" b="1" u="sng" dirty="0" smtClean="0">
                <a:solidFill>
                  <a:schemeClr val="tx2"/>
                </a:solidFill>
                <a:latin typeface="Times New Roman" pitchFamily="18" charset="0"/>
              </a:rPr>
              <a:t>同时</a:t>
            </a:r>
            <a:r>
              <a:rPr lang="en-US" altLang="zh-CN" sz="2300" b="1" dirty="0">
                <a:solidFill>
                  <a:schemeClr val="tx2"/>
                </a:solidFill>
                <a:latin typeface="Times New Roman" pitchFamily="18" charset="0"/>
              </a:rPr>
              <a:t>wait</a:t>
            </a:r>
            <a:r>
              <a:rPr lang="zh-CN" altLang="en-US" sz="2300" b="1" dirty="0">
                <a:solidFill>
                  <a:schemeClr val="tx2"/>
                </a:solidFill>
                <a:latin typeface="Times New Roman" pitchFamily="18" charset="0"/>
              </a:rPr>
              <a:t>操</a:t>
            </a:r>
            <a:r>
              <a:rPr lang="zh-CN" altLang="en-US" sz="2300" b="1" dirty="0" smtClean="0">
                <a:solidFill>
                  <a:schemeClr val="tx2"/>
                </a:solidFill>
                <a:latin typeface="Times New Roman" pitchFamily="18" charset="0"/>
              </a:rPr>
              <a:t>作</a:t>
            </a:r>
            <a:r>
              <a:rPr lang="en-US" altLang="zh-CN" sz="2300" b="1" baseline="30000" dirty="0" smtClean="0">
                <a:solidFill>
                  <a:schemeClr val="tx2"/>
                </a:solidFill>
                <a:latin typeface="Times New Roman" pitchFamily="18" charset="0"/>
              </a:rPr>
              <a:t>3</a:t>
            </a:r>
            <a:r>
              <a:rPr lang="zh-CN" altLang="en-US" sz="2300" dirty="0" smtClean="0">
                <a:latin typeface="Times New Roman" pitchFamily="18" charset="0"/>
              </a:rPr>
              <a:t>，即</a:t>
            </a:r>
            <a:r>
              <a:rPr lang="en-US" altLang="zh-CN" sz="2300" b="1" u="sng" dirty="0" err="1" smtClean="0">
                <a:latin typeface="Times New Roman" pitchFamily="18" charset="0"/>
              </a:rPr>
              <a:t>Swait</a:t>
            </a:r>
            <a:r>
              <a:rPr lang="en-US" altLang="zh-CN" sz="2300" dirty="0">
                <a:latin typeface="Times New Roman" pitchFamily="18" charset="0"/>
              </a:rPr>
              <a:t>/</a:t>
            </a:r>
            <a:r>
              <a:rPr lang="en-US" altLang="zh-CN" sz="2300" b="1" u="sng" dirty="0">
                <a:latin typeface="Times New Roman" pitchFamily="18" charset="0"/>
              </a:rPr>
              <a:t>Simultaneous</a:t>
            </a:r>
            <a:r>
              <a:rPr lang="en-US" altLang="zh-CN" sz="2300" u="sng" dirty="0" smtClean="0">
                <a:latin typeface="Times New Roman" pitchFamily="18" charset="0"/>
              </a:rPr>
              <a:t> </a:t>
            </a:r>
            <a:r>
              <a:rPr lang="en-US" altLang="zh-CN" sz="2300" b="1" u="sng" dirty="0" smtClean="0">
                <a:latin typeface="Times New Roman" pitchFamily="18" charset="0"/>
              </a:rPr>
              <a:t>wait</a:t>
            </a:r>
            <a:r>
              <a:rPr lang="zh-CN" altLang="en-US" sz="2300" dirty="0" smtClean="0">
                <a:latin typeface="Times New Roman" pitchFamily="18" charset="0"/>
              </a:rPr>
              <a:t>。</a:t>
            </a:r>
            <a:endParaRPr lang="en-US" altLang="zh-CN" sz="2300" dirty="0" smtClean="0">
              <a:latin typeface="Times New Roman" pitchFamily="18" charset="0"/>
            </a:endParaRPr>
          </a:p>
          <a:p>
            <a:pPr marL="342900" indent="-342900" algn="just" eaLnBrk="1" hangingPunct="1">
              <a:lnSpc>
                <a:spcPct val="125000"/>
              </a:lnSpc>
              <a:spcBef>
                <a:spcPts val="540"/>
              </a:spcBef>
              <a:buClrTx/>
              <a:buSzPct val="78000"/>
              <a:buFont typeface="Wingdings" panose="05000000000000000000" pitchFamily="2" charset="2"/>
              <a:buChar char="n"/>
            </a:pPr>
            <a:r>
              <a:rPr lang="zh-CN" altLang="en-US" sz="2300" dirty="0">
                <a:latin typeface="Times New Roman" pitchFamily="18" charset="0"/>
              </a:rPr>
              <a:t>同</a:t>
            </a:r>
            <a:r>
              <a:rPr lang="zh-CN" altLang="en-US" sz="2300" dirty="0" smtClean="0">
                <a:latin typeface="Times New Roman" pitchFamily="18" charset="0"/>
              </a:rPr>
              <a:t>理，</a:t>
            </a:r>
            <a:r>
              <a:rPr lang="en-US" altLang="zh-CN" sz="2300" dirty="0" smtClean="0">
                <a:latin typeface="Times New Roman" pitchFamily="18" charset="0"/>
              </a:rPr>
              <a:t>signal</a:t>
            </a:r>
            <a:r>
              <a:rPr lang="zh-CN" altLang="en-US" sz="2300" dirty="0" smtClean="0">
                <a:latin typeface="Times New Roman" pitchFamily="18" charset="0"/>
              </a:rPr>
              <a:t>操作也叫</a:t>
            </a:r>
            <a:r>
              <a:rPr lang="zh-CN" altLang="en-US" sz="2300" b="1" u="sng" dirty="0">
                <a:solidFill>
                  <a:schemeClr val="tx2"/>
                </a:solidFill>
                <a:latin typeface="Times New Roman" pitchFamily="18" charset="0"/>
              </a:rPr>
              <a:t>同步</a:t>
            </a:r>
            <a:r>
              <a:rPr lang="en-US" altLang="zh-CN" sz="2300" b="1" u="sng" dirty="0">
                <a:solidFill>
                  <a:schemeClr val="tx2"/>
                </a:solidFill>
                <a:latin typeface="Times New Roman" pitchFamily="18" charset="0"/>
              </a:rPr>
              <a:t>signal</a:t>
            </a:r>
            <a:r>
              <a:rPr lang="zh-CN" altLang="en-US" sz="2300" b="1" u="sng" dirty="0">
                <a:solidFill>
                  <a:schemeClr val="tx2"/>
                </a:solidFill>
                <a:latin typeface="Times New Roman" pitchFamily="18" charset="0"/>
              </a:rPr>
              <a:t>操作</a:t>
            </a:r>
            <a:r>
              <a:rPr lang="zh-CN" altLang="en-US" sz="2300" dirty="0" smtClean="0">
                <a:latin typeface="Times New Roman" pitchFamily="18" charset="0"/>
              </a:rPr>
              <a:t>。</a:t>
            </a:r>
            <a:endParaRPr lang="en-US" altLang="zh-CN" sz="2300" dirty="0" smtClean="0">
              <a:latin typeface="Times New Roman" pitchFamily="18" charset="0"/>
            </a:endParaRPr>
          </a:p>
          <a:p>
            <a:pPr marL="342900" indent="-342900" algn="just" eaLnBrk="1" hangingPunct="1">
              <a:lnSpc>
                <a:spcPct val="125000"/>
              </a:lnSpc>
              <a:spcBef>
                <a:spcPts val="540"/>
              </a:spcBef>
              <a:buClrTx/>
              <a:buSzPct val="78000"/>
              <a:buFont typeface="Wingdings" panose="05000000000000000000" pitchFamily="2" charset="2"/>
              <a:buChar char="n"/>
            </a:pPr>
            <a:r>
              <a:rPr lang="en-US" altLang="zh-CN" sz="2300" dirty="0" err="1" smtClean="0">
                <a:latin typeface="Times New Roman" pitchFamily="18" charset="0"/>
              </a:rPr>
              <a:t>Swait</a:t>
            </a:r>
            <a:r>
              <a:rPr lang="en-US" altLang="zh-CN" sz="2300" dirty="0" smtClean="0">
                <a:latin typeface="Times New Roman" pitchFamily="18" charset="0"/>
              </a:rPr>
              <a:t>( )</a:t>
            </a:r>
            <a:r>
              <a:rPr lang="zh-CN" altLang="en-US" sz="2300" dirty="0" smtClean="0">
                <a:latin typeface="Times New Roman" pitchFamily="18" charset="0"/>
              </a:rPr>
              <a:t>、</a:t>
            </a:r>
            <a:r>
              <a:rPr lang="en-US" altLang="zh-CN" sz="2300" dirty="0" err="1" smtClean="0">
                <a:latin typeface="Times New Roman" pitchFamily="18" charset="0"/>
              </a:rPr>
              <a:t>Ssignal</a:t>
            </a:r>
            <a:r>
              <a:rPr lang="en-US" altLang="zh-CN" sz="2300" dirty="0" smtClean="0">
                <a:latin typeface="Times New Roman" pitchFamily="18" charset="0"/>
              </a:rPr>
              <a:t>( ) </a:t>
            </a:r>
            <a:r>
              <a:rPr lang="zh-CN" altLang="en-US" sz="2300" dirty="0" smtClean="0">
                <a:latin typeface="Times New Roman" pitchFamily="18" charset="0"/>
              </a:rPr>
              <a:t>定义如下： </a:t>
            </a:r>
            <a:endParaRPr lang="zh-CN" altLang="en-US" sz="2300"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590F23A-AEAD-4CA0-BCF7-16C5539B2414}" type="datetime8">
              <a:rPr kumimoji="0" lang="zh-CN" altLang="en-US" sz="1400" smtClean="0"/>
              <a:t>2022年3月16日12时44分</a:t>
            </a:fld>
            <a:endParaRPr kumimoji="0" lang="en-US" altLang="zh-CN" sz="1400" smtClean="0"/>
          </a:p>
        </p:txBody>
      </p:sp>
      <p:sp>
        <p:nvSpPr>
          <p:cNvPr id="1361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6196" name="Text Box 4"/>
          <p:cNvSpPr txBox="1">
            <a:spLocks noChangeArrowheads="1"/>
          </p:cNvSpPr>
          <p:nvPr/>
        </p:nvSpPr>
        <p:spPr bwMode="auto">
          <a:xfrm>
            <a:off x="675266" y="260648"/>
            <a:ext cx="8153400" cy="583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17000"/>
              </a:lnSpc>
              <a:spcBef>
                <a:spcPct val="0"/>
              </a:spcBef>
              <a:spcAft>
                <a:spcPts val="500"/>
              </a:spcAft>
              <a:buClrTx/>
              <a:buSzTx/>
              <a:buFontTx/>
              <a:buNone/>
            </a:pPr>
            <a:r>
              <a:rPr lang="en-US" altLang="zh-CN" b="1" dirty="0" err="1" smtClean="0">
                <a:solidFill>
                  <a:schemeClr val="tx2"/>
                </a:solidFill>
                <a:latin typeface="Times New Roman" pitchFamily="18" charset="0"/>
              </a:rPr>
              <a:t>Swait</a:t>
            </a:r>
            <a:r>
              <a:rPr lang="en-US" altLang="zh-CN" b="1" dirty="0" smtClean="0">
                <a:solidFill>
                  <a:schemeClr val="tx2"/>
                </a:solidFill>
                <a:latin typeface="Times New Roman" pitchFamily="18" charset="0"/>
              </a:rPr>
              <a:t>( )</a:t>
            </a:r>
            <a:r>
              <a:rPr lang="zh-CN" altLang="en-US" b="1" dirty="0" smtClean="0">
                <a:solidFill>
                  <a:schemeClr val="tx2"/>
                </a:solidFill>
                <a:latin typeface="Times New Roman" pitchFamily="18" charset="0"/>
              </a:rPr>
              <a:t>定义：</a:t>
            </a:r>
            <a:endParaRPr lang="en-US" altLang="zh-CN" b="1" dirty="0" smtClean="0">
              <a:solidFill>
                <a:schemeClr val="tx2"/>
              </a:solidFill>
              <a:latin typeface="Times New Roman" pitchFamily="18" charset="0"/>
            </a:endParaRPr>
          </a:p>
          <a:p>
            <a:pPr eaLnBrk="1" hangingPunct="1">
              <a:lnSpc>
                <a:spcPct val="114000"/>
              </a:lnSpc>
              <a:spcBef>
                <a:spcPct val="0"/>
              </a:spcBef>
              <a:buClrTx/>
              <a:buSzTx/>
              <a:buFontTx/>
              <a:buNone/>
            </a:pPr>
            <a:r>
              <a:rPr lang="en-US" altLang="zh-CN" sz="2300" b="1" dirty="0" err="1" smtClean="0">
                <a:latin typeface="Times New Roman" pitchFamily="18" charset="0"/>
              </a:rPr>
              <a:t>Swait</a:t>
            </a:r>
            <a:r>
              <a:rPr lang="en-US" altLang="zh-CN" sz="2300" b="1" dirty="0" smtClean="0">
                <a:latin typeface="Times New Roman" pitchFamily="18" charset="0"/>
              </a:rPr>
              <a:t>(S</a:t>
            </a:r>
            <a:r>
              <a:rPr lang="en-US" altLang="zh-CN" sz="2300" b="1" baseline="-25000" dirty="0" smtClean="0">
                <a:latin typeface="Times New Roman" pitchFamily="18" charset="0"/>
              </a:rPr>
              <a:t>1</a:t>
            </a:r>
            <a:r>
              <a:rPr lang="en-US" altLang="zh-CN" sz="2300" b="1" dirty="0">
                <a:latin typeface="Times New Roman" pitchFamily="18" charset="0"/>
              </a:rPr>
              <a:t>, S</a:t>
            </a:r>
            <a:r>
              <a:rPr lang="en-US" altLang="zh-CN" sz="2300" b="1" baseline="-25000" dirty="0">
                <a:latin typeface="Times New Roman" pitchFamily="18" charset="0"/>
              </a:rPr>
              <a:t>2</a:t>
            </a:r>
            <a:r>
              <a:rPr lang="en-US" altLang="zh-CN" sz="2300" b="1" dirty="0">
                <a:latin typeface="Times New Roman" pitchFamily="18" charset="0"/>
              </a:rPr>
              <a:t>, </a:t>
            </a:r>
            <a:r>
              <a:rPr lang="en-US" altLang="zh-CN" sz="2300" b="1" dirty="0">
                <a:latin typeface="Courier New" pitchFamily="49" charset="0"/>
              </a:rPr>
              <a:t>…</a:t>
            </a:r>
            <a:r>
              <a:rPr lang="en-US" altLang="zh-CN" sz="2300" b="1" dirty="0">
                <a:latin typeface="Times New Roman" pitchFamily="18" charset="0"/>
              </a:rPr>
              <a:t>, S</a:t>
            </a:r>
            <a:r>
              <a:rPr lang="en-US" altLang="zh-CN" sz="2300" b="1" baseline="-25000" dirty="0">
                <a:latin typeface="Times New Roman" pitchFamily="18" charset="0"/>
              </a:rPr>
              <a:t>n</a:t>
            </a:r>
            <a:r>
              <a:rPr lang="en-US" altLang="zh-CN" sz="2300" b="1" dirty="0" smtClean="0">
                <a:latin typeface="Times New Roman" pitchFamily="18" charset="0"/>
              </a:rPr>
              <a:t>) {</a:t>
            </a:r>
            <a:endParaRPr lang="en-US" altLang="zh-CN" sz="2300" b="1" dirty="0">
              <a:latin typeface="Times New Roman" pitchFamily="18" charset="0"/>
            </a:endParaRPr>
          </a:p>
          <a:p>
            <a:pPr eaLnBrk="1" hangingPunct="1">
              <a:lnSpc>
                <a:spcPct val="114000"/>
              </a:lnSpc>
              <a:spcBef>
                <a:spcPct val="0"/>
              </a:spcBef>
              <a:buClrTx/>
              <a:buSzTx/>
              <a:buFontTx/>
              <a:buNone/>
            </a:pPr>
            <a:r>
              <a:rPr lang="en-US" altLang="zh-CN" sz="2300" b="1" dirty="0" smtClean="0">
                <a:latin typeface="Times New Roman" pitchFamily="18" charset="0"/>
              </a:rPr>
              <a:t>    while ( TRUE )    {</a:t>
            </a:r>
          </a:p>
          <a:p>
            <a:pPr eaLnBrk="1" hangingPunct="1">
              <a:lnSpc>
                <a:spcPct val="114000"/>
              </a:lnSpc>
              <a:spcBef>
                <a:spcPct val="0"/>
              </a:spcBef>
              <a:buClrTx/>
              <a:buSzTx/>
              <a:buFontTx/>
              <a:buNone/>
            </a:pPr>
            <a:r>
              <a:rPr lang="en-US" altLang="zh-CN" sz="2300" b="1" dirty="0" smtClean="0">
                <a:latin typeface="Times New Roman" pitchFamily="18" charset="0"/>
              </a:rPr>
              <a:t>        if  (S</a:t>
            </a:r>
            <a:r>
              <a:rPr lang="en-US" altLang="zh-CN" sz="2300" b="1" baseline="-25000" dirty="0" smtClean="0">
                <a:latin typeface="Times New Roman" pitchFamily="18" charset="0"/>
              </a:rPr>
              <a:t>1</a:t>
            </a:r>
            <a:r>
              <a:rPr lang="en-US" altLang="zh-CN" sz="2300" b="1" dirty="0" smtClean="0">
                <a:latin typeface="Times New Roman" pitchFamily="18" charset="0"/>
              </a:rPr>
              <a:t>≥</a:t>
            </a:r>
            <a:r>
              <a:rPr lang="en-US" altLang="zh-CN" sz="2300" b="1" dirty="0">
                <a:latin typeface="Times New Roman" pitchFamily="18" charset="0"/>
              </a:rPr>
              <a:t>1 </a:t>
            </a:r>
            <a:r>
              <a:rPr lang="en-US" altLang="zh-CN" sz="2300" b="1" dirty="0" smtClean="0">
                <a:solidFill>
                  <a:schemeClr val="tx2"/>
                </a:solidFill>
                <a:latin typeface="Times New Roman" pitchFamily="18" charset="0"/>
              </a:rPr>
              <a:t>&amp;&amp;</a:t>
            </a:r>
            <a:r>
              <a:rPr lang="en-US" altLang="zh-CN" sz="2300" b="1" dirty="0" smtClean="0">
                <a:latin typeface="Times New Roman" pitchFamily="18" charset="0"/>
              </a:rPr>
              <a:t> </a:t>
            </a:r>
            <a:r>
              <a:rPr lang="en-US" altLang="zh-CN" sz="2300" b="1" dirty="0">
                <a:latin typeface="Courier New" pitchFamily="49" charset="0"/>
              </a:rPr>
              <a:t>…</a:t>
            </a:r>
            <a:r>
              <a:rPr lang="en-US" altLang="zh-CN" sz="2300" b="1" dirty="0">
                <a:latin typeface="Times New Roman" pitchFamily="18" charset="0"/>
              </a:rPr>
              <a:t> and S</a:t>
            </a:r>
            <a:r>
              <a:rPr lang="en-US" altLang="zh-CN" sz="2300" b="1" baseline="-25000" dirty="0">
                <a:latin typeface="Times New Roman" pitchFamily="18" charset="0"/>
              </a:rPr>
              <a:t>n</a:t>
            </a:r>
            <a:r>
              <a:rPr lang="en-US" altLang="zh-CN" sz="2300" b="1" dirty="0">
                <a:latin typeface="Times New Roman" pitchFamily="18" charset="0"/>
              </a:rPr>
              <a:t>≥</a:t>
            </a:r>
            <a:r>
              <a:rPr lang="en-US" altLang="zh-CN" sz="2300" b="1" dirty="0" smtClean="0">
                <a:latin typeface="Times New Roman" pitchFamily="18" charset="0"/>
              </a:rPr>
              <a:t>1)  {</a:t>
            </a:r>
            <a:endParaRPr lang="en-US" altLang="zh-CN" sz="2300" b="1" dirty="0">
              <a:latin typeface="Times New Roman" pitchFamily="18" charset="0"/>
            </a:endParaRPr>
          </a:p>
          <a:p>
            <a:pPr eaLnBrk="1" hangingPunct="1">
              <a:lnSpc>
                <a:spcPct val="114000"/>
              </a:lnSpc>
              <a:spcBef>
                <a:spcPct val="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for ( </a:t>
            </a:r>
            <a:r>
              <a:rPr lang="en-US" altLang="zh-CN" sz="2300" b="1" dirty="0" err="1" smtClean="0">
                <a:latin typeface="Times New Roman" pitchFamily="18" charset="0"/>
              </a:rPr>
              <a:t>i</a:t>
            </a:r>
            <a:r>
              <a:rPr lang="en-US" altLang="zh-CN" sz="2300" b="1" dirty="0" smtClean="0">
                <a:latin typeface="Times New Roman" pitchFamily="18" charset="0"/>
              </a:rPr>
              <a:t> =1; </a:t>
            </a:r>
            <a:r>
              <a:rPr lang="en-US" altLang="zh-CN" sz="2300" b="1" dirty="0" err="1" smtClean="0">
                <a:latin typeface="Times New Roman" pitchFamily="18" charset="0"/>
              </a:rPr>
              <a:t>i</a:t>
            </a:r>
            <a:r>
              <a:rPr lang="en-US" altLang="zh-CN" sz="2300" b="1" dirty="0" smtClean="0">
                <a:latin typeface="Times New Roman" pitchFamily="18" charset="0"/>
              </a:rPr>
              <a:t>&lt;=n; </a:t>
            </a:r>
            <a:r>
              <a:rPr lang="en-US" altLang="zh-CN" sz="2300" b="1" dirty="0" err="1" smtClean="0">
                <a:latin typeface="Times New Roman" pitchFamily="18" charset="0"/>
              </a:rPr>
              <a:t>i</a:t>
            </a:r>
            <a:r>
              <a:rPr lang="en-US" altLang="zh-CN" sz="2300" b="1" dirty="0">
                <a:latin typeface="Times New Roman" pitchFamily="18" charset="0"/>
              </a:rPr>
              <a:t>++) </a:t>
            </a:r>
            <a:r>
              <a:rPr lang="en-US" altLang="zh-CN" sz="2300" b="1" dirty="0" smtClean="0">
                <a:latin typeface="Times New Roman" pitchFamily="18" charset="0"/>
              </a:rPr>
              <a:t>  S</a:t>
            </a:r>
            <a:r>
              <a:rPr lang="en-US" altLang="zh-CN" sz="2300" b="1" baseline="-25000" dirty="0" smtClean="0">
                <a:latin typeface="Times New Roman" pitchFamily="18" charset="0"/>
              </a:rPr>
              <a:t>i </a:t>
            </a:r>
            <a:r>
              <a:rPr lang="en-US" altLang="zh-CN" sz="2300" b="1" dirty="0" smtClean="0">
                <a:latin typeface="Times New Roman" pitchFamily="18" charset="0"/>
              </a:rPr>
              <a:t>--;</a:t>
            </a:r>
            <a:endParaRPr lang="en-US" altLang="zh-CN" sz="2300" b="1" dirty="0">
              <a:latin typeface="Times New Roman" pitchFamily="18" charset="0"/>
            </a:endParaRPr>
          </a:p>
          <a:p>
            <a:pPr eaLnBrk="1" hangingPunct="1">
              <a:lnSpc>
                <a:spcPct val="114000"/>
              </a:lnSpc>
              <a:spcBef>
                <a:spcPct val="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break; </a:t>
            </a:r>
            <a:endParaRPr lang="en-US" altLang="zh-CN" sz="2300" b="1" dirty="0">
              <a:latin typeface="Times New Roman" pitchFamily="18" charset="0"/>
            </a:endParaRPr>
          </a:p>
          <a:p>
            <a:pPr eaLnBrk="1" hangingPunct="1">
              <a:lnSpc>
                <a:spcPct val="114000"/>
              </a:lnSpc>
              <a:spcBef>
                <a:spcPct val="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a:t>
            </a:r>
            <a:endParaRPr lang="en-US" altLang="zh-CN" sz="2300" b="1" dirty="0">
              <a:latin typeface="Times New Roman" pitchFamily="18" charset="0"/>
            </a:endParaRPr>
          </a:p>
          <a:p>
            <a:pPr eaLnBrk="1" hangingPunct="1">
              <a:lnSpc>
                <a:spcPct val="114000"/>
              </a:lnSpc>
              <a:spcBef>
                <a:spcPct val="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else  {</a:t>
            </a:r>
            <a:endParaRPr lang="en-US" altLang="zh-CN" sz="2300" b="1" dirty="0">
              <a:latin typeface="Times New Roman" pitchFamily="18" charset="0"/>
            </a:endParaRPr>
          </a:p>
          <a:p>
            <a:pPr marL="627063" eaLnBrk="1" hangingPunct="1">
              <a:lnSpc>
                <a:spcPct val="114000"/>
              </a:lnSpc>
              <a:spcBef>
                <a:spcPct val="0"/>
              </a:spcBef>
              <a:buClrTx/>
              <a:buSzTx/>
              <a:buFontTx/>
              <a:buNone/>
            </a:pPr>
            <a:r>
              <a:rPr lang="en-US" altLang="zh-CN" sz="2300" b="1" dirty="0">
                <a:latin typeface="Times New Roman" pitchFamily="18" charset="0"/>
              </a:rPr>
              <a:t> </a:t>
            </a:r>
            <a:r>
              <a:rPr lang="en-US" altLang="zh-CN" sz="2300" b="1" dirty="0" smtClean="0">
                <a:solidFill>
                  <a:schemeClr val="tx2">
                    <a:lumMod val="40000"/>
                    <a:lumOff val="60000"/>
                  </a:schemeClr>
                </a:solidFill>
                <a:latin typeface="Times New Roman" pitchFamily="18" charset="0"/>
              </a:rPr>
              <a:t>place</a:t>
            </a:r>
            <a:r>
              <a:rPr lang="en-US" altLang="zh-CN" sz="2300" b="1" dirty="0" smtClean="0">
                <a:latin typeface="Times New Roman" pitchFamily="18" charset="0"/>
              </a:rPr>
              <a:t> </a:t>
            </a:r>
            <a:r>
              <a:rPr lang="en-US" altLang="zh-CN" sz="2300" b="1" dirty="0">
                <a:latin typeface="Times New Roman" pitchFamily="18" charset="0"/>
              </a:rPr>
              <a:t>the process in the </a:t>
            </a:r>
            <a:r>
              <a:rPr lang="en-US" altLang="zh-CN" sz="2300" b="1" u="sng" dirty="0">
                <a:solidFill>
                  <a:schemeClr val="tx2"/>
                </a:solidFill>
                <a:latin typeface="Times New Roman" pitchFamily="18" charset="0"/>
              </a:rPr>
              <a:t>waiting </a:t>
            </a:r>
            <a:r>
              <a:rPr lang="en-US" altLang="zh-CN" sz="2300" b="1" u="sng" dirty="0" smtClean="0">
                <a:solidFill>
                  <a:schemeClr val="tx2"/>
                </a:solidFill>
                <a:latin typeface="Times New Roman" pitchFamily="18" charset="0"/>
              </a:rPr>
              <a:t>queue</a:t>
            </a:r>
            <a:r>
              <a:rPr lang="en-US" altLang="zh-CN" sz="2300" b="1" baseline="30000" dirty="0" smtClean="0">
                <a:solidFill>
                  <a:schemeClr val="tx2"/>
                </a:solidFill>
                <a:latin typeface="Times New Roman" pitchFamily="18" charset="0"/>
              </a:rPr>
              <a:t>1</a:t>
            </a:r>
            <a:r>
              <a:rPr lang="en-US" altLang="zh-CN" sz="2300" b="1" u="sng" dirty="0" smtClean="0">
                <a:solidFill>
                  <a:schemeClr val="tx2"/>
                </a:solidFill>
                <a:latin typeface="Times New Roman" pitchFamily="18" charset="0"/>
              </a:rPr>
              <a:t> </a:t>
            </a:r>
            <a:r>
              <a:rPr lang="en-US" altLang="zh-CN" sz="2300" b="1" dirty="0">
                <a:latin typeface="Times New Roman" pitchFamily="18" charset="0"/>
              </a:rPr>
              <a:t>associated with the </a:t>
            </a:r>
            <a:r>
              <a:rPr lang="en-US" altLang="zh-CN" sz="2300" b="1" u="sng" dirty="0">
                <a:latin typeface="Times New Roman" pitchFamily="18" charset="0"/>
              </a:rPr>
              <a:t>first S</a:t>
            </a:r>
            <a:r>
              <a:rPr lang="en-US" altLang="zh-CN" sz="2300" b="1" u="sng" baseline="-25000" dirty="0">
                <a:latin typeface="Times New Roman" pitchFamily="18" charset="0"/>
              </a:rPr>
              <a:t>i</a:t>
            </a:r>
            <a:r>
              <a:rPr lang="en-US" altLang="zh-CN" sz="2300" b="1" u="sng" dirty="0">
                <a:latin typeface="Times New Roman" pitchFamily="18" charset="0"/>
              </a:rPr>
              <a:t> found </a:t>
            </a:r>
            <a:r>
              <a:rPr lang="en-US" altLang="zh-CN" sz="2300" b="1" u="sng" dirty="0" smtClean="0">
                <a:latin typeface="Times New Roman" pitchFamily="18" charset="0"/>
              </a:rPr>
              <a:t> </a:t>
            </a:r>
            <a:r>
              <a:rPr lang="en-US" altLang="zh-CN" sz="2300" b="1" u="sng" dirty="0">
                <a:latin typeface="Times New Roman" pitchFamily="18" charset="0"/>
              </a:rPr>
              <a:t>with </a:t>
            </a:r>
            <a:r>
              <a:rPr lang="en-US" altLang="zh-CN" sz="2300" b="1" u="sng" dirty="0">
                <a:solidFill>
                  <a:schemeClr val="tx2"/>
                </a:solidFill>
                <a:latin typeface="Times New Roman" pitchFamily="18" charset="0"/>
              </a:rPr>
              <a:t>S</a:t>
            </a:r>
            <a:r>
              <a:rPr lang="en-US" altLang="zh-CN" sz="2300" b="1" u="sng" baseline="-25000" dirty="0">
                <a:solidFill>
                  <a:schemeClr val="tx2"/>
                </a:solidFill>
                <a:latin typeface="Times New Roman" pitchFamily="18" charset="0"/>
              </a:rPr>
              <a:t>i</a:t>
            </a:r>
            <a:r>
              <a:rPr lang="zh-CN" altLang="en-US" sz="2300" b="1" u="sng" dirty="0">
                <a:latin typeface="Times New Roman" pitchFamily="18" charset="0"/>
              </a:rPr>
              <a:t>＜</a:t>
            </a:r>
            <a:r>
              <a:rPr lang="en-US" altLang="zh-CN" sz="2300" b="1" u="sng" dirty="0">
                <a:latin typeface="Times New Roman" pitchFamily="18" charset="0"/>
              </a:rPr>
              <a:t>1</a:t>
            </a:r>
            <a:r>
              <a:rPr lang="en-US" altLang="zh-CN" sz="2300" b="1" dirty="0">
                <a:latin typeface="Times New Roman" pitchFamily="18" charset="0"/>
              </a:rPr>
              <a:t>, and set the program </a:t>
            </a:r>
            <a:r>
              <a:rPr lang="en-US" altLang="zh-CN" sz="2300" b="1" dirty="0" smtClean="0">
                <a:latin typeface="Times New Roman" pitchFamily="18" charset="0"/>
              </a:rPr>
              <a:t>count</a:t>
            </a:r>
            <a:r>
              <a:rPr lang="zh-CN" altLang="en-US" sz="2300" b="1" dirty="0" smtClean="0">
                <a:latin typeface="Times New Roman" pitchFamily="18" charset="0"/>
              </a:rPr>
              <a:t>（</a:t>
            </a:r>
            <a:r>
              <a:rPr lang="en-US" altLang="zh-CN" sz="2300" dirty="0" smtClean="0">
                <a:solidFill>
                  <a:schemeClr val="tx2"/>
                </a:solidFill>
                <a:latin typeface="Times New Roman" pitchFamily="18" charset="0"/>
              </a:rPr>
              <a:t>PC</a:t>
            </a:r>
            <a:r>
              <a:rPr lang="zh-CN" altLang="en-US" sz="2300" b="1" dirty="0" smtClean="0">
                <a:latin typeface="Times New Roman" pitchFamily="18" charset="0"/>
              </a:rPr>
              <a:t>）</a:t>
            </a:r>
            <a:r>
              <a:rPr lang="en-US" altLang="zh-CN" sz="2300" b="1" dirty="0" smtClean="0">
                <a:latin typeface="Times New Roman" pitchFamily="18" charset="0"/>
              </a:rPr>
              <a:t> </a:t>
            </a:r>
            <a:r>
              <a:rPr lang="en-US" altLang="zh-CN" sz="2300" b="1" dirty="0">
                <a:latin typeface="Times New Roman" pitchFamily="18" charset="0"/>
              </a:rPr>
              <a:t>of this process to the </a:t>
            </a:r>
            <a:r>
              <a:rPr lang="en-US" altLang="zh-CN" sz="2300" b="1" u="sng" dirty="0">
                <a:latin typeface="Times New Roman" pitchFamily="18" charset="0"/>
              </a:rPr>
              <a:t>beginning of </a:t>
            </a:r>
            <a:r>
              <a:rPr lang="en-US" altLang="zh-CN" sz="2300" b="1" u="sng" dirty="0" err="1">
                <a:latin typeface="Times New Roman" pitchFamily="18" charset="0"/>
              </a:rPr>
              <a:t>Swait</a:t>
            </a:r>
            <a:r>
              <a:rPr lang="en-US" altLang="zh-CN" sz="2300" b="1" u="sng" dirty="0">
                <a:latin typeface="Times New Roman" pitchFamily="18" charset="0"/>
              </a:rPr>
              <a:t> </a:t>
            </a:r>
            <a:r>
              <a:rPr lang="en-US" altLang="zh-CN" sz="2300" b="1" u="sng" dirty="0" smtClean="0">
                <a:latin typeface="Times New Roman" pitchFamily="18" charset="0"/>
              </a:rPr>
              <a:t>operation</a:t>
            </a:r>
            <a:r>
              <a:rPr lang="en-US" altLang="zh-CN" sz="2300" b="1" baseline="30000" dirty="0" smtClean="0">
                <a:solidFill>
                  <a:schemeClr val="tx2"/>
                </a:solidFill>
                <a:latin typeface="Times New Roman" pitchFamily="18" charset="0"/>
              </a:rPr>
              <a:t>2</a:t>
            </a:r>
            <a:endParaRPr lang="en-US" altLang="zh-CN" sz="2300" b="1" u="sng" dirty="0">
              <a:latin typeface="Times New Roman" pitchFamily="18" charset="0"/>
            </a:endParaRPr>
          </a:p>
          <a:p>
            <a:pPr eaLnBrk="1" hangingPunct="1">
              <a:lnSpc>
                <a:spcPct val="114000"/>
              </a:lnSpc>
              <a:spcBef>
                <a:spcPct val="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a:t>
            </a:r>
            <a:r>
              <a:rPr lang="en-US" altLang="zh-CN" sz="2300" b="1" dirty="0">
                <a:latin typeface="Times New Roman" pitchFamily="18" charset="0"/>
              </a:rPr>
              <a:t> </a:t>
            </a:r>
            <a:r>
              <a:rPr lang="en-US" altLang="zh-CN" sz="2300" b="1" dirty="0" smtClean="0">
                <a:latin typeface="Times New Roman" pitchFamily="18" charset="0"/>
              </a:rPr>
              <a:t>      }  // if </a:t>
            </a:r>
            <a:endParaRPr lang="en-US" altLang="zh-CN" sz="2300" b="1" dirty="0">
              <a:latin typeface="Times New Roman" pitchFamily="18" charset="0"/>
            </a:endParaRPr>
          </a:p>
          <a:p>
            <a:pPr eaLnBrk="1" hangingPunct="1">
              <a:lnSpc>
                <a:spcPct val="114000"/>
              </a:lnSpc>
              <a:spcBef>
                <a:spcPct val="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//while</a:t>
            </a:r>
          </a:p>
          <a:p>
            <a:pPr eaLnBrk="1" hangingPunct="1">
              <a:lnSpc>
                <a:spcPct val="114000"/>
              </a:lnSpc>
              <a:spcBef>
                <a:spcPct val="0"/>
              </a:spcBef>
              <a:buClrTx/>
              <a:buSzTx/>
              <a:buFontTx/>
              <a:buNone/>
            </a:pPr>
            <a:r>
              <a:rPr lang="en-US" altLang="zh-CN" sz="2300" b="1" dirty="0" smtClean="0">
                <a:latin typeface="Times New Roman" pitchFamily="18" charset="0"/>
              </a:rPr>
              <a:t>}  //</a:t>
            </a:r>
            <a:r>
              <a:rPr lang="en-US" altLang="zh-CN" sz="2300" b="1" dirty="0" err="1" smtClean="0">
                <a:latin typeface="Times New Roman" pitchFamily="18" charset="0"/>
              </a:rPr>
              <a:t>Swait</a:t>
            </a:r>
            <a:r>
              <a:rPr lang="en-US" altLang="zh-CN" sz="2300" b="1" dirty="0" smtClean="0">
                <a:latin typeface="Times New Roman" pitchFamily="18" charset="0"/>
              </a:rPr>
              <a:t>( )</a:t>
            </a:r>
            <a:endParaRPr lang="en-US" altLang="zh-CN" sz="2300" b="1" dirty="0">
              <a:latin typeface="Times New Roman" pitchFamily="18" charset="0"/>
            </a:endParaRPr>
          </a:p>
        </p:txBody>
      </p:sp>
      <p:cxnSp>
        <p:nvCxnSpPr>
          <p:cNvPr id="5" name="直接箭头连接符 4"/>
          <p:cNvCxnSpPr/>
          <p:nvPr/>
        </p:nvCxnSpPr>
        <p:spPr bwMode="auto">
          <a:xfrm flipH="1" flipV="1">
            <a:off x="1403649" y="1556792"/>
            <a:ext cx="2664296" cy="3024336"/>
          </a:xfrm>
          <a:prstGeom prst="straightConnector1">
            <a:avLst/>
          </a:prstGeom>
          <a:noFill/>
          <a:ln w="19050" cap="flat" cmpd="sng" algn="ctr">
            <a:solidFill>
              <a:srgbClr val="F38635"/>
            </a:solidFill>
            <a:prstDash val="sysDash"/>
            <a:round/>
            <a:headEnd type="none" w="med" len="med"/>
            <a:tailEnd type="arrow"/>
          </a:ln>
          <a:effectLst/>
        </p:spPr>
      </p:cxnSp>
      <p:cxnSp>
        <p:nvCxnSpPr>
          <p:cNvPr id="6" name="直接箭头连接符 5"/>
          <p:cNvCxnSpPr/>
          <p:nvPr/>
        </p:nvCxnSpPr>
        <p:spPr bwMode="auto">
          <a:xfrm>
            <a:off x="971600" y="692696"/>
            <a:ext cx="1512168" cy="1016496"/>
          </a:xfrm>
          <a:prstGeom prst="straightConnector1">
            <a:avLst/>
          </a:prstGeom>
          <a:noFill/>
          <a:ln w="19050" cap="flat" cmpd="sng" algn="ctr">
            <a:solidFill>
              <a:srgbClr val="F38635"/>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590F23A-AEAD-4CA0-BCF7-16C5539B2414}" type="datetime8">
              <a:rPr kumimoji="0" lang="zh-CN" altLang="en-US" sz="1400" smtClean="0"/>
              <a:t>2022年3月16日12时44分</a:t>
            </a:fld>
            <a:endParaRPr kumimoji="0" lang="en-US" altLang="zh-CN" sz="1400" dirty="0" smtClean="0"/>
          </a:p>
        </p:txBody>
      </p:sp>
      <p:sp>
        <p:nvSpPr>
          <p:cNvPr id="1361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6196" name="Text Box 4"/>
          <p:cNvSpPr txBox="1">
            <a:spLocks noChangeArrowheads="1"/>
          </p:cNvSpPr>
          <p:nvPr/>
        </p:nvSpPr>
        <p:spPr bwMode="auto">
          <a:xfrm>
            <a:off x="667072" y="548680"/>
            <a:ext cx="8153400" cy="454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26000"/>
              </a:lnSpc>
              <a:spcBef>
                <a:spcPct val="0"/>
              </a:spcBef>
              <a:spcAft>
                <a:spcPts val="800"/>
              </a:spcAft>
              <a:buClrTx/>
              <a:buSzTx/>
            </a:pPr>
            <a:r>
              <a:rPr lang="en-US" altLang="zh-CN" b="1" dirty="0" err="1">
                <a:solidFill>
                  <a:schemeClr val="tx2"/>
                </a:solidFill>
                <a:latin typeface="Times New Roman" pitchFamily="18" charset="0"/>
              </a:rPr>
              <a:t>Ssignal</a:t>
            </a:r>
            <a:r>
              <a:rPr lang="en-US" altLang="zh-CN" b="1" dirty="0">
                <a:solidFill>
                  <a:schemeClr val="tx2"/>
                </a:solidFill>
                <a:latin typeface="Times New Roman" pitchFamily="18" charset="0"/>
              </a:rPr>
              <a:t>( )</a:t>
            </a:r>
            <a:r>
              <a:rPr lang="zh-CN" altLang="en-US" b="1" dirty="0">
                <a:solidFill>
                  <a:schemeClr val="tx2"/>
                </a:solidFill>
                <a:latin typeface="Times New Roman" pitchFamily="18" charset="0"/>
              </a:rPr>
              <a:t>定义：</a:t>
            </a:r>
            <a:endParaRPr lang="en-US" altLang="zh-CN" b="1" dirty="0">
              <a:solidFill>
                <a:schemeClr val="tx2"/>
              </a:solidFill>
              <a:latin typeface="Times New Roman" pitchFamily="18" charset="0"/>
            </a:endParaRPr>
          </a:p>
          <a:p>
            <a:pPr eaLnBrk="1" hangingPunct="1">
              <a:lnSpc>
                <a:spcPct val="117000"/>
              </a:lnSpc>
              <a:spcBef>
                <a:spcPct val="0"/>
              </a:spcBef>
              <a:buClrTx/>
              <a:buSzTx/>
              <a:buFontTx/>
              <a:buNone/>
            </a:pPr>
            <a:r>
              <a:rPr lang="zh-CN" altLang="en-US" sz="2200" b="1" dirty="0" smtClean="0">
                <a:latin typeface="Times New Roman" pitchFamily="18" charset="0"/>
              </a:rPr>
              <a:t> </a:t>
            </a:r>
            <a:r>
              <a:rPr lang="en-US" altLang="zh-CN" sz="2300" b="1" dirty="0" err="1">
                <a:latin typeface="Times New Roman" pitchFamily="18" charset="0"/>
              </a:rPr>
              <a:t>Swait</a:t>
            </a:r>
            <a:r>
              <a:rPr lang="en-US" altLang="zh-CN" sz="2300" b="1" dirty="0">
                <a:latin typeface="Times New Roman" pitchFamily="18" charset="0"/>
              </a:rPr>
              <a:t>(S</a:t>
            </a:r>
            <a:r>
              <a:rPr lang="en-US" altLang="zh-CN" sz="2300" b="1" baseline="-25000" dirty="0">
                <a:latin typeface="Times New Roman" pitchFamily="18" charset="0"/>
              </a:rPr>
              <a:t>1</a:t>
            </a:r>
            <a:r>
              <a:rPr lang="en-US" altLang="zh-CN" sz="2300" b="1" dirty="0">
                <a:latin typeface="Times New Roman" pitchFamily="18" charset="0"/>
              </a:rPr>
              <a:t>, S</a:t>
            </a:r>
            <a:r>
              <a:rPr lang="en-US" altLang="zh-CN" sz="2300" b="1" baseline="-25000" dirty="0">
                <a:latin typeface="Times New Roman" pitchFamily="18" charset="0"/>
              </a:rPr>
              <a:t>2</a:t>
            </a:r>
            <a:r>
              <a:rPr lang="en-US" altLang="zh-CN" sz="2300" b="1" dirty="0">
                <a:latin typeface="Times New Roman" pitchFamily="18" charset="0"/>
              </a:rPr>
              <a:t>, </a:t>
            </a:r>
            <a:r>
              <a:rPr lang="en-US" altLang="zh-CN" sz="2300" b="1" dirty="0">
                <a:latin typeface="Courier New" pitchFamily="49" charset="0"/>
              </a:rPr>
              <a:t>…</a:t>
            </a:r>
            <a:r>
              <a:rPr lang="en-US" altLang="zh-CN" sz="2300" b="1" dirty="0">
                <a:latin typeface="Times New Roman" pitchFamily="18" charset="0"/>
              </a:rPr>
              <a:t>, S</a:t>
            </a:r>
            <a:r>
              <a:rPr lang="en-US" altLang="zh-CN" sz="2300" b="1" baseline="-25000" dirty="0">
                <a:latin typeface="Times New Roman" pitchFamily="18" charset="0"/>
              </a:rPr>
              <a:t>n</a:t>
            </a:r>
            <a:r>
              <a:rPr lang="en-US" altLang="zh-CN" sz="2300" b="1" dirty="0" smtClean="0">
                <a:latin typeface="Times New Roman" pitchFamily="18" charset="0"/>
              </a:rPr>
              <a:t>)</a:t>
            </a:r>
            <a:r>
              <a:rPr lang="en-US" altLang="zh-CN" sz="2300" b="1" dirty="0">
                <a:latin typeface="Times New Roman" pitchFamily="18" charset="0"/>
              </a:rPr>
              <a:t></a:t>
            </a:r>
          </a:p>
          <a:p>
            <a:pPr eaLnBrk="1" hangingPunct="1">
              <a:lnSpc>
                <a:spcPct val="117000"/>
              </a:lnSpc>
              <a:spcBef>
                <a:spcPct val="0"/>
              </a:spcBef>
              <a:buClrTx/>
              <a:buSzTx/>
              <a:buFontTx/>
              <a:buNone/>
            </a:pPr>
            <a:r>
              <a:rPr lang="en-US" altLang="zh-CN" sz="2300" b="1" dirty="0">
                <a:latin typeface="Times New Roman" pitchFamily="18" charset="0"/>
              </a:rPr>
              <a:t>     while ( TRUE )    {</a:t>
            </a:r>
          </a:p>
          <a:p>
            <a:pPr eaLnBrk="1" hangingPunct="1">
              <a:lnSpc>
                <a:spcPct val="117000"/>
              </a:lnSpc>
              <a:spcBef>
                <a:spcPct val="0"/>
              </a:spcBef>
              <a:buClrTx/>
              <a:buSzTx/>
              <a:buFontTx/>
              <a:buNone/>
            </a:pPr>
            <a:r>
              <a:rPr lang="en-US" altLang="zh-CN" sz="2300" b="1" dirty="0" smtClean="0">
                <a:latin typeface="Times New Roman" pitchFamily="18" charset="0"/>
              </a:rPr>
              <a:t>         for </a:t>
            </a:r>
            <a:r>
              <a:rPr lang="en-US" altLang="zh-CN" sz="2300" b="1" dirty="0">
                <a:latin typeface="Times New Roman" pitchFamily="18" charset="0"/>
              </a:rPr>
              <a:t>( </a:t>
            </a:r>
            <a:r>
              <a:rPr lang="en-US" altLang="zh-CN" sz="2300" b="1" dirty="0" err="1">
                <a:latin typeface="Times New Roman" pitchFamily="18" charset="0"/>
              </a:rPr>
              <a:t>i</a:t>
            </a:r>
            <a:r>
              <a:rPr lang="en-US" altLang="zh-CN" sz="2300" b="1" dirty="0">
                <a:latin typeface="Times New Roman" pitchFamily="18" charset="0"/>
              </a:rPr>
              <a:t> =1; </a:t>
            </a:r>
            <a:r>
              <a:rPr lang="en-US" altLang="zh-CN" sz="2300" b="1" dirty="0" err="1">
                <a:latin typeface="Times New Roman" pitchFamily="18" charset="0"/>
              </a:rPr>
              <a:t>i</a:t>
            </a:r>
            <a:r>
              <a:rPr lang="en-US" altLang="zh-CN" sz="2300" b="1" dirty="0">
                <a:latin typeface="Times New Roman" pitchFamily="18" charset="0"/>
              </a:rPr>
              <a:t>&lt;=n; </a:t>
            </a:r>
            <a:r>
              <a:rPr lang="en-US" altLang="zh-CN" sz="2300" b="1" dirty="0" err="1">
                <a:latin typeface="Times New Roman" pitchFamily="18" charset="0"/>
              </a:rPr>
              <a:t>i</a:t>
            </a:r>
            <a:r>
              <a:rPr lang="en-US" altLang="zh-CN" sz="2300" b="1" dirty="0">
                <a:latin typeface="Times New Roman" pitchFamily="18" charset="0"/>
              </a:rPr>
              <a:t>++)  </a:t>
            </a:r>
            <a:r>
              <a:rPr lang="en-US" altLang="zh-CN" sz="2300" b="1" dirty="0" smtClean="0">
                <a:latin typeface="Times New Roman" pitchFamily="18" charset="0"/>
              </a:rPr>
              <a:t>{</a:t>
            </a:r>
          </a:p>
          <a:p>
            <a:pPr eaLnBrk="1" hangingPunct="1">
              <a:lnSpc>
                <a:spcPct val="117000"/>
              </a:lnSpc>
              <a:spcBef>
                <a:spcPct val="0"/>
              </a:spcBef>
              <a:buClrTx/>
              <a:buSzTx/>
            </a:pPr>
            <a:r>
              <a:rPr lang="en-US" altLang="zh-CN" sz="2300" b="1" dirty="0">
                <a:latin typeface="Times New Roman" pitchFamily="18" charset="0"/>
              </a:rPr>
              <a:t> </a:t>
            </a:r>
            <a:r>
              <a:rPr lang="en-US" altLang="zh-CN" sz="2300" b="1" dirty="0" smtClean="0">
                <a:latin typeface="Times New Roman" pitchFamily="18" charset="0"/>
              </a:rPr>
              <a:t>            </a:t>
            </a:r>
            <a:r>
              <a:rPr lang="en-US" altLang="zh-CN" sz="2300" b="1" dirty="0">
                <a:latin typeface="Times New Roman" pitchFamily="18" charset="0"/>
              </a:rPr>
              <a:t>S</a:t>
            </a:r>
            <a:r>
              <a:rPr lang="en-US" altLang="zh-CN" sz="2300" b="1" baseline="-25000" dirty="0">
                <a:latin typeface="Times New Roman" pitchFamily="18" charset="0"/>
              </a:rPr>
              <a:t>i </a:t>
            </a:r>
            <a:r>
              <a:rPr lang="en-US" altLang="zh-CN" sz="2300" b="1" dirty="0" smtClean="0">
                <a:latin typeface="Times New Roman" pitchFamily="18" charset="0"/>
              </a:rPr>
              <a:t>++;  </a:t>
            </a:r>
            <a:r>
              <a:rPr lang="en-US" altLang="zh-CN" sz="2300" b="1" baseline="30000" dirty="0" smtClean="0">
                <a:solidFill>
                  <a:schemeClr val="tx2"/>
                </a:solidFill>
                <a:latin typeface="Times New Roman" pitchFamily="18" charset="0"/>
              </a:rPr>
              <a:t> </a:t>
            </a:r>
            <a:r>
              <a:rPr lang="en-US" altLang="zh-CN" sz="2300" b="1" dirty="0" smtClean="0">
                <a:solidFill>
                  <a:schemeClr val="tx2"/>
                </a:solidFill>
                <a:latin typeface="Times New Roman" pitchFamily="18" charset="0"/>
              </a:rPr>
              <a:t> </a:t>
            </a:r>
            <a:r>
              <a:rPr lang="en-US" altLang="zh-CN" sz="2300" b="1" dirty="0" smtClean="0">
                <a:latin typeface="Times New Roman" pitchFamily="18" charset="0"/>
              </a:rPr>
              <a:t>   </a:t>
            </a:r>
          </a:p>
          <a:p>
            <a:pPr marL="979488" eaLnBrk="1" hangingPunct="1">
              <a:lnSpc>
                <a:spcPct val="117000"/>
              </a:lnSpc>
              <a:spcBef>
                <a:spcPct val="0"/>
              </a:spcBef>
              <a:buClrTx/>
              <a:buSzTx/>
            </a:pPr>
            <a:r>
              <a:rPr lang="en-US" altLang="zh-CN" sz="2300" b="1" dirty="0">
                <a:solidFill>
                  <a:schemeClr val="tx2">
                    <a:lumMod val="40000"/>
                    <a:lumOff val="60000"/>
                  </a:schemeClr>
                </a:solidFill>
                <a:latin typeface="Times New Roman" pitchFamily="18" charset="0"/>
              </a:rPr>
              <a:t>Remove</a:t>
            </a:r>
            <a:r>
              <a:rPr lang="en-US" altLang="zh-CN" sz="2300" b="1" dirty="0" smtClean="0">
                <a:latin typeface="Times New Roman" pitchFamily="18" charset="0"/>
              </a:rPr>
              <a:t> </a:t>
            </a:r>
            <a:r>
              <a:rPr lang="en-US" altLang="zh-CN" sz="2300" b="1" dirty="0">
                <a:latin typeface="Times New Roman" pitchFamily="18" charset="0"/>
              </a:rPr>
              <a:t>all the process </a:t>
            </a:r>
            <a:r>
              <a:rPr lang="en-US" altLang="zh-CN" sz="2300" b="1" u="sng" dirty="0">
                <a:solidFill>
                  <a:schemeClr val="tx2"/>
                </a:solidFill>
                <a:latin typeface="Times New Roman" pitchFamily="18" charset="0"/>
              </a:rPr>
              <a:t>waiting in the queue </a:t>
            </a:r>
            <a:r>
              <a:rPr lang="en-US" altLang="zh-CN" sz="2300" b="1" dirty="0">
                <a:latin typeface="Times New Roman" pitchFamily="18" charset="0"/>
              </a:rPr>
              <a:t>associated with </a:t>
            </a:r>
            <a:r>
              <a:rPr lang="en-US" altLang="zh-CN" sz="2300" b="1" dirty="0">
                <a:solidFill>
                  <a:schemeClr val="tx2"/>
                </a:solidFill>
                <a:latin typeface="Times New Roman" pitchFamily="18" charset="0"/>
              </a:rPr>
              <a:t>S</a:t>
            </a:r>
            <a:r>
              <a:rPr lang="en-US" altLang="zh-CN" sz="2300" b="1" baseline="-25000" dirty="0">
                <a:solidFill>
                  <a:schemeClr val="tx2"/>
                </a:solidFill>
                <a:latin typeface="Times New Roman" pitchFamily="18" charset="0"/>
              </a:rPr>
              <a:t>i</a:t>
            </a:r>
            <a:r>
              <a:rPr lang="en-US" altLang="zh-CN" sz="2300" b="1" dirty="0">
                <a:latin typeface="Times New Roman" pitchFamily="18" charset="0"/>
              </a:rPr>
              <a:t> into the </a:t>
            </a:r>
            <a:r>
              <a:rPr lang="en-US" altLang="zh-CN" sz="2300" b="1" u="sng" dirty="0">
                <a:solidFill>
                  <a:schemeClr val="tx2"/>
                </a:solidFill>
                <a:latin typeface="Times New Roman" pitchFamily="18" charset="0"/>
              </a:rPr>
              <a:t>ready queue</a:t>
            </a:r>
            <a:r>
              <a:rPr lang="en-US" altLang="zh-CN" sz="2300" b="1" dirty="0">
                <a:latin typeface="Times New Roman" pitchFamily="18" charset="0"/>
              </a:rPr>
              <a:t>.</a:t>
            </a:r>
            <a:r>
              <a:rPr lang="en-US" altLang="zh-CN" sz="2300" b="1" dirty="0" smtClean="0">
                <a:latin typeface="Times New Roman" pitchFamily="18" charset="0"/>
              </a:rPr>
              <a:t></a:t>
            </a:r>
            <a:r>
              <a:rPr lang="en-US" altLang="zh-CN" sz="2100" b="1" dirty="0" smtClean="0">
                <a:latin typeface="Times New Roman" pitchFamily="18" charset="0"/>
              </a:rPr>
              <a:t>/* </a:t>
            </a:r>
            <a:r>
              <a:rPr lang="zh-CN" altLang="en-US" sz="2100" b="1" dirty="0" smtClean="0">
                <a:latin typeface="Times New Roman" pitchFamily="18" charset="0"/>
              </a:rPr>
              <a:t>如果有阻塞进程</a:t>
            </a:r>
            <a:r>
              <a:rPr lang="en-US" altLang="zh-CN" sz="2100" b="1" dirty="0" smtClean="0">
                <a:latin typeface="Times New Roman" pitchFamily="18" charset="0"/>
              </a:rPr>
              <a:t>…*/</a:t>
            </a:r>
            <a:endParaRPr lang="en-US" altLang="zh-CN" sz="2100" b="1" dirty="0">
              <a:latin typeface="Times New Roman" pitchFamily="18" charset="0"/>
            </a:endParaRPr>
          </a:p>
          <a:p>
            <a:pPr eaLnBrk="1" hangingPunct="1">
              <a:lnSpc>
                <a:spcPct val="117000"/>
              </a:lnSpc>
              <a:spcBef>
                <a:spcPct val="0"/>
              </a:spcBef>
              <a:buClrTx/>
              <a:buSzTx/>
              <a:buFontTx/>
              <a:buNone/>
            </a:pPr>
            <a:r>
              <a:rPr lang="en-US" altLang="zh-CN" sz="2300" b="1" dirty="0" smtClean="0">
                <a:latin typeface="Times New Roman" pitchFamily="18" charset="0"/>
              </a:rPr>
              <a:t>          }  // for</a:t>
            </a:r>
            <a:endParaRPr lang="en-US" altLang="zh-CN" sz="2300" b="1" dirty="0">
              <a:latin typeface="Times New Roman" pitchFamily="18" charset="0"/>
            </a:endParaRPr>
          </a:p>
          <a:p>
            <a:pPr eaLnBrk="1" hangingPunct="1">
              <a:lnSpc>
                <a:spcPct val="117000"/>
              </a:lnSpc>
              <a:spcBef>
                <a:spcPct val="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 while</a:t>
            </a:r>
          </a:p>
          <a:p>
            <a:pPr eaLnBrk="1" hangingPunct="1">
              <a:lnSpc>
                <a:spcPct val="117000"/>
              </a:lnSpc>
              <a:spcBef>
                <a:spcPct val="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  // </a:t>
            </a:r>
            <a:r>
              <a:rPr lang="en-US" altLang="zh-CN" sz="2300" b="1" dirty="0" err="1" smtClean="0">
                <a:latin typeface="Times New Roman" pitchFamily="18" charset="0"/>
              </a:rPr>
              <a:t>Swait</a:t>
            </a:r>
            <a:r>
              <a:rPr lang="en-US" altLang="zh-CN" sz="2300" b="1" dirty="0" smtClean="0">
                <a:latin typeface="Times New Roman" pitchFamily="18" charset="0"/>
              </a:rPr>
              <a:t>     </a:t>
            </a:r>
            <a:endParaRPr lang="en-US" altLang="zh-CN" sz="2300" b="1" dirty="0">
              <a:latin typeface="Times New Roman" pitchFamily="18" charset="0"/>
            </a:endParaRPr>
          </a:p>
        </p:txBody>
      </p:sp>
    </p:spTree>
    <p:extLst>
      <p:ext uri="{BB962C8B-B14F-4D97-AF65-F5344CB8AC3E}">
        <p14:creationId xmlns:p14="http://schemas.microsoft.com/office/powerpoint/2010/main" val="1819772601"/>
      </p:ext>
    </p:extLst>
  </p:cSld>
  <p:clrMapOvr>
    <a:masterClrMapping/>
  </p:clrMapOvr>
  <p:transition>
    <p:pull dir="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eaLnBrk="1" hangingPunct="1"/>
            <a:r>
              <a:rPr lang="en-US" altLang="zh-CN" dirty="0">
                <a:latin typeface="黑体" pitchFamily="2" charset="-122"/>
                <a:ea typeface="黑体" pitchFamily="2" charset="-122"/>
              </a:rPr>
              <a:t>4. </a:t>
            </a:r>
            <a:r>
              <a:rPr lang="zh-CN" altLang="en-US" dirty="0">
                <a:latin typeface="黑体" pitchFamily="2" charset="-122"/>
                <a:ea typeface="黑体" pitchFamily="2" charset="-122"/>
              </a:rPr>
              <a:t>信号量</a:t>
            </a:r>
            <a:r>
              <a:rPr lang="zh-CN" altLang="en-US" dirty="0" smtClean="0">
                <a:latin typeface="黑体" pitchFamily="2" charset="-122"/>
                <a:ea typeface="黑体" pitchFamily="2" charset="-122"/>
              </a:rPr>
              <a:t>集</a:t>
            </a:r>
            <a:r>
              <a:rPr lang="en-US" altLang="zh-CN" dirty="0">
                <a:solidFill>
                  <a:schemeClr val="tx2"/>
                </a:solidFill>
                <a:latin typeface="Times New Roman" pitchFamily="18" charset="0"/>
              </a:rPr>
              <a:t>(</a:t>
            </a:r>
            <a:r>
              <a:rPr lang="zh-CN" altLang="en-US" sz="2500" dirty="0">
                <a:solidFill>
                  <a:schemeClr val="tx1"/>
                </a:solidFill>
                <a:latin typeface="Times New Roman" pitchFamily="18" charset="0"/>
              </a:rPr>
              <a:t>一次分配</a:t>
            </a:r>
            <a:r>
              <a:rPr lang="zh-CN" altLang="en-US" sz="2500" dirty="0">
                <a:solidFill>
                  <a:schemeClr val="tx2"/>
                </a:solidFill>
                <a:latin typeface="Times New Roman" pitchFamily="18" charset="0"/>
              </a:rPr>
              <a:t>多类</a:t>
            </a:r>
            <a:r>
              <a:rPr lang="zh-CN" altLang="en-US" sz="2500" dirty="0">
                <a:solidFill>
                  <a:schemeClr val="tx1"/>
                </a:solidFill>
                <a:latin typeface="Times New Roman" pitchFamily="18" charset="0"/>
              </a:rPr>
              <a:t>资源，每类资</a:t>
            </a:r>
            <a:r>
              <a:rPr lang="zh-CN" altLang="en-US" sz="2500" dirty="0" smtClean="0">
                <a:solidFill>
                  <a:schemeClr val="tx1"/>
                </a:solidFill>
                <a:latin typeface="Times New Roman" pitchFamily="18" charset="0"/>
              </a:rPr>
              <a:t>源可分配</a:t>
            </a:r>
            <a:r>
              <a:rPr lang="zh-CN" altLang="en-US" sz="2500" dirty="0">
                <a:solidFill>
                  <a:schemeClr val="tx2"/>
                </a:solidFill>
                <a:latin typeface="Times New Roman" pitchFamily="18" charset="0"/>
              </a:rPr>
              <a:t>多个</a:t>
            </a:r>
            <a:r>
              <a:rPr lang="en-US" altLang="zh-CN" dirty="0">
                <a:solidFill>
                  <a:schemeClr val="tx2"/>
                </a:solidFill>
                <a:latin typeface="Times New Roman" pitchFamily="18" charset="0"/>
              </a:rPr>
              <a:t>)</a:t>
            </a:r>
            <a:r>
              <a:rPr lang="zh-CN" altLang="en-US" dirty="0" smtClean="0"/>
              <a:t>　　</a:t>
            </a:r>
          </a:p>
        </p:txBody>
      </p:sp>
      <p:sp>
        <p:nvSpPr>
          <p:cNvPr id="74755" name="Rectangle 3"/>
          <p:cNvSpPr>
            <a:spLocks noGrp="1" noChangeArrowheads="1"/>
          </p:cNvSpPr>
          <p:nvPr>
            <p:ph idx="1"/>
          </p:nvPr>
        </p:nvSpPr>
        <p:spPr>
          <a:xfrm>
            <a:off x="323528" y="764704"/>
            <a:ext cx="8540750" cy="5400600"/>
          </a:xfrm>
        </p:spPr>
        <p:txBody>
          <a:bodyPr/>
          <a:lstStyle/>
          <a:p>
            <a:pPr algn="just" eaLnBrk="1" hangingPunct="1">
              <a:lnSpc>
                <a:spcPct val="120000"/>
              </a:lnSpc>
              <a:spcBef>
                <a:spcPts val="300"/>
              </a:spcBef>
              <a:buClrTx/>
              <a:buSzPct val="78000"/>
              <a:buFont typeface="Wingdings" panose="05000000000000000000" pitchFamily="2" charset="2"/>
              <a:buChar char="n"/>
            </a:pPr>
            <a:r>
              <a:rPr kumimoji="1" lang="zh-CN" altLang="en-US" sz="2800" b="1" kern="1200" dirty="0">
                <a:latin typeface="Times New Roman" pitchFamily="18" charset="0"/>
                <a:ea typeface="宋体" pitchFamily="2" charset="-122"/>
              </a:rPr>
              <a:t>问题：</a:t>
            </a:r>
            <a:endParaRPr kumimoji="1" lang="en-US" altLang="zh-CN" sz="2800" b="1" kern="1200" dirty="0">
              <a:latin typeface="Times New Roman" pitchFamily="18" charset="0"/>
              <a:ea typeface="宋体" pitchFamily="2" charset="-122"/>
            </a:endParaRPr>
          </a:p>
          <a:p>
            <a:pPr eaLnBrk="1" hangingPunct="1">
              <a:lnSpc>
                <a:spcPct val="120000"/>
              </a:lnSpc>
              <a:spcBef>
                <a:spcPts val="300"/>
              </a:spcBef>
              <a:buFont typeface="Wingdings" panose="05000000000000000000" pitchFamily="2" charset="2"/>
              <a:buChar char="Ø"/>
            </a:pPr>
            <a:r>
              <a:rPr lang="zh-CN" altLang="en-US" sz="2500" dirty="0" smtClean="0"/>
              <a:t>在记</a:t>
            </a:r>
            <a:r>
              <a:rPr lang="zh-CN" altLang="en-US" sz="2500" dirty="0"/>
              <a:t>录型信号量机制中，</a:t>
            </a:r>
            <a:r>
              <a:rPr lang="en-US" altLang="zh-CN" sz="2500" dirty="0"/>
              <a:t>wait(S)</a:t>
            </a:r>
            <a:r>
              <a:rPr lang="zh-CN" altLang="en-US" sz="2500" dirty="0"/>
              <a:t>或</a:t>
            </a:r>
            <a:r>
              <a:rPr lang="en-US" altLang="zh-CN" sz="2500" dirty="0"/>
              <a:t>signal(S)</a:t>
            </a:r>
            <a:r>
              <a:rPr lang="zh-CN" altLang="en-US" sz="2500" dirty="0"/>
              <a:t>操作仅能对信号</a:t>
            </a:r>
            <a:r>
              <a:rPr lang="zh-CN" altLang="en-US" sz="2500" dirty="0" smtClean="0"/>
              <a:t>量</a:t>
            </a:r>
            <a:r>
              <a:rPr lang="zh-CN" altLang="en-US" sz="2500" dirty="0" smtClean="0">
                <a:solidFill>
                  <a:schemeClr val="tx2"/>
                </a:solidFill>
              </a:rPr>
              <a:t>加</a:t>
            </a:r>
            <a:r>
              <a:rPr lang="en-US" altLang="zh-CN" sz="2500" dirty="0">
                <a:solidFill>
                  <a:schemeClr val="tx2"/>
                </a:solidFill>
              </a:rPr>
              <a:t>1</a:t>
            </a:r>
            <a:r>
              <a:rPr lang="zh-CN" altLang="en-US" sz="2500" dirty="0"/>
              <a:t>或</a:t>
            </a:r>
            <a:r>
              <a:rPr lang="zh-CN" altLang="en-US" sz="2500" dirty="0">
                <a:solidFill>
                  <a:schemeClr val="tx2"/>
                </a:solidFill>
              </a:rPr>
              <a:t>减</a:t>
            </a:r>
            <a:r>
              <a:rPr lang="en-US" altLang="zh-CN" sz="2500" dirty="0">
                <a:solidFill>
                  <a:schemeClr val="tx2"/>
                </a:solidFill>
              </a:rPr>
              <a:t>1</a:t>
            </a:r>
            <a:r>
              <a:rPr lang="zh-CN" altLang="en-US" sz="2500" dirty="0">
                <a:solidFill>
                  <a:schemeClr val="tx2"/>
                </a:solidFill>
              </a:rPr>
              <a:t>操作</a:t>
            </a:r>
            <a:r>
              <a:rPr lang="zh-CN" altLang="en-US" sz="2500" dirty="0" smtClean="0"/>
              <a:t>，即：每</a:t>
            </a:r>
            <a:r>
              <a:rPr lang="zh-CN" altLang="en-US" sz="2500" dirty="0"/>
              <a:t>次只能对某类临界资源进行</a:t>
            </a:r>
            <a:r>
              <a:rPr lang="zh-CN" altLang="en-US" sz="2500" dirty="0">
                <a:solidFill>
                  <a:schemeClr val="tx2"/>
                </a:solidFill>
              </a:rPr>
              <a:t>一个单位</a:t>
            </a:r>
            <a:r>
              <a:rPr lang="zh-CN" altLang="en-US" sz="2500" dirty="0"/>
              <a:t>的申请或释放</a:t>
            </a:r>
            <a:r>
              <a:rPr lang="zh-CN" altLang="en-US" sz="2500" dirty="0" smtClean="0"/>
              <a:t>。</a:t>
            </a:r>
            <a:endParaRPr lang="en-US" altLang="zh-CN" sz="2500" dirty="0" smtClean="0"/>
          </a:p>
          <a:p>
            <a:pPr eaLnBrk="1" hangingPunct="1">
              <a:lnSpc>
                <a:spcPct val="120000"/>
              </a:lnSpc>
              <a:spcBef>
                <a:spcPts val="300"/>
              </a:spcBef>
              <a:buFont typeface="Wingdings" panose="05000000000000000000" pitchFamily="2" charset="2"/>
              <a:buChar char="Ø"/>
            </a:pPr>
            <a:r>
              <a:rPr lang="zh-CN" altLang="en-US" sz="2500" dirty="0" smtClean="0"/>
              <a:t>当</a:t>
            </a:r>
            <a:r>
              <a:rPr lang="zh-CN" altLang="en-US" sz="2500" dirty="0"/>
              <a:t>一次需要</a:t>
            </a:r>
            <a:r>
              <a:rPr lang="en-US" altLang="zh-CN" sz="2500" dirty="0">
                <a:solidFill>
                  <a:schemeClr val="tx2"/>
                </a:solidFill>
              </a:rPr>
              <a:t>N</a:t>
            </a:r>
            <a:r>
              <a:rPr lang="zh-CN" altLang="en-US" sz="2500" dirty="0">
                <a:solidFill>
                  <a:schemeClr val="tx2"/>
                </a:solidFill>
              </a:rPr>
              <a:t>个单位</a:t>
            </a:r>
            <a:r>
              <a:rPr lang="zh-CN" altLang="en-US" sz="2500" dirty="0"/>
              <a:t>时，便要进行</a:t>
            </a:r>
            <a:r>
              <a:rPr lang="en-US" altLang="zh-CN" sz="2500" dirty="0">
                <a:solidFill>
                  <a:srgbClr val="FF0000"/>
                </a:solidFill>
              </a:rPr>
              <a:t>N</a:t>
            </a:r>
            <a:r>
              <a:rPr lang="zh-CN" altLang="en-US" sz="2500" dirty="0">
                <a:solidFill>
                  <a:srgbClr val="FF0000"/>
                </a:solidFill>
              </a:rPr>
              <a:t>次</a:t>
            </a:r>
            <a:r>
              <a:rPr lang="en-US" altLang="zh-CN" sz="2500" dirty="0">
                <a:solidFill>
                  <a:srgbClr val="FF0000"/>
                </a:solidFill>
              </a:rPr>
              <a:t>wait(S)</a:t>
            </a:r>
            <a:r>
              <a:rPr lang="zh-CN" altLang="en-US" sz="2500" dirty="0">
                <a:solidFill>
                  <a:srgbClr val="FF0000"/>
                </a:solidFill>
              </a:rPr>
              <a:t>操</a:t>
            </a:r>
            <a:r>
              <a:rPr lang="zh-CN" altLang="en-US" sz="2500" dirty="0" smtClean="0">
                <a:solidFill>
                  <a:srgbClr val="FF0000"/>
                </a:solidFill>
              </a:rPr>
              <a:t>作</a:t>
            </a:r>
            <a:r>
              <a:rPr lang="zh-CN" altLang="en-US" sz="2500" dirty="0" smtClean="0"/>
              <a:t>。这种做法</a:t>
            </a:r>
            <a:r>
              <a:rPr lang="zh-CN" altLang="en-US" sz="2500" u="sng" dirty="0" smtClean="0">
                <a:solidFill>
                  <a:schemeClr val="tx2"/>
                </a:solidFill>
              </a:rPr>
              <a:t>既低效</a:t>
            </a:r>
            <a:r>
              <a:rPr lang="zh-CN" altLang="en-US" sz="2500" dirty="0" smtClean="0"/>
              <a:t>，</a:t>
            </a:r>
            <a:r>
              <a:rPr lang="zh-CN" altLang="en-US" sz="2500" u="sng" dirty="0" smtClean="0">
                <a:solidFill>
                  <a:schemeClr val="tx2"/>
                </a:solidFill>
              </a:rPr>
              <a:t>又可能引起死锁</a:t>
            </a:r>
            <a:r>
              <a:rPr lang="zh-CN" altLang="en-US" sz="2500" dirty="0" smtClean="0"/>
              <a:t>（见</a:t>
            </a:r>
            <a:r>
              <a:rPr lang="en-US" altLang="zh-CN" sz="2500" dirty="0" smtClean="0"/>
              <a:t>AND</a:t>
            </a:r>
            <a:r>
              <a:rPr lang="zh-CN" altLang="en-US" sz="2500" dirty="0"/>
              <a:t>信</a:t>
            </a:r>
            <a:r>
              <a:rPr lang="zh-CN" altLang="en-US" sz="2500" dirty="0" smtClean="0"/>
              <a:t>号</a:t>
            </a:r>
            <a:r>
              <a:rPr lang="zh-CN" altLang="en-US" sz="2500" dirty="0"/>
              <a:t>量</a:t>
            </a:r>
            <a:r>
              <a:rPr lang="zh-CN" altLang="en-US" sz="2500" dirty="0" smtClean="0"/>
              <a:t>）。</a:t>
            </a:r>
            <a:endParaRPr lang="en-US" altLang="zh-CN" sz="2500" dirty="0" smtClean="0"/>
          </a:p>
          <a:p>
            <a:pPr algn="just" eaLnBrk="1" hangingPunct="1">
              <a:lnSpc>
                <a:spcPct val="120000"/>
              </a:lnSpc>
              <a:spcBef>
                <a:spcPts val="300"/>
              </a:spcBef>
              <a:buClrTx/>
              <a:buSzPct val="78000"/>
              <a:buFont typeface="Wingdings" panose="05000000000000000000" pitchFamily="2" charset="2"/>
              <a:buChar char="n"/>
            </a:pPr>
            <a:r>
              <a:rPr kumimoji="1" lang="zh-CN" altLang="en-US" sz="2800" b="1" kern="1200" dirty="0">
                <a:latin typeface="Times New Roman" pitchFamily="18" charset="0"/>
                <a:ea typeface="宋体" pitchFamily="2" charset="-122"/>
              </a:rPr>
              <a:t>解决：</a:t>
            </a:r>
            <a:endParaRPr kumimoji="1" lang="en-US" altLang="zh-CN" sz="2800" b="1" kern="1200" dirty="0">
              <a:latin typeface="Times New Roman" pitchFamily="18" charset="0"/>
              <a:ea typeface="宋体" pitchFamily="2" charset="-122"/>
            </a:endParaRPr>
          </a:p>
          <a:p>
            <a:pPr eaLnBrk="1" hangingPunct="1">
              <a:lnSpc>
                <a:spcPct val="120000"/>
              </a:lnSpc>
              <a:spcBef>
                <a:spcPts val="300"/>
              </a:spcBef>
              <a:buFont typeface="Wingdings" panose="05000000000000000000" pitchFamily="2" charset="2"/>
              <a:buChar char="Ø"/>
            </a:pPr>
            <a:r>
              <a:rPr lang="zh-CN" altLang="en-US" sz="2500" dirty="0" smtClean="0"/>
              <a:t>原则：为</a:t>
            </a:r>
            <a:r>
              <a:rPr lang="zh-CN" altLang="en-US" sz="2500" dirty="0"/>
              <a:t>确保系统的安全性，当所申请的资源数量</a:t>
            </a:r>
            <a:r>
              <a:rPr lang="zh-CN" altLang="en-US" sz="2500" u="sng" dirty="0">
                <a:solidFill>
                  <a:schemeClr val="tx2"/>
                </a:solidFill>
              </a:rPr>
              <a:t>低于某一</a:t>
            </a:r>
            <a:r>
              <a:rPr lang="zh-CN" altLang="en-US" sz="2500" b="1" u="sng" dirty="0">
                <a:solidFill>
                  <a:srgbClr val="FF0000"/>
                </a:solidFill>
              </a:rPr>
              <a:t>下限</a:t>
            </a:r>
            <a:r>
              <a:rPr lang="zh-CN" altLang="en-US" sz="2500" u="sng" dirty="0">
                <a:solidFill>
                  <a:schemeClr val="tx2"/>
                </a:solidFill>
              </a:rPr>
              <a:t>值时，不予以分配</a:t>
            </a:r>
            <a:r>
              <a:rPr lang="zh-CN" altLang="en-US" sz="2500" dirty="0" smtClean="0"/>
              <a:t>。</a:t>
            </a:r>
            <a:endParaRPr lang="en-US" altLang="zh-CN" sz="2500" dirty="0" smtClean="0"/>
          </a:p>
          <a:p>
            <a:pPr eaLnBrk="1" hangingPunct="1">
              <a:lnSpc>
                <a:spcPct val="120000"/>
              </a:lnSpc>
              <a:spcBef>
                <a:spcPts val="300"/>
              </a:spcBef>
              <a:buFont typeface="Wingdings" panose="05000000000000000000" pitchFamily="2" charset="2"/>
              <a:buChar char="Ø"/>
            </a:pPr>
            <a:r>
              <a:rPr lang="zh-CN" altLang="en-US" sz="2500" dirty="0" smtClean="0"/>
              <a:t>方法：在</a:t>
            </a:r>
            <a:r>
              <a:rPr lang="zh-CN" altLang="en-US" sz="2500" dirty="0"/>
              <a:t>每次分配之前，都必</a:t>
            </a:r>
            <a:r>
              <a:rPr lang="zh-CN" altLang="en-US" sz="2500" dirty="0" smtClean="0"/>
              <a:t>须</a:t>
            </a:r>
            <a:r>
              <a:rPr lang="zh-CN" altLang="en-US" sz="2500" u="sng" dirty="0">
                <a:solidFill>
                  <a:schemeClr val="tx2"/>
                </a:solidFill>
              </a:rPr>
              <a:t>先测试</a:t>
            </a:r>
            <a:r>
              <a:rPr lang="zh-CN" altLang="en-US" sz="2500" dirty="0"/>
              <a:t>资源的数量，</a:t>
            </a:r>
            <a:r>
              <a:rPr lang="zh-CN" altLang="en-US" sz="2500" u="sng" dirty="0"/>
              <a:t>判断是否大于</a:t>
            </a:r>
            <a:r>
              <a:rPr lang="zh-CN" altLang="en-US" sz="2500" b="1" u="sng" dirty="0">
                <a:solidFill>
                  <a:schemeClr val="tx2"/>
                </a:solidFill>
              </a:rPr>
              <a:t>可分配的下限值</a:t>
            </a:r>
            <a:r>
              <a:rPr lang="zh-CN" altLang="en-US" sz="2500" dirty="0"/>
              <a:t>，决定是否予以分配。</a:t>
            </a:r>
            <a:endParaRPr lang="zh-CN" altLang="zh-CN" sz="2500" dirty="0" smtClean="0"/>
          </a:p>
        </p:txBody>
      </p:sp>
      <p:sp>
        <p:nvSpPr>
          <p:cNvPr id="4" name="日期占位符 1"/>
          <p:cNvSpPr>
            <a:spLocks noGrp="1"/>
          </p:cNvSpPr>
          <p:nvPr>
            <p:ph type="dt" sz="quarter" idx="10"/>
          </p:nvPr>
        </p:nvSpPr>
        <p:spPr>
          <a:xfrm>
            <a:off x="323528" y="6381328"/>
            <a:ext cx="2289175" cy="3401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590F23A-AEAD-4CA0-BCF7-16C5539B2414}" type="datetime8">
              <a:rPr kumimoji="0" lang="zh-CN" altLang="en-US" sz="1400" smtClean="0"/>
              <a:t>2022年3月16日12时44分</a:t>
            </a:fld>
            <a:endParaRPr kumimoji="0" lang="en-US" altLang="zh-CN" sz="1400" dirty="0" smtClean="0"/>
          </a:p>
        </p:txBody>
      </p:sp>
    </p:spTree>
    <p:extLst>
      <p:ext uri="{BB962C8B-B14F-4D97-AF65-F5344CB8AC3E}">
        <p14:creationId xmlns:p14="http://schemas.microsoft.com/office/powerpoint/2010/main" val="1855105610"/>
      </p:ext>
    </p:extLst>
  </p:cSld>
  <p:clrMapOvr>
    <a:masterClrMapping/>
  </p:clrMapOvr>
  <p:transition>
    <p:pull dir="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F462DA7-D5B9-41DB-8DC1-C1AAE9862C42}" type="datetime8">
              <a:rPr kumimoji="0" lang="zh-CN" altLang="en-US" sz="1400" smtClean="0"/>
              <a:t>2022年3月16日12时44分</a:t>
            </a:fld>
            <a:endParaRPr kumimoji="0" lang="en-US" altLang="zh-CN" sz="1400" smtClean="0"/>
          </a:p>
        </p:txBody>
      </p:sp>
      <p:sp>
        <p:nvSpPr>
          <p:cNvPr id="1372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7220" name="Text Box 4"/>
          <p:cNvSpPr txBox="1">
            <a:spLocks noChangeArrowheads="1"/>
          </p:cNvSpPr>
          <p:nvPr/>
        </p:nvSpPr>
        <p:spPr bwMode="auto">
          <a:xfrm>
            <a:off x="395536" y="188640"/>
            <a:ext cx="8748464"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b="1" dirty="0" smtClean="0">
                <a:latin typeface="Times New Roman" pitchFamily="18" charset="0"/>
              </a:rPr>
              <a:t> </a:t>
            </a:r>
            <a:r>
              <a:rPr lang="zh-CN" altLang="en-US" b="1" dirty="0" smtClean="0">
                <a:latin typeface="Times New Roman" pitchFamily="18" charset="0"/>
              </a:rPr>
              <a:t>信</a:t>
            </a:r>
            <a:r>
              <a:rPr lang="zh-CN" altLang="en-US" b="1" dirty="0">
                <a:latin typeface="Times New Roman" pitchFamily="18" charset="0"/>
              </a:rPr>
              <a:t>号量</a:t>
            </a:r>
            <a:r>
              <a:rPr lang="zh-CN" altLang="en-US" b="1" dirty="0" smtClean="0">
                <a:latin typeface="Times New Roman" pitchFamily="18" charset="0"/>
              </a:rPr>
              <a:t>集 </a:t>
            </a:r>
            <a:r>
              <a:rPr lang="en-US" altLang="zh-CN" dirty="0" err="1" smtClean="0">
                <a:latin typeface="Times New Roman" pitchFamily="18" charset="0"/>
              </a:rPr>
              <a:t>Swait</a:t>
            </a:r>
            <a:r>
              <a:rPr lang="en-US" altLang="zh-CN" dirty="0" smtClean="0">
                <a:latin typeface="Times New Roman" pitchFamily="18" charset="0"/>
              </a:rPr>
              <a:t>( )</a:t>
            </a:r>
            <a:r>
              <a:rPr lang="zh-CN" altLang="en-US" dirty="0" smtClean="0">
                <a:latin typeface="Times New Roman" pitchFamily="18" charset="0"/>
              </a:rPr>
              <a:t>、</a:t>
            </a:r>
            <a:r>
              <a:rPr lang="en-US" altLang="zh-CN" dirty="0" err="1" smtClean="0">
                <a:latin typeface="Times New Roman" pitchFamily="18" charset="0"/>
              </a:rPr>
              <a:t>Ssignal</a:t>
            </a:r>
            <a:r>
              <a:rPr lang="zh-CN" altLang="en-US" dirty="0" smtClean="0">
                <a:latin typeface="Times New Roman" pitchFamily="18" charset="0"/>
              </a:rPr>
              <a:t>（ ）  </a:t>
            </a:r>
            <a:r>
              <a:rPr lang="en-US" altLang="zh-CN" dirty="0" smtClean="0">
                <a:latin typeface="Times New Roman" pitchFamily="18" charset="0"/>
              </a:rPr>
              <a:t>(</a:t>
            </a:r>
            <a:r>
              <a:rPr lang="zh-CN" altLang="en-US" dirty="0" smtClean="0">
                <a:latin typeface="Times New Roman" pitchFamily="18" charset="0"/>
              </a:rPr>
              <a:t>类同</a:t>
            </a:r>
            <a:r>
              <a:rPr lang="en-US" altLang="zh-CN" dirty="0" smtClean="0">
                <a:latin typeface="Times New Roman" pitchFamily="18" charset="0"/>
              </a:rPr>
              <a:t>3 </a:t>
            </a:r>
            <a:r>
              <a:rPr lang="zh-CN" altLang="en-US" dirty="0" smtClean="0">
                <a:latin typeface="Times New Roman" pitchFamily="18" charset="0"/>
              </a:rPr>
              <a:t>的</a:t>
            </a:r>
            <a:r>
              <a:rPr lang="en-US" altLang="zh-CN" dirty="0" err="1" smtClean="0">
                <a:latin typeface="Times New Roman" pitchFamily="18" charset="0"/>
              </a:rPr>
              <a:t>Swait</a:t>
            </a:r>
            <a:r>
              <a:rPr lang="en-US" altLang="zh-CN" dirty="0">
                <a:latin typeface="Times New Roman" pitchFamily="18" charset="0"/>
              </a:rPr>
              <a:t>( )</a:t>
            </a:r>
            <a:r>
              <a:rPr lang="zh-CN" altLang="en-US" dirty="0">
                <a:latin typeface="Times New Roman" pitchFamily="18" charset="0"/>
              </a:rPr>
              <a:t>、</a:t>
            </a:r>
            <a:r>
              <a:rPr lang="en-US" altLang="zh-CN" dirty="0" err="1" smtClean="0">
                <a:latin typeface="Times New Roman" pitchFamily="18" charset="0"/>
              </a:rPr>
              <a:t>Ssignal</a:t>
            </a:r>
            <a:r>
              <a:rPr lang="en-US" altLang="zh-CN" dirty="0" smtClean="0">
                <a:latin typeface="Times New Roman" pitchFamily="18" charset="0"/>
              </a:rPr>
              <a:t>( ) </a:t>
            </a:r>
            <a:r>
              <a:rPr lang="zh-CN" altLang="en-US" dirty="0" smtClean="0">
                <a:latin typeface="Times New Roman" pitchFamily="18" charset="0"/>
              </a:rPr>
              <a:t>）</a:t>
            </a:r>
            <a:endParaRPr lang="zh-CN" altLang="en-US" b="1" dirty="0">
              <a:latin typeface="Times New Roman" pitchFamily="18" charset="0"/>
            </a:endParaRPr>
          </a:p>
        </p:txBody>
      </p:sp>
      <p:sp>
        <p:nvSpPr>
          <p:cNvPr id="137221" name="Text Box 5"/>
          <p:cNvSpPr txBox="1">
            <a:spLocks noChangeArrowheads="1"/>
          </p:cNvSpPr>
          <p:nvPr/>
        </p:nvSpPr>
        <p:spPr bwMode="auto">
          <a:xfrm>
            <a:off x="539552" y="687238"/>
            <a:ext cx="8282880" cy="559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5000"/>
              </a:lnSpc>
              <a:spcBef>
                <a:spcPct val="0"/>
              </a:spcBef>
              <a:buClrTx/>
              <a:buSzTx/>
              <a:buFontTx/>
              <a:buNone/>
            </a:pPr>
            <a:r>
              <a:rPr lang="en-US" altLang="zh-CN" sz="2200" b="1" dirty="0" err="1">
                <a:solidFill>
                  <a:schemeClr val="tx2"/>
                </a:solidFill>
                <a:latin typeface="Times New Roman" pitchFamily="18" charset="0"/>
              </a:rPr>
              <a:t>Swait</a:t>
            </a:r>
            <a:r>
              <a:rPr lang="en-US" altLang="zh-CN" sz="2200" b="1" dirty="0">
                <a:solidFill>
                  <a:schemeClr val="tx2"/>
                </a:solidFill>
                <a:latin typeface="Times New Roman" pitchFamily="18" charset="0"/>
              </a:rPr>
              <a:t>(S</a:t>
            </a:r>
            <a:r>
              <a:rPr lang="en-US" altLang="zh-CN" sz="2200" b="1" baseline="-25000" dirty="0">
                <a:solidFill>
                  <a:schemeClr val="tx2"/>
                </a:solidFill>
                <a:latin typeface="Times New Roman" pitchFamily="18" charset="0"/>
              </a:rPr>
              <a:t>1</a:t>
            </a:r>
            <a:r>
              <a:rPr lang="en-US" altLang="zh-CN" sz="2200" b="1" dirty="0">
                <a:solidFill>
                  <a:schemeClr val="tx2"/>
                </a:solidFill>
                <a:latin typeface="Times New Roman" pitchFamily="18" charset="0"/>
              </a:rPr>
              <a:t>, t</a:t>
            </a:r>
            <a:r>
              <a:rPr lang="en-US" altLang="zh-CN" sz="2200" b="1" baseline="-25000" dirty="0">
                <a:solidFill>
                  <a:schemeClr val="tx2"/>
                </a:solidFill>
                <a:latin typeface="Times New Roman" pitchFamily="18" charset="0"/>
              </a:rPr>
              <a:t>1</a:t>
            </a:r>
            <a:r>
              <a:rPr lang="en-US" altLang="zh-CN" sz="2200" b="1" dirty="0">
                <a:solidFill>
                  <a:schemeClr val="tx2"/>
                </a:solidFill>
                <a:latin typeface="Times New Roman" pitchFamily="18" charset="0"/>
              </a:rPr>
              <a:t>, d</a:t>
            </a:r>
            <a:r>
              <a:rPr lang="en-US" altLang="zh-CN" sz="2200" b="1" baseline="-25000" dirty="0">
                <a:solidFill>
                  <a:schemeClr val="tx2"/>
                </a:solidFill>
                <a:latin typeface="Times New Roman" pitchFamily="18" charset="0"/>
              </a:rPr>
              <a:t>1</a:t>
            </a:r>
            <a:r>
              <a:rPr lang="en-US" altLang="zh-CN" sz="2200" b="1" dirty="0">
                <a:solidFill>
                  <a:schemeClr val="tx2"/>
                </a:solidFill>
                <a:latin typeface="Times New Roman" pitchFamily="18" charset="0"/>
              </a:rPr>
              <a:t>, </a:t>
            </a:r>
            <a:r>
              <a:rPr lang="en-US" altLang="zh-CN" sz="2200" b="1" dirty="0">
                <a:solidFill>
                  <a:schemeClr val="tx2"/>
                </a:solidFill>
                <a:latin typeface="Courier New" pitchFamily="49" charset="0"/>
              </a:rPr>
              <a:t>…</a:t>
            </a:r>
            <a:r>
              <a:rPr lang="en-US" altLang="zh-CN" sz="2200" b="1" dirty="0">
                <a:solidFill>
                  <a:schemeClr val="tx2"/>
                </a:solidFill>
                <a:latin typeface="Times New Roman" pitchFamily="18" charset="0"/>
              </a:rPr>
              <a:t>, S</a:t>
            </a:r>
            <a:r>
              <a:rPr lang="en-US" altLang="zh-CN" sz="2200" b="1" baseline="-25000" dirty="0">
                <a:solidFill>
                  <a:schemeClr val="tx2"/>
                </a:solidFill>
                <a:latin typeface="Times New Roman" pitchFamily="18" charset="0"/>
              </a:rPr>
              <a:t>n</a:t>
            </a:r>
            <a:r>
              <a:rPr lang="en-US" altLang="zh-CN" sz="2200" b="1" dirty="0">
                <a:solidFill>
                  <a:schemeClr val="tx2"/>
                </a:solidFill>
                <a:latin typeface="Times New Roman" pitchFamily="18" charset="0"/>
              </a:rPr>
              <a:t>, </a:t>
            </a:r>
            <a:r>
              <a:rPr lang="en-US" altLang="zh-CN" sz="2200" b="1" dirty="0" err="1">
                <a:solidFill>
                  <a:schemeClr val="tx2"/>
                </a:solidFill>
                <a:latin typeface="Times New Roman" pitchFamily="18" charset="0"/>
              </a:rPr>
              <a:t>t</a:t>
            </a:r>
            <a:r>
              <a:rPr lang="en-US" altLang="zh-CN" sz="2200" b="1" baseline="-25000" dirty="0" err="1">
                <a:solidFill>
                  <a:schemeClr val="tx2"/>
                </a:solidFill>
                <a:latin typeface="Times New Roman" pitchFamily="18" charset="0"/>
              </a:rPr>
              <a:t>n</a:t>
            </a:r>
            <a:r>
              <a:rPr lang="en-US" altLang="zh-CN" sz="2200" b="1" dirty="0">
                <a:solidFill>
                  <a:schemeClr val="tx2"/>
                </a:solidFill>
                <a:latin typeface="Times New Roman" pitchFamily="18" charset="0"/>
              </a:rPr>
              <a:t>, </a:t>
            </a:r>
            <a:r>
              <a:rPr lang="en-US" altLang="zh-CN" sz="2200" b="1" dirty="0" err="1">
                <a:solidFill>
                  <a:schemeClr val="tx2"/>
                </a:solidFill>
                <a:latin typeface="Times New Roman" pitchFamily="18" charset="0"/>
              </a:rPr>
              <a:t>d</a:t>
            </a:r>
            <a:r>
              <a:rPr lang="en-US" altLang="zh-CN" sz="2200" b="1" baseline="-25000" dirty="0" err="1">
                <a:solidFill>
                  <a:schemeClr val="tx2"/>
                </a:solidFill>
                <a:latin typeface="Times New Roman" pitchFamily="18" charset="0"/>
              </a:rPr>
              <a:t>n</a:t>
            </a:r>
            <a:r>
              <a:rPr lang="en-US" altLang="zh-CN" sz="2200" b="1" dirty="0" smtClean="0">
                <a:solidFill>
                  <a:schemeClr val="tx2"/>
                </a:solidFill>
                <a:latin typeface="Times New Roman" pitchFamily="18" charset="0"/>
              </a:rPr>
              <a:t>)</a:t>
            </a:r>
            <a:r>
              <a:rPr lang="zh-CN" altLang="en-US" sz="2200" b="1" dirty="0" smtClean="0">
                <a:latin typeface="Times New Roman" pitchFamily="18" charset="0"/>
              </a:rPr>
              <a:t>｛ </a:t>
            </a:r>
            <a:r>
              <a:rPr lang="en-US" altLang="zh-CN" sz="2200" b="1" dirty="0" smtClean="0">
                <a:latin typeface="Times New Roman" pitchFamily="18" charset="0"/>
              </a:rPr>
              <a:t>// </a:t>
            </a:r>
            <a:r>
              <a:rPr lang="zh-CN" altLang="en-US" sz="2200" b="1" dirty="0">
                <a:latin typeface="Times New Roman" pitchFamily="18" charset="0"/>
              </a:rPr>
              <a:t> </a:t>
            </a:r>
            <a:r>
              <a:rPr lang="zh-CN" altLang="en-US" sz="2200" b="1" dirty="0" smtClean="0">
                <a:latin typeface="Times New Roman" pitchFamily="18" charset="0"/>
              </a:rPr>
              <a:t> </a:t>
            </a:r>
            <a:r>
              <a:rPr lang="en-US" altLang="zh-CN" sz="2200" b="1" dirty="0" err="1" smtClean="0">
                <a:solidFill>
                  <a:srgbClr val="FF0000"/>
                </a:solidFill>
                <a:latin typeface="Times New Roman" pitchFamily="18" charset="0"/>
              </a:rPr>
              <a:t>t</a:t>
            </a:r>
            <a:r>
              <a:rPr lang="en-US" altLang="zh-CN" sz="2200" b="1" baseline="-25000" dirty="0" err="1" smtClean="0">
                <a:solidFill>
                  <a:srgbClr val="FF0000"/>
                </a:solidFill>
                <a:latin typeface="Times New Roman" pitchFamily="18" charset="0"/>
              </a:rPr>
              <a:t>i</a:t>
            </a:r>
            <a:r>
              <a:rPr lang="zh-CN" altLang="en-US" sz="2200" b="1" dirty="0" smtClean="0">
                <a:solidFill>
                  <a:srgbClr val="FF0000"/>
                </a:solidFill>
                <a:latin typeface="Times New Roman" pitchFamily="18" charset="0"/>
              </a:rPr>
              <a:t>：</a:t>
            </a:r>
            <a:r>
              <a:rPr lang="en-US" altLang="zh-CN" sz="2000" b="1" dirty="0" smtClean="0">
                <a:latin typeface="Times New Roman" pitchFamily="18" charset="0"/>
              </a:rPr>
              <a:t>OS</a:t>
            </a:r>
            <a:r>
              <a:rPr lang="zh-CN" altLang="en-US" sz="2000" b="1" dirty="0" smtClean="0">
                <a:latin typeface="Times New Roman" pitchFamily="18" charset="0"/>
              </a:rPr>
              <a:t>要求的</a:t>
            </a:r>
            <a:r>
              <a:rPr lang="zh-CN" altLang="en-US" sz="2000" b="1" dirty="0" smtClean="0">
                <a:solidFill>
                  <a:schemeClr val="tx2"/>
                </a:solidFill>
                <a:latin typeface="Times New Roman" pitchFamily="18" charset="0"/>
              </a:rPr>
              <a:t>可分配</a:t>
            </a:r>
            <a:r>
              <a:rPr lang="zh-CN" altLang="en-US" sz="2000" b="1" dirty="0">
                <a:solidFill>
                  <a:schemeClr val="tx2"/>
                </a:solidFill>
                <a:latin typeface="Times New Roman" pitchFamily="18" charset="0"/>
              </a:rPr>
              <a:t>的资源</a:t>
            </a:r>
            <a:r>
              <a:rPr lang="zh-CN" altLang="en-US" sz="2000" b="1" dirty="0" smtClean="0">
                <a:solidFill>
                  <a:schemeClr val="tx2"/>
                </a:solidFill>
                <a:latin typeface="Times New Roman" pitchFamily="18" charset="0"/>
              </a:rPr>
              <a:t>数目</a:t>
            </a:r>
            <a:r>
              <a:rPr lang="zh-CN" altLang="en-US" sz="2000" b="1" dirty="0">
                <a:solidFill>
                  <a:srgbClr val="FF0000"/>
                </a:solidFill>
                <a:latin typeface="Times New Roman" pitchFamily="18" charset="0"/>
              </a:rPr>
              <a:t>下限</a:t>
            </a:r>
            <a:endParaRPr lang="en-US" altLang="zh-CN" sz="2000" b="1" dirty="0">
              <a:solidFill>
                <a:srgbClr val="FF0000"/>
              </a:solidFill>
              <a:latin typeface="Times New Roman" pitchFamily="18" charset="0"/>
            </a:endParaRPr>
          </a:p>
          <a:p>
            <a:pPr eaLnBrk="1" hangingPunct="1">
              <a:lnSpc>
                <a:spcPct val="105000"/>
              </a:lnSpc>
              <a:spcBef>
                <a:spcPct val="0"/>
              </a:spcBef>
              <a:buClrTx/>
              <a:buSzTx/>
              <a:buFontTx/>
              <a:buNone/>
            </a:pPr>
            <a:r>
              <a:rPr lang="en-US" altLang="zh-CN" sz="2200" b="1" dirty="0">
                <a:latin typeface="Times New Roman" pitchFamily="18" charset="0"/>
              </a:rPr>
              <a:t>    if </a:t>
            </a:r>
            <a:r>
              <a:rPr lang="en-US" altLang="zh-CN" sz="2200" b="1" dirty="0" smtClean="0">
                <a:latin typeface="Times New Roman" pitchFamily="18" charset="0"/>
              </a:rPr>
              <a:t>(S</a:t>
            </a:r>
            <a:r>
              <a:rPr lang="en-US" altLang="zh-CN" sz="2200" b="1" baseline="-25000" dirty="0" smtClean="0">
                <a:latin typeface="Times New Roman" pitchFamily="18" charset="0"/>
              </a:rPr>
              <a:t>1</a:t>
            </a:r>
            <a:r>
              <a:rPr lang="en-US" altLang="zh-CN" sz="2200" b="1" dirty="0" smtClean="0">
                <a:latin typeface="Times New Roman" pitchFamily="18" charset="0"/>
              </a:rPr>
              <a:t>≥</a:t>
            </a:r>
            <a:r>
              <a:rPr lang="en-US" altLang="zh-CN" sz="2200" b="1" dirty="0">
                <a:latin typeface="Times New Roman" pitchFamily="18" charset="0"/>
              </a:rPr>
              <a:t>t</a:t>
            </a:r>
            <a:r>
              <a:rPr lang="en-US" altLang="zh-CN" sz="2200" b="1" baseline="-25000" dirty="0">
                <a:latin typeface="Times New Roman" pitchFamily="18" charset="0"/>
              </a:rPr>
              <a:t>1</a:t>
            </a:r>
            <a:r>
              <a:rPr lang="en-US" altLang="zh-CN" sz="2200" b="1" dirty="0">
                <a:latin typeface="Times New Roman" pitchFamily="18" charset="0"/>
              </a:rPr>
              <a:t> </a:t>
            </a:r>
            <a:r>
              <a:rPr lang="en-US" altLang="zh-CN" sz="2200" b="1" dirty="0" smtClean="0">
                <a:latin typeface="Times New Roman" pitchFamily="18" charset="0"/>
              </a:rPr>
              <a:t>&amp;&amp; </a:t>
            </a:r>
            <a:r>
              <a:rPr lang="en-US" altLang="zh-CN" sz="2200" b="1" dirty="0">
                <a:latin typeface="Courier New" pitchFamily="49" charset="0"/>
              </a:rPr>
              <a:t>…</a:t>
            </a:r>
            <a:r>
              <a:rPr lang="en-US" altLang="zh-CN" sz="2200" b="1" dirty="0">
                <a:latin typeface="Times New Roman" pitchFamily="18" charset="0"/>
              </a:rPr>
              <a:t> </a:t>
            </a:r>
            <a:r>
              <a:rPr lang="en-US" altLang="zh-CN" sz="2200" b="1" dirty="0" smtClean="0">
                <a:latin typeface="Times New Roman" pitchFamily="18" charset="0"/>
              </a:rPr>
              <a:t>&amp;&amp; </a:t>
            </a:r>
            <a:r>
              <a:rPr lang="en-US" altLang="zh-CN" sz="2200" b="1" dirty="0" err="1">
                <a:latin typeface="Times New Roman" pitchFamily="18" charset="0"/>
              </a:rPr>
              <a:t>S</a:t>
            </a:r>
            <a:r>
              <a:rPr lang="en-US" altLang="zh-CN" sz="2200" b="1" baseline="-25000" dirty="0" err="1">
                <a:latin typeface="Times New Roman" pitchFamily="18" charset="0"/>
              </a:rPr>
              <a:t>n</a:t>
            </a:r>
            <a:r>
              <a:rPr lang="en-US" altLang="zh-CN" sz="2200" b="1" dirty="0" err="1">
                <a:latin typeface="Times New Roman" pitchFamily="18" charset="0"/>
              </a:rPr>
              <a:t>≥t</a:t>
            </a:r>
            <a:r>
              <a:rPr lang="en-US" altLang="zh-CN" sz="2200" b="1" baseline="-25000" dirty="0" err="1">
                <a:latin typeface="Times New Roman" pitchFamily="18" charset="0"/>
              </a:rPr>
              <a:t>n</a:t>
            </a:r>
            <a:r>
              <a:rPr lang="en-US" altLang="zh-CN" sz="2200" b="1" dirty="0">
                <a:latin typeface="Times New Roman" pitchFamily="18" charset="0"/>
              </a:rPr>
              <a:t> </a:t>
            </a:r>
            <a:r>
              <a:rPr lang="en-US" altLang="zh-CN" sz="2200" b="1" dirty="0" smtClean="0">
                <a:latin typeface="Times New Roman" pitchFamily="18" charset="0"/>
              </a:rPr>
              <a:t>) { //   </a:t>
            </a:r>
            <a:r>
              <a:rPr lang="en-US" altLang="zh-CN" sz="2200" b="1" dirty="0">
                <a:solidFill>
                  <a:srgbClr val="FF0000"/>
                </a:solidFill>
                <a:latin typeface="Times New Roman" pitchFamily="18" charset="0"/>
              </a:rPr>
              <a:t>di</a:t>
            </a:r>
            <a:r>
              <a:rPr lang="zh-CN" altLang="en-US" sz="2200" b="1" dirty="0">
                <a:solidFill>
                  <a:srgbClr val="FF0000"/>
                </a:solidFill>
                <a:latin typeface="Times New Roman" pitchFamily="18" charset="0"/>
              </a:rPr>
              <a:t>：</a:t>
            </a:r>
            <a:r>
              <a:rPr lang="en-US" altLang="zh-CN" sz="2200" b="1" dirty="0" smtClean="0">
                <a:latin typeface="Times New Roman" pitchFamily="18" charset="0"/>
              </a:rPr>
              <a:t>OS</a:t>
            </a:r>
            <a:r>
              <a:rPr lang="zh-CN" altLang="en-US" sz="2000" b="1" dirty="0" smtClean="0">
                <a:latin typeface="Times New Roman" pitchFamily="18" charset="0"/>
              </a:rPr>
              <a:t>为进程</a:t>
            </a:r>
            <a:r>
              <a:rPr lang="zh-CN" altLang="en-US" sz="2000" b="1" dirty="0" smtClean="0">
                <a:solidFill>
                  <a:srgbClr val="FF0000"/>
                </a:solidFill>
                <a:latin typeface="Times New Roman" pitchFamily="18" charset="0"/>
              </a:rPr>
              <a:t>实际</a:t>
            </a:r>
            <a:r>
              <a:rPr lang="zh-CN" altLang="en-US" sz="2000" b="1" dirty="0" smtClean="0">
                <a:latin typeface="Times New Roman" pitchFamily="18" charset="0"/>
              </a:rPr>
              <a:t>分配的资源数目</a:t>
            </a:r>
            <a:r>
              <a:rPr lang="en-US" altLang="zh-CN" sz="2000" b="1" dirty="0" smtClean="0">
                <a:latin typeface="Times New Roman" pitchFamily="18" charset="0"/>
              </a:rPr>
              <a:t>               </a:t>
            </a:r>
            <a:endParaRPr lang="en-US" altLang="zh-CN" sz="2000" b="1" dirty="0">
              <a:latin typeface="Times New Roman" pitchFamily="18" charset="0"/>
            </a:endParaRPr>
          </a:p>
          <a:p>
            <a:pPr eaLnBrk="1" hangingPunct="1">
              <a:lnSpc>
                <a:spcPct val="105000"/>
              </a:lnSpc>
              <a:spcBef>
                <a:spcPct val="0"/>
              </a:spcBef>
              <a:buClrTx/>
              <a:buSzTx/>
              <a:buFontTx/>
              <a:buNone/>
            </a:pPr>
            <a:r>
              <a:rPr lang="en-US" altLang="zh-CN" sz="2200" b="1" dirty="0">
                <a:latin typeface="Times New Roman" pitchFamily="18" charset="0"/>
              </a:rPr>
              <a:t> </a:t>
            </a:r>
            <a:r>
              <a:rPr lang="en-US" altLang="zh-CN" sz="2200" b="1" dirty="0" smtClean="0">
                <a:latin typeface="Times New Roman" pitchFamily="18" charset="0"/>
              </a:rPr>
              <a:t>      for ( </a:t>
            </a:r>
            <a:r>
              <a:rPr lang="en-US" altLang="zh-CN" sz="2200" b="1" dirty="0" err="1">
                <a:latin typeface="Times New Roman" pitchFamily="18" charset="0"/>
              </a:rPr>
              <a:t>i</a:t>
            </a:r>
            <a:r>
              <a:rPr lang="en-US" altLang="zh-CN" sz="2200" b="1" dirty="0">
                <a:latin typeface="Times New Roman" pitchFamily="18" charset="0"/>
              </a:rPr>
              <a:t> =1; </a:t>
            </a:r>
            <a:r>
              <a:rPr lang="en-US" altLang="zh-CN" sz="2200" b="1" dirty="0" err="1">
                <a:latin typeface="Times New Roman" pitchFamily="18" charset="0"/>
              </a:rPr>
              <a:t>i</a:t>
            </a:r>
            <a:r>
              <a:rPr lang="en-US" altLang="zh-CN" sz="2200" b="1" dirty="0">
                <a:latin typeface="Times New Roman" pitchFamily="18" charset="0"/>
              </a:rPr>
              <a:t>&lt;=n; </a:t>
            </a:r>
            <a:r>
              <a:rPr lang="en-US" altLang="zh-CN" sz="2200" b="1" dirty="0" err="1">
                <a:latin typeface="Times New Roman" pitchFamily="18" charset="0"/>
              </a:rPr>
              <a:t>i</a:t>
            </a:r>
            <a:r>
              <a:rPr lang="en-US" altLang="zh-CN" sz="2200" b="1" dirty="0">
                <a:latin typeface="Times New Roman" pitchFamily="18" charset="0"/>
              </a:rPr>
              <a:t>++) </a:t>
            </a:r>
            <a:r>
              <a:rPr lang="en-US" altLang="zh-CN" sz="2200" b="1" dirty="0" smtClean="0">
                <a:latin typeface="Times New Roman" pitchFamily="18" charset="0"/>
              </a:rPr>
              <a:t>  S</a:t>
            </a:r>
            <a:r>
              <a:rPr lang="en-US" altLang="zh-CN" sz="2200" b="1" baseline="-25000" dirty="0" smtClean="0">
                <a:latin typeface="Times New Roman" pitchFamily="18" charset="0"/>
              </a:rPr>
              <a:t>i</a:t>
            </a:r>
            <a:r>
              <a:rPr lang="en-US" altLang="zh-CN" sz="2200" b="1" dirty="0" smtClean="0">
                <a:latin typeface="Times New Roman" pitchFamily="18" charset="0"/>
              </a:rPr>
              <a:t>=S</a:t>
            </a:r>
            <a:r>
              <a:rPr lang="en-US" altLang="zh-CN" sz="2200" b="1" baseline="-25000" dirty="0" smtClean="0">
                <a:latin typeface="Times New Roman" pitchFamily="18" charset="0"/>
              </a:rPr>
              <a:t>i</a:t>
            </a:r>
            <a:r>
              <a:rPr lang="en-US" altLang="zh-CN" sz="2200" b="1" dirty="0" smtClean="0">
                <a:latin typeface="Times New Roman" pitchFamily="18" charset="0"/>
              </a:rPr>
              <a:t>-</a:t>
            </a:r>
            <a:r>
              <a:rPr lang="en-US" altLang="zh-CN" sz="2200" b="1" dirty="0" smtClean="0">
                <a:solidFill>
                  <a:srgbClr val="FF0000"/>
                </a:solidFill>
                <a:latin typeface="Times New Roman" pitchFamily="18" charset="0"/>
              </a:rPr>
              <a:t>d</a:t>
            </a:r>
            <a:r>
              <a:rPr lang="en-US" altLang="zh-CN" sz="2200" b="1" baseline="-25000" dirty="0" smtClean="0">
                <a:solidFill>
                  <a:srgbClr val="FF0000"/>
                </a:solidFill>
                <a:latin typeface="Times New Roman" pitchFamily="18" charset="0"/>
              </a:rPr>
              <a:t>i</a:t>
            </a:r>
            <a:r>
              <a:rPr lang="en-US" altLang="zh-CN" sz="2200" b="1" dirty="0">
                <a:latin typeface="Times New Roman" pitchFamily="18" charset="0"/>
              </a:rPr>
              <a:t>;</a:t>
            </a:r>
          </a:p>
          <a:p>
            <a:pPr eaLnBrk="1" hangingPunct="1">
              <a:lnSpc>
                <a:spcPct val="105000"/>
              </a:lnSpc>
              <a:spcBef>
                <a:spcPct val="0"/>
              </a:spcBef>
              <a:buClrTx/>
              <a:buSzTx/>
              <a:buFontTx/>
              <a:buNone/>
            </a:pPr>
            <a:r>
              <a:rPr lang="en-US" altLang="zh-CN" sz="2200" b="1" dirty="0">
                <a:latin typeface="Times New Roman" pitchFamily="18" charset="0"/>
              </a:rPr>
              <a:t>     }</a:t>
            </a:r>
            <a:r>
              <a:rPr lang="en-US" altLang="zh-CN" sz="2200" b="1" dirty="0" smtClean="0">
                <a:latin typeface="Times New Roman" pitchFamily="18" charset="0"/>
              </a:rPr>
              <a:t>   </a:t>
            </a:r>
          </a:p>
          <a:p>
            <a:pPr eaLnBrk="1" hangingPunct="1">
              <a:lnSpc>
                <a:spcPct val="105000"/>
              </a:lnSpc>
              <a:spcBef>
                <a:spcPct val="0"/>
              </a:spcBef>
              <a:buClrTx/>
              <a:buSzTx/>
              <a:buFontTx/>
              <a:buNone/>
            </a:pPr>
            <a:r>
              <a:rPr lang="en-US" altLang="zh-CN" sz="2200" b="1" dirty="0">
                <a:latin typeface="Times New Roman" pitchFamily="18" charset="0"/>
              </a:rPr>
              <a:t> </a:t>
            </a:r>
            <a:r>
              <a:rPr lang="en-US" altLang="zh-CN" sz="2200" b="1" dirty="0" smtClean="0">
                <a:latin typeface="Times New Roman" pitchFamily="18" charset="0"/>
              </a:rPr>
              <a:t>    else{</a:t>
            </a:r>
            <a:endParaRPr lang="en-US" altLang="zh-CN" sz="2200" b="1" dirty="0">
              <a:latin typeface="Times New Roman" pitchFamily="18" charset="0"/>
            </a:endParaRPr>
          </a:p>
          <a:p>
            <a:pPr indent="352425" eaLnBrk="1" hangingPunct="1">
              <a:lnSpc>
                <a:spcPct val="105000"/>
              </a:lnSpc>
              <a:spcBef>
                <a:spcPct val="0"/>
              </a:spcBef>
              <a:buClrTx/>
              <a:buSzTx/>
              <a:buFontTx/>
              <a:buNone/>
            </a:pPr>
            <a:r>
              <a:rPr lang="en-US" altLang="zh-CN" sz="2200" b="1" dirty="0">
                <a:latin typeface="Times New Roman" pitchFamily="18" charset="0"/>
              </a:rPr>
              <a:t>   </a:t>
            </a:r>
            <a:r>
              <a:rPr lang="en-US" altLang="zh-CN" sz="2200" b="1" dirty="0">
                <a:solidFill>
                  <a:schemeClr val="tx2">
                    <a:lumMod val="40000"/>
                    <a:lumOff val="60000"/>
                  </a:schemeClr>
                </a:solidFill>
                <a:latin typeface="Times New Roman" pitchFamily="18" charset="0"/>
              </a:rPr>
              <a:t>Place</a:t>
            </a:r>
            <a:r>
              <a:rPr lang="en-US" altLang="zh-CN" sz="2200" b="1" dirty="0">
                <a:latin typeface="Times New Roman" pitchFamily="18" charset="0"/>
              </a:rPr>
              <a:t> the executing process in </a:t>
            </a:r>
            <a:r>
              <a:rPr lang="en-US" altLang="zh-CN" sz="2200" b="1" u="sng" dirty="0">
                <a:solidFill>
                  <a:schemeClr val="tx2"/>
                </a:solidFill>
                <a:latin typeface="Times New Roman" pitchFamily="18" charset="0"/>
              </a:rPr>
              <a:t>the waiting queue </a:t>
            </a:r>
            <a:r>
              <a:rPr lang="en-US" altLang="zh-CN" sz="2200" b="1" dirty="0">
                <a:latin typeface="Times New Roman" pitchFamily="18" charset="0"/>
              </a:rPr>
              <a:t>of the first S</a:t>
            </a:r>
            <a:r>
              <a:rPr lang="en-US" altLang="zh-CN" sz="2200" b="1" baseline="-25000" dirty="0">
                <a:latin typeface="Times New Roman" pitchFamily="18" charset="0"/>
              </a:rPr>
              <a:t>i </a:t>
            </a:r>
            <a:r>
              <a:rPr lang="en-US" altLang="zh-CN" sz="2200" b="1" dirty="0">
                <a:latin typeface="Times New Roman" pitchFamily="18" charset="0"/>
              </a:rPr>
              <a:t>with </a:t>
            </a:r>
            <a:r>
              <a:rPr lang="en-US" altLang="zh-CN" sz="2200" b="1" dirty="0">
                <a:solidFill>
                  <a:schemeClr val="tx2"/>
                </a:solidFill>
                <a:latin typeface="Times New Roman" pitchFamily="18" charset="0"/>
              </a:rPr>
              <a:t>S</a:t>
            </a:r>
            <a:r>
              <a:rPr lang="en-US" altLang="zh-CN" sz="2200" b="1" baseline="-25000" dirty="0">
                <a:solidFill>
                  <a:schemeClr val="tx2"/>
                </a:solidFill>
                <a:latin typeface="Times New Roman" pitchFamily="18" charset="0"/>
              </a:rPr>
              <a:t>i</a:t>
            </a:r>
            <a:r>
              <a:rPr lang="zh-CN" altLang="en-US" sz="2200" b="1" dirty="0">
                <a:solidFill>
                  <a:schemeClr val="tx2"/>
                </a:solidFill>
                <a:latin typeface="Times New Roman" pitchFamily="18" charset="0"/>
              </a:rPr>
              <a:t>＜</a:t>
            </a:r>
            <a:r>
              <a:rPr lang="en-US" altLang="zh-CN" sz="2200" b="1" dirty="0" err="1">
                <a:solidFill>
                  <a:schemeClr val="tx2"/>
                </a:solidFill>
                <a:latin typeface="Times New Roman" pitchFamily="18" charset="0"/>
              </a:rPr>
              <a:t>t</a:t>
            </a:r>
            <a:r>
              <a:rPr lang="en-US" altLang="zh-CN" sz="2200" b="1" baseline="-25000" dirty="0" err="1">
                <a:solidFill>
                  <a:schemeClr val="tx2"/>
                </a:solidFill>
                <a:latin typeface="Times New Roman" pitchFamily="18" charset="0"/>
              </a:rPr>
              <a:t>i</a:t>
            </a:r>
            <a:r>
              <a:rPr lang="en-US" altLang="zh-CN" sz="2200" b="1" dirty="0">
                <a:solidFill>
                  <a:schemeClr val="tx2"/>
                </a:solidFill>
                <a:latin typeface="Times New Roman" pitchFamily="18" charset="0"/>
              </a:rPr>
              <a:t> </a:t>
            </a:r>
            <a:r>
              <a:rPr lang="en-US" altLang="zh-CN" sz="2200" b="1" dirty="0">
                <a:latin typeface="Times New Roman" pitchFamily="18" charset="0"/>
              </a:rPr>
              <a:t>and set its program counter to the beginning of the </a:t>
            </a:r>
            <a:r>
              <a:rPr lang="en-US" altLang="zh-CN" sz="2200" b="1" dirty="0" err="1">
                <a:latin typeface="Times New Roman" pitchFamily="18" charset="0"/>
              </a:rPr>
              <a:t>Swait</a:t>
            </a:r>
            <a:r>
              <a:rPr lang="en-US" altLang="zh-CN" sz="2200" b="1" dirty="0">
                <a:latin typeface="Times New Roman" pitchFamily="18" charset="0"/>
              </a:rPr>
              <a:t> Operation. </a:t>
            </a:r>
          </a:p>
          <a:p>
            <a:pPr eaLnBrk="1" hangingPunct="1">
              <a:lnSpc>
                <a:spcPct val="105000"/>
              </a:lnSpc>
              <a:spcBef>
                <a:spcPct val="0"/>
              </a:spcBef>
              <a:buClrTx/>
              <a:buSzTx/>
              <a:buFontTx/>
              <a:buNone/>
            </a:pPr>
            <a:r>
              <a:rPr lang="en-US" altLang="zh-CN" sz="2200" b="1" dirty="0">
                <a:latin typeface="Times New Roman" pitchFamily="18" charset="0"/>
              </a:rPr>
              <a:t> </a:t>
            </a:r>
            <a:r>
              <a:rPr lang="en-US" altLang="zh-CN" sz="2200" b="1" dirty="0" smtClean="0">
                <a:latin typeface="Times New Roman" pitchFamily="18" charset="0"/>
              </a:rPr>
              <a:t>}</a:t>
            </a:r>
            <a:endParaRPr lang="en-US" altLang="zh-CN" sz="2200" b="1" dirty="0">
              <a:latin typeface="Times New Roman" pitchFamily="18" charset="0"/>
            </a:endParaRPr>
          </a:p>
          <a:p>
            <a:pPr eaLnBrk="1" hangingPunct="1">
              <a:lnSpc>
                <a:spcPct val="105000"/>
              </a:lnSpc>
              <a:spcBef>
                <a:spcPct val="0"/>
              </a:spcBef>
              <a:buClrTx/>
              <a:buSzTx/>
              <a:buFontTx/>
              <a:buNone/>
            </a:pPr>
            <a:r>
              <a:rPr lang="en-US" altLang="zh-CN" sz="2200" b="1" dirty="0">
                <a:latin typeface="Times New Roman" pitchFamily="18" charset="0"/>
              </a:rPr>
              <a:t></a:t>
            </a:r>
          </a:p>
          <a:p>
            <a:pPr eaLnBrk="1" hangingPunct="1">
              <a:lnSpc>
                <a:spcPct val="115000"/>
              </a:lnSpc>
              <a:spcBef>
                <a:spcPct val="0"/>
              </a:spcBef>
              <a:buClrTx/>
              <a:buSzTx/>
              <a:buFontTx/>
              <a:buNone/>
            </a:pPr>
            <a:r>
              <a:rPr lang="en-US" altLang="zh-CN" sz="2200" b="1" dirty="0" err="1">
                <a:solidFill>
                  <a:schemeClr val="tx2"/>
                </a:solidFill>
                <a:latin typeface="Times New Roman" pitchFamily="18" charset="0"/>
              </a:rPr>
              <a:t>Ssignal</a:t>
            </a:r>
            <a:r>
              <a:rPr lang="en-US" altLang="zh-CN" sz="2200" b="1" dirty="0">
                <a:solidFill>
                  <a:schemeClr val="tx2"/>
                </a:solidFill>
                <a:latin typeface="Times New Roman" pitchFamily="18" charset="0"/>
              </a:rPr>
              <a:t>(S</a:t>
            </a:r>
            <a:r>
              <a:rPr lang="en-US" altLang="zh-CN" sz="2200" b="1" baseline="-25000" dirty="0">
                <a:solidFill>
                  <a:schemeClr val="tx2"/>
                </a:solidFill>
                <a:latin typeface="Times New Roman" pitchFamily="18" charset="0"/>
              </a:rPr>
              <a:t>1</a:t>
            </a:r>
            <a:r>
              <a:rPr lang="en-US" altLang="zh-CN" sz="2200" b="1" dirty="0">
                <a:solidFill>
                  <a:schemeClr val="tx2"/>
                </a:solidFill>
                <a:latin typeface="Times New Roman" pitchFamily="18" charset="0"/>
              </a:rPr>
              <a:t>, d</a:t>
            </a:r>
            <a:r>
              <a:rPr lang="en-US" altLang="zh-CN" sz="2200" b="1" baseline="-25000" dirty="0">
                <a:solidFill>
                  <a:schemeClr val="tx2"/>
                </a:solidFill>
                <a:latin typeface="Times New Roman" pitchFamily="18" charset="0"/>
              </a:rPr>
              <a:t>1</a:t>
            </a:r>
            <a:r>
              <a:rPr lang="en-US" altLang="zh-CN" sz="2200" b="1" dirty="0">
                <a:solidFill>
                  <a:schemeClr val="tx2"/>
                </a:solidFill>
                <a:latin typeface="Times New Roman" pitchFamily="18" charset="0"/>
              </a:rPr>
              <a:t>, …, S</a:t>
            </a:r>
            <a:r>
              <a:rPr lang="en-US" altLang="zh-CN" sz="2200" b="1" baseline="-25000" dirty="0">
                <a:solidFill>
                  <a:schemeClr val="tx2"/>
                </a:solidFill>
                <a:latin typeface="Times New Roman" pitchFamily="18" charset="0"/>
              </a:rPr>
              <a:t>n</a:t>
            </a:r>
            <a:r>
              <a:rPr lang="en-US" altLang="zh-CN" sz="2200" b="1" dirty="0">
                <a:solidFill>
                  <a:schemeClr val="tx2"/>
                </a:solidFill>
                <a:latin typeface="Times New Roman" pitchFamily="18" charset="0"/>
              </a:rPr>
              <a:t>, </a:t>
            </a:r>
            <a:r>
              <a:rPr lang="en-US" altLang="zh-CN" sz="2200" b="1" dirty="0" err="1">
                <a:solidFill>
                  <a:schemeClr val="tx2"/>
                </a:solidFill>
                <a:latin typeface="Times New Roman" pitchFamily="18" charset="0"/>
              </a:rPr>
              <a:t>d</a:t>
            </a:r>
            <a:r>
              <a:rPr lang="en-US" altLang="zh-CN" sz="2200" b="1" baseline="-25000" dirty="0" err="1">
                <a:solidFill>
                  <a:schemeClr val="tx2"/>
                </a:solidFill>
                <a:latin typeface="Times New Roman" pitchFamily="18" charset="0"/>
              </a:rPr>
              <a:t>n</a:t>
            </a:r>
            <a:r>
              <a:rPr lang="en-US" altLang="zh-CN" sz="2200" b="1" dirty="0">
                <a:solidFill>
                  <a:schemeClr val="tx2"/>
                </a:solidFill>
                <a:latin typeface="Times New Roman" pitchFamily="18" charset="0"/>
              </a:rPr>
              <a:t>)</a:t>
            </a:r>
          </a:p>
          <a:p>
            <a:pPr eaLnBrk="1" hangingPunct="1">
              <a:lnSpc>
                <a:spcPct val="115000"/>
              </a:lnSpc>
              <a:spcBef>
                <a:spcPct val="0"/>
              </a:spcBef>
              <a:buClrTx/>
              <a:buSzTx/>
              <a:buFontTx/>
              <a:buNone/>
            </a:pPr>
            <a:r>
              <a:rPr lang="en-US" altLang="zh-CN" sz="2200" b="1" dirty="0">
                <a:latin typeface="Times New Roman" pitchFamily="18" charset="0"/>
              </a:rPr>
              <a:t>    for ( </a:t>
            </a:r>
            <a:r>
              <a:rPr lang="en-US" altLang="zh-CN" sz="2200" b="1" dirty="0" err="1">
                <a:latin typeface="Times New Roman" pitchFamily="18" charset="0"/>
              </a:rPr>
              <a:t>i</a:t>
            </a:r>
            <a:r>
              <a:rPr lang="en-US" altLang="zh-CN" sz="2200" b="1" dirty="0">
                <a:latin typeface="Times New Roman" pitchFamily="18" charset="0"/>
              </a:rPr>
              <a:t> =1; </a:t>
            </a:r>
            <a:r>
              <a:rPr lang="en-US" altLang="zh-CN" sz="2200" b="1" dirty="0" err="1">
                <a:latin typeface="Times New Roman" pitchFamily="18" charset="0"/>
              </a:rPr>
              <a:t>i</a:t>
            </a:r>
            <a:r>
              <a:rPr lang="en-US" altLang="zh-CN" sz="2200" b="1" dirty="0">
                <a:latin typeface="Times New Roman" pitchFamily="18" charset="0"/>
              </a:rPr>
              <a:t>&lt;=n; </a:t>
            </a:r>
            <a:r>
              <a:rPr lang="en-US" altLang="zh-CN" sz="2200" b="1" dirty="0" err="1">
                <a:latin typeface="Times New Roman" pitchFamily="18" charset="0"/>
              </a:rPr>
              <a:t>i</a:t>
            </a:r>
            <a:r>
              <a:rPr lang="en-US" altLang="zh-CN" sz="2200" b="1" dirty="0">
                <a:latin typeface="Times New Roman" pitchFamily="18" charset="0"/>
              </a:rPr>
              <a:t>++) </a:t>
            </a:r>
            <a:r>
              <a:rPr lang="en-US" altLang="zh-CN" sz="2200" b="1" dirty="0" smtClean="0">
                <a:latin typeface="Times New Roman" pitchFamily="18" charset="0"/>
              </a:rPr>
              <a:t>   </a:t>
            </a:r>
            <a:r>
              <a:rPr lang="en-US" altLang="zh-CN" sz="2200" b="1" dirty="0">
                <a:latin typeface="Times New Roman" pitchFamily="18" charset="0"/>
              </a:rPr>
              <a:t>S</a:t>
            </a:r>
            <a:r>
              <a:rPr lang="en-US" altLang="zh-CN" sz="2200" b="1" baseline="-25000" dirty="0">
                <a:latin typeface="Times New Roman" pitchFamily="18" charset="0"/>
              </a:rPr>
              <a:t>i </a:t>
            </a:r>
            <a:r>
              <a:rPr lang="en-US" altLang="zh-CN" sz="2200" b="1" dirty="0" smtClean="0">
                <a:latin typeface="Times New Roman" pitchFamily="18" charset="0"/>
              </a:rPr>
              <a:t>= </a:t>
            </a:r>
            <a:r>
              <a:rPr lang="en-US" altLang="zh-CN" sz="2200" b="1" dirty="0" err="1" smtClean="0">
                <a:latin typeface="Times New Roman" pitchFamily="18" charset="0"/>
              </a:rPr>
              <a:t>S</a:t>
            </a:r>
            <a:r>
              <a:rPr lang="en-US" altLang="zh-CN" sz="2200" b="1" baseline="-25000" dirty="0" err="1" smtClean="0">
                <a:latin typeface="Times New Roman" pitchFamily="18" charset="0"/>
              </a:rPr>
              <a:t>i</a:t>
            </a:r>
            <a:r>
              <a:rPr lang="en-US" altLang="zh-CN" sz="2200" b="1" dirty="0" err="1" smtClean="0">
                <a:latin typeface="Times New Roman" pitchFamily="18" charset="0"/>
              </a:rPr>
              <a:t>+</a:t>
            </a:r>
            <a:r>
              <a:rPr lang="en-US" altLang="zh-CN" sz="2200" b="1" dirty="0" err="1" smtClean="0">
                <a:solidFill>
                  <a:srgbClr val="FF0000"/>
                </a:solidFill>
                <a:latin typeface="Times New Roman" pitchFamily="18" charset="0"/>
              </a:rPr>
              <a:t>d</a:t>
            </a:r>
            <a:r>
              <a:rPr lang="en-US" altLang="zh-CN" sz="2200" b="1" baseline="-25000" dirty="0" err="1" smtClean="0">
                <a:solidFill>
                  <a:srgbClr val="FF0000"/>
                </a:solidFill>
                <a:latin typeface="Times New Roman" pitchFamily="18" charset="0"/>
              </a:rPr>
              <a:t>i</a:t>
            </a:r>
            <a:r>
              <a:rPr lang="en-US" altLang="zh-CN" sz="2200" b="1" dirty="0">
                <a:latin typeface="Times New Roman" pitchFamily="18" charset="0"/>
              </a:rPr>
              <a:t>;</a:t>
            </a:r>
          </a:p>
          <a:p>
            <a:pPr eaLnBrk="1" hangingPunct="1">
              <a:lnSpc>
                <a:spcPct val="115000"/>
              </a:lnSpc>
              <a:spcBef>
                <a:spcPct val="0"/>
              </a:spcBef>
              <a:buClrTx/>
              <a:buSzTx/>
              <a:buFontTx/>
              <a:buNone/>
            </a:pPr>
            <a:r>
              <a:rPr lang="en-US" altLang="zh-CN" sz="2200" b="1" dirty="0" smtClean="0">
                <a:solidFill>
                  <a:schemeClr val="tx2">
                    <a:lumMod val="40000"/>
                    <a:lumOff val="60000"/>
                  </a:schemeClr>
                </a:solidFill>
                <a:latin typeface="Times New Roman" pitchFamily="18" charset="0"/>
              </a:rPr>
              <a:t>    Remove </a:t>
            </a:r>
            <a:r>
              <a:rPr lang="en-US" altLang="zh-CN" sz="2200" b="1" dirty="0">
                <a:latin typeface="Times New Roman" pitchFamily="18" charset="0"/>
              </a:rPr>
              <a:t>all the process </a:t>
            </a:r>
            <a:r>
              <a:rPr lang="en-US" altLang="zh-CN" sz="2200" b="1" u="sng" dirty="0">
                <a:solidFill>
                  <a:schemeClr val="tx2"/>
                </a:solidFill>
                <a:latin typeface="Times New Roman" pitchFamily="18" charset="0"/>
              </a:rPr>
              <a:t>waiting in the queue </a:t>
            </a:r>
            <a:r>
              <a:rPr lang="en-US" altLang="zh-CN" sz="2200" b="1" dirty="0">
                <a:latin typeface="Times New Roman" pitchFamily="18" charset="0"/>
              </a:rPr>
              <a:t>associated with </a:t>
            </a:r>
            <a:r>
              <a:rPr lang="en-US" altLang="zh-CN" sz="2200" b="1" dirty="0">
                <a:solidFill>
                  <a:schemeClr val="tx2"/>
                </a:solidFill>
                <a:latin typeface="Times New Roman" pitchFamily="18" charset="0"/>
              </a:rPr>
              <a:t>S</a:t>
            </a:r>
            <a:r>
              <a:rPr lang="en-US" altLang="zh-CN" sz="2200" b="1" baseline="-25000" dirty="0">
                <a:solidFill>
                  <a:schemeClr val="tx2"/>
                </a:solidFill>
                <a:latin typeface="Times New Roman" pitchFamily="18" charset="0"/>
              </a:rPr>
              <a:t>i</a:t>
            </a:r>
            <a:r>
              <a:rPr lang="en-US" altLang="zh-CN" sz="2200" b="1" dirty="0">
                <a:latin typeface="Times New Roman" pitchFamily="18" charset="0"/>
              </a:rPr>
              <a:t> into the ready queue</a:t>
            </a:r>
          </a:p>
          <a:p>
            <a:pPr eaLnBrk="1" hangingPunct="1">
              <a:lnSpc>
                <a:spcPct val="115000"/>
              </a:lnSpc>
              <a:spcBef>
                <a:spcPct val="0"/>
              </a:spcBef>
              <a:buClrTx/>
              <a:buSzTx/>
              <a:buFontTx/>
              <a:buNone/>
            </a:pPr>
            <a:r>
              <a:rPr lang="en-US" altLang="zh-CN" sz="2200" b="1" dirty="0">
                <a:latin typeface="Times New Roman" pitchFamily="18" charset="0"/>
              </a:rPr>
              <a:t>   </a:t>
            </a:r>
            <a:r>
              <a:rPr lang="en-US" altLang="zh-CN" sz="2200" b="1" dirty="0" err="1">
                <a:latin typeface="Times New Roman" pitchFamily="18" charset="0"/>
              </a:rPr>
              <a:t>endfor</a:t>
            </a:r>
            <a:r>
              <a:rPr lang="en-US" altLang="zh-CN" sz="2200" b="1" dirty="0">
                <a:latin typeface="Times New Roman" pitchFamily="18" charset="0"/>
              </a:rPr>
              <a:t>; </a:t>
            </a:r>
          </a:p>
        </p:txBody>
      </p:sp>
    </p:spTree>
  </p:cSld>
  <p:clrMapOvr>
    <a:masterClrMapping/>
  </p:clrMapOvr>
  <p:transition>
    <p:pull dir="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F0D1290-5216-4E9F-AA78-623B5C778482}" type="datetime8">
              <a:rPr kumimoji="0" lang="zh-CN" altLang="en-US" sz="1400" smtClean="0"/>
              <a:t>2022年3月16日12时44分</a:t>
            </a:fld>
            <a:endParaRPr kumimoji="0" lang="en-US" altLang="zh-CN" sz="1400" smtClean="0"/>
          </a:p>
        </p:txBody>
      </p:sp>
      <p:sp>
        <p:nvSpPr>
          <p:cNvPr id="1382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8244" name="Text Box 4"/>
          <p:cNvSpPr txBox="1">
            <a:spLocks noChangeArrowheads="1"/>
          </p:cNvSpPr>
          <p:nvPr/>
        </p:nvSpPr>
        <p:spPr bwMode="auto">
          <a:xfrm>
            <a:off x="609600" y="620688"/>
            <a:ext cx="80772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dirty="0">
                <a:latin typeface="Times New Roman" pitchFamily="18" charset="0"/>
              </a:rPr>
              <a:t>        </a:t>
            </a:r>
            <a:r>
              <a:rPr lang="zh-CN" altLang="en-US" dirty="0">
                <a:latin typeface="Times New Roman" pitchFamily="18" charset="0"/>
              </a:rPr>
              <a:t>一般</a:t>
            </a:r>
            <a:r>
              <a:rPr lang="zh-CN" altLang="en-US" dirty="0">
                <a:latin typeface="Courier New" pitchFamily="49" charset="0"/>
              </a:rPr>
              <a:t>“</a:t>
            </a:r>
            <a:r>
              <a:rPr lang="zh-CN" altLang="en-US" dirty="0">
                <a:latin typeface="Times New Roman" pitchFamily="18" charset="0"/>
              </a:rPr>
              <a:t>信号量集</a:t>
            </a:r>
            <a:r>
              <a:rPr lang="zh-CN" altLang="en-US" dirty="0">
                <a:latin typeface="Courier New" pitchFamily="49" charset="0"/>
              </a:rPr>
              <a:t>”</a:t>
            </a:r>
            <a:r>
              <a:rPr lang="zh-CN" altLang="en-US" dirty="0">
                <a:latin typeface="Times New Roman" pitchFamily="18" charset="0"/>
              </a:rPr>
              <a:t>的几种特殊情况：</a:t>
            </a:r>
          </a:p>
          <a:p>
            <a:pPr algn="just" eaLnBrk="1" hangingPunct="1">
              <a:spcBef>
                <a:spcPct val="50000"/>
              </a:spcBef>
              <a:buClrTx/>
              <a:buSzTx/>
              <a:buFontTx/>
              <a:buNone/>
            </a:pPr>
            <a:r>
              <a:rPr lang="zh-CN" altLang="en-US" dirty="0">
                <a:latin typeface="Times New Roman" pitchFamily="18" charset="0"/>
              </a:rPr>
              <a:t>        </a:t>
            </a:r>
            <a:r>
              <a:rPr lang="en-US" altLang="zh-CN" dirty="0">
                <a:latin typeface="Times New Roman" pitchFamily="18" charset="0"/>
              </a:rPr>
              <a:t>(1) </a:t>
            </a:r>
            <a:r>
              <a:rPr lang="en-US" altLang="zh-CN" b="1" dirty="0" err="1">
                <a:solidFill>
                  <a:schemeClr val="tx2"/>
                </a:solidFill>
                <a:latin typeface="Times New Roman" pitchFamily="18" charset="0"/>
              </a:rPr>
              <a:t>Swait</a:t>
            </a:r>
            <a:r>
              <a:rPr lang="en-US" altLang="zh-CN" b="1" dirty="0">
                <a:solidFill>
                  <a:schemeClr val="tx2"/>
                </a:solidFill>
                <a:latin typeface="Times New Roman" pitchFamily="18" charset="0"/>
              </a:rPr>
              <a:t>(S, d, d)</a:t>
            </a:r>
            <a:r>
              <a:rPr lang="zh-CN" altLang="en-US" dirty="0">
                <a:latin typeface="Times New Roman" pitchFamily="18" charset="0"/>
              </a:rPr>
              <a:t>。 此时在信号量集中只有</a:t>
            </a:r>
            <a:r>
              <a:rPr lang="zh-CN" altLang="en-US" u="sng" dirty="0" smtClean="0">
                <a:latin typeface="Times New Roman" pitchFamily="18" charset="0"/>
              </a:rPr>
              <a:t>一个信</a:t>
            </a:r>
            <a:r>
              <a:rPr lang="zh-CN" altLang="en-US" u="sng" dirty="0">
                <a:latin typeface="Times New Roman" pitchFamily="18" charset="0"/>
              </a:rPr>
              <a:t>号量</a:t>
            </a:r>
            <a:r>
              <a:rPr lang="en-US" altLang="zh-CN" dirty="0">
                <a:latin typeface="Times New Roman" pitchFamily="18" charset="0"/>
              </a:rPr>
              <a:t>S</a:t>
            </a:r>
            <a:r>
              <a:rPr lang="zh-CN" altLang="en-US" dirty="0">
                <a:latin typeface="Times New Roman" pitchFamily="18" charset="0"/>
              </a:rPr>
              <a:t>， 但允许它每次申请</a:t>
            </a:r>
            <a:r>
              <a:rPr lang="en-US" altLang="zh-CN" dirty="0">
                <a:latin typeface="Times New Roman" pitchFamily="18" charset="0"/>
              </a:rPr>
              <a:t>d</a:t>
            </a:r>
            <a:r>
              <a:rPr lang="zh-CN" altLang="en-US" dirty="0">
                <a:latin typeface="Times New Roman" pitchFamily="18" charset="0"/>
              </a:rPr>
              <a:t>个资源，当现有资源数少于</a:t>
            </a:r>
            <a:r>
              <a:rPr lang="en-US" altLang="zh-CN" dirty="0">
                <a:latin typeface="Times New Roman" pitchFamily="18" charset="0"/>
              </a:rPr>
              <a:t>d</a:t>
            </a:r>
            <a:r>
              <a:rPr lang="zh-CN" altLang="en-US" dirty="0">
                <a:latin typeface="Times New Roman" pitchFamily="18" charset="0"/>
              </a:rPr>
              <a:t>时，不予分配。</a:t>
            </a:r>
          </a:p>
          <a:p>
            <a:pPr algn="just" eaLnBrk="1" hangingPunct="1">
              <a:spcBef>
                <a:spcPct val="50000"/>
              </a:spcBef>
              <a:buClrTx/>
              <a:buSzTx/>
              <a:buFontTx/>
              <a:buNone/>
            </a:pPr>
            <a:r>
              <a:rPr lang="zh-CN" altLang="en-US" dirty="0">
                <a:latin typeface="Times New Roman" pitchFamily="18" charset="0"/>
              </a:rPr>
              <a:t>        </a:t>
            </a:r>
            <a:r>
              <a:rPr lang="en-US" altLang="zh-CN" dirty="0">
                <a:latin typeface="Times New Roman" pitchFamily="18" charset="0"/>
              </a:rPr>
              <a:t>(2) </a:t>
            </a:r>
            <a:r>
              <a:rPr lang="en-US" altLang="zh-CN" b="1" dirty="0" err="1">
                <a:solidFill>
                  <a:schemeClr val="tx2"/>
                </a:solidFill>
                <a:latin typeface="Times New Roman" pitchFamily="18" charset="0"/>
              </a:rPr>
              <a:t>Swait</a:t>
            </a:r>
            <a:r>
              <a:rPr lang="en-US" altLang="zh-CN" b="1" dirty="0">
                <a:solidFill>
                  <a:schemeClr val="tx2"/>
                </a:solidFill>
                <a:latin typeface="Times New Roman" pitchFamily="18" charset="0"/>
              </a:rPr>
              <a:t>(S, 1, 1)</a:t>
            </a:r>
            <a:r>
              <a:rPr lang="zh-CN" altLang="en-US" dirty="0">
                <a:latin typeface="Times New Roman" pitchFamily="18" charset="0"/>
              </a:rPr>
              <a:t>。 此时的信号量集已蜕化为一般的记录型信号量</a:t>
            </a:r>
            <a:r>
              <a:rPr lang="en-US" altLang="zh-CN" dirty="0">
                <a:latin typeface="Times New Roman" pitchFamily="18" charset="0"/>
              </a:rPr>
              <a:t>(S</a:t>
            </a:r>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时</a:t>
            </a:r>
            <a:r>
              <a:rPr lang="en-US" altLang="zh-CN" dirty="0">
                <a:latin typeface="Times New Roman" pitchFamily="18" charset="0"/>
              </a:rPr>
              <a:t>)</a:t>
            </a:r>
            <a:r>
              <a:rPr lang="zh-CN" altLang="en-US" dirty="0">
                <a:latin typeface="Times New Roman" pitchFamily="18" charset="0"/>
              </a:rPr>
              <a:t>或互斥信号量</a:t>
            </a:r>
            <a:r>
              <a:rPr lang="en-US" altLang="zh-CN" dirty="0">
                <a:latin typeface="Times New Roman" pitchFamily="18" charset="0"/>
              </a:rPr>
              <a:t>(S=1</a:t>
            </a:r>
            <a:r>
              <a:rPr lang="zh-CN" altLang="en-US" dirty="0">
                <a:latin typeface="Times New Roman" pitchFamily="18" charset="0"/>
              </a:rPr>
              <a:t>时</a:t>
            </a:r>
            <a:r>
              <a:rPr lang="en-US" altLang="zh-CN" dirty="0">
                <a:latin typeface="Times New Roman" pitchFamily="18" charset="0"/>
              </a:rPr>
              <a:t>)</a:t>
            </a:r>
            <a:r>
              <a:rPr lang="zh-CN" altLang="en-US" dirty="0">
                <a:latin typeface="Times New Roman" pitchFamily="18" charset="0"/>
              </a:rPr>
              <a:t>。</a:t>
            </a:r>
          </a:p>
          <a:p>
            <a:pPr algn="just" eaLnBrk="1" hangingPunct="1">
              <a:spcBef>
                <a:spcPct val="50000"/>
              </a:spcBef>
              <a:buClrTx/>
              <a:buSzTx/>
              <a:buFontTx/>
              <a:buNone/>
            </a:pPr>
            <a:r>
              <a:rPr lang="zh-CN" altLang="en-US" dirty="0">
                <a:latin typeface="Times New Roman" pitchFamily="18" charset="0"/>
              </a:rPr>
              <a:t>        </a:t>
            </a:r>
            <a:r>
              <a:rPr lang="en-US" altLang="zh-CN" dirty="0">
                <a:latin typeface="Times New Roman" pitchFamily="18" charset="0"/>
              </a:rPr>
              <a:t>(3) </a:t>
            </a:r>
            <a:r>
              <a:rPr lang="en-US" altLang="zh-CN" dirty="0" err="1">
                <a:latin typeface="Times New Roman" pitchFamily="18" charset="0"/>
              </a:rPr>
              <a:t>Swait</a:t>
            </a:r>
            <a:r>
              <a:rPr lang="en-US" altLang="zh-CN" dirty="0">
                <a:latin typeface="Times New Roman" pitchFamily="18" charset="0"/>
              </a:rPr>
              <a:t>(S, 1, 0)</a:t>
            </a:r>
            <a:r>
              <a:rPr lang="zh-CN" altLang="en-US" dirty="0">
                <a:latin typeface="Times New Roman" pitchFamily="18" charset="0"/>
              </a:rPr>
              <a:t>。这是一种很特殊且很有用的信号量操作。</a:t>
            </a:r>
            <a:r>
              <a:rPr lang="zh-CN" altLang="en-US" u="sng" dirty="0">
                <a:latin typeface="Times New Roman" pitchFamily="18" charset="0"/>
              </a:rPr>
              <a:t>当</a:t>
            </a:r>
            <a:r>
              <a:rPr lang="en-US" altLang="zh-CN" u="sng" dirty="0">
                <a:latin typeface="Times New Roman" pitchFamily="18" charset="0"/>
              </a:rPr>
              <a:t>S≥1</a:t>
            </a:r>
            <a:r>
              <a:rPr lang="zh-CN" altLang="en-US" u="sng" dirty="0">
                <a:latin typeface="Times New Roman" pitchFamily="18" charset="0"/>
              </a:rPr>
              <a:t>时，允许</a:t>
            </a:r>
            <a:r>
              <a:rPr lang="zh-CN" altLang="en-US" b="1" u="sng" dirty="0">
                <a:solidFill>
                  <a:srgbClr val="FF0000"/>
                </a:solidFill>
                <a:latin typeface="Times New Roman" pitchFamily="18" charset="0"/>
              </a:rPr>
              <a:t>多个</a:t>
            </a:r>
            <a:r>
              <a:rPr lang="zh-CN" altLang="en-US" u="sng" dirty="0">
                <a:solidFill>
                  <a:schemeClr val="tx2"/>
                </a:solidFill>
                <a:latin typeface="Times New Roman" pitchFamily="18" charset="0"/>
              </a:rPr>
              <a:t>进程</a:t>
            </a:r>
            <a:r>
              <a:rPr lang="zh-CN" altLang="en-US" b="1" u="sng" dirty="0">
                <a:solidFill>
                  <a:schemeClr val="tx2"/>
                </a:solidFill>
                <a:latin typeface="Times New Roman" pitchFamily="18" charset="0"/>
              </a:rPr>
              <a:t>进入</a:t>
            </a:r>
            <a:r>
              <a:rPr lang="zh-CN" altLang="en-US" u="sng" dirty="0">
                <a:latin typeface="Times New Roman" pitchFamily="18" charset="0"/>
              </a:rPr>
              <a:t>某特定区</a:t>
            </a:r>
            <a:r>
              <a:rPr lang="zh-CN" altLang="en-US" dirty="0">
                <a:latin typeface="Times New Roman" pitchFamily="18" charset="0"/>
              </a:rPr>
              <a:t>；</a:t>
            </a:r>
            <a:r>
              <a:rPr lang="zh-CN" altLang="en-US" u="sng" dirty="0">
                <a:latin typeface="Times New Roman" pitchFamily="18" charset="0"/>
              </a:rPr>
              <a:t>当</a:t>
            </a:r>
            <a:r>
              <a:rPr lang="en-US" altLang="zh-CN" u="sng" dirty="0">
                <a:latin typeface="Times New Roman" pitchFamily="18" charset="0"/>
              </a:rPr>
              <a:t>S</a:t>
            </a:r>
            <a:r>
              <a:rPr lang="zh-CN" altLang="en-US" u="sng" dirty="0">
                <a:latin typeface="Times New Roman" pitchFamily="18" charset="0"/>
              </a:rPr>
              <a:t>变为</a:t>
            </a:r>
            <a:r>
              <a:rPr lang="en-US" altLang="zh-CN" u="sng" dirty="0">
                <a:latin typeface="Times New Roman" pitchFamily="18" charset="0"/>
              </a:rPr>
              <a:t>0</a:t>
            </a:r>
            <a:r>
              <a:rPr lang="zh-CN" altLang="en-US" u="sng" dirty="0">
                <a:latin typeface="Times New Roman" pitchFamily="18" charset="0"/>
              </a:rPr>
              <a:t>后，将</a:t>
            </a:r>
            <a:r>
              <a:rPr lang="zh-CN" altLang="en-US" b="1" u="sng" dirty="0">
                <a:solidFill>
                  <a:schemeClr val="tx2"/>
                </a:solidFill>
                <a:latin typeface="Times New Roman" pitchFamily="18" charset="0"/>
              </a:rPr>
              <a:t>阻止</a:t>
            </a:r>
            <a:r>
              <a:rPr lang="zh-CN" altLang="en-US" u="sng" dirty="0">
                <a:latin typeface="Times New Roman" pitchFamily="18" charset="0"/>
              </a:rPr>
              <a:t>任</a:t>
            </a:r>
            <a:r>
              <a:rPr lang="zh-CN" altLang="en-US" b="1" u="sng" dirty="0">
                <a:solidFill>
                  <a:srgbClr val="FF0000"/>
                </a:solidFill>
                <a:latin typeface="Times New Roman" pitchFamily="18" charset="0"/>
              </a:rPr>
              <a:t>何一个</a:t>
            </a:r>
            <a:r>
              <a:rPr lang="zh-CN" altLang="en-US" u="sng" dirty="0" smtClean="0">
                <a:latin typeface="Times New Roman" pitchFamily="18" charset="0"/>
              </a:rPr>
              <a:t>进</a:t>
            </a:r>
            <a:r>
              <a:rPr lang="zh-CN" altLang="en-US" u="sng" dirty="0">
                <a:latin typeface="Times New Roman" pitchFamily="18" charset="0"/>
              </a:rPr>
              <a:t>程进入特定区</a:t>
            </a:r>
            <a:r>
              <a:rPr lang="zh-CN" altLang="en-US" dirty="0">
                <a:latin typeface="Times New Roman" pitchFamily="18" charset="0"/>
              </a:rPr>
              <a:t>。换言之，它相当于一个可控开关。 </a:t>
            </a:r>
          </a:p>
        </p:txBody>
      </p:sp>
    </p:spTree>
  </p:cSld>
  <p:clrMapOvr>
    <a:masterClrMapping/>
  </p:clrMapOvr>
  <p:transition>
    <p:pull dir="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160E7B4D-FD48-4C5D-8581-9052704AC209}" type="datetime8">
              <a:rPr kumimoji="0" lang="zh-CN" altLang="en-US" sz="1400" smtClean="0"/>
              <a:t>2022年3月16日12时44分</a:t>
            </a:fld>
            <a:endParaRPr kumimoji="0" lang="en-US" altLang="zh-CN" sz="1400" smtClean="0"/>
          </a:p>
        </p:txBody>
      </p:sp>
      <p:sp>
        <p:nvSpPr>
          <p:cNvPr id="1392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9268" name="Text Box 4"/>
          <p:cNvSpPr txBox="1">
            <a:spLocks noChangeArrowheads="1"/>
          </p:cNvSpPr>
          <p:nvPr/>
        </p:nvSpPr>
        <p:spPr bwMode="auto">
          <a:xfrm>
            <a:off x="607219" y="188640"/>
            <a:ext cx="38598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a:solidFill>
                  <a:schemeClr val="tx2"/>
                </a:solidFill>
                <a:latin typeface="+mj-lt"/>
                <a:ea typeface="+mj-ea"/>
                <a:cs typeface="+mj-cs"/>
              </a:rPr>
              <a:t>2.4.3 </a:t>
            </a:r>
            <a:r>
              <a:rPr lang="zh-CN" altLang="en-US" sz="2800" b="1" dirty="0">
                <a:solidFill>
                  <a:schemeClr val="tx2"/>
                </a:solidFill>
                <a:latin typeface="+mj-lt"/>
                <a:ea typeface="+mj-ea"/>
                <a:cs typeface="+mj-cs"/>
              </a:rPr>
              <a:t>信号量的应用 </a:t>
            </a:r>
          </a:p>
        </p:txBody>
      </p:sp>
      <p:sp>
        <p:nvSpPr>
          <p:cNvPr id="139269" name="Text Box 5"/>
          <p:cNvSpPr txBox="1">
            <a:spLocks noChangeArrowheads="1"/>
          </p:cNvSpPr>
          <p:nvPr/>
        </p:nvSpPr>
        <p:spPr bwMode="auto">
          <a:xfrm>
            <a:off x="928687" y="711860"/>
            <a:ext cx="395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1. </a:t>
            </a:r>
            <a:r>
              <a:rPr lang="zh-CN" altLang="en-US" b="1" dirty="0">
                <a:latin typeface="Times New Roman" pitchFamily="18" charset="0"/>
              </a:rPr>
              <a:t>利用信号量实现</a:t>
            </a:r>
            <a:r>
              <a:rPr lang="zh-CN" altLang="en-US" b="1" dirty="0">
                <a:solidFill>
                  <a:schemeClr val="tx2"/>
                </a:solidFill>
                <a:latin typeface="Times New Roman" pitchFamily="18" charset="0"/>
              </a:rPr>
              <a:t>进程互斥</a:t>
            </a:r>
            <a:r>
              <a:rPr lang="zh-CN" altLang="en-US" b="1" dirty="0">
                <a:latin typeface="Times New Roman" pitchFamily="18" charset="0"/>
              </a:rPr>
              <a:t> </a:t>
            </a:r>
          </a:p>
        </p:txBody>
      </p:sp>
      <p:sp>
        <p:nvSpPr>
          <p:cNvPr id="139270" name="Text Box 6"/>
          <p:cNvSpPr txBox="1">
            <a:spLocks noChangeArrowheads="1"/>
          </p:cNvSpPr>
          <p:nvPr/>
        </p:nvSpPr>
        <p:spPr bwMode="auto">
          <a:xfrm>
            <a:off x="607219" y="1169060"/>
            <a:ext cx="7891462" cy="92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00000"/>
              </a:lnSpc>
              <a:spcBef>
                <a:spcPct val="50000"/>
              </a:spcBef>
              <a:buClrTx/>
              <a:buSzTx/>
              <a:buFontTx/>
              <a:buNone/>
            </a:pPr>
            <a:r>
              <a:rPr lang="zh-CN" altLang="en-US" sz="2300" dirty="0">
                <a:latin typeface="Times New Roman" pitchFamily="18" charset="0"/>
              </a:rPr>
              <a:t>利用信号量实现</a:t>
            </a:r>
            <a:r>
              <a:rPr lang="zh-CN" altLang="en-US" sz="2300" b="1" dirty="0">
                <a:latin typeface="Times New Roman" pitchFamily="18" charset="0"/>
              </a:rPr>
              <a:t>进程互</a:t>
            </a:r>
            <a:r>
              <a:rPr lang="zh-CN" altLang="en-US" sz="2300" b="1" dirty="0" smtClean="0">
                <a:latin typeface="Times New Roman" pitchFamily="18" charset="0"/>
              </a:rPr>
              <a:t>斥，</a:t>
            </a:r>
            <a:r>
              <a:rPr lang="zh-CN" altLang="en-US" sz="2300" dirty="0" smtClean="0">
                <a:latin typeface="Times New Roman" pitchFamily="18" charset="0"/>
              </a:rPr>
              <a:t>可</a:t>
            </a:r>
            <a:r>
              <a:rPr lang="zh-CN" altLang="en-US" sz="2300" dirty="0">
                <a:latin typeface="Times New Roman" pitchFamily="18" charset="0"/>
              </a:rPr>
              <a:t>描述如下：</a:t>
            </a:r>
            <a:r>
              <a:rPr lang="zh-CN" altLang="en-US" dirty="0">
                <a:latin typeface="Times New Roman" pitchFamily="18" charset="0"/>
              </a:rPr>
              <a:t></a:t>
            </a:r>
          </a:p>
          <a:p>
            <a:pPr algn="just" eaLnBrk="1" hangingPunct="1">
              <a:lnSpc>
                <a:spcPct val="80000"/>
              </a:lnSpc>
              <a:spcBef>
                <a:spcPct val="500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semaphore </a:t>
            </a:r>
            <a:r>
              <a:rPr lang="en-US" altLang="zh-CN" sz="2300" b="1" dirty="0" err="1" smtClean="0">
                <a:latin typeface="Times New Roman" pitchFamily="18" charset="0"/>
              </a:rPr>
              <a:t>mutex</a:t>
            </a:r>
            <a:r>
              <a:rPr lang="en-US" altLang="zh-CN" sz="2300" b="1" dirty="0">
                <a:latin typeface="Times New Roman" pitchFamily="18" charset="0"/>
              </a:rPr>
              <a:t> </a:t>
            </a:r>
            <a:r>
              <a:rPr lang="en-US" altLang="zh-CN" sz="2300" b="1" dirty="0" smtClean="0">
                <a:latin typeface="Times New Roman" pitchFamily="18" charset="0"/>
              </a:rPr>
              <a:t>=  </a:t>
            </a:r>
            <a:r>
              <a:rPr lang="en-US" altLang="zh-CN" sz="2300" b="1" dirty="0" smtClean="0">
                <a:solidFill>
                  <a:srgbClr val="FF0000"/>
                </a:solidFill>
                <a:latin typeface="Times New Roman" pitchFamily="18" charset="0"/>
              </a:rPr>
              <a:t>1  </a:t>
            </a:r>
            <a:r>
              <a:rPr lang="en-US" altLang="zh-CN" sz="2300" b="1" dirty="0" smtClean="0">
                <a:latin typeface="Times New Roman" pitchFamily="18" charset="0"/>
              </a:rPr>
              <a:t>;</a:t>
            </a:r>
            <a:r>
              <a:rPr lang="en-US" altLang="zh-CN" sz="2300" dirty="0" smtClean="0">
                <a:latin typeface="Times New Roman" pitchFamily="18" charset="0"/>
              </a:rPr>
              <a:t></a:t>
            </a:r>
            <a:endParaRPr lang="en-US" altLang="zh-CN" sz="2300" dirty="0">
              <a:latin typeface="Times New Roman" pitchFamily="18" charset="0"/>
            </a:endParaRPr>
          </a:p>
        </p:txBody>
      </p:sp>
      <p:sp>
        <p:nvSpPr>
          <p:cNvPr id="139271" name="Text Box 4"/>
          <p:cNvSpPr txBox="1">
            <a:spLocks noChangeArrowheads="1"/>
          </p:cNvSpPr>
          <p:nvPr/>
        </p:nvSpPr>
        <p:spPr bwMode="auto">
          <a:xfrm>
            <a:off x="4913124" y="2708920"/>
            <a:ext cx="4051364" cy="374718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0000"/>
              </a:lnSpc>
              <a:spcBef>
                <a:spcPts val="300"/>
              </a:spcBef>
              <a:buClrTx/>
              <a:buSzTx/>
            </a:pPr>
            <a:r>
              <a:rPr lang="en-US" altLang="zh-CN" sz="2500" b="1" dirty="0">
                <a:solidFill>
                  <a:schemeClr val="tx2">
                    <a:lumMod val="20000"/>
                    <a:lumOff val="80000"/>
                  </a:schemeClr>
                </a:solidFill>
                <a:latin typeface="Times New Roman" pitchFamily="18" charset="0"/>
              </a:rPr>
              <a:t>process 2</a:t>
            </a:r>
            <a:r>
              <a:rPr lang="zh-CN" altLang="en-US" sz="2500" b="1" dirty="0">
                <a:solidFill>
                  <a:schemeClr val="tx2">
                    <a:lumMod val="20000"/>
                    <a:lumOff val="80000"/>
                  </a:schemeClr>
                </a:solidFill>
                <a:latin typeface="Times New Roman" pitchFamily="18" charset="0"/>
              </a:rPr>
              <a:t>（）｛</a:t>
            </a:r>
            <a:endParaRPr lang="en-US" altLang="zh-CN" sz="2500" b="1" dirty="0">
              <a:solidFill>
                <a:schemeClr val="tx2">
                  <a:lumMod val="20000"/>
                  <a:lumOff val="80000"/>
                </a:schemeClr>
              </a:solidFill>
              <a:latin typeface="Times New Roman" pitchFamily="18" charset="0"/>
            </a:endParaRPr>
          </a:p>
          <a:p>
            <a:pPr algn="just" eaLnBrk="1" hangingPunct="1">
              <a:lnSpc>
                <a:spcPct val="110000"/>
              </a:lnSpc>
              <a:spcBef>
                <a:spcPts val="300"/>
              </a:spcBef>
              <a:buClrTx/>
              <a:buSzTx/>
            </a:pPr>
            <a:r>
              <a:rPr lang="en-US" altLang="zh-CN" sz="2500" b="1" dirty="0">
                <a:solidFill>
                  <a:schemeClr val="tx2">
                    <a:lumMod val="20000"/>
                    <a:lumOff val="80000"/>
                  </a:schemeClr>
                </a:solidFill>
                <a:latin typeface="Times New Roman" pitchFamily="18" charset="0"/>
              </a:rPr>
              <a:t>      while (1) {</a:t>
            </a:r>
          </a:p>
          <a:p>
            <a:pPr algn="just" eaLnBrk="1" hangingPunct="1">
              <a:lnSpc>
                <a:spcPct val="110000"/>
              </a:lnSpc>
              <a:spcBef>
                <a:spcPts val="300"/>
              </a:spcBef>
              <a:buClrTx/>
              <a:buSzTx/>
            </a:pPr>
            <a:r>
              <a:rPr lang="en-US" altLang="zh-CN" sz="2500" b="1" dirty="0">
                <a:solidFill>
                  <a:schemeClr val="tx2">
                    <a:lumMod val="20000"/>
                    <a:lumOff val="80000"/>
                  </a:schemeClr>
                </a:solidFill>
                <a:latin typeface="Times New Roman" pitchFamily="18" charset="0"/>
              </a:rPr>
              <a:t>           </a:t>
            </a:r>
            <a:r>
              <a:rPr lang="en-US" altLang="zh-CN" b="1" dirty="0">
                <a:solidFill>
                  <a:schemeClr val="tx2"/>
                </a:solidFill>
                <a:latin typeface="Times New Roman" pitchFamily="18" charset="0"/>
              </a:rPr>
              <a:t>wait(</a:t>
            </a:r>
            <a:r>
              <a:rPr lang="en-US" altLang="zh-CN" b="1" dirty="0" err="1">
                <a:solidFill>
                  <a:schemeClr val="tx2"/>
                </a:solidFill>
                <a:latin typeface="Times New Roman" pitchFamily="18" charset="0"/>
              </a:rPr>
              <a:t>mutex</a:t>
            </a:r>
            <a:r>
              <a:rPr lang="en-US" altLang="zh-CN" b="1" dirty="0" smtClean="0">
                <a:solidFill>
                  <a:schemeClr val="tx2"/>
                </a:solidFill>
                <a:latin typeface="Times New Roman" pitchFamily="18" charset="0"/>
              </a:rPr>
              <a:t>);</a:t>
            </a:r>
            <a:r>
              <a:rPr lang="en-US" altLang="zh-CN" sz="1700" b="1" dirty="0" smtClean="0">
                <a:solidFill>
                  <a:schemeClr val="tx2">
                    <a:lumMod val="20000"/>
                    <a:lumOff val="80000"/>
                  </a:schemeClr>
                </a:solidFill>
                <a:latin typeface="Times New Roman" pitchFamily="18" charset="0"/>
              </a:rPr>
              <a:t>//</a:t>
            </a:r>
            <a:r>
              <a:rPr lang="zh-CN" altLang="en-US" sz="1700" b="1" dirty="0" smtClean="0">
                <a:solidFill>
                  <a:schemeClr val="tx2">
                    <a:lumMod val="20000"/>
                    <a:lumOff val="80000"/>
                  </a:schemeClr>
                </a:solidFill>
                <a:latin typeface="Times New Roman" pitchFamily="18" charset="0"/>
              </a:rPr>
              <a:t>阻塞</a:t>
            </a:r>
            <a:r>
              <a:rPr lang="en-US" altLang="zh-CN" sz="1700" b="1" dirty="0" smtClean="0">
                <a:solidFill>
                  <a:schemeClr val="tx2">
                    <a:lumMod val="20000"/>
                    <a:lumOff val="80000"/>
                  </a:schemeClr>
                </a:solidFill>
                <a:latin typeface="Times New Roman" pitchFamily="18" charset="0"/>
              </a:rPr>
              <a:t>1</a:t>
            </a:r>
            <a:r>
              <a:rPr lang="zh-CN" altLang="en-US" sz="1700" b="1" dirty="0" smtClean="0">
                <a:solidFill>
                  <a:schemeClr val="tx2">
                    <a:lumMod val="20000"/>
                    <a:lumOff val="80000"/>
                  </a:schemeClr>
                </a:solidFill>
                <a:latin typeface="Times New Roman" pitchFamily="18" charset="0"/>
              </a:rPr>
              <a:t>，就绪</a:t>
            </a:r>
            <a:endParaRPr lang="en-US" altLang="zh-CN" sz="1700" b="1" dirty="0">
              <a:solidFill>
                <a:schemeClr val="tx2">
                  <a:lumMod val="20000"/>
                  <a:lumOff val="80000"/>
                </a:schemeClr>
              </a:solidFill>
              <a:latin typeface="Times New Roman" pitchFamily="18" charset="0"/>
            </a:endParaRPr>
          </a:p>
          <a:p>
            <a:pPr algn="just" eaLnBrk="1" hangingPunct="1">
              <a:lnSpc>
                <a:spcPct val="110000"/>
              </a:lnSpc>
              <a:spcBef>
                <a:spcPts val="300"/>
              </a:spcBef>
              <a:buClrTx/>
              <a:buSzTx/>
            </a:pPr>
            <a:r>
              <a:rPr lang="en-US" altLang="zh-CN" sz="2500" b="1" dirty="0">
                <a:solidFill>
                  <a:schemeClr val="tx2">
                    <a:lumMod val="20000"/>
                    <a:lumOff val="80000"/>
                  </a:schemeClr>
                </a:solidFill>
                <a:latin typeface="Times New Roman" pitchFamily="18" charset="0"/>
              </a:rPr>
              <a:t>           critical section</a:t>
            </a:r>
          </a:p>
          <a:p>
            <a:pPr algn="just" eaLnBrk="1" hangingPunct="1">
              <a:lnSpc>
                <a:spcPct val="110000"/>
              </a:lnSpc>
              <a:spcBef>
                <a:spcPts val="300"/>
              </a:spcBef>
              <a:buClrTx/>
              <a:buSzTx/>
            </a:pPr>
            <a:r>
              <a:rPr lang="en-US" altLang="zh-CN" sz="2500" b="1" dirty="0">
                <a:solidFill>
                  <a:schemeClr val="tx2">
                    <a:lumMod val="20000"/>
                    <a:lumOff val="80000"/>
                  </a:schemeClr>
                </a:solidFill>
                <a:latin typeface="Times New Roman" pitchFamily="18" charset="0"/>
              </a:rPr>
              <a:t>           </a:t>
            </a:r>
            <a:r>
              <a:rPr lang="en-US" altLang="zh-CN" b="1" dirty="0">
                <a:solidFill>
                  <a:schemeClr val="tx2"/>
                </a:solidFill>
                <a:latin typeface="Times New Roman" pitchFamily="18" charset="0"/>
              </a:rPr>
              <a:t>signal(</a:t>
            </a:r>
            <a:r>
              <a:rPr lang="en-US" altLang="zh-CN" b="1" dirty="0" err="1">
                <a:solidFill>
                  <a:schemeClr val="tx2"/>
                </a:solidFill>
                <a:latin typeface="Times New Roman" pitchFamily="18" charset="0"/>
              </a:rPr>
              <a:t>mutex</a:t>
            </a:r>
            <a:r>
              <a:rPr lang="en-US" altLang="zh-CN" b="1" dirty="0">
                <a:solidFill>
                  <a:schemeClr val="tx2"/>
                </a:solidFill>
                <a:latin typeface="Times New Roman" pitchFamily="18" charset="0"/>
              </a:rPr>
              <a:t>);</a:t>
            </a:r>
          </a:p>
          <a:p>
            <a:pPr algn="just" eaLnBrk="1" hangingPunct="1">
              <a:lnSpc>
                <a:spcPct val="110000"/>
              </a:lnSpc>
              <a:spcBef>
                <a:spcPts val="300"/>
              </a:spcBef>
              <a:buClrTx/>
              <a:buSzTx/>
            </a:pPr>
            <a:r>
              <a:rPr lang="en-US" altLang="zh-CN" sz="2500" b="1" dirty="0">
                <a:solidFill>
                  <a:schemeClr val="tx2">
                    <a:lumMod val="20000"/>
                    <a:lumOff val="80000"/>
                  </a:schemeClr>
                </a:solidFill>
                <a:latin typeface="Times New Roman" pitchFamily="18" charset="0"/>
              </a:rPr>
              <a:t>           remainder </a:t>
            </a:r>
            <a:r>
              <a:rPr lang="en-US" altLang="zh-CN" sz="2500" b="1" dirty="0" err="1">
                <a:solidFill>
                  <a:schemeClr val="tx2">
                    <a:lumMod val="20000"/>
                    <a:lumOff val="80000"/>
                  </a:schemeClr>
                </a:solidFill>
                <a:latin typeface="Times New Roman" pitchFamily="18" charset="0"/>
              </a:rPr>
              <a:t>seetion</a:t>
            </a:r>
            <a:r>
              <a:rPr lang="en-US" altLang="zh-CN" sz="2500" b="1" dirty="0">
                <a:solidFill>
                  <a:schemeClr val="tx2">
                    <a:lumMod val="20000"/>
                    <a:lumOff val="80000"/>
                  </a:schemeClr>
                </a:solidFill>
                <a:latin typeface="Times New Roman" pitchFamily="18" charset="0"/>
              </a:rPr>
              <a:t></a:t>
            </a:r>
          </a:p>
          <a:p>
            <a:pPr eaLnBrk="1" hangingPunct="1">
              <a:lnSpc>
                <a:spcPct val="110000"/>
              </a:lnSpc>
              <a:spcBef>
                <a:spcPts val="300"/>
              </a:spcBef>
              <a:buClrTx/>
              <a:buSzTx/>
            </a:pPr>
            <a:r>
              <a:rPr lang="en-US" altLang="zh-CN" sz="2500" b="1" dirty="0">
                <a:solidFill>
                  <a:schemeClr val="tx2">
                    <a:lumMod val="20000"/>
                    <a:lumOff val="80000"/>
                  </a:schemeClr>
                </a:solidFill>
                <a:latin typeface="Times New Roman" pitchFamily="18" charset="0"/>
              </a:rPr>
              <a:t>        }  // while</a:t>
            </a:r>
          </a:p>
          <a:p>
            <a:pPr eaLnBrk="1" hangingPunct="1">
              <a:lnSpc>
                <a:spcPct val="110000"/>
              </a:lnSpc>
              <a:spcBef>
                <a:spcPts val="300"/>
              </a:spcBef>
              <a:buClrTx/>
              <a:buSzTx/>
            </a:pPr>
            <a:r>
              <a:rPr lang="en-US" altLang="zh-CN" sz="2500" b="1" dirty="0">
                <a:solidFill>
                  <a:schemeClr val="tx2">
                    <a:lumMod val="20000"/>
                    <a:lumOff val="80000"/>
                  </a:schemeClr>
                </a:solidFill>
                <a:latin typeface="Times New Roman" pitchFamily="18" charset="0"/>
              </a:rPr>
              <a:t>}</a:t>
            </a:r>
          </a:p>
        </p:txBody>
      </p:sp>
      <p:cxnSp>
        <p:nvCxnSpPr>
          <p:cNvPr id="139272" name="直接连接符 12"/>
          <p:cNvCxnSpPr>
            <a:cxnSpLocks noChangeShapeType="1"/>
          </p:cNvCxnSpPr>
          <p:nvPr/>
        </p:nvCxnSpPr>
        <p:spPr bwMode="auto">
          <a:xfrm flipV="1">
            <a:off x="285750" y="2928938"/>
            <a:ext cx="642938" cy="571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
        <p:nvSpPr>
          <p:cNvPr id="2" name="矩形 1"/>
          <p:cNvSpPr/>
          <p:nvPr/>
        </p:nvSpPr>
        <p:spPr bwMode="auto">
          <a:xfrm>
            <a:off x="607219" y="2692256"/>
            <a:ext cx="3859845" cy="3733194"/>
          </a:xfrm>
          <a:prstGeom prst="rect">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0" name="Text Box 4"/>
          <p:cNvSpPr txBox="1">
            <a:spLocks noChangeArrowheads="1"/>
          </p:cNvSpPr>
          <p:nvPr/>
        </p:nvSpPr>
        <p:spPr bwMode="auto">
          <a:xfrm>
            <a:off x="5508104" y="162514"/>
            <a:ext cx="3240360" cy="23929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300"/>
              </a:spcBef>
              <a:buClrTx/>
              <a:buSzTx/>
            </a:pPr>
            <a:r>
              <a:rPr lang="en-US" altLang="zh-CN" sz="2000" b="1" dirty="0">
                <a:solidFill>
                  <a:schemeClr val="tx2">
                    <a:lumMod val="20000"/>
                    <a:lumOff val="80000"/>
                  </a:schemeClr>
                </a:solidFill>
                <a:latin typeface="Times New Roman" pitchFamily="18" charset="0"/>
              </a:rPr>
              <a:t>process </a:t>
            </a:r>
            <a:r>
              <a:rPr lang="en-US" altLang="zh-CN" sz="2000" b="1" dirty="0" smtClean="0">
                <a:solidFill>
                  <a:schemeClr val="tx2">
                    <a:lumMod val="20000"/>
                    <a:lumOff val="80000"/>
                  </a:schemeClr>
                </a:solidFill>
                <a:latin typeface="Times New Roman" pitchFamily="18" charset="0"/>
              </a:rPr>
              <a:t>3</a:t>
            </a:r>
            <a:r>
              <a:rPr lang="zh-CN" altLang="en-US" sz="2000" b="1" dirty="0" smtClean="0">
                <a:solidFill>
                  <a:schemeClr val="tx2">
                    <a:lumMod val="20000"/>
                    <a:lumOff val="80000"/>
                  </a:schemeClr>
                </a:solidFill>
                <a:latin typeface="Times New Roman" pitchFamily="18" charset="0"/>
              </a:rPr>
              <a:t>（）｛    </a:t>
            </a:r>
            <a:r>
              <a:rPr lang="en-US" altLang="zh-CN" sz="2000" b="1" dirty="0" smtClean="0">
                <a:solidFill>
                  <a:schemeClr val="tx2"/>
                </a:solidFill>
                <a:latin typeface="Times New Roman" pitchFamily="18" charset="0"/>
              </a:rPr>
              <a:t>//+</a:t>
            </a:r>
            <a:r>
              <a:rPr lang="zh-CN" altLang="en-US" sz="2000" b="1" dirty="0" smtClean="0">
                <a:solidFill>
                  <a:schemeClr val="tx2"/>
                </a:solidFill>
                <a:latin typeface="Times New Roman" pitchFamily="18" charset="0"/>
              </a:rPr>
              <a:t>进程</a:t>
            </a:r>
            <a:r>
              <a:rPr lang="en-US" altLang="zh-CN" sz="2000" b="1" dirty="0" smtClean="0">
                <a:solidFill>
                  <a:schemeClr val="tx2"/>
                </a:solidFill>
                <a:latin typeface="Times New Roman" pitchFamily="18" charset="0"/>
              </a:rPr>
              <a:t>3</a:t>
            </a:r>
            <a:endParaRPr lang="en-US" altLang="zh-CN" sz="2000" b="1" dirty="0">
              <a:solidFill>
                <a:schemeClr val="tx2"/>
              </a:solidFill>
              <a:latin typeface="Times New Roman" pitchFamily="18" charset="0"/>
            </a:endParaRPr>
          </a:p>
          <a:p>
            <a:pPr algn="just" eaLnBrk="1" hangingPunct="1">
              <a:lnSpc>
                <a:spcPct val="80000"/>
              </a:lnSpc>
              <a:spcBef>
                <a:spcPts val="300"/>
              </a:spcBef>
              <a:buClrTx/>
              <a:buSzTx/>
              <a:buFontTx/>
              <a:buNone/>
            </a:pPr>
            <a:r>
              <a:rPr lang="en-US" altLang="zh-CN" sz="2000" b="1" dirty="0">
                <a:solidFill>
                  <a:schemeClr val="tx2">
                    <a:lumMod val="20000"/>
                    <a:lumOff val="80000"/>
                  </a:schemeClr>
                </a:solidFill>
                <a:latin typeface="Times New Roman" pitchFamily="18" charset="0"/>
              </a:rPr>
              <a:t>      while (1) {</a:t>
            </a:r>
          </a:p>
          <a:p>
            <a:pPr algn="just" eaLnBrk="1" hangingPunct="1">
              <a:lnSpc>
                <a:spcPct val="80000"/>
              </a:lnSpc>
              <a:spcBef>
                <a:spcPts val="300"/>
              </a:spcBef>
              <a:buClrTx/>
              <a:buSzTx/>
            </a:pPr>
            <a:r>
              <a:rPr lang="en-US" altLang="zh-CN" sz="2000" b="1" dirty="0">
                <a:solidFill>
                  <a:schemeClr val="tx2"/>
                </a:solidFill>
                <a:latin typeface="Times New Roman" pitchFamily="18" charset="0"/>
              </a:rPr>
              <a:t>           wait(</a:t>
            </a:r>
            <a:r>
              <a:rPr lang="en-US" altLang="zh-CN" sz="2000" b="1" dirty="0" err="1">
                <a:solidFill>
                  <a:schemeClr val="tx2"/>
                </a:solidFill>
                <a:latin typeface="Times New Roman" pitchFamily="18" charset="0"/>
              </a:rPr>
              <a:t>mutex</a:t>
            </a:r>
            <a:r>
              <a:rPr lang="en-US" altLang="zh-CN" sz="2000" b="1" dirty="0" smtClean="0">
                <a:solidFill>
                  <a:schemeClr val="tx2"/>
                </a:solidFill>
                <a:latin typeface="Times New Roman" pitchFamily="18" charset="0"/>
              </a:rPr>
              <a:t>); </a:t>
            </a:r>
            <a:r>
              <a:rPr lang="en-US" altLang="zh-CN" sz="2000" b="1" dirty="0">
                <a:solidFill>
                  <a:schemeClr val="tx2">
                    <a:lumMod val="20000"/>
                    <a:lumOff val="80000"/>
                  </a:schemeClr>
                </a:solidFill>
                <a:latin typeface="Times New Roman" pitchFamily="18" charset="0"/>
              </a:rPr>
              <a:t>//</a:t>
            </a:r>
            <a:r>
              <a:rPr lang="zh-CN" altLang="en-US" sz="1600" b="1" dirty="0">
                <a:solidFill>
                  <a:schemeClr val="tx2">
                    <a:lumMod val="20000"/>
                    <a:lumOff val="80000"/>
                  </a:schemeClr>
                </a:solidFill>
                <a:latin typeface="Times New Roman" pitchFamily="18" charset="0"/>
              </a:rPr>
              <a:t>阻</a:t>
            </a:r>
            <a:r>
              <a:rPr lang="zh-CN" altLang="en-US" sz="1600" b="1" dirty="0" smtClean="0">
                <a:solidFill>
                  <a:schemeClr val="tx2">
                    <a:lumMod val="20000"/>
                    <a:lumOff val="80000"/>
                  </a:schemeClr>
                </a:solidFill>
                <a:latin typeface="Times New Roman" pitchFamily="18" charset="0"/>
              </a:rPr>
              <a:t>塞</a:t>
            </a:r>
            <a:r>
              <a:rPr lang="en-US" altLang="zh-CN" sz="1600" b="1" dirty="0" smtClean="0">
                <a:solidFill>
                  <a:schemeClr val="tx2">
                    <a:lumMod val="20000"/>
                    <a:lumOff val="80000"/>
                  </a:schemeClr>
                </a:solidFill>
                <a:latin typeface="Times New Roman" pitchFamily="18" charset="0"/>
              </a:rPr>
              <a:t>2</a:t>
            </a:r>
            <a:endParaRPr lang="en-US" altLang="zh-CN" sz="1600" b="1" dirty="0">
              <a:solidFill>
                <a:schemeClr val="tx2"/>
              </a:solidFill>
              <a:latin typeface="Times New Roman" pitchFamily="18" charset="0"/>
            </a:endParaRPr>
          </a:p>
          <a:p>
            <a:pPr algn="just" eaLnBrk="1" hangingPunct="1">
              <a:lnSpc>
                <a:spcPct val="80000"/>
              </a:lnSpc>
              <a:spcBef>
                <a:spcPts val="300"/>
              </a:spcBef>
              <a:buClrTx/>
              <a:buSzTx/>
              <a:buFontTx/>
              <a:buNone/>
            </a:pPr>
            <a:r>
              <a:rPr lang="en-US" altLang="zh-CN" sz="2000" b="1" dirty="0">
                <a:solidFill>
                  <a:schemeClr val="tx2">
                    <a:lumMod val="20000"/>
                    <a:lumOff val="80000"/>
                  </a:schemeClr>
                </a:solidFill>
                <a:latin typeface="Times New Roman" pitchFamily="18" charset="0"/>
              </a:rPr>
              <a:t>           critical section</a:t>
            </a:r>
          </a:p>
          <a:p>
            <a:pPr algn="just" eaLnBrk="1" hangingPunct="1">
              <a:lnSpc>
                <a:spcPct val="80000"/>
              </a:lnSpc>
              <a:spcBef>
                <a:spcPts val="300"/>
              </a:spcBef>
              <a:buClrTx/>
              <a:buSzTx/>
              <a:buFontTx/>
              <a:buNone/>
            </a:pPr>
            <a:r>
              <a:rPr lang="en-US" altLang="zh-CN" sz="2000" b="1" dirty="0">
                <a:solidFill>
                  <a:schemeClr val="tx2">
                    <a:lumMod val="20000"/>
                    <a:lumOff val="80000"/>
                  </a:schemeClr>
                </a:solidFill>
                <a:latin typeface="Times New Roman" pitchFamily="18" charset="0"/>
              </a:rPr>
              <a:t>           </a:t>
            </a:r>
            <a:r>
              <a:rPr lang="en-US" altLang="zh-CN" sz="2000" b="1" dirty="0">
                <a:solidFill>
                  <a:schemeClr val="tx2"/>
                </a:solidFill>
                <a:latin typeface="Times New Roman" pitchFamily="18" charset="0"/>
              </a:rPr>
              <a:t>signal(</a:t>
            </a:r>
            <a:r>
              <a:rPr lang="en-US" altLang="zh-CN" sz="2000" b="1" dirty="0" err="1">
                <a:solidFill>
                  <a:schemeClr val="tx2"/>
                </a:solidFill>
                <a:latin typeface="Times New Roman" pitchFamily="18" charset="0"/>
              </a:rPr>
              <a:t>mutex</a:t>
            </a:r>
            <a:r>
              <a:rPr lang="en-US" altLang="zh-CN" sz="2000" b="1" dirty="0">
                <a:solidFill>
                  <a:schemeClr val="tx2"/>
                </a:solidFill>
                <a:latin typeface="Times New Roman" pitchFamily="18" charset="0"/>
              </a:rPr>
              <a:t>);</a:t>
            </a:r>
          </a:p>
          <a:p>
            <a:pPr algn="just" eaLnBrk="1" hangingPunct="1">
              <a:lnSpc>
                <a:spcPct val="80000"/>
              </a:lnSpc>
              <a:spcBef>
                <a:spcPts val="300"/>
              </a:spcBef>
              <a:buClrTx/>
              <a:buSzTx/>
              <a:buFontTx/>
              <a:buNone/>
            </a:pPr>
            <a:r>
              <a:rPr lang="en-US" altLang="zh-CN" sz="2000" b="1" dirty="0">
                <a:solidFill>
                  <a:schemeClr val="tx2">
                    <a:lumMod val="20000"/>
                    <a:lumOff val="80000"/>
                  </a:schemeClr>
                </a:solidFill>
                <a:latin typeface="Times New Roman" pitchFamily="18" charset="0"/>
              </a:rPr>
              <a:t>           remainder </a:t>
            </a:r>
            <a:r>
              <a:rPr lang="en-US" altLang="zh-CN" sz="2000" b="1" dirty="0" err="1">
                <a:solidFill>
                  <a:schemeClr val="tx2">
                    <a:lumMod val="20000"/>
                    <a:lumOff val="80000"/>
                  </a:schemeClr>
                </a:solidFill>
                <a:latin typeface="Times New Roman" pitchFamily="18" charset="0"/>
              </a:rPr>
              <a:t>seetion</a:t>
            </a:r>
            <a:r>
              <a:rPr lang="en-US" altLang="zh-CN" sz="2000" b="1" dirty="0">
                <a:solidFill>
                  <a:schemeClr val="tx2">
                    <a:lumMod val="20000"/>
                    <a:lumOff val="80000"/>
                  </a:schemeClr>
                </a:solidFill>
                <a:latin typeface="Times New Roman" pitchFamily="18" charset="0"/>
              </a:rPr>
              <a:t></a:t>
            </a:r>
          </a:p>
          <a:p>
            <a:pPr eaLnBrk="1" hangingPunct="1">
              <a:lnSpc>
                <a:spcPct val="80000"/>
              </a:lnSpc>
              <a:spcBef>
                <a:spcPts val="300"/>
              </a:spcBef>
              <a:buClrTx/>
              <a:buSzTx/>
              <a:buFontTx/>
              <a:buNone/>
            </a:pPr>
            <a:r>
              <a:rPr lang="en-US" altLang="zh-CN" sz="2000" b="1" dirty="0">
                <a:solidFill>
                  <a:schemeClr val="tx2">
                    <a:lumMod val="20000"/>
                    <a:lumOff val="80000"/>
                  </a:schemeClr>
                </a:solidFill>
                <a:latin typeface="Times New Roman" pitchFamily="18" charset="0"/>
              </a:rPr>
              <a:t>        }  // while</a:t>
            </a:r>
          </a:p>
          <a:p>
            <a:pPr eaLnBrk="1" hangingPunct="1">
              <a:lnSpc>
                <a:spcPct val="80000"/>
              </a:lnSpc>
              <a:spcBef>
                <a:spcPts val="300"/>
              </a:spcBef>
              <a:buClrTx/>
              <a:buSzTx/>
              <a:buFontTx/>
              <a:buNone/>
            </a:pPr>
            <a:r>
              <a:rPr lang="en-US" altLang="zh-CN" sz="1500" b="1" dirty="0">
                <a:solidFill>
                  <a:schemeClr val="tx2">
                    <a:lumMod val="20000"/>
                    <a:lumOff val="80000"/>
                  </a:schemeClr>
                </a:solidFill>
                <a:latin typeface="Times New Roman" pitchFamily="18" charset="0"/>
              </a:rPr>
              <a:t>}</a:t>
            </a:r>
          </a:p>
        </p:txBody>
      </p:sp>
      <p:sp>
        <p:nvSpPr>
          <p:cNvPr id="3" name="矩形 2"/>
          <p:cNvSpPr/>
          <p:nvPr/>
        </p:nvSpPr>
        <p:spPr>
          <a:xfrm>
            <a:off x="607218" y="2708920"/>
            <a:ext cx="4286473" cy="3611758"/>
          </a:xfrm>
          <a:prstGeom prst="rect">
            <a:avLst/>
          </a:prstGeom>
        </p:spPr>
        <p:txBody>
          <a:bodyPr wrap="square">
            <a:spAutoFit/>
          </a:bodyPr>
          <a:lstStyle/>
          <a:p>
            <a:pPr algn="just" eaLnBrk="1" hangingPunct="1">
              <a:lnSpc>
                <a:spcPct val="110000"/>
              </a:lnSpc>
              <a:spcBef>
                <a:spcPts val="1500"/>
              </a:spcBef>
              <a:buClrTx/>
              <a:buSzTx/>
              <a:buFontTx/>
              <a:buNone/>
            </a:pPr>
            <a:r>
              <a:rPr lang="en-US" altLang="zh-CN" b="1" dirty="0">
                <a:solidFill>
                  <a:schemeClr val="tx2">
                    <a:lumMod val="20000"/>
                    <a:lumOff val="80000"/>
                  </a:schemeClr>
                </a:solidFill>
                <a:latin typeface="Times New Roman" pitchFamily="18" charset="0"/>
              </a:rPr>
              <a:t>process 1</a:t>
            </a:r>
            <a:r>
              <a:rPr lang="zh-CN" altLang="en-US" b="1" dirty="0">
                <a:solidFill>
                  <a:schemeClr val="tx2">
                    <a:lumMod val="20000"/>
                    <a:lumOff val="80000"/>
                  </a:schemeClr>
                </a:solidFill>
                <a:latin typeface="Times New Roman" pitchFamily="18" charset="0"/>
              </a:rPr>
              <a:t>（）｛</a:t>
            </a:r>
            <a:r>
              <a:rPr lang="en-US" altLang="zh-CN" b="1" dirty="0">
                <a:solidFill>
                  <a:schemeClr val="tx2">
                    <a:lumMod val="20000"/>
                    <a:lumOff val="80000"/>
                  </a:schemeClr>
                </a:solidFill>
                <a:latin typeface="Times New Roman" pitchFamily="18" charset="0"/>
              </a:rPr>
              <a:t></a:t>
            </a:r>
          </a:p>
          <a:p>
            <a:pPr algn="just" eaLnBrk="1" hangingPunct="1">
              <a:lnSpc>
                <a:spcPct val="110000"/>
              </a:lnSpc>
              <a:spcBef>
                <a:spcPts val="300"/>
              </a:spcBef>
              <a:buClrTx/>
              <a:buSzTx/>
              <a:buFontTx/>
              <a:buNone/>
            </a:pPr>
            <a:r>
              <a:rPr lang="en-US" altLang="zh-CN" b="1" dirty="0">
                <a:solidFill>
                  <a:schemeClr val="tx2">
                    <a:lumMod val="20000"/>
                    <a:lumOff val="80000"/>
                  </a:schemeClr>
                </a:solidFill>
                <a:latin typeface="Times New Roman" pitchFamily="18" charset="0"/>
              </a:rPr>
              <a:t>      while (1) {</a:t>
            </a:r>
          </a:p>
          <a:p>
            <a:pPr algn="just" eaLnBrk="1" hangingPunct="1">
              <a:lnSpc>
                <a:spcPct val="110000"/>
              </a:lnSpc>
              <a:spcBef>
                <a:spcPts val="300"/>
              </a:spcBef>
              <a:buClrTx/>
              <a:buSzTx/>
              <a:buFontTx/>
              <a:buNone/>
            </a:pPr>
            <a:r>
              <a:rPr lang="en-US" altLang="zh-CN" b="1" dirty="0">
                <a:solidFill>
                  <a:schemeClr val="tx2">
                    <a:lumMod val="20000"/>
                    <a:lumOff val="80000"/>
                  </a:schemeClr>
                </a:solidFill>
                <a:latin typeface="Times New Roman" pitchFamily="18" charset="0"/>
              </a:rPr>
              <a:t>           </a:t>
            </a:r>
            <a:r>
              <a:rPr lang="en-US" altLang="zh-CN" b="1" dirty="0">
                <a:solidFill>
                  <a:schemeClr val="tx2"/>
                </a:solidFill>
                <a:latin typeface="Times New Roman" pitchFamily="18" charset="0"/>
              </a:rPr>
              <a:t>wait(</a:t>
            </a:r>
            <a:r>
              <a:rPr lang="en-US" altLang="zh-CN" b="1" dirty="0" err="1">
                <a:solidFill>
                  <a:schemeClr val="tx2"/>
                </a:solidFill>
                <a:latin typeface="Times New Roman" pitchFamily="18" charset="0"/>
              </a:rPr>
              <a:t>mutex</a:t>
            </a:r>
            <a:r>
              <a:rPr lang="en-US" altLang="zh-CN" b="1" dirty="0">
                <a:solidFill>
                  <a:schemeClr val="tx2"/>
                </a:solidFill>
                <a:latin typeface="Times New Roman" pitchFamily="18" charset="0"/>
              </a:rPr>
              <a:t>);</a:t>
            </a:r>
            <a:r>
              <a:rPr lang="en-US" altLang="zh-CN" b="1" dirty="0">
                <a:solidFill>
                  <a:schemeClr val="tx2">
                    <a:lumMod val="20000"/>
                    <a:lumOff val="80000"/>
                  </a:schemeClr>
                </a:solidFill>
                <a:latin typeface="Times New Roman" pitchFamily="18" charset="0"/>
              </a:rPr>
              <a:t></a:t>
            </a:r>
          </a:p>
          <a:p>
            <a:pPr algn="just" eaLnBrk="1" hangingPunct="1">
              <a:lnSpc>
                <a:spcPct val="110000"/>
              </a:lnSpc>
              <a:spcBef>
                <a:spcPts val="300"/>
              </a:spcBef>
              <a:buClrTx/>
              <a:buSzTx/>
              <a:buFontTx/>
              <a:buNone/>
            </a:pPr>
            <a:r>
              <a:rPr lang="en-US" altLang="zh-CN" b="1" dirty="0">
                <a:solidFill>
                  <a:schemeClr val="tx2">
                    <a:lumMod val="20000"/>
                    <a:lumOff val="80000"/>
                  </a:schemeClr>
                </a:solidFill>
                <a:latin typeface="Times New Roman" pitchFamily="18" charset="0"/>
              </a:rPr>
              <a:t>           critical section</a:t>
            </a:r>
          </a:p>
          <a:p>
            <a:pPr algn="just" eaLnBrk="1" hangingPunct="1">
              <a:lnSpc>
                <a:spcPct val="110000"/>
              </a:lnSpc>
              <a:spcBef>
                <a:spcPts val="300"/>
              </a:spcBef>
              <a:buClrTx/>
              <a:buSzTx/>
              <a:buFontTx/>
              <a:buNone/>
            </a:pPr>
            <a:r>
              <a:rPr lang="en-US" altLang="zh-CN" b="1" dirty="0">
                <a:solidFill>
                  <a:schemeClr val="tx2">
                    <a:lumMod val="20000"/>
                    <a:lumOff val="80000"/>
                  </a:schemeClr>
                </a:solidFill>
                <a:latin typeface="Times New Roman" pitchFamily="18" charset="0"/>
              </a:rPr>
              <a:t>           </a:t>
            </a:r>
            <a:r>
              <a:rPr lang="en-US" altLang="zh-CN" b="1" dirty="0">
                <a:solidFill>
                  <a:schemeClr val="tx2"/>
                </a:solidFill>
                <a:latin typeface="Times New Roman" pitchFamily="18" charset="0"/>
              </a:rPr>
              <a:t>signal(</a:t>
            </a:r>
            <a:r>
              <a:rPr lang="en-US" altLang="zh-CN" b="1" dirty="0" err="1">
                <a:solidFill>
                  <a:schemeClr val="tx2"/>
                </a:solidFill>
                <a:latin typeface="Times New Roman" pitchFamily="18" charset="0"/>
              </a:rPr>
              <a:t>mutex</a:t>
            </a:r>
            <a:r>
              <a:rPr lang="en-US" altLang="zh-CN" b="1" dirty="0">
                <a:solidFill>
                  <a:schemeClr val="tx2"/>
                </a:solidFill>
                <a:latin typeface="Times New Roman" pitchFamily="18" charset="0"/>
              </a:rPr>
              <a:t>);</a:t>
            </a:r>
          </a:p>
          <a:p>
            <a:pPr algn="just" eaLnBrk="1" hangingPunct="1">
              <a:lnSpc>
                <a:spcPct val="110000"/>
              </a:lnSpc>
              <a:spcBef>
                <a:spcPts val="300"/>
              </a:spcBef>
              <a:buClrTx/>
              <a:buSzTx/>
              <a:buFontTx/>
              <a:buNone/>
            </a:pPr>
            <a:r>
              <a:rPr lang="en-US" altLang="zh-CN" b="1" dirty="0">
                <a:solidFill>
                  <a:schemeClr val="tx2">
                    <a:lumMod val="20000"/>
                    <a:lumOff val="80000"/>
                  </a:schemeClr>
                </a:solidFill>
                <a:latin typeface="Times New Roman" pitchFamily="18" charset="0"/>
              </a:rPr>
              <a:t>           remainder </a:t>
            </a:r>
            <a:r>
              <a:rPr lang="en-US" altLang="zh-CN" b="1" dirty="0" err="1">
                <a:solidFill>
                  <a:schemeClr val="tx2">
                    <a:lumMod val="20000"/>
                    <a:lumOff val="80000"/>
                  </a:schemeClr>
                </a:solidFill>
                <a:latin typeface="Times New Roman" pitchFamily="18" charset="0"/>
              </a:rPr>
              <a:t>seetion</a:t>
            </a:r>
            <a:r>
              <a:rPr lang="en-US" altLang="zh-CN" b="1" dirty="0">
                <a:solidFill>
                  <a:schemeClr val="tx2">
                    <a:lumMod val="20000"/>
                    <a:lumOff val="80000"/>
                  </a:schemeClr>
                </a:solidFill>
                <a:latin typeface="Times New Roman" pitchFamily="18" charset="0"/>
              </a:rPr>
              <a:t></a:t>
            </a:r>
          </a:p>
          <a:p>
            <a:pPr eaLnBrk="1" hangingPunct="1">
              <a:lnSpc>
                <a:spcPct val="110000"/>
              </a:lnSpc>
              <a:spcBef>
                <a:spcPts val="300"/>
              </a:spcBef>
              <a:buClrTx/>
              <a:buSzTx/>
              <a:buFontTx/>
              <a:buNone/>
            </a:pPr>
            <a:r>
              <a:rPr lang="en-US" altLang="zh-CN" b="1" dirty="0">
                <a:solidFill>
                  <a:schemeClr val="tx2">
                    <a:lumMod val="20000"/>
                    <a:lumOff val="80000"/>
                  </a:schemeClr>
                </a:solidFill>
                <a:latin typeface="Times New Roman" pitchFamily="18" charset="0"/>
              </a:rPr>
              <a:t>        }  // while</a:t>
            </a:r>
          </a:p>
          <a:p>
            <a:pPr eaLnBrk="1" hangingPunct="1">
              <a:lnSpc>
                <a:spcPct val="110000"/>
              </a:lnSpc>
              <a:spcBef>
                <a:spcPts val="300"/>
              </a:spcBef>
              <a:buClrTx/>
              <a:buSzTx/>
              <a:buFontTx/>
              <a:buNone/>
            </a:pPr>
            <a:r>
              <a:rPr lang="en-US" altLang="zh-CN" b="1" dirty="0">
                <a:solidFill>
                  <a:schemeClr val="tx2">
                    <a:lumMod val="20000"/>
                    <a:lumOff val="80000"/>
                  </a:schemeClr>
                </a:solidFill>
                <a:latin typeface="Times New Roman" pitchFamily="18" charset="0"/>
              </a:rPr>
              <a:t>}</a:t>
            </a:r>
          </a:p>
        </p:txBody>
      </p:sp>
      <p:sp>
        <p:nvSpPr>
          <p:cNvPr id="4" name="TextBox 3"/>
          <p:cNvSpPr txBox="1"/>
          <p:nvPr/>
        </p:nvSpPr>
        <p:spPr>
          <a:xfrm>
            <a:off x="2766478" y="3319752"/>
            <a:ext cx="1565126" cy="492443"/>
          </a:xfrm>
          <a:prstGeom prst="rect">
            <a:avLst/>
          </a:prstGeom>
          <a:noFill/>
        </p:spPr>
        <p:txBody>
          <a:bodyPr wrap="square" rtlCol="0">
            <a:spAutoFit/>
          </a:bodyPr>
          <a:lstStyle/>
          <a:p>
            <a:r>
              <a:rPr lang="en-US" altLang="zh-CN" sz="1600" b="1" dirty="0" smtClean="0">
                <a:solidFill>
                  <a:srgbClr val="FFC000"/>
                </a:solidFill>
                <a:latin typeface="Times New Roman" pitchFamily="18" charset="0"/>
              </a:rPr>
              <a:t>//</a:t>
            </a:r>
            <a:r>
              <a:rPr lang="en-US" altLang="zh-CN" sz="1600" b="1" dirty="0" err="1" smtClean="0">
                <a:solidFill>
                  <a:srgbClr val="FFC000"/>
                </a:solidFill>
                <a:latin typeface="Times New Roman" pitchFamily="18" charset="0"/>
              </a:rPr>
              <a:t>mutex</a:t>
            </a:r>
            <a:r>
              <a:rPr lang="en-US" altLang="zh-CN" sz="1600" b="1" dirty="0" smtClean="0">
                <a:solidFill>
                  <a:srgbClr val="FFC000"/>
                </a:solidFill>
                <a:latin typeface="Times New Roman" pitchFamily="18" charset="0"/>
              </a:rPr>
              <a:t> </a:t>
            </a:r>
            <a:r>
              <a:rPr lang="en-US" altLang="zh-CN" sz="1600" b="1" dirty="0" smtClean="0">
                <a:solidFill>
                  <a:srgbClr val="FFC000"/>
                </a:solidFill>
                <a:latin typeface="Times New Roman"/>
                <a:cs typeface="Times New Roman"/>
              </a:rPr>
              <a:t>- </a:t>
            </a:r>
            <a:r>
              <a:rPr lang="en-US" altLang="zh-CN" sz="1600" b="1" dirty="0" smtClean="0">
                <a:solidFill>
                  <a:srgbClr val="FFC000"/>
                </a:solidFill>
                <a:latin typeface="Times New Roman" pitchFamily="18" charset="0"/>
              </a:rPr>
              <a:t>1-&gt; </a:t>
            </a:r>
            <a:r>
              <a:rPr lang="en-US" altLang="zh-CN" sz="2000" b="1" dirty="0" smtClean="0">
                <a:solidFill>
                  <a:srgbClr val="FFC000"/>
                </a:solidFill>
                <a:latin typeface="Times New Roman" pitchFamily="18" charset="0"/>
              </a:rPr>
              <a:t>0</a:t>
            </a:r>
            <a:endParaRPr lang="zh-CN" altLang="en-US" sz="2000" b="1" dirty="0">
              <a:solidFill>
                <a:srgbClr val="FFC000"/>
              </a:solidFill>
              <a:latin typeface="Times New Roman" pitchFamily="18" charset="0"/>
            </a:endParaRPr>
          </a:p>
        </p:txBody>
      </p:sp>
      <p:cxnSp>
        <p:nvCxnSpPr>
          <p:cNvPr id="6" name="直接箭头连接符 5"/>
          <p:cNvCxnSpPr/>
          <p:nvPr/>
        </p:nvCxnSpPr>
        <p:spPr bwMode="auto">
          <a:xfrm flipV="1">
            <a:off x="3491880" y="3933056"/>
            <a:ext cx="2232248" cy="360040"/>
          </a:xfrm>
          <a:prstGeom prst="straightConnector1">
            <a:avLst/>
          </a:prstGeom>
          <a:noFill/>
          <a:ln w="9525" cap="flat" cmpd="sng" algn="ctr">
            <a:solidFill>
              <a:srgbClr val="F8C024"/>
            </a:solidFill>
            <a:prstDash val="solid"/>
            <a:round/>
            <a:headEnd type="none" w="med" len="med"/>
            <a:tailEnd type="arrow"/>
          </a:ln>
          <a:effectLst/>
        </p:spPr>
      </p:cxnSp>
      <p:sp>
        <p:nvSpPr>
          <p:cNvPr id="15" name="TextBox 14"/>
          <p:cNvSpPr txBox="1"/>
          <p:nvPr/>
        </p:nvSpPr>
        <p:spPr>
          <a:xfrm>
            <a:off x="7125490" y="3313850"/>
            <a:ext cx="1512168" cy="492443"/>
          </a:xfrm>
          <a:prstGeom prst="rect">
            <a:avLst/>
          </a:prstGeom>
          <a:noFill/>
        </p:spPr>
        <p:txBody>
          <a:bodyPr wrap="square" rtlCol="0">
            <a:spAutoFit/>
          </a:bodyPr>
          <a:lstStyle/>
          <a:p>
            <a:r>
              <a:rPr lang="en-US" altLang="zh-CN" sz="1600" b="1" dirty="0">
                <a:solidFill>
                  <a:srgbClr val="FFC000"/>
                </a:solidFill>
                <a:latin typeface="Times New Roman" pitchFamily="18" charset="0"/>
              </a:rPr>
              <a:t>//</a:t>
            </a:r>
            <a:r>
              <a:rPr lang="en-US" altLang="zh-CN" sz="1600" b="1" dirty="0" err="1" smtClean="0">
                <a:solidFill>
                  <a:srgbClr val="FFC000"/>
                </a:solidFill>
                <a:latin typeface="Times New Roman" pitchFamily="18" charset="0"/>
              </a:rPr>
              <a:t>mutex</a:t>
            </a:r>
            <a:r>
              <a:rPr lang="en-US" altLang="zh-CN" sz="1600" b="1" dirty="0" smtClean="0">
                <a:solidFill>
                  <a:srgbClr val="FFC000"/>
                </a:solidFill>
                <a:latin typeface="Times New Roman" pitchFamily="18" charset="0"/>
              </a:rPr>
              <a:t> </a:t>
            </a:r>
            <a:r>
              <a:rPr lang="en-US" altLang="zh-CN" sz="1600" b="1" dirty="0" smtClean="0">
                <a:solidFill>
                  <a:srgbClr val="FFC000"/>
                </a:solidFill>
                <a:latin typeface="Times New Roman"/>
                <a:cs typeface="Times New Roman"/>
              </a:rPr>
              <a:t>- </a:t>
            </a:r>
            <a:r>
              <a:rPr lang="en-US" altLang="zh-CN" sz="1600" b="1" dirty="0" smtClean="0">
                <a:solidFill>
                  <a:srgbClr val="FFC000"/>
                </a:solidFill>
                <a:latin typeface="Times New Roman" pitchFamily="18" charset="0"/>
              </a:rPr>
              <a:t>1-</a:t>
            </a:r>
            <a:r>
              <a:rPr lang="en-US" altLang="zh-CN" sz="1600" b="1" dirty="0">
                <a:solidFill>
                  <a:srgbClr val="FFC000"/>
                </a:solidFill>
                <a:latin typeface="Times New Roman" pitchFamily="18" charset="0"/>
              </a:rPr>
              <a:t>&gt;</a:t>
            </a:r>
            <a:r>
              <a:rPr lang="en-US" altLang="zh-CN" sz="2000" b="1" dirty="0">
                <a:solidFill>
                  <a:srgbClr val="FFC000"/>
                </a:solidFill>
                <a:latin typeface="Times New Roman" pitchFamily="18" charset="0"/>
              </a:rPr>
              <a:t>-1</a:t>
            </a:r>
            <a:endParaRPr lang="zh-CN" altLang="en-US" sz="2000" b="1" dirty="0">
              <a:solidFill>
                <a:srgbClr val="FFC000"/>
              </a:solidFill>
              <a:latin typeface="Times New Roman" pitchFamily="18" charset="0"/>
            </a:endParaRPr>
          </a:p>
        </p:txBody>
      </p:sp>
      <p:cxnSp>
        <p:nvCxnSpPr>
          <p:cNvPr id="16" name="直接箭头连接符 15"/>
          <p:cNvCxnSpPr/>
          <p:nvPr/>
        </p:nvCxnSpPr>
        <p:spPr bwMode="auto">
          <a:xfrm flipH="1" flipV="1">
            <a:off x="6228184" y="1052737"/>
            <a:ext cx="1296144" cy="2821760"/>
          </a:xfrm>
          <a:prstGeom prst="straightConnector1">
            <a:avLst/>
          </a:prstGeom>
          <a:noFill/>
          <a:ln w="9525" cap="flat" cmpd="sng" algn="ctr">
            <a:solidFill>
              <a:srgbClr val="F8C024"/>
            </a:solidFill>
            <a:prstDash val="solid"/>
            <a:round/>
            <a:headEnd type="none" w="med" len="med"/>
            <a:tailEnd type="arrow"/>
          </a:ln>
          <a:effectLst/>
        </p:spPr>
      </p:cxnSp>
      <p:sp>
        <p:nvSpPr>
          <p:cNvPr id="19" name="TextBox 18"/>
          <p:cNvSpPr txBox="1"/>
          <p:nvPr/>
        </p:nvSpPr>
        <p:spPr>
          <a:xfrm>
            <a:off x="7373763" y="550465"/>
            <a:ext cx="1408651" cy="412421"/>
          </a:xfrm>
          <a:prstGeom prst="rect">
            <a:avLst/>
          </a:prstGeom>
          <a:noFill/>
        </p:spPr>
        <p:txBody>
          <a:bodyPr wrap="square" rtlCol="0">
            <a:spAutoFit/>
          </a:bodyPr>
          <a:lstStyle/>
          <a:p>
            <a:r>
              <a:rPr lang="en-US" altLang="zh-CN" sz="1600" b="1" dirty="0" smtClean="0">
                <a:solidFill>
                  <a:srgbClr val="FF6600"/>
                </a:solidFill>
                <a:latin typeface="Times New Roman" pitchFamily="18" charset="0"/>
              </a:rPr>
              <a:t>//mutex-1-&gt;-2</a:t>
            </a:r>
            <a:endParaRPr lang="zh-CN" altLang="en-US" sz="1600" b="1" dirty="0">
              <a:solidFill>
                <a:srgbClr val="FF6600"/>
              </a:solidFill>
              <a:latin typeface="Times New Roman" pitchFamily="18" charset="0"/>
            </a:endParaRPr>
          </a:p>
        </p:txBody>
      </p:sp>
      <p:cxnSp>
        <p:nvCxnSpPr>
          <p:cNvPr id="11" name="直接箭头连接符 10"/>
          <p:cNvCxnSpPr/>
          <p:nvPr/>
        </p:nvCxnSpPr>
        <p:spPr bwMode="auto">
          <a:xfrm flipH="1">
            <a:off x="2987824" y="1169060"/>
            <a:ext cx="3060340" cy="3389793"/>
          </a:xfrm>
          <a:prstGeom prst="straightConnector1">
            <a:avLst/>
          </a:prstGeom>
          <a:noFill/>
          <a:ln w="9525" cap="flat" cmpd="sng" algn="ctr">
            <a:solidFill>
              <a:srgbClr val="FFFF00"/>
            </a:solidFill>
            <a:prstDash val="solid"/>
            <a:round/>
            <a:headEnd type="none" w="med" len="med"/>
            <a:tailEnd type="arrow"/>
          </a:ln>
          <a:effectLst/>
        </p:spPr>
      </p:cxnSp>
      <p:cxnSp>
        <p:nvCxnSpPr>
          <p:cNvPr id="26" name="直接箭头连接符 25"/>
          <p:cNvCxnSpPr/>
          <p:nvPr/>
        </p:nvCxnSpPr>
        <p:spPr bwMode="auto">
          <a:xfrm flipV="1">
            <a:off x="3491880" y="4085456"/>
            <a:ext cx="2556284" cy="639688"/>
          </a:xfrm>
          <a:prstGeom prst="straightConnector1">
            <a:avLst/>
          </a:prstGeom>
          <a:noFill/>
          <a:ln w="9525" cap="flat" cmpd="sng" algn="ctr">
            <a:solidFill>
              <a:srgbClr val="F8C024"/>
            </a:solidFill>
            <a:prstDash val="solid"/>
            <a:round/>
            <a:headEnd type="none" w="med" len="med"/>
            <a:tailEnd type="arrow"/>
          </a:ln>
          <a:effectLst/>
        </p:spPr>
      </p:cxnSp>
      <p:cxnSp>
        <p:nvCxnSpPr>
          <p:cNvPr id="29" name="直接箭头连接符 28"/>
          <p:cNvCxnSpPr/>
          <p:nvPr/>
        </p:nvCxnSpPr>
        <p:spPr bwMode="auto">
          <a:xfrm flipV="1">
            <a:off x="4770022" y="4032716"/>
            <a:ext cx="3834426" cy="786768"/>
          </a:xfrm>
          <a:prstGeom prst="straightConnector1">
            <a:avLst/>
          </a:prstGeom>
          <a:noFill/>
          <a:ln w="9525" cap="flat" cmpd="sng" algn="ctr">
            <a:solidFill>
              <a:srgbClr val="F8C024"/>
            </a:solidFill>
            <a:prstDash val="solid"/>
            <a:round/>
            <a:headEnd type="none" w="med" len="med"/>
            <a:tailEnd type="arrow"/>
          </a:ln>
          <a:effectLst/>
        </p:spPr>
      </p:cxnSp>
      <p:cxnSp>
        <p:nvCxnSpPr>
          <p:cNvPr id="33" name="直接箭头连接符 32"/>
          <p:cNvCxnSpPr/>
          <p:nvPr/>
        </p:nvCxnSpPr>
        <p:spPr bwMode="auto">
          <a:xfrm flipH="1">
            <a:off x="8498681" y="940460"/>
            <a:ext cx="105766" cy="2274228"/>
          </a:xfrm>
          <a:prstGeom prst="straightConnector1">
            <a:avLst/>
          </a:prstGeom>
          <a:noFill/>
          <a:ln w="9525" cap="flat" cmpd="sng" algn="ctr">
            <a:solidFill>
              <a:srgbClr val="F8C024"/>
            </a:solidFill>
            <a:prstDash val="solid"/>
            <a:round/>
            <a:headEnd type="none" w="med" len="med"/>
            <a:tailEnd type="arrow"/>
          </a:ln>
          <a:effectLst/>
        </p:spPr>
      </p:cxnSp>
      <p:sp>
        <p:nvSpPr>
          <p:cNvPr id="27" name="TextBox 26"/>
          <p:cNvSpPr txBox="1"/>
          <p:nvPr/>
        </p:nvSpPr>
        <p:spPr>
          <a:xfrm>
            <a:off x="8300913" y="3129508"/>
            <a:ext cx="395536" cy="380489"/>
          </a:xfrm>
          <a:prstGeom prst="rect">
            <a:avLst/>
          </a:prstGeom>
          <a:noFill/>
        </p:spPr>
        <p:txBody>
          <a:bodyPr wrap="square" rtlCol="0">
            <a:spAutoFit/>
          </a:bodyPr>
          <a:lstStyle/>
          <a:p>
            <a:r>
              <a:rPr lang="en-US" altLang="zh-CN" sz="1600" b="1" dirty="0" smtClean="0">
                <a:solidFill>
                  <a:schemeClr val="tx2"/>
                </a:solidFill>
                <a:latin typeface="Times New Roman" pitchFamily="18" charset="0"/>
              </a:rPr>
              <a:t>-2</a:t>
            </a:r>
            <a:endParaRPr lang="zh-CN" altLang="en-US" sz="1600" b="1" dirty="0">
              <a:solidFill>
                <a:schemeClr val="tx2"/>
              </a:solidFill>
              <a:latin typeface="Times New Roman" pitchFamily="18" charset="0"/>
            </a:endParaRPr>
          </a:p>
        </p:txBody>
      </p:sp>
      <p:cxnSp>
        <p:nvCxnSpPr>
          <p:cNvPr id="38" name="直接箭头连接符 37"/>
          <p:cNvCxnSpPr/>
          <p:nvPr/>
        </p:nvCxnSpPr>
        <p:spPr bwMode="auto">
          <a:xfrm flipV="1">
            <a:off x="6048164" y="3979976"/>
            <a:ext cx="2160240" cy="105482"/>
          </a:xfrm>
          <a:prstGeom prst="straightConnector1">
            <a:avLst/>
          </a:prstGeom>
          <a:noFill/>
          <a:ln w="9525" cap="flat" cmpd="sng" algn="ctr">
            <a:solidFill>
              <a:srgbClr val="F8C024"/>
            </a:solidFill>
            <a:prstDash val="solid"/>
            <a:round/>
            <a:headEnd type="none" w="med" len="med"/>
            <a:tailEnd type="arrow"/>
          </a:ln>
          <a:effectLst/>
        </p:spPr>
      </p:cxnSp>
      <p:sp>
        <p:nvSpPr>
          <p:cNvPr id="5" name="椭圆 4"/>
          <p:cNvSpPr/>
          <p:nvPr/>
        </p:nvSpPr>
        <p:spPr bwMode="auto">
          <a:xfrm>
            <a:off x="3428135" y="1752081"/>
            <a:ext cx="288032" cy="288032"/>
          </a:xfrm>
          <a:prstGeom prst="ellipse">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28" name="TextBox 27"/>
          <p:cNvSpPr txBox="1"/>
          <p:nvPr/>
        </p:nvSpPr>
        <p:spPr>
          <a:xfrm>
            <a:off x="3428135" y="4567185"/>
            <a:ext cx="1743125" cy="492443"/>
          </a:xfrm>
          <a:prstGeom prst="rect">
            <a:avLst/>
          </a:prstGeom>
          <a:noFill/>
        </p:spPr>
        <p:txBody>
          <a:bodyPr wrap="square" rtlCol="0">
            <a:spAutoFit/>
          </a:bodyPr>
          <a:lstStyle/>
          <a:p>
            <a:r>
              <a:rPr lang="en-US" altLang="zh-CN" sz="1600" b="1" dirty="0">
                <a:solidFill>
                  <a:srgbClr val="FFC000"/>
                </a:solidFill>
                <a:latin typeface="Times New Roman" pitchFamily="18" charset="0"/>
              </a:rPr>
              <a:t>//</a:t>
            </a:r>
            <a:r>
              <a:rPr lang="en-US" altLang="zh-CN" sz="1600" b="1" dirty="0" smtClean="0">
                <a:solidFill>
                  <a:srgbClr val="FFC000"/>
                </a:solidFill>
                <a:latin typeface="Times New Roman" pitchFamily="18" charset="0"/>
              </a:rPr>
              <a:t>mutex+1-&gt;</a:t>
            </a:r>
            <a:r>
              <a:rPr lang="en-US" altLang="zh-CN" sz="2000" b="1" dirty="0" smtClean="0">
                <a:solidFill>
                  <a:srgbClr val="FFC000"/>
                </a:solidFill>
                <a:latin typeface="Times New Roman" pitchFamily="18" charset="0"/>
              </a:rPr>
              <a:t>-</a:t>
            </a:r>
            <a:r>
              <a:rPr lang="en-US" altLang="zh-CN" sz="2000" b="1" dirty="0">
                <a:solidFill>
                  <a:srgbClr val="FFC000"/>
                </a:solidFill>
                <a:latin typeface="Times New Roman" pitchFamily="18" charset="0"/>
              </a:rPr>
              <a:t>1</a:t>
            </a:r>
            <a:endParaRPr lang="zh-CN" altLang="en-US" sz="2000" b="1" dirty="0">
              <a:solidFill>
                <a:srgbClr val="FFC000"/>
              </a:solidFill>
              <a:latin typeface="Times New Roman" pitchFamily="18" charset="0"/>
            </a:endParaRPr>
          </a:p>
        </p:txBody>
      </p:sp>
      <p:sp>
        <p:nvSpPr>
          <p:cNvPr id="30" name="TextBox 29"/>
          <p:cNvSpPr txBox="1"/>
          <p:nvPr/>
        </p:nvSpPr>
        <p:spPr>
          <a:xfrm>
            <a:off x="7732885" y="4582510"/>
            <a:ext cx="1743125" cy="492443"/>
          </a:xfrm>
          <a:prstGeom prst="rect">
            <a:avLst/>
          </a:prstGeom>
          <a:noFill/>
        </p:spPr>
        <p:txBody>
          <a:bodyPr wrap="square" rtlCol="0">
            <a:spAutoFit/>
          </a:bodyPr>
          <a:lstStyle/>
          <a:p>
            <a:r>
              <a:rPr lang="en-US" altLang="zh-CN" sz="1600" b="1" dirty="0">
                <a:solidFill>
                  <a:srgbClr val="FFC000"/>
                </a:solidFill>
                <a:latin typeface="Times New Roman" pitchFamily="18" charset="0"/>
              </a:rPr>
              <a:t>//</a:t>
            </a:r>
            <a:r>
              <a:rPr lang="en-US" altLang="zh-CN" sz="1600" b="1" dirty="0" smtClean="0">
                <a:solidFill>
                  <a:srgbClr val="FFC000"/>
                </a:solidFill>
                <a:latin typeface="Times New Roman" pitchFamily="18" charset="0"/>
              </a:rPr>
              <a:t>mutex+1-&gt;</a:t>
            </a:r>
            <a:r>
              <a:rPr lang="en-US" altLang="zh-CN" sz="2000" b="1" dirty="0">
                <a:solidFill>
                  <a:srgbClr val="FFC000"/>
                </a:solidFill>
                <a:latin typeface="Times New Roman" pitchFamily="18" charset="0"/>
              </a:rPr>
              <a:t>0</a:t>
            </a:r>
            <a:endParaRPr lang="zh-CN" altLang="en-US" sz="2000" b="1" dirty="0">
              <a:solidFill>
                <a:srgbClr val="FFC000"/>
              </a:solidFill>
              <a:latin typeface="Times New Roman" pitchFamily="18" charset="0"/>
            </a:endParaRPr>
          </a:p>
        </p:txBody>
      </p:sp>
      <p:cxnSp>
        <p:nvCxnSpPr>
          <p:cNvPr id="31" name="直接箭头连接符 30"/>
          <p:cNvCxnSpPr/>
          <p:nvPr/>
        </p:nvCxnSpPr>
        <p:spPr bwMode="auto">
          <a:xfrm flipH="1" flipV="1">
            <a:off x="8696449" y="1052736"/>
            <a:ext cx="268039" cy="3672409"/>
          </a:xfrm>
          <a:prstGeom prst="straightConnector1">
            <a:avLst/>
          </a:prstGeom>
          <a:noFill/>
          <a:ln w="9525" cap="flat" cmpd="sng" algn="ctr">
            <a:solidFill>
              <a:srgbClr val="F8C024"/>
            </a:solidFill>
            <a:prstDash val="solid"/>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p:cNvSpPr>
            <a:spLocks noGrp="1"/>
          </p:cNvSpPr>
          <p:nvPr>
            <p:ph type="dt" sz="quarter" idx="10"/>
          </p:nvPr>
        </p:nvSpPr>
        <p:spPr>
          <a:xfrm>
            <a:off x="179512" y="6525344"/>
            <a:ext cx="2289175" cy="25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725BB66-5AD0-47BF-AB7B-CB793E001C6C}" type="datetime8">
              <a:rPr kumimoji="0" lang="zh-CN" altLang="en-US" sz="1400" smtClean="0"/>
              <a:t>2022年3月16日12时44分</a:t>
            </a:fld>
            <a:endParaRPr kumimoji="0" lang="en-US" altLang="zh-CN" sz="1400" dirty="0" smtClean="0"/>
          </a:p>
        </p:txBody>
      </p:sp>
      <p:sp>
        <p:nvSpPr>
          <p:cNvPr id="409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40964" name="Text Box 4"/>
          <p:cNvSpPr txBox="1">
            <a:spLocks noChangeArrowheads="1"/>
          </p:cNvSpPr>
          <p:nvPr/>
        </p:nvSpPr>
        <p:spPr bwMode="auto">
          <a:xfrm>
            <a:off x="374233" y="116632"/>
            <a:ext cx="8429625" cy="6535828"/>
          </a:xfrm>
          <a:prstGeom prst="rect">
            <a:avLst/>
          </a:prstGeom>
          <a:noFill/>
          <a:ln w="9525">
            <a:noFill/>
            <a:miter lim="800000"/>
            <a:headEnd/>
            <a:tailEnd/>
          </a:ln>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18000"/>
              </a:lnSpc>
              <a:spcBef>
                <a:spcPts val="300"/>
              </a:spcBef>
              <a:buClrTx/>
              <a:buSzTx/>
            </a:pPr>
            <a:r>
              <a:rPr lang="en-US" altLang="zh-CN" b="1" dirty="0">
                <a:latin typeface="宋体" pitchFamily="2" charset="-122"/>
              </a:rPr>
              <a:t>2. </a:t>
            </a:r>
            <a:r>
              <a:rPr lang="zh-CN" altLang="en-US" b="1" dirty="0">
                <a:latin typeface="宋体" pitchFamily="2" charset="-122"/>
              </a:rPr>
              <a:t>进程的一些</a:t>
            </a:r>
            <a:r>
              <a:rPr lang="zh-CN" altLang="en-US" b="1" dirty="0">
                <a:solidFill>
                  <a:srgbClr val="FFFF00"/>
                </a:solidFill>
                <a:latin typeface="宋体" pitchFamily="2" charset="-122"/>
              </a:rPr>
              <a:t>基本概念</a:t>
            </a:r>
            <a:endParaRPr lang="en-US" altLang="zh-CN" dirty="0">
              <a:solidFill>
                <a:srgbClr val="FFFF00"/>
              </a:solidFill>
              <a:latin typeface="宋体" pitchFamily="2" charset="-122"/>
            </a:endParaRPr>
          </a:p>
          <a:p>
            <a:pPr>
              <a:lnSpc>
                <a:spcPct val="118000"/>
              </a:lnSpc>
              <a:spcBef>
                <a:spcPts val="300"/>
              </a:spcBef>
              <a:buClrTx/>
              <a:buSzTx/>
              <a:buFont typeface="Wingdings" pitchFamily="2" charset="2"/>
              <a:buChar char="Ø"/>
            </a:pPr>
            <a:r>
              <a:rPr lang="zh-CN" altLang="en-US" sz="2500" b="1" u="sng" dirty="0" smtClean="0">
                <a:solidFill>
                  <a:srgbClr val="FFFF00"/>
                </a:solidFill>
                <a:latin typeface="宋体" pitchFamily="2" charset="-122"/>
              </a:rPr>
              <a:t> 程</a:t>
            </a:r>
            <a:r>
              <a:rPr lang="zh-CN" altLang="en-US" sz="2500" b="1" u="sng" dirty="0">
                <a:solidFill>
                  <a:srgbClr val="FFFF00"/>
                </a:solidFill>
                <a:latin typeface="宋体" pitchFamily="2" charset="-122"/>
              </a:rPr>
              <a:t>序</a:t>
            </a:r>
            <a:r>
              <a:rPr lang="zh-CN" altLang="en-US" sz="2500" b="1" dirty="0">
                <a:solidFill>
                  <a:srgbClr val="FFFF00"/>
                </a:solidFill>
                <a:latin typeface="宋体" pitchFamily="2" charset="-122"/>
              </a:rPr>
              <a:t>与进程关</a:t>
            </a:r>
            <a:r>
              <a:rPr lang="zh-CN" altLang="en-US" sz="2500" b="1" dirty="0" smtClean="0">
                <a:solidFill>
                  <a:srgbClr val="FFFF00"/>
                </a:solidFill>
                <a:latin typeface="宋体" pitchFamily="2" charset="-122"/>
              </a:rPr>
              <a:t>系</a:t>
            </a:r>
            <a:r>
              <a:rPr lang="zh-CN" altLang="en-US" sz="2800" b="1" dirty="0">
                <a:ln w="12700">
                  <a:noFill/>
                  <a:prstDash val="solid"/>
                </a:ln>
                <a:solidFill>
                  <a:srgbClr val="FFFF00"/>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r>
              <a:rPr lang="zh-CN" altLang="en-US" sz="2800" b="1" dirty="0" smtClean="0">
                <a:ln w="12700">
                  <a:noFill/>
                  <a:prstDash val="solid"/>
                </a:ln>
                <a:solidFill>
                  <a:srgbClr val="FFFF00"/>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endParaRPr lang="zh-CN" altLang="en-US" sz="2500" b="1" dirty="0" smtClean="0">
              <a:ln w="12700">
                <a:noFill/>
                <a:prstDash val="solid"/>
              </a:ln>
              <a:solidFill>
                <a:srgbClr val="FFCC66"/>
              </a:solidFill>
              <a:latin typeface="+mn-ea"/>
              <a:ea typeface="+mn-ea"/>
            </a:endParaRPr>
          </a:p>
          <a:p>
            <a:pPr>
              <a:lnSpc>
                <a:spcPct val="118000"/>
              </a:lnSpc>
              <a:spcBef>
                <a:spcPts val="100"/>
              </a:spcBef>
              <a:buClrTx/>
              <a:buSzTx/>
            </a:pPr>
            <a:r>
              <a:rPr lang="zh-CN" altLang="en-US" dirty="0" smtClean="0"/>
              <a:t>     并</a:t>
            </a:r>
            <a:r>
              <a:rPr lang="zh-CN" altLang="en-US" b="1" dirty="0" smtClean="0">
                <a:solidFill>
                  <a:srgbClr val="FF0000"/>
                </a:solidFill>
              </a:rPr>
              <a:t>不</a:t>
            </a:r>
            <a:r>
              <a:rPr lang="zh-CN" altLang="en-US" dirty="0" smtClean="0"/>
              <a:t>总是程序</a:t>
            </a:r>
            <a:r>
              <a:rPr lang="en-US" altLang="zh-CN" dirty="0" smtClean="0"/>
              <a:t>=</a:t>
            </a:r>
            <a:r>
              <a:rPr lang="zh-CN" altLang="en-US" dirty="0" smtClean="0"/>
              <a:t>进程，</a:t>
            </a:r>
            <a:r>
              <a:rPr lang="zh-CN" altLang="en-US" u="sng" dirty="0" smtClean="0"/>
              <a:t>程序可以被若干个进程所</a:t>
            </a:r>
            <a:r>
              <a:rPr lang="zh-CN" altLang="en-US" b="1" u="sng" dirty="0" smtClean="0">
                <a:solidFill>
                  <a:srgbClr val="FF0000"/>
                </a:solidFill>
              </a:rPr>
              <a:t>共享（</a:t>
            </a:r>
            <a:r>
              <a:rPr lang="en-US" altLang="zh-CN" b="1" u="sng" dirty="0" smtClean="0">
                <a:solidFill>
                  <a:srgbClr val="FF0000"/>
                </a:solidFill>
              </a:rPr>
              <a:t>1</a:t>
            </a:r>
            <a:r>
              <a:rPr lang="zh-CN" altLang="en-US" b="1" u="sng" dirty="0" smtClean="0">
                <a:solidFill>
                  <a:srgbClr val="FF0000"/>
                </a:solidFill>
              </a:rPr>
              <a:t>：</a:t>
            </a:r>
            <a:r>
              <a:rPr lang="en-US" altLang="zh-CN" b="1" u="sng" dirty="0" smtClean="0">
                <a:solidFill>
                  <a:srgbClr val="FF0000"/>
                </a:solidFill>
              </a:rPr>
              <a:t>M</a:t>
            </a:r>
            <a:r>
              <a:rPr lang="zh-CN" altLang="en-US" b="1" u="sng" dirty="0" smtClean="0">
                <a:solidFill>
                  <a:srgbClr val="FF0000"/>
                </a:solidFill>
              </a:rPr>
              <a:t>）</a:t>
            </a:r>
            <a:r>
              <a:rPr lang="zh-CN" altLang="en-US" dirty="0" smtClean="0"/>
              <a:t>，一般情况下，程序代码以只读方式加载到内存。</a:t>
            </a:r>
            <a:endParaRPr lang="en-US" altLang="zh-CN" dirty="0" smtClean="0">
              <a:latin typeface="宋体" pitchFamily="2" charset="-122"/>
            </a:endParaRPr>
          </a:p>
          <a:p>
            <a:pPr>
              <a:lnSpc>
                <a:spcPct val="118000"/>
              </a:lnSpc>
              <a:spcBef>
                <a:spcPts val="100"/>
              </a:spcBef>
              <a:buClrTx/>
              <a:buSzPct val="60000"/>
              <a:buFont typeface="Wingdings" pitchFamily="2" charset="2"/>
              <a:buChar char="u"/>
            </a:pPr>
            <a:r>
              <a:rPr lang="en-US" altLang="zh-CN" dirty="0" smtClean="0">
                <a:latin typeface="宋体" pitchFamily="2" charset="-122"/>
              </a:rPr>
              <a:t> </a:t>
            </a:r>
            <a:r>
              <a:rPr lang="en-US" altLang="zh-CN" b="1" dirty="0" smtClean="0">
                <a:solidFill>
                  <a:srgbClr val="FF0000"/>
                </a:solidFill>
                <a:latin typeface="宋体" pitchFamily="2" charset="-122"/>
              </a:rPr>
              <a:t>Windows</a:t>
            </a:r>
            <a:r>
              <a:rPr lang="zh-CN" altLang="en-US" dirty="0">
                <a:latin typeface="宋体" pitchFamily="2" charset="-122"/>
              </a:rPr>
              <a:t>是</a:t>
            </a:r>
            <a:r>
              <a:rPr lang="zh-CN" altLang="en-US" b="1" u="sng" dirty="0" smtClean="0">
                <a:latin typeface="宋体" pitchFamily="2" charset="-122"/>
              </a:rPr>
              <a:t>单用户多任务</a:t>
            </a:r>
            <a:r>
              <a:rPr lang="en-US" altLang="zh-CN" b="1" u="sng" dirty="0" smtClean="0">
                <a:latin typeface="宋体" pitchFamily="2" charset="-122"/>
              </a:rPr>
              <a:t>OS</a:t>
            </a:r>
            <a:r>
              <a:rPr lang="zh-CN" altLang="en-US" dirty="0" smtClean="0">
                <a:latin typeface="宋体" pitchFamily="2" charset="-122"/>
              </a:rPr>
              <a:t>，</a:t>
            </a:r>
            <a:r>
              <a:rPr lang="zh-CN" altLang="en-US" dirty="0">
                <a:latin typeface="宋体" pitchFamily="2" charset="-122"/>
              </a:rPr>
              <a:t>系统</a:t>
            </a:r>
            <a:r>
              <a:rPr lang="zh-CN" altLang="en-US" dirty="0" smtClean="0">
                <a:latin typeface="宋体" pitchFamily="2" charset="-122"/>
              </a:rPr>
              <a:t>中允许多</a:t>
            </a:r>
            <a:r>
              <a:rPr lang="zh-CN" altLang="en-US" dirty="0">
                <a:latin typeface="宋体" pitchFamily="2" charset="-122"/>
              </a:rPr>
              <a:t>个程序的运行，每个程序可以</a:t>
            </a:r>
            <a:r>
              <a:rPr lang="zh-CN" altLang="en-US" u="sng" dirty="0">
                <a:solidFill>
                  <a:srgbClr val="FF0000"/>
                </a:solidFill>
                <a:latin typeface="宋体" pitchFamily="2" charset="-122"/>
              </a:rPr>
              <a:t>在一个或多个</a:t>
            </a:r>
            <a:r>
              <a:rPr lang="zh-CN" altLang="en-US" b="1" u="sng" dirty="0">
                <a:solidFill>
                  <a:srgbClr val="FFFF00"/>
                </a:solidFill>
                <a:latin typeface="宋体" pitchFamily="2" charset="-122"/>
              </a:rPr>
              <a:t>窗口</a:t>
            </a:r>
            <a:r>
              <a:rPr lang="zh-CN" altLang="en-US" u="sng" dirty="0">
                <a:solidFill>
                  <a:srgbClr val="FF0000"/>
                </a:solidFill>
                <a:latin typeface="宋体" pitchFamily="2" charset="-122"/>
              </a:rPr>
              <a:t>中显示</a:t>
            </a:r>
            <a:r>
              <a:rPr lang="zh-CN" altLang="en-US" dirty="0" smtClean="0">
                <a:latin typeface="宋体" pitchFamily="2" charset="-122"/>
              </a:rPr>
              <a:t>。  </a:t>
            </a:r>
            <a:r>
              <a:rPr lang="zh-CN" altLang="en-US" sz="2000" i="1" dirty="0" smtClean="0">
                <a:latin typeface="宋体" pitchFamily="2" charset="-122"/>
              </a:rPr>
              <a:t>对进程的</a:t>
            </a:r>
            <a:r>
              <a:rPr lang="zh-CN" altLang="en-US" sz="2000" i="1" dirty="0">
                <a:latin typeface="宋体" pitchFamily="2" charset="-122"/>
              </a:rPr>
              <a:t>直</a:t>
            </a:r>
            <a:r>
              <a:rPr lang="zh-CN" altLang="en-US" sz="2000" i="1" dirty="0" smtClean="0">
                <a:latin typeface="宋体" pitchFamily="2" charset="-122"/>
              </a:rPr>
              <a:t>观认识</a:t>
            </a:r>
            <a:endParaRPr lang="en-US" altLang="zh-CN" i="1" dirty="0" smtClean="0">
              <a:latin typeface="宋体" pitchFamily="2" charset="-122"/>
            </a:endParaRPr>
          </a:p>
          <a:p>
            <a:pPr>
              <a:lnSpc>
                <a:spcPct val="118000"/>
              </a:lnSpc>
              <a:spcBef>
                <a:spcPts val="100"/>
              </a:spcBef>
              <a:buClrTx/>
              <a:buSzPct val="60000"/>
            </a:pPr>
            <a:r>
              <a:rPr lang="en-US" altLang="zh-CN" dirty="0" smtClean="0">
                <a:latin typeface="宋体" pitchFamily="2" charset="-122"/>
              </a:rPr>
              <a:t>    </a:t>
            </a:r>
            <a:r>
              <a:rPr lang="zh-CN" altLang="en-US" dirty="0" smtClean="0">
                <a:latin typeface="宋体" pitchFamily="2" charset="-122"/>
              </a:rPr>
              <a:t>例：</a:t>
            </a:r>
            <a:r>
              <a:rPr lang="en-US" altLang="zh-CN" dirty="0" smtClean="0">
                <a:latin typeface="宋体" pitchFamily="2" charset="-122"/>
              </a:rPr>
              <a:t>word</a:t>
            </a:r>
            <a:r>
              <a:rPr lang="zh-CN" altLang="en-US" dirty="0" smtClean="0">
                <a:latin typeface="宋体" pitchFamily="2" charset="-122"/>
              </a:rPr>
              <a:t>程序、记事本程序可以“同时”打开多个文件，每个文件一个窗口。</a:t>
            </a:r>
            <a:endParaRPr lang="en-US" altLang="zh-CN" dirty="0" smtClean="0">
              <a:latin typeface="宋体" pitchFamily="2" charset="-122"/>
            </a:endParaRPr>
          </a:p>
          <a:p>
            <a:pPr>
              <a:lnSpc>
                <a:spcPct val="118000"/>
              </a:lnSpc>
              <a:spcBef>
                <a:spcPts val="500"/>
              </a:spcBef>
              <a:buClrTx/>
              <a:buSzPct val="60000"/>
            </a:pPr>
            <a:r>
              <a:rPr lang="en-US" altLang="zh-CN" dirty="0" smtClean="0">
                <a:latin typeface="宋体" pitchFamily="2" charset="-122"/>
              </a:rPr>
              <a:t>    </a:t>
            </a:r>
            <a:r>
              <a:rPr lang="zh-CN" altLang="en-US" dirty="0" smtClean="0">
                <a:latin typeface="宋体" pitchFamily="2" charset="-122"/>
              </a:rPr>
              <a:t>发现：在任务管理器中观察到，</a:t>
            </a:r>
            <a:r>
              <a:rPr lang="en-US" altLang="zh-CN" dirty="0" smtClean="0">
                <a:latin typeface="宋体" pitchFamily="2" charset="-122"/>
              </a:rPr>
              <a:t>word</a:t>
            </a:r>
            <a:r>
              <a:rPr lang="zh-CN" altLang="en-US" dirty="0" smtClean="0">
                <a:latin typeface="宋体" pitchFamily="2" charset="-122"/>
              </a:rPr>
              <a:t>程序</a:t>
            </a:r>
            <a:r>
              <a:rPr lang="zh-CN" altLang="en-US" u="sng" dirty="0" smtClean="0">
                <a:latin typeface="宋体" pitchFamily="2" charset="-122"/>
              </a:rPr>
              <a:t>多个窗口只显示</a:t>
            </a:r>
            <a:r>
              <a:rPr lang="zh-CN" altLang="en-US" b="1" u="sng" dirty="0">
                <a:solidFill>
                  <a:schemeClr val="tx2"/>
                </a:solidFill>
                <a:latin typeface="宋体" pitchFamily="2" charset="-122"/>
              </a:rPr>
              <a:t>一个</a:t>
            </a:r>
            <a:r>
              <a:rPr lang="zh-CN" altLang="en-US" b="1" u="sng" dirty="0">
                <a:latin typeface="宋体" pitchFamily="2" charset="-122"/>
              </a:rPr>
              <a:t>进程</a:t>
            </a:r>
            <a:r>
              <a:rPr lang="zh-CN" altLang="en-US" dirty="0">
                <a:latin typeface="宋体" pitchFamily="2" charset="-122"/>
              </a:rPr>
              <a:t>，而记事本程序则是</a:t>
            </a:r>
            <a:r>
              <a:rPr lang="zh-CN" altLang="en-US" u="sng" dirty="0">
                <a:latin typeface="宋体" pitchFamily="2" charset="-122"/>
              </a:rPr>
              <a:t>几个窗口就</a:t>
            </a:r>
            <a:r>
              <a:rPr lang="zh-CN" altLang="en-US" b="1" u="sng" dirty="0">
                <a:solidFill>
                  <a:schemeClr val="tx2"/>
                </a:solidFill>
                <a:latin typeface="宋体" pitchFamily="2" charset="-122"/>
              </a:rPr>
              <a:t>几个</a:t>
            </a:r>
            <a:r>
              <a:rPr lang="zh-CN" altLang="en-US" b="1" u="sng" dirty="0">
                <a:latin typeface="宋体" pitchFamily="2" charset="-122"/>
              </a:rPr>
              <a:t>进程</a:t>
            </a:r>
            <a:r>
              <a:rPr lang="zh-CN" altLang="en-US" dirty="0" smtClean="0">
                <a:latin typeface="宋体" pitchFamily="2" charset="-122"/>
              </a:rPr>
              <a:t>。</a:t>
            </a:r>
            <a:endParaRPr lang="zh-CN" altLang="en-US" dirty="0">
              <a:latin typeface="宋体" pitchFamily="2" charset="-122"/>
            </a:endParaRPr>
          </a:p>
          <a:p>
            <a:pPr>
              <a:lnSpc>
                <a:spcPct val="118000"/>
              </a:lnSpc>
              <a:spcBef>
                <a:spcPts val="500"/>
              </a:spcBef>
              <a:buClrTx/>
              <a:buSzPct val="60000"/>
              <a:buFont typeface="Wingdings" pitchFamily="2" charset="2"/>
              <a:buChar char="u"/>
            </a:pPr>
            <a:r>
              <a:rPr lang="en-US" altLang="zh-CN" dirty="0" smtClean="0">
                <a:latin typeface="宋体" pitchFamily="2" charset="-122"/>
              </a:rPr>
              <a:t> </a:t>
            </a:r>
            <a:r>
              <a:rPr lang="en-US" altLang="zh-CN" b="1" dirty="0">
                <a:solidFill>
                  <a:srgbClr val="FF0000"/>
                </a:solidFill>
                <a:latin typeface="宋体" pitchFamily="2" charset="-122"/>
              </a:rPr>
              <a:t>Linux</a:t>
            </a:r>
            <a:r>
              <a:rPr lang="zh-CN" altLang="en-US" dirty="0">
                <a:latin typeface="宋体" pitchFamily="2" charset="-122"/>
              </a:rPr>
              <a:t>是</a:t>
            </a:r>
            <a:r>
              <a:rPr lang="zh-CN" altLang="en-US" b="1" u="sng" dirty="0">
                <a:latin typeface="宋体" pitchFamily="2" charset="-122"/>
              </a:rPr>
              <a:t>多用户</a:t>
            </a:r>
            <a:r>
              <a:rPr lang="en-US" altLang="zh-CN" b="1" u="sng" dirty="0">
                <a:latin typeface="宋体" pitchFamily="2" charset="-122"/>
              </a:rPr>
              <a:t>OS</a:t>
            </a:r>
            <a:r>
              <a:rPr lang="zh-CN" altLang="en-US" dirty="0" smtClean="0">
                <a:latin typeface="宋体" pitchFamily="2" charset="-122"/>
              </a:rPr>
              <a:t>，可以是</a:t>
            </a:r>
            <a:r>
              <a:rPr lang="zh-CN" altLang="en-US" u="sng" dirty="0" smtClean="0">
                <a:solidFill>
                  <a:schemeClr val="tx2"/>
                </a:solidFill>
                <a:latin typeface="宋体" pitchFamily="2" charset="-122"/>
              </a:rPr>
              <a:t>每</a:t>
            </a:r>
            <a:r>
              <a:rPr lang="zh-CN" altLang="en-US" u="sng" dirty="0">
                <a:solidFill>
                  <a:schemeClr val="tx2"/>
                </a:solidFill>
                <a:latin typeface="宋体" pitchFamily="2" charset="-122"/>
              </a:rPr>
              <a:t>个用</a:t>
            </a:r>
            <a:r>
              <a:rPr lang="zh-CN" altLang="en-US" u="sng" dirty="0" smtClean="0">
                <a:solidFill>
                  <a:schemeClr val="tx2"/>
                </a:solidFill>
                <a:latin typeface="宋体" pitchFamily="2" charset="-122"/>
              </a:rPr>
              <a:t>户</a:t>
            </a:r>
            <a:r>
              <a:rPr lang="en-US" altLang="zh-CN" baseline="30000" dirty="0" smtClean="0">
                <a:solidFill>
                  <a:schemeClr val="tx2"/>
                </a:solidFill>
                <a:latin typeface="宋体" pitchFamily="2" charset="-122"/>
              </a:rPr>
              <a:t>1</a:t>
            </a:r>
            <a:r>
              <a:rPr lang="zh-CN" altLang="en-US" dirty="0" smtClean="0">
                <a:latin typeface="宋体" pitchFamily="2" charset="-122"/>
              </a:rPr>
              <a:t>同</a:t>
            </a:r>
            <a:r>
              <a:rPr lang="zh-CN" altLang="en-US" dirty="0">
                <a:latin typeface="宋体" pitchFamily="2" charset="-122"/>
              </a:rPr>
              <a:t>时运行</a:t>
            </a:r>
            <a:r>
              <a:rPr lang="zh-CN" altLang="en-US" b="1" i="1" u="sng" dirty="0">
                <a:latin typeface="宋体" pitchFamily="2" charset="-122"/>
              </a:rPr>
              <a:t>多个程序</a:t>
            </a:r>
            <a:r>
              <a:rPr lang="zh-CN" altLang="en-US" dirty="0">
                <a:latin typeface="宋体" pitchFamily="2" charset="-122"/>
              </a:rPr>
              <a:t>，也可</a:t>
            </a:r>
            <a:r>
              <a:rPr lang="zh-CN" altLang="en-US" dirty="0" smtClean="0">
                <a:latin typeface="宋体" pitchFamily="2" charset="-122"/>
              </a:rPr>
              <a:t>以是</a:t>
            </a:r>
            <a:r>
              <a:rPr lang="zh-CN" altLang="en-US" u="sng" dirty="0">
                <a:solidFill>
                  <a:schemeClr val="tx2"/>
                </a:solidFill>
                <a:latin typeface="宋体" pitchFamily="2" charset="-122"/>
              </a:rPr>
              <a:t>多个用户</a:t>
            </a:r>
            <a:r>
              <a:rPr lang="en-US" altLang="zh-CN" baseline="30000" dirty="0" smtClean="0">
                <a:solidFill>
                  <a:schemeClr val="tx2"/>
                </a:solidFill>
                <a:latin typeface="宋体" pitchFamily="2" charset="-122"/>
              </a:rPr>
              <a:t>2</a:t>
            </a:r>
            <a:r>
              <a:rPr lang="zh-CN" altLang="en-US" dirty="0" smtClean="0">
                <a:latin typeface="宋体" pitchFamily="2" charset="-122"/>
              </a:rPr>
              <a:t>同</a:t>
            </a:r>
            <a:r>
              <a:rPr lang="zh-CN" altLang="en-US" dirty="0">
                <a:latin typeface="宋体" pitchFamily="2" charset="-122"/>
              </a:rPr>
              <a:t>时运行</a:t>
            </a:r>
            <a:r>
              <a:rPr lang="zh-CN" altLang="en-US" b="1" i="1" u="sng" dirty="0">
                <a:latin typeface="宋体" pitchFamily="2" charset="-122"/>
              </a:rPr>
              <a:t>同一程序</a:t>
            </a:r>
            <a:r>
              <a:rPr lang="zh-CN" altLang="en-US" b="1" u="sng" dirty="0">
                <a:solidFill>
                  <a:srgbClr val="FFFF00"/>
                </a:solidFill>
                <a:latin typeface="宋体" pitchFamily="2" charset="-122"/>
              </a:rPr>
              <a:t>的许多实例</a:t>
            </a:r>
            <a:r>
              <a:rPr lang="zh-CN" altLang="en-US" dirty="0" smtClean="0">
                <a:latin typeface="宋体" pitchFamily="2" charset="-122"/>
              </a:rPr>
              <a:t>即</a:t>
            </a:r>
            <a:r>
              <a:rPr lang="zh-CN" altLang="en-US" b="1" dirty="0">
                <a:solidFill>
                  <a:srgbClr val="FFFF00"/>
                </a:solidFill>
                <a:latin typeface="宋体" pitchFamily="2" charset="-122"/>
              </a:rPr>
              <a:t>许多进程</a:t>
            </a:r>
            <a:r>
              <a:rPr lang="zh-CN" altLang="en-US" dirty="0" smtClean="0">
                <a:latin typeface="宋体" pitchFamily="2" charset="-122"/>
              </a:rPr>
              <a:t>。</a:t>
            </a:r>
            <a:endParaRPr lang="en-US" altLang="zh-CN" dirty="0">
              <a:latin typeface="宋体" pitchFamily="2" charset="-122"/>
            </a:endParaRPr>
          </a:p>
          <a:p>
            <a:pPr>
              <a:lnSpc>
                <a:spcPct val="118000"/>
              </a:lnSpc>
              <a:spcBef>
                <a:spcPts val="500"/>
              </a:spcBef>
              <a:buClrTx/>
              <a:buSzPct val="60000"/>
            </a:pPr>
            <a:r>
              <a:rPr lang="zh-CN" altLang="en-US" dirty="0">
                <a:latin typeface="宋体" pitchFamily="2" charset="-122"/>
              </a:rPr>
              <a:t>  </a:t>
            </a:r>
            <a:r>
              <a:rPr lang="en-US" altLang="zh-CN" dirty="0"/>
              <a:t>Linux</a:t>
            </a:r>
            <a:r>
              <a:rPr lang="zh-CN" altLang="en-US" dirty="0" smtClean="0"/>
              <a:t>在各进</a:t>
            </a:r>
            <a:r>
              <a:rPr lang="zh-CN" altLang="en-US" dirty="0"/>
              <a:t>程间</a:t>
            </a:r>
            <a:r>
              <a:rPr lang="zh-CN" altLang="en-US" b="1" dirty="0">
                <a:solidFill>
                  <a:srgbClr val="FFFF00"/>
                </a:solidFill>
                <a:latin typeface="宋体" pitchFamily="2" charset="-122"/>
              </a:rPr>
              <a:t>共享</a:t>
            </a:r>
            <a:r>
              <a:rPr lang="zh-CN" altLang="en-US" u="sng" dirty="0"/>
              <a:t>程序代</a:t>
            </a:r>
            <a:r>
              <a:rPr lang="zh-CN" altLang="en-US" u="sng" dirty="0" smtClean="0"/>
              <a:t>码</a:t>
            </a:r>
            <a:r>
              <a:rPr lang="en-US" altLang="zh-CN" baseline="30000" dirty="0" smtClean="0"/>
              <a:t>1</a:t>
            </a:r>
            <a:r>
              <a:rPr lang="zh-CN" altLang="en-US" dirty="0" smtClean="0"/>
              <a:t>和</a:t>
            </a:r>
            <a:r>
              <a:rPr lang="zh-CN" altLang="en-US" u="sng" dirty="0"/>
              <a:t>系统函数</a:t>
            </a:r>
            <a:r>
              <a:rPr lang="zh-CN" altLang="en-US" u="sng" dirty="0" smtClean="0"/>
              <a:t>库</a:t>
            </a:r>
            <a:r>
              <a:rPr lang="en-US" altLang="zh-CN" baseline="30000" dirty="0" smtClean="0"/>
              <a:t>2</a:t>
            </a:r>
            <a:r>
              <a:rPr lang="zh-CN" altLang="en-US" dirty="0" smtClean="0"/>
              <a:t>，即：任</a:t>
            </a:r>
            <a:r>
              <a:rPr lang="zh-CN" altLang="en-US" dirty="0"/>
              <a:t>何时刻内存中都只有代码的</a:t>
            </a:r>
            <a:r>
              <a:rPr lang="zh-CN" altLang="en-US" b="1" u="sng" dirty="0">
                <a:solidFill>
                  <a:srgbClr val="FF0000"/>
                </a:solidFill>
                <a:hlinkClick r:id="rId2" action="ppaction://hlinksldjump"/>
              </a:rPr>
              <a:t>一份拷贝</a:t>
            </a:r>
            <a:r>
              <a:rPr lang="zh-CN" altLang="en-US" b="1" u="sng" dirty="0">
                <a:solidFill>
                  <a:srgbClr val="FFC000"/>
                </a:solidFill>
              </a:rPr>
              <a:t>（后例</a:t>
            </a:r>
            <a:r>
              <a:rPr lang="zh-CN" altLang="en-US" b="1" u="sng" dirty="0" smtClean="0">
                <a:solidFill>
                  <a:srgbClr val="FFC000"/>
                </a:solidFill>
              </a:rPr>
              <a:t>）</a:t>
            </a:r>
            <a:r>
              <a:rPr lang="en-US" altLang="zh-CN" b="1" u="sng" dirty="0" smtClean="0">
                <a:solidFill>
                  <a:srgbClr val="FFC000"/>
                </a:solidFill>
              </a:rPr>
              <a:t>--</a:t>
            </a:r>
            <a:r>
              <a:rPr lang="zh-CN" altLang="en-US" b="1" u="sng" dirty="0" smtClean="0">
                <a:solidFill>
                  <a:srgbClr val="FFC000"/>
                </a:solidFill>
              </a:rPr>
              <a:t>节省内存</a:t>
            </a:r>
            <a:r>
              <a:rPr lang="zh-CN" altLang="en-US" dirty="0" smtClean="0"/>
              <a:t>。</a:t>
            </a:r>
            <a:endParaRPr lang="zh-CN" altLang="en-US" dirty="0">
              <a:latin typeface="宋体" pitchFamily="2" charset="-122"/>
            </a:endParaRPr>
          </a:p>
        </p:txBody>
      </p:sp>
      <p:cxnSp>
        <p:nvCxnSpPr>
          <p:cNvPr id="12" name="直接箭头连接符 11"/>
          <p:cNvCxnSpPr/>
          <p:nvPr/>
        </p:nvCxnSpPr>
        <p:spPr bwMode="auto">
          <a:xfrm flipH="1">
            <a:off x="1115616" y="2852936"/>
            <a:ext cx="3096344" cy="1440160"/>
          </a:xfrm>
          <a:prstGeom prst="straightConnector1">
            <a:avLst/>
          </a:prstGeom>
          <a:noFill/>
          <a:ln w="19050" cap="flat" cmpd="sng" algn="ctr">
            <a:solidFill>
              <a:srgbClr val="FFCC66"/>
            </a:solidFill>
            <a:prstDash val="sysDash"/>
            <a:round/>
            <a:headEnd type="none" w="med" len="med"/>
            <a:tailEnd type="arrow"/>
          </a:ln>
          <a:effectLst/>
        </p:spPr>
      </p:cxnSp>
      <p:cxnSp>
        <p:nvCxnSpPr>
          <p:cNvPr id="16" name="直接箭头连接符 15"/>
          <p:cNvCxnSpPr/>
          <p:nvPr/>
        </p:nvCxnSpPr>
        <p:spPr bwMode="auto">
          <a:xfrm>
            <a:off x="4589045" y="2852936"/>
            <a:ext cx="1639139" cy="1440160"/>
          </a:xfrm>
          <a:prstGeom prst="straightConnector1">
            <a:avLst/>
          </a:prstGeom>
          <a:noFill/>
          <a:ln w="19050" cap="flat" cmpd="sng" algn="ctr">
            <a:solidFill>
              <a:srgbClr val="FFCC66"/>
            </a:solidFill>
            <a:prstDash val="sysDash"/>
            <a:round/>
            <a:headEnd type="none" w="med" len="med"/>
            <a:tailEnd type="arrow"/>
          </a:ln>
          <a:effectLst/>
        </p:spPr>
      </p:cxnSp>
      <p:sp>
        <p:nvSpPr>
          <p:cNvPr id="17" name="右箭头 16"/>
          <p:cNvSpPr/>
          <p:nvPr/>
        </p:nvSpPr>
        <p:spPr bwMode="auto">
          <a:xfrm flipH="1">
            <a:off x="5904148" y="2636912"/>
            <a:ext cx="324036" cy="144016"/>
          </a:xfrm>
          <a:prstGeom prst="rightArrow">
            <a:avLst/>
          </a:prstGeom>
          <a:solidFill>
            <a:srgbClr val="F38635"/>
          </a:solidFill>
          <a:ln w="38100" cap="flat" cmpd="sng" algn="ctr">
            <a:solidFill>
              <a:srgbClr val="FF99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10" name="直接箭头连接符 9"/>
          <p:cNvCxnSpPr/>
          <p:nvPr/>
        </p:nvCxnSpPr>
        <p:spPr bwMode="auto">
          <a:xfrm>
            <a:off x="2699792" y="5445224"/>
            <a:ext cx="1224136" cy="0"/>
          </a:xfrm>
          <a:prstGeom prst="straightConnector1">
            <a:avLst/>
          </a:prstGeom>
          <a:noFill/>
          <a:ln w="19050" cap="flat" cmpd="sng" algn="ctr">
            <a:solidFill>
              <a:schemeClr val="tx2"/>
            </a:solidFill>
            <a:prstDash val="sysDot"/>
            <a:round/>
            <a:headEnd type="none" w="med" len="med"/>
            <a:tailEnd type="arrow"/>
          </a:ln>
          <a:effectLst/>
        </p:spPr>
      </p:cxnSp>
      <p:cxnSp>
        <p:nvCxnSpPr>
          <p:cNvPr id="13" name="直接箭头连接符 12"/>
          <p:cNvCxnSpPr/>
          <p:nvPr/>
        </p:nvCxnSpPr>
        <p:spPr bwMode="auto">
          <a:xfrm>
            <a:off x="5220072" y="5445224"/>
            <a:ext cx="1800200" cy="0"/>
          </a:xfrm>
          <a:prstGeom prst="straightConnector1">
            <a:avLst/>
          </a:prstGeom>
          <a:noFill/>
          <a:ln w="19050" cap="flat" cmpd="sng" algn="ctr">
            <a:solidFill>
              <a:schemeClr val="tx2"/>
            </a:solidFill>
            <a:prstDash val="sysDot"/>
            <a:round/>
            <a:headEnd type="none" w="med" len="med"/>
            <a:tailEnd type="arrow"/>
          </a:ln>
          <a:effectLst/>
        </p:spPr>
      </p:cxnSp>
      <p:cxnSp>
        <p:nvCxnSpPr>
          <p:cNvPr id="14" name="直接箭头连接符 13"/>
          <p:cNvCxnSpPr/>
          <p:nvPr/>
        </p:nvCxnSpPr>
        <p:spPr bwMode="auto">
          <a:xfrm>
            <a:off x="3476858" y="6021288"/>
            <a:ext cx="447070" cy="216024"/>
          </a:xfrm>
          <a:prstGeom prst="straightConnector1">
            <a:avLst/>
          </a:prstGeom>
          <a:noFill/>
          <a:ln w="19050" cap="flat" cmpd="sng" algn="ctr">
            <a:solidFill>
              <a:srgbClr val="FFCC66"/>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Rectangle 2"/>
          <p:cNvSpPr txBox="1">
            <a:spLocks noChangeArrowheads="1"/>
          </p:cNvSpPr>
          <p:nvPr/>
        </p:nvSpPr>
        <p:spPr>
          <a:xfrm>
            <a:off x="468313" y="188640"/>
            <a:ext cx="8207375" cy="6408712"/>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indent="534988" algn="l" eaLnBrk="1" hangingPunct="1">
              <a:lnSpc>
                <a:spcPct val="125000"/>
              </a:lnSpc>
              <a:spcBef>
                <a:spcPts val="300"/>
              </a:spcBef>
              <a:buClrTx/>
              <a:buSzTx/>
              <a:buFontTx/>
            </a:pPr>
            <a:r>
              <a:rPr kumimoji="0" lang="en-US" altLang="zh-CN" sz="2500" kern="0" dirty="0" smtClean="0">
                <a:latin typeface="黑体" pitchFamily="2" charset="-122"/>
                <a:ea typeface="黑体" pitchFamily="2" charset="-122"/>
              </a:rPr>
              <a:t>2. </a:t>
            </a:r>
            <a:r>
              <a:rPr kumimoji="0" lang="zh-CN" altLang="en-US" sz="2500" kern="0" dirty="0" smtClean="0">
                <a:latin typeface="黑体" pitchFamily="2" charset="-122"/>
                <a:ea typeface="黑体" pitchFamily="2" charset="-122"/>
              </a:rPr>
              <a:t>利用信号量实现前趋关系</a:t>
            </a:r>
            <a:br>
              <a:rPr kumimoji="0" lang="zh-CN" altLang="en-US" sz="2500" kern="0" dirty="0" smtClean="0">
                <a:latin typeface="黑体" pitchFamily="2" charset="-122"/>
                <a:ea typeface="黑体" pitchFamily="2" charset="-122"/>
              </a:rPr>
            </a:br>
            <a:r>
              <a:rPr kumimoji="0" lang="zh-CN" altLang="en-US" sz="2500" kern="0" dirty="0" smtClean="0">
                <a:solidFill>
                  <a:schemeClr val="tx1"/>
                </a:solidFill>
                <a:latin typeface="黑体" pitchFamily="2" charset="-122"/>
                <a:ea typeface="黑体" pitchFamily="2" charset="-122"/>
              </a:rPr>
              <a:t>　 </a:t>
            </a:r>
            <a:r>
              <a:rPr kumimoji="0" lang="zh-CN" altLang="en-US" sz="2500" kern="0" dirty="0" smtClean="0">
                <a:solidFill>
                  <a:schemeClr val="tx1"/>
                </a:solidFill>
              </a:rPr>
              <a:t>程</a:t>
            </a:r>
            <a:r>
              <a:rPr kumimoji="0" lang="zh-CN" altLang="en-US" sz="2500" kern="0" dirty="0">
                <a:solidFill>
                  <a:schemeClr val="tx1"/>
                </a:solidFill>
              </a:rPr>
              <a:t>序或语句之间的</a:t>
            </a:r>
            <a:r>
              <a:rPr kumimoji="0" lang="zh-CN" altLang="en-US" sz="2500" b="1" u="sng" kern="0" dirty="0"/>
              <a:t>前趋关</a:t>
            </a:r>
            <a:r>
              <a:rPr kumimoji="0" lang="zh-CN" altLang="en-US" sz="2500" b="1" u="sng" kern="0" dirty="0" smtClean="0"/>
              <a:t>系</a:t>
            </a:r>
            <a:r>
              <a:rPr kumimoji="0" lang="zh-CN" altLang="en-US" sz="2500" kern="0" dirty="0" smtClean="0">
                <a:solidFill>
                  <a:schemeClr val="tx1"/>
                </a:solidFill>
              </a:rPr>
              <a:t>，</a:t>
            </a:r>
            <a:r>
              <a:rPr kumimoji="0" lang="zh-CN" altLang="en-US" sz="2500" u="sng" kern="0" dirty="0" smtClean="0">
                <a:solidFill>
                  <a:schemeClr val="tx1"/>
                </a:solidFill>
              </a:rPr>
              <a:t>可以用</a:t>
            </a:r>
            <a:r>
              <a:rPr kumimoji="0" lang="zh-CN" altLang="en-US" sz="2500" u="sng" kern="0" dirty="0" smtClean="0"/>
              <a:t>信号量</a:t>
            </a:r>
            <a:r>
              <a:rPr kumimoji="0" lang="zh-CN" altLang="en-US" sz="2500" u="sng" kern="0" dirty="0" smtClean="0">
                <a:solidFill>
                  <a:schemeClr val="tx1"/>
                </a:solidFill>
              </a:rPr>
              <a:t>来描述</a:t>
            </a:r>
            <a:r>
              <a:rPr kumimoji="0" lang="zh-CN" altLang="en-US" sz="2500" kern="0" dirty="0" smtClean="0">
                <a:solidFill>
                  <a:schemeClr val="tx1"/>
                </a:solidFill>
              </a:rPr>
              <a:t>。</a:t>
            </a:r>
            <a:endParaRPr kumimoji="0" lang="en-US" altLang="zh-CN" sz="2500" kern="0" dirty="0" smtClean="0">
              <a:solidFill>
                <a:schemeClr val="tx1"/>
              </a:solidFill>
            </a:endParaRPr>
          </a:p>
          <a:p>
            <a:pPr indent="534988" algn="l" eaLnBrk="1" hangingPunct="1">
              <a:lnSpc>
                <a:spcPct val="125000"/>
              </a:lnSpc>
              <a:spcBef>
                <a:spcPts val="300"/>
              </a:spcBef>
              <a:buClrTx/>
              <a:buSzTx/>
              <a:buFontTx/>
            </a:pPr>
            <a:r>
              <a:rPr kumimoji="0" lang="zh-CN" altLang="en-US" sz="2500" kern="0" dirty="0" smtClean="0">
                <a:solidFill>
                  <a:schemeClr val="tx1"/>
                </a:solidFill>
              </a:rPr>
              <a:t>例如：</a:t>
            </a:r>
            <a:endParaRPr kumimoji="0" lang="en-US" altLang="zh-CN" sz="2500" kern="0" dirty="0" smtClean="0">
              <a:solidFill>
                <a:schemeClr val="tx1"/>
              </a:solidFill>
            </a:endParaRPr>
          </a:p>
          <a:p>
            <a:pPr marL="444500" indent="365125" algn="l" eaLnBrk="1" hangingPunct="1">
              <a:lnSpc>
                <a:spcPct val="125000"/>
              </a:lnSpc>
              <a:spcBef>
                <a:spcPts val="300"/>
              </a:spcBef>
              <a:buClrTx/>
              <a:buSzPct val="75000"/>
              <a:buFont typeface="Wingdings" panose="05000000000000000000" pitchFamily="2" charset="2"/>
              <a:buChar char="u"/>
            </a:pPr>
            <a:r>
              <a:rPr kumimoji="0" lang="zh-CN" altLang="en-US" sz="2500" kern="0" dirty="0" smtClean="0">
                <a:solidFill>
                  <a:schemeClr val="tx1"/>
                </a:solidFill>
              </a:rPr>
              <a:t>有两个并发进程</a:t>
            </a:r>
            <a:r>
              <a:rPr kumimoji="0" lang="en-US" altLang="zh-CN" sz="2500" kern="0" dirty="0" smtClean="0">
                <a:solidFill>
                  <a:schemeClr val="tx1"/>
                </a:solidFill>
              </a:rPr>
              <a:t>P</a:t>
            </a:r>
            <a:r>
              <a:rPr kumimoji="0" lang="en-US" altLang="zh-CN" sz="2500" kern="0" baseline="-25000" dirty="0" smtClean="0">
                <a:solidFill>
                  <a:schemeClr val="tx1"/>
                </a:solidFill>
              </a:rPr>
              <a:t>1</a:t>
            </a:r>
            <a:r>
              <a:rPr kumimoji="0" lang="zh-CN" altLang="en-US" sz="2500" kern="0" dirty="0" smtClean="0">
                <a:solidFill>
                  <a:schemeClr val="tx1"/>
                </a:solidFill>
              </a:rPr>
              <a:t>和</a:t>
            </a:r>
            <a:r>
              <a:rPr kumimoji="0" lang="en-US" altLang="zh-CN" sz="2500" kern="0" dirty="0" smtClean="0">
                <a:solidFill>
                  <a:schemeClr val="tx1"/>
                </a:solidFill>
              </a:rPr>
              <a:t>P</a:t>
            </a:r>
            <a:r>
              <a:rPr kumimoji="0" lang="en-US" altLang="zh-CN" sz="2500" kern="0" baseline="-25000" dirty="0" smtClean="0">
                <a:solidFill>
                  <a:schemeClr val="tx1"/>
                </a:solidFill>
              </a:rPr>
              <a:t>2</a:t>
            </a:r>
            <a:endParaRPr kumimoji="0" lang="en-US" altLang="zh-CN" sz="2500" kern="0" dirty="0">
              <a:solidFill>
                <a:schemeClr val="tx1"/>
              </a:solidFill>
            </a:endParaRPr>
          </a:p>
          <a:p>
            <a:pPr marL="444500" indent="365125" algn="l" eaLnBrk="1" hangingPunct="1">
              <a:lnSpc>
                <a:spcPct val="125000"/>
              </a:lnSpc>
              <a:spcBef>
                <a:spcPts val="300"/>
              </a:spcBef>
              <a:buClrTx/>
              <a:buSzPct val="75000"/>
              <a:buFont typeface="Wingdings" panose="05000000000000000000" pitchFamily="2" charset="2"/>
              <a:buChar char="u"/>
            </a:pPr>
            <a:r>
              <a:rPr kumimoji="0" lang="en-US" altLang="zh-CN" sz="2500" kern="0" dirty="0" smtClean="0">
                <a:solidFill>
                  <a:schemeClr val="tx1"/>
                </a:solidFill>
              </a:rPr>
              <a:t>P</a:t>
            </a:r>
            <a:r>
              <a:rPr kumimoji="0" lang="en-US" altLang="zh-CN" sz="2500" kern="0" baseline="-25000" dirty="0" smtClean="0">
                <a:solidFill>
                  <a:schemeClr val="tx1"/>
                </a:solidFill>
              </a:rPr>
              <a:t>1</a:t>
            </a:r>
            <a:r>
              <a:rPr kumimoji="0" lang="zh-CN" altLang="en-US" sz="2500" kern="0" dirty="0" smtClean="0">
                <a:solidFill>
                  <a:schemeClr val="tx1"/>
                </a:solidFill>
              </a:rPr>
              <a:t>中有语句</a:t>
            </a:r>
            <a:r>
              <a:rPr kumimoji="0" lang="en-US" altLang="zh-CN" sz="2500" kern="0" dirty="0" smtClean="0">
                <a:solidFill>
                  <a:schemeClr val="tx1"/>
                </a:solidFill>
              </a:rPr>
              <a:t>S</a:t>
            </a:r>
            <a:r>
              <a:rPr kumimoji="0" lang="en-US" altLang="zh-CN" sz="2500" kern="0" baseline="-25000" dirty="0" smtClean="0">
                <a:solidFill>
                  <a:schemeClr val="tx1"/>
                </a:solidFill>
              </a:rPr>
              <a:t>1</a:t>
            </a:r>
            <a:r>
              <a:rPr kumimoji="0" lang="zh-CN" altLang="en-US" sz="2500" kern="0" dirty="0" smtClean="0">
                <a:solidFill>
                  <a:schemeClr val="tx1"/>
                </a:solidFill>
              </a:rPr>
              <a:t>；</a:t>
            </a:r>
            <a:endParaRPr kumimoji="0" lang="en-US" altLang="zh-CN" sz="2500" kern="0" dirty="0" smtClean="0">
              <a:solidFill>
                <a:schemeClr val="tx1"/>
              </a:solidFill>
            </a:endParaRPr>
          </a:p>
          <a:p>
            <a:pPr marL="444500" indent="365125" algn="l" eaLnBrk="1" hangingPunct="1">
              <a:lnSpc>
                <a:spcPct val="125000"/>
              </a:lnSpc>
              <a:spcBef>
                <a:spcPts val="300"/>
              </a:spcBef>
              <a:buClrTx/>
              <a:buSzPct val="75000"/>
              <a:buFont typeface="Wingdings" panose="05000000000000000000" pitchFamily="2" charset="2"/>
              <a:buChar char="u"/>
            </a:pPr>
            <a:r>
              <a:rPr kumimoji="0" lang="en-US" altLang="zh-CN" sz="2500" kern="0" dirty="0" smtClean="0">
                <a:solidFill>
                  <a:schemeClr val="tx1"/>
                </a:solidFill>
              </a:rPr>
              <a:t>P</a:t>
            </a:r>
            <a:r>
              <a:rPr kumimoji="0" lang="en-US" altLang="zh-CN" sz="2500" kern="0" baseline="-25000" dirty="0" smtClean="0">
                <a:solidFill>
                  <a:schemeClr val="tx1"/>
                </a:solidFill>
              </a:rPr>
              <a:t>2</a:t>
            </a:r>
            <a:r>
              <a:rPr kumimoji="0" lang="zh-CN" altLang="en-US" sz="2500" kern="0" dirty="0" smtClean="0">
                <a:solidFill>
                  <a:schemeClr val="tx1"/>
                </a:solidFill>
              </a:rPr>
              <a:t>中有语句</a:t>
            </a:r>
            <a:r>
              <a:rPr kumimoji="0" lang="en-US" altLang="zh-CN" sz="2500" kern="0" dirty="0" smtClean="0">
                <a:solidFill>
                  <a:schemeClr val="tx1"/>
                </a:solidFill>
              </a:rPr>
              <a:t>S</a:t>
            </a:r>
            <a:r>
              <a:rPr kumimoji="0" lang="en-US" altLang="zh-CN" sz="2500" kern="0" baseline="-25000" dirty="0" smtClean="0">
                <a:solidFill>
                  <a:schemeClr val="tx1"/>
                </a:solidFill>
              </a:rPr>
              <a:t>2</a:t>
            </a:r>
            <a:r>
              <a:rPr kumimoji="0" lang="zh-CN" altLang="en-US" sz="2500" kern="0" dirty="0" smtClean="0">
                <a:solidFill>
                  <a:schemeClr val="tx1"/>
                </a:solidFill>
              </a:rPr>
              <a:t>。</a:t>
            </a:r>
            <a:endParaRPr kumimoji="0" lang="en-US" altLang="zh-CN" sz="2500" kern="0" dirty="0" smtClean="0">
              <a:solidFill>
                <a:schemeClr val="tx1"/>
              </a:solidFill>
            </a:endParaRPr>
          </a:p>
          <a:p>
            <a:pPr marL="444500" indent="365125" algn="l" eaLnBrk="1" hangingPunct="1">
              <a:lnSpc>
                <a:spcPct val="125000"/>
              </a:lnSpc>
              <a:spcBef>
                <a:spcPts val="300"/>
              </a:spcBef>
              <a:buClrTx/>
              <a:buSzPct val="75000"/>
              <a:buFont typeface="Wingdings" panose="05000000000000000000" pitchFamily="2" charset="2"/>
              <a:buChar char="u"/>
            </a:pPr>
            <a:r>
              <a:rPr kumimoji="0" lang="zh-CN" altLang="en-US" sz="2500" kern="0" dirty="0" smtClean="0">
                <a:solidFill>
                  <a:schemeClr val="tx1"/>
                </a:solidFill>
              </a:rPr>
              <a:t>假设：需要在</a:t>
            </a:r>
            <a:r>
              <a:rPr kumimoji="0" lang="en-US" altLang="zh-CN" sz="2500" kern="0" dirty="0" smtClean="0">
                <a:solidFill>
                  <a:schemeClr val="tx1"/>
                </a:solidFill>
              </a:rPr>
              <a:t>S</a:t>
            </a:r>
            <a:r>
              <a:rPr kumimoji="0" lang="en-US" altLang="zh-CN" sz="2500" kern="0" baseline="-25000" dirty="0" smtClean="0">
                <a:solidFill>
                  <a:schemeClr val="tx1"/>
                </a:solidFill>
              </a:rPr>
              <a:t>1</a:t>
            </a:r>
            <a:r>
              <a:rPr kumimoji="0" lang="zh-CN" altLang="en-US" sz="2500" kern="0" dirty="0" smtClean="0">
                <a:solidFill>
                  <a:schemeClr val="tx1"/>
                </a:solidFill>
              </a:rPr>
              <a:t>执行</a:t>
            </a:r>
            <a:r>
              <a:rPr kumimoji="0" lang="zh-CN" altLang="en-US" sz="2500" b="1" kern="0" baseline="30000" dirty="0" smtClean="0">
                <a:solidFill>
                  <a:schemeClr val="tx1"/>
                </a:solidFill>
              </a:rPr>
              <a:t>无条件执行</a:t>
            </a:r>
            <a:r>
              <a:rPr kumimoji="0" lang="zh-CN" altLang="en-US" sz="2500" u="sng" kern="0" dirty="0" smtClean="0">
                <a:solidFill>
                  <a:schemeClr val="tx1"/>
                </a:solidFill>
              </a:rPr>
              <a:t>后，再执行</a:t>
            </a:r>
            <a:r>
              <a:rPr kumimoji="0" lang="en-US" altLang="zh-CN" sz="2500" u="sng" kern="0" dirty="0" smtClean="0">
                <a:solidFill>
                  <a:schemeClr val="tx1"/>
                </a:solidFill>
              </a:rPr>
              <a:t>S</a:t>
            </a:r>
            <a:r>
              <a:rPr kumimoji="0" lang="en-US" altLang="zh-CN" sz="2500" u="sng" kern="0" baseline="-25000" dirty="0" smtClean="0">
                <a:solidFill>
                  <a:schemeClr val="tx1"/>
                </a:solidFill>
              </a:rPr>
              <a:t>2</a:t>
            </a:r>
            <a:r>
              <a:rPr kumimoji="0" lang="zh-CN" altLang="en-US" sz="2500" kern="0" dirty="0" smtClean="0">
                <a:solidFill>
                  <a:schemeClr val="tx1"/>
                </a:solidFill>
              </a:rPr>
              <a:t>。</a:t>
            </a:r>
            <a:endParaRPr kumimoji="0" lang="en-US" altLang="zh-CN" sz="2500" kern="0" dirty="0" smtClean="0">
              <a:solidFill>
                <a:schemeClr val="tx1"/>
              </a:solidFill>
            </a:endParaRPr>
          </a:p>
          <a:p>
            <a:pPr indent="534988" algn="l" eaLnBrk="1" hangingPunct="1">
              <a:lnSpc>
                <a:spcPct val="125000"/>
              </a:lnSpc>
              <a:spcBef>
                <a:spcPts val="300"/>
              </a:spcBef>
              <a:buClrTx/>
              <a:buSzTx/>
              <a:buFontTx/>
            </a:pPr>
            <a:r>
              <a:rPr kumimoji="0" lang="zh-CN" altLang="en-US" sz="2500" kern="0" dirty="0" smtClean="0">
                <a:solidFill>
                  <a:schemeClr val="tx1"/>
                </a:solidFill>
              </a:rPr>
              <a:t>为实现这种前趋关系，可以在进程</a:t>
            </a:r>
            <a:r>
              <a:rPr kumimoji="0" lang="en-US" altLang="zh-CN" sz="2500" kern="0" dirty="0" smtClean="0">
                <a:solidFill>
                  <a:schemeClr val="tx1"/>
                </a:solidFill>
              </a:rPr>
              <a:t>P</a:t>
            </a:r>
            <a:r>
              <a:rPr kumimoji="0" lang="en-US" altLang="zh-CN" sz="2500" kern="0" baseline="-25000" dirty="0" smtClean="0">
                <a:solidFill>
                  <a:schemeClr val="tx1"/>
                </a:solidFill>
              </a:rPr>
              <a:t>1</a:t>
            </a:r>
            <a:r>
              <a:rPr kumimoji="0" lang="zh-CN" altLang="en-US" sz="2500" kern="0" dirty="0" smtClean="0">
                <a:solidFill>
                  <a:schemeClr val="tx1"/>
                </a:solidFill>
              </a:rPr>
              <a:t>和</a:t>
            </a:r>
            <a:r>
              <a:rPr kumimoji="0" lang="en-US" altLang="zh-CN" sz="2500" kern="0" dirty="0" smtClean="0">
                <a:solidFill>
                  <a:schemeClr val="tx1"/>
                </a:solidFill>
              </a:rPr>
              <a:t>P</a:t>
            </a:r>
            <a:r>
              <a:rPr kumimoji="0" lang="en-US" altLang="zh-CN" sz="2500" kern="0" baseline="-25000" dirty="0" smtClean="0">
                <a:solidFill>
                  <a:schemeClr val="tx1"/>
                </a:solidFill>
              </a:rPr>
              <a:t>2</a:t>
            </a:r>
            <a:r>
              <a:rPr kumimoji="0" lang="zh-CN" altLang="en-US" sz="2500" kern="0" dirty="0">
                <a:solidFill>
                  <a:schemeClr val="tx1"/>
                </a:solidFill>
              </a:rPr>
              <a:t>之</a:t>
            </a:r>
            <a:r>
              <a:rPr kumimoji="0" lang="zh-CN" altLang="en-US" sz="2500" kern="0" dirty="0" smtClean="0">
                <a:solidFill>
                  <a:schemeClr val="tx1"/>
                </a:solidFill>
              </a:rPr>
              <a:t>间使用一个</a:t>
            </a:r>
            <a:r>
              <a:rPr kumimoji="0" lang="zh-CN" altLang="en-US" sz="2500" kern="0" dirty="0" smtClean="0"/>
              <a:t>共享信号量</a:t>
            </a:r>
            <a:r>
              <a:rPr kumimoji="0" lang="en-US" altLang="zh-CN" sz="2500" kern="0" dirty="0" smtClean="0"/>
              <a:t>S </a:t>
            </a:r>
            <a:r>
              <a:rPr kumimoji="0" lang="en-US" altLang="zh-CN" sz="2500" kern="0" baseline="30000" dirty="0" smtClean="0"/>
              <a:t>1</a:t>
            </a:r>
            <a:r>
              <a:rPr kumimoji="0" lang="zh-CN" altLang="en-US" sz="2500" kern="0" dirty="0" smtClean="0">
                <a:solidFill>
                  <a:schemeClr val="tx1"/>
                </a:solidFill>
              </a:rPr>
              <a:t>，并赋予其</a:t>
            </a:r>
            <a:r>
              <a:rPr kumimoji="0" lang="zh-CN" altLang="en-US" sz="2500" kern="0" dirty="0"/>
              <a:t>初值为</a:t>
            </a:r>
            <a:r>
              <a:rPr kumimoji="0" lang="en-US" altLang="zh-CN" sz="2500" kern="0" dirty="0" smtClean="0"/>
              <a:t>0 </a:t>
            </a:r>
            <a:r>
              <a:rPr kumimoji="0" lang="en-US" altLang="zh-CN" sz="2500" kern="0" baseline="30000" dirty="0" smtClean="0"/>
              <a:t>2</a:t>
            </a:r>
            <a:r>
              <a:rPr kumimoji="0" lang="zh-CN" altLang="en-US" sz="2500" kern="0" dirty="0" smtClean="0">
                <a:solidFill>
                  <a:schemeClr val="tx1"/>
                </a:solidFill>
              </a:rPr>
              <a:t>，将</a:t>
            </a:r>
            <a:r>
              <a:rPr kumimoji="0" lang="en-US" altLang="zh-CN" sz="2500" u="sng" kern="0" dirty="0" smtClean="0">
                <a:solidFill>
                  <a:schemeClr val="tx1"/>
                </a:solidFill>
              </a:rPr>
              <a:t>signal(S) </a:t>
            </a:r>
            <a:r>
              <a:rPr kumimoji="0" lang="en-US" altLang="zh-CN" sz="2500" u="sng" kern="0" baseline="30000" dirty="0" smtClean="0">
                <a:solidFill>
                  <a:schemeClr val="tx1"/>
                </a:solidFill>
              </a:rPr>
              <a:t>3</a:t>
            </a:r>
            <a:r>
              <a:rPr kumimoji="0" lang="zh-CN" altLang="en-US" sz="2500" u="sng" kern="0" dirty="0" smtClean="0">
                <a:solidFill>
                  <a:schemeClr val="tx1"/>
                </a:solidFill>
              </a:rPr>
              <a:t>操作</a:t>
            </a:r>
            <a:r>
              <a:rPr kumimoji="0" lang="zh-CN" altLang="en-US" sz="2500" kern="0" dirty="0" smtClean="0">
                <a:solidFill>
                  <a:schemeClr val="tx1"/>
                </a:solidFill>
              </a:rPr>
              <a:t>放在语句</a:t>
            </a:r>
            <a:r>
              <a:rPr kumimoji="0" lang="en-US" altLang="zh-CN" sz="2500" kern="0" dirty="0" smtClean="0">
                <a:solidFill>
                  <a:schemeClr val="tx1"/>
                </a:solidFill>
              </a:rPr>
              <a:t>S</a:t>
            </a:r>
            <a:r>
              <a:rPr kumimoji="0" lang="en-US" altLang="zh-CN" sz="2500" kern="0" baseline="-25000" dirty="0" smtClean="0">
                <a:solidFill>
                  <a:schemeClr val="tx1"/>
                </a:solidFill>
              </a:rPr>
              <a:t>1</a:t>
            </a:r>
            <a:r>
              <a:rPr kumimoji="0" lang="zh-CN" altLang="en-US" sz="2500" kern="0" dirty="0" smtClean="0">
                <a:solidFill>
                  <a:schemeClr val="tx1"/>
                </a:solidFill>
              </a:rPr>
              <a:t>后面，</a:t>
            </a:r>
            <a:r>
              <a:rPr kumimoji="0" lang="zh-CN" altLang="en-US" sz="2500" kern="0" dirty="0">
                <a:solidFill>
                  <a:schemeClr val="tx1"/>
                </a:solidFill>
              </a:rPr>
              <a:t>将</a:t>
            </a:r>
            <a:r>
              <a:rPr kumimoji="0" lang="en-US" altLang="zh-CN" sz="2500" u="sng" kern="0" dirty="0" smtClean="0">
                <a:solidFill>
                  <a:schemeClr val="tx1"/>
                </a:solidFill>
              </a:rPr>
              <a:t>wait(S) </a:t>
            </a:r>
            <a:r>
              <a:rPr kumimoji="0" lang="en-US" altLang="zh-CN" sz="2500" u="sng" kern="0" baseline="30000" dirty="0" smtClean="0">
                <a:solidFill>
                  <a:schemeClr val="tx1"/>
                </a:solidFill>
              </a:rPr>
              <a:t>4</a:t>
            </a:r>
            <a:r>
              <a:rPr kumimoji="0" lang="zh-CN" altLang="en-US" sz="2500" u="sng" kern="0" dirty="0" smtClean="0">
                <a:solidFill>
                  <a:schemeClr val="tx1"/>
                </a:solidFill>
              </a:rPr>
              <a:t>操作</a:t>
            </a:r>
            <a:r>
              <a:rPr kumimoji="0" lang="zh-CN" altLang="en-US" sz="2500" kern="0" dirty="0" smtClean="0">
                <a:solidFill>
                  <a:schemeClr val="tx1"/>
                </a:solidFill>
              </a:rPr>
              <a:t>放在</a:t>
            </a:r>
            <a:r>
              <a:rPr kumimoji="0" lang="en-US" altLang="zh-CN" sz="2500" kern="0" dirty="0" smtClean="0">
                <a:solidFill>
                  <a:schemeClr val="tx1"/>
                </a:solidFill>
              </a:rPr>
              <a:t>S</a:t>
            </a:r>
            <a:r>
              <a:rPr kumimoji="0" lang="en-US" altLang="zh-CN" sz="2500" kern="0" baseline="-25000" dirty="0" smtClean="0">
                <a:solidFill>
                  <a:schemeClr val="tx1"/>
                </a:solidFill>
              </a:rPr>
              <a:t>2</a:t>
            </a:r>
            <a:r>
              <a:rPr kumimoji="0" lang="zh-CN" altLang="en-US" sz="2500" kern="0" dirty="0" smtClean="0">
                <a:solidFill>
                  <a:schemeClr val="tx1"/>
                </a:solidFill>
              </a:rPr>
              <a:t>语句前面，即</a:t>
            </a:r>
            <a:br>
              <a:rPr kumimoji="0" lang="zh-CN" altLang="en-US" sz="2500" kern="0" dirty="0" smtClean="0">
                <a:solidFill>
                  <a:schemeClr val="tx1"/>
                </a:solidFill>
              </a:rPr>
            </a:br>
            <a:r>
              <a:rPr kumimoji="0" lang="zh-CN" altLang="en-US" sz="2500" kern="0" dirty="0" smtClean="0">
                <a:solidFill>
                  <a:schemeClr val="tx1"/>
                </a:solidFill>
              </a:rPr>
              <a:t>　　在进程</a:t>
            </a:r>
            <a:r>
              <a:rPr kumimoji="0" lang="en-US" altLang="zh-CN" sz="2500" kern="0" dirty="0" smtClean="0">
                <a:solidFill>
                  <a:schemeClr val="tx1"/>
                </a:solidFill>
              </a:rPr>
              <a:t>P</a:t>
            </a:r>
            <a:r>
              <a:rPr kumimoji="0" lang="en-US" altLang="zh-CN" sz="2500" kern="0" baseline="-25000" dirty="0" smtClean="0">
                <a:solidFill>
                  <a:schemeClr val="tx1"/>
                </a:solidFill>
              </a:rPr>
              <a:t>1</a:t>
            </a:r>
            <a:r>
              <a:rPr kumimoji="0" lang="zh-CN" altLang="en-US" sz="2500" kern="0" dirty="0" smtClean="0">
                <a:solidFill>
                  <a:schemeClr val="tx1"/>
                </a:solidFill>
              </a:rPr>
              <a:t>中， </a:t>
            </a:r>
            <a:r>
              <a:rPr kumimoji="0" lang="en-US" altLang="zh-CN" sz="2500" kern="0" dirty="0" smtClean="0">
                <a:solidFill>
                  <a:schemeClr val="tx1"/>
                </a:solidFill>
              </a:rPr>
              <a:t>S</a:t>
            </a:r>
            <a:r>
              <a:rPr kumimoji="0" lang="en-US" altLang="zh-CN" sz="2500" kern="0" baseline="-25000" dirty="0" smtClean="0">
                <a:solidFill>
                  <a:schemeClr val="tx1"/>
                </a:solidFill>
              </a:rPr>
              <a:t>1</a:t>
            </a:r>
            <a:r>
              <a:rPr kumimoji="0" lang="zh-CN" altLang="en-US" sz="2500" kern="0" dirty="0" smtClean="0">
                <a:solidFill>
                  <a:schemeClr val="tx1"/>
                </a:solidFill>
              </a:rPr>
              <a:t>；</a:t>
            </a:r>
            <a:r>
              <a:rPr kumimoji="0" lang="en-US" altLang="zh-CN" sz="2500" kern="0" dirty="0" smtClean="0">
                <a:solidFill>
                  <a:schemeClr val="tx1"/>
                </a:solidFill>
              </a:rPr>
              <a:t>signal(S)</a:t>
            </a:r>
            <a:r>
              <a:rPr kumimoji="0" lang="zh-CN" altLang="en-US" sz="2500" kern="0" dirty="0" smtClean="0">
                <a:solidFill>
                  <a:schemeClr val="tx1"/>
                </a:solidFill>
              </a:rPr>
              <a:t>；</a:t>
            </a:r>
            <a:br>
              <a:rPr kumimoji="0" lang="zh-CN" altLang="en-US" sz="2500" kern="0" dirty="0" smtClean="0">
                <a:solidFill>
                  <a:schemeClr val="tx1"/>
                </a:solidFill>
              </a:rPr>
            </a:br>
            <a:r>
              <a:rPr kumimoji="0" lang="zh-CN" altLang="en-US" sz="2500" kern="0" dirty="0" smtClean="0">
                <a:solidFill>
                  <a:schemeClr val="tx1"/>
                </a:solidFill>
              </a:rPr>
              <a:t>　　在进程</a:t>
            </a:r>
            <a:r>
              <a:rPr kumimoji="0" lang="en-US" altLang="zh-CN" sz="2500" kern="0" dirty="0" smtClean="0">
                <a:solidFill>
                  <a:schemeClr val="tx1"/>
                </a:solidFill>
              </a:rPr>
              <a:t>P</a:t>
            </a:r>
            <a:r>
              <a:rPr kumimoji="0" lang="en-US" altLang="zh-CN" sz="2500" kern="0" baseline="-25000" dirty="0" smtClean="0">
                <a:solidFill>
                  <a:schemeClr val="tx1"/>
                </a:solidFill>
              </a:rPr>
              <a:t>2</a:t>
            </a:r>
            <a:r>
              <a:rPr kumimoji="0" lang="zh-CN" altLang="en-US" sz="2500" kern="0" dirty="0" smtClean="0">
                <a:solidFill>
                  <a:schemeClr val="tx1"/>
                </a:solidFill>
              </a:rPr>
              <a:t>中， </a:t>
            </a:r>
            <a:r>
              <a:rPr kumimoji="0" lang="en-US" altLang="zh-CN" sz="2500" kern="0" dirty="0" smtClean="0">
                <a:solidFill>
                  <a:schemeClr val="tx1"/>
                </a:solidFill>
              </a:rPr>
              <a:t>wait(S)</a:t>
            </a:r>
            <a:r>
              <a:rPr kumimoji="0" lang="zh-CN" altLang="en-US" sz="2500" kern="0" dirty="0" smtClean="0">
                <a:solidFill>
                  <a:schemeClr val="tx1"/>
                </a:solidFill>
              </a:rPr>
              <a:t>；  </a:t>
            </a:r>
            <a:r>
              <a:rPr kumimoji="0" lang="en-US" altLang="zh-CN" sz="2500" kern="0" dirty="0" smtClean="0">
                <a:solidFill>
                  <a:schemeClr val="tx1"/>
                </a:solidFill>
              </a:rPr>
              <a:t>S</a:t>
            </a:r>
            <a:r>
              <a:rPr kumimoji="0" lang="en-US" altLang="zh-CN" sz="2500" kern="0" baseline="-25000" dirty="0" smtClean="0">
                <a:solidFill>
                  <a:schemeClr val="tx1"/>
                </a:solidFill>
              </a:rPr>
              <a:t>2</a:t>
            </a:r>
            <a:r>
              <a:rPr kumimoji="0" lang="zh-CN" altLang="en-US" sz="2500" kern="0" dirty="0" smtClean="0">
                <a:solidFill>
                  <a:schemeClr val="tx1"/>
                </a:solidFill>
              </a:rPr>
              <a:t>；     </a:t>
            </a:r>
            <a:r>
              <a:rPr kumimoji="0" lang="en-US" altLang="zh-CN" sz="2500" kern="0" dirty="0" smtClean="0">
                <a:solidFill>
                  <a:schemeClr val="tx1"/>
                </a:solidFill>
              </a:rPr>
              <a:t>( </a:t>
            </a:r>
            <a:r>
              <a:rPr kumimoji="0" lang="zh-CN" altLang="en-US" sz="2500" kern="0" dirty="0" smtClean="0">
                <a:solidFill>
                  <a:schemeClr val="tx1"/>
                </a:solidFill>
              </a:rPr>
              <a:t>下图 </a:t>
            </a:r>
            <a:r>
              <a:rPr kumimoji="0" lang="en-US" altLang="zh-CN" sz="2500" kern="0" dirty="0" smtClean="0">
                <a:solidFill>
                  <a:schemeClr val="tx1"/>
                </a:solidFill>
              </a:rPr>
              <a:t>)</a:t>
            </a:r>
            <a:endParaRPr kumimoji="0" lang="zh-CN" altLang="en-US" sz="2500" kern="0" dirty="0" smtClean="0">
              <a:solidFill>
                <a:schemeClr val="tx1"/>
              </a:solidFill>
            </a:endParaRPr>
          </a:p>
        </p:txBody>
      </p:sp>
      <p:sp>
        <p:nvSpPr>
          <p:cNvPr id="5" name="矩形 4"/>
          <p:cNvSpPr/>
          <p:nvPr/>
        </p:nvSpPr>
        <p:spPr bwMode="auto">
          <a:xfrm>
            <a:off x="3131840" y="5301208"/>
            <a:ext cx="2232248" cy="360040"/>
          </a:xfrm>
          <a:prstGeom prst="rect">
            <a:avLst/>
          </a:prstGeom>
          <a:noFill/>
          <a:ln w="19050" cap="flat" cmpd="sng" algn="ctr">
            <a:solidFill>
              <a:srgbClr val="FC5D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6" name="矩形 5"/>
          <p:cNvSpPr/>
          <p:nvPr/>
        </p:nvSpPr>
        <p:spPr bwMode="auto">
          <a:xfrm>
            <a:off x="3131840" y="5815137"/>
            <a:ext cx="2232248" cy="360040"/>
          </a:xfrm>
          <a:prstGeom prst="rect">
            <a:avLst/>
          </a:prstGeom>
          <a:noFill/>
          <a:ln w="19050" cap="flat" cmpd="sng" algn="ctr">
            <a:solidFill>
              <a:srgbClr val="FC5D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7" name="直接箭头连接符 6"/>
          <p:cNvCxnSpPr/>
          <p:nvPr/>
        </p:nvCxnSpPr>
        <p:spPr bwMode="auto">
          <a:xfrm flipH="1">
            <a:off x="3131840" y="3573016"/>
            <a:ext cx="1728192" cy="1908212"/>
          </a:xfrm>
          <a:prstGeom prst="straightConnector1">
            <a:avLst/>
          </a:prstGeom>
          <a:noFill/>
          <a:ln w="9525" cap="flat" cmpd="sng" algn="ctr">
            <a:solidFill>
              <a:srgbClr val="FFFF00"/>
            </a:solidFill>
            <a:prstDash val="solid"/>
            <a:round/>
            <a:headEnd type="none" w="med" len="med"/>
            <a:tailEnd type="arrow"/>
          </a:ln>
          <a:effectLst/>
        </p:spPr>
      </p:cxnSp>
      <p:cxnSp>
        <p:nvCxnSpPr>
          <p:cNvPr id="11" name="直接箭头连接符 10"/>
          <p:cNvCxnSpPr/>
          <p:nvPr/>
        </p:nvCxnSpPr>
        <p:spPr bwMode="auto">
          <a:xfrm flipH="1">
            <a:off x="3419872" y="3725416"/>
            <a:ext cx="2448272" cy="2089721"/>
          </a:xfrm>
          <a:prstGeom prst="straightConnector1">
            <a:avLst/>
          </a:prstGeom>
          <a:noFill/>
          <a:ln w="9525" cap="flat" cmpd="sng" algn="ctr">
            <a:solidFill>
              <a:srgbClr val="FFFF00"/>
            </a:solidFill>
            <a:prstDash val="solid"/>
            <a:round/>
            <a:headEnd type="none" w="med" len="med"/>
            <a:tailEnd type="arrow"/>
          </a:ln>
          <a:effectLst/>
        </p:spPr>
      </p:cxnSp>
    </p:spTree>
    <p:extLst>
      <p:ext uri="{BB962C8B-B14F-4D97-AF65-F5344CB8AC3E}">
        <p14:creationId xmlns:p14="http://schemas.microsoft.com/office/powerpoint/2010/main" val="1034135887"/>
      </p:ext>
    </p:extLst>
  </p:cSld>
  <p:clrMapOvr>
    <a:masterClrMapping/>
  </p:clrMapOvr>
  <p:transition>
    <p:pull dir="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0C1C6C8-D6C5-4A9A-8D2E-F070C89E97B9}" type="datetime8">
              <a:rPr kumimoji="0" lang="zh-CN" altLang="en-US" sz="1400" smtClean="0"/>
              <a:t>2022年3月16日12时44分</a:t>
            </a:fld>
            <a:endParaRPr kumimoji="0" lang="en-US" altLang="zh-CN" sz="1400" smtClean="0"/>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2293" name="Text Box 4"/>
          <p:cNvSpPr txBox="1">
            <a:spLocks noChangeArrowheads="1"/>
          </p:cNvSpPr>
          <p:nvPr/>
        </p:nvSpPr>
        <p:spPr bwMode="auto">
          <a:xfrm>
            <a:off x="1295398" y="267789"/>
            <a:ext cx="38956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solidFill>
                  <a:schemeClr val="tx2"/>
                </a:solidFill>
                <a:latin typeface="Times New Roman" pitchFamily="18" charset="0"/>
              </a:rPr>
              <a:t>2. </a:t>
            </a:r>
            <a:r>
              <a:rPr lang="zh-CN" altLang="en-US" b="1" dirty="0">
                <a:solidFill>
                  <a:schemeClr val="tx2"/>
                </a:solidFill>
                <a:latin typeface="Times New Roman" pitchFamily="18" charset="0"/>
              </a:rPr>
              <a:t>利用信号量实现前趋关</a:t>
            </a:r>
            <a:r>
              <a:rPr lang="zh-CN" altLang="en-US" b="1" dirty="0" smtClean="0">
                <a:solidFill>
                  <a:schemeClr val="tx2"/>
                </a:solidFill>
                <a:latin typeface="Times New Roman" pitchFamily="18" charset="0"/>
              </a:rPr>
              <a:t>系</a:t>
            </a:r>
            <a:endParaRPr lang="zh-CN" altLang="en-US" b="1" dirty="0">
              <a:solidFill>
                <a:schemeClr val="tx2"/>
              </a:solidFill>
              <a:latin typeface="Times New Roman" pitchFamily="18" charset="0"/>
            </a:endParaRPr>
          </a:p>
        </p:txBody>
      </p:sp>
      <p:sp>
        <p:nvSpPr>
          <p:cNvPr id="12294" name="Text Box 5"/>
          <p:cNvSpPr txBox="1">
            <a:spLocks noChangeArrowheads="1"/>
          </p:cNvSpPr>
          <p:nvPr/>
        </p:nvSpPr>
        <p:spPr bwMode="auto">
          <a:xfrm>
            <a:off x="3276600" y="5857875"/>
            <a:ext cx="280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Times New Roman" pitchFamily="18" charset="0"/>
              </a:rPr>
              <a:t>图 </a:t>
            </a:r>
            <a:r>
              <a:rPr lang="en-US" altLang="zh-CN" dirty="0" smtClean="0">
                <a:latin typeface="Times New Roman" pitchFamily="18" charset="0"/>
              </a:rPr>
              <a:t>2-14 </a:t>
            </a:r>
            <a:r>
              <a:rPr lang="zh-CN" altLang="en-US" dirty="0">
                <a:latin typeface="Times New Roman" pitchFamily="18" charset="0"/>
              </a:rPr>
              <a:t>前趋图举例 </a:t>
            </a:r>
          </a:p>
        </p:txBody>
      </p:sp>
      <p:graphicFrame>
        <p:nvGraphicFramePr>
          <p:cNvPr id="12290" name="Object 6"/>
          <p:cNvGraphicFramePr>
            <a:graphicFrameLocks noChangeAspect="1"/>
          </p:cNvGraphicFramePr>
          <p:nvPr>
            <p:extLst>
              <p:ext uri="{D42A27DB-BD31-4B8C-83A1-F6EECF244321}">
                <p14:modId xmlns:p14="http://schemas.microsoft.com/office/powerpoint/2010/main" val="3864633851"/>
              </p:ext>
            </p:extLst>
          </p:nvPr>
        </p:nvGraphicFramePr>
        <p:xfrm>
          <a:off x="1187624" y="980728"/>
          <a:ext cx="6801519" cy="4752528"/>
        </p:xfrm>
        <a:graphic>
          <a:graphicData uri="http://schemas.openxmlformats.org/presentationml/2006/ole">
            <mc:AlternateContent xmlns:mc="http://schemas.openxmlformats.org/markup-compatibility/2006">
              <mc:Choice xmlns:v="urn:schemas-microsoft-com:vml" Requires="v">
                <p:oleObj spid="_x0000_s12972" name="Visio" r:id="rId3" imgW="1816560" imgH="1307160" progId="Visio.Drawing.11">
                  <p:embed/>
                </p:oleObj>
              </mc:Choice>
              <mc:Fallback>
                <p:oleObj name="Visio" r:id="rId3" imgW="1816560" imgH="13071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980728"/>
                        <a:ext cx="6801519" cy="4752528"/>
                      </a:xfrm>
                      <a:prstGeom prst="rect">
                        <a:avLst/>
                      </a:prstGeom>
                      <a:blipFill>
                        <a:blip r:embed="rId5"/>
                        <a:tile tx="0" ty="0" sx="100000" sy="100000" flip="none" algn="tl"/>
                      </a:blipFill>
                      <a:ln>
                        <a:noFill/>
                      </a:ln>
                      <a:effectLst/>
                      <a:extLst/>
                    </p:spPr>
                  </p:pic>
                </p:oleObj>
              </mc:Fallback>
            </mc:AlternateContent>
          </a:graphicData>
        </a:graphic>
      </p:graphicFrame>
      <p:sp>
        <p:nvSpPr>
          <p:cNvPr id="2" name="TextBox 1"/>
          <p:cNvSpPr txBox="1"/>
          <p:nvPr/>
        </p:nvSpPr>
        <p:spPr>
          <a:xfrm rot="20299395">
            <a:off x="4540266" y="1547043"/>
            <a:ext cx="1224136" cy="412421"/>
          </a:xfrm>
          <a:prstGeom prst="rect">
            <a:avLst/>
          </a:prstGeom>
          <a:noFill/>
        </p:spPr>
        <p:txBody>
          <a:bodyPr wrap="square" rtlCol="0">
            <a:spAutoFit/>
          </a:bodyPr>
          <a:lstStyle/>
          <a:p>
            <a:r>
              <a:rPr lang="en-US" altLang="zh-CN" sz="1600" b="1" dirty="0" smtClean="0">
                <a:solidFill>
                  <a:schemeClr val="accent2">
                    <a:lumMod val="50000"/>
                  </a:schemeClr>
                </a:solidFill>
              </a:rPr>
              <a:t>signal(</a:t>
            </a:r>
            <a:r>
              <a:rPr lang="en-US" altLang="zh-CN" sz="1600" b="1" dirty="0" smtClean="0">
                <a:solidFill>
                  <a:srgbClr val="FF0000"/>
                </a:solidFill>
              </a:rPr>
              <a:t>S</a:t>
            </a:r>
            <a:r>
              <a:rPr lang="en-US" altLang="zh-CN" sz="1600" b="1" dirty="0" smtClean="0">
                <a:solidFill>
                  <a:schemeClr val="accent2">
                    <a:lumMod val="50000"/>
                  </a:schemeClr>
                </a:solidFill>
              </a:rPr>
              <a:t>)</a:t>
            </a:r>
            <a:endParaRPr lang="zh-CN" altLang="en-US" sz="1600" b="1" dirty="0">
              <a:solidFill>
                <a:schemeClr val="accent2">
                  <a:lumMod val="50000"/>
                </a:schemeClr>
              </a:solidFill>
            </a:endParaRPr>
          </a:p>
        </p:txBody>
      </p:sp>
      <p:sp>
        <p:nvSpPr>
          <p:cNvPr id="8" name="TextBox 7"/>
          <p:cNvSpPr txBox="1"/>
          <p:nvPr/>
        </p:nvSpPr>
        <p:spPr>
          <a:xfrm rot="19872485">
            <a:off x="4185398" y="2193302"/>
            <a:ext cx="889997" cy="412421"/>
          </a:xfrm>
          <a:prstGeom prst="rect">
            <a:avLst/>
          </a:prstGeom>
          <a:noFill/>
        </p:spPr>
        <p:txBody>
          <a:bodyPr wrap="square" rtlCol="0">
            <a:spAutoFit/>
          </a:bodyPr>
          <a:lstStyle/>
          <a:p>
            <a:r>
              <a:rPr lang="en-US" altLang="zh-CN" sz="1600" b="1" dirty="0" smtClean="0">
                <a:solidFill>
                  <a:schemeClr val="accent2">
                    <a:lumMod val="50000"/>
                  </a:schemeClr>
                </a:solidFill>
              </a:rPr>
              <a:t>wait(</a:t>
            </a:r>
            <a:r>
              <a:rPr lang="en-US" altLang="zh-CN" sz="1600" b="1" dirty="0">
                <a:solidFill>
                  <a:srgbClr val="FF0000"/>
                </a:solidFill>
              </a:rPr>
              <a:t>S</a:t>
            </a:r>
            <a:r>
              <a:rPr lang="en-US" altLang="zh-CN" sz="1600" b="1" dirty="0" smtClean="0">
                <a:solidFill>
                  <a:schemeClr val="accent2">
                    <a:lumMod val="50000"/>
                  </a:schemeClr>
                </a:solidFill>
              </a:rPr>
              <a:t>)</a:t>
            </a:r>
            <a:endParaRPr lang="zh-CN" altLang="en-US" sz="1600" b="1" dirty="0">
              <a:solidFill>
                <a:schemeClr val="accent2">
                  <a:lumMod val="50000"/>
                </a:schemeClr>
              </a:solidFill>
            </a:endParaRPr>
          </a:p>
        </p:txBody>
      </p:sp>
      <p:sp>
        <p:nvSpPr>
          <p:cNvPr id="9" name="TextBox 8"/>
          <p:cNvSpPr txBox="1"/>
          <p:nvPr/>
        </p:nvSpPr>
        <p:spPr>
          <a:xfrm>
            <a:off x="2188297" y="1089324"/>
            <a:ext cx="2571080" cy="448071"/>
          </a:xfrm>
          <a:prstGeom prst="rect">
            <a:avLst/>
          </a:prstGeom>
          <a:noFill/>
        </p:spPr>
        <p:txBody>
          <a:bodyPr wrap="square" rtlCol="0">
            <a:spAutoFit/>
          </a:bodyPr>
          <a:lstStyle/>
          <a:p>
            <a:r>
              <a:rPr lang="en-US" altLang="zh-CN" sz="2000" b="1" dirty="0" smtClean="0">
                <a:solidFill>
                  <a:schemeClr val="accent2">
                    <a:lumMod val="50000"/>
                  </a:schemeClr>
                </a:solidFill>
              </a:rPr>
              <a:t>S</a:t>
            </a:r>
            <a:r>
              <a:rPr lang="zh-CN" altLang="en-US" sz="2000" b="1" baseline="-25000" dirty="0" smtClean="0">
                <a:solidFill>
                  <a:schemeClr val="accent2">
                    <a:lumMod val="50000"/>
                  </a:schemeClr>
                </a:solidFill>
              </a:rPr>
              <a:t>初值</a:t>
            </a:r>
            <a:r>
              <a:rPr lang="en-US" altLang="zh-CN" sz="2000" b="1" dirty="0" smtClean="0">
                <a:solidFill>
                  <a:schemeClr val="accent2">
                    <a:lumMod val="50000"/>
                  </a:schemeClr>
                </a:solidFill>
              </a:rPr>
              <a:t>=</a:t>
            </a:r>
            <a:r>
              <a:rPr lang="en-US" altLang="zh-CN" sz="2000" b="1" dirty="0" smtClean="0">
                <a:solidFill>
                  <a:srgbClr val="FF0000"/>
                </a:solidFill>
              </a:rPr>
              <a:t>0</a:t>
            </a:r>
            <a:r>
              <a:rPr lang="zh-CN" altLang="en-US" sz="2000" b="1" dirty="0">
                <a:solidFill>
                  <a:schemeClr val="accent2">
                    <a:lumMod val="50000"/>
                  </a:schemeClr>
                </a:solidFill>
              </a:rPr>
              <a:t>，</a:t>
            </a:r>
            <a:r>
              <a:rPr lang="en-US" altLang="zh-CN" sz="2000" b="1" dirty="0" smtClean="0">
                <a:solidFill>
                  <a:schemeClr val="accent2">
                    <a:lumMod val="50000"/>
                  </a:schemeClr>
                </a:solidFill>
              </a:rPr>
              <a:t>t</a:t>
            </a:r>
            <a:r>
              <a:rPr lang="zh-CN" altLang="en-US" sz="2000" b="1" baseline="-25000" dirty="0" smtClean="0">
                <a:solidFill>
                  <a:schemeClr val="accent2">
                    <a:lumMod val="50000"/>
                  </a:schemeClr>
                </a:solidFill>
              </a:rPr>
              <a:t>初</a:t>
            </a:r>
            <a:r>
              <a:rPr lang="zh-CN" altLang="en-US" sz="2000" b="1" baseline="-25000" dirty="0">
                <a:solidFill>
                  <a:schemeClr val="accent2">
                    <a:lumMod val="50000"/>
                  </a:schemeClr>
                </a:solidFill>
              </a:rPr>
              <a:t>值</a:t>
            </a:r>
            <a:r>
              <a:rPr lang="en-US" altLang="zh-CN" sz="2000" b="1" dirty="0">
                <a:solidFill>
                  <a:schemeClr val="accent2">
                    <a:lumMod val="50000"/>
                  </a:schemeClr>
                </a:solidFill>
              </a:rPr>
              <a:t>=</a:t>
            </a:r>
            <a:r>
              <a:rPr lang="en-US" altLang="zh-CN" sz="2000" b="1" dirty="0">
                <a:solidFill>
                  <a:srgbClr val="FF0000"/>
                </a:solidFill>
              </a:rPr>
              <a:t>0</a:t>
            </a:r>
            <a:r>
              <a:rPr lang="zh-CN" altLang="en-US" sz="2000" b="1" dirty="0">
                <a:solidFill>
                  <a:schemeClr val="accent2">
                    <a:lumMod val="50000"/>
                  </a:schemeClr>
                </a:solidFill>
              </a:rPr>
              <a:t>，</a:t>
            </a:r>
            <a:r>
              <a:rPr lang="en-US" altLang="zh-CN" sz="2000" b="1" dirty="0">
                <a:solidFill>
                  <a:schemeClr val="accent2">
                    <a:lumMod val="50000"/>
                  </a:schemeClr>
                </a:solidFill>
              </a:rPr>
              <a:t>…</a:t>
            </a:r>
            <a:endParaRPr lang="zh-CN" altLang="en-US" sz="2000" b="1" dirty="0">
              <a:solidFill>
                <a:schemeClr val="accent2">
                  <a:lumMod val="50000"/>
                </a:schemeClr>
              </a:solidFill>
            </a:endParaRPr>
          </a:p>
        </p:txBody>
      </p:sp>
      <p:sp>
        <p:nvSpPr>
          <p:cNvPr id="3" name="TextBox 2"/>
          <p:cNvSpPr txBox="1"/>
          <p:nvPr/>
        </p:nvSpPr>
        <p:spPr>
          <a:xfrm>
            <a:off x="5191016" y="1125623"/>
            <a:ext cx="360040" cy="560153"/>
          </a:xfrm>
          <a:prstGeom prst="rect">
            <a:avLst/>
          </a:prstGeom>
          <a:noFill/>
        </p:spPr>
        <p:txBody>
          <a:bodyPr wrap="square" rtlCol="0">
            <a:spAutoFit/>
          </a:bodyPr>
          <a:lstStyle/>
          <a:p>
            <a:r>
              <a:rPr lang="en-US" altLang="zh-CN" sz="2600" b="1" dirty="0">
                <a:solidFill>
                  <a:schemeClr val="accent2">
                    <a:lumMod val="50000"/>
                  </a:schemeClr>
                </a:solidFill>
                <a:latin typeface="Times New Roman" pitchFamily="18" charset="0"/>
              </a:rPr>
              <a:t>+</a:t>
            </a:r>
            <a:endParaRPr lang="zh-CN" altLang="en-US" sz="2600" dirty="0">
              <a:solidFill>
                <a:schemeClr val="accent2">
                  <a:lumMod val="50000"/>
                </a:schemeClr>
              </a:solidFill>
            </a:endParaRPr>
          </a:p>
        </p:txBody>
      </p:sp>
      <p:sp>
        <p:nvSpPr>
          <p:cNvPr id="11" name="TextBox 10"/>
          <p:cNvSpPr txBox="1"/>
          <p:nvPr/>
        </p:nvSpPr>
        <p:spPr>
          <a:xfrm>
            <a:off x="4055083" y="1839359"/>
            <a:ext cx="360040" cy="560153"/>
          </a:xfrm>
          <a:prstGeom prst="rect">
            <a:avLst/>
          </a:prstGeom>
          <a:noFill/>
        </p:spPr>
        <p:txBody>
          <a:bodyPr wrap="square" rtlCol="0">
            <a:spAutoFit/>
          </a:bodyPr>
          <a:lstStyle/>
          <a:p>
            <a:r>
              <a:rPr lang="en-US" altLang="zh-CN" sz="2600" b="1" dirty="0">
                <a:solidFill>
                  <a:schemeClr val="accent2">
                    <a:lumMod val="50000"/>
                  </a:schemeClr>
                </a:solidFill>
                <a:latin typeface="Times New Roman" pitchFamily="18" charset="0"/>
              </a:rPr>
              <a:t>+</a:t>
            </a:r>
            <a:endParaRPr lang="zh-CN" altLang="en-US" sz="2600" dirty="0">
              <a:solidFill>
                <a:schemeClr val="accent2">
                  <a:lumMod val="50000"/>
                </a:schemeClr>
              </a:solidFill>
            </a:endParaRPr>
          </a:p>
        </p:txBody>
      </p:sp>
      <p:cxnSp>
        <p:nvCxnSpPr>
          <p:cNvPr id="5" name="直接箭头连接符 4"/>
          <p:cNvCxnSpPr/>
          <p:nvPr/>
        </p:nvCxnSpPr>
        <p:spPr bwMode="auto">
          <a:xfrm flipH="1">
            <a:off x="4941962" y="1839359"/>
            <a:ext cx="429074" cy="437513"/>
          </a:xfrm>
          <a:prstGeom prst="straightConnector1">
            <a:avLst/>
          </a:prstGeom>
          <a:noFill/>
          <a:ln w="28575" cap="flat" cmpd="sng" algn="ctr">
            <a:solidFill>
              <a:srgbClr val="F38635"/>
            </a:solidFill>
            <a:prstDash val="solid"/>
            <a:round/>
            <a:headEnd type="arrow"/>
            <a:tailEnd type="arrow"/>
          </a:ln>
          <a:effectLst/>
        </p:spPr>
      </p:cxnSp>
      <p:sp>
        <p:nvSpPr>
          <p:cNvPr id="13" name="TextBox 12"/>
          <p:cNvSpPr txBox="1"/>
          <p:nvPr/>
        </p:nvSpPr>
        <p:spPr>
          <a:xfrm rot="20028012">
            <a:off x="2664531" y="2369451"/>
            <a:ext cx="1224136" cy="379078"/>
          </a:xfrm>
          <a:prstGeom prst="rect">
            <a:avLst/>
          </a:prstGeom>
          <a:noFill/>
        </p:spPr>
        <p:txBody>
          <a:bodyPr wrap="square" rtlCol="0">
            <a:spAutoFit/>
          </a:bodyPr>
          <a:lstStyle/>
          <a:p>
            <a:r>
              <a:rPr lang="en-US" altLang="zh-CN" sz="1600" b="1" dirty="0" smtClean="0">
                <a:solidFill>
                  <a:schemeClr val="accent2">
                    <a:lumMod val="50000"/>
                  </a:schemeClr>
                </a:solidFill>
              </a:rPr>
              <a:t>signal(</a:t>
            </a:r>
            <a:r>
              <a:rPr lang="en-US" altLang="zh-CN" sz="1600" b="1" dirty="0" smtClean="0">
                <a:solidFill>
                  <a:srgbClr val="FF0000"/>
                </a:solidFill>
              </a:rPr>
              <a:t>t</a:t>
            </a:r>
            <a:r>
              <a:rPr lang="en-US" altLang="zh-CN" sz="1600" b="1" dirty="0" smtClean="0">
                <a:solidFill>
                  <a:schemeClr val="accent2">
                    <a:lumMod val="50000"/>
                  </a:schemeClr>
                </a:solidFill>
              </a:rPr>
              <a:t>)</a:t>
            </a:r>
            <a:endParaRPr lang="zh-CN" altLang="en-US" sz="1600" b="1" dirty="0">
              <a:solidFill>
                <a:schemeClr val="accent2">
                  <a:lumMod val="50000"/>
                </a:schemeClr>
              </a:solidFill>
            </a:endParaRPr>
          </a:p>
        </p:txBody>
      </p:sp>
      <p:sp>
        <p:nvSpPr>
          <p:cNvPr id="14" name="TextBox 13"/>
          <p:cNvSpPr txBox="1"/>
          <p:nvPr/>
        </p:nvSpPr>
        <p:spPr>
          <a:xfrm rot="19678063">
            <a:off x="2096024" y="3204788"/>
            <a:ext cx="889997" cy="379078"/>
          </a:xfrm>
          <a:prstGeom prst="rect">
            <a:avLst/>
          </a:prstGeom>
          <a:noFill/>
        </p:spPr>
        <p:txBody>
          <a:bodyPr wrap="square" rtlCol="0">
            <a:spAutoFit/>
          </a:bodyPr>
          <a:lstStyle/>
          <a:p>
            <a:r>
              <a:rPr lang="en-US" altLang="zh-CN" sz="1600" b="1" dirty="0" smtClean="0">
                <a:solidFill>
                  <a:schemeClr val="accent2">
                    <a:lumMod val="50000"/>
                  </a:schemeClr>
                </a:solidFill>
              </a:rPr>
              <a:t>wait(</a:t>
            </a:r>
            <a:r>
              <a:rPr lang="en-US" altLang="zh-CN" sz="1600" b="1" dirty="0" smtClean="0">
                <a:solidFill>
                  <a:srgbClr val="FF0000"/>
                </a:solidFill>
              </a:rPr>
              <a:t>t</a:t>
            </a:r>
            <a:r>
              <a:rPr lang="en-US" altLang="zh-CN" sz="1600" b="1" dirty="0" smtClean="0">
                <a:solidFill>
                  <a:schemeClr val="accent2">
                    <a:lumMod val="50000"/>
                  </a:schemeClr>
                </a:solidFill>
              </a:rPr>
              <a:t>)</a:t>
            </a:r>
            <a:endParaRPr lang="zh-CN" altLang="en-US" sz="1600" b="1" dirty="0">
              <a:solidFill>
                <a:schemeClr val="accent2">
                  <a:lumMod val="50000"/>
                </a:schemeClr>
              </a:solidFill>
            </a:endParaRPr>
          </a:p>
        </p:txBody>
      </p:sp>
      <p:cxnSp>
        <p:nvCxnSpPr>
          <p:cNvPr id="15" name="直接箭头连接符 14"/>
          <p:cNvCxnSpPr/>
          <p:nvPr/>
        </p:nvCxnSpPr>
        <p:spPr bwMode="auto">
          <a:xfrm flipH="1">
            <a:off x="2804264" y="2794555"/>
            <a:ext cx="429074" cy="437513"/>
          </a:xfrm>
          <a:prstGeom prst="straightConnector1">
            <a:avLst/>
          </a:prstGeom>
          <a:noFill/>
          <a:ln w="28575" cap="flat" cmpd="sng" algn="ctr">
            <a:solidFill>
              <a:srgbClr val="F38635"/>
            </a:solidFill>
            <a:prstDash val="solid"/>
            <a:round/>
            <a:headEnd type="arrow"/>
            <a:tailEnd type="arrow"/>
          </a:ln>
          <a:effectLst/>
        </p:spPr>
      </p:cxnSp>
    </p:spTree>
  </p:cSld>
  <p:clrMapOvr>
    <a:masterClrMapping/>
  </p:clrMapOvr>
  <p:transition>
    <p:pull dir="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2C509D6-0425-44D9-9E37-5BEE0BCC98CF}" type="datetime8">
              <a:rPr kumimoji="0" lang="zh-CN" altLang="en-US" sz="1400" smtClean="0"/>
              <a:t>2022年3月16日12时44分</a:t>
            </a:fld>
            <a:endParaRPr kumimoji="0" lang="en-US" altLang="zh-CN" sz="1400" smtClean="0"/>
          </a:p>
        </p:txBody>
      </p:sp>
      <p:sp>
        <p:nvSpPr>
          <p:cNvPr id="1402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0292" name="Text Box 4"/>
          <p:cNvSpPr txBox="1">
            <a:spLocks noChangeArrowheads="1"/>
          </p:cNvSpPr>
          <p:nvPr/>
        </p:nvSpPr>
        <p:spPr bwMode="auto">
          <a:xfrm>
            <a:off x="1403648" y="204190"/>
            <a:ext cx="6665607" cy="645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45000"/>
              </a:lnSpc>
              <a:spcBef>
                <a:spcPct val="0"/>
              </a:spcBef>
              <a:buClrTx/>
              <a:buSzTx/>
              <a:buFontTx/>
              <a:buNone/>
            </a:pPr>
            <a:r>
              <a:rPr lang="en-US" altLang="zh-CN" b="1" dirty="0" smtClean="0">
                <a:solidFill>
                  <a:schemeClr val="tx2"/>
                </a:solidFill>
                <a:latin typeface="Times New Roman" pitchFamily="18" charset="0"/>
              </a:rPr>
              <a:t>  P57 </a:t>
            </a:r>
            <a:r>
              <a:rPr lang="zh-CN" altLang="en-US" b="1" dirty="0" smtClean="0">
                <a:solidFill>
                  <a:schemeClr val="tx2"/>
                </a:solidFill>
                <a:latin typeface="Times New Roman" pitchFamily="18" charset="0"/>
              </a:rPr>
              <a:t>自学</a:t>
            </a:r>
            <a:endParaRPr lang="en-US" altLang="zh-CN" b="1" dirty="0" smtClean="0">
              <a:solidFill>
                <a:schemeClr val="tx2"/>
              </a:solidFill>
              <a:latin typeface="Times New Roman" pitchFamily="18" charset="0"/>
            </a:endParaRPr>
          </a:p>
          <a:p>
            <a:pPr eaLnBrk="1" hangingPunct="1">
              <a:lnSpc>
                <a:spcPct val="145000"/>
              </a:lnSpc>
              <a:spcBef>
                <a:spcPct val="0"/>
              </a:spcBef>
              <a:buClrTx/>
              <a:buSzTx/>
              <a:buFontTx/>
              <a:buNone/>
            </a:pPr>
            <a:r>
              <a:rPr lang="en-US" altLang="zh-CN" dirty="0" smtClean="0">
                <a:latin typeface="Times New Roman" pitchFamily="18" charset="0"/>
              </a:rPr>
              <a:t>semaphore</a:t>
            </a:r>
            <a:r>
              <a:rPr lang="zh-CN" altLang="en-US" dirty="0" smtClean="0">
                <a:latin typeface="Times New Roman" pitchFamily="18" charset="0"/>
              </a:rPr>
              <a:t>：</a:t>
            </a:r>
            <a:r>
              <a:rPr lang="en-US" altLang="zh-CN" dirty="0" err="1" smtClean="0">
                <a:latin typeface="Times New Roman" pitchFamily="18" charset="0"/>
              </a:rPr>
              <a:t>a,b,c,d,e,f,g</a:t>
            </a:r>
            <a:r>
              <a:rPr lang="en-US" altLang="zh-CN" dirty="0" smtClean="0">
                <a:latin typeface="Times New Roman" pitchFamily="18" charset="0"/>
              </a:rPr>
              <a:t> = </a:t>
            </a:r>
            <a:r>
              <a:rPr lang="en-US" altLang="zh-CN" dirty="0" smtClean="0">
                <a:solidFill>
                  <a:schemeClr val="tx2"/>
                </a:solidFill>
                <a:latin typeface="Times New Roman" pitchFamily="18" charset="0"/>
              </a:rPr>
              <a:t>0,0,0,0,0,0,0</a:t>
            </a:r>
            <a:r>
              <a:rPr lang="en-US" altLang="zh-CN" dirty="0">
                <a:latin typeface="Times New Roman" pitchFamily="18" charset="0"/>
              </a:rPr>
              <a:t>;</a:t>
            </a:r>
          </a:p>
          <a:p>
            <a:pPr eaLnBrk="1" hangingPunct="1">
              <a:lnSpc>
                <a:spcPct val="145000"/>
              </a:lnSpc>
              <a:spcBef>
                <a:spcPct val="0"/>
              </a:spcBef>
              <a:buClrTx/>
              <a:buSzTx/>
              <a:buFontTx/>
              <a:buNone/>
            </a:pPr>
            <a:r>
              <a:rPr lang="en-US" altLang="zh-CN" dirty="0">
                <a:latin typeface="Times New Roman" pitchFamily="18" charset="0"/>
              </a:rPr>
              <a:t>      begin</a:t>
            </a:r>
          </a:p>
          <a:p>
            <a:pPr eaLnBrk="1" hangingPunct="1">
              <a:lnSpc>
                <a:spcPct val="145000"/>
              </a:lnSpc>
              <a:spcBef>
                <a:spcPct val="0"/>
              </a:spcBef>
              <a:buClrTx/>
              <a:buSzTx/>
              <a:buFontTx/>
              <a:buNone/>
            </a:pPr>
            <a:r>
              <a:rPr lang="en-US" altLang="zh-CN" dirty="0">
                <a:latin typeface="Times New Roman" pitchFamily="18" charset="0"/>
              </a:rPr>
              <a:t>          </a:t>
            </a:r>
            <a:r>
              <a:rPr lang="en-US" altLang="zh-CN" dirty="0" err="1">
                <a:latin typeface="Times New Roman" pitchFamily="18" charset="0"/>
              </a:rPr>
              <a:t>parbegin</a:t>
            </a:r>
            <a:r>
              <a:rPr lang="en-US" altLang="zh-CN" dirty="0">
                <a:latin typeface="Times New Roman" pitchFamily="18" charset="0"/>
              </a:rPr>
              <a:t></a:t>
            </a:r>
          </a:p>
          <a:p>
            <a:pPr eaLnBrk="1" hangingPunct="1">
              <a:lnSpc>
                <a:spcPct val="145000"/>
              </a:lnSpc>
              <a:spcBef>
                <a:spcPct val="0"/>
              </a:spcBef>
              <a:buClrTx/>
              <a:buSzTx/>
              <a:buFontTx/>
              <a:buNone/>
            </a:pPr>
            <a:r>
              <a:rPr lang="en-US" altLang="zh-CN" dirty="0">
                <a:latin typeface="Times New Roman" pitchFamily="18" charset="0"/>
              </a:rPr>
              <a:t>     	begin S</a:t>
            </a:r>
            <a:r>
              <a:rPr lang="en-US" altLang="zh-CN" baseline="-25000" dirty="0">
                <a:latin typeface="Times New Roman" pitchFamily="18" charset="0"/>
              </a:rPr>
              <a:t>1</a:t>
            </a:r>
            <a:r>
              <a:rPr lang="en-US" altLang="zh-CN" dirty="0">
                <a:latin typeface="Times New Roman" pitchFamily="18" charset="0"/>
              </a:rPr>
              <a:t>; signal(a); signal(b); end;</a:t>
            </a:r>
          </a:p>
          <a:p>
            <a:pPr eaLnBrk="1" hangingPunct="1">
              <a:lnSpc>
                <a:spcPct val="145000"/>
              </a:lnSpc>
              <a:spcBef>
                <a:spcPct val="0"/>
              </a:spcBef>
              <a:buClrTx/>
              <a:buSzTx/>
              <a:buFontTx/>
              <a:buNone/>
            </a:pPr>
            <a:r>
              <a:rPr lang="en-US" altLang="zh-CN" dirty="0">
                <a:latin typeface="Times New Roman" pitchFamily="18" charset="0"/>
              </a:rPr>
              <a:t>     	begin wait(a); S</a:t>
            </a:r>
            <a:r>
              <a:rPr lang="en-US" altLang="zh-CN" baseline="-25000" dirty="0">
                <a:latin typeface="Times New Roman" pitchFamily="18" charset="0"/>
              </a:rPr>
              <a:t>2</a:t>
            </a:r>
            <a:r>
              <a:rPr lang="en-US" altLang="zh-CN" dirty="0">
                <a:latin typeface="Times New Roman" pitchFamily="18" charset="0"/>
              </a:rPr>
              <a:t>; signal(c); signal(d); end;</a:t>
            </a:r>
          </a:p>
          <a:p>
            <a:pPr eaLnBrk="1" hangingPunct="1">
              <a:lnSpc>
                <a:spcPct val="145000"/>
              </a:lnSpc>
              <a:spcBef>
                <a:spcPct val="0"/>
              </a:spcBef>
              <a:buClrTx/>
              <a:buSzTx/>
              <a:buFontTx/>
              <a:buNone/>
            </a:pPr>
            <a:r>
              <a:rPr lang="en-US" altLang="zh-CN" dirty="0">
                <a:latin typeface="Times New Roman" pitchFamily="18" charset="0"/>
              </a:rPr>
              <a:t>     	begin wait(b); S</a:t>
            </a:r>
            <a:r>
              <a:rPr lang="en-US" altLang="zh-CN" baseline="-25000" dirty="0">
                <a:latin typeface="Times New Roman" pitchFamily="18" charset="0"/>
              </a:rPr>
              <a:t>3</a:t>
            </a:r>
            <a:r>
              <a:rPr lang="en-US" altLang="zh-CN" dirty="0">
                <a:latin typeface="Times New Roman" pitchFamily="18" charset="0"/>
              </a:rPr>
              <a:t>; signal(e); end;</a:t>
            </a:r>
          </a:p>
          <a:p>
            <a:pPr eaLnBrk="1" hangingPunct="1">
              <a:lnSpc>
                <a:spcPct val="145000"/>
              </a:lnSpc>
              <a:spcBef>
                <a:spcPct val="0"/>
              </a:spcBef>
              <a:buClrTx/>
              <a:buSzTx/>
              <a:buFontTx/>
              <a:buNone/>
            </a:pPr>
            <a:r>
              <a:rPr lang="en-US" altLang="zh-CN" dirty="0">
                <a:latin typeface="Times New Roman" pitchFamily="18" charset="0"/>
              </a:rPr>
              <a:t>     	begin wait(c); S</a:t>
            </a:r>
            <a:r>
              <a:rPr lang="en-US" altLang="zh-CN" baseline="-25000" dirty="0">
                <a:latin typeface="Times New Roman" pitchFamily="18" charset="0"/>
              </a:rPr>
              <a:t>4</a:t>
            </a:r>
            <a:r>
              <a:rPr lang="en-US" altLang="zh-CN" dirty="0">
                <a:latin typeface="Times New Roman" pitchFamily="18" charset="0"/>
              </a:rPr>
              <a:t>; signal(f); end;</a:t>
            </a:r>
          </a:p>
          <a:p>
            <a:pPr eaLnBrk="1" hangingPunct="1">
              <a:lnSpc>
                <a:spcPct val="145000"/>
              </a:lnSpc>
              <a:spcBef>
                <a:spcPct val="0"/>
              </a:spcBef>
              <a:buClrTx/>
              <a:buSzTx/>
              <a:buFontTx/>
              <a:buNone/>
            </a:pPr>
            <a:r>
              <a:rPr lang="en-US" altLang="zh-CN" dirty="0">
                <a:latin typeface="Times New Roman" pitchFamily="18" charset="0"/>
              </a:rPr>
              <a:t>     	begin wait(d); S</a:t>
            </a:r>
            <a:r>
              <a:rPr lang="en-US" altLang="zh-CN" baseline="-25000" dirty="0">
                <a:latin typeface="Times New Roman" pitchFamily="18" charset="0"/>
              </a:rPr>
              <a:t>5</a:t>
            </a:r>
            <a:r>
              <a:rPr lang="en-US" altLang="zh-CN" dirty="0">
                <a:latin typeface="Times New Roman" pitchFamily="18" charset="0"/>
              </a:rPr>
              <a:t>; signal(g); end;</a:t>
            </a:r>
          </a:p>
          <a:p>
            <a:pPr eaLnBrk="1" hangingPunct="1">
              <a:lnSpc>
                <a:spcPct val="145000"/>
              </a:lnSpc>
              <a:spcBef>
                <a:spcPct val="0"/>
              </a:spcBef>
              <a:buClrTx/>
              <a:buSzTx/>
              <a:buFontTx/>
              <a:buNone/>
            </a:pPr>
            <a:r>
              <a:rPr lang="en-US" altLang="zh-CN" dirty="0">
                <a:latin typeface="Times New Roman" pitchFamily="18" charset="0"/>
              </a:rPr>
              <a:t>     	begin wait(e); wait(f); wait(g); S</a:t>
            </a:r>
            <a:r>
              <a:rPr lang="en-US" altLang="zh-CN" baseline="-25000" dirty="0">
                <a:latin typeface="Times New Roman" pitchFamily="18" charset="0"/>
              </a:rPr>
              <a:t>6</a:t>
            </a:r>
            <a:r>
              <a:rPr lang="en-US" altLang="zh-CN" dirty="0">
                <a:latin typeface="Times New Roman" pitchFamily="18" charset="0"/>
              </a:rPr>
              <a:t>; end;</a:t>
            </a:r>
          </a:p>
          <a:p>
            <a:pPr eaLnBrk="1" hangingPunct="1">
              <a:lnSpc>
                <a:spcPct val="145000"/>
              </a:lnSpc>
              <a:spcBef>
                <a:spcPct val="0"/>
              </a:spcBef>
              <a:buClrTx/>
              <a:buSzTx/>
              <a:buFontTx/>
              <a:buNone/>
            </a:pPr>
            <a:r>
              <a:rPr lang="en-US" altLang="zh-CN" dirty="0">
                <a:latin typeface="Times New Roman" pitchFamily="18" charset="0"/>
              </a:rPr>
              <a:t>        </a:t>
            </a:r>
            <a:r>
              <a:rPr lang="en-US" altLang="zh-CN" dirty="0" err="1">
                <a:latin typeface="Times New Roman" pitchFamily="18" charset="0"/>
              </a:rPr>
              <a:t>parend</a:t>
            </a:r>
            <a:r>
              <a:rPr lang="en-US" altLang="zh-CN" dirty="0">
                <a:latin typeface="Times New Roman" pitchFamily="18" charset="0"/>
              </a:rPr>
              <a:t></a:t>
            </a:r>
          </a:p>
          <a:p>
            <a:pPr eaLnBrk="1" hangingPunct="1">
              <a:lnSpc>
                <a:spcPct val="145000"/>
              </a:lnSpc>
              <a:spcBef>
                <a:spcPct val="0"/>
              </a:spcBef>
              <a:buClrTx/>
              <a:buSzTx/>
              <a:buFontTx/>
              <a:buNone/>
            </a:pPr>
            <a:r>
              <a:rPr lang="en-US" altLang="zh-CN" dirty="0">
                <a:latin typeface="Times New Roman" pitchFamily="18" charset="0"/>
              </a:rPr>
              <a:t>   end </a:t>
            </a:r>
          </a:p>
        </p:txBody>
      </p:sp>
      <p:sp>
        <p:nvSpPr>
          <p:cNvPr id="140293" name="AutoShape 5">
            <a:hlinkClick r:id="" action="ppaction://hlinkshowjump?jump=firstslide" highlightClick="1"/>
          </p:cNvPr>
          <p:cNvSpPr>
            <a:spLocks noChangeArrowheads="1"/>
          </p:cNvSpPr>
          <p:nvPr/>
        </p:nvSpPr>
        <p:spPr bwMode="auto">
          <a:xfrm>
            <a:off x="8534400" y="6470650"/>
            <a:ext cx="609600" cy="3810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Tree>
  </p:cSld>
  <p:clrMapOvr>
    <a:masterClrMapping/>
  </p:clrMapOvr>
  <p:transition>
    <p:pull dir="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02DB38D-B12D-4709-8437-A7B2BD249E24}" type="datetime8">
              <a:rPr kumimoji="0" lang="zh-CN" altLang="en-US" sz="1400" smtClean="0"/>
              <a:t>2022年3月16日12时44分</a:t>
            </a:fld>
            <a:endParaRPr kumimoji="0" lang="en-US" altLang="zh-CN" sz="1400" smtClean="0"/>
          </a:p>
        </p:txBody>
      </p:sp>
      <p:sp>
        <p:nvSpPr>
          <p:cNvPr id="1587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8724" name="Text Box 1029"/>
          <p:cNvSpPr txBox="1">
            <a:spLocks noChangeArrowheads="1"/>
          </p:cNvSpPr>
          <p:nvPr/>
        </p:nvSpPr>
        <p:spPr bwMode="auto">
          <a:xfrm>
            <a:off x="935909" y="836712"/>
            <a:ext cx="276069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500" b="1" dirty="0" smtClean="0">
                <a:solidFill>
                  <a:schemeClr val="tx2"/>
                </a:solidFill>
                <a:latin typeface="Times New Roman" pitchFamily="18" charset="0"/>
              </a:rPr>
              <a:t>1 </a:t>
            </a:r>
            <a:r>
              <a:rPr lang="zh-CN" altLang="en-US" sz="2500" b="1" dirty="0">
                <a:solidFill>
                  <a:schemeClr val="tx2"/>
                </a:solidFill>
                <a:latin typeface="Times New Roman" pitchFamily="18" charset="0"/>
              </a:rPr>
              <a:t>管程的基本概念 </a:t>
            </a:r>
          </a:p>
        </p:txBody>
      </p:sp>
      <p:sp>
        <p:nvSpPr>
          <p:cNvPr id="158725" name="Text Box 1031"/>
          <p:cNvSpPr txBox="1">
            <a:spLocks noChangeArrowheads="1"/>
          </p:cNvSpPr>
          <p:nvPr/>
        </p:nvSpPr>
        <p:spPr bwMode="auto">
          <a:xfrm>
            <a:off x="683568" y="3643313"/>
            <a:ext cx="785083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pPr>
            <a:r>
              <a:rPr lang="en-US" altLang="zh-CN" dirty="0">
                <a:latin typeface="Times New Roman" pitchFamily="18" charset="0"/>
              </a:rPr>
              <a:t>      </a:t>
            </a:r>
            <a:r>
              <a:rPr lang="en-US" altLang="zh-CN" b="1" dirty="0">
                <a:latin typeface="Times New Roman" pitchFamily="18" charset="0"/>
              </a:rPr>
              <a:t>1. </a:t>
            </a:r>
            <a:r>
              <a:rPr lang="zh-CN" altLang="en-US" b="1" dirty="0">
                <a:latin typeface="Times New Roman" pitchFamily="18" charset="0"/>
              </a:rPr>
              <a:t>管</a:t>
            </a:r>
            <a:r>
              <a:rPr lang="zh-CN" altLang="en-US" b="1" dirty="0" smtClean="0">
                <a:latin typeface="Times New Roman" pitchFamily="18" charset="0"/>
              </a:rPr>
              <a:t>程</a:t>
            </a:r>
            <a:r>
              <a:rPr lang="zh-CN" altLang="en-US" b="1" baseline="30000" dirty="0" smtClean="0">
                <a:solidFill>
                  <a:srgbClr val="FF0000"/>
                </a:solidFill>
                <a:latin typeface="Times New Roman" pitchFamily="18" charset="0"/>
              </a:rPr>
              <a:t>？</a:t>
            </a:r>
            <a:r>
              <a:rPr lang="zh-CN" altLang="en-US" b="1" dirty="0" smtClean="0">
                <a:latin typeface="Times New Roman" pitchFamily="18" charset="0"/>
              </a:rPr>
              <a:t>的</a:t>
            </a:r>
            <a:r>
              <a:rPr lang="zh-CN" altLang="en-US" b="1" dirty="0">
                <a:latin typeface="Times New Roman" pitchFamily="18" charset="0"/>
              </a:rPr>
              <a:t>定义</a:t>
            </a:r>
            <a:r>
              <a:rPr lang="en-US" altLang="zh-CN" dirty="0">
                <a:latin typeface="Times New Roman" pitchFamily="18" charset="0"/>
              </a:rPr>
              <a:t> </a:t>
            </a:r>
          </a:p>
          <a:p>
            <a:pPr algn="just" eaLnBrk="1" hangingPunct="1">
              <a:spcBef>
                <a:spcPct val="50000"/>
              </a:spcBef>
              <a:buClrTx/>
              <a:buSzTx/>
            </a:pPr>
            <a:r>
              <a:rPr lang="zh-CN" altLang="en-US" dirty="0" smtClean="0"/>
              <a:t>    管</a:t>
            </a:r>
            <a:r>
              <a:rPr lang="zh-CN" altLang="en-US" dirty="0"/>
              <a:t>程由四部分组成：① 管程的</a:t>
            </a:r>
            <a:r>
              <a:rPr lang="zh-CN" altLang="en-US" b="1" dirty="0">
                <a:solidFill>
                  <a:schemeClr val="tx2"/>
                </a:solidFill>
              </a:rPr>
              <a:t>名称</a:t>
            </a:r>
            <a:r>
              <a:rPr lang="zh-CN" altLang="en-US" dirty="0"/>
              <a:t>；② 局部于管程的</a:t>
            </a:r>
            <a:r>
              <a:rPr lang="zh-CN" altLang="en-US" b="1" dirty="0">
                <a:solidFill>
                  <a:schemeClr val="tx2"/>
                </a:solidFill>
              </a:rPr>
              <a:t>共享数据结构</a:t>
            </a:r>
            <a:r>
              <a:rPr lang="zh-CN" altLang="en-US" dirty="0"/>
              <a:t>说明；③ 对该数据结构进行操作的</a:t>
            </a:r>
            <a:r>
              <a:rPr lang="zh-CN" altLang="en-US" b="1" dirty="0">
                <a:solidFill>
                  <a:schemeClr val="tx2"/>
                </a:solidFill>
              </a:rPr>
              <a:t>一组过程</a:t>
            </a:r>
            <a:r>
              <a:rPr lang="zh-CN" altLang="en-US" dirty="0"/>
              <a:t>；④ 对局部于管程的</a:t>
            </a:r>
            <a:r>
              <a:rPr lang="zh-CN" altLang="en-US" b="1" dirty="0"/>
              <a:t>共享数据设置</a:t>
            </a:r>
            <a:r>
              <a:rPr lang="zh-CN" altLang="en-US" b="1" dirty="0">
                <a:solidFill>
                  <a:schemeClr val="tx2"/>
                </a:solidFill>
              </a:rPr>
              <a:t>初始值</a:t>
            </a:r>
            <a:r>
              <a:rPr lang="zh-CN" altLang="en-US" b="1" dirty="0"/>
              <a:t>的语句</a:t>
            </a:r>
            <a:r>
              <a:rPr lang="zh-CN" altLang="en-US" dirty="0"/>
              <a:t>。图</a:t>
            </a:r>
            <a:r>
              <a:rPr lang="en-US" altLang="zh-CN" dirty="0"/>
              <a:t>2-15</a:t>
            </a:r>
            <a:r>
              <a:rPr lang="zh-CN" altLang="en-US" dirty="0"/>
              <a:t>是一个管程的示意图。</a:t>
            </a:r>
            <a:endParaRPr lang="zh-CN" altLang="en-US" dirty="0">
              <a:latin typeface="Times New Roman" pitchFamily="18" charset="0"/>
            </a:endParaRPr>
          </a:p>
        </p:txBody>
      </p:sp>
      <p:sp>
        <p:nvSpPr>
          <p:cNvPr id="158726" name="Text Box 1031"/>
          <p:cNvSpPr txBox="1">
            <a:spLocks noChangeArrowheads="1"/>
          </p:cNvSpPr>
          <p:nvPr/>
        </p:nvSpPr>
        <p:spPr bwMode="auto">
          <a:xfrm>
            <a:off x="935909" y="312837"/>
            <a:ext cx="666042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smtClean="0">
                <a:solidFill>
                  <a:schemeClr val="tx2"/>
                </a:solidFill>
                <a:latin typeface="Times New Roman" pitchFamily="18" charset="0"/>
              </a:rPr>
              <a:t>2.4.5 </a:t>
            </a:r>
            <a:r>
              <a:rPr lang="zh-CN" altLang="en-US" sz="2800" b="1" dirty="0">
                <a:solidFill>
                  <a:schemeClr val="tx2"/>
                </a:solidFill>
                <a:latin typeface="Times New Roman" pitchFamily="18" charset="0"/>
              </a:rPr>
              <a:t>管 程 机 </a:t>
            </a:r>
            <a:r>
              <a:rPr lang="zh-CN" altLang="en-US" sz="2800" b="1" dirty="0" smtClean="0">
                <a:solidFill>
                  <a:schemeClr val="tx2"/>
                </a:solidFill>
                <a:latin typeface="Times New Roman" pitchFamily="18" charset="0"/>
              </a:rPr>
              <a:t>制  </a:t>
            </a:r>
            <a:r>
              <a:rPr lang="zh-CN" altLang="en-US" sz="2500" b="1" dirty="0" smtClean="0">
                <a:solidFill>
                  <a:schemeClr val="tx2"/>
                </a:solidFill>
                <a:latin typeface="Times New Roman" pitchFamily="18" charset="0"/>
              </a:rPr>
              <a:t>（思想</a:t>
            </a:r>
            <a:r>
              <a:rPr lang="en-US" altLang="zh-CN" sz="2500" b="1" dirty="0" smtClean="0">
                <a:solidFill>
                  <a:schemeClr val="tx2"/>
                </a:solidFill>
                <a:latin typeface="Times New Roman" pitchFamily="18" charset="0"/>
              </a:rPr>
              <a:t>+</a:t>
            </a:r>
            <a:r>
              <a:rPr lang="zh-CN" altLang="en-US" sz="2500" b="1" dirty="0" smtClean="0">
                <a:solidFill>
                  <a:schemeClr val="tx2"/>
                </a:solidFill>
                <a:latin typeface="Times New Roman" pitchFamily="18" charset="0"/>
              </a:rPr>
              <a:t>例子）</a:t>
            </a:r>
            <a:r>
              <a:rPr lang="zh-CN" altLang="en-US" sz="2500" b="1" dirty="0" smtClean="0">
                <a:latin typeface="Times New Roman" pitchFamily="18" charset="0"/>
              </a:rPr>
              <a:t> </a:t>
            </a:r>
            <a:endParaRPr lang="zh-CN" altLang="en-US" sz="2500" b="1" dirty="0">
              <a:latin typeface="Times New Roman" pitchFamily="18" charset="0"/>
            </a:endParaRPr>
          </a:p>
        </p:txBody>
      </p:sp>
      <p:sp>
        <p:nvSpPr>
          <p:cNvPr id="158727" name="Text Box 1031"/>
          <p:cNvSpPr txBox="1">
            <a:spLocks noChangeArrowheads="1"/>
          </p:cNvSpPr>
          <p:nvPr/>
        </p:nvSpPr>
        <p:spPr bwMode="auto">
          <a:xfrm>
            <a:off x="539552" y="1324788"/>
            <a:ext cx="806489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pPr>
            <a:r>
              <a:rPr lang="zh-CN" altLang="en-US" dirty="0">
                <a:latin typeface="Times New Roman" pitchFamily="18" charset="0"/>
              </a:rPr>
              <a:t>        引入管程的原因：</a:t>
            </a:r>
            <a:r>
              <a:rPr lang="en-US" altLang="zh-CN" dirty="0">
                <a:latin typeface="Times New Roman" pitchFamily="18" charset="0"/>
              </a:rPr>
              <a:t>1. </a:t>
            </a:r>
            <a:r>
              <a:rPr lang="en-US" altLang="zh-CN" dirty="0" smtClean="0">
                <a:solidFill>
                  <a:schemeClr val="tx2"/>
                </a:solidFill>
                <a:latin typeface="Times New Roman" pitchFamily="18" charset="0"/>
              </a:rPr>
              <a:t>wait()</a:t>
            </a:r>
            <a:r>
              <a:rPr lang="zh-CN" altLang="en-US" dirty="0" smtClean="0">
                <a:solidFill>
                  <a:schemeClr val="tx2"/>
                </a:solidFill>
                <a:latin typeface="Times New Roman" pitchFamily="18" charset="0"/>
              </a:rPr>
              <a:t>、</a:t>
            </a:r>
            <a:r>
              <a:rPr lang="en-US" altLang="zh-CN" dirty="0" smtClean="0">
                <a:solidFill>
                  <a:schemeClr val="tx2"/>
                </a:solidFill>
                <a:latin typeface="Times New Roman" pitchFamily="18" charset="0"/>
              </a:rPr>
              <a:t>signal()</a:t>
            </a:r>
            <a:r>
              <a:rPr lang="zh-CN" altLang="en-US" dirty="0" smtClean="0">
                <a:solidFill>
                  <a:schemeClr val="tx2"/>
                </a:solidFill>
                <a:latin typeface="Times New Roman" pitchFamily="18" charset="0"/>
              </a:rPr>
              <a:t>操</a:t>
            </a:r>
            <a:r>
              <a:rPr lang="zh-CN" altLang="en-US" dirty="0">
                <a:solidFill>
                  <a:schemeClr val="tx2"/>
                </a:solidFill>
                <a:latin typeface="Times New Roman" pitchFamily="18" charset="0"/>
              </a:rPr>
              <a:t>作</a:t>
            </a:r>
            <a:r>
              <a:rPr lang="zh-CN" altLang="en-US" dirty="0">
                <a:latin typeface="Times New Roman" pitchFamily="18" charset="0"/>
              </a:rPr>
              <a:t>为系统管</a:t>
            </a:r>
            <a:r>
              <a:rPr lang="zh-CN" altLang="en-US" dirty="0" smtClean="0">
                <a:latin typeface="Times New Roman" pitchFamily="18" charset="0"/>
              </a:rPr>
              <a:t>理及编程带</a:t>
            </a:r>
            <a:r>
              <a:rPr lang="zh-CN" altLang="en-US" dirty="0">
                <a:latin typeface="Times New Roman" pitchFamily="18" charset="0"/>
              </a:rPr>
              <a:t>来</a:t>
            </a:r>
            <a:r>
              <a:rPr lang="zh-CN" altLang="en-US" u="sng" dirty="0">
                <a:latin typeface="Times New Roman" pitchFamily="18" charset="0"/>
              </a:rPr>
              <a:t>困难</a:t>
            </a:r>
            <a:r>
              <a:rPr lang="zh-CN" altLang="en-US" dirty="0">
                <a:latin typeface="Times New Roman" pitchFamily="18" charset="0"/>
              </a:rPr>
              <a:t> ； </a:t>
            </a:r>
            <a:r>
              <a:rPr lang="en-US" altLang="zh-CN" dirty="0">
                <a:latin typeface="Times New Roman" pitchFamily="18" charset="0"/>
              </a:rPr>
              <a:t>2. </a:t>
            </a:r>
            <a:r>
              <a:rPr lang="zh-CN" altLang="en-US" dirty="0">
                <a:latin typeface="Times New Roman" pitchFamily="18" charset="0"/>
              </a:rPr>
              <a:t>甚至</a:t>
            </a:r>
            <a:r>
              <a:rPr lang="zh-CN" altLang="en-US" dirty="0" smtClean="0">
                <a:latin typeface="Times New Roman" pitchFamily="18" charset="0"/>
              </a:rPr>
              <a:t>可</a:t>
            </a:r>
            <a:r>
              <a:rPr lang="zh-CN" altLang="en-US" dirty="0">
                <a:latin typeface="Times New Roman" pitchFamily="18" charset="0"/>
              </a:rPr>
              <a:t>能会引起</a:t>
            </a:r>
            <a:r>
              <a:rPr lang="zh-CN" altLang="en-US" u="sng" dirty="0">
                <a:latin typeface="Times New Roman" pitchFamily="18" charset="0"/>
              </a:rPr>
              <a:t>死锁</a:t>
            </a:r>
            <a:r>
              <a:rPr lang="zh-CN" altLang="en-US" dirty="0">
                <a:latin typeface="Times New Roman" pitchFamily="18" charset="0"/>
              </a:rPr>
              <a:t>问题。</a:t>
            </a:r>
            <a:endParaRPr lang="en-US" altLang="zh-CN" dirty="0">
              <a:latin typeface="Times New Roman" pitchFamily="18" charset="0"/>
            </a:endParaRPr>
          </a:p>
          <a:p>
            <a:pPr algn="just" eaLnBrk="1" hangingPunct="1">
              <a:spcBef>
                <a:spcPct val="50000"/>
              </a:spcBef>
              <a:buClrTx/>
              <a:buSzTx/>
            </a:pPr>
            <a:r>
              <a:rPr lang="en-US" altLang="zh-CN" dirty="0">
                <a:latin typeface="Times New Roman" pitchFamily="18" charset="0"/>
              </a:rPr>
              <a:t>       </a:t>
            </a:r>
            <a:r>
              <a:rPr lang="zh-CN" altLang="en-US" dirty="0">
                <a:latin typeface="Times New Roman" pitchFamily="18" charset="0"/>
              </a:rPr>
              <a:t>解决办法：引入管程，</a:t>
            </a:r>
            <a:r>
              <a:rPr lang="zh-CN" altLang="en-US" b="1" u="sng" dirty="0">
                <a:solidFill>
                  <a:schemeClr val="tx2"/>
                </a:solidFill>
                <a:latin typeface="Times New Roman" pitchFamily="18" charset="0"/>
              </a:rPr>
              <a:t>一次只允许</a:t>
            </a:r>
            <a:r>
              <a:rPr lang="zh-CN" altLang="en-US" b="1" u="sng" dirty="0">
                <a:solidFill>
                  <a:srgbClr val="FF0000"/>
                </a:solidFill>
                <a:latin typeface="Times New Roman" pitchFamily="18" charset="0"/>
              </a:rPr>
              <a:t>一个进</a:t>
            </a:r>
            <a:r>
              <a:rPr lang="zh-CN" altLang="en-US" b="1" u="sng" dirty="0" smtClean="0">
                <a:solidFill>
                  <a:srgbClr val="FF0000"/>
                </a:solidFill>
                <a:latin typeface="Times New Roman" pitchFamily="18" charset="0"/>
              </a:rPr>
              <a:t>程</a:t>
            </a:r>
            <a:r>
              <a:rPr lang="en-US" altLang="zh-CN" b="1" u="sng" baseline="30000" dirty="0" smtClean="0">
                <a:solidFill>
                  <a:srgbClr val="FF0000"/>
                </a:solidFill>
                <a:latin typeface="Times New Roman" pitchFamily="18" charset="0"/>
              </a:rPr>
              <a:t>1</a:t>
            </a:r>
            <a:r>
              <a:rPr lang="zh-CN" altLang="en-US" b="1" u="sng" dirty="0" smtClean="0">
                <a:solidFill>
                  <a:schemeClr val="tx2"/>
                </a:solidFill>
                <a:latin typeface="Times New Roman" pitchFamily="18" charset="0"/>
              </a:rPr>
              <a:t>进</a:t>
            </a:r>
            <a:r>
              <a:rPr lang="zh-CN" altLang="en-US" b="1" u="sng" dirty="0">
                <a:solidFill>
                  <a:schemeClr val="tx2"/>
                </a:solidFill>
                <a:latin typeface="Times New Roman" pitchFamily="18" charset="0"/>
              </a:rPr>
              <a:t>入临界区</a:t>
            </a:r>
            <a:r>
              <a:rPr lang="zh-CN" altLang="en-US" dirty="0">
                <a:latin typeface="Times New Roman" pitchFamily="18" charset="0"/>
              </a:rPr>
              <a:t>，且</a:t>
            </a:r>
            <a:r>
              <a:rPr lang="zh-CN" altLang="en-US" b="1" u="sng" dirty="0">
                <a:solidFill>
                  <a:schemeClr val="tx2"/>
                </a:solidFill>
                <a:latin typeface="Times New Roman" pitchFamily="18" charset="0"/>
              </a:rPr>
              <a:t>哪个进程进入</a:t>
            </a:r>
            <a:r>
              <a:rPr lang="zh-CN" altLang="en-US" b="1" u="sng" dirty="0">
                <a:solidFill>
                  <a:srgbClr val="FF0000"/>
                </a:solidFill>
                <a:latin typeface="Times New Roman" pitchFamily="18" charset="0"/>
              </a:rPr>
              <a:t>由管程决</a:t>
            </a:r>
            <a:r>
              <a:rPr lang="zh-CN" altLang="en-US" b="1" u="sng" dirty="0" smtClean="0">
                <a:solidFill>
                  <a:srgbClr val="FF0000"/>
                </a:solidFill>
                <a:latin typeface="Times New Roman" pitchFamily="18" charset="0"/>
              </a:rPr>
              <a:t>定</a:t>
            </a:r>
            <a:r>
              <a:rPr lang="en-US" altLang="zh-CN" b="1" u="sng" baseline="30000" dirty="0" smtClean="0">
                <a:solidFill>
                  <a:srgbClr val="FF0000"/>
                </a:solidFill>
                <a:latin typeface="Times New Roman" pitchFamily="18" charset="0"/>
              </a:rPr>
              <a:t>2</a:t>
            </a:r>
            <a:r>
              <a:rPr lang="zh-CN" altLang="en-US" dirty="0" smtClean="0">
                <a:latin typeface="Times New Roman" pitchFamily="18" charset="0"/>
              </a:rPr>
              <a:t>。对比：</a:t>
            </a:r>
            <a:r>
              <a:rPr lang="zh-CN" altLang="en-US" sz="2100" dirty="0" smtClean="0">
                <a:latin typeface="Times New Roman" pitchFamily="18" charset="0"/>
              </a:rPr>
              <a:t>前</a:t>
            </a:r>
            <a:r>
              <a:rPr lang="en-US" altLang="zh-CN" sz="2100" dirty="0" smtClean="0">
                <a:latin typeface="Times New Roman" pitchFamily="18" charset="0"/>
              </a:rPr>
              <a:t>-&gt;</a:t>
            </a:r>
            <a:r>
              <a:rPr lang="zh-CN" altLang="en-US" sz="2100" dirty="0" smtClean="0">
                <a:latin typeface="Times New Roman" pitchFamily="18" charset="0"/>
              </a:rPr>
              <a:t>由</a:t>
            </a:r>
            <a:r>
              <a:rPr lang="zh-CN" altLang="en-US" sz="2100" b="1" u="sng" dirty="0" smtClean="0">
                <a:latin typeface="Times New Roman" pitchFamily="18" charset="0"/>
              </a:rPr>
              <a:t>信号量</a:t>
            </a:r>
            <a:r>
              <a:rPr lang="zh-CN" altLang="en-US" sz="2100" dirty="0" smtClean="0">
                <a:latin typeface="Times New Roman" pitchFamily="18" charset="0"/>
              </a:rPr>
              <a:t>决定。</a:t>
            </a:r>
            <a:endParaRPr lang="zh-CN" altLang="en-US" sz="2100" dirty="0">
              <a:latin typeface="Times New Roman" pitchFamily="18" charset="0"/>
            </a:endParaRPr>
          </a:p>
          <a:p>
            <a:pPr algn="just" eaLnBrk="1" hangingPunct="1">
              <a:spcBef>
                <a:spcPct val="50000"/>
              </a:spcBef>
              <a:buClrTx/>
              <a:buSzTx/>
              <a:buFontTx/>
              <a:buNone/>
            </a:pPr>
            <a:endParaRPr lang="zh-CN" altLang="en-US" dirty="0">
              <a:latin typeface="Times New Roman" pitchFamily="18" charset="0"/>
            </a:endParaRPr>
          </a:p>
        </p:txBody>
      </p:sp>
      <p:sp>
        <p:nvSpPr>
          <p:cNvPr id="2" name="圆角矩形 1"/>
          <p:cNvSpPr/>
          <p:nvPr/>
        </p:nvSpPr>
        <p:spPr bwMode="auto">
          <a:xfrm>
            <a:off x="5796136" y="2492896"/>
            <a:ext cx="1296144" cy="504056"/>
          </a:xfrm>
          <a:prstGeom prst="roundRect">
            <a:avLst/>
          </a:prstGeom>
          <a:noFill/>
          <a:ln w="190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9" name="圆角矩形 8"/>
          <p:cNvSpPr/>
          <p:nvPr/>
        </p:nvSpPr>
        <p:spPr bwMode="auto">
          <a:xfrm>
            <a:off x="3419872" y="2996952"/>
            <a:ext cx="1728192" cy="504056"/>
          </a:xfrm>
          <a:prstGeom prst="roundRect">
            <a:avLst/>
          </a:prstGeom>
          <a:noFill/>
          <a:ln w="190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564806030"/>
      </p:ext>
    </p:extLst>
  </p:cSld>
  <p:clrMapOvr>
    <a:masterClrMapping/>
  </p:clrMapOvr>
  <p:transition>
    <p:pull dir="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3774A3B-95DC-4C01-B087-92EB195BC299}" type="datetime8">
              <a:rPr kumimoji="0" lang="zh-CN" altLang="en-US" sz="1400" smtClean="0"/>
              <a:t>2022年3月16日12时44分</a:t>
            </a:fld>
            <a:endParaRPr kumimoji="0" lang="en-US" altLang="zh-CN" sz="1400" smtClean="0"/>
          </a:p>
        </p:txBody>
      </p:sp>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3317" name="Text Box 4"/>
          <p:cNvSpPr txBox="1">
            <a:spLocks noChangeArrowheads="1"/>
          </p:cNvSpPr>
          <p:nvPr/>
        </p:nvSpPr>
        <p:spPr bwMode="auto">
          <a:xfrm>
            <a:off x="3276599" y="5877272"/>
            <a:ext cx="3134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Times New Roman" pitchFamily="18" charset="0"/>
              </a:rPr>
              <a:t>图 </a:t>
            </a:r>
            <a:r>
              <a:rPr lang="en-US" altLang="zh-CN" dirty="0" smtClean="0">
                <a:latin typeface="Times New Roman" pitchFamily="18" charset="0"/>
              </a:rPr>
              <a:t>2-15 </a:t>
            </a:r>
            <a:r>
              <a:rPr lang="zh-CN" altLang="en-US" dirty="0">
                <a:latin typeface="Times New Roman" pitchFamily="18" charset="0"/>
              </a:rPr>
              <a:t>管程的示意图 </a:t>
            </a:r>
          </a:p>
        </p:txBody>
      </p:sp>
      <p:graphicFrame>
        <p:nvGraphicFramePr>
          <p:cNvPr id="13314" name="Object 2"/>
          <p:cNvGraphicFramePr>
            <a:graphicFrameLocks noChangeAspect="1"/>
          </p:cNvGraphicFramePr>
          <p:nvPr>
            <p:extLst>
              <p:ext uri="{D42A27DB-BD31-4B8C-83A1-F6EECF244321}">
                <p14:modId xmlns:p14="http://schemas.microsoft.com/office/powerpoint/2010/main" val="391536384"/>
              </p:ext>
            </p:extLst>
          </p:nvPr>
        </p:nvGraphicFramePr>
        <p:xfrm>
          <a:off x="1187624" y="404664"/>
          <a:ext cx="6812806" cy="5286375"/>
        </p:xfrm>
        <a:graphic>
          <a:graphicData uri="http://schemas.openxmlformats.org/presentationml/2006/ole">
            <mc:AlternateContent xmlns:mc="http://schemas.openxmlformats.org/markup-compatibility/2006">
              <mc:Choice xmlns:v="urn:schemas-microsoft-com:vml" Requires="v">
                <p:oleObj spid="_x0000_s259475" name="Visio" r:id="rId3" imgW="2580840" imgH="2298600" progId="Visio.Drawing.11">
                  <p:embed/>
                </p:oleObj>
              </mc:Choice>
              <mc:Fallback>
                <p:oleObj name="Visio" r:id="rId3" imgW="2580840" imgH="22986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04664"/>
                        <a:ext cx="6812806" cy="5286375"/>
                      </a:xfrm>
                      <a:prstGeom prst="rect">
                        <a:avLst/>
                      </a:prstGeom>
                      <a:blipFill>
                        <a:blip r:embed="rId5"/>
                        <a:tile tx="0" ty="0" sx="100000" sy="100000" flip="none" algn="tl"/>
                      </a:blipFill>
                      <a:ln>
                        <a:noFill/>
                      </a:ln>
                      <a:effectLst/>
                      <a:extLst/>
                    </p:spPr>
                  </p:pic>
                </p:oleObj>
              </mc:Fallback>
            </mc:AlternateContent>
          </a:graphicData>
        </a:graphic>
      </p:graphicFrame>
    </p:spTree>
    <p:extLst>
      <p:ext uri="{BB962C8B-B14F-4D97-AF65-F5344CB8AC3E}">
        <p14:creationId xmlns:p14="http://schemas.microsoft.com/office/powerpoint/2010/main" val="3765401573"/>
      </p:ext>
    </p:extLst>
  </p:cSld>
  <p:clrMapOvr>
    <a:masterClrMapping/>
  </p:clrMapOvr>
  <p:transition>
    <p:pull dir="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7A96159-9CAD-4B98-98AD-79C848236632}" type="datetime8">
              <a:rPr kumimoji="0" lang="zh-CN" altLang="en-US" sz="1400" smtClean="0"/>
              <a:t>2022年3月16日12时44分</a:t>
            </a:fld>
            <a:endParaRPr kumimoji="0" lang="en-US" altLang="zh-CN" sz="1400" smtClean="0"/>
          </a:p>
        </p:txBody>
      </p:sp>
      <p:sp>
        <p:nvSpPr>
          <p:cNvPr id="15974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9748" name="Text Box 4"/>
          <p:cNvSpPr txBox="1">
            <a:spLocks noChangeArrowheads="1"/>
          </p:cNvSpPr>
          <p:nvPr/>
        </p:nvSpPr>
        <p:spPr bwMode="auto">
          <a:xfrm>
            <a:off x="1259632" y="181336"/>
            <a:ext cx="6912768" cy="6142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18000"/>
              </a:lnSpc>
              <a:spcBef>
                <a:spcPct val="0"/>
              </a:spcBef>
              <a:buClrTx/>
              <a:buSzTx/>
              <a:buFontTx/>
              <a:buNone/>
            </a:pPr>
            <a:r>
              <a:rPr lang="zh-CN" altLang="en-US" sz="2500" b="1" dirty="0">
                <a:latin typeface="Times New Roman" pitchFamily="18" charset="0"/>
              </a:rPr>
              <a:t>管程的语法如下：</a:t>
            </a:r>
            <a:r>
              <a:rPr lang="zh-CN" altLang="en-US" sz="2000" dirty="0">
                <a:latin typeface="Times New Roman" pitchFamily="18" charset="0"/>
              </a:rPr>
              <a:t></a:t>
            </a:r>
          </a:p>
          <a:p>
            <a:pPr eaLnBrk="1" hangingPunct="1">
              <a:lnSpc>
                <a:spcPct val="110000"/>
              </a:lnSpc>
              <a:spcBef>
                <a:spcPts val="200"/>
              </a:spcBef>
              <a:buClrTx/>
              <a:buSzTx/>
              <a:buFontTx/>
              <a:buNone/>
            </a:pPr>
            <a:r>
              <a:rPr lang="en-US" altLang="zh-CN" sz="2500" b="1" dirty="0">
                <a:latin typeface="Times New Roman" pitchFamily="18" charset="0"/>
              </a:rPr>
              <a:t>M</a:t>
            </a:r>
            <a:r>
              <a:rPr lang="en-US" altLang="zh-CN" sz="2500" b="1" dirty="0" smtClean="0">
                <a:latin typeface="Times New Roman" pitchFamily="18" charset="0"/>
              </a:rPr>
              <a:t>onitor </a:t>
            </a:r>
            <a:r>
              <a:rPr lang="en-US" altLang="zh-CN" sz="2500" b="1" dirty="0" err="1" smtClean="0">
                <a:latin typeface="Times New Roman" pitchFamily="18" charset="0"/>
              </a:rPr>
              <a:t>monitor_</a:t>
            </a:r>
            <a:r>
              <a:rPr lang="en-US" altLang="zh-CN" sz="2500" b="1" dirty="0" err="1" smtClean="0">
                <a:solidFill>
                  <a:schemeClr val="tx2"/>
                </a:solidFill>
                <a:latin typeface="Times New Roman" pitchFamily="18" charset="0"/>
              </a:rPr>
              <a:t>name</a:t>
            </a:r>
            <a:r>
              <a:rPr lang="en-US" altLang="zh-CN" sz="2500" b="1" dirty="0" smtClean="0">
                <a:latin typeface="Times New Roman" pitchFamily="18" charset="0"/>
              </a:rPr>
              <a:t> {  </a:t>
            </a:r>
            <a:r>
              <a:rPr lang="en-US" altLang="zh-CN" sz="2300" b="1" dirty="0" smtClean="0">
                <a:latin typeface="Times New Roman" pitchFamily="18" charset="0"/>
              </a:rPr>
              <a:t>//</a:t>
            </a:r>
            <a:r>
              <a:rPr lang="zh-CN" altLang="en-US" sz="2300" b="1" dirty="0" smtClean="0">
                <a:latin typeface="Times New Roman" pitchFamily="18" charset="0"/>
              </a:rPr>
              <a:t>管程</a:t>
            </a:r>
            <a:r>
              <a:rPr lang="zh-CN" altLang="en-US" sz="2300" b="1" dirty="0">
                <a:solidFill>
                  <a:srgbClr val="FFFF00"/>
                </a:solidFill>
                <a:latin typeface="Times New Roman" pitchFamily="18" charset="0"/>
              </a:rPr>
              <a:t>名</a:t>
            </a:r>
            <a:endParaRPr lang="en-US" altLang="zh-CN" sz="2300" b="1" dirty="0">
              <a:solidFill>
                <a:srgbClr val="FFFF00"/>
              </a:solidFill>
              <a:latin typeface="Times New Roman" pitchFamily="18" charset="0"/>
            </a:endParaRPr>
          </a:p>
          <a:p>
            <a:pPr eaLnBrk="1" hangingPunct="1">
              <a:lnSpc>
                <a:spcPct val="110000"/>
              </a:lnSpc>
              <a:spcBef>
                <a:spcPts val="200"/>
              </a:spcBef>
              <a:buClrTx/>
              <a:buSzTx/>
              <a:buFontTx/>
              <a:buNone/>
            </a:pPr>
            <a:r>
              <a:rPr lang="en-US" altLang="zh-CN" sz="2500" b="1" dirty="0">
                <a:latin typeface="Times New Roman" pitchFamily="18" charset="0"/>
              </a:rPr>
              <a:t> </a:t>
            </a:r>
            <a:r>
              <a:rPr lang="en-US" altLang="zh-CN" sz="2500" b="1" dirty="0">
                <a:solidFill>
                  <a:schemeClr val="tx2"/>
                </a:solidFill>
                <a:latin typeface="Times New Roman" pitchFamily="18" charset="0"/>
              </a:rPr>
              <a:t>share </a:t>
            </a:r>
            <a:r>
              <a:rPr lang="en-US" altLang="zh-CN" sz="2500" b="1" dirty="0" smtClean="0">
                <a:solidFill>
                  <a:schemeClr val="tx2"/>
                </a:solidFill>
                <a:latin typeface="Times New Roman" pitchFamily="18" charset="0"/>
              </a:rPr>
              <a:t>variable</a:t>
            </a:r>
            <a:r>
              <a:rPr lang="en-US" altLang="zh-CN" sz="2500" b="1" baseline="30000" dirty="0" smtClean="0">
                <a:solidFill>
                  <a:schemeClr val="tx2"/>
                </a:solidFill>
                <a:latin typeface="Times New Roman" pitchFamily="18" charset="0"/>
              </a:rPr>
              <a:t>1</a:t>
            </a:r>
            <a:r>
              <a:rPr lang="en-US" altLang="zh-CN" sz="2500" b="1" dirty="0" smtClean="0">
                <a:solidFill>
                  <a:schemeClr val="tx2"/>
                </a:solidFill>
                <a:latin typeface="Times New Roman" pitchFamily="18" charset="0"/>
              </a:rPr>
              <a:t> </a:t>
            </a:r>
            <a:r>
              <a:rPr lang="en-US" altLang="zh-CN" sz="2500" b="1" dirty="0" smtClean="0">
                <a:latin typeface="Times New Roman" pitchFamily="18" charset="0"/>
              </a:rPr>
              <a:t>declarations;  </a:t>
            </a:r>
            <a:r>
              <a:rPr lang="en-US" altLang="zh-CN" sz="2300" b="1" dirty="0">
                <a:latin typeface="Times New Roman" pitchFamily="18" charset="0"/>
              </a:rPr>
              <a:t>//</a:t>
            </a:r>
            <a:r>
              <a:rPr lang="zh-CN" altLang="en-US" sz="2300" b="1" dirty="0">
                <a:latin typeface="Times New Roman" pitchFamily="18" charset="0"/>
              </a:rPr>
              <a:t>定义</a:t>
            </a:r>
            <a:r>
              <a:rPr lang="zh-CN" altLang="en-US" sz="2300" b="1" dirty="0">
                <a:solidFill>
                  <a:srgbClr val="FFFF00"/>
                </a:solidFill>
                <a:latin typeface="Times New Roman" pitchFamily="18" charset="0"/>
              </a:rPr>
              <a:t>共享变</a:t>
            </a:r>
            <a:r>
              <a:rPr lang="zh-CN" altLang="en-US" sz="2300" b="1" dirty="0" smtClean="0">
                <a:solidFill>
                  <a:srgbClr val="FFFF00"/>
                </a:solidFill>
                <a:latin typeface="Times New Roman" pitchFamily="18" charset="0"/>
              </a:rPr>
              <a:t>量</a:t>
            </a:r>
            <a:endParaRPr lang="en-US" altLang="zh-CN" sz="2300" b="1" dirty="0">
              <a:solidFill>
                <a:srgbClr val="FFFF00"/>
              </a:solidFill>
              <a:latin typeface="Times New Roman" pitchFamily="18" charset="0"/>
            </a:endParaRPr>
          </a:p>
          <a:p>
            <a:pPr eaLnBrk="1" hangingPunct="1">
              <a:lnSpc>
                <a:spcPct val="110000"/>
              </a:lnSpc>
              <a:spcBef>
                <a:spcPts val="200"/>
              </a:spcBef>
              <a:buClrTx/>
              <a:buSzTx/>
              <a:buFontTx/>
              <a:buNone/>
            </a:pPr>
            <a:r>
              <a:rPr lang="en-US" altLang="zh-CN" sz="2500" b="1" dirty="0" smtClean="0">
                <a:solidFill>
                  <a:schemeClr val="tx2"/>
                </a:solidFill>
                <a:latin typeface="Times New Roman" pitchFamily="18" charset="0"/>
              </a:rPr>
              <a:t>condition</a:t>
            </a:r>
            <a:r>
              <a:rPr lang="en-US" altLang="zh-CN" sz="2500" b="1" baseline="30000" dirty="0" smtClean="0">
                <a:solidFill>
                  <a:schemeClr val="tx2"/>
                </a:solidFill>
                <a:latin typeface="Times New Roman" pitchFamily="18" charset="0"/>
              </a:rPr>
              <a:t>2</a:t>
            </a:r>
            <a:r>
              <a:rPr lang="en-US" altLang="zh-CN" sz="2500" b="1" dirty="0" smtClean="0">
                <a:latin typeface="Times New Roman" pitchFamily="18" charset="0"/>
              </a:rPr>
              <a:t> </a:t>
            </a:r>
            <a:r>
              <a:rPr lang="en-US" altLang="zh-CN" sz="2500" b="1" dirty="0">
                <a:latin typeface="Times New Roman" pitchFamily="18" charset="0"/>
              </a:rPr>
              <a:t>declarations; </a:t>
            </a:r>
            <a:r>
              <a:rPr lang="en-US" altLang="zh-CN" sz="2500" b="1" dirty="0" smtClean="0">
                <a:latin typeface="Times New Roman" pitchFamily="18" charset="0"/>
              </a:rPr>
              <a:t> </a:t>
            </a:r>
            <a:r>
              <a:rPr lang="zh-CN" altLang="en-US" sz="2500" b="1" dirty="0">
                <a:latin typeface="Times New Roman" pitchFamily="18" charset="0"/>
              </a:rPr>
              <a:t> </a:t>
            </a:r>
            <a:r>
              <a:rPr lang="en-US" altLang="zh-CN" sz="2300" b="1" dirty="0">
                <a:latin typeface="Times New Roman" pitchFamily="18" charset="0"/>
              </a:rPr>
              <a:t>//</a:t>
            </a:r>
            <a:r>
              <a:rPr lang="zh-CN" altLang="en-US" sz="2300" b="1" dirty="0">
                <a:latin typeface="Times New Roman" pitchFamily="18" charset="0"/>
              </a:rPr>
              <a:t>定义</a:t>
            </a:r>
            <a:r>
              <a:rPr lang="zh-CN" altLang="en-US" sz="2300" b="1" dirty="0">
                <a:solidFill>
                  <a:srgbClr val="FFFF00"/>
                </a:solidFill>
                <a:latin typeface="Times New Roman" pitchFamily="18" charset="0"/>
              </a:rPr>
              <a:t>条件变</a:t>
            </a:r>
            <a:r>
              <a:rPr lang="zh-CN" altLang="en-US" sz="2300" b="1" dirty="0" smtClean="0">
                <a:solidFill>
                  <a:srgbClr val="FFFF00"/>
                </a:solidFill>
                <a:latin typeface="Times New Roman" pitchFamily="18" charset="0"/>
              </a:rPr>
              <a:t>量 </a:t>
            </a:r>
            <a:r>
              <a:rPr lang="zh-CN" altLang="en-US" sz="2300" b="1" dirty="0" smtClean="0">
                <a:latin typeface="Times New Roman" pitchFamily="18" charset="0"/>
              </a:rPr>
              <a:t>（见下）</a:t>
            </a:r>
            <a:endParaRPr lang="en-US" altLang="zh-CN" sz="2300" b="1" dirty="0">
              <a:latin typeface="Times New Roman" pitchFamily="18" charset="0"/>
            </a:endParaRPr>
          </a:p>
          <a:p>
            <a:pPr eaLnBrk="1" hangingPunct="1">
              <a:lnSpc>
                <a:spcPct val="110000"/>
              </a:lnSpc>
              <a:spcBef>
                <a:spcPts val="200"/>
              </a:spcBef>
              <a:buClrTx/>
              <a:buSzTx/>
              <a:buFontTx/>
              <a:buNone/>
            </a:pPr>
            <a:r>
              <a:rPr lang="en-US" altLang="zh-CN" sz="2500" b="1" dirty="0" smtClean="0">
                <a:latin typeface="Times New Roman" pitchFamily="18" charset="0"/>
              </a:rPr>
              <a:t>public: </a:t>
            </a:r>
            <a:r>
              <a:rPr lang="en-US" altLang="zh-CN" sz="2300" b="1" dirty="0">
                <a:latin typeface="Times New Roman" pitchFamily="18" charset="0"/>
              </a:rPr>
              <a:t>                         //</a:t>
            </a:r>
            <a:r>
              <a:rPr lang="zh-CN" altLang="en-US" sz="2300" b="1" dirty="0">
                <a:latin typeface="Times New Roman" pitchFamily="18" charset="0"/>
              </a:rPr>
              <a:t>定义一组</a:t>
            </a:r>
            <a:r>
              <a:rPr lang="zh-CN" altLang="en-US" sz="2300" b="1" dirty="0">
                <a:solidFill>
                  <a:srgbClr val="FFFF00"/>
                </a:solidFill>
                <a:latin typeface="Times New Roman" pitchFamily="18" charset="0"/>
              </a:rPr>
              <a:t>过程</a:t>
            </a:r>
            <a:r>
              <a:rPr lang="zh-CN" altLang="en-US" sz="2300" b="1" dirty="0">
                <a:latin typeface="Times New Roman" pitchFamily="18" charset="0"/>
              </a:rPr>
              <a:t>，用于</a:t>
            </a:r>
            <a:endParaRPr lang="en-US" altLang="zh-CN" sz="2300" b="1" dirty="0">
              <a:latin typeface="Times New Roman" pitchFamily="18" charset="0"/>
            </a:endParaRPr>
          </a:p>
          <a:p>
            <a:pPr eaLnBrk="1" hangingPunct="1">
              <a:lnSpc>
                <a:spcPct val="100000"/>
              </a:lnSpc>
              <a:spcBef>
                <a:spcPts val="200"/>
              </a:spcBef>
              <a:buClrTx/>
              <a:buSzTx/>
              <a:buFontTx/>
              <a:buNone/>
            </a:pPr>
            <a:r>
              <a:rPr lang="en-US" altLang="zh-CN" sz="2500" b="1" dirty="0">
                <a:latin typeface="Times New Roman" pitchFamily="18" charset="0"/>
              </a:rPr>
              <a:t>  </a:t>
            </a:r>
            <a:r>
              <a:rPr lang="en-US" altLang="zh-CN" sz="2300" b="1" dirty="0" smtClean="0">
                <a:latin typeface="Times New Roman" pitchFamily="18" charset="0"/>
              </a:rPr>
              <a:t>void </a:t>
            </a:r>
            <a:r>
              <a:rPr lang="en-US" altLang="zh-CN" sz="2500" b="1" dirty="0">
                <a:solidFill>
                  <a:schemeClr val="tx2"/>
                </a:solidFill>
                <a:latin typeface="Times New Roman" pitchFamily="18" charset="0"/>
              </a:rPr>
              <a:t>P1</a:t>
            </a:r>
            <a:r>
              <a:rPr lang="en-US" altLang="zh-CN" sz="2300" b="1" dirty="0" smtClean="0">
                <a:latin typeface="Times New Roman" pitchFamily="18" charset="0"/>
              </a:rPr>
              <a:t>(…) {                 </a:t>
            </a:r>
            <a:r>
              <a:rPr lang="en-US" altLang="zh-CN" sz="2300" b="1" dirty="0">
                <a:latin typeface="Times New Roman" pitchFamily="18" charset="0"/>
              </a:rPr>
              <a:t>//</a:t>
            </a:r>
            <a:r>
              <a:rPr lang="zh-CN" altLang="en-US" sz="2300" b="1" dirty="0">
                <a:latin typeface="Times New Roman" pitchFamily="18" charset="0"/>
              </a:rPr>
              <a:t>对数据结构的操作</a:t>
            </a:r>
            <a:endParaRPr lang="en-US" altLang="zh-CN" sz="2300" b="1" dirty="0">
              <a:latin typeface="Times New Roman" pitchFamily="18" charset="0"/>
            </a:endParaRPr>
          </a:p>
          <a:p>
            <a:pPr eaLnBrk="1" hangingPunct="1">
              <a:lnSpc>
                <a:spcPct val="100000"/>
              </a:lnSpc>
              <a:spcBef>
                <a:spcPts val="2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 }</a:t>
            </a:r>
            <a:endParaRPr lang="en-US" altLang="zh-CN" sz="2300" b="1" dirty="0">
              <a:latin typeface="Times New Roman" pitchFamily="18" charset="0"/>
            </a:endParaRPr>
          </a:p>
          <a:p>
            <a:pPr eaLnBrk="1" hangingPunct="1">
              <a:lnSpc>
                <a:spcPct val="100000"/>
              </a:lnSpc>
              <a:spcBef>
                <a:spcPts val="800"/>
              </a:spcBef>
              <a:buClrTx/>
              <a:buSzTx/>
              <a:buFontTx/>
              <a:buNone/>
            </a:pPr>
            <a:r>
              <a:rPr lang="en-US" altLang="zh-CN" sz="2300" b="1" dirty="0">
                <a:latin typeface="Times New Roman" pitchFamily="18" charset="0"/>
              </a:rPr>
              <a:t>   void </a:t>
            </a:r>
            <a:r>
              <a:rPr lang="en-US" altLang="zh-CN" sz="2300" b="1" dirty="0" smtClean="0">
                <a:latin typeface="Times New Roman" pitchFamily="18" charset="0"/>
              </a:rPr>
              <a:t>P2(…) </a:t>
            </a:r>
            <a:r>
              <a:rPr lang="en-US" altLang="zh-CN" sz="2300" b="1" dirty="0">
                <a:latin typeface="Times New Roman" pitchFamily="18" charset="0"/>
              </a:rPr>
              <a:t>{</a:t>
            </a:r>
          </a:p>
          <a:p>
            <a:pPr eaLnBrk="1" hangingPunct="1">
              <a:lnSpc>
                <a:spcPct val="100000"/>
              </a:lnSpc>
              <a:spcBef>
                <a:spcPts val="2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 </a:t>
            </a:r>
            <a:r>
              <a:rPr lang="en-US" altLang="zh-CN" sz="2300" b="1" dirty="0">
                <a:latin typeface="Times New Roman" pitchFamily="18" charset="0"/>
              </a:rPr>
              <a:t>}   </a:t>
            </a:r>
            <a:endParaRPr lang="en-US" altLang="zh-CN" sz="2300" b="1" dirty="0" smtClean="0">
              <a:latin typeface="Times New Roman" pitchFamily="18" charset="0"/>
            </a:endParaRPr>
          </a:p>
          <a:p>
            <a:pPr eaLnBrk="1" hangingPunct="1">
              <a:lnSpc>
                <a:spcPct val="100000"/>
              </a:lnSpc>
              <a:spcBef>
                <a:spcPts val="200"/>
              </a:spcBef>
              <a:buClrTx/>
              <a:buSzTx/>
              <a:buFontTx/>
              <a:buNone/>
            </a:pPr>
            <a:r>
              <a:rPr lang="en-US" altLang="zh-CN" sz="2300" b="1" dirty="0" smtClean="0">
                <a:latin typeface="Times New Roman" pitchFamily="18" charset="0"/>
              </a:rPr>
              <a:t>       …… </a:t>
            </a:r>
            <a:endParaRPr lang="en-US" altLang="zh-CN" sz="2300" b="1" dirty="0">
              <a:latin typeface="Times New Roman" pitchFamily="18" charset="0"/>
            </a:endParaRPr>
          </a:p>
          <a:p>
            <a:pPr eaLnBrk="1" hangingPunct="1">
              <a:lnSpc>
                <a:spcPct val="100000"/>
              </a:lnSpc>
              <a:spcBef>
                <a:spcPts val="800"/>
              </a:spcBef>
              <a:buClrTx/>
              <a:buSzTx/>
            </a:pPr>
            <a:r>
              <a:rPr lang="en-US" altLang="zh-CN" sz="2300" b="1" dirty="0" smtClean="0">
                <a:latin typeface="Times New Roman" pitchFamily="18" charset="0"/>
              </a:rPr>
              <a:t>    void </a:t>
            </a:r>
            <a:r>
              <a:rPr lang="en-US" altLang="zh-CN" sz="2300" b="1" dirty="0" err="1">
                <a:latin typeface="Times New Roman" pitchFamily="18" charset="0"/>
              </a:rPr>
              <a:t>Pn</a:t>
            </a:r>
            <a:r>
              <a:rPr lang="en-US" altLang="zh-CN" sz="2300" b="1" dirty="0">
                <a:latin typeface="Times New Roman" pitchFamily="18" charset="0"/>
              </a:rPr>
              <a:t>(…) {</a:t>
            </a:r>
          </a:p>
          <a:p>
            <a:pPr eaLnBrk="1" hangingPunct="1">
              <a:lnSpc>
                <a:spcPct val="100000"/>
              </a:lnSpc>
              <a:spcBef>
                <a:spcPts val="2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 </a:t>
            </a:r>
            <a:r>
              <a:rPr lang="en-US" altLang="zh-CN" sz="2300" b="1" dirty="0">
                <a:latin typeface="Times New Roman" pitchFamily="18" charset="0"/>
              </a:rPr>
              <a:t>}</a:t>
            </a:r>
            <a:r>
              <a:rPr lang="en-US" altLang="zh-CN" sz="2300" b="1" dirty="0" smtClean="0">
                <a:latin typeface="Times New Roman" pitchFamily="18" charset="0"/>
              </a:rPr>
              <a:t></a:t>
            </a:r>
          </a:p>
          <a:p>
            <a:pPr eaLnBrk="1" hangingPunct="1">
              <a:lnSpc>
                <a:spcPct val="118000"/>
              </a:lnSpc>
              <a:spcBef>
                <a:spcPts val="200"/>
              </a:spcBef>
              <a:buClrTx/>
              <a:buSzTx/>
              <a:buFontTx/>
              <a:buNone/>
            </a:pPr>
            <a:r>
              <a:rPr lang="en-US" altLang="zh-CN" sz="2500" b="1" dirty="0" smtClean="0">
                <a:latin typeface="Times New Roman" pitchFamily="18" charset="0"/>
              </a:rPr>
              <a:t>{ </a:t>
            </a:r>
            <a:r>
              <a:rPr lang="en-US" altLang="zh-CN" sz="2500" b="1" dirty="0">
                <a:solidFill>
                  <a:schemeClr val="tx2"/>
                </a:solidFill>
                <a:latin typeface="Times New Roman" pitchFamily="18" charset="0"/>
              </a:rPr>
              <a:t>initialization code</a:t>
            </a:r>
            <a:r>
              <a:rPr lang="en-US" altLang="zh-CN" sz="2500" b="1" dirty="0" smtClean="0">
                <a:latin typeface="Times New Roman" pitchFamily="18" charset="0"/>
              </a:rPr>
              <a:t>; ……}  </a:t>
            </a:r>
            <a:r>
              <a:rPr lang="en-US" altLang="zh-CN" sz="2300" b="1" dirty="0">
                <a:latin typeface="Times New Roman" pitchFamily="18" charset="0"/>
              </a:rPr>
              <a:t>//</a:t>
            </a:r>
            <a:r>
              <a:rPr lang="zh-CN" altLang="en-US" sz="2300" b="1" dirty="0">
                <a:latin typeface="Times New Roman" pitchFamily="18" charset="0"/>
              </a:rPr>
              <a:t>管程</a:t>
            </a:r>
            <a:r>
              <a:rPr lang="zh-CN" altLang="en-US" sz="2300" b="1" dirty="0">
                <a:solidFill>
                  <a:srgbClr val="FFFF00"/>
                </a:solidFill>
                <a:latin typeface="Times New Roman" pitchFamily="18" charset="0"/>
              </a:rPr>
              <a:t>主体</a:t>
            </a:r>
            <a:r>
              <a:rPr lang="zh-CN" altLang="en-US" sz="2300" b="1" dirty="0">
                <a:latin typeface="Times New Roman" pitchFamily="18" charset="0"/>
              </a:rPr>
              <a:t>及</a:t>
            </a:r>
            <a:r>
              <a:rPr lang="zh-CN" altLang="en-US" sz="2300" b="1" dirty="0">
                <a:solidFill>
                  <a:srgbClr val="FFFF00"/>
                </a:solidFill>
                <a:latin typeface="Times New Roman" pitchFamily="18" charset="0"/>
              </a:rPr>
              <a:t>初始化</a:t>
            </a:r>
            <a:endParaRPr lang="en-US" altLang="zh-CN" sz="2300" b="1" dirty="0">
              <a:solidFill>
                <a:srgbClr val="FFFF00"/>
              </a:solidFill>
              <a:latin typeface="Times New Roman" pitchFamily="18" charset="0"/>
            </a:endParaRPr>
          </a:p>
          <a:p>
            <a:pPr eaLnBrk="1" hangingPunct="1">
              <a:lnSpc>
                <a:spcPct val="118000"/>
              </a:lnSpc>
              <a:spcBef>
                <a:spcPts val="200"/>
              </a:spcBef>
              <a:buClrTx/>
              <a:buSzTx/>
              <a:buFontTx/>
              <a:buNone/>
            </a:pPr>
            <a:r>
              <a:rPr lang="en-US" altLang="zh-CN" sz="2500" b="1" dirty="0">
                <a:latin typeface="Times New Roman" pitchFamily="18" charset="0"/>
              </a:rPr>
              <a:t>}</a:t>
            </a:r>
            <a:r>
              <a:rPr lang="en-US" altLang="zh-CN" sz="2500" b="1" dirty="0" smtClean="0">
                <a:latin typeface="Times New Roman" pitchFamily="18" charset="0"/>
              </a:rPr>
              <a:t> </a:t>
            </a:r>
            <a:endParaRPr lang="en-US" altLang="zh-CN" sz="2500" b="1" dirty="0">
              <a:latin typeface="Times New Roman" pitchFamily="18" charset="0"/>
            </a:endParaRPr>
          </a:p>
        </p:txBody>
      </p:sp>
      <p:sp>
        <p:nvSpPr>
          <p:cNvPr id="5" name="圆角矩形 4"/>
          <p:cNvSpPr/>
          <p:nvPr/>
        </p:nvSpPr>
        <p:spPr bwMode="auto">
          <a:xfrm>
            <a:off x="1270170" y="1556792"/>
            <a:ext cx="1501630" cy="504056"/>
          </a:xfrm>
          <a:prstGeom prst="roundRect">
            <a:avLst/>
          </a:prstGeom>
          <a:noFill/>
          <a:ln w="19050" cap="flat" cmpd="sng" algn="ctr">
            <a:solidFill>
              <a:srgbClr val="FFFF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solidFill>
                  <a:schemeClr val="tx1"/>
                </a:solidFill>
                <a:prstDash val="sysDot"/>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782637006"/>
      </p:ext>
    </p:extLst>
  </p:cSld>
  <p:clrMapOvr>
    <a:masterClrMapping/>
  </p:clrMapOvr>
  <p:transition>
    <p:pull dir="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0C658B0-277A-499C-9D4E-F569A8D90035}" type="datetime8">
              <a:rPr kumimoji="0" lang="zh-CN" altLang="en-US" sz="1400" smtClean="0"/>
              <a:t>2022年3月16日12时44分</a:t>
            </a:fld>
            <a:endParaRPr kumimoji="0" lang="en-US" altLang="zh-CN" sz="1400" smtClean="0"/>
          </a:p>
        </p:txBody>
      </p:sp>
      <p:sp>
        <p:nvSpPr>
          <p:cNvPr id="1607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60772" name="Text Box 4"/>
          <p:cNvSpPr txBox="1">
            <a:spLocks noChangeArrowheads="1"/>
          </p:cNvSpPr>
          <p:nvPr/>
        </p:nvSpPr>
        <p:spPr bwMode="auto">
          <a:xfrm>
            <a:off x="899592" y="296091"/>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2. </a:t>
            </a:r>
            <a:r>
              <a:rPr lang="zh-CN" altLang="en-US" b="1" dirty="0">
                <a:latin typeface="Times New Roman" pitchFamily="18" charset="0"/>
              </a:rPr>
              <a:t>条件变量 </a:t>
            </a:r>
          </a:p>
        </p:txBody>
      </p:sp>
      <p:sp>
        <p:nvSpPr>
          <p:cNvPr id="160773" name="Text Box 5"/>
          <p:cNvSpPr txBox="1">
            <a:spLocks noChangeArrowheads="1"/>
          </p:cNvSpPr>
          <p:nvPr/>
        </p:nvSpPr>
        <p:spPr bwMode="auto">
          <a:xfrm>
            <a:off x="395536" y="762000"/>
            <a:ext cx="8347707" cy="510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4000"/>
              </a:lnSpc>
              <a:spcBef>
                <a:spcPts val="500"/>
              </a:spcBef>
              <a:buClrTx/>
              <a:buSzTx/>
              <a:buFontTx/>
              <a:buNone/>
            </a:pPr>
            <a:r>
              <a:rPr lang="zh-CN" altLang="en-US" dirty="0" smtClean="0"/>
              <a:t>    在</a:t>
            </a:r>
            <a:r>
              <a:rPr lang="zh-CN" altLang="en-US" u="sng" dirty="0"/>
              <a:t>利用</a:t>
            </a:r>
            <a:r>
              <a:rPr lang="zh-CN" altLang="en-US" b="1" u="sng" dirty="0">
                <a:solidFill>
                  <a:schemeClr val="tx2">
                    <a:lumMod val="40000"/>
                    <a:lumOff val="60000"/>
                  </a:schemeClr>
                </a:solidFill>
              </a:rPr>
              <a:t>管程</a:t>
            </a:r>
            <a:r>
              <a:rPr lang="zh-CN" altLang="en-US" u="sng" dirty="0"/>
              <a:t>实现进程同步</a:t>
            </a:r>
            <a:r>
              <a:rPr lang="zh-CN" altLang="en-US" dirty="0"/>
              <a:t>时</a:t>
            </a:r>
            <a:r>
              <a:rPr lang="zh-CN" altLang="en-US" dirty="0" smtClean="0"/>
              <a:t>，</a:t>
            </a:r>
            <a:r>
              <a:rPr lang="zh-CN" altLang="en-US" b="1" dirty="0" smtClean="0">
                <a:solidFill>
                  <a:schemeClr val="tx2"/>
                </a:solidFill>
              </a:rPr>
              <a:t>也要用到</a:t>
            </a:r>
            <a:r>
              <a:rPr lang="zh-CN" altLang="en-US" b="1" u="sng" dirty="0" smtClean="0">
                <a:solidFill>
                  <a:schemeClr val="tx2"/>
                </a:solidFill>
              </a:rPr>
              <a:t>同</a:t>
            </a:r>
            <a:r>
              <a:rPr lang="zh-CN" altLang="en-US" b="1" u="sng" dirty="0">
                <a:solidFill>
                  <a:schemeClr val="tx2"/>
                </a:solidFill>
              </a:rPr>
              <a:t>步工具</a:t>
            </a:r>
            <a:r>
              <a:rPr lang="zh-CN" altLang="en-US" dirty="0"/>
              <a:t>，</a:t>
            </a:r>
            <a:r>
              <a:rPr lang="zh-CN" altLang="en-US" dirty="0" smtClean="0"/>
              <a:t>如</a:t>
            </a:r>
            <a:r>
              <a:rPr lang="en-US" altLang="zh-CN" dirty="0" smtClean="0"/>
              <a:t>wait()</a:t>
            </a:r>
            <a:r>
              <a:rPr lang="zh-CN" altLang="en-US" dirty="0" smtClean="0"/>
              <a:t>和</a:t>
            </a:r>
            <a:r>
              <a:rPr lang="en-US" altLang="zh-CN" dirty="0" smtClean="0"/>
              <a:t>signal()</a:t>
            </a:r>
            <a:r>
              <a:rPr lang="zh-CN" altLang="en-US" dirty="0" smtClean="0"/>
              <a:t>。</a:t>
            </a:r>
            <a:r>
              <a:rPr lang="en-US" altLang="zh-CN" dirty="0" smtClean="0">
                <a:latin typeface="Times New Roman" pitchFamily="18" charset="0"/>
              </a:rPr>
              <a:t> </a:t>
            </a:r>
          </a:p>
          <a:p>
            <a:pPr algn="just" eaLnBrk="1" hangingPunct="1">
              <a:lnSpc>
                <a:spcPct val="114000"/>
              </a:lnSpc>
              <a:spcBef>
                <a:spcPts val="5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b="1" dirty="0" smtClean="0">
                <a:latin typeface="Times New Roman" pitchFamily="18" charset="0"/>
              </a:rPr>
              <a:t>问题</a:t>
            </a:r>
            <a:r>
              <a:rPr lang="zh-CN" altLang="en-US" dirty="0" smtClean="0">
                <a:latin typeface="Times New Roman" pitchFamily="18" charset="0"/>
              </a:rPr>
              <a:t>：当某进程</a:t>
            </a:r>
            <a:r>
              <a:rPr lang="en-US" altLang="zh-CN" dirty="0" smtClean="0">
                <a:latin typeface="Times New Roman" pitchFamily="18" charset="0"/>
              </a:rPr>
              <a:t>P</a:t>
            </a:r>
            <a:r>
              <a:rPr lang="en-US" altLang="zh-CN" baseline="-25000" dirty="0" smtClean="0">
                <a:latin typeface="Times New Roman" pitchFamily="18" charset="0"/>
              </a:rPr>
              <a:t>A</a:t>
            </a:r>
            <a:r>
              <a:rPr lang="zh-CN" altLang="en-US" dirty="0" smtClean="0">
                <a:latin typeface="Times New Roman" pitchFamily="18" charset="0"/>
              </a:rPr>
              <a:t>调用了管程后，就进入了管程，之后可能因为执行了</a:t>
            </a:r>
            <a:r>
              <a:rPr lang="en-US" altLang="zh-CN" u="sng" dirty="0" smtClean="0">
                <a:latin typeface="Times New Roman" pitchFamily="18" charset="0"/>
              </a:rPr>
              <a:t>wait( )</a:t>
            </a:r>
            <a:r>
              <a:rPr lang="zh-CN" altLang="en-US" u="sng" dirty="0" smtClean="0">
                <a:latin typeface="Times New Roman" pitchFamily="18" charset="0"/>
              </a:rPr>
              <a:t>操作</a:t>
            </a:r>
            <a:r>
              <a:rPr lang="zh-CN" altLang="en-US" dirty="0" smtClean="0">
                <a:latin typeface="Times New Roman" pitchFamily="18" charset="0"/>
              </a:rPr>
              <a:t>而使得</a:t>
            </a:r>
            <a:r>
              <a:rPr lang="zh-CN" altLang="en-US" b="1" dirty="0" smtClean="0">
                <a:solidFill>
                  <a:schemeClr val="tx2"/>
                </a:solidFill>
                <a:latin typeface="Times New Roman" pitchFamily="18" charset="0"/>
              </a:rPr>
              <a:t>进程</a:t>
            </a:r>
            <a:r>
              <a:rPr lang="en-US" altLang="zh-CN" dirty="0">
                <a:latin typeface="Times New Roman" pitchFamily="18" charset="0"/>
              </a:rPr>
              <a:t>P</a:t>
            </a:r>
            <a:r>
              <a:rPr lang="en-US" altLang="zh-CN" baseline="-25000" dirty="0">
                <a:latin typeface="Times New Roman" pitchFamily="18" charset="0"/>
              </a:rPr>
              <a:t>A</a:t>
            </a:r>
            <a:r>
              <a:rPr lang="zh-CN" altLang="en-US" b="1" dirty="0" smtClean="0">
                <a:solidFill>
                  <a:schemeClr val="tx2"/>
                </a:solidFill>
                <a:latin typeface="Times New Roman" pitchFamily="18" charset="0"/>
              </a:rPr>
              <a:t>留在了管程中</a:t>
            </a:r>
            <a:r>
              <a:rPr lang="zh-CN" altLang="en-US" dirty="0" smtClean="0">
                <a:latin typeface="Times New Roman" pitchFamily="18" charset="0"/>
              </a:rPr>
              <a:t>，</a:t>
            </a:r>
            <a:r>
              <a:rPr lang="zh-CN" altLang="en-US" b="1" dirty="0">
                <a:solidFill>
                  <a:srgbClr val="FF0000"/>
                </a:solidFill>
                <a:latin typeface="Times New Roman" pitchFamily="18" charset="0"/>
              </a:rPr>
              <a:t>其</a:t>
            </a:r>
            <a:r>
              <a:rPr lang="zh-CN" altLang="en-US" b="1" dirty="0" smtClean="0">
                <a:solidFill>
                  <a:srgbClr val="FF0000"/>
                </a:solidFill>
                <a:latin typeface="Times New Roman" pitchFamily="18" charset="0"/>
              </a:rPr>
              <a:t>它</a:t>
            </a:r>
            <a:r>
              <a:rPr lang="zh-CN" altLang="en-US" b="1" dirty="0">
                <a:solidFill>
                  <a:srgbClr val="FF0000"/>
                </a:solidFill>
                <a:latin typeface="Times New Roman" pitchFamily="18" charset="0"/>
              </a:rPr>
              <a:t>进</a:t>
            </a:r>
            <a:r>
              <a:rPr lang="zh-CN" altLang="en-US" b="1" dirty="0" smtClean="0">
                <a:solidFill>
                  <a:srgbClr val="FF0000"/>
                </a:solidFill>
                <a:latin typeface="Times New Roman" pitchFamily="18" charset="0"/>
              </a:rPr>
              <a:t>程</a:t>
            </a:r>
            <a:r>
              <a:rPr lang="en-US" altLang="zh-CN" b="1" dirty="0" smtClean="0">
                <a:solidFill>
                  <a:srgbClr val="FF0000"/>
                </a:solidFill>
                <a:latin typeface="Times New Roman" pitchFamily="18" charset="0"/>
              </a:rPr>
              <a:t>(P</a:t>
            </a:r>
            <a:r>
              <a:rPr lang="en-US" altLang="zh-CN" b="1" baseline="-25000" dirty="0" smtClean="0">
                <a:solidFill>
                  <a:srgbClr val="FF0000"/>
                </a:solidFill>
                <a:latin typeface="Times New Roman" pitchFamily="18" charset="0"/>
              </a:rPr>
              <a:t>B</a:t>
            </a:r>
            <a:r>
              <a:rPr lang="en-US" altLang="zh-CN" b="1" dirty="0" smtClean="0">
                <a:solidFill>
                  <a:srgbClr val="FF0000"/>
                </a:solidFill>
                <a:latin typeface="Times New Roman" pitchFamily="18" charset="0"/>
              </a:rPr>
              <a:t>……)</a:t>
            </a:r>
            <a:r>
              <a:rPr lang="zh-CN" altLang="en-US" b="1" dirty="0" smtClean="0">
                <a:solidFill>
                  <a:srgbClr val="FF0000"/>
                </a:solidFill>
                <a:latin typeface="Times New Roman" pitchFamily="18" charset="0"/>
              </a:rPr>
              <a:t>就</a:t>
            </a:r>
            <a:r>
              <a:rPr lang="zh-CN" altLang="en-US" b="1" u="sng" dirty="0" smtClean="0">
                <a:solidFill>
                  <a:srgbClr val="FF0000"/>
                </a:solidFill>
                <a:latin typeface="Times New Roman" pitchFamily="18" charset="0"/>
              </a:rPr>
              <a:t>不能再</a:t>
            </a:r>
            <a:r>
              <a:rPr lang="zh-CN" altLang="en-US" b="1" dirty="0" smtClean="0">
                <a:solidFill>
                  <a:srgbClr val="FF0000"/>
                </a:solidFill>
                <a:latin typeface="Times New Roman" pitchFamily="18" charset="0"/>
              </a:rPr>
              <a:t>进入</a:t>
            </a:r>
            <a:r>
              <a:rPr lang="zh-CN" altLang="en-US" dirty="0" smtClean="0">
                <a:latin typeface="Times New Roman" pitchFamily="18" charset="0"/>
              </a:rPr>
              <a:t>，因为管程</a:t>
            </a:r>
            <a:r>
              <a:rPr lang="zh-CN" altLang="en-US" u="sng" dirty="0" smtClean="0">
                <a:latin typeface="Times New Roman" pitchFamily="18" charset="0"/>
              </a:rPr>
              <a:t>只允许一个</a:t>
            </a:r>
            <a:r>
              <a:rPr lang="zh-CN" altLang="en-US" dirty="0" smtClean="0">
                <a:latin typeface="Times New Roman" pitchFamily="18" charset="0"/>
              </a:rPr>
              <a:t>进程调用。</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b="1" dirty="0" smtClean="0">
                <a:latin typeface="Times New Roman" pitchFamily="18" charset="0"/>
              </a:rPr>
              <a:t>解决</a:t>
            </a:r>
            <a:r>
              <a:rPr lang="zh-CN" altLang="en-US" dirty="0" smtClean="0">
                <a:latin typeface="Times New Roman" pitchFamily="18" charset="0"/>
              </a:rPr>
              <a:t>：引入</a:t>
            </a:r>
            <a:r>
              <a:rPr lang="zh-CN" altLang="en-US" b="1" dirty="0" smtClean="0">
                <a:solidFill>
                  <a:schemeClr val="tx2"/>
                </a:solidFill>
                <a:latin typeface="Times New Roman" pitchFamily="18" charset="0"/>
              </a:rPr>
              <a:t>条件变量</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zh-CN" altLang="en-US" dirty="0" smtClean="0">
                <a:latin typeface="Times New Roman" pitchFamily="18" charset="0"/>
              </a:rPr>
              <a:t>    变量说明</a:t>
            </a:r>
            <a:r>
              <a:rPr lang="zh-CN" altLang="en-US" dirty="0" smtClean="0">
                <a:solidFill>
                  <a:schemeClr val="tx2"/>
                </a:solidFill>
                <a:latin typeface="Times New Roman" pitchFamily="18" charset="0"/>
              </a:rPr>
              <a:t>形</a:t>
            </a:r>
            <a:r>
              <a:rPr lang="zh-CN" altLang="en-US" dirty="0">
                <a:solidFill>
                  <a:schemeClr val="tx2"/>
                </a:solidFill>
                <a:latin typeface="Times New Roman" pitchFamily="18" charset="0"/>
              </a:rPr>
              <a:t>式</a:t>
            </a:r>
            <a:r>
              <a:rPr lang="zh-CN" altLang="en-US" dirty="0">
                <a:latin typeface="Times New Roman" pitchFamily="18" charset="0"/>
              </a:rPr>
              <a:t>为</a:t>
            </a:r>
            <a:r>
              <a:rPr lang="zh-CN" altLang="en-US" dirty="0" smtClean="0">
                <a:latin typeface="Times New Roman" pitchFamily="18" charset="0"/>
              </a:rPr>
              <a:t>：</a:t>
            </a:r>
            <a:r>
              <a:rPr lang="en-US" altLang="zh-CN" dirty="0" smtClean="0">
                <a:latin typeface="Times New Roman" pitchFamily="18" charset="0"/>
              </a:rPr>
              <a:t>condition  x, y</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en-US" altLang="zh-CN" dirty="0" smtClean="0">
                <a:latin typeface="Times New Roman" pitchFamily="18" charset="0"/>
              </a:rPr>
              <a:t>     </a:t>
            </a:r>
            <a:r>
              <a:rPr lang="zh-CN" altLang="en-US" dirty="0" smtClean="0">
                <a:latin typeface="Times New Roman" pitchFamily="18" charset="0"/>
              </a:rPr>
              <a:t>对该变量的</a:t>
            </a:r>
            <a:r>
              <a:rPr lang="zh-CN" altLang="en-US" dirty="0" smtClean="0">
                <a:solidFill>
                  <a:schemeClr val="tx2"/>
                </a:solidFill>
                <a:latin typeface="Times New Roman" pitchFamily="18" charset="0"/>
              </a:rPr>
              <a:t>操作</a:t>
            </a:r>
            <a:r>
              <a:rPr lang="zh-CN" altLang="en-US" dirty="0" smtClean="0">
                <a:latin typeface="Times New Roman" pitchFamily="18" charset="0"/>
              </a:rPr>
              <a:t>只能是：</a:t>
            </a:r>
            <a:r>
              <a:rPr lang="en-US" altLang="zh-CN" dirty="0" smtClean="0">
                <a:latin typeface="Times New Roman" pitchFamily="18" charset="0"/>
              </a:rPr>
              <a:t>wait( )</a:t>
            </a:r>
            <a:r>
              <a:rPr lang="zh-CN" altLang="en-US" dirty="0" smtClean="0">
                <a:latin typeface="Times New Roman" pitchFamily="18" charset="0"/>
              </a:rPr>
              <a:t>、</a:t>
            </a:r>
            <a:r>
              <a:rPr lang="en-US" altLang="zh-CN" dirty="0" smtClean="0">
                <a:latin typeface="Times New Roman" pitchFamily="18" charset="0"/>
              </a:rPr>
              <a:t>signal( )</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rPr>
              <a:t>每个</a:t>
            </a:r>
            <a:r>
              <a:rPr lang="zh-CN" altLang="en-US" u="sng" dirty="0" smtClean="0">
                <a:solidFill>
                  <a:srgbClr val="FFFF00"/>
                </a:solidFill>
                <a:latin typeface="Times New Roman" pitchFamily="18" charset="0"/>
              </a:rPr>
              <a:t>条件变量</a:t>
            </a:r>
            <a:r>
              <a:rPr lang="zh-CN" altLang="en-US" u="sng" dirty="0" smtClean="0">
                <a:latin typeface="Times New Roman" pitchFamily="18" charset="0"/>
              </a:rPr>
              <a:t>上，设置一个</a:t>
            </a:r>
            <a:r>
              <a:rPr lang="zh-CN" altLang="en-US" b="1" u="sng" dirty="0" smtClean="0">
                <a:solidFill>
                  <a:schemeClr val="tx2"/>
                </a:solidFill>
                <a:latin typeface="Times New Roman" pitchFamily="18" charset="0"/>
              </a:rPr>
              <a:t>链表</a:t>
            </a:r>
            <a:r>
              <a:rPr lang="zh-CN" altLang="en-US" dirty="0" smtClean="0">
                <a:latin typeface="Times New Roman" pitchFamily="18" charset="0"/>
              </a:rPr>
              <a:t>，用于记录因对它的</a:t>
            </a:r>
            <a:r>
              <a:rPr lang="en-US" altLang="zh-CN" dirty="0" smtClean="0">
                <a:latin typeface="Times New Roman" pitchFamily="18" charset="0"/>
              </a:rPr>
              <a:t>wait( )/signal( )</a:t>
            </a:r>
            <a:r>
              <a:rPr lang="zh-CN" altLang="en-US" dirty="0" smtClean="0">
                <a:latin typeface="Times New Roman" pitchFamily="18" charset="0"/>
              </a:rPr>
              <a:t>操作而阻塞</a:t>
            </a:r>
            <a:r>
              <a:rPr lang="en-US" altLang="zh-CN" dirty="0" smtClean="0">
                <a:latin typeface="Times New Roman" pitchFamily="18" charset="0"/>
              </a:rPr>
              <a:t>/</a:t>
            </a:r>
            <a:r>
              <a:rPr lang="zh-CN" altLang="en-US" dirty="0" smtClean="0">
                <a:latin typeface="Times New Roman" pitchFamily="18" charset="0"/>
              </a:rPr>
              <a:t>唤醒的进程。</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zh-CN" altLang="en-US" dirty="0" smtClean="0">
                <a:latin typeface="Times New Roman" pitchFamily="18" charset="0"/>
              </a:rPr>
              <a:t>     对条件变量的操作，改为：</a:t>
            </a:r>
            <a:r>
              <a:rPr lang="en-US" altLang="zh-CN" b="1" dirty="0" err="1" smtClean="0">
                <a:solidFill>
                  <a:schemeClr val="tx2"/>
                </a:solidFill>
                <a:latin typeface="Times New Roman" pitchFamily="18" charset="0"/>
              </a:rPr>
              <a:t>x.wait</a:t>
            </a:r>
            <a:r>
              <a:rPr lang="zh-CN" altLang="en-US" dirty="0">
                <a:latin typeface="Times New Roman" pitchFamily="18" charset="0"/>
              </a:rPr>
              <a:t>和</a:t>
            </a:r>
            <a:r>
              <a:rPr lang="en-US" altLang="zh-CN" b="1" dirty="0" err="1">
                <a:solidFill>
                  <a:schemeClr val="tx2"/>
                </a:solidFill>
                <a:latin typeface="Times New Roman" pitchFamily="18" charset="0"/>
              </a:rPr>
              <a:t>x.signal</a:t>
            </a:r>
            <a:r>
              <a:rPr lang="zh-CN" altLang="en-US" dirty="0" smtClean="0">
                <a:latin typeface="Times New Roman" pitchFamily="18" charset="0"/>
              </a:rPr>
              <a:t>。  </a:t>
            </a:r>
            <a:endParaRPr lang="en-US" altLang="zh-CN" dirty="0" smtClean="0">
              <a:latin typeface="Times New Roman" pitchFamily="18" charset="0"/>
            </a:endParaRPr>
          </a:p>
        </p:txBody>
      </p:sp>
      <p:sp>
        <p:nvSpPr>
          <p:cNvPr id="6" name="圆角矩形 5"/>
          <p:cNvSpPr/>
          <p:nvPr/>
        </p:nvSpPr>
        <p:spPr bwMode="auto">
          <a:xfrm>
            <a:off x="2267744" y="2492896"/>
            <a:ext cx="1512168" cy="504056"/>
          </a:xfrm>
          <a:prstGeom prst="roundRect">
            <a:avLst/>
          </a:prstGeom>
          <a:noFill/>
          <a:ln w="19050" cap="flat" cmpd="sng" algn="ctr">
            <a:solidFill>
              <a:srgbClr val="FFFF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solidFill>
                  <a:schemeClr val="tx1"/>
                </a:solidFill>
                <a:prstDash val="sysDot"/>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093346529"/>
      </p:ext>
    </p:extLst>
  </p:cSld>
  <p:clrMapOvr>
    <a:masterClrMapping/>
  </p:clrMapOvr>
  <p:transition>
    <p:pull dir="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0C658B0-277A-499C-9D4E-F569A8D90035}" type="datetime8">
              <a:rPr kumimoji="0" lang="zh-CN" altLang="en-US" sz="1400" smtClean="0"/>
              <a:t>2022年3月16日12时44分</a:t>
            </a:fld>
            <a:endParaRPr kumimoji="0" lang="en-US" altLang="zh-CN" sz="1400" smtClean="0"/>
          </a:p>
        </p:txBody>
      </p:sp>
      <p:sp>
        <p:nvSpPr>
          <p:cNvPr id="1607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60773" name="Text Box 5"/>
          <p:cNvSpPr txBox="1">
            <a:spLocks noChangeArrowheads="1"/>
          </p:cNvSpPr>
          <p:nvPr/>
        </p:nvSpPr>
        <p:spPr bwMode="auto">
          <a:xfrm>
            <a:off x="395535" y="548680"/>
            <a:ext cx="8347707" cy="565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4000"/>
              </a:lnSpc>
              <a:spcBef>
                <a:spcPts val="500"/>
              </a:spcBef>
              <a:buClrTx/>
              <a:buSzTx/>
              <a:buFontTx/>
              <a:buNone/>
            </a:pPr>
            <a:r>
              <a:rPr lang="en-US" altLang="zh-CN" dirty="0" err="1" smtClean="0">
                <a:solidFill>
                  <a:schemeClr val="tx2"/>
                </a:solidFill>
                <a:latin typeface="Times New Roman" pitchFamily="18" charset="0"/>
              </a:rPr>
              <a:t>x.wait</a:t>
            </a:r>
            <a:r>
              <a:rPr lang="zh-CN" altLang="en-US" dirty="0" smtClean="0">
                <a:solidFill>
                  <a:schemeClr val="tx2"/>
                </a:solidFill>
                <a:latin typeface="Times New Roman" pitchFamily="18" charset="0"/>
              </a:rPr>
              <a:t>：</a:t>
            </a:r>
            <a:r>
              <a:rPr lang="zh-CN" altLang="en-US" sz="2300" dirty="0" smtClean="0">
                <a:latin typeface="Times New Roman" pitchFamily="18" charset="0"/>
              </a:rPr>
              <a:t>因</a:t>
            </a:r>
            <a:r>
              <a:rPr lang="en-US" altLang="zh-CN" sz="2300" dirty="0">
                <a:latin typeface="Times New Roman" pitchFamily="18" charset="0"/>
              </a:rPr>
              <a:t>x</a:t>
            </a:r>
            <a:r>
              <a:rPr lang="zh-CN" altLang="en-US" sz="2300" dirty="0">
                <a:latin typeface="Times New Roman" pitchFamily="18" charset="0"/>
              </a:rPr>
              <a:t>条件变量</a:t>
            </a:r>
            <a:r>
              <a:rPr lang="zh-CN" altLang="en-US" sz="2300" u="sng" dirty="0">
                <a:latin typeface="Times New Roman" pitchFamily="18" charset="0"/>
              </a:rPr>
              <a:t>未满</a:t>
            </a:r>
            <a:r>
              <a:rPr lang="zh-CN" altLang="en-US" sz="2300" u="sng" dirty="0" smtClean="0">
                <a:latin typeface="Times New Roman" pitchFamily="18" charset="0"/>
              </a:rPr>
              <a:t>足，进程就阻</a:t>
            </a:r>
            <a:r>
              <a:rPr lang="zh-CN" altLang="en-US" sz="2300" u="sng" dirty="0">
                <a:latin typeface="Times New Roman" pitchFamily="18" charset="0"/>
              </a:rPr>
              <a:t>塞</a:t>
            </a:r>
            <a:r>
              <a:rPr lang="zh-CN" altLang="en-US" sz="2300" dirty="0">
                <a:latin typeface="Times New Roman" pitchFamily="18" charset="0"/>
              </a:rPr>
              <a:t>在</a:t>
            </a:r>
            <a:r>
              <a:rPr lang="en-US" altLang="zh-CN" sz="2300" dirty="0">
                <a:latin typeface="Times New Roman" pitchFamily="18" charset="0"/>
              </a:rPr>
              <a:t>x</a:t>
            </a:r>
            <a:r>
              <a:rPr lang="zh-CN" altLang="en-US" sz="2300" dirty="0">
                <a:latin typeface="Times New Roman" pitchFamily="18" charset="0"/>
              </a:rPr>
              <a:t>变量所在的队列</a:t>
            </a:r>
            <a:r>
              <a:rPr lang="zh-CN" altLang="en-US" sz="2300" dirty="0" smtClean="0">
                <a:latin typeface="Times New Roman" pitchFamily="18" charset="0"/>
              </a:rPr>
              <a:t>上</a:t>
            </a:r>
            <a:r>
              <a:rPr lang="en-US" altLang="zh-CN" sz="2300" dirty="0" smtClean="0">
                <a:latin typeface="Times New Roman" pitchFamily="18" charset="0"/>
              </a:rPr>
              <a:t>.</a:t>
            </a:r>
          </a:p>
          <a:p>
            <a:pPr algn="just" eaLnBrk="1" hangingPunct="1">
              <a:lnSpc>
                <a:spcPct val="114000"/>
              </a:lnSpc>
              <a:spcBef>
                <a:spcPts val="500"/>
              </a:spcBef>
              <a:buClrTx/>
              <a:buSzTx/>
              <a:buFontTx/>
              <a:buNone/>
            </a:pPr>
            <a:r>
              <a:rPr lang="en-US" altLang="zh-CN" dirty="0" err="1" smtClean="0">
                <a:solidFill>
                  <a:schemeClr val="tx2"/>
                </a:solidFill>
                <a:latin typeface="Times New Roman" pitchFamily="18" charset="0"/>
              </a:rPr>
              <a:t>x.signal</a:t>
            </a:r>
            <a:r>
              <a:rPr lang="en-US" altLang="zh-CN" dirty="0" smtClean="0">
                <a:solidFill>
                  <a:schemeClr val="tx2"/>
                </a:solidFill>
                <a:latin typeface="Times New Roman" pitchFamily="18" charset="0"/>
              </a:rPr>
              <a:t>:</a:t>
            </a:r>
            <a:r>
              <a:rPr lang="en-US" altLang="zh-CN" dirty="0" smtClean="0">
                <a:latin typeface="Times New Roman" pitchFamily="18" charset="0"/>
              </a:rPr>
              <a:t> </a:t>
            </a:r>
            <a:r>
              <a:rPr lang="zh-CN" altLang="en-US" dirty="0" smtClean="0">
                <a:latin typeface="Times New Roman" pitchFamily="18" charset="0"/>
              </a:rPr>
              <a:t>因</a:t>
            </a:r>
            <a:r>
              <a:rPr lang="en-US" altLang="zh-CN" u="sng" dirty="0" smtClean="0">
                <a:latin typeface="Times New Roman" pitchFamily="18" charset="0"/>
              </a:rPr>
              <a:t>x</a:t>
            </a:r>
            <a:r>
              <a:rPr lang="zh-CN" altLang="en-US" u="sng" dirty="0" smtClean="0">
                <a:latin typeface="Times New Roman" pitchFamily="18" charset="0"/>
              </a:rPr>
              <a:t>条件变化</a:t>
            </a:r>
            <a:r>
              <a:rPr lang="zh-CN" altLang="en-US" dirty="0" smtClean="0">
                <a:latin typeface="Times New Roman" pitchFamily="18" charset="0"/>
              </a:rPr>
              <a:t>，需要</a:t>
            </a:r>
            <a:r>
              <a:rPr lang="zh-CN" altLang="en-US" u="sng" dirty="0" smtClean="0">
                <a:latin typeface="Times New Roman" pitchFamily="18" charset="0"/>
              </a:rPr>
              <a:t>重</a:t>
            </a:r>
            <a:r>
              <a:rPr lang="zh-CN" altLang="en-US" u="sng" dirty="0">
                <a:latin typeface="Times New Roman" pitchFamily="18" charset="0"/>
              </a:rPr>
              <a:t>新启动</a:t>
            </a:r>
            <a:r>
              <a:rPr lang="zh-CN" altLang="en-US" dirty="0">
                <a:latin typeface="Times New Roman" pitchFamily="18" charset="0"/>
              </a:rPr>
              <a:t>一</a:t>
            </a:r>
            <a:r>
              <a:rPr lang="zh-CN" altLang="en-US" dirty="0" smtClean="0">
                <a:latin typeface="Times New Roman" pitchFamily="18" charset="0"/>
              </a:rPr>
              <a:t>个因</a:t>
            </a:r>
            <a:r>
              <a:rPr lang="en-US" altLang="zh-CN" dirty="0">
                <a:latin typeface="Times New Roman" pitchFamily="18" charset="0"/>
              </a:rPr>
              <a:t>x</a:t>
            </a:r>
            <a:r>
              <a:rPr lang="zh-CN" altLang="en-US" dirty="0" smtClean="0">
                <a:latin typeface="Times New Roman" pitchFamily="18" charset="0"/>
              </a:rPr>
              <a:t>被</a:t>
            </a:r>
            <a:r>
              <a:rPr lang="zh-CN" altLang="en-US" dirty="0">
                <a:latin typeface="Times New Roman" pitchFamily="18" charset="0"/>
              </a:rPr>
              <a:t>阻塞的进</a:t>
            </a:r>
            <a:r>
              <a:rPr lang="zh-CN" altLang="en-US" dirty="0" smtClean="0">
                <a:latin typeface="Times New Roman" pitchFamily="18" charset="0"/>
              </a:rPr>
              <a:t>程。</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en-US" altLang="zh-CN" dirty="0" smtClean="0">
                <a:latin typeface="Times New Roman" pitchFamily="18" charset="0"/>
              </a:rPr>
              <a:t>               </a:t>
            </a:r>
            <a:r>
              <a:rPr lang="zh-CN" altLang="en-US" dirty="0" smtClean="0">
                <a:latin typeface="Times New Roman" pitchFamily="18" charset="0"/>
              </a:rPr>
              <a:t>如果</a:t>
            </a:r>
            <a:r>
              <a:rPr lang="zh-CN" altLang="en-US" u="sng" dirty="0" smtClean="0">
                <a:latin typeface="Times New Roman" pitchFamily="18" charset="0"/>
              </a:rPr>
              <a:t>阻塞进程</a:t>
            </a:r>
            <a:r>
              <a:rPr lang="zh-CN" altLang="en-US" u="sng" dirty="0" smtClean="0">
                <a:solidFill>
                  <a:schemeClr val="tx2"/>
                </a:solidFill>
                <a:latin typeface="Times New Roman" pitchFamily="18" charset="0"/>
              </a:rPr>
              <a:t>有多个</a:t>
            </a:r>
            <a:r>
              <a:rPr lang="zh-CN" altLang="en-US" dirty="0" smtClean="0">
                <a:latin typeface="Times New Roman" pitchFamily="18" charset="0"/>
              </a:rPr>
              <a:t>，就从队列中选择一个</a:t>
            </a:r>
            <a:r>
              <a:rPr lang="zh-CN" altLang="en-US" dirty="0" smtClean="0">
                <a:solidFill>
                  <a:srgbClr val="F38635"/>
                </a:solidFill>
                <a:latin typeface="Times New Roman" pitchFamily="18" charset="0"/>
              </a:rPr>
              <a:t>唤醒</a:t>
            </a:r>
            <a:r>
              <a:rPr lang="zh-CN" altLang="en-US" dirty="0" smtClean="0">
                <a:latin typeface="Times New Roman" pitchFamily="18" charset="0"/>
              </a:rPr>
              <a:t>。</a:t>
            </a:r>
            <a:endParaRPr lang="en-US" altLang="zh-CN" dirty="0" smtClean="0">
              <a:latin typeface="Times New Roman" pitchFamily="18" charset="0"/>
            </a:endParaRPr>
          </a:p>
          <a:p>
            <a:pPr marL="719138" indent="442913" algn="just" eaLnBrk="1" hangingPunct="1">
              <a:lnSpc>
                <a:spcPct val="114000"/>
              </a:lnSpc>
              <a:spcBef>
                <a:spcPts val="500"/>
              </a:spcBef>
              <a:buClrTx/>
              <a:buSzTx/>
              <a:buFontTx/>
              <a:buNone/>
            </a:pPr>
            <a:r>
              <a:rPr lang="zh-CN" altLang="en-US" dirty="0" smtClean="0">
                <a:latin typeface="Times New Roman" pitchFamily="18" charset="0"/>
              </a:rPr>
              <a:t>如</a:t>
            </a:r>
            <a:r>
              <a:rPr lang="zh-CN" altLang="en-US" dirty="0">
                <a:latin typeface="Times New Roman" pitchFamily="18" charset="0"/>
              </a:rPr>
              <a:t>果</a:t>
            </a:r>
            <a:r>
              <a:rPr lang="zh-CN" altLang="en-US" u="sng" dirty="0">
                <a:solidFill>
                  <a:schemeClr val="tx2"/>
                </a:solidFill>
                <a:latin typeface="Times New Roman" pitchFamily="18" charset="0"/>
              </a:rPr>
              <a:t>没</a:t>
            </a:r>
            <a:r>
              <a:rPr lang="zh-CN" altLang="en-US" u="sng" dirty="0" smtClean="0">
                <a:solidFill>
                  <a:schemeClr val="tx2"/>
                </a:solidFill>
                <a:latin typeface="Times New Roman" pitchFamily="18" charset="0"/>
              </a:rPr>
              <a:t>有</a:t>
            </a:r>
            <a:r>
              <a:rPr lang="zh-CN" altLang="en-US" dirty="0" smtClean="0">
                <a:latin typeface="Times New Roman" pitchFamily="18" charset="0"/>
              </a:rPr>
              <a:t>，则什么也不做（与</a:t>
            </a:r>
            <a:r>
              <a:rPr lang="zh-CN" altLang="en-US" dirty="0">
                <a:latin typeface="Times New Roman" pitchFamily="18" charset="0"/>
              </a:rPr>
              <a:t>信号量机制中的</a:t>
            </a:r>
            <a:r>
              <a:rPr lang="en-US" altLang="zh-CN" dirty="0">
                <a:latin typeface="Times New Roman" pitchFamily="18" charset="0"/>
              </a:rPr>
              <a:t>signal</a:t>
            </a:r>
            <a:r>
              <a:rPr lang="zh-CN" altLang="en-US" dirty="0">
                <a:latin typeface="Times New Roman" pitchFamily="18" charset="0"/>
              </a:rPr>
              <a:t>操作不同。因为，后者总是要执行</a:t>
            </a:r>
            <a:r>
              <a:rPr lang="en-US" altLang="zh-CN" dirty="0" smtClean="0">
                <a:latin typeface="Times New Roman" pitchFamily="18" charset="0"/>
              </a:rPr>
              <a:t>s </a:t>
            </a:r>
            <a:r>
              <a:rPr lang="en-US" altLang="zh-CN" dirty="0">
                <a:latin typeface="Times New Roman" pitchFamily="18" charset="0"/>
              </a:rPr>
              <a:t>=s+1</a:t>
            </a:r>
            <a:r>
              <a:rPr lang="zh-CN" altLang="en-US" dirty="0">
                <a:latin typeface="Times New Roman" pitchFamily="18" charset="0"/>
              </a:rPr>
              <a:t>操</a:t>
            </a:r>
            <a:r>
              <a:rPr lang="zh-CN" altLang="en-US" dirty="0" smtClean="0">
                <a:latin typeface="Times New Roman" pitchFamily="18" charset="0"/>
              </a:rPr>
              <a:t>作）。</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zh-CN" altLang="en-US" dirty="0" smtClean="0">
                <a:latin typeface="Times New Roman" pitchFamily="18" charset="0"/>
              </a:rPr>
              <a:t> 如何启动一个进程：</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sz="2300" dirty="0">
                <a:latin typeface="Times New Roman" pitchFamily="18" charset="0"/>
              </a:rPr>
              <a:t>假</a:t>
            </a:r>
            <a:r>
              <a:rPr lang="zh-CN" altLang="en-US" sz="2300" dirty="0" smtClean="0">
                <a:latin typeface="Times New Roman" pitchFamily="18" charset="0"/>
              </a:rPr>
              <a:t>设</a:t>
            </a:r>
            <a:r>
              <a:rPr lang="en-US" altLang="zh-CN" sz="2300" b="1" dirty="0" smtClean="0">
                <a:solidFill>
                  <a:srgbClr val="F38635"/>
                </a:solidFill>
                <a:latin typeface="Times New Roman" pitchFamily="18" charset="0"/>
              </a:rPr>
              <a:t>P</a:t>
            </a:r>
            <a:r>
              <a:rPr lang="zh-CN" altLang="en-US" sz="2300" b="1" dirty="0" smtClean="0">
                <a:solidFill>
                  <a:srgbClr val="F38635"/>
                </a:solidFill>
                <a:latin typeface="Times New Roman" pitchFamily="18" charset="0"/>
              </a:rPr>
              <a:t>进程</a:t>
            </a:r>
            <a:r>
              <a:rPr lang="zh-CN" altLang="en-US" sz="2300" dirty="0" smtClean="0">
                <a:latin typeface="Times New Roman" pitchFamily="18" charset="0"/>
              </a:rPr>
              <a:t>正在</a:t>
            </a:r>
            <a:r>
              <a:rPr lang="zh-CN" altLang="en-US" sz="2300" u="sng" dirty="0" smtClean="0">
                <a:solidFill>
                  <a:srgbClr val="FFFF00"/>
                </a:solidFill>
                <a:latin typeface="Times New Roman" pitchFamily="18" charset="0"/>
              </a:rPr>
              <a:t>运行</a:t>
            </a:r>
            <a:r>
              <a:rPr lang="zh-CN" altLang="en-US" sz="2300" dirty="0" smtClean="0">
                <a:latin typeface="Times New Roman" pitchFamily="18" charset="0"/>
              </a:rPr>
              <a:t>，</a:t>
            </a:r>
            <a:r>
              <a:rPr lang="en-US" altLang="zh-CN" sz="2300" b="1" dirty="0" smtClean="0">
                <a:solidFill>
                  <a:srgbClr val="F38635"/>
                </a:solidFill>
                <a:latin typeface="Times New Roman" pitchFamily="18" charset="0"/>
              </a:rPr>
              <a:t>Q</a:t>
            </a:r>
            <a:r>
              <a:rPr lang="zh-CN" altLang="en-US" sz="2300" b="1" dirty="0" smtClean="0">
                <a:solidFill>
                  <a:srgbClr val="F38635"/>
                </a:solidFill>
                <a:latin typeface="Times New Roman" pitchFamily="18" charset="0"/>
              </a:rPr>
              <a:t>进程</a:t>
            </a:r>
            <a:r>
              <a:rPr lang="zh-CN" altLang="en-US" sz="2300" dirty="0" smtClean="0">
                <a:latin typeface="Times New Roman" pitchFamily="18" charset="0"/>
              </a:rPr>
              <a:t>因执行</a:t>
            </a:r>
            <a:r>
              <a:rPr lang="en-US" altLang="zh-CN" sz="2300" dirty="0">
                <a:latin typeface="Times New Roman" pitchFamily="18" charset="0"/>
              </a:rPr>
              <a:t> </a:t>
            </a:r>
            <a:r>
              <a:rPr lang="en-US" altLang="zh-CN" sz="2300" dirty="0" err="1" smtClean="0">
                <a:latin typeface="Times New Roman" pitchFamily="18" charset="0"/>
              </a:rPr>
              <a:t>x.wait</a:t>
            </a:r>
            <a:r>
              <a:rPr lang="zh-CN" altLang="en-US" sz="2300" dirty="0" smtClean="0">
                <a:latin typeface="Times New Roman" pitchFamily="18" charset="0"/>
              </a:rPr>
              <a:t>而</a:t>
            </a:r>
            <a:r>
              <a:rPr lang="zh-CN" altLang="en-US" sz="2300" u="sng" dirty="0" smtClean="0">
                <a:solidFill>
                  <a:srgbClr val="FFFF00"/>
                </a:solidFill>
                <a:latin typeface="Times New Roman" pitchFamily="18" charset="0"/>
              </a:rPr>
              <a:t>阻塞</a:t>
            </a:r>
            <a:r>
              <a:rPr lang="zh-CN" altLang="en-US" sz="2300" dirty="0" smtClean="0">
                <a:latin typeface="Times New Roman" pitchFamily="18" charset="0"/>
              </a:rPr>
              <a:t>在</a:t>
            </a:r>
            <a:r>
              <a:rPr lang="en-US" altLang="zh-CN" sz="2300" dirty="0" smtClean="0">
                <a:latin typeface="Times New Roman" pitchFamily="18" charset="0"/>
              </a:rPr>
              <a:t>x</a:t>
            </a:r>
            <a:r>
              <a:rPr lang="zh-CN" altLang="en-US" sz="2300" dirty="0" smtClean="0">
                <a:latin typeface="Times New Roman" pitchFamily="18" charset="0"/>
              </a:rPr>
              <a:t>队列中。</a:t>
            </a:r>
            <a:endParaRPr lang="en-US" altLang="zh-CN" sz="2300" dirty="0" smtClean="0">
              <a:latin typeface="Times New Roman" pitchFamily="18" charset="0"/>
            </a:endParaRPr>
          </a:p>
          <a:p>
            <a:pPr algn="just" eaLnBrk="1" hangingPunct="1">
              <a:lnSpc>
                <a:spcPct val="114000"/>
              </a:lnSpc>
              <a:spcBef>
                <a:spcPts val="5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rPr>
              <a:t>当</a:t>
            </a:r>
            <a:r>
              <a:rPr lang="en-US" altLang="zh-CN" u="sng" dirty="0" smtClean="0">
                <a:latin typeface="Times New Roman" pitchFamily="18" charset="0"/>
              </a:rPr>
              <a:t>P</a:t>
            </a:r>
            <a:r>
              <a:rPr lang="zh-CN" altLang="en-US" u="sng" dirty="0" smtClean="0">
                <a:latin typeface="Times New Roman" pitchFamily="18" charset="0"/>
              </a:rPr>
              <a:t>执行到</a:t>
            </a:r>
            <a:r>
              <a:rPr lang="en-US" altLang="zh-CN" u="sng" dirty="0" err="1" smtClean="0">
                <a:latin typeface="Times New Roman" pitchFamily="18" charset="0"/>
              </a:rPr>
              <a:t>x.signal</a:t>
            </a:r>
            <a:r>
              <a:rPr lang="zh-CN" altLang="en-US" dirty="0" smtClean="0">
                <a:latin typeface="Times New Roman" pitchFamily="18" charset="0"/>
              </a:rPr>
              <a:t>时，可以</a:t>
            </a:r>
            <a:r>
              <a:rPr lang="en-US" altLang="zh-CN" dirty="0" smtClean="0">
                <a:latin typeface="Times New Roman" pitchFamily="18" charset="0"/>
              </a:rPr>
              <a:t>:</a:t>
            </a:r>
          </a:p>
          <a:p>
            <a:pPr algn="just" eaLnBrk="1" hangingPunct="1">
              <a:lnSpc>
                <a:spcPct val="114000"/>
              </a:lnSpc>
              <a:spcBef>
                <a:spcPts val="500"/>
              </a:spcBef>
              <a:buClrTx/>
              <a:buSzTx/>
              <a:buFontTx/>
              <a:buNone/>
            </a:pPr>
            <a:r>
              <a:rPr lang="en-US" altLang="zh-CN" dirty="0">
                <a:latin typeface="Times New Roman" pitchFamily="18" charset="0"/>
              </a:rPr>
              <a:t> </a:t>
            </a:r>
            <a:r>
              <a:rPr lang="en-US" altLang="zh-CN" dirty="0" smtClean="0">
                <a:latin typeface="Times New Roman" pitchFamily="18" charset="0"/>
              </a:rPr>
              <a:t>    (1) </a:t>
            </a:r>
            <a:r>
              <a:rPr lang="zh-CN" altLang="en-US" dirty="0" smtClean="0">
                <a:solidFill>
                  <a:schemeClr val="tx2"/>
                </a:solidFill>
                <a:latin typeface="Times New Roman" pitchFamily="18" charset="0"/>
              </a:rPr>
              <a:t>让</a:t>
            </a:r>
            <a:r>
              <a:rPr lang="en-US" altLang="zh-CN" dirty="0" smtClean="0">
                <a:solidFill>
                  <a:schemeClr val="tx2"/>
                </a:solidFill>
                <a:latin typeface="Times New Roman" pitchFamily="18" charset="0"/>
              </a:rPr>
              <a:t>P</a:t>
            </a:r>
            <a:r>
              <a:rPr lang="zh-CN" altLang="en-US" dirty="0">
                <a:solidFill>
                  <a:schemeClr val="tx2"/>
                </a:solidFill>
                <a:latin typeface="Times New Roman" pitchFamily="18" charset="0"/>
              </a:rPr>
              <a:t>等</a:t>
            </a:r>
            <a:r>
              <a:rPr lang="zh-CN" altLang="en-US" dirty="0" smtClean="0">
                <a:solidFill>
                  <a:schemeClr val="tx2"/>
                </a:solidFill>
                <a:latin typeface="Times New Roman" pitchFamily="18" charset="0"/>
              </a:rPr>
              <a:t>待，</a:t>
            </a:r>
            <a:r>
              <a:rPr lang="en-US" altLang="zh-CN" u="sng" dirty="0" smtClean="0">
                <a:solidFill>
                  <a:schemeClr val="tx2"/>
                </a:solidFill>
                <a:latin typeface="Times New Roman" pitchFamily="18" charset="0"/>
              </a:rPr>
              <a:t>Q</a:t>
            </a:r>
            <a:r>
              <a:rPr lang="zh-CN" altLang="en-US" u="sng" dirty="0" smtClean="0">
                <a:solidFill>
                  <a:schemeClr val="tx2"/>
                </a:solidFill>
                <a:latin typeface="Times New Roman" pitchFamily="18" charset="0"/>
              </a:rPr>
              <a:t>运行</a:t>
            </a:r>
            <a:r>
              <a:rPr lang="zh-CN" altLang="en-US" dirty="0" smtClean="0">
                <a:latin typeface="Times New Roman" pitchFamily="18" charset="0"/>
              </a:rPr>
              <a:t>，且直到</a:t>
            </a:r>
            <a:r>
              <a:rPr lang="en-US" altLang="zh-CN" dirty="0" smtClean="0">
                <a:latin typeface="Times New Roman" pitchFamily="18" charset="0"/>
              </a:rPr>
              <a:t>Q</a:t>
            </a:r>
            <a:r>
              <a:rPr lang="zh-CN" altLang="en-US" u="sng" dirty="0" smtClean="0">
                <a:latin typeface="Times New Roman" pitchFamily="18" charset="0"/>
              </a:rPr>
              <a:t>离开管程</a:t>
            </a:r>
            <a:r>
              <a:rPr lang="zh-CN" altLang="en-US" dirty="0" smtClean="0">
                <a:latin typeface="Times New Roman" pitchFamily="18" charset="0"/>
              </a:rPr>
              <a:t>或</a:t>
            </a:r>
            <a:r>
              <a:rPr lang="en-US" altLang="zh-CN" dirty="0" smtClean="0">
                <a:latin typeface="Times New Roman" pitchFamily="18" charset="0"/>
              </a:rPr>
              <a:t>Q</a:t>
            </a:r>
            <a:r>
              <a:rPr lang="zh-CN" altLang="en-US" dirty="0" smtClean="0">
                <a:latin typeface="Times New Roman" pitchFamily="18" charset="0"/>
              </a:rPr>
              <a:t>又执行了</a:t>
            </a:r>
            <a:r>
              <a:rPr lang="en-US" altLang="zh-CN" u="sng" dirty="0" err="1" smtClean="0">
                <a:latin typeface="Times New Roman" pitchFamily="18" charset="0"/>
              </a:rPr>
              <a:t>y.wait</a:t>
            </a:r>
            <a:r>
              <a:rPr lang="zh-CN" altLang="en-US" u="sng" dirty="0" smtClean="0">
                <a:latin typeface="Times New Roman" pitchFamily="18" charset="0"/>
              </a:rPr>
              <a:t>而阻塞</a:t>
            </a:r>
            <a:r>
              <a:rPr lang="en-US" altLang="zh-CN" u="sng" dirty="0" smtClean="0">
                <a:latin typeface="Times New Roman" pitchFamily="18" charset="0"/>
              </a:rPr>
              <a:t>(</a:t>
            </a:r>
            <a:r>
              <a:rPr lang="zh-CN" altLang="en-US" u="sng" dirty="0" smtClean="0">
                <a:latin typeface="Times New Roman" pitchFamily="18" charset="0"/>
              </a:rPr>
              <a:t>此时，只能让出管程给</a:t>
            </a:r>
            <a:r>
              <a:rPr lang="en-US" altLang="zh-CN" u="sng" dirty="0" smtClean="0">
                <a:latin typeface="Times New Roman" pitchFamily="18" charset="0"/>
              </a:rPr>
              <a:t>P)</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14000"/>
              </a:lnSpc>
              <a:spcBef>
                <a:spcPts val="500"/>
              </a:spcBef>
              <a:buClrTx/>
              <a:buSzTx/>
              <a:buFontTx/>
              <a:buNone/>
            </a:pPr>
            <a:r>
              <a:rPr lang="en-US" altLang="zh-CN" dirty="0">
                <a:latin typeface="Times New Roman" pitchFamily="18" charset="0"/>
              </a:rPr>
              <a:t> </a:t>
            </a:r>
            <a:r>
              <a:rPr lang="en-US" altLang="zh-CN" dirty="0" smtClean="0">
                <a:latin typeface="Times New Roman" pitchFamily="18" charset="0"/>
              </a:rPr>
              <a:t>     (2) </a:t>
            </a:r>
            <a:r>
              <a:rPr lang="zh-CN" altLang="en-US" dirty="0" smtClean="0">
                <a:solidFill>
                  <a:schemeClr val="tx2"/>
                </a:solidFill>
                <a:latin typeface="Times New Roman" pitchFamily="18" charset="0"/>
              </a:rPr>
              <a:t>让</a:t>
            </a:r>
            <a:r>
              <a:rPr lang="en-US" altLang="zh-CN" u="sng" dirty="0" smtClean="0">
                <a:solidFill>
                  <a:schemeClr val="tx2"/>
                </a:solidFill>
                <a:latin typeface="Times New Roman" pitchFamily="18" charset="0"/>
              </a:rPr>
              <a:t>Q</a:t>
            </a:r>
            <a:r>
              <a:rPr lang="zh-CN" altLang="en-US" u="sng" dirty="0" smtClean="0">
                <a:solidFill>
                  <a:schemeClr val="tx2"/>
                </a:solidFill>
                <a:latin typeface="Times New Roman" pitchFamily="18" charset="0"/>
              </a:rPr>
              <a:t>继续等待</a:t>
            </a:r>
            <a:r>
              <a:rPr lang="zh-CN" altLang="en-US" dirty="0" smtClean="0">
                <a:latin typeface="Times New Roman" pitchFamily="18" charset="0"/>
              </a:rPr>
              <a:t>，</a:t>
            </a:r>
            <a:r>
              <a:rPr lang="zh-CN" altLang="en-US" dirty="0">
                <a:latin typeface="Times New Roman" pitchFamily="18" charset="0"/>
              </a:rPr>
              <a:t>直</a:t>
            </a:r>
            <a:r>
              <a:rPr lang="zh-CN" altLang="en-US" dirty="0" smtClean="0">
                <a:latin typeface="Times New Roman" pitchFamily="18" charset="0"/>
              </a:rPr>
              <a:t>到</a:t>
            </a:r>
            <a:r>
              <a:rPr lang="en-US" altLang="zh-CN" dirty="0" smtClean="0">
                <a:latin typeface="Times New Roman" pitchFamily="18" charset="0"/>
              </a:rPr>
              <a:t>P</a:t>
            </a:r>
            <a:r>
              <a:rPr lang="zh-CN" altLang="en-US" u="sng" dirty="0" smtClean="0">
                <a:latin typeface="Times New Roman" pitchFamily="18" charset="0"/>
              </a:rPr>
              <a:t>离</a:t>
            </a:r>
            <a:r>
              <a:rPr lang="zh-CN" altLang="en-US" u="sng" dirty="0">
                <a:latin typeface="Times New Roman" pitchFamily="18" charset="0"/>
              </a:rPr>
              <a:t>开管程</a:t>
            </a:r>
            <a:r>
              <a:rPr lang="zh-CN" altLang="en-US" dirty="0" smtClean="0">
                <a:latin typeface="Times New Roman" pitchFamily="18" charset="0"/>
              </a:rPr>
              <a:t>或</a:t>
            </a:r>
            <a:r>
              <a:rPr lang="en-US" altLang="zh-CN" dirty="0" smtClean="0">
                <a:latin typeface="Times New Roman" pitchFamily="18" charset="0"/>
              </a:rPr>
              <a:t>P</a:t>
            </a:r>
            <a:r>
              <a:rPr lang="zh-CN" altLang="en-US" dirty="0" smtClean="0">
                <a:latin typeface="Times New Roman" pitchFamily="18" charset="0"/>
              </a:rPr>
              <a:t>又</a:t>
            </a:r>
            <a:r>
              <a:rPr lang="zh-CN" altLang="en-US" dirty="0">
                <a:latin typeface="Times New Roman" pitchFamily="18" charset="0"/>
              </a:rPr>
              <a:t>执行了</a:t>
            </a:r>
            <a:r>
              <a:rPr lang="en-US" altLang="zh-CN" u="sng" dirty="0" err="1">
                <a:latin typeface="Times New Roman" pitchFamily="18" charset="0"/>
              </a:rPr>
              <a:t>y.wait</a:t>
            </a:r>
            <a:r>
              <a:rPr lang="zh-CN" altLang="en-US" u="sng" dirty="0">
                <a:latin typeface="Times New Roman" pitchFamily="18" charset="0"/>
              </a:rPr>
              <a:t>而阻</a:t>
            </a:r>
            <a:r>
              <a:rPr lang="zh-CN" altLang="en-US" u="sng" dirty="0" smtClean="0">
                <a:latin typeface="Times New Roman" pitchFamily="18" charset="0"/>
              </a:rPr>
              <a:t>塞</a:t>
            </a:r>
            <a:r>
              <a:rPr lang="en-US" altLang="zh-CN" u="sng" dirty="0">
                <a:latin typeface="Times New Roman" pitchFamily="18" charset="0"/>
              </a:rPr>
              <a:t>(</a:t>
            </a:r>
            <a:r>
              <a:rPr lang="zh-CN" altLang="en-US" u="sng" dirty="0">
                <a:latin typeface="Times New Roman" pitchFamily="18" charset="0"/>
              </a:rPr>
              <a:t>此时，只能让出管程</a:t>
            </a:r>
            <a:r>
              <a:rPr lang="zh-CN" altLang="en-US" u="sng" dirty="0" smtClean="0">
                <a:latin typeface="Times New Roman" pitchFamily="18" charset="0"/>
              </a:rPr>
              <a:t>给</a:t>
            </a:r>
            <a:r>
              <a:rPr lang="en-US" altLang="zh-CN" u="sng" dirty="0" smtClean="0">
                <a:latin typeface="Times New Roman" pitchFamily="18" charset="0"/>
              </a:rPr>
              <a:t>Q) </a:t>
            </a:r>
            <a:r>
              <a:rPr lang="zh-CN" altLang="en-US" dirty="0" smtClean="0">
                <a:latin typeface="Times New Roman" pitchFamily="18" charset="0"/>
              </a:rPr>
              <a:t>。</a:t>
            </a:r>
            <a:endParaRPr lang="zh-CN" altLang="en-US" dirty="0">
              <a:latin typeface="Times New Roman" pitchFamily="18" charset="0"/>
            </a:endParaRPr>
          </a:p>
        </p:txBody>
      </p:sp>
      <p:cxnSp>
        <p:nvCxnSpPr>
          <p:cNvPr id="5" name="直接箭头连接符 4"/>
          <p:cNvCxnSpPr/>
          <p:nvPr/>
        </p:nvCxnSpPr>
        <p:spPr bwMode="auto">
          <a:xfrm>
            <a:off x="1403648" y="4221088"/>
            <a:ext cx="1512168" cy="288032"/>
          </a:xfrm>
          <a:prstGeom prst="straightConnector1">
            <a:avLst/>
          </a:prstGeom>
          <a:noFill/>
          <a:ln w="9525" cap="flat" cmpd="sng" algn="ctr">
            <a:solidFill>
              <a:srgbClr val="FFFF00"/>
            </a:solidFill>
            <a:prstDash val="solid"/>
            <a:round/>
            <a:headEnd type="none" w="med" len="med"/>
            <a:tailEnd type="arrow"/>
          </a:ln>
          <a:effectLst/>
        </p:spPr>
      </p:cxnSp>
      <p:cxnSp>
        <p:nvCxnSpPr>
          <p:cNvPr id="11" name="直接箭头连接符 10"/>
          <p:cNvCxnSpPr/>
          <p:nvPr/>
        </p:nvCxnSpPr>
        <p:spPr bwMode="auto">
          <a:xfrm>
            <a:off x="1187624" y="4221088"/>
            <a:ext cx="648072" cy="1080120"/>
          </a:xfrm>
          <a:prstGeom prst="straightConnector1">
            <a:avLst/>
          </a:prstGeom>
          <a:noFill/>
          <a:ln w="9525" cap="flat" cmpd="sng" algn="ctr">
            <a:solidFill>
              <a:srgbClr val="FFFF00"/>
            </a:solidFill>
            <a:prstDash val="solid"/>
            <a:round/>
            <a:headEnd type="none" w="med" len="med"/>
            <a:tailEnd type="arrow"/>
          </a:ln>
          <a:effectLst/>
        </p:spPr>
      </p:cxnSp>
    </p:spTree>
    <p:extLst>
      <p:ext uri="{BB962C8B-B14F-4D97-AF65-F5344CB8AC3E}">
        <p14:creationId xmlns:p14="http://schemas.microsoft.com/office/powerpoint/2010/main" val="2487715386"/>
      </p:ext>
    </p:extLst>
  </p:cSld>
  <p:clrMapOvr>
    <a:masterClrMapping/>
  </p:clrMapOvr>
  <p:transition>
    <p:pull dir="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73F62923-0AC8-46D6-A5B7-81D70251D141}" type="datetime8">
              <a:rPr kumimoji="0" lang="zh-CN" altLang="en-US" sz="1400" smtClean="0"/>
              <a:t>2022年3月16日12时44分</a:t>
            </a:fld>
            <a:endParaRPr kumimoji="0" lang="en-US" altLang="zh-CN" sz="1400" smtClean="0"/>
          </a:p>
        </p:txBody>
      </p:sp>
      <p:sp>
        <p:nvSpPr>
          <p:cNvPr id="1413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1316" name="Text Box 4"/>
          <p:cNvSpPr txBox="1">
            <a:spLocks noChangeArrowheads="1"/>
          </p:cNvSpPr>
          <p:nvPr/>
        </p:nvSpPr>
        <p:spPr bwMode="auto">
          <a:xfrm>
            <a:off x="500063" y="263889"/>
            <a:ext cx="73580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smtClean="0">
                <a:solidFill>
                  <a:schemeClr val="tx2"/>
                </a:solidFill>
                <a:latin typeface="Times New Roman" pitchFamily="18" charset="0"/>
              </a:rPr>
              <a:t>          2.5 </a:t>
            </a:r>
            <a:r>
              <a:rPr lang="zh-CN" altLang="en-US" sz="2800" b="1" dirty="0">
                <a:solidFill>
                  <a:schemeClr val="tx2"/>
                </a:solidFill>
                <a:latin typeface="Times New Roman" pitchFamily="18" charset="0"/>
              </a:rPr>
              <a:t>经典的</a:t>
            </a:r>
            <a:r>
              <a:rPr lang="zh-CN" altLang="en-US" sz="2800" b="1" u="sng" dirty="0">
                <a:solidFill>
                  <a:schemeClr val="tx2"/>
                </a:solidFill>
                <a:latin typeface="Times New Roman" pitchFamily="18" charset="0"/>
              </a:rPr>
              <a:t>进程同步问题</a:t>
            </a:r>
            <a:r>
              <a:rPr lang="zh-CN" altLang="en-US" sz="2800" b="1" dirty="0">
                <a:latin typeface="Times New Roman" pitchFamily="18" charset="0"/>
              </a:rPr>
              <a:t> </a:t>
            </a:r>
            <a:r>
              <a:rPr lang="en-US" altLang="zh-CN" sz="2800" b="1" dirty="0">
                <a:latin typeface="Times New Roman" pitchFamily="18" charset="0"/>
              </a:rPr>
              <a:t>(</a:t>
            </a:r>
            <a:r>
              <a:rPr lang="zh-CN" altLang="en-US" sz="2800" b="1" dirty="0">
                <a:solidFill>
                  <a:srgbClr val="FF0000"/>
                </a:solidFill>
                <a:latin typeface="Times New Roman" pitchFamily="18" charset="0"/>
              </a:rPr>
              <a:t>信号量</a:t>
            </a:r>
            <a:r>
              <a:rPr lang="zh-CN" altLang="en-US" sz="2800" b="1" dirty="0">
                <a:latin typeface="Times New Roman" pitchFamily="18" charset="0"/>
              </a:rPr>
              <a:t>应用）</a:t>
            </a:r>
          </a:p>
        </p:txBody>
      </p:sp>
      <p:sp>
        <p:nvSpPr>
          <p:cNvPr id="141317" name="Text Box 5"/>
          <p:cNvSpPr txBox="1">
            <a:spLocks noChangeArrowheads="1"/>
          </p:cNvSpPr>
          <p:nvPr/>
        </p:nvSpPr>
        <p:spPr bwMode="auto">
          <a:xfrm>
            <a:off x="641458" y="908720"/>
            <a:ext cx="7772400" cy="4653582"/>
          </a:xfrm>
          <a:prstGeom prst="rect">
            <a:avLst/>
          </a:prstGeom>
          <a:noFill/>
          <a:ln w="9525">
            <a:noFill/>
            <a:miter lim="800000"/>
            <a:headEnd/>
            <a:tailEnd/>
          </a:ln>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sz="2800" b="1" dirty="0">
                <a:latin typeface="Times New Roman" pitchFamily="18" charset="0"/>
              </a:rPr>
              <a:t>       </a:t>
            </a:r>
            <a:r>
              <a:rPr lang="en-US" altLang="zh-CN" sz="2800" b="1" dirty="0" smtClean="0">
                <a:solidFill>
                  <a:schemeClr val="tx2"/>
                </a:solidFill>
                <a:latin typeface="Times New Roman" pitchFamily="18" charset="0"/>
              </a:rPr>
              <a:t>2.5.1 </a:t>
            </a:r>
            <a:r>
              <a:rPr lang="zh-CN" altLang="en-US" sz="2800" b="1" dirty="0">
                <a:solidFill>
                  <a:schemeClr val="tx2"/>
                </a:solidFill>
                <a:latin typeface="Times New Roman" pitchFamily="18" charset="0"/>
              </a:rPr>
              <a:t>生产者</a:t>
            </a:r>
            <a:r>
              <a:rPr lang="en-US" altLang="zh-CN" sz="2800" b="1" dirty="0">
                <a:solidFill>
                  <a:schemeClr val="tx2"/>
                </a:solidFill>
                <a:latin typeface="Courier New" pitchFamily="49" charset="0"/>
              </a:rPr>
              <a:t>—</a:t>
            </a:r>
            <a:r>
              <a:rPr lang="zh-CN" altLang="en-US" sz="2800" b="1" dirty="0">
                <a:solidFill>
                  <a:schemeClr val="tx2"/>
                </a:solidFill>
                <a:latin typeface="Times New Roman" pitchFamily="18" charset="0"/>
              </a:rPr>
              <a:t>消费者问题</a:t>
            </a:r>
            <a:r>
              <a:rPr lang="zh-CN" altLang="en-US" sz="2800" b="1" dirty="0">
                <a:latin typeface="Times New Roman" pitchFamily="18" charset="0"/>
              </a:rPr>
              <a:t></a:t>
            </a:r>
          </a:p>
          <a:p>
            <a:pPr algn="just" eaLnBrk="1" hangingPunct="1">
              <a:lnSpc>
                <a:spcPct val="125000"/>
              </a:lnSpc>
              <a:spcBef>
                <a:spcPts val="660"/>
              </a:spcBef>
              <a:buClrTx/>
              <a:buSzTx/>
            </a:pPr>
            <a:r>
              <a:rPr lang="zh-CN" altLang="en-US" dirty="0" smtClean="0">
                <a:latin typeface="Times New Roman" pitchFamily="18" charset="0"/>
              </a:rPr>
              <a:t>    </a:t>
            </a:r>
            <a:r>
              <a:rPr lang="zh-CN" altLang="en-US" sz="2600" b="1" dirty="0" smtClean="0">
                <a:latin typeface="Times New Roman" pitchFamily="18" charset="0"/>
              </a:rPr>
              <a:t>生</a:t>
            </a:r>
            <a:r>
              <a:rPr lang="zh-CN" altLang="en-US" sz="2600" b="1" dirty="0">
                <a:latin typeface="Times New Roman" pitchFamily="18" charset="0"/>
              </a:rPr>
              <a:t>产者</a:t>
            </a:r>
            <a:r>
              <a:rPr lang="en-US" altLang="zh-CN" sz="2600" b="1" dirty="0">
                <a:latin typeface="Courier New" pitchFamily="49" charset="0"/>
              </a:rPr>
              <a:t>—</a:t>
            </a:r>
            <a:r>
              <a:rPr lang="zh-CN" altLang="en-US" sz="2600" b="1" dirty="0">
                <a:latin typeface="Times New Roman" pitchFamily="18" charset="0"/>
              </a:rPr>
              <a:t>消费者问</a:t>
            </a:r>
            <a:r>
              <a:rPr lang="zh-CN" altLang="en-US" sz="2600" b="1" dirty="0" smtClean="0">
                <a:latin typeface="Times New Roman" pitchFamily="18" charset="0"/>
              </a:rPr>
              <a:t>题：</a:t>
            </a:r>
            <a:r>
              <a:rPr lang="zh-CN" altLang="en-US" sz="2600" dirty="0" smtClean="0">
                <a:latin typeface="Times New Roman" pitchFamily="18" charset="0"/>
              </a:rPr>
              <a:t>它</a:t>
            </a:r>
            <a:r>
              <a:rPr lang="zh-CN" altLang="en-US" dirty="0" smtClean="0">
                <a:latin typeface="Times New Roman" pitchFamily="18" charset="0"/>
              </a:rPr>
              <a:t>是对</a:t>
            </a:r>
            <a:r>
              <a:rPr lang="zh-CN" altLang="en-US" dirty="0">
                <a:latin typeface="Times New Roman" pitchFamily="18" charset="0"/>
              </a:rPr>
              <a:t>进</a:t>
            </a:r>
            <a:r>
              <a:rPr lang="zh-CN" altLang="en-US" dirty="0" smtClean="0">
                <a:latin typeface="Times New Roman" pitchFamily="18" charset="0"/>
              </a:rPr>
              <a:t>程之间相</a:t>
            </a:r>
            <a:r>
              <a:rPr lang="zh-CN" altLang="en-US" dirty="0">
                <a:latin typeface="Times New Roman" pitchFamily="18" charset="0"/>
              </a:rPr>
              <a:t>互合</a:t>
            </a:r>
            <a:r>
              <a:rPr lang="zh-CN" altLang="en-US" dirty="0" smtClean="0">
                <a:latin typeface="Times New Roman" pitchFamily="18" charset="0"/>
              </a:rPr>
              <a:t>作的</a:t>
            </a:r>
            <a:r>
              <a:rPr lang="zh-CN" altLang="en-US" dirty="0">
                <a:latin typeface="Times New Roman" pitchFamily="18" charset="0"/>
              </a:rPr>
              <a:t>一种抽</a:t>
            </a:r>
            <a:r>
              <a:rPr lang="zh-CN" altLang="en-US" dirty="0" smtClean="0">
                <a:latin typeface="Times New Roman" pitchFamily="18" charset="0"/>
              </a:rPr>
              <a:t>象</a:t>
            </a:r>
            <a:r>
              <a:rPr lang="en-US" altLang="zh-CN" dirty="0" smtClean="0">
                <a:latin typeface="Times New Roman" pitchFamily="18" charset="0"/>
              </a:rPr>
              <a:t>---</a:t>
            </a:r>
            <a:r>
              <a:rPr lang="zh-CN" altLang="en-US" dirty="0" smtClean="0">
                <a:latin typeface="Times New Roman" pitchFamily="18" charset="0"/>
              </a:rPr>
              <a:t>谁在</a:t>
            </a:r>
            <a:r>
              <a:rPr lang="zh-CN" altLang="en-US" u="sng" dirty="0" smtClean="0">
                <a:latin typeface="Times New Roman" pitchFamily="18" charset="0"/>
              </a:rPr>
              <a:t>产生数据</a:t>
            </a:r>
            <a:r>
              <a:rPr lang="zh-CN" altLang="en-US" b="1" baseline="30000" dirty="0" smtClean="0">
                <a:latin typeface="Times New Roman" pitchFamily="18" charset="0"/>
              </a:rPr>
              <a:t>生产者</a:t>
            </a:r>
            <a:r>
              <a:rPr lang="zh-CN" altLang="en-US" dirty="0" smtClean="0">
                <a:latin typeface="Times New Roman" pitchFamily="18" charset="0"/>
              </a:rPr>
              <a:t>，谁在</a:t>
            </a:r>
            <a:r>
              <a:rPr lang="zh-CN" altLang="en-US" u="sng" dirty="0" smtClean="0">
                <a:latin typeface="Times New Roman" pitchFamily="18" charset="0"/>
              </a:rPr>
              <a:t>使用数据</a:t>
            </a:r>
            <a:r>
              <a:rPr lang="zh-CN" altLang="en-US" b="1" baseline="30000" dirty="0" smtClean="0">
                <a:latin typeface="Times New Roman" pitchFamily="18" charset="0"/>
              </a:rPr>
              <a:t>消费者</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25000"/>
              </a:lnSpc>
              <a:spcBef>
                <a:spcPts val="660"/>
              </a:spcBef>
              <a:buClrTx/>
              <a:buSzTx/>
            </a:pPr>
            <a:r>
              <a:rPr lang="en-US" altLang="zh-CN" dirty="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rPr>
              <a:t>例</a:t>
            </a:r>
            <a:r>
              <a:rPr lang="zh-CN" altLang="en-US" dirty="0">
                <a:latin typeface="Times New Roman" pitchFamily="18" charset="0"/>
              </a:rPr>
              <a:t>如， 在</a:t>
            </a:r>
            <a:r>
              <a:rPr lang="zh-CN" altLang="en-US" b="1" u="sng" dirty="0">
                <a:latin typeface="Times New Roman" pitchFamily="18" charset="0"/>
              </a:rPr>
              <a:t>输入时</a:t>
            </a:r>
            <a:r>
              <a:rPr lang="zh-CN" altLang="en-US" dirty="0">
                <a:latin typeface="Times New Roman" pitchFamily="18" charset="0"/>
              </a:rPr>
              <a:t>，</a:t>
            </a:r>
            <a:r>
              <a:rPr lang="zh-CN" altLang="en-US" u="sng" dirty="0">
                <a:latin typeface="Times New Roman" pitchFamily="18" charset="0"/>
              </a:rPr>
              <a:t>输入进程</a:t>
            </a:r>
            <a:r>
              <a:rPr lang="zh-CN" altLang="en-US" dirty="0">
                <a:latin typeface="Times New Roman" pitchFamily="18" charset="0"/>
              </a:rPr>
              <a:t>是生产者，</a:t>
            </a:r>
            <a:r>
              <a:rPr lang="zh-CN" altLang="en-US" u="sng" dirty="0">
                <a:latin typeface="Times New Roman" pitchFamily="18" charset="0"/>
              </a:rPr>
              <a:t>计算进程</a:t>
            </a:r>
            <a:r>
              <a:rPr lang="zh-CN" altLang="en-US" dirty="0">
                <a:latin typeface="Times New Roman" pitchFamily="18" charset="0"/>
              </a:rPr>
              <a:t>是消费者</a:t>
            </a:r>
            <a:r>
              <a:rPr lang="zh-CN" altLang="en-US" dirty="0" smtClean="0">
                <a:latin typeface="Times New Roman" pitchFamily="18" charset="0"/>
              </a:rPr>
              <a:t>；在</a:t>
            </a:r>
            <a:r>
              <a:rPr lang="zh-CN" altLang="en-US" b="1" u="sng" dirty="0">
                <a:latin typeface="Times New Roman" pitchFamily="18" charset="0"/>
              </a:rPr>
              <a:t>输出时</a:t>
            </a:r>
            <a:r>
              <a:rPr lang="zh-CN" altLang="en-US" dirty="0">
                <a:latin typeface="Times New Roman" pitchFamily="18" charset="0"/>
              </a:rPr>
              <a:t>，则</a:t>
            </a:r>
            <a:r>
              <a:rPr lang="zh-CN" altLang="en-US" u="sng" dirty="0">
                <a:latin typeface="Times New Roman" pitchFamily="18" charset="0"/>
              </a:rPr>
              <a:t>计算进程</a:t>
            </a:r>
            <a:r>
              <a:rPr lang="zh-CN" altLang="en-US" dirty="0">
                <a:latin typeface="Times New Roman" pitchFamily="18" charset="0"/>
              </a:rPr>
              <a:t>是生产者，而</a:t>
            </a:r>
            <a:r>
              <a:rPr lang="zh-CN" altLang="en-US" u="sng" dirty="0">
                <a:latin typeface="Times New Roman" pitchFamily="18" charset="0"/>
              </a:rPr>
              <a:t>打印进程</a:t>
            </a:r>
            <a:r>
              <a:rPr lang="zh-CN" altLang="en-US" dirty="0">
                <a:latin typeface="Times New Roman" pitchFamily="18" charset="0"/>
              </a:rPr>
              <a:t>是消费</a:t>
            </a:r>
            <a:r>
              <a:rPr lang="zh-CN" altLang="en-US" dirty="0" smtClean="0">
                <a:latin typeface="Times New Roman" pitchFamily="18" charset="0"/>
              </a:rPr>
              <a:t>者。 </a:t>
            </a:r>
            <a:endParaRPr lang="zh-CN" altLang="en-US" dirty="0">
              <a:latin typeface="Times New Roman" pitchFamily="18" charset="0"/>
            </a:endParaRPr>
          </a:p>
          <a:p>
            <a:pPr algn="just" eaLnBrk="1" hangingPunct="1">
              <a:lnSpc>
                <a:spcPct val="125000"/>
              </a:lnSpc>
              <a:spcBef>
                <a:spcPts val="660"/>
              </a:spcBef>
              <a:buClrTx/>
              <a:buSzTx/>
              <a:buFontTx/>
              <a:buNone/>
            </a:pPr>
            <a:r>
              <a:rPr lang="zh-CN" altLang="en-US" dirty="0" smtClean="0">
                <a:latin typeface="Times New Roman" pitchFamily="18" charset="0"/>
              </a:rPr>
              <a:t>    前面已</a:t>
            </a:r>
            <a:r>
              <a:rPr lang="zh-CN" altLang="en-US" dirty="0">
                <a:latin typeface="Times New Roman" pitchFamily="18" charset="0"/>
              </a:rPr>
              <a:t>经对生产者</a:t>
            </a:r>
            <a:r>
              <a:rPr lang="en-US" altLang="zh-CN" dirty="0">
                <a:latin typeface="Courier New" pitchFamily="49" charset="0"/>
              </a:rPr>
              <a:t>—</a:t>
            </a:r>
            <a:r>
              <a:rPr lang="zh-CN" altLang="en-US" dirty="0">
                <a:latin typeface="Times New Roman" pitchFamily="18" charset="0"/>
              </a:rPr>
              <a:t>消费者问</a:t>
            </a:r>
            <a:r>
              <a:rPr lang="zh-CN" altLang="en-US" dirty="0" smtClean="0">
                <a:latin typeface="Times New Roman" pitchFamily="18" charset="0"/>
              </a:rPr>
              <a:t>题做</a:t>
            </a:r>
            <a:r>
              <a:rPr lang="zh-CN" altLang="en-US" dirty="0">
                <a:latin typeface="Times New Roman" pitchFamily="18" charset="0"/>
              </a:rPr>
              <a:t>了一些描述，但未考虑进程的互斥与同步问题，因而造成</a:t>
            </a:r>
            <a:r>
              <a:rPr lang="zh-CN" altLang="en-US" dirty="0" smtClean="0">
                <a:latin typeface="Times New Roman" pitchFamily="18" charset="0"/>
              </a:rPr>
              <a:t>了</a:t>
            </a:r>
            <a:r>
              <a:rPr lang="zh-CN" altLang="en-US" u="sng" dirty="0" smtClean="0">
                <a:solidFill>
                  <a:srgbClr val="FFFF00"/>
                </a:solidFill>
                <a:latin typeface="Times New Roman" pitchFamily="18" charset="0"/>
              </a:rPr>
              <a:t>“</a:t>
            </a:r>
            <a:r>
              <a:rPr lang="en-US" altLang="zh-CN" u="sng" dirty="0" smtClean="0">
                <a:solidFill>
                  <a:srgbClr val="FFFF00"/>
                </a:solidFill>
                <a:latin typeface="Times New Roman" pitchFamily="18" charset="0"/>
              </a:rPr>
              <a:t>4</a:t>
            </a:r>
            <a:r>
              <a:rPr lang="zh-CN" altLang="en-US" u="sng" dirty="0" smtClean="0">
                <a:solidFill>
                  <a:srgbClr val="FFFF00"/>
                </a:solidFill>
                <a:latin typeface="Times New Roman" pitchFamily="18" charset="0"/>
              </a:rPr>
              <a:t>个”问题</a:t>
            </a:r>
            <a:r>
              <a:rPr lang="zh-CN" altLang="en-US" dirty="0" smtClean="0">
                <a:latin typeface="Times New Roman" pitchFamily="18" charset="0"/>
              </a:rPr>
              <a:t>。回顾一下：</a:t>
            </a:r>
            <a:endParaRPr lang="zh-CN" altLang="en-US" dirty="0">
              <a:latin typeface="Times New Roman" pitchFamily="18" charset="0"/>
            </a:endParaRPr>
          </a:p>
        </p:txBody>
      </p:sp>
      <p:sp>
        <p:nvSpPr>
          <p:cNvPr id="2" name="下箭头 1"/>
          <p:cNvSpPr/>
          <p:nvPr/>
        </p:nvSpPr>
        <p:spPr bwMode="auto">
          <a:xfrm>
            <a:off x="1835696" y="5085184"/>
            <a:ext cx="288032" cy="477118"/>
          </a:xfrm>
          <a:prstGeom prst="downArrow">
            <a:avLst/>
          </a:prstGeom>
          <a:solidFill>
            <a:srgbClr val="F38635"/>
          </a:solidFill>
          <a:ln w="9525" cap="flat" cmpd="sng" algn="ctr">
            <a:solidFill>
              <a:schemeClr val="tx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87B4C48-68A5-42A7-BC6B-103A6AC34E03}" type="datetime8">
              <a:rPr kumimoji="0" lang="zh-CN" altLang="en-US" sz="1400" smtClean="0"/>
              <a:t>2022年3月16日12时44分</a:t>
            </a:fld>
            <a:endParaRPr kumimoji="0" lang="en-US" altLang="zh-CN" sz="1400" smtClean="0"/>
          </a:p>
        </p:txBody>
      </p:sp>
      <p:sp>
        <p:nvSpPr>
          <p:cNvPr id="1433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3364" name="Text Box 4"/>
          <p:cNvSpPr txBox="1">
            <a:spLocks noChangeArrowheads="1"/>
          </p:cNvSpPr>
          <p:nvPr/>
        </p:nvSpPr>
        <p:spPr bwMode="auto">
          <a:xfrm>
            <a:off x="251520" y="280894"/>
            <a:ext cx="8640960" cy="64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500" dirty="0" err="1" smtClean="0">
                <a:latin typeface="Times New Roman" pitchFamily="18" charset="0"/>
              </a:rPr>
              <a:t>int</a:t>
            </a:r>
            <a:r>
              <a:rPr lang="en-US" altLang="zh-CN" sz="2500" dirty="0" smtClean="0">
                <a:latin typeface="Times New Roman" pitchFamily="18" charset="0"/>
              </a:rPr>
              <a:t>   </a:t>
            </a:r>
            <a:r>
              <a:rPr lang="en-US" altLang="zh-CN" sz="2500" dirty="0">
                <a:latin typeface="Times New Roman" pitchFamily="18" charset="0"/>
              </a:rPr>
              <a:t>in = 0,   out = 0</a:t>
            </a:r>
            <a:r>
              <a:rPr lang="en-US" altLang="zh-CN" sz="2500" dirty="0" smtClean="0">
                <a:latin typeface="Times New Roman" pitchFamily="18" charset="0"/>
              </a:rPr>
              <a:t>;</a:t>
            </a:r>
            <a:r>
              <a:rPr lang="en-US" altLang="zh-CN" sz="2500" dirty="0">
                <a:latin typeface="Times New Roman" pitchFamily="18" charset="0"/>
              </a:rPr>
              <a:t> </a:t>
            </a:r>
            <a:r>
              <a:rPr lang="en-US" altLang="zh-CN" sz="2500" dirty="0" smtClean="0">
                <a:latin typeface="Times New Roman" pitchFamily="18" charset="0"/>
              </a:rPr>
              <a:t> </a:t>
            </a:r>
            <a:r>
              <a:rPr lang="en-US" altLang="zh-CN" sz="2200" dirty="0" smtClean="0">
                <a:latin typeface="Times New Roman" pitchFamily="18" charset="0"/>
              </a:rPr>
              <a:t>// in, out: </a:t>
            </a:r>
            <a:r>
              <a:rPr lang="zh-CN" altLang="en-US" sz="2200" b="1" dirty="0" smtClean="0">
                <a:solidFill>
                  <a:schemeClr val="tx2"/>
                </a:solidFill>
                <a:latin typeface="Times New Roman" pitchFamily="18" charset="0"/>
              </a:rPr>
              <a:t>共享变量</a:t>
            </a:r>
            <a:r>
              <a:rPr lang="en-US" altLang="zh-CN" sz="2200" dirty="0" smtClean="0">
                <a:latin typeface="Times New Roman" pitchFamily="18" charset="0"/>
              </a:rPr>
              <a:t>-&gt;</a:t>
            </a:r>
            <a:r>
              <a:rPr lang="zh-CN" altLang="en-US" sz="2200" dirty="0">
                <a:latin typeface="Times New Roman" pitchFamily="18" charset="0"/>
              </a:rPr>
              <a:t>互</a:t>
            </a:r>
            <a:r>
              <a:rPr lang="zh-CN" altLang="en-US" sz="2200" dirty="0" smtClean="0">
                <a:latin typeface="Times New Roman" pitchFamily="18" charset="0"/>
              </a:rPr>
              <a:t>斥</a:t>
            </a:r>
            <a:r>
              <a:rPr lang="zh-CN" altLang="en-US" sz="2200" dirty="0">
                <a:latin typeface="Times New Roman" pitchFamily="18" charset="0"/>
              </a:rPr>
              <a:t>访</a:t>
            </a:r>
            <a:r>
              <a:rPr lang="zh-CN" altLang="en-US" sz="2200" dirty="0" smtClean="0">
                <a:latin typeface="Times New Roman" pitchFamily="18" charset="0"/>
              </a:rPr>
              <a:t>问</a:t>
            </a:r>
            <a:r>
              <a:rPr lang="en-US" altLang="zh-CN" sz="2200" dirty="0" smtClean="0">
                <a:latin typeface="Times New Roman" pitchFamily="18" charset="0"/>
              </a:rPr>
              <a:t>-&gt;wait( ) </a:t>
            </a:r>
            <a:endParaRPr lang="en-US" altLang="zh-CN" sz="2200" dirty="0">
              <a:latin typeface="Times New Roman" pitchFamily="18" charset="0"/>
            </a:endParaRPr>
          </a:p>
          <a:p>
            <a:pPr eaLnBrk="1" hangingPunct="1">
              <a:lnSpc>
                <a:spcPct val="100000"/>
              </a:lnSpc>
              <a:spcBef>
                <a:spcPct val="0"/>
              </a:spcBef>
              <a:buClrTx/>
              <a:buSzTx/>
            </a:pPr>
            <a:r>
              <a:rPr lang="en-US" altLang="zh-CN" sz="2500" dirty="0">
                <a:latin typeface="Times New Roman" pitchFamily="18" charset="0"/>
              </a:rPr>
              <a:t>item   buffer</a:t>
            </a:r>
            <a:r>
              <a:rPr lang="zh-CN" altLang="en-US" sz="2500" dirty="0">
                <a:latin typeface="Times New Roman" pitchFamily="18" charset="0"/>
              </a:rPr>
              <a:t>［</a:t>
            </a:r>
            <a:r>
              <a:rPr lang="en-US" altLang="zh-CN" sz="2500" dirty="0">
                <a:latin typeface="Times New Roman" pitchFamily="18" charset="0"/>
              </a:rPr>
              <a:t>n</a:t>
            </a:r>
            <a:r>
              <a:rPr lang="zh-CN" altLang="en-US" sz="2500" dirty="0">
                <a:latin typeface="Times New Roman" pitchFamily="18" charset="0"/>
              </a:rPr>
              <a:t>］</a:t>
            </a:r>
            <a:r>
              <a:rPr lang="en-US" altLang="zh-CN" sz="2500" dirty="0">
                <a:latin typeface="Times New Roman" pitchFamily="18" charset="0"/>
              </a:rPr>
              <a:t>;</a:t>
            </a:r>
            <a:r>
              <a:rPr lang="en-US" altLang="zh-CN" sz="2200" dirty="0">
                <a:latin typeface="Times New Roman" pitchFamily="18" charset="0"/>
              </a:rPr>
              <a:t>// buffer[</a:t>
            </a:r>
            <a:r>
              <a:rPr lang="en-US" altLang="zh-CN" sz="2200" dirty="0" err="1">
                <a:latin typeface="Times New Roman" pitchFamily="18" charset="0"/>
              </a:rPr>
              <a:t>i</a:t>
            </a:r>
            <a:r>
              <a:rPr lang="en-US" altLang="zh-CN" sz="2200" dirty="0">
                <a:latin typeface="Times New Roman" pitchFamily="18" charset="0"/>
              </a:rPr>
              <a:t>]: </a:t>
            </a:r>
            <a:r>
              <a:rPr lang="zh-CN" altLang="en-US" sz="2200" b="1" dirty="0">
                <a:solidFill>
                  <a:schemeClr val="tx2"/>
                </a:solidFill>
                <a:latin typeface="Times New Roman" pitchFamily="18" charset="0"/>
              </a:rPr>
              <a:t>共享变量</a:t>
            </a:r>
            <a:r>
              <a:rPr lang="en-US" altLang="zh-CN" sz="2200" dirty="0">
                <a:latin typeface="Times New Roman" pitchFamily="18" charset="0"/>
              </a:rPr>
              <a:t>-&gt;</a:t>
            </a:r>
            <a:r>
              <a:rPr lang="zh-CN" altLang="en-US" sz="2200" dirty="0">
                <a:latin typeface="Times New Roman" pitchFamily="18" charset="0"/>
              </a:rPr>
              <a:t>互斥访问</a:t>
            </a:r>
            <a:r>
              <a:rPr lang="en-US" altLang="zh-CN" sz="2200" dirty="0">
                <a:latin typeface="Times New Roman" pitchFamily="18" charset="0"/>
              </a:rPr>
              <a:t>-&gt;wait( )        </a:t>
            </a:r>
          </a:p>
          <a:p>
            <a:pPr eaLnBrk="1" hangingPunct="1">
              <a:lnSpc>
                <a:spcPct val="100000"/>
              </a:lnSpc>
              <a:spcBef>
                <a:spcPct val="0"/>
              </a:spcBef>
              <a:buClrTx/>
              <a:buSzTx/>
              <a:buFontTx/>
              <a:buNone/>
            </a:pPr>
            <a:r>
              <a:rPr lang="en-US" altLang="zh-CN" sz="2500" dirty="0" smtClean="0">
                <a:latin typeface="Times New Roman" pitchFamily="18" charset="0"/>
              </a:rPr>
              <a:t>semaphore  </a:t>
            </a:r>
            <a:r>
              <a:rPr lang="en-US" altLang="zh-CN" sz="2500" dirty="0" err="1" smtClean="0">
                <a:latin typeface="Times New Roman" pitchFamily="18" charset="0"/>
              </a:rPr>
              <a:t>mutex</a:t>
            </a:r>
            <a:r>
              <a:rPr lang="en-US" altLang="zh-CN" sz="2500" dirty="0" smtClean="0">
                <a:latin typeface="Times New Roman" pitchFamily="18" charset="0"/>
              </a:rPr>
              <a:t> = 1</a:t>
            </a:r>
            <a:r>
              <a:rPr lang="en-US" altLang="zh-CN" sz="2200" dirty="0">
                <a:latin typeface="Times New Roman" pitchFamily="18" charset="0"/>
              </a:rPr>
              <a:t>,    // </a:t>
            </a:r>
            <a:r>
              <a:rPr lang="en-US" altLang="zh-CN" sz="2200" dirty="0" err="1" smtClean="0">
                <a:latin typeface="Times New Roman" pitchFamily="18" charset="0"/>
              </a:rPr>
              <a:t>mutex</a:t>
            </a:r>
            <a:r>
              <a:rPr lang="en-US" altLang="zh-CN" sz="2200" dirty="0" smtClean="0">
                <a:latin typeface="Times New Roman" pitchFamily="18" charset="0"/>
              </a:rPr>
              <a:t>: </a:t>
            </a:r>
            <a:r>
              <a:rPr lang="zh-CN" altLang="en-US" sz="2200" dirty="0">
                <a:latin typeface="Times New Roman" pitchFamily="18" charset="0"/>
              </a:rPr>
              <a:t>共享变量</a:t>
            </a:r>
            <a:r>
              <a:rPr lang="en-US" altLang="zh-CN" sz="2200" dirty="0">
                <a:latin typeface="Times New Roman" pitchFamily="18" charset="0"/>
              </a:rPr>
              <a:t>-&gt;</a:t>
            </a:r>
            <a:r>
              <a:rPr lang="zh-CN" altLang="en-US" sz="2200" dirty="0">
                <a:latin typeface="Times New Roman" pitchFamily="18" charset="0"/>
              </a:rPr>
              <a:t>互斥访问</a:t>
            </a:r>
            <a:r>
              <a:rPr lang="en-US" altLang="zh-CN" sz="2200" dirty="0">
                <a:latin typeface="Times New Roman" pitchFamily="18" charset="0"/>
              </a:rPr>
              <a:t>-&gt;wait( )        </a:t>
            </a:r>
          </a:p>
          <a:p>
            <a:pPr eaLnBrk="1" hangingPunct="1">
              <a:lnSpc>
                <a:spcPct val="100000"/>
              </a:lnSpc>
              <a:spcBef>
                <a:spcPct val="0"/>
              </a:spcBef>
              <a:buClrTx/>
              <a:buSzTx/>
              <a:buFontTx/>
              <a:buNone/>
            </a:pPr>
            <a:r>
              <a:rPr lang="en-US" altLang="zh-CN" sz="2500" dirty="0" smtClean="0">
                <a:latin typeface="Times New Roman" pitchFamily="18" charset="0"/>
              </a:rPr>
              <a:t>       empty</a:t>
            </a:r>
            <a:r>
              <a:rPr lang="zh-CN" altLang="en-US" sz="2200" b="1" u="sng" baseline="30000" dirty="0">
                <a:solidFill>
                  <a:srgbClr val="FF66FF"/>
                </a:solidFill>
                <a:latin typeface="Times New Roman" pitchFamily="18" charset="0"/>
              </a:rPr>
              <a:t>空缓冲区</a:t>
            </a:r>
            <a:r>
              <a:rPr lang="zh-CN" altLang="en-US" sz="2200" b="1" u="sng" baseline="30000" dirty="0" smtClean="0">
                <a:latin typeface="Times New Roman" pitchFamily="18" charset="0"/>
              </a:rPr>
              <a:t>，</a:t>
            </a:r>
            <a:r>
              <a:rPr lang="zh-CN" altLang="en-US" sz="2200" b="1" u="sng" baseline="30000" dirty="0" smtClean="0">
                <a:solidFill>
                  <a:schemeClr val="tx2"/>
                </a:solidFill>
                <a:latin typeface="Times New Roman" pitchFamily="18" charset="0"/>
              </a:rPr>
              <a:t>生产者资源</a:t>
            </a:r>
            <a:r>
              <a:rPr lang="en-US" altLang="zh-CN" sz="2500" dirty="0" smtClean="0">
                <a:latin typeface="Times New Roman" pitchFamily="18" charset="0"/>
              </a:rPr>
              <a:t> = n</a:t>
            </a:r>
            <a:r>
              <a:rPr lang="zh-CN" altLang="en-US" sz="2500" b="1" baseline="30000" dirty="0" smtClean="0">
                <a:latin typeface="Times New Roman" pitchFamily="18" charset="0"/>
              </a:rPr>
              <a:t>初值</a:t>
            </a:r>
            <a:r>
              <a:rPr lang="en-US" altLang="zh-CN" sz="2500" dirty="0" smtClean="0">
                <a:latin typeface="Times New Roman" pitchFamily="18" charset="0"/>
              </a:rPr>
              <a:t> ,  full</a:t>
            </a:r>
            <a:r>
              <a:rPr lang="zh-CN" altLang="en-US" sz="2200" b="1" u="sng" baseline="30000" dirty="0">
                <a:solidFill>
                  <a:srgbClr val="FF66FF"/>
                </a:solidFill>
                <a:latin typeface="Times New Roman" pitchFamily="18" charset="0"/>
              </a:rPr>
              <a:t>数据</a:t>
            </a:r>
            <a:r>
              <a:rPr lang="zh-CN" altLang="en-US" sz="2200" b="1" u="sng" baseline="30000" dirty="0">
                <a:solidFill>
                  <a:schemeClr val="tx2"/>
                </a:solidFill>
                <a:latin typeface="Times New Roman" pitchFamily="18" charset="0"/>
              </a:rPr>
              <a:t>，</a:t>
            </a:r>
            <a:r>
              <a:rPr lang="zh-CN" altLang="en-US" sz="2200" b="1" u="sng" baseline="30000" dirty="0" smtClean="0">
                <a:solidFill>
                  <a:schemeClr val="tx2"/>
                </a:solidFill>
                <a:latin typeface="Times New Roman" pitchFamily="18" charset="0"/>
              </a:rPr>
              <a:t>消费者</a:t>
            </a:r>
            <a:r>
              <a:rPr lang="zh-CN" altLang="en-US" sz="2200" b="1" u="sng" baseline="30000" dirty="0">
                <a:solidFill>
                  <a:schemeClr val="tx2"/>
                </a:solidFill>
                <a:latin typeface="Times New Roman" pitchFamily="18" charset="0"/>
              </a:rPr>
              <a:t>资源</a:t>
            </a:r>
            <a:r>
              <a:rPr lang="en-US" altLang="zh-CN" sz="2500" dirty="0" smtClean="0">
                <a:latin typeface="Times New Roman" pitchFamily="18" charset="0"/>
              </a:rPr>
              <a:t> = 0</a:t>
            </a:r>
            <a:r>
              <a:rPr lang="zh-CN" altLang="en-US" sz="2500" b="1" baseline="30000" dirty="0">
                <a:latin typeface="Times New Roman" pitchFamily="18" charset="0"/>
              </a:rPr>
              <a:t>初值</a:t>
            </a:r>
            <a:r>
              <a:rPr lang="en-US" altLang="zh-CN" sz="2500" dirty="0" smtClean="0">
                <a:latin typeface="Times New Roman" pitchFamily="18" charset="0"/>
              </a:rPr>
              <a:t>;</a:t>
            </a:r>
            <a:r>
              <a:rPr lang="en-US" altLang="zh-CN" sz="2500" dirty="0">
                <a:latin typeface="Times New Roman" pitchFamily="18" charset="0"/>
              </a:rPr>
              <a:t></a:t>
            </a:r>
          </a:p>
          <a:p>
            <a:pPr eaLnBrk="1" hangingPunct="1">
              <a:lnSpc>
                <a:spcPct val="100000"/>
              </a:lnSpc>
              <a:spcBef>
                <a:spcPct val="0"/>
              </a:spcBef>
              <a:buClrTx/>
              <a:buSzTx/>
              <a:buFontTx/>
              <a:buNone/>
            </a:pPr>
            <a:r>
              <a:rPr lang="en-US" altLang="zh-CN" sz="2500" dirty="0" smtClean="0">
                <a:latin typeface="Times New Roman" pitchFamily="18" charset="0"/>
              </a:rPr>
              <a:t>void  producer ( ) {</a:t>
            </a:r>
            <a:endParaRPr lang="en-US" altLang="zh-CN" sz="2500" dirty="0">
              <a:latin typeface="Times New Roman" pitchFamily="18" charset="0"/>
            </a:endParaRPr>
          </a:p>
          <a:p>
            <a:pPr eaLnBrk="1" hangingPunct="1">
              <a:lnSpc>
                <a:spcPct val="90000"/>
              </a:lnSpc>
              <a:spcBef>
                <a:spcPct val="0"/>
              </a:spcBef>
              <a:buClrTx/>
              <a:buSzTx/>
              <a:buFontTx/>
              <a:buNone/>
            </a:pPr>
            <a:r>
              <a:rPr lang="en-US" altLang="zh-CN" sz="2500" dirty="0">
                <a:latin typeface="Times New Roman" pitchFamily="18" charset="0"/>
              </a:rPr>
              <a:t>   </a:t>
            </a:r>
            <a:r>
              <a:rPr lang="en-US" altLang="zh-CN" sz="2500" dirty="0" smtClean="0">
                <a:latin typeface="Times New Roman" pitchFamily="18" charset="0"/>
              </a:rPr>
              <a:t>     do { </a:t>
            </a:r>
            <a:r>
              <a:rPr lang="en-US" altLang="zh-CN" sz="2500" dirty="0" smtClean="0">
                <a:latin typeface="Courier New" pitchFamily="49" charset="0"/>
              </a:rPr>
              <a:t>…</a:t>
            </a:r>
            <a:r>
              <a:rPr lang="en-US" altLang="zh-CN" sz="2500" dirty="0">
                <a:latin typeface="Times New Roman" pitchFamily="18" charset="0"/>
              </a:rPr>
              <a:t></a:t>
            </a:r>
          </a:p>
          <a:p>
            <a:pPr eaLnBrk="1" hangingPunct="1">
              <a:lnSpc>
                <a:spcPct val="90000"/>
              </a:lnSpc>
              <a:spcBef>
                <a:spcPct val="0"/>
              </a:spcBef>
              <a:buClrTx/>
              <a:buSzTx/>
              <a:buFontTx/>
              <a:buNone/>
            </a:pPr>
            <a:r>
              <a:rPr lang="en-US" altLang="zh-CN" sz="2500" dirty="0">
                <a:latin typeface="Times New Roman" pitchFamily="18" charset="0"/>
              </a:rPr>
              <a:t>       </a:t>
            </a:r>
            <a:r>
              <a:rPr lang="en-US" altLang="zh-CN" sz="2500" dirty="0" smtClean="0">
                <a:latin typeface="Times New Roman" pitchFamily="18" charset="0"/>
              </a:rPr>
              <a:t>      </a:t>
            </a:r>
            <a:r>
              <a:rPr lang="en-US" altLang="zh-CN" sz="2500" dirty="0">
                <a:latin typeface="Times New Roman" pitchFamily="18" charset="0"/>
              </a:rPr>
              <a:t>producer an item </a:t>
            </a:r>
            <a:r>
              <a:rPr lang="en-US" altLang="zh-CN" sz="2500" dirty="0" err="1" smtClean="0">
                <a:latin typeface="Times New Roman" pitchFamily="18" charset="0"/>
              </a:rPr>
              <a:t>next_p</a:t>
            </a:r>
            <a:r>
              <a:rPr lang="en-US" altLang="zh-CN" sz="2500" dirty="0">
                <a:latin typeface="Times New Roman" pitchFamily="18" charset="0"/>
              </a:rPr>
              <a:t>;</a:t>
            </a:r>
          </a:p>
          <a:p>
            <a:pPr eaLnBrk="1" hangingPunct="1">
              <a:lnSpc>
                <a:spcPct val="50000"/>
              </a:lnSpc>
              <a:spcBef>
                <a:spcPct val="0"/>
              </a:spcBef>
              <a:buClrTx/>
              <a:buSzTx/>
              <a:buFontTx/>
              <a:buNone/>
            </a:pPr>
            <a:r>
              <a:rPr lang="en-US" altLang="zh-CN" sz="2500" dirty="0">
                <a:latin typeface="Times New Roman" pitchFamily="18" charset="0"/>
              </a:rPr>
              <a:t>             </a:t>
            </a:r>
            <a:r>
              <a:rPr lang="en-US" altLang="zh-CN" sz="2500" dirty="0">
                <a:latin typeface="Courier New" pitchFamily="49" charset="0"/>
              </a:rPr>
              <a:t>…</a:t>
            </a:r>
            <a:r>
              <a:rPr lang="en-US" altLang="zh-CN" sz="2500" dirty="0">
                <a:latin typeface="Times New Roman" pitchFamily="18" charset="0"/>
              </a:rPr>
              <a:t></a:t>
            </a:r>
          </a:p>
          <a:p>
            <a:pPr eaLnBrk="1" hangingPunct="1">
              <a:lnSpc>
                <a:spcPct val="110000"/>
              </a:lnSpc>
              <a:spcBef>
                <a:spcPct val="0"/>
              </a:spcBef>
              <a:buClrTx/>
              <a:buSzTx/>
              <a:buFontTx/>
              <a:buNone/>
            </a:pPr>
            <a:r>
              <a:rPr lang="en-US" altLang="zh-CN" sz="2500" dirty="0">
                <a:solidFill>
                  <a:srgbClr val="FFC000"/>
                </a:solidFill>
                <a:latin typeface="Times New Roman" pitchFamily="18" charset="0"/>
              </a:rPr>
              <a:t>            </a:t>
            </a:r>
            <a:r>
              <a:rPr lang="en-US" altLang="zh-CN" sz="2500" dirty="0">
                <a:solidFill>
                  <a:schemeClr val="tx2"/>
                </a:solidFill>
                <a:latin typeface="Times New Roman" pitchFamily="18" charset="0"/>
              </a:rPr>
              <a:t>wait(</a:t>
            </a:r>
            <a:r>
              <a:rPr lang="en-US" altLang="zh-CN" sz="2500" b="1" dirty="0">
                <a:solidFill>
                  <a:schemeClr val="tx2"/>
                </a:solidFill>
                <a:latin typeface="Times New Roman" pitchFamily="18" charset="0"/>
              </a:rPr>
              <a:t>empty</a:t>
            </a:r>
            <a:r>
              <a:rPr lang="en-US" altLang="zh-CN" sz="2500" dirty="0">
                <a:solidFill>
                  <a:schemeClr val="tx2"/>
                </a:solidFill>
                <a:latin typeface="Times New Roman" pitchFamily="18" charset="0"/>
              </a:rPr>
              <a:t>);</a:t>
            </a:r>
            <a:r>
              <a:rPr lang="en-US" altLang="zh-CN" sz="2500" dirty="0" smtClean="0">
                <a:solidFill>
                  <a:srgbClr val="FFC000"/>
                </a:solidFill>
                <a:latin typeface="Times New Roman" pitchFamily="18" charset="0"/>
              </a:rPr>
              <a:t> </a:t>
            </a:r>
            <a:r>
              <a:rPr lang="en-US" altLang="zh-CN" sz="2200" dirty="0" smtClean="0">
                <a:solidFill>
                  <a:srgbClr val="FFC000"/>
                </a:solidFill>
                <a:latin typeface="Times New Roman" pitchFamily="18" charset="0"/>
              </a:rPr>
              <a:t>//</a:t>
            </a:r>
            <a:r>
              <a:rPr lang="zh-CN" altLang="en-US" sz="2000" dirty="0" smtClean="0">
                <a:latin typeface="Times New Roman" pitchFamily="18" charset="0"/>
              </a:rPr>
              <a:t>以前：</a:t>
            </a:r>
            <a:r>
              <a:rPr lang="en-US" altLang="zh-CN" sz="2000" dirty="0" smtClean="0">
                <a:latin typeface="Times New Roman" pitchFamily="18" charset="0"/>
              </a:rPr>
              <a:t>while (counter = = n ); </a:t>
            </a:r>
            <a:r>
              <a:rPr lang="zh-CN" altLang="en-US" sz="2000" dirty="0" smtClean="0">
                <a:latin typeface="Times New Roman" pitchFamily="18" charset="0"/>
              </a:rPr>
              <a:t>用于</a:t>
            </a:r>
            <a:r>
              <a:rPr lang="zh-CN" altLang="en-US" sz="2000" u="sng" dirty="0" smtClean="0">
                <a:solidFill>
                  <a:schemeClr val="tx2"/>
                </a:solidFill>
                <a:latin typeface="Times New Roman" pitchFamily="18" charset="0"/>
              </a:rPr>
              <a:t>与消费者</a:t>
            </a:r>
            <a:r>
              <a:rPr lang="zh-CN" altLang="en-US" sz="2000" b="1" u="sng" dirty="0" smtClean="0">
                <a:solidFill>
                  <a:srgbClr val="FF0000"/>
                </a:solidFill>
                <a:latin typeface="Times New Roman" pitchFamily="18" charset="0"/>
              </a:rPr>
              <a:t>同步</a:t>
            </a:r>
            <a:endParaRPr lang="en-US" altLang="zh-CN" sz="2000" b="1" u="sng" dirty="0">
              <a:solidFill>
                <a:srgbClr val="FF0000"/>
              </a:solidFill>
              <a:latin typeface="Times New Roman" pitchFamily="18" charset="0"/>
            </a:endParaRPr>
          </a:p>
          <a:p>
            <a:pPr eaLnBrk="1" hangingPunct="1">
              <a:lnSpc>
                <a:spcPct val="110000"/>
              </a:lnSpc>
              <a:spcBef>
                <a:spcPct val="0"/>
              </a:spcBef>
              <a:buClrTx/>
              <a:buSzTx/>
              <a:buFontTx/>
              <a:buNone/>
            </a:pPr>
            <a:r>
              <a:rPr lang="en-US" altLang="zh-CN" sz="2500" dirty="0">
                <a:latin typeface="Times New Roman" pitchFamily="18" charset="0"/>
              </a:rPr>
              <a:t>            </a:t>
            </a:r>
            <a:r>
              <a:rPr lang="en-US" altLang="zh-CN" sz="2500" dirty="0" smtClean="0">
                <a:solidFill>
                  <a:srgbClr val="FFC000"/>
                </a:solidFill>
                <a:latin typeface="Times New Roman" pitchFamily="18" charset="0"/>
              </a:rPr>
              <a:t>wait(</a:t>
            </a:r>
            <a:r>
              <a:rPr lang="en-US" altLang="zh-CN" sz="2500" dirty="0" smtClean="0">
                <a:solidFill>
                  <a:srgbClr val="FF0000"/>
                </a:solidFill>
                <a:latin typeface="Times New Roman" pitchFamily="18" charset="0"/>
              </a:rPr>
              <a:t>mutex</a:t>
            </a:r>
            <a:r>
              <a:rPr lang="en-US" altLang="zh-CN" sz="2500" b="1" baseline="30000" dirty="0" smtClean="0">
                <a:solidFill>
                  <a:srgbClr val="FF0000"/>
                </a:solidFill>
                <a:latin typeface="Times New Roman" pitchFamily="18" charset="0"/>
              </a:rPr>
              <a:t>1</a:t>
            </a:r>
            <a:r>
              <a:rPr lang="en-US" altLang="zh-CN" sz="2500" dirty="0" smtClean="0">
                <a:solidFill>
                  <a:srgbClr val="FFC000"/>
                </a:solidFill>
                <a:latin typeface="Times New Roman" pitchFamily="18" charset="0"/>
              </a:rPr>
              <a:t>);</a:t>
            </a:r>
            <a:r>
              <a:rPr lang="en-US" altLang="zh-CN" sz="2500" dirty="0">
                <a:solidFill>
                  <a:srgbClr val="00FFCC"/>
                </a:solidFill>
                <a:latin typeface="Times New Roman" pitchFamily="18" charset="0"/>
              </a:rPr>
              <a:t></a:t>
            </a:r>
            <a:r>
              <a:rPr lang="en-US" altLang="zh-CN" sz="2500" dirty="0" smtClean="0">
                <a:solidFill>
                  <a:srgbClr val="00FFCC"/>
                </a:solidFill>
                <a:latin typeface="Times New Roman" pitchFamily="18" charset="0"/>
              </a:rPr>
              <a:t>//</a:t>
            </a:r>
            <a:r>
              <a:rPr lang="zh-CN" altLang="en-US" sz="2100" dirty="0" smtClean="0"/>
              <a:t>所有</a:t>
            </a:r>
            <a:r>
              <a:rPr lang="zh-CN" altLang="en-US" sz="2100" dirty="0"/>
              <a:t>生</a:t>
            </a:r>
            <a:r>
              <a:rPr lang="zh-CN" altLang="en-US" sz="2100" dirty="0" smtClean="0"/>
              <a:t>产者</a:t>
            </a:r>
            <a:r>
              <a:rPr lang="zh-CN" altLang="en-US" sz="2100" dirty="0"/>
              <a:t>进</a:t>
            </a:r>
            <a:r>
              <a:rPr lang="zh-CN" altLang="en-US" sz="2100" dirty="0" smtClean="0"/>
              <a:t>程：</a:t>
            </a:r>
            <a:r>
              <a:rPr lang="zh-CN" altLang="en-US" sz="2100" dirty="0"/>
              <a:t>使</a:t>
            </a:r>
            <a:r>
              <a:rPr lang="zh-CN" altLang="en-US" sz="2100" dirty="0" smtClean="0"/>
              <a:t>用</a:t>
            </a:r>
            <a:r>
              <a:rPr lang="zh-CN" altLang="en-US" sz="2000" u="sng" dirty="0">
                <a:solidFill>
                  <a:schemeClr val="tx2"/>
                </a:solidFill>
                <a:latin typeface="Times New Roman" pitchFamily="18" charset="0"/>
              </a:rPr>
              <a:t>共享变量</a:t>
            </a:r>
            <a:r>
              <a:rPr lang="en-US" altLang="zh-CN" sz="2000" b="1" u="sng" dirty="0">
                <a:solidFill>
                  <a:schemeClr val="tx2"/>
                </a:solidFill>
                <a:latin typeface="Times New Roman" pitchFamily="18" charset="0"/>
              </a:rPr>
              <a:t>in</a:t>
            </a:r>
            <a:r>
              <a:rPr lang="zh-CN" altLang="en-US" sz="2100" dirty="0" smtClean="0"/>
              <a:t>时要</a:t>
            </a:r>
            <a:r>
              <a:rPr lang="zh-CN" altLang="en-US" sz="2000" b="1" u="sng" dirty="0">
                <a:solidFill>
                  <a:srgbClr val="FF0000"/>
                </a:solidFill>
                <a:latin typeface="Times New Roman" pitchFamily="18" charset="0"/>
              </a:rPr>
              <a:t>互斥</a:t>
            </a:r>
            <a:r>
              <a:rPr lang="en-US" altLang="zh-CN" sz="2100" dirty="0" smtClean="0"/>
              <a:t>;</a:t>
            </a:r>
            <a:endParaRPr lang="en-US" altLang="zh-CN" sz="2500" dirty="0">
              <a:solidFill>
                <a:srgbClr val="00FFCC"/>
              </a:solidFill>
              <a:latin typeface="Times New Roman" pitchFamily="18" charset="0"/>
            </a:endParaRPr>
          </a:p>
          <a:p>
            <a:pPr eaLnBrk="1" hangingPunct="1">
              <a:lnSpc>
                <a:spcPct val="110000"/>
              </a:lnSpc>
              <a:spcBef>
                <a:spcPct val="0"/>
              </a:spcBef>
              <a:buClrTx/>
              <a:buSzTx/>
              <a:buFontTx/>
              <a:buNone/>
            </a:pPr>
            <a:r>
              <a:rPr lang="en-US" altLang="zh-CN" sz="2500" dirty="0">
                <a:latin typeface="Times New Roman" pitchFamily="18" charset="0"/>
              </a:rPr>
              <a:t>            </a:t>
            </a:r>
            <a:r>
              <a:rPr lang="en-US" altLang="zh-CN" sz="2500" dirty="0" smtClean="0">
                <a:latin typeface="Times New Roman" pitchFamily="18" charset="0"/>
              </a:rPr>
              <a:t>buffer [in] =</a:t>
            </a:r>
            <a:r>
              <a:rPr lang="en-US" altLang="zh-CN" sz="2500" dirty="0">
                <a:latin typeface="Times New Roman" pitchFamily="18" charset="0"/>
              </a:rPr>
              <a:t> </a:t>
            </a:r>
            <a:r>
              <a:rPr lang="en-US" altLang="zh-CN" sz="2500" dirty="0" err="1" smtClean="0">
                <a:latin typeface="Times New Roman" pitchFamily="18" charset="0"/>
              </a:rPr>
              <a:t>next_p</a:t>
            </a:r>
            <a:r>
              <a:rPr lang="en-US" altLang="zh-CN" sz="2500" dirty="0">
                <a:latin typeface="Times New Roman" pitchFamily="18" charset="0"/>
              </a:rPr>
              <a:t>;</a:t>
            </a:r>
          </a:p>
          <a:p>
            <a:pPr eaLnBrk="1" hangingPunct="1">
              <a:lnSpc>
                <a:spcPct val="110000"/>
              </a:lnSpc>
              <a:spcBef>
                <a:spcPct val="0"/>
              </a:spcBef>
              <a:buClrTx/>
              <a:buSzTx/>
              <a:buFontTx/>
              <a:buNone/>
            </a:pPr>
            <a:r>
              <a:rPr lang="en-US" altLang="zh-CN" sz="2500" dirty="0">
                <a:latin typeface="Times New Roman" pitchFamily="18" charset="0"/>
              </a:rPr>
              <a:t>            </a:t>
            </a:r>
            <a:r>
              <a:rPr lang="en-US" altLang="zh-CN" sz="2500" dirty="0" smtClean="0">
                <a:latin typeface="Times New Roman" pitchFamily="18" charset="0"/>
              </a:rPr>
              <a:t>in</a:t>
            </a:r>
            <a:r>
              <a:rPr lang="en-US" altLang="zh-CN" sz="2500" dirty="0">
                <a:latin typeface="Times New Roman" pitchFamily="18" charset="0"/>
              </a:rPr>
              <a:t> </a:t>
            </a:r>
            <a:r>
              <a:rPr lang="en-US" altLang="zh-CN" sz="2500" dirty="0" smtClean="0">
                <a:latin typeface="Times New Roman" pitchFamily="18" charset="0"/>
              </a:rPr>
              <a:t>= (</a:t>
            </a:r>
            <a:r>
              <a:rPr lang="en-US" altLang="zh-CN" sz="2500" dirty="0">
                <a:latin typeface="Times New Roman" pitchFamily="18" charset="0"/>
              </a:rPr>
              <a:t>in+1) </a:t>
            </a:r>
            <a:r>
              <a:rPr lang="en-US" altLang="zh-CN" sz="2500" dirty="0" smtClean="0">
                <a:latin typeface="Times New Roman" pitchFamily="18" charset="0"/>
              </a:rPr>
              <a:t>% </a:t>
            </a:r>
            <a:r>
              <a:rPr lang="en-US" altLang="zh-CN" sz="2500" dirty="0">
                <a:latin typeface="Times New Roman" pitchFamily="18" charset="0"/>
              </a:rPr>
              <a:t>n;</a:t>
            </a:r>
          </a:p>
          <a:p>
            <a:pPr eaLnBrk="1" hangingPunct="1">
              <a:lnSpc>
                <a:spcPct val="110000"/>
              </a:lnSpc>
              <a:spcBef>
                <a:spcPct val="0"/>
              </a:spcBef>
              <a:buClrTx/>
              <a:buSzTx/>
              <a:buFontTx/>
              <a:buNone/>
            </a:pPr>
            <a:r>
              <a:rPr lang="en-US" altLang="zh-CN" sz="2500" dirty="0">
                <a:solidFill>
                  <a:srgbClr val="00FFCC"/>
                </a:solidFill>
                <a:latin typeface="Times New Roman" pitchFamily="18" charset="0"/>
              </a:rPr>
              <a:t>            </a:t>
            </a:r>
            <a:r>
              <a:rPr lang="en-US" altLang="zh-CN" sz="2500" dirty="0" smtClean="0">
                <a:solidFill>
                  <a:srgbClr val="FFC000"/>
                </a:solidFill>
                <a:latin typeface="Times New Roman" pitchFamily="18" charset="0"/>
              </a:rPr>
              <a:t>signal(</a:t>
            </a:r>
            <a:r>
              <a:rPr lang="en-US" altLang="zh-CN" sz="2500" dirty="0" smtClean="0">
                <a:solidFill>
                  <a:srgbClr val="FF0000"/>
                </a:solidFill>
                <a:latin typeface="Times New Roman" pitchFamily="18" charset="0"/>
              </a:rPr>
              <a:t>mutex</a:t>
            </a:r>
            <a:r>
              <a:rPr lang="en-US" altLang="zh-CN" sz="2500" b="1" baseline="30000" dirty="0">
                <a:solidFill>
                  <a:srgbClr val="FF0000"/>
                </a:solidFill>
                <a:latin typeface="Times New Roman" pitchFamily="18" charset="0"/>
              </a:rPr>
              <a:t>1</a:t>
            </a:r>
            <a:r>
              <a:rPr lang="en-US" altLang="zh-CN" sz="2500" dirty="0" smtClean="0">
                <a:solidFill>
                  <a:srgbClr val="FFC000"/>
                </a:solidFill>
                <a:latin typeface="Times New Roman" pitchFamily="18" charset="0"/>
              </a:rPr>
              <a:t>); </a:t>
            </a:r>
            <a:r>
              <a:rPr lang="en-US" altLang="zh-CN" sz="2100" dirty="0" smtClean="0"/>
              <a:t>//</a:t>
            </a:r>
            <a:r>
              <a:rPr lang="zh-CN" altLang="en-US" sz="1800" b="1" dirty="0">
                <a:solidFill>
                  <a:schemeClr val="tx2"/>
                </a:solidFill>
              </a:rPr>
              <a:t>唤醒</a:t>
            </a:r>
            <a:r>
              <a:rPr lang="zh-CN" altLang="en-US" sz="1800" dirty="0" smtClean="0"/>
              <a:t>因</a:t>
            </a:r>
            <a:r>
              <a:rPr lang="zh-CN" altLang="en-US" sz="1800" dirty="0"/>
              <a:t>执行</a:t>
            </a:r>
            <a:r>
              <a:rPr lang="en-US" altLang="zh-CN" sz="1800" dirty="0" smtClean="0"/>
              <a:t>wait(</a:t>
            </a:r>
            <a:r>
              <a:rPr lang="en-US" altLang="zh-CN" sz="1800" dirty="0" err="1" smtClean="0"/>
              <a:t>mutex</a:t>
            </a:r>
            <a:r>
              <a:rPr lang="en-US" altLang="zh-CN" sz="1800" dirty="0" smtClean="0"/>
              <a:t>)</a:t>
            </a:r>
            <a:r>
              <a:rPr lang="zh-CN" altLang="en-US" sz="1800" dirty="0" smtClean="0"/>
              <a:t>而阻塞的</a:t>
            </a:r>
            <a:r>
              <a:rPr lang="zh-CN" altLang="en-US" sz="1800" u="sng" dirty="0" smtClean="0"/>
              <a:t>别人</a:t>
            </a:r>
            <a:r>
              <a:rPr lang="en-US" altLang="zh-CN" sz="1800" u="sng" dirty="0" smtClean="0"/>
              <a:t>(</a:t>
            </a:r>
            <a:r>
              <a:rPr lang="zh-CN" altLang="en-US" sz="1800" b="1" u="sng" dirty="0">
                <a:solidFill>
                  <a:schemeClr val="tx2"/>
                </a:solidFill>
              </a:rPr>
              <a:t>另</a:t>
            </a:r>
            <a:r>
              <a:rPr lang="zh-CN" altLang="en-US" sz="1800" b="1" u="sng" dirty="0" smtClean="0">
                <a:solidFill>
                  <a:schemeClr val="tx2"/>
                </a:solidFill>
              </a:rPr>
              <a:t>一个</a:t>
            </a:r>
            <a:r>
              <a:rPr lang="zh-CN" altLang="en-US" sz="1800" b="1" u="sng" dirty="0">
                <a:solidFill>
                  <a:schemeClr val="tx2"/>
                </a:solidFill>
              </a:rPr>
              <a:t>生产</a:t>
            </a:r>
            <a:r>
              <a:rPr lang="zh-CN" altLang="en-US" sz="1800" b="1" u="sng" dirty="0" smtClean="0">
                <a:solidFill>
                  <a:schemeClr val="tx2"/>
                </a:solidFill>
              </a:rPr>
              <a:t>者</a:t>
            </a:r>
            <a:r>
              <a:rPr lang="en-US" altLang="zh-CN" sz="1800" b="1" u="sng" dirty="0" smtClean="0">
                <a:solidFill>
                  <a:schemeClr val="tx2"/>
                </a:solidFill>
              </a:rPr>
              <a:t>)</a:t>
            </a:r>
            <a:r>
              <a:rPr lang="en-US" altLang="zh-CN" sz="1800" dirty="0" smtClean="0"/>
              <a:t>;</a:t>
            </a:r>
            <a:endParaRPr lang="en-US" altLang="zh-CN" sz="1800" dirty="0"/>
          </a:p>
          <a:p>
            <a:pPr eaLnBrk="1" hangingPunct="1">
              <a:lnSpc>
                <a:spcPct val="110000"/>
              </a:lnSpc>
              <a:spcBef>
                <a:spcPct val="0"/>
              </a:spcBef>
              <a:buClrTx/>
              <a:buSzTx/>
              <a:buFontTx/>
              <a:buNone/>
            </a:pPr>
            <a:r>
              <a:rPr lang="en-US" altLang="zh-CN" sz="2500" dirty="0">
                <a:solidFill>
                  <a:srgbClr val="FFC000"/>
                </a:solidFill>
                <a:latin typeface="Times New Roman" pitchFamily="18" charset="0"/>
              </a:rPr>
              <a:t>            </a:t>
            </a:r>
            <a:r>
              <a:rPr lang="en-US" altLang="zh-CN" sz="2500" dirty="0">
                <a:solidFill>
                  <a:schemeClr val="tx2"/>
                </a:solidFill>
                <a:latin typeface="Times New Roman" pitchFamily="18" charset="0"/>
              </a:rPr>
              <a:t>signal(full);</a:t>
            </a:r>
            <a:r>
              <a:rPr lang="en-US" altLang="zh-CN" sz="2500" dirty="0">
                <a:solidFill>
                  <a:srgbClr val="FFC000"/>
                </a:solidFill>
                <a:latin typeface="Times New Roman" pitchFamily="18" charset="0"/>
              </a:rPr>
              <a:t></a:t>
            </a:r>
            <a:r>
              <a:rPr lang="en-US" altLang="zh-CN" sz="2000" dirty="0">
                <a:latin typeface="Times New Roman" pitchFamily="18" charset="0"/>
              </a:rPr>
              <a:t>//</a:t>
            </a:r>
            <a:r>
              <a:rPr lang="zh-CN" altLang="en-US" sz="1800" b="1" dirty="0">
                <a:solidFill>
                  <a:schemeClr val="tx2"/>
                </a:solidFill>
              </a:rPr>
              <a:t>唤醒</a:t>
            </a:r>
            <a:r>
              <a:rPr lang="zh-CN" altLang="en-US" sz="2000" u="sng" dirty="0">
                <a:latin typeface="Times New Roman" pitchFamily="18" charset="0"/>
              </a:rPr>
              <a:t>别人</a:t>
            </a:r>
            <a:r>
              <a:rPr lang="en-US" altLang="zh-CN" sz="2000" u="sng" dirty="0">
                <a:latin typeface="Times New Roman" pitchFamily="18" charset="0"/>
              </a:rPr>
              <a:t>(</a:t>
            </a:r>
            <a:r>
              <a:rPr lang="zh-CN" altLang="en-US" sz="1800" b="1" u="sng" dirty="0">
                <a:solidFill>
                  <a:schemeClr val="tx2"/>
                </a:solidFill>
              </a:rPr>
              <a:t>一个消费者</a:t>
            </a:r>
            <a:r>
              <a:rPr lang="en-US" altLang="zh-CN" sz="2000" u="sng" dirty="0">
                <a:latin typeface="Times New Roman" pitchFamily="18" charset="0"/>
              </a:rPr>
              <a:t>)</a:t>
            </a:r>
            <a:r>
              <a:rPr lang="zh-CN" altLang="en-US" sz="2000" dirty="0">
                <a:latin typeface="Times New Roman" pitchFamily="18" charset="0"/>
              </a:rPr>
              <a:t>  </a:t>
            </a:r>
            <a:r>
              <a:rPr lang="zh-CN" altLang="en-US" sz="2000" dirty="0">
                <a:solidFill>
                  <a:srgbClr val="FFC000"/>
                </a:solidFill>
                <a:latin typeface="Times New Roman" pitchFamily="18" charset="0"/>
              </a:rPr>
              <a:t>以</a:t>
            </a:r>
            <a:r>
              <a:rPr lang="zh-CN" altLang="en-US" sz="2000" dirty="0" smtClean="0">
                <a:solidFill>
                  <a:srgbClr val="FFC000"/>
                </a:solidFill>
                <a:latin typeface="Times New Roman" pitchFamily="18" charset="0"/>
              </a:rPr>
              <a:t>前只是：</a:t>
            </a:r>
            <a:r>
              <a:rPr lang="en-US" altLang="zh-CN" sz="2000" dirty="0">
                <a:solidFill>
                  <a:srgbClr val="FFC000"/>
                </a:solidFill>
                <a:latin typeface="Times New Roman" pitchFamily="18" charset="0"/>
              </a:rPr>
              <a:t>counter </a:t>
            </a:r>
            <a:r>
              <a:rPr lang="en-US" altLang="zh-CN" sz="2000" dirty="0" smtClean="0">
                <a:solidFill>
                  <a:srgbClr val="FFC000"/>
                </a:solidFill>
                <a:latin typeface="Times New Roman" pitchFamily="18" charset="0"/>
              </a:rPr>
              <a:t>++; </a:t>
            </a:r>
            <a:endParaRPr lang="en-US" altLang="zh-CN" sz="2000" dirty="0">
              <a:solidFill>
                <a:srgbClr val="FFC000"/>
              </a:solidFill>
              <a:latin typeface="Times New Roman" pitchFamily="18" charset="0"/>
            </a:endParaRPr>
          </a:p>
          <a:p>
            <a:pPr eaLnBrk="1" hangingPunct="1">
              <a:lnSpc>
                <a:spcPct val="110000"/>
              </a:lnSpc>
              <a:spcBef>
                <a:spcPct val="0"/>
              </a:spcBef>
              <a:buClrTx/>
              <a:buSzTx/>
              <a:buFontTx/>
              <a:buNone/>
            </a:pPr>
            <a:r>
              <a:rPr lang="en-US" altLang="zh-CN" sz="2500" dirty="0">
                <a:latin typeface="Times New Roman" pitchFamily="18" charset="0"/>
              </a:rPr>
              <a:t>   </a:t>
            </a:r>
            <a:r>
              <a:rPr lang="en-US" altLang="zh-CN" sz="2500" dirty="0" smtClean="0">
                <a:latin typeface="Times New Roman" pitchFamily="18" charset="0"/>
              </a:rPr>
              <a:t>  } </a:t>
            </a:r>
            <a:r>
              <a:rPr lang="en-US" altLang="zh-CN" sz="2500" dirty="0" err="1" smtClean="0">
                <a:latin typeface="Times New Roman" pitchFamily="18" charset="0"/>
              </a:rPr>
              <a:t>whlie</a:t>
            </a:r>
            <a:r>
              <a:rPr lang="en-US" altLang="zh-CN" sz="2500" dirty="0" smtClean="0">
                <a:latin typeface="Times New Roman" pitchFamily="18" charset="0"/>
              </a:rPr>
              <a:t> ( TRUE ) ;</a:t>
            </a:r>
          </a:p>
          <a:p>
            <a:pPr eaLnBrk="1" hangingPunct="1">
              <a:lnSpc>
                <a:spcPct val="110000"/>
              </a:lnSpc>
              <a:spcBef>
                <a:spcPct val="0"/>
              </a:spcBef>
              <a:buClrTx/>
              <a:buSzTx/>
              <a:buFontTx/>
              <a:buNone/>
            </a:pPr>
            <a:r>
              <a:rPr lang="en-US" altLang="zh-CN" sz="2500" dirty="0" smtClean="0">
                <a:latin typeface="Times New Roman" pitchFamily="18" charset="0"/>
              </a:rPr>
              <a:t>} </a:t>
            </a:r>
            <a:endParaRPr lang="en-US" altLang="zh-CN" sz="2500" dirty="0">
              <a:latin typeface="Times New Roman" pitchFamily="18" charset="0"/>
            </a:endParaRPr>
          </a:p>
        </p:txBody>
      </p:sp>
      <p:sp>
        <p:nvSpPr>
          <p:cNvPr id="2" name="左大括号 1"/>
          <p:cNvSpPr/>
          <p:nvPr/>
        </p:nvSpPr>
        <p:spPr bwMode="auto">
          <a:xfrm>
            <a:off x="991011" y="3789040"/>
            <a:ext cx="288032" cy="1474857"/>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6" name="Text Box 4"/>
          <p:cNvSpPr txBox="1">
            <a:spLocks noChangeArrowheads="1"/>
          </p:cNvSpPr>
          <p:nvPr/>
        </p:nvSpPr>
        <p:spPr bwMode="auto">
          <a:xfrm>
            <a:off x="5156448" y="2275355"/>
            <a:ext cx="3672408" cy="684803"/>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300"/>
              </a:spcBef>
              <a:buClrTx/>
              <a:buSzTx/>
            </a:pPr>
            <a:r>
              <a:rPr lang="zh-CN" altLang="en-US" sz="1500" b="1" dirty="0">
                <a:solidFill>
                  <a:schemeClr val="tx2">
                    <a:lumMod val="20000"/>
                    <a:lumOff val="80000"/>
                  </a:schemeClr>
                </a:solidFill>
                <a:latin typeface="Times New Roman" pitchFamily="18" charset="0"/>
              </a:rPr>
              <a:t>缓冲区满时，</a:t>
            </a:r>
            <a:r>
              <a:rPr lang="zh-CN" altLang="en-US" sz="1500" b="1" dirty="0" smtClean="0">
                <a:solidFill>
                  <a:schemeClr val="tx2"/>
                </a:solidFill>
                <a:latin typeface="Times New Roman" pitchFamily="18" charset="0"/>
              </a:rPr>
              <a:t>阻塞</a:t>
            </a:r>
            <a:r>
              <a:rPr lang="zh-CN" altLang="en-US" sz="1500" b="1" dirty="0" smtClean="0">
                <a:solidFill>
                  <a:schemeClr val="tx2">
                    <a:lumMod val="20000"/>
                    <a:lumOff val="80000"/>
                  </a:schemeClr>
                </a:solidFill>
                <a:latin typeface="Times New Roman" pitchFamily="18" charset="0"/>
              </a:rPr>
              <a:t>生产者，而不是</a:t>
            </a:r>
            <a:r>
              <a:rPr lang="zh-CN" altLang="en-US" sz="1500" b="1" dirty="0">
                <a:solidFill>
                  <a:schemeClr val="tx2"/>
                </a:solidFill>
                <a:latin typeface="Times New Roman" pitchFamily="18" charset="0"/>
              </a:rPr>
              <a:t>忙等待</a:t>
            </a:r>
            <a:r>
              <a:rPr lang="zh-CN" altLang="en-US" sz="1500" b="1" dirty="0" smtClean="0">
                <a:solidFill>
                  <a:schemeClr val="tx2">
                    <a:lumMod val="20000"/>
                    <a:lumOff val="80000"/>
                  </a:schemeClr>
                </a:solidFill>
                <a:latin typeface="Times New Roman" pitchFamily="18" charset="0"/>
              </a:rPr>
              <a:t>。</a:t>
            </a:r>
            <a:endParaRPr lang="en-US" altLang="zh-CN" sz="1500" b="1" dirty="0" smtClean="0">
              <a:solidFill>
                <a:schemeClr val="tx2">
                  <a:lumMod val="20000"/>
                  <a:lumOff val="80000"/>
                </a:schemeClr>
              </a:solidFill>
              <a:latin typeface="Times New Roman" pitchFamily="18" charset="0"/>
            </a:endParaRPr>
          </a:p>
          <a:p>
            <a:pPr algn="just" eaLnBrk="1" hangingPunct="1">
              <a:lnSpc>
                <a:spcPct val="120000"/>
              </a:lnSpc>
              <a:spcBef>
                <a:spcPts val="300"/>
              </a:spcBef>
              <a:buClrTx/>
              <a:buSzTx/>
            </a:pPr>
            <a:r>
              <a:rPr lang="zh-CN" altLang="en-US" sz="1500" b="1" dirty="0">
                <a:solidFill>
                  <a:schemeClr val="tx2">
                    <a:lumMod val="20000"/>
                    <a:lumOff val="80000"/>
                  </a:schemeClr>
                </a:solidFill>
                <a:latin typeface="Times New Roman" pitchFamily="18" charset="0"/>
              </a:rPr>
              <a:t>下</a:t>
            </a:r>
            <a:r>
              <a:rPr lang="zh-CN" altLang="en-US" sz="1500" b="1" dirty="0" smtClean="0">
                <a:solidFill>
                  <a:schemeClr val="tx2">
                    <a:lumMod val="20000"/>
                    <a:lumOff val="80000"/>
                  </a:schemeClr>
                </a:solidFill>
                <a:latin typeface="Times New Roman" pitchFamily="18" charset="0"/>
              </a:rPr>
              <a:t>面一个</a:t>
            </a:r>
            <a:r>
              <a:rPr lang="en-US" altLang="zh-CN" sz="1500" b="1" dirty="0" smtClean="0">
                <a:solidFill>
                  <a:schemeClr val="tx2">
                    <a:lumMod val="20000"/>
                    <a:lumOff val="80000"/>
                  </a:schemeClr>
                </a:solidFill>
                <a:latin typeface="Times New Roman" pitchFamily="18" charset="0"/>
              </a:rPr>
              <a:t>wait(</a:t>
            </a:r>
            <a:r>
              <a:rPr lang="en-US" altLang="zh-CN" sz="1500" b="1" dirty="0" err="1" smtClean="0">
                <a:solidFill>
                  <a:schemeClr val="tx2">
                    <a:lumMod val="20000"/>
                    <a:lumOff val="80000"/>
                  </a:schemeClr>
                </a:solidFill>
                <a:latin typeface="Times New Roman" pitchFamily="18" charset="0"/>
              </a:rPr>
              <a:t>mutex</a:t>
            </a:r>
            <a:r>
              <a:rPr lang="en-US" altLang="zh-CN" sz="1500" b="1" dirty="0" smtClean="0">
                <a:solidFill>
                  <a:schemeClr val="tx2">
                    <a:lumMod val="20000"/>
                    <a:lumOff val="80000"/>
                  </a:schemeClr>
                </a:solidFill>
                <a:latin typeface="Times New Roman" pitchFamily="18" charset="0"/>
              </a:rPr>
              <a:t>)</a:t>
            </a:r>
            <a:r>
              <a:rPr lang="zh-CN" altLang="en-US" sz="1500" b="1" dirty="0" smtClean="0">
                <a:solidFill>
                  <a:schemeClr val="tx2">
                    <a:lumMod val="20000"/>
                    <a:lumOff val="80000"/>
                  </a:schemeClr>
                </a:solidFill>
                <a:latin typeface="Times New Roman" pitchFamily="18" charset="0"/>
              </a:rPr>
              <a:t>也一样</a:t>
            </a:r>
            <a:endParaRPr lang="en-US" altLang="zh-CN" sz="1500" b="1" dirty="0" smtClean="0">
              <a:solidFill>
                <a:schemeClr val="tx2">
                  <a:lumMod val="20000"/>
                  <a:lumOff val="80000"/>
                </a:schemeClr>
              </a:solidFill>
              <a:latin typeface="Times New Roman" pitchFamily="18" charset="0"/>
            </a:endParaRPr>
          </a:p>
        </p:txBody>
      </p:sp>
      <p:cxnSp>
        <p:nvCxnSpPr>
          <p:cNvPr id="12" name="直接箭头连接符 11"/>
          <p:cNvCxnSpPr/>
          <p:nvPr/>
        </p:nvCxnSpPr>
        <p:spPr bwMode="auto">
          <a:xfrm flipV="1">
            <a:off x="2699792" y="1844825"/>
            <a:ext cx="1224136" cy="1296143"/>
          </a:xfrm>
          <a:prstGeom prst="straightConnector1">
            <a:avLst/>
          </a:prstGeom>
          <a:noFill/>
          <a:ln w="9525" cap="flat" cmpd="sng" algn="ctr">
            <a:solidFill>
              <a:srgbClr val="FFFFCC"/>
            </a:solidFill>
            <a:prstDash val="solid"/>
            <a:round/>
            <a:headEnd type="none" w="med" len="med"/>
            <a:tailEnd type="arrow"/>
          </a:ln>
          <a:effectLst/>
        </p:spPr>
      </p:cxnSp>
      <p:cxnSp>
        <p:nvCxnSpPr>
          <p:cNvPr id="15" name="直接箭头连接符 14"/>
          <p:cNvCxnSpPr/>
          <p:nvPr/>
        </p:nvCxnSpPr>
        <p:spPr bwMode="auto">
          <a:xfrm flipV="1">
            <a:off x="2699792" y="1844824"/>
            <a:ext cx="4392488" cy="3600400"/>
          </a:xfrm>
          <a:prstGeom prst="straightConnector1">
            <a:avLst/>
          </a:prstGeom>
          <a:noFill/>
          <a:ln w="9525" cap="flat" cmpd="sng" algn="ctr">
            <a:solidFill>
              <a:srgbClr val="FFFFCC"/>
            </a:solidFill>
            <a:prstDash val="solid"/>
            <a:round/>
            <a:headEnd type="none" w="med" len="med"/>
            <a:tailEnd type="arrow"/>
          </a:ln>
          <a:effectLst/>
        </p:spPr>
      </p:cxnSp>
      <p:sp>
        <p:nvSpPr>
          <p:cNvPr id="11" name="上箭头 10"/>
          <p:cNvSpPr/>
          <p:nvPr/>
        </p:nvSpPr>
        <p:spPr bwMode="auto">
          <a:xfrm>
            <a:off x="2339752" y="3842676"/>
            <a:ext cx="216024" cy="186374"/>
          </a:xfrm>
          <a:prstGeom prst="upArrow">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4" name="下箭头 13"/>
          <p:cNvSpPr/>
          <p:nvPr/>
        </p:nvSpPr>
        <p:spPr bwMode="auto">
          <a:xfrm>
            <a:off x="4896036" y="4191438"/>
            <a:ext cx="180020" cy="245674"/>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6" name="下箭头 15"/>
          <p:cNvSpPr/>
          <p:nvPr/>
        </p:nvSpPr>
        <p:spPr bwMode="auto">
          <a:xfrm>
            <a:off x="2170454" y="4701322"/>
            <a:ext cx="277310" cy="140281"/>
          </a:xfrm>
          <a:prstGeom prst="downArrow">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 name="TextBox 2"/>
          <p:cNvSpPr txBox="1"/>
          <p:nvPr/>
        </p:nvSpPr>
        <p:spPr>
          <a:xfrm>
            <a:off x="-31948" y="3635379"/>
            <a:ext cx="1847664" cy="488595"/>
          </a:xfrm>
          <a:prstGeom prst="rect">
            <a:avLst/>
          </a:prstGeom>
          <a:noFill/>
        </p:spPr>
        <p:txBody>
          <a:bodyPr wrap="square" rtlCol="0">
            <a:spAutoFit/>
          </a:bodyPr>
          <a:lstStyle/>
          <a:p>
            <a:r>
              <a:rPr lang="en-US" altLang="zh-CN" sz="2200" b="1" dirty="0" smtClean="0">
                <a:solidFill>
                  <a:srgbClr val="FF66FF"/>
                </a:solidFill>
                <a:latin typeface="Times New Roman" pitchFamily="18" charset="0"/>
              </a:rPr>
              <a:t>P(</a:t>
            </a:r>
            <a:r>
              <a:rPr lang="en-US" altLang="zh-CN" sz="2200" b="1" dirty="0" err="1" smtClean="0">
                <a:solidFill>
                  <a:srgbClr val="FF66FF"/>
                </a:solidFill>
                <a:latin typeface="Times New Roman" pitchFamily="18" charset="0"/>
              </a:rPr>
              <a:t>mutex</a:t>
            </a:r>
            <a:r>
              <a:rPr lang="en-US" altLang="zh-CN" sz="2200" b="1" dirty="0" smtClean="0">
                <a:solidFill>
                  <a:srgbClr val="FF66FF"/>
                </a:solidFill>
                <a:latin typeface="Times New Roman" pitchFamily="18" charset="0"/>
              </a:rPr>
              <a:t>)</a:t>
            </a:r>
            <a:endParaRPr lang="zh-CN" altLang="en-US" sz="2200" b="1" dirty="0">
              <a:solidFill>
                <a:srgbClr val="FF66FF"/>
              </a:solidFill>
              <a:latin typeface="Times New Roman" pitchFamily="18" charset="0"/>
            </a:endParaRPr>
          </a:p>
        </p:txBody>
      </p:sp>
      <p:sp>
        <p:nvSpPr>
          <p:cNvPr id="17" name="TextBox 16"/>
          <p:cNvSpPr txBox="1"/>
          <p:nvPr/>
        </p:nvSpPr>
        <p:spPr>
          <a:xfrm>
            <a:off x="-31948" y="4854591"/>
            <a:ext cx="1847664" cy="488595"/>
          </a:xfrm>
          <a:prstGeom prst="rect">
            <a:avLst/>
          </a:prstGeom>
          <a:noFill/>
        </p:spPr>
        <p:txBody>
          <a:bodyPr wrap="square" rtlCol="0">
            <a:spAutoFit/>
          </a:bodyPr>
          <a:lstStyle/>
          <a:p>
            <a:r>
              <a:rPr lang="en-US" altLang="zh-CN" sz="2200" b="1" dirty="0">
                <a:solidFill>
                  <a:srgbClr val="FF66FF"/>
                </a:solidFill>
                <a:latin typeface="Times New Roman" pitchFamily="18" charset="0"/>
              </a:rPr>
              <a:t>V(</a:t>
            </a:r>
            <a:r>
              <a:rPr lang="en-US" altLang="zh-CN" sz="2200" b="1" dirty="0" err="1">
                <a:solidFill>
                  <a:srgbClr val="FF66FF"/>
                </a:solidFill>
                <a:latin typeface="Times New Roman" pitchFamily="18" charset="0"/>
              </a:rPr>
              <a:t>mutex</a:t>
            </a:r>
            <a:r>
              <a:rPr lang="en-US" altLang="zh-CN" sz="2200" b="1" dirty="0">
                <a:solidFill>
                  <a:srgbClr val="FF66FF"/>
                </a:solidFill>
                <a:latin typeface="Times New Roman" pitchFamily="18" charset="0"/>
              </a:rPr>
              <a:t>)</a:t>
            </a:r>
            <a:endParaRPr lang="zh-CN" altLang="en-US" sz="2200" b="1" dirty="0">
              <a:solidFill>
                <a:srgbClr val="FF66FF"/>
              </a:solidFill>
              <a:latin typeface="Times New Roman" pitchFamily="18" charset="0"/>
            </a:endParaRPr>
          </a:p>
        </p:txBody>
      </p:sp>
      <p:cxnSp>
        <p:nvCxnSpPr>
          <p:cNvPr id="19" name="直接箭头连接符 18"/>
          <p:cNvCxnSpPr/>
          <p:nvPr/>
        </p:nvCxnSpPr>
        <p:spPr bwMode="auto">
          <a:xfrm flipV="1">
            <a:off x="3059832" y="2780928"/>
            <a:ext cx="2016224" cy="432049"/>
          </a:xfrm>
          <a:prstGeom prst="straightConnector1">
            <a:avLst/>
          </a:prstGeom>
          <a:noFill/>
          <a:ln w="9525" cap="flat" cmpd="sng" algn="ctr">
            <a:solidFill>
              <a:srgbClr val="FFFFCC"/>
            </a:solidFill>
            <a:prstDash val="solid"/>
            <a:round/>
            <a:headEnd type="none" w="med" len="med"/>
            <a:tailEnd type="arrow"/>
          </a:ln>
          <a:effectLst/>
        </p:spPr>
      </p:cxn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p:cNvSpPr>
            <a:spLocks noGrp="1"/>
          </p:cNvSpPr>
          <p:nvPr>
            <p:ph type="dt" sz="quarter" idx="10"/>
          </p:nvPr>
        </p:nvSpPr>
        <p:spPr>
          <a:xfrm>
            <a:off x="323528" y="6420954"/>
            <a:ext cx="2289175" cy="3596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1D136CC4-2648-4D23-8A63-A4695DE96C86}" type="datetime8">
              <a:rPr kumimoji="0" lang="zh-CN" altLang="en-US" sz="1400" smtClean="0"/>
              <a:t>2022年3月16日12时44分</a:t>
            </a:fld>
            <a:endParaRPr kumimoji="0" lang="en-US" altLang="zh-CN" sz="1400" dirty="0" smtClean="0"/>
          </a:p>
        </p:txBody>
      </p:sp>
      <p:sp>
        <p:nvSpPr>
          <p:cNvPr id="41987" name="灯片编号占位符 3"/>
          <p:cNvSpPr>
            <a:spLocks noGrp="1"/>
          </p:cNvSpPr>
          <p:nvPr>
            <p:ph type="sldNum" sz="quarter" idx="12"/>
          </p:nvPr>
        </p:nvSpPr>
        <p:spPr>
          <a:xfrm>
            <a:off x="6588224" y="6525343"/>
            <a:ext cx="2289175" cy="2935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sp>
        <p:nvSpPr>
          <p:cNvPr id="41988" name="Text Box 4"/>
          <p:cNvSpPr txBox="1">
            <a:spLocks noChangeArrowheads="1"/>
          </p:cNvSpPr>
          <p:nvPr/>
        </p:nvSpPr>
        <p:spPr bwMode="auto">
          <a:xfrm>
            <a:off x="539750" y="260648"/>
            <a:ext cx="8135938" cy="592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marL="342900" indent="-342900">
              <a:lnSpc>
                <a:spcPct val="120000"/>
              </a:lnSpc>
              <a:buClrTx/>
              <a:buSzTx/>
              <a:buFont typeface="Wingdings" panose="05000000000000000000" pitchFamily="2" charset="2"/>
              <a:buChar char="Ø"/>
            </a:pPr>
            <a:r>
              <a:rPr lang="zh-CN" altLang="en-US" sz="2500" b="1" dirty="0" smtClean="0">
                <a:solidFill>
                  <a:srgbClr val="FFFF00"/>
                </a:solidFill>
                <a:latin typeface="宋体" pitchFamily="2" charset="-122"/>
              </a:rPr>
              <a:t>进</a:t>
            </a:r>
            <a:r>
              <a:rPr lang="zh-CN" altLang="en-US" sz="2500" b="1" dirty="0">
                <a:solidFill>
                  <a:srgbClr val="FFFF00"/>
                </a:solidFill>
                <a:latin typeface="宋体" pitchFamily="2" charset="-122"/>
              </a:rPr>
              <a:t>程运行的</a:t>
            </a:r>
            <a:r>
              <a:rPr lang="zh-CN" altLang="en-US" sz="2500" b="1" u="sng" dirty="0">
                <a:solidFill>
                  <a:srgbClr val="FFFF00"/>
                </a:solidFill>
                <a:latin typeface="宋体" pitchFamily="2" charset="-122"/>
              </a:rPr>
              <a:t>速度</a:t>
            </a:r>
            <a:r>
              <a:rPr lang="zh-CN" altLang="en-US" sz="2500" b="1" dirty="0">
                <a:solidFill>
                  <a:srgbClr val="FFFF00"/>
                </a:solidFill>
                <a:latin typeface="宋体" pitchFamily="2" charset="-122"/>
              </a:rPr>
              <a:t>是多少          </a:t>
            </a:r>
            <a:endParaRPr lang="en-US" altLang="zh-CN" sz="2200" b="1" dirty="0">
              <a:solidFill>
                <a:srgbClr val="FFFF00"/>
              </a:solidFill>
              <a:latin typeface="宋体" pitchFamily="2" charset="-122"/>
            </a:endParaRPr>
          </a:p>
          <a:p>
            <a:pPr>
              <a:lnSpc>
                <a:spcPct val="120000"/>
              </a:lnSpc>
              <a:spcBef>
                <a:spcPts val="508"/>
              </a:spcBef>
              <a:buClrTx/>
              <a:buSzTx/>
            </a:pPr>
            <a:r>
              <a:rPr lang="zh-CN" altLang="en-US" b="1" dirty="0" smtClean="0">
                <a:latin typeface="宋体" pitchFamily="2" charset="-122"/>
              </a:rPr>
              <a:t>  进程的运行速度</a:t>
            </a:r>
            <a:r>
              <a:rPr lang="zh-CN" altLang="en-US" b="1" u="sng" dirty="0" smtClean="0">
                <a:latin typeface="宋体" pitchFamily="2" charset="-122"/>
              </a:rPr>
              <a:t>是</a:t>
            </a:r>
            <a:r>
              <a:rPr lang="zh-CN" altLang="en-US" b="1" u="sng" dirty="0" smtClean="0">
                <a:solidFill>
                  <a:srgbClr val="FF0000"/>
                </a:solidFill>
                <a:latin typeface="宋体" pitchFamily="2" charset="-122"/>
              </a:rPr>
              <a:t>不能够确</a:t>
            </a:r>
            <a:r>
              <a:rPr lang="zh-CN" altLang="en-US" b="1" u="sng" dirty="0">
                <a:solidFill>
                  <a:srgbClr val="FF0000"/>
                </a:solidFill>
                <a:latin typeface="宋体" pitchFamily="2" charset="-122"/>
              </a:rPr>
              <a:t>定的</a:t>
            </a:r>
            <a:r>
              <a:rPr lang="zh-CN" altLang="en-US" dirty="0" smtClean="0">
                <a:latin typeface="宋体" pitchFamily="2" charset="-122"/>
              </a:rPr>
              <a:t>，因</a:t>
            </a:r>
            <a:r>
              <a:rPr lang="zh-CN" altLang="en-US" dirty="0">
                <a:latin typeface="宋体" pitchFamily="2" charset="-122"/>
              </a:rPr>
              <a:t>为</a:t>
            </a:r>
            <a:r>
              <a:rPr lang="en-US" altLang="zh-CN" dirty="0">
                <a:latin typeface="宋体" pitchFamily="2" charset="-122"/>
              </a:rPr>
              <a:t>CPU</a:t>
            </a:r>
            <a:r>
              <a:rPr lang="zh-CN" altLang="en-US" dirty="0">
                <a:latin typeface="宋体" pitchFamily="2" charset="-122"/>
              </a:rPr>
              <a:t>在进程间由</a:t>
            </a:r>
            <a:r>
              <a:rPr lang="zh-CN" altLang="en-US" b="1" u="sng" dirty="0">
                <a:solidFill>
                  <a:srgbClr val="F8C024"/>
                </a:solidFill>
                <a:latin typeface="宋体" pitchFamily="2" charset="-122"/>
              </a:rPr>
              <a:t>调度程</a:t>
            </a:r>
            <a:r>
              <a:rPr lang="zh-CN" altLang="en-US" b="1" u="sng" dirty="0" smtClean="0">
                <a:solidFill>
                  <a:srgbClr val="F8C024"/>
                </a:solidFill>
                <a:latin typeface="宋体" pitchFamily="2" charset="-122"/>
              </a:rPr>
              <a:t>序</a:t>
            </a:r>
            <a:r>
              <a:rPr lang="en-US" altLang="zh-CN" b="1" baseline="30000" dirty="0" smtClean="0">
                <a:solidFill>
                  <a:schemeClr val="tx2"/>
                </a:solidFill>
                <a:latin typeface="宋体" pitchFamily="2" charset="-122"/>
              </a:rPr>
              <a:t>chp3</a:t>
            </a:r>
            <a:r>
              <a:rPr lang="zh-CN" altLang="en-US" dirty="0" smtClean="0">
                <a:latin typeface="宋体" pitchFamily="2" charset="-122"/>
              </a:rPr>
              <a:t>来</a:t>
            </a:r>
            <a:r>
              <a:rPr lang="zh-CN" altLang="en-US" dirty="0">
                <a:latin typeface="宋体" pitchFamily="2" charset="-122"/>
              </a:rPr>
              <a:t>决定</a:t>
            </a:r>
            <a:r>
              <a:rPr lang="zh-CN" altLang="en-US" u="sng" dirty="0">
                <a:latin typeface="宋体" pitchFamily="2" charset="-122"/>
              </a:rPr>
              <a:t>何</a:t>
            </a:r>
            <a:r>
              <a:rPr lang="zh-CN" altLang="en-US" u="sng" dirty="0" smtClean="0">
                <a:latin typeface="宋体" pitchFamily="2" charset="-122"/>
              </a:rPr>
              <a:t>时</a:t>
            </a:r>
            <a:r>
              <a:rPr lang="en-US" altLang="zh-CN" b="1" baseline="30000" dirty="0" smtClean="0">
                <a:latin typeface="宋体" pitchFamily="2" charset="-122"/>
              </a:rPr>
              <a:t>1</a:t>
            </a:r>
            <a:r>
              <a:rPr lang="zh-CN" altLang="en-US" dirty="0" smtClean="0">
                <a:latin typeface="宋体" pitchFamily="2" charset="-122"/>
              </a:rPr>
              <a:t>调度</a:t>
            </a:r>
            <a:r>
              <a:rPr lang="zh-CN" altLang="en-US" u="sng" dirty="0" smtClean="0">
                <a:latin typeface="宋体" pitchFamily="2" charset="-122"/>
              </a:rPr>
              <a:t>何</a:t>
            </a:r>
            <a:r>
              <a:rPr lang="zh-CN" altLang="en-US" u="sng" dirty="0">
                <a:latin typeface="宋体" pitchFamily="2" charset="-122"/>
              </a:rPr>
              <a:t>进</a:t>
            </a:r>
            <a:r>
              <a:rPr lang="zh-CN" altLang="en-US" u="sng" dirty="0" smtClean="0">
                <a:latin typeface="宋体" pitchFamily="2" charset="-122"/>
              </a:rPr>
              <a:t>程</a:t>
            </a:r>
            <a:r>
              <a:rPr lang="en-US" altLang="zh-CN" b="1" baseline="30000" dirty="0" smtClean="0">
                <a:latin typeface="宋体" pitchFamily="2" charset="-122"/>
              </a:rPr>
              <a:t>2</a:t>
            </a:r>
            <a:r>
              <a:rPr lang="zh-CN" altLang="en-US" u="sng" dirty="0">
                <a:latin typeface="宋体" pitchFamily="2" charset="-122"/>
              </a:rPr>
              <a:t>运行多</a:t>
            </a:r>
            <a:r>
              <a:rPr lang="zh-CN" altLang="en-US" u="sng" dirty="0" smtClean="0">
                <a:latin typeface="宋体" pitchFamily="2" charset="-122"/>
              </a:rPr>
              <a:t>久</a:t>
            </a:r>
            <a:r>
              <a:rPr lang="en-US" altLang="zh-CN" b="1" baseline="30000" dirty="0" smtClean="0">
                <a:latin typeface="宋体" pitchFamily="2" charset="-122"/>
              </a:rPr>
              <a:t>3</a:t>
            </a:r>
            <a:r>
              <a:rPr lang="zh-CN" altLang="en-US" dirty="0" smtClean="0">
                <a:latin typeface="宋体" pitchFamily="2" charset="-122"/>
              </a:rPr>
              <a:t>，</a:t>
            </a:r>
            <a:r>
              <a:rPr lang="zh-CN" altLang="en-US" dirty="0">
                <a:latin typeface="宋体" pitchFamily="2" charset="-122"/>
              </a:rPr>
              <a:t>所以</a:t>
            </a:r>
            <a:r>
              <a:rPr lang="zh-CN" altLang="en-US" dirty="0" smtClean="0">
                <a:latin typeface="宋体" pitchFamily="2" charset="-122"/>
              </a:rPr>
              <a:t>，用户的程</a:t>
            </a:r>
            <a:r>
              <a:rPr lang="zh-CN" altLang="en-US" dirty="0">
                <a:latin typeface="宋体" pitchFamily="2" charset="-122"/>
              </a:rPr>
              <a:t>序设计</a:t>
            </a:r>
            <a:r>
              <a:rPr lang="zh-CN" altLang="en-US" dirty="0" smtClean="0">
                <a:latin typeface="宋体" pitchFamily="2" charset="-122"/>
              </a:rPr>
              <a:t>中是</a:t>
            </a:r>
            <a:r>
              <a:rPr lang="zh-CN" altLang="en-US" sz="2500" b="1" dirty="0" smtClean="0">
                <a:solidFill>
                  <a:srgbClr val="F38635"/>
                </a:solidFill>
                <a:latin typeface="宋体" pitchFamily="2" charset="-122"/>
              </a:rPr>
              <a:t>不</a:t>
            </a:r>
            <a:r>
              <a:rPr lang="zh-CN" altLang="en-US" sz="2500" b="1" dirty="0">
                <a:solidFill>
                  <a:srgbClr val="F38635"/>
                </a:solidFill>
                <a:latin typeface="宋体" pitchFamily="2" charset="-122"/>
              </a:rPr>
              <a:t>能写入有关进程调度的相关内容</a:t>
            </a:r>
            <a:r>
              <a:rPr lang="zh-CN" altLang="en-US" dirty="0" smtClean="0">
                <a:latin typeface="宋体" pitchFamily="2" charset="-122"/>
              </a:rPr>
              <a:t>。</a:t>
            </a:r>
            <a:r>
              <a:rPr lang="zh-CN" altLang="en-US" sz="2200" dirty="0" smtClean="0">
                <a:latin typeface="宋体" pitchFamily="2" charset="-122"/>
              </a:rPr>
              <a:t>想一下：</a:t>
            </a:r>
            <a:r>
              <a:rPr lang="en-US" altLang="zh-CN" sz="2200" dirty="0" smtClean="0">
                <a:latin typeface="宋体" pitchFamily="2" charset="-122"/>
              </a:rPr>
              <a:t>why </a:t>
            </a:r>
            <a:r>
              <a:rPr lang="zh-CN" altLang="en-US" sz="2000" dirty="0" smtClean="0">
                <a:latin typeface="宋体" pitchFamily="2" charset="-122"/>
              </a:rPr>
              <a:t>不允许</a:t>
            </a:r>
            <a:r>
              <a:rPr lang="zh-CN" altLang="en-US" sz="2200" dirty="0" smtClean="0">
                <a:latin typeface="宋体" pitchFamily="2" charset="-122"/>
              </a:rPr>
              <a:t>？（</a:t>
            </a:r>
            <a:r>
              <a:rPr lang="en-US" altLang="zh-CN" sz="2200" dirty="0" smtClean="0">
                <a:latin typeface="宋体" pitchFamily="2" charset="-122"/>
              </a:rPr>
              <a:t>OS</a:t>
            </a:r>
            <a:r>
              <a:rPr lang="zh-CN" altLang="en-US" sz="2200" dirty="0" smtClean="0">
                <a:latin typeface="宋体" pitchFamily="2" charset="-122"/>
              </a:rPr>
              <a:t>才是资源管理者，不是用户）</a:t>
            </a:r>
            <a:endParaRPr lang="en-US" altLang="zh-CN" sz="2200" dirty="0">
              <a:latin typeface="宋体" pitchFamily="2" charset="-122"/>
            </a:endParaRPr>
          </a:p>
          <a:p>
            <a:pPr>
              <a:lnSpc>
                <a:spcPct val="120000"/>
              </a:lnSpc>
              <a:spcBef>
                <a:spcPts val="508"/>
              </a:spcBef>
              <a:buClrTx/>
              <a:buSzTx/>
            </a:pPr>
            <a:r>
              <a:rPr lang="en-US" altLang="zh-CN" dirty="0">
                <a:latin typeface="宋体" pitchFamily="2" charset="-122"/>
              </a:rPr>
              <a:t>  </a:t>
            </a:r>
            <a:r>
              <a:rPr lang="zh-CN" altLang="en-US" dirty="0" smtClean="0">
                <a:latin typeface="宋体" pitchFamily="2" charset="-122"/>
              </a:rPr>
              <a:t>但在某些场合，还需要保证进程的运行速度。</a:t>
            </a:r>
            <a:endParaRPr lang="en-US" altLang="zh-CN" dirty="0" smtClean="0">
              <a:latin typeface="宋体" pitchFamily="2" charset="-122"/>
            </a:endParaRPr>
          </a:p>
          <a:p>
            <a:pPr>
              <a:lnSpc>
                <a:spcPct val="120000"/>
              </a:lnSpc>
              <a:spcBef>
                <a:spcPts val="508"/>
              </a:spcBef>
              <a:buClrTx/>
              <a:buSzTx/>
            </a:pPr>
            <a:r>
              <a:rPr lang="en-US" altLang="zh-CN" dirty="0">
                <a:latin typeface="宋体" pitchFamily="2" charset="-122"/>
              </a:rPr>
              <a:t> </a:t>
            </a:r>
            <a:r>
              <a:rPr lang="en-US" altLang="zh-CN" dirty="0" smtClean="0">
                <a:latin typeface="宋体" pitchFamily="2" charset="-122"/>
              </a:rPr>
              <a:t> </a:t>
            </a:r>
            <a:r>
              <a:rPr lang="zh-CN" altLang="en-US" dirty="0" smtClean="0">
                <a:latin typeface="宋体" pitchFamily="2" charset="-122"/>
              </a:rPr>
              <a:t>例</a:t>
            </a:r>
            <a:r>
              <a:rPr lang="zh-CN" altLang="en-US" dirty="0">
                <a:latin typeface="宋体" pitchFamily="2" charset="-122"/>
              </a:rPr>
              <a:t>：实时控</a:t>
            </a:r>
            <a:r>
              <a:rPr lang="zh-CN" altLang="en-US" dirty="0" smtClean="0">
                <a:latin typeface="宋体" pitchFamily="2" charset="-122"/>
              </a:rPr>
              <a:t>制对速度就有要求，速度慢会导致严重后果，因此，需要</a:t>
            </a:r>
            <a:r>
              <a:rPr lang="zh-CN" altLang="en-US" dirty="0">
                <a:latin typeface="宋体" pitchFamily="2" charset="-122"/>
              </a:rPr>
              <a:t>采取一些</a:t>
            </a:r>
            <a:r>
              <a:rPr lang="zh-CN" altLang="en-US" b="1" dirty="0">
                <a:latin typeface="宋体" pitchFamily="2" charset="-122"/>
              </a:rPr>
              <a:t>特殊措</a:t>
            </a:r>
            <a:r>
              <a:rPr lang="zh-CN" altLang="en-US" b="1" dirty="0" smtClean="0">
                <a:latin typeface="宋体" pitchFamily="2" charset="-122"/>
              </a:rPr>
              <a:t>施</a:t>
            </a:r>
            <a:r>
              <a:rPr lang="zh-CN" altLang="en-US" dirty="0" smtClean="0">
                <a:latin typeface="宋体" pitchFamily="2" charset="-122"/>
              </a:rPr>
              <a:t>来保</a:t>
            </a:r>
            <a:r>
              <a:rPr lang="zh-CN" altLang="en-US" dirty="0">
                <a:latin typeface="宋体" pitchFamily="2" charset="-122"/>
              </a:rPr>
              <a:t>证任务</a:t>
            </a:r>
            <a:r>
              <a:rPr lang="zh-CN" altLang="en-US" dirty="0" smtClean="0">
                <a:latin typeface="宋体" pitchFamily="2" charset="-122"/>
              </a:rPr>
              <a:t>的实时性。</a:t>
            </a:r>
            <a:endParaRPr lang="en-US" altLang="zh-CN" dirty="0">
              <a:latin typeface="宋体" pitchFamily="2" charset="-122"/>
            </a:endParaRPr>
          </a:p>
          <a:p>
            <a:pPr>
              <a:lnSpc>
                <a:spcPct val="120000"/>
              </a:lnSpc>
              <a:spcBef>
                <a:spcPts val="508"/>
              </a:spcBef>
              <a:buClrTx/>
              <a:buSzTx/>
              <a:buFont typeface="Wingdings" pitchFamily="2" charset="2"/>
              <a:buChar char="Ø"/>
            </a:pPr>
            <a:r>
              <a:rPr lang="zh-CN" altLang="en-US" sz="2500" b="1" dirty="0" smtClean="0">
                <a:solidFill>
                  <a:srgbClr val="FFFF00"/>
                </a:solidFill>
                <a:latin typeface="宋体" pitchFamily="2" charset="-122"/>
              </a:rPr>
              <a:t> 进</a:t>
            </a:r>
            <a:r>
              <a:rPr lang="zh-CN" altLang="en-US" sz="2500" b="1" dirty="0">
                <a:solidFill>
                  <a:srgbClr val="FFFF00"/>
                </a:solidFill>
                <a:latin typeface="宋体" pitchFamily="2" charset="-122"/>
              </a:rPr>
              <a:t>程的</a:t>
            </a:r>
            <a:r>
              <a:rPr lang="zh-CN" altLang="en-US" sz="2500" b="1" u="sng" dirty="0">
                <a:solidFill>
                  <a:srgbClr val="FFFF00"/>
                </a:solidFill>
                <a:latin typeface="宋体" pitchFamily="2" charset="-122"/>
              </a:rPr>
              <a:t>生命</a:t>
            </a:r>
            <a:r>
              <a:rPr lang="zh-CN" altLang="en-US" sz="2500" b="1" u="sng" dirty="0" smtClean="0">
                <a:solidFill>
                  <a:srgbClr val="FFFF00"/>
                </a:solidFill>
                <a:latin typeface="宋体" pitchFamily="2" charset="-122"/>
              </a:rPr>
              <a:t>期</a:t>
            </a:r>
            <a:r>
              <a:rPr lang="zh-CN" altLang="en-US" sz="2500" b="1" dirty="0" smtClean="0">
                <a:solidFill>
                  <a:srgbClr val="FFFF00"/>
                </a:solidFill>
                <a:latin typeface="宋体" pitchFamily="2" charset="-122"/>
              </a:rPr>
              <a:t>有多长              </a:t>
            </a:r>
            <a:endParaRPr lang="en-US" altLang="zh-CN" sz="2500" b="1" dirty="0" smtClean="0">
              <a:solidFill>
                <a:srgbClr val="FFFF00"/>
              </a:solidFill>
              <a:latin typeface="宋体" pitchFamily="2" charset="-122"/>
            </a:endParaRPr>
          </a:p>
          <a:p>
            <a:pPr>
              <a:lnSpc>
                <a:spcPct val="120000"/>
              </a:lnSpc>
              <a:spcBef>
                <a:spcPts val="508"/>
              </a:spcBef>
              <a:buClrTx/>
              <a:buSzTx/>
            </a:pPr>
            <a:r>
              <a:rPr lang="zh-CN" altLang="en-US" dirty="0" smtClean="0">
                <a:latin typeface="宋体" pitchFamily="2" charset="-122"/>
              </a:rPr>
              <a:t>    程</a:t>
            </a:r>
            <a:r>
              <a:rPr lang="zh-CN" altLang="en-US" dirty="0">
                <a:latin typeface="宋体" pitchFamily="2" charset="-122"/>
              </a:rPr>
              <a:t>序开始运行时，先</a:t>
            </a:r>
            <a:r>
              <a:rPr lang="zh-CN" altLang="en-US" b="1" u="sng" dirty="0">
                <a:latin typeface="宋体" pitchFamily="2" charset="-122"/>
              </a:rPr>
              <a:t>创建</a:t>
            </a:r>
            <a:r>
              <a:rPr lang="zh-CN" altLang="en-US" dirty="0">
                <a:latin typeface="宋体" pitchFamily="2" charset="-122"/>
              </a:rPr>
              <a:t>进程，进程诞生；程序结束运行时，要</a:t>
            </a:r>
            <a:r>
              <a:rPr lang="zh-CN" altLang="en-US" b="1" u="sng" dirty="0">
                <a:latin typeface="宋体" pitchFamily="2" charset="-122"/>
              </a:rPr>
              <a:t>撤销</a:t>
            </a:r>
            <a:r>
              <a:rPr lang="zh-CN" altLang="en-US" dirty="0">
                <a:latin typeface="宋体" pitchFamily="2" charset="-122"/>
              </a:rPr>
              <a:t>进程，进程消亡</a:t>
            </a:r>
            <a:r>
              <a:rPr lang="zh-CN" altLang="en-US" dirty="0" smtClean="0">
                <a:latin typeface="宋体" pitchFamily="2" charset="-122"/>
              </a:rPr>
              <a:t>。所以进程是有生命期的。</a:t>
            </a:r>
            <a:endParaRPr lang="en-US" altLang="zh-CN" dirty="0" smtClean="0">
              <a:latin typeface="宋体" pitchFamily="2" charset="-122"/>
            </a:endParaRPr>
          </a:p>
          <a:p>
            <a:pPr>
              <a:lnSpc>
                <a:spcPct val="120000"/>
              </a:lnSpc>
              <a:spcBef>
                <a:spcPts val="508"/>
              </a:spcBef>
              <a:buClrTx/>
              <a:buSzTx/>
            </a:pPr>
            <a:r>
              <a:rPr lang="en-US" altLang="zh-CN" dirty="0">
                <a:latin typeface="宋体" pitchFamily="2" charset="-122"/>
              </a:rPr>
              <a:t> </a:t>
            </a:r>
            <a:r>
              <a:rPr lang="en-US" altLang="zh-CN" dirty="0" smtClean="0">
                <a:latin typeface="宋体" pitchFamily="2" charset="-122"/>
              </a:rPr>
              <a:t>   </a:t>
            </a:r>
            <a:r>
              <a:rPr lang="zh-CN" altLang="en-US" dirty="0" smtClean="0">
                <a:latin typeface="宋体" pitchFamily="2" charset="-122"/>
              </a:rPr>
              <a:t>生命期：创建</a:t>
            </a:r>
            <a:r>
              <a:rPr lang="en-US" altLang="zh-CN" dirty="0" smtClean="0">
                <a:latin typeface="宋体" pitchFamily="2" charset="-122"/>
              </a:rPr>
              <a:t>    </a:t>
            </a:r>
            <a:r>
              <a:rPr lang="zh-CN" altLang="en-US" dirty="0" smtClean="0">
                <a:latin typeface="宋体" pitchFamily="2" charset="-122"/>
              </a:rPr>
              <a:t>撤销（本章：几个</a:t>
            </a:r>
            <a:r>
              <a:rPr lang="zh-CN" altLang="en-US" dirty="0">
                <a:latin typeface="宋体" pitchFamily="2" charset="-122"/>
              </a:rPr>
              <a:t>进</a:t>
            </a:r>
            <a:r>
              <a:rPr lang="zh-CN" altLang="en-US" dirty="0" smtClean="0">
                <a:latin typeface="宋体" pitchFamily="2" charset="-122"/>
              </a:rPr>
              <a:t>程</a:t>
            </a:r>
            <a:r>
              <a:rPr lang="zh-CN" altLang="en-US" dirty="0">
                <a:latin typeface="宋体" pitchFamily="2" charset="-122"/>
              </a:rPr>
              <a:t>状态</a:t>
            </a:r>
            <a:r>
              <a:rPr lang="zh-CN" altLang="en-US" dirty="0" smtClean="0">
                <a:latin typeface="宋体" pitchFamily="2" charset="-122"/>
              </a:rPr>
              <a:t>）</a:t>
            </a:r>
            <a:endParaRPr lang="en-US" altLang="zh-CN" dirty="0">
              <a:latin typeface="宋体" pitchFamily="2" charset="-122"/>
            </a:endParaRPr>
          </a:p>
        </p:txBody>
      </p:sp>
      <p:sp>
        <p:nvSpPr>
          <p:cNvPr id="2" name="右箭头 1"/>
          <p:cNvSpPr/>
          <p:nvPr/>
        </p:nvSpPr>
        <p:spPr bwMode="auto">
          <a:xfrm>
            <a:off x="3190646" y="5589240"/>
            <a:ext cx="504056" cy="288032"/>
          </a:xfrm>
          <a:prstGeom prst="rightArrow">
            <a:avLst/>
          </a:prstGeom>
          <a:solidFill>
            <a:srgbClr val="F3863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6C15054-A6BA-4C19-A707-3FEE71EAB553}" type="datetime8">
              <a:rPr kumimoji="0" lang="zh-CN" altLang="en-US" sz="1400" smtClean="0"/>
              <a:t>2022年3月16日12时44分</a:t>
            </a:fld>
            <a:endParaRPr kumimoji="0" lang="en-US" altLang="zh-CN" sz="1400" smtClean="0"/>
          </a:p>
        </p:txBody>
      </p:sp>
      <p:sp>
        <p:nvSpPr>
          <p:cNvPr id="1443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4388" name="Text Box 4"/>
          <p:cNvSpPr txBox="1">
            <a:spLocks noChangeArrowheads="1"/>
          </p:cNvSpPr>
          <p:nvPr/>
        </p:nvSpPr>
        <p:spPr bwMode="auto">
          <a:xfrm>
            <a:off x="467544" y="404664"/>
            <a:ext cx="8340110" cy="528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500" dirty="0" smtClean="0">
                <a:latin typeface="Times New Roman" pitchFamily="18" charset="0"/>
                <a:cs typeface="Times New Roman" panose="02020603050405020304" pitchFamily="18" charset="0"/>
              </a:rPr>
              <a:t>void consumer ( ) {</a:t>
            </a:r>
            <a:endParaRPr lang="en-US" altLang="zh-CN" sz="2500" dirty="0">
              <a:latin typeface="Times New Roman" pitchFamily="18" charset="0"/>
              <a:cs typeface="Times New Roman" panose="02020603050405020304" pitchFamily="18" charset="0"/>
            </a:endParaRPr>
          </a:p>
          <a:p>
            <a:pPr eaLnBrk="1" hangingPunct="1">
              <a:lnSpc>
                <a:spcPct val="110000"/>
              </a:lnSpc>
              <a:spcBef>
                <a:spcPct val="0"/>
              </a:spcBef>
              <a:buClrTx/>
              <a:buSzTx/>
              <a:buFontTx/>
              <a:buNone/>
            </a:pPr>
            <a:r>
              <a:rPr lang="en-US" altLang="zh-CN" sz="2500" dirty="0">
                <a:latin typeface="Times New Roman" pitchFamily="18" charset="0"/>
                <a:cs typeface="Times New Roman" panose="02020603050405020304" pitchFamily="18" charset="0"/>
              </a:rPr>
              <a:t>     </a:t>
            </a:r>
            <a:r>
              <a:rPr lang="en-US" altLang="zh-CN" sz="2500" dirty="0" smtClean="0">
                <a:latin typeface="Times New Roman" pitchFamily="18" charset="0"/>
                <a:cs typeface="Times New Roman" panose="02020603050405020304" pitchFamily="18" charset="0"/>
              </a:rPr>
              <a:t>do {      </a:t>
            </a:r>
            <a:endParaRPr lang="en-US" altLang="zh-CN" sz="2500" dirty="0">
              <a:latin typeface="Times New Roman" pitchFamily="18" charset="0"/>
              <a:cs typeface="Times New Roman" panose="02020603050405020304" pitchFamily="18" charset="0"/>
            </a:endParaRPr>
          </a:p>
          <a:p>
            <a:pPr eaLnBrk="1" hangingPunct="1">
              <a:lnSpc>
                <a:spcPct val="110000"/>
              </a:lnSpc>
              <a:spcBef>
                <a:spcPct val="0"/>
              </a:spcBef>
              <a:buClrTx/>
              <a:buSzTx/>
            </a:pPr>
            <a:r>
              <a:rPr lang="en-US" altLang="zh-CN" sz="2500" dirty="0">
                <a:latin typeface="Times New Roman" pitchFamily="18" charset="0"/>
                <a:cs typeface="Times New Roman" panose="02020603050405020304" pitchFamily="18" charset="0"/>
              </a:rPr>
              <a:t>            </a:t>
            </a:r>
            <a:r>
              <a:rPr lang="en-US" altLang="zh-CN" sz="2500" dirty="0">
                <a:solidFill>
                  <a:schemeClr val="tx2"/>
                </a:solidFill>
                <a:latin typeface="Times New Roman" pitchFamily="18" charset="0"/>
                <a:cs typeface="Times New Roman" panose="02020603050405020304" pitchFamily="18" charset="0"/>
              </a:rPr>
              <a:t>wait(</a:t>
            </a:r>
            <a:r>
              <a:rPr lang="en-US" altLang="zh-CN" sz="2500" b="1" dirty="0">
                <a:solidFill>
                  <a:schemeClr val="tx2"/>
                </a:solidFill>
                <a:latin typeface="Times New Roman" pitchFamily="18" charset="0"/>
                <a:cs typeface="Times New Roman" panose="02020603050405020304" pitchFamily="18" charset="0"/>
              </a:rPr>
              <a:t>full</a:t>
            </a:r>
            <a:r>
              <a:rPr lang="en-US" altLang="zh-CN" sz="2500" dirty="0" smtClean="0">
                <a:solidFill>
                  <a:schemeClr val="tx2"/>
                </a:solidFill>
                <a:latin typeface="Times New Roman" pitchFamily="18" charset="0"/>
                <a:cs typeface="Times New Roman" panose="02020603050405020304" pitchFamily="18" charset="0"/>
              </a:rPr>
              <a:t>); </a:t>
            </a:r>
            <a:r>
              <a:rPr lang="en-US" altLang="zh-CN" sz="3200" dirty="0">
                <a:solidFill>
                  <a:srgbClr val="FFC000"/>
                </a:solidFill>
                <a:latin typeface="Times New Roman" pitchFamily="18" charset="0"/>
              </a:rPr>
              <a:t>//</a:t>
            </a:r>
            <a:r>
              <a:rPr lang="zh-CN" altLang="en-US" sz="2000" dirty="0">
                <a:latin typeface="Times New Roman" pitchFamily="18" charset="0"/>
              </a:rPr>
              <a:t>以前：</a:t>
            </a:r>
            <a:r>
              <a:rPr lang="en-US" altLang="zh-CN" sz="2000" dirty="0">
                <a:latin typeface="Times New Roman" pitchFamily="18" charset="0"/>
              </a:rPr>
              <a:t>while (counter = = </a:t>
            </a:r>
            <a:r>
              <a:rPr lang="en-US" altLang="zh-CN" sz="2000" dirty="0" smtClean="0">
                <a:latin typeface="Times New Roman" pitchFamily="18" charset="0"/>
              </a:rPr>
              <a:t>0 </a:t>
            </a:r>
            <a:r>
              <a:rPr lang="en-US" altLang="zh-CN" sz="2000" dirty="0">
                <a:latin typeface="Times New Roman" pitchFamily="18" charset="0"/>
              </a:rPr>
              <a:t>); </a:t>
            </a:r>
            <a:r>
              <a:rPr lang="zh-CN" altLang="en-US" sz="2000" dirty="0">
                <a:latin typeface="Times New Roman" pitchFamily="18" charset="0"/>
              </a:rPr>
              <a:t>用于</a:t>
            </a:r>
            <a:r>
              <a:rPr lang="zh-CN" altLang="en-US" sz="2000" u="sng" dirty="0" smtClean="0">
                <a:solidFill>
                  <a:schemeClr val="tx2"/>
                </a:solidFill>
                <a:latin typeface="Times New Roman" pitchFamily="18" charset="0"/>
              </a:rPr>
              <a:t>与</a:t>
            </a:r>
            <a:r>
              <a:rPr lang="zh-CN" altLang="en-US" sz="2000" u="sng" dirty="0">
                <a:solidFill>
                  <a:schemeClr val="tx2"/>
                </a:solidFill>
                <a:latin typeface="Times New Roman" pitchFamily="18" charset="0"/>
              </a:rPr>
              <a:t>生产</a:t>
            </a:r>
            <a:r>
              <a:rPr lang="zh-CN" altLang="en-US" sz="2000" u="sng" dirty="0" smtClean="0">
                <a:solidFill>
                  <a:schemeClr val="tx2"/>
                </a:solidFill>
                <a:latin typeface="Times New Roman" pitchFamily="18" charset="0"/>
              </a:rPr>
              <a:t>者</a:t>
            </a:r>
            <a:r>
              <a:rPr lang="zh-CN" altLang="en-US" sz="2000" b="1" u="sng" dirty="0">
                <a:solidFill>
                  <a:srgbClr val="FF0000"/>
                </a:solidFill>
                <a:latin typeface="Times New Roman" pitchFamily="18" charset="0"/>
              </a:rPr>
              <a:t>同步</a:t>
            </a:r>
            <a:endParaRPr lang="en-US" altLang="zh-CN" sz="2000" b="1" u="sng" dirty="0">
              <a:solidFill>
                <a:srgbClr val="FF0000"/>
              </a:solidFill>
              <a:latin typeface="Times New Roman" pitchFamily="18" charset="0"/>
            </a:endParaRPr>
          </a:p>
          <a:p>
            <a:pPr lvl="0" eaLnBrk="1" hangingPunct="1">
              <a:lnSpc>
                <a:spcPct val="110000"/>
              </a:lnSpc>
              <a:spcBef>
                <a:spcPct val="0"/>
              </a:spcBef>
              <a:buClrTx/>
              <a:buSzTx/>
            </a:pPr>
            <a:r>
              <a:rPr lang="en-US" altLang="zh-CN" sz="2500" dirty="0" smtClean="0">
                <a:solidFill>
                  <a:srgbClr val="FFC000"/>
                </a:solidFill>
                <a:latin typeface="Times New Roman" pitchFamily="18" charset="0"/>
                <a:cs typeface="Times New Roman" panose="02020603050405020304" pitchFamily="18" charset="0"/>
              </a:rPr>
              <a:t></a:t>
            </a:r>
            <a:r>
              <a:rPr lang="en-US" altLang="zh-CN" sz="2500" dirty="0" smtClean="0">
                <a:latin typeface="Times New Roman" pitchFamily="18" charset="0"/>
                <a:cs typeface="Times New Roman" panose="02020603050405020304" pitchFamily="18" charset="0"/>
              </a:rPr>
              <a:t>        </a:t>
            </a:r>
            <a:r>
              <a:rPr lang="en-US" altLang="zh-CN" sz="2500" dirty="0" smtClean="0">
                <a:solidFill>
                  <a:srgbClr val="F38635"/>
                </a:solidFill>
                <a:latin typeface="Times New Roman" pitchFamily="18" charset="0"/>
                <a:cs typeface="Times New Roman" panose="02020603050405020304" pitchFamily="18" charset="0"/>
              </a:rPr>
              <a:t>wait</a:t>
            </a:r>
            <a:r>
              <a:rPr lang="en-US" altLang="zh-CN" sz="2500" dirty="0" smtClean="0">
                <a:solidFill>
                  <a:srgbClr val="FF6600"/>
                </a:solidFill>
                <a:latin typeface="Times New Roman" pitchFamily="18" charset="0"/>
                <a:cs typeface="Times New Roman" panose="02020603050405020304" pitchFamily="18" charset="0"/>
              </a:rPr>
              <a:t>(</a:t>
            </a:r>
            <a:r>
              <a:rPr lang="en-US" altLang="zh-CN" sz="2500" dirty="0" smtClean="0">
                <a:solidFill>
                  <a:srgbClr val="FF0000"/>
                </a:solidFill>
                <a:latin typeface="Times New Roman" pitchFamily="18" charset="0"/>
                <a:cs typeface="Times New Roman" panose="02020603050405020304" pitchFamily="18" charset="0"/>
              </a:rPr>
              <a:t>mutex</a:t>
            </a:r>
            <a:r>
              <a:rPr lang="en-US" altLang="zh-CN" sz="2500" b="1" baseline="30000" dirty="0" smtClean="0">
                <a:solidFill>
                  <a:srgbClr val="FF0000"/>
                </a:solidFill>
                <a:latin typeface="Times New Roman" pitchFamily="18" charset="0"/>
              </a:rPr>
              <a:t>2</a:t>
            </a:r>
            <a:r>
              <a:rPr lang="en-US" altLang="zh-CN" sz="2500" dirty="0" smtClean="0">
                <a:solidFill>
                  <a:srgbClr val="FF6600"/>
                </a:solidFill>
                <a:latin typeface="Times New Roman" pitchFamily="18" charset="0"/>
                <a:cs typeface="Times New Roman" panose="02020603050405020304" pitchFamily="18" charset="0"/>
              </a:rPr>
              <a:t>);</a:t>
            </a:r>
            <a:r>
              <a:rPr lang="en-US" altLang="zh-CN" sz="2500" dirty="0" smtClean="0">
                <a:solidFill>
                  <a:srgbClr val="FF6600"/>
                </a:solidFill>
                <a:latin typeface="Times New Roman" pitchFamily="18" charset="0"/>
              </a:rPr>
              <a:t> </a:t>
            </a:r>
            <a:r>
              <a:rPr lang="en-US" altLang="zh-CN" sz="2500" dirty="0">
                <a:solidFill>
                  <a:srgbClr val="00FFCC"/>
                </a:solidFill>
                <a:latin typeface="Times New Roman" pitchFamily="18" charset="0"/>
              </a:rPr>
              <a:t>//</a:t>
            </a:r>
            <a:r>
              <a:rPr lang="zh-CN" altLang="en-US" sz="2100" dirty="0">
                <a:solidFill>
                  <a:srgbClr val="FFFFFF"/>
                </a:solidFill>
              </a:rPr>
              <a:t>所</a:t>
            </a:r>
            <a:r>
              <a:rPr lang="zh-CN" altLang="en-US" sz="2100" dirty="0" smtClean="0">
                <a:solidFill>
                  <a:srgbClr val="FFFFFF"/>
                </a:solidFill>
              </a:rPr>
              <a:t>有消费者</a:t>
            </a:r>
            <a:r>
              <a:rPr lang="zh-CN" altLang="en-US" sz="2100" dirty="0">
                <a:solidFill>
                  <a:srgbClr val="FFFFFF"/>
                </a:solidFill>
              </a:rPr>
              <a:t>进程：使</a:t>
            </a:r>
            <a:r>
              <a:rPr lang="zh-CN" altLang="en-US" sz="2100" dirty="0" smtClean="0">
                <a:solidFill>
                  <a:srgbClr val="FFFFFF"/>
                </a:solidFill>
              </a:rPr>
              <a:t>用 </a:t>
            </a:r>
            <a:r>
              <a:rPr lang="zh-CN" altLang="en-US" sz="2000" u="sng" dirty="0" smtClean="0">
                <a:solidFill>
                  <a:srgbClr val="FFFF00"/>
                </a:solidFill>
                <a:latin typeface="Times New Roman" pitchFamily="18" charset="0"/>
              </a:rPr>
              <a:t>共</a:t>
            </a:r>
            <a:r>
              <a:rPr lang="zh-CN" altLang="en-US" sz="2000" u="sng" dirty="0">
                <a:solidFill>
                  <a:srgbClr val="FFFF00"/>
                </a:solidFill>
                <a:latin typeface="Times New Roman" pitchFamily="18" charset="0"/>
              </a:rPr>
              <a:t>享变</a:t>
            </a:r>
            <a:r>
              <a:rPr lang="zh-CN" altLang="en-US" sz="2000" u="sng" dirty="0" smtClean="0">
                <a:solidFill>
                  <a:srgbClr val="FFFF00"/>
                </a:solidFill>
                <a:latin typeface="Times New Roman" pitchFamily="18" charset="0"/>
              </a:rPr>
              <a:t>量</a:t>
            </a:r>
            <a:r>
              <a:rPr lang="en-US" altLang="zh-CN" sz="2000" u="sng" dirty="0" smtClean="0">
                <a:solidFill>
                  <a:srgbClr val="FFFF00"/>
                </a:solidFill>
                <a:latin typeface="Times New Roman" pitchFamily="18" charset="0"/>
              </a:rPr>
              <a:t>out</a:t>
            </a:r>
            <a:r>
              <a:rPr lang="en-US" altLang="zh-CN" sz="2000" dirty="0" smtClean="0">
                <a:solidFill>
                  <a:srgbClr val="FFFF00"/>
                </a:solidFill>
                <a:latin typeface="Times New Roman" pitchFamily="18" charset="0"/>
              </a:rPr>
              <a:t> </a:t>
            </a:r>
            <a:r>
              <a:rPr lang="zh-CN" altLang="en-US" sz="2100" dirty="0" smtClean="0">
                <a:solidFill>
                  <a:srgbClr val="FFFFFF"/>
                </a:solidFill>
              </a:rPr>
              <a:t>时</a:t>
            </a:r>
            <a:r>
              <a:rPr lang="zh-CN" altLang="en-US" sz="2100" dirty="0">
                <a:solidFill>
                  <a:srgbClr val="FFFFFF"/>
                </a:solidFill>
              </a:rPr>
              <a:t>要</a:t>
            </a:r>
            <a:r>
              <a:rPr lang="zh-CN" altLang="en-US" sz="2000" b="1" u="sng" dirty="0">
                <a:solidFill>
                  <a:srgbClr val="FF0000"/>
                </a:solidFill>
                <a:latin typeface="Times New Roman" pitchFamily="18" charset="0"/>
              </a:rPr>
              <a:t>互斥</a:t>
            </a:r>
            <a:r>
              <a:rPr lang="en-US" altLang="zh-CN" sz="2100" dirty="0">
                <a:solidFill>
                  <a:srgbClr val="FFFFFF"/>
                </a:solidFill>
              </a:rPr>
              <a:t>;</a:t>
            </a:r>
            <a:endParaRPr lang="en-US" altLang="zh-CN" sz="2500" dirty="0">
              <a:solidFill>
                <a:srgbClr val="00FFCC"/>
              </a:solidFill>
              <a:latin typeface="Times New Roman" pitchFamily="18" charset="0"/>
            </a:endParaRPr>
          </a:p>
          <a:p>
            <a:pPr eaLnBrk="1" hangingPunct="1">
              <a:lnSpc>
                <a:spcPct val="110000"/>
              </a:lnSpc>
              <a:spcBef>
                <a:spcPct val="0"/>
              </a:spcBef>
              <a:buClrTx/>
              <a:buSzTx/>
              <a:buFontTx/>
              <a:buNone/>
            </a:pPr>
            <a:r>
              <a:rPr lang="en-US" altLang="zh-CN" sz="2500" dirty="0" smtClean="0">
                <a:latin typeface="Times New Roman" panose="02020603050405020304" pitchFamily="18" charset="0"/>
                <a:cs typeface="Times New Roman" panose="02020603050405020304" pitchFamily="18" charset="0"/>
              </a:rPr>
              <a:t>        </a:t>
            </a:r>
            <a:r>
              <a:rPr lang="en-US" altLang="zh-CN" sz="2500" dirty="0" err="1" smtClean="0">
                <a:latin typeface="Times New Roman" pitchFamily="18" charset="0"/>
                <a:cs typeface="Times New Roman" panose="02020603050405020304" pitchFamily="18" charset="0"/>
              </a:rPr>
              <a:t>next_c</a:t>
            </a:r>
            <a:r>
              <a:rPr lang="en-US" altLang="zh-CN" sz="2500" dirty="0" smtClean="0">
                <a:latin typeface="Times New Roman" pitchFamily="18" charset="0"/>
                <a:cs typeface="Times New Roman" panose="02020603050405020304" pitchFamily="18" charset="0"/>
              </a:rPr>
              <a:t> = buffer[out</a:t>
            </a:r>
            <a:r>
              <a:rPr lang="en-US" altLang="zh-CN" sz="2500" dirty="0">
                <a:latin typeface="Times New Roman" pitchFamily="18" charset="0"/>
                <a:cs typeface="Times New Roman" panose="02020603050405020304" pitchFamily="18" charset="0"/>
              </a:rPr>
              <a:t>]</a:t>
            </a:r>
            <a:r>
              <a:rPr lang="en-US" altLang="zh-CN" sz="2500" dirty="0" smtClean="0">
                <a:latin typeface="Times New Roman" pitchFamily="18" charset="0"/>
                <a:cs typeface="Times New Roman" panose="02020603050405020304" pitchFamily="18" charset="0"/>
              </a:rPr>
              <a:t>;</a:t>
            </a:r>
            <a:r>
              <a:rPr lang="en-US" altLang="zh-CN" sz="2500" dirty="0">
                <a:latin typeface="Times New Roman" pitchFamily="18" charset="0"/>
                <a:cs typeface="Times New Roman" panose="02020603050405020304" pitchFamily="18" charset="0"/>
              </a:rPr>
              <a:t></a:t>
            </a:r>
          </a:p>
          <a:p>
            <a:pPr eaLnBrk="1" hangingPunct="1">
              <a:lnSpc>
                <a:spcPct val="110000"/>
              </a:lnSpc>
              <a:spcBef>
                <a:spcPct val="0"/>
              </a:spcBef>
              <a:buClrTx/>
              <a:buSzTx/>
              <a:buFontTx/>
              <a:buNone/>
            </a:pPr>
            <a:r>
              <a:rPr lang="en-US" altLang="zh-CN" sz="2500" dirty="0">
                <a:latin typeface="Times New Roman" pitchFamily="18" charset="0"/>
                <a:cs typeface="Times New Roman" panose="02020603050405020304" pitchFamily="18" charset="0"/>
              </a:rPr>
              <a:t>            </a:t>
            </a:r>
            <a:r>
              <a:rPr lang="en-US" altLang="zh-CN" sz="2500" dirty="0" smtClean="0">
                <a:latin typeface="Times New Roman" pitchFamily="18" charset="0"/>
                <a:cs typeface="Times New Roman" panose="02020603050405020304" pitchFamily="18" charset="0"/>
              </a:rPr>
              <a:t>out = (</a:t>
            </a:r>
            <a:r>
              <a:rPr lang="en-US" altLang="zh-CN" sz="2500" dirty="0">
                <a:latin typeface="Times New Roman" pitchFamily="18" charset="0"/>
                <a:cs typeface="Times New Roman" panose="02020603050405020304" pitchFamily="18" charset="0"/>
              </a:rPr>
              <a:t>out+1) </a:t>
            </a:r>
            <a:r>
              <a:rPr lang="en-US" altLang="zh-CN" sz="2500" dirty="0" smtClean="0">
                <a:latin typeface="Times New Roman" pitchFamily="18" charset="0"/>
                <a:cs typeface="Times New Roman" panose="02020603050405020304" pitchFamily="18" charset="0"/>
              </a:rPr>
              <a:t>% </a:t>
            </a:r>
            <a:r>
              <a:rPr lang="en-US" altLang="zh-CN" sz="2500" dirty="0">
                <a:latin typeface="Times New Roman" pitchFamily="18" charset="0"/>
                <a:cs typeface="Times New Roman" panose="02020603050405020304" pitchFamily="18" charset="0"/>
              </a:rPr>
              <a:t>n;</a:t>
            </a:r>
          </a:p>
          <a:p>
            <a:pPr lvl="0" eaLnBrk="1" hangingPunct="1">
              <a:lnSpc>
                <a:spcPct val="110000"/>
              </a:lnSpc>
              <a:spcBef>
                <a:spcPct val="0"/>
              </a:spcBef>
              <a:buClrTx/>
              <a:buSzTx/>
            </a:pPr>
            <a:r>
              <a:rPr lang="en-US" altLang="zh-CN" sz="2500" dirty="0">
                <a:latin typeface="Times New Roman" pitchFamily="18" charset="0"/>
                <a:cs typeface="Times New Roman" panose="02020603050405020304" pitchFamily="18" charset="0"/>
              </a:rPr>
              <a:t>            </a:t>
            </a:r>
            <a:r>
              <a:rPr lang="en-US" altLang="zh-CN" sz="2500" dirty="0" smtClean="0">
                <a:solidFill>
                  <a:srgbClr val="F38635"/>
                </a:solidFill>
                <a:latin typeface="Times New Roman" pitchFamily="18" charset="0"/>
                <a:cs typeface="Times New Roman" panose="02020603050405020304" pitchFamily="18" charset="0"/>
              </a:rPr>
              <a:t>signal</a:t>
            </a:r>
            <a:r>
              <a:rPr lang="en-US" altLang="zh-CN" sz="2500" dirty="0" smtClean="0">
                <a:solidFill>
                  <a:srgbClr val="FF6600"/>
                </a:solidFill>
                <a:latin typeface="Times New Roman" pitchFamily="18" charset="0"/>
                <a:cs typeface="Times New Roman" panose="02020603050405020304" pitchFamily="18" charset="0"/>
              </a:rPr>
              <a:t>(</a:t>
            </a:r>
            <a:r>
              <a:rPr lang="en-US" altLang="zh-CN" sz="2500" dirty="0" smtClean="0">
                <a:solidFill>
                  <a:srgbClr val="FF0000"/>
                </a:solidFill>
                <a:latin typeface="Times New Roman" pitchFamily="18" charset="0"/>
                <a:cs typeface="Times New Roman" panose="02020603050405020304" pitchFamily="18" charset="0"/>
              </a:rPr>
              <a:t>mutex</a:t>
            </a:r>
            <a:r>
              <a:rPr lang="en-US" altLang="zh-CN" sz="2500" b="1" baseline="30000" dirty="0" smtClean="0">
                <a:solidFill>
                  <a:srgbClr val="FF0000"/>
                </a:solidFill>
                <a:latin typeface="Times New Roman" pitchFamily="18" charset="0"/>
              </a:rPr>
              <a:t>2</a:t>
            </a:r>
            <a:r>
              <a:rPr lang="en-US" altLang="zh-CN" sz="2500" dirty="0" smtClean="0">
                <a:solidFill>
                  <a:srgbClr val="FF6600"/>
                </a:solidFill>
                <a:latin typeface="Times New Roman" pitchFamily="18" charset="0"/>
                <a:cs typeface="Times New Roman" panose="02020603050405020304" pitchFamily="18" charset="0"/>
              </a:rPr>
              <a:t>); </a:t>
            </a:r>
            <a:r>
              <a:rPr lang="en-US" altLang="zh-CN" sz="2100" dirty="0">
                <a:solidFill>
                  <a:srgbClr val="FFFFFF"/>
                </a:solidFill>
              </a:rPr>
              <a:t>//</a:t>
            </a:r>
            <a:r>
              <a:rPr lang="zh-CN" altLang="en-US" sz="1800" b="1" dirty="0">
                <a:solidFill>
                  <a:srgbClr val="FFFF00"/>
                </a:solidFill>
              </a:rPr>
              <a:t>唤醒</a:t>
            </a:r>
            <a:r>
              <a:rPr lang="zh-CN" altLang="en-US" sz="1800" dirty="0">
                <a:solidFill>
                  <a:srgbClr val="FFFFFF"/>
                </a:solidFill>
              </a:rPr>
              <a:t>因执行</a:t>
            </a:r>
            <a:r>
              <a:rPr lang="en-US" altLang="zh-CN" sz="1800" dirty="0">
                <a:solidFill>
                  <a:srgbClr val="FFFFFF"/>
                </a:solidFill>
              </a:rPr>
              <a:t>wait(</a:t>
            </a:r>
            <a:r>
              <a:rPr lang="en-US" altLang="zh-CN" sz="1800" dirty="0" err="1">
                <a:solidFill>
                  <a:srgbClr val="FFFFFF"/>
                </a:solidFill>
              </a:rPr>
              <a:t>mutex</a:t>
            </a:r>
            <a:r>
              <a:rPr lang="en-US" altLang="zh-CN" sz="1800" dirty="0">
                <a:solidFill>
                  <a:srgbClr val="FFFFFF"/>
                </a:solidFill>
              </a:rPr>
              <a:t>)</a:t>
            </a:r>
            <a:r>
              <a:rPr lang="zh-CN" altLang="en-US" sz="1800" dirty="0">
                <a:solidFill>
                  <a:srgbClr val="FFFFFF"/>
                </a:solidFill>
              </a:rPr>
              <a:t>而阻塞的</a:t>
            </a:r>
            <a:r>
              <a:rPr lang="zh-CN" altLang="en-US" sz="1800" b="1" dirty="0">
                <a:solidFill>
                  <a:srgbClr val="FFFF00"/>
                </a:solidFill>
              </a:rPr>
              <a:t>一</a:t>
            </a:r>
            <a:r>
              <a:rPr lang="zh-CN" altLang="en-US" sz="1800" b="1" dirty="0" smtClean="0">
                <a:solidFill>
                  <a:srgbClr val="FFFF00"/>
                </a:solidFill>
              </a:rPr>
              <a:t>个</a:t>
            </a:r>
            <a:r>
              <a:rPr lang="zh-CN" altLang="en-US" sz="1800" b="1" dirty="0">
                <a:solidFill>
                  <a:srgbClr val="FFFF00"/>
                </a:solidFill>
              </a:rPr>
              <a:t>消费者</a:t>
            </a:r>
            <a:r>
              <a:rPr lang="zh-CN" altLang="en-US" sz="1800" dirty="0">
                <a:solidFill>
                  <a:srgbClr val="FFFFFF"/>
                </a:solidFill>
              </a:rPr>
              <a:t>进程</a:t>
            </a:r>
            <a:r>
              <a:rPr lang="en-US" altLang="zh-CN" sz="1800" dirty="0">
                <a:solidFill>
                  <a:srgbClr val="FFFFFF"/>
                </a:solidFill>
              </a:rPr>
              <a:t>;</a:t>
            </a:r>
          </a:p>
          <a:p>
            <a:pPr lvl="0" eaLnBrk="1" hangingPunct="1">
              <a:lnSpc>
                <a:spcPct val="110000"/>
              </a:lnSpc>
              <a:spcBef>
                <a:spcPct val="0"/>
              </a:spcBef>
              <a:buClrTx/>
              <a:buSzTx/>
            </a:pPr>
            <a:r>
              <a:rPr lang="en-US" altLang="zh-CN" sz="2500" dirty="0" smtClean="0">
                <a:solidFill>
                  <a:srgbClr val="FFC000"/>
                </a:solidFill>
                <a:latin typeface="Times New Roman" pitchFamily="18" charset="0"/>
                <a:cs typeface="Times New Roman" panose="02020603050405020304" pitchFamily="18" charset="0"/>
              </a:rPr>
              <a:t>            </a:t>
            </a:r>
            <a:r>
              <a:rPr lang="en-US" altLang="zh-CN" sz="2500" dirty="0">
                <a:solidFill>
                  <a:schemeClr val="tx2"/>
                </a:solidFill>
                <a:latin typeface="Times New Roman" pitchFamily="18" charset="0"/>
                <a:cs typeface="Times New Roman" panose="02020603050405020304" pitchFamily="18" charset="0"/>
              </a:rPr>
              <a:t>signal(</a:t>
            </a:r>
            <a:r>
              <a:rPr lang="en-US" altLang="zh-CN" sz="2500" b="1" dirty="0">
                <a:solidFill>
                  <a:schemeClr val="tx2"/>
                </a:solidFill>
                <a:latin typeface="Times New Roman" pitchFamily="18" charset="0"/>
                <a:cs typeface="Times New Roman" panose="02020603050405020304" pitchFamily="18" charset="0"/>
              </a:rPr>
              <a:t>empty</a:t>
            </a:r>
            <a:r>
              <a:rPr lang="en-US" altLang="zh-CN" sz="2500" dirty="0" smtClean="0">
                <a:solidFill>
                  <a:schemeClr val="tx2"/>
                </a:solidFill>
                <a:latin typeface="Times New Roman" pitchFamily="18" charset="0"/>
                <a:cs typeface="Times New Roman" panose="02020603050405020304" pitchFamily="18" charset="0"/>
              </a:rPr>
              <a:t>);</a:t>
            </a:r>
            <a:r>
              <a:rPr lang="en-US" altLang="zh-CN" sz="2000" dirty="0">
                <a:solidFill>
                  <a:schemeClr val="tx2"/>
                </a:solidFill>
                <a:latin typeface="Times New Roman" pitchFamily="18" charset="0"/>
              </a:rPr>
              <a:t> </a:t>
            </a:r>
            <a:r>
              <a:rPr lang="en-US" altLang="zh-CN" sz="2000" dirty="0">
                <a:solidFill>
                  <a:srgbClr val="FFFFFF"/>
                </a:solidFill>
                <a:latin typeface="Times New Roman" pitchFamily="18" charset="0"/>
              </a:rPr>
              <a:t>//</a:t>
            </a:r>
            <a:r>
              <a:rPr lang="zh-CN" altLang="en-US" sz="1800" b="1" dirty="0">
                <a:solidFill>
                  <a:srgbClr val="FFFF00"/>
                </a:solidFill>
              </a:rPr>
              <a:t>唤醒</a:t>
            </a:r>
            <a:r>
              <a:rPr lang="zh-CN" altLang="en-US" sz="2000" dirty="0">
                <a:solidFill>
                  <a:srgbClr val="FFFFFF"/>
                </a:solidFill>
                <a:latin typeface="Times New Roman" pitchFamily="18" charset="0"/>
              </a:rPr>
              <a:t>别人</a:t>
            </a:r>
            <a:r>
              <a:rPr lang="en-US" altLang="zh-CN" sz="2000" dirty="0">
                <a:solidFill>
                  <a:srgbClr val="FFFFFF"/>
                </a:solidFill>
                <a:latin typeface="Times New Roman" pitchFamily="18" charset="0"/>
              </a:rPr>
              <a:t>(</a:t>
            </a:r>
            <a:r>
              <a:rPr lang="zh-CN" altLang="en-US" sz="1800" b="1" dirty="0">
                <a:solidFill>
                  <a:srgbClr val="FFFF00"/>
                </a:solidFill>
              </a:rPr>
              <a:t>一</a:t>
            </a:r>
            <a:r>
              <a:rPr lang="zh-CN" altLang="en-US" sz="1800" b="1" dirty="0" smtClean="0">
                <a:solidFill>
                  <a:srgbClr val="FFFF00"/>
                </a:solidFill>
              </a:rPr>
              <a:t>个生产者</a:t>
            </a:r>
            <a:r>
              <a:rPr lang="en-US" altLang="zh-CN" sz="2000" dirty="0" smtClean="0">
                <a:solidFill>
                  <a:srgbClr val="FFFFFF"/>
                </a:solidFill>
                <a:latin typeface="Times New Roman" pitchFamily="18" charset="0"/>
              </a:rPr>
              <a:t>)</a:t>
            </a:r>
            <a:r>
              <a:rPr lang="zh-CN" altLang="en-US" sz="2000" dirty="0" smtClean="0">
                <a:solidFill>
                  <a:srgbClr val="FFFFFF"/>
                </a:solidFill>
                <a:latin typeface="Times New Roman" pitchFamily="18" charset="0"/>
              </a:rPr>
              <a:t>  </a:t>
            </a:r>
            <a:r>
              <a:rPr lang="zh-CN" altLang="en-US" sz="2000" dirty="0">
                <a:solidFill>
                  <a:srgbClr val="FFC000"/>
                </a:solidFill>
                <a:latin typeface="Times New Roman" pitchFamily="18" charset="0"/>
              </a:rPr>
              <a:t>以前只是：</a:t>
            </a:r>
            <a:r>
              <a:rPr lang="en-US" altLang="zh-CN" sz="2000" dirty="0">
                <a:solidFill>
                  <a:srgbClr val="FFC000"/>
                </a:solidFill>
                <a:latin typeface="Times New Roman" pitchFamily="18" charset="0"/>
              </a:rPr>
              <a:t>counter </a:t>
            </a:r>
            <a:r>
              <a:rPr lang="en-US" altLang="zh-CN" sz="2000" dirty="0" smtClean="0">
                <a:solidFill>
                  <a:srgbClr val="FFC000"/>
                </a:solidFill>
                <a:latin typeface="Times New Roman" pitchFamily="18" charset="0"/>
              </a:rPr>
              <a:t>--; </a:t>
            </a:r>
            <a:endParaRPr lang="en-US" altLang="zh-CN" sz="2000" dirty="0">
              <a:solidFill>
                <a:srgbClr val="FFC000"/>
              </a:solidFill>
              <a:latin typeface="Times New Roman" pitchFamily="18" charset="0"/>
            </a:endParaRPr>
          </a:p>
          <a:p>
            <a:pPr eaLnBrk="1" hangingPunct="1">
              <a:lnSpc>
                <a:spcPct val="110000"/>
              </a:lnSpc>
              <a:spcBef>
                <a:spcPct val="0"/>
              </a:spcBef>
              <a:buClrTx/>
              <a:buSzTx/>
              <a:buFontTx/>
              <a:buNone/>
            </a:pPr>
            <a:r>
              <a:rPr lang="en-US" altLang="zh-CN" sz="2500" dirty="0" smtClean="0">
                <a:latin typeface="Times New Roman" pitchFamily="18" charset="0"/>
                <a:cs typeface="Times New Roman" panose="02020603050405020304" pitchFamily="18" charset="0"/>
              </a:rPr>
              <a:t>            </a:t>
            </a:r>
            <a:r>
              <a:rPr lang="en-US" altLang="zh-CN" sz="2500" dirty="0">
                <a:latin typeface="Times New Roman" pitchFamily="18" charset="0"/>
                <a:cs typeface="Times New Roman" panose="02020603050405020304" pitchFamily="18" charset="0"/>
              </a:rPr>
              <a:t>consumer the item in </a:t>
            </a:r>
            <a:r>
              <a:rPr lang="en-US" altLang="zh-CN" sz="2500" dirty="0" err="1" smtClean="0">
                <a:latin typeface="Times New Roman" pitchFamily="18" charset="0"/>
                <a:cs typeface="Times New Roman" panose="02020603050405020304" pitchFamily="18" charset="0"/>
              </a:rPr>
              <a:t>next_c</a:t>
            </a:r>
            <a:r>
              <a:rPr lang="en-US" altLang="zh-CN" sz="2500" dirty="0">
                <a:latin typeface="Times New Roman" pitchFamily="18" charset="0"/>
                <a:cs typeface="Times New Roman" panose="02020603050405020304" pitchFamily="18" charset="0"/>
              </a:rPr>
              <a:t>;</a:t>
            </a:r>
          </a:p>
          <a:p>
            <a:pPr eaLnBrk="1" hangingPunct="1">
              <a:lnSpc>
                <a:spcPct val="110000"/>
              </a:lnSpc>
              <a:spcBef>
                <a:spcPct val="0"/>
              </a:spcBef>
              <a:buClrTx/>
              <a:buSzTx/>
              <a:buFontTx/>
              <a:buNone/>
            </a:pPr>
            <a:r>
              <a:rPr lang="en-US" altLang="zh-CN" sz="2500" dirty="0" smtClean="0">
                <a:latin typeface="Times New Roman" pitchFamily="18" charset="0"/>
                <a:cs typeface="Times New Roman" panose="02020603050405020304" pitchFamily="18" charset="0"/>
              </a:rPr>
              <a:t>            …… </a:t>
            </a:r>
          </a:p>
          <a:p>
            <a:pPr eaLnBrk="1" hangingPunct="1">
              <a:lnSpc>
                <a:spcPct val="110000"/>
              </a:lnSpc>
              <a:spcBef>
                <a:spcPct val="0"/>
              </a:spcBef>
              <a:buClrTx/>
              <a:buSzTx/>
              <a:buFontTx/>
              <a:buNone/>
            </a:pPr>
            <a:r>
              <a:rPr lang="en-US" altLang="zh-CN" sz="2500" dirty="0">
                <a:latin typeface="Times New Roman" pitchFamily="18" charset="0"/>
                <a:cs typeface="Times New Roman" panose="02020603050405020304" pitchFamily="18" charset="0"/>
              </a:rPr>
              <a:t> </a:t>
            </a:r>
            <a:r>
              <a:rPr lang="en-US" altLang="zh-CN" sz="2500" dirty="0" smtClean="0">
                <a:latin typeface="Times New Roman" pitchFamily="18" charset="0"/>
                <a:cs typeface="Times New Roman" panose="02020603050405020304" pitchFamily="18" charset="0"/>
              </a:rPr>
              <a:t>           } while ( TRUE ) ;          </a:t>
            </a:r>
          </a:p>
          <a:p>
            <a:pPr eaLnBrk="1" hangingPunct="1">
              <a:lnSpc>
                <a:spcPct val="110000"/>
              </a:lnSpc>
              <a:spcBef>
                <a:spcPct val="0"/>
              </a:spcBef>
              <a:buClrTx/>
              <a:buSzTx/>
              <a:buFontTx/>
              <a:buNone/>
            </a:pPr>
            <a:r>
              <a:rPr lang="en-US" altLang="zh-CN" sz="2500" dirty="0" smtClean="0">
                <a:latin typeface="Times New Roman" pitchFamily="18" charset="0"/>
                <a:cs typeface="Times New Roman" panose="02020603050405020304" pitchFamily="18" charset="0"/>
              </a:rPr>
              <a:t>}</a:t>
            </a:r>
            <a:endParaRPr lang="en-US" altLang="zh-CN" sz="2500" dirty="0">
              <a:latin typeface="Times New Roman" pitchFamily="18" charset="0"/>
              <a:cs typeface="Times New Roman" panose="02020603050405020304" pitchFamily="18" charset="0"/>
            </a:endParaRPr>
          </a:p>
        </p:txBody>
      </p:sp>
      <p:sp>
        <p:nvSpPr>
          <p:cNvPr id="5" name="左大括号 4"/>
          <p:cNvSpPr/>
          <p:nvPr/>
        </p:nvSpPr>
        <p:spPr bwMode="auto">
          <a:xfrm>
            <a:off x="1147015" y="1941822"/>
            <a:ext cx="288032" cy="1474857"/>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1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54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6E91338-729A-4F22-846C-17C4E5D3DE82}" type="datetime8">
              <a:rPr kumimoji="0" lang="zh-CN" altLang="en-US" sz="1400" smtClean="0"/>
              <a:t>2022年3月16日12时44分</a:t>
            </a:fld>
            <a:endParaRPr kumimoji="0" lang="en-US" altLang="zh-CN" sz="1400" smtClean="0"/>
          </a:p>
        </p:txBody>
      </p:sp>
      <p:sp>
        <p:nvSpPr>
          <p:cNvPr id="14541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grpSp>
        <p:nvGrpSpPr>
          <p:cNvPr id="145412" name="组合 13"/>
          <p:cNvGrpSpPr>
            <a:grpSpLocks/>
          </p:cNvGrpSpPr>
          <p:nvPr/>
        </p:nvGrpSpPr>
        <p:grpSpPr bwMode="auto">
          <a:xfrm>
            <a:off x="1571625" y="1285875"/>
            <a:ext cx="1643063" cy="914400"/>
            <a:chOff x="1571604" y="1285860"/>
            <a:chExt cx="1643074" cy="914400"/>
          </a:xfrm>
        </p:grpSpPr>
        <p:sp>
          <p:nvSpPr>
            <p:cNvPr id="145458" name="椭圆 10"/>
            <p:cNvSpPr>
              <a:spLocks noChangeArrowheads="1"/>
            </p:cNvSpPr>
            <p:nvPr/>
          </p:nvSpPr>
          <p:spPr bwMode="auto">
            <a:xfrm>
              <a:off x="1571604" y="1285860"/>
              <a:ext cx="1643074" cy="914400"/>
            </a:xfrm>
            <a:prstGeom prst="ellipse">
              <a:avLst/>
            </a:prstGeom>
            <a:noFill/>
            <a:ln w="9525" algn="ctr">
              <a:solidFill>
                <a:srgbClr val="45D22E"/>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145459" name="TextBox 12"/>
            <p:cNvSpPr txBox="1">
              <a:spLocks noChangeArrowheads="1"/>
            </p:cNvSpPr>
            <p:nvPr/>
          </p:nvSpPr>
          <p:spPr bwMode="auto">
            <a:xfrm>
              <a:off x="1714480" y="1500174"/>
              <a:ext cx="1428760"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a:t>生产者</a:t>
              </a:r>
              <a:r>
                <a:rPr lang="en-US" altLang="zh-CN"/>
                <a:t>P</a:t>
              </a:r>
              <a:r>
                <a:rPr lang="en-US" altLang="zh-CN" baseline="-25000"/>
                <a:t>i</a:t>
              </a:r>
              <a:endParaRPr lang="zh-CN" altLang="en-US" baseline="-25000"/>
            </a:p>
          </p:txBody>
        </p:sp>
      </p:grpSp>
      <p:grpSp>
        <p:nvGrpSpPr>
          <p:cNvPr id="145413" name="组合 17"/>
          <p:cNvGrpSpPr>
            <a:grpSpLocks/>
          </p:cNvGrpSpPr>
          <p:nvPr/>
        </p:nvGrpSpPr>
        <p:grpSpPr bwMode="auto">
          <a:xfrm>
            <a:off x="6000750" y="1285875"/>
            <a:ext cx="1643063" cy="914400"/>
            <a:chOff x="1571604" y="1285860"/>
            <a:chExt cx="1643074" cy="914400"/>
          </a:xfrm>
        </p:grpSpPr>
        <p:sp>
          <p:nvSpPr>
            <p:cNvPr id="145456" name="椭圆 18"/>
            <p:cNvSpPr>
              <a:spLocks noChangeArrowheads="1"/>
            </p:cNvSpPr>
            <p:nvPr/>
          </p:nvSpPr>
          <p:spPr bwMode="auto">
            <a:xfrm>
              <a:off x="1571604" y="1285860"/>
              <a:ext cx="1643074" cy="914400"/>
            </a:xfrm>
            <a:prstGeom prst="ellipse">
              <a:avLst/>
            </a:prstGeom>
            <a:noFill/>
            <a:ln w="9525" algn="ctr">
              <a:solidFill>
                <a:srgbClr val="45D22E"/>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145457" name="TextBox 19"/>
            <p:cNvSpPr txBox="1">
              <a:spLocks noChangeArrowheads="1"/>
            </p:cNvSpPr>
            <p:nvPr/>
          </p:nvSpPr>
          <p:spPr bwMode="auto">
            <a:xfrm>
              <a:off x="1714480" y="1500174"/>
              <a:ext cx="1428760"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a:t>生产者</a:t>
              </a:r>
              <a:r>
                <a:rPr lang="en-US" altLang="zh-CN"/>
                <a:t>P</a:t>
              </a:r>
              <a:r>
                <a:rPr lang="en-US" altLang="zh-CN" baseline="-25000"/>
                <a:t>j</a:t>
              </a:r>
              <a:endParaRPr lang="zh-CN" altLang="en-US" baseline="-25000"/>
            </a:p>
          </p:txBody>
        </p:sp>
      </p:grpSp>
      <p:grpSp>
        <p:nvGrpSpPr>
          <p:cNvPr id="145414" name="组合 20"/>
          <p:cNvGrpSpPr>
            <a:grpSpLocks/>
          </p:cNvGrpSpPr>
          <p:nvPr/>
        </p:nvGrpSpPr>
        <p:grpSpPr bwMode="auto">
          <a:xfrm>
            <a:off x="1500188" y="4429125"/>
            <a:ext cx="1643062" cy="914400"/>
            <a:chOff x="1571604" y="1285860"/>
            <a:chExt cx="1643074" cy="914400"/>
          </a:xfrm>
        </p:grpSpPr>
        <p:sp>
          <p:nvSpPr>
            <p:cNvPr id="145454" name="椭圆 21"/>
            <p:cNvSpPr>
              <a:spLocks noChangeArrowheads="1"/>
            </p:cNvSpPr>
            <p:nvPr/>
          </p:nvSpPr>
          <p:spPr bwMode="auto">
            <a:xfrm>
              <a:off x="1571604" y="1285860"/>
              <a:ext cx="1643074" cy="914400"/>
            </a:xfrm>
            <a:prstGeom prst="ellipse">
              <a:avLst/>
            </a:prstGeom>
            <a:noFill/>
            <a:ln w="9525" algn="ctr">
              <a:solidFill>
                <a:srgbClr val="45D22E"/>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145455" name="TextBox 22"/>
            <p:cNvSpPr txBox="1">
              <a:spLocks noChangeArrowheads="1"/>
            </p:cNvSpPr>
            <p:nvPr/>
          </p:nvSpPr>
          <p:spPr bwMode="auto">
            <a:xfrm>
              <a:off x="1714480" y="1500174"/>
              <a:ext cx="1428760"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a:t>消费者</a:t>
              </a:r>
              <a:r>
                <a:rPr lang="en-US" altLang="zh-CN"/>
                <a:t>C</a:t>
              </a:r>
              <a:r>
                <a:rPr lang="en-US" altLang="zh-CN" baseline="-25000"/>
                <a:t>i</a:t>
              </a:r>
              <a:endParaRPr lang="zh-CN" altLang="en-US" baseline="-25000"/>
            </a:p>
          </p:txBody>
        </p:sp>
      </p:grpSp>
      <p:grpSp>
        <p:nvGrpSpPr>
          <p:cNvPr id="145415" name="组合 23"/>
          <p:cNvGrpSpPr>
            <a:grpSpLocks/>
          </p:cNvGrpSpPr>
          <p:nvPr/>
        </p:nvGrpSpPr>
        <p:grpSpPr bwMode="auto">
          <a:xfrm>
            <a:off x="6072188" y="4500563"/>
            <a:ext cx="1643062" cy="914400"/>
            <a:chOff x="1571604" y="1285860"/>
            <a:chExt cx="1643074" cy="914400"/>
          </a:xfrm>
        </p:grpSpPr>
        <p:sp>
          <p:nvSpPr>
            <p:cNvPr id="145452" name="椭圆 24"/>
            <p:cNvSpPr>
              <a:spLocks noChangeArrowheads="1"/>
            </p:cNvSpPr>
            <p:nvPr/>
          </p:nvSpPr>
          <p:spPr bwMode="auto">
            <a:xfrm>
              <a:off x="1571604" y="1285860"/>
              <a:ext cx="1643074" cy="914400"/>
            </a:xfrm>
            <a:prstGeom prst="ellipse">
              <a:avLst/>
            </a:prstGeom>
            <a:noFill/>
            <a:ln w="9525" algn="ctr">
              <a:solidFill>
                <a:srgbClr val="45D22E"/>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145453" name="TextBox 25"/>
            <p:cNvSpPr txBox="1">
              <a:spLocks noChangeArrowheads="1"/>
            </p:cNvSpPr>
            <p:nvPr/>
          </p:nvSpPr>
          <p:spPr bwMode="auto">
            <a:xfrm>
              <a:off x="1714480" y="1500174"/>
              <a:ext cx="142876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dirty="0"/>
                <a:t>消费者</a:t>
              </a:r>
              <a:r>
                <a:rPr lang="en-US" altLang="zh-CN" dirty="0" err="1" smtClean="0"/>
                <a:t>C</a:t>
              </a:r>
              <a:r>
                <a:rPr lang="en-US" altLang="zh-CN" baseline="-25000" dirty="0" err="1" smtClean="0"/>
                <a:t>j</a:t>
              </a:r>
              <a:endParaRPr lang="zh-CN" altLang="en-US" baseline="-25000" dirty="0"/>
            </a:p>
          </p:txBody>
        </p:sp>
      </p:grpSp>
      <p:cxnSp>
        <p:nvCxnSpPr>
          <p:cNvPr id="145416" name="直接箭头连接符 30"/>
          <p:cNvCxnSpPr>
            <a:cxnSpLocks noChangeShapeType="1"/>
            <a:endCxn id="145456" idx="1"/>
          </p:cNvCxnSpPr>
          <p:nvPr/>
        </p:nvCxnSpPr>
        <p:spPr bwMode="auto">
          <a:xfrm flipV="1">
            <a:off x="3000375" y="1419225"/>
            <a:ext cx="3241675" cy="9525"/>
          </a:xfrm>
          <a:prstGeom prst="straightConnector1">
            <a:avLst/>
          </a:prstGeom>
          <a:noFill/>
          <a:ln w="19050" algn="ctr">
            <a:solidFill>
              <a:srgbClr val="FF66FF"/>
            </a:solidFill>
            <a:round/>
            <a:headEnd/>
            <a:tailEnd type="arrow" w="med" len="med"/>
          </a:ln>
          <a:extLst>
            <a:ext uri="{909E8E84-426E-40DD-AFC4-6F175D3DCCD1}">
              <a14:hiddenFill xmlns:a14="http://schemas.microsoft.com/office/drawing/2010/main">
                <a:noFill/>
              </a14:hiddenFill>
            </a:ext>
          </a:extLst>
        </p:spPr>
      </p:cxnSp>
      <p:cxnSp>
        <p:nvCxnSpPr>
          <p:cNvPr id="145417" name="直接箭头连接符 32"/>
          <p:cNvCxnSpPr>
            <a:cxnSpLocks noChangeShapeType="1"/>
          </p:cNvCxnSpPr>
          <p:nvPr/>
        </p:nvCxnSpPr>
        <p:spPr bwMode="auto">
          <a:xfrm rot="10800000">
            <a:off x="3000375" y="2071688"/>
            <a:ext cx="3214688" cy="1587"/>
          </a:xfrm>
          <a:prstGeom prst="straightConnector1">
            <a:avLst/>
          </a:prstGeom>
          <a:noFill/>
          <a:ln w="19050" algn="ctr">
            <a:solidFill>
              <a:srgbClr val="FF66FF"/>
            </a:solidFill>
            <a:round/>
            <a:headEnd/>
            <a:tailEnd type="arrow" w="med" len="med"/>
          </a:ln>
          <a:extLst>
            <a:ext uri="{909E8E84-426E-40DD-AFC4-6F175D3DCCD1}">
              <a14:hiddenFill xmlns:a14="http://schemas.microsoft.com/office/drawing/2010/main">
                <a:noFill/>
              </a14:hiddenFill>
            </a:ext>
          </a:extLst>
        </p:spPr>
      </p:cxnSp>
      <p:cxnSp>
        <p:nvCxnSpPr>
          <p:cNvPr id="145418" name="直接箭头连接符 36"/>
          <p:cNvCxnSpPr>
            <a:cxnSpLocks noChangeShapeType="1"/>
          </p:cNvCxnSpPr>
          <p:nvPr/>
        </p:nvCxnSpPr>
        <p:spPr bwMode="auto">
          <a:xfrm rot="10800000">
            <a:off x="2928938" y="5214938"/>
            <a:ext cx="3214687" cy="1587"/>
          </a:xfrm>
          <a:prstGeom prst="straightConnector1">
            <a:avLst/>
          </a:prstGeom>
          <a:noFill/>
          <a:ln w="19050" algn="ctr">
            <a:solidFill>
              <a:srgbClr val="009900"/>
            </a:solidFill>
            <a:round/>
            <a:headEnd/>
            <a:tailEnd type="arrow" w="med" len="med"/>
          </a:ln>
          <a:extLst>
            <a:ext uri="{909E8E84-426E-40DD-AFC4-6F175D3DCCD1}">
              <a14:hiddenFill xmlns:a14="http://schemas.microsoft.com/office/drawing/2010/main">
                <a:noFill/>
              </a14:hiddenFill>
            </a:ext>
          </a:extLst>
        </p:spPr>
      </p:cxnSp>
      <p:cxnSp>
        <p:nvCxnSpPr>
          <p:cNvPr id="145419" name="直接箭头连接符 37"/>
          <p:cNvCxnSpPr>
            <a:cxnSpLocks noChangeShapeType="1"/>
          </p:cNvCxnSpPr>
          <p:nvPr/>
        </p:nvCxnSpPr>
        <p:spPr bwMode="auto">
          <a:xfrm flipV="1">
            <a:off x="3071813" y="4643438"/>
            <a:ext cx="3241675" cy="9525"/>
          </a:xfrm>
          <a:prstGeom prst="straightConnector1">
            <a:avLst/>
          </a:prstGeom>
          <a:noFill/>
          <a:ln w="19050" algn="ctr">
            <a:solidFill>
              <a:srgbClr val="009900"/>
            </a:solidFill>
            <a:round/>
            <a:headEnd/>
            <a:tailEnd type="arrow" w="med" len="med"/>
          </a:ln>
          <a:extLst>
            <a:ext uri="{909E8E84-426E-40DD-AFC4-6F175D3DCCD1}">
              <a14:hiddenFill xmlns:a14="http://schemas.microsoft.com/office/drawing/2010/main">
                <a:noFill/>
              </a14:hiddenFill>
            </a:ext>
          </a:extLst>
        </p:spPr>
      </p:cxnSp>
      <p:sp>
        <p:nvSpPr>
          <p:cNvPr id="145420" name="TextBox 38"/>
          <p:cNvSpPr txBox="1">
            <a:spLocks noChangeArrowheads="1"/>
          </p:cNvSpPr>
          <p:nvPr/>
        </p:nvSpPr>
        <p:spPr bwMode="auto">
          <a:xfrm>
            <a:off x="4786313" y="1000125"/>
            <a:ext cx="164306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a:t>Wait(mutex_p)</a:t>
            </a:r>
            <a:endParaRPr lang="zh-CN" altLang="en-US" sz="1800"/>
          </a:p>
        </p:txBody>
      </p:sp>
      <p:sp>
        <p:nvSpPr>
          <p:cNvPr id="145421" name="TextBox 39"/>
          <p:cNvSpPr txBox="1">
            <a:spLocks noChangeArrowheads="1"/>
          </p:cNvSpPr>
          <p:nvPr/>
        </p:nvSpPr>
        <p:spPr bwMode="auto">
          <a:xfrm>
            <a:off x="2786063" y="2071688"/>
            <a:ext cx="16430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a:t>Wait(mutex_p)</a:t>
            </a:r>
            <a:endParaRPr lang="zh-CN" altLang="en-US" sz="1800"/>
          </a:p>
        </p:txBody>
      </p:sp>
      <p:sp>
        <p:nvSpPr>
          <p:cNvPr id="145422" name="TextBox 40"/>
          <p:cNvSpPr txBox="1">
            <a:spLocks noChangeArrowheads="1"/>
          </p:cNvSpPr>
          <p:nvPr/>
        </p:nvSpPr>
        <p:spPr bwMode="auto">
          <a:xfrm>
            <a:off x="4643438" y="4214813"/>
            <a:ext cx="1643062"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a:t>Wait(mutex_c)</a:t>
            </a:r>
            <a:endParaRPr lang="zh-CN" altLang="en-US" sz="1800"/>
          </a:p>
        </p:txBody>
      </p:sp>
      <p:sp>
        <p:nvSpPr>
          <p:cNvPr id="145423" name="TextBox 41"/>
          <p:cNvSpPr txBox="1">
            <a:spLocks noChangeArrowheads="1"/>
          </p:cNvSpPr>
          <p:nvPr/>
        </p:nvSpPr>
        <p:spPr bwMode="auto">
          <a:xfrm>
            <a:off x="2643188" y="5214938"/>
            <a:ext cx="1643062"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a:t>Wait(mutex_c)</a:t>
            </a:r>
            <a:endParaRPr lang="zh-CN" altLang="en-US" sz="1800"/>
          </a:p>
        </p:txBody>
      </p:sp>
      <p:sp>
        <p:nvSpPr>
          <p:cNvPr id="145424" name="TextBox 42"/>
          <p:cNvSpPr txBox="1">
            <a:spLocks noChangeArrowheads="1"/>
          </p:cNvSpPr>
          <p:nvPr/>
        </p:nvSpPr>
        <p:spPr bwMode="auto">
          <a:xfrm>
            <a:off x="2786063" y="1000125"/>
            <a:ext cx="185737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a:t>Signal(mutex_p)</a:t>
            </a:r>
            <a:endParaRPr lang="zh-CN" altLang="en-US" sz="1800"/>
          </a:p>
        </p:txBody>
      </p:sp>
      <p:sp>
        <p:nvSpPr>
          <p:cNvPr id="145425" name="TextBox 43"/>
          <p:cNvSpPr txBox="1">
            <a:spLocks noChangeArrowheads="1"/>
          </p:cNvSpPr>
          <p:nvPr/>
        </p:nvSpPr>
        <p:spPr bwMode="auto">
          <a:xfrm>
            <a:off x="4500563" y="5214938"/>
            <a:ext cx="18573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a:t>Signal(mutex_c)</a:t>
            </a:r>
            <a:endParaRPr lang="zh-CN" altLang="en-US" sz="1800"/>
          </a:p>
        </p:txBody>
      </p:sp>
      <p:sp>
        <p:nvSpPr>
          <p:cNvPr id="145426" name="TextBox 44"/>
          <p:cNvSpPr txBox="1">
            <a:spLocks noChangeArrowheads="1"/>
          </p:cNvSpPr>
          <p:nvPr/>
        </p:nvSpPr>
        <p:spPr bwMode="auto">
          <a:xfrm>
            <a:off x="2857500" y="4214813"/>
            <a:ext cx="18573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a:t>Signal(mutex_c)</a:t>
            </a:r>
            <a:endParaRPr lang="zh-CN" altLang="en-US" sz="1800"/>
          </a:p>
        </p:txBody>
      </p:sp>
      <p:sp>
        <p:nvSpPr>
          <p:cNvPr id="145427" name="TextBox 45"/>
          <p:cNvSpPr txBox="1">
            <a:spLocks noChangeArrowheads="1"/>
          </p:cNvSpPr>
          <p:nvPr/>
        </p:nvSpPr>
        <p:spPr bwMode="auto">
          <a:xfrm>
            <a:off x="4572000" y="2071688"/>
            <a:ext cx="18573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a:t>Signal(mutex_p)</a:t>
            </a:r>
            <a:endParaRPr lang="zh-CN" altLang="en-US" sz="1800"/>
          </a:p>
        </p:txBody>
      </p:sp>
      <p:cxnSp>
        <p:nvCxnSpPr>
          <p:cNvPr id="145428" name="直接箭头连接符 46"/>
          <p:cNvCxnSpPr>
            <a:cxnSpLocks noChangeShapeType="1"/>
          </p:cNvCxnSpPr>
          <p:nvPr/>
        </p:nvCxnSpPr>
        <p:spPr bwMode="auto">
          <a:xfrm rot="5400000">
            <a:off x="5429250" y="3357563"/>
            <a:ext cx="2357437" cy="71438"/>
          </a:xfrm>
          <a:prstGeom prst="straightConnector1">
            <a:avLst/>
          </a:prstGeom>
          <a:noFill/>
          <a:ln w="25400" algn="ctr">
            <a:solidFill>
              <a:srgbClr val="FFCC00"/>
            </a:solidFill>
            <a:round/>
            <a:headEnd/>
            <a:tailEnd type="arrow" w="med" len="med"/>
          </a:ln>
          <a:extLst>
            <a:ext uri="{909E8E84-426E-40DD-AFC4-6F175D3DCCD1}">
              <a14:hiddenFill xmlns:a14="http://schemas.microsoft.com/office/drawing/2010/main">
                <a:noFill/>
              </a14:hiddenFill>
            </a:ext>
          </a:extLst>
        </p:spPr>
      </p:cxnSp>
      <p:cxnSp>
        <p:nvCxnSpPr>
          <p:cNvPr id="145429" name="直接箭头连接符 47"/>
          <p:cNvCxnSpPr>
            <a:cxnSpLocks noChangeShapeType="1"/>
            <a:stCxn id="145452" idx="7"/>
          </p:cNvCxnSpPr>
          <p:nvPr/>
        </p:nvCxnSpPr>
        <p:spPr bwMode="auto">
          <a:xfrm rot="5400000" flipH="1" flipV="1">
            <a:off x="6206331" y="3339307"/>
            <a:ext cx="2562225" cy="26988"/>
          </a:xfrm>
          <a:prstGeom prst="straightConnector1">
            <a:avLst/>
          </a:prstGeom>
          <a:noFill/>
          <a:ln w="25400" algn="ctr">
            <a:solidFill>
              <a:srgbClr val="FFCC00"/>
            </a:solidFill>
            <a:round/>
            <a:headEnd/>
            <a:tailEnd type="arrow" w="med" len="med"/>
          </a:ln>
          <a:extLst>
            <a:ext uri="{909E8E84-426E-40DD-AFC4-6F175D3DCCD1}">
              <a14:hiddenFill xmlns:a14="http://schemas.microsoft.com/office/drawing/2010/main">
                <a:noFill/>
              </a14:hiddenFill>
            </a:ext>
          </a:extLst>
        </p:spPr>
      </p:cxnSp>
      <p:sp>
        <p:nvSpPr>
          <p:cNvPr id="145430" name="TextBox 53"/>
          <p:cNvSpPr txBox="1">
            <a:spLocks noChangeArrowheads="1"/>
          </p:cNvSpPr>
          <p:nvPr/>
        </p:nvSpPr>
        <p:spPr bwMode="auto">
          <a:xfrm>
            <a:off x="7235825" y="2276475"/>
            <a:ext cx="158464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dirty="0"/>
              <a:t>Wait(</a:t>
            </a:r>
            <a:r>
              <a:rPr lang="en-US" altLang="zh-CN" sz="1800" b="1" dirty="0">
                <a:solidFill>
                  <a:srgbClr val="FF0000"/>
                </a:solidFill>
              </a:rPr>
              <a:t>Empty</a:t>
            </a:r>
            <a:r>
              <a:rPr lang="en-US" altLang="zh-CN" sz="1800" dirty="0"/>
              <a:t>)</a:t>
            </a:r>
            <a:endParaRPr lang="zh-CN" altLang="en-US" sz="1800" dirty="0"/>
          </a:p>
        </p:txBody>
      </p:sp>
      <p:sp>
        <p:nvSpPr>
          <p:cNvPr id="145431" name="TextBox 54"/>
          <p:cNvSpPr txBox="1">
            <a:spLocks noChangeArrowheads="1"/>
          </p:cNvSpPr>
          <p:nvPr/>
        </p:nvSpPr>
        <p:spPr bwMode="auto">
          <a:xfrm>
            <a:off x="5929313" y="3929063"/>
            <a:ext cx="1143000" cy="41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dirty="0"/>
              <a:t>Wait(</a:t>
            </a:r>
            <a:r>
              <a:rPr lang="en-US" altLang="zh-CN" sz="1800" b="1" dirty="0">
                <a:solidFill>
                  <a:schemeClr val="tx2"/>
                </a:solidFill>
              </a:rPr>
              <a:t>Full</a:t>
            </a:r>
            <a:r>
              <a:rPr lang="en-US" altLang="zh-CN" sz="1800" dirty="0"/>
              <a:t>)</a:t>
            </a:r>
            <a:endParaRPr lang="zh-CN" altLang="en-US" sz="1800" dirty="0"/>
          </a:p>
        </p:txBody>
      </p:sp>
      <p:sp>
        <p:nvSpPr>
          <p:cNvPr id="145432" name="TextBox 55"/>
          <p:cNvSpPr txBox="1">
            <a:spLocks noChangeArrowheads="1"/>
          </p:cNvSpPr>
          <p:nvPr/>
        </p:nvSpPr>
        <p:spPr bwMode="auto">
          <a:xfrm>
            <a:off x="5857875" y="2428875"/>
            <a:ext cx="13573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dirty="0"/>
              <a:t>Signal(</a:t>
            </a:r>
            <a:r>
              <a:rPr lang="en-US" altLang="zh-CN" sz="1800" b="1" dirty="0">
                <a:solidFill>
                  <a:schemeClr val="tx2"/>
                </a:solidFill>
              </a:rPr>
              <a:t>Full</a:t>
            </a:r>
            <a:r>
              <a:rPr lang="en-US" altLang="zh-CN" sz="1800" dirty="0"/>
              <a:t>)</a:t>
            </a:r>
            <a:endParaRPr lang="zh-CN" altLang="en-US" sz="1800" dirty="0"/>
          </a:p>
        </p:txBody>
      </p:sp>
      <p:sp>
        <p:nvSpPr>
          <p:cNvPr id="145433" name="TextBox 56"/>
          <p:cNvSpPr txBox="1">
            <a:spLocks noChangeArrowheads="1"/>
          </p:cNvSpPr>
          <p:nvPr/>
        </p:nvSpPr>
        <p:spPr bwMode="auto">
          <a:xfrm>
            <a:off x="7235825" y="4005263"/>
            <a:ext cx="1714500"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en-US" altLang="zh-CN" sz="1800" dirty="0"/>
              <a:t>Signal(</a:t>
            </a:r>
            <a:r>
              <a:rPr lang="en-US" altLang="zh-CN" sz="1800" b="1" dirty="0">
                <a:solidFill>
                  <a:srgbClr val="FF0000"/>
                </a:solidFill>
              </a:rPr>
              <a:t>Empty</a:t>
            </a:r>
            <a:r>
              <a:rPr lang="en-US" altLang="zh-CN" sz="1800" dirty="0"/>
              <a:t>)</a:t>
            </a:r>
            <a:endParaRPr lang="zh-CN" altLang="en-US" sz="1800" dirty="0"/>
          </a:p>
        </p:txBody>
      </p:sp>
      <p:sp>
        <p:nvSpPr>
          <p:cNvPr id="145434" name="矩形 57"/>
          <p:cNvSpPr>
            <a:spLocks noChangeArrowheads="1"/>
          </p:cNvSpPr>
          <p:nvPr/>
        </p:nvSpPr>
        <p:spPr bwMode="auto">
          <a:xfrm>
            <a:off x="3708400" y="1500188"/>
            <a:ext cx="22526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sz="2200" u="sng">
                <a:solidFill>
                  <a:srgbClr val="FF6600"/>
                </a:solidFill>
              </a:rPr>
              <a:t>间接制约</a:t>
            </a:r>
            <a:r>
              <a:rPr lang="en-US" altLang="zh-CN" sz="1800" u="sng">
                <a:solidFill>
                  <a:srgbClr val="FF6600"/>
                </a:solidFill>
              </a:rPr>
              <a:t>(</a:t>
            </a:r>
            <a:r>
              <a:rPr lang="zh-CN" altLang="en-US" sz="1800" u="sng">
                <a:solidFill>
                  <a:srgbClr val="FF6600"/>
                </a:solidFill>
              </a:rPr>
              <a:t>进程间</a:t>
            </a:r>
            <a:r>
              <a:rPr lang="en-US" altLang="zh-CN" sz="1800" u="sng">
                <a:solidFill>
                  <a:srgbClr val="FF6600"/>
                </a:solidFill>
              </a:rPr>
              <a:t>)</a:t>
            </a:r>
            <a:endParaRPr lang="zh-CN" altLang="en-US" sz="1800"/>
          </a:p>
        </p:txBody>
      </p:sp>
      <p:sp>
        <p:nvSpPr>
          <p:cNvPr id="145435" name="矩形 58"/>
          <p:cNvSpPr>
            <a:spLocks noChangeArrowheads="1"/>
          </p:cNvSpPr>
          <p:nvPr/>
        </p:nvSpPr>
        <p:spPr bwMode="auto">
          <a:xfrm>
            <a:off x="3635375" y="4643438"/>
            <a:ext cx="2484438"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u="sng">
                <a:solidFill>
                  <a:srgbClr val="FF6600"/>
                </a:solidFill>
              </a:rPr>
              <a:t>间接制约</a:t>
            </a:r>
            <a:r>
              <a:rPr lang="en-US" altLang="zh-CN" sz="1800" u="sng">
                <a:solidFill>
                  <a:srgbClr val="FF6600"/>
                </a:solidFill>
              </a:rPr>
              <a:t>(</a:t>
            </a:r>
            <a:r>
              <a:rPr lang="zh-CN" altLang="en-US" sz="1800" u="sng">
                <a:solidFill>
                  <a:srgbClr val="FF6600"/>
                </a:solidFill>
              </a:rPr>
              <a:t>进程间</a:t>
            </a:r>
            <a:r>
              <a:rPr lang="en-US" altLang="zh-CN" sz="1800" u="sng">
                <a:solidFill>
                  <a:srgbClr val="FF6600"/>
                </a:solidFill>
              </a:rPr>
              <a:t>)</a:t>
            </a:r>
            <a:endParaRPr lang="zh-CN" altLang="en-US" sz="1800" u="sng">
              <a:solidFill>
                <a:srgbClr val="FF6600"/>
              </a:solidFill>
            </a:endParaRPr>
          </a:p>
        </p:txBody>
      </p:sp>
      <p:sp>
        <p:nvSpPr>
          <p:cNvPr id="145436" name="矩形 59"/>
          <p:cNvSpPr>
            <a:spLocks noChangeArrowheads="1"/>
          </p:cNvSpPr>
          <p:nvPr/>
        </p:nvSpPr>
        <p:spPr bwMode="auto">
          <a:xfrm>
            <a:off x="6804025" y="3213100"/>
            <a:ext cx="1416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u="sng" dirty="0">
                <a:solidFill>
                  <a:srgbClr val="FF6600"/>
                </a:solidFill>
              </a:rPr>
              <a:t>直接制约</a:t>
            </a:r>
            <a:endParaRPr lang="zh-CN" altLang="en-US" dirty="0"/>
          </a:p>
        </p:txBody>
      </p:sp>
      <p:sp>
        <p:nvSpPr>
          <p:cNvPr id="37" name="左弧形箭头 36"/>
          <p:cNvSpPr/>
          <p:nvPr/>
        </p:nvSpPr>
        <p:spPr bwMode="auto">
          <a:xfrm>
            <a:off x="5652120" y="1340768"/>
            <a:ext cx="288032" cy="864096"/>
          </a:xfrm>
          <a:prstGeom prst="curvedRightArrow">
            <a:avLst/>
          </a:prstGeom>
          <a:solidFill>
            <a:schemeClr val="tx2"/>
          </a:solidFill>
          <a:ln w="28575">
            <a:solidFill>
              <a:srgbClr val="FF66FF"/>
            </a:solidFill>
            <a:headEnd type="none" w="med" len="med"/>
            <a:tailEnd type="none" w="med" len="med"/>
          </a:ln>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1002">
            <a:schemeClr val="lt2"/>
          </a:fillRef>
          <a:effectRef idx="2">
            <a:schemeClr val="accent1"/>
          </a:effectRef>
          <a:fontRef idx="minor">
            <a:schemeClr val="lt1"/>
          </a:fontRef>
        </p:style>
        <p:txBody>
          <a:bodyPr/>
          <a:lstStyle/>
          <a:p>
            <a:pPr marL="609600" indent="-609600">
              <a:defRPr/>
            </a:pPr>
            <a:endParaRPr lang="zh-CN" altLang="en-US" dirty="0">
              <a:solidFill>
                <a:srgbClr val="FFCC66"/>
              </a:solidFill>
              <a:effectLst>
                <a:reflection blurRad="6350" stA="50000" endA="300" endPos="50000" dist="29997" dir="5400000" sy="-100000" algn="bl" rotWithShape="0"/>
              </a:effectLst>
            </a:endParaRPr>
          </a:p>
        </p:txBody>
      </p:sp>
      <p:sp>
        <p:nvSpPr>
          <p:cNvPr id="38" name="右弧形箭头 37"/>
          <p:cNvSpPr/>
          <p:nvPr/>
        </p:nvSpPr>
        <p:spPr bwMode="auto">
          <a:xfrm flipV="1">
            <a:off x="3276600" y="1341438"/>
            <a:ext cx="287338" cy="792162"/>
          </a:xfrm>
          <a:prstGeom prst="curvedLeftArrow">
            <a:avLst/>
          </a:prstGeom>
          <a:solidFill>
            <a:srgbClr val="FF66FF"/>
          </a:solidFill>
          <a:ln w="19050" cap="flat" cmpd="sng" algn="ctr">
            <a:solidFill>
              <a:srgbClr val="FF66FF"/>
            </a:solidFill>
            <a:prstDash val="solid"/>
            <a:round/>
            <a:headEnd type="none" w="med" len="med"/>
            <a:tailEnd type="none" w="med" len="med"/>
          </a:ln>
          <a:effectLst/>
        </p:spPr>
        <p:txBody>
          <a:bodyPr/>
          <a:lstStyle/>
          <a:p>
            <a:pPr marL="609600" indent="-609600">
              <a:defRPr/>
            </a:pPr>
            <a:endParaRPr lang="zh-CN" altLang="en-US">
              <a:ln>
                <a:solidFill>
                  <a:srgbClr val="FF66FF"/>
                </a:solidFill>
              </a:ln>
            </a:endParaRPr>
          </a:p>
        </p:txBody>
      </p:sp>
      <p:sp>
        <p:nvSpPr>
          <p:cNvPr id="39" name="右弧形箭头 38"/>
          <p:cNvSpPr/>
          <p:nvPr/>
        </p:nvSpPr>
        <p:spPr bwMode="auto">
          <a:xfrm flipV="1">
            <a:off x="3203575" y="4652963"/>
            <a:ext cx="215900" cy="576262"/>
          </a:xfrm>
          <a:prstGeom prst="curvedLeftArrow">
            <a:avLst/>
          </a:prstGeom>
          <a:solidFill>
            <a:srgbClr val="FF66FF"/>
          </a:solidFill>
          <a:ln w="19050" cap="flat" cmpd="sng" algn="ctr">
            <a:solidFill>
              <a:srgbClr val="FC5D42"/>
            </a:solidFill>
            <a:prstDash val="solid"/>
            <a:round/>
            <a:headEnd type="none" w="med" len="med"/>
            <a:tailEnd type="none" w="med" len="med"/>
          </a:ln>
          <a:effectLst/>
        </p:spPr>
        <p:txBody>
          <a:bodyPr/>
          <a:lstStyle/>
          <a:p>
            <a:pPr marL="609600" indent="-609600">
              <a:defRPr/>
            </a:pPr>
            <a:endParaRPr lang="zh-CN" altLang="en-US">
              <a:ln>
                <a:solidFill>
                  <a:srgbClr val="FF66FF"/>
                </a:solidFill>
              </a:ln>
            </a:endParaRPr>
          </a:p>
        </p:txBody>
      </p:sp>
      <p:sp>
        <p:nvSpPr>
          <p:cNvPr id="40" name="左弧形箭头 39"/>
          <p:cNvSpPr/>
          <p:nvPr/>
        </p:nvSpPr>
        <p:spPr bwMode="auto">
          <a:xfrm>
            <a:off x="5436096" y="4653136"/>
            <a:ext cx="288032" cy="576064"/>
          </a:xfrm>
          <a:prstGeom prst="curvedRightArrow">
            <a:avLst/>
          </a:prstGeom>
          <a:solidFill>
            <a:schemeClr val="tx2"/>
          </a:solidFill>
          <a:ln w="28575">
            <a:solidFill>
              <a:srgbClr val="FF66FF"/>
            </a:solidFill>
            <a:headEnd type="none" w="med" len="med"/>
            <a:tailEnd type="none" w="med" len="med"/>
          </a:ln>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1002">
            <a:schemeClr val="lt2"/>
          </a:fillRef>
          <a:effectRef idx="2">
            <a:schemeClr val="accent1"/>
          </a:effectRef>
          <a:fontRef idx="minor">
            <a:schemeClr val="lt1"/>
          </a:fontRef>
        </p:style>
        <p:txBody>
          <a:bodyPr/>
          <a:lstStyle/>
          <a:p>
            <a:pPr marL="609600" indent="-609600">
              <a:defRPr/>
            </a:pPr>
            <a:endParaRPr lang="zh-CN" altLang="en-US" dirty="0">
              <a:solidFill>
                <a:srgbClr val="FFCC66"/>
              </a:solidFill>
              <a:effectLst>
                <a:reflection blurRad="6350" stA="50000" endA="300" endPos="50000" dist="29997" dir="5400000" sy="-100000" algn="bl" rotWithShape="0"/>
              </a:effectLst>
            </a:endParaRPr>
          </a:p>
        </p:txBody>
      </p:sp>
      <p:sp>
        <p:nvSpPr>
          <p:cNvPr id="145445" name="TextBox 40"/>
          <p:cNvSpPr txBox="1">
            <a:spLocks noChangeArrowheads="1"/>
          </p:cNvSpPr>
          <p:nvPr/>
        </p:nvSpPr>
        <p:spPr bwMode="auto">
          <a:xfrm>
            <a:off x="539750" y="2852738"/>
            <a:ext cx="5545138"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sz="2000"/>
              <a:t>不同进程间：同一个信号量（相互制约</a:t>
            </a:r>
            <a:r>
              <a:rPr lang="en-US" altLang="zh-CN" sz="2000"/>
              <a:t>/</a:t>
            </a:r>
            <a:r>
              <a:rPr lang="zh-CN" altLang="en-US" sz="2000"/>
              <a:t>通信）</a:t>
            </a:r>
            <a:endParaRPr lang="en-US" altLang="zh-CN" sz="2000"/>
          </a:p>
          <a:p>
            <a:pPr eaLnBrk="1" hangingPunct="1"/>
            <a:r>
              <a:rPr lang="zh-CN" altLang="en-US" sz="2000"/>
              <a:t>同一进程内：不同信号量（代表不同资源）</a:t>
            </a:r>
          </a:p>
        </p:txBody>
      </p:sp>
      <p:sp>
        <p:nvSpPr>
          <p:cNvPr id="42" name="左弧形箭头 41"/>
          <p:cNvSpPr/>
          <p:nvPr/>
        </p:nvSpPr>
        <p:spPr bwMode="auto">
          <a:xfrm rot="15649954" flipV="1">
            <a:off x="6882726" y="2354929"/>
            <a:ext cx="222010" cy="931556"/>
          </a:xfrm>
          <a:prstGeom prst="curvedRightArrow">
            <a:avLst>
              <a:gd name="adj1" fmla="val 0"/>
              <a:gd name="adj2" fmla="val 50000"/>
              <a:gd name="adj3" fmla="val 25000"/>
            </a:avLst>
          </a:prstGeom>
          <a:solidFill>
            <a:schemeClr val="tx2"/>
          </a:solidFill>
          <a:ln w="28575">
            <a:solidFill>
              <a:srgbClr val="FF66FF"/>
            </a:solidFill>
            <a:headEnd type="none" w="med" len="med"/>
            <a:tailEnd type="none" w="med" len="med"/>
          </a:ln>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1002">
            <a:schemeClr val="lt2"/>
          </a:fillRef>
          <a:effectRef idx="2">
            <a:schemeClr val="accent1"/>
          </a:effectRef>
          <a:fontRef idx="minor">
            <a:schemeClr val="lt1"/>
          </a:fontRef>
        </p:style>
        <p:txBody>
          <a:bodyPr/>
          <a:lstStyle/>
          <a:p>
            <a:pPr marL="609600" indent="-609600">
              <a:defRPr/>
            </a:pPr>
            <a:endParaRPr lang="zh-CN" altLang="en-US" dirty="0">
              <a:solidFill>
                <a:srgbClr val="FFCC66"/>
              </a:solidFill>
              <a:effectLst>
                <a:reflection blurRad="6350" stA="50000" endA="300" endPos="50000" dist="29997" dir="5400000" sy="-100000" algn="bl" rotWithShape="0"/>
              </a:effectLst>
            </a:endParaRPr>
          </a:p>
        </p:txBody>
      </p:sp>
      <p:sp>
        <p:nvSpPr>
          <p:cNvPr id="43" name="左弧形箭头 42"/>
          <p:cNvSpPr/>
          <p:nvPr/>
        </p:nvSpPr>
        <p:spPr bwMode="auto">
          <a:xfrm rot="16673566" flipH="1">
            <a:off x="7073610" y="3300850"/>
            <a:ext cx="355619" cy="1181910"/>
          </a:xfrm>
          <a:prstGeom prst="curvedRightArrow">
            <a:avLst>
              <a:gd name="adj1" fmla="val 0"/>
              <a:gd name="adj2" fmla="val 50000"/>
              <a:gd name="adj3" fmla="val 25000"/>
            </a:avLst>
          </a:prstGeom>
          <a:solidFill>
            <a:schemeClr val="tx2"/>
          </a:solidFill>
          <a:ln w="28575">
            <a:solidFill>
              <a:srgbClr val="FF66FF"/>
            </a:solidFill>
            <a:headEnd type="none" w="med" len="med"/>
            <a:tailEnd type="none" w="med" len="med"/>
          </a:ln>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1002">
            <a:schemeClr val="lt2"/>
          </a:fillRef>
          <a:effectRef idx="2">
            <a:schemeClr val="accent1"/>
          </a:effectRef>
          <a:fontRef idx="minor">
            <a:schemeClr val="lt1"/>
          </a:fontRef>
        </p:style>
        <p:txBody>
          <a:bodyPr/>
          <a:lstStyle/>
          <a:p>
            <a:pPr marL="609600" indent="-609600">
              <a:defRPr/>
            </a:pPr>
            <a:endParaRPr lang="zh-CN" altLang="en-US" dirty="0">
              <a:solidFill>
                <a:srgbClr val="FFCC66"/>
              </a:solidFill>
              <a:effectLst>
                <a:reflection blurRad="6350" stA="50000" endA="300" endPos="50000" dist="29997" dir="5400000" sy="-100000" algn="bl" rotWithShape="0"/>
              </a:effectLst>
            </a:endParaRPr>
          </a:p>
        </p:txBody>
      </p:sp>
      <p:sp>
        <p:nvSpPr>
          <p:cNvPr id="44" name="Text Box 4"/>
          <p:cNvSpPr txBox="1">
            <a:spLocks noChangeArrowheads="1"/>
          </p:cNvSpPr>
          <p:nvPr/>
        </p:nvSpPr>
        <p:spPr bwMode="auto">
          <a:xfrm>
            <a:off x="4572000" y="934626"/>
            <a:ext cx="4195564" cy="1946687"/>
          </a:xfrm>
          <a:prstGeom prst="rect">
            <a:avLst/>
          </a:prstGeom>
          <a:noFill/>
          <a:ln w="28575">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300"/>
              </a:spcBef>
              <a:buClrTx/>
              <a:buSzTx/>
            </a:pPr>
            <a:endParaRPr lang="en-US" altLang="zh-CN" sz="1500" b="1" dirty="0" smtClean="0">
              <a:solidFill>
                <a:schemeClr val="tx2">
                  <a:lumMod val="20000"/>
                  <a:lumOff val="80000"/>
                </a:schemeClr>
              </a:solidFill>
              <a:latin typeface="Times New Roman" pitchFamily="18" charset="0"/>
            </a:endParaRPr>
          </a:p>
          <a:p>
            <a:pPr algn="just" eaLnBrk="1" hangingPunct="1">
              <a:lnSpc>
                <a:spcPct val="120000"/>
              </a:lnSpc>
              <a:spcBef>
                <a:spcPts val="300"/>
              </a:spcBef>
              <a:buClrTx/>
              <a:buSzTx/>
            </a:pPr>
            <a:endParaRPr lang="en-US" altLang="zh-CN" sz="1500" b="1" dirty="0">
              <a:solidFill>
                <a:schemeClr val="tx2">
                  <a:lumMod val="20000"/>
                  <a:lumOff val="80000"/>
                </a:schemeClr>
              </a:solidFill>
              <a:latin typeface="Times New Roman" pitchFamily="18" charset="0"/>
            </a:endParaRPr>
          </a:p>
          <a:p>
            <a:pPr algn="just" eaLnBrk="1" hangingPunct="1">
              <a:lnSpc>
                <a:spcPct val="120000"/>
              </a:lnSpc>
              <a:spcBef>
                <a:spcPts val="300"/>
              </a:spcBef>
              <a:buClrTx/>
              <a:buSzTx/>
            </a:pPr>
            <a:endParaRPr lang="en-US" altLang="zh-CN" sz="1500" b="1" dirty="0" smtClean="0">
              <a:solidFill>
                <a:schemeClr val="tx2">
                  <a:lumMod val="20000"/>
                  <a:lumOff val="80000"/>
                </a:schemeClr>
              </a:solidFill>
              <a:latin typeface="Times New Roman" pitchFamily="18" charset="0"/>
            </a:endParaRPr>
          </a:p>
          <a:p>
            <a:pPr algn="just" eaLnBrk="1" hangingPunct="1">
              <a:lnSpc>
                <a:spcPct val="120000"/>
              </a:lnSpc>
              <a:spcBef>
                <a:spcPts val="300"/>
              </a:spcBef>
              <a:buClrTx/>
              <a:buSzTx/>
            </a:pPr>
            <a:endParaRPr lang="en-US" altLang="zh-CN" sz="1500" b="1" dirty="0">
              <a:solidFill>
                <a:schemeClr val="tx2">
                  <a:lumMod val="20000"/>
                  <a:lumOff val="80000"/>
                </a:schemeClr>
              </a:solidFill>
              <a:latin typeface="Times New Roman" pitchFamily="18" charset="0"/>
            </a:endParaRPr>
          </a:p>
          <a:p>
            <a:pPr algn="just" eaLnBrk="1" hangingPunct="1">
              <a:lnSpc>
                <a:spcPct val="120000"/>
              </a:lnSpc>
              <a:spcBef>
                <a:spcPts val="300"/>
              </a:spcBef>
              <a:buClrTx/>
              <a:buSzTx/>
            </a:pPr>
            <a:endParaRPr lang="en-US" altLang="zh-CN" sz="1500" b="1" dirty="0" smtClean="0">
              <a:solidFill>
                <a:schemeClr val="tx2">
                  <a:lumMod val="20000"/>
                  <a:lumOff val="80000"/>
                </a:schemeClr>
              </a:solidFill>
              <a:latin typeface="Times New Roman" pitchFamily="18" charset="0"/>
            </a:endParaRPr>
          </a:p>
          <a:p>
            <a:pPr algn="just" eaLnBrk="1" hangingPunct="1">
              <a:lnSpc>
                <a:spcPct val="120000"/>
              </a:lnSpc>
              <a:spcBef>
                <a:spcPts val="300"/>
              </a:spcBef>
              <a:buClrTx/>
              <a:buSzTx/>
            </a:pPr>
            <a:endParaRPr lang="en-US" altLang="zh-CN" sz="1500" b="1" dirty="0">
              <a:solidFill>
                <a:schemeClr val="tx2">
                  <a:lumMod val="20000"/>
                  <a:lumOff val="80000"/>
                </a:schemeClr>
              </a:solidFill>
              <a:latin typeface="Times New Roman" pitchFamily="18" charset="0"/>
            </a:endParaRPr>
          </a:p>
        </p:txBody>
      </p:sp>
      <p:cxnSp>
        <p:nvCxnSpPr>
          <p:cNvPr id="6" name="直接箭头连接符 5"/>
          <p:cNvCxnSpPr/>
          <p:nvPr/>
        </p:nvCxnSpPr>
        <p:spPr bwMode="auto">
          <a:xfrm>
            <a:off x="8220075" y="2655094"/>
            <a:ext cx="0" cy="1481461"/>
          </a:xfrm>
          <a:prstGeom prst="straightConnector1">
            <a:avLst/>
          </a:prstGeom>
          <a:noFill/>
          <a:ln w="19050" cap="flat" cmpd="sng" algn="ctr">
            <a:solidFill>
              <a:schemeClr val="tx1"/>
            </a:solidFill>
            <a:prstDash val="sysDash"/>
            <a:round/>
            <a:headEnd type="arrow"/>
            <a:tailEnd type="arrow"/>
          </a:ln>
          <a:effectLst/>
        </p:spPr>
      </p:cxnSp>
      <p:cxnSp>
        <p:nvCxnSpPr>
          <p:cNvPr id="51" name="直接箭头连接符 50"/>
          <p:cNvCxnSpPr/>
          <p:nvPr/>
        </p:nvCxnSpPr>
        <p:spPr bwMode="auto">
          <a:xfrm flipH="1">
            <a:off x="6804025" y="2762387"/>
            <a:ext cx="18256" cy="1242876"/>
          </a:xfrm>
          <a:prstGeom prst="straightConnector1">
            <a:avLst/>
          </a:prstGeom>
          <a:noFill/>
          <a:ln w="19050" cap="flat" cmpd="sng" algn="ctr">
            <a:solidFill>
              <a:schemeClr val="tx1"/>
            </a:solidFill>
            <a:prstDash val="sysDash"/>
            <a:round/>
            <a:headEnd type="arrow"/>
            <a:tailEnd type="arrow"/>
          </a:ln>
          <a:effectLst/>
        </p:spPr>
      </p:cxnSp>
    </p:spTree>
  </p:cSld>
  <p:clrMapOvr>
    <a:masterClrMapping/>
  </p:clrMapOvr>
  <p:transition>
    <p:pull dir="r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FCDE3B9-E05F-4736-AD31-060858B43BC3}" type="datetime8">
              <a:rPr kumimoji="0" lang="zh-CN" altLang="en-US" sz="1400" smtClean="0"/>
              <a:t>2022年3月16日12时44分</a:t>
            </a:fld>
            <a:endParaRPr kumimoji="0" lang="en-US" altLang="zh-CN" sz="1400" smtClean="0"/>
          </a:p>
        </p:txBody>
      </p:sp>
      <p:sp>
        <p:nvSpPr>
          <p:cNvPr id="1464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6436" name="Text Box 4"/>
          <p:cNvSpPr txBox="1">
            <a:spLocks noChangeArrowheads="1"/>
          </p:cNvSpPr>
          <p:nvPr/>
        </p:nvSpPr>
        <p:spPr bwMode="auto">
          <a:xfrm>
            <a:off x="762000" y="8382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35000"/>
              </a:lnSpc>
              <a:spcBef>
                <a:spcPct val="50000"/>
              </a:spcBef>
              <a:buClrTx/>
              <a:buSzTx/>
              <a:buFontTx/>
              <a:buNone/>
            </a:pPr>
            <a:r>
              <a:rPr lang="en-US" altLang="zh-CN">
                <a:latin typeface="Times New Roman" pitchFamily="18" charset="0"/>
              </a:rPr>
              <a:t>       </a:t>
            </a:r>
            <a:r>
              <a:rPr lang="zh-CN" altLang="en-US">
                <a:solidFill>
                  <a:srgbClr val="FFCC00"/>
                </a:solidFill>
                <a:latin typeface="Times New Roman" pitchFamily="18" charset="0"/>
              </a:rPr>
              <a:t>（略去不讲）</a:t>
            </a:r>
            <a:r>
              <a:rPr lang="en-US" altLang="zh-CN">
                <a:solidFill>
                  <a:srgbClr val="FFCC00"/>
                </a:solidFill>
                <a:latin typeface="Times New Roman" pitchFamily="18" charset="0"/>
              </a:rPr>
              <a:t> </a:t>
            </a:r>
            <a:r>
              <a:rPr lang="zh-CN" altLang="en-US">
                <a:latin typeface="Times New Roman" pitchFamily="18" charset="0"/>
              </a:rPr>
              <a:t>在生产者</a:t>
            </a:r>
            <a:r>
              <a:rPr lang="en-US" altLang="zh-CN">
                <a:latin typeface="Courier New" pitchFamily="49" charset="0"/>
              </a:rPr>
              <a:t>—</a:t>
            </a:r>
            <a:r>
              <a:rPr lang="zh-CN" altLang="en-US">
                <a:latin typeface="Times New Roman" pitchFamily="18" charset="0"/>
              </a:rPr>
              <a:t>消费者问题中应注意：首先，在每个程序中用于实现互斥的</a:t>
            </a:r>
            <a:r>
              <a:rPr lang="en-US" altLang="zh-CN">
                <a:latin typeface="Times New Roman" pitchFamily="18" charset="0"/>
              </a:rPr>
              <a:t>wait(mutex)</a:t>
            </a:r>
            <a:r>
              <a:rPr lang="zh-CN" altLang="en-US">
                <a:latin typeface="Times New Roman" pitchFamily="18" charset="0"/>
              </a:rPr>
              <a:t>和</a:t>
            </a:r>
            <a:r>
              <a:rPr lang="en-US" altLang="zh-CN">
                <a:latin typeface="Times New Roman" pitchFamily="18" charset="0"/>
              </a:rPr>
              <a:t>signal(mutex)</a:t>
            </a:r>
            <a:r>
              <a:rPr lang="zh-CN" altLang="en-US">
                <a:latin typeface="Times New Roman" pitchFamily="18" charset="0"/>
              </a:rPr>
              <a:t>必须成对地出现； 其次，对资源信号量</a:t>
            </a:r>
            <a:r>
              <a:rPr lang="en-US" altLang="zh-CN">
                <a:latin typeface="Times New Roman" pitchFamily="18" charset="0"/>
              </a:rPr>
              <a:t>empty</a:t>
            </a:r>
            <a:r>
              <a:rPr lang="zh-CN" altLang="en-US">
                <a:latin typeface="Times New Roman" pitchFamily="18" charset="0"/>
              </a:rPr>
              <a:t>和</a:t>
            </a:r>
            <a:r>
              <a:rPr lang="en-US" altLang="zh-CN">
                <a:latin typeface="Times New Roman" pitchFamily="18" charset="0"/>
              </a:rPr>
              <a:t>full</a:t>
            </a:r>
            <a:r>
              <a:rPr lang="zh-CN" altLang="en-US">
                <a:latin typeface="Times New Roman" pitchFamily="18" charset="0"/>
              </a:rPr>
              <a:t>的</a:t>
            </a:r>
            <a:r>
              <a:rPr lang="en-US" altLang="zh-CN">
                <a:latin typeface="Times New Roman" pitchFamily="18" charset="0"/>
              </a:rPr>
              <a:t>wait</a:t>
            </a:r>
            <a:r>
              <a:rPr lang="zh-CN" altLang="en-US">
                <a:latin typeface="Times New Roman" pitchFamily="18" charset="0"/>
              </a:rPr>
              <a:t>和</a:t>
            </a:r>
            <a:r>
              <a:rPr lang="en-US" altLang="zh-CN">
                <a:latin typeface="Times New Roman" pitchFamily="18" charset="0"/>
              </a:rPr>
              <a:t>signal</a:t>
            </a:r>
            <a:r>
              <a:rPr lang="zh-CN" altLang="en-US">
                <a:latin typeface="Times New Roman" pitchFamily="18" charset="0"/>
              </a:rPr>
              <a:t>操作，同样需要成对地出现，但它们分别处于不同的程序中。例如，</a:t>
            </a:r>
            <a:r>
              <a:rPr lang="en-US" altLang="zh-CN">
                <a:latin typeface="Times New Roman" pitchFamily="18" charset="0"/>
              </a:rPr>
              <a:t>wait(empty)</a:t>
            </a:r>
            <a:r>
              <a:rPr lang="zh-CN" altLang="en-US">
                <a:latin typeface="Times New Roman" pitchFamily="18" charset="0"/>
              </a:rPr>
              <a:t>在计算进程中，而</a:t>
            </a:r>
            <a:r>
              <a:rPr lang="en-US" altLang="zh-CN">
                <a:latin typeface="Times New Roman" pitchFamily="18" charset="0"/>
              </a:rPr>
              <a:t>signal(empty)</a:t>
            </a:r>
            <a:r>
              <a:rPr lang="zh-CN" altLang="en-US">
                <a:latin typeface="Times New Roman" pitchFamily="18" charset="0"/>
              </a:rPr>
              <a:t>则在打印进程中，计算进程若因执行</a:t>
            </a:r>
            <a:r>
              <a:rPr lang="en-US" altLang="zh-CN">
                <a:latin typeface="Times New Roman" pitchFamily="18" charset="0"/>
              </a:rPr>
              <a:t>wait(empty)</a:t>
            </a:r>
            <a:r>
              <a:rPr lang="zh-CN" altLang="en-US">
                <a:latin typeface="Times New Roman" pitchFamily="18" charset="0"/>
              </a:rPr>
              <a:t>而阻塞， 则以后将由打印进程将它唤醒；最后，在每个程序中的多个</a:t>
            </a:r>
            <a:r>
              <a:rPr lang="en-US" altLang="zh-CN">
                <a:latin typeface="Times New Roman" pitchFamily="18" charset="0"/>
              </a:rPr>
              <a:t>wait</a:t>
            </a:r>
            <a:r>
              <a:rPr lang="zh-CN" altLang="en-US">
                <a:latin typeface="Times New Roman" pitchFamily="18" charset="0"/>
              </a:rPr>
              <a:t>操作顺序不能颠倒。应先执行对资源信号量的</a:t>
            </a:r>
            <a:r>
              <a:rPr lang="en-US" altLang="zh-CN">
                <a:latin typeface="Times New Roman" pitchFamily="18" charset="0"/>
              </a:rPr>
              <a:t>wait</a:t>
            </a:r>
            <a:r>
              <a:rPr lang="zh-CN" altLang="en-US">
                <a:latin typeface="Times New Roman" pitchFamily="18" charset="0"/>
              </a:rPr>
              <a:t>操作，然后再执行对互斥信号量的</a:t>
            </a:r>
            <a:r>
              <a:rPr lang="en-US" altLang="zh-CN">
                <a:latin typeface="Times New Roman" pitchFamily="18" charset="0"/>
              </a:rPr>
              <a:t>wait</a:t>
            </a:r>
            <a:r>
              <a:rPr lang="zh-CN" altLang="en-US">
                <a:latin typeface="Times New Roman" pitchFamily="18" charset="0"/>
              </a:rPr>
              <a:t>操作，否则可能引起进程死锁。</a:t>
            </a:r>
          </a:p>
        </p:txBody>
      </p:sp>
    </p:spTree>
  </p:cSld>
  <p:clrMapOvr>
    <a:masterClrMapping/>
  </p:clrMapOvr>
  <p:transition>
    <p:pull dir="r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28776DC-3FDA-4970-A199-B7DFC5FC0264}" type="datetime8">
              <a:rPr kumimoji="0" lang="zh-CN" altLang="en-US" sz="1400" smtClean="0"/>
              <a:t>2022年3月16日12时44分</a:t>
            </a:fld>
            <a:endParaRPr kumimoji="0" lang="en-US" altLang="zh-CN" sz="1400" smtClean="0"/>
          </a:p>
        </p:txBody>
      </p:sp>
      <p:sp>
        <p:nvSpPr>
          <p:cNvPr id="1474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7460" name="Text Box 4"/>
          <p:cNvSpPr txBox="1">
            <a:spLocks noChangeArrowheads="1"/>
          </p:cNvSpPr>
          <p:nvPr/>
        </p:nvSpPr>
        <p:spPr bwMode="auto">
          <a:xfrm>
            <a:off x="467544" y="197113"/>
            <a:ext cx="6186309"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2. </a:t>
            </a:r>
            <a:r>
              <a:rPr lang="zh-CN" altLang="en-US" b="1" dirty="0">
                <a:latin typeface="Times New Roman" pitchFamily="18" charset="0"/>
              </a:rPr>
              <a:t>利用</a:t>
            </a:r>
            <a:r>
              <a:rPr lang="en-US" altLang="zh-CN" b="1" dirty="0">
                <a:latin typeface="Times New Roman" pitchFamily="18" charset="0"/>
              </a:rPr>
              <a:t>AND</a:t>
            </a:r>
            <a:r>
              <a:rPr lang="zh-CN" altLang="en-US" b="1" dirty="0">
                <a:latin typeface="Times New Roman" pitchFamily="18" charset="0"/>
              </a:rPr>
              <a:t>信号量解决生产者</a:t>
            </a:r>
            <a:r>
              <a:rPr lang="en-US" altLang="zh-CN" b="1" dirty="0">
                <a:latin typeface="Times New Roman" pitchFamily="18" charset="0"/>
              </a:rPr>
              <a:t>—</a:t>
            </a:r>
            <a:r>
              <a:rPr lang="zh-CN" altLang="en-US" b="1" dirty="0">
                <a:latin typeface="Times New Roman" pitchFamily="18" charset="0"/>
              </a:rPr>
              <a:t>消费者问题 </a:t>
            </a:r>
            <a:endParaRPr lang="en-US" altLang="zh-CN" b="1" dirty="0" smtClean="0">
              <a:latin typeface="Times New Roman" pitchFamily="18" charset="0"/>
            </a:endParaRPr>
          </a:p>
          <a:p>
            <a:pPr eaLnBrk="1" hangingPunct="1">
              <a:lnSpc>
                <a:spcPct val="150000"/>
              </a:lnSpc>
              <a:spcBef>
                <a:spcPct val="0"/>
              </a:spcBef>
              <a:buClrTx/>
              <a:buSzTx/>
              <a:buFontTx/>
              <a:buNone/>
            </a:pPr>
            <a:r>
              <a:rPr lang="en-US" altLang="zh-CN" sz="2200" b="1" dirty="0" smtClean="0">
                <a:latin typeface="Times New Roman" pitchFamily="18" charset="0"/>
              </a:rPr>
              <a:t>( </a:t>
            </a:r>
            <a:r>
              <a:rPr lang="zh-CN" altLang="en-US" sz="2200" b="1" dirty="0" smtClean="0">
                <a:latin typeface="Times New Roman" pitchFamily="18" charset="0"/>
              </a:rPr>
              <a:t>思想：将所有资源</a:t>
            </a:r>
            <a:r>
              <a:rPr lang="zh-CN" altLang="en-US" sz="2200" b="1" dirty="0" smtClean="0">
                <a:solidFill>
                  <a:schemeClr val="tx2"/>
                </a:solidFill>
                <a:latin typeface="Times New Roman" pitchFamily="18" charset="0"/>
              </a:rPr>
              <a:t>一次性分配，一次性释放</a:t>
            </a:r>
            <a:r>
              <a:rPr lang="en-US" altLang="zh-CN" sz="2200" b="1" dirty="0" smtClean="0">
                <a:latin typeface="Times New Roman" pitchFamily="18" charset="0"/>
              </a:rPr>
              <a:t> )</a:t>
            </a:r>
            <a:endParaRPr lang="zh-CN" altLang="en-US" sz="2200" b="1" dirty="0">
              <a:latin typeface="Times New Roman" pitchFamily="18" charset="0"/>
            </a:endParaRPr>
          </a:p>
        </p:txBody>
      </p:sp>
      <p:sp>
        <p:nvSpPr>
          <p:cNvPr id="147461" name="Text Box 5"/>
          <p:cNvSpPr txBox="1">
            <a:spLocks noChangeArrowheads="1"/>
          </p:cNvSpPr>
          <p:nvPr/>
        </p:nvSpPr>
        <p:spPr bwMode="auto">
          <a:xfrm>
            <a:off x="1066799" y="1155209"/>
            <a:ext cx="6006773" cy="49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dirty="0" err="1">
                <a:latin typeface="Times New Roman" pitchFamily="18" charset="0"/>
              </a:rPr>
              <a:t>int</a:t>
            </a:r>
            <a:r>
              <a:rPr lang="en-US" altLang="zh-CN" dirty="0">
                <a:latin typeface="Times New Roman" pitchFamily="18" charset="0"/>
              </a:rPr>
              <a:t>   in = 0,   out = 0; </a:t>
            </a:r>
          </a:p>
          <a:p>
            <a:pPr eaLnBrk="1" hangingPunct="1">
              <a:lnSpc>
                <a:spcPct val="100000"/>
              </a:lnSpc>
              <a:spcBef>
                <a:spcPct val="0"/>
              </a:spcBef>
              <a:buClrTx/>
              <a:buSzTx/>
              <a:buFontTx/>
              <a:buNone/>
            </a:pPr>
            <a:r>
              <a:rPr lang="en-US" altLang="zh-CN" dirty="0">
                <a:latin typeface="Times New Roman" pitchFamily="18" charset="0"/>
              </a:rPr>
              <a:t>item   buffer</a:t>
            </a:r>
            <a:r>
              <a:rPr lang="zh-CN" altLang="en-US" dirty="0">
                <a:latin typeface="Times New Roman" pitchFamily="18" charset="0"/>
              </a:rPr>
              <a:t>［</a:t>
            </a:r>
            <a:r>
              <a:rPr lang="en-US" altLang="zh-CN" dirty="0">
                <a:latin typeface="Times New Roman" pitchFamily="18" charset="0"/>
              </a:rPr>
              <a:t>n</a:t>
            </a:r>
            <a:r>
              <a:rPr lang="zh-CN" altLang="en-US" dirty="0">
                <a:latin typeface="Times New Roman" pitchFamily="18" charset="0"/>
              </a:rPr>
              <a:t>］</a:t>
            </a:r>
            <a:r>
              <a:rPr lang="en-US" altLang="zh-CN" dirty="0">
                <a:latin typeface="Times New Roman" pitchFamily="18" charset="0"/>
              </a:rPr>
              <a:t>;</a:t>
            </a:r>
          </a:p>
          <a:p>
            <a:pPr eaLnBrk="1" hangingPunct="1">
              <a:lnSpc>
                <a:spcPct val="100000"/>
              </a:lnSpc>
              <a:spcBef>
                <a:spcPct val="0"/>
              </a:spcBef>
              <a:buClrTx/>
              <a:buSzTx/>
              <a:buFontTx/>
              <a:buNone/>
            </a:pPr>
            <a:r>
              <a:rPr lang="en-US" altLang="zh-CN" dirty="0">
                <a:latin typeface="Times New Roman" pitchFamily="18" charset="0"/>
              </a:rPr>
              <a:t>semaphore  </a:t>
            </a:r>
            <a:r>
              <a:rPr lang="en-US" altLang="zh-CN" dirty="0" err="1">
                <a:latin typeface="Times New Roman" pitchFamily="18" charset="0"/>
              </a:rPr>
              <a:t>mutex</a:t>
            </a:r>
            <a:r>
              <a:rPr lang="en-US" altLang="zh-CN" dirty="0">
                <a:latin typeface="Times New Roman" pitchFamily="18" charset="0"/>
              </a:rPr>
              <a:t> = 1,  empty = n ,  full = 0;</a:t>
            </a:r>
          </a:p>
          <a:p>
            <a:pPr eaLnBrk="1" hangingPunct="1">
              <a:lnSpc>
                <a:spcPct val="100000"/>
              </a:lnSpc>
              <a:spcBef>
                <a:spcPct val="0"/>
              </a:spcBef>
              <a:buClrTx/>
              <a:buSzTx/>
              <a:buFontTx/>
              <a:buNone/>
            </a:pPr>
            <a:r>
              <a:rPr lang="en-US" altLang="zh-CN" b="1" dirty="0">
                <a:latin typeface="Times New Roman" pitchFamily="18" charset="0"/>
              </a:rPr>
              <a:t>void  </a:t>
            </a:r>
            <a:r>
              <a:rPr lang="en-US" altLang="zh-CN" b="1" u="sng" dirty="0">
                <a:latin typeface="Times New Roman" pitchFamily="18" charset="0"/>
              </a:rPr>
              <a:t>producer ( ) </a:t>
            </a:r>
            <a:r>
              <a:rPr lang="en-US" altLang="zh-CN" dirty="0">
                <a:latin typeface="Times New Roman" pitchFamily="18" charset="0"/>
              </a:rPr>
              <a:t>{</a:t>
            </a:r>
          </a:p>
          <a:p>
            <a:pPr eaLnBrk="1" hangingPunct="1">
              <a:lnSpc>
                <a:spcPct val="90000"/>
              </a:lnSpc>
              <a:spcBef>
                <a:spcPct val="0"/>
              </a:spcBef>
              <a:buClrTx/>
              <a:buSzTx/>
              <a:buFontTx/>
              <a:buNone/>
            </a:pPr>
            <a:r>
              <a:rPr lang="en-US" altLang="zh-CN" dirty="0">
                <a:latin typeface="Times New Roman" pitchFamily="18" charset="0"/>
              </a:rPr>
              <a:t>        do { </a:t>
            </a:r>
            <a:r>
              <a:rPr lang="en-US" altLang="zh-CN" dirty="0">
                <a:latin typeface="Courier New" pitchFamily="49" charset="0"/>
              </a:rPr>
              <a:t>…</a:t>
            </a:r>
            <a:r>
              <a:rPr lang="en-US" altLang="zh-CN" dirty="0">
                <a:latin typeface="Times New Roman" pitchFamily="18" charset="0"/>
              </a:rPr>
              <a:t></a:t>
            </a:r>
          </a:p>
          <a:p>
            <a:pPr eaLnBrk="1" hangingPunct="1">
              <a:lnSpc>
                <a:spcPct val="90000"/>
              </a:lnSpc>
              <a:spcBef>
                <a:spcPct val="0"/>
              </a:spcBef>
              <a:buClrTx/>
              <a:buSzTx/>
              <a:buFontTx/>
              <a:buNone/>
            </a:pPr>
            <a:r>
              <a:rPr lang="en-US" altLang="zh-CN" dirty="0">
                <a:latin typeface="Times New Roman" pitchFamily="18" charset="0"/>
              </a:rPr>
              <a:t>             </a:t>
            </a:r>
            <a:r>
              <a:rPr lang="en-US" altLang="zh-CN" dirty="0" smtClean="0">
                <a:latin typeface="Times New Roman" pitchFamily="18" charset="0"/>
              </a:rPr>
              <a:t> producer </a:t>
            </a:r>
            <a:r>
              <a:rPr lang="en-US" altLang="zh-CN" dirty="0">
                <a:latin typeface="Times New Roman" pitchFamily="18" charset="0"/>
              </a:rPr>
              <a:t>an item </a:t>
            </a:r>
            <a:r>
              <a:rPr lang="en-US" altLang="zh-CN" dirty="0" err="1">
                <a:latin typeface="Times New Roman" pitchFamily="18" charset="0"/>
              </a:rPr>
              <a:t>next_p</a:t>
            </a:r>
            <a:r>
              <a:rPr lang="en-US" altLang="zh-CN" dirty="0">
                <a:latin typeface="Times New Roman" pitchFamily="18" charset="0"/>
              </a:rPr>
              <a:t>;</a:t>
            </a:r>
          </a:p>
          <a:p>
            <a:pPr eaLnBrk="1" hangingPunct="1">
              <a:lnSpc>
                <a:spcPct val="90000"/>
              </a:lnSpc>
              <a:spcBef>
                <a:spcPct val="0"/>
              </a:spcBef>
              <a:buClrTx/>
              <a:buSzTx/>
              <a:buFontTx/>
              <a:buNone/>
            </a:pPr>
            <a:r>
              <a:rPr lang="en-US" altLang="zh-CN" dirty="0">
                <a:latin typeface="Times New Roman" pitchFamily="18" charset="0"/>
              </a:rPr>
              <a:t>             </a:t>
            </a:r>
            <a:r>
              <a:rPr lang="en-US" altLang="zh-CN" dirty="0">
                <a:latin typeface="Courier New" pitchFamily="49" charset="0"/>
              </a:rPr>
              <a:t>…</a:t>
            </a:r>
            <a:r>
              <a:rPr lang="en-US" altLang="zh-CN" dirty="0">
                <a:latin typeface="Times New Roman" pitchFamily="18" charset="0"/>
              </a:rPr>
              <a:t></a:t>
            </a:r>
          </a:p>
          <a:p>
            <a:pPr eaLnBrk="1" hangingPunct="1">
              <a:lnSpc>
                <a:spcPct val="110000"/>
              </a:lnSpc>
              <a:spcBef>
                <a:spcPct val="0"/>
              </a:spcBef>
              <a:buClrTx/>
              <a:buSzTx/>
              <a:buFontTx/>
              <a:buNone/>
            </a:pPr>
            <a:r>
              <a:rPr lang="en-US" altLang="zh-CN" dirty="0">
                <a:solidFill>
                  <a:schemeClr val="tx2"/>
                </a:solidFill>
                <a:latin typeface="Times New Roman" pitchFamily="18" charset="0"/>
              </a:rPr>
              <a:t>            </a:t>
            </a:r>
            <a:r>
              <a:rPr lang="en-US" altLang="zh-CN" dirty="0" smtClean="0">
                <a:solidFill>
                  <a:schemeClr val="tx2"/>
                </a:solidFill>
                <a:latin typeface="Times New Roman" pitchFamily="18" charset="0"/>
              </a:rPr>
              <a:t>  </a:t>
            </a:r>
            <a:r>
              <a:rPr lang="en-US" altLang="zh-CN" dirty="0" err="1" smtClean="0">
                <a:solidFill>
                  <a:schemeClr val="tx2"/>
                </a:solidFill>
                <a:latin typeface="Times New Roman" pitchFamily="18" charset="0"/>
              </a:rPr>
              <a:t>Swait</a:t>
            </a:r>
            <a:r>
              <a:rPr lang="en-US" altLang="zh-CN" dirty="0" smtClean="0">
                <a:solidFill>
                  <a:schemeClr val="tx2"/>
                </a:solidFill>
                <a:latin typeface="Times New Roman" pitchFamily="18" charset="0"/>
              </a:rPr>
              <a:t>(</a:t>
            </a:r>
            <a:r>
              <a:rPr lang="en-US" altLang="zh-CN" b="1" dirty="0" smtClean="0">
                <a:solidFill>
                  <a:schemeClr val="tx2"/>
                </a:solidFill>
                <a:latin typeface="Times New Roman" pitchFamily="18" charset="0"/>
              </a:rPr>
              <a:t>empty</a:t>
            </a:r>
            <a:r>
              <a:rPr lang="zh-CN" altLang="en-US" b="1" dirty="0" smtClean="0">
                <a:solidFill>
                  <a:schemeClr val="tx2"/>
                </a:solidFill>
                <a:latin typeface="Times New Roman" pitchFamily="18" charset="0"/>
              </a:rPr>
              <a:t>，</a:t>
            </a:r>
            <a:r>
              <a:rPr lang="en-US" altLang="zh-CN" dirty="0" err="1" smtClean="0">
                <a:solidFill>
                  <a:schemeClr val="tx2"/>
                </a:solidFill>
                <a:latin typeface="Times New Roman" pitchFamily="18" charset="0"/>
              </a:rPr>
              <a:t>mutex</a:t>
            </a:r>
            <a:r>
              <a:rPr lang="en-US" altLang="zh-CN" dirty="0" smtClean="0">
                <a:solidFill>
                  <a:schemeClr val="tx2"/>
                </a:solidFill>
                <a:latin typeface="Times New Roman" pitchFamily="18" charset="0"/>
              </a:rPr>
              <a:t>);</a:t>
            </a:r>
          </a:p>
          <a:p>
            <a:pPr eaLnBrk="1" hangingPunct="1">
              <a:lnSpc>
                <a:spcPct val="110000"/>
              </a:lnSpc>
              <a:spcBef>
                <a:spcPct val="0"/>
              </a:spcBef>
              <a:buClrTx/>
              <a:buSzTx/>
              <a:buFontTx/>
              <a:buNone/>
            </a:pPr>
            <a:r>
              <a:rPr lang="en-US" altLang="zh-CN" dirty="0" smtClean="0">
                <a:latin typeface="Times New Roman" pitchFamily="18" charset="0"/>
              </a:rPr>
              <a:t>              buffer </a:t>
            </a:r>
            <a:r>
              <a:rPr lang="en-US" altLang="zh-CN" dirty="0">
                <a:latin typeface="Times New Roman" pitchFamily="18" charset="0"/>
              </a:rPr>
              <a:t>[in] = </a:t>
            </a:r>
            <a:r>
              <a:rPr lang="en-US" altLang="zh-CN" dirty="0" err="1">
                <a:latin typeface="Times New Roman" pitchFamily="18" charset="0"/>
              </a:rPr>
              <a:t>next_p</a:t>
            </a:r>
            <a:r>
              <a:rPr lang="en-US" altLang="zh-CN" dirty="0">
                <a:latin typeface="Times New Roman" pitchFamily="18" charset="0"/>
              </a:rPr>
              <a:t>;</a:t>
            </a:r>
          </a:p>
          <a:p>
            <a:pPr eaLnBrk="1" hangingPunct="1">
              <a:lnSpc>
                <a:spcPct val="110000"/>
              </a:lnSpc>
              <a:spcBef>
                <a:spcPct val="0"/>
              </a:spcBef>
              <a:buClrTx/>
              <a:buSzTx/>
              <a:buFontTx/>
              <a:buNone/>
            </a:pPr>
            <a:r>
              <a:rPr lang="en-US" altLang="zh-CN" dirty="0">
                <a:latin typeface="Times New Roman" pitchFamily="18" charset="0"/>
              </a:rPr>
              <a:t>            </a:t>
            </a:r>
            <a:r>
              <a:rPr lang="en-US" altLang="zh-CN" dirty="0" smtClean="0">
                <a:latin typeface="Times New Roman" pitchFamily="18" charset="0"/>
              </a:rPr>
              <a:t>  in </a:t>
            </a:r>
            <a:r>
              <a:rPr lang="en-US" altLang="zh-CN" dirty="0">
                <a:latin typeface="Times New Roman" pitchFamily="18" charset="0"/>
              </a:rPr>
              <a:t>= (in+1) % n;</a:t>
            </a:r>
          </a:p>
          <a:p>
            <a:pPr eaLnBrk="1" hangingPunct="1">
              <a:lnSpc>
                <a:spcPct val="110000"/>
              </a:lnSpc>
              <a:spcBef>
                <a:spcPct val="0"/>
              </a:spcBef>
              <a:buClrTx/>
              <a:buSzTx/>
              <a:buFontTx/>
              <a:buNone/>
            </a:pPr>
            <a:r>
              <a:rPr lang="en-US" altLang="zh-CN" dirty="0">
                <a:solidFill>
                  <a:schemeClr val="tx2"/>
                </a:solidFill>
                <a:latin typeface="Times New Roman" pitchFamily="18" charset="0"/>
              </a:rPr>
              <a:t>            </a:t>
            </a:r>
            <a:r>
              <a:rPr lang="en-US" altLang="zh-CN" dirty="0" smtClean="0">
                <a:solidFill>
                  <a:schemeClr val="tx2"/>
                </a:solidFill>
                <a:latin typeface="Times New Roman" pitchFamily="18" charset="0"/>
              </a:rPr>
              <a:t>  </a:t>
            </a:r>
            <a:r>
              <a:rPr lang="en-US" altLang="zh-CN" dirty="0" err="1" smtClean="0">
                <a:solidFill>
                  <a:schemeClr val="tx2"/>
                </a:solidFill>
                <a:latin typeface="Times New Roman" pitchFamily="18" charset="0"/>
              </a:rPr>
              <a:t>Ssignal</a:t>
            </a:r>
            <a:r>
              <a:rPr lang="en-US" altLang="zh-CN" dirty="0" smtClean="0">
                <a:solidFill>
                  <a:schemeClr val="tx2"/>
                </a:solidFill>
                <a:latin typeface="Times New Roman" pitchFamily="18" charset="0"/>
              </a:rPr>
              <a:t>(</a:t>
            </a:r>
            <a:r>
              <a:rPr lang="en-US" altLang="zh-CN" dirty="0" err="1" smtClean="0">
                <a:solidFill>
                  <a:schemeClr val="tx2"/>
                </a:solidFill>
                <a:latin typeface="Times New Roman" pitchFamily="18" charset="0"/>
              </a:rPr>
              <a:t>mutex</a:t>
            </a:r>
            <a:r>
              <a:rPr lang="zh-CN" altLang="en-US" dirty="0" smtClean="0">
                <a:solidFill>
                  <a:schemeClr val="tx2"/>
                </a:solidFill>
                <a:latin typeface="Times New Roman" pitchFamily="18" charset="0"/>
              </a:rPr>
              <a:t>，</a:t>
            </a:r>
            <a:r>
              <a:rPr lang="en-US" altLang="zh-CN" dirty="0" smtClean="0">
                <a:solidFill>
                  <a:schemeClr val="tx2"/>
                </a:solidFill>
                <a:latin typeface="Times New Roman" pitchFamily="18" charset="0"/>
              </a:rPr>
              <a:t>full);</a:t>
            </a:r>
          </a:p>
          <a:p>
            <a:pPr eaLnBrk="1" hangingPunct="1">
              <a:lnSpc>
                <a:spcPct val="110000"/>
              </a:lnSpc>
              <a:spcBef>
                <a:spcPct val="0"/>
              </a:spcBef>
              <a:buClrTx/>
              <a:buSzTx/>
              <a:buFontTx/>
              <a:buNone/>
            </a:pPr>
            <a:r>
              <a:rPr lang="en-US" altLang="zh-CN" dirty="0">
                <a:solidFill>
                  <a:srgbClr val="00FFCC"/>
                </a:solidFill>
                <a:latin typeface="Times New Roman" pitchFamily="18" charset="0"/>
              </a:rPr>
              <a:t> </a:t>
            </a:r>
            <a:r>
              <a:rPr lang="en-US" altLang="zh-CN" dirty="0" smtClean="0">
                <a:solidFill>
                  <a:srgbClr val="00FFCC"/>
                </a:solidFill>
                <a:latin typeface="Times New Roman" pitchFamily="18" charset="0"/>
              </a:rPr>
              <a:t>       </a:t>
            </a:r>
            <a:r>
              <a:rPr lang="en-US" altLang="zh-CN" dirty="0" smtClean="0">
                <a:latin typeface="Times New Roman" pitchFamily="18" charset="0"/>
              </a:rPr>
              <a:t>} </a:t>
            </a:r>
            <a:r>
              <a:rPr lang="en-US" altLang="zh-CN" dirty="0" err="1">
                <a:latin typeface="Times New Roman" pitchFamily="18" charset="0"/>
              </a:rPr>
              <a:t>whlie</a:t>
            </a:r>
            <a:r>
              <a:rPr lang="en-US" altLang="zh-CN" dirty="0">
                <a:latin typeface="Times New Roman" pitchFamily="18" charset="0"/>
              </a:rPr>
              <a:t> ( TRUE ) ;</a:t>
            </a:r>
          </a:p>
          <a:p>
            <a:pPr eaLnBrk="1" hangingPunct="1">
              <a:lnSpc>
                <a:spcPct val="110000"/>
              </a:lnSpc>
              <a:spcBef>
                <a:spcPct val="0"/>
              </a:spcBef>
              <a:buClrTx/>
              <a:buSzTx/>
              <a:buFontTx/>
              <a:buNone/>
            </a:pPr>
            <a:r>
              <a:rPr lang="en-US" altLang="zh-CN" dirty="0">
                <a:latin typeface="Times New Roman" pitchFamily="18" charset="0"/>
              </a:rPr>
              <a:t>} </a:t>
            </a:r>
          </a:p>
        </p:txBody>
      </p:sp>
    </p:spTree>
  </p:cSld>
  <p:clrMapOvr>
    <a:masterClrMapping/>
  </p:clrMapOvr>
  <p:transition>
    <p:pull dir="rd"/>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12D3B5B-0E07-41A7-9737-BAF3E12109AC}" type="datetime8">
              <a:rPr kumimoji="0" lang="zh-CN" altLang="en-US" sz="1400" smtClean="0"/>
              <a:t>2022年3月16日12时44分</a:t>
            </a:fld>
            <a:endParaRPr kumimoji="0" lang="en-US" altLang="zh-CN" sz="1400" smtClean="0"/>
          </a:p>
        </p:txBody>
      </p:sp>
      <p:sp>
        <p:nvSpPr>
          <p:cNvPr id="1484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8484" name="Text Box 4"/>
          <p:cNvSpPr txBox="1">
            <a:spLocks noChangeArrowheads="1"/>
          </p:cNvSpPr>
          <p:nvPr/>
        </p:nvSpPr>
        <p:spPr bwMode="auto">
          <a:xfrm>
            <a:off x="1752600" y="714375"/>
            <a:ext cx="6131768" cy="437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600" dirty="0">
                <a:latin typeface="Times New Roman" pitchFamily="18" charset="0"/>
              </a:rPr>
              <a:t>void  </a:t>
            </a:r>
            <a:r>
              <a:rPr lang="en-US" altLang="zh-CN" sz="2600" b="1" u="sng" dirty="0">
                <a:latin typeface="Times New Roman" pitchFamily="18" charset="0"/>
              </a:rPr>
              <a:t>consumer ( ) </a:t>
            </a:r>
            <a:r>
              <a:rPr lang="en-US" altLang="zh-CN" sz="2600" dirty="0">
                <a:latin typeface="Times New Roman" pitchFamily="18" charset="0"/>
              </a:rPr>
              <a:t>{</a:t>
            </a:r>
          </a:p>
          <a:p>
            <a:pPr eaLnBrk="1" hangingPunct="1">
              <a:lnSpc>
                <a:spcPct val="90000"/>
              </a:lnSpc>
              <a:spcBef>
                <a:spcPct val="0"/>
              </a:spcBef>
              <a:buClrTx/>
              <a:buSzTx/>
              <a:buFontTx/>
              <a:buNone/>
            </a:pPr>
            <a:r>
              <a:rPr lang="en-US" altLang="zh-CN" sz="2600" dirty="0">
                <a:latin typeface="Times New Roman" pitchFamily="18" charset="0"/>
              </a:rPr>
              <a:t>        do </a:t>
            </a:r>
            <a:r>
              <a:rPr lang="en-US" altLang="zh-CN" sz="2600" dirty="0" smtClean="0">
                <a:latin typeface="Times New Roman" pitchFamily="18" charset="0"/>
              </a:rPr>
              <a:t>{</a:t>
            </a:r>
          </a:p>
          <a:p>
            <a:pPr eaLnBrk="1" hangingPunct="1">
              <a:lnSpc>
                <a:spcPct val="120000"/>
              </a:lnSpc>
              <a:spcBef>
                <a:spcPct val="0"/>
              </a:spcBef>
              <a:buClrTx/>
              <a:buSzTx/>
              <a:buFontTx/>
              <a:buNone/>
            </a:pPr>
            <a:r>
              <a:rPr lang="en-US" altLang="zh-CN" sz="2600" dirty="0" smtClean="0">
                <a:solidFill>
                  <a:schemeClr val="tx2"/>
                </a:solidFill>
                <a:latin typeface="Times New Roman" pitchFamily="18" charset="0"/>
              </a:rPr>
              <a:t>              </a:t>
            </a:r>
            <a:r>
              <a:rPr lang="en-US" altLang="zh-CN" sz="2600" dirty="0" err="1" smtClean="0">
                <a:solidFill>
                  <a:schemeClr val="tx2"/>
                </a:solidFill>
                <a:latin typeface="Times New Roman" pitchFamily="18" charset="0"/>
              </a:rPr>
              <a:t>Swait</a:t>
            </a:r>
            <a:r>
              <a:rPr lang="en-US" altLang="zh-CN" sz="2600" dirty="0" smtClean="0">
                <a:solidFill>
                  <a:schemeClr val="tx2"/>
                </a:solidFill>
                <a:latin typeface="Times New Roman" pitchFamily="18" charset="0"/>
              </a:rPr>
              <a:t>(</a:t>
            </a:r>
            <a:r>
              <a:rPr lang="en-US" altLang="zh-CN" sz="2600" b="1" dirty="0" smtClean="0">
                <a:solidFill>
                  <a:schemeClr val="tx2"/>
                </a:solidFill>
                <a:latin typeface="Times New Roman" pitchFamily="18" charset="0"/>
              </a:rPr>
              <a:t>full</a:t>
            </a:r>
            <a:r>
              <a:rPr lang="en-US" altLang="zh-CN" sz="2600" b="1" dirty="0">
                <a:solidFill>
                  <a:schemeClr val="tx2"/>
                </a:solidFill>
                <a:latin typeface="Times New Roman" pitchFamily="18" charset="0"/>
              </a:rPr>
              <a:t>, </a:t>
            </a:r>
            <a:r>
              <a:rPr lang="en-US" altLang="zh-CN" sz="2600" b="1" dirty="0" err="1">
                <a:solidFill>
                  <a:schemeClr val="tx2"/>
                </a:solidFill>
                <a:latin typeface="Times New Roman" pitchFamily="18" charset="0"/>
              </a:rPr>
              <a:t>mutex</a:t>
            </a:r>
            <a:r>
              <a:rPr lang="en-US" altLang="zh-CN" sz="2600" dirty="0">
                <a:solidFill>
                  <a:schemeClr val="tx2"/>
                </a:solidFill>
                <a:latin typeface="Times New Roman" pitchFamily="18" charset="0"/>
              </a:rPr>
              <a:t>);</a:t>
            </a:r>
          </a:p>
          <a:p>
            <a:pPr eaLnBrk="1" hangingPunct="1">
              <a:lnSpc>
                <a:spcPct val="120000"/>
              </a:lnSpc>
              <a:spcBef>
                <a:spcPct val="0"/>
              </a:spcBef>
              <a:buClrTx/>
              <a:buSzTx/>
              <a:buFontTx/>
              <a:buNone/>
            </a:pPr>
            <a:r>
              <a:rPr lang="en-US" altLang="zh-CN" sz="2600" dirty="0">
                <a:latin typeface="Times New Roman" pitchFamily="18" charset="0"/>
              </a:rPr>
              <a:t>             </a:t>
            </a:r>
            <a:r>
              <a:rPr lang="en-US" altLang="zh-CN" sz="2600" dirty="0" smtClean="0">
                <a:latin typeface="Times New Roman" pitchFamily="18" charset="0"/>
              </a:rPr>
              <a:t>  </a:t>
            </a:r>
            <a:r>
              <a:rPr lang="en-US" altLang="zh-CN" sz="2600" dirty="0" err="1" smtClean="0">
                <a:latin typeface="Times New Roman" pitchFamily="18" charset="0"/>
              </a:rPr>
              <a:t>next_c</a:t>
            </a:r>
            <a:r>
              <a:rPr lang="en-US" altLang="zh-CN" sz="2600" dirty="0" smtClean="0">
                <a:latin typeface="Times New Roman" pitchFamily="18" charset="0"/>
              </a:rPr>
              <a:t> = buffer[out];</a:t>
            </a:r>
            <a:r>
              <a:rPr lang="en-US" altLang="zh-CN" sz="2600" dirty="0">
                <a:latin typeface="Times New Roman" pitchFamily="18" charset="0"/>
              </a:rPr>
              <a:t></a:t>
            </a:r>
          </a:p>
          <a:p>
            <a:pPr eaLnBrk="1" hangingPunct="1">
              <a:lnSpc>
                <a:spcPct val="120000"/>
              </a:lnSpc>
              <a:spcBef>
                <a:spcPct val="0"/>
              </a:spcBef>
              <a:buClrTx/>
              <a:buSzTx/>
              <a:buFontTx/>
              <a:buNone/>
            </a:pPr>
            <a:r>
              <a:rPr lang="en-US" altLang="zh-CN" sz="2600" dirty="0">
                <a:latin typeface="Times New Roman" pitchFamily="18" charset="0"/>
              </a:rPr>
              <a:t>             </a:t>
            </a:r>
            <a:r>
              <a:rPr lang="en-US" altLang="zh-CN" sz="2600" dirty="0" smtClean="0">
                <a:latin typeface="Times New Roman" pitchFamily="18" charset="0"/>
              </a:rPr>
              <a:t>  out = [out+1] % </a:t>
            </a:r>
            <a:r>
              <a:rPr lang="en-US" altLang="zh-CN" sz="2600" dirty="0">
                <a:latin typeface="Times New Roman" pitchFamily="18" charset="0"/>
              </a:rPr>
              <a:t>n;</a:t>
            </a:r>
          </a:p>
          <a:p>
            <a:pPr eaLnBrk="1" hangingPunct="1">
              <a:lnSpc>
                <a:spcPct val="120000"/>
              </a:lnSpc>
              <a:spcBef>
                <a:spcPct val="0"/>
              </a:spcBef>
              <a:buClrTx/>
              <a:buSzTx/>
              <a:buFontTx/>
              <a:buNone/>
            </a:pPr>
            <a:r>
              <a:rPr lang="en-US" altLang="zh-CN" sz="2600" dirty="0">
                <a:solidFill>
                  <a:schemeClr val="tx2"/>
                </a:solidFill>
                <a:latin typeface="Times New Roman" pitchFamily="18" charset="0"/>
              </a:rPr>
              <a:t>             </a:t>
            </a:r>
            <a:r>
              <a:rPr lang="en-US" altLang="zh-CN" sz="2600" dirty="0" smtClean="0">
                <a:solidFill>
                  <a:schemeClr val="tx2"/>
                </a:solidFill>
                <a:latin typeface="Times New Roman" pitchFamily="18" charset="0"/>
              </a:rPr>
              <a:t>  </a:t>
            </a:r>
            <a:r>
              <a:rPr lang="en-US" altLang="zh-CN" sz="2600" dirty="0" err="1" smtClean="0">
                <a:solidFill>
                  <a:schemeClr val="tx2"/>
                </a:solidFill>
                <a:latin typeface="Times New Roman" pitchFamily="18" charset="0"/>
              </a:rPr>
              <a:t>Ssignal</a:t>
            </a:r>
            <a:r>
              <a:rPr lang="en-US" altLang="zh-CN" sz="2600" dirty="0" smtClean="0">
                <a:solidFill>
                  <a:schemeClr val="tx2"/>
                </a:solidFill>
                <a:latin typeface="Times New Roman" pitchFamily="18" charset="0"/>
              </a:rPr>
              <a:t>(</a:t>
            </a:r>
            <a:r>
              <a:rPr lang="en-US" altLang="zh-CN" sz="2600" b="1" dirty="0" err="1" smtClean="0">
                <a:solidFill>
                  <a:schemeClr val="tx2"/>
                </a:solidFill>
                <a:latin typeface="Times New Roman" pitchFamily="18" charset="0"/>
              </a:rPr>
              <a:t>mutex</a:t>
            </a:r>
            <a:r>
              <a:rPr lang="en-US" altLang="zh-CN" sz="2600" b="1" dirty="0">
                <a:solidFill>
                  <a:schemeClr val="tx2"/>
                </a:solidFill>
                <a:latin typeface="Times New Roman" pitchFamily="18" charset="0"/>
              </a:rPr>
              <a:t>, empty</a:t>
            </a:r>
            <a:r>
              <a:rPr lang="en-US" altLang="zh-CN" sz="2600" dirty="0">
                <a:solidFill>
                  <a:schemeClr val="tx2"/>
                </a:solidFill>
                <a:latin typeface="Times New Roman" pitchFamily="18" charset="0"/>
              </a:rPr>
              <a:t>);</a:t>
            </a:r>
          </a:p>
          <a:p>
            <a:pPr eaLnBrk="1" hangingPunct="1">
              <a:lnSpc>
                <a:spcPct val="120000"/>
              </a:lnSpc>
              <a:spcBef>
                <a:spcPct val="0"/>
              </a:spcBef>
              <a:buClrTx/>
              <a:buSzTx/>
              <a:buFontTx/>
              <a:buNone/>
            </a:pPr>
            <a:r>
              <a:rPr lang="en-US" altLang="zh-CN" sz="2600" dirty="0">
                <a:latin typeface="Times New Roman" pitchFamily="18" charset="0"/>
              </a:rPr>
              <a:t>             </a:t>
            </a:r>
            <a:r>
              <a:rPr lang="en-US" altLang="zh-CN" sz="2600" dirty="0" smtClean="0">
                <a:latin typeface="Times New Roman" pitchFamily="18" charset="0"/>
              </a:rPr>
              <a:t>  consumer </a:t>
            </a:r>
            <a:r>
              <a:rPr lang="en-US" altLang="zh-CN" sz="2600" dirty="0">
                <a:latin typeface="Times New Roman" pitchFamily="18" charset="0"/>
              </a:rPr>
              <a:t>the item in </a:t>
            </a:r>
            <a:r>
              <a:rPr lang="en-US" altLang="zh-CN" sz="2600" dirty="0" err="1" smtClean="0">
                <a:latin typeface="Times New Roman" pitchFamily="18" charset="0"/>
              </a:rPr>
              <a:t>next_c</a:t>
            </a:r>
            <a:r>
              <a:rPr lang="en-US" altLang="zh-CN" sz="2600" dirty="0">
                <a:latin typeface="Times New Roman" pitchFamily="18" charset="0"/>
              </a:rPr>
              <a:t>;</a:t>
            </a:r>
          </a:p>
          <a:p>
            <a:pPr eaLnBrk="1" hangingPunct="1">
              <a:lnSpc>
                <a:spcPct val="90000"/>
              </a:lnSpc>
              <a:spcBef>
                <a:spcPct val="0"/>
              </a:spcBef>
              <a:buClrTx/>
              <a:buSzTx/>
              <a:buFontTx/>
              <a:buNone/>
            </a:pPr>
            <a:r>
              <a:rPr lang="en-US" altLang="zh-CN" sz="2600" dirty="0" smtClean="0">
                <a:latin typeface="Times New Roman" pitchFamily="18" charset="0"/>
              </a:rPr>
              <a:t>               </a:t>
            </a:r>
            <a:r>
              <a:rPr lang="en-US" altLang="zh-CN" sz="2600" b="1" dirty="0" smtClean="0">
                <a:latin typeface="Times New Roman" pitchFamily="18" charset="0"/>
              </a:rPr>
              <a:t> …</a:t>
            </a:r>
            <a:endParaRPr lang="en-US" altLang="zh-CN" sz="2600" b="1" dirty="0">
              <a:latin typeface="Times New Roman" pitchFamily="18" charset="0"/>
            </a:endParaRPr>
          </a:p>
          <a:p>
            <a:pPr eaLnBrk="1" hangingPunct="1">
              <a:lnSpc>
                <a:spcPct val="90000"/>
              </a:lnSpc>
              <a:spcBef>
                <a:spcPct val="0"/>
              </a:spcBef>
              <a:buClrTx/>
              <a:buSzTx/>
              <a:buFontTx/>
              <a:buNone/>
            </a:pPr>
            <a:r>
              <a:rPr lang="en-US" altLang="zh-CN" sz="2600" dirty="0" smtClean="0">
                <a:latin typeface="Times New Roman" pitchFamily="18" charset="0"/>
              </a:rPr>
              <a:t>    } </a:t>
            </a:r>
            <a:r>
              <a:rPr lang="en-US" altLang="zh-CN" sz="2600" dirty="0" err="1">
                <a:latin typeface="Times New Roman" pitchFamily="18" charset="0"/>
              </a:rPr>
              <a:t>whlie</a:t>
            </a:r>
            <a:r>
              <a:rPr lang="en-US" altLang="zh-CN" sz="2600" dirty="0">
                <a:latin typeface="Times New Roman" pitchFamily="18" charset="0"/>
              </a:rPr>
              <a:t> ( TRUE ) ;</a:t>
            </a:r>
          </a:p>
          <a:p>
            <a:pPr eaLnBrk="1" hangingPunct="1">
              <a:lnSpc>
                <a:spcPct val="110000"/>
              </a:lnSpc>
              <a:spcBef>
                <a:spcPct val="0"/>
              </a:spcBef>
              <a:buClrTx/>
              <a:buSzTx/>
              <a:buFontTx/>
              <a:buNone/>
            </a:pPr>
            <a:r>
              <a:rPr lang="en-US" altLang="zh-CN" dirty="0">
                <a:latin typeface="Times New Roman" pitchFamily="18" charset="0"/>
              </a:rPr>
              <a:t>} </a:t>
            </a:r>
          </a:p>
        </p:txBody>
      </p:sp>
    </p:spTree>
  </p:cSld>
  <p:clrMapOvr>
    <a:masterClrMapping/>
  </p:clrMapOvr>
  <p:transition>
    <p:pull dir="rd"/>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Rectangle 2"/>
          <p:cNvSpPr txBox="1">
            <a:spLocks noChangeArrowheads="1"/>
          </p:cNvSpPr>
          <p:nvPr/>
        </p:nvSpPr>
        <p:spPr>
          <a:xfrm>
            <a:off x="468312" y="188640"/>
            <a:ext cx="8424167" cy="612068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14000"/>
              </a:lnSpc>
              <a:buClrTx/>
              <a:buSzTx/>
              <a:buFontTx/>
            </a:pPr>
            <a:r>
              <a:rPr kumimoji="0" lang="zh-CN" altLang="en-US" kern="0" dirty="0" smtClean="0"/>
              <a:t>　</a:t>
            </a:r>
            <a:r>
              <a:rPr kumimoji="0" lang="en-US" altLang="zh-CN" sz="2600" kern="0" dirty="0" smtClean="0">
                <a:solidFill>
                  <a:schemeClr val="tx1"/>
                </a:solidFill>
                <a:latin typeface="黑体" pitchFamily="2" charset="-122"/>
                <a:ea typeface="黑体" pitchFamily="2" charset="-122"/>
              </a:rPr>
              <a:t>3. </a:t>
            </a:r>
            <a:r>
              <a:rPr kumimoji="0" lang="zh-CN" altLang="en-US" sz="2600" kern="0" dirty="0" smtClean="0">
                <a:solidFill>
                  <a:schemeClr val="tx1"/>
                </a:solidFill>
                <a:latin typeface="黑体" pitchFamily="2" charset="-122"/>
                <a:ea typeface="黑体" pitchFamily="2" charset="-122"/>
              </a:rPr>
              <a:t>利用管程解决生产者</a:t>
            </a:r>
            <a:r>
              <a:rPr kumimoji="0" lang="en-US" altLang="zh-CN" sz="2600" kern="0" dirty="0" smtClean="0">
                <a:solidFill>
                  <a:schemeClr val="tx1"/>
                </a:solidFill>
                <a:latin typeface="黑体" pitchFamily="2" charset="-122"/>
                <a:ea typeface="黑体" pitchFamily="2" charset="-122"/>
              </a:rPr>
              <a:t>-</a:t>
            </a:r>
            <a:r>
              <a:rPr kumimoji="0" lang="zh-CN" altLang="en-US" sz="2600" kern="0" dirty="0" smtClean="0">
                <a:solidFill>
                  <a:schemeClr val="tx1"/>
                </a:solidFill>
                <a:latin typeface="黑体" pitchFamily="2" charset="-122"/>
                <a:ea typeface="黑体" pitchFamily="2" charset="-122"/>
              </a:rPr>
              <a:t>消费者问题</a:t>
            </a:r>
            <a:br>
              <a:rPr kumimoji="0" lang="zh-CN" altLang="en-US" sz="2600" kern="0" dirty="0" smtClean="0">
                <a:solidFill>
                  <a:schemeClr val="tx1"/>
                </a:solidFill>
                <a:latin typeface="黑体" pitchFamily="2" charset="-122"/>
                <a:ea typeface="黑体" pitchFamily="2" charset="-122"/>
              </a:rPr>
            </a:br>
            <a:r>
              <a:rPr kumimoji="0" lang="zh-CN" altLang="en-US" sz="2400" kern="0" dirty="0" smtClean="0">
                <a:solidFill>
                  <a:schemeClr val="tx1"/>
                </a:solidFill>
                <a:latin typeface="黑体" pitchFamily="2" charset="-122"/>
                <a:ea typeface="黑体" pitchFamily="2" charset="-122"/>
              </a:rPr>
              <a:t>方法：</a:t>
            </a:r>
            <a:r>
              <a:rPr kumimoji="0" lang="zh-CN" altLang="en-US" sz="2200" kern="0" dirty="0" smtClean="0">
                <a:solidFill>
                  <a:schemeClr val="tx1"/>
                </a:solidFill>
                <a:latin typeface="黑体" pitchFamily="2" charset="-122"/>
                <a:ea typeface="黑体" pitchFamily="2" charset="-122"/>
              </a:rPr>
              <a:t>（让</a:t>
            </a:r>
            <a:r>
              <a:rPr kumimoji="0" lang="zh-CN" altLang="en-US" sz="2200" kern="0" dirty="0">
                <a:latin typeface="黑体" pitchFamily="2" charset="-122"/>
                <a:ea typeface="黑体" pitchFamily="2" charset="-122"/>
              </a:rPr>
              <a:t>进程</a:t>
            </a:r>
            <a:r>
              <a:rPr kumimoji="0" lang="zh-CN" altLang="en-US" sz="2200" b="1" u="sng" kern="0" dirty="0">
                <a:latin typeface="黑体" pitchFamily="2" charset="-122"/>
                <a:ea typeface="黑体" pitchFamily="2" charset="-122"/>
              </a:rPr>
              <a:t>调用</a:t>
            </a:r>
            <a:r>
              <a:rPr kumimoji="0" lang="zh-CN" altLang="en-US" sz="2200" kern="0" dirty="0">
                <a:latin typeface="黑体" pitchFamily="2" charset="-122"/>
                <a:ea typeface="黑体" pitchFamily="2" charset="-122"/>
              </a:rPr>
              <a:t>管程</a:t>
            </a:r>
            <a:r>
              <a:rPr kumimoji="0" lang="zh-CN" altLang="en-US" sz="2200" kern="0" dirty="0" smtClean="0">
                <a:solidFill>
                  <a:schemeClr val="tx1"/>
                </a:solidFill>
                <a:latin typeface="黑体" pitchFamily="2" charset="-122"/>
                <a:ea typeface="黑体" pitchFamily="2" charset="-122"/>
              </a:rPr>
              <a:t>，实</a:t>
            </a:r>
            <a:r>
              <a:rPr kumimoji="0" lang="zh-CN" altLang="en-US" sz="2200" kern="0" dirty="0">
                <a:solidFill>
                  <a:schemeClr val="tx1"/>
                </a:solidFill>
                <a:latin typeface="黑体" pitchFamily="2" charset="-122"/>
                <a:ea typeface="黑体" pitchFamily="2" charset="-122"/>
              </a:rPr>
              <a:t>现</a:t>
            </a:r>
            <a:r>
              <a:rPr kumimoji="0" lang="zh-CN" altLang="en-US" sz="2200" u="sng" kern="0" dirty="0">
                <a:solidFill>
                  <a:schemeClr val="tx2">
                    <a:lumMod val="40000"/>
                    <a:lumOff val="60000"/>
                  </a:schemeClr>
                </a:solidFill>
                <a:latin typeface="黑体" pitchFamily="2" charset="-122"/>
                <a:ea typeface="黑体" pitchFamily="2" charset="-122"/>
              </a:rPr>
              <a:t>进程级别的</a:t>
            </a:r>
            <a:r>
              <a:rPr kumimoji="0" lang="zh-CN" altLang="en-US" sz="2200" b="1" kern="0" dirty="0">
                <a:latin typeface="黑体" pitchFamily="2" charset="-122"/>
                <a:ea typeface="黑体" pitchFamily="2" charset="-122"/>
              </a:rPr>
              <a:t>并发控</a:t>
            </a:r>
            <a:r>
              <a:rPr kumimoji="0" lang="zh-CN" altLang="en-US" sz="2200" b="1" kern="0" dirty="0" smtClean="0">
                <a:latin typeface="黑体" pitchFamily="2" charset="-122"/>
                <a:ea typeface="黑体" pitchFamily="2" charset="-122"/>
              </a:rPr>
              <a:t>制</a:t>
            </a:r>
            <a:r>
              <a:rPr kumimoji="0" lang="zh-CN" altLang="en-US" sz="2200" kern="0" dirty="0" smtClean="0">
                <a:solidFill>
                  <a:schemeClr val="tx1"/>
                </a:solidFill>
                <a:latin typeface="黑体" pitchFamily="2" charset="-122"/>
                <a:ea typeface="黑体" pitchFamily="2" charset="-122"/>
              </a:rPr>
              <a:t>）</a:t>
            </a:r>
            <a:endParaRPr kumimoji="0" lang="en-US" altLang="zh-CN" sz="2200" kern="0" dirty="0">
              <a:solidFill>
                <a:schemeClr val="tx1"/>
              </a:solidFill>
              <a:latin typeface="黑体" pitchFamily="2" charset="-122"/>
              <a:ea typeface="黑体" pitchFamily="2" charset="-122"/>
            </a:endParaRPr>
          </a:p>
          <a:p>
            <a:pPr algn="l" eaLnBrk="1" hangingPunct="1">
              <a:lnSpc>
                <a:spcPct val="114000"/>
              </a:lnSpc>
              <a:buClrTx/>
              <a:buSzTx/>
            </a:pPr>
            <a:r>
              <a:rPr kumimoji="0" lang="en-US" altLang="zh-CN" sz="2300" kern="0" dirty="0">
                <a:solidFill>
                  <a:schemeClr val="tx1"/>
                </a:solidFill>
              </a:rPr>
              <a:t>(</a:t>
            </a:r>
            <a:r>
              <a:rPr kumimoji="0" lang="en-US" altLang="zh-CN" sz="2300" kern="0" dirty="0" smtClean="0">
                <a:solidFill>
                  <a:schemeClr val="tx1"/>
                </a:solidFill>
              </a:rPr>
              <a:t>1) </a:t>
            </a:r>
            <a:r>
              <a:rPr kumimoji="0" lang="zh-CN" altLang="en-US" sz="2300" kern="0" dirty="0" smtClean="0">
                <a:solidFill>
                  <a:schemeClr val="tx1"/>
                </a:solidFill>
              </a:rPr>
              <a:t>定义一个</a:t>
            </a:r>
            <a:r>
              <a:rPr kumimoji="0" lang="zh-CN" altLang="en-US" sz="2300" b="1" u="sng" kern="0" dirty="0" smtClean="0"/>
              <a:t>管程模块</a:t>
            </a:r>
            <a:r>
              <a:rPr kumimoji="0" lang="zh-CN" altLang="en-US" sz="2300" kern="0" dirty="0" smtClean="0">
                <a:solidFill>
                  <a:schemeClr val="tx1"/>
                </a:solidFill>
              </a:rPr>
              <a:t>：</a:t>
            </a:r>
            <a:r>
              <a:rPr kumimoji="0" lang="en-US" altLang="zh-CN" sz="2300" kern="0" dirty="0" err="1" smtClean="0">
                <a:solidFill>
                  <a:schemeClr val="tx1"/>
                </a:solidFill>
              </a:rPr>
              <a:t>procducerconsumer</a:t>
            </a:r>
            <a:r>
              <a:rPr kumimoji="0" lang="zh-CN" altLang="en-US" sz="2300" kern="0" dirty="0" smtClean="0">
                <a:solidFill>
                  <a:schemeClr val="tx1"/>
                </a:solidFill>
              </a:rPr>
              <a:t>；</a:t>
            </a:r>
            <a:r>
              <a:rPr kumimoji="0" lang="zh-CN" altLang="en-US" sz="2300" kern="0" dirty="0">
                <a:solidFill>
                  <a:schemeClr val="tx1"/>
                </a:solidFill>
              </a:rPr>
              <a:t>该管程模块的名</a:t>
            </a:r>
            <a:r>
              <a:rPr kumimoji="0" lang="zh-CN" altLang="en-US" sz="2300" kern="0" dirty="0" smtClean="0">
                <a:solidFill>
                  <a:schemeClr val="tx1"/>
                </a:solidFill>
              </a:rPr>
              <a:t>称是</a:t>
            </a:r>
            <a:r>
              <a:rPr kumimoji="0" lang="en-US" altLang="zh-CN" sz="2300" b="1" u="sng" kern="0" dirty="0" smtClean="0"/>
              <a:t>---PC</a:t>
            </a:r>
            <a:r>
              <a:rPr kumimoji="0" lang="zh-CN" altLang="en-US" sz="2300" kern="0" dirty="0" smtClean="0">
                <a:solidFill>
                  <a:schemeClr val="tx1"/>
                </a:solidFill>
              </a:rPr>
              <a:t>。</a:t>
            </a:r>
            <a:endParaRPr kumimoji="0" lang="en-US" altLang="zh-CN" sz="2300" kern="0" dirty="0">
              <a:solidFill>
                <a:schemeClr val="tx1"/>
              </a:solidFill>
            </a:endParaRPr>
          </a:p>
          <a:p>
            <a:pPr algn="l" eaLnBrk="1" hangingPunct="1">
              <a:lnSpc>
                <a:spcPct val="114000"/>
              </a:lnSpc>
              <a:buClrTx/>
              <a:buSzTx/>
            </a:pPr>
            <a:r>
              <a:rPr kumimoji="0" lang="en-US" altLang="zh-CN" sz="2300" kern="0" dirty="0" smtClean="0">
                <a:solidFill>
                  <a:schemeClr val="tx1"/>
                </a:solidFill>
              </a:rPr>
              <a:t>(2) </a:t>
            </a:r>
            <a:r>
              <a:rPr kumimoji="0" lang="zh-CN" altLang="en-US" sz="2300" kern="0" dirty="0" smtClean="0">
                <a:solidFill>
                  <a:schemeClr val="tx1"/>
                </a:solidFill>
              </a:rPr>
              <a:t>定义一组</a:t>
            </a:r>
            <a:r>
              <a:rPr kumimoji="0" lang="zh-CN" altLang="en-US" sz="2300" b="1" kern="0" dirty="0"/>
              <a:t>共</a:t>
            </a:r>
            <a:r>
              <a:rPr kumimoji="0" lang="zh-CN" altLang="en-US" sz="2300" b="1" kern="0" dirty="0" smtClean="0"/>
              <a:t>享</a:t>
            </a:r>
            <a:r>
              <a:rPr kumimoji="0" lang="zh-CN" altLang="en-US" sz="2300" b="1" kern="0" dirty="0"/>
              <a:t>变</a:t>
            </a:r>
            <a:r>
              <a:rPr kumimoji="0" lang="zh-CN" altLang="en-US" sz="2300" b="1" kern="0" dirty="0" smtClean="0"/>
              <a:t>量</a:t>
            </a:r>
            <a:r>
              <a:rPr kumimoji="0" lang="zh-CN" altLang="en-US" sz="2300" kern="0" dirty="0" smtClean="0">
                <a:solidFill>
                  <a:schemeClr val="tx1"/>
                </a:solidFill>
              </a:rPr>
              <a:t>。</a:t>
            </a:r>
            <a:endParaRPr kumimoji="0" lang="en-US" altLang="zh-CN" sz="2300" kern="0" dirty="0" smtClean="0">
              <a:solidFill>
                <a:schemeClr val="tx1"/>
              </a:solidFill>
            </a:endParaRPr>
          </a:p>
          <a:p>
            <a:pPr algn="l" eaLnBrk="1" hangingPunct="1">
              <a:lnSpc>
                <a:spcPct val="114000"/>
              </a:lnSpc>
              <a:buClrTx/>
              <a:buSzTx/>
            </a:pPr>
            <a:r>
              <a:rPr lang="en-US" altLang="zh-CN" sz="2300" dirty="0" smtClean="0">
                <a:latin typeface="Times New Roman" pitchFamily="18" charset="0"/>
              </a:rPr>
              <a:t>     </a:t>
            </a:r>
            <a:r>
              <a:rPr lang="en-US" altLang="zh-CN" sz="2300" dirty="0" smtClean="0">
                <a:solidFill>
                  <a:schemeClr val="tx1"/>
                </a:solidFill>
                <a:latin typeface="Times New Roman" pitchFamily="18" charset="0"/>
              </a:rPr>
              <a:t>item  </a:t>
            </a:r>
            <a:r>
              <a:rPr lang="en-US" altLang="zh-CN" sz="2300" dirty="0">
                <a:solidFill>
                  <a:schemeClr val="tx1"/>
                </a:solidFill>
                <a:latin typeface="Times New Roman" pitchFamily="18" charset="0"/>
              </a:rPr>
              <a:t>buffer</a:t>
            </a:r>
            <a:r>
              <a:rPr lang="zh-CN" altLang="en-US" sz="2300" dirty="0">
                <a:solidFill>
                  <a:schemeClr val="tx1"/>
                </a:solidFill>
                <a:latin typeface="Times New Roman" pitchFamily="18" charset="0"/>
              </a:rPr>
              <a:t>［</a:t>
            </a:r>
            <a:r>
              <a:rPr lang="en-US" altLang="zh-CN" sz="2300" dirty="0">
                <a:solidFill>
                  <a:schemeClr val="tx1"/>
                </a:solidFill>
                <a:latin typeface="Times New Roman" pitchFamily="18" charset="0"/>
              </a:rPr>
              <a:t>N</a:t>
            </a:r>
            <a:r>
              <a:rPr lang="zh-CN" altLang="en-US" sz="2300" dirty="0">
                <a:solidFill>
                  <a:schemeClr val="tx1"/>
                </a:solidFill>
                <a:latin typeface="Times New Roman" pitchFamily="18" charset="0"/>
              </a:rPr>
              <a:t>］</a:t>
            </a:r>
            <a:r>
              <a:rPr lang="en-US" altLang="zh-CN" sz="2300" dirty="0" smtClean="0">
                <a:solidFill>
                  <a:schemeClr val="tx1"/>
                </a:solidFill>
                <a:latin typeface="Times New Roman" pitchFamily="18" charset="0"/>
              </a:rPr>
              <a:t>;  //</a:t>
            </a:r>
            <a:r>
              <a:rPr lang="zh-CN" altLang="en-US" sz="2300" dirty="0">
                <a:solidFill>
                  <a:schemeClr val="tx1"/>
                </a:solidFill>
                <a:latin typeface="Times New Roman" pitchFamily="18" charset="0"/>
              </a:rPr>
              <a:t>缓</a:t>
            </a:r>
            <a:r>
              <a:rPr lang="zh-CN" altLang="en-US" sz="2300" dirty="0" smtClean="0">
                <a:solidFill>
                  <a:schemeClr val="tx1"/>
                </a:solidFill>
                <a:latin typeface="Times New Roman" pitchFamily="18" charset="0"/>
              </a:rPr>
              <a:t>冲</a:t>
            </a:r>
            <a:r>
              <a:rPr lang="zh-CN" altLang="en-US" sz="2300" dirty="0">
                <a:solidFill>
                  <a:schemeClr val="tx1"/>
                </a:solidFill>
                <a:latin typeface="Times New Roman" pitchFamily="18" charset="0"/>
              </a:rPr>
              <a:t>区</a:t>
            </a:r>
            <a:endParaRPr lang="en-US" altLang="zh-CN" sz="2300" dirty="0" smtClean="0">
              <a:solidFill>
                <a:schemeClr val="tx1"/>
              </a:solidFill>
              <a:latin typeface="Times New Roman" pitchFamily="18" charset="0"/>
            </a:endParaRPr>
          </a:p>
          <a:p>
            <a:pPr algn="l" eaLnBrk="1" hangingPunct="1">
              <a:lnSpc>
                <a:spcPct val="114000"/>
              </a:lnSpc>
              <a:buClrTx/>
              <a:buSzTx/>
            </a:pPr>
            <a:r>
              <a:rPr lang="en-US" altLang="zh-CN" sz="2300" dirty="0">
                <a:solidFill>
                  <a:schemeClr val="tx1"/>
                </a:solidFill>
                <a:latin typeface="Times New Roman" pitchFamily="18" charset="0"/>
              </a:rPr>
              <a:t> </a:t>
            </a:r>
            <a:r>
              <a:rPr lang="en-US" altLang="zh-CN" sz="2300" dirty="0" smtClean="0">
                <a:solidFill>
                  <a:schemeClr val="tx1"/>
                </a:solidFill>
                <a:latin typeface="Times New Roman" pitchFamily="18" charset="0"/>
              </a:rPr>
              <a:t>    </a:t>
            </a:r>
            <a:r>
              <a:rPr lang="en-US" altLang="zh-CN" sz="2300" dirty="0" err="1" smtClean="0">
                <a:solidFill>
                  <a:schemeClr val="tx1"/>
                </a:solidFill>
                <a:latin typeface="Times New Roman" pitchFamily="18" charset="0"/>
              </a:rPr>
              <a:t>int</a:t>
            </a:r>
            <a:r>
              <a:rPr lang="en-US" altLang="zh-CN" sz="2300" dirty="0" smtClean="0">
                <a:solidFill>
                  <a:schemeClr val="tx1"/>
                </a:solidFill>
                <a:latin typeface="Times New Roman" pitchFamily="18" charset="0"/>
              </a:rPr>
              <a:t>  in</a:t>
            </a:r>
            <a:r>
              <a:rPr lang="en-US" altLang="zh-CN" sz="2300" dirty="0">
                <a:solidFill>
                  <a:schemeClr val="tx1"/>
                </a:solidFill>
                <a:latin typeface="Times New Roman" pitchFamily="18" charset="0"/>
              </a:rPr>
              <a:t>, out;</a:t>
            </a:r>
            <a:r>
              <a:rPr lang="en-US" altLang="zh-CN" sz="2300" dirty="0" smtClean="0">
                <a:solidFill>
                  <a:schemeClr val="tx1"/>
                </a:solidFill>
                <a:latin typeface="Times New Roman" pitchFamily="18" charset="0"/>
              </a:rPr>
              <a:t> /</a:t>
            </a:r>
            <a:r>
              <a:rPr lang="en-US" altLang="zh-CN" sz="2300" dirty="0">
                <a:solidFill>
                  <a:schemeClr val="tx1"/>
                </a:solidFill>
                <a:latin typeface="Times New Roman" pitchFamily="18" charset="0"/>
              </a:rPr>
              <a:t>/</a:t>
            </a:r>
            <a:r>
              <a:rPr lang="zh-CN" altLang="en-US" sz="2300" dirty="0" smtClean="0">
                <a:solidFill>
                  <a:schemeClr val="tx1"/>
                </a:solidFill>
                <a:latin typeface="Times New Roman" pitchFamily="18" charset="0"/>
              </a:rPr>
              <a:t>写指针、读指针</a:t>
            </a:r>
            <a:endParaRPr lang="en-US" altLang="zh-CN" sz="2300" dirty="0">
              <a:solidFill>
                <a:schemeClr val="tx1"/>
              </a:solidFill>
              <a:latin typeface="Times New Roman" pitchFamily="18" charset="0"/>
            </a:endParaRPr>
          </a:p>
          <a:p>
            <a:pPr algn="l" eaLnBrk="1" hangingPunct="1">
              <a:lnSpc>
                <a:spcPct val="114000"/>
              </a:lnSpc>
              <a:buClrTx/>
              <a:buSzTx/>
            </a:pPr>
            <a:r>
              <a:rPr kumimoji="0" lang="en-US" altLang="zh-CN" sz="2300" kern="0" dirty="0" smtClean="0">
                <a:solidFill>
                  <a:schemeClr val="tx1"/>
                </a:solidFill>
              </a:rPr>
              <a:t>(</a:t>
            </a:r>
            <a:r>
              <a:rPr kumimoji="0" lang="en-US" altLang="zh-CN" sz="2300" kern="0" dirty="0">
                <a:solidFill>
                  <a:schemeClr val="tx1"/>
                </a:solidFill>
              </a:rPr>
              <a:t>3</a:t>
            </a:r>
            <a:r>
              <a:rPr kumimoji="0" lang="en-US" altLang="zh-CN" sz="2300" kern="0" dirty="0" smtClean="0">
                <a:solidFill>
                  <a:schemeClr val="tx1"/>
                </a:solidFill>
              </a:rPr>
              <a:t>) </a:t>
            </a:r>
            <a:r>
              <a:rPr kumimoji="0" lang="zh-CN" altLang="en-US" sz="2300" kern="0" dirty="0" smtClean="0">
                <a:solidFill>
                  <a:schemeClr val="tx1"/>
                </a:solidFill>
              </a:rPr>
              <a:t>定义对</a:t>
            </a:r>
            <a:r>
              <a:rPr kumimoji="0" lang="zh-CN" altLang="en-US" sz="2300" u="sng" kern="0" dirty="0" smtClean="0">
                <a:solidFill>
                  <a:schemeClr val="tx1"/>
                </a:solidFill>
              </a:rPr>
              <a:t>共</a:t>
            </a:r>
            <a:r>
              <a:rPr kumimoji="0" lang="zh-CN" altLang="en-US" sz="2300" u="sng" kern="0" dirty="0">
                <a:solidFill>
                  <a:schemeClr val="tx1"/>
                </a:solidFill>
              </a:rPr>
              <a:t>享变</a:t>
            </a:r>
            <a:r>
              <a:rPr kumimoji="0" lang="zh-CN" altLang="en-US" sz="2300" u="sng" kern="0" dirty="0" smtClean="0">
                <a:solidFill>
                  <a:schemeClr val="tx1"/>
                </a:solidFill>
              </a:rPr>
              <a:t>量操作</a:t>
            </a:r>
            <a:r>
              <a:rPr kumimoji="0" lang="zh-CN" altLang="en-US" sz="2300" kern="0" dirty="0" smtClean="0">
                <a:solidFill>
                  <a:schemeClr val="tx1"/>
                </a:solidFill>
              </a:rPr>
              <a:t>的</a:t>
            </a:r>
            <a:r>
              <a:rPr kumimoji="0" lang="zh-CN" altLang="en-US" sz="2300" b="1" kern="0" dirty="0"/>
              <a:t>两个过程</a:t>
            </a:r>
            <a:r>
              <a:rPr kumimoji="0" lang="zh-CN" altLang="en-US" sz="2300" kern="0" dirty="0" smtClean="0">
                <a:solidFill>
                  <a:schemeClr val="tx1"/>
                </a:solidFill>
              </a:rPr>
              <a:t>：</a:t>
            </a:r>
            <a:endParaRPr kumimoji="0" lang="en-US" altLang="zh-CN" sz="2300" kern="0" dirty="0" smtClean="0">
              <a:solidFill>
                <a:schemeClr val="tx1"/>
              </a:solidFill>
            </a:endParaRPr>
          </a:p>
          <a:p>
            <a:pPr marL="514350" indent="-69850" algn="l" eaLnBrk="1" hangingPunct="1">
              <a:lnSpc>
                <a:spcPct val="114000"/>
              </a:lnSpc>
              <a:buClrTx/>
              <a:buSzTx/>
              <a:buFont typeface="+mj-ea"/>
              <a:buAutoNum type="circleNumDbPlain"/>
            </a:pPr>
            <a:r>
              <a:rPr kumimoji="0" lang="en-US" altLang="zh-CN" sz="2300" b="1" kern="0" dirty="0" smtClean="0">
                <a:solidFill>
                  <a:srgbClr val="FC5D42"/>
                </a:solidFill>
              </a:rPr>
              <a:t> put(x)</a:t>
            </a:r>
            <a:r>
              <a:rPr kumimoji="0" lang="zh-CN" altLang="en-US" sz="2300" b="1" kern="0" dirty="0" smtClean="0">
                <a:solidFill>
                  <a:srgbClr val="FC5D42"/>
                </a:solidFill>
              </a:rPr>
              <a:t>过程</a:t>
            </a:r>
            <a:endParaRPr kumimoji="0" lang="en-US" altLang="zh-CN" sz="2300" b="1" kern="0" dirty="0" smtClean="0">
              <a:solidFill>
                <a:srgbClr val="FC5D42"/>
              </a:solidFill>
            </a:endParaRPr>
          </a:p>
          <a:p>
            <a:pPr marL="457200" indent="-457200" algn="l" eaLnBrk="1" hangingPunct="1">
              <a:lnSpc>
                <a:spcPct val="114000"/>
              </a:lnSpc>
              <a:buClrTx/>
              <a:buSzTx/>
              <a:buFont typeface="Wingdings" panose="05000000000000000000" pitchFamily="2" charset="2"/>
              <a:buChar char="Ø"/>
            </a:pPr>
            <a:r>
              <a:rPr kumimoji="0" lang="zh-CN" altLang="en-US" sz="2300" b="1" u="sng" kern="0" dirty="0" smtClean="0">
                <a:solidFill>
                  <a:schemeClr val="tx1"/>
                </a:solidFill>
              </a:rPr>
              <a:t>生产者</a:t>
            </a:r>
            <a:r>
              <a:rPr kumimoji="0" lang="zh-CN" altLang="en-US" sz="2300" kern="0" dirty="0" smtClean="0">
                <a:solidFill>
                  <a:schemeClr val="tx1"/>
                </a:solidFill>
              </a:rPr>
              <a:t>用</a:t>
            </a:r>
            <a:r>
              <a:rPr kumimoji="0" lang="en-US" altLang="zh-CN" sz="2300" kern="0" dirty="0" smtClean="0">
                <a:solidFill>
                  <a:schemeClr val="tx1"/>
                </a:solidFill>
              </a:rPr>
              <a:t>put(x)</a:t>
            </a:r>
            <a:r>
              <a:rPr kumimoji="0" lang="zh-CN" altLang="en-US" sz="2300" kern="0" dirty="0">
                <a:solidFill>
                  <a:schemeClr val="tx1"/>
                </a:solidFill>
              </a:rPr>
              <a:t>过</a:t>
            </a:r>
            <a:r>
              <a:rPr kumimoji="0" lang="zh-CN" altLang="en-US" sz="2300" kern="0" dirty="0" smtClean="0">
                <a:solidFill>
                  <a:schemeClr val="tx1"/>
                </a:solidFill>
              </a:rPr>
              <a:t>程，</a:t>
            </a:r>
            <a:r>
              <a:rPr kumimoji="0" lang="zh-CN" altLang="en-US" sz="2300" b="1" u="sng" kern="0" dirty="0" smtClean="0">
                <a:solidFill>
                  <a:srgbClr val="FFFF00"/>
                </a:solidFill>
              </a:rPr>
              <a:t>放</a:t>
            </a:r>
            <a:r>
              <a:rPr kumimoji="0" lang="zh-CN" altLang="en-US" sz="2300" kern="0" dirty="0" smtClean="0">
                <a:solidFill>
                  <a:srgbClr val="FFFF00"/>
                </a:solidFill>
              </a:rPr>
              <a:t>一个</a:t>
            </a:r>
            <a:r>
              <a:rPr kumimoji="0" lang="zh-CN" altLang="en-US" sz="2300" kern="0" dirty="0">
                <a:solidFill>
                  <a:srgbClr val="FFFF00"/>
                </a:solidFill>
              </a:rPr>
              <a:t>产品</a:t>
            </a:r>
            <a:r>
              <a:rPr kumimoji="0" lang="zh-CN" altLang="en-US" sz="2300" kern="0" dirty="0" smtClean="0">
                <a:solidFill>
                  <a:schemeClr val="tx1"/>
                </a:solidFill>
              </a:rPr>
              <a:t>到缓冲池中；</a:t>
            </a:r>
            <a:endParaRPr kumimoji="0" lang="en-US" altLang="zh-CN" sz="2300" kern="0" dirty="0" smtClean="0">
              <a:solidFill>
                <a:schemeClr val="tx1"/>
              </a:solidFill>
            </a:endParaRPr>
          </a:p>
          <a:p>
            <a:pPr marL="457200" indent="-457200" algn="l" eaLnBrk="1" hangingPunct="1">
              <a:lnSpc>
                <a:spcPct val="114000"/>
              </a:lnSpc>
              <a:buClrTx/>
              <a:buSzTx/>
              <a:buFont typeface="Wingdings" panose="05000000000000000000" pitchFamily="2" charset="2"/>
              <a:buChar char="Ø"/>
            </a:pPr>
            <a:r>
              <a:rPr kumimoji="0" lang="en-US" altLang="zh-CN" sz="2300" kern="0" dirty="0" smtClean="0">
                <a:solidFill>
                  <a:schemeClr val="tx1"/>
                </a:solidFill>
              </a:rPr>
              <a:t>count:</a:t>
            </a:r>
            <a:r>
              <a:rPr kumimoji="0" lang="zh-CN" altLang="en-US" sz="2300" kern="0" dirty="0">
                <a:solidFill>
                  <a:schemeClr val="tx1"/>
                </a:solidFill>
              </a:rPr>
              <a:t> </a:t>
            </a:r>
            <a:r>
              <a:rPr kumimoji="0" lang="zh-CN" altLang="en-US" sz="2300" kern="0" dirty="0" smtClean="0">
                <a:solidFill>
                  <a:schemeClr val="tx1"/>
                </a:solidFill>
              </a:rPr>
              <a:t> 表示缓冲池中</a:t>
            </a:r>
            <a:r>
              <a:rPr kumimoji="0" lang="zh-CN" altLang="en-US" sz="2300" u="sng" kern="0" dirty="0" smtClean="0">
                <a:solidFill>
                  <a:schemeClr val="tx1"/>
                </a:solidFill>
              </a:rPr>
              <a:t>产品数目</a:t>
            </a:r>
            <a:r>
              <a:rPr kumimoji="0" lang="zh-CN" altLang="en-US" sz="2300" kern="0" dirty="0" smtClean="0">
                <a:solidFill>
                  <a:schemeClr val="tx1"/>
                </a:solidFill>
              </a:rPr>
              <a:t>；</a:t>
            </a:r>
            <a:endParaRPr kumimoji="0" lang="en-US" altLang="zh-CN" sz="2300" kern="0" dirty="0" smtClean="0">
              <a:solidFill>
                <a:schemeClr val="tx1"/>
              </a:solidFill>
            </a:endParaRPr>
          </a:p>
          <a:p>
            <a:pPr algn="l" eaLnBrk="1" hangingPunct="1">
              <a:lnSpc>
                <a:spcPct val="114000"/>
              </a:lnSpc>
              <a:buClrTx/>
              <a:buSzTx/>
            </a:pPr>
            <a:r>
              <a:rPr kumimoji="0" lang="zh-CN" altLang="en-US" sz="2300" kern="0" dirty="0" smtClean="0">
                <a:solidFill>
                  <a:schemeClr val="tx1"/>
                </a:solidFill>
              </a:rPr>
              <a:t>     当</a:t>
            </a:r>
            <a:r>
              <a:rPr kumimoji="0" lang="en-US" altLang="zh-CN" sz="2300" b="1" kern="0" dirty="0" err="1" smtClean="0">
                <a:solidFill>
                  <a:srgbClr val="FFFF00"/>
                </a:solidFill>
              </a:rPr>
              <a:t>count≥N</a:t>
            </a:r>
            <a:r>
              <a:rPr kumimoji="0" lang="zh-CN" altLang="en-US" sz="2300" kern="0" dirty="0" smtClean="0">
                <a:solidFill>
                  <a:schemeClr val="tx1"/>
                </a:solidFill>
              </a:rPr>
              <a:t>时，表示缓冲</a:t>
            </a:r>
            <a:r>
              <a:rPr kumimoji="0" lang="zh-CN" altLang="en-US" sz="2300" u="sng" kern="0" dirty="0" smtClean="0">
                <a:solidFill>
                  <a:srgbClr val="FFFF00"/>
                </a:solidFill>
              </a:rPr>
              <a:t>池满</a:t>
            </a:r>
            <a:r>
              <a:rPr kumimoji="0" lang="zh-CN" altLang="en-US" sz="2300" kern="0" dirty="0" smtClean="0">
                <a:solidFill>
                  <a:srgbClr val="FFFF00"/>
                </a:solidFill>
              </a:rPr>
              <a:t>，</a:t>
            </a:r>
            <a:r>
              <a:rPr kumimoji="0" lang="zh-CN" altLang="en-US" sz="2300" kern="0" dirty="0">
                <a:solidFill>
                  <a:srgbClr val="FF66FF"/>
                </a:solidFill>
              </a:rPr>
              <a:t>生产者</a:t>
            </a:r>
            <a:r>
              <a:rPr kumimoji="0" lang="zh-CN" altLang="en-US" sz="2300" kern="0" dirty="0">
                <a:solidFill>
                  <a:schemeClr val="tx1"/>
                </a:solidFill>
              </a:rPr>
              <a:t>需</a:t>
            </a:r>
            <a:r>
              <a:rPr kumimoji="0" lang="zh-CN" altLang="en-US" sz="2300" u="sng" kern="0" dirty="0">
                <a:solidFill>
                  <a:srgbClr val="FFFF00"/>
                </a:solidFill>
              </a:rPr>
              <a:t>等待</a:t>
            </a:r>
            <a:r>
              <a:rPr kumimoji="0" lang="zh-CN" altLang="en-US" sz="2300" kern="0" dirty="0" smtClean="0">
                <a:solidFill>
                  <a:schemeClr val="tx1"/>
                </a:solidFill>
              </a:rPr>
              <a:t>。</a:t>
            </a:r>
            <a:endParaRPr kumimoji="0" lang="en-US" altLang="zh-CN" sz="2300" kern="0" dirty="0" smtClean="0">
              <a:solidFill>
                <a:schemeClr val="tx1"/>
              </a:solidFill>
            </a:endParaRPr>
          </a:p>
          <a:p>
            <a:pPr marL="958850" indent="-514350" algn="l" eaLnBrk="1" hangingPunct="1">
              <a:lnSpc>
                <a:spcPct val="114000"/>
              </a:lnSpc>
              <a:buClrTx/>
              <a:buSzTx/>
              <a:buFont typeface="+mj-ea"/>
              <a:buAutoNum type="circleNumDbPlain" startAt="2"/>
            </a:pPr>
            <a:r>
              <a:rPr kumimoji="0" lang="en-US" altLang="zh-CN" sz="2300" b="1" kern="0" dirty="0" smtClean="0">
                <a:solidFill>
                  <a:srgbClr val="FC5D42"/>
                </a:solidFill>
              </a:rPr>
              <a:t>get(x</a:t>
            </a:r>
            <a:r>
              <a:rPr kumimoji="0" lang="en-US" altLang="zh-CN" sz="2300" b="1" kern="0" dirty="0">
                <a:solidFill>
                  <a:srgbClr val="FC5D42"/>
                </a:solidFill>
              </a:rPr>
              <a:t>)</a:t>
            </a:r>
            <a:r>
              <a:rPr kumimoji="0" lang="zh-CN" altLang="en-US" sz="2300" b="1" kern="0" dirty="0">
                <a:solidFill>
                  <a:srgbClr val="FC5D42"/>
                </a:solidFill>
              </a:rPr>
              <a:t>过程</a:t>
            </a:r>
            <a:endParaRPr kumimoji="0" lang="en-US" altLang="zh-CN" sz="2300" b="1" kern="0" dirty="0">
              <a:solidFill>
                <a:srgbClr val="FC5D42"/>
              </a:solidFill>
            </a:endParaRPr>
          </a:p>
          <a:p>
            <a:pPr marL="457200" indent="-457200" algn="l" eaLnBrk="1" hangingPunct="1">
              <a:lnSpc>
                <a:spcPct val="114000"/>
              </a:lnSpc>
              <a:buClrTx/>
              <a:buSzTx/>
              <a:buFont typeface="Wingdings" panose="05000000000000000000" pitchFamily="2" charset="2"/>
              <a:buChar char="Ø"/>
            </a:pPr>
            <a:r>
              <a:rPr kumimoji="0" lang="zh-CN" altLang="en-US" sz="2300" b="1" u="sng" kern="0" dirty="0" smtClean="0">
                <a:solidFill>
                  <a:schemeClr val="tx1"/>
                </a:solidFill>
              </a:rPr>
              <a:t>消费者</a:t>
            </a:r>
            <a:r>
              <a:rPr kumimoji="0" lang="zh-CN" altLang="en-US" sz="2300" kern="0" dirty="0" smtClean="0">
                <a:solidFill>
                  <a:schemeClr val="tx1"/>
                </a:solidFill>
              </a:rPr>
              <a:t>用</a:t>
            </a:r>
            <a:r>
              <a:rPr kumimoji="0" lang="en-US" altLang="zh-CN" sz="2300" kern="0" dirty="0" smtClean="0">
                <a:solidFill>
                  <a:schemeClr val="tx1"/>
                </a:solidFill>
              </a:rPr>
              <a:t>get(x</a:t>
            </a:r>
            <a:r>
              <a:rPr kumimoji="0" lang="en-US" altLang="zh-CN" sz="2300" kern="0" dirty="0">
                <a:solidFill>
                  <a:schemeClr val="tx1"/>
                </a:solidFill>
              </a:rPr>
              <a:t>)</a:t>
            </a:r>
            <a:r>
              <a:rPr kumimoji="0" lang="zh-CN" altLang="en-US" sz="2300" kern="0" dirty="0">
                <a:solidFill>
                  <a:schemeClr val="tx1"/>
                </a:solidFill>
              </a:rPr>
              <a:t>过程</a:t>
            </a:r>
            <a:r>
              <a:rPr kumimoji="0" lang="zh-CN" altLang="en-US" sz="2300" kern="0" dirty="0" smtClean="0">
                <a:solidFill>
                  <a:schemeClr val="tx1"/>
                </a:solidFill>
              </a:rPr>
              <a:t>，从</a:t>
            </a:r>
            <a:r>
              <a:rPr kumimoji="0" lang="zh-CN" altLang="en-US" sz="2300" kern="0" dirty="0">
                <a:solidFill>
                  <a:schemeClr val="tx1"/>
                </a:solidFill>
              </a:rPr>
              <a:t>缓冲池</a:t>
            </a:r>
            <a:r>
              <a:rPr kumimoji="0" lang="zh-CN" altLang="en-US" sz="2300" kern="0" dirty="0" smtClean="0">
                <a:solidFill>
                  <a:schemeClr val="tx1"/>
                </a:solidFill>
              </a:rPr>
              <a:t>中</a:t>
            </a:r>
            <a:r>
              <a:rPr kumimoji="0" lang="zh-CN" altLang="en-US" sz="2300" b="1" u="sng" kern="0" dirty="0">
                <a:solidFill>
                  <a:srgbClr val="FFFF00"/>
                </a:solidFill>
              </a:rPr>
              <a:t>取</a:t>
            </a:r>
            <a:r>
              <a:rPr kumimoji="0" lang="zh-CN" altLang="en-US" sz="2300" kern="0" dirty="0" smtClean="0">
                <a:solidFill>
                  <a:srgbClr val="FFFF00"/>
                </a:solidFill>
              </a:rPr>
              <a:t>走一个</a:t>
            </a:r>
            <a:r>
              <a:rPr kumimoji="0" lang="zh-CN" altLang="en-US" sz="2300" kern="0" dirty="0">
                <a:solidFill>
                  <a:schemeClr val="tx1"/>
                </a:solidFill>
              </a:rPr>
              <a:t>产</a:t>
            </a:r>
            <a:r>
              <a:rPr kumimoji="0" lang="zh-CN" altLang="en-US" sz="2300" kern="0" dirty="0" smtClean="0">
                <a:solidFill>
                  <a:schemeClr val="tx1"/>
                </a:solidFill>
              </a:rPr>
              <a:t>品；</a:t>
            </a:r>
            <a:endParaRPr kumimoji="0" lang="en-US" altLang="zh-CN" sz="2300" kern="0" dirty="0">
              <a:solidFill>
                <a:schemeClr val="tx1"/>
              </a:solidFill>
            </a:endParaRPr>
          </a:p>
          <a:p>
            <a:pPr marL="457200" indent="-457200" algn="l" eaLnBrk="1" hangingPunct="1">
              <a:lnSpc>
                <a:spcPct val="114000"/>
              </a:lnSpc>
              <a:buClrTx/>
              <a:buSzTx/>
              <a:buFont typeface="Wingdings" panose="05000000000000000000" pitchFamily="2" charset="2"/>
              <a:buChar char="Ø"/>
            </a:pPr>
            <a:r>
              <a:rPr kumimoji="0" lang="zh-CN" altLang="en-US" sz="2300" kern="0" dirty="0">
                <a:solidFill>
                  <a:schemeClr val="tx1"/>
                </a:solidFill>
              </a:rPr>
              <a:t>当</a:t>
            </a:r>
            <a:r>
              <a:rPr kumimoji="0" lang="en-US" altLang="zh-CN" sz="2300" b="1" kern="0" dirty="0">
                <a:solidFill>
                  <a:srgbClr val="FFFF00"/>
                </a:solidFill>
              </a:rPr>
              <a:t>count≤0</a:t>
            </a:r>
            <a:r>
              <a:rPr kumimoji="0" lang="zh-CN" altLang="en-US" sz="2300" kern="0" dirty="0" smtClean="0">
                <a:solidFill>
                  <a:schemeClr val="tx1"/>
                </a:solidFill>
              </a:rPr>
              <a:t>时</a:t>
            </a:r>
            <a:r>
              <a:rPr kumimoji="0" lang="zh-CN" altLang="en-US" sz="2300" kern="0" dirty="0">
                <a:solidFill>
                  <a:schemeClr val="tx1"/>
                </a:solidFill>
              </a:rPr>
              <a:t>，表示缓冲</a:t>
            </a:r>
            <a:r>
              <a:rPr kumimoji="0" lang="zh-CN" altLang="en-US" sz="2300" u="sng" kern="0" dirty="0" smtClean="0">
                <a:solidFill>
                  <a:srgbClr val="FFFF00"/>
                </a:solidFill>
              </a:rPr>
              <a:t>池空</a:t>
            </a:r>
            <a:r>
              <a:rPr kumimoji="0" lang="zh-CN" altLang="en-US" sz="2300" kern="0" dirty="0" smtClean="0">
                <a:solidFill>
                  <a:srgbClr val="FFFF00"/>
                </a:solidFill>
              </a:rPr>
              <a:t>，</a:t>
            </a:r>
            <a:r>
              <a:rPr kumimoji="0" lang="zh-CN" altLang="en-US" sz="2300" kern="0" dirty="0">
                <a:solidFill>
                  <a:srgbClr val="FF66FF"/>
                </a:solidFill>
              </a:rPr>
              <a:t>消费者</a:t>
            </a:r>
            <a:r>
              <a:rPr kumimoji="0" lang="zh-CN" altLang="en-US" sz="2300" kern="0" dirty="0" smtClean="0">
                <a:solidFill>
                  <a:schemeClr val="tx1"/>
                </a:solidFill>
              </a:rPr>
              <a:t>需</a:t>
            </a:r>
            <a:r>
              <a:rPr kumimoji="0" lang="zh-CN" altLang="en-US" sz="2300" u="sng" kern="0" dirty="0">
                <a:solidFill>
                  <a:srgbClr val="FFFF00"/>
                </a:solidFill>
              </a:rPr>
              <a:t>等待</a:t>
            </a:r>
            <a:r>
              <a:rPr kumimoji="0" lang="zh-CN" altLang="en-US" sz="2300" kern="0" dirty="0" smtClean="0">
                <a:solidFill>
                  <a:schemeClr val="tx1"/>
                </a:solidFill>
              </a:rPr>
              <a:t>。</a:t>
            </a:r>
          </a:p>
        </p:txBody>
      </p:sp>
      <p:cxnSp>
        <p:nvCxnSpPr>
          <p:cNvPr id="5" name="直接箭头连接符 4"/>
          <p:cNvCxnSpPr/>
          <p:nvPr/>
        </p:nvCxnSpPr>
        <p:spPr bwMode="auto">
          <a:xfrm>
            <a:off x="2267744" y="3933056"/>
            <a:ext cx="1584176" cy="144016"/>
          </a:xfrm>
          <a:prstGeom prst="straightConnector1">
            <a:avLst/>
          </a:prstGeom>
          <a:noFill/>
          <a:ln w="9525" cap="flat" cmpd="sng" algn="ctr">
            <a:solidFill>
              <a:srgbClr val="FFFFCC"/>
            </a:solidFill>
            <a:prstDash val="solid"/>
            <a:round/>
            <a:headEnd type="none" w="med" len="med"/>
            <a:tailEnd type="arrow"/>
          </a:ln>
          <a:effectLst/>
        </p:spPr>
      </p:cxnSp>
      <p:cxnSp>
        <p:nvCxnSpPr>
          <p:cNvPr id="8" name="直接箭头连接符 7"/>
          <p:cNvCxnSpPr/>
          <p:nvPr/>
        </p:nvCxnSpPr>
        <p:spPr bwMode="auto">
          <a:xfrm>
            <a:off x="2267744" y="5517232"/>
            <a:ext cx="2952328" cy="108012"/>
          </a:xfrm>
          <a:prstGeom prst="straightConnector1">
            <a:avLst/>
          </a:prstGeom>
          <a:noFill/>
          <a:ln w="9525" cap="flat" cmpd="sng" algn="ctr">
            <a:solidFill>
              <a:srgbClr val="FFFFCC"/>
            </a:solidFill>
            <a:prstDash val="solid"/>
            <a:round/>
            <a:headEnd type="none" w="med" len="med"/>
            <a:tailEnd type="arrow"/>
          </a:ln>
          <a:effectLst/>
        </p:spPr>
      </p:cxnSp>
      <p:sp>
        <p:nvSpPr>
          <p:cNvPr id="6" name="右大括号 5"/>
          <p:cNvSpPr/>
          <p:nvPr/>
        </p:nvSpPr>
        <p:spPr bwMode="auto">
          <a:xfrm>
            <a:off x="4932040" y="2449682"/>
            <a:ext cx="288032" cy="691286"/>
          </a:xfrm>
          <a:prstGeom prst="rightBrace">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TextBox 6"/>
          <p:cNvSpPr txBox="1"/>
          <p:nvPr/>
        </p:nvSpPr>
        <p:spPr>
          <a:xfrm>
            <a:off x="5220071" y="2534901"/>
            <a:ext cx="3923929" cy="572464"/>
          </a:xfrm>
          <a:prstGeom prst="rect">
            <a:avLst/>
          </a:prstGeom>
          <a:noFill/>
        </p:spPr>
        <p:txBody>
          <a:bodyPr wrap="square" rtlCol="0">
            <a:spAutoFit/>
          </a:bodyPr>
          <a:lstStyle/>
          <a:p>
            <a:r>
              <a:rPr lang="zh-CN" altLang="en-US" b="1" dirty="0" smtClean="0">
                <a:latin typeface="Times New Roman" pitchFamily="18" charset="0"/>
              </a:rPr>
              <a:t>同前  生产者</a:t>
            </a:r>
            <a:r>
              <a:rPr lang="en-US" altLang="zh-CN" b="1" dirty="0" smtClean="0">
                <a:latin typeface="Times New Roman" pitchFamily="18" charset="0"/>
              </a:rPr>
              <a:t>—</a:t>
            </a:r>
            <a:r>
              <a:rPr lang="zh-CN" altLang="en-US" b="1" dirty="0" smtClean="0">
                <a:latin typeface="Times New Roman" pitchFamily="18" charset="0"/>
              </a:rPr>
              <a:t>消费者问题</a:t>
            </a:r>
            <a:endParaRPr lang="zh-CN" altLang="en-US" b="1" dirty="0">
              <a:latin typeface="Times New Roman" pitchFamily="18" charset="0"/>
            </a:endParaRPr>
          </a:p>
        </p:txBody>
      </p:sp>
      <p:sp>
        <p:nvSpPr>
          <p:cNvPr id="9" name="TextBox 8"/>
          <p:cNvSpPr txBox="1"/>
          <p:nvPr/>
        </p:nvSpPr>
        <p:spPr>
          <a:xfrm>
            <a:off x="5220072" y="3140968"/>
            <a:ext cx="3923929" cy="572464"/>
          </a:xfrm>
          <a:prstGeom prst="rect">
            <a:avLst/>
          </a:prstGeom>
          <a:noFill/>
        </p:spPr>
        <p:txBody>
          <a:bodyPr wrap="square" rtlCol="0">
            <a:spAutoFit/>
          </a:bodyPr>
          <a:lstStyle/>
          <a:p>
            <a:r>
              <a:rPr lang="zh-CN" altLang="en-US" b="1" dirty="0" smtClean="0">
                <a:latin typeface="Times New Roman" pitchFamily="18" charset="0"/>
              </a:rPr>
              <a:t>不同前 ，这里是过程</a:t>
            </a:r>
            <a:endParaRPr lang="zh-CN" altLang="en-US" b="1" dirty="0">
              <a:latin typeface="Times New Roman" pitchFamily="18" charset="0"/>
            </a:endParaRPr>
          </a:p>
        </p:txBody>
      </p:sp>
    </p:spTree>
    <p:extLst>
      <p:ext uri="{BB962C8B-B14F-4D97-AF65-F5344CB8AC3E}">
        <p14:creationId xmlns:p14="http://schemas.microsoft.com/office/powerpoint/2010/main" val="3619146304"/>
      </p:ext>
    </p:extLst>
  </p:cSld>
  <p:clrMapOvr>
    <a:masterClrMapping/>
  </p:clrMapOvr>
  <p:transition>
    <p:pull dir="rd"/>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Rectangle 2"/>
          <p:cNvSpPr txBox="1">
            <a:spLocks noChangeArrowheads="1"/>
          </p:cNvSpPr>
          <p:nvPr/>
        </p:nvSpPr>
        <p:spPr>
          <a:xfrm>
            <a:off x="468313" y="476672"/>
            <a:ext cx="8207375" cy="5832648"/>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lnSpc>
                <a:spcPct val="125000"/>
              </a:lnSpc>
              <a:spcBef>
                <a:spcPts val="600"/>
              </a:spcBef>
              <a:buClrTx/>
              <a:buSzTx/>
              <a:buFontTx/>
            </a:pPr>
            <a:r>
              <a:rPr kumimoji="0" lang="en-US" altLang="zh-CN" sz="2600" kern="0" dirty="0" smtClean="0">
                <a:solidFill>
                  <a:schemeClr val="tx1"/>
                </a:solidFill>
              </a:rPr>
              <a:t>(4) </a:t>
            </a:r>
            <a:r>
              <a:rPr kumimoji="0" lang="zh-CN" altLang="en-US" sz="2600" kern="0" dirty="0" smtClean="0">
                <a:solidFill>
                  <a:schemeClr val="tx1"/>
                </a:solidFill>
              </a:rPr>
              <a:t>定义</a:t>
            </a:r>
            <a:r>
              <a:rPr kumimoji="0" lang="zh-CN" altLang="en-US" sz="2600" b="1" u="sng" kern="0" dirty="0"/>
              <a:t>条件变</a:t>
            </a:r>
            <a:r>
              <a:rPr kumimoji="0" lang="zh-CN" altLang="en-US" sz="2600" b="1" u="sng" kern="0" dirty="0" smtClean="0"/>
              <a:t>量</a:t>
            </a:r>
            <a:r>
              <a:rPr kumimoji="0" lang="zh-CN" altLang="en-US" sz="2600" b="1" kern="0" dirty="0" smtClean="0"/>
              <a:t> </a:t>
            </a:r>
            <a:r>
              <a:rPr kumimoji="0" lang="en-US" altLang="zh-CN" sz="2600" kern="0" dirty="0" err="1" smtClean="0"/>
              <a:t>not</a:t>
            </a:r>
            <a:r>
              <a:rPr kumimoji="0" lang="en-US" altLang="zh-CN" sz="2600" u="sng" kern="0" dirty="0" err="1" smtClean="0"/>
              <a:t>full</a:t>
            </a:r>
            <a:r>
              <a:rPr kumimoji="0" lang="zh-CN" altLang="en-US" sz="2600" kern="0" dirty="0">
                <a:solidFill>
                  <a:schemeClr val="tx1"/>
                </a:solidFill>
              </a:rPr>
              <a:t>和</a:t>
            </a:r>
            <a:r>
              <a:rPr kumimoji="0" lang="en-US" altLang="zh-CN" sz="2600" kern="0" dirty="0" err="1"/>
              <a:t>not</a:t>
            </a:r>
            <a:r>
              <a:rPr kumimoji="0" lang="en-US" altLang="zh-CN" sz="2600" u="sng" kern="0" dirty="0" err="1"/>
              <a:t>empty</a:t>
            </a:r>
            <a:r>
              <a:rPr kumimoji="0" lang="zh-CN" altLang="en-US" sz="2600" kern="0" dirty="0">
                <a:solidFill>
                  <a:schemeClr val="tx1"/>
                </a:solidFill>
              </a:rPr>
              <a:t> </a:t>
            </a:r>
            <a:r>
              <a:rPr kumimoji="0" lang="zh-CN" altLang="en-US" sz="2600" kern="0" dirty="0" smtClean="0">
                <a:solidFill>
                  <a:schemeClr val="tx1"/>
                </a:solidFill>
              </a:rPr>
              <a:t>。</a:t>
            </a:r>
            <a:endParaRPr kumimoji="0" lang="en-US" altLang="zh-CN" sz="2600" kern="0" dirty="0" smtClean="0">
              <a:solidFill>
                <a:schemeClr val="tx1"/>
              </a:solidFill>
            </a:endParaRPr>
          </a:p>
          <a:p>
            <a:pPr algn="l" eaLnBrk="1" hangingPunct="1">
              <a:lnSpc>
                <a:spcPct val="125000"/>
              </a:lnSpc>
              <a:spcBef>
                <a:spcPts val="600"/>
              </a:spcBef>
              <a:buClrTx/>
              <a:buSzTx/>
              <a:buFontTx/>
            </a:pPr>
            <a:r>
              <a:rPr kumimoji="0" lang="en-US" altLang="zh-CN" sz="2600" kern="0" dirty="0" smtClean="0">
                <a:solidFill>
                  <a:schemeClr val="tx1"/>
                </a:solidFill>
              </a:rPr>
              <a:t>(5) </a:t>
            </a:r>
            <a:r>
              <a:rPr kumimoji="0" lang="zh-CN" altLang="en-US" sz="2600" kern="0" dirty="0" smtClean="0">
                <a:solidFill>
                  <a:schemeClr val="tx1"/>
                </a:solidFill>
              </a:rPr>
              <a:t>定</a:t>
            </a:r>
            <a:r>
              <a:rPr kumimoji="0" lang="zh-CN" altLang="en-US" sz="2600" kern="0" dirty="0">
                <a:solidFill>
                  <a:schemeClr val="tx1"/>
                </a:solidFill>
              </a:rPr>
              <a:t>义</a:t>
            </a:r>
            <a:r>
              <a:rPr kumimoji="0" lang="zh-CN" altLang="en-US" sz="2600" kern="0" dirty="0" smtClean="0">
                <a:solidFill>
                  <a:schemeClr val="tx1"/>
                </a:solidFill>
              </a:rPr>
              <a:t>对</a:t>
            </a:r>
            <a:r>
              <a:rPr kumimoji="0" lang="zh-CN" altLang="en-US" sz="2600" u="sng" kern="0" dirty="0" smtClean="0">
                <a:solidFill>
                  <a:schemeClr val="tx1"/>
                </a:solidFill>
              </a:rPr>
              <a:t>条</a:t>
            </a:r>
            <a:r>
              <a:rPr kumimoji="0" lang="zh-CN" altLang="en-US" sz="2600" u="sng" kern="0" dirty="0">
                <a:solidFill>
                  <a:schemeClr val="tx1"/>
                </a:solidFill>
              </a:rPr>
              <a:t>件</a:t>
            </a:r>
            <a:r>
              <a:rPr kumimoji="0" lang="zh-CN" altLang="en-US" sz="2600" u="sng" kern="0" dirty="0" smtClean="0">
                <a:solidFill>
                  <a:schemeClr val="tx1"/>
                </a:solidFill>
              </a:rPr>
              <a:t>变</a:t>
            </a:r>
            <a:r>
              <a:rPr kumimoji="0" lang="zh-CN" altLang="en-US" sz="2600" u="sng" kern="0" dirty="0">
                <a:solidFill>
                  <a:schemeClr val="tx1"/>
                </a:solidFill>
              </a:rPr>
              <a:t>量操</a:t>
            </a:r>
            <a:r>
              <a:rPr kumimoji="0" lang="zh-CN" altLang="en-US" sz="2600" u="sng" kern="0" dirty="0" smtClean="0">
                <a:solidFill>
                  <a:schemeClr val="tx1"/>
                </a:solidFill>
              </a:rPr>
              <a:t>作</a:t>
            </a:r>
            <a:r>
              <a:rPr kumimoji="0" lang="zh-CN" altLang="en-US" sz="2600" kern="0" dirty="0" smtClean="0">
                <a:solidFill>
                  <a:schemeClr val="tx1"/>
                </a:solidFill>
              </a:rPr>
              <a:t>的两</a:t>
            </a:r>
            <a:r>
              <a:rPr kumimoji="0" lang="zh-CN" altLang="en-US" sz="2600" kern="0" dirty="0">
                <a:solidFill>
                  <a:schemeClr val="tx1"/>
                </a:solidFill>
              </a:rPr>
              <a:t>个过程</a:t>
            </a:r>
            <a:r>
              <a:rPr kumimoji="0" lang="zh-CN" altLang="en-US" sz="2600" kern="0" dirty="0" smtClean="0">
                <a:solidFill>
                  <a:schemeClr val="tx1"/>
                </a:solidFill>
              </a:rPr>
              <a:t>：</a:t>
            </a:r>
            <a:r>
              <a:rPr kumimoji="0" lang="en-US" altLang="zh-CN" sz="2600" kern="0" dirty="0" err="1" smtClean="0">
                <a:solidFill>
                  <a:schemeClr val="tx1"/>
                </a:solidFill>
              </a:rPr>
              <a:t>cwait</a:t>
            </a:r>
            <a:r>
              <a:rPr kumimoji="0" lang="zh-CN" altLang="en-US" sz="2600" kern="0" dirty="0" smtClean="0">
                <a:solidFill>
                  <a:schemeClr val="tx1"/>
                </a:solidFill>
              </a:rPr>
              <a:t>和</a:t>
            </a:r>
            <a:r>
              <a:rPr kumimoji="0" lang="en-US" altLang="zh-CN" sz="2600" kern="0" dirty="0" err="1" smtClean="0">
                <a:solidFill>
                  <a:schemeClr val="tx1"/>
                </a:solidFill>
              </a:rPr>
              <a:t>csignal</a:t>
            </a:r>
            <a:r>
              <a:rPr kumimoji="0" lang="zh-CN" altLang="en-US" sz="2600" kern="0" dirty="0" smtClean="0">
                <a:solidFill>
                  <a:schemeClr val="tx1"/>
                </a:solidFill>
              </a:rPr>
              <a:t>。</a:t>
            </a:r>
            <a:endParaRPr kumimoji="0" lang="en-US" altLang="zh-CN" sz="2600" kern="0" dirty="0">
              <a:solidFill>
                <a:schemeClr val="tx1"/>
              </a:solidFill>
            </a:endParaRPr>
          </a:p>
          <a:p>
            <a:pPr marL="866775" indent="-514350" algn="l" eaLnBrk="1" hangingPunct="1">
              <a:lnSpc>
                <a:spcPct val="125000"/>
              </a:lnSpc>
              <a:spcBef>
                <a:spcPts val="600"/>
              </a:spcBef>
              <a:buClrTx/>
              <a:buSzTx/>
              <a:buFont typeface="+mj-ea"/>
              <a:buAutoNum type="circleNumDbPlain"/>
            </a:pPr>
            <a:r>
              <a:rPr kumimoji="0" lang="en-US" altLang="zh-CN" sz="2600" kern="0" dirty="0" err="1" smtClean="0">
                <a:solidFill>
                  <a:schemeClr val="tx1"/>
                </a:solidFill>
              </a:rPr>
              <a:t>cwait</a:t>
            </a:r>
            <a:r>
              <a:rPr kumimoji="0" lang="en-US" altLang="zh-CN" sz="2600" kern="0" dirty="0" smtClean="0">
                <a:solidFill>
                  <a:schemeClr val="tx1"/>
                </a:solidFill>
              </a:rPr>
              <a:t>(condition)</a:t>
            </a:r>
            <a:r>
              <a:rPr kumimoji="0" lang="zh-CN" altLang="en-US" sz="2600" kern="0" dirty="0" smtClean="0">
                <a:solidFill>
                  <a:schemeClr val="tx1"/>
                </a:solidFill>
              </a:rPr>
              <a:t>过程</a:t>
            </a:r>
            <a:endParaRPr kumimoji="0" lang="en-US" altLang="zh-CN" sz="2600" kern="0" dirty="0" smtClean="0">
              <a:solidFill>
                <a:schemeClr val="tx1"/>
              </a:solidFill>
            </a:endParaRPr>
          </a:p>
          <a:p>
            <a:pPr algn="l" eaLnBrk="1" hangingPunct="1">
              <a:lnSpc>
                <a:spcPct val="125000"/>
              </a:lnSpc>
              <a:spcBef>
                <a:spcPts val="600"/>
              </a:spcBef>
              <a:buClrTx/>
              <a:buSzTx/>
              <a:buFontTx/>
            </a:pPr>
            <a:r>
              <a:rPr kumimoji="0" lang="zh-CN" altLang="en-US" sz="2600" kern="0" dirty="0" smtClean="0">
                <a:solidFill>
                  <a:schemeClr val="tx1"/>
                </a:solidFill>
              </a:rPr>
              <a:t>    当</a:t>
            </a:r>
            <a:r>
              <a:rPr kumimoji="0" lang="zh-CN" altLang="en-US" sz="2600" kern="0" dirty="0">
                <a:solidFill>
                  <a:schemeClr val="tx1"/>
                </a:solidFill>
              </a:rPr>
              <a:t>一个进程</a:t>
            </a:r>
            <a:r>
              <a:rPr kumimoji="0" lang="en-US" altLang="zh-CN" sz="2600" kern="0" dirty="0">
                <a:solidFill>
                  <a:schemeClr val="tx1"/>
                </a:solidFill>
              </a:rPr>
              <a:t>(P</a:t>
            </a:r>
            <a:r>
              <a:rPr kumimoji="0" lang="en-US" altLang="zh-CN" sz="2600" kern="0" baseline="-25000" dirty="0">
                <a:solidFill>
                  <a:schemeClr val="tx1"/>
                </a:solidFill>
              </a:rPr>
              <a:t>i</a:t>
            </a:r>
            <a:r>
              <a:rPr kumimoji="0" lang="en-US" altLang="zh-CN" sz="2600" kern="0" dirty="0" smtClean="0">
                <a:solidFill>
                  <a:schemeClr val="tx1"/>
                </a:solidFill>
              </a:rPr>
              <a:t>)</a:t>
            </a:r>
            <a:r>
              <a:rPr kumimoji="0" lang="zh-CN" altLang="en-US" sz="2600" u="sng" kern="0" dirty="0">
                <a:solidFill>
                  <a:schemeClr val="tx1"/>
                </a:solidFill>
              </a:rPr>
              <a:t>正</a:t>
            </a:r>
            <a:r>
              <a:rPr kumimoji="0" lang="zh-CN" altLang="en-US" sz="2600" u="sng" kern="0" dirty="0" smtClean="0">
                <a:solidFill>
                  <a:schemeClr val="tx1"/>
                </a:solidFill>
              </a:rPr>
              <a:t>在</a:t>
            </a:r>
            <a:r>
              <a:rPr kumimoji="0" lang="zh-CN" altLang="en-US" sz="2600" kern="0" dirty="0" smtClean="0">
                <a:solidFill>
                  <a:schemeClr val="tx1"/>
                </a:solidFill>
              </a:rPr>
              <a:t>使用管程时，其他进程</a:t>
            </a:r>
            <a:r>
              <a:rPr kumimoji="0" lang="en-US" altLang="zh-CN" sz="2600" kern="0" dirty="0">
                <a:solidFill>
                  <a:schemeClr val="tx1"/>
                </a:solidFill>
              </a:rPr>
              <a:t>(</a:t>
            </a:r>
            <a:r>
              <a:rPr kumimoji="0" lang="en-US" altLang="zh-CN" sz="2600" kern="0" dirty="0" err="1" smtClean="0">
                <a:solidFill>
                  <a:schemeClr val="tx1"/>
                </a:solidFill>
              </a:rPr>
              <a:t>P</a:t>
            </a:r>
            <a:r>
              <a:rPr kumimoji="0" lang="en-US" altLang="zh-CN" sz="2600" kern="0" baseline="-25000" dirty="0" err="1" smtClean="0">
                <a:solidFill>
                  <a:schemeClr val="tx1"/>
                </a:solidFill>
              </a:rPr>
              <a:t>j</a:t>
            </a:r>
            <a:r>
              <a:rPr kumimoji="0" lang="en-US" altLang="zh-CN" sz="2600" kern="0" dirty="0" smtClean="0">
                <a:solidFill>
                  <a:schemeClr val="tx1"/>
                </a:solidFill>
              </a:rPr>
              <a:t>)</a:t>
            </a:r>
            <a:r>
              <a:rPr kumimoji="0" lang="zh-CN" altLang="en-US" sz="2600" kern="0" dirty="0" smtClean="0">
                <a:solidFill>
                  <a:schemeClr val="tx1"/>
                </a:solidFill>
              </a:rPr>
              <a:t>调用</a:t>
            </a:r>
            <a:r>
              <a:rPr kumimoji="0" lang="en-US" altLang="zh-CN" sz="2600" kern="0" dirty="0" err="1" smtClean="0">
                <a:solidFill>
                  <a:schemeClr val="tx1"/>
                </a:solidFill>
              </a:rPr>
              <a:t>cwait</a:t>
            </a:r>
            <a:r>
              <a:rPr kumimoji="0" lang="en-US" altLang="zh-CN" sz="2600" kern="0" dirty="0" smtClean="0">
                <a:solidFill>
                  <a:schemeClr val="tx1"/>
                </a:solidFill>
              </a:rPr>
              <a:t>(</a:t>
            </a:r>
            <a:r>
              <a:rPr kumimoji="0" lang="en-US" altLang="zh-CN" sz="2600" kern="0" dirty="0" smtClean="0">
                <a:solidFill>
                  <a:schemeClr val="tx1"/>
                </a:solidFill>
                <a:latin typeface="Times New Roman" panose="02020603050405020304" pitchFamily="18" charset="0"/>
                <a:cs typeface="Times New Roman" panose="02020603050405020304" pitchFamily="18" charset="0"/>
              </a:rPr>
              <a:t>condition</a:t>
            </a:r>
            <a:r>
              <a:rPr kumimoji="0" lang="en-US" altLang="zh-CN" sz="2600" kern="0" dirty="0" smtClean="0">
                <a:solidFill>
                  <a:schemeClr val="tx1"/>
                </a:solidFill>
              </a:rPr>
              <a:t>) </a:t>
            </a:r>
            <a:r>
              <a:rPr kumimoji="0" lang="zh-CN" altLang="en-US" sz="2600" kern="0" dirty="0" smtClean="0">
                <a:solidFill>
                  <a:schemeClr val="tx1"/>
                </a:solidFill>
              </a:rPr>
              <a:t>时就</a:t>
            </a:r>
            <a:r>
              <a:rPr kumimoji="0" lang="zh-CN" altLang="en-US" sz="2600" kern="0" dirty="0">
                <a:solidFill>
                  <a:schemeClr val="tx1"/>
                </a:solidFill>
              </a:rPr>
              <a:t>会</a:t>
            </a:r>
            <a:r>
              <a:rPr kumimoji="0" lang="zh-CN" altLang="en-US" sz="2600" kern="0" dirty="0" smtClean="0"/>
              <a:t>被阻塞</a:t>
            </a:r>
            <a:r>
              <a:rPr kumimoji="0" lang="zh-CN" altLang="en-US" sz="2600" kern="0" dirty="0" smtClean="0">
                <a:solidFill>
                  <a:schemeClr val="tx1"/>
                </a:solidFill>
              </a:rPr>
              <a:t>，并且</a:t>
            </a:r>
            <a:r>
              <a:rPr kumimoji="0" lang="zh-CN" altLang="en-US" sz="2600" kern="0" dirty="0"/>
              <a:t>挂在条件</a:t>
            </a:r>
            <a:r>
              <a:rPr kumimoji="0" lang="en-US" altLang="zh-CN" sz="2600" kern="0" dirty="0"/>
              <a:t>condition</a:t>
            </a:r>
            <a:r>
              <a:rPr kumimoji="0" lang="zh-CN" altLang="en-US" sz="2600" kern="0" dirty="0"/>
              <a:t>的相应队列上</a:t>
            </a:r>
            <a:r>
              <a:rPr kumimoji="0" lang="zh-CN" altLang="en-US" sz="2600" kern="0" dirty="0" smtClean="0">
                <a:solidFill>
                  <a:schemeClr val="tx1"/>
                </a:solidFill>
              </a:rPr>
              <a:t>。</a:t>
            </a:r>
            <a:r>
              <a:rPr kumimoji="0" lang="en-US" altLang="zh-CN" sz="2200" kern="0" dirty="0" smtClean="0">
                <a:solidFill>
                  <a:schemeClr val="tx1"/>
                </a:solidFill>
              </a:rPr>
              <a:t>(</a:t>
            </a:r>
            <a:r>
              <a:rPr kumimoji="0" lang="zh-CN" altLang="en-US" sz="2200" kern="0" dirty="0" smtClean="0">
                <a:solidFill>
                  <a:schemeClr val="tx1"/>
                </a:solidFill>
              </a:rPr>
              <a:t>即：进</a:t>
            </a:r>
            <a:r>
              <a:rPr kumimoji="0" lang="zh-CN" altLang="en-US" sz="2200" kern="0" dirty="0">
                <a:solidFill>
                  <a:schemeClr val="tx1"/>
                </a:solidFill>
              </a:rPr>
              <a:t>程只能</a:t>
            </a:r>
            <a:r>
              <a:rPr kumimoji="0" lang="zh-CN" altLang="en-US" sz="2200" u="sng" kern="0" dirty="0"/>
              <a:t>互斥地使用</a:t>
            </a:r>
            <a:r>
              <a:rPr kumimoji="0" lang="zh-CN" altLang="en-US" sz="2200" kern="0" dirty="0">
                <a:solidFill>
                  <a:schemeClr val="tx1"/>
                </a:solidFill>
              </a:rPr>
              <a:t>管程</a:t>
            </a:r>
            <a:r>
              <a:rPr kumimoji="0" lang="en-US" altLang="zh-CN" sz="2200" kern="0" dirty="0" smtClean="0">
                <a:solidFill>
                  <a:schemeClr val="tx1"/>
                </a:solidFill>
              </a:rPr>
              <a:t>)</a:t>
            </a:r>
          </a:p>
          <a:p>
            <a:pPr marL="514350" indent="-161925" algn="l" eaLnBrk="1" hangingPunct="1">
              <a:lnSpc>
                <a:spcPct val="125000"/>
              </a:lnSpc>
              <a:spcBef>
                <a:spcPts val="600"/>
              </a:spcBef>
              <a:buClrTx/>
              <a:buSzTx/>
              <a:buFont typeface="+mj-ea"/>
              <a:buAutoNum type="circleNumDbPlain" startAt="2"/>
            </a:pPr>
            <a:r>
              <a:rPr kumimoji="0" lang="en-US" altLang="zh-CN" sz="2600" kern="0" dirty="0" smtClean="0">
                <a:solidFill>
                  <a:schemeClr val="tx1"/>
                </a:solidFill>
              </a:rPr>
              <a:t> </a:t>
            </a:r>
            <a:r>
              <a:rPr kumimoji="0" lang="en-US" altLang="zh-CN" sz="2600" kern="0" dirty="0" err="1" smtClean="0">
                <a:solidFill>
                  <a:schemeClr val="tx1"/>
                </a:solidFill>
              </a:rPr>
              <a:t>csignal</a:t>
            </a:r>
            <a:r>
              <a:rPr kumimoji="0" lang="en-US" altLang="zh-CN" sz="2600" kern="0" dirty="0" smtClean="0">
                <a:solidFill>
                  <a:schemeClr val="tx1"/>
                </a:solidFill>
              </a:rPr>
              <a:t>(condition)</a:t>
            </a:r>
            <a:r>
              <a:rPr kumimoji="0" lang="zh-CN" altLang="en-US" sz="2600" kern="0" dirty="0" smtClean="0">
                <a:solidFill>
                  <a:schemeClr val="tx1"/>
                </a:solidFill>
              </a:rPr>
              <a:t>过程</a:t>
            </a:r>
            <a:endParaRPr kumimoji="0" lang="en-US" altLang="zh-CN" sz="2600" kern="0" dirty="0" smtClean="0">
              <a:solidFill>
                <a:schemeClr val="tx1"/>
              </a:solidFill>
            </a:endParaRPr>
          </a:p>
          <a:p>
            <a:pPr algn="l" eaLnBrk="1" hangingPunct="1">
              <a:lnSpc>
                <a:spcPct val="125000"/>
              </a:lnSpc>
              <a:spcBef>
                <a:spcPts val="600"/>
              </a:spcBef>
              <a:buClrTx/>
              <a:buSzTx/>
              <a:buFontTx/>
            </a:pPr>
            <a:r>
              <a:rPr kumimoji="0" lang="zh-CN" altLang="en-US" sz="2600" kern="0" dirty="0" smtClean="0">
                <a:solidFill>
                  <a:schemeClr val="tx1"/>
                </a:solidFill>
              </a:rPr>
              <a:t>    </a:t>
            </a:r>
            <a:r>
              <a:rPr kumimoji="0" lang="zh-CN" altLang="en-US" sz="2600" kern="0" dirty="0"/>
              <a:t>唤醒</a:t>
            </a:r>
            <a:r>
              <a:rPr kumimoji="0" lang="zh-CN" altLang="en-US" sz="2600" kern="0" dirty="0" smtClean="0">
                <a:solidFill>
                  <a:schemeClr val="tx1"/>
                </a:solidFill>
              </a:rPr>
              <a:t>因为执行</a:t>
            </a:r>
            <a:r>
              <a:rPr kumimoji="0" lang="en-US" altLang="zh-CN" sz="2600" kern="0" dirty="0" err="1" smtClean="0">
                <a:solidFill>
                  <a:schemeClr val="tx1"/>
                </a:solidFill>
              </a:rPr>
              <a:t>cwait</a:t>
            </a:r>
            <a:r>
              <a:rPr kumimoji="0" lang="en-US" altLang="zh-CN" sz="2600" kern="0" dirty="0" smtClean="0">
                <a:solidFill>
                  <a:schemeClr val="tx1"/>
                </a:solidFill>
              </a:rPr>
              <a:t>( )</a:t>
            </a:r>
            <a:r>
              <a:rPr kumimoji="0" lang="zh-CN" altLang="en-US" sz="2600" kern="0" dirty="0" smtClean="0">
                <a:solidFill>
                  <a:schemeClr val="tx1"/>
                </a:solidFill>
              </a:rPr>
              <a:t>而阻塞的进程。</a:t>
            </a:r>
            <a:r>
              <a:rPr kumimoji="0" lang="en-US" altLang="zh-CN" sz="2600" kern="0" dirty="0" smtClean="0">
                <a:solidFill>
                  <a:schemeClr val="tx1"/>
                </a:solidFill>
              </a:rPr>
              <a:t>(a)</a:t>
            </a:r>
            <a:r>
              <a:rPr kumimoji="0" lang="zh-CN" altLang="en-US" sz="2600" kern="0" dirty="0" smtClean="0">
                <a:solidFill>
                  <a:schemeClr val="tx1"/>
                </a:solidFill>
              </a:rPr>
              <a:t>如果</a:t>
            </a:r>
            <a:r>
              <a:rPr kumimoji="0" lang="zh-CN" altLang="en-US" sz="2600" kern="0" dirty="0">
                <a:solidFill>
                  <a:schemeClr val="tx1"/>
                </a:solidFill>
                <a:effectLst>
                  <a:outerShdw blurRad="38100" dist="38100" dir="2700000" algn="tl">
                    <a:srgbClr val="000000">
                      <a:alpha val="43137"/>
                    </a:srgbClr>
                  </a:outerShdw>
                </a:effectLst>
              </a:rPr>
              <a:t>阻</a:t>
            </a:r>
            <a:r>
              <a:rPr kumimoji="0" lang="zh-CN" altLang="en-US" sz="2600" kern="0" dirty="0" smtClean="0">
                <a:solidFill>
                  <a:schemeClr val="tx1"/>
                </a:solidFill>
                <a:effectLst>
                  <a:outerShdw blurRad="38100" dist="38100" dir="2700000" algn="tl">
                    <a:srgbClr val="000000">
                      <a:alpha val="43137"/>
                    </a:srgbClr>
                  </a:outerShdw>
                </a:effectLst>
              </a:rPr>
              <a:t>塞队列</a:t>
            </a:r>
            <a:r>
              <a:rPr kumimoji="0" lang="zh-CN" altLang="en-US" sz="2600" u="sng" kern="0" dirty="0" smtClean="0">
                <a:solidFill>
                  <a:schemeClr val="tx1"/>
                </a:solidFill>
              </a:rPr>
              <a:t>有多个</a:t>
            </a:r>
            <a:r>
              <a:rPr kumimoji="0" lang="zh-CN" altLang="en-US" sz="2600" kern="0" dirty="0" smtClean="0">
                <a:solidFill>
                  <a:schemeClr val="tx1"/>
                </a:solidFill>
              </a:rPr>
              <a:t>进程，则</a:t>
            </a:r>
            <a:r>
              <a:rPr kumimoji="0" lang="zh-CN" altLang="en-US" sz="2600" kern="0" dirty="0"/>
              <a:t>唤</a:t>
            </a:r>
            <a:r>
              <a:rPr kumimoji="0" lang="zh-CN" altLang="en-US" sz="2600" kern="0" dirty="0" smtClean="0"/>
              <a:t>醒其中一个</a:t>
            </a:r>
            <a:r>
              <a:rPr kumimoji="0" lang="zh-CN" altLang="en-US" sz="2600" kern="0" dirty="0" smtClean="0">
                <a:solidFill>
                  <a:schemeClr val="tx1"/>
                </a:solidFill>
              </a:rPr>
              <a:t>；</a:t>
            </a:r>
            <a:r>
              <a:rPr kumimoji="0" lang="en-US" altLang="zh-CN" sz="2600" kern="0" dirty="0" smtClean="0">
                <a:solidFill>
                  <a:schemeClr val="tx1"/>
                </a:solidFill>
              </a:rPr>
              <a:t>(b)</a:t>
            </a:r>
            <a:r>
              <a:rPr kumimoji="0" lang="zh-CN" altLang="en-US" sz="2600" kern="0" dirty="0" smtClean="0">
                <a:solidFill>
                  <a:schemeClr val="tx1"/>
                </a:solidFill>
              </a:rPr>
              <a:t>如果</a:t>
            </a:r>
            <a:r>
              <a:rPr kumimoji="0" lang="zh-CN" altLang="en-US" sz="2600" kern="0" dirty="0">
                <a:solidFill>
                  <a:schemeClr val="tx1"/>
                </a:solidFill>
              </a:rPr>
              <a:t>阻塞</a:t>
            </a:r>
            <a:r>
              <a:rPr kumimoji="0" lang="zh-CN" altLang="en-US" sz="2600" u="sng" kern="0" dirty="0">
                <a:solidFill>
                  <a:schemeClr val="tx1"/>
                </a:solidFill>
              </a:rPr>
              <a:t>队列为空</a:t>
            </a:r>
            <a:r>
              <a:rPr kumimoji="0" lang="zh-CN" altLang="en-US" sz="2600" kern="0" dirty="0" smtClean="0">
                <a:solidFill>
                  <a:schemeClr val="tx1"/>
                </a:solidFill>
              </a:rPr>
              <a:t>，则</a:t>
            </a:r>
            <a:r>
              <a:rPr kumimoji="0" lang="zh-CN" altLang="en-US" sz="2600" kern="0" dirty="0"/>
              <a:t>无需</a:t>
            </a:r>
            <a:r>
              <a:rPr kumimoji="0" lang="zh-CN" altLang="en-US" sz="2600" kern="0" dirty="0" smtClean="0"/>
              <a:t>操作直接返</a:t>
            </a:r>
            <a:r>
              <a:rPr kumimoji="0" lang="zh-CN" altLang="en-US" sz="2600" kern="0" dirty="0"/>
              <a:t>回</a:t>
            </a:r>
            <a:r>
              <a:rPr kumimoji="0" lang="zh-CN" altLang="en-US" sz="2600" kern="0" dirty="0" smtClean="0">
                <a:solidFill>
                  <a:schemeClr val="tx1"/>
                </a:solidFill>
              </a:rPr>
              <a:t>。</a:t>
            </a:r>
            <a:r>
              <a:rPr kumimoji="0" lang="en-US" altLang="zh-CN" sz="2200" kern="0" dirty="0" smtClean="0">
                <a:solidFill>
                  <a:schemeClr val="tx1"/>
                </a:solidFill>
              </a:rPr>
              <a:t>(</a:t>
            </a:r>
            <a:r>
              <a:rPr kumimoji="0" lang="zh-CN" altLang="en-US" sz="2200" kern="0" dirty="0" smtClean="0">
                <a:solidFill>
                  <a:schemeClr val="tx1"/>
                </a:solidFill>
              </a:rPr>
              <a:t>即：</a:t>
            </a:r>
            <a:r>
              <a:rPr kumimoji="0" lang="zh-CN" altLang="en-US" sz="2200" kern="0" dirty="0">
                <a:solidFill>
                  <a:schemeClr val="tx1"/>
                </a:solidFill>
              </a:rPr>
              <a:t>当一个进程使用完管程后，它必须</a:t>
            </a:r>
            <a:r>
              <a:rPr kumimoji="0" lang="zh-CN" altLang="en-US" sz="2200" u="sng" kern="0" dirty="0"/>
              <a:t>释放管程</a:t>
            </a:r>
            <a:r>
              <a:rPr kumimoji="0" lang="zh-CN" altLang="en-US" sz="2200" kern="0" dirty="0">
                <a:solidFill>
                  <a:schemeClr val="tx1"/>
                </a:solidFill>
              </a:rPr>
              <a:t>并</a:t>
            </a:r>
            <a:r>
              <a:rPr kumimoji="0" lang="zh-CN" altLang="en-US" sz="2200" u="sng" kern="0" dirty="0"/>
              <a:t>唤醒</a:t>
            </a:r>
            <a:r>
              <a:rPr kumimoji="0" lang="zh-CN" altLang="en-US" sz="2200" kern="0" dirty="0">
                <a:solidFill>
                  <a:schemeClr val="tx1"/>
                </a:solidFill>
              </a:rPr>
              <a:t>等待管程的某一个进程</a:t>
            </a:r>
            <a:r>
              <a:rPr kumimoji="0" lang="en-US" altLang="zh-CN" sz="2200" kern="0" dirty="0" smtClean="0">
                <a:solidFill>
                  <a:schemeClr val="tx1"/>
                </a:solidFill>
              </a:rPr>
              <a:t>)</a:t>
            </a:r>
            <a:endParaRPr kumimoji="0" lang="zh-CN" altLang="en-US" sz="2200" kern="0" dirty="0" smtClean="0">
              <a:solidFill>
                <a:schemeClr val="tx1"/>
              </a:solidFill>
            </a:endParaRPr>
          </a:p>
        </p:txBody>
      </p:sp>
    </p:spTree>
    <p:extLst>
      <p:ext uri="{BB962C8B-B14F-4D97-AF65-F5344CB8AC3E}">
        <p14:creationId xmlns:p14="http://schemas.microsoft.com/office/powerpoint/2010/main" val="3875442159"/>
      </p:ext>
    </p:extLst>
  </p:cSld>
  <p:clrMapOvr>
    <a:masterClrMapping/>
  </p:clrMapOvr>
  <p:transition>
    <p:pull dir="rd"/>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934B159-7A2F-4DC5-BFA2-5A1569EFAC1E}" type="datetime8">
              <a:rPr kumimoji="0" lang="zh-CN" altLang="en-US" sz="1400" smtClean="0"/>
              <a:t>2022年3月16日12时44分</a:t>
            </a:fld>
            <a:endParaRPr kumimoji="0" lang="en-US" altLang="zh-CN" sz="1400" smtClean="0"/>
          </a:p>
        </p:txBody>
      </p:sp>
      <p:sp>
        <p:nvSpPr>
          <p:cNvPr id="1648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64868" name="Text Box 5"/>
          <p:cNvSpPr txBox="1">
            <a:spLocks noChangeArrowheads="1"/>
          </p:cNvSpPr>
          <p:nvPr/>
        </p:nvSpPr>
        <p:spPr bwMode="auto">
          <a:xfrm>
            <a:off x="143000" y="260648"/>
            <a:ext cx="8821488" cy="57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sz="2800" b="1" dirty="0" smtClean="0">
                <a:latin typeface="Times New Roman" pitchFamily="18" charset="0"/>
              </a:rPr>
              <a:t>管程描述如下：</a:t>
            </a:r>
            <a:endParaRPr lang="en-US" altLang="zh-CN" sz="2800" b="1" dirty="0" smtClean="0">
              <a:latin typeface="Times New Roman" pitchFamily="18" charset="0"/>
            </a:endParaRPr>
          </a:p>
          <a:p>
            <a:pPr eaLnBrk="1" hangingPunct="1">
              <a:lnSpc>
                <a:spcPct val="110000"/>
              </a:lnSpc>
              <a:spcBef>
                <a:spcPct val="0"/>
              </a:spcBef>
              <a:buClrTx/>
              <a:buSzTx/>
              <a:buFontTx/>
              <a:buNone/>
            </a:pPr>
            <a:r>
              <a:rPr lang="en-US" altLang="zh-CN" dirty="0" smtClean="0">
                <a:latin typeface="Times New Roman" pitchFamily="18" charset="0"/>
              </a:rPr>
              <a:t>Monitor </a:t>
            </a:r>
            <a:r>
              <a:rPr lang="en-US" altLang="zh-CN" dirty="0" err="1" smtClean="0">
                <a:latin typeface="Times New Roman" pitchFamily="18" charset="0"/>
              </a:rPr>
              <a:t>producer_consumer</a:t>
            </a:r>
            <a:r>
              <a:rPr lang="en-US" altLang="zh-CN" dirty="0" smtClean="0">
                <a:latin typeface="Times New Roman" pitchFamily="18" charset="0"/>
              </a:rPr>
              <a:t> {</a:t>
            </a:r>
            <a:endParaRPr lang="en-US" altLang="zh-CN" dirty="0">
              <a:latin typeface="Times New Roman" pitchFamily="18" charset="0"/>
            </a:endParaRPr>
          </a:p>
          <a:p>
            <a:pPr eaLnBrk="1" hangingPunct="1">
              <a:lnSpc>
                <a:spcPct val="110000"/>
              </a:lnSpc>
              <a:spcBef>
                <a:spcPct val="0"/>
              </a:spcBef>
              <a:buClrTx/>
              <a:buSzTx/>
              <a:buFontTx/>
              <a:buNone/>
            </a:pPr>
            <a:r>
              <a:rPr lang="en-US" altLang="zh-CN" dirty="0">
                <a:latin typeface="Times New Roman" pitchFamily="18" charset="0"/>
              </a:rPr>
              <a:t>     </a:t>
            </a:r>
            <a:r>
              <a:rPr lang="en-US" altLang="zh-CN" dirty="0" smtClean="0">
                <a:latin typeface="Times New Roman" pitchFamily="18" charset="0"/>
              </a:rPr>
              <a:t>item  buffer</a:t>
            </a:r>
            <a:r>
              <a:rPr lang="zh-CN" altLang="en-US" dirty="0" smtClean="0">
                <a:latin typeface="Times New Roman" pitchFamily="18" charset="0"/>
              </a:rPr>
              <a:t>［</a:t>
            </a:r>
            <a:r>
              <a:rPr lang="en-US" altLang="zh-CN" dirty="0" smtClean="0">
                <a:latin typeface="Times New Roman" pitchFamily="18" charset="0"/>
              </a:rPr>
              <a:t>N</a:t>
            </a:r>
            <a:r>
              <a:rPr lang="zh-CN" altLang="en-US" dirty="0" smtClean="0">
                <a:latin typeface="Times New Roman" pitchFamily="18" charset="0"/>
              </a:rPr>
              <a:t>］</a:t>
            </a:r>
            <a:r>
              <a:rPr lang="en-US" altLang="zh-CN" dirty="0" smtClean="0">
                <a:latin typeface="Times New Roman" pitchFamily="18" charset="0"/>
              </a:rPr>
              <a:t>;</a:t>
            </a:r>
          </a:p>
          <a:p>
            <a:pPr eaLnBrk="1" hangingPunct="1">
              <a:lnSpc>
                <a:spcPct val="110000"/>
              </a:lnSpc>
              <a:spcBef>
                <a:spcPct val="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en-US" altLang="zh-CN" dirty="0" err="1" smtClean="0">
                <a:latin typeface="Times New Roman" pitchFamily="18" charset="0"/>
              </a:rPr>
              <a:t>int</a:t>
            </a:r>
            <a:r>
              <a:rPr lang="en-US" altLang="zh-CN" dirty="0" smtClean="0">
                <a:latin typeface="Times New Roman" pitchFamily="18" charset="0"/>
              </a:rPr>
              <a:t> in, out;</a:t>
            </a:r>
            <a:r>
              <a:rPr lang="en-US" altLang="zh-CN" dirty="0">
                <a:latin typeface="Times New Roman" pitchFamily="18" charset="0"/>
              </a:rPr>
              <a:t></a:t>
            </a:r>
          </a:p>
          <a:p>
            <a:pPr eaLnBrk="1" hangingPunct="1">
              <a:lnSpc>
                <a:spcPct val="110000"/>
              </a:lnSpc>
              <a:spcBef>
                <a:spcPct val="0"/>
              </a:spcBef>
              <a:buClrTx/>
              <a:buSzTx/>
              <a:buFontTx/>
              <a:buNone/>
            </a:pPr>
            <a:r>
              <a:rPr lang="en-US" altLang="zh-CN" dirty="0" smtClean="0">
                <a:latin typeface="Times New Roman" pitchFamily="18" charset="0"/>
              </a:rPr>
              <a:t>     condition: </a:t>
            </a:r>
            <a:r>
              <a:rPr lang="en-US" altLang="zh-CN" dirty="0" err="1" smtClean="0">
                <a:latin typeface="Times New Roman" pitchFamily="18" charset="0"/>
              </a:rPr>
              <a:t>notfull</a:t>
            </a:r>
            <a:r>
              <a:rPr lang="en-US" altLang="zh-CN" dirty="0">
                <a:latin typeface="Times New Roman" pitchFamily="18" charset="0"/>
              </a:rPr>
              <a:t>, </a:t>
            </a:r>
            <a:r>
              <a:rPr lang="en-US" altLang="zh-CN" dirty="0" err="1" smtClean="0">
                <a:latin typeface="Times New Roman" pitchFamily="18" charset="0"/>
              </a:rPr>
              <a:t>notempty</a:t>
            </a:r>
            <a:r>
              <a:rPr lang="en-US" altLang="zh-CN" dirty="0" smtClean="0">
                <a:latin typeface="Times New Roman" pitchFamily="18" charset="0"/>
              </a:rPr>
              <a:t>;   //</a:t>
            </a:r>
            <a:r>
              <a:rPr lang="zh-CN" altLang="en-US" dirty="0" smtClean="0">
                <a:latin typeface="Times New Roman" pitchFamily="18" charset="0"/>
              </a:rPr>
              <a:t>不同前，此处是： 条件变量</a:t>
            </a:r>
            <a:endParaRPr lang="en-US" altLang="zh-CN" dirty="0" smtClean="0">
              <a:latin typeface="Times New Roman" pitchFamily="18" charset="0"/>
            </a:endParaRPr>
          </a:p>
          <a:p>
            <a:pPr eaLnBrk="1" hangingPunct="1">
              <a:lnSpc>
                <a:spcPct val="110000"/>
              </a:lnSpc>
              <a:spcBef>
                <a:spcPct val="0"/>
              </a:spcBef>
              <a:buClrTx/>
              <a:buSzTx/>
              <a:buFontTx/>
              <a:buNone/>
            </a:pPr>
            <a:r>
              <a:rPr lang="en-US" altLang="zh-CN" dirty="0" smtClean="0">
                <a:latin typeface="Times New Roman" pitchFamily="18" charset="0"/>
              </a:rPr>
              <a:t>     </a:t>
            </a:r>
            <a:r>
              <a:rPr lang="en-US" altLang="zh-CN" dirty="0" err="1" smtClean="0">
                <a:latin typeface="Times New Roman" pitchFamily="18" charset="0"/>
              </a:rPr>
              <a:t>int</a:t>
            </a:r>
            <a:r>
              <a:rPr lang="en-US" altLang="zh-CN" dirty="0" smtClean="0">
                <a:latin typeface="Times New Roman" pitchFamily="18" charset="0"/>
              </a:rPr>
              <a:t>  count; </a:t>
            </a:r>
            <a:endParaRPr lang="en-US" altLang="zh-CN" dirty="0">
              <a:latin typeface="Times New Roman" pitchFamily="18" charset="0"/>
            </a:endParaRPr>
          </a:p>
          <a:p>
            <a:pPr eaLnBrk="1" hangingPunct="1">
              <a:lnSpc>
                <a:spcPct val="120000"/>
              </a:lnSpc>
              <a:spcBef>
                <a:spcPct val="0"/>
              </a:spcBef>
              <a:buClrTx/>
              <a:buSzTx/>
              <a:buFontTx/>
              <a:buNone/>
            </a:pPr>
            <a:r>
              <a:rPr lang="en-US" altLang="zh-CN" dirty="0">
                <a:latin typeface="Times New Roman" pitchFamily="18" charset="0"/>
              </a:rPr>
              <a:t>     </a:t>
            </a:r>
            <a:r>
              <a:rPr lang="en-US" altLang="zh-CN" dirty="0" smtClean="0">
                <a:latin typeface="Times New Roman" pitchFamily="18" charset="0"/>
              </a:rPr>
              <a:t>void </a:t>
            </a:r>
            <a:r>
              <a:rPr lang="en-US" altLang="zh-CN" b="1" dirty="0" smtClean="0">
                <a:solidFill>
                  <a:srgbClr val="FF0000"/>
                </a:solidFill>
                <a:latin typeface="Times New Roman" pitchFamily="18" charset="0"/>
              </a:rPr>
              <a:t>put</a:t>
            </a:r>
            <a:r>
              <a:rPr lang="en-US" altLang="zh-CN" dirty="0" smtClean="0">
                <a:solidFill>
                  <a:srgbClr val="FF0000"/>
                </a:solidFill>
                <a:latin typeface="Times New Roman" pitchFamily="18" charset="0"/>
              </a:rPr>
              <a:t>(item x) </a:t>
            </a:r>
            <a:r>
              <a:rPr lang="en-US" altLang="zh-CN" dirty="0" smtClean="0">
                <a:latin typeface="Times New Roman" pitchFamily="18" charset="0"/>
              </a:rPr>
              <a:t>{ // x</a:t>
            </a:r>
            <a:r>
              <a:rPr lang="zh-CN" altLang="en-US" dirty="0" smtClean="0">
                <a:latin typeface="Times New Roman" pitchFamily="18" charset="0"/>
              </a:rPr>
              <a:t>：</a:t>
            </a:r>
            <a:r>
              <a:rPr lang="zh-CN" altLang="en-US" sz="2100" dirty="0" smtClean="0">
                <a:latin typeface="Times New Roman" pitchFamily="18" charset="0"/>
              </a:rPr>
              <a:t>生产者所生产的数据</a:t>
            </a:r>
            <a:endParaRPr lang="en-US" altLang="zh-CN" sz="2100" dirty="0">
              <a:latin typeface="Times New Roman" pitchFamily="18" charset="0"/>
            </a:endParaRPr>
          </a:p>
          <a:p>
            <a:pPr eaLnBrk="1" hangingPunct="1">
              <a:lnSpc>
                <a:spcPct val="120000"/>
              </a:lnSpc>
              <a:spcBef>
                <a:spcPct val="0"/>
              </a:spcBef>
              <a:buClrTx/>
              <a:buSzTx/>
              <a:buFontTx/>
              <a:buNone/>
            </a:pPr>
            <a:r>
              <a:rPr lang="en-US" altLang="zh-CN" dirty="0" smtClean="0">
                <a:latin typeface="Times New Roman" pitchFamily="18" charset="0"/>
              </a:rPr>
              <a:t>     if (</a:t>
            </a:r>
            <a:r>
              <a:rPr lang="en-US" altLang="zh-CN" dirty="0" err="1" smtClean="0">
                <a:latin typeface="Times New Roman" pitchFamily="18" charset="0"/>
              </a:rPr>
              <a:t>count≥N</a:t>
            </a:r>
            <a:r>
              <a:rPr lang="en-US" altLang="zh-CN" dirty="0" smtClean="0">
                <a:latin typeface="Times New Roman" pitchFamily="18" charset="0"/>
              </a:rPr>
              <a:t>)  </a:t>
            </a:r>
            <a:r>
              <a:rPr lang="en-US" altLang="zh-CN" dirty="0" err="1" smtClean="0">
                <a:solidFill>
                  <a:srgbClr val="FFFF00"/>
                </a:solidFill>
                <a:latin typeface="Times New Roman" pitchFamily="18" charset="0"/>
              </a:rPr>
              <a:t>cwait</a:t>
            </a:r>
            <a:r>
              <a:rPr lang="en-US" altLang="zh-CN" dirty="0" smtClean="0">
                <a:solidFill>
                  <a:srgbClr val="FFFF00"/>
                </a:solidFill>
                <a:latin typeface="Times New Roman" pitchFamily="18" charset="0"/>
              </a:rPr>
              <a:t>(</a:t>
            </a:r>
            <a:r>
              <a:rPr lang="en-US" altLang="zh-CN" b="1" u="sng" dirty="0" err="1" smtClean="0">
                <a:solidFill>
                  <a:srgbClr val="FF66FF"/>
                </a:solidFill>
                <a:latin typeface="Times New Roman" pitchFamily="18" charset="0"/>
              </a:rPr>
              <a:t>notfull</a:t>
            </a:r>
            <a:r>
              <a:rPr lang="en-US" altLang="zh-CN" dirty="0" smtClean="0">
                <a:solidFill>
                  <a:srgbClr val="FFFF00"/>
                </a:solidFill>
                <a:latin typeface="Times New Roman" pitchFamily="18" charset="0"/>
              </a:rPr>
              <a:t>); //</a:t>
            </a:r>
            <a:r>
              <a:rPr lang="zh-CN" altLang="en-US" sz="1800" dirty="0" smtClean="0">
                <a:latin typeface="Times New Roman" pitchFamily="18" charset="0"/>
              </a:rPr>
              <a:t>产品数目</a:t>
            </a:r>
            <a:r>
              <a:rPr lang="zh-CN" altLang="en-US" sz="1800" dirty="0">
                <a:latin typeface="Times New Roman" pitchFamily="18" charset="0"/>
              </a:rPr>
              <a:t>达</a:t>
            </a:r>
            <a:r>
              <a:rPr lang="zh-CN" altLang="en-US" sz="1800" dirty="0" smtClean="0">
                <a:latin typeface="Times New Roman" pitchFamily="18" charset="0"/>
              </a:rPr>
              <a:t>到</a:t>
            </a:r>
            <a:r>
              <a:rPr lang="en-US" altLang="zh-CN" sz="1800" dirty="0" smtClean="0">
                <a:latin typeface="Times New Roman" pitchFamily="18" charset="0"/>
              </a:rPr>
              <a:t>N</a:t>
            </a:r>
            <a:r>
              <a:rPr lang="zh-CN" altLang="en-US" sz="1800" dirty="0" smtClean="0">
                <a:latin typeface="Times New Roman" pitchFamily="18" charset="0"/>
              </a:rPr>
              <a:t>时，</a:t>
            </a:r>
            <a:r>
              <a:rPr lang="zh-CN" altLang="en-US" sz="1800" dirty="0" smtClean="0">
                <a:solidFill>
                  <a:srgbClr val="FFFF00"/>
                </a:solidFill>
                <a:latin typeface="Times New Roman" pitchFamily="18" charset="0"/>
              </a:rPr>
              <a:t>调用进程挂起在</a:t>
            </a:r>
            <a:r>
              <a:rPr lang="en-US" altLang="zh-CN" sz="1800" b="1" u="sng" dirty="0" err="1" smtClean="0">
                <a:solidFill>
                  <a:srgbClr val="FFFF00"/>
                </a:solidFill>
                <a:latin typeface="Times New Roman" pitchFamily="18" charset="0"/>
              </a:rPr>
              <a:t>notfull</a:t>
            </a:r>
            <a:r>
              <a:rPr lang="zh-CN" altLang="en-US" sz="1800" dirty="0" smtClean="0">
                <a:solidFill>
                  <a:srgbClr val="FFFF00"/>
                </a:solidFill>
                <a:latin typeface="Times New Roman" pitchFamily="18" charset="0"/>
              </a:rPr>
              <a:t>上</a:t>
            </a:r>
            <a:r>
              <a:rPr lang="en-US" altLang="zh-CN" sz="1800" dirty="0" smtClean="0">
                <a:latin typeface="Times New Roman" pitchFamily="18" charset="0"/>
              </a:rPr>
              <a:t></a:t>
            </a:r>
            <a:r>
              <a:rPr lang="en-US" altLang="zh-CN" dirty="0" smtClean="0">
                <a:latin typeface="Times New Roman" pitchFamily="18" charset="0"/>
              </a:rPr>
              <a:t>      buffer[in] = x;</a:t>
            </a:r>
            <a:r>
              <a:rPr lang="en-US" altLang="zh-CN" dirty="0">
                <a:latin typeface="Times New Roman" pitchFamily="18" charset="0"/>
              </a:rPr>
              <a:t> </a:t>
            </a:r>
            <a:r>
              <a:rPr lang="en-US" altLang="zh-CN" sz="2000" dirty="0" smtClean="0">
                <a:solidFill>
                  <a:srgbClr val="99FF33"/>
                </a:solidFill>
                <a:latin typeface="Times New Roman" pitchFamily="18" charset="0"/>
              </a:rPr>
              <a:t>// </a:t>
            </a:r>
            <a:r>
              <a:rPr lang="zh-CN" altLang="en-US" sz="2000" dirty="0">
                <a:solidFill>
                  <a:srgbClr val="99FF33"/>
                </a:solidFill>
                <a:latin typeface="Times New Roman" pitchFamily="18" charset="0"/>
              </a:rPr>
              <a:t>共享变量</a:t>
            </a:r>
            <a:r>
              <a:rPr lang="en-US" altLang="zh-CN" sz="2000" b="1" u="sng" dirty="0">
                <a:solidFill>
                  <a:schemeClr val="tx2"/>
                </a:solidFill>
                <a:latin typeface="Times New Roman" pitchFamily="18" charset="0"/>
              </a:rPr>
              <a:t>in</a:t>
            </a:r>
            <a:r>
              <a:rPr lang="zh-CN" altLang="en-US" sz="2000" b="1" u="sng" dirty="0">
                <a:solidFill>
                  <a:schemeClr val="tx2"/>
                </a:solidFill>
                <a:latin typeface="Times New Roman" pitchFamily="18" charset="0"/>
              </a:rPr>
              <a:t>、</a:t>
            </a:r>
            <a:r>
              <a:rPr lang="en-US" altLang="zh-CN" sz="2000" b="1" u="sng" dirty="0" smtClean="0">
                <a:solidFill>
                  <a:schemeClr val="tx2"/>
                </a:solidFill>
                <a:latin typeface="Times New Roman" pitchFamily="18" charset="0"/>
              </a:rPr>
              <a:t>count</a:t>
            </a:r>
            <a:r>
              <a:rPr lang="zh-CN" altLang="en-US" sz="2000" b="1" u="sng" dirty="0" smtClean="0">
                <a:solidFill>
                  <a:srgbClr val="FF0000"/>
                </a:solidFill>
                <a:latin typeface="Times New Roman" pitchFamily="18" charset="0"/>
              </a:rPr>
              <a:t>不再</a:t>
            </a:r>
            <a:r>
              <a:rPr lang="zh-CN" altLang="en-US" sz="2000" b="1" u="sng" dirty="0">
                <a:solidFill>
                  <a:srgbClr val="FF0000"/>
                </a:solidFill>
                <a:latin typeface="Times New Roman" pitchFamily="18" charset="0"/>
              </a:rPr>
              <a:t>用</a:t>
            </a:r>
            <a:r>
              <a:rPr lang="en-US" altLang="zh-CN" sz="2000" b="1" dirty="0">
                <a:solidFill>
                  <a:srgbClr val="FF0000"/>
                </a:solidFill>
                <a:latin typeface="Times New Roman" pitchFamily="18" charset="0"/>
              </a:rPr>
              <a:t>wait</a:t>
            </a:r>
            <a:r>
              <a:rPr lang="zh-CN" altLang="en-US" sz="2000" b="1" dirty="0">
                <a:solidFill>
                  <a:srgbClr val="FF0000"/>
                </a:solidFill>
                <a:latin typeface="Times New Roman" pitchFamily="18" charset="0"/>
              </a:rPr>
              <a:t>与</a:t>
            </a:r>
            <a:r>
              <a:rPr lang="en-US" altLang="zh-CN" sz="2000" b="1" dirty="0" smtClean="0">
                <a:solidFill>
                  <a:srgbClr val="FF0000"/>
                </a:solidFill>
                <a:latin typeface="Times New Roman" pitchFamily="18" charset="0"/>
              </a:rPr>
              <a:t>signal</a:t>
            </a:r>
            <a:r>
              <a:rPr lang="zh-CN" altLang="en-US" sz="2000" dirty="0" smtClean="0">
                <a:solidFill>
                  <a:srgbClr val="99FF33"/>
                </a:solidFill>
                <a:latin typeface="Times New Roman" pitchFamily="18" charset="0"/>
              </a:rPr>
              <a:t>两个原语</a:t>
            </a:r>
            <a:endParaRPr lang="en-US" altLang="zh-CN" sz="2000" dirty="0">
              <a:solidFill>
                <a:srgbClr val="99FF33"/>
              </a:solidFill>
              <a:latin typeface="Times New Roman" pitchFamily="18" charset="0"/>
            </a:endParaRPr>
          </a:p>
          <a:p>
            <a:pPr eaLnBrk="1" hangingPunct="1">
              <a:lnSpc>
                <a:spcPct val="120000"/>
              </a:lnSpc>
              <a:spcBef>
                <a:spcPct val="0"/>
              </a:spcBef>
              <a:buClrTx/>
              <a:buSzTx/>
              <a:buFontTx/>
              <a:buNone/>
            </a:pPr>
            <a:r>
              <a:rPr lang="en-US" altLang="zh-CN" dirty="0">
                <a:solidFill>
                  <a:schemeClr val="tx2"/>
                </a:solidFill>
                <a:latin typeface="Times New Roman" pitchFamily="18" charset="0"/>
              </a:rPr>
              <a:t>         </a:t>
            </a:r>
            <a:r>
              <a:rPr lang="en-US" altLang="zh-CN" dirty="0">
                <a:solidFill>
                  <a:srgbClr val="FFCC00"/>
                </a:solidFill>
                <a:latin typeface="Times New Roman" pitchFamily="18" charset="0"/>
              </a:rPr>
              <a:t>in := (in+1) </a:t>
            </a:r>
            <a:r>
              <a:rPr lang="en-US" altLang="zh-CN" dirty="0" smtClean="0">
                <a:solidFill>
                  <a:srgbClr val="FFCC00"/>
                </a:solidFill>
                <a:latin typeface="Times New Roman" pitchFamily="18" charset="0"/>
              </a:rPr>
              <a:t>% N; </a:t>
            </a:r>
            <a:r>
              <a:rPr lang="en-US" altLang="zh-CN" sz="2100" dirty="0" smtClean="0">
                <a:latin typeface="Times New Roman" pitchFamily="18" charset="0"/>
              </a:rPr>
              <a:t> /*</a:t>
            </a:r>
            <a:r>
              <a:rPr lang="zh-CN" altLang="en-US" sz="2100" dirty="0" smtClean="0">
                <a:latin typeface="Times New Roman" pitchFamily="18" charset="0"/>
              </a:rPr>
              <a:t>无互斥</a:t>
            </a:r>
            <a:r>
              <a:rPr lang="zh-CN" altLang="en-US" sz="2100" b="1" dirty="0" smtClean="0">
                <a:solidFill>
                  <a:srgbClr val="FF0000"/>
                </a:solidFill>
                <a:latin typeface="Times New Roman" pitchFamily="18" charset="0"/>
              </a:rPr>
              <a:t>？</a:t>
            </a:r>
            <a:r>
              <a:rPr lang="zh-CN" altLang="en-US" sz="2100" dirty="0" smtClean="0">
                <a:latin typeface="Times New Roman" pitchFamily="18" charset="0"/>
              </a:rPr>
              <a:t>*</a:t>
            </a:r>
            <a:r>
              <a:rPr lang="en-US" altLang="zh-CN" sz="2100" dirty="0" smtClean="0">
                <a:latin typeface="Times New Roman" pitchFamily="18" charset="0"/>
              </a:rPr>
              <a:t>/</a:t>
            </a:r>
            <a:endParaRPr lang="en-US" altLang="zh-CN" sz="2100" dirty="0">
              <a:latin typeface="Times New Roman" pitchFamily="18" charset="0"/>
            </a:endParaRPr>
          </a:p>
          <a:p>
            <a:pPr eaLnBrk="1" hangingPunct="1">
              <a:lnSpc>
                <a:spcPct val="120000"/>
              </a:lnSpc>
              <a:spcBef>
                <a:spcPct val="0"/>
              </a:spcBef>
              <a:buClrTx/>
              <a:buSzTx/>
            </a:pPr>
            <a:r>
              <a:rPr lang="en-US" altLang="zh-CN" dirty="0">
                <a:solidFill>
                  <a:srgbClr val="FFCC00"/>
                </a:solidFill>
                <a:latin typeface="Times New Roman" pitchFamily="18" charset="0"/>
              </a:rPr>
              <a:t>         count </a:t>
            </a:r>
            <a:r>
              <a:rPr lang="en-US" altLang="zh-CN" dirty="0" smtClean="0">
                <a:solidFill>
                  <a:srgbClr val="FFCC00"/>
                </a:solidFill>
                <a:latin typeface="Times New Roman" pitchFamily="18" charset="0"/>
              </a:rPr>
              <a:t>= </a:t>
            </a:r>
            <a:r>
              <a:rPr lang="en-US" altLang="zh-CN" dirty="0">
                <a:solidFill>
                  <a:srgbClr val="FFCC00"/>
                </a:solidFill>
                <a:latin typeface="Times New Roman" pitchFamily="18" charset="0"/>
              </a:rPr>
              <a:t>count+1;</a:t>
            </a:r>
            <a:r>
              <a:rPr lang="en-US" altLang="zh-CN" sz="2100" dirty="0" smtClean="0">
                <a:latin typeface="Times New Roman" pitchFamily="18" charset="0"/>
              </a:rPr>
              <a:t>  </a:t>
            </a:r>
            <a:r>
              <a:rPr lang="en-US" altLang="zh-CN" sz="2100" dirty="0">
                <a:latin typeface="Times New Roman" pitchFamily="18" charset="0"/>
              </a:rPr>
              <a:t>/*</a:t>
            </a:r>
            <a:r>
              <a:rPr lang="zh-CN" altLang="en-US" sz="2100" dirty="0">
                <a:latin typeface="Times New Roman" pitchFamily="18" charset="0"/>
              </a:rPr>
              <a:t>无互斥</a:t>
            </a:r>
            <a:r>
              <a:rPr lang="zh-CN" altLang="en-US" sz="2100" b="1" dirty="0">
                <a:solidFill>
                  <a:srgbClr val="FF0000"/>
                </a:solidFill>
                <a:latin typeface="Times New Roman" pitchFamily="18" charset="0"/>
              </a:rPr>
              <a:t>？</a:t>
            </a:r>
            <a:r>
              <a:rPr lang="zh-CN" altLang="en-US" sz="2100" dirty="0">
                <a:latin typeface="Times New Roman" pitchFamily="18" charset="0"/>
              </a:rPr>
              <a:t>*</a:t>
            </a:r>
            <a:r>
              <a:rPr lang="en-US" altLang="zh-CN" sz="2100" dirty="0" smtClean="0">
                <a:latin typeface="Times New Roman" pitchFamily="18" charset="0"/>
              </a:rPr>
              <a:t>/</a:t>
            </a:r>
            <a:endParaRPr lang="en-US" altLang="zh-CN" dirty="0">
              <a:solidFill>
                <a:srgbClr val="FFCC00"/>
              </a:solidFill>
              <a:latin typeface="Times New Roman" pitchFamily="18" charset="0"/>
            </a:endParaRPr>
          </a:p>
          <a:p>
            <a:pPr eaLnBrk="1" hangingPunct="1">
              <a:lnSpc>
                <a:spcPct val="120000"/>
              </a:lnSpc>
              <a:spcBef>
                <a:spcPct val="0"/>
              </a:spcBef>
              <a:buClrTx/>
              <a:buSzTx/>
              <a:buFontTx/>
              <a:buNone/>
            </a:pPr>
            <a:r>
              <a:rPr lang="en-US" altLang="zh-CN" dirty="0">
                <a:latin typeface="Times New Roman" pitchFamily="18" charset="0"/>
              </a:rPr>
              <a:t>         </a:t>
            </a:r>
            <a:r>
              <a:rPr lang="en-US" altLang="zh-CN" dirty="0" err="1">
                <a:solidFill>
                  <a:srgbClr val="FFFF00"/>
                </a:solidFill>
                <a:latin typeface="Times New Roman" pitchFamily="18" charset="0"/>
              </a:rPr>
              <a:t>csignal</a:t>
            </a:r>
            <a:r>
              <a:rPr lang="en-US" altLang="zh-CN" dirty="0">
                <a:solidFill>
                  <a:srgbClr val="FFFF00"/>
                </a:solidFill>
                <a:latin typeface="Times New Roman" pitchFamily="18" charset="0"/>
              </a:rPr>
              <a:t>(</a:t>
            </a:r>
            <a:r>
              <a:rPr lang="en-US" altLang="zh-CN" b="1" u="sng" dirty="0" err="1">
                <a:solidFill>
                  <a:srgbClr val="F38635"/>
                </a:solidFill>
                <a:latin typeface="Times New Roman" pitchFamily="18" charset="0"/>
              </a:rPr>
              <a:t>notempty</a:t>
            </a:r>
            <a:r>
              <a:rPr lang="en-US" altLang="zh-CN" dirty="0">
                <a:solidFill>
                  <a:srgbClr val="FFFF00"/>
                </a:solidFill>
                <a:latin typeface="Times New Roman" pitchFamily="18" charset="0"/>
              </a:rPr>
              <a:t>); </a:t>
            </a:r>
            <a:r>
              <a:rPr lang="en-US" altLang="zh-CN" sz="1800" dirty="0">
                <a:solidFill>
                  <a:srgbClr val="FFFF00"/>
                </a:solidFill>
                <a:latin typeface="Times New Roman" pitchFamily="18" charset="0"/>
              </a:rPr>
              <a:t>//</a:t>
            </a:r>
            <a:r>
              <a:rPr lang="zh-CN" altLang="en-US" sz="1800" b="1" dirty="0">
                <a:solidFill>
                  <a:srgbClr val="FFFF00"/>
                </a:solidFill>
                <a:latin typeface="Times New Roman" pitchFamily="18" charset="0"/>
              </a:rPr>
              <a:t>唤醒</a:t>
            </a:r>
            <a:r>
              <a:rPr lang="zh-CN" altLang="en-US" sz="1800" dirty="0">
                <a:latin typeface="Times New Roman" pitchFamily="18" charset="0"/>
              </a:rPr>
              <a:t>因执行</a:t>
            </a:r>
            <a:r>
              <a:rPr lang="en-US" altLang="zh-CN" sz="1800" dirty="0" err="1">
                <a:latin typeface="Times New Roman" pitchFamily="18" charset="0"/>
              </a:rPr>
              <a:t>cwait</a:t>
            </a:r>
            <a:r>
              <a:rPr lang="en-US" altLang="zh-CN" sz="1800" dirty="0">
                <a:latin typeface="Times New Roman" pitchFamily="18" charset="0"/>
              </a:rPr>
              <a:t>(</a:t>
            </a:r>
            <a:r>
              <a:rPr lang="en-US" altLang="zh-CN" sz="1800" dirty="0" err="1">
                <a:latin typeface="Times New Roman" pitchFamily="18" charset="0"/>
              </a:rPr>
              <a:t>notempty</a:t>
            </a:r>
            <a:r>
              <a:rPr lang="en-US" altLang="zh-CN" sz="1800" dirty="0">
                <a:latin typeface="Times New Roman" pitchFamily="18" charset="0"/>
              </a:rPr>
              <a:t>)</a:t>
            </a:r>
            <a:r>
              <a:rPr lang="zh-CN" altLang="en-US" sz="1800" dirty="0">
                <a:latin typeface="Times New Roman" pitchFamily="18" charset="0"/>
              </a:rPr>
              <a:t>而挂起在</a:t>
            </a:r>
            <a:r>
              <a:rPr lang="en-US" altLang="zh-CN" sz="1800" b="1" u="sng" dirty="0" err="1">
                <a:latin typeface="Times New Roman" pitchFamily="18" charset="0"/>
              </a:rPr>
              <a:t>notempty</a:t>
            </a:r>
            <a:r>
              <a:rPr lang="zh-CN" altLang="en-US" sz="1800" dirty="0">
                <a:latin typeface="Times New Roman" pitchFamily="18" charset="0"/>
              </a:rPr>
              <a:t>上的</a:t>
            </a:r>
            <a:r>
              <a:rPr lang="zh-CN" altLang="en-US" sz="1800" dirty="0">
                <a:solidFill>
                  <a:srgbClr val="FFFF00"/>
                </a:solidFill>
                <a:latin typeface="Times New Roman" pitchFamily="18" charset="0"/>
              </a:rPr>
              <a:t>进程。</a:t>
            </a:r>
            <a:r>
              <a:rPr lang="en-US" altLang="zh-CN" sz="1800" dirty="0" smtClean="0">
                <a:solidFill>
                  <a:srgbClr val="FFFF00"/>
                </a:solidFill>
                <a:latin typeface="Times New Roman" pitchFamily="18" charset="0"/>
              </a:rPr>
              <a:t>   </a:t>
            </a:r>
            <a:r>
              <a:rPr lang="en-US" altLang="zh-CN" dirty="0" smtClean="0">
                <a:latin typeface="Times New Roman" pitchFamily="18" charset="0"/>
              </a:rPr>
              <a:t>} // put( )  </a:t>
            </a:r>
            <a:endParaRPr lang="en-US" altLang="zh-CN" dirty="0">
              <a:latin typeface="Times New Roman" pitchFamily="18" charset="0"/>
            </a:endParaRPr>
          </a:p>
        </p:txBody>
      </p:sp>
      <p:sp>
        <p:nvSpPr>
          <p:cNvPr id="2" name="左大括号 1"/>
          <p:cNvSpPr/>
          <p:nvPr/>
        </p:nvSpPr>
        <p:spPr bwMode="auto">
          <a:xfrm>
            <a:off x="539552" y="4221088"/>
            <a:ext cx="360040" cy="792088"/>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 name="左大括号 2"/>
          <p:cNvSpPr/>
          <p:nvPr/>
        </p:nvSpPr>
        <p:spPr bwMode="auto">
          <a:xfrm>
            <a:off x="395536" y="2996952"/>
            <a:ext cx="189735" cy="2880320"/>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右大括号 6"/>
          <p:cNvSpPr/>
          <p:nvPr/>
        </p:nvSpPr>
        <p:spPr bwMode="auto">
          <a:xfrm>
            <a:off x="2987824" y="1268760"/>
            <a:ext cx="288032" cy="691286"/>
          </a:xfrm>
          <a:prstGeom prst="rightBrace">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TextBox 7"/>
          <p:cNvSpPr txBox="1"/>
          <p:nvPr/>
        </p:nvSpPr>
        <p:spPr>
          <a:xfrm>
            <a:off x="3491880" y="1328171"/>
            <a:ext cx="3923929" cy="572464"/>
          </a:xfrm>
          <a:prstGeom prst="rect">
            <a:avLst/>
          </a:prstGeom>
          <a:noFill/>
        </p:spPr>
        <p:txBody>
          <a:bodyPr wrap="square" rtlCol="0">
            <a:spAutoFit/>
          </a:bodyPr>
          <a:lstStyle/>
          <a:p>
            <a:r>
              <a:rPr lang="zh-CN" altLang="en-US" b="1" dirty="0" smtClean="0">
                <a:latin typeface="Times New Roman" pitchFamily="18" charset="0"/>
              </a:rPr>
              <a:t>同前  记录型信号量</a:t>
            </a:r>
            <a:endParaRPr lang="zh-CN" altLang="en-US" b="1" dirty="0">
              <a:latin typeface="Times New Roman" pitchFamily="18" charset="0"/>
            </a:endParaRPr>
          </a:p>
        </p:txBody>
      </p:sp>
    </p:spTree>
    <p:extLst>
      <p:ext uri="{BB962C8B-B14F-4D97-AF65-F5344CB8AC3E}">
        <p14:creationId xmlns:p14="http://schemas.microsoft.com/office/powerpoint/2010/main" val="3484602591"/>
      </p:ext>
    </p:extLst>
  </p:cSld>
  <p:clrMapOvr>
    <a:masterClrMapping/>
  </p:clrMapOvr>
  <p:transition>
    <p:pull dir="rd"/>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DD2E750-004E-4B61-BF69-D098D43AB7E0}" type="datetime8">
              <a:rPr kumimoji="0" lang="zh-CN" altLang="en-US" sz="1400" smtClean="0"/>
              <a:t>2022年3月16日12时44分</a:t>
            </a:fld>
            <a:endParaRPr kumimoji="0" lang="en-US" altLang="zh-CN" sz="1400" smtClean="0"/>
          </a:p>
        </p:txBody>
      </p:sp>
      <p:sp>
        <p:nvSpPr>
          <p:cNvPr id="1658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65892" name="Text Box 4"/>
          <p:cNvSpPr txBox="1">
            <a:spLocks noChangeArrowheads="1"/>
          </p:cNvSpPr>
          <p:nvPr/>
        </p:nvSpPr>
        <p:spPr bwMode="auto">
          <a:xfrm>
            <a:off x="990600" y="838200"/>
            <a:ext cx="5277407"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20000"/>
              </a:lnSpc>
              <a:spcBef>
                <a:spcPct val="0"/>
              </a:spcBef>
              <a:buClrTx/>
              <a:buSzTx/>
            </a:pPr>
            <a:r>
              <a:rPr lang="en-US" altLang="zh-CN" dirty="0">
                <a:latin typeface="Times New Roman" pitchFamily="18" charset="0"/>
              </a:rPr>
              <a:t> </a:t>
            </a:r>
            <a:r>
              <a:rPr lang="en-US" altLang="zh-CN" dirty="0" smtClean="0">
                <a:latin typeface="Times New Roman" pitchFamily="18" charset="0"/>
              </a:rPr>
              <a:t>void </a:t>
            </a:r>
            <a:r>
              <a:rPr lang="en-US" altLang="zh-CN" b="1" dirty="0" smtClean="0">
                <a:solidFill>
                  <a:srgbClr val="FF0000"/>
                </a:solidFill>
                <a:latin typeface="Times New Roman" pitchFamily="18" charset="0"/>
              </a:rPr>
              <a:t>get</a:t>
            </a:r>
            <a:r>
              <a:rPr lang="en-US" altLang="zh-CN" dirty="0" smtClean="0">
                <a:solidFill>
                  <a:srgbClr val="FF0000"/>
                </a:solidFill>
                <a:latin typeface="Times New Roman" pitchFamily="18" charset="0"/>
              </a:rPr>
              <a:t>(item x ) </a:t>
            </a:r>
            <a:r>
              <a:rPr lang="en-US" altLang="zh-CN" dirty="0" smtClean="0">
                <a:latin typeface="Times New Roman" pitchFamily="18" charset="0"/>
              </a:rPr>
              <a:t>{</a:t>
            </a:r>
            <a:endParaRPr lang="en-US" altLang="zh-CN" dirty="0">
              <a:latin typeface="Times New Roman" pitchFamily="18" charset="0"/>
            </a:endParaRPr>
          </a:p>
          <a:p>
            <a:pPr eaLnBrk="1" hangingPunct="1">
              <a:lnSpc>
                <a:spcPct val="120000"/>
              </a:lnSpc>
              <a:spcBef>
                <a:spcPct val="0"/>
              </a:spcBef>
              <a:buClrTx/>
              <a:buSzTx/>
            </a:pPr>
            <a:r>
              <a:rPr lang="en-US" altLang="zh-CN" dirty="0" smtClean="0">
                <a:latin typeface="Times New Roman" pitchFamily="18" charset="0"/>
              </a:rPr>
              <a:t>        if (count</a:t>
            </a:r>
            <a:r>
              <a:rPr lang="en-US" altLang="zh-CN" dirty="0">
                <a:latin typeface="Times New Roman" pitchFamily="18" charset="0"/>
              </a:rPr>
              <a:t>≤</a:t>
            </a:r>
            <a:r>
              <a:rPr lang="en-US" altLang="zh-CN" dirty="0" smtClean="0">
                <a:latin typeface="Times New Roman" pitchFamily="18" charset="0"/>
              </a:rPr>
              <a:t>0)  </a:t>
            </a:r>
            <a:r>
              <a:rPr lang="en-US" altLang="zh-CN" dirty="0" err="1" smtClean="0">
                <a:latin typeface="Times New Roman" pitchFamily="18" charset="0"/>
              </a:rPr>
              <a:t>cwait</a:t>
            </a:r>
            <a:r>
              <a:rPr lang="en-US" altLang="zh-CN" dirty="0" smtClean="0">
                <a:latin typeface="Times New Roman" pitchFamily="18" charset="0"/>
              </a:rPr>
              <a:t>(</a:t>
            </a:r>
            <a:r>
              <a:rPr lang="en-US" altLang="zh-CN" b="1" u="sng" dirty="0" err="1">
                <a:solidFill>
                  <a:srgbClr val="F38635"/>
                </a:solidFill>
                <a:latin typeface="Times New Roman" pitchFamily="18" charset="0"/>
              </a:rPr>
              <a:t>notempty</a:t>
            </a:r>
            <a:r>
              <a:rPr lang="en-US" altLang="zh-CN" dirty="0" smtClean="0">
                <a:latin typeface="Times New Roman" pitchFamily="18" charset="0"/>
              </a:rPr>
              <a:t>);</a:t>
            </a:r>
            <a:r>
              <a:rPr lang="en-US" altLang="zh-CN" dirty="0">
                <a:latin typeface="Times New Roman" pitchFamily="18" charset="0"/>
              </a:rPr>
              <a:t></a:t>
            </a:r>
          </a:p>
          <a:p>
            <a:pPr eaLnBrk="1" hangingPunct="1">
              <a:lnSpc>
                <a:spcPct val="120000"/>
              </a:lnSpc>
              <a:spcBef>
                <a:spcPct val="0"/>
              </a:spcBef>
              <a:buClrTx/>
              <a:buSzTx/>
            </a:pPr>
            <a:r>
              <a:rPr lang="en-US" altLang="zh-CN" dirty="0">
                <a:latin typeface="Times New Roman" pitchFamily="18" charset="0"/>
              </a:rPr>
              <a:t>        x</a:t>
            </a:r>
            <a:r>
              <a:rPr lang="en-US" altLang="zh-CN" dirty="0" smtClean="0">
                <a:latin typeface="Times New Roman" pitchFamily="18" charset="0"/>
              </a:rPr>
              <a:t> = buffer[out];</a:t>
            </a:r>
            <a:r>
              <a:rPr lang="en-US" altLang="zh-CN" dirty="0">
                <a:latin typeface="Times New Roman" pitchFamily="18" charset="0"/>
              </a:rPr>
              <a:t></a:t>
            </a:r>
          </a:p>
          <a:p>
            <a:pPr eaLnBrk="1" hangingPunct="1">
              <a:lnSpc>
                <a:spcPct val="120000"/>
              </a:lnSpc>
              <a:spcBef>
                <a:spcPct val="0"/>
              </a:spcBef>
              <a:buClrTx/>
              <a:buSzTx/>
            </a:pPr>
            <a:r>
              <a:rPr lang="en-US" altLang="zh-CN" dirty="0">
                <a:latin typeface="Times New Roman" pitchFamily="18" charset="0"/>
              </a:rPr>
              <a:t>        </a:t>
            </a:r>
            <a:r>
              <a:rPr lang="en-US" altLang="zh-CN" dirty="0">
                <a:solidFill>
                  <a:srgbClr val="FFCC00"/>
                </a:solidFill>
                <a:latin typeface="Times New Roman" pitchFamily="18" charset="0"/>
              </a:rPr>
              <a:t>out </a:t>
            </a:r>
            <a:r>
              <a:rPr lang="en-US" altLang="zh-CN" dirty="0" smtClean="0">
                <a:solidFill>
                  <a:srgbClr val="FFCC00"/>
                </a:solidFill>
                <a:latin typeface="Times New Roman" pitchFamily="18" charset="0"/>
              </a:rPr>
              <a:t> = </a:t>
            </a:r>
            <a:r>
              <a:rPr lang="en-US" altLang="zh-CN" dirty="0">
                <a:solidFill>
                  <a:srgbClr val="FFCC00"/>
                </a:solidFill>
                <a:latin typeface="Times New Roman" pitchFamily="18" charset="0"/>
              </a:rPr>
              <a:t>(out+1) % </a:t>
            </a:r>
            <a:r>
              <a:rPr lang="en-US" altLang="zh-CN" dirty="0" smtClean="0">
                <a:solidFill>
                  <a:srgbClr val="FFCC00"/>
                </a:solidFill>
                <a:latin typeface="Times New Roman" pitchFamily="18" charset="0"/>
              </a:rPr>
              <a:t>N;</a:t>
            </a:r>
            <a:r>
              <a:rPr lang="en-US" altLang="zh-CN" dirty="0">
                <a:solidFill>
                  <a:srgbClr val="FFCC00"/>
                </a:solidFill>
                <a:latin typeface="Times New Roman" pitchFamily="18" charset="0"/>
              </a:rPr>
              <a:t></a:t>
            </a:r>
          </a:p>
          <a:p>
            <a:pPr eaLnBrk="1" hangingPunct="1">
              <a:lnSpc>
                <a:spcPct val="120000"/>
              </a:lnSpc>
              <a:spcBef>
                <a:spcPct val="0"/>
              </a:spcBef>
              <a:buClrTx/>
              <a:buSzTx/>
            </a:pPr>
            <a:r>
              <a:rPr lang="en-US" altLang="zh-CN" dirty="0">
                <a:solidFill>
                  <a:srgbClr val="FFCC00"/>
                </a:solidFill>
                <a:latin typeface="Times New Roman" pitchFamily="18" charset="0"/>
              </a:rPr>
              <a:t>        count </a:t>
            </a:r>
            <a:r>
              <a:rPr lang="en-US" altLang="zh-CN" dirty="0" smtClean="0">
                <a:solidFill>
                  <a:srgbClr val="FFCC00"/>
                </a:solidFill>
                <a:latin typeface="Times New Roman" pitchFamily="18" charset="0"/>
              </a:rPr>
              <a:t>= </a:t>
            </a:r>
            <a:r>
              <a:rPr lang="en-US" altLang="zh-CN" dirty="0">
                <a:solidFill>
                  <a:srgbClr val="FFCC00"/>
                </a:solidFill>
                <a:latin typeface="Times New Roman" pitchFamily="18" charset="0"/>
              </a:rPr>
              <a:t>count-1;</a:t>
            </a:r>
          </a:p>
          <a:p>
            <a:pPr eaLnBrk="1" hangingPunct="1">
              <a:lnSpc>
                <a:spcPct val="120000"/>
              </a:lnSpc>
              <a:spcBef>
                <a:spcPct val="0"/>
              </a:spcBef>
              <a:buClrTx/>
              <a:buSzTx/>
            </a:pPr>
            <a:r>
              <a:rPr lang="en-US" altLang="zh-CN" dirty="0">
                <a:latin typeface="Times New Roman" pitchFamily="18" charset="0"/>
              </a:rPr>
              <a:t>        </a:t>
            </a:r>
            <a:r>
              <a:rPr lang="en-US" altLang="zh-CN" dirty="0" err="1" smtClean="0">
                <a:latin typeface="Times New Roman" pitchFamily="18" charset="0"/>
              </a:rPr>
              <a:t>csignal</a:t>
            </a:r>
            <a:r>
              <a:rPr lang="en-US" altLang="zh-CN" dirty="0" smtClean="0">
                <a:latin typeface="Times New Roman" pitchFamily="18" charset="0"/>
              </a:rPr>
              <a:t>(</a:t>
            </a:r>
            <a:r>
              <a:rPr lang="en-US" altLang="zh-CN" b="1" u="sng" dirty="0" err="1">
                <a:solidFill>
                  <a:srgbClr val="FF66FF"/>
                </a:solidFill>
                <a:latin typeface="Times New Roman" pitchFamily="18" charset="0"/>
              </a:rPr>
              <a:t>notfull</a:t>
            </a:r>
            <a:r>
              <a:rPr lang="en-US" altLang="zh-CN" dirty="0" smtClean="0">
                <a:latin typeface="Times New Roman" pitchFamily="18" charset="0"/>
              </a:rPr>
              <a:t>);</a:t>
            </a:r>
            <a:r>
              <a:rPr lang="en-US" altLang="zh-CN" dirty="0">
                <a:latin typeface="Times New Roman" pitchFamily="18" charset="0"/>
              </a:rPr>
              <a:t></a:t>
            </a:r>
          </a:p>
          <a:p>
            <a:pPr eaLnBrk="1" hangingPunct="1">
              <a:lnSpc>
                <a:spcPct val="120000"/>
              </a:lnSpc>
              <a:spcBef>
                <a:spcPct val="0"/>
              </a:spcBef>
              <a:buClrTx/>
              <a:buSzTx/>
            </a:pPr>
            <a:r>
              <a:rPr lang="en-US" altLang="zh-CN" dirty="0" smtClean="0">
                <a:latin typeface="Times New Roman" pitchFamily="18" charset="0"/>
              </a:rPr>
              <a:t> }  // get()    </a:t>
            </a:r>
          </a:p>
          <a:p>
            <a:pPr eaLnBrk="1" hangingPunct="1">
              <a:lnSpc>
                <a:spcPct val="120000"/>
              </a:lnSpc>
              <a:spcBef>
                <a:spcPct val="0"/>
              </a:spcBef>
              <a:buClrTx/>
              <a:buSzTx/>
            </a:pPr>
            <a:r>
              <a:rPr lang="en-US" altLang="zh-CN" dirty="0" smtClean="0">
                <a:latin typeface="Times New Roman" pitchFamily="18" charset="0"/>
              </a:rPr>
              <a:t>{  </a:t>
            </a:r>
            <a:r>
              <a:rPr lang="en-US" altLang="zh-CN" dirty="0" smtClean="0">
                <a:solidFill>
                  <a:srgbClr val="FF66FF"/>
                </a:solidFill>
                <a:latin typeface="Times New Roman" pitchFamily="18" charset="0"/>
              </a:rPr>
              <a:t>in = 0;  out = 0</a:t>
            </a:r>
            <a:r>
              <a:rPr lang="en-US" altLang="zh-CN" dirty="0">
                <a:solidFill>
                  <a:srgbClr val="FF66FF"/>
                </a:solidFill>
                <a:latin typeface="Times New Roman" pitchFamily="18" charset="0"/>
              </a:rPr>
              <a:t>;   count:=0  </a:t>
            </a:r>
            <a:r>
              <a:rPr lang="en-US" altLang="zh-CN" dirty="0">
                <a:latin typeface="Times New Roman" pitchFamily="18" charset="0"/>
              </a:rPr>
              <a:t>}</a:t>
            </a:r>
            <a:r>
              <a:rPr lang="en-US" altLang="zh-CN" dirty="0" smtClean="0">
                <a:latin typeface="Times New Roman" pitchFamily="18" charset="0"/>
              </a:rPr>
              <a:t> // </a:t>
            </a:r>
            <a:r>
              <a:rPr lang="zh-CN" altLang="en-US" dirty="0" smtClean="0">
                <a:latin typeface="Times New Roman" pitchFamily="18" charset="0"/>
              </a:rPr>
              <a:t>初始化</a:t>
            </a:r>
            <a:endParaRPr lang="en-US" altLang="zh-CN" dirty="0" smtClean="0">
              <a:latin typeface="Times New Roman" pitchFamily="18" charset="0"/>
            </a:endParaRPr>
          </a:p>
          <a:p>
            <a:pPr eaLnBrk="1" hangingPunct="1">
              <a:lnSpc>
                <a:spcPct val="120000"/>
              </a:lnSpc>
              <a:spcBef>
                <a:spcPct val="0"/>
              </a:spcBef>
              <a:buClrTx/>
              <a:buSzTx/>
            </a:pPr>
            <a:r>
              <a:rPr lang="en-US" altLang="zh-CN" dirty="0" smtClean="0">
                <a:latin typeface="Times New Roman" pitchFamily="18" charset="0"/>
              </a:rPr>
              <a:t>}  PC; </a:t>
            </a:r>
            <a:endParaRPr lang="en-US" altLang="zh-CN" dirty="0">
              <a:latin typeface="Times New Roman" pitchFamily="18" charset="0"/>
            </a:endParaRPr>
          </a:p>
        </p:txBody>
      </p:sp>
      <p:sp>
        <p:nvSpPr>
          <p:cNvPr id="5" name="左大括号 4"/>
          <p:cNvSpPr/>
          <p:nvPr/>
        </p:nvSpPr>
        <p:spPr bwMode="auto">
          <a:xfrm>
            <a:off x="827584" y="980728"/>
            <a:ext cx="372891" cy="3024336"/>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98755740"/>
      </p:ext>
    </p:extLst>
  </p:cSld>
  <p:clrMapOvr>
    <a:masterClrMapping/>
  </p:clrMapOvr>
  <p:transition>
    <p:pull dir="rd"/>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5F1A0818-6409-47A3-B018-A55E61AFF00A}" type="datetime8">
              <a:rPr kumimoji="0" lang="zh-CN" altLang="en-US" sz="1400" smtClean="0"/>
              <a:t>2022年3月16日12时44分</a:t>
            </a:fld>
            <a:endParaRPr kumimoji="0" lang="en-US" altLang="zh-CN" sz="1400" smtClean="0"/>
          </a:p>
        </p:txBody>
      </p:sp>
      <p:sp>
        <p:nvSpPr>
          <p:cNvPr id="1669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66916" name="Text Box 4"/>
          <p:cNvSpPr txBox="1">
            <a:spLocks noChangeArrowheads="1"/>
          </p:cNvSpPr>
          <p:nvPr/>
        </p:nvSpPr>
        <p:spPr bwMode="auto">
          <a:xfrm>
            <a:off x="846659" y="44949"/>
            <a:ext cx="7559675"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40000"/>
              </a:lnSpc>
              <a:spcBef>
                <a:spcPct val="0"/>
              </a:spcBef>
              <a:buClrTx/>
              <a:buSzTx/>
              <a:buFontTx/>
              <a:buNone/>
            </a:pPr>
            <a:r>
              <a:rPr lang="zh-CN" altLang="en-US" dirty="0" smtClean="0">
                <a:latin typeface="Times New Roman" pitchFamily="18" charset="0"/>
              </a:rPr>
              <a:t>生</a:t>
            </a:r>
            <a:r>
              <a:rPr lang="zh-CN" altLang="en-US" dirty="0">
                <a:latin typeface="Times New Roman" pitchFamily="18" charset="0"/>
              </a:rPr>
              <a:t>产者和消费者可描述为： </a:t>
            </a:r>
          </a:p>
        </p:txBody>
      </p:sp>
      <p:sp>
        <p:nvSpPr>
          <p:cNvPr id="166917" name="Text Box 5"/>
          <p:cNvSpPr txBox="1">
            <a:spLocks noChangeArrowheads="1"/>
          </p:cNvSpPr>
          <p:nvPr/>
        </p:nvSpPr>
        <p:spPr bwMode="auto">
          <a:xfrm>
            <a:off x="750056" y="593497"/>
            <a:ext cx="4326000" cy="594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300" b="1" dirty="0" smtClean="0">
                <a:latin typeface="Times New Roman" pitchFamily="18" charset="0"/>
              </a:rPr>
              <a:t>void producer</a:t>
            </a:r>
            <a:r>
              <a:rPr lang="en-US" altLang="zh-CN" sz="2300" dirty="0" smtClean="0">
                <a:latin typeface="Times New Roman" pitchFamily="18" charset="0"/>
              </a:rPr>
              <a:t>( ) {</a:t>
            </a:r>
            <a:endParaRPr lang="en-US" altLang="zh-CN" sz="2300" dirty="0">
              <a:latin typeface="Times New Roman" pitchFamily="18" charset="0"/>
            </a:endParaRPr>
          </a:p>
          <a:p>
            <a:pPr eaLnBrk="1" hangingPunct="1">
              <a:lnSpc>
                <a:spcPct val="100000"/>
              </a:lnSpc>
              <a:spcBef>
                <a:spcPct val="0"/>
              </a:spcBef>
              <a:buClrTx/>
              <a:buSzTx/>
              <a:buFontTx/>
              <a:buNone/>
            </a:pPr>
            <a:r>
              <a:rPr lang="en-US" altLang="zh-CN" sz="2200" b="1" dirty="0" smtClean="0">
                <a:latin typeface="Times New Roman" pitchFamily="18" charset="0"/>
              </a:rPr>
              <a:t>   item x; </a:t>
            </a:r>
          </a:p>
          <a:p>
            <a:pPr eaLnBrk="1" hangingPunct="1">
              <a:lnSpc>
                <a:spcPct val="100000"/>
              </a:lnSpc>
              <a:spcBef>
                <a:spcPct val="0"/>
              </a:spcBef>
              <a:buClrTx/>
              <a:buSzTx/>
              <a:buFontTx/>
              <a:buNone/>
            </a:pPr>
            <a:r>
              <a:rPr lang="en-US" altLang="zh-CN" sz="2200" b="1" dirty="0" smtClean="0">
                <a:latin typeface="Times New Roman" pitchFamily="18" charset="0"/>
              </a:rPr>
              <a:t>   while (TRUE) {</a:t>
            </a:r>
          </a:p>
          <a:p>
            <a:pPr eaLnBrk="1" hangingPunct="1">
              <a:lnSpc>
                <a:spcPct val="100000"/>
              </a:lnSpc>
              <a:spcBef>
                <a:spcPct val="0"/>
              </a:spcBef>
              <a:buClrTx/>
              <a:buSzTx/>
              <a:buFontTx/>
              <a:buNone/>
            </a:pPr>
            <a:r>
              <a:rPr lang="en-US" altLang="zh-CN" sz="2200" b="1" dirty="0">
                <a:latin typeface="Times New Roman" pitchFamily="18" charset="0"/>
              </a:rPr>
              <a:t> </a:t>
            </a:r>
            <a:r>
              <a:rPr lang="en-US" altLang="zh-CN" sz="2200" b="1" dirty="0" smtClean="0">
                <a:latin typeface="Times New Roman" pitchFamily="18" charset="0"/>
              </a:rPr>
              <a:t>     …           </a:t>
            </a:r>
          </a:p>
          <a:p>
            <a:pPr eaLnBrk="1" hangingPunct="1">
              <a:lnSpc>
                <a:spcPct val="100000"/>
              </a:lnSpc>
              <a:spcBef>
                <a:spcPct val="0"/>
              </a:spcBef>
              <a:buClrTx/>
              <a:buSzTx/>
              <a:buFontTx/>
              <a:buNone/>
            </a:pPr>
            <a:r>
              <a:rPr lang="en-US" altLang="zh-CN" sz="2200" b="1" dirty="0" smtClean="0">
                <a:solidFill>
                  <a:schemeClr val="tx2"/>
                </a:solidFill>
                <a:latin typeface="Times New Roman" pitchFamily="18" charset="0"/>
              </a:rPr>
              <a:t>      produce </a:t>
            </a:r>
            <a:r>
              <a:rPr lang="en-US" altLang="zh-CN" sz="2200" b="1" dirty="0">
                <a:solidFill>
                  <a:schemeClr val="tx2"/>
                </a:solidFill>
                <a:latin typeface="Times New Roman" pitchFamily="18" charset="0"/>
              </a:rPr>
              <a:t>an item in </a:t>
            </a:r>
            <a:r>
              <a:rPr lang="en-US" altLang="zh-CN" sz="2200" b="1" dirty="0" err="1" smtClean="0">
                <a:solidFill>
                  <a:schemeClr val="tx2"/>
                </a:solidFill>
                <a:latin typeface="Times New Roman" pitchFamily="18" charset="0"/>
              </a:rPr>
              <a:t>next_p</a:t>
            </a:r>
            <a:r>
              <a:rPr lang="en-US" altLang="zh-CN" sz="2200" b="1" dirty="0" smtClean="0">
                <a:solidFill>
                  <a:schemeClr val="tx2"/>
                </a:solidFill>
                <a:latin typeface="Times New Roman" pitchFamily="18" charset="0"/>
              </a:rPr>
              <a:t>;</a:t>
            </a:r>
          </a:p>
          <a:p>
            <a:pPr eaLnBrk="1" hangingPunct="1">
              <a:lnSpc>
                <a:spcPct val="100000"/>
              </a:lnSpc>
              <a:spcBef>
                <a:spcPct val="0"/>
              </a:spcBef>
              <a:buClrTx/>
              <a:buSzTx/>
              <a:buFontTx/>
              <a:buNone/>
            </a:pPr>
            <a:r>
              <a:rPr lang="en-US" altLang="zh-CN" sz="2200" b="1" dirty="0">
                <a:solidFill>
                  <a:schemeClr val="tx2"/>
                </a:solidFill>
                <a:latin typeface="Times New Roman" pitchFamily="18" charset="0"/>
              </a:rPr>
              <a:t> </a:t>
            </a:r>
            <a:r>
              <a:rPr lang="en-US" altLang="zh-CN" sz="2200" b="1" dirty="0" smtClean="0">
                <a:solidFill>
                  <a:schemeClr val="tx2"/>
                </a:solidFill>
                <a:latin typeface="Times New Roman" pitchFamily="18" charset="0"/>
              </a:rPr>
              <a:t>     </a:t>
            </a:r>
            <a:r>
              <a:rPr lang="en-US" altLang="zh-CN" sz="2200" b="1" dirty="0" err="1" smtClean="0">
                <a:solidFill>
                  <a:schemeClr val="tx2"/>
                </a:solidFill>
                <a:latin typeface="Times New Roman" pitchFamily="18" charset="0"/>
              </a:rPr>
              <a:t>PC.</a:t>
            </a:r>
            <a:r>
              <a:rPr lang="en-US" altLang="zh-CN" sz="2200" b="1" dirty="0" err="1" smtClean="0">
                <a:solidFill>
                  <a:srgbClr val="FF0000"/>
                </a:solidFill>
                <a:latin typeface="Times New Roman" pitchFamily="18" charset="0"/>
              </a:rPr>
              <a:t>put</a:t>
            </a:r>
            <a:r>
              <a:rPr lang="en-US" altLang="zh-CN" sz="2200" b="1" dirty="0" smtClean="0">
                <a:solidFill>
                  <a:srgbClr val="FF0000"/>
                </a:solidFill>
                <a:latin typeface="Times New Roman" pitchFamily="18" charset="0"/>
              </a:rPr>
              <a:t>(x)</a:t>
            </a:r>
            <a:r>
              <a:rPr lang="en-US" altLang="zh-CN" sz="2200" b="1" dirty="0" smtClean="0">
                <a:solidFill>
                  <a:schemeClr val="tx2"/>
                </a:solidFill>
                <a:latin typeface="Times New Roman" pitchFamily="18" charset="0"/>
              </a:rPr>
              <a:t>;</a:t>
            </a:r>
            <a:r>
              <a:rPr lang="en-US" altLang="zh-CN" sz="2200" b="1" dirty="0">
                <a:solidFill>
                  <a:schemeClr val="tx2"/>
                </a:solidFill>
                <a:latin typeface="Times New Roman" pitchFamily="18" charset="0"/>
              </a:rPr>
              <a:t></a:t>
            </a:r>
          </a:p>
          <a:p>
            <a:pPr eaLnBrk="1" hangingPunct="1">
              <a:lnSpc>
                <a:spcPct val="110000"/>
              </a:lnSpc>
              <a:spcBef>
                <a:spcPct val="0"/>
              </a:spcBef>
              <a:buClrTx/>
              <a:buSzTx/>
              <a:buFontTx/>
              <a:buNone/>
            </a:pPr>
            <a:r>
              <a:rPr lang="en-US" altLang="zh-CN" sz="2200" b="1" dirty="0">
                <a:latin typeface="Times New Roman" pitchFamily="18" charset="0"/>
              </a:rPr>
              <a:t> </a:t>
            </a:r>
            <a:r>
              <a:rPr lang="en-US" altLang="zh-CN" sz="2200" b="1" dirty="0" smtClean="0">
                <a:latin typeface="Times New Roman" pitchFamily="18" charset="0"/>
              </a:rPr>
              <a:t>   }  // while</a:t>
            </a:r>
            <a:endParaRPr lang="en-US" altLang="zh-CN" sz="2200" b="1" dirty="0">
              <a:latin typeface="Times New Roman" pitchFamily="18" charset="0"/>
            </a:endParaRPr>
          </a:p>
          <a:p>
            <a:pPr eaLnBrk="1" hangingPunct="1">
              <a:lnSpc>
                <a:spcPct val="110000"/>
              </a:lnSpc>
              <a:spcBef>
                <a:spcPct val="0"/>
              </a:spcBef>
              <a:buClrTx/>
              <a:buSzTx/>
              <a:buFontTx/>
              <a:buNone/>
            </a:pPr>
            <a:r>
              <a:rPr lang="en-US" altLang="zh-CN" sz="2200" b="1" dirty="0" smtClean="0">
                <a:latin typeface="Times New Roman" pitchFamily="18" charset="0"/>
              </a:rPr>
              <a:t>}  producer( ) </a:t>
            </a:r>
            <a:endParaRPr lang="en-US" altLang="zh-CN" sz="2200" b="1" dirty="0">
              <a:latin typeface="Times New Roman" pitchFamily="18" charset="0"/>
            </a:endParaRPr>
          </a:p>
          <a:p>
            <a:pPr eaLnBrk="1" hangingPunct="1">
              <a:lnSpc>
                <a:spcPct val="110000"/>
              </a:lnSpc>
              <a:spcBef>
                <a:spcPts val="1200"/>
              </a:spcBef>
              <a:buClrTx/>
              <a:buSzTx/>
              <a:buFontTx/>
              <a:buNone/>
            </a:pPr>
            <a:r>
              <a:rPr lang="en-US" altLang="zh-CN" sz="2200" b="1" dirty="0" smtClean="0">
                <a:latin typeface="Times New Roman" pitchFamily="18" charset="0"/>
              </a:rPr>
              <a:t>void consumer( ) {</a:t>
            </a:r>
            <a:endParaRPr lang="en-US" altLang="zh-CN" sz="2200" b="1" dirty="0">
              <a:latin typeface="Times New Roman" pitchFamily="18" charset="0"/>
            </a:endParaRPr>
          </a:p>
          <a:p>
            <a:pPr eaLnBrk="1" hangingPunct="1">
              <a:lnSpc>
                <a:spcPct val="110000"/>
              </a:lnSpc>
              <a:spcBef>
                <a:spcPct val="0"/>
              </a:spcBef>
              <a:buClrTx/>
              <a:buSzTx/>
              <a:buFontTx/>
              <a:buNone/>
            </a:pPr>
            <a:r>
              <a:rPr lang="en-US" altLang="zh-CN" sz="2200" b="1" dirty="0">
                <a:latin typeface="Times New Roman" pitchFamily="18" charset="0"/>
              </a:rPr>
              <a:t>     </a:t>
            </a:r>
            <a:r>
              <a:rPr lang="en-US" altLang="zh-CN" sz="2200" b="1" dirty="0" smtClean="0">
                <a:latin typeface="Times New Roman" pitchFamily="18" charset="0"/>
              </a:rPr>
              <a:t>item x; </a:t>
            </a:r>
            <a:endParaRPr lang="en-US" altLang="zh-CN" sz="2200" b="1" dirty="0">
              <a:latin typeface="Times New Roman" pitchFamily="18" charset="0"/>
            </a:endParaRPr>
          </a:p>
          <a:p>
            <a:pPr eaLnBrk="1" hangingPunct="1">
              <a:lnSpc>
                <a:spcPct val="110000"/>
              </a:lnSpc>
              <a:spcBef>
                <a:spcPct val="0"/>
              </a:spcBef>
              <a:buClrTx/>
              <a:buSzTx/>
            </a:pPr>
            <a:r>
              <a:rPr lang="en-US" altLang="zh-CN" sz="2200" b="1" dirty="0">
                <a:latin typeface="Times New Roman" pitchFamily="18" charset="0"/>
              </a:rPr>
              <a:t>     while (TRUE) </a:t>
            </a:r>
            <a:r>
              <a:rPr lang="en-US" altLang="zh-CN" sz="2200" b="1" dirty="0" smtClean="0">
                <a:latin typeface="Times New Roman" pitchFamily="18" charset="0"/>
              </a:rPr>
              <a:t>{ </a:t>
            </a:r>
          </a:p>
          <a:p>
            <a:pPr eaLnBrk="1" hangingPunct="1">
              <a:lnSpc>
                <a:spcPct val="110000"/>
              </a:lnSpc>
              <a:spcBef>
                <a:spcPct val="0"/>
              </a:spcBef>
              <a:buClrTx/>
              <a:buSzTx/>
            </a:pPr>
            <a:r>
              <a:rPr lang="en-US" altLang="zh-CN" sz="2200" b="1" dirty="0">
                <a:latin typeface="Times New Roman" pitchFamily="18" charset="0"/>
              </a:rPr>
              <a:t> </a:t>
            </a:r>
            <a:r>
              <a:rPr lang="en-US" altLang="zh-CN" sz="2200" b="1" dirty="0" smtClean="0">
                <a:latin typeface="Times New Roman" pitchFamily="18" charset="0"/>
              </a:rPr>
              <a:t>       </a:t>
            </a:r>
            <a:r>
              <a:rPr lang="en-US" altLang="zh-CN" sz="2200" b="1" dirty="0" err="1" smtClean="0">
                <a:solidFill>
                  <a:schemeClr val="tx2"/>
                </a:solidFill>
                <a:latin typeface="Times New Roman" pitchFamily="18" charset="0"/>
              </a:rPr>
              <a:t>PC.</a:t>
            </a:r>
            <a:r>
              <a:rPr lang="en-US" altLang="zh-CN" sz="2200" b="1" dirty="0" err="1" smtClean="0">
                <a:solidFill>
                  <a:srgbClr val="FF0000"/>
                </a:solidFill>
                <a:latin typeface="Times New Roman" pitchFamily="18" charset="0"/>
              </a:rPr>
              <a:t>get</a:t>
            </a:r>
            <a:r>
              <a:rPr lang="en-US" altLang="zh-CN" sz="2200" b="1" dirty="0" smtClean="0">
                <a:solidFill>
                  <a:srgbClr val="FF0000"/>
                </a:solidFill>
                <a:latin typeface="Times New Roman" pitchFamily="18" charset="0"/>
              </a:rPr>
              <a:t>(item)</a:t>
            </a:r>
            <a:r>
              <a:rPr lang="en-US" altLang="zh-CN" sz="2200" b="1" dirty="0" smtClean="0">
                <a:solidFill>
                  <a:schemeClr val="tx2"/>
                </a:solidFill>
                <a:latin typeface="Times New Roman" pitchFamily="18" charset="0"/>
              </a:rPr>
              <a:t>;</a:t>
            </a:r>
          </a:p>
          <a:p>
            <a:pPr eaLnBrk="1" hangingPunct="1">
              <a:lnSpc>
                <a:spcPct val="110000"/>
              </a:lnSpc>
              <a:spcBef>
                <a:spcPct val="0"/>
              </a:spcBef>
              <a:buClrTx/>
              <a:buSzTx/>
            </a:pPr>
            <a:r>
              <a:rPr lang="en-US" altLang="zh-CN" sz="2200" b="1" dirty="0">
                <a:solidFill>
                  <a:schemeClr val="tx2"/>
                </a:solidFill>
                <a:latin typeface="Times New Roman" pitchFamily="18" charset="0"/>
              </a:rPr>
              <a:t> </a:t>
            </a:r>
            <a:r>
              <a:rPr lang="en-US" altLang="zh-CN" sz="2200" b="1" dirty="0" smtClean="0">
                <a:solidFill>
                  <a:schemeClr val="tx2"/>
                </a:solidFill>
                <a:latin typeface="Times New Roman" pitchFamily="18" charset="0"/>
              </a:rPr>
              <a:t>   </a:t>
            </a:r>
            <a:r>
              <a:rPr lang="en-US" altLang="zh-CN" sz="2200" b="1" dirty="0">
                <a:solidFill>
                  <a:schemeClr val="tx2"/>
                </a:solidFill>
                <a:latin typeface="Times New Roman" pitchFamily="18" charset="0"/>
              </a:rPr>
              <a:t>consume the item in </a:t>
            </a:r>
            <a:r>
              <a:rPr lang="en-US" altLang="zh-CN" sz="2200" b="1" dirty="0" err="1" smtClean="0">
                <a:solidFill>
                  <a:schemeClr val="tx2"/>
                </a:solidFill>
                <a:latin typeface="Times New Roman" pitchFamily="18" charset="0"/>
              </a:rPr>
              <a:t>next_c</a:t>
            </a:r>
            <a:r>
              <a:rPr lang="en-US" altLang="zh-CN" sz="2200" b="1" dirty="0">
                <a:solidFill>
                  <a:schemeClr val="tx2"/>
                </a:solidFill>
                <a:latin typeface="Times New Roman" pitchFamily="18" charset="0"/>
              </a:rPr>
              <a:t>;</a:t>
            </a:r>
          </a:p>
          <a:p>
            <a:pPr eaLnBrk="1" hangingPunct="1">
              <a:lnSpc>
                <a:spcPct val="110000"/>
              </a:lnSpc>
              <a:spcBef>
                <a:spcPct val="0"/>
              </a:spcBef>
              <a:buClrTx/>
              <a:buSzTx/>
              <a:buFontTx/>
              <a:buNone/>
            </a:pPr>
            <a:r>
              <a:rPr lang="en-US" altLang="zh-CN" sz="2200" b="1" dirty="0" smtClean="0">
                <a:latin typeface="Times New Roman" pitchFamily="18" charset="0"/>
              </a:rPr>
              <a:t>        </a:t>
            </a:r>
            <a:r>
              <a:rPr lang="en-US" altLang="zh-CN" sz="2200" b="1" dirty="0">
                <a:latin typeface="Times New Roman" pitchFamily="18" charset="0"/>
              </a:rPr>
              <a:t>…           </a:t>
            </a:r>
          </a:p>
          <a:p>
            <a:pPr eaLnBrk="1" hangingPunct="1">
              <a:lnSpc>
                <a:spcPct val="110000"/>
              </a:lnSpc>
              <a:spcBef>
                <a:spcPct val="0"/>
              </a:spcBef>
              <a:buClrTx/>
              <a:buSzTx/>
              <a:buFontTx/>
              <a:buNone/>
            </a:pPr>
            <a:r>
              <a:rPr lang="en-US" altLang="zh-CN" sz="2200" b="1" dirty="0" smtClean="0">
                <a:latin typeface="Times New Roman" pitchFamily="18" charset="0"/>
              </a:rPr>
              <a:t>     } //</a:t>
            </a:r>
            <a:r>
              <a:rPr lang="en-US" altLang="zh-CN" sz="2200" b="1" dirty="0" err="1" smtClean="0">
                <a:latin typeface="Times New Roman" pitchFamily="18" charset="0"/>
              </a:rPr>
              <a:t>whlie</a:t>
            </a:r>
            <a:endParaRPr lang="en-US" altLang="zh-CN" sz="2200" b="1" dirty="0" smtClean="0">
              <a:latin typeface="Times New Roman" pitchFamily="18" charset="0"/>
            </a:endParaRPr>
          </a:p>
          <a:p>
            <a:pPr eaLnBrk="1" hangingPunct="1">
              <a:lnSpc>
                <a:spcPct val="90000"/>
              </a:lnSpc>
              <a:spcBef>
                <a:spcPct val="0"/>
              </a:spcBef>
              <a:buClrTx/>
              <a:buSzTx/>
              <a:buFontTx/>
              <a:buNone/>
            </a:pPr>
            <a:r>
              <a:rPr lang="en-US" altLang="zh-CN" sz="2200" b="1" dirty="0" smtClean="0">
                <a:latin typeface="Times New Roman" pitchFamily="18" charset="0"/>
              </a:rPr>
              <a:t>}</a:t>
            </a:r>
            <a:endParaRPr lang="en-US" altLang="zh-CN" sz="2200" b="1" dirty="0">
              <a:latin typeface="Times New Roman" pitchFamily="18" charset="0"/>
            </a:endParaRPr>
          </a:p>
        </p:txBody>
      </p:sp>
      <p:sp>
        <p:nvSpPr>
          <p:cNvPr id="166918" name="AutoShape 6">
            <a:hlinkClick r:id="" action="ppaction://hlinkshowjump?jump=firstslide" highlightClick="1"/>
          </p:cNvPr>
          <p:cNvSpPr>
            <a:spLocks noChangeArrowheads="1"/>
          </p:cNvSpPr>
          <p:nvPr/>
        </p:nvSpPr>
        <p:spPr bwMode="auto">
          <a:xfrm>
            <a:off x="8534400" y="6470650"/>
            <a:ext cx="609600" cy="3810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7" name="左大括号 6"/>
          <p:cNvSpPr/>
          <p:nvPr/>
        </p:nvSpPr>
        <p:spPr bwMode="auto">
          <a:xfrm>
            <a:off x="353565" y="836712"/>
            <a:ext cx="372891" cy="2448272"/>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左大括号 7"/>
          <p:cNvSpPr/>
          <p:nvPr/>
        </p:nvSpPr>
        <p:spPr bwMode="auto">
          <a:xfrm>
            <a:off x="353565" y="3710464"/>
            <a:ext cx="372889" cy="2598855"/>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2" name="TextBox 1"/>
          <p:cNvSpPr txBox="1"/>
          <p:nvPr/>
        </p:nvSpPr>
        <p:spPr>
          <a:xfrm>
            <a:off x="5436096" y="993584"/>
            <a:ext cx="2692796" cy="2345257"/>
          </a:xfrm>
          <a:prstGeom prst="rect">
            <a:avLst/>
          </a:prstGeom>
          <a:noFill/>
          <a:ln w="28575">
            <a:solidFill>
              <a:srgbClr val="FC5D42"/>
            </a:solidFill>
          </a:ln>
        </p:spPr>
        <p:txBody>
          <a:bodyPr wrap="square" rtlCol="0">
            <a:spAutoFit/>
          </a:bodyPr>
          <a:lstStyle/>
          <a:p>
            <a:r>
              <a:rPr lang="en-US" altLang="zh-CN" b="1" dirty="0" smtClean="0">
                <a:solidFill>
                  <a:schemeClr val="tx2"/>
                </a:solidFill>
                <a:latin typeface="Times New Roman" pitchFamily="18" charset="0"/>
              </a:rPr>
              <a:t>void main( ){</a:t>
            </a:r>
          </a:p>
          <a:p>
            <a:r>
              <a:rPr lang="en-US" altLang="zh-CN" b="1" dirty="0" smtClean="0">
                <a:latin typeface="Times New Roman" pitchFamily="18" charset="0"/>
              </a:rPr>
              <a:t>   producer</a:t>
            </a:r>
            <a:r>
              <a:rPr lang="en-US" altLang="zh-CN" dirty="0">
                <a:latin typeface="Times New Roman" pitchFamily="18" charset="0"/>
              </a:rPr>
              <a:t>( </a:t>
            </a:r>
            <a:r>
              <a:rPr lang="en-US" altLang="zh-CN" dirty="0" smtClean="0">
                <a:latin typeface="Times New Roman" pitchFamily="18" charset="0"/>
              </a:rPr>
              <a:t>); </a:t>
            </a:r>
          </a:p>
          <a:p>
            <a:r>
              <a:rPr lang="en-US" altLang="zh-CN" b="1" dirty="0" smtClean="0">
                <a:latin typeface="Times New Roman" pitchFamily="18" charset="0"/>
              </a:rPr>
              <a:t>   consumer</a:t>
            </a:r>
            <a:r>
              <a:rPr lang="en-US" altLang="zh-CN" b="1" dirty="0">
                <a:latin typeface="Times New Roman" pitchFamily="18" charset="0"/>
              </a:rPr>
              <a:t>( </a:t>
            </a:r>
            <a:r>
              <a:rPr lang="en-US" altLang="zh-CN" b="1" dirty="0" smtClean="0">
                <a:latin typeface="Times New Roman" pitchFamily="18" charset="0"/>
              </a:rPr>
              <a:t>); </a:t>
            </a:r>
            <a:endParaRPr lang="en-US" altLang="zh-CN" b="1" dirty="0">
              <a:solidFill>
                <a:schemeClr val="tx2"/>
              </a:solidFill>
              <a:latin typeface="Times New Roman" pitchFamily="18" charset="0"/>
            </a:endParaRPr>
          </a:p>
          <a:p>
            <a:r>
              <a:rPr lang="en-US" altLang="zh-CN" b="1" dirty="0" smtClean="0">
                <a:solidFill>
                  <a:schemeClr val="tx2"/>
                </a:solidFill>
                <a:latin typeface="Times New Roman" pitchFamily="18" charset="0"/>
              </a:rPr>
              <a:t>}</a:t>
            </a:r>
            <a:endParaRPr lang="zh-CN" altLang="en-US" b="1" dirty="0">
              <a:solidFill>
                <a:schemeClr val="tx2"/>
              </a:solidFill>
              <a:latin typeface="Times New Roman" pitchFamily="18" charset="0"/>
            </a:endParaRPr>
          </a:p>
        </p:txBody>
      </p:sp>
      <p:sp>
        <p:nvSpPr>
          <p:cNvPr id="10" name="TextBox 9"/>
          <p:cNvSpPr txBox="1"/>
          <p:nvPr/>
        </p:nvSpPr>
        <p:spPr>
          <a:xfrm>
            <a:off x="5397855" y="3904973"/>
            <a:ext cx="3441345" cy="2209836"/>
          </a:xfrm>
          <a:prstGeom prst="rect">
            <a:avLst/>
          </a:prstGeom>
          <a:noFill/>
          <a:ln w="28575">
            <a:solidFill>
              <a:srgbClr val="FC5D42"/>
            </a:solidFill>
          </a:ln>
        </p:spPr>
        <p:txBody>
          <a:bodyPr wrap="square" rtlCol="0">
            <a:spAutoFit/>
          </a:bodyPr>
          <a:lstStyle/>
          <a:p>
            <a:r>
              <a:rPr lang="zh-CN" altLang="en-US" b="1" dirty="0" smtClean="0">
                <a:latin typeface="Times New Roman" pitchFamily="18" charset="0"/>
              </a:rPr>
              <a:t>例：到课室上课，可有两种不同的管理方式。</a:t>
            </a:r>
            <a:endParaRPr lang="en-US" altLang="zh-CN" b="1" dirty="0" smtClean="0">
              <a:latin typeface="Times New Roman" pitchFamily="18" charset="0"/>
            </a:endParaRPr>
          </a:p>
          <a:p>
            <a:pPr marL="457200" indent="-457200">
              <a:buAutoNum type="arabicPeriod"/>
            </a:pPr>
            <a:r>
              <a:rPr lang="en-US" altLang="zh-CN" b="1" dirty="0" smtClean="0">
                <a:solidFill>
                  <a:schemeClr val="tx2"/>
                </a:solidFill>
                <a:latin typeface="Times New Roman" pitchFamily="18" charset="0"/>
              </a:rPr>
              <a:t>wait()</a:t>
            </a:r>
            <a:r>
              <a:rPr lang="zh-CN" altLang="en-US" b="1" dirty="0" smtClean="0">
                <a:solidFill>
                  <a:schemeClr val="tx2"/>
                </a:solidFill>
                <a:latin typeface="Times New Roman" pitchFamily="18" charset="0"/>
              </a:rPr>
              <a:t>、</a:t>
            </a:r>
            <a:r>
              <a:rPr lang="en-US" altLang="zh-CN" b="1" dirty="0" smtClean="0">
                <a:solidFill>
                  <a:schemeClr val="tx2"/>
                </a:solidFill>
                <a:latin typeface="Times New Roman" pitchFamily="18" charset="0"/>
              </a:rPr>
              <a:t>signal()</a:t>
            </a:r>
            <a:r>
              <a:rPr lang="zh-CN" altLang="en-US" b="1" dirty="0" smtClean="0">
                <a:solidFill>
                  <a:schemeClr val="tx2"/>
                </a:solidFill>
                <a:latin typeface="Times New Roman" pitchFamily="18" charset="0"/>
              </a:rPr>
              <a:t>方式</a:t>
            </a:r>
            <a:endParaRPr lang="en-US" altLang="zh-CN" b="1" dirty="0" smtClean="0">
              <a:solidFill>
                <a:schemeClr val="tx2"/>
              </a:solidFill>
              <a:latin typeface="Times New Roman" pitchFamily="18" charset="0"/>
            </a:endParaRPr>
          </a:p>
          <a:p>
            <a:pPr marL="457200" indent="-457200">
              <a:buAutoNum type="arabicPeriod"/>
            </a:pPr>
            <a:r>
              <a:rPr lang="en-US" altLang="zh-CN" sz="2300" b="1" dirty="0" err="1" smtClean="0">
                <a:solidFill>
                  <a:schemeClr val="tx2"/>
                </a:solidFill>
                <a:latin typeface="Times New Roman" pitchFamily="18" charset="0"/>
              </a:rPr>
              <a:t>cwait</a:t>
            </a:r>
            <a:r>
              <a:rPr lang="en-US" altLang="zh-CN" sz="2300" b="1" dirty="0" smtClean="0">
                <a:solidFill>
                  <a:schemeClr val="tx2"/>
                </a:solidFill>
                <a:latin typeface="Times New Roman" pitchFamily="18" charset="0"/>
              </a:rPr>
              <a:t>()</a:t>
            </a:r>
            <a:r>
              <a:rPr lang="zh-CN" altLang="en-US" sz="2300" b="1" dirty="0" smtClean="0">
                <a:solidFill>
                  <a:schemeClr val="tx2"/>
                </a:solidFill>
                <a:latin typeface="Times New Roman" pitchFamily="18" charset="0"/>
              </a:rPr>
              <a:t>、</a:t>
            </a:r>
            <a:r>
              <a:rPr lang="en-US" altLang="zh-CN" sz="2300" b="1" dirty="0" err="1" smtClean="0">
                <a:solidFill>
                  <a:schemeClr val="tx2"/>
                </a:solidFill>
                <a:latin typeface="Times New Roman" pitchFamily="18" charset="0"/>
              </a:rPr>
              <a:t>csignal</a:t>
            </a:r>
            <a:r>
              <a:rPr lang="en-US" altLang="zh-CN" sz="2300" b="1" dirty="0" smtClean="0">
                <a:solidFill>
                  <a:schemeClr val="tx2"/>
                </a:solidFill>
                <a:latin typeface="Times New Roman" pitchFamily="18" charset="0"/>
              </a:rPr>
              <a:t>()</a:t>
            </a:r>
            <a:r>
              <a:rPr lang="zh-CN" altLang="en-US" sz="2300" b="1" dirty="0" smtClean="0">
                <a:solidFill>
                  <a:schemeClr val="tx2"/>
                </a:solidFill>
                <a:latin typeface="Times New Roman" pitchFamily="18" charset="0"/>
              </a:rPr>
              <a:t>方式</a:t>
            </a:r>
            <a:endParaRPr lang="zh-CN" altLang="en-US" sz="2300" b="1" dirty="0">
              <a:solidFill>
                <a:schemeClr val="tx2"/>
              </a:solidFill>
              <a:latin typeface="Times New Roman" pitchFamily="18" charset="0"/>
            </a:endParaRPr>
          </a:p>
        </p:txBody>
      </p:sp>
    </p:spTree>
    <p:extLst>
      <p:ext uri="{BB962C8B-B14F-4D97-AF65-F5344CB8AC3E}">
        <p14:creationId xmlns:p14="http://schemas.microsoft.com/office/powerpoint/2010/main" val="2981340851"/>
      </p:ext>
    </p:extLst>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CAD70D5-C8C9-4E7B-BB9B-186CA3D985CA}" type="datetime8">
              <a:rPr kumimoji="0" lang="zh-CN" altLang="en-US" sz="1400" smtClean="0"/>
              <a:t>2022年3月16日12时44分</a:t>
            </a:fld>
            <a:endParaRPr kumimoji="0" lang="en-US" altLang="zh-CN" sz="1400" smtClean="0"/>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43012" name="Rectangle 3"/>
          <p:cNvSpPr>
            <a:spLocks noGrp="1" noRot="1" noChangeArrowheads="1"/>
          </p:cNvSpPr>
          <p:nvPr>
            <p:ph type="body" idx="1"/>
          </p:nvPr>
        </p:nvSpPr>
        <p:spPr>
          <a:xfrm>
            <a:off x="250825" y="116632"/>
            <a:ext cx="8613775" cy="6480720"/>
          </a:xfrm>
          <a:ln w="12700"/>
        </p:spPr>
        <p:txBody>
          <a:bodyPr/>
          <a:lstStyle/>
          <a:p>
            <a:pPr>
              <a:lnSpc>
                <a:spcPct val="118000"/>
              </a:lnSpc>
              <a:spcBef>
                <a:spcPts val="300"/>
              </a:spcBef>
              <a:buClrTx/>
              <a:buSzTx/>
              <a:buNone/>
              <a:defRPr/>
            </a:pPr>
            <a:r>
              <a:rPr kumimoji="1" lang="en-US" altLang="zh-CN" sz="2400" b="1" kern="1200" dirty="0">
                <a:solidFill>
                  <a:srgbClr val="FFFF00"/>
                </a:solidFill>
                <a:latin typeface="宋体" pitchFamily="2" charset="-122"/>
                <a:ea typeface="宋体" pitchFamily="2" charset="-122"/>
              </a:rPr>
              <a:t>3. </a:t>
            </a:r>
            <a:r>
              <a:rPr kumimoji="1" lang="zh-CN" altLang="en-US" sz="2400" b="1" u="sng" kern="1200" dirty="0">
                <a:solidFill>
                  <a:srgbClr val="FFFF00"/>
                </a:solidFill>
                <a:latin typeface="宋体" pitchFamily="2" charset="-122"/>
                <a:ea typeface="宋体" pitchFamily="2" charset="-122"/>
              </a:rPr>
              <a:t>创建</a:t>
            </a:r>
            <a:r>
              <a:rPr kumimoji="1" lang="zh-CN" altLang="en-US" sz="2400" b="1" kern="1200" dirty="0">
                <a:solidFill>
                  <a:srgbClr val="FFFF00"/>
                </a:solidFill>
                <a:latin typeface="宋体" pitchFamily="2" charset="-122"/>
                <a:ea typeface="宋体" pitchFamily="2" charset="-122"/>
              </a:rPr>
              <a:t>进</a:t>
            </a:r>
            <a:r>
              <a:rPr kumimoji="1" lang="zh-CN" altLang="en-US" sz="2400" b="1" kern="1200" dirty="0" smtClean="0">
                <a:solidFill>
                  <a:srgbClr val="FFFF00"/>
                </a:solidFill>
                <a:latin typeface="宋体" pitchFamily="2" charset="-122"/>
                <a:ea typeface="宋体" pitchFamily="2" charset="-122"/>
              </a:rPr>
              <a:t>程             </a:t>
            </a:r>
            <a:endParaRPr kumimoji="1" lang="en-US" altLang="zh-CN" sz="2400" b="1" kern="1200" baseline="30000" dirty="0" smtClean="0">
              <a:solidFill>
                <a:srgbClr val="FFFF00"/>
              </a:solidFill>
              <a:latin typeface="宋体" pitchFamily="2" charset="-122"/>
              <a:ea typeface="宋体" pitchFamily="2" charset="-122"/>
            </a:endParaRPr>
          </a:p>
          <a:p>
            <a:pPr>
              <a:lnSpc>
                <a:spcPct val="120000"/>
              </a:lnSpc>
              <a:spcBef>
                <a:spcPts val="0"/>
              </a:spcBef>
              <a:buClrTx/>
              <a:buSzTx/>
              <a:buFont typeface="Wingdings" pitchFamily="2" charset="2"/>
              <a:buChar char="Ø"/>
              <a:defRPr/>
            </a:pPr>
            <a:r>
              <a:rPr kumimoji="1" lang="zh-CN" altLang="en-US" sz="2500" kern="1200" dirty="0" smtClean="0">
                <a:solidFill>
                  <a:srgbClr val="FFFF00"/>
                </a:solidFill>
                <a:latin typeface="宋体" pitchFamily="2" charset="-122"/>
              </a:rPr>
              <a:t>创建进程的方式</a:t>
            </a:r>
            <a:endParaRPr kumimoji="1" lang="en-US" altLang="zh-CN" sz="2500" b="1" kern="1200" dirty="0" smtClean="0">
              <a:latin typeface="宋体" pitchFamily="2" charset="-122"/>
            </a:endParaRPr>
          </a:p>
          <a:p>
            <a:pPr marL="261938" indent="0">
              <a:lnSpc>
                <a:spcPct val="118000"/>
              </a:lnSpc>
              <a:spcBef>
                <a:spcPts val="600"/>
              </a:spcBef>
              <a:spcAft>
                <a:spcPts val="600"/>
              </a:spcAft>
              <a:buClrTx/>
              <a:buSzTx/>
              <a:buFont typeface="Wingdings" pitchFamily="2" charset="2"/>
              <a:buNone/>
              <a:defRPr/>
            </a:pPr>
            <a:r>
              <a:rPr lang="zh-CN" altLang="en-US" sz="2300" dirty="0" smtClean="0">
                <a:latin typeface="宋体" pitchFamily="2" charset="-122"/>
              </a:rPr>
              <a:t>    用户提出创建进程请求，可以通过</a:t>
            </a:r>
            <a:r>
              <a:rPr lang="en-US" altLang="zh-CN" sz="2300" b="1" baseline="30000" dirty="0" smtClean="0">
                <a:solidFill>
                  <a:schemeClr val="tx2"/>
                </a:solidFill>
                <a:latin typeface="宋体" pitchFamily="2" charset="-122"/>
              </a:rPr>
              <a:t>3</a:t>
            </a:r>
            <a:r>
              <a:rPr lang="zh-CN" altLang="en-US" sz="2300" b="1" baseline="30000" dirty="0" smtClean="0">
                <a:solidFill>
                  <a:schemeClr val="tx2"/>
                </a:solidFill>
                <a:latin typeface="宋体" pitchFamily="2" charset="-122"/>
              </a:rPr>
              <a:t>种</a:t>
            </a:r>
            <a:r>
              <a:rPr lang="zh-CN" altLang="en-US" sz="2300" b="1" baseline="30000" dirty="0" smtClean="0">
                <a:latin typeface="宋体" pitchFamily="2" charset="-122"/>
              </a:rPr>
              <a:t>访问</a:t>
            </a:r>
            <a:r>
              <a:rPr lang="en-US" altLang="zh-CN" sz="2300" b="1" baseline="30000" dirty="0" smtClean="0">
                <a:latin typeface="宋体" pitchFamily="2" charset="-122"/>
              </a:rPr>
              <a:t>OS</a:t>
            </a:r>
            <a:r>
              <a:rPr lang="zh-CN" altLang="en-US" sz="2300" b="1" baseline="30000" dirty="0" smtClean="0">
                <a:latin typeface="宋体" pitchFamily="2" charset="-122"/>
              </a:rPr>
              <a:t>的工作方式</a:t>
            </a:r>
            <a:r>
              <a:rPr lang="zh-CN" altLang="en-US" sz="2300" u="sng" dirty="0" smtClean="0">
                <a:solidFill>
                  <a:srgbClr val="FFFF00"/>
                </a:solidFill>
                <a:latin typeface="宋体" pitchFamily="2" charset="-122"/>
              </a:rPr>
              <a:t>命令</a:t>
            </a:r>
            <a:r>
              <a:rPr lang="zh-CN" altLang="en-US" sz="2300" dirty="0" smtClean="0">
                <a:latin typeface="宋体" pitchFamily="2" charset="-122"/>
              </a:rPr>
              <a:t>、</a:t>
            </a:r>
            <a:r>
              <a:rPr lang="zh-CN" altLang="en-US" sz="2300" u="sng" dirty="0">
                <a:solidFill>
                  <a:srgbClr val="FFFF00"/>
                </a:solidFill>
                <a:latin typeface="宋体" pitchFamily="2" charset="-122"/>
              </a:rPr>
              <a:t>图形窗口界面</a:t>
            </a:r>
            <a:r>
              <a:rPr lang="zh-CN" altLang="en-US" sz="2300" dirty="0" smtClean="0">
                <a:latin typeface="宋体" pitchFamily="2" charset="-122"/>
              </a:rPr>
              <a:t>或</a:t>
            </a:r>
            <a:r>
              <a:rPr lang="zh-CN" altLang="en-US" sz="2300" u="sng" dirty="0" smtClean="0">
                <a:solidFill>
                  <a:srgbClr val="FFFF00"/>
                </a:solidFill>
                <a:latin typeface="宋体" pitchFamily="2" charset="-122"/>
              </a:rPr>
              <a:t>系统调用</a:t>
            </a:r>
            <a:r>
              <a:rPr lang="zh-CN" altLang="en-US" sz="2300" dirty="0" smtClean="0">
                <a:latin typeface="宋体" pitchFamily="2" charset="-122"/>
              </a:rPr>
              <a:t>的方式告诉</a:t>
            </a:r>
            <a:r>
              <a:rPr lang="en-US" altLang="zh-CN" sz="2300" dirty="0" smtClean="0">
                <a:latin typeface="宋体" pitchFamily="2" charset="-122"/>
              </a:rPr>
              <a:t>OS</a:t>
            </a:r>
            <a:r>
              <a:rPr lang="zh-CN" altLang="en-US" sz="2300" dirty="0" smtClean="0">
                <a:latin typeface="宋体" pitchFamily="2" charset="-122"/>
              </a:rPr>
              <a:t>，</a:t>
            </a:r>
            <a:r>
              <a:rPr lang="zh-CN" altLang="en-US" sz="2300" dirty="0" smtClean="0">
                <a:solidFill>
                  <a:srgbClr val="FFFF00"/>
                </a:solidFill>
                <a:latin typeface="宋体" pitchFamily="2" charset="-122"/>
              </a:rPr>
              <a:t>由</a:t>
            </a:r>
            <a:r>
              <a:rPr lang="zh-CN" altLang="en-US" sz="2300" b="1" u="sng" dirty="0" smtClean="0">
                <a:solidFill>
                  <a:srgbClr val="FFFF00"/>
                </a:solidFill>
                <a:latin typeface="宋体" pitchFamily="2" charset="-122"/>
              </a:rPr>
              <a:t>操作系统</a:t>
            </a:r>
            <a:r>
              <a:rPr lang="zh-CN" altLang="en-US" sz="2300" b="1" u="sng" dirty="0" smtClean="0">
                <a:solidFill>
                  <a:srgbClr val="FF0000"/>
                </a:solidFill>
                <a:latin typeface="宋体" pitchFamily="2" charset="-122"/>
              </a:rPr>
              <a:t>创建进程</a:t>
            </a:r>
            <a:r>
              <a:rPr lang="en-US" altLang="zh-CN" sz="2300" b="1" baseline="30000" dirty="0" smtClean="0">
                <a:solidFill>
                  <a:srgbClr val="FFFF00"/>
                </a:solidFill>
                <a:latin typeface="宋体" pitchFamily="2" charset="-122"/>
              </a:rPr>
              <a:t>1</a:t>
            </a:r>
            <a:r>
              <a:rPr lang="zh-CN" altLang="en-US" sz="2300" b="1" dirty="0" smtClean="0">
                <a:solidFill>
                  <a:srgbClr val="FFFF00"/>
                </a:solidFill>
                <a:latin typeface="宋体" pitchFamily="2" charset="-122"/>
              </a:rPr>
              <a:t>。</a:t>
            </a:r>
            <a:endParaRPr lang="en-US" altLang="zh-CN" sz="2300" b="1" dirty="0" smtClean="0">
              <a:solidFill>
                <a:srgbClr val="FFFF00"/>
              </a:solidFill>
              <a:latin typeface="宋体" pitchFamily="2" charset="-122"/>
            </a:endParaRPr>
          </a:p>
          <a:p>
            <a:pPr marL="261938" indent="0">
              <a:lnSpc>
                <a:spcPct val="106000"/>
              </a:lnSpc>
              <a:spcBef>
                <a:spcPts val="600"/>
              </a:spcBef>
              <a:buClrTx/>
              <a:buSzTx/>
              <a:buFont typeface="Wingdings" pitchFamily="2" charset="2"/>
              <a:buNone/>
              <a:defRPr/>
            </a:pPr>
            <a:r>
              <a:rPr lang="en-US" altLang="zh-CN" sz="2200" b="1" dirty="0" smtClean="0">
                <a:solidFill>
                  <a:srgbClr val="FF0000"/>
                </a:solidFill>
                <a:latin typeface="宋体" pitchFamily="2" charset="-122"/>
              </a:rPr>
              <a:t>(</a:t>
            </a:r>
            <a:r>
              <a:rPr lang="zh-CN" altLang="en-US" sz="2200" b="1" dirty="0" smtClean="0">
                <a:solidFill>
                  <a:srgbClr val="FF0000"/>
                </a:solidFill>
                <a:latin typeface="宋体" pitchFamily="2" charset="-122"/>
              </a:rPr>
              <a:t>略</a:t>
            </a:r>
            <a:r>
              <a:rPr lang="en-US" altLang="zh-CN" sz="2200" b="1" dirty="0" smtClean="0">
                <a:solidFill>
                  <a:srgbClr val="FF0000"/>
                </a:solidFill>
                <a:latin typeface="宋体" pitchFamily="2" charset="-122"/>
              </a:rPr>
              <a:t>)</a:t>
            </a:r>
            <a:r>
              <a:rPr lang="zh-CN" altLang="en-US" sz="2200" dirty="0" smtClean="0">
                <a:latin typeface="宋体" pitchFamily="2" charset="-122"/>
              </a:rPr>
              <a:t>多数应用程序运行后可以创建一个或多个窗口，</a:t>
            </a:r>
            <a:r>
              <a:rPr lang="zh-CN" altLang="en-US" sz="2200" u="sng" dirty="0" smtClean="0">
                <a:latin typeface="宋体" pitchFamily="2" charset="-122"/>
              </a:rPr>
              <a:t>一般地每个</a:t>
            </a:r>
            <a:r>
              <a:rPr lang="zh-CN" altLang="en-US" sz="2200" b="1" u="sng" dirty="0" smtClean="0">
                <a:solidFill>
                  <a:srgbClr val="FFFF00"/>
                </a:solidFill>
                <a:latin typeface="宋体" pitchFamily="2" charset="-122"/>
              </a:rPr>
              <a:t>窗口</a:t>
            </a:r>
            <a:r>
              <a:rPr lang="zh-CN" altLang="en-US" sz="2200" u="sng" dirty="0">
                <a:latin typeface="宋体" pitchFamily="2" charset="-122"/>
              </a:rPr>
              <a:t>中</a:t>
            </a:r>
            <a:r>
              <a:rPr lang="zh-CN" altLang="en-US" sz="2200" u="sng" dirty="0" smtClean="0">
                <a:latin typeface="宋体" pitchFamily="2" charset="-122"/>
              </a:rPr>
              <a:t>运行一个</a:t>
            </a:r>
            <a:r>
              <a:rPr lang="zh-CN" altLang="en-US" sz="2200" b="1" u="sng" dirty="0">
                <a:solidFill>
                  <a:srgbClr val="FFFF00"/>
                </a:solidFill>
                <a:latin typeface="宋体" pitchFamily="2" charset="-122"/>
              </a:rPr>
              <a:t>进程</a:t>
            </a:r>
            <a:r>
              <a:rPr lang="zh-CN" altLang="en-US" sz="2200" u="sng" dirty="0" smtClean="0">
                <a:latin typeface="宋体" pitchFamily="2" charset="-122"/>
              </a:rPr>
              <a:t>（前面举例</a:t>
            </a:r>
            <a:r>
              <a:rPr lang="en-US" altLang="zh-CN" sz="2200" u="sng" dirty="0" smtClean="0">
                <a:latin typeface="宋体" pitchFamily="2" charset="-122"/>
              </a:rPr>
              <a:t>word</a:t>
            </a:r>
            <a:r>
              <a:rPr lang="zh-CN" altLang="en-US" sz="2200" u="sng" dirty="0" smtClean="0">
                <a:latin typeface="宋体" pitchFamily="2" charset="-122"/>
              </a:rPr>
              <a:t>、记事本）</a:t>
            </a:r>
            <a:r>
              <a:rPr lang="zh-CN" altLang="en-US" sz="2200" dirty="0" smtClean="0">
                <a:latin typeface="宋体" pitchFamily="2" charset="-122"/>
              </a:rPr>
              <a:t>，用鼠标选择一个窗口</a:t>
            </a:r>
            <a:r>
              <a:rPr lang="zh-CN" altLang="en-US" sz="2200" b="1" dirty="0" smtClean="0">
                <a:solidFill>
                  <a:srgbClr val="FFFF00"/>
                </a:solidFill>
                <a:latin typeface="宋体" pitchFamily="2" charset="-122"/>
              </a:rPr>
              <a:t>与用户</a:t>
            </a:r>
            <a:r>
              <a:rPr lang="zh-CN" altLang="en-US" sz="2200" b="1" dirty="0" smtClean="0">
                <a:solidFill>
                  <a:srgbClr val="FF0000"/>
                </a:solidFill>
                <a:latin typeface="宋体" pitchFamily="2" charset="-122"/>
              </a:rPr>
              <a:t>交互</a:t>
            </a:r>
            <a:r>
              <a:rPr lang="en-US" altLang="zh-CN" sz="2200" b="1" baseline="30000" dirty="0" smtClean="0">
                <a:solidFill>
                  <a:srgbClr val="FFFF00"/>
                </a:solidFill>
                <a:latin typeface="宋体" pitchFamily="2" charset="-122"/>
              </a:rPr>
              <a:t>2</a:t>
            </a:r>
            <a:r>
              <a:rPr lang="zh-CN" altLang="en-US" sz="2200" dirty="0" smtClean="0">
                <a:latin typeface="宋体" pitchFamily="2" charset="-122"/>
              </a:rPr>
              <a:t>；可以通过特定命令</a:t>
            </a:r>
            <a:r>
              <a:rPr lang="zh-CN" altLang="en-US" sz="2200" b="1" dirty="0" smtClean="0">
                <a:solidFill>
                  <a:srgbClr val="FFFF00"/>
                </a:solidFill>
                <a:latin typeface="宋体" pitchFamily="2" charset="-122"/>
              </a:rPr>
              <a:t>查看</a:t>
            </a:r>
            <a:r>
              <a:rPr lang="en-US" altLang="zh-CN" sz="2200" b="1" baseline="30000" dirty="0" smtClean="0">
                <a:solidFill>
                  <a:srgbClr val="FFFF00"/>
                </a:solidFill>
                <a:latin typeface="宋体" pitchFamily="2" charset="-122"/>
              </a:rPr>
              <a:t>3</a:t>
            </a:r>
            <a:r>
              <a:rPr lang="en-US" altLang="zh-CN" sz="2200" dirty="0" smtClean="0">
                <a:latin typeface="宋体" pitchFamily="2" charset="-122"/>
              </a:rPr>
              <a:t>OS</a:t>
            </a:r>
            <a:r>
              <a:rPr lang="zh-CN" altLang="en-US" sz="2200" dirty="0" smtClean="0">
                <a:latin typeface="宋体" pitchFamily="2" charset="-122"/>
              </a:rPr>
              <a:t>中进程的情况</a:t>
            </a:r>
            <a:r>
              <a:rPr lang="en-US" altLang="zh-CN" sz="2000" dirty="0" smtClean="0">
                <a:latin typeface="宋体" pitchFamily="2" charset="-122"/>
              </a:rPr>
              <a:t>(</a:t>
            </a:r>
            <a:r>
              <a:rPr lang="zh-CN" altLang="en-US" sz="2000" dirty="0" smtClean="0">
                <a:latin typeface="宋体" pitchFamily="2" charset="-122"/>
              </a:rPr>
              <a:t>后面讲</a:t>
            </a:r>
            <a:r>
              <a:rPr lang="en-US" altLang="zh-CN" sz="2000" dirty="0" smtClean="0">
                <a:latin typeface="宋体" pitchFamily="2" charset="-122"/>
              </a:rPr>
              <a:t>)</a:t>
            </a:r>
            <a:r>
              <a:rPr lang="en-US" altLang="zh-CN" sz="2200" dirty="0" smtClean="0">
                <a:latin typeface="宋体" pitchFamily="2" charset="-122"/>
              </a:rPr>
              <a:t>.</a:t>
            </a:r>
          </a:p>
          <a:p>
            <a:pPr indent="-324000">
              <a:lnSpc>
                <a:spcPct val="106000"/>
              </a:lnSpc>
              <a:spcBef>
                <a:spcPts val="1800"/>
              </a:spcBef>
              <a:buClrTx/>
              <a:buSzTx/>
              <a:buFont typeface="Wingdings" pitchFamily="2" charset="2"/>
              <a:buChar char="Ø"/>
              <a:defRPr/>
            </a:pPr>
            <a:r>
              <a:rPr kumimoji="1" lang="zh-CN" altLang="en-US" sz="2500" kern="1200" dirty="0" smtClean="0">
                <a:solidFill>
                  <a:srgbClr val="FFFF00"/>
                </a:solidFill>
                <a:latin typeface="宋体" pitchFamily="2" charset="-122"/>
              </a:rPr>
              <a:t>创建进程的原因（</a:t>
            </a:r>
            <a:r>
              <a:rPr kumimoji="1" lang="en-US" altLang="zh-CN" sz="2500" kern="1200" dirty="0" smtClean="0">
                <a:solidFill>
                  <a:srgbClr val="FFFF00"/>
                </a:solidFill>
                <a:latin typeface="宋体" pitchFamily="2" charset="-122"/>
              </a:rPr>
              <a:t>OS</a:t>
            </a:r>
            <a:r>
              <a:rPr kumimoji="1" lang="zh-CN" altLang="en-US" sz="2500" kern="1200" dirty="0" smtClean="0">
                <a:solidFill>
                  <a:srgbClr val="FFFF00"/>
                </a:solidFill>
                <a:latin typeface="宋体" pitchFamily="2" charset="-122"/>
              </a:rPr>
              <a:t>或用户有</a:t>
            </a:r>
            <a:r>
              <a:rPr kumimoji="1" lang="zh-CN" altLang="en-US" sz="2500" b="1" u="sng" kern="1200" dirty="0" smtClean="0">
                <a:solidFill>
                  <a:srgbClr val="FFFF00"/>
                </a:solidFill>
                <a:latin typeface="宋体" pitchFamily="2" charset="-122"/>
              </a:rPr>
              <a:t>运行程序的需求</a:t>
            </a:r>
            <a:r>
              <a:rPr kumimoji="1" lang="zh-CN" altLang="en-US" sz="2500" kern="1200" dirty="0" smtClean="0">
                <a:solidFill>
                  <a:srgbClr val="FFFF00"/>
                </a:solidFill>
                <a:latin typeface="宋体" pitchFamily="2" charset="-122"/>
              </a:rPr>
              <a:t>）</a:t>
            </a:r>
            <a:r>
              <a:rPr lang="en-US" altLang="zh-CN" sz="2400" b="1"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why</a:t>
            </a:r>
            <a:r>
              <a:rPr lang="en-US" altLang="zh-CN" sz="2400" b="1" baseline="30000"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1</a:t>
            </a:r>
            <a:r>
              <a:rPr lang="en-US" altLang="zh-CN" sz="2400" b="1" baseline="30000"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mn-ea"/>
              </a:rPr>
              <a:t>_</a:t>
            </a:r>
            <a:r>
              <a:rPr lang="zh-CN" altLang="en-US" sz="2400" b="1" baseline="30000" dirty="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mn-ea"/>
              </a:rPr>
              <a:t>创建</a:t>
            </a:r>
            <a:endParaRPr lang="en-US" altLang="zh-CN" sz="2400" b="1" dirty="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ndParaRPr>
          </a:p>
          <a:p>
            <a:pPr indent="-324000">
              <a:lnSpc>
                <a:spcPct val="106000"/>
              </a:lnSpc>
              <a:spcBef>
                <a:spcPts val="0"/>
              </a:spcBef>
              <a:buClrTx/>
              <a:buSzPct val="60000"/>
              <a:buFont typeface="Wingdings" pitchFamily="2" charset="2"/>
              <a:buChar char="u"/>
              <a:defRPr/>
            </a:pPr>
            <a:r>
              <a:rPr kumimoji="1" lang="zh-CN" altLang="en-US" sz="2300" b="1" u="sng" dirty="0">
                <a:solidFill>
                  <a:srgbClr val="FFC000"/>
                </a:solidFill>
              </a:rPr>
              <a:t>系统初始化</a:t>
            </a:r>
            <a:endParaRPr kumimoji="1" lang="en-US" altLang="zh-CN" sz="2300" b="1" u="sng" dirty="0">
              <a:solidFill>
                <a:srgbClr val="FFC000"/>
              </a:solidFill>
            </a:endParaRPr>
          </a:p>
          <a:p>
            <a:pPr indent="-324000">
              <a:lnSpc>
                <a:spcPct val="110000"/>
              </a:lnSpc>
              <a:spcBef>
                <a:spcPts val="0"/>
              </a:spcBef>
              <a:buClrTx/>
              <a:buSzTx/>
              <a:buFont typeface="Wingdings" pitchFamily="2" charset="2"/>
              <a:buNone/>
              <a:defRPr/>
            </a:pPr>
            <a:r>
              <a:rPr kumimoji="1" lang="en-US" altLang="zh-CN" sz="2300" dirty="0" smtClean="0"/>
              <a:t>           </a:t>
            </a:r>
            <a:r>
              <a:rPr kumimoji="1" lang="en-US" altLang="zh-CN" sz="2300" dirty="0" smtClean="0">
                <a:solidFill>
                  <a:srgbClr val="FFC000"/>
                </a:solidFill>
              </a:rPr>
              <a:t>Windows</a:t>
            </a:r>
            <a:r>
              <a:rPr kumimoji="1" lang="zh-CN" altLang="en-US" sz="2300" b="1" u="sng" dirty="0"/>
              <a:t>开机</a:t>
            </a:r>
            <a:r>
              <a:rPr kumimoji="1" lang="zh-CN" altLang="en-US" sz="2300" dirty="0" smtClean="0"/>
              <a:t>后可观察任务管理器，会出现</a:t>
            </a:r>
            <a:r>
              <a:rPr kumimoji="1" lang="zh-CN" altLang="en-US" sz="2300" u="sng" dirty="0" smtClean="0"/>
              <a:t>前、后台</a:t>
            </a:r>
            <a:r>
              <a:rPr kumimoji="1" lang="zh-CN" altLang="en-US" sz="2300" dirty="0" smtClean="0"/>
              <a:t>运行的多个进程。</a:t>
            </a:r>
            <a:r>
              <a:rPr kumimoji="1" lang="en-US" altLang="zh-CN" sz="2300" dirty="0" smtClean="0"/>
              <a:t>OS</a:t>
            </a:r>
            <a:r>
              <a:rPr kumimoji="1" lang="zh-CN" altLang="en-US" sz="2300" dirty="0" smtClean="0"/>
              <a:t>为</a:t>
            </a:r>
            <a:r>
              <a:rPr kumimoji="1" lang="zh-CN" altLang="en-US" sz="2300" dirty="0"/>
              <a:t>用户</a:t>
            </a:r>
            <a:r>
              <a:rPr kumimoji="1" lang="zh-CN" altLang="en-US" sz="2300" dirty="0" smtClean="0"/>
              <a:t>提前准备，以提高用户效率。</a:t>
            </a:r>
            <a:endParaRPr kumimoji="1" lang="en-US" altLang="zh-CN" sz="2300" dirty="0" smtClean="0"/>
          </a:p>
          <a:p>
            <a:pPr indent="-324000">
              <a:lnSpc>
                <a:spcPct val="110000"/>
              </a:lnSpc>
              <a:spcBef>
                <a:spcPts val="0"/>
              </a:spcBef>
              <a:buClrTx/>
              <a:buSzPct val="60000"/>
              <a:buFont typeface="Wingdings" pitchFamily="2" charset="2"/>
              <a:buChar char="u"/>
              <a:defRPr/>
            </a:pPr>
            <a:r>
              <a:rPr kumimoji="1" lang="zh-CN" altLang="en-US" sz="2300" u="sng" dirty="0" smtClean="0"/>
              <a:t>交互式系统</a:t>
            </a:r>
            <a:r>
              <a:rPr kumimoji="1" lang="zh-CN" altLang="en-US" sz="2300" dirty="0" smtClean="0"/>
              <a:t>中要运行一个程序（</a:t>
            </a:r>
            <a:r>
              <a:rPr kumimoji="1" lang="zh-CN" altLang="en-US" sz="2300" dirty="0">
                <a:solidFill>
                  <a:srgbClr val="FFC000"/>
                </a:solidFill>
              </a:rPr>
              <a:t>分</a:t>
            </a:r>
            <a:r>
              <a:rPr kumimoji="1" lang="zh-CN" altLang="en-US" sz="2300" dirty="0" smtClean="0">
                <a:solidFill>
                  <a:srgbClr val="FFC000"/>
                </a:solidFill>
              </a:rPr>
              <a:t>时</a:t>
            </a:r>
            <a:r>
              <a:rPr kumimoji="1" lang="zh-CN" altLang="en-US" sz="2300" dirty="0">
                <a:solidFill>
                  <a:srgbClr val="FFC000"/>
                </a:solidFill>
              </a:rPr>
              <a:t>系</a:t>
            </a:r>
            <a:r>
              <a:rPr kumimoji="1" lang="zh-CN" altLang="en-US" sz="2300" dirty="0" smtClean="0">
                <a:solidFill>
                  <a:srgbClr val="FFC000"/>
                </a:solidFill>
              </a:rPr>
              <a:t>统</a:t>
            </a:r>
            <a:r>
              <a:rPr kumimoji="1" lang="zh-CN" altLang="en-US" sz="2300" dirty="0" smtClean="0"/>
              <a:t>中，通过</a:t>
            </a:r>
            <a:r>
              <a:rPr kumimoji="1" lang="zh-CN" altLang="en-US" sz="2300" u="sng" dirty="0" smtClean="0"/>
              <a:t>命令</a:t>
            </a:r>
            <a:r>
              <a:rPr kumimoji="1" lang="zh-CN" altLang="en-US" sz="2300" dirty="0" smtClean="0"/>
              <a:t>或</a:t>
            </a:r>
            <a:r>
              <a:rPr kumimoji="1" lang="en-US" altLang="zh-CN" sz="2300" u="sng" dirty="0" smtClean="0"/>
              <a:t>GUI</a:t>
            </a:r>
            <a:r>
              <a:rPr kumimoji="1" lang="zh-CN" altLang="en-US" sz="2300" u="sng" dirty="0" smtClean="0"/>
              <a:t>方式</a:t>
            </a:r>
            <a:r>
              <a:rPr kumimoji="1" lang="zh-CN" altLang="en-US" sz="2300" dirty="0" smtClean="0"/>
              <a:t>，创建一个进程，</a:t>
            </a:r>
            <a:r>
              <a:rPr kumimoji="1" lang="zh-CN" altLang="en-US" sz="2300" b="1" u="sng" dirty="0" smtClean="0"/>
              <a:t>为</a:t>
            </a:r>
            <a:r>
              <a:rPr kumimoji="1" lang="zh-CN" altLang="en-US" sz="2300" b="1" u="sng" dirty="0">
                <a:solidFill>
                  <a:srgbClr val="FFC000"/>
                </a:solidFill>
              </a:rPr>
              <a:t>新来的用户</a:t>
            </a:r>
            <a:r>
              <a:rPr kumimoji="1" lang="zh-CN" altLang="en-US" sz="2300" b="1" u="sng" dirty="0" smtClean="0"/>
              <a:t>服务</a:t>
            </a:r>
            <a:r>
              <a:rPr kumimoji="1" lang="zh-CN" altLang="en-US" sz="2300" dirty="0" smtClean="0"/>
              <a:t>）。</a:t>
            </a:r>
            <a:endParaRPr kumimoji="1" lang="en-US" altLang="zh-CN" sz="2300" dirty="0" smtClean="0"/>
          </a:p>
          <a:p>
            <a:pPr indent="-324000">
              <a:lnSpc>
                <a:spcPct val="110000"/>
              </a:lnSpc>
              <a:spcBef>
                <a:spcPts val="0"/>
              </a:spcBef>
              <a:buClrTx/>
              <a:buSzPct val="60000"/>
              <a:buFont typeface="Wingdings" pitchFamily="2" charset="2"/>
              <a:buChar char="u"/>
              <a:defRPr/>
            </a:pPr>
            <a:r>
              <a:rPr kumimoji="1" lang="zh-CN" altLang="en-US" sz="2300" u="sng" dirty="0" smtClean="0">
                <a:solidFill>
                  <a:srgbClr val="FFC000"/>
                </a:solidFill>
              </a:rPr>
              <a:t>批处理系统</a:t>
            </a:r>
            <a:r>
              <a:rPr kumimoji="1" lang="zh-CN" altLang="en-US" sz="2300" dirty="0" smtClean="0"/>
              <a:t>中有了</a:t>
            </a:r>
            <a:r>
              <a:rPr kumimoji="1" lang="zh-CN" altLang="en-US" sz="2300" b="1" u="sng" dirty="0">
                <a:solidFill>
                  <a:srgbClr val="FFC000"/>
                </a:solidFill>
              </a:rPr>
              <a:t>新的作业</a:t>
            </a:r>
            <a:r>
              <a:rPr kumimoji="1" lang="zh-CN" altLang="en-US" sz="2300" dirty="0" smtClean="0"/>
              <a:t>。</a:t>
            </a:r>
            <a:endParaRPr kumimoji="1" lang="en-US" altLang="zh-CN" sz="2300" dirty="0" smtClean="0"/>
          </a:p>
          <a:p>
            <a:pPr marL="361800">
              <a:lnSpc>
                <a:spcPct val="110000"/>
              </a:lnSpc>
              <a:spcBef>
                <a:spcPts val="500"/>
              </a:spcBef>
              <a:buClrTx/>
              <a:buSzPct val="60000"/>
              <a:buFont typeface="Wingdings" panose="05000000000000000000" pitchFamily="2" charset="2"/>
              <a:buChar char="u"/>
              <a:defRPr/>
            </a:pPr>
            <a:r>
              <a:rPr kumimoji="1" lang="en-US" altLang="zh-CN" sz="2400" dirty="0" smtClean="0"/>
              <a:t> </a:t>
            </a:r>
            <a:r>
              <a:rPr kumimoji="1" lang="zh-CN" altLang="en-US" sz="2300" dirty="0"/>
              <a:t>当前进程中有</a:t>
            </a:r>
            <a:r>
              <a:rPr kumimoji="1" lang="zh-CN" altLang="en-US" sz="2300" b="1" u="sng" dirty="0">
                <a:solidFill>
                  <a:srgbClr val="FFC000"/>
                </a:solidFill>
              </a:rPr>
              <a:t>系统调用</a:t>
            </a:r>
            <a:r>
              <a:rPr kumimoji="1" lang="zh-CN" altLang="en-US" sz="2300" dirty="0"/>
              <a:t>，</a:t>
            </a:r>
            <a:r>
              <a:rPr kumimoji="1" lang="en-US" altLang="zh-CN" sz="2300" dirty="0" err="1"/>
              <a:t>scanf</a:t>
            </a:r>
            <a:r>
              <a:rPr kumimoji="1" lang="en-US" altLang="zh-CN" sz="2300" dirty="0"/>
              <a:t>()</a:t>
            </a:r>
            <a:r>
              <a:rPr kumimoji="1" lang="zh-CN" altLang="en-US" sz="2300" dirty="0"/>
              <a:t>、</a:t>
            </a:r>
            <a:r>
              <a:rPr kumimoji="1" lang="en-US" altLang="zh-CN" sz="2300" dirty="0" err="1"/>
              <a:t>printf</a:t>
            </a:r>
            <a:r>
              <a:rPr kumimoji="1" lang="en-US" altLang="zh-CN" sz="2300" dirty="0"/>
              <a:t>()</a:t>
            </a:r>
            <a:r>
              <a:rPr kumimoji="1" lang="zh-CN" altLang="en-US" sz="2300" dirty="0"/>
              <a:t>、</a:t>
            </a:r>
            <a:r>
              <a:rPr kumimoji="1" lang="en-US" altLang="zh-CN" sz="2300" dirty="0" err="1"/>
              <a:t>fread</a:t>
            </a:r>
            <a:r>
              <a:rPr kumimoji="1" lang="en-US" altLang="zh-CN" sz="2300" dirty="0"/>
              <a:t>()</a:t>
            </a:r>
            <a:r>
              <a:rPr kumimoji="1" lang="zh-CN" altLang="en-US" sz="2300" dirty="0"/>
              <a:t>、</a:t>
            </a:r>
            <a:r>
              <a:rPr kumimoji="1" lang="en-US" altLang="zh-CN" sz="2300" dirty="0" err="1"/>
              <a:t>fwrite</a:t>
            </a:r>
            <a:r>
              <a:rPr kumimoji="1" lang="en-US" altLang="zh-CN" sz="2300" dirty="0"/>
              <a:t>()</a:t>
            </a:r>
            <a:r>
              <a:rPr kumimoji="1" lang="zh-CN" altLang="en-US" sz="2300" dirty="0"/>
              <a:t>。</a:t>
            </a:r>
            <a:endParaRPr kumimoji="1" lang="en-US" altLang="zh-CN" sz="2300" dirty="0"/>
          </a:p>
          <a:p>
            <a:pPr marL="18900" indent="0">
              <a:lnSpc>
                <a:spcPct val="110000"/>
              </a:lnSpc>
              <a:spcBef>
                <a:spcPct val="30000"/>
              </a:spcBef>
              <a:buClrTx/>
              <a:buSzTx/>
              <a:buNone/>
              <a:defRPr/>
            </a:pPr>
            <a:r>
              <a:rPr kumimoji="1" lang="en-US" altLang="zh-CN" sz="2400" dirty="0" smtClean="0"/>
              <a:t> </a:t>
            </a:r>
          </a:p>
        </p:txBody>
      </p:sp>
      <p:sp>
        <p:nvSpPr>
          <p:cNvPr id="43013" name="AutoShape 4">
            <a:hlinkClick r:id="rId2" action="ppaction://hlinksldjump" highlightClick="1"/>
          </p:cNvPr>
          <p:cNvSpPr>
            <a:spLocks noChangeArrowheads="1"/>
          </p:cNvSpPr>
          <p:nvPr/>
        </p:nvSpPr>
        <p:spPr bwMode="auto">
          <a:xfrm>
            <a:off x="7821472" y="5589114"/>
            <a:ext cx="792088" cy="431800"/>
          </a:xfrm>
          <a:prstGeom prst="actionButtonForwardNext">
            <a:avLst/>
          </a:prstGeom>
          <a:solidFill>
            <a:srgbClr val="FFCC66"/>
          </a:solidFill>
          <a:ln>
            <a:noFill/>
          </a:ln>
          <a:extLst/>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2" name="圆角矩形 1"/>
          <p:cNvSpPr/>
          <p:nvPr/>
        </p:nvSpPr>
        <p:spPr bwMode="auto">
          <a:xfrm>
            <a:off x="5574507" y="1556792"/>
            <a:ext cx="3024336" cy="360040"/>
          </a:xfrm>
          <a:prstGeom prst="roundRect">
            <a:avLst/>
          </a:prstGeom>
          <a:noFill/>
          <a:ln w="19050" cap="flat" cmpd="sng" algn="ctr">
            <a:solidFill>
              <a:srgbClr val="FF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1" name="圆角矩形 10"/>
          <p:cNvSpPr/>
          <p:nvPr/>
        </p:nvSpPr>
        <p:spPr bwMode="auto">
          <a:xfrm>
            <a:off x="402119" y="2060848"/>
            <a:ext cx="8424937" cy="1152128"/>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effectLst/>
              <a:latin typeface="Arial" charset="0"/>
              <a:ea typeface="宋体" pitchFamily="2" charset="-122"/>
            </a:endParaRPr>
          </a:p>
        </p:txBody>
      </p:sp>
      <p:sp>
        <p:nvSpPr>
          <p:cNvPr id="8" name="圆角矩形 7"/>
          <p:cNvSpPr/>
          <p:nvPr/>
        </p:nvSpPr>
        <p:spPr bwMode="auto">
          <a:xfrm>
            <a:off x="5574507" y="1052736"/>
            <a:ext cx="1877813" cy="360040"/>
          </a:xfrm>
          <a:prstGeom prst="roundRect">
            <a:avLst/>
          </a:prstGeom>
          <a:noFill/>
          <a:ln w="19050" cap="flat" cmpd="sng" algn="ctr">
            <a:solidFill>
              <a:srgbClr val="FFCC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5B949EB1-BC23-4750-95B0-C98555D6AC2D}" type="datetime8">
              <a:rPr kumimoji="0" lang="zh-CN" altLang="en-US" sz="1400" smtClean="0"/>
              <a:t>2022年3月16日12时44分</a:t>
            </a:fld>
            <a:endParaRPr kumimoji="0" lang="en-US" altLang="zh-CN" sz="1400" smtClean="0"/>
          </a:p>
        </p:txBody>
      </p:sp>
      <p:sp>
        <p:nvSpPr>
          <p:cNvPr id="1495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9508" name="Text Box 4"/>
          <p:cNvSpPr txBox="1">
            <a:spLocks noChangeArrowheads="1"/>
          </p:cNvSpPr>
          <p:nvPr/>
        </p:nvSpPr>
        <p:spPr bwMode="auto">
          <a:xfrm>
            <a:off x="1112837" y="260648"/>
            <a:ext cx="77076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smtClean="0">
                <a:latin typeface="Times New Roman" pitchFamily="18" charset="0"/>
              </a:rPr>
              <a:t>2.5.2 </a:t>
            </a:r>
            <a:r>
              <a:rPr lang="zh-CN" altLang="en-US" sz="2800" b="1" dirty="0">
                <a:latin typeface="Times New Roman" pitchFamily="18" charset="0"/>
              </a:rPr>
              <a:t>哲学家进餐问</a:t>
            </a:r>
            <a:r>
              <a:rPr lang="zh-CN" altLang="en-US" sz="2800" b="1" dirty="0" smtClean="0">
                <a:latin typeface="Times New Roman" pitchFamily="18" charset="0"/>
              </a:rPr>
              <a:t>题  </a:t>
            </a:r>
            <a:r>
              <a:rPr lang="en-US" altLang="zh-CN" sz="2800" b="1" dirty="0" smtClean="0">
                <a:latin typeface="Times New Roman" pitchFamily="18" charset="0"/>
              </a:rPr>
              <a:t>( </a:t>
            </a:r>
            <a:r>
              <a:rPr lang="zh-CN" altLang="en-US" sz="2500" b="1" dirty="0" smtClean="0">
                <a:solidFill>
                  <a:srgbClr val="F38635"/>
                </a:solidFill>
                <a:latin typeface="Times New Roman" pitchFamily="18" charset="0"/>
              </a:rPr>
              <a:t>一类进程  </a:t>
            </a:r>
            <a:r>
              <a:rPr lang="en-US" altLang="zh-CN" sz="2500" b="1" dirty="0" smtClean="0">
                <a:solidFill>
                  <a:srgbClr val="F38635"/>
                </a:solidFill>
                <a:latin typeface="Times New Roman" pitchFamily="18" charset="0"/>
              </a:rPr>
              <a:t>+</a:t>
            </a:r>
            <a:r>
              <a:rPr lang="zh-CN" altLang="en-US" sz="2500" b="1" dirty="0" smtClean="0">
                <a:solidFill>
                  <a:srgbClr val="F38635"/>
                </a:solidFill>
                <a:latin typeface="Times New Roman" pitchFamily="18" charset="0"/>
              </a:rPr>
              <a:t> 一类资源</a:t>
            </a:r>
            <a:r>
              <a:rPr lang="en-US" altLang="zh-CN" sz="2800" b="1" dirty="0" smtClean="0">
                <a:latin typeface="Times New Roman" pitchFamily="18" charset="0"/>
              </a:rPr>
              <a:t>)</a:t>
            </a:r>
            <a:r>
              <a:rPr lang="zh-CN" altLang="en-US" sz="2800" b="1" dirty="0" smtClean="0">
                <a:latin typeface="Times New Roman" pitchFamily="18" charset="0"/>
              </a:rPr>
              <a:t> </a:t>
            </a:r>
            <a:endParaRPr lang="zh-CN" altLang="en-US" sz="2800" b="1" dirty="0">
              <a:latin typeface="Times New Roman" pitchFamily="18" charset="0"/>
            </a:endParaRPr>
          </a:p>
        </p:txBody>
      </p:sp>
      <p:sp>
        <p:nvSpPr>
          <p:cNvPr id="149509" name="Text Box 5"/>
          <p:cNvSpPr txBox="1">
            <a:spLocks noChangeArrowheads="1"/>
          </p:cNvSpPr>
          <p:nvPr/>
        </p:nvSpPr>
        <p:spPr bwMode="auto">
          <a:xfrm>
            <a:off x="264196" y="779761"/>
            <a:ext cx="8484267" cy="551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500"/>
              </a:spcBef>
              <a:buClrTx/>
              <a:buSzTx/>
              <a:buFontTx/>
              <a:buNone/>
            </a:pPr>
            <a:r>
              <a:rPr lang="zh-CN" altLang="en-US" sz="2600" b="1" dirty="0">
                <a:latin typeface="Times New Roman" pitchFamily="18" charset="0"/>
              </a:rPr>
              <a:t>问</a:t>
            </a:r>
            <a:r>
              <a:rPr lang="zh-CN" altLang="en-US" sz="2600" b="1" dirty="0" smtClean="0">
                <a:latin typeface="Times New Roman" pitchFamily="18" charset="0"/>
              </a:rPr>
              <a:t>题</a:t>
            </a:r>
            <a:r>
              <a:rPr lang="zh-CN" altLang="en-US" sz="2600" b="1" dirty="0" smtClean="0">
                <a:latin typeface="Times New Roman" pitchFamily="18" charset="0"/>
                <a:sym typeface="Wingdings" panose="05000000000000000000" pitchFamily="2" charset="2"/>
              </a:rPr>
              <a:t>： </a:t>
            </a:r>
            <a:r>
              <a:rPr lang="en-US" altLang="zh-CN" sz="2600" b="1" dirty="0" smtClean="0">
                <a:latin typeface="Times New Roman" pitchFamily="18" charset="0"/>
                <a:sym typeface="Wingdings" panose="05000000000000000000" pitchFamily="2" charset="2"/>
              </a:rPr>
              <a:t>(</a:t>
            </a:r>
            <a:r>
              <a:rPr lang="zh-CN" altLang="en-US" sz="2000" b="1" dirty="0">
                <a:latin typeface="Times New Roman" pitchFamily="18" charset="0"/>
                <a:sym typeface="Wingdings" panose="05000000000000000000" pitchFamily="2" charset="2"/>
              </a:rPr>
              <a:t>生</a:t>
            </a:r>
            <a:r>
              <a:rPr lang="zh-CN" altLang="en-US" sz="2000" b="1" dirty="0" smtClean="0">
                <a:latin typeface="Times New Roman" pitchFamily="18" charset="0"/>
                <a:sym typeface="Wingdings" panose="05000000000000000000" pitchFamily="2" charset="2"/>
              </a:rPr>
              <a:t>产者</a:t>
            </a:r>
            <a:r>
              <a:rPr lang="en-US" altLang="zh-CN" sz="2000" b="1" dirty="0" smtClean="0">
                <a:latin typeface="Times New Roman" pitchFamily="18" charset="0"/>
                <a:sym typeface="Wingdings" panose="05000000000000000000" pitchFamily="2" charset="2"/>
              </a:rPr>
              <a:t>-</a:t>
            </a:r>
            <a:r>
              <a:rPr lang="zh-CN" altLang="en-US" sz="2000" b="1" dirty="0" smtClean="0">
                <a:latin typeface="Times New Roman" pitchFamily="18" charset="0"/>
                <a:sym typeface="Wingdings" panose="05000000000000000000" pitchFamily="2" charset="2"/>
              </a:rPr>
              <a:t>消费者：</a:t>
            </a:r>
            <a:r>
              <a:rPr lang="zh-CN" altLang="en-US" sz="2000" b="1" dirty="0" smtClean="0">
                <a:solidFill>
                  <a:srgbClr val="F38635"/>
                </a:solidFill>
                <a:latin typeface="Times New Roman" pitchFamily="18" charset="0"/>
                <a:sym typeface="Wingdings" panose="05000000000000000000" pitchFamily="2" charset="2"/>
              </a:rPr>
              <a:t>两类进程</a:t>
            </a:r>
            <a:r>
              <a:rPr lang="en-US" altLang="zh-CN" sz="2000" b="1" dirty="0" smtClean="0">
                <a:solidFill>
                  <a:srgbClr val="F38635"/>
                </a:solidFill>
                <a:latin typeface="Times New Roman" pitchFamily="18" charset="0"/>
                <a:sym typeface="Wingdings" panose="05000000000000000000" pitchFamily="2" charset="2"/>
              </a:rPr>
              <a:t>,</a:t>
            </a:r>
            <a:r>
              <a:rPr lang="zh-CN" altLang="en-US" sz="2000" b="1" dirty="0" smtClean="0">
                <a:solidFill>
                  <a:srgbClr val="F38635"/>
                </a:solidFill>
                <a:latin typeface="Times New Roman" pitchFamily="18" charset="0"/>
                <a:sym typeface="Wingdings" panose="05000000000000000000" pitchFamily="2" charset="2"/>
              </a:rPr>
              <a:t>两类资源</a:t>
            </a:r>
            <a:r>
              <a:rPr lang="en-US" altLang="zh-CN" sz="2000" b="1" dirty="0" smtClean="0">
                <a:latin typeface="Times New Roman" pitchFamily="18" charset="0"/>
                <a:sym typeface="Wingdings" panose="05000000000000000000" pitchFamily="2" charset="2"/>
              </a:rPr>
              <a:t>,</a:t>
            </a:r>
            <a:r>
              <a:rPr lang="zh-CN" altLang="en-US" sz="2000" b="1" dirty="0" smtClean="0">
                <a:latin typeface="Times New Roman" pitchFamily="18" charset="0"/>
                <a:sym typeface="Wingdings" panose="05000000000000000000" pitchFamily="2" charset="2"/>
              </a:rPr>
              <a:t>每类进程各对应一类资源</a:t>
            </a:r>
            <a:r>
              <a:rPr lang="en-US" altLang="zh-CN" sz="2600" b="1" dirty="0" smtClean="0">
                <a:latin typeface="Times New Roman" pitchFamily="18" charset="0"/>
                <a:sym typeface="Wingdings" panose="05000000000000000000" pitchFamily="2" charset="2"/>
              </a:rPr>
              <a:t>)</a:t>
            </a:r>
            <a:endParaRPr lang="en-US" altLang="zh-CN" sz="2600" b="1" dirty="0" smtClean="0">
              <a:latin typeface="Times New Roman" pitchFamily="18" charset="0"/>
            </a:endParaRPr>
          </a:p>
          <a:p>
            <a:pPr marL="342900" indent="-342900" algn="just" eaLnBrk="1" hangingPunct="1">
              <a:lnSpc>
                <a:spcPct val="120000"/>
              </a:lnSpc>
              <a:spcBef>
                <a:spcPts val="500"/>
              </a:spcBef>
              <a:buClrTx/>
              <a:buSzTx/>
              <a:buFont typeface="Wingdings" panose="05000000000000000000" pitchFamily="2" charset="2"/>
              <a:buChar char="Ø"/>
            </a:pPr>
            <a:r>
              <a:rPr lang="en-US" altLang="zh-CN" u="sng" dirty="0" smtClean="0">
                <a:latin typeface="Times New Roman" pitchFamily="18" charset="0"/>
              </a:rPr>
              <a:t>5</a:t>
            </a:r>
            <a:r>
              <a:rPr lang="zh-CN" altLang="en-US" u="sng" dirty="0">
                <a:latin typeface="Times New Roman" pitchFamily="18" charset="0"/>
              </a:rPr>
              <a:t>个哲学家</a:t>
            </a:r>
            <a:r>
              <a:rPr lang="zh-CN" altLang="en-US" dirty="0">
                <a:latin typeface="Times New Roman" pitchFamily="18" charset="0"/>
              </a:rPr>
              <a:t>，共用一张桌子</a:t>
            </a:r>
            <a:r>
              <a:rPr lang="zh-CN" altLang="en-US" dirty="0" smtClean="0">
                <a:latin typeface="Times New Roman" pitchFamily="18" charset="0"/>
              </a:rPr>
              <a:t>；</a:t>
            </a:r>
            <a:endParaRPr lang="en-US" altLang="zh-CN" dirty="0" smtClean="0">
              <a:latin typeface="Times New Roman" pitchFamily="18" charset="0"/>
            </a:endParaRPr>
          </a:p>
          <a:p>
            <a:pPr marL="342900" indent="-342900" algn="just" eaLnBrk="1" hangingPunct="1">
              <a:lnSpc>
                <a:spcPct val="120000"/>
              </a:lnSpc>
              <a:spcBef>
                <a:spcPts val="500"/>
              </a:spcBef>
              <a:buClrTx/>
              <a:buSzTx/>
              <a:buFont typeface="Wingdings" panose="05000000000000000000" pitchFamily="2" charset="2"/>
              <a:buChar char="Ø"/>
            </a:pPr>
            <a:r>
              <a:rPr lang="zh-CN" altLang="en-US" dirty="0" smtClean="0">
                <a:latin typeface="Times New Roman" pitchFamily="18" charset="0"/>
              </a:rPr>
              <a:t>桌</a:t>
            </a:r>
            <a:r>
              <a:rPr lang="zh-CN" altLang="en-US" dirty="0">
                <a:latin typeface="Times New Roman" pitchFamily="18" charset="0"/>
              </a:rPr>
              <a:t>子上</a:t>
            </a:r>
            <a:r>
              <a:rPr lang="en-US" altLang="zh-CN" u="sng" dirty="0" smtClean="0">
                <a:latin typeface="Times New Roman" pitchFamily="18" charset="0"/>
              </a:rPr>
              <a:t>5</a:t>
            </a:r>
            <a:r>
              <a:rPr lang="zh-CN" altLang="en-US" u="sng" dirty="0" smtClean="0">
                <a:latin typeface="Times New Roman" pitchFamily="18" charset="0"/>
              </a:rPr>
              <a:t>只筷子</a:t>
            </a:r>
            <a:r>
              <a:rPr lang="en-US" altLang="zh-CN" dirty="0" smtClean="0">
                <a:latin typeface="Times New Roman" pitchFamily="18" charset="0"/>
              </a:rPr>
              <a:t>(5</a:t>
            </a:r>
            <a:r>
              <a:rPr lang="zh-CN" altLang="en-US" dirty="0" smtClean="0">
                <a:latin typeface="Times New Roman" pitchFamily="18" charset="0"/>
              </a:rPr>
              <a:t>根</a:t>
            </a:r>
            <a:r>
              <a:rPr lang="en-US" altLang="zh-CN" dirty="0" smtClean="0">
                <a:latin typeface="Times New Roman" pitchFamily="18" charset="0"/>
              </a:rPr>
              <a:t>)</a:t>
            </a:r>
            <a:r>
              <a:rPr lang="zh-CN" altLang="en-US" dirty="0" smtClean="0">
                <a:latin typeface="Times New Roman" pitchFamily="18" charset="0"/>
              </a:rPr>
              <a:t>，</a:t>
            </a:r>
            <a:r>
              <a:rPr lang="zh-CN" altLang="en-US" dirty="0">
                <a:latin typeface="Times New Roman" pitchFamily="18" charset="0"/>
              </a:rPr>
              <a:t>每人身边各一只（</a:t>
            </a:r>
            <a:r>
              <a:rPr lang="zh-CN" altLang="en-US" u="sng" dirty="0" smtClean="0">
                <a:solidFill>
                  <a:schemeClr val="tx2"/>
                </a:solidFill>
                <a:latin typeface="Times New Roman" pitchFamily="18" charset="0"/>
              </a:rPr>
              <a:t>两人</a:t>
            </a:r>
            <a:r>
              <a:rPr lang="zh-CN" altLang="en-US" b="1" u="sng" dirty="0" smtClean="0">
                <a:solidFill>
                  <a:srgbClr val="FF0000"/>
                </a:solidFill>
                <a:latin typeface="Times New Roman" pitchFamily="18" charset="0"/>
              </a:rPr>
              <a:t>共</a:t>
            </a:r>
            <a:r>
              <a:rPr lang="zh-CN" altLang="en-US" b="1" u="sng" dirty="0">
                <a:solidFill>
                  <a:srgbClr val="FF0000"/>
                </a:solidFill>
                <a:latin typeface="Times New Roman" pitchFamily="18" charset="0"/>
              </a:rPr>
              <a:t>享</a:t>
            </a:r>
            <a:r>
              <a:rPr lang="zh-CN" altLang="en-US" u="sng" dirty="0">
                <a:solidFill>
                  <a:schemeClr val="tx2"/>
                </a:solidFill>
                <a:latin typeface="Times New Roman" pitchFamily="18" charset="0"/>
              </a:rPr>
              <a:t>一只</a:t>
            </a:r>
            <a:r>
              <a:rPr lang="zh-CN" altLang="en-US" dirty="0" smtClean="0">
                <a:latin typeface="Times New Roman" pitchFamily="18" charset="0"/>
              </a:rPr>
              <a:t>）；</a:t>
            </a:r>
            <a:endParaRPr lang="en-US" altLang="zh-CN" dirty="0" smtClean="0">
              <a:latin typeface="Times New Roman" pitchFamily="18" charset="0"/>
            </a:endParaRPr>
          </a:p>
          <a:p>
            <a:pPr marL="342900" indent="-342900" algn="just" eaLnBrk="1" hangingPunct="1">
              <a:lnSpc>
                <a:spcPct val="120000"/>
              </a:lnSpc>
              <a:spcBef>
                <a:spcPts val="500"/>
              </a:spcBef>
              <a:buClrTx/>
              <a:buSzTx/>
              <a:buFont typeface="Wingdings" panose="05000000000000000000" pitchFamily="2" charset="2"/>
              <a:buChar char="Ø"/>
            </a:pPr>
            <a:r>
              <a:rPr lang="zh-CN" altLang="en-US" dirty="0" smtClean="0">
                <a:latin typeface="Times New Roman" pitchFamily="18" charset="0"/>
              </a:rPr>
              <a:t>它</a:t>
            </a:r>
            <a:r>
              <a:rPr lang="zh-CN" altLang="en-US" dirty="0">
                <a:latin typeface="Times New Roman" pitchFamily="18" charset="0"/>
              </a:rPr>
              <a:t>们要么拿起筷子</a:t>
            </a:r>
            <a:r>
              <a:rPr lang="zh-CN" altLang="en-US" u="sng" dirty="0">
                <a:latin typeface="Times New Roman" pitchFamily="18" charset="0"/>
              </a:rPr>
              <a:t>吃饭</a:t>
            </a:r>
            <a:r>
              <a:rPr lang="zh-CN" altLang="en-US" dirty="0">
                <a:latin typeface="Times New Roman" pitchFamily="18" charset="0"/>
              </a:rPr>
              <a:t>，要么</a:t>
            </a:r>
            <a:r>
              <a:rPr lang="zh-CN" altLang="en-US" u="sng" dirty="0">
                <a:latin typeface="Times New Roman" pitchFamily="18" charset="0"/>
              </a:rPr>
              <a:t>思考</a:t>
            </a:r>
            <a:r>
              <a:rPr lang="zh-CN" altLang="en-US" dirty="0">
                <a:latin typeface="Times New Roman" pitchFamily="18" charset="0"/>
              </a:rPr>
              <a:t>。 </a:t>
            </a:r>
            <a:endParaRPr lang="en-US" altLang="zh-CN" dirty="0" smtClean="0">
              <a:latin typeface="Times New Roman" pitchFamily="18" charset="0"/>
            </a:endParaRPr>
          </a:p>
          <a:p>
            <a:pPr algn="just" eaLnBrk="1" hangingPunct="1">
              <a:lnSpc>
                <a:spcPct val="120000"/>
              </a:lnSpc>
              <a:spcBef>
                <a:spcPts val="500"/>
              </a:spcBef>
              <a:buClrTx/>
              <a:buSzTx/>
              <a:buFontTx/>
              <a:buNone/>
            </a:pPr>
            <a:r>
              <a:rPr lang="en-US" altLang="zh-CN" dirty="0" smtClean="0">
                <a:latin typeface="Times New Roman" pitchFamily="18" charset="0"/>
              </a:rPr>
              <a:t>     </a:t>
            </a:r>
            <a:r>
              <a:rPr lang="en-US" altLang="zh-CN" b="1" dirty="0" smtClean="0">
                <a:latin typeface="Times New Roman" pitchFamily="18" charset="0"/>
              </a:rPr>
              <a:t>1</a:t>
            </a:r>
            <a:r>
              <a:rPr lang="en-US" altLang="zh-CN" b="1" dirty="0">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利</a:t>
            </a:r>
            <a:r>
              <a:rPr lang="zh-CN" altLang="en-US" b="1" dirty="0">
                <a:latin typeface="Times New Roman" pitchFamily="18" charset="0"/>
              </a:rPr>
              <a:t>用记录型信号量解决哲学家进餐问题</a:t>
            </a:r>
          </a:p>
          <a:p>
            <a:pPr algn="just" eaLnBrk="1" hangingPunct="1">
              <a:lnSpc>
                <a:spcPct val="120000"/>
              </a:lnSpc>
              <a:spcBef>
                <a:spcPts val="500"/>
              </a:spcBef>
              <a:buClrTx/>
              <a:buSzTx/>
              <a:buFontTx/>
              <a:buNone/>
            </a:pPr>
            <a:r>
              <a:rPr lang="zh-CN" altLang="en-US" dirty="0" smtClean="0">
                <a:latin typeface="Times New Roman" pitchFamily="18" charset="0"/>
              </a:rPr>
              <a:t>     </a:t>
            </a:r>
            <a:r>
              <a:rPr lang="zh-CN" altLang="en-US" dirty="0">
                <a:latin typeface="Times New Roman" pitchFamily="18" charset="0"/>
              </a:rPr>
              <a:t>分</a:t>
            </a:r>
            <a:r>
              <a:rPr lang="zh-CN" altLang="en-US" dirty="0" smtClean="0">
                <a:latin typeface="Times New Roman" pitchFamily="18" charset="0"/>
              </a:rPr>
              <a:t>析：</a:t>
            </a:r>
            <a:r>
              <a:rPr lang="zh-CN" altLang="en-US" b="1" dirty="0" smtClean="0">
                <a:solidFill>
                  <a:schemeClr val="tx2"/>
                </a:solidFill>
                <a:latin typeface="Times New Roman" pitchFamily="18" charset="0"/>
              </a:rPr>
              <a:t>筷</a:t>
            </a:r>
            <a:r>
              <a:rPr lang="zh-CN" altLang="en-US" b="1" dirty="0">
                <a:solidFill>
                  <a:schemeClr val="tx2"/>
                </a:solidFill>
                <a:latin typeface="Times New Roman" pitchFamily="18" charset="0"/>
              </a:rPr>
              <a:t>子</a:t>
            </a:r>
            <a:r>
              <a:rPr lang="zh-CN" altLang="en-US" dirty="0">
                <a:latin typeface="Times New Roman" pitchFamily="18" charset="0"/>
              </a:rPr>
              <a:t>是</a:t>
            </a:r>
            <a:r>
              <a:rPr lang="zh-CN" altLang="en-US" u="sng" dirty="0">
                <a:latin typeface="Times New Roman" pitchFamily="18" charset="0"/>
              </a:rPr>
              <a:t>临界资源</a:t>
            </a:r>
            <a:r>
              <a:rPr lang="zh-CN" altLang="en-US" dirty="0" smtClean="0">
                <a:latin typeface="Times New Roman" pitchFamily="18" charset="0"/>
              </a:rPr>
              <a:t>，需要对</a:t>
            </a:r>
            <a:r>
              <a:rPr lang="zh-CN" altLang="en-US" dirty="0">
                <a:latin typeface="Times New Roman" pitchFamily="18" charset="0"/>
              </a:rPr>
              <a:t>筷</a:t>
            </a:r>
            <a:r>
              <a:rPr lang="zh-CN" altLang="en-US" dirty="0" smtClean="0">
                <a:latin typeface="Times New Roman" pitchFamily="18" charset="0"/>
              </a:rPr>
              <a:t>子</a:t>
            </a:r>
            <a:r>
              <a:rPr lang="zh-CN" altLang="en-US" dirty="0" smtClean="0">
                <a:solidFill>
                  <a:schemeClr val="tx2"/>
                </a:solidFill>
                <a:latin typeface="Times New Roman" pitchFamily="18" charset="0"/>
              </a:rPr>
              <a:t>互</a:t>
            </a:r>
            <a:r>
              <a:rPr lang="zh-CN" altLang="en-US" dirty="0">
                <a:solidFill>
                  <a:schemeClr val="tx2"/>
                </a:solidFill>
                <a:latin typeface="Times New Roman" pitchFamily="18" charset="0"/>
              </a:rPr>
              <a:t>斥使</a:t>
            </a:r>
            <a:r>
              <a:rPr lang="zh-CN" altLang="en-US" dirty="0" smtClean="0">
                <a:solidFill>
                  <a:schemeClr val="tx2"/>
                </a:solidFill>
                <a:latin typeface="Times New Roman" pitchFamily="18" charset="0"/>
              </a:rPr>
              <a:t>用</a:t>
            </a:r>
            <a:r>
              <a:rPr lang="zh-CN" altLang="en-US" dirty="0" smtClean="0">
                <a:latin typeface="Times New Roman" pitchFamily="18" charset="0"/>
              </a:rPr>
              <a:t>；每人有</a:t>
            </a:r>
            <a:r>
              <a:rPr lang="zh-CN" altLang="en-US" dirty="0" smtClean="0">
                <a:solidFill>
                  <a:schemeClr val="tx2"/>
                </a:solidFill>
                <a:latin typeface="Times New Roman" pitchFamily="18" charset="0"/>
              </a:rPr>
              <a:t>两根</a:t>
            </a:r>
            <a:r>
              <a:rPr lang="zh-CN" altLang="en-US" dirty="0" smtClean="0">
                <a:latin typeface="Times New Roman" pitchFamily="18" charset="0"/>
              </a:rPr>
              <a:t>筷子才能吃饭。</a:t>
            </a:r>
            <a:endParaRPr lang="en-US" altLang="zh-CN" dirty="0" smtClean="0">
              <a:latin typeface="Times New Roman" pitchFamily="18" charset="0"/>
            </a:endParaRPr>
          </a:p>
          <a:p>
            <a:pPr algn="just" eaLnBrk="1" hangingPunct="1">
              <a:lnSpc>
                <a:spcPct val="120000"/>
              </a:lnSpc>
              <a:spcBef>
                <a:spcPts val="500"/>
              </a:spcBef>
              <a:buClrTx/>
              <a:buSzTx/>
              <a:buFontTx/>
              <a:buNone/>
            </a:pPr>
            <a:r>
              <a:rPr lang="zh-CN" altLang="en-US" dirty="0" smtClean="0">
                <a:latin typeface="Times New Roman" pitchFamily="18" charset="0"/>
              </a:rPr>
              <a:t>     为</a:t>
            </a:r>
            <a:r>
              <a:rPr lang="zh-CN" altLang="en-US" dirty="0">
                <a:latin typeface="Times New Roman" pitchFamily="18" charset="0"/>
              </a:rPr>
              <a:t>了实现对筷子的互斥使用，可以</a:t>
            </a:r>
            <a:r>
              <a:rPr lang="zh-CN" altLang="en-US" dirty="0" smtClean="0">
                <a:latin typeface="Times New Roman" pitchFamily="18" charset="0"/>
              </a:rPr>
              <a:t>用</a:t>
            </a:r>
            <a:r>
              <a:rPr lang="en-US" altLang="zh-CN" u="sng" dirty="0" smtClean="0">
                <a:latin typeface="Times New Roman" pitchFamily="18" charset="0"/>
              </a:rPr>
              <a:t>5</a:t>
            </a:r>
            <a:r>
              <a:rPr lang="zh-CN" altLang="en-US" u="sng" dirty="0" smtClean="0">
                <a:latin typeface="Times New Roman" pitchFamily="18" charset="0"/>
              </a:rPr>
              <a:t>个</a:t>
            </a:r>
            <a:r>
              <a:rPr lang="zh-CN" altLang="en-US" u="sng" dirty="0">
                <a:latin typeface="Times New Roman" pitchFamily="18" charset="0"/>
              </a:rPr>
              <a:t>信号量</a:t>
            </a:r>
            <a:r>
              <a:rPr lang="zh-CN" altLang="en-US" dirty="0">
                <a:latin typeface="Times New Roman" pitchFamily="18" charset="0"/>
              </a:rPr>
              <a:t>表</a:t>
            </a:r>
            <a:r>
              <a:rPr lang="zh-CN" altLang="en-US" dirty="0" smtClean="0">
                <a:latin typeface="Times New Roman" pitchFamily="18" charset="0"/>
              </a:rPr>
              <a:t>示</a:t>
            </a:r>
            <a:r>
              <a:rPr lang="en-US" altLang="zh-CN" u="sng" dirty="0" smtClean="0">
                <a:latin typeface="Times New Roman" pitchFamily="18" charset="0"/>
              </a:rPr>
              <a:t>5</a:t>
            </a:r>
            <a:r>
              <a:rPr lang="zh-CN" altLang="en-US" u="sng" dirty="0" smtClean="0">
                <a:latin typeface="Times New Roman" pitchFamily="18" charset="0"/>
              </a:rPr>
              <a:t>只</a:t>
            </a:r>
            <a:r>
              <a:rPr lang="zh-CN" altLang="en-US" u="sng" dirty="0">
                <a:latin typeface="Times New Roman" pitchFamily="18" charset="0"/>
              </a:rPr>
              <a:t>筷子</a:t>
            </a:r>
            <a:r>
              <a:rPr lang="zh-CN" altLang="en-US" dirty="0" smtClean="0">
                <a:latin typeface="Times New Roman" pitchFamily="18" charset="0"/>
              </a:rPr>
              <a:t>，</a:t>
            </a:r>
            <a:r>
              <a:rPr lang="en-US" altLang="zh-CN" dirty="0" smtClean="0">
                <a:latin typeface="Times New Roman" pitchFamily="18" charset="0"/>
              </a:rPr>
              <a:t>5</a:t>
            </a:r>
            <a:r>
              <a:rPr lang="zh-CN" altLang="en-US" dirty="0" smtClean="0">
                <a:latin typeface="Times New Roman" pitchFamily="18" charset="0"/>
              </a:rPr>
              <a:t>个信</a:t>
            </a:r>
            <a:r>
              <a:rPr lang="zh-CN" altLang="en-US" dirty="0">
                <a:latin typeface="Times New Roman" pitchFamily="18" charset="0"/>
              </a:rPr>
              <a:t>号</a:t>
            </a:r>
            <a:r>
              <a:rPr lang="zh-CN" altLang="en-US" dirty="0" smtClean="0">
                <a:latin typeface="Times New Roman" pitchFamily="18" charset="0"/>
              </a:rPr>
              <a:t>量用数组表示。</a:t>
            </a:r>
            <a:r>
              <a:rPr lang="zh-CN" altLang="en-US" dirty="0">
                <a:latin typeface="Times New Roman" pitchFamily="18" charset="0"/>
              </a:rPr>
              <a:t>其描述如下：</a:t>
            </a:r>
          </a:p>
          <a:p>
            <a:pPr algn="just" eaLnBrk="1" hangingPunct="1">
              <a:lnSpc>
                <a:spcPct val="120000"/>
              </a:lnSpc>
              <a:spcBef>
                <a:spcPts val="500"/>
              </a:spcBef>
              <a:buClrTx/>
              <a:buSzTx/>
              <a:buFontTx/>
              <a:buNone/>
            </a:pPr>
            <a:r>
              <a:rPr lang="zh-CN" altLang="en-US" dirty="0">
                <a:latin typeface="Times New Roman" pitchFamily="18" charset="0"/>
              </a:rPr>
              <a:t>       </a:t>
            </a:r>
            <a:r>
              <a:rPr lang="en-US" altLang="zh-CN" dirty="0">
                <a:latin typeface="Times New Roman" pitchFamily="18" charset="0"/>
              </a:rPr>
              <a:t>semaphore</a:t>
            </a:r>
            <a:r>
              <a:rPr lang="zh-CN" altLang="en-US" dirty="0" smtClean="0">
                <a:latin typeface="Times New Roman" pitchFamily="18" charset="0"/>
              </a:rPr>
              <a:t> </a:t>
            </a:r>
            <a:r>
              <a:rPr lang="en-US" altLang="zh-CN" dirty="0" smtClean="0">
                <a:latin typeface="Times New Roman" pitchFamily="18" charset="0"/>
              </a:rPr>
              <a:t>  </a:t>
            </a:r>
            <a:r>
              <a:rPr lang="en-US" altLang="zh-CN" dirty="0" smtClean="0">
                <a:solidFill>
                  <a:schemeClr val="tx2"/>
                </a:solidFill>
                <a:latin typeface="Times New Roman" pitchFamily="18" charset="0"/>
              </a:rPr>
              <a:t>chopstick</a:t>
            </a:r>
            <a:r>
              <a:rPr lang="zh-CN" altLang="en-US" dirty="0" smtClean="0">
                <a:solidFill>
                  <a:schemeClr val="tx2"/>
                </a:solidFill>
                <a:latin typeface="Times New Roman" pitchFamily="18" charset="0"/>
              </a:rPr>
              <a:t>［</a:t>
            </a:r>
            <a:r>
              <a:rPr lang="en-US" altLang="zh-CN" dirty="0" smtClean="0">
                <a:solidFill>
                  <a:schemeClr val="tx2"/>
                </a:solidFill>
                <a:latin typeface="Times New Roman" pitchFamily="18" charset="0"/>
              </a:rPr>
              <a:t>5</a:t>
            </a:r>
            <a:r>
              <a:rPr lang="zh-CN" altLang="en-US" dirty="0" smtClean="0">
                <a:solidFill>
                  <a:schemeClr val="tx2"/>
                </a:solidFill>
                <a:latin typeface="Times New Roman" pitchFamily="18" charset="0"/>
              </a:rPr>
              <a:t>］</a:t>
            </a:r>
            <a:r>
              <a:rPr lang="zh-CN" altLang="en-US" b="1" baseline="30000" dirty="0" smtClean="0">
                <a:solidFill>
                  <a:srgbClr val="FF0000"/>
                </a:solidFill>
                <a:latin typeface="Times New Roman" pitchFamily="18" charset="0"/>
              </a:rPr>
              <a:t>有位置</a:t>
            </a:r>
            <a:r>
              <a:rPr lang="en-US" altLang="zh-CN" dirty="0" smtClean="0">
                <a:latin typeface="Times New Roman" pitchFamily="18" charset="0"/>
              </a:rPr>
              <a:t>=</a:t>
            </a:r>
            <a:r>
              <a:rPr lang="zh-CN" altLang="en-US" dirty="0" smtClean="0">
                <a:latin typeface="Times New Roman" pitchFamily="18" charset="0"/>
              </a:rPr>
              <a:t> </a:t>
            </a:r>
            <a:r>
              <a:rPr lang="en-US" altLang="zh-CN" dirty="0" smtClean="0">
                <a:latin typeface="Times New Roman" pitchFamily="18" charset="0"/>
              </a:rPr>
              <a:t>[ </a:t>
            </a:r>
            <a:r>
              <a:rPr lang="en-US" altLang="zh-CN" b="1" dirty="0" smtClean="0">
                <a:solidFill>
                  <a:schemeClr val="tx2"/>
                </a:solidFill>
                <a:latin typeface="Times New Roman" pitchFamily="18" charset="0"/>
              </a:rPr>
              <a:t>1, 1, 1, 1, 1 </a:t>
            </a:r>
            <a:r>
              <a:rPr lang="en-US" altLang="zh-CN" dirty="0" smtClean="0">
                <a:latin typeface="Times New Roman" pitchFamily="18" charset="0"/>
              </a:rPr>
              <a:t>];</a:t>
            </a:r>
          </a:p>
          <a:p>
            <a:pPr algn="just" eaLnBrk="1" hangingPunct="1">
              <a:lnSpc>
                <a:spcPct val="120000"/>
              </a:lnSpc>
              <a:spcBef>
                <a:spcPts val="500"/>
              </a:spcBef>
              <a:buClrTx/>
              <a:buSzTx/>
              <a:buFontTx/>
              <a:buNone/>
            </a:pPr>
            <a:r>
              <a:rPr lang="zh-CN" altLang="en-US" dirty="0" smtClean="0">
                <a:latin typeface="Times New Roman" pitchFamily="18" charset="0"/>
              </a:rPr>
              <a:t>       所</a:t>
            </a:r>
            <a:r>
              <a:rPr lang="zh-CN" altLang="en-US" dirty="0">
                <a:latin typeface="Times New Roman" pitchFamily="18" charset="0"/>
              </a:rPr>
              <a:t>有信号量均被初始化为</a:t>
            </a:r>
            <a:r>
              <a:rPr lang="en-US" altLang="zh-CN" dirty="0" smtClean="0">
                <a:latin typeface="Times New Roman" pitchFamily="18" charset="0"/>
              </a:rPr>
              <a:t>1</a:t>
            </a:r>
            <a:r>
              <a:rPr lang="zh-CN" altLang="en-US" dirty="0" smtClean="0">
                <a:latin typeface="Times New Roman" pitchFamily="18" charset="0"/>
              </a:rPr>
              <a:t>。</a:t>
            </a:r>
            <a:endParaRPr lang="en-US" altLang="zh-CN" dirty="0">
              <a:latin typeface="Times New Roman" pitchFamily="18" charset="0"/>
            </a:endParaRPr>
          </a:p>
        </p:txBody>
      </p:sp>
    </p:spTree>
  </p:cSld>
  <p:clrMapOvr>
    <a:masterClrMapping/>
  </p:clrMapOvr>
  <p:transition>
    <p:pull dir="rd"/>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26AC698-D159-4BCA-A27F-2187DF23BE8A}" type="datetime8">
              <a:rPr kumimoji="0" lang="zh-CN" altLang="en-US" sz="1400" smtClean="0"/>
              <a:t>2022年3月16日12时44分</a:t>
            </a:fld>
            <a:endParaRPr kumimoji="0" lang="en-US" altLang="zh-CN" sz="1400" smtClean="0"/>
          </a:p>
        </p:txBody>
      </p:sp>
      <p:sp>
        <p:nvSpPr>
          <p:cNvPr id="1505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0532" name="Text Box 4"/>
          <p:cNvSpPr txBox="1">
            <a:spLocks noChangeArrowheads="1"/>
          </p:cNvSpPr>
          <p:nvPr/>
        </p:nvSpPr>
        <p:spPr bwMode="auto">
          <a:xfrm>
            <a:off x="658376" y="476672"/>
            <a:ext cx="7848600" cy="539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00000"/>
              </a:lnSpc>
              <a:spcBef>
                <a:spcPct val="50000"/>
              </a:spcBef>
              <a:buClrTx/>
              <a:buSzTx/>
              <a:buFontTx/>
              <a:buNone/>
            </a:pPr>
            <a:r>
              <a:rPr lang="zh-CN" altLang="en-US" dirty="0" smtClean="0">
                <a:latin typeface="Times New Roman" pitchFamily="18" charset="0"/>
              </a:rPr>
              <a:t>第</a:t>
            </a:r>
            <a:r>
              <a:rPr lang="en-US" altLang="zh-CN" dirty="0" err="1">
                <a:latin typeface="Times New Roman" pitchFamily="18" charset="0"/>
              </a:rPr>
              <a:t>i</a:t>
            </a:r>
            <a:r>
              <a:rPr lang="zh-CN" altLang="en-US" dirty="0">
                <a:latin typeface="Times New Roman" pitchFamily="18" charset="0"/>
              </a:rPr>
              <a:t>位哲学家的活动可描述为：     </a:t>
            </a:r>
          </a:p>
          <a:p>
            <a:pPr algn="just" eaLnBrk="1" hangingPunct="1">
              <a:lnSpc>
                <a:spcPct val="100000"/>
              </a:lnSpc>
              <a:spcBef>
                <a:spcPts val="600"/>
              </a:spcBef>
              <a:buClrTx/>
              <a:buSzTx/>
              <a:buFontTx/>
              <a:buNone/>
            </a:pPr>
            <a:r>
              <a:rPr lang="zh-CN" altLang="en-US" dirty="0">
                <a:latin typeface="Times New Roman" pitchFamily="18" charset="0"/>
              </a:rPr>
              <a:t>      </a:t>
            </a:r>
            <a:r>
              <a:rPr lang="en-US" altLang="zh-CN" sz="2300" b="1" dirty="0" smtClean="0">
                <a:latin typeface="Times New Roman" pitchFamily="18" charset="0"/>
              </a:rPr>
              <a:t>do {</a:t>
            </a:r>
            <a:endParaRPr lang="en-US" altLang="zh-CN" sz="2300" b="1" dirty="0">
              <a:latin typeface="Times New Roman" pitchFamily="18" charset="0"/>
            </a:endParaRPr>
          </a:p>
          <a:p>
            <a:pPr algn="just" eaLnBrk="1" hangingPunct="1">
              <a:lnSpc>
                <a:spcPct val="90000"/>
              </a:lnSpc>
              <a:spcBef>
                <a:spcPts val="600"/>
              </a:spcBef>
              <a:buClrTx/>
              <a:buSzTx/>
              <a:buFontTx/>
              <a:buNone/>
            </a:pPr>
            <a:r>
              <a:rPr lang="en-US" altLang="zh-CN" sz="2300" b="1" dirty="0">
                <a:latin typeface="Times New Roman" pitchFamily="18" charset="0"/>
              </a:rPr>
              <a:t>   	 </a:t>
            </a:r>
            <a:r>
              <a:rPr lang="en-US" altLang="zh-CN" sz="2300" b="1" dirty="0" smtClean="0">
                <a:solidFill>
                  <a:schemeClr val="tx2"/>
                </a:solidFill>
                <a:latin typeface="Times New Roman" pitchFamily="18" charset="0"/>
              </a:rPr>
              <a:t>wait ( chopstick</a:t>
            </a:r>
            <a:r>
              <a:rPr lang="zh-CN" altLang="en-US" sz="2300" b="1" dirty="0">
                <a:solidFill>
                  <a:schemeClr val="tx2"/>
                </a:solidFill>
                <a:latin typeface="Times New Roman" pitchFamily="18" charset="0"/>
              </a:rPr>
              <a:t>［</a:t>
            </a:r>
            <a:r>
              <a:rPr lang="en-US" altLang="zh-CN" sz="2300" b="1" dirty="0" err="1">
                <a:solidFill>
                  <a:schemeClr val="tx2"/>
                </a:solidFill>
                <a:latin typeface="Times New Roman" pitchFamily="18" charset="0"/>
              </a:rPr>
              <a:t>i</a:t>
            </a:r>
            <a:r>
              <a:rPr lang="zh-CN" altLang="en-US" sz="2300" b="1" dirty="0" smtClean="0">
                <a:solidFill>
                  <a:schemeClr val="tx2"/>
                </a:solidFill>
                <a:latin typeface="Times New Roman" pitchFamily="18" charset="0"/>
              </a:rPr>
              <a:t>］</a:t>
            </a:r>
            <a:r>
              <a:rPr lang="en-US" altLang="zh-CN" sz="2300" b="1" dirty="0">
                <a:solidFill>
                  <a:schemeClr val="tx2"/>
                </a:solidFill>
                <a:latin typeface="Times New Roman" pitchFamily="18" charset="0"/>
              </a:rPr>
              <a:t>)</a:t>
            </a:r>
            <a:r>
              <a:rPr lang="en-US" altLang="zh-CN" sz="2300" b="1" dirty="0" smtClean="0">
                <a:solidFill>
                  <a:schemeClr val="tx2"/>
                </a:solidFill>
                <a:latin typeface="Times New Roman" pitchFamily="18" charset="0"/>
              </a:rPr>
              <a:t>;</a:t>
            </a:r>
            <a:r>
              <a:rPr lang="en-US" altLang="zh-CN" sz="2300" b="1" dirty="0">
                <a:solidFill>
                  <a:schemeClr val="tx2"/>
                </a:solidFill>
                <a:latin typeface="Times New Roman" pitchFamily="18" charset="0"/>
              </a:rPr>
              <a:t></a:t>
            </a:r>
          </a:p>
          <a:p>
            <a:pPr algn="just" eaLnBrk="1" hangingPunct="1">
              <a:lnSpc>
                <a:spcPct val="90000"/>
              </a:lnSpc>
              <a:spcBef>
                <a:spcPts val="600"/>
              </a:spcBef>
              <a:buClrTx/>
              <a:buSzTx/>
              <a:buFontTx/>
              <a:buNone/>
            </a:pPr>
            <a:r>
              <a:rPr lang="en-US" altLang="zh-CN" sz="2300" b="1" dirty="0">
                <a:solidFill>
                  <a:schemeClr val="tx2"/>
                </a:solidFill>
                <a:latin typeface="Times New Roman" pitchFamily="18" charset="0"/>
              </a:rPr>
              <a:t>    	</a:t>
            </a:r>
            <a:r>
              <a:rPr lang="en-US" altLang="zh-CN" sz="2300" b="1" dirty="0" smtClean="0">
                <a:solidFill>
                  <a:schemeClr val="tx2"/>
                </a:solidFill>
                <a:latin typeface="Times New Roman" pitchFamily="18" charset="0"/>
              </a:rPr>
              <a:t> wait ( chopstick</a:t>
            </a:r>
            <a:r>
              <a:rPr lang="zh-CN" altLang="en-US" sz="2300" b="1" dirty="0">
                <a:solidFill>
                  <a:schemeClr val="tx2"/>
                </a:solidFill>
                <a:latin typeface="Times New Roman" pitchFamily="18" charset="0"/>
              </a:rPr>
              <a:t>［</a:t>
            </a:r>
            <a:r>
              <a:rPr lang="en-US" altLang="zh-CN" sz="2300" b="1" dirty="0">
                <a:solidFill>
                  <a:schemeClr val="tx2"/>
                </a:solidFill>
                <a:latin typeface="Times New Roman" pitchFamily="18" charset="0"/>
              </a:rPr>
              <a:t>(i+1) %</a:t>
            </a:r>
            <a:r>
              <a:rPr lang="en-US" altLang="zh-CN" sz="2300" b="1" dirty="0" smtClean="0">
                <a:solidFill>
                  <a:schemeClr val="tx2"/>
                </a:solidFill>
                <a:latin typeface="Times New Roman" pitchFamily="18" charset="0"/>
              </a:rPr>
              <a:t> </a:t>
            </a:r>
            <a:r>
              <a:rPr lang="en-US" altLang="zh-CN" sz="2300" b="1" dirty="0">
                <a:solidFill>
                  <a:schemeClr val="tx2"/>
                </a:solidFill>
                <a:latin typeface="Times New Roman" pitchFamily="18" charset="0"/>
              </a:rPr>
              <a:t>5</a:t>
            </a:r>
            <a:r>
              <a:rPr lang="zh-CN" altLang="en-US" sz="2300" b="1" dirty="0">
                <a:solidFill>
                  <a:schemeClr val="tx2"/>
                </a:solidFill>
                <a:latin typeface="Times New Roman" pitchFamily="18" charset="0"/>
              </a:rPr>
              <a:t>］</a:t>
            </a:r>
            <a:r>
              <a:rPr lang="en-US" altLang="zh-CN" sz="2300" b="1" dirty="0">
                <a:solidFill>
                  <a:schemeClr val="tx2"/>
                </a:solidFill>
                <a:latin typeface="Times New Roman" pitchFamily="18" charset="0"/>
              </a:rPr>
              <a:t>);</a:t>
            </a:r>
          </a:p>
          <a:p>
            <a:pPr algn="just" eaLnBrk="1" hangingPunct="1">
              <a:lnSpc>
                <a:spcPct val="90000"/>
              </a:lnSpc>
              <a:spcBef>
                <a:spcPts val="600"/>
              </a:spcBef>
              <a:buClrTx/>
              <a:buSzTx/>
            </a:pPr>
            <a:r>
              <a:rPr lang="en-US" altLang="zh-CN" sz="2300" b="1" dirty="0" smtClean="0">
                <a:latin typeface="Courier New" pitchFamily="49" charset="0"/>
              </a:rPr>
              <a:t>      </a:t>
            </a:r>
            <a:r>
              <a:rPr lang="en-US" altLang="zh-CN" sz="2300" b="1" dirty="0" smtClean="0">
                <a:latin typeface="Times New Roman" pitchFamily="18" charset="0"/>
              </a:rPr>
              <a:t>…</a:t>
            </a:r>
            <a:endParaRPr lang="en-US" altLang="zh-CN" sz="2300" b="1" dirty="0">
              <a:latin typeface="Times New Roman" pitchFamily="18" charset="0"/>
            </a:endParaRPr>
          </a:p>
          <a:p>
            <a:pPr algn="just" eaLnBrk="1" hangingPunct="1">
              <a:lnSpc>
                <a:spcPct val="90000"/>
              </a:lnSpc>
              <a:spcBef>
                <a:spcPts val="6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eat</a:t>
            </a:r>
            <a:r>
              <a:rPr lang="en-US" altLang="zh-CN" sz="2300" b="1" dirty="0">
                <a:latin typeface="Times New Roman" pitchFamily="18" charset="0"/>
              </a:rPr>
              <a:t>;</a:t>
            </a:r>
          </a:p>
          <a:p>
            <a:pPr algn="just" eaLnBrk="1" hangingPunct="1">
              <a:lnSpc>
                <a:spcPct val="100000"/>
              </a:lnSpc>
              <a:spcBef>
                <a:spcPts val="6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a:t>
            </a:r>
            <a:endParaRPr lang="en-US" altLang="zh-CN" sz="2300" b="1" dirty="0">
              <a:latin typeface="Times New Roman" pitchFamily="18" charset="0"/>
            </a:endParaRPr>
          </a:p>
          <a:p>
            <a:pPr algn="just" eaLnBrk="1" hangingPunct="1">
              <a:lnSpc>
                <a:spcPct val="90000"/>
              </a:lnSpc>
              <a:spcBef>
                <a:spcPts val="600"/>
              </a:spcBef>
              <a:buClrTx/>
              <a:buSzTx/>
              <a:buFontTx/>
              <a:buNone/>
            </a:pPr>
            <a:r>
              <a:rPr lang="en-US" altLang="zh-CN" sz="2300" b="1" dirty="0" smtClean="0">
                <a:latin typeface="Times New Roman" pitchFamily="18" charset="0"/>
              </a:rPr>
              <a:t>  </a:t>
            </a:r>
            <a:r>
              <a:rPr lang="en-US" altLang="zh-CN" sz="2300" b="1" dirty="0">
                <a:latin typeface="Times New Roman" pitchFamily="18" charset="0"/>
              </a:rPr>
              <a:t>	 </a:t>
            </a:r>
            <a:r>
              <a:rPr lang="en-US" altLang="zh-CN" sz="2300" b="1" dirty="0" smtClean="0">
                <a:latin typeface="Times New Roman" pitchFamily="18" charset="0"/>
              </a:rPr>
              <a:t> </a:t>
            </a:r>
            <a:r>
              <a:rPr lang="en-US" altLang="zh-CN" sz="2300" b="1" dirty="0" smtClean="0">
                <a:solidFill>
                  <a:schemeClr val="tx2"/>
                </a:solidFill>
                <a:latin typeface="Times New Roman" pitchFamily="18" charset="0"/>
              </a:rPr>
              <a:t>signal ( chopstick</a:t>
            </a:r>
            <a:r>
              <a:rPr lang="zh-CN" altLang="en-US" sz="2300" b="1" dirty="0">
                <a:solidFill>
                  <a:schemeClr val="tx2"/>
                </a:solidFill>
                <a:latin typeface="Times New Roman" pitchFamily="18" charset="0"/>
              </a:rPr>
              <a:t>［</a:t>
            </a:r>
            <a:r>
              <a:rPr lang="en-US" altLang="zh-CN" sz="2300" b="1" dirty="0" err="1">
                <a:solidFill>
                  <a:schemeClr val="tx2"/>
                </a:solidFill>
                <a:latin typeface="Times New Roman" pitchFamily="18" charset="0"/>
              </a:rPr>
              <a:t>i</a:t>
            </a:r>
            <a:r>
              <a:rPr lang="zh-CN" altLang="en-US" sz="2300" b="1" dirty="0" smtClean="0">
                <a:solidFill>
                  <a:schemeClr val="tx2"/>
                </a:solidFill>
                <a:latin typeface="Times New Roman" pitchFamily="18" charset="0"/>
              </a:rPr>
              <a:t>］</a:t>
            </a:r>
            <a:r>
              <a:rPr lang="en-US" altLang="zh-CN" sz="2300" b="1" dirty="0">
                <a:solidFill>
                  <a:schemeClr val="tx2"/>
                </a:solidFill>
                <a:latin typeface="Times New Roman" pitchFamily="18" charset="0"/>
              </a:rPr>
              <a:t>)</a:t>
            </a:r>
            <a:r>
              <a:rPr lang="en-US" altLang="zh-CN" sz="2300" b="1" dirty="0" smtClean="0">
                <a:solidFill>
                  <a:schemeClr val="tx2"/>
                </a:solidFill>
                <a:latin typeface="Times New Roman" pitchFamily="18" charset="0"/>
              </a:rPr>
              <a:t>;</a:t>
            </a:r>
            <a:r>
              <a:rPr lang="en-US" altLang="zh-CN" sz="2300" b="1" dirty="0">
                <a:solidFill>
                  <a:schemeClr val="tx2"/>
                </a:solidFill>
                <a:latin typeface="Times New Roman" pitchFamily="18" charset="0"/>
              </a:rPr>
              <a:t></a:t>
            </a:r>
          </a:p>
          <a:p>
            <a:pPr algn="just" eaLnBrk="1" hangingPunct="1">
              <a:lnSpc>
                <a:spcPct val="90000"/>
              </a:lnSpc>
              <a:spcBef>
                <a:spcPts val="600"/>
              </a:spcBef>
              <a:buClrTx/>
              <a:buSzTx/>
              <a:buFontTx/>
              <a:buNone/>
            </a:pPr>
            <a:r>
              <a:rPr lang="en-US" altLang="zh-CN" sz="2300" b="1" dirty="0">
                <a:solidFill>
                  <a:schemeClr val="tx2"/>
                </a:solidFill>
                <a:latin typeface="Times New Roman" pitchFamily="18" charset="0"/>
              </a:rPr>
              <a:t>   	 </a:t>
            </a:r>
            <a:r>
              <a:rPr lang="en-US" altLang="zh-CN" sz="2300" b="1" dirty="0" smtClean="0">
                <a:solidFill>
                  <a:schemeClr val="tx2"/>
                </a:solidFill>
                <a:latin typeface="Times New Roman" pitchFamily="18" charset="0"/>
              </a:rPr>
              <a:t> signal ( chopstick</a:t>
            </a:r>
            <a:r>
              <a:rPr lang="zh-CN" altLang="en-US" sz="2300" b="1" dirty="0">
                <a:solidFill>
                  <a:schemeClr val="tx2"/>
                </a:solidFill>
                <a:latin typeface="Times New Roman" pitchFamily="18" charset="0"/>
              </a:rPr>
              <a:t>［</a:t>
            </a:r>
            <a:r>
              <a:rPr lang="en-US" altLang="zh-CN" sz="2300" b="1" dirty="0">
                <a:solidFill>
                  <a:schemeClr val="tx2"/>
                </a:solidFill>
                <a:latin typeface="Times New Roman" pitchFamily="18" charset="0"/>
              </a:rPr>
              <a:t>(i+1) </a:t>
            </a:r>
            <a:r>
              <a:rPr lang="en-US" altLang="zh-CN" sz="2300" b="1" dirty="0" smtClean="0">
                <a:solidFill>
                  <a:schemeClr val="tx2"/>
                </a:solidFill>
                <a:latin typeface="Times New Roman" pitchFamily="18" charset="0"/>
              </a:rPr>
              <a:t>% </a:t>
            </a:r>
            <a:r>
              <a:rPr lang="en-US" altLang="zh-CN" sz="2300" b="1" dirty="0">
                <a:solidFill>
                  <a:schemeClr val="tx2"/>
                </a:solidFill>
                <a:latin typeface="Times New Roman" pitchFamily="18" charset="0"/>
              </a:rPr>
              <a:t>5</a:t>
            </a:r>
            <a:r>
              <a:rPr lang="zh-CN" altLang="en-US" sz="2300" b="1" dirty="0">
                <a:solidFill>
                  <a:schemeClr val="tx2"/>
                </a:solidFill>
                <a:latin typeface="Times New Roman" pitchFamily="18" charset="0"/>
              </a:rPr>
              <a:t>］</a:t>
            </a:r>
            <a:r>
              <a:rPr lang="en-US" altLang="zh-CN" sz="2300" b="1" dirty="0">
                <a:solidFill>
                  <a:schemeClr val="tx2"/>
                </a:solidFill>
                <a:latin typeface="Times New Roman" pitchFamily="18" charset="0"/>
              </a:rPr>
              <a:t>);</a:t>
            </a:r>
          </a:p>
          <a:p>
            <a:pPr algn="just" eaLnBrk="1" hangingPunct="1">
              <a:lnSpc>
                <a:spcPct val="90000"/>
              </a:lnSpc>
              <a:spcBef>
                <a:spcPts val="600"/>
              </a:spcBef>
              <a:buClrTx/>
              <a:buSzTx/>
            </a:pPr>
            <a:r>
              <a:rPr lang="en-US" altLang="zh-CN" sz="2300" b="1" dirty="0">
                <a:latin typeface="Times New Roman" pitchFamily="18" charset="0"/>
              </a:rPr>
              <a:t>     	  </a:t>
            </a:r>
            <a:r>
              <a:rPr lang="en-US" altLang="zh-CN" sz="2300" b="1" dirty="0" smtClean="0">
                <a:latin typeface="Times New Roman" pitchFamily="18" charset="0"/>
              </a:rPr>
              <a:t>…</a:t>
            </a:r>
            <a:endParaRPr lang="en-US" altLang="zh-CN" sz="2300" b="1" dirty="0">
              <a:latin typeface="Times New Roman" pitchFamily="18" charset="0"/>
            </a:endParaRPr>
          </a:p>
          <a:p>
            <a:pPr algn="just" eaLnBrk="1" hangingPunct="1">
              <a:lnSpc>
                <a:spcPct val="100000"/>
              </a:lnSpc>
              <a:spcBef>
                <a:spcPts val="600"/>
              </a:spcBef>
              <a:buClrTx/>
              <a:buSzTx/>
              <a:buFontTx/>
              <a:buNone/>
            </a:pPr>
            <a:r>
              <a:rPr lang="en-US" altLang="zh-CN" sz="2300" b="1" dirty="0" smtClean="0">
                <a:latin typeface="Times New Roman" pitchFamily="18" charset="0"/>
              </a:rPr>
              <a:t>   </a:t>
            </a:r>
            <a:r>
              <a:rPr lang="en-US" altLang="zh-CN" sz="2300" b="1" dirty="0">
                <a:latin typeface="Times New Roman" pitchFamily="18" charset="0"/>
              </a:rPr>
              <a:t>	 </a:t>
            </a:r>
            <a:r>
              <a:rPr lang="en-US" altLang="zh-CN" sz="2300" b="1" dirty="0" smtClean="0">
                <a:latin typeface="Times New Roman" pitchFamily="18" charset="0"/>
              </a:rPr>
              <a:t> think</a:t>
            </a:r>
            <a:r>
              <a:rPr lang="en-US" altLang="zh-CN" sz="2300" b="1" dirty="0">
                <a:latin typeface="Times New Roman" pitchFamily="18" charset="0"/>
              </a:rPr>
              <a:t>;</a:t>
            </a:r>
            <a:r>
              <a:rPr lang="en-US" altLang="zh-CN" sz="2300" b="1" dirty="0" smtClean="0">
                <a:latin typeface="Times New Roman" pitchFamily="18" charset="0"/>
              </a:rPr>
              <a:t></a:t>
            </a:r>
          </a:p>
          <a:p>
            <a:pPr algn="just" eaLnBrk="1" hangingPunct="1">
              <a:lnSpc>
                <a:spcPct val="100000"/>
              </a:lnSpc>
              <a:spcBef>
                <a:spcPts val="6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a:t>
            </a:r>
            <a:endParaRPr lang="en-US" altLang="zh-CN" sz="2300" b="1" dirty="0">
              <a:latin typeface="Times New Roman" pitchFamily="18" charset="0"/>
            </a:endParaRPr>
          </a:p>
          <a:p>
            <a:pPr eaLnBrk="1" hangingPunct="1">
              <a:lnSpc>
                <a:spcPct val="100000"/>
              </a:lnSpc>
              <a:spcBef>
                <a:spcPts val="6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   } </a:t>
            </a:r>
            <a:r>
              <a:rPr lang="en-US" altLang="zh-CN" sz="2300" b="1" dirty="0" err="1" smtClean="0">
                <a:latin typeface="Times New Roman" pitchFamily="18" charset="0"/>
              </a:rPr>
              <a:t>whlie</a:t>
            </a:r>
            <a:r>
              <a:rPr lang="en-US" altLang="zh-CN" sz="2300" b="1" dirty="0" smtClean="0">
                <a:latin typeface="Times New Roman" pitchFamily="18" charset="0"/>
              </a:rPr>
              <a:t> TRUE; </a:t>
            </a:r>
            <a:endParaRPr lang="en-US" altLang="zh-CN" sz="2300" b="1" dirty="0">
              <a:latin typeface="Times New Roman" pitchFamily="18" charset="0"/>
            </a:endParaRPr>
          </a:p>
        </p:txBody>
      </p:sp>
    </p:spTree>
  </p:cSld>
  <p:clrMapOvr>
    <a:masterClrMapping/>
  </p:clrMapOvr>
  <p:transition>
    <p:pull dir="rd"/>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6C135DC-EB09-4D75-B9F8-C12DD0D5D7E1}" type="datetime8">
              <a:rPr kumimoji="0" lang="zh-CN" altLang="en-US" sz="1400" smtClean="0"/>
              <a:t>2022年3月16日12时44分</a:t>
            </a:fld>
            <a:endParaRPr kumimoji="0" lang="en-US" altLang="zh-CN" sz="1400" smtClean="0"/>
          </a:p>
        </p:txBody>
      </p:sp>
      <p:sp>
        <p:nvSpPr>
          <p:cNvPr id="15155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1556" name="Text Box 4"/>
          <p:cNvSpPr txBox="1">
            <a:spLocks noChangeArrowheads="1"/>
          </p:cNvSpPr>
          <p:nvPr/>
        </p:nvSpPr>
        <p:spPr bwMode="auto">
          <a:xfrm>
            <a:off x="685800" y="609600"/>
            <a:ext cx="7848600" cy="545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05000"/>
              </a:lnSpc>
              <a:spcBef>
                <a:spcPct val="50000"/>
              </a:spcBef>
              <a:buClrTx/>
              <a:buSzTx/>
              <a:buFontTx/>
              <a:buNone/>
            </a:pPr>
            <a:r>
              <a:rPr lang="en-US" altLang="zh-CN" dirty="0">
                <a:latin typeface="Times New Roman" pitchFamily="18" charset="0"/>
              </a:rPr>
              <a:t>       </a:t>
            </a:r>
            <a:r>
              <a:rPr lang="zh-CN" altLang="en-US" b="1" dirty="0">
                <a:solidFill>
                  <a:srgbClr val="FF0000"/>
                </a:solidFill>
                <a:latin typeface="Times New Roman" pitchFamily="18" charset="0"/>
              </a:rPr>
              <a:t>问题</a:t>
            </a:r>
            <a:r>
              <a:rPr lang="zh-CN" altLang="en-US" dirty="0">
                <a:latin typeface="Times New Roman" pitchFamily="18" charset="0"/>
              </a:rPr>
              <a:t>：</a:t>
            </a:r>
            <a:r>
              <a:rPr lang="en-US" altLang="zh-CN" dirty="0">
                <a:latin typeface="Times New Roman" pitchFamily="18" charset="0"/>
              </a:rPr>
              <a:t>5</a:t>
            </a:r>
            <a:r>
              <a:rPr lang="zh-CN" altLang="en-US" dirty="0">
                <a:latin typeface="Times New Roman" pitchFamily="18" charset="0"/>
              </a:rPr>
              <a:t>位哲学家</a:t>
            </a:r>
            <a:r>
              <a:rPr lang="zh-CN" altLang="en-US" b="1" u="sng" dirty="0">
                <a:solidFill>
                  <a:schemeClr val="tx2"/>
                </a:solidFill>
                <a:latin typeface="Times New Roman" pitchFamily="18" charset="0"/>
              </a:rPr>
              <a:t>同时去拿左边</a:t>
            </a:r>
            <a:r>
              <a:rPr lang="zh-CN" altLang="en-US" dirty="0">
                <a:latin typeface="Times New Roman" pitchFamily="18" charset="0"/>
              </a:rPr>
              <a:t>的筷</a:t>
            </a:r>
            <a:r>
              <a:rPr lang="zh-CN" altLang="en-US" dirty="0" smtClean="0">
                <a:latin typeface="Times New Roman" pitchFamily="18" charset="0"/>
              </a:rPr>
              <a:t>子  </a:t>
            </a:r>
            <a:r>
              <a:rPr lang="en-US" altLang="zh-CN" dirty="0" smtClean="0">
                <a:latin typeface="Times New Roman" pitchFamily="18" charset="0"/>
              </a:rPr>
              <a:t>(</a:t>
            </a:r>
            <a:r>
              <a:rPr lang="zh-CN" altLang="en-US" dirty="0" smtClean="0">
                <a:latin typeface="Times New Roman" pitchFamily="18" charset="0"/>
              </a:rPr>
              <a:t>略</a:t>
            </a:r>
            <a:r>
              <a:rPr lang="en-US" altLang="zh-CN" dirty="0" smtClean="0">
                <a:latin typeface="Times New Roman" pitchFamily="18" charset="0"/>
              </a:rPr>
              <a:t>)</a:t>
            </a:r>
            <a:endParaRPr lang="en-US" altLang="zh-CN" dirty="0">
              <a:latin typeface="Times New Roman" pitchFamily="18" charset="0"/>
            </a:endParaRPr>
          </a:p>
          <a:p>
            <a:pPr algn="just" eaLnBrk="1" hangingPunct="1">
              <a:lnSpc>
                <a:spcPct val="105000"/>
              </a:lnSpc>
              <a:spcBef>
                <a:spcPct val="50000"/>
              </a:spcBef>
              <a:buClrTx/>
              <a:buSzTx/>
              <a:buFontTx/>
              <a:buNone/>
            </a:pPr>
            <a:r>
              <a:rPr lang="en-US" altLang="zh-CN" dirty="0">
                <a:latin typeface="Times New Roman" pitchFamily="18" charset="0"/>
              </a:rPr>
              <a:t>       </a:t>
            </a:r>
            <a:r>
              <a:rPr lang="zh-CN" altLang="en-US" dirty="0">
                <a:latin typeface="Times New Roman" pitchFamily="18" charset="0"/>
              </a:rPr>
              <a:t>可采取以下几种解决方法：</a:t>
            </a:r>
          </a:p>
          <a:p>
            <a:pPr algn="just" eaLnBrk="1" hangingPunct="1">
              <a:lnSpc>
                <a:spcPct val="10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(1) </a:t>
            </a:r>
            <a:r>
              <a:rPr lang="zh-CN" altLang="en-US" dirty="0">
                <a:latin typeface="Times New Roman" pitchFamily="18" charset="0"/>
              </a:rPr>
              <a:t>至多只允许有</a:t>
            </a:r>
            <a:r>
              <a:rPr lang="zh-CN" altLang="en-US" b="1" u="sng" dirty="0">
                <a:latin typeface="Times New Roman" pitchFamily="18" charset="0"/>
              </a:rPr>
              <a:t>四位</a:t>
            </a:r>
            <a:r>
              <a:rPr lang="zh-CN" altLang="en-US" u="sng" dirty="0">
                <a:latin typeface="Times New Roman" pitchFamily="18" charset="0"/>
              </a:rPr>
              <a:t>哲学家</a:t>
            </a:r>
            <a:r>
              <a:rPr lang="zh-CN" altLang="en-US" dirty="0">
                <a:latin typeface="Times New Roman" pitchFamily="18" charset="0"/>
              </a:rPr>
              <a:t>同时去拿左边的筷子，最终能保证</a:t>
            </a:r>
            <a:r>
              <a:rPr lang="zh-CN" altLang="en-US" dirty="0">
                <a:solidFill>
                  <a:schemeClr val="tx2"/>
                </a:solidFill>
                <a:latin typeface="Times New Roman" pitchFamily="18" charset="0"/>
              </a:rPr>
              <a:t>至少有一位哲学家能够进餐</a:t>
            </a:r>
            <a:r>
              <a:rPr lang="zh-CN" altLang="en-US" dirty="0">
                <a:latin typeface="Times New Roman" pitchFamily="18" charset="0"/>
              </a:rPr>
              <a:t>，并在用毕时能释放出他用过的两只筷子，从而使更多的哲学家能够进餐。</a:t>
            </a:r>
          </a:p>
          <a:p>
            <a:pPr algn="just" eaLnBrk="1" hangingPunct="1">
              <a:lnSpc>
                <a:spcPct val="10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(2) </a:t>
            </a:r>
            <a:r>
              <a:rPr lang="zh-CN" altLang="en-US" dirty="0">
                <a:latin typeface="Times New Roman" pitchFamily="18" charset="0"/>
              </a:rPr>
              <a:t>仅当哲学家的</a:t>
            </a:r>
            <a:r>
              <a:rPr lang="zh-CN" altLang="en-US" b="1" u="sng" dirty="0">
                <a:latin typeface="Times New Roman" pitchFamily="18" charset="0"/>
              </a:rPr>
              <a:t>左、右两只筷子均可用</a:t>
            </a:r>
            <a:r>
              <a:rPr lang="en-US" altLang="zh-CN" u="sng" dirty="0">
                <a:latin typeface="Times New Roman" pitchFamily="18" charset="0"/>
              </a:rPr>
              <a:t>(AND</a:t>
            </a:r>
            <a:r>
              <a:rPr lang="zh-CN" altLang="en-US" u="sng" dirty="0">
                <a:latin typeface="Times New Roman" pitchFamily="18" charset="0"/>
              </a:rPr>
              <a:t>信号量</a:t>
            </a:r>
            <a:r>
              <a:rPr lang="en-US" altLang="zh-CN" u="sng" dirty="0">
                <a:latin typeface="Times New Roman" pitchFamily="18" charset="0"/>
              </a:rPr>
              <a:t>_</a:t>
            </a:r>
            <a:r>
              <a:rPr lang="zh-CN" altLang="en-US" sz="2500" b="1" dirty="0">
                <a:solidFill>
                  <a:schemeClr val="tx2"/>
                </a:solidFill>
                <a:latin typeface="Times New Roman" pitchFamily="18" charset="0"/>
              </a:rPr>
              <a:t>下例</a:t>
            </a:r>
            <a:r>
              <a:rPr lang="en-US" altLang="zh-CN" u="sng" dirty="0">
                <a:latin typeface="Times New Roman" pitchFamily="18" charset="0"/>
              </a:rPr>
              <a:t>)</a:t>
            </a:r>
            <a:r>
              <a:rPr lang="zh-CN" altLang="en-US" dirty="0">
                <a:latin typeface="Times New Roman" pitchFamily="18" charset="0"/>
              </a:rPr>
              <a:t>时，才允许他拿起筷子进餐。</a:t>
            </a:r>
          </a:p>
          <a:p>
            <a:pPr algn="just" eaLnBrk="1" hangingPunct="1">
              <a:lnSpc>
                <a:spcPct val="10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(3) </a:t>
            </a:r>
            <a:r>
              <a:rPr lang="zh-CN" altLang="en-US" dirty="0">
                <a:latin typeface="Times New Roman" pitchFamily="18" charset="0"/>
              </a:rPr>
              <a:t>规定</a:t>
            </a:r>
            <a:r>
              <a:rPr lang="zh-CN" altLang="en-US" u="sng" dirty="0">
                <a:latin typeface="Times New Roman" pitchFamily="18" charset="0"/>
              </a:rPr>
              <a:t>奇数号</a:t>
            </a:r>
            <a:r>
              <a:rPr lang="zh-CN" altLang="en-US" dirty="0">
                <a:latin typeface="Times New Roman" pitchFamily="18" charset="0"/>
              </a:rPr>
              <a:t>哲学家先拿他左边的筷子，然后再去拿右边的筷子；而偶数号哲学家则相反。按此规定，将是</a:t>
            </a:r>
            <a:r>
              <a:rPr lang="en-US" altLang="zh-CN" dirty="0">
                <a:latin typeface="Times New Roman" pitchFamily="18" charset="0"/>
              </a:rPr>
              <a:t>1</a:t>
            </a:r>
            <a:r>
              <a:rPr lang="zh-CN" altLang="en-US" dirty="0">
                <a:latin typeface="Times New Roman" pitchFamily="18" charset="0"/>
              </a:rPr>
              <a:t>、 </a:t>
            </a:r>
            <a:r>
              <a:rPr lang="en-US" altLang="zh-CN" dirty="0">
                <a:latin typeface="Times New Roman" pitchFamily="18" charset="0"/>
              </a:rPr>
              <a:t>2</a:t>
            </a:r>
            <a:r>
              <a:rPr lang="zh-CN" altLang="en-US" dirty="0">
                <a:latin typeface="Times New Roman" pitchFamily="18" charset="0"/>
              </a:rPr>
              <a:t>号哲学家竞争</a:t>
            </a:r>
            <a:r>
              <a:rPr lang="en-US" altLang="zh-CN" dirty="0">
                <a:latin typeface="Times New Roman" pitchFamily="18" charset="0"/>
              </a:rPr>
              <a:t>1</a:t>
            </a:r>
            <a:r>
              <a:rPr lang="zh-CN" altLang="en-US" dirty="0">
                <a:latin typeface="Times New Roman" pitchFamily="18" charset="0"/>
              </a:rPr>
              <a:t>号筷子；</a:t>
            </a:r>
            <a:r>
              <a:rPr lang="en-US" altLang="zh-CN" dirty="0">
                <a:latin typeface="Times New Roman" pitchFamily="18" charset="0"/>
              </a:rPr>
              <a:t>3</a:t>
            </a:r>
            <a:r>
              <a:rPr lang="zh-CN" altLang="en-US" dirty="0">
                <a:latin typeface="Times New Roman" pitchFamily="18" charset="0"/>
              </a:rPr>
              <a:t>、</a:t>
            </a:r>
            <a:r>
              <a:rPr lang="en-US" altLang="zh-CN" dirty="0">
                <a:latin typeface="Times New Roman" pitchFamily="18" charset="0"/>
              </a:rPr>
              <a:t>4</a:t>
            </a:r>
            <a:r>
              <a:rPr lang="zh-CN" altLang="en-US" dirty="0">
                <a:latin typeface="Times New Roman" pitchFamily="18" charset="0"/>
              </a:rPr>
              <a:t>号哲学家竞争</a:t>
            </a:r>
            <a:r>
              <a:rPr lang="en-US" altLang="zh-CN" dirty="0">
                <a:latin typeface="Times New Roman" pitchFamily="18" charset="0"/>
              </a:rPr>
              <a:t>3</a:t>
            </a:r>
            <a:r>
              <a:rPr lang="zh-CN" altLang="en-US" dirty="0">
                <a:latin typeface="Times New Roman" pitchFamily="18" charset="0"/>
              </a:rPr>
              <a:t>号筷子。即五位哲学家都先竞争奇数号筷子，获得后，再去竞争偶数号筷子，最后总会有一位哲学家能获得两只筷子而进餐。 </a:t>
            </a:r>
          </a:p>
        </p:txBody>
      </p:sp>
    </p:spTree>
  </p:cSld>
  <p:clrMapOvr>
    <a:masterClrMapping/>
  </p:clrMapOvr>
  <p:transition>
    <p:pull dir="rd"/>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DE1162E-2578-4B03-B4BA-3E0F7BA5A70E}" type="datetime8">
              <a:rPr kumimoji="0" lang="zh-CN" altLang="en-US" sz="1400" smtClean="0"/>
              <a:t>2022年3月16日12时44分</a:t>
            </a:fld>
            <a:endParaRPr kumimoji="0" lang="en-US" altLang="zh-CN" sz="1400" smtClean="0"/>
          </a:p>
        </p:txBody>
      </p:sp>
      <p:sp>
        <p:nvSpPr>
          <p:cNvPr id="1525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2580" name="Text Box 4"/>
          <p:cNvSpPr txBox="1">
            <a:spLocks noChangeArrowheads="1"/>
          </p:cNvSpPr>
          <p:nvPr/>
        </p:nvSpPr>
        <p:spPr bwMode="auto">
          <a:xfrm>
            <a:off x="531453" y="404664"/>
            <a:ext cx="8153400" cy="54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00000"/>
              </a:lnSpc>
              <a:spcBef>
                <a:spcPct val="50000"/>
              </a:spcBef>
              <a:buClrTx/>
              <a:buSzTx/>
              <a:buFontTx/>
              <a:buNone/>
            </a:pPr>
            <a:r>
              <a:rPr lang="en-US" altLang="zh-CN" b="1" dirty="0">
                <a:latin typeface="Times New Roman" pitchFamily="18" charset="0"/>
              </a:rPr>
              <a:t>         2. </a:t>
            </a:r>
            <a:r>
              <a:rPr lang="zh-CN" altLang="en-US" b="1" dirty="0">
                <a:latin typeface="Times New Roman" pitchFamily="18" charset="0"/>
              </a:rPr>
              <a:t>利用</a:t>
            </a:r>
            <a:r>
              <a:rPr lang="en-US" altLang="zh-CN" b="1" dirty="0">
                <a:latin typeface="Times New Roman" pitchFamily="18" charset="0"/>
              </a:rPr>
              <a:t>AND</a:t>
            </a:r>
            <a:r>
              <a:rPr lang="zh-CN" altLang="en-US" b="1" dirty="0">
                <a:latin typeface="Times New Roman" pitchFamily="18" charset="0"/>
              </a:rPr>
              <a:t>信号量机制解决哲学家进餐问题</a:t>
            </a:r>
            <a:r>
              <a:rPr lang="zh-CN" altLang="en-US" dirty="0">
                <a:latin typeface="Times New Roman" pitchFamily="18" charset="0"/>
              </a:rPr>
              <a:t></a:t>
            </a:r>
          </a:p>
          <a:p>
            <a:pPr algn="just" eaLnBrk="1" hangingPunct="1">
              <a:lnSpc>
                <a:spcPct val="100000"/>
              </a:lnSpc>
              <a:spcBef>
                <a:spcPct val="50000"/>
              </a:spcBef>
              <a:buClrTx/>
              <a:buSzTx/>
              <a:buFontTx/>
              <a:buNone/>
            </a:pPr>
            <a:r>
              <a:rPr lang="zh-CN" altLang="en-US" dirty="0">
                <a:latin typeface="Times New Roman" pitchFamily="18" charset="0"/>
              </a:rPr>
              <a:t>        在哲学家进餐问题中，要求每个哲学家先获得两个临界资源</a:t>
            </a:r>
            <a:r>
              <a:rPr lang="en-US" altLang="zh-CN" dirty="0">
                <a:latin typeface="Times New Roman" pitchFamily="18" charset="0"/>
              </a:rPr>
              <a:t>(</a:t>
            </a:r>
            <a:r>
              <a:rPr lang="zh-CN" altLang="en-US" dirty="0">
                <a:latin typeface="Times New Roman" pitchFamily="18" charset="0"/>
              </a:rPr>
              <a:t>筷子</a:t>
            </a:r>
            <a:r>
              <a:rPr lang="en-US" altLang="zh-CN" dirty="0">
                <a:latin typeface="Times New Roman" pitchFamily="18" charset="0"/>
              </a:rPr>
              <a:t>)</a:t>
            </a:r>
            <a:r>
              <a:rPr lang="zh-CN" altLang="en-US" dirty="0">
                <a:latin typeface="Times New Roman" pitchFamily="18" charset="0"/>
              </a:rPr>
              <a:t>后方能进餐，这在本质上就是前面所介绍的</a:t>
            </a:r>
            <a:r>
              <a:rPr lang="en-US" altLang="zh-CN" dirty="0">
                <a:latin typeface="Times New Roman" pitchFamily="18" charset="0"/>
              </a:rPr>
              <a:t>AND</a:t>
            </a:r>
            <a:r>
              <a:rPr lang="zh-CN" altLang="en-US" dirty="0">
                <a:latin typeface="Times New Roman" pitchFamily="18" charset="0"/>
              </a:rPr>
              <a:t>同步问题，故用</a:t>
            </a:r>
            <a:r>
              <a:rPr lang="en-US" altLang="zh-CN" dirty="0">
                <a:latin typeface="Times New Roman" pitchFamily="18" charset="0"/>
              </a:rPr>
              <a:t>AND</a:t>
            </a:r>
            <a:r>
              <a:rPr lang="zh-CN" altLang="en-US" dirty="0">
                <a:latin typeface="Times New Roman" pitchFamily="18" charset="0"/>
              </a:rPr>
              <a:t>信号量机制可获得最简洁的解法。</a:t>
            </a:r>
          </a:p>
          <a:p>
            <a:pPr algn="just" eaLnBrk="1" hangingPunct="1">
              <a:lnSpc>
                <a:spcPct val="100000"/>
              </a:lnSpc>
              <a:spcBef>
                <a:spcPct val="50000"/>
              </a:spcBef>
              <a:buClrTx/>
              <a:buSzTx/>
              <a:buFontTx/>
              <a:buNone/>
            </a:pPr>
            <a:r>
              <a:rPr lang="en-US" altLang="zh-CN" sz="2300" b="1" dirty="0" smtClean="0">
                <a:latin typeface="Times New Roman" pitchFamily="18" charset="0"/>
              </a:rPr>
              <a:t>semaphore </a:t>
            </a:r>
            <a:r>
              <a:rPr lang="en-US" altLang="zh-CN" sz="2300" b="1" dirty="0" err="1">
                <a:latin typeface="Times New Roman" pitchFamily="18" charset="0"/>
              </a:rPr>
              <a:t>chopsiick</a:t>
            </a:r>
            <a:r>
              <a:rPr lang="en-US" altLang="zh-CN" sz="2300" b="1" dirty="0">
                <a:latin typeface="Times New Roman" pitchFamily="18" charset="0"/>
              </a:rPr>
              <a:t> </a:t>
            </a:r>
            <a:r>
              <a:rPr lang="zh-CN" altLang="en-US" sz="2300" b="1" dirty="0" smtClean="0">
                <a:latin typeface="Times New Roman" pitchFamily="18" charset="0"/>
              </a:rPr>
              <a:t>［</a:t>
            </a:r>
            <a:r>
              <a:rPr lang="en-US" altLang="zh-CN" sz="2300" b="1" dirty="0" smtClean="0">
                <a:latin typeface="Times New Roman" pitchFamily="18" charset="0"/>
              </a:rPr>
              <a:t>5</a:t>
            </a:r>
            <a:r>
              <a:rPr lang="zh-CN" altLang="en-US" sz="2300" b="1" dirty="0" smtClean="0">
                <a:latin typeface="Times New Roman" pitchFamily="18" charset="0"/>
              </a:rPr>
              <a:t>］</a:t>
            </a:r>
            <a:r>
              <a:rPr lang="en-US" altLang="zh-CN" sz="2300" b="1" dirty="0" smtClean="0">
                <a:latin typeface="Times New Roman" pitchFamily="18" charset="0"/>
              </a:rPr>
              <a:t>= (</a:t>
            </a:r>
            <a:r>
              <a:rPr lang="en-US" altLang="zh-CN" sz="2300" b="1" dirty="0">
                <a:latin typeface="Times New Roman" pitchFamily="18" charset="0"/>
              </a:rPr>
              <a:t>1,1,1,1,1);</a:t>
            </a:r>
          </a:p>
          <a:p>
            <a:pPr algn="just" eaLnBrk="1" hangingPunct="1">
              <a:lnSpc>
                <a:spcPct val="100000"/>
              </a:lnSpc>
              <a:spcBef>
                <a:spcPts val="800"/>
              </a:spcBef>
              <a:buClrTx/>
              <a:buSzTx/>
              <a:buFontTx/>
              <a:buNone/>
            </a:pPr>
            <a:r>
              <a:rPr lang="en-US" altLang="zh-CN" sz="2300" b="1" dirty="0" smtClean="0">
                <a:latin typeface="Times New Roman" pitchFamily="18" charset="0"/>
              </a:rPr>
              <a:t>do {</a:t>
            </a:r>
            <a:endParaRPr lang="en-US" altLang="zh-CN" sz="2300" b="1" dirty="0">
              <a:latin typeface="Times New Roman" pitchFamily="18" charset="0"/>
            </a:endParaRPr>
          </a:p>
          <a:p>
            <a:pPr algn="just" eaLnBrk="1" hangingPunct="1">
              <a:lnSpc>
                <a:spcPct val="100000"/>
              </a:lnSpc>
              <a:spcBef>
                <a:spcPts val="800"/>
              </a:spcBef>
              <a:buClrTx/>
              <a:buSzTx/>
              <a:buFontTx/>
              <a:buNone/>
            </a:pPr>
            <a:r>
              <a:rPr lang="en-US" altLang="zh-CN" sz="2300" b="1" dirty="0">
                <a:latin typeface="Times New Roman" pitchFamily="18" charset="0"/>
              </a:rPr>
              <a:t>       </a:t>
            </a:r>
            <a:r>
              <a:rPr lang="en-US" altLang="zh-CN" sz="2300" b="1" dirty="0" smtClean="0">
                <a:latin typeface="Times New Roman" pitchFamily="18" charset="0"/>
              </a:rPr>
              <a:t>…</a:t>
            </a:r>
            <a:endParaRPr lang="en-US" altLang="zh-CN" sz="2300" b="1" dirty="0">
              <a:latin typeface="Times New Roman" pitchFamily="18" charset="0"/>
            </a:endParaRPr>
          </a:p>
          <a:p>
            <a:pPr algn="just" eaLnBrk="1" hangingPunct="1">
              <a:lnSpc>
                <a:spcPct val="100000"/>
              </a:lnSpc>
              <a:spcBef>
                <a:spcPts val="800"/>
              </a:spcBef>
              <a:buClrTx/>
              <a:buSzTx/>
              <a:buFontTx/>
              <a:buNone/>
            </a:pPr>
            <a:r>
              <a:rPr lang="en-US" altLang="zh-CN" sz="2300" b="1" dirty="0">
                <a:latin typeface="Times New Roman" pitchFamily="18" charset="0"/>
              </a:rPr>
              <a:t>        think;</a:t>
            </a:r>
          </a:p>
          <a:p>
            <a:pPr algn="just" eaLnBrk="1" hangingPunct="1">
              <a:lnSpc>
                <a:spcPct val="100000"/>
              </a:lnSpc>
              <a:spcBef>
                <a:spcPts val="800"/>
              </a:spcBef>
              <a:buClrTx/>
              <a:buSzTx/>
              <a:buFontTx/>
              <a:buNone/>
            </a:pPr>
            <a:r>
              <a:rPr lang="en-US" altLang="zh-CN" sz="2300" b="1" dirty="0">
                <a:latin typeface="Times New Roman" pitchFamily="18" charset="0"/>
              </a:rPr>
              <a:t>        </a:t>
            </a:r>
            <a:r>
              <a:rPr lang="en-US" altLang="zh-CN" sz="2300" b="1" dirty="0" err="1" smtClean="0">
                <a:solidFill>
                  <a:schemeClr val="tx2"/>
                </a:solidFill>
                <a:latin typeface="Times New Roman" pitchFamily="18" charset="0"/>
              </a:rPr>
              <a:t>Sswait</a:t>
            </a:r>
            <a:r>
              <a:rPr lang="en-US" altLang="zh-CN" sz="2300" b="1" dirty="0">
                <a:solidFill>
                  <a:schemeClr val="tx2"/>
                </a:solidFill>
                <a:latin typeface="Times New Roman" pitchFamily="18" charset="0"/>
              </a:rPr>
              <a:t> (</a:t>
            </a:r>
            <a:r>
              <a:rPr lang="en-US" altLang="zh-CN" sz="2300" b="1" dirty="0" smtClean="0">
                <a:solidFill>
                  <a:schemeClr val="tx2"/>
                </a:solidFill>
                <a:latin typeface="Times New Roman" pitchFamily="18" charset="0"/>
              </a:rPr>
              <a:t>chopstick</a:t>
            </a:r>
            <a:r>
              <a:rPr lang="zh-CN" altLang="en-US" sz="2300" b="1" dirty="0" smtClean="0">
                <a:solidFill>
                  <a:schemeClr val="tx2"/>
                </a:solidFill>
                <a:latin typeface="Times New Roman" pitchFamily="18" charset="0"/>
              </a:rPr>
              <a:t>［</a:t>
            </a:r>
            <a:r>
              <a:rPr lang="en-US" altLang="zh-CN" sz="2300" b="1" dirty="0" err="1" smtClean="0">
                <a:solidFill>
                  <a:schemeClr val="tx2"/>
                </a:solidFill>
                <a:latin typeface="Times New Roman" pitchFamily="18" charset="0"/>
              </a:rPr>
              <a:t>i</a:t>
            </a:r>
            <a:r>
              <a:rPr lang="zh-CN" altLang="en-US" sz="2300" b="1" dirty="0" smtClean="0">
                <a:solidFill>
                  <a:schemeClr val="tx2"/>
                </a:solidFill>
                <a:latin typeface="Times New Roman" pitchFamily="18" charset="0"/>
              </a:rPr>
              <a:t>］</a:t>
            </a:r>
            <a:r>
              <a:rPr lang="en-US" altLang="zh-CN" sz="2300" b="1" dirty="0" smtClean="0">
                <a:solidFill>
                  <a:schemeClr val="tx2"/>
                </a:solidFill>
                <a:latin typeface="Times New Roman" pitchFamily="18" charset="0"/>
              </a:rPr>
              <a:t>, chopstick</a:t>
            </a:r>
            <a:r>
              <a:rPr lang="zh-CN" altLang="en-US" sz="2300" b="1" dirty="0">
                <a:solidFill>
                  <a:schemeClr val="tx2"/>
                </a:solidFill>
                <a:latin typeface="Times New Roman" pitchFamily="18" charset="0"/>
              </a:rPr>
              <a:t>［</a:t>
            </a:r>
            <a:r>
              <a:rPr lang="en-US" altLang="zh-CN" sz="2300" b="1" dirty="0">
                <a:solidFill>
                  <a:schemeClr val="tx2"/>
                </a:solidFill>
                <a:latin typeface="Times New Roman" pitchFamily="18" charset="0"/>
              </a:rPr>
              <a:t>(i+1) %</a:t>
            </a:r>
            <a:r>
              <a:rPr lang="en-US" altLang="zh-CN" sz="2300" b="1" dirty="0" smtClean="0">
                <a:solidFill>
                  <a:schemeClr val="tx2"/>
                </a:solidFill>
                <a:latin typeface="Times New Roman" pitchFamily="18" charset="0"/>
              </a:rPr>
              <a:t> </a:t>
            </a:r>
            <a:r>
              <a:rPr lang="en-US" altLang="zh-CN" sz="2300" b="1" dirty="0">
                <a:solidFill>
                  <a:schemeClr val="tx2"/>
                </a:solidFill>
                <a:latin typeface="Times New Roman" pitchFamily="18" charset="0"/>
              </a:rPr>
              <a:t>5</a:t>
            </a:r>
            <a:r>
              <a:rPr lang="zh-CN" altLang="en-US" sz="2300" b="1" dirty="0" smtClean="0">
                <a:solidFill>
                  <a:schemeClr val="tx2"/>
                </a:solidFill>
                <a:latin typeface="Times New Roman" pitchFamily="18" charset="0"/>
              </a:rPr>
              <a:t>］</a:t>
            </a:r>
            <a:r>
              <a:rPr lang="en-US" altLang="zh-CN" sz="2300" b="1" dirty="0" smtClean="0">
                <a:solidFill>
                  <a:schemeClr val="tx2"/>
                </a:solidFill>
                <a:latin typeface="Times New Roman" pitchFamily="18" charset="0"/>
              </a:rPr>
              <a:t>);</a:t>
            </a:r>
            <a:r>
              <a:rPr lang="en-US" altLang="zh-CN" sz="2300" b="1" dirty="0">
                <a:latin typeface="Times New Roman" pitchFamily="18" charset="0"/>
              </a:rPr>
              <a:t></a:t>
            </a:r>
          </a:p>
          <a:p>
            <a:pPr algn="just" eaLnBrk="1" hangingPunct="1">
              <a:lnSpc>
                <a:spcPct val="100000"/>
              </a:lnSpc>
              <a:spcBef>
                <a:spcPts val="800"/>
              </a:spcBef>
              <a:buClrTx/>
              <a:buSzTx/>
              <a:buFontTx/>
              <a:buNone/>
            </a:pPr>
            <a:r>
              <a:rPr lang="en-US" altLang="zh-CN" sz="2300" b="1" dirty="0">
                <a:latin typeface="Times New Roman" pitchFamily="18" charset="0"/>
              </a:rPr>
              <a:t>        eat;</a:t>
            </a:r>
          </a:p>
          <a:p>
            <a:pPr algn="just" eaLnBrk="1" hangingPunct="1">
              <a:lnSpc>
                <a:spcPct val="100000"/>
              </a:lnSpc>
              <a:spcBef>
                <a:spcPts val="800"/>
              </a:spcBef>
              <a:buClrTx/>
              <a:buSzTx/>
              <a:buFontTx/>
              <a:buNone/>
            </a:pPr>
            <a:r>
              <a:rPr lang="en-US" altLang="zh-CN" sz="2300" b="1" dirty="0">
                <a:latin typeface="Times New Roman" pitchFamily="18" charset="0"/>
              </a:rPr>
              <a:t>        </a:t>
            </a:r>
            <a:r>
              <a:rPr lang="en-US" altLang="zh-CN" sz="2300" b="1" dirty="0" err="1" smtClean="0">
                <a:solidFill>
                  <a:schemeClr val="tx2"/>
                </a:solidFill>
                <a:latin typeface="Times New Roman" pitchFamily="18" charset="0"/>
              </a:rPr>
              <a:t>Ssignal</a:t>
            </a:r>
            <a:r>
              <a:rPr lang="en-US" altLang="zh-CN" sz="2300" b="1" dirty="0" smtClean="0">
                <a:solidFill>
                  <a:schemeClr val="tx2"/>
                </a:solidFill>
                <a:latin typeface="Times New Roman" pitchFamily="18" charset="0"/>
              </a:rPr>
              <a:t> ( chopstick</a:t>
            </a:r>
            <a:r>
              <a:rPr lang="zh-CN" altLang="en-US" sz="2300" b="1" dirty="0" smtClean="0">
                <a:solidFill>
                  <a:schemeClr val="tx2"/>
                </a:solidFill>
                <a:latin typeface="Times New Roman" pitchFamily="18" charset="0"/>
              </a:rPr>
              <a:t>［</a:t>
            </a:r>
            <a:r>
              <a:rPr lang="en-US" altLang="zh-CN" sz="2300" b="1" dirty="0" err="1" smtClean="0">
                <a:solidFill>
                  <a:schemeClr val="tx2"/>
                </a:solidFill>
                <a:latin typeface="Times New Roman" pitchFamily="18" charset="0"/>
              </a:rPr>
              <a:t>i</a:t>
            </a:r>
            <a:r>
              <a:rPr lang="zh-CN" altLang="en-US" sz="2300" b="1" dirty="0" smtClean="0">
                <a:solidFill>
                  <a:schemeClr val="tx2"/>
                </a:solidFill>
                <a:latin typeface="Times New Roman" pitchFamily="18" charset="0"/>
              </a:rPr>
              <a:t>］</a:t>
            </a:r>
            <a:r>
              <a:rPr lang="en-US" altLang="zh-CN" sz="2300" b="1" dirty="0" smtClean="0">
                <a:solidFill>
                  <a:schemeClr val="tx2"/>
                </a:solidFill>
                <a:latin typeface="Times New Roman" pitchFamily="18" charset="0"/>
              </a:rPr>
              <a:t>,chopstick</a:t>
            </a:r>
            <a:r>
              <a:rPr lang="zh-CN" altLang="en-US" sz="2300" b="1" dirty="0" smtClean="0">
                <a:solidFill>
                  <a:schemeClr val="tx2"/>
                </a:solidFill>
                <a:latin typeface="Times New Roman" pitchFamily="18" charset="0"/>
              </a:rPr>
              <a:t>［</a:t>
            </a:r>
            <a:r>
              <a:rPr lang="en-US" altLang="zh-CN" sz="2300" b="1" dirty="0" smtClean="0">
                <a:solidFill>
                  <a:schemeClr val="tx2"/>
                </a:solidFill>
                <a:latin typeface="Times New Roman" pitchFamily="18" charset="0"/>
              </a:rPr>
              <a:t>(i+1</a:t>
            </a:r>
            <a:r>
              <a:rPr lang="en-US" altLang="zh-CN" sz="2300" b="1" dirty="0">
                <a:solidFill>
                  <a:schemeClr val="tx2"/>
                </a:solidFill>
                <a:latin typeface="Times New Roman" pitchFamily="18" charset="0"/>
              </a:rPr>
              <a:t>) </a:t>
            </a:r>
            <a:r>
              <a:rPr lang="en-US" altLang="zh-CN" sz="2300" b="1" dirty="0" smtClean="0">
                <a:solidFill>
                  <a:schemeClr val="tx2"/>
                </a:solidFill>
                <a:latin typeface="Times New Roman" pitchFamily="18" charset="0"/>
              </a:rPr>
              <a:t>% </a:t>
            </a:r>
            <a:r>
              <a:rPr lang="en-US" altLang="zh-CN" sz="2300" b="1" dirty="0">
                <a:solidFill>
                  <a:schemeClr val="tx2"/>
                </a:solidFill>
                <a:latin typeface="Times New Roman" pitchFamily="18" charset="0"/>
              </a:rPr>
              <a:t>5</a:t>
            </a:r>
            <a:r>
              <a:rPr lang="zh-CN" altLang="en-US" sz="2300" b="1" dirty="0" smtClean="0">
                <a:solidFill>
                  <a:schemeClr val="tx2"/>
                </a:solidFill>
                <a:latin typeface="Times New Roman" pitchFamily="18" charset="0"/>
              </a:rPr>
              <a:t>］</a:t>
            </a:r>
            <a:r>
              <a:rPr lang="en-US" altLang="zh-CN" sz="2300" b="1" dirty="0" smtClean="0">
                <a:solidFill>
                  <a:schemeClr val="tx2"/>
                </a:solidFill>
                <a:latin typeface="Times New Roman" pitchFamily="18" charset="0"/>
              </a:rPr>
              <a:t>);</a:t>
            </a:r>
            <a:r>
              <a:rPr lang="en-US" altLang="zh-CN" sz="2300" b="1" dirty="0">
                <a:solidFill>
                  <a:schemeClr val="tx2"/>
                </a:solidFill>
                <a:latin typeface="Times New Roman" pitchFamily="18" charset="0"/>
              </a:rPr>
              <a:t></a:t>
            </a:r>
          </a:p>
          <a:p>
            <a:pPr eaLnBrk="1" hangingPunct="1">
              <a:lnSpc>
                <a:spcPct val="100000"/>
              </a:lnSpc>
              <a:spcBef>
                <a:spcPts val="800"/>
              </a:spcBef>
              <a:buClrTx/>
              <a:buSzTx/>
              <a:buFontTx/>
              <a:buNone/>
            </a:pPr>
            <a:r>
              <a:rPr lang="en-US" altLang="zh-CN" sz="2300" b="1" dirty="0" smtClean="0">
                <a:latin typeface="Times New Roman" pitchFamily="18" charset="0"/>
              </a:rPr>
              <a:t>} while TRUE; </a:t>
            </a:r>
            <a:endParaRPr lang="en-US" altLang="zh-CN" sz="2300" b="1" dirty="0">
              <a:latin typeface="Times New Roman" pitchFamily="18" charset="0"/>
            </a:endParaRPr>
          </a:p>
        </p:txBody>
      </p:sp>
    </p:spTree>
  </p:cSld>
  <p:clrMapOvr>
    <a:masterClrMapping/>
  </p:clrMapOvr>
  <p:transition>
    <p:pull dir="rd"/>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4EB0A45-BDF8-4D13-A272-F89BDA1F78E2}" type="datetime8">
              <a:rPr kumimoji="0" lang="zh-CN" altLang="en-US" sz="1400" smtClean="0"/>
              <a:t>2022年3月16日12时44分</a:t>
            </a:fld>
            <a:endParaRPr kumimoji="0" lang="en-US" altLang="zh-CN" sz="1400" smtClean="0"/>
          </a:p>
        </p:txBody>
      </p:sp>
      <p:sp>
        <p:nvSpPr>
          <p:cNvPr id="1536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3604" name="Text Box 4"/>
          <p:cNvSpPr txBox="1">
            <a:spLocks noChangeArrowheads="1"/>
          </p:cNvSpPr>
          <p:nvPr/>
        </p:nvSpPr>
        <p:spPr bwMode="auto">
          <a:xfrm>
            <a:off x="1143000" y="357188"/>
            <a:ext cx="33666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smtClean="0">
                <a:latin typeface="Times New Roman" pitchFamily="18" charset="0"/>
              </a:rPr>
              <a:t>2.5.3 </a:t>
            </a:r>
            <a:r>
              <a:rPr lang="zh-CN" altLang="en-US" sz="2800" b="1" dirty="0">
                <a:latin typeface="Times New Roman" pitchFamily="18" charset="0"/>
              </a:rPr>
              <a:t>读者</a:t>
            </a:r>
            <a:r>
              <a:rPr lang="en-US" altLang="zh-CN" sz="2800" b="1" dirty="0">
                <a:latin typeface="Times New Roman" pitchFamily="18" charset="0"/>
              </a:rPr>
              <a:t>-</a:t>
            </a:r>
            <a:r>
              <a:rPr lang="zh-CN" altLang="en-US" sz="2800" b="1" dirty="0">
                <a:latin typeface="Times New Roman" pitchFamily="18" charset="0"/>
              </a:rPr>
              <a:t>写者问题 </a:t>
            </a:r>
          </a:p>
        </p:txBody>
      </p:sp>
      <p:sp>
        <p:nvSpPr>
          <p:cNvPr id="153605" name="Text Box 5"/>
          <p:cNvSpPr txBox="1">
            <a:spLocks noChangeArrowheads="1"/>
          </p:cNvSpPr>
          <p:nvPr/>
        </p:nvSpPr>
        <p:spPr bwMode="auto">
          <a:xfrm>
            <a:off x="457200" y="928688"/>
            <a:ext cx="8305800" cy="573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8000"/>
              </a:lnSpc>
              <a:spcBef>
                <a:spcPts val="600"/>
              </a:spcBef>
              <a:buClrTx/>
              <a:buSzTx/>
              <a:buFontTx/>
              <a:buNone/>
            </a:pPr>
            <a:r>
              <a:rPr lang="en-US" altLang="zh-CN" b="1" dirty="0" smtClean="0">
                <a:latin typeface="Times New Roman" pitchFamily="18" charset="0"/>
              </a:rPr>
              <a:t>    </a:t>
            </a:r>
            <a:r>
              <a:rPr lang="zh-CN" altLang="en-US" b="1" dirty="0">
                <a:latin typeface="Times New Roman" pitchFamily="18" charset="0"/>
              </a:rPr>
              <a:t> </a:t>
            </a:r>
            <a:r>
              <a:rPr lang="zh-CN" altLang="en-US" b="1" dirty="0" smtClean="0">
                <a:latin typeface="Times New Roman" pitchFamily="18" charset="0"/>
              </a:rPr>
              <a:t> 多</a:t>
            </a:r>
            <a:r>
              <a:rPr lang="zh-CN" altLang="en-US" b="1" dirty="0">
                <a:latin typeface="Times New Roman" pitchFamily="18" charset="0"/>
              </a:rPr>
              <a:t>个进</a:t>
            </a:r>
            <a:r>
              <a:rPr lang="zh-CN" altLang="en-US" b="1" dirty="0" smtClean="0">
                <a:latin typeface="Times New Roman" pitchFamily="18" charset="0"/>
              </a:rPr>
              <a:t>程可以</a:t>
            </a:r>
            <a:r>
              <a:rPr lang="zh-CN" altLang="en-US" b="1" dirty="0" smtClean="0">
                <a:solidFill>
                  <a:schemeClr val="tx2"/>
                </a:solidFill>
                <a:latin typeface="Times New Roman" pitchFamily="18" charset="0"/>
              </a:rPr>
              <a:t>共享</a:t>
            </a:r>
            <a:r>
              <a:rPr lang="zh-CN" altLang="en-US" b="1" dirty="0">
                <a:latin typeface="Times New Roman" pitchFamily="18" charset="0"/>
              </a:rPr>
              <a:t>一个文件，</a:t>
            </a:r>
            <a:r>
              <a:rPr lang="en-US" altLang="zh-CN" b="1" dirty="0" smtClean="0">
                <a:latin typeface="Times New Roman" pitchFamily="18" charset="0"/>
              </a:rPr>
              <a:t> </a:t>
            </a:r>
            <a:r>
              <a:rPr lang="zh-CN" altLang="en-US" b="1" dirty="0" smtClean="0">
                <a:latin typeface="Times New Roman" pitchFamily="18" charset="0"/>
              </a:rPr>
              <a:t>只能读文件的进程叫</a:t>
            </a:r>
            <a:r>
              <a:rPr lang="zh-CN" altLang="en-US" b="1" dirty="0" smtClean="0">
                <a:solidFill>
                  <a:schemeClr val="tx2"/>
                </a:solidFill>
                <a:latin typeface="Times New Roman" pitchFamily="18" charset="0"/>
              </a:rPr>
              <a:t>“</a:t>
            </a:r>
            <a:r>
              <a:rPr lang="en-US" altLang="zh-CN" b="1" dirty="0" smtClean="0">
                <a:solidFill>
                  <a:schemeClr val="tx2"/>
                </a:solidFill>
                <a:latin typeface="Times New Roman" pitchFamily="18" charset="0"/>
              </a:rPr>
              <a:t>Reader</a:t>
            </a:r>
            <a:r>
              <a:rPr lang="zh-CN" altLang="en-US" b="1" dirty="0" smtClean="0">
                <a:solidFill>
                  <a:schemeClr val="tx2"/>
                </a:solidFill>
                <a:latin typeface="Times New Roman" pitchFamily="18" charset="0"/>
              </a:rPr>
              <a:t>”进程</a:t>
            </a:r>
            <a:r>
              <a:rPr lang="zh-CN" altLang="en-US" b="1" dirty="0" smtClean="0">
                <a:latin typeface="Times New Roman" pitchFamily="18" charset="0"/>
              </a:rPr>
              <a:t>，其它进程叫</a:t>
            </a:r>
            <a:r>
              <a:rPr lang="zh-CN" altLang="en-US" b="1" dirty="0" smtClean="0">
                <a:solidFill>
                  <a:schemeClr val="tx2"/>
                </a:solidFill>
                <a:latin typeface="Times New Roman" pitchFamily="18" charset="0"/>
              </a:rPr>
              <a:t>“</a:t>
            </a:r>
            <a:r>
              <a:rPr lang="en-US" altLang="zh-CN" b="1" dirty="0" smtClean="0">
                <a:solidFill>
                  <a:schemeClr val="tx2"/>
                </a:solidFill>
                <a:latin typeface="Times New Roman" pitchFamily="18" charset="0"/>
              </a:rPr>
              <a:t>Writer</a:t>
            </a:r>
            <a:r>
              <a:rPr lang="zh-CN" altLang="en-US" b="1" dirty="0" smtClean="0">
                <a:solidFill>
                  <a:schemeClr val="tx2"/>
                </a:solidFill>
                <a:latin typeface="Times New Roman" pitchFamily="18" charset="0"/>
              </a:rPr>
              <a:t>”进程</a:t>
            </a:r>
            <a:r>
              <a:rPr lang="zh-CN" altLang="en-US" b="1" dirty="0" smtClean="0">
                <a:latin typeface="Times New Roman" pitchFamily="18" charset="0"/>
              </a:rPr>
              <a:t>。</a:t>
            </a:r>
            <a:endParaRPr lang="en-US" altLang="zh-CN" b="1" dirty="0" smtClean="0">
              <a:latin typeface="Times New Roman" pitchFamily="18" charset="0"/>
            </a:endParaRPr>
          </a:p>
          <a:p>
            <a:pPr algn="just" eaLnBrk="1" hangingPunct="1">
              <a:lnSpc>
                <a:spcPct val="118000"/>
              </a:lnSpc>
              <a:spcBef>
                <a:spcPts val="600"/>
              </a:spcBef>
              <a:buClrTx/>
              <a:buSzTx/>
              <a:buFontTx/>
              <a:buNone/>
            </a:pPr>
            <a:r>
              <a:rPr lang="en-US" altLang="zh-CN" b="1" dirty="0">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问题：允许多个进程</a:t>
            </a:r>
            <a:r>
              <a:rPr lang="zh-CN" altLang="en-US" b="1" dirty="0">
                <a:latin typeface="Times New Roman" pitchFamily="18" charset="0"/>
              </a:rPr>
              <a:t>“</a:t>
            </a:r>
            <a:r>
              <a:rPr lang="zh-CN" altLang="en-US" b="1" dirty="0" smtClean="0">
                <a:latin typeface="Times New Roman" pitchFamily="18" charset="0"/>
              </a:rPr>
              <a:t>同时”读（不破坏文件）；但不允许多个进程</a:t>
            </a:r>
            <a:r>
              <a:rPr lang="zh-CN" altLang="en-US" b="1" dirty="0" smtClean="0">
                <a:solidFill>
                  <a:schemeClr val="tx2"/>
                </a:solidFill>
                <a:latin typeface="Times New Roman" pitchFamily="18" charset="0"/>
              </a:rPr>
              <a:t>“同时”写</a:t>
            </a:r>
            <a:r>
              <a:rPr lang="en-US" altLang="zh-CN" b="1" dirty="0">
                <a:latin typeface="Times New Roman" pitchFamily="18" charset="0"/>
              </a:rPr>
              <a:t>(</a:t>
            </a:r>
            <a:r>
              <a:rPr lang="zh-CN" altLang="en-US" b="1" dirty="0">
                <a:latin typeface="Times New Roman" pitchFamily="18" charset="0"/>
              </a:rPr>
              <a:t>可能会产生数据</a:t>
            </a:r>
            <a:r>
              <a:rPr lang="zh-CN" altLang="en-US" b="1" dirty="0">
                <a:solidFill>
                  <a:srgbClr val="FF0000"/>
                </a:solidFill>
                <a:latin typeface="Times New Roman" pitchFamily="18" charset="0"/>
              </a:rPr>
              <a:t>丢失</a:t>
            </a:r>
            <a:r>
              <a:rPr lang="en-US" altLang="zh-CN" b="1" dirty="0">
                <a:latin typeface="Times New Roman" pitchFamily="18" charset="0"/>
              </a:rPr>
              <a:t>)</a:t>
            </a:r>
            <a:r>
              <a:rPr lang="zh-CN" altLang="en-US" b="1" dirty="0" smtClean="0">
                <a:latin typeface="Times New Roman" pitchFamily="18" charset="0"/>
              </a:rPr>
              <a:t>，也不允许多个进程</a:t>
            </a:r>
            <a:r>
              <a:rPr lang="zh-CN" altLang="en-US" b="1" dirty="0" smtClean="0">
                <a:solidFill>
                  <a:schemeClr val="tx2"/>
                </a:solidFill>
                <a:latin typeface="Times New Roman" pitchFamily="18" charset="0"/>
              </a:rPr>
              <a:t>边读边写</a:t>
            </a:r>
            <a:r>
              <a:rPr lang="en-US" altLang="zh-CN" b="1" dirty="0">
                <a:latin typeface="Times New Roman" pitchFamily="18" charset="0"/>
              </a:rPr>
              <a:t>(</a:t>
            </a:r>
            <a:r>
              <a:rPr lang="zh-CN" altLang="en-US" b="1" dirty="0">
                <a:latin typeface="Times New Roman" pitchFamily="18" charset="0"/>
              </a:rPr>
              <a:t>可能会产生数据的</a:t>
            </a:r>
            <a:r>
              <a:rPr lang="zh-CN" altLang="en-US" b="1" dirty="0">
                <a:solidFill>
                  <a:srgbClr val="FF0000"/>
                </a:solidFill>
                <a:latin typeface="Times New Roman" pitchFamily="18" charset="0"/>
              </a:rPr>
              <a:t>不确</a:t>
            </a:r>
            <a:r>
              <a:rPr lang="zh-CN" altLang="en-US" b="1" dirty="0" smtClean="0">
                <a:solidFill>
                  <a:srgbClr val="FF0000"/>
                </a:solidFill>
                <a:latin typeface="Times New Roman" pitchFamily="18" charset="0"/>
              </a:rPr>
              <a:t>定</a:t>
            </a:r>
            <a:r>
              <a:rPr lang="en-US" altLang="zh-CN" b="1" dirty="0" smtClean="0">
                <a:latin typeface="Times New Roman" pitchFamily="18" charset="0"/>
              </a:rPr>
              <a:t>)</a:t>
            </a:r>
            <a:r>
              <a:rPr lang="zh-CN" altLang="en-US" b="1" dirty="0" smtClean="0">
                <a:latin typeface="Times New Roman" pitchFamily="18" charset="0"/>
              </a:rPr>
              <a:t>。</a:t>
            </a:r>
            <a:endParaRPr lang="en-US" altLang="zh-CN" b="1" dirty="0" smtClean="0">
              <a:latin typeface="Times New Roman" pitchFamily="18" charset="0"/>
            </a:endParaRPr>
          </a:p>
          <a:p>
            <a:pPr algn="just" eaLnBrk="1" hangingPunct="1">
              <a:lnSpc>
                <a:spcPct val="100000"/>
              </a:lnSpc>
              <a:spcBef>
                <a:spcPts val="600"/>
              </a:spcBef>
              <a:buClrTx/>
              <a:buSzTx/>
              <a:buFontTx/>
              <a:buNone/>
            </a:pPr>
            <a:r>
              <a:rPr lang="en-US" altLang="zh-CN" b="1" dirty="0">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同步关系如下：</a:t>
            </a:r>
            <a:endParaRPr lang="en-US" altLang="zh-CN" b="1" dirty="0" smtClean="0">
              <a:latin typeface="Times New Roman" pitchFamily="18" charset="0"/>
            </a:endParaRPr>
          </a:p>
          <a:p>
            <a:pPr marL="342900" indent="-342900" algn="just" eaLnBrk="1" hangingPunct="1">
              <a:lnSpc>
                <a:spcPct val="100000"/>
              </a:lnSpc>
              <a:spcBef>
                <a:spcPts val="600"/>
              </a:spcBef>
              <a:buClrTx/>
              <a:buSzTx/>
              <a:buFont typeface="Wingdings" panose="05000000000000000000" pitchFamily="2" charset="2"/>
              <a:buChar char="Ø"/>
            </a:pPr>
            <a:r>
              <a:rPr lang="en-US" altLang="zh-CN" b="1" dirty="0" smtClean="0">
                <a:latin typeface="Times New Roman" pitchFamily="18" charset="0"/>
              </a:rPr>
              <a:t> (1) Reader </a:t>
            </a:r>
            <a:r>
              <a:rPr lang="en-US" altLang="zh-CN" b="1" baseline="-25000" dirty="0" err="1" smtClean="0">
                <a:latin typeface="Times New Roman" pitchFamily="18" charset="0"/>
              </a:rPr>
              <a:t>i</a:t>
            </a:r>
            <a:r>
              <a:rPr lang="en-US" altLang="zh-CN" b="1" baseline="-25000" dirty="0" smtClean="0">
                <a:latin typeface="Times New Roman" pitchFamily="18" charset="0"/>
              </a:rPr>
              <a:t> </a:t>
            </a:r>
            <a:r>
              <a:rPr lang="zh-CN" altLang="en-US" b="1" dirty="0" smtClean="0">
                <a:latin typeface="Times New Roman" pitchFamily="18" charset="0"/>
              </a:rPr>
              <a:t>与</a:t>
            </a:r>
            <a:r>
              <a:rPr lang="en-US" altLang="zh-CN" b="1" dirty="0" smtClean="0">
                <a:latin typeface="Times New Roman" pitchFamily="18" charset="0"/>
              </a:rPr>
              <a:t>Reader </a:t>
            </a:r>
            <a:r>
              <a:rPr lang="en-US" altLang="zh-CN" b="1" baseline="-25000" dirty="0" smtClean="0">
                <a:latin typeface="Times New Roman" pitchFamily="18" charset="0"/>
              </a:rPr>
              <a:t>j</a:t>
            </a:r>
            <a:r>
              <a:rPr lang="zh-CN" altLang="en-US" b="1" dirty="0" smtClean="0">
                <a:latin typeface="Times New Roman" pitchFamily="18" charset="0"/>
              </a:rPr>
              <a:t>可以</a:t>
            </a:r>
            <a:r>
              <a:rPr lang="zh-CN" altLang="en-US" b="1" dirty="0">
                <a:solidFill>
                  <a:srgbClr val="FFFF00"/>
                </a:solidFill>
                <a:latin typeface="Times New Roman" pitchFamily="18" charset="0"/>
              </a:rPr>
              <a:t>同时</a:t>
            </a:r>
            <a:r>
              <a:rPr lang="zh-CN" altLang="en-US" b="1" dirty="0">
                <a:latin typeface="Times New Roman" pitchFamily="18" charset="0"/>
              </a:rPr>
              <a:t>发</a:t>
            </a:r>
            <a:r>
              <a:rPr lang="zh-CN" altLang="en-US" b="1" dirty="0" smtClean="0">
                <a:latin typeface="Times New Roman" pitchFamily="18" charset="0"/>
              </a:rPr>
              <a:t>生</a:t>
            </a:r>
            <a:r>
              <a:rPr lang="en-US" altLang="zh-CN" b="1" dirty="0" smtClean="0">
                <a:latin typeface="Times New Roman" pitchFamily="18" charset="0"/>
              </a:rPr>
              <a:t>(</a:t>
            </a:r>
            <a:r>
              <a:rPr lang="zh-CN" altLang="en-US" b="1" dirty="0" smtClean="0">
                <a:latin typeface="Times New Roman" pitchFamily="18" charset="0"/>
              </a:rPr>
              <a:t>不用互斥</a:t>
            </a:r>
            <a:r>
              <a:rPr lang="en-US" altLang="zh-CN" b="1" dirty="0" smtClean="0">
                <a:latin typeface="Times New Roman" pitchFamily="18" charset="0"/>
              </a:rPr>
              <a:t>)</a:t>
            </a:r>
            <a:r>
              <a:rPr lang="zh-CN" altLang="en-US" b="1" dirty="0" smtClean="0">
                <a:latin typeface="Times New Roman" pitchFamily="18" charset="0"/>
              </a:rPr>
              <a:t>；</a:t>
            </a:r>
            <a:endParaRPr lang="en-US" altLang="zh-CN" b="1" dirty="0" smtClean="0">
              <a:latin typeface="Times New Roman" pitchFamily="18" charset="0"/>
            </a:endParaRPr>
          </a:p>
          <a:p>
            <a:pPr marL="342900" indent="-342900" algn="just" eaLnBrk="1" hangingPunct="1">
              <a:lnSpc>
                <a:spcPct val="100000"/>
              </a:lnSpc>
              <a:spcBef>
                <a:spcPts val="600"/>
              </a:spcBef>
              <a:buClrTx/>
              <a:buSzTx/>
              <a:buFont typeface="Wingdings" panose="05000000000000000000" pitchFamily="2" charset="2"/>
              <a:buChar char="Ø"/>
            </a:pPr>
            <a:r>
              <a:rPr lang="en-US" altLang="zh-CN" b="1" dirty="0" smtClean="0">
                <a:latin typeface="Times New Roman" pitchFamily="18" charset="0"/>
              </a:rPr>
              <a:t> (2) </a:t>
            </a:r>
            <a:r>
              <a:rPr lang="en-US" altLang="zh-CN" b="1" dirty="0" err="1" smtClean="0">
                <a:latin typeface="Times New Roman" pitchFamily="18" charset="0"/>
              </a:rPr>
              <a:t>Reader</a:t>
            </a:r>
            <a:r>
              <a:rPr lang="en-US" altLang="zh-CN" b="1" baseline="-25000" dirty="0" err="1">
                <a:latin typeface="Times New Roman" pitchFamily="18" charset="0"/>
              </a:rPr>
              <a:t>i</a:t>
            </a:r>
            <a:r>
              <a:rPr lang="zh-CN" altLang="en-US" b="1" dirty="0" smtClean="0">
                <a:latin typeface="Times New Roman" pitchFamily="18" charset="0"/>
              </a:rPr>
              <a:t>与</a:t>
            </a:r>
            <a:r>
              <a:rPr lang="en-US" altLang="zh-CN" b="1" dirty="0" err="1" smtClean="0">
                <a:latin typeface="Times New Roman" pitchFamily="18" charset="0"/>
              </a:rPr>
              <a:t>Writer</a:t>
            </a:r>
            <a:r>
              <a:rPr lang="en-US" altLang="zh-CN" b="1" baseline="-25000" dirty="0" err="1" smtClean="0">
                <a:latin typeface="Times New Roman" pitchFamily="18" charset="0"/>
              </a:rPr>
              <a:t>j</a:t>
            </a:r>
            <a:r>
              <a:rPr lang="en-US" altLang="zh-CN" b="1" dirty="0" smtClean="0">
                <a:latin typeface="Times New Roman" pitchFamily="18" charset="0"/>
              </a:rPr>
              <a:t> </a:t>
            </a:r>
            <a:r>
              <a:rPr lang="zh-CN" altLang="en-US" b="1" dirty="0">
                <a:solidFill>
                  <a:srgbClr val="FFFF00"/>
                </a:solidFill>
                <a:latin typeface="Times New Roman" pitchFamily="18" charset="0"/>
              </a:rPr>
              <a:t>互</a:t>
            </a:r>
            <a:r>
              <a:rPr lang="zh-CN" altLang="en-US" b="1" dirty="0" smtClean="0">
                <a:solidFill>
                  <a:srgbClr val="FFFF00"/>
                </a:solidFill>
                <a:latin typeface="Times New Roman" pitchFamily="18" charset="0"/>
              </a:rPr>
              <a:t>斥</a:t>
            </a:r>
            <a:r>
              <a:rPr lang="zh-CN" altLang="en-US" b="1" dirty="0" smtClean="0">
                <a:latin typeface="Times New Roman" pitchFamily="18" charset="0"/>
              </a:rPr>
              <a:t>；</a:t>
            </a:r>
            <a:endParaRPr lang="en-US" altLang="zh-CN" b="1" dirty="0" smtClean="0">
              <a:latin typeface="Times New Roman" pitchFamily="18" charset="0"/>
            </a:endParaRPr>
          </a:p>
          <a:p>
            <a:pPr marL="342900" indent="-342900" algn="just" eaLnBrk="1" hangingPunct="1">
              <a:lnSpc>
                <a:spcPct val="100000"/>
              </a:lnSpc>
              <a:spcBef>
                <a:spcPts val="600"/>
              </a:spcBef>
              <a:buClrTx/>
              <a:buSzTx/>
              <a:buFont typeface="Wingdings" panose="05000000000000000000" pitchFamily="2" charset="2"/>
              <a:buChar char="Ø"/>
            </a:pPr>
            <a:r>
              <a:rPr lang="en-US" altLang="zh-CN" b="1" dirty="0" smtClean="0">
                <a:latin typeface="Times New Roman" pitchFamily="18" charset="0"/>
              </a:rPr>
              <a:t> (3) </a:t>
            </a:r>
            <a:r>
              <a:rPr lang="en-US" altLang="zh-CN" b="1" dirty="0" err="1" smtClean="0">
                <a:latin typeface="Times New Roman" pitchFamily="18" charset="0"/>
              </a:rPr>
              <a:t>Writer</a:t>
            </a:r>
            <a:r>
              <a:rPr lang="en-US" altLang="zh-CN" b="1" baseline="-25000" dirty="0" err="1">
                <a:latin typeface="Times New Roman" pitchFamily="18" charset="0"/>
              </a:rPr>
              <a:t>i</a:t>
            </a:r>
            <a:r>
              <a:rPr lang="zh-CN" altLang="en-US" b="1" dirty="0" smtClean="0">
                <a:latin typeface="Times New Roman" pitchFamily="18" charset="0"/>
              </a:rPr>
              <a:t>与</a:t>
            </a:r>
            <a:r>
              <a:rPr lang="en-US" altLang="zh-CN" b="1" dirty="0" err="1" smtClean="0">
                <a:latin typeface="Times New Roman" pitchFamily="18" charset="0"/>
              </a:rPr>
              <a:t>Writer</a:t>
            </a:r>
            <a:r>
              <a:rPr lang="en-US" altLang="zh-CN" b="1" baseline="-25000" dirty="0" err="1" smtClean="0">
                <a:latin typeface="Times New Roman" pitchFamily="18" charset="0"/>
              </a:rPr>
              <a:t>j</a:t>
            </a:r>
            <a:r>
              <a:rPr lang="zh-CN" altLang="en-US" b="1" dirty="0" smtClean="0">
                <a:solidFill>
                  <a:srgbClr val="FFFF00"/>
                </a:solidFill>
                <a:latin typeface="Times New Roman" pitchFamily="18" charset="0"/>
              </a:rPr>
              <a:t>互</a:t>
            </a:r>
            <a:r>
              <a:rPr lang="zh-CN" altLang="en-US" b="1" dirty="0">
                <a:solidFill>
                  <a:srgbClr val="FFFF00"/>
                </a:solidFill>
                <a:latin typeface="Times New Roman" pitchFamily="18" charset="0"/>
              </a:rPr>
              <a:t>斥</a:t>
            </a:r>
            <a:r>
              <a:rPr lang="zh-CN" altLang="en-US" b="1" dirty="0" smtClean="0">
                <a:latin typeface="Times New Roman" pitchFamily="18" charset="0"/>
              </a:rPr>
              <a:t>。</a:t>
            </a:r>
            <a:endParaRPr lang="en-US" altLang="zh-CN" b="1" dirty="0" smtClean="0">
              <a:latin typeface="Times New Roman" pitchFamily="18" charset="0"/>
            </a:endParaRPr>
          </a:p>
          <a:p>
            <a:pPr algn="just" eaLnBrk="1" hangingPunct="1">
              <a:lnSpc>
                <a:spcPct val="110000"/>
              </a:lnSpc>
              <a:spcBef>
                <a:spcPts val="600"/>
              </a:spcBef>
              <a:buClrTx/>
              <a:buSzTx/>
              <a:buFontTx/>
              <a:buNone/>
            </a:pPr>
            <a:r>
              <a:rPr lang="en-US" altLang="zh-CN" b="1" dirty="0">
                <a:latin typeface="Times New Roman" pitchFamily="18" charset="0"/>
              </a:rPr>
              <a:t> </a:t>
            </a:r>
            <a:r>
              <a:rPr lang="en-US" altLang="zh-CN" b="1" dirty="0" smtClean="0">
                <a:latin typeface="Times New Roman" pitchFamily="18" charset="0"/>
              </a:rPr>
              <a:t>   </a:t>
            </a:r>
            <a:r>
              <a:rPr lang="zh-CN" altLang="en-US" b="1" dirty="0" smtClean="0">
                <a:latin typeface="Times New Roman" pitchFamily="18" charset="0"/>
              </a:rPr>
              <a:t>两种解决办法：</a:t>
            </a:r>
            <a:endParaRPr lang="en-US" altLang="zh-CN" b="1" dirty="0" smtClean="0">
              <a:latin typeface="Times New Roman" pitchFamily="18" charset="0"/>
            </a:endParaRPr>
          </a:p>
          <a:p>
            <a:pPr marL="342900" indent="-342900" algn="just" eaLnBrk="1" hangingPunct="1">
              <a:lnSpc>
                <a:spcPct val="110000"/>
              </a:lnSpc>
              <a:spcBef>
                <a:spcPts val="600"/>
              </a:spcBef>
              <a:buClrTx/>
              <a:buSzTx/>
              <a:buFont typeface="Wingdings" panose="05000000000000000000" pitchFamily="2" charset="2"/>
              <a:buChar char="Ø"/>
            </a:pPr>
            <a:r>
              <a:rPr lang="zh-CN" altLang="en-US" b="1" dirty="0" smtClean="0">
                <a:latin typeface="Times New Roman" pitchFamily="18" charset="0"/>
              </a:rPr>
              <a:t>利</a:t>
            </a:r>
            <a:r>
              <a:rPr lang="zh-CN" altLang="en-US" b="1" dirty="0">
                <a:latin typeface="Times New Roman" pitchFamily="18" charset="0"/>
              </a:rPr>
              <a:t>用记录型信号量解决读者</a:t>
            </a:r>
            <a:r>
              <a:rPr lang="en-US" altLang="zh-CN" b="1" dirty="0">
                <a:latin typeface="Times New Roman" pitchFamily="18" charset="0"/>
              </a:rPr>
              <a:t>-</a:t>
            </a:r>
            <a:r>
              <a:rPr lang="zh-CN" altLang="en-US" b="1" dirty="0">
                <a:latin typeface="Times New Roman" pitchFamily="18" charset="0"/>
              </a:rPr>
              <a:t>写者问题</a:t>
            </a:r>
            <a:r>
              <a:rPr lang="zh-CN" altLang="en-US" dirty="0">
                <a:latin typeface="Times New Roman" pitchFamily="18" charset="0"/>
              </a:rPr>
              <a:t></a:t>
            </a:r>
          </a:p>
          <a:p>
            <a:pPr marL="342900" indent="-342900" algn="just" eaLnBrk="1" hangingPunct="1">
              <a:lnSpc>
                <a:spcPct val="110000"/>
              </a:lnSpc>
              <a:spcBef>
                <a:spcPts val="600"/>
              </a:spcBef>
              <a:buClrTx/>
              <a:buSzTx/>
              <a:buFont typeface="Wingdings" panose="05000000000000000000" pitchFamily="2" charset="2"/>
              <a:buChar char="Ø"/>
            </a:pPr>
            <a:r>
              <a:rPr lang="zh-CN" altLang="en-US" b="1" dirty="0" smtClean="0">
                <a:latin typeface="Times New Roman" pitchFamily="18" charset="0"/>
              </a:rPr>
              <a:t>利</a:t>
            </a:r>
            <a:r>
              <a:rPr lang="zh-CN" altLang="en-US" b="1" dirty="0">
                <a:latin typeface="Times New Roman" pitchFamily="18" charset="0"/>
              </a:rPr>
              <a:t>用信号量集机制解决读者</a:t>
            </a:r>
            <a:r>
              <a:rPr lang="en-US" altLang="zh-CN" b="1" dirty="0">
                <a:latin typeface="Times New Roman" pitchFamily="18" charset="0"/>
              </a:rPr>
              <a:t>-</a:t>
            </a:r>
            <a:r>
              <a:rPr lang="zh-CN" altLang="en-US" b="1" dirty="0">
                <a:latin typeface="Times New Roman" pitchFamily="18" charset="0"/>
              </a:rPr>
              <a:t>写者问题 </a:t>
            </a:r>
            <a:r>
              <a:rPr lang="en-US" altLang="zh-CN" b="1" dirty="0" smtClean="0">
                <a:latin typeface="Times New Roman" pitchFamily="18" charset="0"/>
              </a:rPr>
              <a:t>     </a:t>
            </a:r>
          </a:p>
        </p:txBody>
      </p:sp>
    </p:spTree>
  </p:cSld>
  <p:clrMapOvr>
    <a:masterClrMapping/>
  </p:clrMapOvr>
  <p:transition>
    <p:pull dir="rd"/>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4EB0A45-BDF8-4D13-A272-F89BDA1F78E2}" type="datetime8">
              <a:rPr kumimoji="0" lang="zh-CN" altLang="en-US" sz="1400" smtClean="0"/>
              <a:t>2022年3月16日12时44分</a:t>
            </a:fld>
            <a:endParaRPr kumimoji="0" lang="en-US" altLang="zh-CN" sz="1400" smtClean="0"/>
          </a:p>
        </p:txBody>
      </p:sp>
      <p:sp>
        <p:nvSpPr>
          <p:cNvPr id="1536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3605" name="Text Box 5"/>
          <p:cNvSpPr txBox="1">
            <a:spLocks noChangeArrowheads="1"/>
          </p:cNvSpPr>
          <p:nvPr/>
        </p:nvSpPr>
        <p:spPr bwMode="auto">
          <a:xfrm>
            <a:off x="251520" y="188640"/>
            <a:ext cx="8497768" cy="631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0000"/>
              </a:lnSpc>
              <a:spcBef>
                <a:spcPts val="300"/>
              </a:spcBef>
              <a:buClrTx/>
              <a:buSzTx/>
              <a:buFontTx/>
              <a:buNone/>
            </a:pPr>
            <a:r>
              <a:rPr lang="en-US" altLang="zh-CN" b="1" dirty="0" smtClean="0">
                <a:latin typeface="Times New Roman" pitchFamily="18" charset="0"/>
              </a:rPr>
              <a:t>1</a:t>
            </a:r>
            <a:r>
              <a:rPr lang="en-US" altLang="zh-CN" b="1" dirty="0">
                <a:latin typeface="Times New Roman" pitchFamily="18" charset="0"/>
              </a:rPr>
              <a:t>. </a:t>
            </a:r>
            <a:r>
              <a:rPr lang="zh-CN" altLang="en-US" b="1" dirty="0">
                <a:latin typeface="Times New Roman" pitchFamily="18" charset="0"/>
              </a:rPr>
              <a:t>利用记录型信号量解决读者</a:t>
            </a:r>
            <a:r>
              <a:rPr lang="en-US" altLang="zh-CN" b="1" dirty="0">
                <a:latin typeface="Times New Roman" pitchFamily="18" charset="0"/>
              </a:rPr>
              <a:t>-</a:t>
            </a:r>
            <a:r>
              <a:rPr lang="zh-CN" altLang="en-US" b="1" dirty="0">
                <a:latin typeface="Times New Roman" pitchFamily="18" charset="0"/>
              </a:rPr>
              <a:t>写者问题</a:t>
            </a:r>
            <a:r>
              <a:rPr lang="zh-CN" altLang="en-US" dirty="0">
                <a:latin typeface="Times New Roman" pitchFamily="18" charset="0"/>
              </a:rPr>
              <a:t></a:t>
            </a:r>
          </a:p>
          <a:p>
            <a:pPr algn="just" eaLnBrk="1" hangingPunct="1">
              <a:lnSpc>
                <a:spcPct val="110000"/>
              </a:lnSpc>
              <a:spcBef>
                <a:spcPts val="600"/>
              </a:spcBef>
              <a:buClrTx/>
              <a:buSzTx/>
              <a:buFontTx/>
              <a:buNone/>
            </a:pPr>
            <a:r>
              <a:rPr lang="zh-CN" altLang="en-US" dirty="0">
                <a:latin typeface="Times New Roman" pitchFamily="18" charset="0"/>
              </a:rPr>
              <a:t>     </a:t>
            </a:r>
            <a:r>
              <a:rPr lang="zh-CN" altLang="en-US" sz="2200" dirty="0" smtClean="0">
                <a:latin typeface="Times New Roman" pitchFamily="18" charset="0"/>
              </a:rPr>
              <a:t>为</a:t>
            </a:r>
            <a:r>
              <a:rPr lang="zh-CN" altLang="en-US" sz="2200" dirty="0">
                <a:latin typeface="Times New Roman" pitchFamily="18" charset="0"/>
              </a:rPr>
              <a:t>实现</a:t>
            </a:r>
            <a:r>
              <a:rPr lang="en-US" altLang="zh-CN" sz="2200" u="sng" dirty="0">
                <a:solidFill>
                  <a:schemeClr val="tx2"/>
                </a:solidFill>
                <a:latin typeface="Times New Roman" pitchFamily="18" charset="0"/>
              </a:rPr>
              <a:t>Reader</a:t>
            </a:r>
            <a:r>
              <a:rPr lang="zh-CN" altLang="en-US" sz="2200" u="sng" dirty="0">
                <a:solidFill>
                  <a:schemeClr val="tx2"/>
                </a:solidFill>
                <a:latin typeface="Times New Roman" pitchFamily="18" charset="0"/>
              </a:rPr>
              <a:t>与</a:t>
            </a:r>
            <a:r>
              <a:rPr lang="en-US" altLang="zh-CN" sz="2200" u="sng" dirty="0">
                <a:solidFill>
                  <a:schemeClr val="tx2"/>
                </a:solidFill>
                <a:latin typeface="Times New Roman" pitchFamily="18" charset="0"/>
              </a:rPr>
              <a:t>Writer</a:t>
            </a:r>
            <a:r>
              <a:rPr lang="zh-CN" altLang="en-US" sz="2200" dirty="0">
                <a:solidFill>
                  <a:schemeClr val="tx2"/>
                </a:solidFill>
                <a:latin typeface="Times New Roman" pitchFamily="18" charset="0"/>
              </a:rPr>
              <a:t>进</a:t>
            </a:r>
            <a:r>
              <a:rPr lang="zh-CN" altLang="en-US" sz="2200" dirty="0" smtClean="0">
                <a:solidFill>
                  <a:schemeClr val="tx2"/>
                </a:solidFill>
                <a:latin typeface="Times New Roman" pitchFamily="18" charset="0"/>
              </a:rPr>
              <a:t>程的</a:t>
            </a:r>
            <a:r>
              <a:rPr lang="zh-CN" altLang="en-US" sz="2200" b="1" dirty="0">
                <a:solidFill>
                  <a:schemeClr val="tx2"/>
                </a:solidFill>
                <a:latin typeface="Times New Roman" pitchFamily="18" charset="0"/>
              </a:rPr>
              <a:t>互</a:t>
            </a:r>
            <a:r>
              <a:rPr lang="zh-CN" altLang="en-US" sz="2200" b="1" dirty="0" smtClean="0">
                <a:solidFill>
                  <a:schemeClr val="tx2"/>
                </a:solidFill>
                <a:latin typeface="Times New Roman" pitchFamily="18" charset="0"/>
              </a:rPr>
              <a:t>斥</a:t>
            </a:r>
            <a:r>
              <a:rPr lang="zh-CN" altLang="en-US" sz="2200" dirty="0" smtClean="0">
                <a:latin typeface="Times New Roman" pitchFamily="18" charset="0"/>
              </a:rPr>
              <a:t>，可设置一</a:t>
            </a:r>
            <a:r>
              <a:rPr lang="zh-CN" altLang="en-US" sz="2200" dirty="0">
                <a:latin typeface="Times New Roman" pitchFamily="18" charset="0"/>
              </a:rPr>
              <a:t>个互斥信号量</a:t>
            </a:r>
            <a:r>
              <a:rPr lang="en-US" altLang="zh-CN" sz="2200" b="1" dirty="0" err="1">
                <a:solidFill>
                  <a:schemeClr val="tx2"/>
                </a:solidFill>
                <a:latin typeface="Times New Roman" pitchFamily="18" charset="0"/>
              </a:rPr>
              <a:t>Wmutex</a:t>
            </a:r>
            <a:r>
              <a:rPr lang="zh-CN" altLang="en-US" sz="2200" dirty="0" smtClean="0">
                <a:latin typeface="Times New Roman" pitchFamily="18" charset="0"/>
              </a:rPr>
              <a:t>。再</a:t>
            </a:r>
            <a:r>
              <a:rPr lang="zh-CN" altLang="en-US" sz="2200" dirty="0">
                <a:latin typeface="Times New Roman" pitchFamily="18" charset="0"/>
              </a:rPr>
              <a:t>设置一</a:t>
            </a:r>
            <a:r>
              <a:rPr lang="zh-CN" altLang="en-US" sz="2200" dirty="0" smtClean="0">
                <a:latin typeface="Times New Roman" pitchFamily="18" charset="0"/>
              </a:rPr>
              <a:t>个</a:t>
            </a:r>
            <a:r>
              <a:rPr lang="en-US" altLang="zh-CN" sz="2200" dirty="0" err="1" smtClean="0">
                <a:latin typeface="Times New Roman" pitchFamily="18" charset="0"/>
              </a:rPr>
              <a:t>Readcount</a:t>
            </a:r>
            <a:r>
              <a:rPr lang="zh-CN" altLang="en-US" sz="2200" dirty="0" smtClean="0">
                <a:latin typeface="Times New Roman" pitchFamily="18" charset="0"/>
              </a:rPr>
              <a:t>：表</a:t>
            </a:r>
            <a:r>
              <a:rPr lang="zh-CN" altLang="en-US" sz="2200" dirty="0">
                <a:latin typeface="Times New Roman" pitchFamily="18" charset="0"/>
              </a:rPr>
              <a:t>示正在</a:t>
            </a:r>
            <a:r>
              <a:rPr lang="zh-CN" altLang="en-US" sz="2200" dirty="0" smtClean="0">
                <a:latin typeface="Times New Roman" pitchFamily="18" charset="0"/>
              </a:rPr>
              <a:t>读文件的</a:t>
            </a:r>
            <a:r>
              <a:rPr lang="zh-CN" altLang="en-US" sz="2200" dirty="0">
                <a:latin typeface="Times New Roman" pitchFamily="18" charset="0"/>
              </a:rPr>
              <a:t>进程数目</a:t>
            </a:r>
            <a:r>
              <a:rPr lang="zh-CN" altLang="en-US" sz="2200" dirty="0" smtClean="0">
                <a:latin typeface="Times New Roman" pitchFamily="18" charset="0"/>
              </a:rPr>
              <a:t>。</a:t>
            </a:r>
            <a:endParaRPr lang="en-US" altLang="zh-CN" sz="2200" dirty="0" smtClean="0">
              <a:latin typeface="Times New Roman" pitchFamily="18" charset="0"/>
            </a:endParaRPr>
          </a:p>
          <a:p>
            <a:pPr marL="179388" indent="-179388" algn="just" eaLnBrk="1" hangingPunct="1">
              <a:lnSpc>
                <a:spcPct val="110000"/>
              </a:lnSpc>
              <a:spcBef>
                <a:spcPts val="600"/>
              </a:spcBef>
              <a:buClrTx/>
              <a:buSzTx/>
              <a:buFont typeface="Wingdings" panose="05000000000000000000" pitchFamily="2" charset="2"/>
              <a:buChar char="Ø"/>
            </a:pPr>
            <a:r>
              <a:rPr lang="zh-CN" altLang="en-US" sz="2200" dirty="0" smtClean="0">
                <a:latin typeface="Times New Roman" pitchFamily="18" charset="0"/>
              </a:rPr>
              <a:t> 如果当前有个</a:t>
            </a:r>
            <a:r>
              <a:rPr lang="en-US" altLang="zh-CN" sz="2200" b="1" dirty="0" smtClean="0">
                <a:solidFill>
                  <a:schemeClr val="tx2"/>
                </a:solidFill>
                <a:latin typeface="Times New Roman" pitchFamily="18" charset="0"/>
              </a:rPr>
              <a:t>Writer</a:t>
            </a:r>
            <a:r>
              <a:rPr lang="zh-CN" altLang="en-US" sz="2200" b="1" dirty="0">
                <a:solidFill>
                  <a:schemeClr val="tx2"/>
                </a:solidFill>
                <a:latin typeface="Times New Roman" pitchFamily="18" charset="0"/>
              </a:rPr>
              <a:t>进</a:t>
            </a:r>
            <a:r>
              <a:rPr lang="zh-CN" altLang="en-US" sz="2200" b="1" dirty="0" smtClean="0">
                <a:solidFill>
                  <a:schemeClr val="tx2"/>
                </a:solidFill>
                <a:latin typeface="Times New Roman" pitchFamily="18" charset="0"/>
              </a:rPr>
              <a:t>程</a:t>
            </a:r>
            <a:r>
              <a:rPr lang="zh-CN" altLang="en-US" sz="2200" dirty="0" smtClean="0">
                <a:latin typeface="Times New Roman" pitchFamily="18" charset="0"/>
              </a:rPr>
              <a:t>要写数据</a:t>
            </a:r>
            <a:r>
              <a:rPr lang="zh-CN" altLang="en-US" sz="2200" dirty="0" smtClean="0">
                <a:solidFill>
                  <a:schemeClr val="tx2"/>
                </a:solidFill>
                <a:latin typeface="Times New Roman" pitchFamily="18" charset="0"/>
              </a:rPr>
              <a:t>，</a:t>
            </a:r>
            <a:r>
              <a:rPr lang="zh-CN" altLang="en-US" sz="2200" dirty="0">
                <a:latin typeface="Times New Roman" pitchFamily="18" charset="0"/>
              </a:rPr>
              <a:t>因此</a:t>
            </a:r>
            <a:r>
              <a:rPr lang="zh-CN" altLang="en-US" sz="2200" dirty="0" smtClean="0">
                <a:latin typeface="Times New Roman" pitchFamily="18" charset="0"/>
              </a:rPr>
              <a:t>，</a:t>
            </a:r>
            <a:r>
              <a:rPr lang="zh-CN" altLang="en-US" sz="2200" u="sng" dirty="0" smtClean="0">
                <a:latin typeface="Times New Roman" pitchFamily="18" charset="0"/>
              </a:rPr>
              <a:t>写进</a:t>
            </a:r>
            <a:r>
              <a:rPr lang="zh-CN" altLang="en-US" sz="2200" u="sng" dirty="0">
                <a:latin typeface="Times New Roman" pitchFamily="18" charset="0"/>
              </a:rPr>
              <a:t>程</a:t>
            </a:r>
            <a:r>
              <a:rPr lang="zh-CN" altLang="en-US" sz="2200" dirty="0">
                <a:latin typeface="Times New Roman" pitchFamily="18" charset="0"/>
              </a:rPr>
              <a:t>要执行</a:t>
            </a:r>
            <a:r>
              <a:rPr lang="en-US" altLang="zh-CN" sz="2200" dirty="0">
                <a:solidFill>
                  <a:srgbClr val="FFFF00"/>
                </a:solidFill>
                <a:latin typeface="Times New Roman" pitchFamily="18" charset="0"/>
              </a:rPr>
              <a:t>wait(</a:t>
            </a:r>
            <a:r>
              <a:rPr lang="en-US" altLang="zh-CN" sz="2200" dirty="0" err="1">
                <a:solidFill>
                  <a:srgbClr val="FFFF00"/>
                </a:solidFill>
                <a:latin typeface="Times New Roman" pitchFamily="18" charset="0"/>
              </a:rPr>
              <a:t>Wmutex</a:t>
            </a:r>
            <a:r>
              <a:rPr lang="en-US" altLang="zh-CN" sz="2200" dirty="0">
                <a:solidFill>
                  <a:srgbClr val="FFFF00"/>
                </a:solidFill>
                <a:latin typeface="Times New Roman" pitchFamily="18" charset="0"/>
              </a:rPr>
              <a:t>)</a:t>
            </a:r>
            <a:r>
              <a:rPr lang="zh-CN" altLang="en-US" sz="2200" dirty="0">
                <a:latin typeface="Times New Roman" pitchFamily="18" charset="0"/>
              </a:rPr>
              <a:t>操作</a:t>
            </a:r>
            <a:r>
              <a:rPr lang="zh-CN" altLang="en-US" sz="2200" dirty="0" smtClean="0">
                <a:latin typeface="Times New Roman" pitchFamily="18" charset="0"/>
              </a:rPr>
              <a:t>来实现与其它</a:t>
            </a:r>
            <a:r>
              <a:rPr lang="en-US" altLang="zh-CN" sz="2200" u="sng" dirty="0" smtClean="0">
                <a:solidFill>
                  <a:srgbClr val="ED6FE4"/>
                </a:solidFill>
                <a:latin typeface="Times New Roman" pitchFamily="18" charset="0"/>
              </a:rPr>
              <a:t>Reader</a:t>
            </a:r>
            <a:r>
              <a:rPr lang="zh-CN" altLang="en-US" sz="2200" u="sng" dirty="0" smtClean="0">
                <a:solidFill>
                  <a:srgbClr val="ED6FE4"/>
                </a:solidFill>
                <a:latin typeface="Times New Roman" pitchFamily="18" charset="0"/>
              </a:rPr>
              <a:t>、</a:t>
            </a:r>
            <a:r>
              <a:rPr lang="en-US" altLang="zh-CN" sz="2200" u="sng" dirty="0">
                <a:solidFill>
                  <a:srgbClr val="ED6FE4"/>
                </a:solidFill>
                <a:latin typeface="Times New Roman" pitchFamily="18" charset="0"/>
              </a:rPr>
              <a:t>Writer</a:t>
            </a:r>
            <a:r>
              <a:rPr lang="zh-CN" altLang="en-US" sz="2200" dirty="0">
                <a:solidFill>
                  <a:schemeClr val="tx2"/>
                </a:solidFill>
                <a:latin typeface="Times New Roman" pitchFamily="18" charset="0"/>
              </a:rPr>
              <a:t>进</a:t>
            </a:r>
            <a:r>
              <a:rPr lang="zh-CN" altLang="en-US" sz="2200" dirty="0" smtClean="0">
                <a:solidFill>
                  <a:schemeClr val="tx2"/>
                </a:solidFill>
                <a:latin typeface="Times New Roman" pitchFamily="18" charset="0"/>
              </a:rPr>
              <a:t>程</a:t>
            </a:r>
            <a:r>
              <a:rPr lang="zh-CN" altLang="en-US" sz="2200" b="1" dirty="0" smtClean="0">
                <a:solidFill>
                  <a:schemeClr val="tx2"/>
                </a:solidFill>
                <a:latin typeface="Times New Roman" pitchFamily="18" charset="0"/>
              </a:rPr>
              <a:t>互斥</a:t>
            </a:r>
            <a:r>
              <a:rPr lang="zh-CN" altLang="en-US" sz="2200" b="1" baseline="30000" dirty="0" smtClean="0">
                <a:solidFill>
                  <a:srgbClr val="FF0000"/>
                </a:solidFill>
                <a:latin typeface="Times New Roman" pitchFamily="18" charset="0"/>
              </a:rPr>
              <a:t>（</a:t>
            </a:r>
            <a:r>
              <a:rPr lang="en-US" altLang="zh-CN" sz="2200" b="1" baseline="30000" dirty="0" smtClean="0">
                <a:solidFill>
                  <a:srgbClr val="FF0000"/>
                </a:solidFill>
                <a:latin typeface="Times New Roman" pitchFamily="18" charset="0"/>
              </a:rPr>
              <a:t>2</a:t>
            </a:r>
            <a:r>
              <a:rPr lang="zh-CN" altLang="en-US" sz="2200" b="1" baseline="30000" dirty="0" smtClean="0">
                <a:solidFill>
                  <a:srgbClr val="FF0000"/>
                </a:solidFill>
                <a:latin typeface="Times New Roman" pitchFamily="18" charset="0"/>
              </a:rPr>
              <a:t>）、（</a:t>
            </a:r>
            <a:r>
              <a:rPr lang="en-US" altLang="zh-CN" sz="2200" b="1" baseline="30000" dirty="0" smtClean="0">
                <a:solidFill>
                  <a:srgbClr val="FF0000"/>
                </a:solidFill>
                <a:latin typeface="Times New Roman" pitchFamily="18" charset="0"/>
              </a:rPr>
              <a:t>3</a:t>
            </a:r>
            <a:r>
              <a:rPr lang="zh-CN" altLang="en-US" sz="2200" b="1" baseline="30000" dirty="0" smtClean="0">
                <a:solidFill>
                  <a:srgbClr val="FF0000"/>
                </a:solidFill>
                <a:latin typeface="Times New Roman" pitchFamily="18" charset="0"/>
              </a:rPr>
              <a:t>）</a:t>
            </a:r>
            <a:r>
              <a:rPr lang="zh-CN" altLang="en-US" sz="2200" dirty="0" smtClean="0">
                <a:solidFill>
                  <a:schemeClr val="tx2"/>
                </a:solidFill>
                <a:latin typeface="Times New Roman" pitchFamily="18" charset="0"/>
              </a:rPr>
              <a:t>。</a:t>
            </a:r>
            <a:endParaRPr lang="en-US" altLang="zh-CN" sz="2200" dirty="0" smtClean="0">
              <a:solidFill>
                <a:schemeClr val="tx2"/>
              </a:solidFill>
              <a:latin typeface="Times New Roman" pitchFamily="18" charset="0"/>
            </a:endParaRPr>
          </a:p>
          <a:p>
            <a:pPr marL="179388" indent="-179388" algn="just" eaLnBrk="1" hangingPunct="1">
              <a:lnSpc>
                <a:spcPct val="110000"/>
              </a:lnSpc>
              <a:spcBef>
                <a:spcPts val="600"/>
              </a:spcBef>
              <a:buClrTx/>
              <a:buSzTx/>
              <a:buFont typeface="Wingdings" panose="05000000000000000000" pitchFamily="2" charset="2"/>
              <a:buChar char="Ø"/>
            </a:pPr>
            <a:r>
              <a:rPr lang="en-US" altLang="zh-CN" sz="2100" dirty="0" smtClean="0">
                <a:latin typeface="Times New Roman" pitchFamily="18" charset="0"/>
              </a:rPr>
              <a:t> </a:t>
            </a:r>
            <a:r>
              <a:rPr lang="zh-CN" altLang="en-US" sz="2200" dirty="0">
                <a:latin typeface="Times New Roman" pitchFamily="18" charset="0"/>
              </a:rPr>
              <a:t>如</a:t>
            </a:r>
            <a:r>
              <a:rPr lang="zh-CN" altLang="en-US" sz="2200" dirty="0" smtClean="0">
                <a:latin typeface="Times New Roman" pitchFamily="18" charset="0"/>
              </a:rPr>
              <a:t>果</a:t>
            </a:r>
            <a:r>
              <a:rPr lang="zh-CN" altLang="en-US" sz="2200" dirty="0">
                <a:latin typeface="Times New Roman" pitchFamily="18" charset="0"/>
              </a:rPr>
              <a:t>当前有个</a:t>
            </a:r>
            <a:r>
              <a:rPr lang="en-US" altLang="zh-CN" sz="2200" b="1" dirty="0" smtClean="0">
                <a:solidFill>
                  <a:schemeClr val="tx2"/>
                </a:solidFill>
                <a:latin typeface="Times New Roman" pitchFamily="18" charset="0"/>
              </a:rPr>
              <a:t>Reader</a:t>
            </a:r>
            <a:r>
              <a:rPr lang="zh-CN" altLang="en-US" sz="2200" b="1" dirty="0">
                <a:solidFill>
                  <a:schemeClr val="tx2"/>
                </a:solidFill>
                <a:latin typeface="Times New Roman" pitchFamily="18" charset="0"/>
              </a:rPr>
              <a:t>进</a:t>
            </a:r>
            <a:r>
              <a:rPr lang="zh-CN" altLang="en-US" sz="2200" b="1" dirty="0" smtClean="0">
                <a:solidFill>
                  <a:schemeClr val="tx2"/>
                </a:solidFill>
                <a:latin typeface="Times New Roman" pitchFamily="18" charset="0"/>
              </a:rPr>
              <a:t>程 </a:t>
            </a:r>
            <a:r>
              <a:rPr lang="en-US" altLang="zh-CN" sz="2300" b="1" dirty="0" err="1">
                <a:solidFill>
                  <a:srgbClr val="FF0000"/>
                </a:solidFill>
                <a:latin typeface="Times New Roman" pitchFamily="18" charset="0"/>
              </a:rPr>
              <a:t>i</a:t>
            </a:r>
            <a:r>
              <a:rPr lang="en-US" altLang="zh-CN" sz="2200" b="1" dirty="0" smtClean="0">
                <a:solidFill>
                  <a:schemeClr val="tx2"/>
                </a:solidFill>
                <a:latin typeface="Times New Roman" pitchFamily="18" charset="0"/>
              </a:rPr>
              <a:t> </a:t>
            </a:r>
            <a:r>
              <a:rPr lang="zh-CN" altLang="en-US" sz="2200" dirty="0" smtClean="0">
                <a:latin typeface="Times New Roman" pitchFamily="18" charset="0"/>
              </a:rPr>
              <a:t>要</a:t>
            </a:r>
            <a:r>
              <a:rPr lang="zh-CN" altLang="en-US" sz="2200" dirty="0">
                <a:latin typeface="Times New Roman" pitchFamily="18" charset="0"/>
              </a:rPr>
              <a:t>读数据</a:t>
            </a:r>
            <a:r>
              <a:rPr lang="zh-CN" altLang="en-US" sz="2200" dirty="0" smtClean="0">
                <a:latin typeface="Times New Roman" pitchFamily="18" charset="0"/>
              </a:rPr>
              <a:t>，则分两种情况：</a:t>
            </a:r>
            <a:r>
              <a:rPr lang="en-US" altLang="zh-CN" sz="2100" dirty="0" smtClean="0">
                <a:latin typeface="Times New Roman" pitchFamily="18" charset="0"/>
              </a:rPr>
              <a:t>   </a:t>
            </a:r>
          </a:p>
          <a:p>
            <a:pPr algn="just" eaLnBrk="1" hangingPunct="1">
              <a:lnSpc>
                <a:spcPct val="110000"/>
              </a:lnSpc>
              <a:spcBef>
                <a:spcPts val="600"/>
              </a:spcBef>
              <a:buClrTx/>
              <a:buSzTx/>
              <a:buFontTx/>
              <a:buNone/>
            </a:pPr>
            <a:r>
              <a:rPr lang="en-US" altLang="zh-CN" sz="2200" dirty="0" smtClean="0">
                <a:latin typeface="Times New Roman" pitchFamily="18" charset="0"/>
              </a:rPr>
              <a:t>    </a:t>
            </a:r>
            <a:r>
              <a:rPr lang="zh-CN" altLang="en-US" sz="2200" dirty="0" smtClean="0">
                <a:latin typeface="Times New Roman" pitchFamily="18" charset="0"/>
              </a:rPr>
              <a:t>当前</a:t>
            </a:r>
            <a:r>
              <a:rPr lang="zh-CN" altLang="en-US" sz="2200" b="1" u="sng" dirty="0" smtClean="0">
                <a:solidFill>
                  <a:schemeClr val="tx2"/>
                </a:solidFill>
                <a:latin typeface="Times New Roman" pitchFamily="18" charset="0"/>
              </a:rPr>
              <a:t>有其它</a:t>
            </a:r>
            <a:r>
              <a:rPr lang="en-US" altLang="zh-CN" sz="2200" b="1" u="sng" dirty="0" smtClean="0">
                <a:solidFill>
                  <a:schemeClr val="tx2"/>
                </a:solidFill>
                <a:latin typeface="Times New Roman" pitchFamily="18" charset="0"/>
              </a:rPr>
              <a:t>Reader</a:t>
            </a:r>
            <a:r>
              <a:rPr lang="zh-CN" altLang="en-US" sz="2200" b="1" u="sng" dirty="0" smtClean="0">
                <a:solidFill>
                  <a:schemeClr val="tx2"/>
                </a:solidFill>
                <a:latin typeface="Times New Roman" pitchFamily="18" charset="0"/>
              </a:rPr>
              <a:t>进程 </a:t>
            </a:r>
            <a:r>
              <a:rPr lang="en-US" altLang="zh-CN" sz="2300" b="1" u="sng" dirty="0" smtClean="0">
                <a:solidFill>
                  <a:srgbClr val="FF0000"/>
                </a:solidFill>
                <a:latin typeface="Times New Roman" pitchFamily="18" charset="0"/>
              </a:rPr>
              <a:t>j</a:t>
            </a:r>
            <a:r>
              <a:rPr lang="en-US" altLang="zh-CN" sz="2200" b="1" u="sng" dirty="0" smtClean="0">
                <a:solidFill>
                  <a:schemeClr val="tx2"/>
                </a:solidFill>
                <a:latin typeface="Times New Roman" pitchFamily="18" charset="0"/>
              </a:rPr>
              <a:t> </a:t>
            </a:r>
            <a:r>
              <a:rPr lang="zh-CN" altLang="en-US" sz="2200" b="1" u="sng" dirty="0" smtClean="0">
                <a:solidFill>
                  <a:schemeClr val="tx2"/>
                </a:solidFill>
                <a:latin typeface="Times New Roman" pitchFamily="18" charset="0"/>
              </a:rPr>
              <a:t>时</a:t>
            </a:r>
            <a:r>
              <a:rPr lang="en-US" altLang="zh-CN" sz="2200" b="1" baseline="30000" dirty="0" err="1" smtClean="0">
                <a:latin typeface="Times New Roman" pitchFamily="18" charset="0"/>
              </a:rPr>
              <a:t>Readcount</a:t>
            </a:r>
            <a:r>
              <a:rPr lang="en-US" altLang="zh-CN" sz="2200" b="1" baseline="30000" dirty="0" smtClean="0">
                <a:latin typeface="Times New Roman" pitchFamily="18" charset="0"/>
              </a:rPr>
              <a:t>&gt;0</a:t>
            </a:r>
            <a:r>
              <a:rPr lang="zh-CN" altLang="en-US" sz="2200" dirty="0" smtClean="0">
                <a:latin typeface="Times New Roman" pitchFamily="18" charset="0"/>
              </a:rPr>
              <a:t>，</a:t>
            </a:r>
            <a:r>
              <a:rPr lang="zh-CN" altLang="en-US" sz="2200" u="sng" dirty="0" smtClean="0">
                <a:latin typeface="Times New Roman" pitchFamily="18" charset="0"/>
              </a:rPr>
              <a:t>允许</a:t>
            </a:r>
            <a:r>
              <a:rPr lang="zh-CN" altLang="en-US" sz="2200" b="1" u="sng" dirty="0" smtClean="0">
                <a:solidFill>
                  <a:srgbClr val="ED6FE4"/>
                </a:solidFill>
                <a:latin typeface="Times New Roman" pitchFamily="18" charset="0"/>
              </a:rPr>
              <a:t>当前</a:t>
            </a:r>
            <a:r>
              <a:rPr lang="en-US" altLang="zh-CN" sz="2200" b="1" u="sng" dirty="0" smtClean="0">
                <a:solidFill>
                  <a:srgbClr val="ED6FE4"/>
                </a:solidFill>
                <a:latin typeface="Times New Roman" pitchFamily="18" charset="0"/>
              </a:rPr>
              <a:t>Reader</a:t>
            </a:r>
            <a:r>
              <a:rPr lang="zh-CN" altLang="en-US" sz="2200" b="1" u="sng" dirty="0" smtClean="0">
                <a:solidFill>
                  <a:srgbClr val="ED6FE4"/>
                </a:solidFill>
                <a:latin typeface="Times New Roman" pitchFamily="18" charset="0"/>
              </a:rPr>
              <a:t>进程 </a:t>
            </a:r>
            <a:r>
              <a:rPr lang="en-US" altLang="zh-CN" sz="2200" b="1" u="sng" dirty="0" err="1" smtClean="0">
                <a:solidFill>
                  <a:srgbClr val="ED6FE4"/>
                </a:solidFill>
                <a:latin typeface="Times New Roman" pitchFamily="18" charset="0"/>
              </a:rPr>
              <a:t>i</a:t>
            </a:r>
            <a:r>
              <a:rPr lang="en-US" altLang="zh-CN" sz="2200" b="1" u="sng" dirty="0" smtClean="0">
                <a:solidFill>
                  <a:srgbClr val="ED6FE4"/>
                </a:solidFill>
                <a:latin typeface="Times New Roman" pitchFamily="18" charset="0"/>
              </a:rPr>
              <a:t> </a:t>
            </a:r>
            <a:r>
              <a:rPr lang="zh-CN" altLang="en-US" sz="2200" u="sng" dirty="0" smtClean="0">
                <a:latin typeface="Times New Roman" pitchFamily="18" charset="0"/>
              </a:rPr>
              <a:t>读</a:t>
            </a:r>
            <a:r>
              <a:rPr lang="en-US" altLang="zh-CN" sz="2200" b="1" baseline="30000" dirty="0" smtClean="0">
                <a:solidFill>
                  <a:srgbClr val="FF0000"/>
                </a:solidFill>
                <a:latin typeface="Times New Roman" pitchFamily="18" charset="0"/>
              </a:rPr>
              <a:t>(1)</a:t>
            </a:r>
            <a:r>
              <a:rPr lang="zh-CN" altLang="en-US" sz="2200" dirty="0" smtClean="0">
                <a:latin typeface="Times New Roman" pitchFamily="18" charset="0"/>
              </a:rPr>
              <a:t>，</a:t>
            </a:r>
            <a:r>
              <a:rPr lang="zh-CN" altLang="en-US" sz="2200" i="1" u="sng" dirty="0" smtClean="0">
                <a:latin typeface="Times New Roman" pitchFamily="18" charset="0"/>
              </a:rPr>
              <a:t>不允许任何</a:t>
            </a:r>
            <a:r>
              <a:rPr lang="en-US" altLang="zh-CN" sz="2200" b="1" i="1" u="sng" dirty="0" smtClean="0">
                <a:solidFill>
                  <a:srgbClr val="ED6FE4"/>
                </a:solidFill>
                <a:latin typeface="Times New Roman" pitchFamily="18" charset="0"/>
              </a:rPr>
              <a:t>Writer</a:t>
            </a:r>
            <a:r>
              <a:rPr lang="zh-CN" altLang="en-US" sz="2200" b="1" i="1" u="sng" dirty="0" smtClean="0">
                <a:solidFill>
                  <a:srgbClr val="ED6FE4"/>
                </a:solidFill>
                <a:latin typeface="Times New Roman" pitchFamily="18" charset="0"/>
              </a:rPr>
              <a:t>进程</a:t>
            </a:r>
            <a:r>
              <a:rPr lang="zh-CN" altLang="en-US" sz="2200" i="1" u="sng" dirty="0" smtClean="0">
                <a:latin typeface="Times New Roman" pitchFamily="18" charset="0"/>
              </a:rPr>
              <a:t>写</a:t>
            </a:r>
            <a:r>
              <a:rPr lang="en-US" altLang="zh-CN" sz="2200" b="1" i="1" u="sng" baseline="30000" dirty="0" smtClean="0">
                <a:solidFill>
                  <a:srgbClr val="FF0000"/>
                </a:solidFill>
                <a:latin typeface="Times New Roman" pitchFamily="18" charset="0"/>
              </a:rPr>
              <a:t>(2)</a:t>
            </a:r>
            <a:r>
              <a:rPr lang="zh-CN" altLang="en-US" sz="2200" i="1" u="sng" dirty="0" smtClean="0">
                <a:latin typeface="Times New Roman" pitchFamily="18" charset="0"/>
              </a:rPr>
              <a:t>（</a:t>
            </a:r>
            <a:r>
              <a:rPr lang="en-US" altLang="zh-CN" sz="2200" b="1" i="1" u="sng" dirty="0" smtClean="0">
                <a:latin typeface="Times New Roman" pitchFamily="18" charset="0"/>
              </a:rPr>
              <a:t>Reader </a:t>
            </a:r>
            <a:r>
              <a:rPr lang="en-US" altLang="zh-CN" sz="2200" b="1" i="1" u="sng" dirty="0" smtClean="0">
                <a:solidFill>
                  <a:srgbClr val="FF0000"/>
                </a:solidFill>
                <a:latin typeface="Times New Roman" pitchFamily="18" charset="0"/>
              </a:rPr>
              <a:t>1</a:t>
            </a:r>
            <a:r>
              <a:rPr lang="en-US" altLang="zh-CN" sz="2200" i="1" u="sng" dirty="0" smtClean="0">
                <a:latin typeface="Times New Roman" pitchFamily="18" charset="0"/>
              </a:rPr>
              <a:t> </a:t>
            </a:r>
            <a:r>
              <a:rPr lang="zh-CN" altLang="en-US" sz="2200" i="1" u="sng" dirty="0" smtClean="0">
                <a:latin typeface="Times New Roman" pitchFamily="18" charset="0"/>
              </a:rPr>
              <a:t>已经阻塞了</a:t>
            </a:r>
            <a:r>
              <a:rPr lang="en-US" altLang="zh-CN" sz="2200" b="1" i="1" u="sng" dirty="0">
                <a:latin typeface="Times New Roman" pitchFamily="18" charset="0"/>
              </a:rPr>
              <a:t>Writer </a:t>
            </a:r>
            <a:r>
              <a:rPr lang="en-US" altLang="zh-CN" sz="2200" b="1" i="1" u="sng" dirty="0" err="1">
                <a:solidFill>
                  <a:srgbClr val="FF0000"/>
                </a:solidFill>
                <a:latin typeface="Times New Roman" pitchFamily="18" charset="0"/>
              </a:rPr>
              <a:t>i</a:t>
            </a:r>
            <a:r>
              <a:rPr lang="zh-CN" altLang="en-US" sz="2200" i="1" u="sng" dirty="0" smtClean="0">
                <a:latin typeface="Times New Roman" pitchFamily="18" charset="0"/>
              </a:rPr>
              <a:t>）</a:t>
            </a:r>
            <a:r>
              <a:rPr lang="zh-CN" altLang="en-US" sz="2200" dirty="0" smtClean="0">
                <a:latin typeface="Times New Roman" pitchFamily="18" charset="0"/>
              </a:rPr>
              <a:t>。</a:t>
            </a:r>
            <a:endParaRPr lang="en-US" altLang="zh-CN" sz="2200" dirty="0" smtClean="0">
              <a:latin typeface="Times New Roman" pitchFamily="18" charset="0"/>
            </a:endParaRPr>
          </a:p>
          <a:p>
            <a:pPr algn="just" eaLnBrk="1" hangingPunct="1">
              <a:lnSpc>
                <a:spcPct val="110000"/>
              </a:lnSpc>
              <a:spcBef>
                <a:spcPts val="600"/>
              </a:spcBef>
              <a:buClrTx/>
              <a:buSzTx/>
              <a:buFontTx/>
              <a:buNone/>
            </a:pPr>
            <a:r>
              <a:rPr lang="zh-CN" altLang="en-US" sz="2200" dirty="0" smtClean="0">
                <a:latin typeface="Times New Roman" pitchFamily="18" charset="0"/>
              </a:rPr>
              <a:t>    </a:t>
            </a:r>
            <a:r>
              <a:rPr lang="zh-CN" altLang="en-US" sz="2200" dirty="0">
                <a:latin typeface="Times New Roman" pitchFamily="18" charset="0"/>
              </a:rPr>
              <a:t>当前</a:t>
            </a:r>
            <a:r>
              <a:rPr lang="zh-CN" altLang="en-US" sz="2200" b="1" u="sng" dirty="0">
                <a:solidFill>
                  <a:schemeClr val="tx2"/>
                </a:solidFill>
                <a:latin typeface="Times New Roman" pitchFamily="18" charset="0"/>
              </a:rPr>
              <a:t>无其它</a:t>
            </a:r>
            <a:r>
              <a:rPr lang="en-US" altLang="zh-CN" sz="2200" b="1" u="sng" dirty="0" smtClean="0">
                <a:solidFill>
                  <a:schemeClr val="tx2"/>
                </a:solidFill>
                <a:latin typeface="Times New Roman" pitchFamily="18" charset="0"/>
              </a:rPr>
              <a:t>Reader</a:t>
            </a:r>
            <a:r>
              <a:rPr lang="zh-CN" altLang="en-US" sz="2200" b="1" u="sng" dirty="0">
                <a:solidFill>
                  <a:schemeClr val="tx2"/>
                </a:solidFill>
                <a:latin typeface="Times New Roman" pitchFamily="18" charset="0"/>
              </a:rPr>
              <a:t>进</a:t>
            </a:r>
            <a:r>
              <a:rPr lang="zh-CN" altLang="en-US" sz="2200" b="1" u="sng" dirty="0" smtClean="0">
                <a:solidFill>
                  <a:schemeClr val="tx2"/>
                </a:solidFill>
                <a:latin typeface="Times New Roman" pitchFamily="18" charset="0"/>
              </a:rPr>
              <a:t>程 </a:t>
            </a:r>
            <a:r>
              <a:rPr lang="en-US" altLang="zh-CN" sz="2000" b="1" u="sng" dirty="0" smtClean="0">
                <a:solidFill>
                  <a:srgbClr val="FF0000"/>
                </a:solidFill>
                <a:latin typeface="Times New Roman" pitchFamily="18" charset="0"/>
              </a:rPr>
              <a:t>j </a:t>
            </a:r>
            <a:r>
              <a:rPr lang="zh-CN" altLang="en-US" sz="2200" b="1" u="sng" dirty="0" smtClean="0">
                <a:solidFill>
                  <a:schemeClr val="tx2"/>
                </a:solidFill>
                <a:latin typeface="Times New Roman" pitchFamily="18" charset="0"/>
              </a:rPr>
              <a:t>时</a:t>
            </a:r>
            <a:r>
              <a:rPr lang="en-US" altLang="zh-CN" sz="2200" b="1" baseline="30000" dirty="0" err="1" smtClean="0">
                <a:latin typeface="Times New Roman" pitchFamily="18" charset="0"/>
              </a:rPr>
              <a:t>Readcount</a:t>
            </a:r>
            <a:r>
              <a:rPr lang="en-US" altLang="zh-CN" sz="2200" b="1" baseline="30000" dirty="0" smtClean="0">
                <a:latin typeface="Times New Roman" pitchFamily="18" charset="0"/>
              </a:rPr>
              <a:t>=0</a:t>
            </a:r>
            <a:r>
              <a:rPr lang="zh-CN" altLang="en-US" sz="2200" dirty="0" smtClean="0">
                <a:latin typeface="Times New Roman" pitchFamily="18" charset="0"/>
              </a:rPr>
              <a:t>，</a:t>
            </a:r>
            <a:r>
              <a:rPr lang="zh-CN" altLang="en-US" sz="2200" u="sng" dirty="0">
                <a:latin typeface="Times New Roman" pitchFamily="18" charset="0"/>
              </a:rPr>
              <a:t>不允许任何</a:t>
            </a:r>
            <a:r>
              <a:rPr lang="en-US" altLang="zh-CN" sz="2200" b="1" u="sng" dirty="0">
                <a:solidFill>
                  <a:srgbClr val="ED6FE4"/>
                </a:solidFill>
                <a:latin typeface="Times New Roman" pitchFamily="18" charset="0"/>
              </a:rPr>
              <a:t>Writer</a:t>
            </a:r>
            <a:r>
              <a:rPr lang="zh-CN" altLang="en-US" sz="2200" b="1" u="sng" dirty="0">
                <a:solidFill>
                  <a:srgbClr val="ED6FE4"/>
                </a:solidFill>
                <a:latin typeface="Times New Roman" pitchFamily="18" charset="0"/>
              </a:rPr>
              <a:t>进程</a:t>
            </a:r>
            <a:r>
              <a:rPr lang="zh-CN" altLang="en-US" sz="2200" u="sng" dirty="0">
                <a:latin typeface="Times New Roman" pitchFamily="18" charset="0"/>
              </a:rPr>
              <a:t>写</a:t>
            </a:r>
            <a:r>
              <a:rPr lang="en-US" altLang="zh-CN" sz="2200" b="1" u="sng" baseline="30000" dirty="0">
                <a:solidFill>
                  <a:srgbClr val="FF0000"/>
                </a:solidFill>
                <a:latin typeface="Times New Roman" pitchFamily="18" charset="0"/>
              </a:rPr>
              <a:t>(2)</a:t>
            </a:r>
            <a:r>
              <a:rPr lang="zh-CN" altLang="en-US" sz="2200" dirty="0" smtClean="0">
                <a:latin typeface="Times New Roman" pitchFamily="18" charset="0"/>
              </a:rPr>
              <a:t>因此，</a:t>
            </a:r>
            <a:r>
              <a:rPr lang="zh-CN" altLang="en-US" sz="2200" u="sng" dirty="0" smtClean="0">
                <a:latin typeface="Times New Roman" pitchFamily="18" charset="0"/>
              </a:rPr>
              <a:t>读</a:t>
            </a:r>
            <a:r>
              <a:rPr lang="zh-CN" altLang="en-US" sz="2200" u="sng" dirty="0">
                <a:latin typeface="Times New Roman" pitchFamily="18" charset="0"/>
              </a:rPr>
              <a:t>进</a:t>
            </a:r>
            <a:r>
              <a:rPr lang="zh-CN" altLang="en-US" sz="2200" u="sng" dirty="0" smtClean="0">
                <a:latin typeface="Times New Roman" pitchFamily="18" charset="0"/>
              </a:rPr>
              <a:t>程</a:t>
            </a:r>
            <a:r>
              <a:rPr lang="zh-CN" altLang="en-US" sz="2200" dirty="0" smtClean="0">
                <a:latin typeface="Times New Roman" pitchFamily="18" charset="0"/>
              </a:rPr>
              <a:t>要执行</a:t>
            </a:r>
            <a:r>
              <a:rPr lang="en-US" altLang="zh-CN" sz="2200" dirty="0" smtClean="0">
                <a:solidFill>
                  <a:srgbClr val="FFFF00"/>
                </a:solidFill>
                <a:latin typeface="Times New Roman" pitchFamily="18" charset="0"/>
              </a:rPr>
              <a:t>wait(</a:t>
            </a:r>
            <a:r>
              <a:rPr lang="en-US" altLang="zh-CN" sz="2200" dirty="0" err="1" smtClean="0">
                <a:solidFill>
                  <a:srgbClr val="FFFF00"/>
                </a:solidFill>
                <a:latin typeface="Times New Roman" pitchFamily="18" charset="0"/>
              </a:rPr>
              <a:t>Wmutex</a:t>
            </a:r>
            <a:r>
              <a:rPr lang="en-US" altLang="zh-CN" sz="2200" dirty="0" smtClean="0">
                <a:solidFill>
                  <a:srgbClr val="FFFF00"/>
                </a:solidFill>
                <a:latin typeface="Times New Roman" pitchFamily="18" charset="0"/>
              </a:rPr>
              <a:t>)</a:t>
            </a:r>
            <a:r>
              <a:rPr lang="zh-CN" altLang="en-US" sz="2200" dirty="0" smtClean="0">
                <a:latin typeface="Times New Roman" pitchFamily="18" charset="0"/>
              </a:rPr>
              <a:t>操作来实</a:t>
            </a:r>
            <a:r>
              <a:rPr lang="zh-CN" altLang="en-US" sz="2200" dirty="0">
                <a:latin typeface="Times New Roman" pitchFamily="18" charset="0"/>
              </a:rPr>
              <a:t>现与</a:t>
            </a:r>
            <a:r>
              <a:rPr lang="zh-CN" altLang="en-US" sz="2200" u="sng" dirty="0" smtClean="0">
                <a:latin typeface="Times New Roman" pitchFamily="18" charset="0"/>
              </a:rPr>
              <a:t>写进程</a:t>
            </a:r>
            <a:r>
              <a:rPr lang="zh-CN" altLang="en-US" sz="2200" dirty="0" smtClean="0">
                <a:latin typeface="Times New Roman" pitchFamily="18" charset="0"/>
              </a:rPr>
              <a:t>的互斥。</a:t>
            </a:r>
            <a:endParaRPr lang="en-US" altLang="zh-CN" sz="2200" dirty="0">
              <a:latin typeface="Times New Roman" pitchFamily="18" charset="0"/>
            </a:endParaRPr>
          </a:p>
          <a:p>
            <a:pPr algn="just" eaLnBrk="1" hangingPunct="1">
              <a:lnSpc>
                <a:spcPct val="110000"/>
              </a:lnSpc>
              <a:spcBef>
                <a:spcPts val="600"/>
              </a:spcBef>
              <a:buClrTx/>
              <a:buSzTx/>
              <a:buFontTx/>
              <a:buNone/>
            </a:pPr>
            <a:r>
              <a:rPr lang="zh-CN" altLang="en-US" sz="2200" dirty="0" smtClean="0">
                <a:latin typeface="Times New Roman" pitchFamily="18" charset="0"/>
              </a:rPr>
              <a:t>    同</a:t>
            </a:r>
            <a:r>
              <a:rPr lang="zh-CN" altLang="en-US" sz="2200" dirty="0">
                <a:latin typeface="Times New Roman" pitchFamily="18" charset="0"/>
              </a:rPr>
              <a:t>理</a:t>
            </a:r>
            <a:r>
              <a:rPr lang="zh-CN" altLang="en-US" sz="2200" dirty="0" smtClean="0">
                <a:latin typeface="Times New Roman" pitchFamily="18" charset="0"/>
              </a:rPr>
              <a:t>，当</a:t>
            </a:r>
            <a:r>
              <a:rPr lang="en-US" altLang="zh-CN" sz="2200" b="1" u="sng" dirty="0">
                <a:solidFill>
                  <a:schemeClr val="tx2"/>
                </a:solidFill>
                <a:latin typeface="Times New Roman" pitchFamily="18" charset="0"/>
              </a:rPr>
              <a:t>Reader</a:t>
            </a:r>
            <a:r>
              <a:rPr lang="zh-CN" altLang="en-US" sz="2200" b="1" u="sng" dirty="0">
                <a:solidFill>
                  <a:schemeClr val="tx2"/>
                </a:solidFill>
                <a:latin typeface="Times New Roman" pitchFamily="18" charset="0"/>
              </a:rPr>
              <a:t>进程离</a:t>
            </a:r>
            <a:r>
              <a:rPr lang="zh-CN" altLang="en-US" sz="2200" b="1" u="sng" dirty="0" smtClean="0">
                <a:solidFill>
                  <a:schemeClr val="tx2"/>
                </a:solidFill>
                <a:latin typeface="Times New Roman" pitchFamily="18" charset="0"/>
              </a:rPr>
              <a:t>开时</a:t>
            </a:r>
            <a:r>
              <a:rPr lang="zh-CN" altLang="en-US" sz="2200" dirty="0" smtClean="0">
                <a:latin typeface="Times New Roman" pitchFamily="18" charset="0"/>
              </a:rPr>
              <a:t>，</a:t>
            </a:r>
            <a:r>
              <a:rPr lang="en-US" altLang="zh-CN" sz="2200" dirty="0" smtClean="0">
                <a:latin typeface="Times New Roman" pitchFamily="18" charset="0"/>
              </a:rPr>
              <a:t> </a:t>
            </a:r>
            <a:r>
              <a:rPr lang="en-US" altLang="zh-CN" sz="2200" dirty="0" err="1" smtClean="0">
                <a:latin typeface="Times New Roman" pitchFamily="18" charset="0"/>
              </a:rPr>
              <a:t>Readcount</a:t>
            </a:r>
            <a:r>
              <a:rPr lang="en-US" altLang="zh-CN" sz="2200" dirty="0" smtClean="0">
                <a:latin typeface="Times New Roman" pitchFamily="18" charset="0"/>
              </a:rPr>
              <a:t>--</a:t>
            </a:r>
            <a:r>
              <a:rPr lang="zh-CN" altLang="en-US" sz="2200" dirty="0" smtClean="0">
                <a:latin typeface="Times New Roman" pitchFamily="18" charset="0"/>
              </a:rPr>
              <a:t>（减</a:t>
            </a:r>
            <a:r>
              <a:rPr lang="en-US" altLang="zh-CN" sz="2200" dirty="0" smtClean="0">
                <a:latin typeface="Times New Roman" pitchFamily="18" charset="0"/>
              </a:rPr>
              <a:t>1</a:t>
            </a:r>
            <a:r>
              <a:rPr lang="zh-CN" altLang="en-US" sz="2200" dirty="0" smtClean="0">
                <a:latin typeface="Times New Roman" pitchFamily="18" charset="0"/>
              </a:rPr>
              <a:t>）操作可能使</a:t>
            </a:r>
            <a:r>
              <a:rPr lang="en-US" altLang="zh-CN" sz="2200" dirty="0" err="1" smtClean="0">
                <a:latin typeface="Times New Roman" pitchFamily="18" charset="0"/>
              </a:rPr>
              <a:t>Readcount</a:t>
            </a:r>
            <a:r>
              <a:rPr lang="en-US" altLang="zh-CN" sz="2200" dirty="0" smtClean="0">
                <a:latin typeface="Times New Roman" pitchFamily="18" charset="0"/>
              </a:rPr>
              <a:t>=0</a:t>
            </a:r>
            <a:r>
              <a:rPr lang="zh-CN" altLang="en-US" sz="2200" dirty="0" smtClean="0">
                <a:latin typeface="Times New Roman" pitchFamily="18" charset="0"/>
              </a:rPr>
              <a:t>，此时应该执</a:t>
            </a:r>
            <a:r>
              <a:rPr lang="zh-CN" altLang="en-US" sz="2200" dirty="0">
                <a:latin typeface="Times New Roman" pitchFamily="18" charset="0"/>
              </a:rPr>
              <a:t>行</a:t>
            </a:r>
            <a:r>
              <a:rPr lang="en-US" altLang="zh-CN" sz="2200" dirty="0">
                <a:latin typeface="Times New Roman" pitchFamily="18" charset="0"/>
              </a:rPr>
              <a:t>signal(</a:t>
            </a:r>
            <a:r>
              <a:rPr lang="en-US" altLang="zh-CN" sz="2200" dirty="0" err="1">
                <a:latin typeface="Times New Roman" pitchFamily="18" charset="0"/>
              </a:rPr>
              <a:t>Wmutex</a:t>
            </a:r>
            <a:r>
              <a:rPr lang="en-US" altLang="zh-CN" sz="2200" dirty="0">
                <a:latin typeface="Times New Roman" pitchFamily="18" charset="0"/>
              </a:rPr>
              <a:t>)</a:t>
            </a:r>
            <a:r>
              <a:rPr lang="zh-CN" altLang="en-US" sz="2200" dirty="0">
                <a:latin typeface="Times New Roman" pitchFamily="18" charset="0"/>
              </a:rPr>
              <a:t>操作，以便让</a:t>
            </a:r>
            <a:r>
              <a:rPr lang="en-US" altLang="zh-CN" sz="2200" dirty="0">
                <a:latin typeface="Times New Roman" pitchFamily="18" charset="0"/>
              </a:rPr>
              <a:t>Writer</a:t>
            </a:r>
            <a:r>
              <a:rPr lang="zh-CN" altLang="en-US" sz="2200" dirty="0">
                <a:latin typeface="Times New Roman" pitchFamily="18" charset="0"/>
              </a:rPr>
              <a:t>进程</a:t>
            </a:r>
            <a:r>
              <a:rPr lang="zh-CN" altLang="en-US" sz="2200" dirty="0" smtClean="0">
                <a:latin typeface="Times New Roman" pitchFamily="18" charset="0"/>
              </a:rPr>
              <a:t>写</a:t>
            </a:r>
            <a:r>
              <a:rPr lang="en-US" altLang="zh-CN" sz="2200" dirty="0" smtClean="0">
                <a:latin typeface="Times New Roman" pitchFamily="18" charset="0"/>
              </a:rPr>
              <a:t>(“</a:t>
            </a:r>
            <a:r>
              <a:rPr lang="zh-CN" altLang="en-US" sz="2200" dirty="0" smtClean="0">
                <a:latin typeface="Times New Roman" pitchFamily="18" charset="0"/>
              </a:rPr>
              <a:t>空闲让进</a:t>
            </a:r>
            <a:r>
              <a:rPr lang="en-US" altLang="zh-CN" sz="2200" dirty="0" smtClean="0">
                <a:latin typeface="Times New Roman" pitchFamily="18" charset="0"/>
              </a:rPr>
              <a:t>”)</a:t>
            </a:r>
            <a:r>
              <a:rPr lang="zh-CN" altLang="en-US" sz="2200" dirty="0" smtClean="0">
                <a:latin typeface="Times New Roman" pitchFamily="18" charset="0"/>
              </a:rPr>
              <a:t>。</a:t>
            </a:r>
            <a:endParaRPr lang="en-US" altLang="zh-CN" sz="2200" dirty="0" smtClean="0">
              <a:latin typeface="Times New Roman" pitchFamily="18" charset="0"/>
            </a:endParaRPr>
          </a:p>
          <a:p>
            <a:pPr algn="just" eaLnBrk="1" hangingPunct="1">
              <a:lnSpc>
                <a:spcPct val="110000"/>
              </a:lnSpc>
              <a:spcBef>
                <a:spcPts val="600"/>
              </a:spcBef>
              <a:buClrTx/>
              <a:buSzTx/>
              <a:buFontTx/>
              <a:buNone/>
            </a:pPr>
            <a:r>
              <a:rPr lang="en-US" altLang="zh-CN" sz="2200" dirty="0">
                <a:latin typeface="Times New Roman" pitchFamily="18" charset="0"/>
              </a:rPr>
              <a:t> </a:t>
            </a:r>
            <a:r>
              <a:rPr lang="en-US" altLang="zh-CN" sz="2200" dirty="0" smtClean="0">
                <a:latin typeface="Times New Roman" pitchFamily="18" charset="0"/>
              </a:rPr>
              <a:t>   </a:t>
            </a:r>
            <a:r>
              <a:rPr lang="zh-CN" altLang="en-US" sz="2200" dirty="0">
                <a:latin typeface="Times New Roman" pitchFamily="18" charset="0"/>
              </a:rPr>
              <a:t>另</a:t>
            </a:r>
            <a:r>
              <a:rPr lang="zh-CN" altLang="en-US" sz="2200" dirty="0" smtClean="0">
                <a:latin typeface="Times New Roman" pitchFamily="18" charset="0"/>
              </a:rPr>
              <a:t>外</a:t>
            </a:r>
            <a:r>
              <a:rPr lang="zh-CN" altLang="en-US" sz="2200" dirty="0">
                <a:latin typeface="Times New Roman" pitchFamily="18" charset="0"/>
              </a:rPr>
              <a:t>，</a:t>
            </a:r>
            <a:r>
              <a:rPr lang="en-US" altLang="zh-CN" sz="2200" dirty="0" err="1" smtClean="0">
                <a:latin typeface="Times New Roman" pitchFamily="18" charset="0"/>
              </a:rPr>
              <a:t>Readcount</a:t>
            </a:r>
            <a:r>
              <a:rPr lang="zh-CN" altLang="en-US" sz="2200" dirty="0" smtClean="0">
                <a:latin typeface="Times New Roman" pitchFamily="18" charset="0"/>
              </a:rPr>
              <a:t>是临</a:t>
            </a:r>
            <a:r>
              <a:rPr lang="zh-CN" altLang="en-US" sz="2200" dirty="0">
                <a:latin typeface="Times New Roman" pitchFamily="18" charset="0"/>
              </a:rPr>
              <a:t>界资源，因此，应该为它设置一个互斥信号量</a:t>
            </a:r>
            <a:r>
              <a:rPr lang="en-US" altLang="zh-CN" sz="2200" dirty="0" err="1">
                <a:latin typeface="Times New Roman" pitchFamily="18" charset="0"/>
              </a:rPr>
              <a:t>rmutex</a:t>
            </a:r>
            <a:r>
              <a:rPr lang="zh-CN" altLang="en-US" sz="2200" dirty="0" smtClean="0">
                <a:latin typeface="Times New Roman" pitchFamily="18" charset="0"/>
              </a:rPr>
              <a:t>。</a:t>
            </a:r>
            <a:endParaRPr lang="en-US" altLang="zh-CN" sz="2200" dirty="0">
              <a:latin typeface="Times New Roman" pitchFamily="18" charset="0"/>
            </a:endParaRPr>
          </a:p>
        </p:txBody>
      </p:sp>
    </p:spTree>
    <p:extLst>
      <p:ext uri="{BB962C8B-B14F-4D97-AF65-F5344CB8AC3E}">
        <p14:creationId xmlns:p14="http://schemas.microsoft.com/office/powerpoint/2010/main" val="1785007817"/>
      </p:ext>
    </p:extLst>
  </p:cSld>
  <p:clrMapOvr>
    <a:masterClrMapping/>
  </p:clrMapOvr>
  <p:transition>
    <p:pull dir="rd"/>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171856D-FFCA-4869-8894-0912703456FE}" type="datetime8">
              <a:rPr kumimoji="0" lang="zh-CN" altLang="en-US" sz="1400" smtClean="0"/>
              <a:t>2022年3月16日12时44分</a:t>
            </a:fld>
            <a:endParaRPr kumimoji="0" lang="en-US" altLang="zh-CN" sz="1400" smtClean="0"/>
          </a:p>
        </p:txBody>
      </p:sp>
      <p:sp>
        <p:nvSpPr>
          <p:cNvPr id="1546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4628" name="Text Box 4"/>
          <p:cNvSpPr txBox="1">
            <a:spLocks noChangeArrowheads="1"/>
          </p:cNvSpPr>
          <p:nvPr/>
        </p:nvSpPr>
        <p:spPr bwMode="auto">
          <a:xfrm>
            <a:off x="251520" y="100363"/>
            <a:ext cx="4929188" cy="628454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8000"/>
              </a:lnSpc>
              <a:spcBef>
                <a:spcPct val="0"/>
              </a:spcBef>
              <a:buClrTx/>
              <a:buSzTx/>
              <a:buFontTx/>
              <a:buNone/>
            </a:pPr>
            <a:r>
              <a:rPr lang="zh-CN" altLang="en-US" sz="2000" b="1" dirty="0">
                <a:latin typeface="Times New Roman" pitchFamily="18" charset="0"/>
              </a:rPr>
              <a:t>读者</a:t>
            </a:r>
            <a:r>
              <a:rPr lang="en-US" altLang="zh-CN" sz="2000" b="1" dirty="0">
                <a:latin typeface="Times New Roman" pitchFamily="18" charset="0"/>
              </a:rPr>
              <a:t>-</a:t>
            </a:r>
            <a:r>
              <a:rPr lang="zh-CN" altLang="en-US" sz="2000" b="1" dirty="0">
                <a:latin typeface="Times New Roman" pitchFamily="18" charset="0"/>
              </a:rPr>
              <a:t>写者问题可描述如下：</a:t>
            </a:r>
            <a:r>
              <a:rPr lang="zh-CN" altLang="en-US" sz="2000" dirty="0">
                <a:latin typeface="Times New Roman" pitchFamily="18" charset="0"/>
              </a:rPr>
              <a:t></a:t>
            </a:r>
          </a:p>
          <a:p>
            <a:pPr eaLnBrk="1" hangingPunct="1">
              <a:lnSpc>
                <a:spcPct val="108000"/>
              </a:lnSpc>
              <a:spcBef>
                <a:spcPct val="0"/>
              </a:spcBef>
              <a:buClrTx/>
              <a:buSzTx/>
              <a:buFontTx/>
              <a:buNone/>
            </a:pPr>
            <a:r>
              <a:rPr lang="en-US" altLang="zh-CN" sz="2000" dirty="0" smtClean="0">
                <a:latin typeface="Times New Roman" pitchFamily="18" charset="0"/>
              </a:rPr>
              <a:t>semaphore  </a:t>
            </a:r>
            <a:r>
              <a:rPr lang="en-US" altLang="zh-CN" sz="2000" dirty="0" err="1" smtClean="0">
                <a:latin typeface="Times New Roman" pitchFamily="18" charset="0"/>
              </a:rPr>
              <a:t>rmutex</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err="1" smtClean="0">
                <a:latin typeface="Times New Roman" pitchFamily="18" charset="0"/>
              </a:rPr>
              <a:t>wmutex</a:t>
            </a:r>
            <a:r>
              <a:rPr lang="en-US" altLang="zh-CN" sz="2000" dirty="0">
                <a:latin typeface="Times New Roman" pitchFamily="18" charset="0"/>
              </a:rPr>
              <a:t> </a:t>
            </a:r>
            <a:r>
              <a:rPr lang="en-US" altLang="zh-CN" sz="2000" dirty="0" smtClean="0">
                <a:latin typeface="Times New Roman" pitchFamily="18" charset="0"/>
              </a:rPr>
              <a:t>=1;</a:t>
            </a:r>
            <a:r>
              <a:rPr lang="en-US" altLang="zh-CN" sz="2000" dirty="0">
                <a:latin typeface="Times New Roman" pitchFamily="18" charset="0"/>
              </a:rPr>
              <a:t></a:t>
            </a:r>
          </a:p>
          <a:p>
            <a:pPr eaLnBrk="1" hangingPunct="1">
              <a:lnSpc>
                <a:spcPct val="108000"/>
              </a:lnSpc>
              <a:spcBef>
                <a:spcPct val="0"/>
              </a:spcBef>
              <a:buClrTx/>
              <a:buSzTx/>
              <a:buFontTx/>
              <a:buNone/>
            </a:pPr>
            <a:r>
              <a:rPr lang="en-US" altLang="zh-CN" sz="2000" dirty="0">
                <a:latin typeface="Times New Roman" pitchFamily="18" charset="0"/>
              </a:rPr>
              <a:t>    </a:t>
            </a:r>
            <a:r>
              <a:rPr lang="en-US" altLang="zh-CN" sz="2000" dirty="0" err="1" smtClean="0">
                <a:latin typeface="Times New Roman" pitchFamily="18" charset="0"/>
              </a:rPr>
              <a:t>int</a:t>
            </a:r>
            <a:r>
              <a:rPr lang="en-US" altLang="zh-CN" sz="2000" dirty="0" smtClean="0">
                <a:latin typeface="Times New Roman" pitchFamily="18" charset="0"/>
              </a:rPr>
              <a:t> </a:t>
            </a:r>
            <a:r>
              <a:rPr lang="en-US" altLang="zh-CN" sz="2000" dirty="0" err="1" smtClean="0">
                <a:latin typeface="Times New Roman" pitchFamily="18" charset="0"/>
              </a:rPr>
              <a:t>Readcount</a:t>
            </a:r>
            <a:r>
              <a:rPr lang="en-US" altLang="zh-CN" sz="2000" dirty="0" smtClean="0">
                <a:latin typeface="Times New Roman" pitchFamily="18" charset="0"/>
              </a:rPr>
              <a:t> = 0</a:t>
            </a:r>
            <a:r>
              <a:rPr lang="en-US" altLang="zh-CN" sz="2000" dirty="0">
                <a:latin typeface="Times New Roman" pitchFamily="18" charset="0"/>
              </a:rPr>
              <a:t>;</a:t>
            </a:r>
          </a:p>
          <a:p>
            <a:pPr eaLnBrk="1" hangingPunct="1">
              <a:lnSpc>
                <a:spcPct val="108000"/>
              </a:lnSpc>
              <a:spcBef>
                <a:spcPct val="0"/>
              </a:spcBef>
              <a:buClrTx/>
              <a:buSzTx/>
              <a:buFontTx/>
              <a:buNone/>
            </a:pPr>
            <a:r>
              <a:rPr lang="en-US" altLang="zh-CN" sz="2000" dirty="0">
                <a:solidFill>
                  <a:srgbClr val="FFCC00"/>
                </a:solidFill>
                <a:latin typeface="Times New Roman" pitchFamily="18" charset="0"/>
              </a:rPr>
              <a:t>    </a:t>
            </a:r>
            <a:r>
              <a:rPr lang="en-US" altLang="zh-CN" sz="2000" dirty="0" smtClean="0">
                <a:latin typeface="Times New Roman" pitchFamily="18" charset="0"/>
              </a:rPr>
              <a:t>void Reader ( ) {</a:t>
            </a:r>
            <a:endParaRPr lang="en-US" altLang="zh-CN" sz="2000" dirty="0">
              <a:latin typeface="Times New Roman" pitchFamily="18" charset="0"/>
            </a:endParaRPr>
          </a:p>
          <a:p>
            <a:pPr eaLnBrk="1" hangingPunct="1">
              <a:lnSpc>
                <a:spcPct val="108000"/>
              </a:lnSpc>
              <a:spcBef>
                <a:spcPct val="0"/>
              </a:spcBef>
              <a:buClrTx/>
              <a:buSzTx/>
              <a:buFontTx/>
              <a:buNone/>
            </a:pPr>
            <a:r>
              <a:rPr lang="en-US" altLang="zh-CN" sz="2200" dirty="0">
                <a:latin typeface="Times New Roman" pitchFamily="18" charset="0"/>
              </a:rPr>
              <a:t>        </a:t>
            </a:r>
            <a:r>
              <a:rPr lang="en-US" altLang="zh-CN" sz="2200" dirty="0" smtClean="0">
                <a:latin typeface="Times New Roman" pitchFamily="18" charset="0"/>
              </a:rPr>
              <a:t>do {</a:t>
            </a:r>
            <a:endParaRPr lang="en-US" altLang="zh-CN" sz="2200" dirty="0">
              <a:latin typeface="Times New Roman" pitchFamily="18" charset="0"/>
            </a:endParaRPr>
          </a:p>
          <a:p>
            <a:pPr eaLnBrk="1" hangingPunct="1">
              <a:lnSpc>
                <a:spcPct val="108000"/>
              </a:lnSpc>
              <a:spcBef>
                <a:spcPct val="0"/>
              </a:spcBef>
              <a:buClrTx/>
              <a:buSzTx/>
              <a:buFontTx/>
              <a:buNone/>
            </a:pPr>
            <a:r>
              <a:rPr lang="en-US" altLang="zh-CN" sz="2200" dirty="0">
                <a:latin typeface="Times New Roman" pitchFamily="18" charset="0"/>
              </a:rPr>
              <a:t>        </a:t>
            </a:r>
            <a:r>
              <a:rPr lang="en-US" altLang="zh-CN" sz="2200" dirty="0" smtClean="0">
                <a:solidFill>
                  <a:schemeClr val="tx2"/>
                </a:solidFill>
                <a:latin typeface="Times New Roman" pitchFamily="18" charset="0"/>
              </a:rPr>
              <a:t>wait(</a:t>
            </a:r>
            <a:r>
              <a:rPr lang="en-US" altLang="zh-CN" sz="2200" b="1" dirty="0" err="1" smtClean="0">
                <a:solidFill>
                  <a:schemeClr val="tx2"/>
                </a:solidFill>
                <a:latin typeface="Times New Roman" pitchFamily="18" charset="0"/>
              </a:rPr>
              <a:t>rmutex</a:t>
            </a:r>
            <a:r>
              <a:rPr lang="en-US" altLang="zh-CN" sz="2200" dirty="0">
                <a:solidFill>
                  <a:schemeClr val="tx2"/>
                </a:solidFill>
                <a:latin typeface="Times New Roman" pitchFamily="18" charset="0"/>
              </a:rPr>
              <a:t>);</a:t>
            </a:r>
          </a:p>
          <a:p>
            <a:pPr eaLnBrk="1" hangingPunct="1">
              <a:lnSpc>
                <a:spcPct val="108000"/>
              </a:lnSpc>
              <a:spcBef>
                <a:spcPct val="0"/>
              </a:spcBef>
              <a:buClrTx/>
              <a:buSzTx/>
              <a:buFontTx/>
              <a:buNone/>
            </a:pPr>
            <a:r>
              <a:rPr lang="en-US" altLang="zh-CN" sz="2200" dirty="0">
                <a:latin typeface="Times New Roman" pitchFamily="18" charset="0"/>
              </a:rPr>
              <a:t>        </a:t>
            </a:r>
            <a:r>
              <a:rPr lang="en-US" altLang="zh-CN" sz="2200" dirty="0" smtClean="0">
                <a:latin typeface="Times New Roman" pitchFamily="18" charset="0"/>
              </a:rPr>
              <a:t>if (</a:t>
            </a:r>
            <a:r>
              <a:rPr lang="en-US" altLang="zh-CN" sz="2200" dirty="0" err="1">
                <a:latin typeface="Times New Roman" pitchFamily="18" charset="0"/>
              </a:rPr>
              <a:t>R</a:t>
            </a:r>
            <a:r>
              <a:rPr lang="en-US" altLang="zh-CN" sz="2200" dirty="0" err="1" smtClean="0">
                <a:latin typeface="Times New Roman" pitchFamily="18" charset="0"/>
              </a:rPr>
              <a:t>eadcount</a:t>
            </a:r>
            <a:r>
              <a:rPr lang="en-US" altLang="zh-CN" sz="2200" dirty="0" smtClean="0">
                <a:latin typeface="Times New Roman" pitchFamily="18" charset="0"/>
              </a:rPr>
              <a:t>==0) </a:t>
            </a:r>
            <a:r>
              <a:rPr lang="en-US" altLang="zh-CN" sz="2200" dirty="0">
                <a:solidFill>
                  <a:srgbClr val="FF0000"/>
                </a:solidFill>
                <a:latin typeface="Times New Roman" pitchFamily="18" charset="0"/>
              </a:rPr>
              <a:t>wait(</a:t>
            </a:r>
            <a:r>
              <a:rPr lang="en-US" altLang="zh-CN" sz="2200" b="1" i="1" dirty="0" err="1">
                <a:solidFill>
                  <a:srgbClr val="FF0000"/>
                </a:solidFill>
                <a:latin typeface="Times New Roman" pitchFamily="18" charset="0"/>
              </a:rPr>
              <a:t>wmutex</a:t>
            </a:r>
            <a:r>
              <a:rPr lang="en-US" altLang="zh-CN" sz="2200" dirty="0">
                <a:solidFill>
                  <a:srgbClr val="FF0000"/>
                </a:solidFill>
                <a:latin typeface="Times New Roman" pitchFamily="18" charset="0"/>
              </a:rPr>
              <a:t>)</a:t>
            </a:r>
            <a:r>
              <a:rPr lang="en-US" altLang="zh-CN" sz="2200" dirty="0">
                <a:latin typeface="Times New Roman" pitchFamily="18" charset="0"/>
              </a:rPr>
              <a:t>;</a:t>
            </a:r>
          </a:p>
          <a:p>
            <a:pPr eaLnBrk="1" hangingPunct="1">
              <a:lnSpc>
                <a:spcPct val="108000"/>
              </a:lnSpc>
              <a:spcBef>
                <a:spcPct val="0"/>
              </a:spcBef>
              <a:buClrTx/>
              <a:buSzTx/>
              <a:buFontTx/>
              <a:buNone/>
            </a:pPr>
            <a:r>
              <a:rPr lang="en-US" altLang="zh-CN" sz="2200" b="1" dirty="0">
                <a:latin typeface="Times New Roman" pitchFamily="18" charset="0"/>
              </a:rPr>
              <a:t>         </a:t>
            </a:r>
            <a:r>
              <a:rPr lang="en-US" altLang="zh-CN" sz="2200" b="1" u="sng" dirty="0" err="1" smtClean="0">
                <a:latin typeface="Times New Roman" pitchFamily="18" charset="0"/>
              </a:rPr>
              <a:t>Readcount</a:t>
            </a:r>
            <a:r>
              <a:rPr lang="en-US" altLang="zh-CN" sz="2200" b="1" u="sng" dirty="0" smtClean="0">
                <a:latin typeface="Times New Roman" pitchFamily="18" charset="0"/>
              </a:rPr>
              <a:t> = Readcount+1</a:t>
            </a:r>
            <a:r>
              <a:rPr lang="en-US" altLang="zh-CN" sz="2200" b="1" u="sng" dirty="0">
                <a:latin typeface="Times New Roman" pitchFamily="18" charset="0"/>
              </a:rPr>
              <a:t>;</a:t>
            </a:r>
            <a:r>
              <a:rPr lang="en-US" altLang="zh-CN" sz="2200" dirty="0">
                <a:latin typeface="Times New Roman" pitchFamily="18" charset="0"/>
              </a:rPr>
              <a:t></a:t>
            </a:r>
          </a:p>
          <a:p>
            <a:pPr eaLnBrk="1" hangingPunct="1">
              <a:lnSpc>
                <a:spcPct val="108000"/>
              </a:lnSpc>
              <a:spcBef>
                <a:spcPct val="0"/>
              </a:spcBef>
              <a:buClrTx/>
              <a:buSzTx/>
            </a:pPr>
            <a:r>
              <a:rPr lang="en-US" altLang="zh-CN" sz="2200" dirty="0">
                <a:latin typeface="Times New Roman" pitchFamily="18" charset="0"/>
              </a:rPr>
              <a:t>       </a:t>
            </a:r>
            <a:r>
              <a:rPr lang="en-US" altLang="zh-CN" sz="2200" dirty="0" smtClean="0">
                <a:latin typeface="Times New Roman" pitchFamily="18" charset="0"/>
              </a:rPr>
              <a:t> </a:t>
            </a:r>
            <a:r>
              <a:rPr lang="en-US" altLang="zh-CN" sz="2200" dirty="0">
                <a:solidFill>
                  <a:schemeClr val="tx2"/>
                </a:solidFill>
                <a:latin typeface="Times New Roman" pitchFamily="18" charset="0"/>
              </a:rPr>
              <a:t>signal(</a:t>
            </a:r>
            <a:r>
              <a:rPr lang="en-US" altLang="zh-CN" sz="2200" dirty="0" err="1">
                <a:solidFill>
                  <a:schemeClr val="tx2"/>
                </a:solidFill>
                <a:latin typeface="Times New Roman" pitchFamily="18" charset="0"/>
              </a:rPr>
              <a:t>rmutex</a:t>
            </a:r>
            <a:r>
              <a:rPr lang="en-US" altLang="zh-CN" sz="2200" dirty="0">
                <a:solidFill>
                  <a:schemeClr val="tx2"/>
                </a:solidFill>
                <a:latin typeface="Times New Roman" pitchFamily="18" charset="0"/>
              </a:rPr>
              <a:t>);</a:t>
            </a:r>
          </a:p>
          <a:p>
            <a:pPr eaLnBrk="1" hangingPunct="1">
              <a:lnSpc>
                <a:spcPct val="80000"/>
              </a:lnSpc>
              <a:spcBef>
                <a:spcPct val="0"/>
              </a:spcBef>
              <a:buClrTx/>
              <a:buSzTx/>
            </a:pPr>
            <a:r>
              <a:rPr lang="en-US" altLang="zh-CN" sz="2200" b="1" dirty="0">
                <a:latin typeface="Times New Roman" pitchFamily="18" charset="0"/>
              </a:rPr>
              <a:t>           …</a:t>
            </a:r>
          </a:p>
          <a:p>
            <a:pPr eaLnBrk="1" hangingPunct="1">
              <a:lnSpc>
                <a:spcPct val="108000"/>
              </a:lnSpc>
              <a:spcBef>
                <a:spcPct val="0"/>
              </a:spcBef>
              <a:buClrTx/>
              <a:buSzTx/>
              <a:buFontTx/>
              <a:buNone/>
            </a:pPr>
            <a:r>
              <a:rPr lang="en-US" altLang="zh-CN" sz="2200" dirty="0">
                <a:latin typeface="Times New Roman" pitchFamily="18" charset="0"/>
              </a:rPr>
              <a:t>        </a:t>
            </a:r>
            <a:r>
              <a:rPr lang="en-US" altLang="zh-CN" sz="2200" dirty="0" smtClean="0">
                <a:latin typeface="Times New Roman" pitchFamily="18" charset="0"/>
              </a:rPr>
              <a:t>perform </a:t>
            </a:r>
            <a:r>
              <a:rPr lang="en-US" altLang="zh-CN" sz="2200" dirty="0">
                <a:latin typeface="Times New Roman" pitchFamily="18" charset="0"/>
              </a:rPr>
              <a:t>read operation;</a:t>
            </a:r>
          </a:p>
          <a:p>
            <a:pPr eaLnBrk="1" hangingPunct="1">
              <a:lnSpc>
                <a:spcPct val="80000"/>
              </a:lnSpc>
              <a:spcBef>
                <a:spcPct val="0"/>
              </a:spcBef>
              <a:buClrTx/>
              <a:buSzTx/>
              <a:buFontTx/>
              <a:buNone/>
            </a:pPr>
            <a:r>
              <a:rPr lang="en-US" altLang="zh-CN" sz="2200" b="1" dirty="0">
                <a:latin typeface="Times New Roman" pitchFamily="18" charset="0"/>
              </a:rPr>
              <a:t>           …</a:t>
            </a:r>
          </a:p>
          <a:p>
            <a:pPr eaLnBrk="1" hangingPunct="1">
              <a:lnSpc>
                <a:spcPct val="108000"/>
              </a:lnSpc>
              <a:spcBef>
                <a:spcPct val="0"/>
              </a:spcBef>
              <a:buClrTx/>
              <a:buSzTx/>
              <a:buFontTx/>
              <a:buNone/>
            </a:pPr>
            <a:r>
              <a:rPr lang="en-US" altLang="zh-CN" sz="2200" dirty="0" smtClean="0">
                <a:solidFill>
                  <a:schemeClr val="tx2"/>
                </a:solidFill>
                <a:latin typeface="Times New Roman" pitchFamily="18" charset="0"/>
              </a:rPr>
              <a:t>        wait(</a:t>
            </a:r>
            <a:r>
              <a:rPr lang="en-US" altLang="zh-CN" sz="2200" b="1" dirty="0" err="1" smtClean="0">
                <a:solidFill>
                  <a:schemeClr val="tx2"/>
                </a:solidFill>
                <a:latin typeface="Times New Roman" pitchFamily="18" charset="0"/>
              </a:rPr>
              <a:t>rmutex</a:t>
            </a:r>
            <a:r>
              <a:rPr lang="en-US" altLang="zh-CN" sz="2200" dirty="0">
                <a:solidFill>
                  <a:schemeClr val="tx2"/>
                </a:solidFill>
                <a:latin typeface="Times New Roman" pitchFamily="18" charset="0"/>
              </a:rPr>
              <a:t>);</a:t>
            </a:r>
          </a:p>
          <a:p>
            <a:pPr eaLnBrk="1" hangingPunct="1">
              <a:lnSpc>
                <a:spcPct val="108000"/>
              </a:lnSpc>
              <a:spcBef>
                <a:spcPct val="0"/>
              </a:spcBef>
              <a:buClrTx/>
              <a:buSzTx/>
              <a:buFontTx/>
              <a:buNone/>
            </a:pPr>
            <a:r>
              <a:rPr lang="en-US" altLang="zh-CN" sz="2200" dirty="0">
                <a:latin typeface="Times New Roman" pitchFamily="18" charset="0"/>
              </a:rPr>
              <a:t>        </a:t>
            </a:r>
            <a:r>
              <a:rPr lang="en-US" altLang="zh-CN" sz="2200" b="1" u="sng" dirty="0" err="1" smtClean="0">
                <a:latin typeface="Times New Roman" pitchFamily="18" charset="0"/>
              </a:rPr>
              <a:t>readcount</a:t>
            </a:r>
            <a:r>
              <a:rPr lang="en-US" altLang="zh-CN" sz="2200" b="1" u="sng" dirty="0" smtClean="0">
                <a:latin typeface="Times New Roman" pitchFamily="18" charset="0"/>
              </a:rPr>
              <a:t> = readcount-1</a:t>
            </a:r>
            <a:r>
              <a:rPr lang="en-US" altLang="zh-CN" sz="2200" b="1" u="sng" dirty="0">
                <a:latin typeface="Times New Roman" pitchFamily="18" charset="0"/>
              </a:rPr>
              <a:t>;</a:t>
            </a:r>
            <a:r>
              <a:rPr lang="en-US" altLang="zh-CN" sz="2200" dirty="0">
                <a:latin typeface="Times New Roman" pitchFamily="18" charset="0"/>
              </a:rPr>
              <a:t></a:t>
            </a:r>
          </a:p>
          <a:p>
            <a:pPr eaLnBrk="1" hangingPunct="1">
              <a:lnSpc>
                <a:spcPct val="108000"/>
              </a:lnSpc>
              <a:spcBef>
                <a:spcPct val="0"/>
              </a:spcBef>
              <a:buClrTx/>
              <a:buSzTx/>
              <a:buFontTx/>
              <a:buNone/>
            </a:pPr>
            <a:r>
              <a:rPr lang="en-US" altLang="zh-CN" sz="2200" dirty="0">
                <a:latin typeface="Times New Roman" pitchFamily="18" charset="0"/>
              </a:rPr>
              <a:t>        </a:t>
            </a:r>
            <a:r>
              <a:rPr lang="en-US" altLang="zh-CN" sz="2200" dirty="0" smtClean="0">
                <a:latin typeface="Times New Roman" pitchFamily="18" charset="0"/>
              </a:rPr>
              <a:t>if (</a:t>
            </a:r>
            <a:r>
              <a:rPr lang="en-US" altLang="zh-CN" sz="2200" dirty="0" err="1" smtClean="0">
                <a:latin typeface="Times New Roman" pitchFamily="18" charset="0"/>
              </a:rPr>
              <a:t>Readcount</a:t>
            </a:r>
            <a:r>
              <a:rPr lang="en-US" altLang="zh-CN" sz="2200" dirty="0">
                <a:latin typeface="Times New Roman" pitchFamily="18" charset="0"/>
              </a:rPr>
              <a:t>==0</a:t>
            </a:r>
            <a:r>
              <a:rPr lang="en-US" altLang="zh-CN" sz="2200" dirty="0" smtClean="0">
                <a:latin typeface="Times New Roman" pitchFamily="18" charset="0"/>
              </a:rPr>
              <a:t>) </a:t>
            </a:r>
            <a:r>
              <a:rPr lang="en-US" altLang="zh-CN" sz="2200" dirty="0">
                <a:solidFill>
                  <a:srgbClr val="FF0000"/>
                </a:solidFill>
                <a:latin typeface="Times New Roman" pitchFamily="18" charset="0"/>
              </a:rPr>
              <a:t>signal(</a:t>
            </a:r>
            <a:r>
              <a:rPr lang="en-US" altLang="zh-CN" sz="2200" dirty="0" err="1">
                <a:solidFill>
                  <a:srgbClr val="FF0000"/>
                </a:solidFill>
                <a:latin typeface="Times New Roman" pitchFamily="18" charset="0"/>
              </a:rPr>
              <a:t>wmutex</a:t>
            </a:r>
            <a:r>
              <a:rPr lang="en-US" altLang="zh-CN" sz="2200" dirty="0" smtClean="0">
                <a:solidFill>
                  <a:srgbClr val="FF0000"/>
                </a:solidFill>
                <a:latin typeface="Times New Roman" pitchFamily="18" charset="0"/>
              </a:rPr>
              <a:t>);</a:t>
            </a:r>
            <a:endParaRPr lang="en-US" altLang="zh-CN" sz="2200" dirty="0">
              <a:latin typeface="Times New Roman" pitchFamily="18" charset="0"/>
            </a:endParaRPr>
          </a:p>
          <a:p>
            <a:pPr eaLnBrk="1" hangingPunct="1">
              <a:lnSpc>
                <a:spcPct val="108000"/>
              </a:lnSpc>
              <a:spcBef>
                <a:spcPct val="0"/>
              </a:spcBef>
              <a:buClrTx/>
              <a:buSzTx/>
              <a:buFontTx/>
              <a:buNone/>
            </a:pPr>
            <a:r>
              <a:rPr lang="en-US" altLang="zh-CN" sz="2200" dirty="0">
                <a:latin typeface="Times New Roman" pitchFamily="18" charset="0"/>
              </a:rPr>
              <a:t>         </a:t>
            </a:r>
            <a:r>
              <a:rPr lang="en-US" altLang="zh-CN" sz="2200" dirty="0">
                <a:solidFill>
                  <a:schemeClr val="tx2"/>
                </a:solidFill>
                <a:latin typeface="Times New Roman" pitchFamily="18" charset="0"/>
              </a:rPr>
              <a:t>signal(</a:t>
            </a:r>
            <a:r>
              <a:rPr lang="en-US" altLang="zh-CN" sz="2200" b="1" dirty="0" err="1">
                <a:solidFill>
                  <a:schemeClr val="tx2"/>
                </a:solidFill>
                <a:latin typeface="Times New Roman" pitchFamily="18" charset="0"/>
              </a:rPr>
              <a:t>rmutex</a:t>
            </a:r>
            <a:r>
              <a:rPr lang="en-US" altLang="zh-CN" sz="2200" dirty="0">
                <a:solidFill>
                  <a:schemeClr val="tx2"/>
                </a:solidFill>
                <a:latin typeface="Times New Roman" pitchFamily="18" charset="0"/>
              </a:rPr>
              <a:t>);</a:t>
            </a:r>
          </a:p>
          <a:p>
            <a:pPr eaLnBrk="1" hangingPunct="1">
              <a:lnSpc>
                <a:spcPct val="108000"/>
              </a:lnSpc>
              <a:spcBef>
                <a:spcPct val="0"/>
              </a:spcBef>
              <a:buClrTx/>
              <a:buSzTx/>
              <a:buFontTx/>
              <a:buNone/>
            </a:pPr>
            <a:r>
              <a:rPr lang="en-US" altLang="zh-CN" sz="2000" dirty="0" smtClean="0">
                <a:latin typeface="Times New Roman" pitchFamily="18" charset="0"/>
              </a:rPr>
              <a:t>        } while TRUE; </a:t>
            </a:r>
            <a:endParaRPr lang="en-US" altLang="zh-CN" sz="2000" dirty="0">
              <a:latin typeface="Times New Roman" pitchFamily="18" charset="0"/>
            </a:endParaRPr>
          </a:p>
          <a:p>
            <a:pPr eaLnBrk="1" hangingPunct="1">
              <a:lnSpc>
                <a:spcPct val="108000"/>
              </a:lnSpc>
              <a:spcBef>
                <a:spcPct val="0"/>
              </a:spcBef>
              <a:buClrTx/>
              <a:buSzTx/>
              <a:buFontTx/>
              <a:buNone/>
            </a:pPr>
            <a:r>
              <a:rPr lang="en-US" altLang="zh-CN" sz="2000" dirty="0">
                <a:latin typeface="Times New Roman" pitchFamily="18" charset="0"/>
              </a:rPr>
              <a:t>   </a:t>
            </a:r>
            <a:r>
              <a:rPr lang="en-US" altLang="zh-CN" sz="2000" dirty="0" smtClean="0">
                <a:latin typeface="Times New Roman" pitchFamily="18" charset="0"/>
              </a:rPr>
              <a:t> }</a:t>
            </a:r>
            <a:endParaRPr lang="en-US" altLang="zh-CN" sz="2000" dirty="0">
              <a:latin typeface="Times New Roman" pitchFamily="18" charset="0"/>
            </a:endParaRPr>
          </a:p>
        </p:txBody>
      </p:sp>
      <p:sp>
        <p:nvSpPr>
          <p:cNvPr id="6" name="Text Box 4"/>
          <p:cNvSpPr txBox="1">
            <a:spLocks noChangeArrowheads="1"/>
          </p:cNvSpPr>
          <p:nvPr/>
        </p:nvSpPr>
        <p:spPr bwMode="auto">
          <a:xfrm>
            <a:off x="5384126" y="332656"/>
            <a:ext cx="3672408" cy="316625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eaLnBrk="1" hangingPunct="1">
              <a:lnSpc>
                <a:spcPct val="140000"/>
              </a:lnSpc>
              <a:spcBef>
                <a:spcPct val="0"/>
              </a:spcBef>
              <a:buClrTx/>
              <a:buSzTx/>
              <a:buFontTx/>
              <a:buNone/>
              <a:defRPr sz="2000" b="1">
                <a:latin typeface="Times New Roman" pitchFamily="18"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30000"/>
              </a:lnSpc>
              <a:spcBef>
                <a:spcPct val="30000"/>
              </a:spcBef>
              <a:spcAft>
                <a:spcPct val="0"/>
              </a:spcAft>
              <a:buClr>
                <a:schemeClr val="folHlink"/>
              </a:buClr>
              <a:buSzPct val="90000"/>
              <a:buFont typeface="Wingdings" pitchFamily="2" charset="2"/>
            </a:lvl6pPr>
            <a:lvl7pPr marL="2971800" indent="-228600" eaLnBrk="0" fontAlgn="base" hangingPunct="0">
              <a:lnSpc>
                <a:spcPct val="130000"/>
              </a:lnSpc>
              <a:spcBef>
                <a:spcPct val="30000"/>
              </a:spcBef>
              <a:spcAft>
                <a:spcPct val="0"/>
              </a:spcAft>
              <a:buClr>
                <a:schemeClr val="folHlink"/>
              </a:buClr>
              <a:buSzPct val="90000"/>
              <a:buFont typeface="Wingdings" pitchFamily="2" charset="2"/>
            </a:lvl7pPr>
            <a:lvl8pPr marL="3429000" indent="-228600" eaLnBrk="0" fontAlgn="base" hangingPunct="0">
              <a:lnSpc>
                <a:spcPct val="130000"/>
              </a:lnSpc>
              <a:spcBef>
                <a:spcPct val="30000"/>
              </a:spcBef>
              <a:spcAft>
                <a:spcPct val="0"/>
              </a:spcAft>
              <a:buClr>
                <a:schemeClr val="folHlink"/>
              </a:buClr>
              <a:buSzPct val="90000"/>
              <a:buFont typeface="Wingdings" pitchFamily="2" charset="2"/>
            </a:lvl8pPr>
            <a:lvl9pPr marL="3886200" indent="-228600" eaLnBrk="0" fontAlgn="base" hangingPunct="0">
              <a:lnSpc>
                <a:spcPct val="130000"/>
              </a:lnSpc>
              <a:spcBef>
                <a:spcPct val="30000"/>
              </a:spcBef>
              <a:spcAft>
                <a:spcPct val="0"/>
              </a:spcAft>
              <a:buClr>
                <a:schemeClr val="folHlink"/>
              </a:buClr>
              <a:buSzPct val="90000"/>
              <a:buFont typeface="Wingdings" pitchFamily="2" charset="2"/>
            </a:lvl9pPr>
          </a:lstStyle>
          <a:p>
            <a:r>
              <a:rPr lang="en-US" altLang="zh-CN" sz="2200" dirty="0"/>
              <a:t>void writer( ) {</a:t>
            </a:r>
          </a:p>
          <a:p>
            <a:pPr>
              <a:lnSpc>
                <a:spcPct val="128000"/>
              </a:lnSpc>
            </a:pPr>
            <a:r>
              <a:rPr lang="en-US" altLang="zh-CN" sz="2200" dirty="0"/>
              <a:t>     do {</a:t>
            </a:r>
          </a:p>
          <a:p>
            <a:pPr>
              <a:lnSpc>
                <a:spcPct val="128000"/>
              </a:lnSpc>
            </a:pPr>
            <a:r>
              <a:rPr lang="en-US" altLang="zh-CN" sz="2200" dirty="0">
                <a:solidFill>
                  <a:schemeClr val="tx2"/>
                </a:solidFill>
              </a:rPr>
              <a:t>       wait(</a:t>
            </a:r>
            <a:r>
              <a:rPr lang="en-US" altLang="zh-CN" sz="2200" dirty="0" err="1">
                <a:solidFill>
                  <a:srgbClr val="FF0000"/>
                </a:solidFill>
              </a:rPr>
              <a:t>wmutex</a:t>
            </a:r>
            <a:r>
              <a:rPr lang="en-US" altLang="zh-CN" sz="2200" dirty="0">
                <a:solidFill>
                  <a:schemeClr val="tx2"/>
                </a:solidFill>
              </a:rPr>
              <a:t>);</a:t>
            </a:r>
            <a:r>
              <a:rPr lang="en-US" altLang="zh-CN" sz="2200" dirty="0"/>
              <a:t></a:t>
            </a:r>
          </a:p>
          <a:p>
            <a:pPr>
              <a:lnSpc>
                <a:spcPct val="128000"/>
              </a:lnSpc>
            </a:pPr>
            <a:r>
              <a:rPr lang="en-US" altLang="zh-CN" sz="2200" dirty="0"/>
              <a:t>       perform write operation;</a:t>
            </a:r>
          </a:p>
          <a:p>
            <a:pPr>
              <a:lnSpc>
                <a:spcPct val="128000"/>
              </a:lnSpc>
            </a:pPr>
            <a:r>
              <a:rPr lang="en-US" altLang="zh-CN" sz="2200" dirty="0">
                <a:solidFill>
                  <a:schemeClr val="tx2"/>
                </a:solidFill>
              </a:rPr>
              <a:t>       signal(</a:t>
            </a:r>
            <a:r>
              <a:rPr lang="en-US" altLang="zh-CN" sz="2200" dirty="0" err="1">
                <a:solidFill>
                  <a:srgbClr val="FF0000"/>
                </a:solidFill>
              </a:rPr>
              <a:t>wmutex</a:t>
            </a:r>
            <a:r>
              <a:rPr lang="en-US" altLang="zh-CN" sz="2200" dirty="0">
                <a:solidFill>
                  <a:schemeClr val="tx2"/>
                </a:solidFill>
              </a:rPr>
              <a:t>);</a:t>
            </a:r>
          </a:p>
          <a:p>
            <a:pPr>
              <a:lnSpc>
                <a:spcPct val="128000"/>
              </a:lnSpc>
            </a:pPr>
            <a:r>
              <a:rPr lang="en-US" altLang="zh-CN" sz="2200" dirty="0"/>
              <a:t>     } while TRUE; </a:t>
            </a:r>
          </a:p>
          <a:p>
            <a:pPr>
              <a:lnSpc>
                <a:spcPct val="128000"/>
              </a:lnSpc>
            </a:pPr>
            <a:r>
              <a:rPr lang="en-US" altLang="zh-CN" sz="2200" dirty="0"/>
              <a:t> }</a:t>
            </a:r>
          </a:p>
        </p:txBody>
      </p:sp>
      <p:sp>
        <p:nvSpPr>
          <p:cNvPr id="7" name="Text Box 4"/>
          <p:cNvSpPr txBox="1">
            <a:spLocks noChangeArrowheads="1"/>
          </p:cNvSpPr>
          <p:nvPr/>
        </p:nvSpPr>
        <p:spPr bwMode="auto">
          <a:xfrm>
            <a:off x="5724128" y="4077072"/>
            <a:ext cx="2952328" cy="1727781"/>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eaLnBrk="1" hangingPunct="1">
              <a:lnSpc>
                <a:spcPct val="140000"/>
              </a:lnSpc>
              <a:spcBef>
                <a:spcPct val="0"/>
              </a:spcBef>
              <a:buClrTx/>
              <a:buSzTx/>
              <a:buFontTx/>
              <a:buNone/>
              <a:defRPr sz="2000" b="1">
                <a:latin typeface="Times New Roman" pitchFamily="18"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30000"/>
              </a:lnSpc>
              <a:spcBef>
                <a:spcPct val="30000"/>
              </a:spcBef>
              <a:spcAft>
                <a:spcPct val="0"/>
              </a:spcAft>
              <a:buClr>
                <a:schemeClr val="folHlink"/>
              </a:buClr>
              <a:buSzPct val="90000"/>
              <a:buFont typeface="Wingdings" pitchFamily="2" charset="2"/>
            </a:lvl6pPr>
            <a:lvl7pPr marL="2971800" indent="-228600" eaLnBrk="0" fontAlgn="base" hangingPunct="0">
              <a:lnSpc>
                <a:spcPct val="130000"/>
              </a:lnSpc>
              <a:spcBef>
                <a:spcPct val="30000"/>
              </a:spcBef>
              <a:spcAft>
                <a:spcPct val="0"/>
              </a:spcAft>
              <a:buClr>
                <a:schemeClr val="folHlink"/>
              </a:buClr>
              <a:buSzPct val="90000"/>
              <a:buFont typeface="Wingdings" pitchFamily="2" charset="2"/>
            </a:lvl7pPr>
            <a:lvl8pPr marL="3429000" indent="-228600" eaLnBrk="0" fontAlgn="base" hangingPunct="0">
              <a:lnSpc>
                <a:spcPct val="130000"/>
              </a:lnSpc>
              <a:spcBef>
                <a:spcPct val="30000"/>
              </a:spcBef>
              <a:spcAft>
                <a:spcPct val="0"/>
              </a:spcAft>
              <a:buClr>
                <a:schemeClr val="folHlink"/>
              </a:buClr>
              <a:buSzPct val="90000"/>
              <a:buFont typeface="Wingdings" pitchFamily="2" charset="2"/>
            </a:lvl8pPr>
            <a:lvl9pPr marL="3886200" indent="-228600" eaLnBrk="0" fontAlgn="base" hangingPunct="0">
              <a:lnSpc>
                <a:spcPct val="130000"/>
              </a:lnSpc>
              <a:spcBef>
                <a:spcPct val="30000"/>
              </a:spcBef>
              <a:spcAft>
                <a:spcPct val="0"/>
              </a:spcAft>
              <a:buClr>
                <a:schemeClr val="folHlink"/>
              </a:buClr>
              <a:buSzPct val="90000"/>
              <a:buFont typeface="Wingdings" pitchFamily="2" charset="2"/>
            </a:lvl9pPr>
          </a:lstStyle>
          <a:p>
            <a:pPr>
              <a:lnSpc>
                <a:spcPct val="118000"/>
              </a:lnSpc>
            </a:pPr>
            <a:r>
              <a:rPr lang="en-US" altLang="zh-CN" sz="2300" dirty="0"/>
              <a:t>void </a:t>
            </a:r>
            <a:r>
              <a:rPr lang="en-US" altLang="zh-CN" sz="2300" dirty="0" smtClean="0"/>
              <a:t>main( </a:t>
            </a:r>
            <a:r>
              <a:rPr lang="en-US" altLang="zh-CN" sz="2300" dirty="0"/>
              <a:t>) {</a:t>
            </a:r>
          </a:p>
          <a:p>
            <a:pPr>
              <a:lnSpc>
                <a:spcPct val="118000"/>
              </a:lnSpc>
            </a:pPr>
            <a:r>
              <a:rPr lang="en-US" altLang="zh-CN" sz="2300" dirty="0" smtClean="0"/>
              <a:t>   reader( );</a:t>
            </a:r>
          </a:p>
          <a:p>
            <a:pPr>
              <a:lnSpc>
                <a:spcPct val="118000"/>
              </a:lnSpc>
            </a:pPr>
            <a:r>
              <a:rPr lang="en-US" altLang="zh-CN" sz="2300" dirty="0"/>
              <a:t> </a:t>
            </a:r>
            <a:r>
              <a:rPr lang="en-US" altLang="zh-CN" sz="2300" dirty="0" smtClean="0"/>
              <a:t>  writer( );  </a:t>
            </a:r>
            <a:endParaRPr lang="en-US" altLang="zh-CN" sz="2300" dirty="0"/>
          </a:p>
          <a:p>
            <a:pPr>
              <a:lnSpc>
                <a:spcPct val="118000"/>
              </a:lnSpc>
            </a:pPr>
            <a:r>
              <a:rPr lang="en-US" altLang="zh-CN" sz="2300" dirty="0"/>
              <a:t> }</a:t>
            </a:r>
          </a:p>
        </p:txBody>
      </p:sp>
      <p:cxnSp>
        <p:nvCxnSpPr>
          <p:cNvPr id="3" name="直接箭头连接符 2"/>
          <p:cNvCxnSpPr/>
          <p:nvPr/>
        </p:nvCxnSpPr>
        <p:spPr bwMode="auto">
          <a:xfrm flipV="1">
            <a:off x="4283968" y="1628800"/>
            <a:ext cx="1584176" cy="648072"/>
          </a:xfrm>
          <a:prstGeom prst="straightConnector1">
            <a:avLst/>
          </a:prstGeom>
          <a:noFill/>
          <a:ln w="19050" cap="flat" cmpd="sng" algn="ctr">
            <a:solidFill>
              <a:schemeClr val="tx2"/>
            </a:solidFill>
            <a:prstDash val="sysDot"/>
            <a:round/>
            <a:headEnd type="none" w="med" len="med"/>
            <a:tailEnd type="arrow"/>
          </a:ln>
          <a:effectLst/>
        </p:spPr>
      </p:cxnSp>
      <p:cxnSp>
        <p:nvCxnSpPr>
          <p:cNvPr id="12" name="直接箭头连接符 11"/>
          <p:cNvCxnSpPr/>
          <p:nvPr/>
        </p:nvCxnSpPr>
        <p:spPr bwMode="auto">
          <a:xfrm flipV="1">
            <a:off x="4283968" y="1628800"/>
            <a:ext cx="1736576" cy="3378526"/>
          </a:xfrm>
          <a:prstGeom prst="straightConnector1">
            <a:avLst/>
          </a:prstGeom>
          <a:noFill/>
          <a:ln w="19050" cap="flat" cmpd="sng" algn="ctr">
            <a:solidFill>
              <a:schemeClr val="tx2"/>
            </a:solidFill>
            <a:prstDash val="sysDot"/>
            <a:round/>
            <a:headEnd type="none" w="med" len="med"/>
            <a:tailEnd type="arrow"/>
          </a:ln>
          <a:effectLst/>
        </p:spPr>
      </p:cxnSp>
      <p:cxnSp>
        <p:nvCxnSpPr>
          <p:cNvPr id="15" name="直接箭头连接符 14"/>
          <p:cNvCxnSpPr/>
          <p:nvPr/>
        </p:nvCxnSpPr>
        <p:spPr bwMode="auto">
          <a:xfrm flipH="1">
            <a:off x="4788024" y="2429272"/>
            <a:ext cx="1080120" cy="0"/>
          </a:xfrm>
          <a:prstGeom prst="straightConnector1">
            <a:avLst/>
          </a:prstGeom>
          <a:noFill/>
          <a:ln w="19050" cap="flat" cmpd="sng" algn="ctr">
            <a:solidFill>
              <a:schemeClr val="tx2"/>
            </a:solidFill>
            <a:prstDash val="sysDot"/>
            <a:round/>
            <a:headEnd type="none" w="med" len="med"/>
            <a:tailEnd type="arrow"/>
          </a:ln>
          <a:effectLst/>
        </p:spPr>
      </p:cxnSp>
      <p:cxnSp>
        <p:nvCxnSpPr>
          <p:cNvPr id="18" name="直接箭头连接符 17"/>
          <p:cNvCxnSpPr/>
          <p:nvPr/>
        </p:nvCxnSpPr>
        <p:spPr bwMode="auto">
          <a:xfrm flipV="1">
            <a:off x="6948264" y="1628800"/>
            <a:ext cx="0" cy="648072"/>
          </a:xfrm>
          <a:prstGeom prst="straightConnector1">
            <a:avLst/>
          </a:prstGeom>
          <a:noFill/>
          <a:ln w="19050" cap="flat" cmpd="sng" algn="ctr">
            <a:solidFill>
              <a:schemeClr val="tx2"/>
            </a:solidFill>
            <a:prstDash val="sysDot"/>
            <a:round/>
            <a:headEnd type="none" w="med" len="med"/>
            <a:tailEnd type="arrow"/>
          </a:ln>
          <a:effectLst/>
        </p:spPr>
      </p:cxnSp>
      <p:cxnSp>
        <p:nvCxnSpPr>
          <p:cNvPr id="11" name="直接箭头连接符 10"/>
          <p:cNvCxnSpPr/>
          <p:nvPr/>
        </p:nvCxnSpPr>
        <p:spPr bwMode="auto">
          <a:xfrm flipH="1" flipV="1">
            <a:off x="3995936" y="836712"/>
            <a:ext cx="2808312" cy="576064"/>
          </a:xfrm>
          <a:prstGeom prst="straightConnector1">
            <a:avLst/>
          </a:prstGeom>
          <a:noFill/>
          <a:ln w="19050" cap="flat" cmpd="sng" algn="ctr">
            <a:solidFill>
              <a:schemeClr val="tx2"/>
            </a:solidFill>
            <a:prstDash val="sysDot"/>
            <a:round/>
            <a:headEnd type="none" w="med" len="med"/>
            <a:tailEnd type="arrow"/>
          </a:ln>
          <a:effectLst/>
        </p:spPr>
      </p:cxnSp>
      <p:sp>
        <p:nvSpPr>
          <p:cNvPr id="2" name="左大括号 1"/>
          <p:cNvSpPr/>
          <p:nvPr/>
        </p:nvSpPr>
        <p:spPr bwMode="auto">
          <a:xfrm>
            <a:off x="395536" y="1952835"/>
            <a:ext cx="432048" cy="1289797"/>
          </a:xfrm>
          <a:prstGeom prst="leftBrac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3" name="左大括号 12"/>
          <p:cNvSpPr/>
          <p:nvPr/>
        </p:nvSpPr>
        <p:spPr bwMode="auto">
          <a:xfrm>
            <a:off x="395536" y="4296063"/>
            <a:ext cx="432048" cy="1289797"/>
          </a:xfrm>
          <a:prstGeom prst="leftBrac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4" name="左大括号 13"/>
          <p:cNvSpPr/>
          <p:nvPr/>
        </p:nvSpPr>
        <p:spPr bwMode="auto">
          <a:xfrm>
            <a:off x="5508104" y="1307936"/>
            <a:ext cx="432048" cy="1289797"/>
          </a:xfrm>
          <a:prstGeom prst="leftBrac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13D59B8-5046-435D-9977-A2314B60DBB6}" type="datetime8">
              <a:rPr kumimoji="0" lang="zh-CN" altLang="en-US" sz="1400" smtClean="0"/>
              <a:t>2022年3月16日12时44分</a:t>
            </a:fld>
            <a:endParaRPr kumimoji="0" lang="en-US" altLang="zh-CN" sz="1400" smtClean="0"/>
          </a:p>
        </p:txBody>
      </p:sp>
      <p:sp>
        <p:nvSpPr>
          <p:cNvPr id="1566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56676" name="Text Box 4"/>
          <p:cNvSpPr txBox="1">
            <a:spLocks noChangeArrowheads="1"/>
          </p:cNvSpPr>
          <p:nvPr/>
        </p:nvSpPr>
        <p:spPr bwMode="auto">
          <a:xfrm>
            <a:off x="755576" y="407703"/>
            <a:ext cx="8097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2. </a:t>
            </a:r>
            <a:r>
              <a:rPr lang="zh-CN" altLang="en-US" b="1" dirty="0">
                <a:latin typeface="Times New Roman" pitchFamily="18" charset="0"/>
              </a:rPr>
              <a:t>利用信号量集机制解决读者</a:t>
            </a:r>
            <a:r>
              <a:rPr lang="en-US" altLang="zh-CN" b="1" dirty="0">
                <a:latin typeface="Times New Roman" pitchFamily="18" charset="0"/>
              </a:rPr>
              <a:t>-</a:t>
            </a:r>
            <a:r>
              <a:rPr lang="zh-CN" altLang="en-US" b="1" dirty="0">
                <a:latin typeface="Times New Roman" pitchFamily="18" charset="0"/>
              </a:rPr>
              <a:t>写者问题 </a:t>
            </a:r>
            <a:r>
              <a:rPr lang="zh-CN" altLang="en-US" b="1" dirty="0" smtClean="0">
                <a:latin typeface="Times New Roman" pitchFamily="18" charset="0"/>
              </a:rPr>
              <a:t>（</a:t>
            </a:r>
            <a:r>
              <a:rPr lang="zh-CN" altLang="en-US" b="1" dirty="0" smtClean="0">
                <a:solidFill>
                  <a:schemeClr val="tx2"/>
                </a:solidFill>
                <a:latin typeface="Times New Roman" pitchFamily="18" charset="0"/>
              </a:rPr>
              <a:t>自学，管程？</a:t>
            </a:r>
            <a:r>
              <a:rPr lang="zh-CN" altLang="en-US" b="1" dirty="0" smtClean="0">
                <a:latin typeface="Times New Roman" pitchFamily="18" charset="0"/>
              </a:rPr>
              <a:t>）</a:t>
            </a:r>
            <a:endParaRPr lang="zh-CN" altLang="en-US" b="1" dirty="0">
              <a:latin typeface="Times New Roman" pitchFamily="18" charset="0"/>
            </a:endParaRPr>
          </a:p>
        </p:txBody>
      </p:sp>
      <p:sp>
        <p:nvSpPr>
          <p:cNvPr id="156677" name="Text Box 5"/>
          <p:cNvSpPr txBox="1">
            <a:spLocks noChangeArrowheads="1"/>
          </p:cNvSpPr>
          <p:nvPr/>
        </p:nvSpPr>
        <p:spPr bwMode="auto">
          <a:xfrm>
            <a:off x="755575" y="866248"/>
            <a:ext cx="389401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50000"/>
              </a:lnSpc>
              <a:spcBef>
                <a:spcPct val="0"/>
              </a:spcBef>
              <a:buClrTx/>
              <a:buSzTx/>
              <a:buFontTx/>
              <a:buNone/>
            </a:pPr>
            <a:r>
              <a:rPr lang="en-US" altLang="zh-CN" sz="2000" dirty="0" err="1" smtClean="0">
                <a:latin typeface="Times New Roman" pitchFamily="18" charset="0"/>
              </a:rPr>
              <a:t>int</a:t>
            </a:r>
            <a:r>
              <a:rPr lang="en-US" altLang="zh-CN" sz="2000" dirty="0" smtClean="0">
                <a:latin typeface="Times New Roman" pitchFamily="18" charset="0"/>
              </a:rPr>
              <a:t>  </a:t>
            </a:r>
            <a:r>
              <a:rPr lang="en-US" altLang="zh-CN" sz="2000" dirty="0">
                <a:latin typeface="Times New Roman" pitchFamily="18" charset="0"/>
              </a:rPr>
              <a:t>RN </a:t>
            </a:r>
            <a:r>
              <a:rPr lang="en-US" altLang="zh-CN" sz="2000" dirty="0" smtClean="0">
                <a:latin typeface="Times New Roman" pitchFamily="18" charset="0"/>
              </a:rPr>
              <a:t>;---</a:t>
            </a:r>
            <a:r>
              <a:rPr lang="zh-CN" altLang="en-US" sz="2000" dirty="0" smtClean="0">
                <a:latin typeface="Times New Roman" pitchFamily="18" charset="0"/>
              </a:rPr>
              <a:t>最多允许的读者数目</a:t>
            </a:r>
            <a:endParaRPr lang="en-US" altLang="zh-CN" sz="2000" dirty="0">
              <a:latin typeface="Times New Roman" pitchFamily="18" charset="0"/>
            </a:endParaRPr>
          </a:p>
          <a:p>
            <a:pPr eaLnBrk="1" hangingPunct="1">
              <a:lnSpc>
                <a:spcPct val="150000"/>
              </a:lnSpc>
              <a:spcBef>
                <a:spcPct val="0"/>
              </a:spcBef>
              <a:buClrTx/>
              <a:buSzTx/>
              <a:buFontTx/>
              <a:buNone/>
            </a:pPr>
            <a:r>
              <a:rPr lang="en-US" altLang="zh-CN" sz="2000" dirty="0">
                <a:latin typeface="Times New Roman" pitchFamily="18" charset="0"/>
              </a:rPr>
              <a:t> semaphore   </a:t>
            </a:r>
            <a:r>
              <a:rPr lang="en-US" altLang="zh-CN" sz="2000" dirty="0" smtClean="0">
                <a:latin typeface="Times New Roman" pitchFamily="18" charset="0"/>
              </a:rPr>
              <a:t>L=</a:t>
            </a:r>
            <a:r>
              <a:rPr lang="en-US" altLang="zh-CN" sz="2000" dirty="0">
                <a:latin typeface="Times New Roman" pitchFamily="18" charset="0"/>
              </a:rPr>
              <a:t>RN</a:t>
            </a:r>
            <a:r>
              <a:rPr lang="en-US" altLang="zh-CN" sz="2000" dirty="0" smtClean="0">
                <a:latin typeface="Times New Roman" pitchFamily="18" charset="0"/>
              </a:rPr>
              <a:t>, mx=1</a:t>
            </a:r>
            <a:r>
              <a:rPr lang="en-US" altLang="zh-CN" sz="2000" dirty="0">
                <a:latin typeface="Times New Roman" pitchFamily="18" charset="0"/>
              </a:rPr>
              <a:t>;</a:t>
            </a:r>
          </a:p>
          <a:p>
            <a:pPr eaLnBrk="1" hangingPunct="1">
              <a:lnSpc>
                <a:spcPct val="115000"/>
              </a:lnSpc>
              <a:spcBef>
                <a:spcPct val="0"/>
              </a:spcBef>
              <a:buClrTx/>
              <a:buSzTx/>
              <a:buFontTx/>
              <a:buNone/>
            </a:pPr>
            <a:r>
              <a:rPr lang="en-US" altLang="zh-CN" sz="2000" dirty="0" smtClean="0">
                <a:latin typeface="Times New Roman" pitchFamily="18" charset="0"/>
              </a:rPr>
              <a:t> void reader ( ) {</a:t>
            </a:r>
            <a:endParaRPr lang="en-US" altLang="zh-CN" sz="2000" dirty="0">
              <a:latin typeface="Times New Roman" pitchFamily="18" charset="0"/>
            </a:endParaRPr>
          </a:p>
          <a:p>
            <a:pPr eaLnBrk="1" hangingPunct="1">
              <a:lnSpc>
                <a:spcPct val="115000"/>
              </a:lnSpc>
              <a:spcBef>
                <a:spcPct val="0"/>
              </a:spcBef>
              <a:buClrTx/>
              <a:buSzTx/>
              <a:buFontTx/>
              <a:buNone/>
            </a:pPr>
            <a:r>
              <a:rPr lang="en-US" altLang="zh-CN" sz="2000" dirty="0" smtClean="0">
                <a:latin typeface="Times New Roman" pitchFamily="18" charset="0"/>
              </a:rPr>
              <a:t>    do {</a:t>
            </a:r>
            <a:endParaRPr lang="en-US" altLang="zh-CN" sz="2000" dirty="0">
              <a:latin typeface="Times New Roman" pitchFamily="18" charset="0"/>
            </a:endParaRPr>
          </a:p>
          <a:p>
            <a:pPr eaLnBrk="1" hangingPunct="1">
              <a:lnSpc>
                <a:spcPct val="115000"/>
              </a:lnSpc>
              <a:spcBef>
                <a:spcPct val="0"/>
              </a:spcBef>
              <a:buClrTx/>
              <a:buSzTx/>
              <a:buFontTx/>
              <a:buNone/>
            </a:pPr>
            <a:r>
              <a:rPr lang="en-US" altLang="zh-CN" sz="2000" dirty="0">
                <a:latin typeface="Times New Roman" pitchFamily="18" charset="0"/>
              </a:rPr>
              <a:t>         </a:t>
            </a:r>
            <a:r>
              <a:rPr lang="en-US" altLang="zh-CN" sz="2000" dirty="0" err="1">
                <a:latin typeface="Times New Roman" pitchFamily="18" charset="0"/>
              </a:rPr>
              <a:t>Swait</a:t>
            </a:r>
            <a:r>
              <a:rPr lang="en-US" altLang="zh-CN" sz="2000" dirty="0">
                <a:latin typeface="Times New Roman" pitchFamily="18" charset="0"/>
              </a:rPr>
              <a:t>(L,1,1);</a:t>
            </a:r>
          </a:p>
          <a:p>
            <a:pPr eaLnBrk="1" hangingPunct="1">
              <a:lnSpc>
                <a:spcPct val="115000"/>
              </a:lnSpc>
              <a:spcBef>
                <a:spcPct val="0"/>
              </a:spcBef>
              <a:buClrTx/>
              <a:buSzTx/>
              <a:buFontTx/>
              <a:buNone/>
            </a:pPr>
            <a:r>
              <a:rPr lang="en-US" altLang="zh-CN" sz="2000" dirty="0">
                <a:latin typeface="Times New Roman" pitchFamily="18" charset="0"/>
              </a:rPr>
              <a:t>         </a:t>
            </a:r>
            <a:r>
              <a:rPr lang="en-US" altLang="zh-CN" sz="2000" dirty="0" err="1">
                <a:latin typeface="Times New Roman" pitchFamily="18" charset="0"/>
              </a:rPr>
              <a:t>Swait</a:t>
            </a:r>
            <a:r>
              <a:rPr lang="en-US" altLang="zh-CN" sz="2000" dirty="0">
                <a:latin typeface="Times New Roman" pitchFamily="18" charset="0"/>
              </a:rPr>
              <a:t>(mx,1,0);</a:t>
            </a:r>
          </a:p>
          <a:p>
            <a:pPr eaLnBrk="1" hangingPunct="1">
              <a:lnSpc>
                <a:spcPct val="115000"/>
              </a:lnSpc>
              <a:spcBef>
                <a:spcPct val="0"/>
              </a:spcBef>
              <a:buClrTx/>
              <a:buSzTx/>
              <a:buFontTx/>
              <a:buNone/>
            </a:pPr>
            <a:r>
              <a:rPr lang="en-US" altLang="zh-CN" sz="2000" dirty="0">
                <a:latin typeface="Times New Roman" pitchFamily="18" charset="0"/>
              </a:rPr>
              <a:t>           </a:t>
            </a:r>
            <a:r>
              <a:rPr lang="en-US" altLang="zh-CN" sz="2000" dirty="0">
                <a:latin typeface="Courier New" pitchFamily="49" charset="0"/>
              </a:rPr>
              <a:t>…</a:t>
            </a:r>
            <a:r>
              <a:rPr lang="en-US" altLang="zh-CN" sz="2000" dirty="0">
                <a:latin typeface="Times New Roman" pitchFamily="18" charset="0"/>
              </a:rPr>
              <a:t></a:t>
            </a:r>
          </a:p>
          <a:p>
            <a:pPr eaLnBrk="1" hangingPunct="1">
              <a:lnSpc>
                <a:spcPct val="115000"/>
              </a:lnSpc>
              <a:spcBef>
                <a:spcPct val="0"/>
              </a:spcBef>
              <a:buClrTx/>
              <a:buSzTx/>
              <a:buFontTx/>
              <a:buNone/>
            </a:pPr>
            <a:r>
              <a:rPr lang="en-US" altLang="zh-CN" sz="2000" dirty="0">
                <a:latin typeface="Times New Roman" pitchFamily="18" charset="0"/>
              </a:rPr>
              <a:t>         perform read operation;</a:t>
            </a:r>
          </a:p>
          <a:p>
            <a:pPr eaLnBrk="1" hangingPunct="1">
              <a:lnSpc>
                <a:spcPct val="115000"/>
              </a:lnSpc>
              <a:spcBef>
                <a:spcPct val="0"/>
              </a:spcBef>
              <a:buClrTx/>
              <a:buSzTx/>
            </a:pPr>
            <a:r>
              <a:rPr lang="en-US" altLang="zh-CN" sz="2000" dirty="0">
                <a:latin typeface="Times New Roman" pitchFamily="18" charset="0"/>
              </a:rPr>
              <a:t>           …</a:t>
            </a:r>
            <a:r>
              <a:rPr lang="en-US" altLang="zh-CN" sz="2000" dirty="0" smtClean="0">
                <a:latin typeface="Times New Roman" pitchFamily="18" charset="0"/>
              </a:rPr>
              <a:t></a:t>
            </a:r>
          </a:p>
          <a:p>
            <a:pPr eaLnBrk="1" hangingPunct="1">
              <a:lnSpc>
                <a:spcPct val="115000"/>
              </a:lnSpc>
              <a:spcBef>
                <a:spcPct val="50000"/>
              </a:spcBef>
              <a:buClrTx/>
              <a:buSzTx/>
              <a:buFontTx/>
              <a:buNone/>
            </a:pPr>
            <a:r>
              <a:rPr lang="en-US" altLang="zh-CN" sz="2000" dirty="0" smtClean="0">
                <a:latin typeface="Times New Roman" pitchFamily="18" charset="0"/>
              </a:rPr>
              <a:t>         </a:t>
            </a:r>
            <a:r>
              <a:rPr lang="en-US" altLang="zh-CN" sz="2000" dirty="0" err="1" smtClean="0">
                <a:latin typeface="Times New Roman" pitchFamily="18" charset="0"/>
              </a:rPr>
              <a:t>Ssignal</a:t>
            </a:r>
            <a:r>
              <a:rPr lang="en-US" altLang="zh-CN" sz="2000" dirty="0" smtClean="0">
                <a:latin typeface="Times New Roman" pitchFamily="18" charset="0"/>
              </a:rPr>
              <a:t>(L,1</a:t>
            </a:r>
            <a:r>
              <a:rPr lang="en-US" altLang="zh-CN" sz="2000" dirty="0">
                <a:latin typeface="Times New Roman" pitchFamily="18" charset="0"/>
              </a:rPr>
              <a:t>);</a:t>
            </a:r>
          </a:p>
          <a:p>
            <a:pPr eaLnBrk="1" hangingPunct="1">
              <a:lnSpc>
                <a:spcPct val="115000"/>
              </a:lnSpc>
              <a:spcBef>
                <a:spcPct val="50000"/>
              </a:spcBef>
              <a:buClrTx/>
              <a:buSzTx/>
              <a:buFontTx/>
              <a:buNone/>
            </a:pPr>
            <a:r>
              <a:rPr lang="en-US" altLang="zh-CN" sz="2000" dirty="0">
                <a:latin typeface="Times New Roman" pitchFamily="18" charset="0"/>
              </a:rPr>
              <a:t>     </a:t>
            </a:r>
            <a:r>
              <a:rPr lang="en-US" altLang="zh-CN" sz="2000" dirty="0" smtClean="0">
                <a:latin typeface="Times New Roman" pitchFamily="18" charset="0"/>
              </a:rPr>
              <a:t>} while ( TRUE );</a:t>
            </a:r>
            <a:r>
              <a:rPr lang="en-US" altLang="zh-CN" sz="2000" dirty="0">
                <a:latin typeface="Times New Roman" pitchFamily="18" charset="0"/>
              </a:rPr>
              <a:t></a:t>
            </a:r>
          </a:p>
          <a:p>
            <a:pPr eaLnBrk="1" hangingPunct="1">
              <a:lnSpc>
                <a:spcPct val="115000"/>
              </a:lnSpc>
              <a:spcBef>
                <a:spcPct val="50000"/>
              </a:spcBef>
              <a:buClrTx/>
              <a:buSzTx/>
              <a:buFontTx/>
              <a:buNone/>
            </a:pPr>
            <a:r>
              <a:rPr lang="en-US" altLang="zh-CN" sz="2000" dirty="0" smtClean="0">
                <a:latin typeface="Times New Roman" pitchFamily="18" charset="0"/>
              </a:rPr>
              <a:t>  }  // reader ( )</a:t>
            </a:r>
            <a:endParaRPr lang="en-US" altLang="zh-CN" sz="2000" dirty="0">
              <a:latin typeface="Times New Roman" pitchFamily="18" charset="0"/>
            </a:endParaRPr>
          </a:p>
        </p:txBody>
      </p:sp>
      <p:sp>
        <p:nvSpPr>
          <p:cNvPr id="6" name="Rectangle 4"/>
          <p:cNvSpPr>
            <a:spLocks noChangeArrowheads="1"/>
          </p:cNvSpPr>
          <p:nvPr/>
        </p:nvSpPr>
        <p:spPr bwMode="auto">
          <a:xfrm>
            <a:off x="5004048" y="1895572"/>
            <a:ext cx="3744416" cy="2749279"/>
          </a:xfrm>
          <a:prstGeom prst="rect">
            <a:avLst/>
          </a:prstGeom>
          <a:noFill/>
          <a:ln w="190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25000"/>
              </a:lnSpc>
              <a:spcBef>
                <a:spcPts val="0"/>
              </a:spcBef>
              <a:buClrTx/>
              <a:buSzTx/>
              <a:buFontTx/>
              <a:buNone/>
            </a:pPr>
            <a:r>
              <a:rPr lang="en-US" altLang="zh-CN" sz="2000" dirty="0" smtClean="0">
                <a:latin typeface="Times New Roman" pitchFamily="18" charset="0"/>
              </a:rPr>
              <a:t>void writer ( ) {</a:t>
            </a:r>
            <a:endParaRPr lang="en-US" altLang="zh-CN" sz="2000" dirty="0">
              <a:latin typeface="Times New Roman" pitchFamily="18" charset="0"/>
            </a:endParaRPr>
          </a:p>
          <a:p>
            <a:pPr eaLnBrk="1" hangingPunct="1">
              <a:lnSpc>
                <a:spcPct val="125000"/>
              </a:lnSpc>
              <a:spcBef>
                <a:spcPts val="0"/>
              </a:spcBef>
              <a:buClrTx/>
              <a:buSzTx/>
              <a:buFontTx/>
              <a:buNone/>
            </a:pPr>
            <a:r>
              <a:rPr lang="en-US" altLang="zh-CN" sz="2000" dirty="0" smtClean="0">
                <a:latin typeface="Times New Roman" pitchFamily="18" charset="0"/>
              </a:rPr>
              <a:t>    do {</a:t>
            </a:r>
          </a:p>
          <a:p>
            <a:pPr eaLnBrk="1" hangingPunct="1">
              <a:lnSpc>
                <a:spcPct val="125000"/>
              </a:lnSpc>
              <a:spcBef>
                <a:spcPts val="0"/>
              </a:spcBef>
              <a:buClrTx/>
              <a:buSzTx/>
              <a:buFontTx/>
              <a:buNone/>
            </a:pPr>
            <a:r>
              <a:rPr lang="en-US" altLang="zh-CN" sz="2000" dirty="0" smtClean="0">
                <a:latin typeface="Times New Roman" pitchFamily="18" charset="0"/>
              </a:rPr>
              <a:t>          </a:t>
            </a:r>
            <a:r>
              <a:rPr lang="en-US" altLang="zh-CN" sz="2000" dirty="0" err="1">
                <a:latin typeface="Times New Roman" pitchFamily="18" charset="0"/>
              </a:rPr>
              <a:t>Swait</a:t>
            </a:r>
            <a:r>
              <a:rPr lang="en-US" altLang="zh-CN" sz="2000" dirty="0">
                <a:latin typeface="Times New Roman" pitchFamily="18" charset="0"/>
              </a:rPr>
              <a:t>(mx,1,1; L,RN,0);</a:t>
            </a:r>
          </a:p>
          <a:p>
            <a:pPr eaLnBrk="1" hangingPunct="1">
              <a:lnSpc>
                <a:spcPct val="125000"/>
              </a:lnSpc>
              <a:spcBef>
                <a:spcPts val="0"/>
              </a:spcBef>
              <a:buClrTx/>
              <a:buSzTx/>
              <a:buFontTx/>
              <a:buNone/>
            </a:pPr>
            <a:r>
              <a:rPr lang="en-US" altLang="zh-CN" sz="2000" dirty="0">
                <a:latin typeface="Times New Roman" pitchFamily="18" charset="0"/>
              </a:rPr>
              <a:t>          perform write operation;</a:t>
            </a:r>
          </a:p>
          <a:p>
            <a:pPr eaLnBrk="1" hangingPunct="1">
              <a:lnSpc>
                <a:spcPct val="125000"/>
              </a:lnSpc>
              <a:spcBef>
                <a:spcPts val="0"/>
              </a:spcBef>
              <a:buClrTx/>
              <a:buSzTx/>
              <a:buFontTx/>
              <a:buNone/>
            </a:pPr>
            <a:r>
              <a:rPr lang="en-US" altLang="zh-CN" sz="2000" dirty="0">
                <a:latin typeface="Times New Roman" pitchFamily="18" charset="0"/>
              </a:rPr>
              <a:t>          </a:t>
            </a:r>
            <a:r>
              <a:rPr lang="en-US" altLang="zh-CN" sz="2000" dirty="0" err="1">
                <a:latin typeface="Times New Roman" pitchFamily="18" charset="0"/>
              </a:rPr>
              <a:t>Ssignal</a:t>
            </a:r>
            <a:r>
              <a:rPr lang="en-US" altLang="zh-CN" sz="2000" dirty="0">
                <a:latin typeface="Times New Roman" pitchFamily="18" charset="0"/>
              </a:rPr>
              <a:t>(mx,1);</a:t>
            </a:r>
          </a:p>
          <a:p>
            <a:pPr eaLnBrk="1" hangingPunct="1">
              <a:lnSpc>
                <a:spcPct val="125000"/>
              </a:lnSpc>
              <a:spcBef>
                <a:spcPts val="0"/>
              </a:spcBef>
              <a:buClrTx/>
              <a:buSzTx/>
              <a:buFontTx/>
              <a:buNone/>
            </a:pPr>
            <a:r>
              <a:rPr lang="en-US" altLang="zh-CN" sz="2000" dirty="0" smtClean="0">
                <a:latin typeface="Times New Roman" pitchFamily="18" charset="0"/>
              </a:rPr>
              <a:t>     } </a:t>
            </a:r>
            <a:r>
              <a:rPr lang="en-US" altLang="zh-CN" sz="2000" dirty="0">
                <a:latin typeface="Times New Roman" pitchFamily="18" charset="0"/>
              </a:rPr>
              <a:t>while ( TRUE );</a:t>
            </a:r>
          </a:p>
          <a:p>
            <a:pPr eaLnBrk="1" hangingPunct="1">
              <a:lnSpc>
                <a:spcPct val="125000"/>
              </a:lnSpc>
              <a:spcBef>
                <a:spcPts val="0"/>
              </a:spcBef>
              <a:buClrTx/>
              <a:buSzTx/>
              <a:buFontTx/>
              <a:buNone/>
            </a:pPr>
            <a:r>
              <a:rPr lang="en-US" altLang="zh-CN" sz="2000" dirty="0" smtClean="0">
                <a:latin typeface="Times New Roman" pitchFamily="18" charset="0"/>
              </a:rPr>
              <a:t>}</a:t>
            </a:r>
          </a:p>
        </p:txBody>
      </p:sp>
      <p:sp>
        <p:nvSpPr>
          <p:cNvPr id="2" name="矩形 1"/>
          <p:cNvSpPr/>
          <p:nvPr/>
        </p:nvSpPr>
        <p:spPr bwMode="auto">
          <a:xfrm>
            <a:off x="899592" y="2060848"/>
            <a:ext cx="2592288" cy="430597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 name="矩形 2"/>
          <p:cNvSpPr/>
          <p:nvPr/>
        </p:nvSpPr>
        <p:spPr bwMode="auto">
          <a:xfrm>
            <a:off x="755576" y="1907701"/>
            <a:ext cx="3285769" cy="3975305"/>
          </a:xfrm>
          <a:prstGeom prst="rect">
            <a:avLst/>
          </a:prstGeom>
          <a:noFill/>
          <a:ln w="190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4" name="TextBox 3"/>
          <p:cNvSpPr txBox="1"/>
          <p:nvPr/>
        </p:nvSpPr>
        <p:spPr>
          <a:xfrm>
            <a:off x="5004048" y="4941168"/>
            <a:ext cx="3522810" cy="1159292"/>
          </a:xfrm>
          <a:prstGeom prst="rect">
            <a:avLst/>
          </a:prstGeom>
          <a:noFill/>
          <a:ln w="19050">
            <a:solidFill>
              <a:srgbClr val="FFFF00"/>
            </a:solidFill>
          </a:ln>
        </p:spPr>
        <p:txBody>
          <a:bodyPr wrap="square" rtlCol="0">
            <a:spAutoFit/>
          </a:bodyPr>
          <a:lstStyle/>
          <a:p>
            <a:pPr>
              <a:lnSpc>
                <a:spcPct val="100000"/>
              </a:lnSpc>
              <a:spcBef>
                <a:spcPts val="192"/>
              </a:spcBef>
            </a:pPr>
            <a:r>
              <a:rPr lang="en-US" altLang="zh-CN" sz="2200" b="1" dirty="0" smtClean="0">
                <a:latin typeface="Times New Roman" pitchFamily="18" charset="0"/>
              </a:rPr>
              <a:t>void main( ) {</a:t>
            </a:r>
          </a:p>
          <a:p>
            <a:pPr>
              <a:lnSpc>
                <a:spcPct val="100000"/>
              </a:lnSpc>
              <a:spcBef>
                <a:spcPts val="192"/>
              </a:spcBef>
            </a:pPr>
            <a:r>
              <a:rPr lang="en-US" altLang="zh-CN" sz="2200" b="1" dirty="0" smtClean="0">
                <a:latin typeface="Times New Roman" pitchFamily="18" charset="0"/>
              </a:rPr>
              <a:t>reader( );  writer( ); </a:t>
            </a:r>
          </a:p>
          <a:p>
            <a:pPr>
              <a:lnSpc>
                <a:spcPct val="100000"/>
              </a:lnSpc>
              <a:spcBef>
                <a:spcPts val="192"/>
              </a:spcBef>
            </a:pPr>
            <a:r>
              <a:rPr lang="en-US" altLang="zh-CN" sz="2200" b="1" dirty="0">
                <a:latin typeface="Times New Roman" pitchFamily="18" charset="0"/>
              </a:rPr>
              <a:t>}</a:t>
            </a:r>
            <a:endParaRPr lang="zh-CN" altLang="en-US" sz="2200" b="1"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5" name="Rectangle 2"/>
          <p:cNvSpPr txBox="1">
            <a:spLocks noChangeArrowheads="1"/>
          </p:cNvSpPr>
          <p:nvPr/>
        </p:nvSpPr>
        <p:spPr>
          <a:xfrm>
            <a:off x="433810" y="404664"/>
            <a:ext cx="8207375" cy="5904656"/>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buClrTx/>
              <a:buSzTx/>
              <a:buFontTx/>
            </a:pPr>
            <a:r>
              <a:rPr kumimoji="0" lang="en-US" altLang="zh-CN" kern="0" dirty="0" smtClean="0">
                <a:latin typeface="黑体" pitchFamily="2" charset="-122"/>
                <a:ea typeface="黑体" pitchFamily="2" charset="-122"/>
              </a:rPr>
              <a:t> </a:t>
            </a:r>
            <a:r>
              <a:rPr kumimoji="0" lang="zh-CN" altLang="en-US" kern="0" dirty="0" smtClean="0">
                <a:latin typeface="黑体" pitchFamily="2" charset="-122"/>
                <a:ea typeface="黑体" pitchFamily="2" charset="-122"/>
              </a:rPr>
              <a:t>　　　　</a:t>
            </a:r>
            <a:r>
              <a:rPr kumimoji="0" lang="en-US" altLang="zh-CN" sz="2800" kern="0" dirty="0" smtClean="0">
                <a:latin typeface="黑体" pitchFamily="2" charset="-122"/>
                <a:ea typeface="黑体" pitchFamily="2" charset="-122"/>
              </a:rPr>
              <a:t>2.6  </a:t>
            </a:r>
            <a:r>
              <a:rPr kumimoji="0" lang="zh-CN" altLang="en-US" sz="2800" kern="0" dirty="0" smtClean="0">
                <a:latin typeface="黑体" pitchFamily="2" charset="-122"/>
                <a:ea typeface="黑体" pitchFamily="2" charset="-122"/>
              </a:rPr>
              <a:t>进 程 通 信</a:t>
            </a:r>
            <a:br>
              <a:rPr kumimoji="0" lang="zh-CN" altLang="en-US" sz="2800" kern="0" dirty="0" smtClean="0">
                <a:latin typeface="黑体" pitchFamily="2" charset="-122"/>
                <a:ea typeface="黑体" pitchFamily="2" charset="-122"/>
              </a:rPr>
            </a:br>
            <a:r>
              <a:rPr kumimoji="0" lang="zh-CN" altLang="en-US" kern="0" dirty="0"/>
              <a:t> </a:t>
            </a:r>
            <a:r>
              <a:rPr kumimoji="0" lang="zh-CN" altLang="en-US" kern="0" dirty="0" smtClean="0"/>
              <a:t>  </a:t>
            </a:r>
            <a:r>
              <a:rPr kumimoji="0" lang="zh-CN" altLang="en-US" sz="2500" kern="0" dirty="0" smtClean="0"/>
              <a:t>进程通信</a:t>
            </a:r>
            <a:r>
              <a:rPr kumimoji="0" lang="en-US" altLang="zh-CN" sz="2500" kern="0" dirty="0" smtClean="0">
                <a:solidFill>
                  <a:schemeClr val="tx1"/>
                </a:solidFill>
              </a:rPr>
              <a:t>: </a:t>
            </a:r>
            <a:r>
              <a:rPr kumimoji="0" lang="zh-CN" altLang="en-US" sz="2500" kern="0" dirty="0" smtClean="0">
                <a:solidFill>
                  <a:schemeClr val="tx1"/>
                </a:solidFill>
              </a:rPr>
              <a:t>指进程之间的</a:t>
            </a:r>
            <a:r>
              <a:rPr kumimoji="0" lang="zh-CN" altLang="en-US" sz="2500" b="1" u="sng" kern="0" dirty="0" smtClean="0">
                <a:solidFill>
                  <a:schemeClr val="tx1"/>
                </a:solidFill>
              </a:rPr>
              <a:t>信息交换</a:t>
            </a:r>
            <a:r>
              <a:rPr kumimoji="0" lang="zh-CN" altLang="en-US" sz="2500" kern="0" dirty="0" smtClean="0">
                <a:solidFill>
                  <a:schemeClr val="tx1"/>
                </a:solidFill>
              </a:rPr>
              <a:t>。</a:t>
            </a:r>
            <a:endParaRPr kumimoji="0" lang="en-US" altLang="zh-CN" sz="2500" kern="0" dirty="0" smtClean="0">
              <a:solidFill>
                <a:schemeClr val="tx1"/>
              </a:solidFill>
            </a:endParaRPr>
          </a:p>
          <a:p>
            <a:pPr algn="l" eaLnBrk="1" hangingPunct="1">
              <a:buClrTx/>
              <a:buSzTx/>
              <a:buFontTx/>
            </a:pPr>
            <a:r>
              <a:rPr kumimoji="0" lang="zh-CN" altLang="en-US" sz="2500" kern="0" dirty="0" smtClean="0">
                <a:solidFill>
                  <a:schemeClr val="tx1"/>
                </a:solidFill>
              </a:rPr>
              <a:t>    进程的</a:t>
            </a:r>
            <a:r>
              <a:rPr kumimoji="0" lang="zh-CN" altLang="en-US" sz="2500" u="sng" kern="0" dirty="0" smtClean="0">
                <a:solidFill>
                  <a:schemeClr val="tx1"/>
                </a:solidFill>
              </a:rPr>
              <a:t>互斥</a:t>
            </a:r>
            <a:r>
              <a:rPr kumimoji="0" lang="zh-CN" altLang="en-US" sz="2500" kern="0" dirty="0" smtClean="0">
                <a:solidFill>
                  <a:schemeClr val="tx1"/>
                </a:solidFill>
              </a:rPr>
              <a:t>与</a:t>
            </a:r>
            <a:r>
              <a:rPr kumimoji="0" lang="zh-CN" altLang="en-US" sz="2500" u="sng" kern="0" dirty="0" smtClean="0">
                <a:solidFill>
                  <a:schemeClr val="tx1"/>
                </a:solidFill>
              </a:rPr>
              <a:t>同步</a:t>
            </a:r>
            <a:r>
              <a:rPr kumimoji="0" lang="zh-CN" altLang="en-US" sz="2500" kern="0" dirty="0" smtClean="0">
                <a:solidFill>
                  <a:schemeClr val="tx1"/>
                </a:solidFill>
              </a:rPr>
              <a:t>，也</a:t>
            </a:r>
            <a:r>
              <a:rPr kumimoji="0" lang="zh-CN" altLang="en-US" sz="2500" kern="0" dirty="0">
                <a:solidFill>
                  <a:schemeClr val="tx1"/>
                </a:solidFill>
              </a:rPr>
              <a:t>属于</a:t>
            </a:r>
            <a:r>
              <a:rPr kumimoji="0" lang="zh-CN" altLang="en-US" sz="2500" kern="0" dirty="0" smtClean="0">
                <a:solidFill>
                  <a:schemeClr val="tx1"/>
                </a:solidFill>
              </a:rPr>
              <a:t>进程通信，但只能把它们称为</a:t>
            </a:r>
            <a:r>
              <a:rPr kumimoji="0" lang="zh-CN" altLang="en-US" sz="2500" kern="0" dirty="0" smtClean="0"/>
              <a:t>低级进程通信</a:t>
            </a:r>
            <a:r>
              <a:rPr kumimoji="0" lang="zh-CN" altLang="en-US" sz="2500" kern="0" dirty="0" smtClean="0">
                <a:solidFill>
                  <a:schemeClr val="tx1"/>
                </a:solidFill>
              </a:rPr>
              <a:t>。</a:t>
            </a:r>
            <a:endParaRPr kumimoji="0" lang="en-US" altLang="zh-CN" sz="2500" kern="0" dirty="0" smtClean="0">
              <a:solidFill>
                <a:schemeClr val="tx1"/>
              </a:solidFill>
            </a:endParaRPr>
          </a:p>
          <a:p>
            <a:pPr algn="l" eaLnBrk="1" hangingPunct="1">
              <a:buClrTx/>
              <a:buSzTx/>
              <a:buFontTx/>
            </a:pPr>
            <a:r>
              <a:rPr kumimoji="0" lang="zh-CN" altLang="en-US" sz="2500" kern="0" dirty="0" smtClean="0">
                <a:solidFill>
                  <a:schemeClr val="tx1"/>
                </a:solidFill>
              </a:rPr>
              <a:t>    低级的原因在于</a:t>
            </a:r>
            <a:r>
              <a:rPr kumimoji="0" lang="en-US" altLang="zh-CN" sz="2500" kern="0" dirty="0" smtClean="0">
                <a:solidFill>
                  <a:schemeClr val="tx1"/>
                </a:solidFill>
              </a:rPr>
              <a:t>(</a:t>
            </a:r>
            <a:r>
              <a:rPr kumimoji="0" lang="zh-CN" altLang="en-US" sz="2500" kern="0" dirty="0" smtClean="0">
                <a:solidFill>
                  <a:schemeClr val="tx1"/>
                </a:solidFill>
              </a:rPr>
              <a:t>以</a:t>
            </a:r>
            <a:r>
              <a:rPr kumimoji="0" lang="zh-CN" altLang="en-US" sz="2500" kern="0" dirty="0">
                <a:solidFill>
                  <a:schemeClr val="tx1"/>
                </a:solidFill>
              </a:rPr>
              <a:t>信号量机制为</a:t>
            </a:r>
            <a:r>
              <a:rPr kumimoji="0" lang="zh-CN" altLang="en-US" sz="2500" kern="0" dirty="0" smtClean="0">
                <a:solidFill>
                  <a:schemeClr val="tx1"/>
                </a:solidFill>
              </a:rPr>
              <a:t>例</a:t>
            </a:r>
            <a:r>
              <a:rPr kumimoji="0" lang="en-US" altLang="zh-CN" sz="2500" kern="0" dirty="0" smtClean="0">
                <a:solidFill>
                  <a:schemeClr val="tx1"/>
                </a:solidFill>
              </a:rPr>
              <a:t>)</a:t>
            </a:r>
            <a:r>
              <a:rPr kumimoji="0" lang="zh-CN" altLang="en-US" sz="2500" kern="0" dirty="0" smtClean="0">
                <a:solidFill>
                  <a:schemeClr val="tx1"/>
                </a:solidFill>
              </a:rPr>
              <a:t>：</a:t>
            </a:r>
            <a:endParaRPr kumimoji="0" lang="en-US" altLang="zh-CN" sz="2500" kern="0" dirty="0" smtClean="0">
              <a:solidFill>
                <a:schemeClr val="tx1"/>
              </a:solidFill>
            </a:endParaRPr>
          </a:p>
          <a:p>
            <a:pPr indent="358775" algn="l" eaLnBrk="1" hangingPunct="1">
              <a:buClrTx/>
              <a:buSzTx/>
            </a:pPr>
            <a:r>
              <a:rPr kumimoji="0" lang="zh-CN" altLang="en-US" sz="2500" kern="0" dirty="0" smtClean="0">
                <a:solidFill>
                  <a:schemeClr val="tx1"/>
                </a:solidFill>
              </a:rPr>
              <a:t>① 通信对用户</a:t>
            </a:r>
            <a:r>
              <a:rPr kumimoji="0" lang="zh-CN" altLang="en-US" sz="2500" b="1" kern="0" dirty="0"/>
              <a:t>不</a:t>
            </a:r>
            <a:r>
              <a:rPr kumimoji="0" lang="zh-CN" altLang="en-US" sz="2500" b="1" u="sng" kern="0" dirty="0"/>
              <a:t>透明</a:t>
            </a:r>
            <a:r>
              <a:rPr kumimoji="0" lang="zh-CN" altLang="en-US" sz="2500" kern="0" dirty="0" smtClean="0">
                <a:solidFill>
                  <a:schemeClr val="tx1"/>
                </a:solidFill>
              </a:rPr>
              <a:t>，</a:t>
            </a:r>
            <a:r>
              <a:rPr kumimoji="0" lang="en-US" altLang="zh-CN" sz="2500" kern="0" dirty="0" smtClean="0">
                <a:solidFill>
                  <a:schemeClr val="tx1"/>
                </a:solidFill>
              </a:rPr>
              <a:t>OS</a:t>
            </a:r>
            <a:r>
              <a:rPr kumimoji="0" lang="zh-CN" altLang="en-US" sz="2500" kern="0" dirty="0" smtClean="0">
                <a:solidFill>
                  <a:schemeClr val="tx1"/>
                </a:solidFill>
              </a:rPr>
              <a:t>只为进程之间的通信提供了共享存储器。但是</a:t>
            </a:r>
            <a:r>
              <a:rPr kumimoji="0" lang="zh-CN" altLang="en-US" sz="2800" b="1" u="sng" kern="0" dirty="0" smtClean="0">
                <a:solidFill>
                  <a:srgbClr val="FF0000"/>
                </a:solidFill>
              </a:rPr>
              <a:t>怎样</a:t>
            </a:r>
            <a:r>
              <a:rPr kumimoji="0" lang="zh-CN" altLang="en-US" sz="2500" u="sng" kern="0" dirty="0" smtClean="0">
                <a:solidFill>
                  <a:schemeClr val="tx1"/>
                </a:solidFill>
              </a:rPr>
              <a:t>设置</a:t>
            </a:r>
            <a:r>
              <a:rPr kumimoji="0" lang="zh-CN" altLang="en-US" sz="2500" u="sng" kern="0" dirty="0" smtClean="0"/>
              <a:t>共享数据结构</a:t>
            </a:r>
            <a:r>
              <a:rPr kumimoji="0" lang="zh-CN" altLang="en-US" sz="2500" kern="0" dirty="0" smtClean="0">
                <a:solidFill>
                  <a:schemeClr val="tx1"/>
                </a:solidFill>
              </a:rPr>
              <a:t>、</a:t>
            </a:r>
            <a:r>
              <a:rPr kumimoji="0" lang="zh-CN" altLang="en-US" sz="2500" u="sng" kern="0" dirty="0">
                <a:solidFill>
                  <a:schemeClr val="tx1"/>
                </a:solidFill>
              </a:rPr>
              <a:t>怎样设计数据的</a:t>
            </a:r>
            <a:r>
              <a:rPr kumimoji="0" lang="zh-CN" altLang="en-US" sz="2500" u="sng" kern="0" dirty="0"/>
              <a:t>传送</a:t>
            </a:r>
            <a:r>
              <a:rPr kumimoji="0" lang="zh-CN" altLang="en-US" sz="2500" kern="0" dirty="0" smtClean="0">
                <a:solidFill>
                  <a:schemeClr val="tx1"/>
                </a:solidFill>
              </a:rPr>
              <a:t>、</a:t>
            </a:r>
            <a:r>
              <a:rPr kumimoji="0" lang="zh-CN" altLang="en-US" sz="2500" u="sng" kern="0" dirty="0">
                <a:solidFill>
                  <a:schemeClr val="tx1"/>
                </a:solidFill>
              </a:rPr>
              <a:t>怎样实现</a:t>
            </a:r>
            <a:r>
              <a:rPr kumimoji="0" lang="zh-CN" altLang="en-US" sz="2500" u="sng" kern="0" dirty="0"/>
              <a:t>互斥与共享</a:t>
            </a:r>
            <a:r>
              <a:rPr kumimoji="0" lang="zh-CN" altLang="en-US" sz="2500" kern="0" dirty="0" smtClean="0">
                <a:solidFill>
                  <a:schemeClr val="tx1"/>
                </a:solidFill>
              </a:rPr>
              <a:t>都</a:t>
            </a:r>
            <a:r>
              <a:rPr kumimoji="0" lang="zh-CN" altLang="en-US" sz="2500" b="1" kern="0" dirty="0" smtClean="0">
                <a:solidFill>
                  <a:srgbClr val="FF0000"/>
                </a:solidFill>
              </a:rPr>
              <a:t>必须由</a:t>
            </a:r>
            <a:r>
              <a:rPr kumimoji="0" lang="zh-CN" altLang="en-US" sz="2500" b="1" u="sng" kern="0" dirty="0" smtClean="0">
                <a:solidFill>
                  <a:srgbClr val="FF0000"/>
                </a:solidFill>
              </a:rPr>
              <a:t>程序员</a:t>
            </a:r>
            <a:r>
              <a:rPr kumimoji="0" lang="zh-CN" altLang="en-US" sz="2500" b="1" kern="0" dirty="0" smtClean="0">
                <a:solidFill>
                  <a:srgbClr val="FF0000"/>
                </a:solidFill>
              </a:rPr>
              <a:t>来实现</a:t>
            </a:r>
            <a:r>
              <a:rPr kumimoji="0" lang="zh-CN" altLang="en-US" sz="2500" kern="0" dirty="0" smtClean="0">
                <a:solidFill>
                  <a:schemeClr val="tx1"/>
                </a:solidFill>
              </a:rPr>
              <a:t>。这种通信方式，用户使用起来非常不便。 </a:t>
            </a:r>
            <a:r>
              <a:rPr kumimoji="0" lang="en-US" altLang="zh-CN" sz="2500" kern="0" dirty="0" smtClean="0">
                <a:solidFill>
                  <a:schemeClr val="tx1"/>
                </a:solidFill>
              </a:rPr>
              <a:t>(OS</a:t>
            </a:r>
            <a:r>
              <a:rPr kumimoji="0" lang="zh-CN" altLang="en-US" sz="2500" kern="0" dirty="0">
                <a:solidFill>
                  <a:schemeClr val="tx1"/>
                </a:solidFill>
              </a:rPr>
              <a:t>目</a:t>
            </a:r>
            <a:r>
              <a:rPr kumimoji="0" lang="zh-CN" altLang="en-US" sz="2500" kern="0" dirty="0" smtClean="0">
                <a:solidFill>
                  <a:schemeClr val="tx1"/>
                </a:solidFill>
              </a:rPr>
              <a:t>标</a:t>
            </a:r>
            <a:r>
              <a:rPr kumimoji="0" lang="en-US" altLang="zh-CN" sz="2500" kern="0" dirty="0">
                <a:solidFill>
                  <a:schemeClr val="tx1"/>
                </a:solidFill>
              </a:rPr>
              <a:t>1</a:t>
            </a:r>
            <a:r>
              <a:rPr kumimoji="0" lang="en-US" altLang="zh-CN" sz="2500" kern="0" dirty="0" smtClean="0">
                <a:solidFill>
                  <a:schemeClr val="tx1"/>
                </a:solidFill>
              </a:rPr>
              <a:t>)</a:t>
            </a:r>
          </a:p>
          <a:p>
            <a:pPr indent="358775" algn="l" eaLnBrk="1" hangingPunct="1">
              <a:buClrTx/>
              <a:buSzTx/>
            </a:pPr>
            <a:r>
              <a:rPr kumimoji="0" lang="zh-CN" altLang="en-US" sz="2500" kern="0" dirty="0" smtClean="0">
                <a:solidFill>
                  <a:schemeClr val="tx1"/>
                </a:solidFill>
              </a:rPr>
              <a:t>② </a:t>
            </a:r>
            <a:r>
              <a:rPr kumimoji="0" lang="zh-CN" altLang="en-US" sz="2500" b="1" kern="0" dirty="0" smtClean="0"/>
              <a:t>效</a:t>
            </a:r>
            <a:r>
              <a:rPr kumimoji="0" lang="zh-CN" altLang="en-US" sz="2500" b="1" kern="0" dirty="0"/>
              <a:t>率低</a:t>
            </a:r>
            <a:r>
              <a:rPr kumimoji="0" lang="zh-CN" altLang="en-US" sz="2500" kern="0" dirty="0">
                <a:solidFill>
                  <a:schemeClr val="tx1"/>
                </a:solidFill>
              </a:rPr>
              <a:t>，生产者每次只能向缓冲池</a:t>
            </a:r>
            <a:r>
              <a:rPr kumimoji="0" lang="zh-CN" altLang="en-US" sz="2500" kern="0" dirty="0"/>
              <a:t>投放一个</a:t>
            </a:r>
            <a:r>
              <a:rPr kumimoji="0" lang="zh-CN" altLang="en-US" sz="2500" kern="0" dirty="0">
                <a:solidFill>
                  <a:schemeClr val="tx1"/>
                </a:solidFill>
              </a:rPr>
              <a:t>产品</a:t>
            </a:r>
            <a:r>
              <a:rPr kumimoji="0" lang="en-US" altLang="zh-CN" sz="2500" kern="0" dirty="0">
                <a:solidFill>
                  <a:schemeClr val="tx1"/>
                </a:solidFill>
              </a:rPr>
              <a:t>(</a:t>
            </a:r>
            <a:r>
              <a:rPr kumimoji="0" lang="zh-CN" altLang="en-US" sz="2500" kern="0" dirty="0">
                <a:solidFill>
                  <a:schemeClr val="tx1"/>
                </a:solidFill>
              </a:rPr>
              <a:t>消息</a:t>
            </a:r>
            <a:r>
              <a:rPr kumimoji="0" lang="en-US" altLang="zh-CN" sz="2500" kern="0" dirty="0">
                <a:solidFill>
                  <a:schemeClr val="tx1"/>
                </a:solidFill>
              </a:rPr>
              <a:t>)</a:t>
            </a:r>
            <a:r>
              <a:rPr kumimoji="0" lang="zh-CN" altLang="en-US" sz="2500" kern="0" dirty="0">
                <a:solidFill>
                  <a:schemeClr val="tx1"/>
                </a:solidFill>
              </a:rPr>
              <a:t>，消费者每次只能从缓冲区中</a:t>
            </a:r>
            <a:r>
              <a:rPr kumimoji="0" lang="zh-CN" altLang="en-US" sz="2500" kern="0" dirty="0"/>
              <a:t>取得一个</a:t>
            </a:r>
            <a:r>
              <a:rPr kumimoji="0" lang="zh-CN" altLang="en-US" sz="2500" kern="0" dirty="0">
                <a:solidFill>
                  <a:schemeClr val="tx1"/>
                </a:solidFill>
              </a:rPr>
              <a:t>消</a:t>
            </a:r>
            <a:r>
              <a:rPr kumimoji="0" lang="zh-CN" altLang="en-US" sz="2500" kern="0" dirty="0" smtClean="0">
                <a:solidFill>
                  <a:schemeClr val="tx1"/>
                </a:solidFill>
              </a:rPr>
              <a:t>息。</a:t>
            </a:r>
            <a:r>
              <a:rPr kumimoji="0" lang="en-US" altLang="zh-CN" sz="2200" kern="0" dirty="0">
                <a:solidFill>
                  <a:schemeClr val="tx1"/>
                </a:solidFill>
              </a:rPr>
              <a:t>(OS</a:t>
            </a:r>
            <a:r>
              <a:rPr kumimoji="0" lang="zh-CN" altLang="en-US" sz="2200" kern="0" dirty="0">
                <a:solidFill>
                  <a:schemeClr val="tx1"/>
                </a:solidFill>
              </a:rPr>
              <a:t>目</a:t>
            </a:r>
            <a:r>
              <a:rPr kumimoji="0" lang="zh-CN" altLang="en-US" sz="2200" kern="0" dirty="0" smtClean="0">
                <a:solidFill>
                  <a:schemeClr val="tx1"/>
                </a:solidFill>
              </a:rPr>
              <a:t>标</a:t>
            </a:r>
            <a:r>
              <a:rPr kumimoji="0" lang="en-US" altLang="zh-CN" sz="2200" kern="0" dirty="0" smtClean="0">
                <a:solidFill>
                  <a:schemeClr val="tx1"/>
                </a:solidFill>
              </a:rPr>
              <a:t>2)</a:t>
            </a:r>
            <a:endParaRPr kumimoji="0" lang="en-US" altLang="zh-CN" sz="2200" kern="0" dirty="0">
              <a:solidFill>
                <a:schemeClr val="tx1"/>
              </a:solidFill>
            </a:endParaRPr>
          </a:p>
          <a:p>
            <a:pPr indent="358775" algn="l" eaLnBrk="1" hangingPunct="1">
              <a:buClrTx/>
              <a:buSzTx/>
            </a:pPr>
            <a:endParaRPr kumimoji="0" lang="en-US" altLang="zh-CN" sz="2600" kern="0" dirty="0">
              <a:solidFill>
                <a:schemeClr val="tx1"/>
              </a:solidFill>
            </a:endParaRPr>
          </a:p>
          <a:p>
            <a:pPr indent="358775" algn="l" eaLnBrk="1" hangingPunct="1">
              <a:buClrTx/>
              <a:buSzTx/>
              <a:buFontTx/>
            </a:pPr>
            <a:endParaRPr kumimoji="0" lang="zh-CN" altLang="en-US" sz="2600" kern="0" dirty="0" smtClean="0">
              <a:solidFill>
                <a:schemeClr val="tx1"/>
              </a:solidFill>
            </a:endParaRPr>
          </a:p>
        </p:txBody>
      </p:sp>
    </p:spTree>
    <p:extLst>
      <p:ext uri="{BB962C8B-B14F-4D97-AF65-F5344CB8AC3E}">
        <p14:creationId xmlns:p14="http://schemas.microsoft.com/office/powerpoint/2010/main" val="2333420632"/>
      </p:ext>
    </p:extLst>
  </p:cSld>
  <p:clrMapOvr>
    <a:masterClrMapping/>
  </p:clrMapOvr>
  <p:transition>
    <p:pull dir="rd"/>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Rectangle 2"/>
          <p:cNvSpPr txBox="1">
            <a:spLocks noChangeArrowheads="1"/>
          </p:cNvSpPr>
          <p:nvPr/>
        </p:nvSpPr>
        <p:spPr bwMode="auto">
          <a:xfrm>
            <a:off x="490238" y="404664"/>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zh-CN" altLang="en-US" sz="2400" b="1" i="0" u="none" strike="noStrike" kern="0" cap="none" spc="0" normalizeH="0" baseline="0" noProof="0" dirty="0" smtClean="0">
                <a:ln>
                  <a:noFill/>
                </a:ln>
                <a:effectLst/>
                <a:uLnTx/>
                <a:uFillTx/>
                <a:latin typeface="Times New Roman"/>
                <a:ea typeface="宋体"/>
                <a:cs typeface="+mj-cs"/>
              </a:rPr>
              <a:t>解决办法：</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在进程之间要传送</a:t>
            </a:r>
            <a:r>
              <a:rPr kumimoji="0" lang="zh-CN" altLang="en-US" sz="2600" b="0" i="0" u="none" strike="noStrike" kern="0" cap="none" spc="0" normalizeH="0" baseline="0" noProof="0" dirty="0" smtClean="0">
                <a:ln>
                  <a:noFill/>
                </a:ln>
                <a:effectLst/>
                <a:uLnTx/>
                <a:uFillTx/>
                <a:latin typeface="Times New Roman"/>
                <a:ea typeface="宋体"/>
                <a:cs typeface="+mj-cs"/>
              </a:rPr>
              <a:t>大量数据</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时，应当利用</a:t>
            </a:r>
            <a:r>
              <a:rPr kumimoji="0" lang="en-US" altLang="zh-CN" sz="26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提供的</a:t>
            </a:r>
            <a:r>
              <a:rPr kumimoji="0" lang="zh-CN" altLang="en-US" sz="2600" b="1" i="0" u="sng" strike="noStrike" kern="0" cap="none" spc="0" normalizeH="0" baseline="0" noProof="0" dirty="0" smtClean="0">
                <a:ln>
                  <a:noFill/>
                </a:ln>
                <a:solidFill>
                  <a:srgbClr val="FF0000"/>
                </a:solidFill>
                <a:effectLst/>
                <a:uLnTx/>
                <a:uFillTx/>
                <a:latin typeface="Times New Roman"/>
                <a:ea typeface="宋体"/>
                <a:cs typeface="+mj-cs"/>
              </a:rPr>
              <a:t>高级</a:t>
            </a:r>
            <a:r>
              <a:rPr kumimoji="0" lang="zh-CN" altLang="en-US" sz="2600" b="0" i="0" u="sng" strike="noStrike" kern="0" cap="none" spc="0" normalizeH="0" baseline="0" noProof="0" dirty="0" smtClean="0">
                <a:ln>
                  <a:noFill/>
                </a:ln>
                <a:effectLst/>
                <a:uLnTx/>
                <a:uFillTx/>
                <a:latin typeface="Times New Roman"/>
                <a:ea typeface="宋体"/>
                <a:cs typeface="+mj-cs"/>
              </a:rPr>
              <a:t>通信工具</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，该工具最主要的特点是：</a:t>
            </a:r>
            <a:b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600" b="0" i="0" u="none" strike="noStrike" kern="0" cap="none" spc="0" normalizeH="0" baseline="0" noProof="0" dirty="0" smtClean="0">
                <a:ln>
                  <a:noFill/>
                </a:ln>
                <a:solidFill>
                  <a:schemeClr val="tx1"/>
                </a:solidFill>
                <a:effectLst/>
                <a:uLnTx/>
                <a:uFillTx/>
                <a:latin typeface="Times New Roman"/>
                <a:ea typeface="宋体"/>
                <a:cs typeface="+mj-cs"/>
              </a:rPr>
              <a:t>(1) </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使用</a:t>
            </a:r>
            <a:r>
              <a:rPr kumimoji="0" lang="zh-CN" altLang="en-US" sz="2600" b="0" i="0" u="none" strike="noStrike" kern="0" cap="none" spc="0" normalizeH="0" baseline="0" noProof="0" dirty="0" smtClean="0">
                <a:ln>
                  <a:noFill/>
                </a:ln>
                <a:effectLst/>
                <a:uLnTx/>
                <a:uFillTx/>
                <a:latin typeface="Times New Roman"/>
                <a:ea typeface="宋体"/>
                <a:cs typeface="+mj-cs"/>
              </a:rPr>
              <a:t>方便</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6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600" b="0" i="0" u="none" strike="noStrike" kern="0" cap="none" spc="0" normalizeH="0" baseline="0" noProof="0" dirty="0" smtClean="0">
                <a:ln>
                  <a:noFill/>
                </a:ln>
                <a:effectLst/>
                <a:uLnTx/>
                <a:uFillTx/>
                <a:latin typeface="Times New Roman"/>
                <a:ea typeface="宋体"/>
                <a:cs typeface="+mj-cs"/>
              </a:rPr>
              <a:t>隐藏</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实现进程通信的</a:t>
            </a:r>
            <a:r>
              <a:rPr kumimoji="0" lang="zh-CN" altLang="en-US" sz="2600" b="0" i="0" u="none" strike="noStrike" kern="0" cap="none" spc="0" normalizeH="0" baseline="0" noProof="0" dirty="0" smtClean="0">
                <a:ln>
                  <a:noFill/>
                </a:ln>
                <a:effectLst/>
                <a:uLnTx/>
                <a:uFillTx/>
                <a:latin typeface="Times New Roman"/>
                <a:ea typeface="宋体"/>
                <a:cs typeface="+mj-cs"/>
              </a:rPr>
              <a:t>具体细节</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600" b="0" i="0" u="sng" strike="noStrike" kern="0" cap="none" spc="0" normalizeH="0" baseline="0" noProof="0" dirty="0" smtClean="0">
                <a:ln>
                  <a:noFill/>
                </a:ln>
                <a:solidFill>
                  <a:schemeClr val="tx1"/>
                </a:solidFill>
                <a:effectLst/>
                <a:uLnTx/>
                <a:uFillTx/>
                <a:latin typeface="Times New Roman"/>
                <a:ea typeface="宋体"/>
                <a:cs typeface="+mj-cs"/>
              </a:rPr>
              <a:t>向用户提供了一组用于实现</a:t>
            </a:r>
            <a:r>
              <a:rPr kumimoji="0" lang="zh-CN" altLang="en-US" sz="2600" b="0" i="0" u="sng" strike="noStrike" kern="0" cap="none" spc="0" normalizeH="0" baseline="0" noProof="0" dirty="0" smtClean="0">
                <a:ln>
                  <a:noFill/>
                </a:ln>
                <a:effectLst/>
                <a:uLnTx/>
                <a:uFillTx/>
                <a:latin typeface="Times New Roman"/>
                <a:ea typeface="宋体"/>
                <a:cs typeface="+mj-cs"/>
              </a:rPr>
              <a:t>高级通信的</a:t>
            </a:r>
            <a:r>
              <a:rPr kumimoji="0" lang="zh-CN" altLang="en-US" sz="2600" b="0" i="0" u="sng" strike="noStrike" kern="0" cap="none" spc="0" normalizeH="0" baseline="0" noProof="0" dirty="0" smtClean="0">
                <a:ln>
                  <a:noFill/>
                </a:ln>
                <a:solidFill>
                  <a:srgbClr val="FF0000"/>
                </a:solidFill>
                <a:effectLst/>
                <a:uLnTx/>
                <a:uFillTx/>
                <a:latin typeface="Times New Roman"/>
                <a:ea typeface="宋体"/>
                <a:cs typeface="+mj-cs"/>
              </a:rPr>
              <a:t>命令</a:t>
            </a:r>
            <a:r>
              <a:rPr kumimoji="0" lang="en-US" altLang="zh-CN" sz="2600" b="0" i="0" u="sng" strike="noStrike" kern="0" cap="none" spc="0" normalizeH="0" baseline="0" noProof="0" dirty="0" smtClean="0">
                <a:ln>
                  <a:noFill/>
                </a:ln>
                <a:solidFill>
                  <a:srgbClr val="FF0000"/>
                </a:solidFill>
                <a:effectLst/>
                <a:uLnTx/>
                <a:uFillTx/>
                <a:latin typeface="Times New Roman"/>
                <a:ea typeface="宋体"/>
                <a:cs typeface="+mj-cs"/>
              </a:rPr>
              <a:t>(</a:t>
            </a:r>
            <a:r>
              <a:rPr kumimoji="0" lang="zh-CN" altLang="en-US" sz="2600" b="0" i="0" u="sng" strike="noStrike" kern="0" cap="none" spc="0" normalizeH="0" baseline="0" noProof="0" dirty="0" smtClean="0">
                <a:ln>
                  <a:noFill/>
                </a:ln>
                <a:solidFill>
                  <a:srgbClr val="FF0000"/>
                </a:solidFill>
                <a:effectLst/>
                <a:uLnTx/>
                <a:uFillTx/>
                <a:latin typeface="Times New Roman"/>
                <a:ea typeface="宋体"/>
                <a:cs typeface="+mj-cs"/>
              </a:rPr>
              <a:t>原语</a:t>
            </a:r>
            <a:r>
              <a:rPr kumimoji="0" lang="en-US" altLang="zh-CN" sz="2600" b="0" i="0" u="sng" strike="noStrike" kern="0" cap="none" spc="0" normalizeH="0" baseline="0" noProof="0" dirty="0" smtClean="0">
                <a:ln>
                  <a:noFill/>
                </a:ln>
                <a:solidFill>
                  <a:srgbClr val="FF0000"/>
                </a:solidFill>
                <a:effectLst/>
                <a:uLnTx/>
                <a:uFillTx/>
                <a:latin typeface="Times New Roman"/>
                <a:ea typeface="宋体"/>
                <a:cs typeface="+mj-cs"/>
              </a:rPr>
              <a:t>)</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，用户可方便地直接利用它实现进程之间的通信。或者说，通信过程对用户是透明的。这样就大大减少了通信程序编制上的复杂性。</a:t>
            </a:r>
            <a:b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6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sz="2600" b="0" i="0" u="sng" strike="noStrike" kern="0" cap="none" spc="0" normalizeH="0" baseline="0" noProof="0" dirty="0" smtClean="0">
                <a:ln>
                  <a:noFill/>
                </a:ln>
                <a:effectLst/>
                <a:uLnTx/>
                <a:uFillTx/>
                <a:latin typeface="Times New Roman"/>
                <a:ea typeface="宋体"/>
                <a:cs typeface="+mj-cs"/>
              </a:rPr>
              <a:t>高效</a:t>
            </a:r>
            <a:r>
              <a:rPr kumimoji="0" lang="zh-CN" altLang="en-US" sz="2600" b="0" i="0" u="sng" strike="noStrike" kern="0" cap="none" spc="0" normalizeH="0" baseline="0" noProof="0" dirty="0" smtClean="0">
                <a:ln>
                  <a:noFill/>
                </a:ln>
                <a:solidFill>
                  <a:schemeClr val="tx1"/>
                </a:solidFill>
                <a:effectLst/>
                <a:uLnTx/>
                <a:uFillTx/>
                <a:latin typeface="Times New Roman"/>
                <a:ea typeface="宋体"/>
                <a:cs typeface="+mj-cs"/>
              </a:rPr>
              <a:t>地传送大量数据</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。用户可直接利用高级通信命令</a:t>
            </a:r>
            <a:r>
              <a:rPr kumimoji="0" lang="en-US" altLang="zh-CN" sz="26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原语</a:t>
            </a:r>
            <a:r>
              <a:rPr kumimoji="0" lang="en-US" altLang="zh-CN" sz="26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600" b="0" i="0" u="none" strike="noStrike" kern="0" cap="none" spc="0" normalizeH="0" baseline="0" noProof="0" dirty="0" smtClean="0">
                <a:ln>
                  <a:noFill/>
                </a:ln>
                <a:solidFill>
                  <a:schemeClr val="tx1"/>
                </a:solidFill>
                <a:effectLst/>
                <a:uLnTx/>
                <a:uFillTx/>
                <a:latin typeface="Times New Roman"/>
                <a:ea typeface="宋体"/>
                <a:cs typeface="+mj-cs"/>
              </a:rPr>
              <a:t>高效地传送大量的数据。</a:t>
            </a:r>
            <a:endParaRPr kumimoji="0" lang="en-US" altLang="zh-CN" sz="2600" b="0" i="0" u="none" strike="noStrike" kern="0" cap="none" spc="0" normalizeH="0" baseline="0" noProof="0" dirty="0" smtClean="0">
              <a:ln>
                <a:noFill/>
              </a:ln>
              <a:solidFill>
                <a:schemeClr val="tx1"/>
              </a:solidFill>
              <a:effectLst/>
              <a:uLnTx/>
              <a:uFillTx/>
              <a:latin typeface="Times New Roman"/>
              <a:ea typeface="宋体"/>
              <a:cs typeface="+mj-cs"/>
            </a:endParaRPr>
          </a:p>
        </p:txBody>
      </p:sp>
      <p:cxnSp>
        <p:nvCxnSpPr>
          <p:cNvPr id="5" name="直接箭头连接符 4"/>
          <p:cNvCxnSpPr/>
          <p:nvPr/>
        </p:nvCxnSpPr>
        <p:spPr bwMode="auto">
          <a:xfrm>
            <a:off x="2915816" y="1484784"/>
            <a:ext cx="3240360" cy="720080"/>
          </a:xfrm>
          <a:prstGeom prst="straightConnector1">
            <a:avLst/>
          </a:prstGeom>
          <a:noFill/>
          <a:ln w="19050" cap="flat" cmpd="sng" algn="ctr">
            <a:solidFill>
              <a:schemeClr val="tx2"/>
            </a:solidFill>
            <a:prstDash val="sysDot"/>
            <a:round/>
            <a:headEnd type="none" w="med" len="med"/>
            <a:tailEnd type="arrow"/>
          </a:ln>
          <a:effectLst/>
        </p:spPr>
      </p:cxnSp>
    </p:spTree>
    <p:extLst>
      <p:ext uri="{BB962C8B-B14F-4D97-AF65-F5344CB8AC3E}">
        <p14:creationId xmlns:p14="http://schemas.microsoft.com/office/powerpoint/2010/main" val="63069157"/>
      </p:ext>
    </p:extLst>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p:nvPr>
        </p:nvSpPr>
        <p:spPr>
          <a:xfrm>
            <a:off x="251520" y="116632"/>
            <a:ext cx="8568952" cy="6480720"/>
          </a:xfrm>
        </p:spPr>
        <p:txBody>
          <a:bodyPr/>
          <a:lstStyle/>
          <a:p>
            <a:pPr>
              <a:lnSpc>
                <a:spcPct val="110000"/>
              </a:lnSpc>
              <a:spcBef>
                <a:spcPts val="0"/>
              </a:spcBef>
              <a:buClrTx/>
              <a:buSzTx/>
              <a:buNone/>
              <a:defRPr/>
            </a:pPr>
            <a:r>
              <a:rPr kumimoji="1" lang="en-US" altLang="zh-CN" sz="2400" b="1" kern="1200" dirty="0">
                <a:solidFill>
                  <a:srgbClr val="FFFF00"/>
                </a:solidFill>
                <a:latin typeface="宋体" pitchFamily="2" charset="-122"/>
                <a:ea typeface="宋体" pitchFamily="2" charset="-122"/>
              </a:rPr>
              <a:t>4. </a:t>
            </a:r>
            <a:r>
              <a:rPr kumimoji="1" lang="zh-CN" altLang="en-US" sz="2400" b="1" u="sng" kern="1200" dirty="0">
                <a:solidFill>
                  <a:srgbClr val="FFFF00"/>
                </a:solidFill>
                <a:latin typeface="宋体" pitchFamily="2" charset="-122"/>
                <a:ea typeface="宋体" pitchFamily="2" charset="-122"/>
              </a:rPr>
              <a:t>终止</a:t>
            </a:r>
            <a:r>
              <a:rPr kumimoji="1" lang="zh-CN" altLang="en-US" sz="2400" b="1" kern="1200" dirty="0">
                <a:solidFill>
                  <a:srgbClr val="FFFF00"/>
                </a:solidFill>
                <a:latin typeface="宋体" pitchFamily="2" charset="-122"/>
                <a:ea typeface="宋体" pitchFamily="2" charset="-122"/>
              </a:rPr>
              <a:t>进程（不再运行进程</a:t>
            </a:r>
            <a:r>
              <a:rPr kumimoji="1" lang="zh-CN" altLang="en-US" sz="2400" b="1" kern="1200" dirty="0" smtClean="0">
                <a:solidFill>
                  <a:srgbClr val="FFFF00"/>
                </a:solidFill>
                <a:latin typeface="宋体" pitchFamily="2" charset="-122"/>
                <a:ea typeface="宋体" pitchFamily="2" charset="-122"/>
              </a:rPr>
              <a:t>） </a:t>
            </a:r>
            <a:r>
              <a:rPr lang="zh-CN" altLang="en-US" sz="2400" b="1" baseline="30000"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mn-ea"/>
              </a:rPr>
              <a:t>    </a:t>
            </a:r>
            <a:endParaRPr kumimoji="1" lang="en-US" altLang="zh-CN" sz="2400" b="1" kern="1200" dirty="0">
              <a:solidFill>
                <a:srgbClr val="FFFF00"/>
              </a:solidFill>
              <a:latin typeface="宋体" pitchFamily="2" charset="-122"/>
              <a:ea typeface="宋体" pitchFamily="2" charset="-122"/>
            </a:endParaRPr>
          </a:p>
          <a:p>
            <a:pPr>
              <a:lnSpc>
                <a:spcPct val="110000"/>
              </a:lnSpc>
              <a:spcBef>
                <a:spcPts val="0"/>
              </a:spcBef>
              <a:buClrTx/>
              <a:buSzTx/>
              <a:buFont typeface="Wingdings" pitchFamily="2" charset="2"/>
              <a:buChar char="Ø"/>
              <a:defRPr/>
            </a:pPr>
            <a:r>
              <a:rPr kumimoji="1" lang="zh-CN" altLang="en-US" sz="2300" b="1" kern="1200" dirty="0" smtClean="0">
                <a:solidFill>
                  <a:srgbClr val="FFFF00"/>
                </a:solidFill>
                <a:latin typeface="宋体" pitchFamily="2" charset="-122"/>
              </a:rPr>
              <a:t>进程终止的原因</a:t>
            </a:r>
            <a:r>
              <a:rPr kumimoji="1" lang="zh-CN" altLang="en-US" sz="2300" kern="1200" dirty="0" smtClean="0">
                <a:solidFill>
                  <a:srgbClr val="FFFF00"/>
                </a:solidFill>
                <a:latin typeface="宋体" pitchFamily="2" charset="-122"/>
              </a:rPr>
              <a:t>    </a:t>
            </a:r>
            <a:r>
              <a:rPr lang="en-US" altLang="zh-CN" sz="2300" b="1"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why</a:t>
            </a:r>
            <a:r>
              <a:rPr lang="en-US" altLang="zh-CN" sz="2300" b="1" baseline="30000"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r>
              <a:rPr lang="en-US" altLang="zh-CN" sz="2300" b="1" baseline="30000"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mn-ea"/>
              </a:rPr>
              <a:t>_</a:t>
            </a:r>
            <a:r>
              <a:rPr lang="zh-CN" altLang="en-US" sz="2300" b="1" baseline="30000"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mn-ea"/>
              </a:rPr>
              <a:t>终止</a:t>
            </a:r>
            <a:endParaRPr kumimoji="1" lang="en-US" altLang="zh-CN" sz="2300" kern="1200" dirty="0" smtClean="0">
              <a:solidFill>
                <a:srgbClr val="FFFF00"/>
              </a:solidFill>
              <a:latin typeface="宋体" pitchFamily="2" charset="-122"/>
            </a:endParaRPr>
          </a:p>
          <a:p>
            <a:pPr>
              <a:lnSpc>
                <a:spcPct val="110000"/>
              </a:lnSpc>
              <a:spcBef>
                <a:spcPts val="0"/>
              </a:spcBef>
              <a:buClrTx/>
              <a:buSzTx/>
              <a:buFont typeface="Wingdings" pitchFamily="2" charset="2"/>
              <a:buNone/>
              <a:defRPr/>
            </a:pPr>
            <a:r>
              <a:rPr kumimoji="1" lang="en-US" altLang="zh-CN" sz="2500" kern="1200" dirty="0" smtClean="0">
                <a:solidFill>
                  <a:srgbClr val="FFFF00"/>
                </a:solidFill>
                <a:latin typeface="宋体" pitchFamily="2" charset="-122"/>
              </a:rPr>
              <a:t>   </a:t>
            </a:r>
            <a:r>
              <a:rPr lang="zh-CN" altLang="en-US" sz="2300" dirty="0" smtClean="0">
                <a:latin typeface="宋体" pitchFamily="2" charset="-122"/>
              </a:rPr>
              <a:t>进程运行完毕就会终止，当然，终止的原因很多，例如：</a:t>
            </a:r>
            <a:endParaRPr lang="en-US" altLang="zh-CN" sz="2300" dirty="0" smtClean="0">
              <a:latin typeface="宋体" pitchFamily="2" charset="-122"/>
            </a:endParaRPr>
          </a:p>
          <a:p>
            <a:pPr indent="-324000">
              <a:spcBef>
                <a:spcPts val="0"/>
              </a:spcBef>
              <a:buClrTx/>
              <a:buSzTx/>
              <a:defRPr/>
            </a:pPr>
            <a:r>
              <a:rPr kumimoji="1" lang="zh-CN" altLang="en-US" sz="2300" b="1" u="sng" dirty="0" smtClean="0">
                <a:solidFill>
                  <a:schemeClr val="tx2"/>
                </a:solidFill>
              </a:rPr>
              <a:t>正常结束</a:t>
            </a:r>
            <a:r>
              <a:rPr kumimoji="1" lang="zh-CN" altLang="en-US" sz="2300" dirty="0" smtClean="0"/>
              <a:t>而退出（</a:t>
            </a:r>
            <a:r>
              <a:rPr kumimoji="1" lang="en-US" altLang="zh-CN" sz="2300" dirty="0" smtClean="0"/>
              <a:t>+next</a:t>
            </a:r>
            <a:r>
              <a:rPr kumimoji="1" lang="zh-CN" altLang="en-US" sz="2300" dirty="0" smtClean="0"/>
              <a:t>）；</a:t>
            </a:r>
            <a:endParaRPr kumimoji="1" lang="en-US" altLang="zh-CN" sz="2300" dirty="0" smtClean="0"/>
          </a:p>
          <a:p>
            <a:pPr indent="-324000">
              <a:spcBef>
                <a:spcPts val="0"/>
              </a:spcBef>
              <a:buClrTx/>
              <a:buSzTx/>
              <a:defRPr/>
            </a:pPr>
            <a:r>
              <a:rPr kumimoji="1" lang="zh-CN" altLang="en-US" sz="2300" b="1" u="sng" dirty="0">
                <a:solidFill>
                  <a:schemeClr val="tx2"/>
                </a:solidFill>
              </a:rPr>
              <a:t>出错</a:t>
            </a:r>
            <a:r>
              <a:rPr kumimoji="1" lang="zh-CN" altLang="en-US" sz="2300" dirty="0"/>
              <a:t>后再退出</a:t>
            </a:r>
            <a:r>
              <a:rPr kumimoji="1" lang="zh-CN" altLang="en-US" sz="2300" dirty="0" smtClean="0"/>
              <a:t>（</a:t>
            </a:r>
            <a:r>
              <a:rPr kumimoji="1" lang="en-US" altLang="zh-CN" sz="2300" dirty="0" smtClean="0"/>
              <a:t>+</a:t>
            </a:r>
            <a:r>
              <a:rPr lang="en-US" altLang="zh-CN" sz="2300" dirty="0" smtClean="0"/>
              <a:t> </a:t>
            </a:r>
            <a:r>
              <a:rPr lang="en-US" altLang="zh-CN" sz="2300" dirty="0"/>
              <a:t>error handling </a:t>
            </a:r>
            <a:r>
              <a:rPr kumimoji="1" lang="zh-CN" altLang="en-US" sz="2300" dirty="0" smtClean="0"/>
              <a:t>）；</a:t>
            </a:r>
            <a:endParaRPr kumimoji="1" lang="en-US" altLang="zh-CN" sz="2300" dirty="0" smtClean="0"/>
          </a:p>
          <a:p>
            <a:pPr indent="-324000">
              <a:spcBef>
                <a:spcPts val="0"/>
              </a:spcBef>
              <a:buClrTx/>
              <a:buSzTx/>
              <a:defRPr/>
            </a:pPr>
            <a:r>
              <a:rPr kumimoji="1" lang="zh-CN" altLang="en-US" sz="2300" b="1" u="sng" dirty="0">
                <a:solidFill>
                  <a:schemeClr val="tx2"/>
                </a:solidFill>
              </a:rPr>
              <a:t>严重错误</a:t>
            </a:r>
            <a:r>
              <a:rPr kumimoji="1" lang="zh-CN" altLang="en-US" sz="2300" dirty="0"/>
              <a:t>后再退出</a:t>
            </a:r>
            <a:r>
              <a:rPr kumimoji="1" lang="zh-CN" altLang="en-US" sz="2300" dirty="0" smtClean="0"/>
              <a:t>（</a:t>
            </a:r>
            <a:r>
              <a:rPr kumimoji="1" lang="zh-CN" altLang="en-US" sz="2300" dirty="0"/>
              <a:t>被</a:t>
            </a:r>
            <a:r>
              <a:rPr kumimoji="1" lang="zh-CN" altLang="en-US" sz="2300" dirty="0" smtClean="0"/>
              <a:t>迫</a:t>
            </a:r>
            <a:r>
              <a:rPr kumimoji="1" lang="zh-CN" altLang="en-US" sz="2300" dirty="0"/>
              <a:t>退出</a:t>
            </a:r>
            <a:r>
              <a:rPr kumimoji="1" lang="zh-CN" altLang="en-US" sz="2300" dirty="0" smtClean="0"/>
              <a:t>）；</a:t>
            </a:r>
            <a:endParaRPr kumimoji="1" lang="en-US" altLang="zh-CN" sz="2300" dirty="0" smtClean="0"/>
          </a:p>
          <a:p>
            <a:pPr indent="-324000">
              <a:spcBef>
                <a:spcPts val="0"/>
              </a:spcBef>
              <a:buClrTx/>
              <a:buSzTx/>
              <a:defRPr/>
            </a:pPr>
            <a:r>
              <a:rPr kumimoji="1" lang="zh-CN" altLang="en-US" sz="2300" b="1" u="sng" dirty="0">
                <a:solidFill>
                  <a:schemeClr val="tx2"/>
                </a:solidFill>
              </a:rPr>
              <a:t>被其它进程杀死或撤消</a:t>
            </a:r>
            <a:r>
              <a:rPr kumimoji="1" lang="zh-CN" altLang="en-US" sz="2300" dirty="0"/>
              <a:t>（被迫退出）</a:t>
            </a:r>
            <a:r>
              <a:rPr kumimoji="1" lang="zh-CN" altLang="en-US" sz="2300" dirty="0" smtClean="0"/>
              <a:t>等；</a:t>
            </a:r>
            <a:r>
              <a:rPr lang="en-US" altLang="zh-CN" sz="2300" b="1"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p>
          <a:p>
            <a:pPr>
              <a:lnSpc>
                <a:spcPct val="110000"/>
              </a:lnSpc>
              <a:spcBef>
                <a:spcPts val="500"/>
              </a:spcBef>
              <a:buClrTx/>
              <a:buSzTx/>
              <a:buFont typeface="Wingdings" pitchFamily="2" charset="2"/>
              <a:buChar char="Ø"/>
              <a:defRPr/>
            </a:pPr>
            <a:r>
              <a:rPr kumimoji="1" lang="zh-CN" altLang="en-US" sz="2400" b="1" kern="1200" dirty="0">
                <a:solidFill>
                  <a:srgbClr val="FFFF00"/>
                </a:solidFill>
                <a:latin typeface="宋体" pitchFamily="2" charset="-122"/>
              </a:rPr>
              <a:t>怎样终</a:t>
            </a:r>
            <a:r>
              <a:rPr kumimoji="1" lang="zh-CN" altLang="en-US" sz="2400" b="1" kern="1200" dirty="0" smtClean="0">
                <a:solidFill>
                  <a:srgbClr val="FFFF00"/>
                </a:solidFill>
                <a:latin typeface="宋体" pitchFamily="2" charset="-122"/>
              </a:rPr>
              <a:t>止  </a:t>
            </a:r>
            <a:r>
              <a:rPr lang="en-US" altLang="zh-CN" sz="2400" b="1"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how</a:t>
            </a:r>
            <a:r>
              <a:rPr lang="en-US" altLang="zh-CN" sz="2400" b="1" baseline="30000" dirty="0" smtClean="0">
                <a:ln w="12700">
                  <a:solidFill>
                    <a:schemeClr val="tx2">
                      <a:satMod val="155000"/>
                    </a:schemeClr>
                  </a:solidFill>
                  <a:prstDash val="solid"/>
                </a:ln>
                <a:solidFill>
                  <a:srgbClr val="F38635"/>
                </a:solidFill>
                <a:effectLst>
                  <a:glow rad="228600">
                    <a:schemeClr val="accent6">
                      <a:satMod val="175000"/>
                      <a:alpha val="40000"/>
                    </a:scheme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endParaRPr kumimoji="1" lang="en-US" altLang="zh-CN" sz="2400" b="1" kern="1200" dirty="0">
              <a:solidFill>
                <a:srgbClr val="FFFF00"/>
              </a:solidFill>
              <a:latin typeface="宋体" pitchFamily="2" charset="-122"/>
            </a:endParaRPr>
          </a:p>
          <a:p>
            <a:pPr marL="80963" indent="180975">
              <a:lnSpc>
                <a:spcPct val="110000"/>
              </a:lnSpc>
              <a:buNone/>
              <a:defRPr/>
            </a:pPr>
            <a:r>
              <a:rPr kumimoji="1" lang="zh-CN" altLang="en-US" sz="2400" dirty="0" smtClean="0"/>
              <a:t>  </a:t>
            </a:r>
            <a:r>
              <a:rPr kumimoji="1" lang="zh-CN" altLang="en-US" sz="2300" dirty="0" smtClean="0"/>
              <a:t>第一种情况：</a:t>
            </a:r>
            <a:r>
              <a:rPr kumimoji="1" lang="zh-CN" altLang="en-US" sz="2300" b="1" u="sng" dirty="0">
                <a:solidFill>
                  <a:schemeClr val="tx2"/>
                </a:solidFill>
              </a:rPr>
              <a:t>进</a:t>
            </a:r>
            <a:r>
              <a:rPr kumimoji="1" lang="zh-CN" altLang="en-US" sz="2300" b="1" u="sng" dirty="0" smtClean="0">
                <a:solidFill>
                  <a:schemeClr val="tx2"/>
                </a:solidFill>
              </a:rPr>
              <a:t>程工</a:t>
            </a:r>
            <a:r>
              <a:rPr kumimoji="1" lang="zh-CN" altLang="en-US" sz="2300" b="1" u="sng" dirty="0">
                <a:solidFill>
                  <a:schemeClr val="tx2"/>
                </a:solidFill>
              </a:rPr>
              <a:t>作完</a:t>
            </a:r>
            <a:r>
              <a:rPr kumimoji="1" lang="zh-CN" altLang="en-US" sz="2300" b="1" u="sng" dirty="0" smtClean="0">
                <a:solidFill>
                  <a:schemeClr val="tx2"/>
                </a:solidFill>
              </a:rPr>
              <a:t>成</a:t>
            </a:r>
            <a:r>
              <a:rPr kumimoji="1" lang="zh-CN" altLang="en-US" sz="2300" dirty="0" smtClean="0"/>
              <a:t>（例 </a:t>
            </a:r>
            <a:r>
              <a:rPr kumimoji="1" lang="zh-CN" altLang="en-US" sz="2300" b="1" u="sng" dirty="0" smtClean="0"/>
              <a:t>编译</a:t>
            </a:r>
            <a:r>
              <a:rPr kumimoji="1" lang="zh-CN" altLang="en-US" sz="2300" u="sng" dirty="0" smtClean="0"/>
              <a:t>完成后</a:t>
            </a:r>
            <a:r>
              <a:rPr kumimoji="1" lang="en-US" altLang="zh-CN" sz="2300" b="1" u="sng" baseline="30000" dirty="0" smtClean="0"/>
              <a:t>1</a:t>
            </a:r>
            <a:r>
              <a:rPr kumimoji="1" lang="zh-CN" altLang="en-US" sz="2300" dirty="0" smtClean="0"/>
              <a:t>），</a:t>
            </a:r>
            <a:r>
              <a:rPr kumimoji="1" lang="zh-CN" altLang="en-US" sz="2300" dirty="0"/>
              <a:t>需要</a:t>
            </a:r>
            <a:r>
              <a:rPr kumimoji="1" lang="zh-CN" altLang="en-US" sz="2300" dirty="0" smtClean="0"/>
              <a:t>执行一个</a:t>
            </a:r>
            <a:r>
              <a:rPr kumimoji="1" lang="zh-CN" altLang="en-US" sz="2300" b="1" u="sng" dirty="0" smtClean="0">
                <a:solidFill>
                  <a:srgbClr val="FFFF00"/>
                </a:solidFill>
              </a:rPr>
              <a:t>系统调用</a:t>
            </a:r>
            <a:r>
              <a:rPr kumimoji="1" lang="en-US" altLang="zh-CN" sz="2300" b="1" dirty="0" smtClean="0"/>
              <a:t> </a:t>
            </a:r>
            <a:r>
              <a:rPr kumimoji="1" lang="en-US" altLang="zh-CN" sz="2300" dirty="0" smtClean="0"/>
              <a:t>(UNIX</a:t>
            </a:r>
            <a:r>
              <a:rPr kumimoji="1" lang="zh-CN" altLang="en-US" sz="2300" dirty="0" smtClean="0"/>
              <a:t>下：</a:t>
            </a:r>
            <a:r>
              <a:rPr kumimoji="1" lang="en-US" altLang="zh-CN" sz="2300" dirty="0" smtClean="0">
                <a:solidFill>
                  <a:srgbClr val="FF9933"/>
                </a:solidFill>
              </a:rPr>
              <a:t>exit</a:t>
            </a:r>
            <a:r>
              <a:rPr kumimoji="1" lang="zh-CN" altLang="en-US" sz="2300" dirty="0" smtClean="0"/>
              <a:t>，</a:t>
            </a:r>
            <a:r>
              <a:rPr kumimoji="1" lang="en-US" altLang="zh-CN" sz="2300" dirty="0" smtClean="0"/>
              <a:t>Windows</a:t>
            </a:r>
            <a:r>
              <a:rPr kumimoji="1" lang="zh-CN" altLang="en-US" sz="2300" dirty="0" smtClean="0"/>
              <a:t>下：</a:t>
            </a:r>
            <a:r>
              <a:rPr kumimoji="1" lang="en-US" altLang="zh-CN" sz="2300" dirty="0" err="1">
                <a:solidFill>
                  <a:srgbClr val="FF9933"/>
                </a:solidFill>
              </a:rPr>
              <a:t>ExitProcess</a:t>
            </a:r>
            <a:r>
              <a:rPr kumimoji="1" lang="en-US" altLang="zh-CN" sz="2300" dirty="0" smtClean="0"/>
              <a:t>)</a:t>
            </a:r>
            <a:r>
              <a:rPr kumimoji="1" lang="zh-CN" altLang="en-US" sz="2300" dirty="0" smtClean="0"/>
              <a:t>来</a:t>
            </a:r>
            <a:r>
              <a:rPr kumimoji="1" lang="zh-CN" altLang="en-US" sz="2300" b="1" u="sng" dirty="0">
                <a:solidFill>
                  <a:srgbClr val="FFFF00"/>
                </a:solidFill>
              </a:rPr>
              <a:t>通知</a:t>
            </a:r>
            <a:r>
              <a:rPr kumimoji="1" lang="en-US" altLang="zh-CN" sz="2300" b="1" u="sng" dirty="0">
                <a:solidFill>
                  <a:srgbClr val="FFFF00"/>
                </a:solidFill>
              </a:rPr>
              <a:t>OS</a:t>
            </a:r>
            <a:r>
              <a:rPr kumimoji="1" lang="zh-CN" altLang="en-US" sz="2300" dirty="0" smtClean="0"/>
              <a:t>工作已完成；</a:t>
            </a:r>
            <a:r>
              <a:rPr kumimoji="1" lang="en-US" altLang="zh-CN" sz="2300" u="sng" dirty="0"/>
              <a:t>Office</a:t>
            </a:r>
            <a:r>
              <a:rPr kumimoji="1" lang="zh-CN" altLang="en-US" sz="2300" u="sng" dirty="0"/>
              <a:t>、浏览器等</a:t>
            </a:r>
            <a:r>
              <a:rPr kumimoji="1" lang="zh-CN" altLang="en-US" sz="2300" b="1" u="sng" dirty="0"/>
              <a:t>窗口软</a:t>
            </a:r>
            <a:r>
              <a:rPr kumimoji="1" lang="zh-CN" altLang="en-US" sz="2300" b="1" u="sng" dirty="0" smtClean="0"/>
              <a:t>件</a:t>
            </a:r>
            <a:r>
              <a:rPr kumimoji="1" lang="zh-CN" altLang="en-US" sz="2300" dirty="0" smtClean="0"/>
              <a:t>可以</a:t>
            </a:r>
            <a:r>
              <a:rPr kumimoji="1" lang="zh-CN" altLang="en-US" sz="2300" b="1" u="sng" dirty="0" smtClean="0">
                <a:solidFill>
                  <a:srgbClr val="FFFF00"/>
                </a:solidFill>
              </a:rPr>
              <a:t>关闭</a:t>
            </a:r>
            <a:r>
              <a:rPr kumimoji="1" lang="zh-CN" altLang="en-US" sz="2300" b="1" u="sng" dirty="0">
                <a:solidFill>
                  <a:srgbClr val="FFFF00"/>
                </a:solidFill>
              </a:rPr>
              <a:t>窗</a:t>
            </a:r>
            <a:r>
              <a:rPr kumimoji="1" lang="zh-CN" altLang="en-US" sz="2300" b="1" u="sng" dirty="0" smtClean="0">
                <a:solidFill>
                  <a:srgbClr val="FFFF00"/>
                </a:solidFill>
              </a:rPr>
              <a:t>口</a:t>
            </a:r>
            <a:r>
              <a:rPr kumimoji="1" lang="en-US" altLang="zh-CN" sz="2300" b="1" u="sng" baseline="30000" dirty="0" smtClean="0">
                <a:solidFill>
                  <a:schemeClr val="tx2"/>
                </a:solidFill>
              </a:rPr>
              <a:t>a</a:t>
            </a:r>
            <a:r>
              <a:rPr kumimoji="1" lang="zh-CN" altLang="en-US" sz="2300" dirty="0" smtClean="0"/>
              <a:t>来终止进程；</a:t>
            </a:r>
            <a:r>
              <a:rPr kumimoji="1" lang="zh-CN" altLang="en-US" sz="2300" b="1" u="sng" dirty="0"/>
              <a:t>用户程</a:t>
            </a:r>
            <a:r>
              <a:rPr kumimoji="1" lang="zh-CN" altLang="en-US" sz="2300" b="1" u="sng" dirty="0" smtClean="0"/>
              <a:t>序</a:t>
            </a:r>
            <a:r>
              <a:rPr kumimoji="1" lang="zh-CN" altLang="en-US" sz="2300" dirty="0" smtClean="0"/>
              <a:t>可在程序中加入</a:t>
            </a:r>
            <a:r>
              <a:rPr kumimoji="1" lang="zh-CN" altLang="en-US" sz="2300" b="1" u="sng" dirty="0">
                <a:solidFill>
                  <a:srgbClr val="FFFF00"/>
                </a:solidFill>
              </a:rPr>
              <a:t>相关语</a:t>
            </a:r>
            <a:r>
              <a:rPr kumimoji="1" lang="zh-CN" altLang="en-US" sz="2300" b="1" u="sng" dirty="0" smtClean="0">
                <a:solidFill>
                  <a:srgbClr val="FFFF00"/>
                </a:solidFill>
              </a:rPr>
              <a:t>句</a:t>
            </a:r>
            <a:r>
              <a:rPr kumimoji="1" lang="en-US" altLang="zh-CN" sz="2300" b="1" u="sng" baseline="30000" dirty="0" smtClean="0">
                <a:solidFill>
                  <a:schemeClr val="tx2"/>
                </a:solidFill>
              </a:rPr>
              <a:t>b</a:t>
            </a:r>
            <a:r>
              <a:rPr kumimoji="1" lang="zh-CN" altLang="en-US" sz="2300" dirty="0" smtClean="0"/>
              <a:t>结束进程运行。</a:t>
            </a:r>
            <a:endParaRPr kumimoji="1" lang="en-US" altLang="zh-CN" sz="2300" dirty="0" smtClean="0"/>
          </a:p>
          <a:p>
            <a:pPr marL="80963" indent="180975">
              <a:lnSpc>
                <a:spcPct val="110000"/>
              </a:lnSpc>
              <a:buNone/>
              <a:defRPr/>
            </a:pPr>
            <a:r>
              <a:rPr kumimoji="1" lang="zh-CN" altLang="en-US" sz="2300" dirty="0" smtClean="0"/>
              <a:t>第二种情况：例如，由</a:t>
            </a:r>
            <a:r>
              <a:rPr kumimoji="1" lang="zh-CN" altLang="en-US" sz="2300" b="1" u="sng" dirty="0">
                <a:solidFill>
                  <a:schemeClr val="tx2"/>
                </a:solidFill>
              </a:rPr>
              <a:t>用</a:t>
            </a:r>
            <a:r>
              <a:rPr kumimoji="1" lang="zh-CN" altLang="en-US" sz="2300" b="1" u="sng" dirty="0" smtClean="0">
                <a:solidFill>
                  <a:schemeClr val="tx2"/>
                </a:solidFill>
              </a:rPr>
              <a:t>户</a:t>
            </a:r>
            <a:r>
              <a:rPr kumimoji="1" lang="en-US" altLang="zh-CN" sz="2300" b="1" u="sng" baseline="30000" dirty="0" smtClean="0">
                <a:solidFill>
                  <a:schemeClr val="tx2"/>
                </a:solidFill>
              </a:rPr>
              <a:t>b</a:t>
            </a:r>
            <a:r>
              <a:rPr kumimoji="1" lang="zh-CN" altLang="en-US" sz="2300" b="1" u="sng" dirty="0" smtClean="0">
                <a:solidFill>
                  <a:srgbClr val="F8C024"/>
                </a:solidFill>
              </a:rPr>
              <a:t>引起</a:t>
            </a:r>
            <a:r>
              <a:rPr kumimoji="1" lang="zh-CN" altLang="en-US" sz="2300" b="1" u="sng" dirty="0">
                <a:solidFill>
                  <a:srgbClr val="F8C024"/>
                </a:solidFill>
              </a:rPr>
              <a:t>了</a:t>
            </a:r>
            <a:r>
              <a:rPr kumimoji="1" lang="zh-CN" altLang="en-US" sz="2300" b="1" u="sng" dirty="0" smtClean="0">
                <a:solidFill>
                  <a:srgbClr val="F8C024"/>
                </a:solidFill>
              </a:rPr>
              <a:t>错误</a:t>
            </a:r>
            <a:r>
              <a:rPr kumimoji="1" lang="zh-CN" altLang="en-US" sz="2300" dirty="0"/>
              <a:t>（</a:t>
            </a:r>
            <a:r>
              <a:rPr kumimoji="1" lang="zh-CN" altLang="en-US" sz="2300" dirty="0" smtClean="0"/>
              <a:t>例 当要编译</a:t>
            </a:r>
            <a:r>
              <a:rPr kumimoji="1" lang="en-US" altLang="zh-CN" sz="2300" dirty="0" err="1" smtClean="0"/>
              <a:t>hello.c</a:t>
            </a:r>
            <a:r>
              <a:rPr kumimoji="1" lang="zh-CN" altLang="en-US" sz="2300" dirty="0" smtClean="0"/>
              <a:t>程序时，</a:t>
            </a:r>
            <a:r>
              <a:rPr kumimoji="1" lang="zh-CN" altLang="en-US" sz="2300" u="sng" dirty="0" smtClean="0"/>
              <a:t>给出命令</a:t>
            </a:r>
            <a:r>
              <a:rPr kumimoji="1" lang="en-US" altLang="zh-CN" sz="2300" b="1" u="sng" baseline="30000" dirty="0" smtClean="0"/>
              <a:t>1</a:t>
            </a:r>
            <a:r>
              <a:rPr kumimoji="1" lang="zh-CN" altLang="en-US" sz="2300" u="sng" dirty="0" smtClean="0"/>
              <a:t> </a:t>
            </a:r>
            <a:r>
              <a:rPr kumimoji="1" lang="en-US" altLang="zh-CN" sz="2300" u="sng" dirty="0" smtClean="0"/>
              <a:t>cc </a:t>
            </a:r>
            <a:r>
              <a:rPr kumimoji="1" lang="en-US" altLang="zh-CN" sz="2300" u="sng" dirty="0" err="1" smtClean="0"/>
              <a:t>hello.c</a:t>
            </a:r>
            <a:r>
              <a:rPr kumimoji="1" lang="zh-CN" altLang="en-US" sz="2300" u="sng" dirty="0" smtClean="0"/>
              <a:t>，</a:t>
            </a:r>
            <a:r>
              <a:rPr kumimoji="1" lang="zh-CN" altLang="en-US" sz="2300" u="sng" dirty="0" smtClean="0">
                <a:solidFill>
                  <a:schemeClr val="tx2"/>
                </a:solidFill>
              </a:rPr>
              <a:t>若</a:t>
            </a:r>
            <a:r>
              <a:rPr kumimoji="1" lang="en-US" altLang="zh-CN" sz="2300" u="sng" dirty="0" err="1" smtClean="0">
                <a:solidFill>
                  <a:schemeClr val="tx2"/>
                </a:solidFill>
              </a:rPr>
              <a:t>hello.c</a:t>
            </a:r>
            <a:r>
              <a:rPr kumimoji="1" lang="zh-CN" altLang="en-US" sz="2300" u="sng" dirty="0" smtClean="0">
                <a:solidFill>
                  <a:schemeClr val="tx2"/>
                </a:solidFill>
              </a:rPr>
              <a:t>不存在</a:t>
            </a:r>
            <a:r>
              <a:rPr kumimoji="1" lang="zh-CN" altLang="en-US" sz="2300" u="sng" dirty="0" smtClean="0"/>
              <a:t>，</a:t>
            </a:r>
            <a:r>
              <a:rPr kumimoji="1" lang="zh-CN" altLang="en-US" sz="2300" dirty="0" smtClean="0"/>
              <a:t>编译</a:t>
            </a:r>
            <a:r>
              <a:rPr kumimoji="1" lang="zh-CN" altLang="en-US" sz="2300" dirty="0"/>
              <a:t>程序会</a:t>
            </a:r>
            <a:r>
              <a:rPr kumimoji="1" lang="zh-CN" altLang="en-US" sz="2300" b="1" u="sng" dirty="0">
                <a:solidFill>
                  <a:srgbClr val="FFFF00"/>
                </a:solidFill>
              </a:rPr>
              <a:t>自动退出</a:t>
            </a:r>
            <a:r>
              <a:rPr kumimoji="1" lang="zh-CN" altLang="en-US" sz="2300" dirty="0" smtClean="0"/>
              <a:t>（例外：当编译器是交互式进程时：如</a:t>
            </a:r>
            <a:r>
              <a:rPr kumimoji="1" lang="zh-CN" altLang="en-US" sz="2300" u="sng" dirty="0" smtClean="0"/>
              <a:t>窗口</a:t>
            </a:r>
            <a:r>
              <a:rPr kumimoji="1" lang="zh-CN" altLang="en-US" sz="2300" u="sng" dirty="0"/>
              <a:t>软</a:t>
            </a:r>
            <a:r>
              <a:rPr kumimoji="1" lang="zh-CN" altLang="en-US" sz="2300" u="sng" dirty="0" smtClean="0"/>
              <a:t>件</a:t>
            </a:r>
            <a:r>
              <a:rPr kumimoji="1" lang="zh-CN" altLang="en-US" sz="2300" dirty="0" smtClean="0"/>
              <a:t>，</a:t>
            </a:r>
            <a:r>
              <a:rPr kumimoji="1" lang="zh-CN" altLang="en-US" sz="2300" dirty="0"/>
              <a:t>编译器进</a:t>
            </a:r>
            <a:r>
              <a:rPr kumimoji="1" lang="zh-CN" altLang="en-US" sz="2300" dirty="0" smtClean="0"/>
              <a:t>程通常不退出，</a:t>
            </a:r>
            <a:r>
              <a:rPr kumimoji="1" lang="zh-CN" altLang="en-US" sz="2300" dirty="0"/>
              <a:t>可能是</a:t>
            </a:r>
            <a:r>
              <a:rPr kumimoji="1" lang="zh-CN" altLang="en-US" sz="2300" b="1" u="sng" dirty="0"/>
              <a:t>成本偏高</a:t>
            </a:r>
            <a:r>
              <a:rPr kumimoji="1" lang="zh-CN" altLang="en-US" sz="2300" dirty="0"/>
              <a:t>且为用户带来</a:t>
            </a:r>
            <a:r>
              <a:rPr kumimoji="1" lang="zh-CN" altLang="en-US" sz="2300" b="1" u="sng" dirty="0"/>
              <a:t>不便</a:t>
            </a:r>
            <a:r>
              <a:rPr kumimoji="1" lang="zh-CN" altLang="en-US" sz="2300" dirty="0"/>
              <a:t>的原因所</a:t>
            </a:r>
            <a:r>
              <a:rPr kumimoji="1" lang="zh-CN" altLang="en-US" sz="2300" dirty="0" smtClean="0"/>
              <a:t>致</a:t>
            </a:r>
            <a:r>
              <a:rPr kumimoji="1" lang="en-US" altLang="zh-CN" sz="2300" dirty="0" smtClean="0"/>
              <a:t>)</a:t>
            </a:r>
            <a:r>
              <a:rPr kumimoji="1" lang="zh-CN" altLang="en-US" sz="2300" dirty="0" smtClean="0"/>
              <a:t>。</a:t>
            </a:r>
            <a:endParaRPr kumimoji="1" lang="zh-CN" altLang="en-US" sz="2300" dirty="0"/>
          </a:p>
        </p:txBody>
      </p:sp>
      <p:sp>
        <p:nvSpPr>
          <p:cNvPr id="44035" name="日期占位符 3"/>
          <p:cNvSpPr>
            <a:spLocks noGrp="1"/>
          </p:cNvSpPr>
          <p:nvPr>
            <p:ph type="dt" sz="quarter" idx="10"/>
          </p:nvPr>
        </p:nvSpPr>
        <p:spPr>
          <a:xfrm>
            <a:off x="323528" y="6453336"/>
            <a:ext cx="2289175" cy="3401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7B274F53-8359-4274-81E1-8A7FB0160F5D}" type="datetime8">
              <a:rPr kumimoji="0" lang="zh-CN" altLang="en-US" sz="1400" smtClean="0"/>
              <a:t>2022年3月16日12时44分</a:t>
            </a:fld>
            <a:endParaRPr kumimoji="0" lang="en-US" altLang="zh-CN" sz="1400" dirty="0" smtClean="0"/>
          </a:p>
        </p:txBody>
      </p:sp>
      <p:sp>
        <p:nvSpPr>
          <p:cNvPr id="44036" name="灯片编号占位符 4"/>
          <p:cNvSpPr>
            <a:spLocks noGrp="1"/>
          </p:cNvSpPr>
          <p:nvPr>
            <p:ph type="sldNum" sz="quarter" idx="12"/>
          </p:nvPr>
        </p:nvSpPr>
        <p:spPr>
          <a:xfrm>
            <a:off x="6588224" y="6525344"/>
            <a:ext cx="2289175" cy="268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spTree>
  </p:cSld>
  <p:clrMapOvr>
    <a:masterClrMapping/>
  </p:clrMapOvr>
  <p:transition>
    <p:pull dir="rd"/>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F2FE942-2CFB-4E17-8180-9ADC62070B76}" type="datetime8">
              <a:rPr kumimoji="0" lang="zh-CN" altLang="en-US" sz="1400" smtClean="0"/>
              <a:t>2022年3月16日12时44分</a:t>
            </a:fld>
            <a:endParaRPr kumimoji="0" lang="en-US" altLang="zh-CN" sz="1400" smtClean="0"/>
          </a:p>
        </p:txBody>
      </p:sp>
      <p:sp>
        <p:nvSpPr>
          <p:cNvPr id="1679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8" name="Rectangle 2"/>
          <p:cNvSpPr txBox="1">
            <a:spLocks noChangeArrowheads="1"/>
          </p:cNvSpPr>
          <p:nvPr/>
        </p:nvSpPr>
        <p:spPr bwMode="auto">
          <a:xfrm>
            <a:off x="443938" y="116632"/>
            <a:ext cx="8207375"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eaLnBrk="1" hangingPunct="1">
              <a:lnSpc>
                <a:spcPct val="115000"/>
              </a:lnSpc>
              <a:spcBef>
                <a:spcPts val="100"/>
              </a:spcBef>
              <a:buClrTx/>
              <a:buSzTx/>
            </a:pPr>
            <a:r>
              <a:rPr kumimoji="0" lang="zh-CN" altLang="en-US" kern="0" dirty="0" smtClean="0">
                <a:solidFill>
                  <a:schemeClr val="tx1"/>
                </a:solidFill>
                <a:latin typeface="Times New Roman"/>
              </a:rPr>
              <a:t>    目</a:t>
            </a:r>
            <a:r>
              <a:rPr kumimoji="0" lang="zh-CN" altLang="en-US" kern="0" dirty="0">
                <a:solidFill>
                  <a:schemeClr val="tx1"/>
                </a:solidFill>
                <a:latin typeface="Times New Roman"/>
              </a:rPr>
              <a:t>前，有四大类高级通信方</a:t>
            </a:r>
            <a:r>
              <a:rPr kumimoji="0" lang="zh-CN" altLang="en-US" kern="0" dirty="0" smtClean="0">
                <a:solidFill>
                  <a:schemeClr val="tx1"/>
                </a:solidFill>
                <a:latin typeface="Times New Roman"/>
              </a:rPr>
              <a:t>式（</a:t>
            </a:r>
            <a:r>
              <a:rPr kumimoji="0" lang="zh-CN" altLang="en-US" b="1" kern="0" dirty="0" smtClean="0">
                <a:latin typeface="Times New Roman"/>
              </a:rPr>
              <a:t>参考书见</a:t>
            </a:r>
            <a:r>
              <a:rPr kumimoji="0" lang="en-US" altLang="zh-CN" b="1" kern="0" dirty="0" smtClean="0">
                <a:latin typeface="Times New Roman"/>
              </a:rPr>
              <a:t>Q</a:t>
            </a:r>
            <a:r>
              <a:rPr kumimoji="0" lang="zh-CN" altLang="en-US" b="1" kern="0" dirty="0" smtClean="0">
                <a:latin typeface="Times New Roman"/>
              </a:rPr>
              <a:t>群）</a:t>
            </a:r>
            <a:r>
              <a:rPr kumimoji="0" lang="zh-CN" altLang="en-US" kern="0" dirty="0" smtClean="0">
                <a:solidFill>
                  <a:schemeClr val="tx1"/>
                </a:solidFill>
                <a:latin typeface="Times New Roman"/>
              </a:rPr>
              <a:t>：</a:t>
            </a:r>
            <a:endParaRPr kumimoji="0" lang="en-US" altLang="zh-CN" kern="0" dirty="0" smtClean="0">
              <a:solidFill>
                <a:schemeClr val="tx1"/>
              </a:solidFill>
              <a:latin typeface="Times New Roman"/>
            </a:endParaRPr>
          </a:p>
          <a:p>
            <a:pPr eaLnBrk="1" hangingPunct="1">
              <a:lnSpc>
                <a:spcPct val="115000"/>
              </a:lnSpc>
              <a:spcBef>
                <a:spcPts val="100"/>
              </a:spcBef>
              <a:buClrTx/>
              <a:buSzTx/>
            </a:pPr>
            <a:r>
              <a:rPr kumimoji="0" lang="en-US" altLang="zh-CN" sz="2300" kern="0" dirty="0" smtClean="0">
                <a:solidFill>
                  <a:schemeClr val="tx1"/>
                </a:solidFill>
                <a:latin typeface="Times New Roman"/>
                <a:ea typeface="黑体" pitchFamily="2" charset="-122"/>
              </a:rPr>
              <a:t>    </a:t>
            </a:r>
            <a:r>
              <a:rPr kumimoji="0" lang="en-US" altLang="zh-CN" sz="2300" kern="0" dirty="0" smtClean="0">
                <a:solidFill>
                  <a:schemeClr val="tx1"/>
                </a:solidFill>
                <a:latin typeface="华文宋体"/>
                <a:ea typeface="华文宋体"/>
              </a:rPr>
              <a:t>① </a:t>
            </a:r>
            <a:r>
              <a:rPr kumimoji="0" lang="zh-CN" altLang="en-US" sz="2300" kern="0" dirty="0" smtClean="0">
                <a:solidFill>
                  <a:schemeClr val="tx1"/>
                </a:solidFill>
                <a:latin typeface="黑体" pitchFamily="2" charset="-122"/>
                <a:ea typeface="黑体" pitchFamily="2" charset="-122"/>
              </a:rPr>
              <a:t>共</a:t>
            </a:r>
            <a:r>
              <a:rPr kumimoji="0" lang="zh-CN" altLang="en-US" sz="2300" kern="0" dirty="0">
                <a:solidFill>
                  <a:schemeClr val="tx1"/>
                </a:solidFill>
                <a:latin typeface="黑体" pitchFamily="2" charset="-122"/>
                <a:ea typeface="黑体" pitchFamily="2" charset="-122"/>
              </a:rPr>
              <a:t>享存储器系</a:t>
            </a:r>
            <a:r>
              <a:rPr kumimoji="0" lang="zh-CN" altLang="en-US" sz="2300" kern="0" dirty="0" smtClean="0">
                <a:solidFill>
                  <a:schemeClr val="tx1"/>
                </a:solidFill>
                <a:latin typeface="黑体" pitchFamily="2" charset="-122"/>
                <a:ea typeface="黑体" pitchFamily="2" charset="-122"/>
              </a:rPr>
              <a:t>统、 </a:t>
            </a:r>
            <a:r>
              <a:rPr kumimoji="0" lang="en-US" altLang="zh-CN" sz="2300" kern="0" dirty="0" smtClean="0">
                <a:solidFill>
                  <a:schemeClr val="tx1"/>
                </a:solidFill>
                <a:latin typeface="华文宋体"/>
                <a:ea typeface="华文宋体"/>
              </a:rPr>
              <a:t>② </a:t>
            </a:r>
            <a:r>
              <a:rPr kumimoji="0" lang="zh-CN" altLang="en-US" sz="2300" kern="0" dirty="0" smtClean="0">
                <a:solidFill>
                  <a:schemeClr val="tx1"/>
                </a:solidFill>
                <a:latin typeface="黑体" pitchFamily="2" charset="-122"/>
                <a:ea typeface="黑体" pitchFamily="2" charset="-122"/>
              </a:rPr>
              <a:t>管道通</a:t>
            </a:r>
            <a:r>
              <a:rPr kumimoji="0" lang="zh-CN" altLang="en-US" sz="2300" kern="0" dirty="0">
                <a:solidFill>
                  <a:schemeClr val="tx1"/>
                </a:solidFill>
                <a:latin typeface="黑体" pitchFamily="2" charset="-122"/>
                <a:ea typeface="黑体" pitchFamily="2" charset="-122"/>
              </a:rPr>
              <a:t>信系统</a:t>
            </a:r>
            <a:r>
              <a:rPr kumimoji="0" lang="zh-CN" altLang="en-US" sz="2300" kern="0" dirty="0" smtClean="0">
                <a:solidFill>
                  <a:schemeClr val="tx1"/>
                </a:solidFill>
                <a:latin typeface="黑体" pitchFamily="2" charset="-122"/>
                <a:ea typeface="黑体" pitchFamily="2" charset="-122"/>
              </a:rPr>
              <a:t>、</a:t>
            </a:r>
            <a:r>
              <a:rPr kumimoji="0" lang="en-US" altLang="zh-CN" sz="2300" kern="0" dirty="0" smtClean="0">
                <a:solidFill>
                  <a:schemeClr val="tx1"/>
                </a:solidFill>
                <a:latin typeface="华文宋体"/>
                <a:ea typeface="华文宋体"/>
              </a:rPr>
              <a:t>③ </a:t>
            </a:r>
            <a:r>
              <a:rPr kumimoji="0" lang="zh-CN" altLang="en-US" sz="2300" kern="0" dirty="0" smtClean="0">
                <a:solidFill>
                  <a:schemeClr val="tx1"/>
                </a:solidFill>
                <a:latin typeface="黑体" pitchFamily="2" charset="-122"/>
                <a:ea typeface="黑体" pitchFamily="2" charset="-122"/>
              </a:rPr>
              <a:t>消</a:t>
            </a:r>
            <a:r>
              <a:rPr kumimoji="0" lang="zh-CN" altLang="en-US" sz="2300" kern="0" dirty="0">
                <a:solidFill>
                  <a:schemeClr val="tx1"/>
                </a:solidFill>
                <a:latin typeface="黑体" pitchFamily="2" charset="-122"/>
                <a:ea typeface="黑体" pitchFamily="2" charset="-122"/>
              </a:rPr>
              <a:t>息传递系统</a:t>
            </a:r>
            <a:r>
              <a:rPr kumimoji="0" lang="zh-CN" altLang="en-US" sz="2300" kern="0" dirty="0" smtClean="0">
                <a:solidFill>
                  <a:schemeClr val="tx1"/>
                </a:solidFill>
                <a:latin typeface="黑体" pitchFamily="2" charset="-122"/>
                <a:ea typeface="黑体" pitchFamily="2" charset="-122"/>
              </a:rPr>
              <a:t>及</a:t>
            </a:r>
            <a:r>
              <a:rPr kumimoji="0" lang="en-US" altLang="zh-CN" sz="2300" kern="0" dirty="0">
                <a:solidFill>
                  <a:schemeClr val="tx1"/>
                </a:solidFill>
                <a:latin typeface="华文宋体"/>
                <a:ea typeface="华文宋体"/>
              </a:rPr>
              <a:t>④</a:t>
            </a:r>
            <a:r>
              <a:rPr kumimoji="0" lang="zh-CN" altLang="en-US" sz="2300" kern="0" dirty="0" smtClean="0">
                <a:solidFill>
                  <a:schemeClr val="tx1"/>
                </a:solidFill>
                <a:latin typeface="黑体" pitchFamily="2" charset="-122"/>
                <a:ea typeface="黑体" pitchFamily="2" charset="-122"/>
              </a:rPr>
              <a:t>客</a:t>
            </a:r>
            <a:r>
              <a:rPr kumimoji="0" lang="zh-CN" altLang="en-US" sz="2300" kern="0" dirty="0">
                <a:solidFill>
                  <a:schemeClr val="tx1"/>
                </a:solidFill>
                <a:latin typeface="黑体" pitchFamily="2" charset="-122"/>
                <a:ea typeface="黑体" pitchFamily="2" charset="-122"/>
              </a:rPr>
              <a:t>户</a:t>
            </a:r>
            <a:r>
              <a:rPr kumimoji="0" lang="en-US" altLang="zh-CN" sz="2300" kern="0" dirty="0">
                <a:solidFill>
                  <a:schemeClr val="tx1"/>
                </a:solidFill>
                <a:latin typeface="黑体" pitchFamily="2" charset="-122"/>
                <a:ea typeface="黑体" pitchFamily="2" charset="-122"/>
              </a:rPr>
              <a:t>-</a:t>
            </a:r>
            <a:r>
              <a:rPr kumimoji="0" lang="zh-CN" altLang="en-US" sz="2300" kern="0" dirty="0">
                <a:solidFill>
                  <a:schemeClr val="tx1"/>
                </a:solidFill>
                <a:latin typeface="黑体" pitchFamily="2" charset="-122"/>
                <a:ea typeface="黑体" pitchFamily="2" charset="-122"/>
              </a:rPr>
              <a:t>服务器系</a:t>
            </a:r>
            <a:r>
              <a:rPr kumimoji="0" lang="zh-CN" altLang="en-US" sz="2300" kern="0" dirty="0" smtClean="0">
                <a:solidFill>
                  <a:schemeClr val="tx1"/>
                </a:solidFill>
                <a:latin typeface="黑体" pitchFamily="2" charset="-122"/>
                <a:ea typeface="黑体" pitchFamily="2" charset="-122"/>
              </a:rPr>
              <a:t>统（了解）。</a:t>
            </a:r>
            <a:r>
              <a:rPr kumimoji="0" lang="zh-CN" altLang="en-US" sz="2300" b="1" kern="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50000" endA="300" endPos="50000" dist="29997" dir="5400000" sy="-100000" algn="bl" rotWithShape="0"/>
                </a:effectLst>
                <a:latin typeface="黑体" pitchFamily="2" charset="-122"/>
                <a:ea typeface="黑体" pitchFamily="2" charset="-122"/>
              </a:rPr>
              <a:t>前</a:t>
            </a:r>
            <a:r>
              <a:rPr kumimoji="0" lang="en-US" altLang="zh-CN" sz="2300" b="1" kern="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50000" endA="300" endPos="50000" dist="29997" dir="5400000" sy="-100000" algn="bl" rotWithShape="0"/>
                </a:effectLst>
                <a:latin typeface="黑体" pitchFamily="2" charset="-122"/>
                <a:ea typeface="黑体" pitchFamily="2" charset="-122"/>
              </a:rPr>
              <a:t>3</a:t>
            </a:r>
            <a:r>
              <a:rPr kumimoji="0" lang="zh-CN" altLang="en-US" sz="2300" b="1" kern="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50000" endA="300" endPos="50000" dist="29997" dir="5400000" sy="-100000" algn="bl" rotWithShape="0"/>
                </a:effectLst>
                <a:latin typeface="黑体" pitchFamily="2" charset="-122"/>
                <a:ea typeface="黑体" pitchFamily="2" charset="-122"/>
              </a:rPr>
              <a:t>个是实验内容</a:t>
            </a:r>
            <a:r>
              <a:rPr kumimoji="0" lang="zh-CN" altLang="en-US" sz="2300" kern="0" dirty="0" smtClean="0">
                <a:solidFill>
                  <a:schemeClr val="tx1"/>
                </a:solidFill>
                <a:latin typeface="黑体" pitchFamily="2" charset="-122"/>
                <a:ea typeface="黑体" pitchFamily="2" charset="-122"/>
              </a:rPr>
              <a:t>。</a:t>
            </a:r>
            <a:endParaRPr kumimoji="0" lang="zh-CN" altLang="en-US" sz="2300" kern="0" dirty="0">
              <a:solidFill>
                <a:schemeClr val="tx1"/>
              </a:solidFill>
              <a:latin typeface="黑体" pitchFamily="2" charset="-122"/>
              <a:ea typeface="黑体" pitchFamily="2" charset="-122"/>
            </a:endParaRPr>
          </a:p>
          <a:p>
            <a:pPr marL="0" marR="0" lvl="0" indent="0" algn="l" defTabSz="914400" rtl="0" eaLnBrk="1" fontAlgn="base" latinLnBrk="0" hangingPunct="1">
              <a:lnSpc>
                <a:spcPct val="115000"/>
              </a:lnSpc>
              <a:spcBef>
                <a:spcPts val="100"/>
              </a:spcBef>
              <a:spcAft>
                <a:spcPct val="0"/>
              </a:spcAft>
              <a:buClrTx/>
              <a:buSzTx/>
              <a:buFontTx/>
              <a:buNone/>
              <a:tabLst/>
              <a:defRPr/>
            </a:pP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2.6.1</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进程通信的类型</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共享存储器系统</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(Shared-Memory System)</a:t>
            </a:r>
            <a:b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在共享存储器系统中，相互通信的进程</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共享某些数据结构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或</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共享存储区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，进程之间能够</a:t>
            </a:r>
            <a:r>
              <a:rPr kumimoji="0" lang="zh-CN" altLang="en-US" sz="2400" b="0" i="0" u="none" strike="noStrike" kern="0" cap="none" spc="0" normalizeH="0" baseline="0" noProof="0" dirty="0" smtClean="0">
                <a:ln>
                  <a:noFill/>
                </a:ln>
                <a:effectLst/>
                <a:uLnTx/>
                <a:uFillTx/>
                <a:latin typeface="Times New Roman"/>
                <a:ea typeface="宋体"/>
                <a:cs typeface="+mj-cs"/>
              </a:rPr>
              <a:t>通过这些空间</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进行通信。据此，又可把它们分成以下两种类型：</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基于</a:t>
            </a:r>
            <a:r>
              <a:rPr kumimoji="0" lang="zh-CN" altLang="en-US" sz="2400" b="1" i="0" u="sng" strike="noStrike" kern="0" cap="none" spc="0" normalizeH="0" baseline="0" noProof="0" dirty="0" smtClean="0">
                <a:ln>
                  <a:noFill/>
                </a:ln>
                <a:effectLst/>
                <a:uLnTx/>
                <a:uFillTx/>
                <a:latin typeface="Times New Roman"/>
                <a:ea typeface="宋体"/>
                <a:cs typeface="+mj-cs"/>
              </a:rPr>
              <a:t>共享数据结构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的通信方式。</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15000"/>
              </a:lnSpc>
              <a:spcBef>
                <a:spcPts val="300"/>
              </a:spcBef>
              <a:buClrTx/>
              <a:buSzTx/>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kern="0" dirty="0" smtClean="0">
                <a:solidFill>
                  <a:schemeClr val="tx1"/>
                </a:solidFill>
                <a:latin typeface="Times New Roman"/>
                <a:ea typeface="宋体"/>
              </a:rPr>
              <a:t>如生产者</a:t>
            </a:r>
            <a:r>
              <a:rPr kumimoji="0" lang="en-US" altLang="zh-CN" kern="0" dirty="0" smtClean="0">
                <a:solidFill>
                  <a:schemeClr val="tx1"/>
                </a:solidFill>
                <a:latin typeface="Times New Roman"/>
                <a:ea typeface="宋体"/>
              </a:rPr>
              <a:t>-</a:t>
            </a:r>
            <a:r>
              <a:rPr kumimoji="0" lang="zh-CN" altLang="en-US" kern="0" dirty="0">
                <a:solidFill>
                  <a:schemeClr val="tx1"/>
                </a:solidFill>
                <a:latin typeface="Times New Roman"/>
                <a:ea typeface="宋体"/>
              </a:rPr>
              <a:t>消</a:t>
            </a:r>
            <a:r>
              <a:rPr kumimoji="0" lang="zh-CN" altLang="en-US" kern="0" dirty="0" smtClean="0">
                <a:solidFill>
                  <a:schemeClr val="tx1"/>
                </a:solidFill>
                <a:latin typeface="Times New Roman"/>
                <a:ea typeface="宋体"/>
              </a:rPr>
              <a:t>费者</a:t>
            </a:r>
            <a:r>
              <a:rPr kumimoji="0" lang="zh-CN" altLang="en-US" kern="0" dirty="0">
                <a:solidFill>
                  <a:schemeClr val="tx1"/>
                </a:solidFill>
                <a:latin typeface="Times New Roman"/>
                <a:ea typeface="宋体"/>
              </a:rPr>
              <a:t>问</a:t>
            </a:r>
            <a:r>
              <a:rPr kumimoji="0" lang="zh-CN" altLang="en-US" kern="0" dirty="0" smtClean="0">
                <a:solidFill>
                  <a:schemeClr val="tx1"/>
                </a:solidFill>
                <a:latin typeface="Times New Roman"/>
                <a:ea typeface="宋体"/>
              </a:rPr>
              <a:t>题，</a:t>
            </a:r>
            <a:r>
              <a:rPr kumimoji="0" lang="zh-CN" altLang="en-US" kern="0" dirty="0">
                <a:solidFill>
                  <a:schemeClr val="tx1"/>
                </a:solidFill>
                <a:latin typeface="Times New Roman"/>
              </a:rPr>
              <a:t>由</a:t>
            </a:r>
            <a:r>
              <a:rPr kumimoji="0" lang="zh-CN" altLang="en-US" kern="0" dirty="0">
                <a:latin typeface="Times New Roman"/>
              </a:rPr>
              <a:t>程序</a:t>
            </a:r>
            <a:r>
              <a:rPr kumimoji="0" lang="zh-CN" altLang="en-US" kern="0" dirty="0" smtClean="0">
                <a:latin typeface="Times New Roman"/>
              </a:rPr>
              <a:t>员</a:t>
            </a:r>
            <a:r>
              <a:rPr kumimoji="0" lang="zh-CN" altLang="en-US" u="sng" kern="0" dirty="0" smtClean="0">
                <a:solidFill>
                  <a:schemeClr val="tx1"/>
                </a:solidFill>
                <a:latin typeface="Times New Roman"/>
              </a:rPr>
              <a:t>设置</a:t>
            </a:r>
            <a:r>
              <a:rPr kumimoji="0" lang="zh-CN" altLang="en-US" u="sng" kern="0" dirty="0" smtClean="0">
                <a:latin typeface="Times New Roman"/>
                <a:ea typeface="宋体"/>
              </a:rPr>
              <a:t>公共的</a:t>
            </a:r>
            <a:r>
              <a:rPr kumimoji="0" lang="zh-CN" altLang="en-US" u="sng" kern="0" dirty="0" smtClean="0">
                <a:solidFill>
                  <a:schemeClr val="tx1"/>
                </a:solidFill>
                <a:latin typeface="Times New Roman"/>
                <a:ea typeface="宋体"/>
              </a:rPr>
              <a:t>数据结构</a:t>
            </a:r>
            <a:r>
              <a:rPr kumimoji="0" lang="en-US" altLang="zh-CN" kern="0" dirty="0" smtClean="0">
                <a:solidFill>
                  <a:schemeClr val="tx1"/>
                </a:solidFill>
                <a:latin typeface="Times New Roman"/>
                <a:ea typeface="宋体"/>
              </a:rPr>
              <a:t>(</a:t>
            </a:r>
            <a:r>
              <a:rPr kumimoji="0" lang="zh-CN" altLang="en-US" kern="0" dirty="0" smtClean="0">
                <a:solidFill>
                  <a:schemeClr val="tx1"/>
                </a:solidFill>
                <a:latin typeface="Times New Roman"/>
                <a:ea typeface="宋体"/>
              </a:rPr>
              <a:t>如缓冲池</a:t>
            </a:r>
            <a:r>
              <a:rPr kumimoji="0" lang="en-US" altLang="zh-CN" kern="0" dirty="0" smtClean="0">
                <a:solidFill>
                  <a:schemeClr val="tx1"/>
                </a:solidFill>
                <a:latin typeface="Times New Roman"/>
              </a:rPr>
              <a:t>)</a:t>
            </a:r>
            <a:r>
              <a:rPr kumimoji="0" lang="zh-CN" altLang="en-US" kern="0" dirty="0" smtClean="0">
                <a:solidFill>
                  <a:schemeClr val="tx1"/>
                </a:solidFill>
                <a:latin typeface="Times New Roman"/>
              </a:rPr>
              <a:t>并</a:t>
            </a:r>
            <a:r>
              <a:rPr kumimoji="0" lang="zh-CN" altLang="en-US" u="sng" kern="0" dirty="0" smtClean="0">
                <a:solidFill>
                  <a:schemeClr val="tx1"/>
                </a:solidFill>
                <a:latin typeface="Times New Roman"/>
              </a:rPr>
              <a:t>管理进程同步</a:t>
            </a:r>
            <a:r>
              <a:rPr kumimoji="0" lang="zh-CN" altLang="en-US" kern="0" dirty="0" smtClean="0">
                <a:solidFill>
                  <a:schemeClr val="tx1"/>
                </a:solidFill>
                <a:latin typeface="Times New Roman"/>
              </a:rPr>
              <a:t>等问题。</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基于</a:t>
            </a:r>
            <a:r>
              <a:rPr kumimoji="0" lang="zh-CN" altLang="en-US" sz="2400" b="1" i="0" u="sng" strike="noStrike" kern="0" cap="none" spc="0" normalizeH="0" baseline="0" noProof="0" dirty="0" smtClean="0">
                <a:ln>
                  <a:noFill/>
                </a:ln>
                <a:effectLst/>
                <a:uLnTx/>
                <a:uFillTx/>
                <a:latin typeface="Times New Roman"/>
                <a:ea typeface="宋体"/>
                <a:cs typeface="+mj-cs"/>
              </a:rPr>
              <a:t>共享存储区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的通信方式。</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15000"/>
              </a:lnSpc>
              <a:spcBef>
                <a:spcPts val="300"/>
              </a:spcBef>
              <a:buClrTx/>
              <a:buSzTx/>
            </a:pP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为传输</a:t>
            </a:r>
            <a:r>
              <a:rPr kumimoji="0" lang="zh-CN" altLang="en-US" sz="2400" b="1" i="0" u="sng" strike="noStrike" kern="0" cap="none" spc="0" normalizeH="0" baseline="0" noProof="0" dirty="0" smtClean="0">
                <a:ln>
                  <a:noFill/>
                </a:ln>
                <a:effectLst/>
                <a:uLnTx/>
                <a:uFillTx/>
                <a:latin typeface="Times New Roman"/>
                <a:ea typeface="宋体"/>
                <a:cs typeface="+mj-cs"/>
              </a:rPr>
              <a:t>大量数据</a:t>
            </a:r>
            <a:r>
              <a:rPr kumimoji="0" lang="en-US" altLang="zh-CN" sz="2400" b="1" i="0" strike="noStrike" kern="0" cap="none" spc="0" normalizeH="0" baseline="30000" noProof="0" dirty="0" smtClean="0">
                <a:ln>
                  <a:noFill/>
                </a:ln>
                <a:effectLst/>
                <a:uLnTx/>
                <a:uFillTx/>
                <a:latin typeface="Times New Roman"/>
                <a:ea typeface="宋体"/>
                <a:cs typeface="+mj-cs"/>
              </a:rPr>
              <a:t>1</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，先</a:t>
            </a:r>
            <a:r>
              <a:rPr kumimoji="0" lang="zh-CN" altLang="en-US" sz="2400" b="0" i="0" u="sng" strike="noStrike" kern="0" cap="none" spc="0" normalizeH="0" baseline="0" noProof="0" dirty="0" smtClean="0">
                <a:ln>
                  <a:noFill/>
                </a:ln>
                <a:solidFill>
                  <a:schemeClr val="tx1"/>
                </a:solidFill>
                <a:effectLst/>
                <a:uLnTx/>
                <a:uFillTx/>
                <a:latin typeface="Times New Roman"/>
                <a:ea typeface="宋体"/>
              </a:rPr>
              <a:t>在内存中</a:t>
            </a:r>
            <a:r>
              <a:rPr kumimoji="0" lang="zh-CN" altLang="en-US" u="sng" kern="0" dirty="0">
                <a:solidFill>
                  <a:schemeClr val="tx1"/>
                </a:solidFill>
                <a:latin typeface="Times New Roman"/>
                <a:ea typeface="宋体"/>
              </a:rPr>
              <a:t>开</a:t>
            </a:r>
            <a:r>
              <a:rPr kumimoji="0" lang="zh-CN" altLang="en-US" u="sng" kern="0" dirty="0" smtClean="0">
                <a:solidFill>
                  <a:schemeClr val="tx1"/>
                </a:solidFill>
                <a:latin typeface="Times New Roman"/>
                <a:ea typeface="宋体"/>
              </a:rPr>
              <a:t>辟一块</a:t>
            </a:r>
            <a:r>
              <a:rPr kumimoji="0" lang="zh-CN" altLang="en-US" b="1" u="sng" kern="0" dirty="0">
                <a:latin typeface="Times New Roman"/>
                <a:ea typeface="宋体"/>
              </a:rPr>
              <a:t>共</a:t>
            </a:r>
            <a:r>
              <a:rPr kumimoji="0" lang="zh-CN" altLang="en-US" b="1" u="sng" kern="0" dirty="0" smtClean="0">
                <a:latin typeface="Times New Roman"/>
                <a:ea typeface="宋体"/>
              </a:rPr>
              <a:t>享</a:t>
            </a:r>
            <a:r>
              <a:rPr kumimoji="0" lang="zh-CN" altLang="en-US" b="1" u="sng" kern="0" dirty="0">
                <a:latin typeface="Times New Roman"/>
                <a:ea typeface="宋体"/>
              </a:rPr>
              <a:t>存</a:t>
            </a:r>
            <a:r>
              <a:rPr kumimoji="0" lang="zh-CN" altLang="en-US" b="1" u="sng" kern="0" dirty="0" smtClean="0">
                <a:latin typeface="Times New Roman"/>
                <a:ea typeface="宋体"/>
              </a:rPr>
              <a:t>储区</a:t>
            </a:r>
            <a:r>
              <a:rPr kumimoji="0" lang="en-US" altLang="zh-CN" b="1" kern="0" baseline="30000" dirty="0" smtClean="0">
                <a:latin typeface="Times New Roman"/>
              </a:rPr>
              <a:t>2</a:t>
            </a:r>
            <a:r>
              <a:rPr kumimoji="0" lang="zh-CN" altLang="en-US" kern="0" dirty="0" smtClean="0">
                <a:solidFill>
                  <a:schemeClr val="tx1"/>
                </a:solidFill>
                <a:latin typeface="Times New Roman"/>
                <a:ea typeface="宋体"/>
              </a:rPr>
              <a:t>，各进程</a:t>
            </a:r>
            <a:r>
              <a:rPr kumimoji="0" lang="zh-CN" altLang="en-US" kern="0" dirty="0" smtClean="0">
                <a:latin typeface="Times New Roman"/>
                <a:ea typeface="宋体"/>
              </a:rPr>
              <a:t>先申请</a:t>
            </a:r>
            <a:r>
              <a:rPr kumimoji="0" lang="zh-CN" altLang="en-US" kern="0" dirty="0" smtClean="0">
                <a:solidFill>
                  <a:schemeClr val="tx1"/>
                </a:solidFill>
                <a:latin typeface="Times New Roman"/>
                <a:ea typeface="宋体"/>
              </a:rPr>
              <a:t>该区域的</a:t>
            </a:r>
            <a:r>
              <a:rPr kumimoji="0" lang="zh-CN" altLang="en-US" u="sng" kern="0" dirty="0" smtClean="0">
                <a:solidFill>
                  <a:schemeClr val="tx1"/>
                </a:solidFill>
                <a:latin typeface="Times New Roman"/>
                <a:ea typeface="宋体"/>
              </a:rPr>
              <a:t>一部分空间</a:t>
            </a:r>
            <a:r>
              <a:rPr kumimoji="0" lang="zh-CN" altLang="en-US" kern="0" baseline="30000" dirty="0" smtClean="0">
                <a:solidFill>
                  <a:schemeClr val="tx1"/>
                </a:solidFill>
                <a:latin typeface="Times New Roman"/>
                <a:ea typeface="宋体"/>
              </a:rPr>
              <a:t>作为自己的地址空间</a:t>
            </a:r>
            <a:r>
              <a:rPr kumimoji="0" lang="zh-CN" altLang="en-US" kern="0" dirty="0" smtClean="0">
                <a:solidFill>
                  <a:schemeClr val="tx1"/>
                </a:solidFill>
                <a:latin typeface="Times New Roman"/>
                <a:ea typeface="宋体"/>
              </a:rPr>
              <a:t>，</a:t>
            </a:r>
            <a:r>
              <a:rPr kumimoji="0" lang="zh-CN" altLang="en-US" kern="0" dirty="0" smtClean="0">
                <a:latin typeface="Times New Roman"/>
                <a:ea typeface="宋体"/>
              </a:rPr>
              <a:t>后使用</a:t>
            </a:r>
            <a:r>
              <a:rPr kumimoji="0" lang="zh-CN" altLang="en-US" kern="0" dirty="0" smtClean="0">
                <a:solidFill>
                  <a:schemeClr val="tx1"/>
                </a:solidFill>
                <a:latin typeface="Times New Roman"/>
                <a:ea typeface="宋体"/>
              </a:rPr>
              <a:t>。用完后</a:t>
            </a:r>
            <a:r>
              <a:rPr kumimoji="0" lang="zh-CN" altLang="en-US" kern="0" dirty="0" smtClean="0">
                <a:latin typeface="Times New Roman"/>
                <a:ea typeface="宋体"/>
              </a:rPr>
              <a:t>归还</a:t>
            </a:r>
            <a:r>
              <a:rPr kumimoji="0" lang="zh-CN" altLang="en-US" kern="0" dirty="0" smtClean="0">
                <a:solidFill>
                  <a:schemeClr val="tx1"/>
                </a:solidFill>
                <a:latin typeface="Times New Roman"/>
                <a:ea typeface="宋体"/>
              </a:rPr>
              <a:t>。</a:t>
            </a:r>
            <a:endPar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endParaRPr>
          </a:p>
        </p:txBody>
      </p:sp>
    </p:spTree>
  </p:cSld>
  <p:clrMapOvr>
    <a:masterClrMapping/>
  </p:clrMapOvr>
  <p:transition>
    <p:pull dir="rd"/>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CE46D6B-7B21-4EF7-8B42-809EDBACDBB3}" type="datetime8">
              <a:rPr kumimoji="0" lang="zh-CN" altLang="en-US" sz="1400" smtClean="0"/>
              <a:t>2022年3月16日12时44分</a:t>
            </a:fld>
            <a:endParaRPr kumimoji="0" lang="en-US" altLang="zh-CN" sz="1400" smtClean="0"/>
          </a:p>
        </p:txBody>
      </p:sp>
      <p:sp>
        <p:nvSpPr>
          <p:cNvPr id="1699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69988" name="Text Box 4"/>
          <p:cNvSpPr txBox="1">
            <a:spLocks noChangeArrowheads="1"/>
          </p:cNvSpPr>
          <p:nvPr/>
        </p:nvSpPr>
        <p:spPr bwMode="auto">
          <a:xfrm>
            <a:off x="685800" y="620688"/>
            <a:ext cx="7918648"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ts val="600"/>
              </a:spcBef>
              <a:buClrTx/>
              <a:buSzTx/>
              <a:buFontTx/>
              <a:buNone/>
            </a:pPr>
            <a:r>
              <a:rPr lang="en-US" altLang="zh-CN" b="1" dirty="0">
                <a:latin typeface="Times New Roman" pitchFamily="18" charset="0"/>
              </a:rPr>
              <a:t>        </a:t>
            </a:r>
            <a:r>
              <a:rPr lang="en-US" altLang="zh-CN" b="1" dirty="0" smtClean="0">
                <a:latin typeface="Times New Roman" pitchFamily="18" charset="0"/>
              </a:rPr>
              <a:t>2. </a:t>
            </a:r>
            <a:r>
              <a:rPr lang="zh-CN" altLang="en-US" b="1" dirty="0">
                <a:latin typeface="Times New Roman" pitchFamily="18" charset="0"/>
              </a:rPr>
              <a:t>管道</a:t>
            </a:r>
            <a:r>
              <a:rPr lang="en-US" altLang="zh-CN" b="1" dirty="0">
                <a:latin typeface="Times New Roman" pitchFamily="18" charset="0"/>
              </a:rPr>
              <a:t>(Pipe)</a:t>
            </a:r>
            <a:r>
              <a:rPr lang="zh-CN" altLang="en-US" b="1" dirty="0">
                <a:latin typeface="Times New Roman" pitchFamily="18" charset="0"/>
              </a:rPr>
              <a:t>通信</a:t>
            </a:r>
          </a:p>
          <a:p>
            <a:pPr algn="just" eaLnBrk="1" hangingPunct="1">
              <a:spcBef>
                <a:spcPts val="600"/>
              </a:spcBef>
              <a:buClrTx/>
              <a:buSzTx/>
              <a:buFontTx/>
              <a:buNone/>
            </a:pPr>
            <a:r>
              <a:rPr lang="zh-CN" altLang="en-US" dirty="0">
                <a:latin typeface="Times New Roman" pitchFamily="18" charset="0"/>
              </a:rPr>
              <a:t>        所谓</a:t>
            </a:r>
            <a:r>
              <a:rPr lang="zh-CN" altLang="en-US" dirty="0">
                <a:latin typeface="Courier New" pitchFamily="49" charset="0"/>
              </a:rPr>
              <a:t>“</a:t>
            </a:r>
            <a:r>
              <a:rPr lang="zh-CN" altLang="en-US" b="1" dirty="0">
                <a:solidFill>
                  <a:srgbClr val="FF0000"/>
                </a:solidFill>
                <a:latin typeface="Times New Roman" pitchFamily="18" charset="0"/>
              </a:rPr>
              <a:t>管道</a:t>
            </a:r>
            <a:r>
              <a:rPr lang="zh-CN" altLang="en-US" dirty="0" smtClean="0">
                <a:latin typeface="Courier New" pitchFamily="49" charset="0"/>
              </a:rPr>
              <a:t>”</a:t>
            </a:r>
            <a:r>
              <a:rPr lang="zh-CN" altLang="en-US" dirty="0" smtClean="0">
                <a:latin typeface="Times New Roman" pitchFamily="18" charset="0"/>
              </a:rPr>
              <a:t>，就是</a:t>
            </a:r>
            <a:r>
              <a:rPr lang="zh-CN" altLang="en-US" dirty="0" smtClean="0">
                <a:solidFill>
                  <a:schemeClr val="tx2"/>
                </a:solidFill>
                <a:latin typeface="Times New Roman" pitchFamily="18" charset="0"/>
              </a:rPr>
              <a:t>读进程</a:t>
            </a:r>
            <a:r>
              <a:rPr lang="zh-CN" altLang="en-US" dirty="0" smtClean="0">
                <a:latin typeface="Times New Roman" pitchFamily="18" charset="0"/>
              </a:rPr>
              <a:t>与</a:t>
            </a:r>
            <a:r>
              <a:rPr lang="zh-CN" altLang="en-US" dirty="0" smtClean="0">
                <a:solidFill>
                  <a:schemeClr val="tx2"/>
                </a:solidFill>
                <a:latin typeface="Times New Roman" pitchFamily="18" charset="0"/>
              </a:rPr>
              <a:t>写进程</a:t>
            </a:r>
            <a:r>
              <a:rPr lang="zh-CN" altLang="en-US" dirty="0" smtClean="0">
                <a:latin typeface="Times New Roman" pitchFamily="18" charset="0"/>
              </a:rPr>
              <a:t>之间通信时，所使用的</a:t>
            </a:r>
            <a:r>
              <a:rPr lang="zh-CN" altLang="en-US" dirty="0">
                <a:latin typeface="Times New Roman" pitchFamily="18" charset="0"/>
              </a:rPr>
              <a:t>一个</a:t>
            </a:r>
            <a:r>
              <a:rPr lang="zh-CN" altLang="en-US" b="1" u="sng" dirty="0">
                <a:solidFill>
                  <a:schemeClr val="tx2"/>
                </a:solidFill>
                <a:latin typeface="Times New Roman" pitchFamily="18" charset="0"/>
              </a:rPr>
              <a:t>共享文</a:t>
            </a:r>
            <a:r>
              <a:rPr lang="zh-CN" altLang="en-US" b="1" u="sng" dirty="0" smtClean="0">
                <a:solidFill>
                  <a:schemeClr val="tx2"/>
                </a:solidFill>
                <a:latin typeface="Times New Roman" pitchFamily="18" charset="0"/>
              </a:rPr>
              <a:t>件</a:t>
            </a:r>
            <a:r>
              <a:rPr lang="zh-CN" altLang="en-US" dirty="0" smtClean="0">
                <a:latin typeface="Times New Roman" pitchFamily="18" charset="0"/>
              </a:rPr>
              <a:t>，又</a:t>
            </a:r>
            <a:r>
              <a:rPr lang="zh-CN" altLang="en-US" dirty="0">
                <a:latin typeface="Times New Roman" pitchFamily="18" charset="0"/>
              </a:rPr>
              <a:t>名</a:t>
            </a:r>
            <a:r>
              <a:rPr lang="en-US" altLang="zh-CN" b="1" u="sng" dirty="0">
                <a:solidFill>
                  <a:schemeClr val="tx2"/>
                </a:solidFill>
                <a:latin typeface="Times New Roman" pitchFamily="18" charset="0"/>
              </a:rPr>
              <a:t>pipe</a:t>
            </a:r>
            <a:r>
              <a:rPr lang="zh-CN" altLang="en-US" b="1" u="sng" dirty="0">
                <a:solidFill>
                  <a:schemeClr val="tx2"/>
                </a:solidFill>
                <a:latin typeface="Times New Roman" pitchFamily="18" charset="0"/>
              </a:rPr>
              <a:t>文件</a:t>
            </a:r>
            <a:r>
              <a:rPr lang="zh-CN" altLang="en-US" dirty="0">
                <a:latin typeface="Times New Roman" pitchFamily="18" charset="0"/>
              </a:rPr>
              <a:t>。</a:t>
            </a:r>
            <a:endParaRPr lang="en-US" altLang="zh-CN" dirty="0" smtClean="0">
              <a:latin typeface="Times New Roman" pitchFamily="18" charset="0"/>
            </a:endParaRPr>
          </a:p>
          <a:p>
            <a:pPr algn="just" eaLnBrk="1" hangingPunct="1">
              <a:spcBef>
                <a:spcPts val="600"/>
              </a:spcBef>
              <a:buClrTx/>
              <a:buSzTx/>
              <a:buFontTx/>
              <a:buNone/>
            </a:pPr>
            <a:r>
              <a:rPr lang="zh-CN" altLang="en-US" dirty="0" smtClean="0">
                <a:latin typeface="Times New Roman" pitchFamily="18" charset="0"/>
              </a:rPr>
              <a:t>    </a:t>
            </a:r>
            <a:r>
              <a:rPr lang="zh-CN" altLang="en-US" dirty="0" smtClean="0">
                <a:solidFill>
                  <a:schemeClr val="tx2"/>
                </a:solidFill>
                <a:latin typeface="Times New Roman" pitchFamily="18" charset="0"/>
              </a:rPr>
              <a:t>写</a:t>
            </a:r>
            <a:r>
              <a:rPr lang="zh-CN" altLang="en-US" dirty="0">
                <a:solidFill>
                  <a:schemeClr val="tx2"/>
                </a:solidFill>
                <a:latin typeface="Times New Roman" pitchFamily="18" charset="0"/>
              </a:rPr>
              <a:t>进程</a:t>
            </a:r>
            <a:r>
              <a:rPr lang="zh-CN" altLang="en-US" dirty="0">
                <a:latin typeface="Times New Roman" pitchFamily="18" charset="0"/>
              </a:rPr>
              <a:t>向管</a:t>
            </a:r>
            <a:r>
              <a:rPr lang="zh-CN" altLang="en-US" dirty="0" smtClean="0">
                <a:latin typeface="Times New Roman" pitchFamily="18" charset="0"/>
              </a:rPr>
              <a:t>道</a:t>
            </a:r>
            <a:r>
              <a:rPr lang="zh-CN" altLang="en-US" u="sng" dirty="0" smtClean="0">
                <a:latin typeface="Times New Roman" pitchFamily="18" charset="0"/>
              </a:rPr>
              <a:t>输入</a:t>
            </a:r>
            <a:r>
              <a:rPr lang="zh-CN" altLang="en-US" dirty="0" smtClean="0">
                <a:latin typeface="Times New Roman" pitchFamily="18" charset="0"/>
              </a:rPr>
              <a:t>数据， </a:t>
            </a:r>
            <a:r>
              <a:rPr lang="zh-CN" altLang="en-US" dirty="0" smtClean="0">
                <a:solidFill>
                  <a:schemeClr val="tx2"/>
                </a:solidFill>
                <a:latin typeface="Times New Roman" pitchFamily="18" charset="0"/>
              </a:rPr>
              <a:t>读进程</a:t>
            </a:r>
            <a:r>
              <a:rPr lang="zh-CN" altLang="en-US" dirty="0" smtClean="0">
                <a:latin typeface="Times New Roman" pitchFamily="18" charset="0"/>
              </a:rPr>
              <a:t>从</a:t>
            </a:r>
            <a:r>
              <a:rPr lang="zh-CN" altLang="en-US" dirty="0">
                <a:latin typeface="Times New Roman" pitchFamily="18" charset="0"/>
              </a:rPr>
              <a:t>管道中</a:t>
            </a:r>
            <a:r>
              <a:rPr lang="zh-CN" altLang="en-US" u="sng" dirty="0">
                <a:latin typeface="Times New Roman" pitchFamily="18" charset="0"/>
              </a:rPr>
              <a:t>接收</a:t>
            </a:r>
            <a:r>
              <a:rPr lang="en-US" altLang="zh-CN" u="sng" dirty="0">
                <a:latin typeface="Times New Roman" pitchFamily="18" charset="0"/>
              </a:rPr>
              <a:t>(</a:t>
            </a:r>
            <a:r>
              <a:rPr lang="zh-CN" altLang="en-US" u="sng" dirty="0">
                <a:latin typeface="Times New Roman" pitchFamily="18" charset="0"/>
              </a:rPr>
              <a:t>读</a:t>
            </a:r>
            <a:r>
              <a:rPr lang="en-US" altLang="zh-CN" u="sng" dirty="0">
                <a:latin typeface="Times New Roman" pitchFamily="18" charset="0"/>
              </a:rPr>
              <a:t>)</a:t>
            </a:r>
            <a:r>
              <a:rPr lang="zh-CN" altLang="en-US" dirty="0">
                <a:latin typeface="Times New Roman" pitchFamily="18" charset="0"/>
              </a:rPr>
              <a:t>数据</a:t>
            </a:r>
            <a:r>
              <a:rPr lang="zh-CN" altLang="en-US" dirty="0" smtClean="0">
                <a:latin typeface="Times New Roman" pitchFamily="18" charset="0"/>
              </a:rPr>
              <a:t>。</a:t>
            </a:r>
            <a:endParaRPr lang="en-US" altLang="zh-CN" dirty="0" smtClean="0">
              <a:latin typeface="Times New Roman" pitchFamily="18" charset="0"/>
            </a:endParaRPr>
          </a:p>
          <a:p>
            <a:pPr algn="just" eaLnBrk="1" hangingPunct="1">
              <a:spcBef>
                <a:spcPts val="6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rPr>
              <a:t>管道要具有三个方面的功能</a:t>
            </a:r>
            <a:r>
              <a:rPr lang="zh-CN" altLang="en-US" dirty="0" smtClean="0">
                <a:latin typeface="Times New Roman" pitchFamily="18" charset="0"/>
                <a:sym typeface="Wingdings" panose="05000000000000000000" pitchFamily="2" charset="2"/>
              </a:rPr>
              <a:t>：</a:t>
            </a:r>
            <a:r>
              <a:rPr lang="zh-CN" altLang="en-US" sz="2000" b="1" dirty="0" smtClean="0">
                <a:latin typeface="Times New Roman" pitchFamily="18" charset="0"/>
                <a:sym typeface="Wingdings" panose="05000000000000000000" pitchFamily="2" charset="2"/>
              </a:rPr>
              <a:t> </a:t>
            </a:r>
            <a:r>
              <a:rPr lang="en-US" altLang="zh-CN" sz="2000" b="1" dirty="0" smtClean="0">
                <a:latin typeface="Times New Roman" pitchFamily="18" charset="0"/>
                <a:sym typeface="Wingdings" panose="05000000000000000000" pitchFamily="2" charset="2"/>
              </a:rPr>
              <a:t>(</a:t>
            </a:r>
            <a:r>
              <a:rPr lang="zh-CN" altLang="en-US" sz="2000" b="1" dirty="0" smtClean="0">
                <a:latin typeface="Times New Roman" pitchFamily="18" charset="0"/>
                <a:sym typeface="Wingdings" panose="05000000000000000000" pitchFamily="2" charset="2"/>
              </a:rPr>
              <a:t>类似生产者</a:t>
            </a:r>
            <a:r>
              <a:rPr lang="en-US" altLang="zh-CN" sz="2000" b="1" dirty="0" smtClean="0">
                <a:latin typeface="Times New Roman" pitchFamily="18" charset="0"/>
                <a:sym typeface="Wingdings" panose="05000000000000000000" pitchFamily="2" charset="2"/>
              </a:rPr>
              <a:t>-</a:t>
            </a:r>
            <a:r>
              <a:rPr lang="zh-CN" altLang="en-US" sz="2000" b="1" dirty="0" smtClean="0">
                <a:latin typeface="Times New Roman" pitchFamily="18" charset="0"/>
                <a:sym typeface="Wingdings" panose="05000000000000000000" pitchFamily="2" charset="2"/>
              </a:rPr>
              <a:t>消费者问题</a:t>
            </a:r>
            <a:r>
              <a:rPr lang="en-US" altLang="zh-CN" sz="2000" b="1" dirty="0" smtClean="0">
                <a:latin typeface="Times New Roman" pitchFamily="18" charset="0"/>
                <a:sym typeface="Wingdings" panose="05000000000000000000" pitchFamily="2" charset="2"/>
              </a:rPr>
              <a:t>)</a:t>
            </a:r>
            <a:endParaRPr lang="en-US" altLang="zh-CN" sz="2000" b="1" dirty="0" smtClean="0">
              <a:latin typeface="Times New Roman" pitchFamily="18" charset="0"/>
            </a:endParaRPr>
          </a:p>
          <a:p>
            <a:pPr algn="just" eaLnBrk="1" hangingPunct="1">
              <a:spcBef>
                <a:spcPts val="6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en-US" altLang="zh-CN" dirty="0" smtClean="0">
                <a:latin typeface="华文宋体"/>
                <a:ea typeface="华文宋体"/>
              </a:rPr>
              <a:t>① </a:t>
            </a:r>
            <a:r>
              <a:rPr lang="zh-CN" altLang="en-US" b="1" dirty="0" smtClean="0">
                <a:latin typeface="Times New Roman" pitchFamily="18" charset="0"/>
              </a:rPr>
              <a:t>互斥</a:t>
            </a:r>
            <a:r>
              <a:rPr lang="zh-CN" altLang="en-US" dirty="0" smtClean="0">
                <a:latin typeface="Times New Roman" pitchFamily="18" charset="0"/>
              </a:rPr>
              <a:t>。进程的读</a:t>
            </a:r>
            <a:r>
              <a:rPr lang="en-US" altLang="zh-CN" dirty="0" smtClean="0">
                <a:latin typeface="Times New Roman" pitchFamily="18" charset="0"/>
              </a:rPr>
              <a:t>/</a:t>
            </a:r>
            <a:r>
              <a:rPr lang="zh-CN" altLang="en-US" dirty="0" smtClean="0">
                <a:latin typeface="Times New Roman" pitchFamily="18" charset="0"/>
              </a:rPr>
              <a:t>写操作要互斥。 </a:t>
            </a:r>
            <a:endParaRPr lang="en-US" altLang="zh-CN" dirty="0" smtClean="0">
              <a:latin typeface="Times New Roman" pitchFamily="18" charset="0"/>
            </a:endParaRPr>
          </a:p>
          <a:p>
            <a:pPr algn="just" eaLnBrk="1" hangingPunct="1">
              <a:spcBef>
                <a:spcPts val="600"/>
              </a:spcBef>
              <a:buClrTx/>
              <a:buSzTx/>
              <a:buFontTx/>
              <a:buNone/>
            </a:pPr>
            <a:r>
              <a:rPr lang="en-US" altLang="zh-CN" dirty="0" smtClean="0">
                <a:latin typeface="华文宋体"/>
                <a:ea typeface="华文宋体"/>
              </a:rPr>
              <a:t>    ② </a:t>
            </a:r>
            <a:r>
              <a:rPr lang="zh-CN" altLang="en-US" b="1" dirty="0">
                <a:latin typeface="Times New Roman" pitchFamily="18" charset="0"/>
              </a:rPr>
              <a:t>同步</a:t>
            </a:r>
            <a:r>
              <a:rPr lang="zh-CN" altLang="en-US" dirty="0" smtClean="0">
                <a:latin typeface="华文宋体"/>
                <a:ea typeface="华文宋体"/>
              </a:rPr>
              <a:t>。</a:t>
            </a:r>
            <a:r>
              <a:rPr lang="zh-CN" altLang="en-US" u="sng" dirty="0" smtClean="0">
                <a:latin typeface="华文宋体"/>
                <a:ea typeface="华文宋体"/>
              </a:rPr>
              <a:t>写进程</a:t>
            </a:r>
            <a:r>
              <a:rPr lang="zh-CN" altLang="en-US" b="1" dirty="0" smtClean="0">
                <a:solidFill>
                  <a:schemeClr val="tx2"/>
                </a:solidFill>
                <a:latin typeface="华文宋体"/>
                <a:ea typeface="华文宋体"/>
              </a:rPr>
              <a:t>输入</a:t>
            </a:r>
            <a:r>
              <a:rPr lang="zh-CN" altLang="en-US" dirty="0" smtClean="0">
                <a:latin typeface="华文宋体"/>
                <a:ea typeface="华文宋体"/>
              </a:rPr>
              <a:t>一定数据后就</a:t>
            </a:r>
            <a:r>
              <a:rPr lang="zh-CN" altLang="en-US" dirty="0" smtClean="0">
                <a:solidFill>
                  <a:schemeClr val="tx2"/>
                </a:solidFill>
                <a:latin typeface="华文宋体"/>
                <a:ea typeface="华文宋体"/>
              </a:rPr>
              <a:t>睡眠</a:t>
            </a:r>
            <a:r>
              <a:rPr lang="zh-CN" altLang="en-US" dirty="0" smtClean="0">
                <a:latin typeface="华文宋体"/>
                <a:ea typeface="华文宋体"/>
              </a:rPr>
              <a:t>，直到</a:t>
            </a:r>
            <a:r>
              <a:rPr lang="zh-CN" altLang="en-US" u="sng" dirty="0" smtClean="0">
                <a:latin typeface="华文宋体"/>
                <a:ea typeface="华文宋体"/>
              </a:rPr>
              <a:t>读进程</a:t>
            </a:r>
            <a:r>
              <a:rPr lang="zh-CN" altLang="en-US" dirty="0" smtClean="0">
                <a:latin typeface="华文宋体"/>
                <a:ea typeface="华文宋体"/>
              </a:rPr>
              <a:t>取走后再将它</a:t>
            </a:r>
            <a:r>
              <a:rPr lang="zh-CN" altLang="en-US" dirty="0" smtClean="0">
                <a:solidFill>
                  <a:schemeClr val="tx2"/>
                </a:solidFill>
                <a:latin typeface="华文宋体"/>
                <a:ea typeface="华文宋体"/>
              </a:rPr>
              <a:t>唤醒</a:t>
            </a:r>
            <a:r>
              <a:rPr lang="zh-CN" altLang="en-US" dirty="0" smtClean="0">
                <a:latin typeface="华文宋体"/>
                <a:ea typeface="华文宋体"/>
              </a:rPr>
              <a:t>；当管道</a:t>
            </a:r>
            <a:r>
              <a:rPr lang="zh-CN" altLang="en-US" b="1" dirty="0">
                <a:solidFill>
                  <a:schemeClr val="tx2"/>
                </a:solidFill>
                <a:latin typeface="华文宋体"/>
                <a:ea typeface="华文宋体"/>
              </a:rPr>
              <a:t>空</a:t>
            </a:r>
            <a:r>
              <a:rPr lang="zh-CN" altLang="en-US" dirty="0" smtClean="0">
                <a:latin typeface="华文宋体"/>
                <a:ea typeface="华文宋体"/>
              </a:rPr>
              <a:t>时，读进程</a:t>
            </a:r>
            <a:r>
              <a:rPr lang="zh-CN" altLang="en-US" dirty="0">
                <a:solidFill>
                  <a:schemeClr val="tx2"/>
                </a:solidFill>
                <a:latin typeface="华文宋体"/>
                <a:ea typeface="华文宋体"/>
              </a:rPr>
              <a:t>睡眠</a:t>
            </a:r>
            <a:r>
              <a:rPr lang="zh-CN" altLang="en-US" dirty="0" smtClean="0">
                <a:latin typeface="华文宋体"/>
                <a:ea typeface="华文宋体"/>
              </a:rPr>
              <a:t>，</a:t>
            </a:r>
            <a:r>
              <a:rPr lang="zh-CN" altLang="en-US" dirty="0">
                <a:latin typeface="华文宋体"/>
                <a:ea typeface="华文宋体"/>
              </a:rPr>
              <a:t>直</a:t>
            </a:r>
            <a:r>
              <a:rPr lang="zh-CN" altLang="en-US" dirty="0" smtClean="0">
                <a:latin typeface="华文宋体"/>
                <a:ea typeface="华文宋体"/>
              </a:rPr>
              <a:t>到写进程输入后再</a:t>
            </a:r>
            <a:r>
              <a:rPr lang="zh-CN" altLang="en-US" dirty="0">
                <a:latin typeface="华文宋体"/>
                <a:ea typeface="华文宋体"/>
              </a:rPr>
              <a:t>将它</a:t>
            </a:r>
            <a:r>
              <a:rPr lang="zh-CN" altLang="en-US" dirty="0">
                <a:solidFill>
                  <a:schemeClr val="tx2"/>
                </a:solidFill>
                <a:latin typeface="华文宋体"/>
                <a:ea typeface="华文宋体"/>
              </a:rPr>
              <a:t>唤</a:t>
            </a:r>
            <a:r>
              <a:rPr lang="zh-CN" altLang="en-US" dirty="0" smtClean="0">
                <a:solidFill>
                  <a:schemeClr val="tx2"/>
                </a:solidFill>
                <a:latin typeface="华文宋体"/>
                <a:ea typeface="华文宋体"/>
              </a:rPr>
              <a:t>醒。</a:t>
            </a:r>
            <a:r>
              <a:rPr lang="en-US" altLang="zh-CN" dirty="0" smtClean="0">
                <a:solidFill>
                  <a:schemeClr val="tx2"/>
                </a:solidFill>
                <a:latin typeface="华文宋体"/>
                <a:ea typeface="华文宋体"/>
              </a:rPr>
              <a:t>   </a:t>
            </a:r>
            <a:r>
              <a:rPr lang="zh-CN" altLang="en-US" dirty="0" smtClean="0">
                <a:solidFill>
                  <a:schemeClr val="tx2"/>
                </a:solidFill>
                <a:latin typeface="华文宋体"/>
                <a:ea typeface="华文宋体"/>
              </a:rPr>
              <a:t>类</a:t>
            </a:r>
            <a:r>
              <a:rPr lang="zh-CN" altLang="en-US" dirty="0" smtClean="0">
                <a:latin typeface="华文宋体"/>
                <a:ea typeface="华文宋体"/>
              </a:rPr>
              <a:t>似于</a:t>
            </a:r>
            <a:r>
              <a:rPr lang="zh-CN" altLang="en-US" u="sng" dirty="0" smtClean="0">
                <a:latin typeface="华文宋体"/>
                <a:ea typeface="华文宋体"/>
              </a:rPr>
              <a:t>生</a:t>
            </a:r>
            <a:r>
              <a:rPr lang="zh-CN" altLang="en-US" u="sng" dirty="0">
                <a:latin typeface="华文宋体"/>
                <a:ea typeface="华文宋体"/>
              </a:rPr>
              <a:t>产者</a:t>
            </a:r>
            <a:r>
              <a:rPr lang="en-US" altLang="zh-CN" u="sng" dirty="0">
                <a:latin typeface="华文宋体"/>
                <a:ea typeface="华文宋体"/>
              </a:rPr>
              <a:t>—</a:t>
            </a:r>
            <a:r>
              <a:rPr lang="zh-CN" altLang="en-US" u="sng" dirty="0">
                <a:latin typeface="华文宋体"/>
                <a:ea typeface="华文宋体"/>
              </a:rPr>
              <a:t>消费者</a:t>
            </a:r>
            <a:r>
              <a:rPr lang="zh-CN" altLang="en-US" dirty="0">
                <a:latin typeface="华文宋体"/>
                <a:ea typeface="华文宋体"/>
              </a:rPr>
              <a:t>问题</a:t>
            </a:r>
            <a:endParaRPr lang="en-US" altLang="zh-CN" dirty="0">
              <a:latin typeface="华文宋体"/>
              <a:ea typeface="华文宋体"/>
            </a:endParaRPr>
          </a:p>
          <a:p>
            <a:pPr algn="just" eaLnBrk="1" hangingPunct="1">
              <a:spcBef>
                <a:spcPts val="600"/>
              </a:spcBef>
              <a:buClrTx/>
              <a:buSzTx/>
              <a:buFontTx/>
              <a:buNone/>
            </a:pPr>
            <a:r>
              <a:rPr lang="en-US" altLang="zh-CN" dirty="0" smtClean="0">
                <a:latin typeface="华文宋体"/>
                <a:ea typeface="华文宋体"/>
              </a:rPr>
              <a:t>    ③ </a:t>
            </a:r>
            <a:r>
              <a:rPr lang="zh-CN" altLang="en-US" dirty="0" smtClean="0">
                <a:latin typeface="华文宋体"/>
                <a:ea typeface="华文宋体"/>
              </a:rPr>
              <a:t>读进程、写进程</a:t>
            </a:r>
            <a:r>
              <a:rPr lang="zh-CN" altLang="en-US" dirty="0" smtClean="0">
                <a:solidFill>
                  <a:schemeClr val="tx2"/>
                </a:solidFill>
                <a:latin typeface="华文宋体"/>
                <a:ea typeface="华文宋体"/>
              </a:rPr>
              <a:t>确定对方存在</a:t>
            </a:r>
            <a:r>
              <a:rPr lang="zh-CN" altLang="en-US" dirty="0" smtClean="0">
                <a:latin typeface="华文宋体"/>
                <a:ea typeface="华文宋体"/>
              </a:rPr>
              <a:t>时，双方才能通信。</a:t>
            </a:r>
            <a:endParaRPr lang="zh-CN" altLang="en-US" dirty="0">
              <a:latin typeface="Times New Roman" pitchFamily="18" charset="0"/>
            </a:endParaRPr>
          </a:p>
        </p:txBody>
      </p:sp>
    </p:spTree>
  </p:cSld>
  <p:clrMapOvr>
    <a:masterClrMapping/>
  </p:clrMapOvr>
  <p:transition>
    <p:pull dir="rd"/>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F019AB8-D01C-42BC-A5C2-EF6553317A40}" type="datetime8">
              <a:rPr kumimoji="0" lang="zh-CN" altLang="en-US" sz="1400" smtClean="0"/>
              <a:t>2022年3月16日12时44分</a:t>
            </a:fld>
            <a:endParaRPr kumimoji="0" lang="en-US" altLang="zh-CN" sz="1400" smtClean="0"/>
          </a:p>
        </p:txBody>
      </p:sp>
      <p:sp>
        <p:nvSpPr>
          <p:cNvPr id="1689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68964" name="Text Box 4"/>
          <p:cNvSpPr txBox="1">
            <a:spLocks noChangeArrowheads="1"/>
          </p:cNvSpPr>
          <p:nvPr/>
        </p:nvSpPr>
        <p:spPr bwMode="auto">
          <a:xfrm>
            <a:off x="609600" y="394692"/>
            <a:ext cx="8001000" cy="564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840"/>
              </a:spcBef>
              <a:buClrTx/>
              <a:buSzTx/>
              <a:buFontTx/>
              <a:buNone/>
            </a:pPr>
            <a:r>
              <a:rPr lang="en-US" altLang="zh-CN" b="1" dirty="0">
                <a:latin typeface="Times New Roman" pitchFamily="18" charset="0"/>
              </a:rPr>
              <a:t>     </a:t>
            </a:r>
            <a:r>
              <a:rPr lang="en-US" altLang="zh-CN" b="1" dirty="0" smtClean="0">
                <a:latin typeface="Times New Roman" pitchFamily="18" charset="0"/>
              </a:rPr>
              <a:t>3. </a:t>
            </a:r>
            <a:r>
              <a:rPr lang="zh-CN" altLang="en-US" b="1" dirty="0">
                <a:latin typeface="Times New Roman" pitchFamily="18" charset="0"/>
              </a:rPr>
              <a:t>消息传递系统</a:t>
            </a:r>
            <a:r>
              <a:rPr lang="en-US" altLang="zh-CN" b="1" dirty="0">
                <a:latin typeface="Times New Roman" pitchFamily="18" charset="0"/>
              </a:rPr>
              <a:t>(Message passing system)</a:t>
            </a:r>
          </a:p>
          <a:p>
            <a:pPr algn="just" eaLnBrk="1" hangingPunct="1">
              <a:lnSpc>
                <a:spcPct val="120000"/>
              </a:lnSpc>
              <a:spcBef>
                <a:spcPts val="840"/>
              </a:spcBef>
              <a:buClrTx/>
              <a:buSzTx/>
              <a:buFontTx/>
              <a:buNone/>
            </a:pPr>
            <a:r>
              <a:rPr lang="zh-CN" altLang="en-US" dirty="0" smtClean="0">
                <a:latin typeface="Times New Roman" pitchFamily="18" charset="0"/>
              </a:rPr>
              <a:t>    消</a:t>
            </a:r>
            <a:r>
              <a:rPr lang="zh-CN" altLang="en-US" dirty="0">
                <a:latin typeface="Times New Roman" pitchFamily="18" charset="0"/>
              </a:rPr>
              <a:t>息传递机制都是用得</a:t>
            </a:r>
            <a:r>
              <a:rPr lang="zh-CN" altLang="en-US" dirty="0">
                <a:solidFill>
                  <a:schemeClr val="tx2"/>
                </a:solidFill>
                <a:latin typeface="Times New Roman" pitchFamily="18" charset="0"/>
              </a:rPr>
              <a:t>最广泛</a:t>
            </a:r>
            <a:r>
              <a:rPr lang="zh-CN" altLang="en-US" dirty="0">
                <a:latin typeface="Times New Roman" pitchFamily="18" charset="0"/>
              </a:rPr>
              <a:t>的一种进程间通信的机制</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20000"/>
              </a:lnSpc>
              <a:spcBef>
                <a:spcPts val="840"/>
              </a:spcBef>
              <a:buClrTx/>
              <a:buSzTx/>
              <a:buFontTx/>
              <a:buNone/>
            </a:pPr>
            <a:r>
              <a:rPr lang="zh-CN" altLang="en-US" dirty="0" smtClean="0">
                <a:latin typeface="Times New Roman" pitchFamily="18" charset="0"/>
              </a:rPr>
              <a:t>    </a:t>
            </a:r>
            <a:r>
              <a:rPr lang="zh-CN" altLang="en-US" b="1" u="sng" dirty="0" smtClean="0">
                <a:latin typeface="Times New Roman" pitchFamily="18" charset="0"/>
              </a:rPr>
              <a:t>消息</a:t>
            </a:r>
            <a:r>
              <a:rPr lang="zh-CN" altLang="en-US" dirty="0" smtClean="0">
                <a:latin typeface="Times New Roman" pitchFamily="18" charset="0"/>
              </a:rPr>
              <a:t>：指的是为通信所设定的</a:t>
            </a:r>
            <a:r>
              <a:rPr lang="zh-CN" altLang="en-US" dirty="0" smtClean="0">
                <a:solidFill>
                  <a:schemeClr val="tx2"/>
                </a:solidFill>
                <a:latin typeface="Times New Roman" pitchFamily="18" charset="0"/>
              </a:rPr>
              <a:t>一种数据格式</a:t>
            </a:r>
            <a:r>
              <a:rPr lang="zh-CN" altLang="en-US" dirty="0" smtClean="0">
                <a:latin typeface="Times New Roman" pitchFamily="18" charset="0"/>
              </a:rPr>
              <a:t>。 </a:t>
            </a:r>
            <a:endParaRPr lang="en-US" altLang="zh-CN" dirty="0" smtClean="0">
              <a:latin typeface="Times New Roman" pitchFamily="18" charset="0"/>
            </a:endParaRPr>
          </a:p>
          <a:p>
            <a:pPr algn="just" eaLnBrk="1" hangingPunct="1">
              <a:lnSpc>
                <a:spcPct val="120000"/>
              </a:lnSpc>
              <a:spcBef>
                <a:spcPts val="84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b="1" u="sng" dirty="0">
                <a:latin typeface="Times New Roman" pitchFamily="18" charset="0"/>
              </a:rPr>
              <a:t>数据</a:t>
            </a:r>
            <a:r>
              <a:rPr lang="zh-CN" altLang="en-US" dirty="0" smtClean="0">
                <a:latin typeface="Times New Roman" pitchFamily="18" charset="0"/>
              </a:rPr>
              <a:t>：被</a:t>
            </a:r>
            <a:r>
              <a:rPr lang="zh-CN" altLang="en-US" dirty="0" smtClean="0">
                <a:solidFill>
                  <a:schemeClr val="tx2"/>
                </a:solidFill>
                <a:latin typeface="Times New Roman" pitchFamily="18" charset="0"/>
              </a:rPr>
              <a:t>封装</a:t>
            </a:r>
            <a:r>
              <a:rPr lang="zh-CN" altLang="en-US" dirty="0" smtClean="0">
                <a:latin typeface="Times New Roman" pitchFamily="18" charset="0"/>
              </a:rPr>
              <a:t>在消息中，</a:t>
            </a:r>
            <a:r>
              <a:rPr lang="zh-CN" altLang="en-US" u="sng" dirty="0" smtClean="0">
                <a:latin typeface="Times New Roman" pitchFamily="18" charset="0"/>
              </a:rPr>
              <a:t>通过消息传送数据</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20000"/>
              </a:lnSpc>
              <a:spcBef>
                <a:spcPts val="840"/>
              </a:spcBef>
              <a:buClrTx/>
              <a:buSzTx/>
              <a:buFontTx/>
              <a:buNone/>
            </a:pPr>
            <a:r>
              <a:rPr lang="zh-CN" altLang="en-US" dirty="0" smtClean="0"/>
              <a:t>    数据</a:t>
            </a:r>
            <a:r>
              <a:rPr lang="zh-CN" altLang="en-US" b="1" u="sng" dirty="0">
                <a:latin typeface="Times New Roman" pitchFamily="18" charset="0"/>
              </a:rPr>
              <a:t>传送方式</a:t>
            </a:r>
            <a:r>
              <a:rPr lang="zh-CN" altLang="en-US" dirty="0" smtClean="0"/>
              <a:t>：操</a:t>
            </a:r>
            <a:r>
              <a:rPr lang="zh-CN" altLang="en-US" dirty="0"/>
              <a:t>作系统提</a:t>
            </a:r>
            <a:r>
              <a:rPr lang="zh-CN" altLang="en-US" dirty="0" smtClean="0"/>
              <a:t>供了</a:t>
            </a:r>
            <a:r>
              <a:rPr lang="zh-CN" altLang="en-US" u="sng" dirty="0" smtClean="0"/>
              <a:t>一</a:t>
            </a:r>
            <a:r>
              <a:rPr lang="zh-CN" altLang="en-US" u="sng" dirty="0"/>
              <a:t>组通信命令</a:t>
            </a:r>
            <a:r>
              <a:rPr lang="en-US" altLang="zh-CN" u="sng" dirty="0"/>
              <a:t>(</a:t>
            </a:r>
            <a:r>
              <a:rPr lang="zh-CN" altLang="en-US" u="sng" dirty="0"/>
              <a:t>原语</a:t>
            </a:r>
            <a:r>
              <a:rPr lang="en-US" altLang="zh-CN" u="sng" dirty="0"/>
              <a:t>)</a:t>
            </a:r>
            <a:r>
              <a:rPr lang="zh-CN" altLang="en-US" dirty="0" smtClean="0"/>
              <a:t>，使用这些命令  就可以完</a:t>
            </a:r>
            <a:r>
              <a:rPr lang="zh-CN" altLang="en-US" dirty="0"/>
              <a:t>成进程间的数据交换。</a:t>
            </a:r>
            <a:r>
              <a:rPr lang="zh-CN" altLang="en-US" dirty="0" smtClean="0">
                <a:latin typeface="Times New Roman" pitchFamily="18" charset="0"/>
              </a:rPr>
              <a:t>  </a:t>
            </a:r>
            <a:endParaRPr lang="en-US" altLang="zh-CN" dirty="0" smtClean="0">
              <a:latin typeface="Times New Roman" pitchFamily="18" charset="0"/>
            </a:endParaRPr>
          </a:p>
          <a:p>
            <a:pPr algn="just" eaLnBrk="1" hangingPunct="1">
              <a:lnSpc>
                <a:spcPct val="120000"/>
              </a:lnSpc>
              <a:spcBef>
                <a:spcPts val="840"/>
              </a:spcBef>
              <a:buClrTx/>
              <a:buSzTx/>
              <a:buFontTx/>
              <a:buNone/>
            </a:pPr>
            <a:r>
              <a:rPr lang="zh-CN" altLang="en-US" dirty="0" smtClean="0">
                <a:latin typeface="Times New Roman" pitchFamily="18" charset="0"/>
              </a:rPr>
              <a:t>    这种通</a:t>
            </a:r>
            <a:r>
              <a:rPr lang="zh-CN" altLang="en-US" dirty="0">
                <a:latin typeface="Times New Roman" pitchFamily="18" charset="0"/>
              </a:rPr>
              <a:t>信方</a:t>
            </a:r>
            <a:r>
              <a:rPr lang="zh-CN" altLang="en-US" dirty="0" smtClean="0">
                <a:latin typeface="Times New Roman" pitchFamily="18" charset="0"/>
              </a:rPr>
              <a:t>式，属</a:t>
            </a:r>
            <a:r>
              <a:rPr lang="zh-CN" altLang="en-US" dirty="0">
                <a:latin typeface="Times New Roman" pitchFamily="18" charset="0"/>
              </a:rPr>
              <a:t>于</a:t>
            </a:r>
            <a:r>
              <a:rPr lang="zh-CN" altLang="en-US" u="sng" dirty="0">
                <a:latin typeface="Times New Roman" pitchFamily="18" charset="0"/>
              </a:rPr>
              <a:t>高级通信方式</a:t>
            </a:r>
            <a:r>
              <a:rPr lang="zh-CN" altLang="en-US" dirty="0" smtClean="0">
                <a:latin typeface="Times New Roman" pitchFamily="18" charset="0"/>
              </a:rPr>
              <a:t>。</a:t>
            </a:r>
            <a:endParaRPr lang="en-US" altLang="zh-CN" dirty="0" smtClean="0">
              <a:latin typeface="Times New Roman" pitchFamily="18" charset="0"/>
            </a:endParaRPr>
          </a:p>
          <a:p>
            <a:pPr algn="just" eaLnBrk="1" hangingPunct="1">
              <a:lnSpc>
                <a:spcPct val="120000"/>
              </a:lnSpc>
              <a:spcBef>
                <a:spcPts val="840"/>
              </a:spcBef>
              <a:buClrTx/>
              <a:buSzTx/>
              <a:buFontTx/>
              <a:buNone/>
            </a:pPr>
            <a:r>
              <a:rPr lang="zh-CN" altLang="en-US" dirty="0" smtClean="0">
                <a:latin typeface="Times New Roman" pitchFamily="18" charset="0"/>
              </a:rPr>
              <a:t>    该通信方式可以再细分成：</a:t>
            </a:r>
            <a:r>
              <a:rPr lang="zh-CN" altLang="en-US" u="sng" dirty="0" smtClean="0">
                <a:latin typeface="Times New Roman" pitchFamily="18" charset="0"/>
              </a:rPr>
              <a:t>直</a:t>
            </a:r>
            <a:r>
              <a:rPr lang="zh-CN" altLang="en-US" u="sng" dirty="0">
                <a:latin typeface="Times New Roman" pitchFamily="18" charset="0"/>
              </a:rPr>
              <a:t>接通信方式</a:t>
            </a:r>
            <a:r>
              <a:rPr lang="zh-CN" altLang="en-US" dirty="0">
                <a:latin typeface="Times New Roman" pitchFamily="18" charset="0"/>
              </a:rPr>
              <a:t>和</a:t>
            </a:r>
            <a:r>
              <a:rPr lang="zh-CN" altLang="en-US" u="sng" dirty="0">
                <a:latin typeface="Times New Roman" pitchFamily="18" charset="0"/>
              </a:rPr>
              <a:t>间接通信方式</a:t>
            </a:r>
            <a:r>
              <a:rPr lang="zh-CN" altLang="en-US" dirty="0">
                <a:latin typeface="Times New Roman" pitchFamily="18" charset="0"/>
              </a:rPr>
              <a:t>两种。 </a:t>
            </a:r>
            <a:endParaRPr lang="en-US" altLang="zh-CN" dirty="0" smtClean="0">
              <a:latin typeface="Times New Roman" pitchFamily="18" charset="0"/>
            </a:endParaRPr>
          </a:p>
          <a:p>
            <a:pPr eaLnBrk="1" hangingPunct="1">
              <a:lnSpc>
                <a:spcPct val="120000"/>
              </a:lnSpc>
              <a:spcBef>
                <a:spcPts val="840"/>
              </a:spcBef>
              <a:buClrTx/>
              <a:buSzTx/>
              <a:buFontTx/>
              <a:buNone/>
            </a:pPr>
            <a:r>
              <a:rPr lang="en-US" altLang="zh-CN" dirty="0" smtClean="0">
                <a:latin typeface="黑体" pitchFamily="2" charset="-122"/>
                <a:ea typeface="黑体" pitchFamily="2" charset="-122"/>
              </a:rPr>
              <a:t>   4.</a:t>
            </a:r>
            <a:r>
              <a:rPr lang="zh-CN" altLang="en-US" dirty="0" smtClean="0">
                <a:latin typeface="黑体" pitchFamily="2" charset="-122"/>
                <a:ea typeface="黑体" pitchFamily="2" charset="-122"/>
              </a:rPr>
              <a:t>客户</a:t>
            </a:r>
            <a:r>
              <a:rPr lang="zh-CN" altLang="en-US" dirty="0">
                <a:latin typeface="黑体" pitchFamily="2" charset="-122"/>
                <a:ea typeface="黑体" pitchFamily="2" charset="-122"/>
              </a:rPr>
              <a:t>机</a:t>
            </a:r>
            <a:r>
              <a:rPr lang="en-US" altLang="zh-CN" dirty="0">
                <a:latin typeface="黑体" pitchFamily="2" charset="-122"/>
                <a:ea typeface="黑体" pitchFamily="2" charset="-122"/>
              </a:rPr>
              <a:t>-</a:t>
            </a:r>
            <a:r>
              <a:rPr lang="zh-CN" altLang="en-US" dirty="0">
                <a:latin typeface="黑体" pitchFamily="2" charset="-122"/>
                <a:ea typeface="黑体" pitchFamily="2" charset="-122"/>
              </a:rPr>
              <a:t>服务器系统</a:t>
            </a:r>
            <a:r>
              <a:rPr lang="en-US" altLang="zh-CN" dirty="0">
                <a:latin typeface="Times New Roman" panose="02020603050405020304" pitchFamily="18" charset="0"/>
                <a:ea typeface="黑体" pitchFamily="2" charset="-122"/>
                <a:cs typeface="Times New Roman" panose="02020603050405020304" pitchFamily="18" charset="0"/>
              </a:rPr>
              <a:t>(</a:t>
            </a:r>
            <a:r>
              <a:rPr lang="en-US" altLang="zh-CN" dirty="0" smtClean="0">
                <a:latin typeface="Times New Roman" panose="02020603050405020304" pitchFamily="18" charset="0"/>
                <a:ea typeface="黑体" pitchFamily="2" charset="-122"/>
                <a:cs typeface="Times New Roman" panose="02020603050405020304" pitchFamily="18" charset="0"/>
              </a:rPr>
              <a:t>Client-Server system)  </a:t>
            </a:r>
            <a:r>
              <a:rPr lang="zh-CN" altLang="en-US" dirty="0" smtClean="0">
                <a:latin typeface="Times New Roman" panose="02020603050405020304" pitchFamily="18" charset="0"/>
                <a:ea typeface="黑体" pitchFamily="2" charset="-122"/>
                <a:cs typeface="Times New Roman" panose="02020603050405020304" pitchFamily="18" charset="0"/>
              </a:rPr>
              <a:t>（略）</a:t>
            </a:r>
            <a:r>
              <a:rPr lang="en-US" altLang="zh-CN" dirty="0">
                <a:latin typeface="Times New Roman" panose="02020603050405020304" pitchFamily="18" charset="0"/>
                <a:ea typeface="黑体" pitchFamily="2" charset="-122"/>
                <a:cs typeface="Times New Roman" panose="02020603050405020304" pitchFamily="18" charset="0"/>
              </a:rPr>
              <a:t/>
            </a:r>
            <a:br>
              <a:rPr lang="en-US" altLang="zh-CN" dirty="0">
                <a:latin typeface="Times New Roman" panose="02020603050405020304" pitchFamily="18" charset="0"/>
                <a:ea typeface="黑体" pitchFamily="2" charset="-122"/>
                <a:cs typeface="Times New Roman" panose="02020603050405020304" pitchFamily="18" charset="0"/>
              </a:rPr>
            </a:br>
            <a:endParaRPr lang="zh-CN" altLang="en-US" dirty="0">
              <a:latin typeface="Times New Roman" pitchFamily="18" charset="0"/>
              <a:cs typeface="Times New Roman" panose="02020603050405020304" pitchFamily="18" charset="0"/>
            </a:endParaRPr>
          </a:p>
        </p:txBody>
      </p:sp>
    </p:spTree>
  </p:cSld>
  <p:clrMapOvr>
    <a:masterClrMapping/>
  </p:clrMapOvr>
  <p:transition>
    <p:pull dir="rd"/>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B18D3CC-9EF5-4D7D-8379-0DA77FAF4775}" type="datetime8">
              <a:rPr kumimoji="0" lang="zh-CN" altLang="en-US" sz="1400" smtClean="0"/>
              <a:t>2022年3月16日12时44分</a:t>
            </a:fld>
            <a:endParaRPr kumimoji="0" lang="en-US" altLang="zh-CN" sz="1400" smtClean="0"/>
          </a:p>
        </p:txBody>
      </p:sp>
      <p:sp>
        <p:nvSpPr>
          <p:cNvPr id="1720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72036" name="Text Box 4"/>
          <p:cNvSpPr txBox="1">
            <a:spLocks noChangeArrowheads="1"/>
          </p:cNvSpPr>
          <p:nvPr/>
        </p:nvSpPr>
        <p:spPr bwMode="auto">
          <a:xfrm>
            <a:off x="1198721" y="500390"/>
            <a:ext cx="65165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a:solidFill>
                  <a:srgbClr val="FF6600"/>
                </a:solidFill>
                <a:latin typeface="Times New Roman" pitchFamily="18" charset="0"/>
              </a:rPr>
              <a:t>2.6.2 </a:t>
            </a:r>
            <a:r>
              <a:rPr lang="zh-CN" altLang="en-US" sz="2800" b="1" dirty="0">
                <a:solidFill>
                  <a:srgbClr val="FF6600"/>
                </a:solidFill>
                <a:latin typeface="Times New Roman" pitchFamily="18" charset="0"/>
              </a:rPr>
              <a:t>消息传递通信的实现方</a:t>
            </a:r>
            <a:r>
              <a:rPr lang="zh-CN" altLang="en-US" sz="2800" b="1" dirty="0" smtClean="0">
                <a:solidFill>
                  <a:srgbClr val="FF6600"/>
                </a:solidFill>
                <a:latin typeface="Times New Roman" pitchFamily="18" charset="0"/>
              </a:rPr>
              <a:t>法  </a:t>
            </a:r>
            <a:r>
              <a:rPr lang="zh-CN" altLang="en-US" sz="2800" b="1" dirty="0" smtClean="0">
                <a:solidFill>
                  <a:schemeClr val="tx2"/>
                </a:solidFill>
                <a:latin typeface="Times New Roman" pitchFamily="18" charset="0"/>
              </a:rPr>
              <a:t>（</a:t>
            </a:r>
            <a:r>
              <a:rPr lang="en-US" altLang="zh-CN" sz="2800" b="1" dirty="0" smtClean="0">
                <a:solidFill>
                  <a:schemeClr val="tx2"/>
                </a:solidFill>
                <a:latin typeface="Times New Roman" pitchFamily="18" charset="0"/>
              </a:rPr>
              <a:t>+</a:t>
            </a:r>
            <a:r>
              <a:rPr lang="zh-CN" altLang="en-US" sz="2800" b="1" dirty="0" smtClean="0">
                <a:solidFill>
                  <a:schemeClr val="tx2"/>
                </a:solidFill>
                <a:latin typeface="Times New Roman" pitchFamily="18" charset="0"/>
              </a:rPr>
              <a:t>快）</a:t>
            </a:r>
            <a:r>
              <a:rPr lang="zh-CN" altLang="en-US" sz="2800" b="1" dirty="0" smtClean="0">
                <a:latin typeface="Times New Roman" pitchFamily="18" charset="0"/>
              </a:rPr>
              <a:t> </a:t>
            </a:r>
            <a:endParaRPr lang="zh-CN" altLang="en-US" sz="2800" b="1" dirty="0">
              <a:latin typeface="Times New Roman" pitchFamily="18" charset="0"/>
            </a:endParaRPr>
          </a:p>
        </p:txBody>
      </p:sp>
      <p:sp>
        <p:nvSpPr>
          <p:cNvPr id="172037" name="Text Box 5"/>
          <p:cNvSpPr txBox="1">
            <a:spLocks noChangeArrowheads="1"/>
          </p:cNvSpPr>
          <p:nvPr/>
        </p:nvSpPr>
        <p:spPr bwMode="auto">
          <a:xfrm>
            <a:off x="609600" y="1196752"/>
            <a:ext cx="8001000"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5000"/>
              </a:lnSpc>
              <a:spcBef>
                <a:spcPts val="800"/>
              </a:spcBef>
              <a:buClrTx/>
              <a:buSzTx/>
              <a:buFontTx/>
              <a:buNone/>
            </a:pPr>
            <a:r>
              <a:rPr lang="en-US" altLang="zh-CN" b="1" dirty="0">
                <a:latin typeface="Times New Roman" pitchFamily="18" charset="0"/>
              </a:rPr>
              <a:t>        1. </a:t>
            </a:r>
            <a:r>
              <a:rPr lang="zh-CN" altLang="en-US" b="1" dirty="0">
                <a:solidFill>
                  <a:srgbClr val="FFFF00"/>
                </a:solidFill>
                <a:latin typeface="Times New Roman" pitchFamily="18" charset="0"/>
              </a:rPr>
              <a:t>直接通信</a:t>
            </a:r>
            <a:r>
              <a:rPr lang="zh-CN" altLang="en-US" b="1" dirty="0">
                <a:latin typeface="Times New Roman" pitchFamily="18" charset="0"/>
              </a:rPr>
              <a:t>方式</a:t>
            </a:r>
          </a:p>
          <a:p>
            <a:pPr algn="just" eaLnBrk="1" hangingPunct="1">
              <a:lnSpc>
                <a:spcPct val="125000"/>
              </a:lnSpc>
              <a:spcBef>
                <a:spcPts val="800"/>
              </a:spcBef>
              <a:buClrTx/>
              <a:buSzTx/>
              <a:buFontTx/>
              <a:buNone/>
            </a:pPr>
            <a:r>
              <a:rPr lang="zh-CN" altLang="en-US" dirty="0">
                <a:latin typeface="Times New Roman" pitchFamily="18" charset="0"/>
              </a:rPr>
              <a:t>        这是指发送进程利用</a:t>
            </a:r>
            <a:r>
              <a:rPr lang="en-US" altLang="zh-CN" b="1" u="sng" dirty="0">
                <a:solidFill>
                  <a:schemeClr val="tx2"/>
                </a:solidFill>
                <a:latin typeface="Times New Roman" pitchFamily="18" charset="0"/>
              </a:rPr>
              <a:t>OS</a:t>
            </a:r>
            <a:r>
              <a:rPr lang="zh-CN" altLang="en-US" b="1" u="sng" dirty="0">
                <a:solidFill>
                  <a:schemeClr val="tx2"/>
                </a:solidFill>
                <a:latin typeface="Times New Roman" pitchFamily="18" charset="0"/>
              </a:rPr>
              <a:t>所提供</a:t>
            </a:r>
            <a:r>
              <a:rPr lang="zh-CN" altLang="en-US" b="1" dirty="0">
                <a:solidFill>
                  <a:schemeClr val="tx2"/>
                </a:solidFill>
                <a:latin typeface="Times New Roman" pitchFamily="18" charset="0"/>
              </a:rPr>
              <a:t>的发送命令</a:t>
            </a:r>
            <a:r>
              <a:rPr lang="zh-CN" altLang="en-US" dirty="0">
                <a:latin typeface="Times New Roman" pitchFamily="18" charset="0"/>
              </a:rPr>
              <a:t>，直接把消息发送给目标进程。此时，要求发送进程和接收进程都以显式方式提供对方的标识符。通常，系统提供下述</a:t>
            </a:r>
            <a:r>
              <a:rPr lang="zh-CN" altLang="en-US" dirty="0">
                <a:solidFill>
                  <a:schemeClr val="tx2"/>
                </a:solidFill>
                <a:latin typeface="Times New Roman" pitchFamily="18" charset="0"/>
              </a:rPr>
              <a:t>两条通信命令</a:t>
            </a:r>
            <a:r>
              <a:rPr lang="en-US" altLang="zh-CN" dirty="0">
                <a:solidFill>
                  <a:schemeClr val="tx2"/>
                </a:solidFill>
                <a:latin typeface="Times New Roman" pitchFamily="18" charset="0"/>
              </a:rPr>
              <a:t>(</a:t>
            </a:r>
            <a:r>
              <a:rPr lang="zh-CN" altLang="en-US" dirty="0">
                <a:solidFill>
                  <a:schemeClr val="tx2"/>
                </a:solidFill>
                <a:latin typeface="Times New Roman" pitchFamily="18" charset="0"/>
              </a:rPr>
              <a:t>原语</a:t>
            </a:r>
            <a:r>
              <a:rPr lang="en-US" altLang="zh-CN" dirty="0">
                <a:solidFill>
                  <a:schemeClr val="tx2"/>
                </a:solidFill>
                <a:latin typeface="Times New Roman" pitchFamily="18" charset="0"/>
              </a:rPr>
              <a:t>)</a:t>
            </a:r>
            <a:r>
              <a:rPr lang="zh-CN" altLang="en-US" dirty="0">
                <a:latin typeface="Times New Roman" pitchFamily="18" charset="0"/>
              </a:rPr>
              <a:t>：</a:t>
            </a:r>
          </a:p>
          <a:p>
            <a:pPr algn="just" eaLnBrk="1" hangingPunct="1">
              <a:lnSpc>
                <a:spcPct val="125000"/>
              </a:lnSpc>
              <a:spcBef>
                <a:spcPts val="800"/>
              </a:spcBef>
              <a:buClrTx/>
              <a:buSzTx/>
              <a:buFontTx/>
              <a:buNone/>
            </a:pPr>
            <a:r>
              <a:rPr lang="zh-CN" altLang="en-US" dirty="0">
                <a:latin typeface="Times New Roman" pitchFamily="18" charset="0"/>
              </a:rPr>
              <a:t>         </a:t>
            </a:r>
            <a:r>
              <a:rPr lang="en-US" altLang="zh-CN" dirty="0">
                <a:solidFill>
                  <a:schemeClr val="tx2"/>
                </a:solidFill>
                <a:latin typeface="Times New Roman" pitchFamily="18" charset="0"/>
              </a:rPr>
              <a:t>Send(Receiver, message); </a:t>
            </a:r>
            <a:r>
              <a:rPr lang="en-US" altLang="zh-CN" dirty="0" smtClean="0">
                <a:solidFill>
                  <a:schemeClr val="tx2"/>
                </a:solidFill>
                <a:latin typeface="Times New Roman" pitchFamily="18" charset="0"/>
              </a:rPr>
              <a:t> </a:t>
            </a:r>
            <a:r>
              <a:rPr lang="zh-CN" altLang="en-US" dirty="0" smtClean="0">
                <a:latin typeface="Times New Roman" pitchFamily="18" charset="0"/>
              </a:rPr>
              <a:t>发</a:t>
            </a:r>
            <a:r>
              <a:rPr lang="zh-CN" altLang="en-US" dirty="0">
                <a:latin typeface="Times New Roman" pitchFamily="18" charset="0"/>
              </a:rPr>
              <a:t>送一个消息给接收进程；</a:t>
            </a:r>
          </a:p>
          <a:p>
            <a:pPr algn="just" eaLnBrk="1" hangingPunct="1">
              <a:lnSpc>
                <a:spcPct val="125000"/>
              </a:lnSpc>
              <a:spcBef>
                <a:spcPts val="800"/>
              </a:spcBef>
              <a:buClrTx/>
              <a:buSzTx/>
              <a:buFontTx/>
              <a:buNone/>
            </a:pPr>
            <a:r>
              <a:rPr lang="zh-CN" altLang="en-US" dirty="0">
                <a:latin typeface="Times New Roman" pitchFamily="18" charset="0"/>
              </a:rPr>
              <a:t>         </a:t>
            </a:r>
            <a:r>
              <a:rPr lang="en-US" altLang="zh-CN" dirty="0">
                <a:solidFill>
                  <a:schemeClr val="tx2"/>
                </a:solidFill>
                <a:latin typeface="Times New Roman" pitchFamily="18" charset="0"/>
              </a:rPr>
              <a:t>Receive(Sender, message); </a:t>
            </a:r>
            <a:r>
              <a:rPr lang="en-US" altLang="zh-CN" dirty="0" smtClean="0">
                <a:solidFill>
                  <a:schemeClr val="tx2"/>
                </a:solidFill>
                <a:latin typeface="Times New Roman" pitchFamily="18" charset="0"/>
              </a:rPr>
              <a:t> </a:t>
            </a:r>
            <a:r>
              <a:rPr lang="zh-CN" altLang="en-US" dirty="0" smtClean="0">
                <a:latin typeface="Times New Roman" pitchFamily="18" charset="0"/>
              </a:rPr>
              <a:t>接</a:t>
            </a:r>
            <a:r>
              <a:rPr lang="zh-CN" altLang="en-US" dirty="0">
                <a:latin typeface="Times New Roman" pitchFamily="18" charset="0"/>
              </a:rPr>
              <a:t>收</a:t>
            </a:r>
            <a:r>
              <a:rPr lang="en-US" altLang="zh-CN" dirty="0">
                <a:latin typeface="Times New Roman" pitchFamily="18" charset="0"/>
              </a:rPr>
              <a:t>Sender</a:t>
            </a:r>
            <a:r>
              <a:rPr lang="zh-CN" altLang="en-US" dirty="0">
                <a:latin typeface="Times New Roman" pitchFamily="18" charset="0"/>
              </a:rPr>
              <a:t>发来的消息；</a:t>
            </a:r>
          </a:p>
          <a:p>
            <a:pPr algn="just" eaLnBrk="1" hangingPunct="1">
              <a:lnSpc>
                <a:spcPct val="125000"/>
              </a:lnSpc>
              <a:spcBef>
                <a:spcPts val="800"/>
              </a:spcBef>
              <a:buClrTx/>
              <a:buSzTx/>
              <a:buFontTx/>
              <a:buNone/>
            </a:pPr>
            <a:r>
              <a:rPr lang="zh-CN" altLang="en-US" dirty="0">
                <a:latin typeface="Times New Roman" pitchFamily="18" charset="0"/>
              </a:rPr>
              <a:t>例如，原语</a:t>
            </a:r>
            <a:r>
              <a:rPr lang="en-US" altLang="zh-CN" dirty="0">
                <a:latin typeface="Times New Roman" pitchFamily="18" charset="0"/>
              </a:rPr>
              <a:t>Send(P</a:t>
            </a:r>
            <a:r>
              <a:rPr lang="en-US" altLang="zh-CN" baseline="-25000" dirty="0">
                <a:latin typeface="Times New Roman" pitchFamily="18" charset="0"/>
              </a:rPr>
              <a:t>2</a:t>
            </a:r>
            <a:r>
              <a:rPr lang="en-US" altLang="zh-CN" dirty="0">
                <a:latin typeface="Times New Roman" pitchFamily="18" charset="0"/>
              </a:rPr>
              <a:t>, m</a:t>
            </a:r>
            <a:r>
              <a:rPr lang="en-US" altLang="zh-CN" baseline="-25000" dirty="0">
                <a:latin typeface="Times New Roman" pitchFamily="18" charset="0"/>
              </a:rPr>
              <a:t>1</a:t>
            </a:r>
            <a:r>
              <a:rPr lang="en-US" altLang="zh-CN" dirty="0">
                <a:latin typeface="Times New Roman" pitchFamily="18" charset="0"/>
              </a:rPr>
              <a:t>)</a:t>
            </a:r>
            <a:r>
              <a:rPr lang="zh-CN" altLang="en-US" dirty="0">
                <a:latin typeface="Times New Roman" pitchFamily="18" charset="0"/>
              </a:rPr>
              <a:t>表示将消息</a:t>
            </a:r>
            <a:r>
              <a:rPr lang="en-US" altLang="zh-CN" dirty="0">
                <a:latin typeface="Times New Roman" pitchFamily="18" charset="0"/>
              </a:rPr>
              <a:t>m</a:t>
            </a:r>
            <a:r>
              <a:rPr lang="en-US" altLang="zh-CN" baseline="-25000" dirty="0">
                <a:latin typeface="Times New Roman" pitchFamily="18" charset="0"/>
              </a:rPr>
              <a:t>1</a:t>
            </a:r>
            <a:r>
              <a:rPr lang="zh-CN" altLang="en-US" dirty="0">
                <a:latin typeface="Times New Roman" pitchFamily="18" charset="0"/>
              </a:rPr>
              <a:t>发送给接收进程</a:t>
            </a:r>
            <a:r>
              <a:rPr lang="en-US" altLang="zh-CN" dirty="0">
                <a:latin typeface="Times New Roman" pitchFamily="18" charset="0"/>
              </a:rPr>
              <a:t>P</a:t>
            </a:r>
            <a:r>
              <a:rPr lang="en-US" altLang="zh-CN" baseline="-25000" dirty="0">
                <a:latin typeface="Times New Roman" pitchFamily="18" charset="0"/>
              </a:rPr>
              <a:t>2</a:t>
            </a:r>
            <a:r>
              <a:rPr lang="en-US" altLang="zh-CN" dirty="0">
                <a:latin typeface="Times New Roman" pitchFamily="18" charset="0"/>
              </a:rPr>
              <a:t>; </a:t>
            </a:r>
            <a:r>
              <a:rPr lang="zh-CN" altLang="en-US" dirty="0">
                <a:latin typeface="Times New Roman" pitchFamily="18" charset="0"/>
              </a:rPr>
              <a:t>而原语</a:t>
            </a:r>
            <a:r>
              <a:rPr lang="en-US" altLang="zh-CN" dirty="0">
                <a:latin typeface="Times New Roman" pitchFamily="18" charset="0"/>
              </a:rPr>
              <a:t>Receive(P</a:t>
            </a:r>
            <a:r>
              <a:rPr lang="en-US" altLang="zh-CN" baseline="-25000" dirty="0">
                <a:latin typeface="Times New Roman" pitchFamily="18" charset="0"/>
              </a:rPr>
              <a:t>1</a:t>
            </a:r>
            <a:r>
              <a:rPr lang="zh-CN" altLang="en-US" dirty="0">
                <a:latin typeface="Times New Roman" pitchFamily="18" charset="0"/>
              </a:rPr>
              <a:t>，</a:t>
            </a:r>
            <a:r>
              <a:rPr lang="en-US" altLang="zh-CN" dirty="0">
                <a:latin typeface="Times New Roman" pitchFamily="18" charset="0"/>
              </a:rPr>
              <a:t>m</a:t>
            </a:r>
            <a:r>
              <a:rPr lang="en-US" altLang="zh-CN" baseline="-25000" dirty="0">
                <a:latin typeface="Times New Roman" pitchFamily="18" charset="0"/>
              </a:rPr>
              <a:t>1</a:t>
            </a:r>
            <a:r>
              <a:rPr lang="en-US" altLang="zh-CN" dirty="0">
                <a:latin typeface="Times New Roman" pitchFamily="18" charset="0"/>
              </a:rPr>
              <a:t>)</a:t>
            </a:r>
            <a:r>
              <a:rPr lang="zh-CN" altLang="en-US" dirty="0">
                <a:latin typeface="Times New Roman" pitchFamily="18" charset="0"/>
              </a:rPr>
              <a:t>则表示接收由</a:t>
            </a:r>
            <a:r>
              <a:rPr lang="en-US" altLang="zh-CN" dirty="0">
                <a:latin typeface="Times New Roman" pitchFamily="18" charset="0"/>
              </a:rPr>
              <a:t>P</a:t>
            </a:r>
            <a:r>
              <a:rPr lang="en-US" altLang="zh-CN" baseline="-25000" dirty="0">
                <a:latin typeface="Times New Roman" pitchFamily="18" charset="0"/>
              </a:rPr>
              <a:t>1</a:t>
            </a:r>
            <a:r>
              <a:rPr lang="zh-CN" altLang="en-US" dirty="0">
                <a:latin typeface="Times New Roman" pitchFamily="18" charset="0"/>
              </a:rPr>
              <a:t>发来的消息</a:t>
            </a:r>
            <a:r>
              <a:rPr lang="en-US" altLang="zh-CN" dirty="0">
                <a:latin typeface="Times New Roman" pitchFamily="18" charset="0"/>
              </a:rPr>
              <a:t>m</a:t>
            </a:r>
            <a:r>
              <a:rPr lang="en-US" altLang="zh-CN" baseline="-25000" dirty="0">
                <a:latin typeface="Times New Roman" pitchFamily="18" charset="0"/>
              </a:rPr>
              <a:t>1</a:t>
            </a:r>
            <a:r>
              <a:rPr lang="zh-CN" altLang="en-US" dirty="0">
                <a:latin typeface="Times New Roman" pitchFamily="18" charset="0"/>
              </a:rPr>
              <a:t>。 </a:t>
            </a:r>
            <a:endParaRPr lang="en-US" altLang="zh-CN" dirty="0" smtClean="0">
              <a:latin typeface="Times New Roman" pitchFamily="18" charset="0"/>
            </a:endParaRPr>
          </a:p>
          <a:p>
            <a:pPr algn="just" eaLnBrk="1" hangingPunct="1">
              <a:lnSpc>
                <a:spcPct val="125000"/>
              </a:lnSpc>
              <a:spcBef>
                <a:spcPts val="8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rPr>
              <a:t>下转  </a:t>
            </a:r>
            <a:r>
              <a:rPr lang="en-US" altLang="zh-CN" b="1" dirty="0">
                <a:solidFill>
                  <a:srgbClr val="FFFF00"/>
                </a:solidFill>
                <a:latin typeface="Times New Roman" pitchFamily="18" charset="0"/>
              </a:rPr>
              <a:t>2. </a:t>
            </a:r>
            <a:r>
              <a:rPr lang="zh-CN" altLang="en-US" b="1" dirty="0">
                <a:solidFill>
                  <a:srgbClr val="FFFF00"/>
                </a:solidFill>
                <a:latin typeface="Times New Roman" pitchFamily="18" charset="0"/>
              </a:rPr>
              <a:t>间接通信方式</a:t>
            </a:r>
          </a:p>
        </p:txBody>
      </p:sp>
    </p:spTree>
  </p:cSld>
  <p:clrMapOvr>
    <a:masterClrMapping/>
  </p:clrMapOvr>
  <p:transition>
    <p:pull dir="rd"/>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6B34887-00C1-47B2-BE82-E4C543EE5985}" type="datetime8">
              <a:rPr kumimoji="0" lang="zh-CN" altLang="en-US" sz="1400" smtClean="0"/>
              <a:t>2022年3月16日12时44分</a:t>
            </a:fld>
            <a:endParaRPr kumimoji="0" lang="en-US" altLang="zh-CN" sz="1400" smtClean="0"/>
          </a:p>
        </p:txBody>
      </p:sp>
      <p:sp>
        <p:nvSpPr>
          <p:cNvPr id="1730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73060" name="Text Box 4"/>
          <p:cNvSpPr txBox="1">
            <a:spLocks noChangeArrowheads="1"/>
          </p:cNvSpPr>
          <p:nvPr/>
        </p:nvSpPr>
        <p:spPr bwMode="auto">
          <a:xfrm>
            <a:off x="914400" y="990600"/>
            <a:ext cx="7696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50000"/>
              </a:lnSpc>
              <a:spcBef>
                <a:spcPct val="50000"/>
              </a:spcBef>
              <a:buClrTx/>
              <a:buSzTx/>
              <a:buFontTx/>
              <a:buNone/>
            </a:pPr>
            <a:r>
              <a:rPr lang="en-US" altLang="zh-CN" dirty="0">
                <a:latin typeface="Times New Roman" pitchFamily="18" charset="0"/>
              </a:rPr>
              <a:t>        </a:t>
            </a:r>
            <a:r>
              <a:rPr lang="zh-CN" altLang="en-US" dirty="0">
                <a:latin typeface="Times New Roman" pitchFamily="18" charset="0"/>
              </a:rPr>
              <a:t>在某些情况下，接收进程可与多个发送进程通信，因此，它不可能事先指定发送进程。例如，用于提供打印服务的进程，它可以接收来自</a:t>
            </a:r>
            <a:r>
              <a:rPr lang="zh-CN" altLang="en-US" u="sng" dirty="0">
                <a:latin typeface="Times New Roman" pitchFamily="18" charset="0"/>
              </a:rPr>
              <a:t>任何一个</a:t>
            </a:r>
            <a:r>
              <a:rPr lang="zh-CN" altLang="en-US" dirty="0">
                <a:latin typeface="Times New Roman" pitchFamily="18" charset="0"/>
              </a:rPr>
              <a:t>进程的</a:t>
            </a:r>
            <a:r>
              <a:rPr lang="zh-CN" altLang="en-US" dirty="0">
                <a:latin typeface="Courier New" pitchFamily="49" charset="0"/>
              </a:rPr>
              <a:t>“</a:t>
            </a:r>
            <a:r>
              <a:rPr lang="zh-CN" altLang="en-US" dirty="0">
                <a:latin typeface="Times New Roman" pitchFamily="18" charset="0"/>
              </a:rPr>
              <a:t>打印请求</a:t>
            </a:r>
            <a:r>
              <a:rPr lang="zh-CN" altLang="en-US" dirty="0">
                <a:latin typeface="Courier New" pitchFamily="49" charset="0"/>
              </a:rPr>
              <a:t>”</a:t>
            </a:r>
            <a:r>
              <a:rPr lang="zh-CN" altLang="en-US" dirty="0">
                <a:latin typeface="Times New Roman" pitchFamily="18" charset="0"/>
              </a:rPr>
              <a:t>消息。对于这样的应用，在接收进程接收消息的原语中的源进程参数，是完成通信后的返回值，接收原语可表示为：</a:t>
            </a:r>
          </a:p>
          <a:p>
            <a:pPr algn="just" eaLnBrk="1" hangingPunct="1">
              <a:lnSpc>
                <a:spcPct val="150000"/>
              </a:lnSpc>
              <a:spcBef>
                <a:spcPct val="50000"/>
              </a:spcBef>
              <a:buClrTx/>
              <a:buSzTx/>
              <a:buFontTx/>
              <a:buNone/>
            </a:pPr>
            <a:r>
              <a:rPr lang="zh-CN" altLang="en-US" dirty="0">
                <a:latin typeface="Times New Roman" pitchFamily="18" charset="0"/>
              </a:rPr>
              <a:t>      </a:t>
            </a:r>
            <a:r>
              <a:rPr lang="en-US" altLang="zh-CN" dirty="0" smtClean="0">
                <a:latin typeface="Times New Roman" pitchFamily="18" charset="0"/>
              </a:rPr>
              <a:t>Receive </a:t>
            </a:r>
            <a:r>
              <a:rPr lang="en-US" altLang="zh-CN" dirty="0">
                <a:latin typeface="Times New Roman" pitchFamily="18" charset="0"/>
              </a:rPr>
              <a:t>(id, message);  </a:t>
            </a:r>
            <a:r>
              <a:rPr lang="en-US" altLang="zh-CN" dirty="0" smtClean="0">
                <a:latin typeface="Times New Roman" pitchFamily="18" charset="0"/>
              </a:rPr>
              <a:t>  /* id: </a:t>
            </a:r>
            <a:r>
              <a:rPr lang="zh-CN" altLang="en-US" dirty="0" smtClean="0">
                <a:latin typeface="Times New Roman" pitchFamily="18" charset="0"/>
              </a:rPr>
              <a:t>发送方进程的</a:t>
            </a:r>
            <a:r>
              <a:rPr lang="en-US" altLang="zh-CN" dirty="0" smtClean="0">
                <a:latin typeface="Times New Roman" pitchFamily="18" charset="0"/>
              </a:rPr>
              <a:t>PID</a:t>
            </a:r>
            <a:r>
              <a:rPr lang="zh-CN" altLang="en-US" dirty="0" smtClean="0">
                <a:latin typeface="Times New Roman" pitchFamily="18" charset="0"/>
              </a:rPr>
              <a:t>或名称。</a:t>
            </a:r>
            <a:endParaRPr lang="en-US" altLang="zh-CN" dirty="0">
              <a:latin typeface="Times New Roman" pitchFamily="18" charset="0"/>
            </a:endParaRPr>
          </a:p>
        </p:txBody>
      </p:sp>
    </p:spTree>
  </p:cSld>
  <p:clrMapOvr>
    <a:masterClrMapping/>
  </p:clrMapOvr>
  <p:transition>
    <p:pull dir="rd"/>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D80DB6C-E025-4C6E-B396-D0C98C87A6DF}" type="datetime8">
              <a:rPr kumimoji="0" lang="zh-CN" altLang="en-US" sz="1400" smtClean="0"/>
              <a:t>2022年3月16日12时44分</a:t>
            </a:fld>
            <a:endParaRPr kumimoji="0" lang="en-US" altLang="zh-CN" sz="1400" smtClean="0"/>
          </a:p>
        </p:txBody>
      </p:sp>
      <p:sp>
        <p:nvSpPr>
          <p:cNvPr id="1740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74084" name="Text Box 4"/>
          <p:cNvSpPr txBox="1">
            <a:spLocks noChangeArrowheads="1"/>
          </p:cNvSpPr>
          <p:nvPr/>
        </p:nvSpPr>
        <p:spPr bwMode="auto">
          <a:xfrm>
            <a:off x="304800" y="533400"/>
            <a:ext cx="86106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a:latin typeface="Times New Roman" pitchFamily="18" charset="0"/>
              </a:rPr>
              <a:t>         </a:t>
            </a:r>
            <a:r>
              <a:rPr lang="zh-CN" altLang="en-US">
                <a:latin typeface="Times New Roman" pitchFamily="18" charset="0"/>
              </a:rPr>
              <a:t>我们还可以利用直接通信原语，来解决生产者</a:t>
            </a:r>
            <a:r>
              <a:rPr lang="en-US" altLang="zh-CN">
                <a:latin typeface="Times New Roman" pitchFamily="18" charset="0"/>
              </a:rPr>
              <a:t>-</a:t>
            </a:r>
            <a:r>
              <a:rPr lang="zh-CN" altLang="en-US">
                <a:latin typeface="Times New Roman" pitchFamily="18" charset="0"/>
              </a:rPr>
              <a:t>消费者问题。当生产者生产出一个产品</a:t>
            </a:r>
            <a:r>
              <a:rPr lang="en-US" altLang="zh-CN">
                <a:latin typeface="Times New Roman" pitchFamily="18" charset="0"/>
              </a:rPr>
              <a:t>(</a:t>
            </a:r>
            <a:r>
              <a:rPr lang="zh-CN" altLang="en-US">
                <a:latin typeface="Times New Roman" pitchFamily="18" charset="0"/>
              </a:rPr>
              <a:t>消息</a:t>
            </a:r>
            <a:r>
              <a:rPr lang="en-US" altLang="zh-CN">
                <a:latin typeface="Times New Roman" pitchFamily="18" charset="0"/>
              </a:rPr>
              <a:t>)</a:t>
            </a:r>
            <a:r>
              <a:rPr lang="zh-CN" altLang="en-US">
                <a:latin typeface="Times New Roman" pitchFamily="18" charset="0"/>
              </a:rPr>
              <a:t>后，便用</a:t>
            </a:r>
            <a:r>
              <a:rPr lang="en-US" altLang="zh-CN">
                <a:latin typeface="Times New Roman" pitchFamily="18" charset="0"/>
              </a:rPr>
              <a:t>Send</a:t>
            </a:r>
            <a:r>
              <a:rPr lang="zh-CN" altLang="en-US">
                <a:latin typeface="Times New Roman" pitchFamily="18" charset="0"/>
              </a:rPr>
              <a:t>原语将消息发送给消费者进程；而消费者进程则利用</a:t>
            </a:r>
            <a:r>
              <a:rPr lang="en-US" altLang="zh-CN">
                <a:latin typeface="Times New Roman" pitchFamily="18" charset="0"/>
              </a:rPr>
              <a:t>Receive</a:t>
            </a:r>
            <a:r>
              <a:rPr lang="zh-CN" altLang="en-US">
                <a:latin typeface="Times New Roman" pitchFamily="18" charset="0"/>
              </a:rPr>
              <a:t>原语来得到一个消息。如果消息尚未生产出来，消费者必须等待，直至生产者进程将消息发送过来。生产者</a:t>
            </a:r>
            <a:r>
              <a:rPr lang="en-US" altLang="zh-CN">
                <a:latin typeface="Times New Roman" pitchFamily="18" charset="0"/>
              </a:rPr>
              <a:t>-</a:t>
            </a:r>
            <a:r>
              <a:rPr lang="zh-CN" altLang="en-US">
                <a:latin typeface="Times New Roman" pitchFamily="18" charset="0"/>
              </a:rPr>
              <a:t>消费者的通信过程可分别描述如下： </a:t>
            </a:r>
          </a:p>
        </p:txBody>
      </p:sp>
      <p:sp>
        <p:nvSpPr>
          <p:cNvPr id="174085" name="Text Box 5"/>
          <p:cNvSpPr txBox="1">
            <a:spLocks noChangeArrowheads="1"/>
          </p:cNvSpPr>
          <p:nvPr/>
        </p:nvSpPr>
        <p:spPr bwMode="auto">
          <a:xfrm>
            <a:off x="914400" y="2971800"/>
            <a:ext cx="342265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000">
                <a:latin typeface="Times New Roman" pitchFamily="18" charset="0"/>
              </a:rPr>
              <a:t> repeat</a:t>
            </a:r>
          </a:p>
          <a:p>
            <a:pPr eaLnBrk="1" hangingPunct="1">
              <a:lnSpc>
                <a:spcPct val="100000"/>
              </a:lnSpc>
              <a:spcBef>
                <a:spcPct val="0"/>
              </a:spcBef>
              <a:buClrTx/>
              <a:buSzTx/>
              <a:buFontTx/>
              <a:buNone/>
            </a:pPr>
            <a:r>
              <a:rPr lang="en-US" altLang="zh-CN" sz="2000">
                <a:latin typeface="Times New Roman" pitchFamily="18" charset="0"/>
              </a:rPr>
              <a:t>      </a:t>
            </a:r>
            <a:r>
              <a:rPr lang="en-US" altLang="zh-CN" sz="2000">
                <a:latin typeface="Courier New" pitchFamily="49" charset="0"/>
              </a:rPr>
              <a:t>…</a:t>
            </a:r>
            <a:r>
              <a:rPr lang="en-US" altLang="zh-CN" sz="2000">
                <a:latin typeface="Times New Roman" pitchFamily="18" charset="0"/>
              </a:rPr>
              <a:t></a:t>
            </a:r>
          </a:p>
          <a:p>
            <a:pPr eaLnBrk="1" hangingPunct="1">
              <a:lnSpc>
                <a:spcPct val="100000"/>
              </a:lnSpc>
              <a:spcBef>
                <a:spcPct val="0"/>
              </a:spcBef>
              <a:buClrTx/>
              <a:buSzTx/>
              <a:buFontTx/>
              <a:buNone/>
            </a:pPr>
            <a:r>
              <a:rPr lang="en-US" altLang="zh-CN" sz="2000">
                <a:latin typeface="Times New Roman" pitchFamily="18" charset="0"/>
              </a:rPr>
              <a:t>    produce an item in nextp;</a:t>
            </a:r>
          </a:p>
          <a:p>
            <a:pPr eaLnBrk="1" hangingPunct="1">
              <a:lnSpc>
                <a:spcPct val="100000"/>
              </a:lnSpc>
              <a:spcBef>
                <a:spcPct val="0"/>
              </a:spcBef>
              <a:buClrTx/>
              <a:buSzTx/>
              <a:buFontTx/>
              <a:buNone/>
            </a:pPr>
            <a:r>
              <a:rPr lang="en-US" altLang="zh-CN" sz="2000">
                <a:latin typeface="Times New Roman" pitchFamily="18" charset="0"/>
              </a:rPr>
              <a:t>      </a:t>
            </a:r>
            <a:r>
              <a:rPr lang="en-US" altLang="zh-CN" sz="2000">
                <a:latin typeface="Courier New" pitchFamily="49" charset="0"/>
              </a:rPr>
              <a:t>…</a:t>
            </a:r>
            <a:r>
              <a:rPr lang="en-US" altLang="zh-CN" sz="2000">
                <a:latin typeface="Times New Roman" pitchFamily="18" charset="0"/>
              </a:rPr>
              <a:t></a:t>
            </a:r>
          </a:p>
          <a:p>
            <a:pPr eaLnBrk="1" hangingPunct="1">
              <a:lnSpc>
                <a:spcPct val="100000"/>
              </a:lnSpc>
              <a:spcBef>
                <a:spcPct val="0"/>
              </a:spcBef>
              <a:buClrTx/>
              <a:buSzTx/>
              <a:buFontTx/>
              <a:buNone/>
            </a:pPr>
            <a:r>
              <a:rPr lang="en-US" altLang="zh-CN" sz="2000">
                <a:latin typeface="Times New Roman" pitchFamily="18" charset="0"/>
              </a:rPr>
              <a:t>    send(consumer, nextp);</a:t>
            </a:r>
          </a:p>
          <a:p>
            <a:pPr eaLnBrk="1" hangingPunct="1">
              <a:lnSpc>
                <a:spcPct val="100000"/>
              </a:lnSpc>
              <a:spcBef>
                <a:spcPct val="0"/>
              </a:spcBef>
              <a:buClrTx/>
              <a:buSzTx/>
              <a:buFontTx/>
              <a:buNone/>
            </a:pPr>
            <a:r>
              <a:rPr lang="en-US" altLang="zh-CN" sz="2000">
                <a:latin typeface="Times New Roman" pitchFamily="18" charset="0"/>
              </a:rPr>
              <a:t>   until false;</a:t>
            </a:r>
          </a:p>
          <a:p>
            <a:pPr eaLnBrk="1" hangingPunct="1">
              <a:lnSpc>
                <a:spcPct val="100000"/>
              </a:lnSpc>
              <a:spcBef>
                <a:spcPct val="0"/>
              </a:spcBef>
              <a:buClrTx/>
              <a:buSzTx/>
              <a:buFontTx/>
              <a:buNone/>
            </a:pPr>
            <a:r>
              <a:rPr lang="en-US" altLang="zh-CN" sz="2000">
                <a:latin typeface="Times New Roman" pitchFamily="18" charset="0"/>
              </a:rPr>
              <a:t>   repeat</a:t>
            </a:r>
          </a:p>
          <a:p>
            <a:pPr eaLnBrk="1" hangingPunct="1">
              <a:lnSpc>
                <a:spcPct val="100000"/>
              </a:lnSpc>
              <a:spcBef>
                <a:spcPct val="0"/>
              </a:spcBef>
              <a:buClrTx/>
              <a:buSzTx/>
              <a:buFontTx/>
              <a:buNone/>
            </a:pPr>
            <a:r>
              <a:rPr lang="en-US" altLang="zh-CN" sz="2000">
                <a:latin typeface="Times New Roman" pitchFamily="18" charset="0"/>
              </a:rPr>
              <a:t>    receive(producer, nextc);</a:t>
            </a:r>
          </a:p>
          <a:p>
            <a:pPr eaLnBrk="1" hangingPunct="1">
              <a:lnSpc>
                <a:spcPct val="100000"/>
              </a:lnSpc>
              <a:spcBef>
                <a:spcPct val="0"/>
              </a:spcBef>
              <a:buClrTx/>
              <a:buSzTx/>
              <a:buFontTx/>
              <a:buNone/>
            </a:pPr>
            <a:r>
              <a:rPr lang="en-US" altLang="zh-CN" sz="2000">
                <a:latin typeface="Times New Roman" pitchFamily="18" charset="0"/>
              </a:rPr>
              <a:t>      </a:t>
            </a:r>
            <a:r>
              <a:rPr lang="en-US" altLang="zh-CN" sz="2000">
                <a:latin typeface="Courier New" pitchFamily="49" charset="0"/>
              </a:rPr>
              <a:t>…</a:t>
            </a:r>
            <a:r>
              <a:rPr lang="en-US" altLang="zh-CN" sz="2000">
                <a:latin typeface="Times New Roman" pitchFamily="18" charset="0"/>
              </a:rPr>
              <a:t></a:t>
            </a:r>
          </a:p>
          <a:p>
            <a:pPr eaLnBrk="1" hangingPunct="1">
              <a:lnSpc>
                <a:spcPct val="100000"/>
              </a:lnSpc>
              <a:spcBef>
                <a:spcPct val="0"/>
              </a:spcBef>
              <a:buClrTx/>
              <a:buSzTx/>
              <a:buFontTx/>
              <a:buNone/>
            </a:pPr>
            <a:r>
              <a:rPr lang="en-US" altLang="zh-CN" sz="2000">
                <a:latin typeface="Times New Roman" pitchFamily="18" charset="0"/>
              </a:rPr>
              <a:t>    consume the item in nextc;</a:t>
            </a:r>
          </a:p>
          <a:p>
            <a:pPr eaLnBrk="1" hangingPunct="1">
              <a:lnSpc>
                <a:spcPct val="100000"/>
              </a:lnSpc>
              <a:spcBef>
                <a:spcPct val="0"/>
              </a:spcBef>
              <a:buClrTx/>
              <a:buSzTx/>
              <a:buFontTx/>
              <a:buNone/>
            </a:pPr>
            <a:r>
              <a:rPr lang="en-US" altLang="zh-CN" sz="2000">
                <a:latin typeface="Times New Roman" pitchFamily="18" charset="0"/>
              </a:rPr>
              <a:t>  until false; </a:t>
            </a:r>
          </a:p>
        </p:txBody>
      </p:sp>
    </p:spTree>
  </p:cSld>
  <p:clrMapOvr>
    <a:masterClrMapping/>
  </p:clrMapOvr>
  <p:transition>
    <p:pull dir="rd"/>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EA37DC7-5936-4469-B644-7F4E6721F018}" type="datetime8">
              <a:rPr kumimoji="0" lang="zh-CN" altLang="en-US" sz="1400" smtClean="0"/>
              <a:t>2022年3月16日12时44分</a:t>
            </a:fld>
            <a:endParaRPr kumimoji="0" lang="en-US" altLang="zh-CN" sz="1400" smtClean="0"/>
          </a:p>
        </p:txBody>
      </p:sp>
      <p:sp>
        <p:nvSpPr>
          <p:cNvPr id="1751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75108" name="Text Box 4"/>
          <p:cNvSpPr txBox="1">
            <a:spLocks noChangeArrowheads="1"/>
          </p:cNvSpPr>
          <p:nvPr/>
        </p:nvSpPr>
        <p:spPr bwMode="auto">
          <a:xfrm>
            <a:off x="1066800" y="332656"/>
            <a:ext cx="2425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2. </a:t>
            </a:r>
            <a:r>
              <a:rPr lang="zh-CN" altLang="en-US" b="1" dirty="0">
                <a:solidFill>
                  <a:srgbClr val="FFFF00"/>
                </a:solidFill>
                <a:latin typeface="Times New Roman" pitchFamily="18" charset="0"/>
              </a:rPr>
              <a:t>间接通信</a:t>
            </a:r>
            <a:r>
              <a:rPr lang="zh-CN" altLang="en-US" b="1" dirty="0">
                <a:latin typeface="Times New Roman" pitchFamily="18" charset="0"/>
              </a:rPr>
              <a:t>方</a:t>
            </a:r>
            <a:r>
              <a:rPr lang="zh-CN" altLang="en-US" b="1" dirty="0" smtClean="0">
                <a:latin typeface="Times New Roman" pitchFamily="18" charset="0"/>
              </a:rPr>
              <a:t>式 </a:t>
            </a:r>
            <a:endParaRPr lang="zh-CN" altLang="en-US" b="1" dirty="0">
              <a:latin typeface="Times New Roman" pitchFamily="18" charset="0"/>
            </a:endParaRPr>
          </a:p>
        </p:txBody>
      </p:sp>
      <p:sp>
        <p:nvSpPr>
          <p:cNvPr id="175109" name="Text Box 5"/>
          <p:cNvSpPr txBox="1">
            <a:spLocks noChangeArrowheads="1"/>
          </p:cNvSpPr>
          <p:nvPr/>
        </p:nvSpPr>
        <p:spPr bwMode="auto">
          <a:xfrm>
            <a:off x="465219" y="794321"/>
            <a:ext cx="8305800" cy="57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600"/>
              </a:spcBef>
              <a:buClrTx/>
              <a:buSzTx/>
              <a:buFontTx/>
              <a:buNone/>
            </a:pPr>
            <a:r>
              <a:rPr lang="en-US" altLang="zh-CN" dirty="0">
                <a:latin typeface="Times New Roman" pitchFamily="18" charset="0"/>
              </a:rPr>
              <a:t>      </a:t>
            </a:r>
            <a:r>
              <a:rPr lang="zh-CN" altLang="en-US" dirty="0" smtClean="0">
                <a:solidFill>
                  <a:schemeClr val="tx2"/>
                </a:solidFill>
                <a:latin typeface="Times New Roman" pitchFamily="18" charset="0"/>
              </a:rPr>
              <a:t>信箱通信</a:t>
            </a:r>
            <a:r>
              <a:rPr lang="zh-CN" altLang="en-US" dirty="0" smtClean="0">
                <a:latin typeface="Times New Roman" pitchFamily="18" charset="0"/>
              </a:rPr>
              <a:t>就是一种间接通信方式。</a:t>
            </a:r>
            <a:endParaRPr lang="en-US" altLang="zh-CN" dirty="0" smtClean="0">
              <a:latin typeface="Times New Roman" pitchFamily="18" charset="0"/>
            </a:endParaRPr>
          </a:p>
          <a:p>
            <a:pPr algn="just" eaLnBrk="1" hangingPunct="1">
              <a:lnSpc>
                <a:spcPct val="120000"/>
              </a:lnSpc>
              <a:spcBef>
                <a:spcPts val="4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rPr>
              <a:t>方法：先建立一个</a:t>
            </a:r>
            <a:r>
              <a:rPr lang="zh-CN" altLang="en-US" dirty="0" smtClean="0">
                <a:solidFill>
                  <a:schemeClr val="tx2"/>
                </a:solidFill>
                <a:latin typeface="Times New Roman" pitchFamily="18" charset="0"/>
              </a:rPr>
              <a:t>公用缓冲区（也叫信箱、或邮箱）</a:t>
            </a:r>
            <a:r>
              <a:rPr lang="zh-CN" altLang="en-US" dirty="0" smtClean="0">
                <a:latin typeface="Times New Roman" pitchFamily="18" charset="0"/>
              </a:rPr>
              <a:t>，然后收、发消息的进程</a:t>
            </a:r>
            <a:r>
              <a:rPr lang="zh-CN" altLang="en-US" dirty="0" smtClean="0">
                <a:solidFill>
                  <a:schemeClr val="tx2"/>
                </a:solidFill>
                <a:latin typeface="Times New Roman" pitchFamily="18" charset="0"/>
              </a:rPr>
              <a:t>通过该缓冲区读写数据</a:t>
            </a:r>
            <a:r>
              <a:rPr lang="zh-CN" altLang="en-US" dirty="0" smtClean="0">
                <a:latin typeface="Times New Roman" pitchFamily="18" charset="0"/>
              </a:rPr>
              <a:t>。</a:t>
            </a:r>
            <a:r>
              <a:rPr lang="en-US" altLang="zh-CN" dirty="0" smtClean="0">
                <a:latin typeface="Times New Roman" pitchFamily="18" charset="0"/>
              </a:rPr>
              <a:t> </a:t>
            </a:r>
          </a:p>
          <a:p>
            <a:pPr algn="just" eaLnBrk="1" hangingPunct="1">
              <a:lnSpc>
                <a:spcPct val="120000"/>
              </a:lnSpc>
              <a:spcBef>
                <a:spcPts val="400"/>
              </a:spcBef>
              <a:buClrTx/>
              <a:buSzTx/>
              <a:buFontTx/>
              <a:buNone/>
            </a:pPr>
            <a:r>
              <a:rPr lang="en-US" altLang="zh-CN" dirty="0" smtClean="0">
                <a:latin typeface="Times New Roman" pitchFamily="18" charset="0"/>
              </a:rPr>
              <a:t>    (</a:t>
            </a:r>
            <a:r>
              <a:rPr lang="en-US" altLang="zh-CN" dirty="0">
                <a:latin typeface="Times New Roman" pitchFamily="18" charset="0"/>
              </a:rPr>
              <a:t>1) </a:t>
            </a:r>
            <a:r>
              <a:rPr lang="zh-CN" altLang="en-US" b="1" dirty="0">
                <a:solidFill>
                  <a:schemeClr val="tx2"/>
                </a:solidFill>
                <a:latin typeface="Times New Roman" pitchFamily="18" charset="0"/>
              </a:rPr>
              <a:t>信箱的创建和撤消</a:t>
            </a:r>
            <a:r>
              <a:rPr lang="zh-CN" altLang="en-US" dirty="0">
                <a:latin typeface="Times New Roman" pitchFamily="18" charset="0"/>
              </a:rPr>
              <a:t>。进程可利用</a:t>
            </a:r>
            <a:r>
              <a:rPr lang="zh-CN" altLang="en-US" u="sng" dirty="0">
                <a:solidFill>
                  <a:schemeClr val="tx2"/>
                </a:solidFill>
                <a:latin typeface="Times New Roman" pitchFamily="18" charset="0"/>
              </a:rPr>
              <a:t>信箱</a:t>
            </a:r>
            <a:r>
              <a:rPr lang="zh-CN" altLang="en-US" b="1" u="sng" dirty="0">
                <a:solidFill>
                  <a:schemeClr val="tx2"/>
                </a:solidFill>
                <a:latin typeface="Times New Roman" pitchFamily="18" charset="0"/>
              </a:rPr>
              <a:t>创建</a:t>
            </a:r>
            <a:r>
              <a:rPr lang="zh-CN" altLang="en-US" u="sng" dirty="0">
                <a:solidFill>
                  <a:schemeClr val="tx2"/>
                </a:solidFill>
                <a:latin typeface="Times New Roman" pitchFamily="18" charset="0"/>
              </a:rPr>
              <a:t>原语</a:t>
            </a:r>
            <a:r>
              <a:rPr lang="zh-CN" altLang="en-US" dirty="0">
                <a:latin typeface="Times New Roman" pitchFamily="18" charset="0"/>
              </a:rPr>
              <a:t>来建立一个新信箱。创建者进程应给出</a:t>
            </a:r>
            <a:r>
              <a:rPr lang="zh-CN" altLang="en-US" u="sng" dirty="0">
                <a:latin typeface="Times New Roman" pitchFamily="18" charset="0"/>
              </a:rPr>
              <a:t>信箱</a:t>
            </a:r>
            <a:r>
              <a:rPr lang="zh-CN" altLang="en-US" b="1" u="sng" dirty="0">
                <a:solidFill>
                  <a:srgbClr val="FF0000"/>
                </a:solidFill>
                <a:latin typeface="Times New Roman" pitchFamily="18" charset="0"/>
              </a:rPr>
              <a:t>名字</a:t>
            </a:r>
            <a:r>
              <a:rPr lang="zh-CN" altLang="en-US" u="sng" dirty="0">
                <a:latin typeface="Times New Roman" pitchFamily="18" charset="0"/>
              </a:rPr>
              <a:t>、信箱</a:t>
            </a:r>
            <a:r>
              <a:rPr lang="zh-CN" altLang="en-US" u="sng" dirty="0">
                <a:solidFill>
                  <a:srgbClr val="FF0000"/>
                </a:solidFill>
                <a:latin typeface="Times New Roman" pitchFamily="18" charset="0"/>
              </a:rPr>
              <a:t>属性</a:t>
            </a:r>
            <a:r>
              <a:rPr lang="en-US" altLang="zh-CN" dirty="0">
                <a:latin typeface="Times New Roman" pitchFamily="18" charset="0"/>
              </a:rPr>
              <a:t>(</a:t>
            </a:r>
            <a:r>
              <a:rPr lang="zh-CN" altLang="en-US" dirty="0">
                <a:latin typeface="Times New Roman" pitchFamily="18" charset="0"/>
              </a:rPr>
              <a:t>公用、私用或共享</a:t>
            </a:r>
            <a:r>
              <a:rPr lang="en-US" altLang="zh-CN" dirty="0">
                <a:latin typeface="Times New Roman" pitchFamily="18" charset="0"/>
              </a:rPr>
              <a:t>)</a:t>
            </a:r>
            <a:r>
              <a:rPr lang="zh-CN" altLang="en-US" dirty="0">
                <a:latin typeface="Times New Roman" pitchFamily="18" charset="0"/>
              </a:rPr>
              <a:t>；对于共享信箱， 还应给出共享者的名字。当进程不再需要读信箱时，可用</a:t>
            </a:r>
            <a:r>
              <a:rPr lang="zh-CN" altLang="en-US" u="sng" dirty="0">
                <a:solidFill>
                  <a:schemeClr val="tx2"/>
                </a:solidFill>
                <a:latin typeface="Times New Roman" pitchFamily="18" charset="0"/>
              </a:rPr>
              <a:t>信箱</a:t>
            </a:r>
            <a:r>
              <a:rPr lang="zh-CN" altLang="en-US" b="1" u="sng" dirty="0">
                <a:solidFill>
                  <a:schemeClr val="tx2"/>
                </a:solidFill>
                <a:latin typeface="Times New Roman" pitchFamily="18" charset="0"/>
              </a:rPr>
              <a:t>撤消</a:t>
            </a:r>
            <a:r>
              <a:rPr lang="zh-CN" altLang="en-US" u="sng" dirty="0">
                <a:solidFill>
                  <a:schemeClr val="tx2"/>
                </a:solidFill>
                <a:latin typeface="Times New Roman" pitchFamily="18" charset="0"/>
              </a:rPr>
              <a:t>原语</a:t>
            </a:r>
            <a:r>
              <a:rPr lang="zh-CN" altLang="en-US" dirty="0">
                <a:latin typeface="Times New Roman" pitchFamily="18" charset="0"/>
              </a:rPr>
              <a:t>将之撤消。</a:t>
            </a:r>
          </a:p>
          <a:p>
            <a:pPr algn="just" eaLnBrk="1" hangingPunct="1">
              <a:lnSpc>
                <a:spcPct val="120000"/>
              </a:lnSpc>
              <a:spcBef>
                <a:spcPts val="400"/>
              </a:spcBef>
              <a:buClrTx/>
              <a:buSzTx/>
              <a:buFontTx/>
              <a:buNone/>
            </a:pPr>
            <a:r>
              <a:rPr lang="zh-CN" altLang="en-US" dirty="0">
                <a:latin typeface="Times New Roman" pitchFamily="18" charset="0"/>
              </a:rPr>
              <a:t>    </a:t>
            </a:r>
            <a:r>
              <a:rPr lang="en-US" altLang="zh-CN" dirty="0" smtClean="0">
                <a:latin typeface="Times New Roman" pitchFamily="18" charset="0"/>
              </a:rPr>
              <a:t>(</a:t>
            </a:r>
            <a:r>
              <a:rPr lang="en-US" altLang="zh-CN" dirty="0">
                <a:latin typeface="Times New Roman" pitchFamily="18" charset="0"/>
              </a:rPr>
              <a:t>2) </a:t>
            </a:r>
            <a:r>
              <a:rPr lang="zh-CN" altLang="en-US" dirty="0">
                <a:latin typeface="Times New Roman" pitchFamily="18" charset="0"/>
              </a:rPr>
              <a:t>消息的发送和接收。当进程之间要利用信箱进行</a:t>
            </a:r>
            <a:r>
              <a:rPr lang="zh-CN" altLang="en-US" b="1" u="sng" dirty="0">
                <a:latin typeface="Times New Roman" pitchFamily="18" charset="0"/>
              </a:rPr>
              <a:t>通信时</a:t>
            </a:r>
            <a:r>
              <a:rPr lang="zh-CN" altLang="en-US" dirty="0">
                <a:latin typeface="Times New Roman" pitchFamily="18" charset="0"/>
              </a:rPr>
              <a:t>，必须使用</a:t>
            </a:r>
            <a:r>
              <a:rPr lang="zh-CN" altLang="en-US" b="1" dirty="0">
                <a:solidFill>
                  <a:schemeClr val="tx2"/>
                </a:solidFill>
                <a:latin typeface="Times New Roman" pitchFamily="18" charset="0"/>
              </a:rPr>
              <a:t>共享信箱</a:t>
            </a:r>
            <a:r>
              <a:rPr lang="zh-CN" altLang="en-US" dirty="0">
                <a:latin typeface="Times New Roman" pitchFamily="18" charset="0"/>
              </a:rPr>
              <a:t>，并利用系统提供的下述</a:t>
            </a:r>
            <a:r>
              <a:rPr lang="zh-CN" altLang="en-US" b="1" dirty="0">
                <a:solidFill>
                  <a:schemeClr val="tx2"/>
                </a:solidFill>
                <a:latin typeface="Times New Roman" pitchFamily="18" charset="0"/>
              </a:rPr>
              <a:t>通信原语</a:t>
            </a:r>
            <a:r>
              <a:rPr lang="zh-CN" altLang="en-US" dirty="0">
                <a:latin typeface="Times New Roman" pitchFamily="18" charset="0"/>
              </a:rPr>
              <a:t>进行通信。</a:t>
            </a:r>
          </a:p>
          <a:p>
            <a:pPr algn="just" eaLnBrk="1" hangingPunct="1">
              <a:lnSpc>
                <a:spcPct val="110000"/>
              </a:lnSpc>
              <a:spcBef>
                <a:spcPts val="400"/>
              </a:spcBef>
              <a:buClrTx/>
              <a:buSzTx/>
              <a:buFontTx/>
              <a:buNone/>
            </a:pPr>
            <a:r>
              <a:rPr lang="zh-CN" altLang="en-US" dirty="0">
                <a:latin typeface="Times New Roman" pitchFamily="18" charset="0"/>
              </a:rPr>
              <a:t>         </a:t>
            </a:r>
            <a:r>
              <a:rPr lang="en-US" altLang="zh-CN" dirty="0">
                <a:latin typeface="Times New Roman" pitchFamily="18" charset="0"/>
              </a:rPr>
              <a:t>Send(mailbox, message); </a:t>
            </a:r>
            <a:r>
              <a:rPr lang="zh-CN" altLang="en-US" dirty="0">
                <a:latin typeface="Times New Roman" pitchFamily="18" charset="0"/>
              </a:rPr>
              <a:t>将一个消息发送到指定信箱；</a:t>
            </a:r>
          </a:p>
          <a:p>
            <a:pPr eaLnBrk="1" hangingPunct="1">
              <a:lnSpc>
                <a:spcPct val="110000"/>
              </a:lnSpc>
              <a:spcBef>
                <a:spcPts val="400"/>
              </a:spcBef>
              <a:buClrTx/>
              <a:buSzTx/>
              <a:buFontTx/>
              <a:buNone/>
            </a:pPr>
            <a:r>
              <a:rPr lang="zh-CN" altLang="en-US" dirty="0">
                <a:latin typeface="Times New Roman" pitchFamily="18" charset="0"/>
              </a:rPr>
              <a:t>         </a:t>
            </a:r>
            <a:r>
              <a:rPr lang="en-US" altLang="zh-CN" dirty="0">
                <a:latin typeface="Times New Roman" pitchFamily="18" charset="0"/>
              </a:rPr>
              <a:t>Receive(mailbox, message); </a:t>
            </a:r>
            <a:r>
              <a:rPr lang="zh-CN" altLang="en-US" dirty="0">
                <a:latin typeface="Times New Roman" pitchFamily="18" charset="0"/>
              </a:rPr>
              <a:t>从指定信箱中接收一个消息； </a:t>
            </a:r>
          </a:p>
        </p:txBody>
      </p:sp>
    </p:spTree>
  </p:cSld>
  <p:clrMapOvr>
    <a:masterClrMapping/>
  </p:clrMapOvr>
  <p:transition>
    <p:pull dir="rd"/>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BF306F7-1D73-4261-B2F0-B8C206BCF98F}" type="datetime8">
              <a:rPr kumimoji="0" lang="zh-CN" altLang="en-US" sz="1400" smtClean="0"/>
              <a:t>2022年3月16日12时44分</a:t>
            </a:fld>
            <a:endParaRPr kumimoji="0" lang="en-US" altLang="zh-CN" sz="1400" smtClean="0"/>
          </a:p>
        </p:txBody>
      </p:sp>
      <p:sp>
        <p:nvSpPr>
          <p:cNvPr id="1761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76132" name="Text Box 4"/>
          <p:cNvSpPr txBox="1">
            <a:spLocks noChangeArrowheads="1"/>
          </p:cNvSpPr>
          <p:nvPr/>
        </p:nvSpPr>
        <p:spPr bwMode="auto">
          <a:xfrm>
            <a:off x="539552" y="914400"/>
            <a:ext cx="8147248"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45000"/>
              </a:lnSpc>
              <a:spcBef>
                <a:spcPct val="50000"/>
              </a:spcBef>
              <a:buClrTx/>
              <a:buSzTx/>
              <a:buFontTx/>
              <a:buNone/>
            </a:pPr>
            <a:r>
              <a:rPr lang="en-US" altLang="zh-CN" dirty="0">
                <a:latin typeface="Times New Roman" pitchFamily="18" charset="0"/>
              </a:rPr>
              <a:t>        </a:t>
            </a:r>
            <a:r>
              <a:rPr lang="zh-CN" altLang="en-US" dirty="0">
                <a:latin typeface="Times New Roman" pitchFamily="18" charset="0"/>
              </a:rPr>
              <a:t>信箱可由操作系统创建，也可由用户进程创建，创建者是信箱的拥有者。据此，可把</a:t>
            </a:r>
            <a:r>
              <a:rPr lang="zh-CN" altLang="en-US" b="1" dirty="0">
                <a:solidFill>
                  <a:schemeClr val="tx2"/>
                </a:solidFill>
                <a:latin typeface="Times New Roman" pitchFamily="18" charset="0"/>
              </a:rPr>
              <a:t>信箱分为以下三类</a:t>
            </a:r>
            <a:r>
              <a:rPr lang="zh-CN" altLang="en-US" dirty="0">
                <a:latin typeface="Times New Roman" pitchFamily="18" charset="0"/>
              </a:rPr>
              <a:t>。</a:t>
            </a:r>
          </a:p>
          <a:p>
            <a:pPr algn="just" eaLnBrk="1" hangingPunct="1">
              <a:lnSpc>
                <a:spcPct val="14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1) </a:t>
            </a:r>
            <a:r>
              <a:rPr lang="zh-CN" altLang="en-US" dirty="0">
                <a:solidFill>
                  <a:schemeClr val="tx2"/>
                </a:solidFill>
                <a:latin typeface="Times New Roman" pitchFamily="18" charset="0"/>
              </a:rPr>
              <a:t>私用信箱</a:t>
            </a:r>
            <a:r>
              <a:rPr lang="zh-CN" altLang="en-US" dirty="0">
                <a:latin typeface="Times New Roman" pitchFamily="18" charset="0"/>
              </a:rPr>
              <a:t></a:t>
            </a:r>
          </a:p>
          <a:p>
            <a:pPr algn="just" eaLnBrk="1" hangingPunct="1">
              <a:lnSpc>
                <a:spcPct val="145000"/>
              </a:lnSpc>
              <a:spcBef>
                <a:spcPct val="50000"/>
              </a:spcBef>
              <a:buClrTx/>
              <a:buSzTx/>
              <a:buFontTx/>
              <a:buNone/>
            </a:pPr>
            <a:r>
              <a:rPr lang="zh-CN" altLang="en-US" dirty="0">
                <a:latin typeface="Times New Roman" pitchFamily="18" charset="0"/>
              </a:rPr>
              <a:t>        用户进程可为自己建立一个新信箱，并作为该进程的一部分。信箱的</a:t>
            </a:r>
            <a:r>
              <a:rPr lang="zh-CN" altLang="en-US" b="1" dirty="0">
                <a:solidFill>
                  <a:schemeClr val="tx2"/>
                </a:solidFill>
                <a:latin typeface="Times New Roman" pitchFamily="18" charset="0"/>
              </a:rPr>
              <a:t>拥有</a:t>
            </a:r>
            <a:r>
              <a:rPr lang="zh-CN" altLang="en-US" b="1" dirty="0" smtClean="0">
                <a:solidFill>
                  <a:schemeClr val="tx2"/>
                </a:solidFill>
                <a:latin typeface="Times New Roman" pitchFamily="18" charset="0"/>
              </a:rPr>
              <a:t>者</a:t>
            </a:r>
            <a:r>
              <a:rPr lang="en-US" altLang="zh-CN" b="1" baseline="30000" dirty="0" smtClean="0">
                <a:solidFill>
                  <a:schemeClr val="tx2"/>
                </a:solidFill>
                <a:latin typeface="Times New Roman" pitchFamily="18" charset="0"/>
              </a:rPr>
              <a:t>1</a:t>
            </a:r>
            <a:r>
              <a:rPr lang="zh-CN" altLang="en-US" u="sng" dirty="0" smtClean="0">
                <a:latin typeface="Times New Roman" pitchFamily="18" charset="0"/>
              </a:rPr>
              <a:t>有</a:t>
            </a:r>
            <a:r>
              <a:rPr lang="zh-CN" altLang="en-US" u="sng" dirty="0">
                <a:latin typeface="Times New Roman" pitchFamily="18" charset="0"/>
              </a:rPr>
              <a:t>权从信箱中</a:t>
            </a:r>
            <a:r>
              <a:rPr lang="zh-CN" altLang="en-US" b="1" u="sng" dirty="0">
                <a:solidFill>
                  <a:schemeClr val="tx2"/>
                </a:solidFill>
                <a:latin typeface="Times New Roman" pitchFamily="18" charset="0"/>
              </a:rPr>
              <a:t>读</a:t>
            </a:r>
            <a:r>
              <a:rPr lang="zh-CN" altLang="en-US" u="sng" dirty="0">
                <a:latin typeface="Times New Roman" pitchFamily="18" charset="0"/>
              </a:rPr>
              <a:t>取消息</a:t>
            </a:r>
            <a:r>
              <a:rPr lang="zh-CN" altLang="en-US" dirty="0">
                <a:latin typeface="Times New Roman" pitchFamily="18" charset="0"/>
              </a:rPr>
              <a:t>，</a:t>
            </a:r>
            <a:r>
              <a:rPr lang="zh-CN" altLang="en-US" b="1" dirty="0">
                <a:solidFill>
                  <a:schemeClr val="tx2"/>
                </a:solidFill>
                <a:latin typeface="Times New Roman" pitchFamily="18" charset="0"/>
              </a:rPr>
              <a:t>其他用</a:t>
            </a:r>
            <a:r>
              <a:rPr lang="zh-CN" altLang="en-US" b="1" dirty="0" smtClean="0">
                <a:solidFill>
                  <a:schemeClr val="tx2"/>
                </a:solidFill>
                <a:latin typeface="Times New Roman" pitchFamily="18" charset="0"/>
              </a:rPr>
              <a:t>户</a:t>
            </a:r>
            <a:r>
              <a:rPr lang="en-US" altLang="zh-CN" b="1" baseline="30000" dirty="0" smtClean="0">
                <a:solidFill>
                  <a:schemeClr val="tx2"/>
                </a:solidFill>
                <a:latin typeface="Times New Roman" pitchFamily="18" charset="0"/>
              </a:rPr>
              <a:t>2</a:t>
            </a:r>
            <a:r>
              <a:rPr lang="zh-CN" altLang="en-US" dirty="0" smtClean="0">
                <a:latin typeface="Times New Roman" pitchFamily="18" charset="0"/>
              </a:rPr>
              <a:t>则</a:t>
            </a:r>
            <a:r>
              <a:rPr lang="zh-CN" altLang="en-US" u="sng" dirty="0">
                <a:latin typeface="Times New Roman" pitchFamily="18" charset="0"/>
              </a:rPr>
              <a:t>只能将自</a:t>
            </a:r>
            <a:r>
              <a:rPr lang="zh-CN" altLang="en-US" u="sng" dirty="0" smtClean="0">
                <a:latin typeface="Times New Roman" pitchFamily="18" charset="0"/>
              </a:rPr>
              <a:t>己的</a:t>
            </a:r>
            <a:r>
              <a:rPr lang="zh-CN" altLang="en-US" u="sng" dirty="0">
                <a:latin typeface="Times New Roman" pitchFamily="18" charset="0"/>
              </a:rPr>
              <a:t>消息</a:t>
            </a:r>
            <a:r>
              <a:rPr lang="zh-CN" altLang="en-US" b="1" u="sng" dirty="0">
                <a:solidFill>
                  <a:schemeClr val="tx2"/>
                </a:solidFill>
                <a:latin typeface="Times New Roman" pitchFamily="18" charset="0"/>
              </a:rPr>
              <a:t>发送</a:t>
            </a:r>
            <a:r>
              <a:rPr lang="zh-CN" altLang="en-US" u="sng" dirty="0">
                <a:latin typeface="Times New Roman" pitchFamily="18" charset="0"/>
              </a:rPr>
              <a:t>到该信箱中</a:t>
            </a:r>
            <a:r>
              <a:rPr lang="zh-CN" altLang="en-US" dirty="0">
                <a:latin typeface="Times New Roman" pitchFamily="18" charset="0"/>
              </a:rPr>
              <a:t>。这种私用信箱可采用单向通信链路的信箱来实现。 当拥有该信箱的进程结束时，信箱也随之消失。 </a:t>
            </a:r>
          </a:p>
        </p:txBody>
      </p:sp>
    </p:spTree>
  </p:cSld>
  <p:clrMapOvr>
    <a:masterClrMapping/>
  </p:clrMapOvr>
  <p:transition>
    <p:pull dir="rd"/>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06484FB-DF0D-4EB4-95BE-99F2D0E4CBC5}" type="datetime8">
              <a:rPr kumimoji="0" lang="zh-CN" altLang="en-US" sz="1400" smtClean="0"/>
              <a:t>2022年3月16日12时44分</a:t>
            </a:fld>
            <a:endParaRPr kumimoji="0" lang="en-US" altLang="zh-CN" sz="1400" smtClean="0"/>
          </a:p>
        </p:txBody>
      </p:sp>
      <p:sp>
        <p:nvSpPr>
          <p:cNvPr id="17715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77156" name="Text Box 4"/>
          <p:cNvSpPr txBox="1">
            <a:spLocks noChangeArrowheads="1"/>
          </p:cNvSpPr>
          <p:nvPr/>
        </p:nvSpPr>
        <p:spPr bwMode="auto">
          <a:xfrm>
            <a:off x="609600" y="609600"/>
            <a:ext cx="8077200" cy="571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40000"/>
              </a:lnSpc>
              <a:spcBef>
                <a:spcPct val="50000"/>
              </a:spcBef>
              <a:buClrTx/>
              <a:buSzTx/>
              <a:buFontTx/>
              <a:buNone/>
            </a:pPr>
            <a:r>
              <a:rPr lang="en-US" altLang="zh-CN" dirty="0">
                <a:latin typeface="Times New Roman" pitchFamily="18" charset="0"/>
              </a:rPr>
              <a:t>        2) </a:t>
            </a:r>
            <a:r>
              <a:rPr lang="zh-CN" altLang="en-US" b="1" dirty="0">
                <a:solidFill>
                  <a:schemeClr val="tx2"/>
                </a:solidFill>
                <a:latin typeface="Times New Roman" pitchFamily="18" charset="0"/>
              </a:rPr>
              <a:t>公用信箱</a:t>
            </a:r>
            <a:r>
              <a:rPr lang="zh-CN" altLang="en-US" dirty="0">
                <a:latin typeface="Times New Roman" pitchFamily="18" charset="0"/>
              </a:rPr>
              <a:t></a:t>
            </a:r>
          </a:p>
          <a:p>
            <a:pPr algn="just" eaLnBrk="1" hangingPunct="1">
              <a:spcBef>
                <a:spcPts val="600"/>
              </a:spcBef>
              <a:buClrTx/>
              <a:buSzTx/>
              <a:buFontTx/>
              <a:buNone/>
            </a:pPr>
            <a:r>
              <a:rPr lang="zh-CN" altLang="en-US" dirty="0">
                <a:latin typeface="Times New Roman" pitchFamily="18" charset="0"/>
              </a:rPr>
              <a:t>        它由操作系统创建，并提供给系统中的所有</a:t>
            </a:r>
            <a:r>
              <a:rPr lang="zh-CN" altLang="en-US" b="1" u="sng" dirty="0">
                <a:solidFill>
                  <a:schemeClr val="tx2"/>
                </a:solidFill>
                <a:latin typeface="Times New Roman" pitchFamily="18" charset="0"/>
              </a:rPr>
              <a:t>核准进程</a:t>
            </a:r>
            <a:r>
              <a:rPr lang="zh-CN" altLang="en-US" dirty="0">
                <a:latin typeface="Times New Roman" pitchFamily="18" charset="0"/>
              </a:rPr>
              <a:t>使用。核准进程</a:t>
            </a:r>
            <a:r>
              <a:rPr lang="zh-CN" altLang="en-US" dirty="0">
                <a:solidFill>
                  <a:schemeClr val="tx2"/>
                </a:solidFill>
                <a:latin typeface="Times New Roman" pitchFamily="18" charset="0"/>
              </a:rPr>
              <a:t>既可把消息</a:t>
            </a:r>
            <a:r>
              <a:rPr lang="zh-CN" altLang="en-US" b="1" dirty="0">
                <a:solidFill>
                  <a:srgbClr val="FF0000"/>
                </a:solidFill>
                <a:latin typeface="Times New Roman" pitchFamily="18" charset="0"/>
              </a:rPr>
              <a:t>发送</a:t>
            </a:r>
            <a:r>
              <a:rPr lang="zh-CN" altLang="en-US" dirty="0">
                <a:solidFill>
                  <a:schemeClr val="tx2"/>
                </a:solidFill>
                <a:latin typeface="Times New Roman" pitchFamily="18" charset="0"/>
              </a:rPr>
              <a:t>到该信箱中</a:t>
            </a:r>
            <a:r>
              <a:rPr lang="zh-CN" altLang="en-US" dirty="0">
                <a:latin typeface="Times New Roman" pitchFamily="18" charset="0"/>
              </a:rPr>
              <a:t>，</a:t>
            </a:r>
            <a:r>
              <a:rPr lang="zh-CN" altLang="en-US" dirty="0">
                <a:solidFill>
                  <a:schemeClr val="tx2"/>
                </a:solidFill>
                <a:latin typeface="Times New Roman" pitchFamily="18" charset="0"/>
              </a:rPr>
              <a:t>也可从信箱中</a:t>
            </a:r>
            <a:r>
              <a:rPr lang="zh-CN" altLang="en-US" b="1" dirty="0">
                <a:solidFill>
                  <a:srgbClr val="FF0000"/>
                </a:solidFill>
                <a:latin typeface="Times New Roman" pitchFamily="18" charset="0"/>
              </a:rPr>
              <a:t>读取</a:t>
            </a:r>
            <a:r>
              <a:rPr lang="zh-CN" altLang="en-US" dirty="0">
                <a:solidFill>
                  <a:schemeClr val="tx2"/>
                </a:solidFill>
                <a:latin typeface="Times New Roman" pitchFamily="18" charset="0"/>
              </a:rPr>
              <a:t>发送给自己的消息</a:t>
            </a:r>
            <a:r>
              <a:rPr lang="zh-CN" altLang="en-US" dirty="0">
                <a:latin typeface="Times New Roman" pitchFamily="18" charset="0"/>
              </a:rPr>
              <a:t>。显然，公用信箱应采用双向通信链路的信箱来实现。通常，公用信箱在系统运行期间始终存在。</a:t>
            </a:r>
          </a:p>
          <a:p>
            <a:pPr algn="just" eaLnBrk="1" hangingPunct="1">
              <a:spcBef>
                <a:spcPts val="600"/>
              </a:spcBef>
              <a:buClrTx/>
              <a:buSzTx/>
              <a:buFontTx/>
              <a:buNone/>
            </a:pPr>
            <a:r>
              <a:rPr lang="zh-CN" altLang="en-US" dirty="0">
                <a:latin typeface="Times New Roman" pitchFamily="18" charset="0"/>
              </a:rPr>
              <a:t>        </a:t>
            </a:r>
            <a:r>
              <a:rPr lang="en-US" altLang="zh-CN" dirty="0">
                <a:latin typeface="Times New Roman" pitchFamily="18" charset="0"/>
              </a:rPr>
              <a:t>3) </a:t>
            </a:r>
            <a:r>
              <a:rPr lang="zh-CN" altLang="en-US" b="1" dirty="0">
                <a:solidFill>
                  <a:schemeClr val="tx2"/>
                </a:solidFill>
                <a:latin typeface="Times New Roman" pitchFamily="18" charset="0"/>
              </a:rPr>
              <a:t>共享信箱</a:t>
            </a:r>
            <a:r>
              <a:rPr lang="zh-CN" altLang="en-US" dirty="0">
                <a:latin typeface="Times New Roman" pitchFamily="18" charset="0"/>
              </a:rPr>
              <a:t></a:t>
            </a:r>
          </a:p>
          <a:p>
            <a:pPr algn="just" eaLnBrk="1" hangingPunct="1">
              <a:spcBef>
                <a:spcPts val="600"/>
              </a:spcBef>
              <a:buClrTx/>
              <a:buSzTx/>
              <a:buFontTx/>
              <a:buNone/>
            </a:pPr>
            <a:r>
              <a:rPr lang="zh-CN" altLang="en-US" dirty="0">
                <a:latin typeface="Times New Roman" pitchFamily="18" charset="0"/>
              </a:rPr>
              <a:t>       它</a:t>
            </a:r>
            <a:r>
              <a:rPr lang="zh-CN" altLang="en-US" dirty="0">
                <a:solidFill>
                  <a:schemeClr val="tx2"/>
                </a:solidFill>
                <a:latin typeface="Times New Roman" pitchFamily="18" charset="0"/>
              </a:rPr>
              <a:t>由某进程创建</a:t>
            </a:r>
            <a:r>
              <a:rPr lang="zh-CN" altLang="en-US" dirty="0">
                <a:latin typeface="Times New Roman" pitchFamily="18" charset="0"/>
              </a:rPr>
              <a:t>，在创建时或创建后，</a:t>
            </a:r>
            <a:r>
              <a:rPr lang="zh-CN" altLang="en-US" dirty="0">
                <a:solidFill>
                  <a:schemeClr val="tx2"/>
                </a:solidFill>
                <a:latin typeface="Times New Roman" pitchFamily="18" charset="0"/>
              </a:rPr>
              <a:t>指明它是</a:t>
            </a:r>
            <a:r>
              <a:rPr lang="zh-CN" altLang="en-US" b="1" dirty="0">
                <a:solidFill>
                  <a:schemeClr val="tx2"/>
                </a:solidFill>
                <a:latin typeface="Times New Roman" pitchFamily="18" charset="0"/>
              </a:rPr>
              <a:t>可共享</a:t>
            </a:r>
            <a:r>
              <a:rPr lang="zh-CN" altLang="en-US" dirty="0">
                <a:solidFill>
                  <a:schemeClr val="tx2"/>
                </a:solidFill>
                <a:latin typeface="Times New Roman" pitchFamily="18" charset="0"/>
              </a:rPr>
              <a:t>的</a:t>
            </a:r>
            <a:r>
              <a:rPr lang="zh-CN" altLang="en-US" dirty="0">
                <a:latin typeface="Times New Roman" pitchFamily="18" charset="0"/>
              </a:rPr>
              <a:t>，同时须</a:t>
            </a:r>
            <a:r>
              <a:rPr lang="zh-CN" altLang="en-US" dirty="0">
                <a:solidFill>
                  <a:schemeClr val="tx2"/>
                </a:solidFill>
                <a:latin typeface="Times New Roman" pitchFamily="18" charset="0"/>
              </a:rPr>
              <a:t>指出</a:t>
            </a:r>
            <a:r>
              <a:rPr lang="zh-CN" altLang="en-US" b="1" u="sng" dirty="0">
                <a:solidFill>
                  <a:schemeClr val="tx2"/>
                </a:solidFill>
                <a:latin typeface="Times New Roman" pitchFamily="18" charset="0"/>
              </a:rPr>
              <a:t>共享进程</a:t>
            </a:r>
            <a:r>
              <a:rPr lang="en-US" altLang="zh-CN" dirty="0">
                <a:solidFill>
                  <a:schemeClr val="tx2"/>
                </a:solidFill>
                <a:latin typeface="Times New Roman" pitchFamily="18" charset="0"/>
              </a:rPr>
              <a:t>(</a:t>
            </a:r>
            <a:r>
              <a:rPr lang="zh-CN" altLang="en-US" dirty="0">
                <a:solidFill>
                  <a:schemeClr val="tx2"/>
                </a:solidFill>
                <a:latin typeface="Times New Roman" pitchFamily="18" charset="0"/>
              </a:rPr>
              <a:t>用户</a:t>
            </a:r>
            <a:r>
              <a:rPr lang="en-US" altLang="zh-CN" dirty="0">
                <a:solidFill>
                  <a:schemeClr val="tx2"/>
                </a:solidFill>
                <a:latin typeface="Times New Roman" pitchFamily="18" charset="0"/>
              </a:rPr>
              <a:t>)</a:t>
            </a:r>
            <a:r>
              <a:rPr lang="zh-CN" altLang="en-US" dirty="0">
                <a:solidFill>
                  <a:schemeClr val="tx2"/>
                </a:solidFill>
                <a:latin typeface="Times New Roman" pitchFamily="18" charset="0"/>
              </a:rPr>
              <a:t>的</a:t>
            </a:r>
            <a:r>
              <a:rPr lang="zh-CN" altLang="en-US" b="1" dirty="0">
                <a:solidFill>
                  <a:schemeClr val="tx2"/>
                </a:solidFill>
                <a:latin typeface="Times New Roman" pitchFamily="18" charset="0"/>
              </a:rPr>
              <a:t>名字</a:t>
            </a:r>
            <a:r>
              <a:rPr lang="zh-CN" altLang="en-US" dirty="0">
                <a:latin typeface="Times New Roman" pitchFamily="18" charset="0"/>
              </a:rPr>
              <a:t>。信箱的拥有者和共享者，</a:t>
            </a:r>
            <a:r>
              <a:rPr lang="zh-CN" altLang="en-US" dirty="0">
                <a:solidFill>
                  <a:schemeClr val="tx2"/>
                </a:solidFill>
                <a:latin typeface="Times New Roman" pitchFamily="18" charset="0"/>
              </a:rPr>
              <a:t>都有权从信箱中</a:t>
            </a:r>
            <a:r>
              <a:rPr lang="zh-CN" altLang="en-US" b="1" dirty="0">
                <a:solidFill>
                  <a:schemeClr val="tx2"/>
                </a:solidFill>
                <a:latin typeface="Times New Roman" pitchFamily="18" charset="0"/>
              </a:rPr>
              <a:t>取走</a:t>
            </a:r>
            <a:r>
              <a:rPr lang="zh-CN" altLang="en-US" dirty="0">
                <a:solidFill>
                  <a:schemeClr val="tx2"/>
                </a:solidFill>
                <a:latin typeface="Times New Roman" pitchFamily="18" charset="0"/>
              </a:rPr>
              <a:t>发送给自己的消息</a:t>
            </a:r>
            <a:r>
              <a:rPr lang="zh-CN" altLang="en-US" dirty="0" smtClean="0">
                <a:latin typeface="Times New Roman" pitchFamily="18" charset="0"/>
              </a:rPr>
              <a:t>。</a:t>
            </a:r>
            <a:endParaRPr lang="en-US" altLang="zh-CN" dirty="0" smtClean="0">
              <a:latin typeface="Times New Roman" pitchFamily="18" charset="0"/>
            </a:endParaRPr>
          </a:p>
          <a:p>
            <a:pPr algn="just" eaLnBrk="1" hangingPunct="1">
              <a:spcBef>
                <a:spcPts val="6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hlinkClick r:id="rId2" action="ppaction://hlinksldjump"/>
              </a:rPr>
              <a:t>转 </a:t>
            </a:r>
            <a:r>
              <a:rPr lang="en-US" altLang="zh-CN" dirty="0" smtClean="0">
                <a:latin typeface="Times New Roman" pitchFamily="18" charset="0"/>
                <a:hlinkClick r:id="rId2" action="ppaction://hlinksldjump"/>
              </a:rPr>
              <a:t>2.6.4</a:t>
            </a:r>
            <a:r>
              <a:rPr lang="en-US" altLang="zh-CN" dirty="0" smtClean="0">
                <a:latin typeface="Times New Roman" pitchFamily="18" charset="0"/>
              </a:rPr>
              <a:t>  PPT174</a:t>
            </a:r>
            <a:r>
              <a:rPr lang="zh-CN" altLang="en-US" dirty="0" smtClean="0">
                <a:latin typeface="Times New Roman" pitchFamily="18" charset="0"/>
              </a:rPr>
              <a:t> </a:t>
            </a:r>
            <a:endParaRPr lang="zh-CN" altLang="en-US"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05ECC9C-8F81-4A8C-8474-00F6EEDDBA1F}" type="datetime8">
              <a:rPr kumimoji="0" lang="zh-CN" altLang="en-US" sz="1400" smtClean="0"/>
              <a:t>2022年3月16日12时44分</a:t>
            </a:fld>
            <a:endParaRPr kumimoji="0" lang="en-US" altLang="zh-CN" sz="1400" smtClean="0"/>
          </a:p>
        </p:txBody>
      </p:sp>
      <p:sp>
        <p:nvSpPr>
          <p:cNvPr id="1781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78180" name="Text Box 4"/>
          <p:cNvSpPr txBox="1">
            <a:spLocks noChangeArrowheads="1"/>
          </p:cNvSpPr>
          <p:nvPr/>
        </p:nvSpPr>
        <p:spPr bwMode="auto">
          <a:xfrm>
            <a:off x="304800" y="762000"/>
            <a:ext cx="8534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dirty="0">
                <a:latin typeface="Times New Roman" pitchFamily="18" charset="0"/>
              </a:rPr>
              <a:t>       </a:t>
            </a:r>
            <a:r>
              <a:rPr lang="zh-CN" altLang="en-US" dirty="0">
                <a:latin typeface="Times New Roman" pitchFamily="18" charset="0"/>
              </a:rPr>
              <a:t>在利用信箱通信时，在发送进程和接收进程之间，存在以下四种关系：</a:t>
            </a:r>
          </a:p>
          <a:p>
            <a:pPr algn="just" eaLnBrk="1" hangingPunct="1">
              <a:spcBef>
                <a:spcPct val="50000"/>
              </a:spcBef>
              <a:buClrTx/>
              <a:buSzTx/>
              <a:buFontTx/>
              <a:buNone/>
            </a:pPr>
            <a:r>
              <a:rPr lang="zh-CN" altLang="en-US" dirty="0">
                <a:latin typeface="Times New Roman" pitchFamily="18" charset="0"/>
              </a:rPr>
              <a:t>       </a:t>
            </a:r>
            <a:r>
              <a:rPr lang="en-US" altLang="zh-CN" dirty="0">
                <a:latin typeface="Times New Roman" pitchFamily="18" charset="0"/>
              </a:rPr>
              <a:t>(1) </a:t>
            </a:r>
            <a:r>
              <a:rPr lang="zh-CN" altLang="en-US" dirty="0">
                <a:latin typeface="Times New Roman" pitchFamily="18" charset="0"/>
              </a:rPr>
              <a:t>一对一关系。这时可为发送进程和接收进程建立一条两者专用的通信链路，使两者之间的交互不受其他进程的干扰。</a:t>
            </a:r>
          </a:p>
          <a:p>
            <a:pPr algn="just" eaLnBrk="1" hangingPunct="1">
              <a:spcBef>
                <a:spcPct val="50000"/>
              </a:spcBef>
              <a:buClrTx/>
              <a:buSzTx/>
              <a:buFontTx/>
              <a:buNone/>
            </a:pPr>
            <a:r>
              <a:rPr lang="zh-CN" altLang="en-US" dirty="0">
                <a:latin typeface="Times New Roman" pitchFamily="18" charset="0"/>
              </a:rPr>
              <a:t>       </a:t>
            </a:r>
            <a:r>
              <a:rPr lang="en-US" altLang="zh-CN" dirty="0">
                <a:latin typeface="Times New Roman" pitchFamily="18" charset="0"/>
              </a:rPr>
              <a:t>(2) </a:t>
            </a:r>
            <a:r>
              <a:rPr lang="zh-CN" altLang="en-US" dirty="0">
                <a:latin typeface="Times New Roman" pitchFamily="18" charset="0"/>
              </a:rPr>
              <a:t>多对一关系。允许提供服务的进程与多个用户进程之间进行交互，也称为客户</a:t>
            </a:r>
            <a:r>
              <a:rPr lang="en-US" altLang="zh-CN" dirty="0">
                <a:latin typeface="Times New Roman" pitchFamily="18" charset="0"/>
              </a:rPr>
              <a:t>/</a:t>
            </a:r>
            <a:r>
              <a:rPr lang="zh-CN" altLang="en-US" dirty="0">
                <a:latin typeface="Times New Roman" pitchFamily="18" charset="0"/>
              </a:rPr>
              <a:t>服务器交互</a:t>
            </a:r>
            <a:r>
              <a:rPr lang="en-US" altLang="zh-CN" dirty="0">
                <a:latin typeface="Times New Roman" pitchFamily="18" charset="0"/>
              </a:rPr>
              <a:t>(client/server interaction)</a:t>
            </a:r>
            <a:r>
              <a:rPr lang="zh-CN" altLang="en-US" dirty="0">
                <a:latin typeface="Times New Roman" pitchFamily="18" charset="0"/>
              </a:rPr>
              <a:t>。</a:t>
            </a:r>
          </a:p>
          <a:p>
            <a:pPr algn="just" eaLnBrk="1" hangingPunct="1">
              <a:spcBef>
                <a:spcPct val="50000"/>
              </a:spcBef>
              <a:buClrTx/>
              <a:buSzTx/>
              <a:buFontTx/>
              <a:buNone/>
            </a:pPr>
            <a:r>
              <a:rPr lang="zh-CN" altLang="en-US" dirty="0">
                <a:latin typeface="Times New Roman" pitchFamily="18" charset="0"/>
              </a:rPr>
              <a:t>        </a:t>
            </a:r>
            <a:r>
              <a:rPr lang="en-US" altLang="zh-CN" dirty="0">
                <a:latin typeface="Times New Roman" pitchFamily="18" charset="0"/>
              </a:rPr>
              <a:t>(3) </a:t>
            </a:r>
            <a:r>
              <a:rPr lang="zh-CN" altLang="en-US" dirty="0">
                <a:latin typeface="Times New Roman" pitchFamily="18" charset="0"/>
              </a:rPr>
              <a:t>一对多关系。允许一个发送进程与多个接收进程进行交互，使发送进程可用广播方式，向接收者</a:t>
            </a:r>
            <a:r>
              <a:rPr lang="en-US" altLang="zh-CN" dirty="0">
                <a:latin typeface="Times New Roman" pitchFamily="18" charset="0"/>
              </a:rPr>
              <a:t>(</a:t>
            </a:r>
            <a:r>
              <a:rPr lang="zh-CN" altLang="en-US" dirty="0">
                <a:latin typeface="Times New Roman" pitchFamily="18" charset="0"/>
              </a:rPr>
              <a:t>多个</a:t>
            </a:r>
            <a:r>
              <a:rPr lang="en-US" altLang="zh-CN" dirty="0">
                <a:latin typeface="Times New Roman" pitchFamily="18" charset="0"/>
              </a:rPr>
              <a:t>)</a:t>
            </a:r>
            <a:r>
              <a:rPr lang="zh-CN" altLang="en-US" dirty="0">
                <a:latin typeface="Times New Roman" pitchFamily="18" charset="0"/>
              </a:rPr>
              <a:t>发送消息。</a:t>
            </a:r>
          </a:p>
          <a:p>
            <a:pPr algn="just" eaLnBrk="1" hangingPunct="1">
              <a:spcBef>
                <a:spcPct val="50000"/>
              </a:spcBef>
              <a:buClrTx/>
              <a:buSzTx/>
              <a:buFontTx/>
              <a:buNone/>
            </a:pPr>
            <a:r>
              <a:rPr lang="zh-CN" altLang="en-US" dirty="0">
                <a:latin typeface="Times New Roman" pitchFamily="18" charset="0"/>
              </a:rPr>
              <a:t>        </a:t>
            </a:r>
            <a:r>
              <a:rPr lang="en-US" altLang="zh-CN" dirty="0">
                <a:latin typeface="Times New Roman" pitchFamily="18" charset="0"/>
              </a:rPr>
              <a:t>(4) </a:t>
            </a:r>
            <a:r>
              <a:rPr lang="zh-CN" altLang="en-US" dirty="0">
                <a:latin typeface="Times New Roman" pitchFamily="18" charset="0"/>
              </a:rPr>
              <a:t>多对多关系。允许建立一个公用信箱，让多个进程都能向信箱中投递消息；也可从信箱中取走属于自己的消息。 </a:t>
            </a: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p:nvPr>
        </p:nvSpPr>
        <p:spPr>
          <a:xfrm>
            <a:off x="285750" y="428625"/>
            <a:ext cx="8540750" cy="5727700"/>
          </a:xfrm>
        </p:spPr>
        <p:txBody>
          <a:bodyPr/>
          <a:lstStyle/>
          <a:p>
            <a:pPr marL="80963" indent="282575">
              <a:lnSpc>
                <a:spcPct val="120000"/>
              </a:lnSpc>
              <a:spcBef>
                <a:spcPct val="30000"/>
              </a:spcBef>
              <a:buClrTx/>
              <a:buSzTx/>
              <a:buNone/>
              <a:defRPr/>
            </a:pPr>
            <a:r>
              <a:rPr kumimoji="1" lang="zh-CN" altLang="en-US" sz="2400" dirty="0" smtClean="0"/>
              <a:t> 第三种情况：</a:t>
            </a:r>
            <a:r>
              <a:rPr kumimoji="1" lang="zh-CN" altLang="en-US" sz="2400" b="1" u="sng" dirty="0">
                <a:solidFill>
                  <a:schemeClr val="tx2"/>
                </a:solidFill>
              </a:rPr>
              <a:t>进</a:t>
            </a:r>
            <a:r>
              <a:rPr kumimoji="1" lang="zh-CN" altLang="en-US" sz="2400" b="1" u="sng" dirty="0" smtClean="0">
                <a:solidFill>
                  <a:schemeClr val="tx2"/>
                </a:solidFill>
              </a:rPr>
              <a:t>程本</a:t>
            </a:r>
            <a:r>
              <a:rPr kumimoji="1" lang="zh-CN" altLang="en-US" sz="2400" b="1" u="sng" dirty="0">
                <a:solidFill>
                  <a:schemeClr val="tx2"/>
                </a:solidFill>
              </a:rPr>
              <a:t>身出现错</a:t>
            </a:r>
            <a:r>
              <a:rPr kumimoji="1" lang="zh-CN" altLang="en-US" sz="2400" b="1" u="sng" dirty="0" smtClean="0">
                <a:solidFill>
                  <a:schemeClr val="tx2"/>
                </a:solidFill>
              </a:rPr>
              <a:t>误</a:t>
            </a:r>
            <a:r>
              <a:rPr kumimoji="1" lang="en-US" altLang="zh-CN" sz="2400" b="1" u="sng" baseline="30000" dirty="0">
                <a:solidFill>
                  <a:schemeClr val="tx2"/>
                </a:solidFill>
              </a:rPr>
              <a:t>c</a:t>
            </a:r>
            <a:r>
              <a:rPr kumimoji="1" lang="zh-CN" altLang="en-US" sz="2400" dirty="0" smtClean="0"/>
              <a:t>，例如程序中出现</a:t>
            </a:r>
            <a:r>
              <a:rPr kumimoji="1" lang="zh-CN" altLang="en-US" sz="2200" dirty="0">
                <a:solidFill>
                  <a:srgbClr val="FF9933"/>
                </a:solidFill>
              </a:rPr>
              <a:t>语法错误</a:t>
            </a:r>
            <a:r>
              <a:rPr kumimoji="1" lang="zh-CN" altLang="en-US" sz="2400" dirty="0" smtClean="0"/>
              <a:t>或</a:t>
            </a:r>
            <a:r>
              <a:rPr kumimoji="1" lang="zh-CN" altLang="en-US" sz="2200" dirty="0">
                <a:solidFill>
                  <a:srgbClr val="FF9933"/>
                </a:solidFill>
              </a:rPr>
              <a:t>逻辑错误</a:t>
            </a:r>
            <a:r>
              <a:rPr kumimoji="1" lang="zh-CN" altLang="en-US" sz="2400" dirty="0" smtClean="0"/>
              <a:t>（除数为</a:t>
            </a:r>
            <a:r>
              <a:rPr kumimoji="1" lang="en-US" altLang="zh-CN" sz="2400" dirty="0" smtClean="0"/>
              <a:t>0</a:t>
            </a:r>
            <a:r>
              <a:rPr kumimoji="1" lang="zh-CN" altLang="en-US" sz="2400" dirty="0" smtClean="0"/>
              <a:t>等），</a:t>
            </a:r>
            <a:r>
              <a:rPr kumimoji="1" lang="zh-CN" altLang="en-US" sz="2400" b="1" u="sng" dirty="0">
                <a:solidFill>
                  <a:srgbClr val="FFFF00"/>
                </a:solidFill>
              </a:rPr>
              <a:t>进程被迫退</a:t>
            </a:r>
            <a:r>
              <a:rPr kumimoji="1" lang="zh-CN" altLang="en-US" sz="2400" b="1" u="sng" dirty="0" smtClean="0">
                <a:solidFill>
                  <a:srgbClr val="FFFF00"/>
                </a:solidFill>
              </a:rPr>
              <a:t>出</a:t>
            </a:r>
            <a:r>
              <a:rPr kumimoji="1" lang="zh-CN" altLang="en-US" sz="2400" dirty="0" smtClean="0"/>
              <a:t>。</a:t>
            </a:r>
            <a:endParaRPr kumimoji="1" lang="en-US" altLang="zh-CN" sz="2400" dirty="0" smtClean="0"/>
          </a:p>
          <a:p>
            <a:pPr marL="80963" indent="282575">
              <a:lnSpc>
                <a:spcPct val="120000"/>
              </a:lnSpc>
              <a:spcBef>
                <a:spcPct val="30000"/>
              </a:spcBef>
              <a:buClrTx/>
              <a:buSzTx/>
              <a:buNone/>
              <a:defRPr/>
            </a:pPr>
            <a:r>
              <a:rPr kumimoji="1" lang="zh-CN" altLang="en-US" sz="2800" dirty="0"/>
              <a:t>（</a:t>
            </a:r>
            <a:r>
              <a:rPr kumimoji="1" lang="zh-CN" altLang="en-US" sz="2400" dirty="0"/>
              <a:t>例</a:t>
            </a:r>
            <a:r>
              <a:rPr kumimoji="1" lang="zh-CN" altLang="en-US" sz="2400" dirty="0" smtClean="0"/>
              <a:t>外：出于与第二种情况类似的原因：</a:t>
            </a:r>
            <a:r>
              <a:rPr kumimoji="1" lang="zh-CN" altLang="en-US" sz="2400" u="sng" dirty="0" smtClean="0"/>
              <a:t>成本太高</a:t>
            </a:r>
            <a:r>
              <a:rPr kumimoji="1" lang="zh-CN" altLang="en-US" sz="2400" dirty="0" smtClean="0"/>
              <a:t>，在</a:t>
            </a:r>
            <a:r>
              <a:rPr kumimoji="1" lang="en-US" altLang="zh-CN" sz="2400" dirty="0" smtClean="0"/>
              <a:t>UNIX</a:t>
            </a:r>
            <a:r>
              <a:rPr kumimoji="1" lang="zh-CN" altLang="en-US" sz="2400" dirty="0" smtClean="0"/>
              <a:t>系统中，</a:t>
            </a:r>
            <a:r>
              <a:rPr kumimoji="1" lang="zh-CN" altLang="en-US" sz="2400" dirty="0" smtClean="0">
                <a:solidFill>
                  <a:schemeClr val="tx2"/>
                </a:solidFill>
              </a:rPr>
              <a:t>出错进程</a:t>
            </a:r>
            <a:r>
              <a:rPr kumimoji="1" lang="zh-CN" altLang="en-US" sz="2400" dirty="0" smtClean="0"/>
              <a:t>会</a:t>
            </a:r>
            <a:r>
              <a:rPr kumimoji="1" lang="zh-CN" altLang="en-US" sz="2400" b="1" u="sng" dirty="0" smtClean="0"/>
              <a:t>通知</a:t>
            </a:r>
            <a:r>
              <a:rPr kumimoji="1" lang="en-US" altLang="zh-CN" sz="2400" u="sng" dirty="0" smtClean="0"/>
              <a:t>OS</a:t>
            </a:r>
            <a:r>
              <a:rPr kumimoji="1" lang="zh-CN" altLang="en-US" sz="2400" dirty="0" smtClean="0"/>
              <a:t>，希</a:t>
            </a:r>
            <a:r>
              <a:rPr kumimoji="1" lang="zh-CN" altLang="en-US" sz="2400" dirty="0"/>
              <a:t>望</a:t>
            </a:r>
            <a:r>
              <a:rPr kumimoji="1" lang="zh-CN" altLang="en-US" sz="2400" b="1" u="sng" dirty="0"/>
              <a:t>用户不用退</a:t>
            </a:r>
            <a:r>
              <a:rPr kumimoji="1" lang="zh-CN" altLang="en-US" sz="2400" b="1" u="sng" dirty="0" smtClean="0"/>
              <a:t>出</a:t>
            </a:r>
            <a:r>
              <a:rPr kumimoji="1" lang="zh-CN" altLang="en-US" sz="2400" dirty="0" smtClean="0"/>
              <a:t>就</a:t>
            </a:r>
            <a:r>
              <a:rPr kumimoji="1" lang="zh-CN" altLang="en-US" sz="2400" dirty="0"/>
              <a:t>可以修改程</a:t>
            </a:r>
            <a:r>
              <a:rPr kumimoji="1" lang="zh-CN" altLang="en-US" sz="2400" dirty="0" smtClean="0"/>
              <a:t>序，此时该进程会收到来自</a:t>
            </a:r>
            <a:r>
              <a:rPr kumimoji="1" lang="en-US" altLang="zh-CN" sz="2400" b="1" u="sng" dirty="0" smtClean="0"/>
              <a:t>OS</a:t>
            </a:r>
            <a:r>
              <a:rPr kumimoji="1" lang="zh-CN" altLang="en-US" sz="2400" b="1" u="sng" dirty="0" smtClean="0"/>
              <a:t>的中断信号</a:t>
            </a:r>
            <a:r>
              <a:rPr kumimoji="1" lang="zh-CN" altLang="en-US" sz="2400" dirty="0" smtClean="0"/>
              <a:t>，并</a:t>
            </a:r>
            <a:r>
              <a:rPr kumimoji="1" lang="zh-CN" altLang="en-US" sz="2400" b="1" u="sng" dirty="0" smtClean="0"/>
              <a:t>不撤销该进程</a:t>
            </a:r>
            <a:r>
              <a:rPr kumimoji="1" lang="zh-CN" altLang="en-US" sz="2400" dirty="0" smtClean="0"/>
              <a:t>。</a:t>
            </a:r>
            <a:endParaRPr kumimoji="1" lang="en-US" altLang="zh-CN" sz="2400" dirty="0" smtClean="0"/>
          </a:p>
          <a:p>
            <a:pPr marL="80963" indent="368300">
              <a:buFont typeface="Wingdings" pitchFamily="2" charset="2"/>
              <a:buNone/>
              <a:defRPr/>
            </a:pPr>
            <a:r>
              <a:rPr kumimoji="1" lang="zh-CN" altLang="en-US" sz="2400" dirty="0" smtClean="0"/>
              <a:t>第四种情况：当进程中的一个</a:t>
            </a:r>
            <a:r>
              <a:rPr kumimoji="1" lang="zh-CN" altLang="en-US" sz="2400" b="1" u="sng" dirty="0">
                <a:solidFill>
                  <a:schemeClr val="tx2"/>
                </a:solidFill>
              </a:rPr>
              <a:t>系统调用</a:t>
            </a:r>
            <a:r>
              <a:rPr kumimoji="1" lang="zh-CN" altLang="en-US" sz="2400" dirty="0" smtClean="0"/>
              <a:t>，</a:t>
            </a:r>
            <a:r>
              <a:rPr kumimoji="1" lang="zh-CN" altLang="en-US" sz="2400" dirty="0" smtClean="0">
                <a:solidFill>
                  <a:schemeClr val="tx2"/>
                </a:solidFill>
              </a:rPr>
              <a:t>通知</a:t>
            </a:r>
            <a:r>
              <a:rPr kumimoji="1" lang="en-US" altLang="zh-CN" sz="2400" dirty="0" smtClean="0">
                <a:solidFill>
                  <a:schemeClr val="tx2"/>
                </a:solidFill>
              </a:rPr>
              <a:t>OS</a:t>
            </a:r>
            <a:r>
              <a:rPr kumimoji="1" lang="zh-CN" altLang="en-US" sz="2400" dirty="0" smtClean="0">
                <a:solidFill>
                  <a:schemeClr val="tx2"/>
                </a:solidFill>
              </a:rPr>
              <a:t>杀手（</a:t>
            </a:r>
            <a:r>
              <a:rPr kumimoji="1" lang="en-US" altLang="zh-CN" sz="2400" u="sng" dirty="0" smtClean="0">
                <a:solidFill>
                  <a:schemeClr val="tx2"/>
                </a:solidFill>
              </a:rPr>
              <a:t>UNIX</a:t>
            </a:r>
            <a:r>
              <a:rPr kumimoji="1" lang="zh-CN" altLang="en-US" sz="2400" u="sng" dirty="0" smtClean="0">
                <a:solidFill>
                  <a:schemeClr val="tx2"/>
                </a:solidFill>
              </a:rPr>
              <a:t>下：</a:t>
            </a:r>
            <a:r>
              <a:rPr kumimoji="1" lang="en-US" altLang="zh-CN" sz="2400" u="sng" dirty="0" smtClean="0">
                <a:solidFill>
                  <a:schemeClr val="tx2"/>
                </a:solidFill>
              </a:rPr>
              <a:t>kill</a:t>
            </a:r>
            <a:r>
              <a:rPr kumimoji="1" lang="zh-CN" altLang="en-US" sz="2400" u="sng" dirty="0" smtClean="0">
                <a:solidFill>
                  <a:schemeClr val="tx2"/>
                </a:solidFill>
              </a:rPr>
              <a:t>进程</a:t>
            </a:r>
            <a:r>
              <a:rPr kumimoji="1" lang="zh-CN" altLang="en-US" sz="2400" dirty="0" smtClean="0"/>
              <a:t>，</a:t>
            </a:r>
            <a:r>
              <a:rPr kumimoji="1" lang="en-US" altLang="zh-CN" sz="2400" dirty="0" smtClean="0"/>
              <a:t>Win 32</a:t>
            </a:r>
            <a:r>
              <a:rPr kumimoji="1" lang="zh-CN" altLang="en-US" sz="2400" dirty="0" smtClean="0"/>
              <a:t>下：</a:t>
            </a:r>
            <a:r>
              <a:rPr kumimoji="1" lang="en-US" altLang="zh-CN" sz="2400" dirty="0" err="1" smtClean="0"/>
              <a:t>TerminateProcess</a:t>
            </a:r>
            <a:r>
              <a:rPr kumimoji="1" lang="zh-CN" altLang="en-US" sz="2400" dirty="0" smtClean="0"/>
              <a:t>），要求杀死其它进程时，</a:t>
            </a:r>
            <a:r>
              <a:rPr kumimoji="1" lang="en-US" altLang="zh-CN" sz="2400" dirty="0" smtClean="0"/>
              <a:t>OS</a:t>
            </a:r>
            <a:r>
              <a:rPr kumimoji="1" lang="zh-CN" altLang="en-US" sz="2400" dirty="0" smtClean="0"/>
              <a:t>会照办，当然杀手要获得授权。</a:t>
            </a:r>
            <a:endParaRPr kumimoji="1" lang="en-US" altLang="zh-CN" sz="2400" dirty="0" smtClean="0"/>
          </a:p>
          <a:p>
            <a:pPr marL="80963" indent="368300">
              <a:buFont typeface="Wingdings" pitchFamily="2" charset="2"/>
              <a:buNone/>
              <a:defRPr/>
            </a:pPr>
            <a:r>
              <a:rPr kumimoji="1" lang="zh-CN" altLang="en-US" sz="2400" b="1" u="sng" dirty="0" smtClean="0"/>
              <a:t>有的系统</a:t>
            </a:r>
            <a:r>
              <a:rPr kumimoji="1" lang="zh-CN" altLang="en-US" sz="2400" dirty="0" smtClean="0"/>
              <a:t>中当某进程被终止时，</a:t>
            </a:r>
            <a:r>
              <a:rPr kumimoji="1" lang="zh-CN" altLang="en-US" sz="2400" b="1" u="sng" dirty="0">
                <a:solidFill>
                  <a:srgbClr val="F8C024"/>
                </a:solidFill>
              </a:rPr>
              <a:t>由它创建的其它进程也要被终止</a:t>
            </a:r>
            <a:r>
              <a:rPr kumimoji="1" lang="zh-CN" altLang="en-US" sz="2400" dirty="0" smtClean="0"/>
              <a:t>（</a:t>
            </a:r>
            <a:r>
              <a:rPr kumimoji="1" lang="en-US" altLang="zh-CN" sz="2400" dirty="0"/>
              <a:t>UNIX</a:t>
            </a:r>
            <a:r>
              <a:rPr kumimoji="1" lang="zh-CN" altLang="en-US" sz="2400" dirty="0"/>
              <a:t>与</a:t>
            </a:r>
            <a:r>
              <a:rPr kumimoji="1" lang="en-US" altLang="zh-CN" sz="2400" dirty="0"/>
              <a:t>Windows</a:t>
            </a:r>
            <a:r>
              <a:rPr kumimoji="1" lang="zh-CN" altLang="en-US" sz="2400" dirty="0"/>
              <a:t>不采用此方式</a:t>
            </a:r>
            <a:r>
              <a:rPr kumimoji="1" lang="en-US" altLang="zh-CN" sz="2400" dirty="0" smtClean="0">
                <a:solidFill>
                  <a:srgbClr val="FFC000"/>
                </a:solidFill>
              </a:rPr>
              <a:t>—</a:t>
            </a:r>
            <a:r>
              <a:rPr kumimoji="1" lang="zh-CN" altLang="en-US" sz="2400" dirty="0" smtClean="0"/>
              <a:t>编程要注意） 。</a:t>
            </a:r>
          </a:p>
        </p:txBody>
      </p:sp>
      <p:sp>
        <p:nvSpPr>
          <p:cNvPr id="4505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117A3EE-5F27-47E7-82D3-A6F5B151C2C7}" type="datetime8">
              <a:rPr kumimoji="0" lang="zh-CN" altLang="en-US" sz="1400" smtClean="0"/>
              <a:t>2022年3月16日12时44分</a:t>
            </a:fld>
            <a:endParaRPr kumimoji="0" lang="en-US" altLang="zh-CN" sz="1400" dirty="0" smtClean="0"/>
          </a:p>
        </p:txBody>
      </p:sp>
      <p:sp>
        <p:nvSpPr>
          <p:cNvPr id="4506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Tree>
  </p:cSld>
  <p:clrMapOvr>
    <a:masterClrMapping/>
  </p:clrMapOvr>
  <p:transition>
    <p:pull dir="rd"/>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313FCDF-4D65-42AE-95D8-323EEF434BA8}" type="datetime8">
              <a:rPr kumimoji="0" lang="zh-CN" altLang="en-US" sz="1400" smtClean="0"/>
              <a:t>2022年3月16日12时44分</a:t>
            </a:fld>
            <a:endParaRPr kumimoji="0" lang="en-US" altLang="zh-CN" sz="1400" smtClean="0"/>
          </a:p>
        </p:txBody>
      </p:sp>
      <p:sp>
        <p:nvSpPr>
          <p:cNvPr id="17920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79204" name="Text Box 4"/>
          <p:cNvSpPr txBox="1">
            <a:spLocks noChangeArrowheads="1"/>
          </p:cNvSpPr>
          <p:nvPr/>
        </p:nvSpPr>
        <p:spPr bwMode="auto">
          <a:xfrm>
            <a:off x="1066800" y="685800"/>
            <a:ext cx="72138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a:solidFill>
                  <a:srgbClr val="FF6600"/>
                </a:solidFill>
                <a:latin typeface="Times New Roman" pitchFamily="18" charset="0"/>
              </a:rPr>
              <a:t>2.6.3 </a:t>
            </a:r>
            <a:r>
              <a:rPr lang="zh-CN" altLang="en-US" sz="2800" b="1" dirty="0">
                <a:solidFill>
                  <a:srgbClr val="FF6600"/>
                </a:solidFill>
                <a:latin typeface="Times New Roman" pitchFamily="18" charset="0"/>
              </a:rPr>
              <a:t>消息传递系统实现中的若干问</a:t>
            </a:r>
            <a:r>
              <a:rPr lang="zh-CN" altLang="en-US" sz="2800" b="1" dirty="0" smtClean="0">
                <a:solidFill>
                  <a:srgbClr val="FF6600"/>
                </a:solidFill>
                <a:latin typeface="Times New Roman" pitchFamily="18" charset="0"/>
              </a:rPr>
              <a:t>题（略）</a:t>
            </a:r>
            <a:r>
              <a:rPr lang="zh-CN" altLang="en-US" sz="2800" b="1" dirty="0" smtClean="0">
                <a:latin typeface="Times New Roman" pitchFamily="18" charset="0"/>
              </a:rPr>
              <a:t> </a:t>
            </a:r>
            <a:endParaRPr lang="zh-CN" altLang="en-US" sz="2800" b="1" dirty="0">
              <a:latin typeface="Times New Roman" pitchFamily="18" charset="0"/>
            </a:endParaRPr>
          </a:p>
        </p:txBody>
      </p:sp>
      <p:sp>
        <p:nvSpPr>
          <p:cNvPr id="179205" name="Text Box 5"/>
          <p:cNvSpPr txBox="1">
            <a:spLocks noChangeArrowheads="1"/>
          </p:cNvSpPr>
          <p:nvPr/>
        </p:nvSpPr>
        <p:spPr bwMode="auto">
          <a:xfrm>
            <a:off x="381000" y="1371600"/>
            <a:ext cx="84582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b="1" dirty="0">
                <a:latin typeface="Times New Roman" pitchFamily="18" charset="0"/>
              </a:rPr>
              <a:t>        1. </a:t>
            </a:r>
            <a:r>
              <a:rPr lang="zh-CN" altLang="en-US" b="1" dirty="0">
                <a:latin typeface="Times New Roman" pitchFamily="18" charset="0"/>
              </a:rPr>
              <a:t>通信链路</a:t>
            </a:r>
            <a:r>
              <a:rPr lang="en-US" altLang="zh-CN" b="1" dirty="0">
                <a:latin typeface="Times New Roman" pitchFamily="18" charset="0"/>
              </a:rPr>
              <a:t>(communication link)</a:t>
            </a:r>
          </a:p>
          <a:p>
            <a:pPr algn="just" eaLnBrk="1" hangingPunct="1">
              <a:spcBef>
                <a:spcPct val="50000"/>
              </a:spcBef>
              <a:buClrTx/>
              <a:buSzTx/>
              <a:buFontTx/>
              <a:buNone/>
            </a:pPr>
            <a:r>
              <a:rPr lang="en-US" altLang="zh-CN" dirty="0">
                <a:latin typeface="Times New Roman" pitchFamily="18" charset="0"/>
              </a:rPr>
              <a:t>       </a:t>
            </a:r>
            <a:r>
              <a:rPr lang="zh-CN" altLang="en-US" dirty="0">
                <a:latin typeface="Times New Roman" pitchFamily="18" charset="0"/>
              </a:rPr>
              <a:t>为使在发送进程和接收进程之间能进行通信，必须在两者之间建立一条通信链路。有两种方式建立通信链路。第一种方式是：由发送进程在通信之前，用显式的</a:t>
            </a:r>
            <a:r>
              <a:rPr lang="zh-CN" altLang="en-US" dirty="0">
                <a:latin typeface="Courier New" pitchFamily="49" charset="0"/>
              </a:rPr>
              <a:t>“</a:t>
            </a:r>
            <a:r>
              <a:rPr lang="zh-CN" altLang="en-US" dirty="0">
                <a:latin typeface="Times New Roman" pitchFamily="18" charset="0"/>
              </a:rPr>
              <a:t>建立连接</a:t>
            </a:r>
            <a:r>
              <a:rPr lang="zh-CN" altLang="en-US" dirty="0">
                <a:latin typeface="Courier New" pitchFamily="49" charset="0"/>
              </a:rPr>
              <a:t>”</a:t>
            </a:r>
            <a:r>
              <a:rPr lang="zh-CN" altLang="en-US" dirty="0">
                <a:latin typeface="Times New Roman" pitchFamily="18" charset="0"/>
              </a:rPr>
              <a:t>命令</a:t>
            </a:r>
            <a:r>
              <a:rPr lang="en-US" altLang="zh-CN" dirty="0">
                <a:latin typeface="Times New Roman" pitchFamily="18" charset="0"/>
              </a:rPr>
              <a:t>(</a:t>
            </a:r>
            <a:r>
              <a:rPr lang="zh-CN" altLang="en-US" dirty="0">
                <a:latin typeface="Times New Roman" pitchFamily="18" charset="0"/>
              </a:rPr>
              <a:t>原语</a:t>
            </a:r>
            <a:r>
              <a:rPr lang="en-US" altLang="zh-CN" dirty="0">
                <a:latin typeface="Times New Roman" pitchFamily="18" charset="0"/>
              </a:rPr>
              <a:t>)</a:t>
            </a:r>
            <a:r>
              <a:rPr lang="zh-CN" altLang="en-US" dirty="0">
                <a:latin typeface="Times New Roman" pitchFamily="18" charset="0"/>
              </a:rPr>
              <a:t>请求系统为之建立一条通信链路；在链路使用完后，也用显式方式拆除链路。 </a:t>
            </a:r>
          </a:p>
          <a:p>
            <a:pPr algn="just" eaLnBrk="1" hangingPunct="1">
              <a:spcBef>
                <a:spcPct val="50000"/>
              </a:spcBef>
              <a:buClrTx/>
              <a:buSzTx/>
              <a:buFontTx/>
              <a:buNone/>
            </a:pPr>
            <a:r>
              <a:rPr lang="zh-CN" altLang="en-US" dirty="0">
                <a:latin typeface="Times New Roman" pitchFamily="18" charset="0"/>
              </a:rPr>
              <a:t>        这种方式主要用于计算机网络中。第二种方式是发送进程无须明确提出建立链路的请求，只须利用系统提供的发送命令</a:t>
            </a:r>
            <a:r>
              <a:rPr lang="en-US" altLang="zh-CN" dirty="0">
                <a:latin typeface="Times New Roman" pitchFamily="18" charset="0"/>
              </a:rPr>
              <a:t>(</a:t>
            </a:r>
            <a:r>
              <a:rPr lang="zh-CN" altLang="en-US" dirty="0">
                <a:latin typeface="Times New Roman" pitchFamily="18" charset="0"/>
              </a:rPr>
              <a:t>原语</a:t>
            </a:r>
            <a:r>
              <a:rPr lang="en-US" altLang="zh-CN" dirty="0">
                <a:latin typeface="Times New Roman" pitchFamily="18" charset="0"/>
              </a:rPr>
              <a:t>)</a:t>
            </a:r>
            <a:r>
              <a:rPr lang="zh-CN" altLang="en-US" dirty="0">
                <a:latin typeface="Times New Roman" pitchFamily="18" charset="0"/>
              </a:rPr>
              <a:t>，系统会自动地为之建立一条链路。这种方式主要用于单机系统中。 </a:t>
            </a:r>
          </a:p>
        </p:txBody>
      </p:sp>
    </p:spTree>
  </p:cSld>
  <p:clrMapOvr>
    <a:masterClrMapping/>
  </p:clrMapOvr>
  <p:transition>
    <p:pull dir="rd"/>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52FF6266-DF79-42E8-AFE2-039D4261107E}" type="datetime8">
              <a:rPr kumimoji="0" lang="zh-CN" altLang="en-US" sz="1400" smtClean="0"/>
              <a:t>2022年3月16日12时44分</a:t>
            </a:fld>
            <a:endParaRPr kumimoji="0" lang="en-US" altLang="zh-CN" sz="1400" smtClean="0"/>
          </a:p>
        </p:txBody>
      </p:sp>
      <p:sp>
        <p:nvSpPr>
          <p:cNvPr id="1802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0228" name="Text Box 4"/>
          <p:cNvSpPr txBox="1">
            <a:spLocks noChangeArrowheads="1"/>
          </p:cNvSpPr>
          <p:nvPr/>
        </p:nvSpPr>
        <p:spPr bwMode="auto">
          <a:xfrm>
            <a:off x="838200" y="990600"/>
            <a:ext cx="7620000"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45000"/>
              </a:lnSpc>
              <a:spcBef>
                <a:spcPct val="50000"/>
              </a:spcBef>
              <a:buClrTx/>
              <a:buSzTx/>
              <a:buFontTx/>
              <a:buNone/>
            </a:pPr>
            <a:r>
              <a:rPr lang="en-US" altLang="zh-CN">
                <a:latin typeface="Times New Roman" pitchFamily="18" charset="0"/>
              </a:rPr>
              <a:t>        </a:t>
            </a:r>
            <a:r>
              <a:rPr lang="zh-CN" altLang="en-US">
                <a:latin typeface="Times New Roman" pitchFamily="18" charset="0"/>
              </a:rPr>
              <a:t>根据通信链路的连接方法，又可把通信链路分为两类： ① 点</a:t>
            </a:r>
            <a:r>
              <a:rPr lang="en-US" altLang="zh-CN">
                <a:latin typeface="Courier New" pitchFamily="49" charset="0"/>
              </a:rPr>
              <a:t>—</a:t>
            </a:r>
            <a:r>
              <a:rPr lang="zh-CN" altLang="en-US">
                <a:latin typeface="Times New Roman" pitchFamily="18" charset="0"/>
              </a:rPr>
              <a:t>点连接通信链路，这时的一条链路只连接两个结点</a:t>
            </a:r>
            <a:r>
              <a:rPr lang="en-US" altLang="zh-CN">
                <a:latin typeface="Times New Roman" pitchFamily="18" charset="0"/>
              </a:rPr>
              <a:t>(</a:t>
            </a:r>
            <a:r>
              <a:rPr lang="zh-CN" altLang="en-US">
                <a:latin typeface="Times New Roman" pitchFamily="18" charset="0"/>
              </a:rPr>
              <a:t>进程</a:t>
            </a:r>
            <a:r>
              <a:rPr lang="en-US" altLang="zh-CN">
                <a:latin typeface="Times New Roman" pitchFamily="18" charset="0"/>
              </a:rPr>
              <a:t>)</a:t>
            </a:r>
            <a:r>
              <a:rPr lang="zh-CN" altLang="en-US">
                <a:latin typeface="Times New Roman" pitchFamily="18" charset="0"/>
              </a:rPr>
              <a:t>；② 多点连接链路，指用一条链路连接多个</a:t>
            </a:r>
            <a:r>
              <a:rPr lang="en-US" altLang="zh-CN">
                <a:latin typeface="Times New Roman" pitchFamily="18" charset="0"/>
              </a:rPr>
              <a:t>(</a:t>
            </a:r>
            <a:r>
              <a:rPr lang="en-US" altLang="zh-CN" i="1">
                <a:latin typeface="Times New Roman" pitchFamily="18" charset="0"/>
              </a:rPr>
              <a:t>n</a:t>
            </a:r>
            <a:r>
              <a:rPr lang="zh-CN" altLang="en-US">
                <a:latin typeface="Times New Roman" pitchFamily="18" charset="0"/>
              </a:rPr>
              <a:t>＞</a:t>
            </a:r>
            <a:r>
              <a:rPr lang="en-US" altLang="zh-CN">
                <a:latin typeface="Times New Roman" pitchFamily="18" charset="0"/>
              </a:rPr>
              <a:t>2)</a:t>
            </a:r>
            <a:r>
              <a:rPr lang="zh-CN" altLang="en-US">
                <a:latin typeface="Times New Roman" pitchFamily="18" charset="0"/>
              </a:rPr>
              <a:t>结点</a:t>
            </a:r>
            <a:r>
              <a:rPr lang="en-US" altLang="zh-CN">
                <a:latin typeface="Times New Roman" pitchFamily="18" charset="0"/>
              </a:rPr>
              <a:t>(</a:t>
            </a:r>
            <a:r>
              <a:rPr lang="zh-CN" altLang="en-US">
                <a:latin typeface="Times New Roman" pitchFamily="18" charset="0"/>
              </a:rPr>
              <a:t>进程</a:t>
            </a:r>
            <a:r>
              <a:rPr lang="en-US" altLang="zh-CN">
                <a:latin typeface="Times New Roman" pitchFamily="18" charset="0"/>
              </a:rPr>
              <a:t>)</a:t>
            </a:r>
            <a:r>
              <a:rPr lang="zh-CN" altLang="en-US">
                <a:latin typeface="Times New Roman" pitchFamily="18" charset="0"/>
              </a:rPr>
              <a:t>。而根据通信方式的不同，则又可把链路分成两种： ① 单向通信链路，只允许发送进程向接收进程发送消息； ② 双向链路，既允许由进程</a:t>
            </a:r>
            <a:r>
              <a:rPr lang="en-US" altLang="zh-CN">
                <a:latin typeface="Times New Roman" pitchFamily="18" charset="0"/>
              </a:rPr>
              <a:t>A</a:t>
            </a:r>
            <a:r>
              <a:rPr lang="zh-CN" altLang="en-US">
                <a:latin typeface="Times New Roman" pitchFamily="18" charset="0"/>
              </a:rPr>
              <a:t>向进程</a:t>
            </a:r>
            <a:r>
              <a:rPr lang="en-US" altLang="zh-CN">
                <a:latin typeface="Times New Roman" pitchFamily="18" charset="0"/>
              </a:rPr>
              <a:t>B</a:t>
            </a:r>
            <a:r>
              <a:rPr lang="zh-CN" altLang="en-US">
                <a:latin typeface="Times New Roman" pitchFamily="18" charset="0"/>
              </a:rPr>
              <a:t>发送消息，也允许进程</a:t>
            </a:r>
            <a:r>
              <a:rPr lang="en-US" altLang="zh-CN">
                <a:latin typeface="Times New Roman" pitchFamily="18" charset="0"/>
              </a:rPr>
              <a:t>B</a:t>
            </a:r>
            <a:r>
              <a:rPr lang="zh-CN" altLang="en-US">
                <a:latin typeface="Times New Roman" pitchFamily="18" charset="0"/>
              </a:rPr>
              <a:t>同时向进程</a:t>
            </a:r>
            <a:r>
              <a:rPr lang="en-US" altLang="zh-CN">
                <a:latin typeface="Times New Roman" pitchFamily="18" charset="0"/>
              </a:rPr>
              <a:t>A</a:t>
            </a:r>
            <a:r>
              <a:rPr lang="zh-CN" altLang="en-US">
                <a:latin typeface="Times New Roman" pitchFamily="18" charset="0"/>
              </a:rPr>
              <a:t>发送消息。 </a:t>
            </a:r>
          </a:p>
        </p:txBody>
      </p:sp>
    </p:spTree>
  </p:cSld>
  <p:clrMapOvr>
    <a:masterClrMapping/>
  </p:clrMapOvr>
  <p:transition>
    <p:pull dir="rd"/>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E3A9646-8EAE-4D50-866E-C07FD5EDA42B}" type="datetime8">
              <a:rPr kumimoji="0" lang="zh-CN" altLang="en-US" sz="1400" smtClean="0"/>
              <a:t>2022年3月16日12时44分</a:t>
            </a:fld>
            <a:endParaRPr kumimoji="0" lang="en-US" altLang="zh-CN" sz="1400" smtClean="0"/>
          </a:p>
        </p:txBody>
      </p:sp>
      <p:sp>
        <p:nvSpPr>
          <p:cNvPr id="18125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1252" name="Text Box 4"/>
          <p:cNvSpPr txBox="1">
            <a:spLocks noChangeArrowheads="1"/>
          </p:cNvSpPr>
          <p:nvPr/>
        </p:nvSpPr>
        <p:spPr bwMode="auto">
          <a:xfrm>
            <a:off x="1295400" y="914400"/>
            <a:ext cx="210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a:latin typeface="Times New Roman" pitchFamily="18" charset="0"/>
              </a:rPr>
              <a:t>2. </a:t>
            </a:r>
            <a:r>
              <a:rPr lang="zh-CN" altLang="en-US" b="1">
                <a:latin typeface="Times New Roman" pitchFamily="18" charset="0"/>
              </a:rPr>
              <a:t>消息的格式 </a:t>
            </a:r>
          </a:p>
        </p:txBody>
      </p:sp>
      <p:sp>
        <p:nvSpPr>
          <p:cNvPr id="181253" name="Text Box 5"/>
          <p:cNvSpPr txBox="1">
            <a:spLocks noChangeArrowheads="1"/>
          </p:cNvSpPr>
          <p:nvPr/>
        </p:nvSpPr>
        <p:spPr bwMode="auto">
          <a:xfrm>
            <a:off x="609600" y="1676400"/>
            <a:ext cx="80010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50000"/>
              </a:lnSpc>
              <a:spcBef>
                <a:spcPct val="50000"/>
              </a:spcBef>
              <a:buClrTx/>
              <a:buSzTx/>
              <a:buFontTx/>
              <a:buNone/>
            </a:pPr>
            <a:r>
              <a:rPr lang="en-US" altLang="zh-CN">
                <a:latin typeface="Times New Roman" pitchFamily="18" charset="0"/>
              </a:rPr>
              <a:t>        </a:t>
            </a:r>
            <a:r>
              <a:rPr lang="zh-CN" altLang="en-US">
                <a:latin typeface="Times New Roman" pitchFamily="18" charset="0"/>
              </a:rPr>
              <a:t>在某些</a:t>
            </a:r>
            <a:r>
              <a:rPr lang="en-US" altLang="zh-CN">
                <a:latin typeface="Times New Roman" pitchFamily="18" charset="0"/>
              </a:rPr>
              <a:t>OS</a:t>
            </a:r>
            <a:r>
              <a:rPr lang="zh-CN" altLang="en-US">
                <a:latin typeface="Times New Roman" pitchFamily="18" charset="0"/>
              </a:rPr>
              <a:t>中，消息是采用比较短的定长消息格式，这减少了对消息的处理和存储开销。这种方式可用于办公自动化系统中，为用户提供快速的便笺式通信；但这对要发送较长消息的用户是不方便的。在有的</a:t>
            </a:r>
            <a:r>
              <a:rPr lang="en-US" altLang="zh-CN">
                <a:latin typeface="Times New Roman" pitchFamily="18" charset="0"/>
              </a:rPr>
              <a:t>OS</a:t>
            </a:r>
            <a:r>
              <a:rPr lang="zh-CN" altLang="en-US">
                <a:latin typeface="Times New Roman" pitchFamily="18" charset="0"/>
              </a:rPr>
              <a:t>中，采用另一种变长的消息格式，即进程所发送消息的长度是可变的。系统在处理和存储变长消息时，须付出更多的开销，但方便了用户。 这两种消息格式各有其优缺点，故在很多系统</a:t>
            </a:r>
            <a:r>
              <a:rPr lang="en-US" altLang="zh-CN">
                <a:latin typeface="Times New Roman" pitchFamily="18" charset="0"/>
              </a:rPr>
              <a:t>(</a:t>
            </a:r>
            <a:r>
              <a:rPr lang="zh-CN" altLang="en-US">
                <a:latin typeface="Times New Roman" pitchFamily="18" charset="0"/>
              </a:rPr>
              <a:t>包括计算机网络</a:t>
            </a:r>
            <a:r>
              <a:rPr lang="en-US" altLang="zh-CN">
                <a:latin typeface="Times New Roman" pitchFamily="18" charset="0"/>
              </a:rPr>
              <a:t>)</a:t>
            </a:r>
            <a:r>
              <a:rPr lang="zh-CN" altLang="en-US">
                <a:latin typeface="Times New Roman" pitchFamily="18" charset="0"/>
              </a:rPr>
              <a:t>中，是同时都用的。 </a:t>
            </a:r>
          </a:p>
        </p:txBody>
      </p:sp>
    </p:spTree>
  </p:cSld>
  <p:clrMapOvr>
    <a:masterClrMapping/>
  </p:clrMapOvr>
  <p:transition>
    <p:pull dir="rd"/>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B8AB287-A644-4766-867F-2D973A38A0F6}" type="datetime8">
              <a:rPr kumimoji="0" lang="zh-CN" altLang="en-US" sz="1400" smtClean="0"/>
              <a:t>2022年3月16日12时44分</a:t>
            </a:fld>
            <a:endParaRPr kumimoji="0" lang="en-US" altLang="zh-CN" sz="1400" smtClean="0"/>
          </a:p>
        </p:txBody>
      </p:sp>
      <p:sp>
        <p:nvSpPr>
          <p:cNvPr id="1822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2276" name="Text Box 4"/>
          <p:cNvSpPr txBox="1">
            <a:spLocks noChangeArrowheads="1"/>
          </p:cNvSpPr>
          <p:nvPr/>
        </p:nvSpPr>
        <p:spPr bwMode="auto">
          <a:xfrm>
            <a:off x="1600200" y="1143000"/>
            <a:ext cx="240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a:latin typeface="Times New Roman" pitchFamily="18" charset="0"/>
              </a:rPr>
              <a:t>3. </a:t>
            </a:r>
            <a:r>
              <a:rPr lang="zh-CN" altLang="en-US" b="1">
                <a:latin typeface="Times New Roman" pitchFamily="18" charset="0"/>
              </a:rPr>
              <a:t>进程同步方式 </a:t>
            </a:r>
          </a:p>
        </p:txBody>
      </p:sp>
      <p:sp>
        <p:nvSpPr>
          <p:cNvPr id="182277" name="Text Box 5"/>
          <p:cNvSpPr txBox="1">
            <a:spLocks noChangeArrowheads="1"/>
          </p:cNvSpPr>
          <p:nvPr/>
        </p:nvSpPr>
        <p:spPr bwMode="auto">
          <a:xfrm>
            <a:off x="1524000" y="1752600"/>
            <a:ext cx="53403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200000"/>
              </a:lnSpc>
              <a:spcBef>
                <a:spcPct val="0"/>
              </a:spcBef>
              <a:buClrTx/>
              <a:buSzTx/>
              <a:buFontTx/>
              <a:buAutoNum type="arabicParenBoth"/>
            </a:pPr>
            <a:r>
              <a:rPr lang="zh-CN" altLang="en-US">
                <a:latin typeface="Times New Roman" pitchFamily="18" charset="0"/>
              </a:rPr>
              <a:t>发送进程阻塞、 接收进程阻塞。</a:t>
            </a:r>
          </a:p>
          <a:p>
            <a:pPr eaLnBrk="1" hangingPunct="1">
              <a:lnSpc>
                <a:spcPct val="200000"/>
              </a:lnSpc>
              <a:spcBef>
                <a:spcPct val="0"/>
              </a:spcBef>
              <a:buClrTx/>
              <a:buSzTx/>
              <a:buFontTx/>
              <a:buNone/>
            </a:pPr>
            <a:r>
              <a:rPr lang="en-US" altLang="zh-CN">
                <a:latin typeface="Times New Roman" pitchFamily="18" charset="0"/>
              </a:rPr>
              <a:t>(2) </a:t>
            </a:r>
            <a:r>
              <a:rPr lang="zh-CN" altLang="en-US">
                <a:latin typeface="Times New Roman" pitchFamily="18" charset="0"/>
              </a:rPr>
              <a:t>发送进程不阻塞、 接收进程阻塞。 </a:t>
            </a:r>
          </a:p>
          <a:p>
            <a:pPr eaLnBrk="1" hangingPunct="1">
              <a:lnSpc>
                <a:spcPct val="200000"/>
              </a:lnSpc>
              <a:spcBef>
                <a:spcPct val="0"/>
              </a:spcBef>
              <a:buClrTx/>
              <a:buSzTx/>
              <a:buFontTx/>
              <a:buNone/>
            </a:pPr>
            <a:r>
              <a:rPr lang="en-US" altLang="zh-CN">
                <a:latin typeface="Times New Roman" pitchFamily="18" charset="0"/>
              </a:rPr>
              <a:t>(3) </a:t>
            </a:r>
            <a:r>
              <a:rPr lang="zh-CN" altLang="en-US">
                <a:latin typeface="Times New Roman" pitchFamily="18" charset="0"/>
              </a:rPr>
              <a:t>发送进程和接收进程均不阻塞。  </a:t>
            </a:r>
          </a:p>
        </p:txBody>
      </p:sp>
    </p:spTree>
  </p:cSld>
  <p:clrMapOvr>
    <a:masterClrMapping/>
  </p:clrMapOvr>
  <p:transition>
    <p:pull dir="rd"/>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5CA7F19-7A0D-4E60-9529-0AD7C83CB0AE}" type="datetime8">
              <a:rPr kumimoji="0" lang="zh-CN" altLang="en-US" sz="1400" smtClean="0"/>
              <a:t>2022年3月16日12时44分</a:t>
            </a:fld>
            <a:endParaRPr kumimoji="0" lang="en-US" altLang="zh-CN" sz="1400" smtClean="0"/>
          </a:p>
        </p:txBody>
      </p:sp>
      <p:sp>
        <p:nvSpPr>
          <p:cNvPr id="1832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3300" name="Text Box 4"/>
          <p:cNvSpPr txBox="1">
            <a:spLocks noChangeArrowheads="1"/>
          </p:cNvSpPr>
          <p:nvPr/>
        </p:nvSpPr>
        <p:spPr bwMode="auto">
          <a:xfrm>
            <a:off x="1219200" y="685800"/>
            <a:ext cx="46891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a:solidFill>
                  <a:srgbClr val="FF6600"/>
                </a:solidFill>
                <a:latin typeface="Times New Roman" pitchFamily="18" charset="0"/>
              </a:rPr>
              <a:t>2.6.4 </a:t>
            </a:r>
            <a:r>
              <a:rPr lang="zh-CN" altLang="en-US" sz="2800" b="1" dirty="0">
                <a:solidFill>
                  <a:srgbClr val="FF6600"/>
                </a:solidFill>
                <a:latin typeface="Times New Roman" pitchFamily="18" charset="0"/>
              </a:rPr>
              <a:t>消息缓冲队列通信机</a:t>
            </a:r>
            <a:r>
              <a:rPr lang="zh-CN" altLang="en-US" sz="2800" b="1" dirty="0" smtClean="0">
                <a:solidFill>
                  <a:srgbClr val="FF6600"/>
                </a:solidFill>
                <a:latin typeface="Times New Roman" pitchFamily="18" charset="0"/>
              </a:rPr>
              <a:t>制</a:t>
            </a:r>
            <a:r>
              <a:rPr lang="zh-CN" altLang="en-US" sz="2800" b="1" dirty="0" smtClean="0">
                <a:latin typeface="Times New Roman" pitchFamily="18" charset="0"/>
              </a:rPr>
              <a:t> </a:t>
            </a:r>
            <a:endParaRPr lang="zh-CN" altLang="en-US" sz="2800" b="1" dirty="0">
              <a:latin typeface="Times New Roman" pitchFamily="18" charset="0"/>
            </a:endParaRPr>
          </a:p>
        </p:txBody>
      </p:sp>
      <p:sp>
        <p:nvSpPr>
          <p:cNvPr id="183301" name="Text Box 5"/>
          <p:cNvSpPr txBox="1">
            <a:spLocks noChangeArrowheads="1"/>
          </p:cNvSpPr>
          <p:nvPr/>
        </p:nvSpPr>
        <p:spPr bwMode="auto">
          <a:xfrm>
            <a:off x="609600" y="1295400"/>
            <a:ext cx="8077200" cy="481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0000"/>
              </a:lnSpc>
              <a:spcBef>
                <a:spcPct val="50000"/>
              </a:spcBef>
              <a:buClrTx/>
              <a:buSzTx/>
              <a:buFontTx/>
              <a:buNone/>
            </a:pPr>
            <a:r>
              <a:rPr lang="en-US" altLang="zh-CN" dirty="0">
                <a:latin typeface="Times New Roman" pitchFamily="18" charset="0"/>
              </a:rPr>
              <a:t>        </a:t>
            </a:r>
            <a:r>
              <a:rPr lang="en-US" altLang="zh-CN" b="1" dirty="0">
                <a:latin typeface="Times New Roman" pitchFamily="18" charset="0"/>
              </a:rPr>
              <a:t>1. </a:t>
            </a:r>
            <a:r>
              <a:rPr lang="zh-CN" altLang="en-US" b="1" dirty="0">
                <a:latin typeface="Times New Roman" pitchFamily="18" charset="0"/>
              </a:rPr>
              <a:t>消息缓冲队列通信机制中的数据结构</a:t>
            </a:r>
          </a:p>
          <a:p>
            <a:pPr algn="just" eaLnBrk="1" hangingPunct="1">
              <a:lnSpc>
                <a:spcPct val="13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(1) </a:t>
            </a:r>
            <a:r>
              <a:rPr lang="zh-CN" altLang="en-US" b="1" dirty="0">
                <a:solidFill>
                  <a:srgbClr val="FFFF00"/>
                </a:solidFill>
                <a:latin typeface="Times New Roman" pitchFamily="18" charset="0"/>
              </a:rPr>
              <a:t>消息缓冲区</a:t>
            </a:r>
            <a:r>
              <a:rPr lang="zh-CN" altLang="en-US" dirty="0">
                <a:latin typeface="Times New Roman" pitchFamily="18" charset="0"/>
              </a:rPr>
              <a:t>。在消息缓冲队列通信方式中，主要利用的数据结构是消息缓冲区。它可描述如下</a:t>
            </a:r>
            <a:r>
              <a:rPr lang="zh-CN" altLang="en-US" dirty="0" smtClean="0">
                <a:latin typeface="Times New Roman" pitchFamily="18" charset="0"/>
              </a:rPr>
              <a:t>： </a:t>
            </a:r>
            <a:endParaRPr lang="zh-CN" altLang="en-US" dirty="0">
              <a:latin typeface="Times New Roman" pitchFamily="18" charset="0"/>
            </a:endParaRPr>
          </a:p>
          <a:p>
            <a:pPr algn="just" eaLnBrk="1" hangingPunct="1">
              <a:lnSpc>
                <a:spcPct val="110000"/>
              </a:lnSpc>
              <a:spcBef>
                <a:spcPct val="50000"/>
              </a:spcBef>
              <a:buClrTx/>
              <a:buSzTx/>
              <a:buFontTx/>
              <a:buNone/>
            </a:pPr>
            <a:r>
              <a:rPr lang="en-US" altLang="zh-CN" dirty="0">
                <a:latin typeface="Times New Roman" pitchFamily="18" charset="0"/>
              </a:rPr>
              <a:t>type </a:t>
            </a:r>
            <a:r>
              <a:rPr lang="en-US" altLang="zh-CN" dirty="0">
                <a:solidFill>
                  <a:schemeClr val="tx2"/>
                </a:solidFill>
                <a:latin typeface="Times New Roman" pitchFamily="18" charset="0"/>
              </a:rPr>
              <a:t>message</a:t>
            </a:r>
            <a:r>
              <a:rPr lang="en-US" altLang="zh-CN" dirty="0">
                <a:latin typeface="Times New Roman" pitchFamily="18" charset="0"/>
              </a:rPr>
              <a:t> </a:t>
            </a:r>
            <a:r>
              <a:rPr lang="en-US" altLang="zh-CN" b="1" dirty="0" smtClean="0">
                <a:solidFill>
                  <a:srgbClr val="FFFF00"/>
                </a:solidFill>
                <a:latin typeface="Times New Roman" pitchFamily="18" charset="0"/>
              </a:rPr>
              <a:t>buffer</a:t>
            </a:r>
            <a:r>
              <a:rPr lang="en-US" altLang="zh-CN" dirty="0" smtClean="0">
                <a:latin typeface="Times New Roman" pitchFamily="18" charset="0"/>
              </a:rPr>
              <a:t>=record   </a:t>
            </a:r>
            <a:endParaRPr lang="en-US" altLang="zh-CN" dirty="0">
              <a:latin typeface="Times New Roman" pitchFamily="18" charset="0"/>
            </a:endParaRPr>
          </a:p>
          <a:p>
            <a:pPr algn="just" eaLnBrk="1" hangingPunct="1">
              <a:lnSpc>
                <a:spcPct val="110000"/>
              </a:lnSpc>
              <a:spcBef>
                <a:spcPts val="800"/>
              </a:spcBef>
              <a:buClrTx/>
              <a:buSzTx/>
              <a:buFontTx/>
              <a:buNone/>
            </a:pPr>
            <a:r>
              <a:rPr lang="en-US" altLang="zh-CN" dirty="0">
                <a:latin typeface="Times New Roman" pitchFamily="18" charset="0"/>
              </a:rPr>
              <a:t>          	   sender; </a:t>
            </a:r>
            <a:r>
              <a:rPr lang="zh-CN" altLang="en-US" dirty="0">
                <a:latin typeface="Times New Roman" pitchFamily="18" charset="0"/>
              </a:rPr>
              <a:t>发送者进程标识</a:t>
            </a:r>
            <a:r>
              <a:rPr lang="zh-CN" altLang="en-US" dirty="0" smtClean="0">
                <a:latin typeface="Times New Roman" pitchFamily="18" charset="0"/>
              </a:rPr>
              <a:t>符 </a:t>
            </a:r>
            <a:endParaRPr lang="zh-CN" altLang="en-US" dirty="0">
              <a:latin typeface="Times New Roman" pitchFamily="18" charset="0"/>
            </a:endParaRPr>
          </a:p>
          <a:p>
            <a:pPr algn="just" eaLnBrk="1" hangingPunct="1">
              <a:lnSpc>
                <a:spcPct val="110000"/>
              </a:lnSpc>
              <a:spcBef>
                <a:spcPts val="800"/>
              </a:spcBef>
              <a:buClrTx/>
              <a:buSzTx/>
              <a:buFontTx/>
              <a:buNone/>
            </a:pPr>
            <a:r>
              <a:rPr lang="zh-CN" altLang="en-US" dirty="0">
                <a:latin typeface="Times New Roman" pitchFamily="18" charset="0"/>
              </a:rPr>
              <a:t>	   </a:t>
            </a:r>
            <a:r>
              <a:rPr lang="en-US" altLang="zh-CN" dirty="0">
                <a:latin typeface="Times New Roman" pitchFamily="18" charset="0"/>
              </a:rPr>
              <a:t>size; </a:t>
            </a:r>
            <a:r>
              <a:rPr lang="zh-CN" altLang="en-US" dirty="0">
                <a:latin typeface="Times New Roman" pitchFamily="18" charset="0"/>
              </a:rPr>
              <a:t>消息长</a:t>
            </a:r>
            <a:r>
              <a:rPr lang="zh-CN" altLang="en-US" dirty="0" smtClean="0">
                <a:latin typeface="Times New Roman" pitchFamily="18" charset="0"/>
              </a:rPr>
              <a:t>度 </a:t>
            </a:r>
            <a:endParaRPr lang="zh-CN" altLang="en-US" dirty="0">
              <a:latin typeface="Times New Roman" pitchFamily="18" charset="0"/>
            </a:endParaRPr>
          </a:p>
          <a:p>
            <a:pPr algn="just" eaLnBrk="1" hangingPunct="1">
              <a:lnSpc>
                <a:spcPct val="110000"/>
              </a:lnSpc>
              <a:spcBef>
                <a:spcPts val="800"/>
              </a:spcBef>
              <a:buClrTx/>
              <a:buSzTx/>
              <a:buFontTx/>
              <a:buNone/>
            </a:pPr>
            <a:r>
              <a:rPr lang="zh-CN" altLang="en-US" dirty="0">
                <a:latin typeface="Times New Roman" pitchFamily="18" charset="0"/>
              </a:rPr>
              <a:t>           	   </a:t>
            </a:r>
            <a:r>
              <a:rPr lang="en-US" altLang="zh-CN" dirty="0">
                <a:latin typeface="Times New Roman" pitchFamily="18" charset="0"/>
              </a:rPr>
              <a:t>text; </a:t>
            </a:r>
            <a:r>
              <a:rPr lang="zh-CN" altLang="en-US" u="sng" dirty="0">
                <a:latin typeface="Times New Roman" pitchFamily="18" charset="0"/>
              </a:rPr>
              <a:t>消息</a:t>
            </a:r>
            <a:r>
              <a:rPr lang="zh-CN" altLang="en-US" dirty="0">
                <a:latin typeface="Times New Roman" pitchFamily="18" charset="0"/>
              </a:rPr>
              <a:t>正</a:t>
            </a:r>
            <a:r>
              <a:rPr lang="zh-CN" altLang="en-US" dirty="0" smtClean="0">
                <a:latin typeface="Times New Roman" pitchFamily="18" charset="0"/>
              </a:rPr>
              <a:t>文 </a:t>
            </a:r>
            <a:endParaRPr lang="zh-CN" altLang="en-US" dirty="0">
              <a:latin typeface="Times New Roman" pitchFamily="18" charset="0"/>
            </a:endParaRPr>
          </a:p>
          <a:p>
            <a:pPr algn="just" eaLnBrk="1" hangingPunct="1">
              <a:lnSpc>
                <a:spcPct val="110000"/>
              </a:lnSpc>
              <a:spcBef>
                <a:spcPts val="800"/>
              </a:spcBef>
              <a:buClrTx/>
              <a:buSzTx/>
              <a:buFontTx/>
              <a:buNone/>
            </a:pPr>
            <a:r>
              <a:rPr lang="zh-CN" altLang="en-US" dirty="0">
                <a:latin typeface="Times New Roman" pitchFamily="18" charset="0"/>
              </a:rPr>
              <a:t>               </a:t>
            </a:r>
            <a:r>
              <a:rPr lang="en-US" altLang="zh-CN" dirty="0">
                <a:latin typeface="Times New Roman" pitchFamily="18" charset="0"/>
              </a:rPr>
              <a:t>next; </a:t>
            </a:r>
            <a:r>
              <a:rPr lang="zh-CN" altLang="en-US" dirty="0">
                <a:latin typeface="Times New Roman" pitchFamily="18" charset="0"/>
              </a:rPr>
              <a:t>指向</a:t>
            </a:r>
            <a:r>
              <a:rPr lang="zh-CN" altLang="en-US" u="sng" dirty="0">
                <a:latin typeface="Times New Roman" pitchFamily="18" charset="0"/>
              </a:rPr>
              <a:t>下一个消息</a:t>
            </a:r>
            <a:r>
              <a:rPr lang="zh-CN" altLang="en-US" dirty="0">
                <a:latin typeface="Times New Roman" pitchFamily="18" charset="0"/>
              </a:rPr>
              <a:t>缓冲区的指</a:t>
            </a:r>
            <a:r>
              <a:rPr lang="zh-CN" altLang="en-US" dirty="0" smtClean="0">
                <a:latin typeface="Times New Roman" pitchFamily="18" charset="0"/>
              </a:rPr>
              <a:t>针 </a:t>
            </a:r>
            <a:endParaRPr lang="zh-CN" altLang="en-US" dirty="0">
              <a:latin typeface="Times New Roman" pitchFamily="18" charset="0"/>
            </a:endParaRPr>
          </a:p>
          <a:p>
            <a:pPr eaLnBrk="1" hangingPunct="1">
              <a:lnSpc>
                <a:spcPct val="110000"/>
              </a:lnSpc>
              <a:spcBef>
                <a:spcPts val="800"/>
              </a:spcBef>
              <a:buClrTx/>
              <a:buSzTx/>
              <a:buFontTx/>
              <a:buNone/>
            </a:pPr>
            <a:r>
              <a:rPr lang="zh-CN" altLang="en-US" dirty="0">
                <a:latin typeface="Times New Roman" pitchFamily="18" charset="0"/>
              </a:rPr>
              <a:t>         </a:t>
            </a:r>
            <a:r>
              <a:rPr lang="en-US" altLang="zh-CN" dirty="0">
                <a:latin typeface="Times New Roman" pitchFamily="18" charset="0"/>
              </a:rPr>
              <a:t>end </a:t>
            </a:r>
          </a:p>
        </p:txBody>
      </p:sp>
    </p:spTree>
  </p:cSld>
  <p:clrMapOvr>
    <a:masterClrMapping/>
  </p:clrMapOvr>
  <p:transition>
    <p:pull dir="rd"/>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93C47FC-16E1-4D45-ADF9-0041DE935798}" type="datetime8">
              <a:rPr kumimoji="0" lang="zh-CN" altLang="en-US" sz="1400" smtClean="0"/>
              <a:t>2022年3月16日12时44分</a:t>
            </a:fld>
            <a:endParaRPr kumimoji="0" lang="en-US" altLang="zh-CN" sz="1400" smtClean="0"/>
          </a:p>
        </p:txBody>
      </p:sp>
      <p:sp>
        <p:nvSpPr>
          <p:cNvPr id="1843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4324" name="Text Box 4"/>
          <p:cNvSpPr txBox="1">
            <a:spLocks noChangeArrowheads="1"/>
          </p:cNvSpPr>
          <p:nvPr/>
        </p:nvSpPr>
        <p:spPr bwMode="auto">
          <a:xfrm>
            <a:off x="609600" y="685800"/>
            <a:ext cx="7924800" cy="603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dirty="0">
                <a:latin typeface="Times New Roman" pitchFamily="18" charset="0"/>
              </a:rPr>
              <a:t>        (2) PCB</a:t>
            </a:r>
            <a:r>
              <a:rPr lang="zh-CN" altLang="en-US" dirty="0">
                <a:latin typeface="Times New Roman" pitchFamily="18" charset="0"/>
              </a:rPr>
              <a:t>中有关通信的数据项</a:t>
            </a:r>
            <a:r>
              <a:rPr lang="zh-CN" altLang="en-US" dirty="0" smtClean="0">
                <a:latin typeface="Times New Roman" pitchFamily="18" charset="0"/>
              </a:rPr>
              <a:t>。</a:t>
            </a:r>
            <a:endParaRPr lang="en-US" altLang="zh-CN" dirty="0" smtClean="0">
              <a:latin typeface="Times New Roman" pitchFamily="18" charset="0"/>
            </a:endParaRPr>
          </a:p>
          <a:p>
            <a:pPr algn="just" eaLnBrk="1" hangingPunct="1">
              <a:spcBef>
                <a:spcPct val="50000"/>
              </a:spcBef>
              <a:buClrTx/>
              <a:buSzTx/>
              <a:buFontTx/>
              <a:buNone/>
            </a:pPr>
            <a:r>
              <a:rPr lang="zh-CN" altLang="en-US" dirty="0" smtClean="0">
                <a:latin typeface="Times New Roman" pitchFamily="18" charset="0"/>
              </a:rPr>
              <a:t>        在</a:t>
            </a:r>
            <a:r>
              <a:rPr lang="zh-CN" altLang="en-US" dirty="0">
                <a:latin typeface="Times New Roman" pitchFamily="18" charset="0"/>
              </a:rPr>
              <a:t>设置</a:t>
            </a:r>
            <a:r>
              <a:rPr lang="zh-CN" altLang="en-US" u="sng" dirty="0">
                <a:latin typeface="Times New Roman" pitchFamily="18" charset="0"/>
              </a:rPr>
              <a:t>消息缓冲队列</a:t>
            </a:r>
            <a:r>
              <a:rPr lang="zh-CN" altLang="en-US" dirty="0">
                <a:latin typeface="Times New Roman" pitchFamily="18" charset="0"/>
              </a:rPr>
              <a:t>的同时，还应增</a:t>
            </a:r>
            <a:r>
              <a:rPr lang="zh-CN" altLang="en-US" dirty="0" smtClean="0">
                <a:latin typeface="Times New Roman" pitchFamily="18" charset="0"/>
              </a:rPr>
              <a:t>加关于</a:t>
            </a:r>
            <a:r>
              <a:rPr lang="zh-CN" altLang="en-US" dirty="0" smtClean="0">
                <a:solidFill>
                  <a:srgbClr val="FFFF00"/>
                </a:solidFill>
                <a:latin typeface="Times New Roman" pitchFamily="18" charset="0"/>
              </a:rPr>
              <a:t>队列操作</a:t>
            </a:r>
            <a:r>
              <a:rPr lang="zh-CN" altLang="en-US" dirty="0">
                <a:solidFill>
                  <a:srgbClr val="FFFF00"/>
                </a:solidFill>
                <a:latin typeface="Times New Roman" pitchFamily="18" charset="0"/>
              </a:rPr>
              <a:t>相</a:t>
            </a:r>
            <a:r>
              <a:rPr lang="zh-CN" altLang="en-US" dirty="0" smtClean="0">
                <a:solidFill>
                  <a:srgbClr val="FFFF00"/>
                </a:solidFill>
                <a:latin typeface="Times New Roman" pitchFamily="18" charset="0"/>
              </a:rPr>
              <a:t>关的</a:t>
            </a:r>
            <a:r>
              <a:rPr lang="en-US" altLang="zh-CN" dirty="0" smtClean="0">
                <a:solidFill>
                  <a:srgbClr val="FFFF00"/>
                </a:solidFill>
                <a:latin typeface="Times New Roman" pitchFamily="18" charset="0"/>
              </a:rPr>
              <a:t>…</a:t>
            </a:r>
            <a:r>
              <a:rPr lang="zh-CN" altLang="en-US" dirty="0" smtClean="0">
                <a:latin typeface="Times New Roman" pitchFamily="18" charset="0"/>
              </a:rPr>
              <a:t>、</a:t>
            </a:r>
            <a:r>
              <a:rPr lang="zh-CN" altLang="en-US" dirty="0" smtClean="0">
                <a:solidFill>
                  <a:srgbClr val="FFFF00"/>
                </a:solidFill>
                <a:latin typeface="Times New Roman" pitchFamily="18" charset="0"/>
              </a:rPr>
              <a:t>互斥信号量、资源信号量</a:t>
            </a:r>
            <a:r>
              <a:rPr lang="zh-CN" altLang="en-US" dirty="0" smtClean="0">
                <a:latin typeface="Times New Roman" pitchFamily="18" charset="0"/>
              </a:rPr>
              <a:t>等多个项目，</a:t>
            </a:r>
            <a:r>
              <a:rPr lang="zh-CN" altLang="en-US" dirty="0">
                <a:latin typeface="Times New Roman" pitchFamily="18" charset="0"/>
              </a:rPr>
              <a:t>并将它们置入进程的</a:t>
            </a:r>
            <a:r>
              <a:rPr lang="en-US" altLang="zh-CN" dirty="0">
                <a:latin typeface="Times New Roman" pitchFamily="18" charset="0"/>
              </a:rPr>
              <a:t>PCB</a:t>
            </a:r>
            <a:r>
              <a:rPr lang="zh-CN" altLang="en-US" dirty="0">
                <a:latin typeface="Times New Roman" pitchFamily="18" charset="0"/>
              </a:rPr>
              <a:t>中。在</a:t>
            </a:r>
            <a:r>
              <a:rPr lang="en-US" altLang="zh-CN" dirty="0">
                <a:latin typeface="Times New Roman" pitchFamily="18" charset="0"/>
              </a:rPr>
              <a:t>PCB</a:t>
            </a:r>
            <a:r>
              <a:rPr lang="zh-CN" altLang="en-US" dirty="0">
                <a:latin typeface="Times New Roman" pitchFamily="18" charset="0"/>
              </a:rPr>
              <a:t>中应增加的数据项可描述如下：                 	</a:t>
            </a:r>
            <a:endParaRPr lang="en-US" altLang="zh-CN" dirty="0" smtClean="0">
              <a:latin typeface="Times New Roman" pitchFamily="18" charset="0"/>
            </a:endParaRPr>
          </a:p>
          <a:p>
            <a:pPr algn="just" eaLnBrk="1" hangingPunct="1">
              <a:spcBef>
                <a:spcPts val="600"/>
              </a:spcBef>
              <a:buClrTx/>
              <a:buSzTx/>
              <a:buFontTx/>
              <a:buNone/>
            </a:pPr>
            <a:r>
              <a:rPr lang="en-US" altLang="zh-CN" dirty="0">
                <a:latin typeface="Times New Roman" pitchFamily="18" charset="0"/>
              </a:rPr>
              <a:t> </a:t>
            </a:r>
            <a:r>
              <a:rPr lang="en-US" altLang="zh-CN" dirty="0" smtClean="0">
                <a:latin typeface="Times New Roman" pitchFamily="18" charset="0"/>
              </a:rPr>
              <a:t>            type </a:t>
            </a:r>
            <a:r>
              <a:rPr lang="en-US" altLang="zh-CN" b="1" u="sng" dirty="0" smtClean="0">
                <a:solidFill>
                  <a:schemeClr val="tx2"/>
                </a:solidFill>
                <a:latin typeface="Times New Roman" pitchFamily="18" charset="0"/>
              </a:rPr>
              <a:t>process control </a:t>
            </a:r>
            <a:r>
              <a:rPr lang="en-US" altLang="zh-CN" b="1" u="sng" dirty="0">
                <a:solidFill>
                  <a:schemeClr val="tx2"/>
                </a:solidFill>
                <a:latin typeface="Times New Roman" pitchFamily="18" charset="0"/>
              </a:rPr>
              <a:t>block</a:t>
            </a:r>
            <a:r>
              <a:rPr lang="en-US" altLang="zh-CN" dirty="0">
                <a:latin typeface="Times New Roman" pitchFamily="18" charset="0"/>
              </a:rPr>
              <a:t>=record</a:t>
            </a:r>
          </a:p>
          <a:p>
            <a:pPr algn="just" eaLnBrk="1" hangingPunct="1">
              <a:lnSpc>
                <a:spcPct val="88000"/>
              </a:lnSpc>
              <a:spcBef>
                <a:spcPts val="0"/>
              </a:spcBef>
              <a:buClrTx/>
              <a:buSzTx/>
              <a:buFontTx/>
              <a:buNone/>
            </a:pPr>
            <a:r>
              <a:rPr lang="en-US" altLang="zh-CN" dirty="0">
                <a:latin typeface="Times New Roman" pitchFamily="18" charset="0"/>
              </a:rPr>
              <a:t>                         </a:t>
            </a:r>
            <a:r>
              <a:rPr lang="en-US" altLang="zh-CN" dirty="0" smtClean="0">
                <a:latin typeface="Courier New" pitchFamily="49" charset="0"/>
              </a:rPr>
              <a:t>…</a:t>
            </a:r>
            <a:r>
              <a:rPr lang="en-US" altLang="zh-CN" dirty="0">
                <a:latin typeface="Times New Roman" pitchFamily="18" charset="0"/>
              </a:rPr>
              <a:t></a:t>
            </a:r>
          </a:p>
          <a:p>
            <a:pPr algn="just" eaLnBrk="1" hangingPunct="1">
              <a:lnSpc>
                <a:spcPct val="88000"/>
              </a:lnSpc>
              <a:spcBef>
                <a:spcPct val="50000"/>
              </a:spcBef>
              <a:buClrTx/>
              <a:buSzTx/>
              <a:buFontTx/>
              <a:buNone/>
            </a:pPr>
            <a:r>
              <a:rPr lang="en-US" altLang="zh-CN" dirty="0">
                <a:latin typeface="Times New Roman" pitchFamily="18" charset="0"/>
              </a:rPr>
              <a:t>                        </a:t>
            </a:r>
            <a:r>
              <a:rPr lang="en-US" altLang="zh-CN" dirty="0" err="1">
                <a:latin typeface="Times New Roman" pitchFamily="18" charset="0"/>
              </a:rPr>
              <a:t>mq</a:t>
            </a:r>
            <a:r>
              <a:rPr lang="en-US" altLang="zh-CN" dirty="0">
                <a:latin typeface="Times New Roman" pitchFamily="18" charset="0"/>
              </a:rPr>
              <a:t>; </a:t>
            </a:r>
            <a:r>
              <a:rPr lang="zh-CN" altLang="en-US" dirty="0">
                <a:latin typeface="Times New Roman" pitchFamily="18" charset="0"/>
              </a:rPr>
              <a:t>消息队列队</a:t>
            </a:r>
            <a:r>
              <a:rPr lang="zh-CN" altLang="en-US" u="sng" dirty="0">
                <a:latin typeface="Times New Roman" pitchFamily="18" charset="0"/>
              </a:rPr>
              <a:t>首指针</a:t>
            </a:r>
            <a:r>
              <a:rPr lang="zh-CN" altLang="en-US" dirty="0">
                <a:latin typeface="Times New Roman" pitchFamily="18" charset="0"/>
              </a:rPr>
              <a:t></a:t>
            </a:r>
          </a:p>
          <a:p>
            <a:pPr algn="just" eaLnBrk="1" hangingPunct="1">
              <a:lnSpc>
                <a:spcPct val="88000"/>
              </a:lnSpc>
              <a:spcBef>
                <a:spcPct val="50000"/>
              </a:spcBef>
              <a:buClrTx/>
              <a:buSzTx/>
              <a:buFontTx/>
              <a:buNone/>
            </a:pPr>
            <a:r>
              <a:rPr lang="zh-CN" altLang="en-US" dirty="0">
                <a:latin typeface="Times New Roman" pitchFamily="18" charset="0"/>
              </a:rPr>
              <a:t>                        </a:t>
            </a:r>
            <a:r>
              <a:rPr lang="en-US" altLang="zh-CN" dirty="0" err="1">
                <a:latin typeface="Times New Roman" pitchFamily="18" charset="0"/>
              </a:rPr>
              <a:t>mutex</a:t>
            </a:r>
            <a:r>
              <a:rPr lang="en-US" altLang="zh-CN" dirty="0">
                <a:latin typeface="Times New Roman" pitchFamily="18" charset="0"/>
              </a:rPr>
              <a:t>; </a:t>
            </a:r>
            <a:r>
              <a:rPr lang="zh-CN" altLang="en-US" dirty="0">
                <a:latin typeface="Times New Roman" pitchFamily="18" charset="0"/>
              </a:rPr>
              <a:t>消息队列</a:t>
            </a:r>
            <a:r>
              <a:rPr lang="zh-CN" altLang="en-US" u="sng" dirty="0">
                <a:latin typeface="Times New Roman" pitchFamily="18" charset="0"/>
              </a:rPr>
              <a:t>互斥</a:t>
            </a:r>
            <a:r>
              <a:rPr lang="zh-CN" altLang="en-US" dirty="0">
                <a:latin typeface="Times New Roman" pitchFamily="18" charset="0"/>
              </a:rPr>
              <a:t>信号量</a:t>
            </a:r>
          </a:p>
          <a:p>
            <a:pPr algn="just" eaLnBrk="1" hangingPunct="1">
              <a:lnSpc>
                <a:spcPct val="88000"/>
              </a:lnSpc>
              <a:spcBef>
                <a:spcPct val="50000"/>
              </a:spcBef>
              <a:buClrTx/>
              <a:buSzTx/>
              <a:buFontTx/>
              <a:buNone/>
            </a:pPr>
            <a:r>
              <a:rPr lang="zh-CN" altLang="en-US" dirty="0">
                <a:latin typeface="Times New Roman" pitchFamily="18" charset="0"/>
              </a:rPr>
              <a:t>                        </a:t>
            </a:r>
            <a:r>
              <a:rPr lang="en-US" altLang="zh-CN" dirty="0" err="1">
                <a:latin typeface="Times New Roman" pitchFamily="18" charset="0"/>
              </a:rPr>
              <a:t>sm</a:t>
            </a:r>
            <a:r>
              <a:rPr lang="en-US" altLang="zh-CN" dirty="0">
                <a:latin typeface="Times New Roman" pitchFamily="18" charset="0"/>
              </a:rPr>
              <a:t>; </a:t>
            </a:r>
            <a:r>
              <a:rPr lang="zh-CN" altLang="en-US" dirty="0">
                <a:latin typeface="Times New Roman" pitchFamily="18" charset="0"/>
              </a:rPr>
              <a:t>消息队列</a:t>
            </a:r>
            <a:r>
              <a:rPr lang="zh-CN" altLang="en-US" u="sng" dirty="0">
                <a:latin typeface="Times New Roman" pitchFamily="18" charset="0"/>
              </a:rPr>
              <a:t>资源</a:t>
            </a:r>
            <a:r>
              <a:rPr lang="zh-CN" altLang="en-US" dirty="0">
                <a:latin typeface="Times New Roman" pitchFamily="18" charset="0"/>
              </a:rPr>
              <a:t>信号量</a:t>
            </a:r>
          </a:p>
          <a:p>
            <a:pPr algn="just" eaLnBrk="1" hangingPunct="1">
              <a:lnSpc>
                <a:spcPct val="88000"/>
              </a:lnSpc>
              <a:spcBef>
                <a:spcPts val="0"/>
              </a:spcBef>
              <a:buClrTx/>
              <a:buSzTx/>
              <a:buFontTx/>
              <a:buNone/>
            </a:pPr>
            <a:r>
              <a:rPr lang="zh-CN" altLang="en-US" dirty="0">
                <a:latin typeface="Times New Roman" pitchFamily="18" charset="0"/>
              </a:rPr>
              <a:t>                     </a:t>
            </a:r>
            <a:r>
              <a:rPr lang="en-US" altLang="zh-CN" dirty="0">
                <a:latin typeface="Courier New" pitchFamily="49" charset="0"/>
              </a:rPr>
              <a:t>…</a:t>
            </a:r>
            <a:r>
              <a:rPr lang="en-US" altLang="zh-CN" dirty="0">
                <a:latin typeface="Times New Roman" pitchFamily="18" charset="0"/>
              </a:rPr>
              <a:t></a:t>
            </a:r>
          </a:p>
          <a:p>
            <a:pPr eaLnBrk="1" hangingPunct="1">
              <a:lnSpc>
                <a:spcPct val="88000"/>
              </a:lnSpc>
              <a:spcBef>
                <a:spcPct val="50000"/>
              </a:spcBef>
              <a:buClrTx/>
              <a:buSzTx/>
              <a:buFontTx/>
              <a:buNone/>
            </a:pPr>
            <a:r>
              <a:rPr lang="en-US" altLang="zh-CN" dirty="0">
                <a:latin typeface="Times New Roman" pitchFamily="18" charset="0"/>
              </a:rPr>
              <a:t>                        end </a:t>
            </a:r>
          </a:p>
        </p:txBody>
      </p:sp>
    </p:spTree>
  </p:cSld>
  <p:clrMapOvr>
    <a:masterClrMapping/>
  </p:clrMapOvr>
  <p:transition>
    <p:pull dir="rd"/>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6A08E77-3A94-4CFE-AB60-10331A83D29C}" type="datetime8">
              <a:rPr kumimoji="0" lang="zh-CN" altLang="en-US" sz="1400" smtClean="0"/>
              <a:t>2022年3月16日12时44分</a:t>
            </a:fld>
            <a:endParaRPr kumimoji="0" lang="en-US" altLang="zh-CN" sz="1400" smtClean="0"/>
          </a:p>
        </p:txBody>
      </p:sp>
      <p:sp>
        <p:nvSpPr>
          <p:cNvPr id="18534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5348" name="Text Box 4"/>
          <p:cNvSpPr txBox="1">
            <a:spLocks noChangeArrowheads="1"/>
          </p:cNvSpPr>
          <p:nvPr/>
        </p:nvSpPr>
        <p:spPr bwMode="auto">
          <a:xfrm>
            <a:off x="539552" y="188640"/>
            <a:ext cx="8077200" cy="659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50000"/>
              </a:lnSpc>
              <a:spcBef>
                <a:spcPct val="50000"/>
              </a:spcBef>
              <a:buClrTx/>
              <a:buSzTx/>
              <a:buFontTx/>
              <a:buNone/>
            </a:pPr>
            <a:r>
              <a:rPr lang="en-US" altLang="zh-CN" b="1" dirty="0">
                <a:latin typeface="Times New Roman" pitchFamily="18" charset="0"/>
              </a:rPr>
              <a:t>         2. </a:t>
            </a:r>
            <a:r>
              <a:rPr lang="zh-CN" altLang="en-US" b="1" dirty="0">
                <a:latin typeface="Times New Roman" pitchFamily="18" charset="0"/>
              </a:rPr>
              <a:t>发送原</a:t>
            </a:r>
            <a:r>
              <a:rPr lang="zh-CN" altLang="en-US" b="1" dirty="0" smtClean="0">
                <a:latin typeface="Times New Roman" pitchFamily="18" charset="0"/>
              </a:rPr>
              <a:t>语  （</a:t>
            </a:r>
            <a:r>
              <a:rPr lang="en-US" altLang="zh-CN" b="1" dirty="0" smtClean="0">
                <a:solidFill>
                  <a:srgbClr val="FFFF00"/>
                </a:solidFill>
                <a:latin typeface="Times New Roman" pitchFamily="18" charset="0"/>
              </a:rPr>
              <a:t>+</a:t>
            </a:r>
            <a:r>
              <a:rPr lang="zh-CN" altLang="en-US" b="1" dirty="0" smtClean="0">
                <a:solidFill>
                  <a:srgbClr val="FFFF00"/>
                </a:solidFill>
                <a:latin typeface="Times New Roman" pitchFamily="18" charset="0"/>
              </a:rPr>
              <a:t>略，见下页图</a:t>
            </a:r>
            <a:r>
              <a:rPr lang="zh-CN" altLang="en-US" b="1" dirty="0" smtClean="0">
                <a:latin typeface="Times New Roman" pitchFamily="18" charset="0"/>
              </a:rPr>
              <a:t>）</a:t>
            </a:r>
            <a:endParaRPr lang="zh-CN" altLang="en-US" b="1" dirty="0">
              <a:latin typeface="Times New Roman" pitchFamily="18" charset="0"/>
            </a:endParaRPr>
          </a:p>
          <a:p>
            <a:pPr algn="just" eaLnBrk="1" hangingPunct="1">
              <a:spcBef>
                <a:spcPts val="600"/>
              </a:spcBef>
              <a:buClrTx/>
              <a:buSzTx/>
              <a:buFontTx/>
              <a:buNone/>
            </a:pPr>
            <a:r>
              <a:rPr lang="zh-CN" altLang="en-US" sz="2200" dirty="0">
                <a:latin typeface="Times New Roman" pitchFamily="18" charset="0"/>
              </a:rPr>
              <a:t>        发送进程在利用发送原语发送消息之前</a:t>
            </a:r>
            <a:r>
              <a:rPr lang="zh-CN" altLang="en-US" sz="2200" dirty="0" smtClean="0">
                <a:latin typeface="Times New Roman" pitchFamily="18" charset="0"/>
              </a:rPr>
              <a:t>，</a:t>
            </a:r>
            <a:r>
              <a:rPr lang="en-US" altLang="zh-CN" sz="2200" dirty="0" smtClean="0">
                <a:latin typeface="Times New Roman" pitchFamily="18" charset="0"/>
              </a:rPr>
              <a:t>(1)</a:t>
            </a:r>
            <a:r>
              <a:rPr lang="zh-CN" altLang="en-US" sz="2200" dirty="0" smtClean="0">
                <a:latin typeface="Times New Roman" pitchFamily="18" charset="0"/>
              </a:rPr>
              <a:t>先</a:t>
            </a:r>
            <a:r>
              <a:rPr lang="zh-CN" altLang="en-US" sz="2200" dirty="0">
                <a:latin typeface="Times New Roman" pitchFamily="18" charset="0"/>
              </a:rPr>
              <a:t>在</a:t>
            </a:r>
            <a:r>
              <a:rPr lang="zh-CN" altLang="en-US" sz="2200" b="1" u="sng" dirty="0">
                <a:solidFill>
                  <a:srgbClr val="FF0000"/>
                </a:solidFill>
                <a:latin typeface="Times New Roman" pitchFamily="18" charset="0"/>
              </a:rPr>
              <a:t>自己</a:t>
            </a:r>
            <a:r>
              <a:rPr lang="zh-CN" altLang="en-US" sz="2200" u="sng" dirty="0">
                <a:latin typeface="Times New Roman" pitchFamily="18" charset="0"/>
              </a:rPr>
              <a:t>的内存空间，</a:t>
            </a:r>
            <a:r>
              <a:rPr lang="zh-CN" altLang="en-US" sz="2200" u="sng" dirty="0">
                <a:solidFill>
                  <a:srgbClr val="FFFF00"/>
                </a:solidFill>
                <a:latin typeface="Times New Roman" pitchFamily="18" charset="0"/>
              </a:rPr>
              <a:t>设置一发送区</a:t>
            </a:r>
            <a:r>
              <a:rPr lang="en-US" altLang="zh-CN" sz="2200" u="sng" dirty="0" smtClean="0">
                <a:solidFill>
                  <a:srgbClr val="FFFF00"/>
                </a:solidFill>
                <a:latin typeface="Times New Roman" pitchFamily="18" charset="0"/>
              </a:rPr>
              <a:t>a</a:t>
            </a:r>
            <a:r>
              <a:rPr lang="zh-CN" altLang="en-US" sz="2200" dirty="0" smtClean="0">
                <a:latin typeface="Times New Roman" pitchFamily="18" charset="0"/>
              </a:rPr>
              <a:t>（如图</a:t>
            </a:r>
            <a:r>
              <a:rPr lang="en-US" altLang="zh-CN" sz="2200" dirty="0" smtClean="0">
                <a:latin typeface="Times New Roman" pitchFamily="18" charset="0"/>
              </a:rPr>
              <a:t>2-12</a:t>
            </a:r>
            <a:r>
              <a:rPr lang="zh-CN" altLang="en-US" sz="2200" dirty="0" smtClean="0">
                <a:latin typeface="Times New Roman" pitchFamily="18" charset="0"/>
              </a:rPr>
              <a:t>所示）；</a:t>
            </a:r>
            <a:r>
              <a:rPr lang="en-US" altLang="zh-CN" sz="2200" dirty="0" smtClean="0">
                <a:latin typeface="Times New Roman" pitchFamily="18" charset="0"/>
              </a:rPr>
              <a:t>(2)</a:t>
            </a:r>
            <a:r>
              <a:rPr lang="zh-CN" altLang="en-US" sz="2200" dirty="0" smtClean="0">
                <a:latin typeface="Times New Roman" pitchFamily="18" charset="0"/>
              </a:rPr>
              <a:t>再把</a:t>
            </a:r>
            <a:r>
              <a:rPr lang="zh-CN" altLang="en-US" sz="2200" dirty="0">
                <a:latin typeface="Times New Roman" pitchFamily="18" charset="0"/>
              </a:rPr>
              <a:t>待发送的</a:t>
            </a:r>
            <a:r>
              <a:rPr lang="zh-CN" altLang="en-US" sz="2200" u="sng" dirty="0">
                <a:latin typeface="Times New Roman" pitchFamily="18" charset="0"/>
              </a:rPr>
              <a:t>消息正文</a:t>
            </a:r>
            <a:r>
              <a:rPr lang="zh-CN" altLang="en-US" sz="2200" dirty="0">
                <a:latin typeface="Times New Roman" pitchFamily="18" charset="0"/>
              </a:rPr>
              <a:t>、发送</a:t>
            </a:r>
            <a:r>
              <a:rPr lang="zh-CN" altLang="en-US" sz="2200" u="sng" dirty="0">
                <a:latin typeface="Times New Roman" pitchFamily="18" charset="0"/>
              </a:rPr>
              <a:t>进程标识符</a:t>
            </a:r>
            <a:r>
              <a:rPr lang="zh-CN" altLang="en-US" sz="2200" dirty="0">
                <a:latin typeface="Times New Roman" pitchFamily="18" charset="0"/>
              </a:rPr>
              <a:t>、</a:t>
            </a:r>
            <a:r>
              <a:rPr lang="zh-CN" altLang="en-US" sz="2200" u="sng" dirty="0">
                <a:latin typeface="Times New Roman" pitchFamily="18" charset="0"/>
              </a:rPr>
              <a:t>消息长度</a:t>
            </a:r>
            <a:r>
              <a:rPr lang="zh-CN" altLang="en-US" sz="2200" dirty="0">
                <a:latin typeface="Times New Roman" pitchFamily="18" charset="0"/>
              </a:rPr>
              <a:t>等信息</a:t>
            </a:r>
            <a:r>
              <a:rPr lang="zh-CN" altLang="en-US" sz="2200" dirty="0">
                <a:solidFill>
                  <a:srgbClr val="FFFF00"/>
                </a:solidFill>
                <a:latin typeface="Times New Roman" pitchFamily="18" charset="0"/>
              </a:rPr>
              <a:t>填入</a:t>
            </a:r>
            <a:r>
              <a:rPr lang="zh-CN" altLang="en-US" sz="2200" dirty="0">
                <a:latin typeface="Times New Roman" pitchFamily="18" charset="0"/>
              </a:rPr>
              <a:t>其</a:t>
            </a:r>
            <a:r>
              <a:rPr lang="zh-CN" altLang="en-US" sz="2200" dirty="0" smtClean="0">
                <a:latin typeface="Times New Roman" pitchFamily="18" charset="0"/>
              </a:rPr>
              <a:t>中；</a:t>
            </a:r>
            <a:r>
              <a:rPr lang="en-US" altLang="zh-CN" sz="2200" dirty="0" smtClean="0">
                <a:latin typeface="Times New Roman" pitchFamily="18" charset="0"/>
              </a:rPr>
              <a:t>(3)</a:t>
            </a:r>
            <a:r>
              <a:rPr lang="zh-CN" altLang="en-US" sz="2200" dirty="0" smtClean="0">
                <a:latin typeface="Times New Roman" pitchFamily="18" charset="0"/>
              </a:rPr>
              <a:t>然</a:t>
            </a:r>
            <a:r>
              <a:rPr lang="zh-CN" altLang="en-US" sz="2200" dirty="0">
                <a:latin typeface="Times New Roman" pitchFamily="18" charset="0"/>
              </a:rPr>
              <a:t>后</a:t>
            </a:r>
            <a:r>
              <a:rPr lang="zh-CN" altLang="en-US" sz="2200" dirty="0">
                <a:solidFill>
                  <a:srgbClr val="FFFF00"/>
                </a:solidFill>
                <a:latin typeface="Times New Roman" pitchFamily="18" charset="0"/>
              </a:rPr>
              <a:t>调用</a:t>
            </a:r>
            <a:r>
              <a:rPr lang="zh-CN" altLang="en-US" sz="2200" u="sng" dirty="0">
                <a:solidFill>
                  <a:srgbClr val="FFFF00"/>
                </a:solidFill>
                <a:latin typeface="Times New Roman" pitchFamily="18" charset="0"/>
              </a:rPr>
              <a:t>发送原语</a:t>
            </a:r>
            <a:r>
              <a:rPr lang="zh-CN" altLang="en-US" sz="2200" dirty="0">
                <a:latin typeface="Times New Roman" pitchFamily="18" charset="0"/>
              </a:rPr>
              <a:t>，</a:t>
            </a:r>
            <a:r>
              <a:rPr lang="zh-CN" altLang="en-US" sz="2200" u="sng" dirty="0">
                <a:latin typeface="Times New Roman" pitchFamily="18" charset="0"/>
              </a:rPr>
              <a:t>把消息发送给目标</a:t>
            </a:r>
            <a:r>
              <a:rPr lang="en-US" altLang="zh-CN" sz="2200" u="sng" dirty="0">
                <a:latin typeface="Times New Roman" pitchFamily="18" charset="0"/>
              </a:rPr>
              <a:t>(</a:t>
            </a:r>
            <a:r>
              <a:rPr lang="zh-CN" altLang="en-US" sz="2200" u="sng" dirty="0">
                <a:latin typeface="Times New Roman" pitchFamily="18" charset="0"/>
              </a:rPr>
              <a:t>接收</a:t>
            </a:r>
            <a:r>
              <a:rPr lang="en-US" altLang="zh-CN" sz="2200" u="sng" dirty="0">
                <a:latin typeface="Times New Roman" pitchFamily="18" charset="0"/>
              </a:rPr>
              <a:t>)</a:t>
            </a:r>
            <a:r>
              <a:rPr lang="zh-CN" altLang="en-US" sz="2200" u="sng" dirty="0">
                <a:latin typeface="Times New Roman" pitchFamily="18" charset="0"/>
              </a:rPr>
              <a:t>进程</a:t>
            </a:r>
            <a:r>
              <a:rPr lang="zh-CN" altLang="en-US" sz="2200" dirty="0" smtClean="0">
                <a:latin typeface="Times New Roman" pitchFamily="18" charset="0"/>
              </a:rPr>
              <a:t>。</a:t>
            </a:r>
            <a:r>
              <a:rPr lang="en-US" altLang="zh-CN" sz="2200" dirty="0" smtClean="0">
                <a:latin typeface="Times New Roman" pitchFamily="18" charset="0"/>
              </a:rPr>
              <a:t>(3-1)</a:t>
            </a:r>
            <a:r>
              <a:rPr lang="zh-CN" altLang="en-US" sz="2200" u="sng" dirty="0" smtClean="0">
                <a:latin typeface="Times New Roman" pitchFamily="18" charset="0"/>
              </a:rPr>
              <a:t>发</a:t>
            </a:r>
            <a:r>
              <a:rPr lang="zh-CN" altLang="en-US" sz="2200" u="sng" dirty="0">
                <a:latin typeface="Times New Roman" pitchFamily="18" charset="0"/>
              </a:rPr>
              <a:t>送原语</a:t>
            </a:r>
            <a:r>
              <a:rPr lang="zh-CN" altLang="en-US" sz="2200" dirty="0">
                <a:latin typeface="Times New Roman" pitchFamily="18" charset="0"/>
              </a:rPr>
              <a:t>首先根据发送区</a:t>
            </a:r>
            <a:r>
              <a:rPr lang="en-US" altLang="zh-CN" sz="2200" dirty="0">
                <a:latin typeface="Times New Roman" pitchFamily="18" charset="0"/>
              </a:rPr>
              <a:t>a</a:t>
            </a:r>
            <a:r>
              <a:rPr lang="zh-CN" altLang="en-US" sz="2200" dirty="0">
                <a:latin typeface="Times New Roman" pitchFamily="18" charset="0"/>
              </a:rPr>
              <a:t>中所设置的</a:t>
            </a:r>
            <a:r>
              <a:rPr lang="zh-CN" altLang="en-US" sz="2200" dirty="0">
                <a:solidFill>
                  <a:srgbClr val="FFFF00"/>
                </a:solidFill>
                <a:latin typeface="Times New Roman" pitchFamily="18" charset="0"/>
              </a:rPr>
              <a:t>消息长度</a:t>
            </a:r>
            <a:r>
              <a:rPr lang="en-US" altLang="zh-CN" sz="2200" dirty="0" err="1">
                <a:solidFill>
                  <a:srgbClr val="FFFF00"/>
                </a:solidFill>
                <a:latin typeface="Times New Roman" pitchFamily="18" charset="0"/>
              </a:rPr>
              <a:t>a.size</a:t>
            </a:r>
            <a:r>
              <a:rPr lang="zh-CN" altLang="en-US" sz="2200" b="1" u="sng" dirty="0">
                <a:latin typeface="Times New Roman" pitchFamily="18" charset="0"/>
              </a:rPr>
              <a:t>来</a:t>
            </a:r>
            <a:r>
              <a:rPr lang="zh-CN" altLang="en-US" sz="2200" b="1" u="sng" dirty="0">
                <a:solidFill>
                  <a:srgbClr val="FFFF00"/>
                </a:solidFill>
                <a:latin typeface="Times New Roman" pitchFamily="18" charset="0"/>
              </a:rPr>
              <a:t>申请</a:t>
            </a:r>
            <a:r>
              <a:rPr lang="zh-CN" altLang="en-US" sz="2200" dirty="0">
                <a:solidFill>
                  <a:srgbClr val="FFFF00"/>
                </a:solidFill>
                <a:latin typeface="Times New Roman" pitchFamily="18" charset="0"/>
              </a:rPr>
              <a:t>一</a:t>
            </a:r>
            <a:r>
              <a:rPr lang="zh-CN" altLang="en-US" sz="2200" b="1" dirty="0">
                <a:solidFill>
                  <a:srgbClr val="FFFF00"/>
                </a:solidFill>
                <a:latin typeface="Times New Roman" pitchFamily="18" charset="0"/>
              </a:rPr>
              <a:t>缓冲区</a:t>
            </a:r>
            <a:r>
              <a:rPr lang="en-US" altLang="zh-CN" sz="2200" dirty="0" err="1">
                <a:solidFill>
                  <a:srgbClr val="FFFF00"/>
                </a:solidFill>
                <a:latin typeface="Times New Roman" pitchFamily="18" charset="0"/>
              </a:rPr>
              <a:t>i</a:t>
            </a:r>
            <a:r>
              <a:rPr lang="zh-CN" altLang="en-US" sz="2200" dirty="0" smtClean="0">
                <a:latin typeface="Times New Roman" pitchFamily="18" charset="0"/>
              </a:rPr>
              <a:t>，</a:t>
            </a:r>
            <a:r>
              <a:rPr lang="en-US" altLang="zh-CN" sz="2200" dirty="0" smtClean="0">
                <a:latin typeface="Times New Roman" pitchFamily="18" charset="0"/>
              </a:rPr>
              <a:t>(3-2)</a:t>
            </a:r>
            <a:r>
              <a:rPr lang="zh-CN" altLang="en-US" sz="2200" dirty="0">
                <a:latin typeface="Times New Roman" pitchFamily="18" charset="0"/>
              </a:rPr>
              <a:t>然后</a:t>
            </a:r>
            <a:r>
              <a:rPr lang="zh-CN" altLang="en-US" sz="2200" dirty="0" smtClean="0">
                <a:latin typeface="Times New Roman" pitchFamily="18" charset="0"/>
              </a:rPr>
              <a:t>，</a:t>
            </a:r>
            <a:r>
              <a:rPr lang="zh-CN" altLang="en-US" sz="2200" dirty="0">
                <a:latin typeface="Times New Roman" pitchFamily="18" charset="0"/>
              </a:rPr>
              <a:t>把发送区</a:t>
            </a:r>
            <a:r>
              <a:rPr lang="en-US" altLang="zh-CN" sz="2200" dirty="0">
                <a:latin typeface="Times New Roman" pitchFamily="18" charset="0"/>
              </a:rPr>
              <a:t>a</a:t>
            </a:r>
            <a:r>
              <a:rPr lang="zh-CN" altLang="en-US" sz="2200" dirty="0">
                <a:latin typeface="Times New Roman" pitchFamily="18" charset="0"/>
              </a:rPr>
              <a:t>中的信息</a:t>
            </a:r>
            <a:r>
              <a:rPr lang="zh-CN" altLang="en-US" sz="2200" dirty="0">
                <a:solidFill>
                  <a:srgbClr val="FFFF00"/>
                </a:solidFill>
                <a:latin typeface="Times New Roman" pitchFamily="18" charset="0"/>
              </a:rPr>
              <a:t>复制</a:t>
            </a:r>
            <a:r>
              <a:rPr lang="zh-CN" altLang="en-US" sz="2200" dirty="0">
                <a:latin typeface="Times New Roman" pitchFamily="18" charset="0"/>
              </a:rPr>
              <a:t>到缓冲区</a:t>
            </a:r>
            <a:r>
              <a:rPr lang="en-US" altLang="zh-CN" sz="2200" dirty="0" err="1">
                <a:latin typeface="Times New Roman" pitchFamily="18" charset="0"/>
              </a:rPr>
              <a:t>i</a:t>
            </a:r>
            <a:r>
              <a:rPr lang="zh-CN" altLang="en-US" sz="2200" dirty="0">
                <a:latin typeface="Times New Roman" pitchFamily="18" charset="0"/>
              </a:rPr>
              <a:t>中</a:t>
            </a:r>
            <a:r>
              <a:rPr lang="zh-CN" altLang="en-US" sz="2200" dirty="0" smtClean="0">
                <a:latin typeface="Times New Roman" pitchFamily="18" charset="0"/>
              </a:rPr>
              <a:t>。（</a:t>
            </a:r>
            <a:r>
              <a:rPr lang="en-US" altLang="zh-CN" sz="2200" dirty="0" smtClean="0">
                <a:latin typeface="Times New Roman" pitchFamily="18" charset="0"/>
              </a:rPr>
              <a:t>3-3</a:t>
            </a:r>
            <a:r>
              <a:rPr lang="zh-CN" altLang="en-US" sz="2200" dirty="0" smtClean="0">
                <a:latin typeface="Times New Roman" pitchFamily="18" charset="0"/>
              </a:rPr>
              <a:t>）为</a:t>
            </a:r>
            <a:r>
              <a:rPr lang="zh-CN" altLang="en-US" sz="2200" dirty="0">
                <a:latin typeface="Times New Roman" pitchFamily="18" charset="0"/>
              </a:rPr>
              <a:t>了能</a:t>
            </a:r>
            <a:r>
              <a:rPr lang="zh-CN" altLang="en-US" sz="2200" b="1" dirty="0" smtClean="0">
                <a:solidFill>
                  <a:srgbClr val="FFFF00"/>
                </a:solidFill>
                <a:latin typeface="Times New Roman" pitchFamily="18" charset="0"/>
              </a:rPr>
              <a:t>将</a:t>
            </a:r>
            <a:r>
              <a:rPr lang="en-US" altLang="zh-CN" sz="2200" b="1" dirty="0">
                <a:solidFill>
                  <a:srgbClr val="FFFF00"/>
                </a:solidFill>
                <a:latin typeface="Times New Roman" pitchFamily="18" charset="0"/>
              </a:rPr>
              <a:t> </a:t>
            </a:r>
            <a:r>
              <a:rPr lang="en-US" altLang="zh-CN" sz="2200" b="1" dirty="0" err="1" smtClean="0">
                <a:solidFill>
                  <a:srgbClr val="FFFF00"/>
                </a:solidFill>
                <a:latin typeface="Times New Roman" pitchFamily="18" charset="0"/>
              </a:rPr>
              <a:t>i</a:t>
            </a:r>
            <a:r>
              <a:rPr lang="en-US" altLang="zh-CN" sz="2200" b="1" dirty="0" smtClean="0">
                <a:solidFill>
                  <a:srgbClr val="FFFF00"/>
                </a:solidFill>
                <a:latin typeface="Times New Roman" pitchFamily="18" charset="0"/>
              </a:rPr>
              <a:t> </a:t>
            </a:r>
            <a:r>
              <a:rPr lang="zh-CN" altLang="en-US" sz="2200" b="1" dirty="0" smtClean="0">
                <a:solidFill>
                  <a:srgbClr val="FFFF00"/>
                </a:solidFill>
                <a:latin typeface="Times New Roman" pitchFamily="18" charset="0"/>
              </a:rPr>
              <a:t>挂</a:t>
            </a:r>
            <a:r>
              <a:rPr lang="zh-CN" altLang="en-US" sz="2200" b="1" dirty="0">
                <a:solidFill>
                  <a:srgbClr val="FFFF00"/>
                </a:solidFill>
                <a:latin typeface="Times New Roman" pitchFamily="18" charset="0"/>
              </a:rPr>
              <a:t>在接收进程的消息队列</a:t>
            </a:r>
            <a:r>
              <a:rPr lang="en-US" altLang="zh-CN" sz="2200" b="1" dirty="0" err="1">
                <a:solidFill>
                  <a:srgbClr val="FFFF00"/>
                </a:solidFill>
                <a:latin typeface="Times New Roman" pitchFamily="18" charset="0"/>
              </a:rPr>
              <a:t>mq</a:t>
            </a:r>
            <a:r>
              <a:rPr lang="zh-CN" altLang="en-US" sz="2200" b="1" dirty="0">
                <a:solidFill>
                  <a:srgbClr val="FFFF00"/>
                </a:solidFill>
                <a:latin typeface="Times New Roman" pitchFamily="18" charset="0"/>
              </a:rPr>
              <a:t>上</a:t>
            </a:r>
            <a:r>
              <a:rPr lang="zh-CN" altLang="en-US" sz="2200" dirty="0">
                <a:latin typeface="Times New Roman" pitchFamily="18" charset="0"/>
              </a:rPr>
              <a:t>，应先获得</a:t>
            </a:r>
            <a:r>
              <a:rPr lang="zh-CN" altLang="en-US" sz="2200" u="sng" dirty="0">
                <a:latin typeface="Times New Roman" pitchFamily="18" charset="0"/>
              </a:rPr>
              <a:t>接收进程的内部标识符</a:t>
            </a:r>
            <a:r>
              <a:rPr lang="en-US" altLang="zh-CN" sz="2200" b="1" u="sng" dirty="0">
                <a:solidFill>
                  <a:srgbClr val="FFFF00"/>
                </a:solidFill>
                <a:latin typeface="Times New Roman" pitchFamily="18" charset="0"/>
              </a:rPr>
              <a:t>j</a:t>
            </a:r>
            <a:r>
              <a:rPr lang="zh-CN" altLang="en-US" sz="2200" dirty="0">
                <a:latin typeface="Times New Roman" pitchFamily="18" charset="0"/>
              </a:rPr>
              <a:t>，然后将</a:t>
            </a:r>
            <a:r>
              <a:rPr lang="en-US" altLang="zh-CN" sz="2200" dirty="0" err="1">
                <a:latin typeface="Times New Roman" pitchFamily="18" charset="0"/>
              </a:rPr>
              <a:t>i</a:t>
            </a:r>
            <a:r>
              <a:rPr lang="zh-CN" altLang="en-US" sz="2200" dirty="0">
                <a:latin typeface="Times New Roman" pitchFamily="18" charset="0"/>
              </a:rPr>
              <a:t>挂在</a:t>
            </a:r>
            <a:r>
              <a:rPr lang="en-US" altLang="zh-CN" sz="2200" dirty="0">
                <a:latin typeface="Times New Roman" pitchFamily="18" charset="0"/>
              </a:rPr>
              <a:t>j.mq</a:t>
            </a:r>
            <a:r>
              <a:rPr lang="zh-CN" altLang="en-US" sz="2200" dirty="0">
                <a:latin typeface="Times New Roman" pitchFamily="18" charset="0"/>
              </a:rPr>
              <a:t>上。由于该队列属于临界资源， 故在执行</a:t>
            </a:r>
            <a:r>
              <a:rPr lang="en-US" altLang="zh-CN" sz="2200" dirty="0">
                <a:latin typeface="Times New Roman" pitchFamily="18" charset="0"/>
              </a:rPr>
              <a:t>insert</a:t>
            </a:r>
            <a:r>
              <a:rPr lang="zh-CN" altLang="en-US" sz="2200" dirty="0">
                <a:latin typeface="Times New Roman" pitchFamily="18" charset="0"/>
              </a:rPr>
              <a:t>操作的前后，都要执行</a:t>
            </a:r>
            <a:r>
              <a:rPr lang="en-US" altLang="zh-CN" sz="2200" dirty="0">
                <a:solidFill>
                  <a:srgbClr val="FFFF00"/>
                </a:solidFill>
                <a:latin typeface="Times New Roman" pitchFamily="18" charset="0"/>
              </a:rPr>
              <a:t>wait</a:t>
            </a:r>
            <a:r>
              <a:rPr lang="zh-CN" altLang="en-US" sz="2200" dirty="0">
                <a:solidFill>
                  <a:srgbClr val="FFFF00"/>
                </a:solidFill>
                <a:latin typeface="Times New Roman" pitchFamily="18" charset="0"/>
              </a:rPr>
              <a:t>和</a:t>
            </a:r>
            <a:r>
              <a:rPr lang="en-US" altLang="zh-CN" sz="2200" dirty="0">
                <a:solidFill>
                  <a:srgbClr val="FFFF00"/>
                </a:solidFill>
                <a:latin typeface="Times New Roman" pitchFamily="18" charset="0"/>
              </a:rPr>
              <a:t>signal</a:t>
            </a:r>
            <a:r>
              <a:rPr lang="zh-CN" altLang="en-US" sz="2200" dirty="0">
                <a:latin typeface="Times New Roman" pitchFamily="18" charset="0"/>
              </a:rPr>
              <a:t>操作。 </a:t>
            </a:r>
            <a:endParaRPr lang="en-US" altLang="zh-CN" sz="2200" dirty="0" smtClean="0">
              <a:latin typeface="Times New Roman" pitchFamily="18" charset="0"/>
            </a:endParaRPr>
          </a:p>
          <a:p>
            <a:pPr algn="just" eaLnBrk="1" hangingPunct="1">
              <a:spcBef>
                <a:spcPts val="600"/>
              </a:spcBef>
              <a:buClrTx/>
              <a:buSzTx/>
              <a:buFontTx/>
              <a:buNone/>
            </a:pPr>
            <a:r>
              <a:rPr lang="en-US" altLang="zh-CN" sz="2200" dirty="0">
                <a:latin typeface="Times New Roman" pitchFamily="18" charset="0"/>
              </a:rPr>
              <a:t> </a:t>
            </a:r>
            <a:r>
              <a:rPr lang="en-US" altLang="zh-CN" sz="2200" dirty="0" smtClean="0">
                <a:latin typeface="Times New Roman" pitchFamily="18" charset="0"/>
              </a:rPr>
              <a:t>   </a:t>
            </a:r>
            <a:r>
              <a:rPr lang="zh-CN" altLang="en-US" sz="2200" dirty="0" smtClean="0">
                <a:latin typeface="Times New Roman" pitchFamily="18" charset="0"/>
              </a:rPr>
              <a:t></a:t>
            </a:r>
            <a:r>
              <a:rPr lang="en-US" altLang="zh-CN" sz="2200" b="1" dirty="0" smtClean="0">
                <a:latin typeface="Times New Roman" pitchFamily="18" charset="0"/>
              </a:rPr>
              <a:t>3. </a:t>
            </a:r>
            <a:r>
              <a:rPr lang="zh-CN" altLang="en-US" sz="2200" b="1" dirty="0" smtClean="0">
                <a:latin typeface="Times New Roman" pitchFamily="18" charset="0"/>
              </a:rPr>
              <a:t>接收原</a:t>
            </a:r>
            <a:r>
              <a:rPr lang="zh-CN" altLang="en-US" sz="2200" b="1" dirty="0">
                <a:latin typeface="Times New Roman" pitchFamily="18" charset="0"/>
              </a:rPr>
              <a:t>语 </a:t>
            </a:r>
            <a:r>
              <a:rPr lang="zh-CN" altLang="en-US" sz="2000" b="1" dirty="0">
                <a:latin typeface="Times New Roman" pitchFamily="18" charset="0"/>
              </a:rPr>
              <a:t>（</a:t>
            </a:r>
            <a:r>
              <a:rPr lang="en-US" altLang="zh-CN" sz="2000" b="1" dirty="0">
                <a:solidFill>
                  <a:srgbClr val="FFFF00"/>
                </a:solidFill>
                <a:latin typeface="Times New Roman" pitchFamily="18" charset="0"/>
              </a:rPr>
              <a:t>+</a:t>
            </a:r>
            <a:r>
              <a:rPr lang="zh-CN" altLang="en-US" sz="2000" b="1" dirty="0">
                <a:solidFill>
                  <a:srgbClr val="FFFF00"/>
                </a:solidFill>
                <a:latin typeface="Times New Roman" pitchFamily="18" charset="0"/>
              </a:rPr>
              <a:t>略，见下页图</a:t>
            </a:r>
            <a:r>
              <a:rPr lang="zh-CN" altLang="en-US" sz="2000" b="1" dirty="0">
                <a:latin typeface="Times New Roman" pitchFamily="18" charset="0"/>
              </a:rPr>
              <a:t>）</a:t>
            </a:r>
            <a:endParaRPr lang="en-US" altLang="zh-CN" sz="2200" b="1" dirty="0" smtClean="0">
              <a:latin typeface="Times New Roman" pitchFamily="18" charset="0"/>
            </a:endParaRPr>
          </a:p>
          <a:p>
            <a:pPr algn="just" eaLnBrk="1" hangingPunct="1">
              <a:lnSpc>
                <a:spcPct val="120000"/>
              </a:lnSpc>
              <a:spcBef>
                <a:spcPts val="600"/>
              </a:spcBef>
              <a:buClrTx/>
              <a:buSzTx/>
              <a:buFontTx/>
              <a:buNone/>
            </a:pPr>
            <a:r>
              <a:rPr lang="zh-CN" altLang="en-US" sz="2200" b="1" dirty="0" smtClean="0">
                <a:latin typeface="Times New Roman" pitchFamily="18" charset="0"/>
              </a:rPr>
              <a:t>       </a:t>
            </a:r>
            <a:r>
              <a:rPr lang="zh-CN" altLang="en-US" sz="2200" dirty="0">
                <a:latin typeface="Times New Roman" pitchFamily="18" charset="0"/>
              </a:rPr>
              <a:t>接收进</a:t>
            </a:r>
            <a:r>
              <a:rPr lang="zh-CN" altLang="en-US" sz="2200" dirty="0" smtClean="0">
                <a:latin typeface="Times New Roman" pitchFamily="18" charset="0"/>
              </a:rPr>
              <a:t>程调用原语 </a:t>
            </a:r>
            <a:r>
              <a:rPr lang="en-US" altLang="zh-CN" sz="2200" dirty="0" smtClean="0">
                <a:latin typeface="Times New Roman" pitchFamily="18" charset="0"/>
              </a:rPr>
              <a:t>receive(b)</a:t>
            </a:r>
            <a:r>
              <a:rPr lang="zh-CN" altLang="en-US" sz="2200" dirty="0" smtClean="0">
                <a:latin typeface="Times New Roman" pitchFamily="18" charset="0"/>
              </a:rPr>
              <a:t>，从自己的消息缓冲队列</a:t>
            </a:r>
            <a:r>
              <a:rPr lang="en-US" altLang="zh-CN" sz="2200" dirty="0" err="1" smtClean="0">
                <a:latin typeface="Times New Roman" pitchFamily="18" charset="0"/>
              </a:rPr>
              <a:t>mq</a:t>
            </a:r>
            <a:r>
              <a:rPr lang="zh-CN" altLang="en-US" sz="2200" dirty="0" smtClean="0">
                <a:latin typeface="Times New Roman" pitchFamily="18" charset="0"/>
              </a:rPr>
              <a:t>中  摘下第一个消息缓冲区</a:t>
            </a:r>
            <a:r>
              <a:rPr lang="en-US" altLang="zh-CN" sz="2200" dirty="0" err="1" smtClean="0">
                <a:latin typeface="Times New Roman" pitchFamily="18" charset="0"/>
              </a:rPr>
              <a:t>i</a:t>
            </a:r>
            <a:r>
              <a:rPr lang="zh-CN" altLang="en-US" sz="2200" dirty="0" smtClean="0">
                <a:latin typeface="Times New Roman" pitchFamily="18" charset="0"/>
              </a:rPr>
              <a:t>，并将其中数据复制到以</a:t>
            </a:r>
            <a:r>
              <a:rPr lang="en-US" altLang="zh-CN" sz="2200" dirty="0" smtClean="0">
                <a:latin typeface="Times New Roman" pitchFamily="18" charset="0"/>
              </a:rPr>
              <a:t>b</a:t>
            </a:r>
            <a:r>
              <a:rPr lang="zh-CN" altLang="en-US" sz="2200" dirty="0" smtClean="0">
                <a:latin typeface="Times New Roman" pitchFamily="18" charset="0"/>
              </a:rPr>
              <a:t>为首址的指定消息接收区内。</a:t>
            </a:r>
            <a:endParaRPr lang="zh-CN" altLang="en-US" sz="2200" dirty="0">
              <a:latin typeface="Times New Roman" pitchFamily="18" charset="0"/>
            </a:endParaRPr>
          </a:p>
        </p:txBody>
      </p:sp>
      <p:cxnSp>
        <p:nvCxnSpPr>
          <p:cNvPr id="5" name="直接箭头连接符 4"/>
          <p:cNvCxnSpPr/>
          <p:nvPr/>
        </p:nvCxnSpPr>
        <p:spPr bwMode="auto">
          <a:xfrm flipH="1">
            <a:off x="6660232" y="1268760"/>
            <a:ext cx="864096" cy="1440160"/>
          </a:xfrm>
          <a:prstGeom prst="straightConnector1">
            <a:avLst/>
          </a:prstGeom>
          <a:noFill/>
          <a:ln w="19050" cap="flat" cmpd="sng" algn="ctr">
            <a:solidFill>
              <a:schemeClr val="tx2"/>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90D4E29-DA55-4285-AB0F-DFAF45500B82}" type="datetime8">
              <a:rPr kumimoji="0" lang="zh-CN" altLang="en-US" sz="1400" smtClean="0"/>
              <a:t>2022年3月16日12时44分</a:t>
            </a:fld>
            <a:endParaRPr kumimoji="0" lang="en-US" altLang="zh-CN" sz="1400" smtClean="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4341" name="Text Box 2"/>
          <p:cNvSpPr txBox="1">
            <a:spLocks noChangeArrowheads="1"/>
          </p:cNvSpPr>
          <p:nvPr/>
        </p:nvSpPr>
        <p:spPr bwMode="auto">
          <a:xfrm>
            <a:off x="3382623" y="5805264"/>
            <a:ext cx="34419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Times New Roman" pitchFamily="18" charset="0"/>
              </a:rPr>
              <a:t>图 </a:t>
            </a:r>
            <a:r>
              <a:rPr lang="en-US" altLang="zh-CN" dirty="0">
                <a:latin typeface="Times New Roman" pitchFamily="18" charset="0"/>
              </a:rPr>
              <a:t>2 - </a:t>
            </a:r>
            <a:r>
              <a:rPr lang="en-US" altLang="zh-CN" dirty="0" smtClean="0">
                <a:latin typeface="Times New Roman" pitchFamily="18" charset="0"/>
              </a:rPr>
              <a:t>17 </a:t>
            </a:r>
            <a:r>
              <a:rPr lang="zh-CN" altLang="en-US" dirty="0">
                <a:latin typeface="Times New Roman" pitchFamily="18" charset="0"/>
              </a:rPr>
              <a:t>消息缓冲通</a:t>
            </a:r>
            <a:r>
              <a:rPr lang="zh-CN" altLang="en-US" dirty="0" smtClean="0">
                <a:latin typeface="Times New Roman" pitchFamily="18" charset="0"/>
              </a:rPr>
              <a:t>信   </a:t>
            </a:r>
            <a:endParaRPr lang="zh-CN" altLang="en-US" dirty="0">
              <a:latin typeface="Times New Roman" pitchFamily="18" charset="0"/>
            </a:endParaRPr>
          </a:p>
        </p:txBody>
      </p:sp>
      <p:graphicFrame>
        <p:nvGraphicFramePr>
          <p:cNvPr id="14338" name="Object 3"/>
          <p:cNvGraphicFramePr>
            <a:graphicFrameLocks noChangeAspect="1"/>
          </p:cNvGraphicFramePr>
          <p:nvPr>
            <p:extLst>
              <p:ext uri="{D42A27DB-BD31-4B8C-83A1-F6EECF244321}">
                <p14:modId xmlns:p14="http://schemas.microsoft.com/office/powerpoint/2010/main" val="3502861952"/>
              </p:ext>
            </p:extLst>
          </p:nvPr>
        </p:nvGraphicFramePr>
        <p:xfrm>
          <a:off x="0" y="620713"/>
          <a:ext cx="9144000" cy="5110162"/>
        </p:xfrm>
        <a:graphic>
          <a:graphicData uri="http://schemas.openxmlformats.org/presentationml/2006/ole">
            <mc:AlternateContent xmlns:mc="http://schemas.openxmlformats.org/markup-compatibility/2006">
              <mc:Choice xmlns:v="urn:schemas-microsoft-com:vml" Requires="v">
                <p:oleObj spid="_x0000_s15024" name="VISIO" r:id="rId3" imgW="5008680" imgH="2513160" progId="Visio.Drawing.4">
                  <p:embed/>
                </p:oleObj>
              </mc:Choice>
              <mc:Fallback>
                <p:oleObj name="VISIO" r:id="rId3" imgW="5008680" imgH="25131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9144000" cy="5110162"/>
                      </a:xfrm>
                      <a:prstGeom prst="rect">
                        <a:avLst/>
                      </a:prstGeom>
                      <a:blipFill>
                        <a:blip r:embed="rId5"/>
                        <a:tile tx="0" ty="0" sx="100000" sy="100000" flip="none" algn="tl"/>
                      </a:blipFill>
                      <a:ln>
                        <a:noFill/>
                      </a:ln>
                      <a:effectLst/>
                      <a:extLst/>
                    </p:spPr>
                  </p:pic>
                </p:oleObj>
              </mc:Fallback>
            </mc:AlternateContent>
          </a:graphicData>
        </a:graphic>
      </p:graphicFrame>
      <p:sp>
        <p:nvSpPr>
          <p:cNvPr id="2" name="矩形 1"/>
          <p:cNvSpPr/>
          <p:nvPr/>
        </p:nvSpPr>
        <p:spPr>
          <a:xfrm>
            <a:off x="722148" y="4668261"/>
            <a:ext cx="453970" cy="467244"/>
          </a:xfrm>
          <a:prstGeom prst="rect">
            <a:avLst/>
          </a:prstGeom>
          <a:ln>
            <a:noFill/>
          </a:ln>
        </p:spPr>
        <p:txBody>
          <a:bodyPr wrap="none">
            <a:spAutoFit/>
          </a:bodyPr>
          <a:lstStyle/>
          <a:p>
            <a:r>
              <a:rPr lang="zh-CN" altLang="en-US" sz="2100" dirty="0">
                <a:ln w="9525">
                  <a:solidFill>
                    <a:srgbClr val="0000FF"/>
                  </a:solidFill>
                </a:ln>
                <a:solidFill>
                  <a:srgbClr val="0000FF"/>
                </a:solidFill>
                <a:latin typeface="Times New Roman" pitchFamily="18" charset="0"/>
              </a:rPr>
              <a:t>①</a:t>
            </a:r>
          </a:p>
        </p:txBody>
      </p:sp>
      <p:sp>
        <p:nvSpPr>
          <p:cNvPr id="7" name="矩形 6"/>
          <p:cNvSpPr/>
          <p:nvPr/>
        </p:nvSpPr>
        <p:spPr>
          <a:xfrm>
            <a:off x="1403648" y="4033505"/>
            <a:ext cx="453970" cy="467244"/>
          </a:xfrm>
          <a:prstGeom prst="rect">
            <a:avLst/>
          </a:prstGeom>
          <a:ln>
            <a:noFill/>
          </a:ln>
        </p:spPr>
        <p:txBody>
          <a:bodyPr wrap="none">
            <a:spAutoFit/>
          </a:bodyPr>
          <a:lstStyle/>
          <a:p>
            <a:r>
              <a:rPr lang="zh-CN" altLang="en-US" sz="2100" dirty="0">
                <a:ln w="9525">
                  <a:solidFill>
                    <a:srgbClr val="0000FF"/>
                  </a:solidFill>
                </a:ln>
                <a:solidFill>
                  <a:srgbClr val="0000FF"/>
                </a:solidFill>
                <a:latin typeface="Times New Roman" pitchFamily="18" charset="0"/>
              </a:rPr>
              <a:t>②</a:t>
            </a:r>
          </a:p>
        </p:txBody>
      </p:sp>
      <p:sp>
        <p:nvSpPr>
          <p:cNvPr id="3" name="矩形 2"/>
          <p:cNvSpPr/>
          <p:nvPr/>
        </p:nvSpPr>
        <p:spPr>
          <a:xfrm>
            <a:off x="3923278" y="3601628"/>
            <a:ext cx="678391" cy="467244"/>
          </a:xfrm>
          <a:prstGeom prst="rect">
            <a:avLst/>
          </a:prstGeom>
        </p:spPr>
        <p:txBody>
          <a:bodyPr wrap="none">
            <a:spAutoFit/>
          </a:bodyPr>
          <a:lstStyle/>
          <a:p>
            <a:r>
              <a:rPr lang="zh-CN" altLang="en-US" sz="2100" dirty="0">
                <a:ln w="9525">
                  <a:solidFill>
                    <a:srgbClr val="0000FF"/>
                  </a:solidFill>
                </a:ln>
                <a:solidFill>
                  <a:srgbClr val="0000FF"/>
                </a:solidFill>
                <a:latin typeface="Times New Roman" pitchFamily="18" charset="0"/>
              </a:rPr>
              <a:t>③</a:t>
            </a:r>
            <a:r>
              <a:rPr lang="en-US" altLang="zh-CN" sz="2100" dirty="0">
                <a:ln w="9525">
                  <a:solidFill>
                    <a:srgbClr val="0000FF"/>
                  </a:solidFill>
                </a:ln>
                <a:solidFill>
                  <a:srgbClr val="0000FF"/>
                </a:solidFill>
                <a:latin typeface="Times New Roman" pitchFamily="18" charset="0"/>
              </a:rPr>
              <a:t>-1</a:t>
            </a:r>
            <a:endParaRPr lang="zh-CN" altLang="en-US" sz="2100" dirty="0">
              <a:ln w="9525">
                <a:solidFill>
                  <a:srgbClr val="0000FF"/>
                </a:solidFill>
              </a:ln>
              <a:solidFill>
                <a:srgbClr val="0000FF"/>
              </a:solidFill>
              <a:latin typeface="Times New Roman" pitchFamily="18" charset="0"/>
            </a:endParaRPr>
          </a:p>
        </p:txBody>
      </p:sp>
      <p:sp>
        <p:nvSpPr>
          <p:cNvPr id="9" name="矩形 8"/>
          <p:cNvSpPr/>
          <p:nvPr/>
        </p:nvSpPr>
        <p:spPr>
          <a:xfrm>
            <a:off x="3209685" y="4201017"/>
            <a:ext cx="678391" cy="467244"/>
          </a:xfrm>
          <a:prstGeom prst="rect">
            <a:avLst/>
          </a:prstGeom>
        </p:spPr>
        <p:txBody>
          <a:bodyPr wrap="none">
            <a:spAutoFit/>
          </a:bodyPr>
          <a:lstStyle/>
          <a:p>
            <a:r>
              <a:rPr lang="zh-CN" altLang="en-US" sz="2100" dirty="0" smtClean="0">
                <a:ln w="9525">
                  <a:solidFill>
                    <a:srgbClr val="0000FF"/>
                  </a:solidFill>
                </a:ln>
                <a:solidFill>
                  <a:srgbClr val="0000FF"/>
                </a:solidFill>
                <a:latin typeface="Times New Roman" pitchFamily="18" charset="0"/>
              </a:rPr>
              <a:t>③</a:t>
            </a:r>
            <a:r>
              <a:rPr lang="en-US" altLang="zh-CN" sz="2100" dirty="0" smtClean="0">
                <a:ln w="9525">
                  <a:solidFill>
                    <a:srgbClr val="0000FF"/>
                  </a:solidFill>
                </a:ln>
                <a:solidFill>
                  <a:srgbClr val="0000FF"/>
                </a:solidFill>
                <a:latin typeface="Times New Roman" pitchFamily="18" charset="0"/>
              </a:rPr>
              <a:t>-2</a:t>
            </a:r>
            <a:endParaRPr lang="zh-CN" altLang="en-US" sz="2100" dirty="0">
              <a:ln w="9525">
                <a:solidFill>
                  <a:srgbClr val="0000FF"/>
                </a:solidFill>
              </a:ln>
              <a:solidFill>
                <a:srgbClr val="0000FF"/>
              </a:solidFill>
              <a:latin typeface="Times New Roman" pitchFamily="18" charset="0"/>
            </a:endParaRPr>
          </a:p>
        </p:txBody>
      </p:sp>
      <p:sp>
        <p:nvSpPr>
          <p:cNvPr id="4" name="矩形 3"/>
          <p:cNvSpPr/>
          <p:nvPr/>
        </p:nvSpPr>
        <p:spPr>
          <a:xfrm>
            <a:off x="4262475" y="2708920"/>
            <a:ext cx="678391" cy="467244"/>
          </a:xfrm>
          <a:prstGeom prst="rect">
            <a:avLst/>
          </a:prstGeom>
        </p:spPr>
        <p:txBody>
          <a:bodyPr wrap="none">
            <a:spAutoFit/>
          </a:bodyPr>
          <a:lstStyle/>
          <a:p>
            <a:r>
              <a:rPr lang="zh-CN" altLang="en-US" sz="2100" dirty="0">
                <a:ln w="9525">
                  <a:solidFill>
                    <a:srgbClr val="0000FF"/>
                  </a:solidFill>
                </a:ln>
                <a:solidFill>
                  <a:srgbClr val="0000FF"/>
                </a:solidFill>
                <a:latin typeface="Times New Roman" pitchFamily="18" charset="0"/>
              </a:rPr>
              <a:t>③</a:t>
            </a:r>
            <a:r>
              <a:rPr lang="en-US" altLang="zh-CN" sz="2100" dirty="0">
                <a:ln w="9525">
                  <a:solidFill>
                    <a:srgbClr val="0000FF"/>
                  </a:solidFill>
                </a:ln>
                <a:solidFill>
                  <a:srgbClr val="0000FF"/>
                </a:solidFill>
                <a:latin typeface="Times New Roman" pitchFamily="18" charset="0"/>
              </a:rPr>
              <a:t>-3</a:t>
            </a:r>
            <a:endParaRPr lang="zh-CN" altLang="en-US" sz="2100" dirty="0">
              <a:ln w="9525">
                <a:solidFill>
                  <a:srgbClr val="0000FF"/>
                </a:solidFill>
              </a:ln>
              <a:solidFill>
                <a:srgbClr val="0000FF"/>
              </a:solidFill>
              <a:latin typeface="Times New Roman" pitchFamily="18" charset="0"/>
            </a:endParaRPr>
          </a:p>
        </p:txBody>
      </p:sp>
      <p:sp>
        <p:nvSpPr>
          <p:cNvPr id="5" name="矩形 4"/>
          <p:cNvSpPr/>
          <p:nvPr/>
        </p:nvSpPr>
        <p:spPr>
          <a:xfrm>
            <a:off x="5742493" y="3356992"/>
            <a:ext cx="453970" cy="467244"/>
          </a:xfrm>
          <a:prstGeom prst="rect">
            <a:avLst/>
          </a:prstGeom>
        </p:spPr>
        <p:txBody>
          <a:bodyPr wrap="none">
            <a:spAutoFit/>
          </a:bodyPr>
          <a:lstStyle/>
          <a:p>
            <a:r>
              <a:rPr lang="zh-CN" altLang="en-US" sz="2100" dirty="0">
                <a:ln w="9525">
                  <a:solidFill>
                    <a:srgbClr val="0000FF"/>
                  </a:solidFill>
                </a:ln>
                <a:solidFill>
                  <a:srgbClr val="0000FF"/>
                </a:solidFill>
                <a:latin typeface="Times New Roman" pitchFamily="18" charset="0"/>
              </a:rPr>
              <a:t>④</a:t>
            </a:r>
          </a:p>
        </p:txBody>
      </p:sp>
      <p:sp>
        <p:nvSpPr>
          <p:cNvPr id="6" name="矩形 5"/>
          <p:cNvSpPr/>
          <p:nvPr/>
        </p:nvSpPr>
        <p:spPr>
          <a:xfrm>
            <a:off x="5496271" y="4059552"/>
            <a:ext cx="453970" cy="467244"/>
          </a:xfrm>
          <a:prstGeom prst="rect">
            <a:avLst/>
          </a:prstGeom>
        </p:spPr>
        <p:txBody>
          <a:bodyPr wrap="none">
            <a:spAutoFit/>
          </a:bodyPr>
          <a:lstStyle/>
          <a:p>
            <a:r>
              <a:rPr lang="zh-CN" altLang="en-US" sz="2100" dirty="0">
                <a:ln w="9525">
                  <a:solidFill>
                    <a:srgbClr val="0000FF"/>
                  </a:solidFill>
                </a:ln>
                <a:solidFill>
                  <a:srgbClr val="0000FF"/>
                </a:solidFill>
                <a:latin typeface="Times New Roman" pitchFamily="18" charset="0"/>
              </a:rPr>
              <a:t>⑤</a:t>
            </a:r>
          </a:p>
        </p:txBody>
      </p:sp>
    </p:spTree>
  </p:cSld>
  <p:clrMapOvr>
    <a:masterClrMapping/>
  </p:clrMapOvr>
  <p:transition>
    <p:pull dir="rd"/>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4D17517-DD4D-4A14-B22F-FB6C99088E26}" type="datetime8">
              <a:rPr kumimoji="0" lang="zh-CN" altLang="en-US" sz="1400" smtClean="0"/>
              <a:t>2022年3月16日12时44分</a:t>
            </a:fld>
            <a:endParaRPr kumimoji="0" lang="en-US" altLang="zh-CN" sz="1400" smtClean="0"/>
          </a:p>
        </p:txBody>
      </p:sp>
      <p:sp>
        <p:nvSpPr>
          <p:cNvPr id="1863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6372" name="Text Box 4"/>
          <p:cNvSpPr txBox="1">
            <a:spLocks noChangeArrowheads="1"/>
          </p:cNvSpPr>
          <p:nvPr/>
        </p:nvSpPr>
        <p:spPr bwMode="auto">
          <a:xfrm>
            <a:off x="609600" y="476672"/>
            <a:ext cx="83058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00000"/>
              </a:lnSpc>
              <a:spcBef>
                <a:spcPct val="50000"/>
              </a:spcBef>
              <a:buClrTx/>
              <a:buSzTx/>
              <a:buFontTx/>
              <a:buNone/>
            </a:pPr>
            <a:r>
              <a:rPr lang="en-US" altLang="zh-CN" sz="2000" dirty="0">
                <a:latin typeface="Times New Roman" pitchFamily="18" charset="0"/>
              </a:rPr>
              <a:t> procedure send(receiver, a)</a:t>
            </a:r>
            <a:r>
              <a:rPr lang="en-US" altLang="zh-CN" sz="2000" dirty="0" smtClean="0">
                <a:latin typeface="Times New Roman" pitchFamily="18" charset="0"/>
              </a:rPr>
              <a:t>  </a:t>
            </a:r>
            <a:r>
              <a:rPr lang="zh-CN" altLang="en-US" sz="2000" dirty="0" smtClean="0">
                <a:latin typeface="Times New Roman" pitchFamily="18" charset="0"/>
              </a:rPr>
              <a:t>（</a:t>
            </a:r>
            <a:r>
              <a:rPr lang="zh-CN" altLang="en-US" sz="2000" dirty="0" smtClean="0">
                <a:solidFill>
                  <a:srgbClr val="FFFF00"/>
                </a:solidFill>
                <a:latin typeface="Times New Roman" pitchFamily="18" charset="0"/>
              </a:rPr>
              <a:t>自学</a:t>
            </a:r>
            <a:r>
              <a:rPr lang="zh-CN" altLang="en-US" sz="2000" dirty="0" smtClean="0">
                <a:latin typeface="Times New Roman" pitchFamily="18" charset="0"/>
              </a:rPr>
              <a:t>）</a:t>
            </a:r>
            <a:endParaRPr lang="en-US" altLang="zh-CN" sz="2000" dirty="0">
              <a:latin typeface="Times New Roman" pitchFamily="18" charset="0"/>
            </a:endParaRPr>
          </a:p>
          <a:p>
            <a:pPr algn="just" eaLnBrk="1" hangingPunct="1">
              <a:lnSpc>
                <a:spcPct val="100000"/>
              </a:lnSpc>
              <a:spcBef>
                <a:spcPct val="50000"/>
              </a:spcBef>
              <a:buClrTx/>
              <a:buSzTx/>
              <a:buFontTx/>
              <a:buNone/>
            </a:pPr>
            <a:r>
              <a:rPr lang="en-US" altLang="zh-CN" sz="2000" dirty="0">
                <a:latin typeface="Times New Roman" pitchFamily="18" charset="0"/>
              </a:rPr>
              <a:t>     begin</a:t>
            </a:r>
          </a:p>
          <a:p>
            <a:pPr algn="just" eaLnBrk="1" hangingPunct="1">
              <a:lnSpc>
                <a:spcPct val="100000"/>
              </a:lnSpc>
              <a:spcBef>
                <a:spcPct val="50000"/>
              </a:spcBef>
              <a:buClrTx/>
              <a:buSzTx/>
              <a:buFontTx/>
              <a:buNone/>
            </a:pPr>
            <a:r>
              <a:rPr lang="en-US" altLang="zh-CN" sz="2000" dirty="0">
                <a:latin typeface="Times New Roman" pitchFamily="18" charset="0"/>
              </a:rPr>
              <a:t>        </a:t>
            </a:r>
            <a:r>
              <a:rPr lang="en-US" altLang="zh-CN" sz="2000" dirty="0" err="1">
                <a:latin typeface="Times New Roman" pitchFamily="18" charset="0"/>
              </a:rPr>
              <a:t>getbuf</a:t>
            </a:r>
            <a:r>
              <a:rPr lang="en-US" altLang="zh-CN" sz="2000" dirty="0">
                <a:latin typeface="Times New Roman" pitchFamily="18" charset="0"/>
              </a:rPr>
              <a:t>(</a:t>
            </a:r>
            <a:r>
              <a:rPr lang="en-US" altLang="zh-CN" sz="2000" dirty="0" err="1">
                <a:latin typeface="Times New Roman" pitchFamily="18" charset="0"/>
              </a:rPr>
              <a:t>a.size,i</a:t>
            </a:r>
            <a:r>
              <a:rPr lang="en-US" altLang="zh-CN" sz="2000" dirty="0">
                <a:latin typeface="Times New Roman" pitchFamily="18" charset="0"/>
              </a:rPr>
              <a:t>);                         </a:t>
            </a:r>
            <a:r>
              <a:rPr lang="zh-CN" altLang="en-US" sz="2000" dirty="0">
                <a:latin typeface="Times New Roman" pitchFamily="18" charset="0"/>
              </a:rPr>
              <a:t>根据</a:t>
            </a:r>
            <a:r>
              <a:rPr lang="en-US" altLang="zh-CN" sz="2000" dirty="0" err="1">
                <a:latin typeface="Times New Roman" pitchFamily="18" charset="0"/>
              </a:rPr>
              <a:t>a.size</a:t>
            </a:r>
            <a:r>
              <a:rPr lang="zh-CN" altLang="en-US" sz="2000" dirty="0">
                <a:latin typeface="Times New Roman" pitchFamily="18" charset="0"/>
              </a:rPr>
              <a:t>申请缓冲区；</a:t>
            </a:r>
          </a:p>
          <a:p>
            <a:pPr algn="just" eaLnBrk="1" hangingPunct="1">
              <a:lnSpc>
                <a:spcPct val="100000"/>
              </a:lnSpc>
              <a:spcBef>
                <a:spcPct val="50000"/>
              </a:spcBef>
              <a:buClrTx/>
              <a:buSzTx/>
              <a:buFontTx/>
              <a:buNone/>
            </a:pPr>
            <a:r>
              <a:rPr lang="zh-CN" altLang="en-US" sz="2000" dirty="0">
                <a:latin typeface="Times New Roman" pitchFamily="18" charset="0"/>
              </a:rPr>
              <a:t>        </a:t>
            </a:r>
            <a:r>
              <a:rPr lang="en-US" altLang="zh-CN" sz="2000" dirty="0" err="1">
                <a:latin typeface="Times New Roman" pitchFamily="18" charset="0"/>
              </a:rPr>
              <a:t>i.sender</a:t>
            </a:r>
            <a:r>
              <a:rPr lang="en-US" altLang="zh-CN" sz="2000" dirty="0">
                <a:latin typeface="Times New Roman" pitchFamily="18" charset="0"/>
              </a:rPr>
              <a:t>∶   =</a:t>
            </a:r>
            <a:r>
              <a:rPr lang="en-US" altLang="zh-CN" sz="2000" dirty="0" err="1">
                <a:latin typeface="Times New Roman" pitchFamily="18" charset="0"/>
              </a:rPr>
              <a:t>a.sender</a:t>
            </a:r>
            <a:r>
              <a:rPr lang="en-US" altLang="zh-CN" sz="2000" dirty="0">
                <a:latin typeface="Times New Roman" pitchFamily="18" charset="0"/>
              </a:rPr>
              <a:t>;  </a:t>
            </a:r>
            <a:r>
              <a:rPr lang="zh-CN" altLang="en-US" sz="2000" dirty="0">
                <a:latin typeface="Times New Roman" pitchFamily="18" charset="0"/>
              </a:rPr>
              <a:t>将发送区</a:t>
            </a:r>
            <a:r>
              <a:rPr lang="en-US" altLang="zh-CN" sz="2000" dirty="0">
                <a:latin typeface="Times New Roman" pitchFamily="18" charset="0"/>
              </a:rPr>
              <a:t>a</a:t>
            </a:r>
            <a:r>
              <a:rPr lang="zh-CN" altLang="en-US" sz="2000" dirty="0">
                <a:latin typeface="Times New Roman" pitchFamily="18" charset="0"/>
              </a:rPr>
              <a:t>中的信息复制到消息缓冲区之中；</a:t>
            </a:r>
          </a:p>
          <a:p>
            <a:pPr algn="just" eaLnBrk="1" hangingPunct="1">
              <a:lnSpc>
                <a:spcPct val="100000"/>
              </a:lnSpc>
              <a:spcBef>
                <a:spcPct val="50000"/>
              </a:spcBef>
              <a:buClrTx/>
              <a:buSzTx/>
              <a:buFontTx/>
              <a:buNone/>
            </a:pPr>
            <a:r>
              <a:rPr lang="zh-CN" altLang="en-US" sz="2000" dirty="0">
                <a:latin typeface="Times New Roman" pitchFamily="18" charset="0"/>
              </a:rPr>
              <a:t>        </a:t>
            </a:r>
            <a:r>
              <a:rPr lang="en-US" altLang="zh-CN" sz="2000" dirty="0" err="1">
                <a:latin typeface="Times New Roman" pitchFamily="18" charset="0"/>
              </a:rPr>
              <a:t>i.size</a:t>
            </a:r>
            <a:r>
              <a:rPr lang="en-US" altLang="zh-CN" sz="2000" dirty="0">
                <a:latin typeface="Times New Roman" pitchFamily="18" charset="0"/>
              </a:rPr>
              <a:t>∶   =</a:t>
            </a:r>
            <a:r>
              <a:rPr lang="en-US" altLang="zh-CN" sz="2000" dirty="0" err="1">
                <a:latin typeface="Times New Roman" pitchFamily="18" charset="0"/>
              </a:rPr>
              <a:t>a.size</a:t>
            </a:r>
            <a:r>
              <a:rPr lang="en-US" altLang="zh-CN" sz="2000" dirty="0">
                <a:latin typeface="Times New Roman" pitchFamily="18" charset="0"/>
              </a:rPr>
              <a:t>;</a:t>
            </a:r>
          </a:p>
          <a:p>
            <a:pPr algn="just" eaLnBrk="1" hangingPunct="1">
              <a:lnSpc>
                <a:spcPct val="100000"/>
              </a:lnSpc>
              <a:spcBef>
                <a:spcPct val="50000"/>
              </a:spcBef>
              <a:buClrTx/>
              <a:buSzTx/>
              <a:buFontTx/>
              <a:buNone/>
            </a:pPr>
            <a:r>
              <a:rPr lang="en-US" altLang="zh-CN" sz="2000" dirty="0">
                <a:latin typeface="Times New Roman" pitchFamily="18" charset="0"/>
              </a:rPr>
              <a:t>        </a:t>
            </a:r>
            <a:r>
              <a:rPr lang="en-US" altLang="zh-CN" sz="2000" dirty="0" err="1">
                <a:latin typeface="Times New Roman" pitchFamily="18" charset="0"/>
              </a:rPr>
              <a:t>i.text</a:t>
            </a:r>
            <a:r>
              <a:rPr lang="en-US" altLang="zh-CN" sz="2000" dirty="0">
                <a:latin typeface="Times New Roman" pitchFamily="18" charset="0"/>
              </a:rPr>
              <a:t>∶   =</a:t>
            </a:r>
            <a:r>
              <a:rPr lang="en-US" altLang="zh-CN" sz="2000" dirty="0" err="1">
                <a:latin typeface="Times New Roman" pitchFamily="18" charset="0"/>
              </a:rPr>
              <a:t>a.text</a:t>
            </a:r>
            <a:r>
              <a:rPr lang="en-US" altLang="zh-CN" sz="2000" dirty="0">
                <a:latin typeface="Times New Roman" pitchFamily="18" charset="0"/>
              </a:rPr>
              <a:t>;</a:t>
            </a:r>
          </a:p>
          <a:p>
            <a:pPr algn="just" eaLnBrk="1" hangingPunct="1">
              <a:lnSpc>
                <a:spcPct val="100000"/>
              </a:lnSpc>
              <a:spcBef>
                <a:spcPct val="50000"/>
              </a:spcBef>
              <a:buClrTx/>
              <a:buSzTx/>
              <a:buFontTx/>
              <a:buNone/>
            </a:pPr>
            <a:r>
              <a:rPr lang="en-US" altLang="zh-CN" sz="2000" dirty="0">
                <a:latin typeface="Times New Roman" pitchFamily="18" charset="0"/>
              </a:rPr>
              <a:t>        </a:t>
            </a:r>
            <a:r>
              <a:rPr lang="en-US" altLang="zh-CN" sz="2000" dirty="0" err="1">
                <a:latin typeface="Times New Roman" pitchFamily="18" charset="0"/>
              </a:rPr>
              <a:t>i.next</a:t>
            </a:r>
            <a:r>
              <a:rPr lang="en-US" altLang="zh-CN" sz="2000" dirty="0">
                <a:latin typeface="Times New Roman" pitchFamily="18" charset="0"/>
              </a:rPr>
              <a:t>∶   =0;</a:t>
            </a:r>
          </a:p>
          <a:p>
            <a:pPr algn="just" eaLnBrk="1" hangingPunct="1">
              <a:lnSpc>
                <a:spcPct val="100000"/>
              </a:lnSpc>
              <a:spcBef>
                <a:spcPct val="50000"/>
              </a:spcBef>
              <a:buClrTx/>
              <a:buSzTx/>
              <a:buFontTx/>
              <a:buNone/>
            </a:pPr>
            <a:r>
              <a:rPr lang="en-US" altLang="zh-CN" sz="2000" dirty="0">
                <a:latin typeface="Times New Roman" pitchFamily="18" charset="0"/>
              </a:rPr>
              <a:t>       </a:t>
            </a:r>
            <a:r>
              <a:rPr lang="en-US" altLang="zh-CN" sz="2000" dirty="0" err="1">
                <a:latin typeface="Times New Roman" pitchFamily="18" charset="0"/>
              </a:rPr>
              <a:t>getid</a:t>
            </a:r>
            <a:r>
              <a:rPr lang="en-US" altLang="zh-CN" sz="2000" dirty="0">
                <a:latin typeface="Times New Roman" pitchFamily="18" charset="0"/>
              </a:rPr>
              <a:t>(PCB set, </a:t>
            </a:r>
            <a:r>
              <a:rPr lang="en-US" altLang="zh-CN" sz="2000" dirty="0" err="1">
                <a:latin typeface="Times New Roman" pitchFamily="18" charset="0"/>
              </a:rPr>
              <a:t>receiver.j</a:t>
            </a:r>
            <a:r>
              <a:rPr lang="en-US" altLang="zh-CN" sz="2000" dirty="0">
                <a:latin typeface="Times New Roman" pitchFamily="18" charset="0"/>
              </a:rPr>
              <a:t>);   </a:t>
            </a:r>
            <a:r>
              <a:rPr lang="zh-CN" altLang="en-US" sz="2000" dirty="0">
                <a:latin typeface="Times New Roman" pitchFamily="18" charset="0"/>
              </a:rPr>
              <a:t>获得接收进程内部标识符；</a:t>
            </a:r>
          </a:p>
          <a:p>
            <a:pPr algn="just" eaLnBrk="1" hangingPunct="1">
              <a:lnSpc>
                <a:spcPct val="100000"/>
              </a:lnSpc>
              <a:spcBef>
                <a:spcPct val="50000"/>
              </a:spcBef>
              <a:buClrTx/>
              <a:buSzTx/>
              <a:buFontTx/>
              <a:buNone/>
            </a:pPr>
            <a:r>
              <a:rPr lang="zh-CN" altLang="en-US" sz="2000" dirty="0">
                <a:latin typeface="Times New Roman" pitchFamily="18" charset="0"/>
              </a:rPr>
              <a:t>       </a:t>
            </a:r>
            <a:r>
              <a:rPr lang="en-US" altLang="zh-CN" sz="2000" dirty="0">
                <a:latin typeface="Times New Roman" pitchFamily="18" charset="0"/>
              </a:rPr>
              <a:t>wait(</a:t>
            </a:r>
            <a:r>
              <a:rPr lang="en-US" altLang="zh-CN" sz="2000" dirty="0" err="1">
                <a:latin typeface="Times New Roman" pitchFamily="18" charset="0"/>
              </a:rPr>
              <a:t>j.mutex</a:t>
            </a:r>
            <a:r>
              <a:rPr lang="en-US" altLang="zh-CN" sz="2000" dirty="0">
                <a:latin typeface="Times New Roman" pitchFamily="18" charset="0"/>
              </a:rPr>
              <a:t>);</a:t>
            </a:r>
          </a:p>
          <a:p>
            <a:pPr algn="just" eaLnBrk="1" hangingPunct="1">
              <a:lnSpc>
                <a:spcPct val="100000"/>
              </a:lnSpc>
              <a:spcBef>
                <a:spcPct val="50000"/>
              </a:spcBef>
              <a:buClrTx/>
              <a:buSzTx/>
              <a:buFontTx/>
              <a:buNone/>
            </a:pPr>
            <a:r>
              <a:rPr lang="en-US" altLang="zh-CN" sz="2000" dirty="0">
                <a:latin typeface="Times New Roman" pitchFamily="18" charset="0"/>
              </a:rPr>
              <a:t>       insert(j.mq, </a:t>
            </a:r>
            <a:r>
              <a:rPr lang="en-US" altLang="zh-CN" sz="2000" dirty="0" err="1">
                <a:latin typeface="Times New Roman" pitchFamily="18" charset="0"/>
              </a:rPr>
              <a:t>i</a:t>
            </a:r>
            <a:r>
              <a:rPr lang="en-US" altLang="zh-CN" sz="2000" dirty="0">
                <a:latin typeface="Times New Roman" pitchFamily="18" charset="0"/>
              </a:rPr>
              <a:t>);   </a:t>
            </a:r>
            <a:r>
              <a:rPr lang="zh-CN" altLang="en-US" sz="2000" dirty="0">
                <a:latin typeface="Times New Roman" pitchFamily="18" charset="0"/>
              </a:rPr>
              <a:t>将消息缓冲区插入消息队列；</a:t>
            </a:r>
          </a:p>
          <a:p>
            <a:pPr algn="just" eaLnBrk="1" hangingPunct="1">
              <a:lnSpc>
                <a:spcPct val="100000"/>
              </a:lnSpc>
              <a:spcBef>
                <a:spcPct val="50000"/>
              </a:spcBef>
              <a:buClrTx/>
              <a:buSzTx/>
              <a:buFontTx/>
              <a:buNone/>
            </a:pPr>
            <a:r>
              <a:rPr lang="zh-CN" altLang="en-US" sz="2000" dirty="0">
                <a:latin typeface="Times New Roman" pitchFamily="18" charset="0"/>
              </a:rPr>
              <a:t>       </a:t>
            </a:r>
            <a:r>
              <a:rPr lang="en-US" altLang="zh-CN" sz="2000" dirty="0">
                <a:latin typeface="Times New Roman" pitchFamily="18" charset="0"/>
              </a:rPr>
              <a:t>signal(</a:t>
            </a:r>
            <a:r>
              <a:rPr lang="en-US" altLang="zh-CN" sz="2000" dirty="0" err="1">
                <a:latin typeface="Times New Roman" pitchFamily="18" charset="0"/>
              </a:rPr>
              <a:t>j.mutex</a:t>
            </a:r>
            <a:r>
              <a:rPr lang="en-US" altLang="zh-CN" sz="2000" dirty="0">
                <a:latin typeface="Times New Roman" pitchFamily="18" charset="0"/>
              </a:rPr>
              <a:t>);</a:t>
            </a:r>
          </a:p>
          <a:p>
            <a:pPr algn="just" eaLnBrk="1" hangingPunct="1">
              <a:lnSpc>
                <a:spcPct val="100000"/>
              </a:lnSpc>
              <a:spcBef>
                <a:spcPct val="50000"/>
              </a:spcBef>
              <a:buClrTx/>
              <a:buSzTx/>
              <a:buFontTx/>
              <a:buNone/>
            </a:pPr>
            <a:r>
              <a:rPr lang="en-US" altLang="zh-CN" sz="2000" dirty="0">
                <a:latin typeface="Times New Roman" pitchFamily="18" charset="0"/>
              </a:rPr>
              <a:t>       signal(j.sm);</a:t>
            </a:r>
          </a:p>
          <a:p>
            <a:pPr eaLnBrk="1" hangingPunct="1">
              <a:lnSpc>
                <a:spcPct val="100000"/>
              </a:lnSpc>
              <a:spcBef>
                <a:spcPct val="50000"/>
              </a:spcBef>
              <a:buClrTx/>
              <a:buSzTx/>
              <a:buFontTx/>
              <a:buNone/>
            </a:pPr>
            <a:r>
              <a:rPr lang="en-US" altLang="zh-CN" sz="2000" dirty="0">
                <a:latin typeface="Times New Roman" pitchFamily="18" charset="0"/>
              </a:rPr>
              <a:t>    end </a:t>
            </a:r>
          </a:p>
        </p:txBody>
      </p:sp>
      <p:sp>
        <p:nvSpPr>
          <p:cNvPr id="186373" name="AutoShape 5"/>
          <p:cNvSpPr>
            <a:spLocks/>
          </p:cNvSpPr>
          <p:nvPr/>
        </p:nvSpPr>
        <p:spPr bwMode="auto">
          <a:xfrm>
            <a:off x="3733800" y="2209800"/>
            <a:ext cx="152400" cy="1600200"/>
          </a:xfrm>
          <a:prstGeom prst="rightBrace">
            <a:avLst>
              <a:gd name="adj1" fmla="val 8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Tree>
  </p:cSld>
  <p:clrMapOvr>
    <a:masterClrMapping/>
  </p:clrMapOvr>
  <p:transition>
    <p:pull dir="rd"/>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F85B7A2-118A-40F2-9CA4-31342457D1B6}" type="datetime8">
              <a:rPr kumimoji="0" lang="zh-CN" altLang="en-US" sz="1400" smtClean="0"/>
              <a:t>2022年3月16日12时44分</a:t>
            </a:fld>
            <a:endParaRPr kumimoji="0" lang="en-US" altLang="zh-CN" sz="1400" smtClean="0"/>
          </a:p>
        </p:txBody>
      </p:sp>
      <p:sp>
        <p:nvSpPr>
          <p:cNvPr id="1873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7396" name="Text Box 1028"/>
          <p:cNvSpPr txBox="1">
            <a:spLocks noChangeArrowheads="1"/>
          </p:cNvSpPr>
          <p:nvPr/>
        </p:nvSpPr>
        <p:spPr bwMode="auto">
          <a:xfrm>
            <a:off x="916602" y="332656"/>
            <a:ext cx="358338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3. </a:t>
            </a:r>
            <a:r>
              <a:rPr lang="zh-CN" altLang="en-US" b="1" dirty="0">
                <a:latin typeface="Times New Roman" pitchFamily="18" charset="0"/>
              </a:rPr>
              <a:t>接收原</a:t>
            </a:r>
            <a:r>
              <a:rPr lang="zh-CN" altLang="en-US" b="1" dirty="0" smtClean="0">
                <a:latin typeface="Times New Roman" pitchFamily="18" charset="0"/>
              </a:rPr>
              <a:t>语  </a:t>
            </a:r>
            <a:r>
              <a:rPr lang="zh-CN" altLang="en-US" dirty="0">
                <a:latin typeface="Times New Roman" pitchFamily="18" charset="0"/>
              </a:rPr>
              <a:t>（</a:t>
            </a:r>
            <a:r>
              <a:rPr lang="zh-CN" altLang="en-US" dirty="0">
                <a:solidFill>
                  <a:srgbClr val="FFFF00"/>
                </a:solidFill>
                <a:latin typeface="Times New Roman" pitchFamily="18" charset="0"/>
              </a:rPr>
              <a:t>自学</a:t>
            </a:r>
            <a:r>
              <a:rPr lang="zh-CN" altLang="en-US" dirty="0">
                <a:latin typeface="Times New Roman" pitchFamily="18" charset="0"/>
              </a:rPr>
              <a:t>）</a:t>
            </a:r>
            <a:r>
              <a:rPr lang="zh-CN" altLang="en-US" b="1" dirty="0" smtClean="0">
                <a:latin typeface="Times New Roman" pitchFamily="18" charset="0"/>
              </a:rPr>
              <a:t> </a:t>
            </a:r>
            <a:endParaRPr lang="zh-CN" altLang="en-US" b="1" dirty="0">
              <a:latin typeface="Times New Roman" pitchFamily="18" charset="0"/>
            </a:endParaRPr>
          </a:p>
        </p:txBody>
      </p:sp>
      <p:sp>
        <p:nvSpPr>
          <p:cNvPr id="187397" name="Text Box 1029"/>
          <p:cNvSpPr txBox="1">
            <a:spLocks noChangeArrowheads="1"/>
          </p:cNvSpPr>
          <p:nvPr/>
        </p:nvSpPr>
        <p:spPr bwMode="auto">
          <a:xfrm>
            <a:off x="856730" y="797739"/>
            <a:ext cx="8077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00000"/>
              </a:lnSpc>
              <a:spcBef>
                <a:spcPct val="50000"/>
              </a:spcBef>
              <a:buClrTx/>
              <a:buSzTx/>
              <a:buFontTx/>
              <a:buNone/>
            </a:pPr>
            <a:r>
              <a:rPr lang="zh-CN" altLang="en-US" dirty="0">
                <a:latin typeface="Times New Roman" pitchFamily="18" charset="0"/>
              </a:rPr>
              <a:t>接收原语描述如下：</a:t>
            </a:r>
          </a:p>
          <a:p>
            <a:pPr algn="just" eaLnBrk="1" hangingPunct="1">
              <a:lnSpc>
                <a:spcPct val="100000"/>
              </a:lnSpc>
              <a:spcBef>
                <a:spcPct val="50000"/>
              </a:spcBef>
              <a:buClrTx/>
              <a:buSzTx/>
              <a:buFontTx/>
              <a:buNone/>
            </a:pPr>
            <a:r>
              <a:rPr lang="en-US" altLang="zh-CN" sz="2000" dirty="0">
                <a:latin typeface="Times New Roman" pitchFamily="18" charset="0"/>
              </a:rPr>
              <a:t>procedure receive(b)</a:t>
            </a:r>
          </a:p>
          <a:p>
            <a:pPr algn="just" eaLnBrk="1" hangingPunct="1">
              <a:lnSpc>
                <a:spcPct val="100000"/>
              </a:lnSpc>
              <a:spcBef>
                <a:spcPct val="50000"/>
              </a:spcBef>
              <a:buClrTx/>
              <a:buSzTx/>
              <a:buFontTx/>
              <a:buNone/>
            </a:pPr>
            <a:r>
              <a:rPr lang="en-US" altLang="zh-CN" sz="2000" dirty="0">
                <a:latin typeface="Times New Roman" pitchFamily="18" charset="0"/>
              </a:rPr>
              <a:t>   begin</a:t>
            </a:r>
          </a:p>
          <a:p>
            <a:pPr algn="just" eaLnBrk="1" hangingPunct="1">
              <a:lnSpc>
                <a:spcPct val="100000"/>
              </a:lnSpc>
              <a:spcBef>
                <a:spcPct val="50000"/>
              </a:spcBef>
              <a:buClrTx/>
              <a:buSzTx/>
              <a:buFontTx/>
              <a:buNone/>
            </a:pPr>
            <a:r>
              <a:rPr lang="en-US" altLang="zh-CN" sz="2000" dirty="0">
                <a:latin typeface="Times New Roman" pitchFamily="18" charset="0"/>
              </a:rPr>
              <a:t>    j∶   =internal name; j</a:t>
            </a:r>
            <a:r>
              <a:rPr lang="zh-CN" altLang="en-US" sz="2000" dirty="0">
                <a:latin typeface="Times New Roman" pitchFamily="18" charset="0"/>
              </a:rPr>
              <a:t>为接收进程内部的标识符；</a:t>
            </a:r>
          </a:p>
          <a:p>
            <a:pPr algn="just" eaLnBrk="1" hangingPunct="1">
              <a:lnSpc>
                <a:spcPct val="100000"/>
              </a:lnSpc>
              <a:spcBef>
                <a:spcPct val="50000"/>
              </a:spcBef>
              <a:buClrTx/>
              <a:buSzTx/>
              <a:buFontTx/>
              <a:buNone/>
            </a:pPr>
            <a:r>
              <a:rPr lang="zh-CN" altLang="en-US" sz="2000" dirty="0">
                <a:latin typeface="Times New Roman" pitchFamily="18" charset="0"/>
              </a:rPr>
              <a:t>    </a:t>
            </a:r>
            <a:r>
              <a:rPr lang="en-US" altLang="zh-CN" sz="2000" dirty="0">
                <a:latin typeface="Times New Roman" pitchFamily="18" charset="0"/>
              </a:rPr>
              <a:t>wait(j.sm);</a:t>
            </a:r>
          </a:p>
          <a:p>
            <a:pPr algn="just" eaLnBrk="1" hangingPunct="1">
              <a:lnSpc>
                <a:spcPct val="100000"/>
              </a:lnSpc>
              <a:spcBef>
                <a:spcPct val="50000"/>
              </a:spcBef>
              <a:buClrTx/>
              <a:buSzTx/>
              <a:buFontTx/>
              <a:buNone/>
            </a:pPr>
            <a:r>
              <a:rPr lang="en-US" altLang="zh-CN" sz="2000" dirty="0">
                <a:latin typeface="Times New Roman" pitchFamily="18" charset="0"/>
              </a:rPr>
              <a:t>    wait(</a:t>
            </a:r>
            <a:r>
              <a:rPr lang="en-US" altLang="zh-CN" sz="2000" dirty="0" err="1">
                <a:latin typeface="Times New Roman" pitchFamily="18" charset="0"/>
              </a:rPr>
              <a:t>j.mutex</a:t>
            </a:r>
            <a:r>
              <a:rPr lang="en-US" altLang="zh-CN" sz="2000" dirty="0">
                <a:latin typeface="Times New Roman" pitchFamily="18" charset="0"/>
              </a:rPr>
              <a:t>);</a:t>
            </a:r>
          </a:p>
          <a:p>
            <a:pPr algn="just" eaLnBrk="1" hangingPunct="1">
              <a:lnSpc>
                <a:spcPct val="100000"/>
              </a:lnSpc>
              <a:spcBef>
                <a:spcPct val="50000"/>
              </a:spcBef>
              <a:buClrTx/>
              <a:buSzTx/>
              <a:buFontTx/>
              <a:buNone/>
            </a:pPr>
            <a:r>
              <a:rPr lang="en-US" altLang="zh-CN" sz="2000" dirty="0">
                <a:latin typeface="Times New Roman" pitchFamily="18" charset="0"/>
              </a:rPr>
              <a:t>    remove(j.mq, </a:t>
            </a:r>
            <a:r>
              <a:rPr lang="en-US" altLang="zh-CN" sz="2000" dirty="0" err="1">
                <a:latin typeface="Times New Roman" pitchFamily="18" charset="0"/>
              </a:rPr>
              <a:t>i</a:t>
            </a:r>
            <a:r>
              <a:rPr lang="en-US" altLang="zh-CN" sz="2000" dirty="0">
                <a:latin typeface="Times New Roman" pitchFamily="18" charset="0"/>
              </a:rPr>
              <a:t>); </a:t>
            </a:r>
            <a:r>
              <a:rPr lang="zh-CN" altLang="en-US" sz="2000" dirty="0">
                <a:latin typeface="Times New Roman" pitchFamily="18" charset="0"/>
              </a:rPr>
              <a:t>将消息队列中第一个消息移出；</a:t>
            </a:r>
          </a:p>
          <a:p>
            <a:pPr algn="just" eaLnBrk="1" hangingPunct="1">
              <a:lnSpc>
                <a:spcPct val="100000"/>
              </a:lnSpc>
              <a:spcBef>
                <a:spcPct val="50000"/>
              </a:spcBef>
              <a:buClrTx/>
              <a:buSzTx/>
              <a:buFontTx/>
              <a:buNone/>
            </a:pPr>
            <a:r>
              <a:rPr lang="zh-CN" altLang="en-US" sz="2000" dirty="0">
                <a:latin typeface="Times New Roman" pitchFamily="18" charset="0"/>
              </a:rPr>
              <a:t>    </a:t>
            </a:r>
            <a:r>
              <a:rPr lang="en-US" altLang="zh-CN" sz="2000" dirty="0">
                <a:latin typeface="Times New Roman" pitchFamily="18" charset="0"/>
              </a:rPr>
              <a:t>signal(</a:t>
            </a:r>
            <a:r>
              <a:rPr lang="en-US" altLang="zh-CN" sz="2000" dirty="0" err="1">
                <a:latin typeface="Times New Roman" pitchFamily="18" charset="0"/>
              </a:rPr>
              <a:t>j.mutex</a:t>
            </a:r>
            <a:r>
              <a:rPr lang="en-US" altLang="zh-CN" sz="2000" dirty="0">
                <a:latin typeface="Times New Roman" pitchFamily="18" charset="0"/>
              </a:rPr>
              <a:t>);</a:t>
            </a:r>
          </a:p>
          <a:p>
            <a:pPr algn="just" eaLnBrk="1" hangingPunct="1">
              <a:lnSpc>
                <a:spcPct val="100000"/>
              </a:lnSpc>
              <a:spcBef>
                <a:spcPct val="50000"/>
              </a:spcBef>
              <a:buClrTx/>
              <a:buSzTx/>
              <a:buFontTx/>
              <a:buNone/>
            </a:pPr>
            <a:r>
              <a:rPr lang="en-US" altLang="zh-CN" sz="2000" dirty="0">
                <a:latin typeface="Times New Roman" pitchFamily="18" charset="0"/>
              </a:rPr>
              <a:t>    </a:t>
            </a:r>
            <a:r>
              <a:rPr lang="en-US" altLang="zh-CN" sz="2000" dirty="0" err="1">
                <a:latin typeface="Times New Roman" pitchFamily="18" charset="0"/>
              </a:rPr>
              <a:t>b.sender</a:t>
            </a:r>
            <a:r>
              <a:rPr lang="en-US" altLang="zh-CN" sz="2000" dirty="0">
                <a:latin typeface="Times New Roman" pitchFamily="18" charset="0"/>
              </a:rPr>
              <a:t>∶   =</a:t>
            </a:r>
            <a:r>
              <a:rPr lang="en-US" altLang="zh-CN" sz="2000" dirty="0" err="1">
                <a:latin typeface="Times New Roman" pitchFamily="18" charset="0"/>
              </a:rPr>
              <a:t>i.sender</a:t>
            </a:r>
            <a:r>
              <a:rPr lang="en-US" altLang="zh-CN" sz="2000" dirty="0">
                <a:latin typeface="Times New Roman" pitchFamily="18" charset="0"/>
              </a:rPr>
              <a:t>; </a:t>
            </a:r>
            <a:r>
              <a:rPr lang="zh-CN" altLang="en-US" sz="2000" dirty="0">
                <a:latin typeface="Times New Roman" pitchFamily="18" charset="0"/>
              </a:rPr>
              <a:t>将消息缓冲区</a:t>
            </a:r>
            <a:r>
              <a:rPr lang="en-US" altLang="zh-CN" sz="2000" dirty="0" err="1">
                <a:latin typeface="Times New Roman" pitchFamily="18" charset="0"/>
              </a:rPr>
              <a:t>i</a:t>
            </a:r>
            <a:r>
              <a:rPr lang="zh-CN" altLang="en-US" sz="2000" dirty="0">
                <a:latin typeface="Times New Roman" pitchFamily="18" charset="0"/>
              </a:rPr>
              <a:t>中的信息复制到接收区</a:t>
            </a:r>
            <a:r>
              <a:rPr lang="en-US" altLang="zh-CN" sz="2000" dirty="0">
                <a:latin typeface="Times New Roman" pitchFamily="18" charset="0"/>
              </a:rPr>
              <a:t>b;</a:t>
            </a:r>
          </a:p>
          <a:p>
            <a:pPr algn="just" eaLnBrk="1" hangingPunct="1">
              <a:lnSpc>
                <a:spcPct val="100000"/>
              </a:lnSpc>
              <a:spcBef>
                <a:spcPct val="50000"/>
              </a:spcBef>
              <a:buClrTx/>
              <a:buSzTx/>
              <a:buFontTx/>
              <a:buNone/>
            </a:pPr>
            <a:r>
              <a:rPr lang="en-US" altLang="zh-CN" sz="2000" dirty="0">
                <a:latin typeface="Times New Roman" pitchFamily="18" charset="0"/>
              </a:rPr>
              <a:t>    </a:t>
            </a:r>
            <a:r>
              <a:rPr lang="en-US" altLang="zh-CN" sz="2000" dirty="0" err="1">
                <a:latin typeface="Times New Roman" pitchFamily="18" charset="0"/>
              </a:rPr>
              <a:t>b.size</a:t>
            </a:r>
            <a:r>
              <a:rPr lang="en-US" altLang="zh-CN" sz="2000" dirty="0">
                <a:latin typeface="Times New Roman" pitchFamily="18" charset="0"/>
              </a:rPr>
              <a:t>∶   =</a:t>
            </a:r>
            <a:r>
              <a:rPr lang="en-US" altLang="zh-CN" sz="2000" dirty="0" err="1">
                <a:latin typeface="Times New Roman" pitchFamily="18" charset="0"/>
              </a:rPr>
              <a:t>i.size</a:t>
            </a:r>
            <a:r>
              <a:rPr lang="en-US" altLang="zh-CN" sz="2000" dirty="0">
                <a:latin typeface="Times New Roman" pitchFamily="18" charset="0"/>
              </a:rPr>
              <a:t>;</a:t>
            </a:r>
          </a:p>
          <a:p>
            <a:pPr algn="just" eaLnBrk="1" hangingPunct="1">
              <a:lnSpc>
                <a:spcPct val="100000"/>
              </a:lnSpc>
              <a:spcBef>
                <a:spcPct val="50000"/>
              </a:spcBef>
              <a:buClrTx/>
              <a:buSzTx/>
              <a:buFontTx/>
              <a:buNone/>
            </a:pPr>
            <a:r>
              <a:rPr lang="en-US" altLang="zh-CN" sz="2000" dirty="0">
                <a:latin typeface="Times New Roman" pitchFamily="18" charset="0"/>
              </a:rPr>
              <a:t>    </a:t>
            </a:r>
            <a:r>
              <a:rPr lang="en-US" altLang="zh-CN" sz="2000" dirty="0" err="1">
                <a:latin typeface="Times New Roman" pitchFamily="18" charset="0"/>
              </a:rPr>
              <a:t>b.text</a:t>
            </a:r>
            <a:r>
              <a:rPr lang="en-US" altLang="zh-CN" sz="2000" dirty="0">
                <a:latin typeface="Times New Roman" pitchFamily="18" charset="0"/>
              </a:rPr>
              <a:t>∶   =</a:t>
            </a:r>
            <a:r>
              <a:rPr lang="en-US" altLang="zh-CN" sz="2000" dirty="0" err="1">
                <a:latin typeface="Times New Roman" pitchFamily="18" charset="0"/>
              </a:rPr>
              <a:t>i.text</a:t>
            </a:r>
            <a:r>
              <a:rPr lang="en-US" altLang="zh-CN" sz="2000" dirty="0">
                <a:latin typeface="Times New Roman" pitchFamily="18" charset="0"/>
              </a:rPr>
              <a:t>;</a:t>
            </a:r>
          </a:p>
          <a:p>
            <a:pPr eaLnBrk="1" hangingPunct="1">
              <a:lnSpc>
                <a:spcPct val="100000"/>
              </a:lnSpc>
              <a:spcBef>
                <a:spcPct val="50000"/>
              </a:spcBef>
              <a:buClrTx/>
              <a:buSzTx/>
              <a:buFontTx/>
              <a:buNone/>
            </a:pPr>
            <a:r>
              <a:rPr lang="en-US" altLang="zh-CN" sz="2000" dirty="0">
                <a:latin typeface="Times New Roman" pitchFamily="18" charset="0"/>
              </a:rPr>
              <a:t>  end </a:t>
            </a:r>
          </a:p>
        </p:txBody>
      </p:sp>
      <p:sp>
        <p:nvSpPr>
          <p:cNvPr id="187398" name="AutoShape 1030"/>
          <p:cNvSpPr>
            <a:spLocks/>
          </p:cNvSpPr>
          <p:nvPr/>
        </p:nvSpPr>
        <p:spPr bwMode="auto">
          <a:xfrm>
            <a:off x="3962400" y="5105400"/>
            <a:ext cx="76200" cy="990600"/>
          </a:xfrm>
          <a:prstGeom prst="rightBrace">
            <a:avLst>
              <a:gd name="adj1" fmla="val 10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187399" name="AutoShape 1031">
            <a:hlinkClick r:id="" action="ppaction://hlinkshowjump?jump=firstslide" highlightClick="1"/>
          </p:cNvPr>
          <p:cNvSpPr>
            <a:spLocks noChangeArrowheads="1"/>
          </p:cNvSpPr>
          <p:nvPr/>
        </p:nvSpPr>
        <p:spPr bwMode="auto">
          <a:xfrm>
            <a:off x="8534400" y="6470650"/>
            <a:ext cx="609600" cy="3810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xfrm>
            <a:off x="323528" y="6453336"/>
            <a:ext cx="2289175" cy="30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3E089C2-F071-4140-A456-2CE682168B54}" type="datetime8">
              <a:rPr kumimoji="0" lang="zh-CN" altLang="en-US" sz="1400" smtClean="0"/>
              <a:t>2022年3月16日12时44分</a:t>
            </a:fld>
            <a:endParaRPr kumimoji="0" lang="en-US" altLang="zh-CN" sz="1400" dirty="0" smtClean="0"/>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44036" name="Rectangle 3"/>
          <p:cNvSpPr>
            <a:spLocks noGrp="1" noRot="1" noChangeArrowheads="1"/>
          </p:cNvSpPr>
          <p:nvPr>
            <p:ph type="body" idx="1"/>
          </p:nvPr>
        </p:nvSpPr>
        <p:spPr>
          <a:xfrm>
            <a:off x="251520" y="188640"/>
            <a:ext cx="8613775" cy="6323875"/>
          </a:xfrm>
        </p:spPr>
        <p:txBody>
          <a:bodyPr/>
          <a:lstStyle/>
          <a:p>
            <a:pPr marL="0" lvl="0" indent="0">
              <a:lnSpc>
                <a:spcPct val="110000"/>
              </a:lnSpc>
              <a:spcBef>
                <a:spcPts val="500"/>
              </a:spcBef>
              <a:buClrTx/>
              <a:buSzTx/>
              <a:buNone/>
              <a:defRPr/>
            </a:pPr>
            <a:r>
              <a:rPr kumimoji="1" lang="en-US" altLang="zh-CN" sz="2400" b="1" kern="1200" dirty="0">
                <a:solidFill>
                  <a:srgbClr val="FFFF00"/>
                </a:solidFill>
                <a:latin typeface="宋体" pitchFamily="2" charset="-122"/>
                <a:ea typeface="宋体" pitchFamily="2" charset="-122"/>
              </a:rPr>
              <a:t>5. </a:t>
            </a:r>
            <a:r>
              <a:rPr kumimoji="1" lang="zh-CN" altLang="en-US" sz="2400" b="1" kern="1200" dirty="0">
                <a:solidFill>
                  <a:srgbClr val="FFFF00"/>
                </a:solidFill>
                <a:latin typeface="宋体" pitchFamily="2" charset="-122"/>
                <a:ea typeface="宋体" pitchFamily="2" charset="-122"/>
              </a:rPr>
              <a:t>进程的</a:t>
            </a:r>
            <a:r>
              <a:rPr kumimoji="1" lang="zh-CN" altLang="en-US" sz="2400" b="1" u="sng" kern="1200" dirty="0">
                <a:solidFill>
                  <a:srgbClr val="FFFF00"/>
                </a:solidFill>
                <a:latin typeface="宋体" pitchFamily="2" charset="-122"/>
                <a:ea typeface="宋体" pitchFamily="2" charset="-122"/>
              </a:rPr>
              <a:t>构成</a:t>
            </a:r>
            <a:r>
              <a:rPr kumimoji="1" lang="zh-CN" altLang="en-US" sz="2400" b="1" kern="1200" dirty="0">
                <a:solidFill>
                  <a:srgbClr val="FFFF00"/>
                </a:solidFill>
                <a:latin typeface="宋体" pitchFamily="2" charset="-122"/>
                <a:ea typeface="宋体" pitchFamily="2" charset="-122"/>
              </a:rPr>
              <a:t>    </a:t>
            </a:r>
            <a:r>
              <a:rPr lang="en-US" altLang="zh-CN" sz="2400" b="1"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how</a:t>
            </a:r>
            <a:r>
              <a:rPr lang="zh-CN" altLang="en-US" sz="2400" b="1"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a:t>
            </a:r>
            <a:r>
              <a:rPr lang="en-US" altLang="zh-CN" sz="2400" b="1"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what </a:t>
            </a:r>
            <a:r>
              <a:rPr lang="en-US" altLang="zh-CN" sz="2400"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5</a:t>
            </a:r>
            <a:r>
              <a:rPr lang="en-US" altLang="zh-CN" sz="2400"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宋体"/>
              </a:rPr>
              <a:t> _</a:t>
            </a:r>
            <a:r>
              <a:rPr lang="zh-CN" altLang="en-US" sz="2400"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宋体"/>
              </a:rPr>
              <a:t>构</a:t>
            </a:r>
            <a:r>
              <a:rPr lang="zh-CN" altLang="en-US" sz="2400"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宋体"/>
              </a:rPr>
              <a:t>成</a:t>
            </a:r>
            <a:endParaRPr lang="en-US" altLang="zh-CN" sz="2400" dirty="0" smtClean="0">
              <a:latin typeface="宋体" pitchFamily="2" charset="-122"/>
            </a:endParaRPr>
          </a:p>
          <a:p>
            <a:pPr>
              <a:lnSpc>
                <a:spcPct val="114000"/>
              </a:lnSpc>
              <a:spcBef>
                <a:spcPct val="30000"/>
              </a:spcBef>
              <a:buClrTx/>
              <a:buSzTx/>
              <a:buFont typeface="Wingdings" pitchFamily="2" charset="2"/>
              <a:buChar char="Ø"/>
              <a:defRPr/>
            </a:pPr>
            <a:r>
              <a:rPr kumimoji="1" lang="zh-CN" altLang="en-US" sz="2200" kern="1200" dirty="0">
                <a:solidFill>
                  <a:srgbClr val="FFFF00"/>
                </a:solidFill>
                <a:latin typeface="宋体" pitchFamily="2" charset="-122"/>
              </a:rPr>
              <a:t>进</a:t>
            </a:r>
            <a:r>
              <a:rPr kumimoji="1" lang="zh-CN" altLang="en-US" sz="2200" kern="1200" dirty="0" smtClean="0">
                <a:solidFill>
                  <a:srgbClr val="FFFF00"/>
                </a:solidFill>
                <a:latin typeface="宋体" pitchFamily="2" charset="-122"/>
              </a:rPr>
              <a:t>程</a:t>
            </a:r>
            <a:r>
              <a:rPr kumimoji="1" lang="zh-CN" altLang="en-US" sz="2200" b="1" u="sng" dirty="0">
                <a:solidFill>
                  <a:srgbClr val="FFFF00"/>
                </a:solidFill>
              </a:rPr>
              <a:t>名字</a:t>
            </a:r>
            <a:r>
              <a:rPr kumimoji="1" lang="zh-CN" altLang="en-US" sz="2200" kern="1200" dirty="0" smtClean="0">
                <a:solidFill>
                  <a:srgbClr val="FFFF00"/>
                </a:solidFill>
                <a:latin typeface="宋体" pitchFamily="2" charset="-122"/>
              </a:rPr>
              <a:t>：</a:t>
            </a:r>
            <a:r>
              <a:rPr lang="zh-CN" altLang="en-US" sz="2200" dirty="0" smtClean="0">
                <a:latin typeface="宋体" pitchFamily="2" charset="-122"/>
              </a:rPr>
              <a:t>每个进程都有一个</a:t>
            </a:r>
            <a:r>
              <a:rPr kumimoji="1" lang="zh-CN" altLang="en-US" sz="2200" b="1" kern="1200" dirty="0" smtClean="0">
                <a:solidFill>
                  <a:srgbClr val="FFFF00"/>
                </a:solidFill>
                <a:latin typeface="宋体" pitchFamily="2" charset="-122"/>
              </a:rPr>
              <a:t>进程名字</a:t>
            </a:r>
            <a:r>
              <a:rPr kumimoji="1" lang="en-US" altLang="zh-CN" sz="2200" b="1" kern="1200" baseline="30000" dirty="0" smtClean="0">
                <a:solidFill>
                  <a:srgbClr val="FFFF00"/>
                </a:solidFill>
                <a:latin typeface="宋体" pitchFamily="2" charset="-122"/>
              </a:rPr>
              <a:t>1</a:t>
            </a:r>
            <a:r>
              <a:rPr lang="zh-CN" altLang="en-US" sz="2200" dirty="0" smtClean="0">
                <a:latin typeface="宋体" pitchFamily="2" charset="-122"/>
              </a:rPr>
              <a:t>，通常是被执行的</a:t>
            </a:r>
            <a:r>
              <a:rPr kumimoji="1" lang="zh-CN" altLang="en-US" sz="2200" kern="1200" dirty="0">
                <a:solidFill>
                  <a:srgbClr val="FFFF00"/>
                </a:solidFill>
                <a:latin typeface="宋体" pitchFamily="2" charset="-122"/>
              </a:rPr>
              <a:t>程序名</a:t>
            </a:r>
            <a:r>
              <a:rPr lang="zh-CN" altLang="en-US" sz="2200" dirty="0" smtClean="0">
                <a:latin typeface="宋体" pitchFamily="2" charset="-122"/>
              </a:rPr>
              <a:t>来表示该进程。</a:t>
            </a:r>
            <a:endParaRPr lang="en-US" altLang="zh-CN" sz="2200" dirty="0" smtClean="0">
              <a:latin typeface="宋体" pitchFamily="2" charset="-122"/>
            </a:endParaRPr>
          </a:p>
          <a:p>
            <a:pPr marL="0" indent="0">
              <a:lnSpc>
                <a:spcPct val="114000"/>
              </a:lnSpc>
              <a:spcBef>
                <a:spcPts val="500"/>
              </a:spcBef>
              <a:buClrTx/>
              <a:buSzTx/>
              <a:buNone/>
              <a:defRPr/>
            </a:pPr>
            <a:r>
              <a:rPr lang="en-US" altLang="zh-CN" sz="2200" dirty="0">
                <a:latin typeface="宋体" pitchFamily="2" charset="-122"/>
              </a:rPr>
              <a:t> </a:t>
            </a:r>
            <a:r>
              <a:rPr lang="en-US" altLang="zh-CN" sz="2200" dirty="0" smtClean="0">
                <a:latin typeface="宋体" pitchFamily="2" charset="-122"/>
              </a:rPr>
              <a:t> </a:t>
            </a:r>
            <a:r>
              <a:rPr lang="zh-CN" altLang="en-US" sz="2200" dirty="0" smtClean="0">
                <a:latin typeface="宋体" pitchFamily="2" charset="-122"/>
              </a:rPr>
              <a:t>例如，当运行</a:t>
            </a:r>
            <a:r>
              <a:rPr lang="en-US" altLang="zh-CN" sz="2200" dirty="0" err="1" smtClean="0">
                <a:latin typeface="宋体" pitchFamily="2" charset="-122"/>
              </a:rPr>
              <a:t>linu</a:t>
            </a:r>
            <a:r>
              <a:rPr lang="en-US" altLang="zh-CN" sz="2200" dirty="0" err="1">
                <a:latin typeface="宋体" pitchFamily="2" charset="-122"/>
              </a:rPr>
              <a:t>x</a:t>
            </a:r>
            <a:r>
              <a:rPr lang="zh-CN" altLang="en-US" sz="2200" dirty="0" smtClean="0">
                <a:latin typeface="宋体" pitchFamily="2" charset="-122"/>
              </a:rPr>
              <a:t>的</a:t>
            </a:r>
            <a:r>
              <a:rPr lang="en-US" altLang="zh-CN" sz="2200" b="1" u="sng" dirty="0" smtClean="0">
                <a:latin typeface="宋体" pitchFamily="2" charset="-122"/>
              </a:rPr>
              <a:t>grep</a:t>
            </a:r>
            <a:r>
              <a:rPr lang="zh-CN" altLang="en-US" sz="2200" b="1" u="sng" dirty="0" smtClean="0">
                <a:latin typeface="宋体" pitchFamily="2" charset="-122"/>
              </a:rPr>
              <a:t>命令</a:t>
            </a:r>
            <a:r>
              <a:rPr lang="zh-CN" altLang="en-US" sz="2200" dirty="0" smtClean="0">
                <a:latin typeface="宋体" pitchFamily="2" charset="-122"/>
              </a:rPr>
              <a:t>时，一个名为</a:t>
            </a:r>
            <a:r>
              <a:rPr lang="en-US" altLang="zh-CN" sz="2200" b="1" u="sng" dirty="0" err="1" smtClean="0">
                <a:latin typeface="宋体" pitchFamily="2" charset="-122"/>
              </a:rPr>
              <a:t>grep</a:t>
            </a:r>
            <a:r>
              <a:rPr lang="zh-CN" altLang="en-US" sz="2200" b="1" u="sng" dirty="0" smtClean="0">
                <a:latin typeface="宋体" pitchFamily="2" charset="-122"/>
              </a:rPr>
              <a:t>的进程</a:t>
            </a:r>
            <a:r>
              <a:rPr lang="zh-CN" altLang="en-US" sz="2200" dirty="0" smtClean="0">
                <a:latin typeface="宋体" pitchFamily="2" charset="-122"/>
              </a:rPr>
              <a:t>就诞生了</a:t>
            </a:r>
            <a:r>
              <a:rPr lang="en-US" altLang="zh-CN" sz="2200" dirty="0" smtClean="0">
                <a:latin typeface="宋体" pitchFamily="2" charset="-122"/>
              </a:rPr>
              <a:t>.</a:t>
            </a:r>
          </a:p>
          <a:p>
            <a:pPr marL="0" indent="0">
              <a:lnSpc>
                <a:spcPct val="114000"/>
              </a:lnSpc>
              <a:spcBef>
                <a:spcPts val="500"/>
              </a:spcBef>
              <a:buClrTx/>
              <a:buSzTx/>
              <a:buNone/>
              <a:defRPr/>
            </a:pPr>
            <a:r>
              <a:rPr lang="en-US" altLang="zh-CN" sz="2200" dirty="0">
                <a:latin typeface="宋体" pitchFamily="2" charset="-122"/>
              </a:rPr>
              <a:t> </a:t>
            </a:r>
            <a:r>
              <a:rPr lang="en-US" altLang="zh-CN" sz="2200" dirty="0" smtClean="0">
                <a:latin typeface="宋体" pitchFamily="2" charset="-122"/>
              </a:rPr>
              <a:t> </a:t>
            </a:r>
            <a:r>
              <a:rPr lang="zh-CN" altLang="en-US" sz="2200" dirty="0" smtClean="0">
                <a:latin typeface="宋体" pitchFamily="2" charset="-122"/>
              </a:rPr>
              <a:t>再例，当同时打开两个记事本文档时，</a:t>
            </a:r>
            <a:r>
              <a:rPr lang="zh-CN" altLang="en-US" sz="2200" dirty="0">
                <a:latin typeface="宋体" pitchFamily="2" charset="-122"/>
              </a:rPr>
              <a:t>在</a:t>
            </a:r>
            <a:r>
              <a:rPr lang="zh-CN" altLang="en-US" sz="2200" dirty="0" smtClean="0">
                <a:latin typeface="宋体" pitchFamily="2" charset="-122"/>
              </a:rPr>
              <a:t>任</a:t>
            </a:r>
            <a:r>
              <a:rPr lang="zh-CN" altLang="en-US" sz="2200" dirty="0">
                <a:latin typeface="宋体" pitchFamily="2" charset="-122"/>
              </a:rPr>
              <a:t>务管理</a:t>
            </a:r>
            <a:r>
              <a:rPr lang="zh-CN" altLang="en-US" sz="2200" dirty="0" smtClean="0">
                <a:latin typeface="宋体" pitchFamily="2" charset="-122"/>
              </a:rPr>
              <a:t>器中观察到</a:t>
            </a:r>
            <a:r>
              <a:rPr lang="en-US" altLang="zh-CN" sz="2200" u="sng" dirty="0" smtClean="0">
                <a:latin typeface="宋体" pitchFamily="2" charset="-122"/>
              </a:rPr>
              <a:t>1</a:t>
            </a:r>
            <a:r>
              <a:rPr lang="zh-CN" altLang="en-US" sz="2200" u="sng" dirty="0" smtClean="0">
                <a:latin typeface="宋体" pitchFamily="2" charset="-122"/>
              </a:rPr>
              <a:t>个</a:t>
            </a:r>
            <a:r>
              <a:rPr lang="en-US" altLang="zh-CN" sz="2200" u="sng" dirty="0" smtClean="0">
                <a:latin typeface="宋体" pitchFamily="2" charset="-122"/>
              </a:rPr>
              <a:t>notepad.exe</a:t>
            </a:r>
            <a:r>
              <a:rPr lang="zh-CN" altLang="en-US" sz="2200" u="sng" dirty="0">
                <a:solidFill>
                  <a:schemeClr val="tx2"/>
                </a:solidFill>
                <a:latin typeface="宋体" pitchFamily="2" charset="-122"/>
              </a:rPr>
              <a:t>程</a:t>
            </a:r>
            <a:r>
              <a:rPr lang="zh-CN" altLang="en-US" sz="2200" u="sng" dirty="0" smtClean="0">
                <a:solidFill>
                  <a:schemeClr val="tx2"/>
                </a:solidFill>
                <a:latin typeface="宋体" pitchFamily="2" charset="-122"/>
              </a:rPr>
              <a:t>序</a:t>
            </a:r>
            <a:r>
              <a:rPr lang="zh-CN" altLang="en-US" sz="2200" dirty="0" smtClean="0">
                <a:latin typeface="宋体" pitchFamily="2" charset="-122"/>
              </a:rPr>
              <a:t>产生了</a:t>
            </a:r>
            <a:r>
              <a:rPr lang="zh-CN" altLang="en-US" sz="2200" u="sng" dirty="0" smtClean="0">
                <a:solidFill>
                  <a:schemeClr val="tx2"/>
                </a:solidFill>
                <a:latin typeface="宋体" pitchFamily="2" charset="-122"/>
              </a:rPr>
              <a:t>两个进程</a:t>
            </a:r>
            <a:r>
              <a:rPr lang="zh-CN" altLang="en-US" sz="2200" dirty="0" smtClean="0">
                <a:latin typeface="宋体" pitchFamily="2" charset="-122"/>
              </a:rPr>
              <a:t>，且</a:t>
            </a:r>
            <a:r>
              <a:rPr lang="zh-CN" altLang="en-US" sz="2200" b="1" u="sng" dirty="0" smtClean="0">
                <a:latin typeface="宋体" pitchFamily="2" charset="-122"/>
              </a:rPr>
              <a:t>进程名</a:t>
            </a:r>
            <a:r>
              <a:rPr lang="zh-CN" altLang="en-US" sz="2200" u="sng" dirty="0" smtClean="0">
                <a:latin typeface="宋体" pitchFamily="2" charset="-122"/>
              </a:rPr>
              <a:t>就是</a:t>
            </a:r>
            <a:r>
              <a:rPr lang="zh-CN" altLang="en-US" sz="2200" b="1" u="sng" dirty="0" smtClean="0">
                <a:latin typeface="宋体" pitchFamily="2" charset="-122"/>
              </a:rPr>
              <a:t>程序名</a:t>
            </a:r>
            <a:r>
              <a:rPr lang="zh-CN" altLang="en-US" sz="2200" dirty="0" smtClean="0">
                <a:latin typeface="宋体" pitchFamily="2" charset="-122"/>
              </a:rPr>
              <a:t>。</a:t>
            </a:r>
            <a:endParaRPr kumimoji="1" lang="en-US" altLang="zh-CN" sz="2200" dirty="0" smtClean="0"/>
          </a:p>
          <a:p>
            <a:pPr>
              <a:lnSpc>
                <a:spcPct val="114000"/>
              </a:lnSpc>
              <a:spcBef>
                <a:spcPts val="500"/>
              </a:spcBef>
              <a:buClrTx/>
              <a:buSzTx/>
              <a:buFont typeface="Wingdings" pitchFamily="2" charset="2"/>
              <a:buChar char="Ø"/>
              <a:defRPr/>
            </a:pPr>
            <a:r>
              <a:rPr kumimoji="1" lang="zh-CN" altLang="en-US" sz="2200" kern="1200" dirty="0">
                <a:solidFill>
                  <a:srgbClr val="FFFF00"/>
                </a:solidFill>
                <a:latin typeface="宋体" pitchFamily="2" charset="-122"/>
              </a:rPr>
              <a:t>进程</a:t>
            </a:r>
            <a:r>
              <a:rPr kumimoji="1" lang="zh-CN" altLang="en-US" sz="2200" b="1" u="sng" dirty="0">
                <a:solidFill>
                  <a:srgbClr val="FFFF00"/>
                </a:solidFill>
              </a:rPr>
              <a:t>构成</a:t>
            </a:r>
            <a:r>
              <a:rPr kumimoji="1" lang="en-US" altLang="zh-CN" sz="2200" b="1" kern="1200" baseline="30000" dirty="0" smtClean="0">
                <a:solidFill>
                  <a:srgbClr val="FFFF00"/>
                </a:solidFill>
                <a:latin typeface="宋体" pitchFamily="2" charset="-122"/>
              </a:rPr>
              <a:t>2 </a:t>
            </a:r>
            <a:r>
              <a:rPr kumimoji="1" lang="zh-CN" altLang="en-US" sz="2200" kern="1200" dirty="0" smtClean="0">
                <a:solidFill>
                  <a:srgbClr val="FFFF00"/>
                </a:solidFill>
                <a:latin typeface="宋体" pitchFamily="2" charset="-122"/>
              </a:rPr>
              <a:t>：</a:t>
            </a:r>
            <a:r>
              <a:rPr kumimoji="1" lang="zh-CN" altLang="en-US" sz="2200" b="1" dirty="0" smtClean="0">
                <a:solidFill>
                  <a:srgbClr val="FF0000"/>
                </a:solidFill>
              </a:rPr>
              <a:t>程序代码</a:t>
            </a:r>
            <a:r>
              <a:rPr kumimoji="1" lang="en-US" altLang="zh-CN" sz="2200" b="1" dirty="0" smtClean="0">
                <a:solidFill>
                  <a:srgbClr val="FF0000"/>
                </a:solidFill>
              </a:rPr>
              <a:t>+</a:t>
            </a:r>
            <a:r>
              <a:rPr kumimoji="1" lang="zh-CN" altLang="en-US" sz="2200" b="1" dirty="0" smtClean="0">
                <a:solidFill>
                  <a:srgbClr val="FF0000"/>
                </a:solidFill>
              </a:rPr>
              <a:t>数据</a:t>
            </a:r>
            <a:r>
              <a:rPr kumimoji="1" lang="en-US" altLang="zh-CN" sz="2200" b="1" dirty="0" smtClean="0">
                <a:solidFill>
                  <a:srgbClr val="FF0000"/>
                </a:solidFill>
              </a:rPr>
              <a:t>+</a:t>
            </a:r>
            <a:r>
              <a:rPr kumimoji="1" lang="zh-CN" altLang="en-US" sz="2200" b="1" dirty="0" smtClean="0">
                <a:solidFill>
                  <a:srgbClr val="FF0000"/>
                </a:solidFill>
              </a:rPr>
              <a:t>变量（占用系统内存）</a:t>
            </a:r>
            <a:r>
              <a:rPr kumimoji="1" lang="en-US" altLang="zh-CN" sz="2200" b="1" dirty="0" smtClean="0">
                <a:solidFill>
                  <a:srgbClr val="FF0000"/>
                </a:solidFill>
              </a:rPr>
              <a:t>+</a:t>
            </a:r>
            <a:r>
              <a:rPr kumimoji="1" lang="zh-CN" altLang="en-US" sz="2200" b="1" dirty="0" smtClean="0">
                <a:solidFill>
                  <a:srgbClr val="FF0000"/>
                </a:solidFill>
              </a:rPr>
              <a:t>打开的文件（文件描述符）</a:t>
            </a:r>
            <a:r>
              <a:rPr kumimoji="1" lang="en-US" altLang="zh-CN" sz="2200" b="1" dirty="0" smtClean="0">
                <a:solidFill>
                  <a:srgbClr val="FF0000"/>
                </a:solidFill>
              </a:rPr>
              <a:t>+</a:t>
            </a:r>
            <a:r>
              <a:rPr kumimoji="1" lang="zh-CN" altLang="en-US" sz="2200" b="1" dirty="0" smtClean="0">
                <a:solidFill>
                  <a:srgbClr val="FF0000"/>
                </a:solidFill>
              </a:rPr>
              <a:t>环境</a:t>
            </a:r>
            <a:r>
              <a:rPr kumimoji="1" lang="zh-CN" altLang="en-US" sz="2200" dirty="0" smtClean="0"/>
              <a:t>。</a:t>
            </a:r>
          </a:p>
          <a:p>
            <a:pPr>
              <a:lnSpc>
                <a:spcPct val="114000"/>
              </a:lnSpc>
              <a:spcBef>
                <a:spcPts val="500"/>
              </a:spcBef>
              <a:buClrTx/>
              <a:buSzPct val="50000"/>
              <a:buFont typeface="Wingdings" pitchFamily="2" charset="2"/>
              <a:buChar char="u"/>
              <a:defRPr/>
            </a:pPr>
            <a:r>
              <a:rPr kumimoji="1" lang="zh-CN" altLang="en-US" sz="2200" dirty="0" smtClean="0"/>
              <a:t>早期</a:t>
            </a:r>
            <a:r>
              <a:rPr kumimoji="1" lang="en-US" altLang="zh-CN" sz="2200" dirty="0" smtClean="0"/>
              <a:t>UNIX</a:t>
            </a:r>
            <a:r>
              <a:rPr kumimoji="1" lang="zh-CN" altLang="en-US" sz="2200" dirty="0" smtClean="0"/>
              <a:t>中，将</a:t>
            </a:r>
            <a:r>
              <a:rPr kumimoji="1" lang="zh-CN" altLang="en-US" sz="2200" b="1" u="sng" dirty="0" smtClean="0">
                <a:solidFill>
                  <a:schemeClr val="tx2"/>
                </a:solidFill>
              </a:rPr>
              <a:t>程序</a:t>
            </a:r>
            <a:r>
              <a:rPr kumimoji="1" lang="zh-CN" altLang="en-US" sz="2200" b="1" u="sng" dirty="0" smtClean="0"/>
              <a:t>代码</a:t>
            </a:r>
            <a:r>
              <a:rPr kumimoji="1" lang="en-US" altLang="zh-CN" sz="2200" b="1" u="sng" dirty="0" smtClean="0"/>
              <a:t>+</a:t>
            </a:r>
            <a:r>
              <a:rPr kumimoji="1" lang="zh-CN" altLang="en-US" sz="2200" b="1" u="sng" dirty="0">
                <a:solidFill>
                  <a:schemeClr val="tx2"/>
                </a:solidFill>
              </a:rPr>
              <a:t>数据</a:t>
            </a:r>
            <a:r>
              <a:rPr kumimoji="1" lang="en-US" altLang="zh-CN" sz="2200" b="1" u="sng" dirty="0" smtClean="0"/>
              <a:t>+</a:t>
            </a:r>
            <a:r>
              <a:rPr kumimoji="1" lang="en-US" altLang="zh-CN" sz="2200" b="1" u="sng" dirty="0">
                <a:solidFill>
                  <a:schemeClr val="tx2"/>
                </a:solidFill>
              </a:rPr>
              <a:t>PCB</a:t>
            </a:r>
            <a:r>
              <a:rPr kumimoji="1" lang="zh-CN" altLang="en-US" sz="2200" u="sng" dirty="0" smtClean="0"/>
              <a:t>叫作</a:t>
            </a:r>
            <a:r>
              <a:rPr kumimoji="1" lang="zh-CN" altLang="en-US" sz="2200" b="1" u="sng" kern="1200" dirty="0" smtClean="0">
                <a:solidFill>
                  <a:srgbClr val="ED6FE4"/>
                </a:solidFill>
                <a:latin typeface="宋体" pitchFamily="2" charset="-122"/>
              </a:rPr>
              <a:t>进程映像</a:t>
            </a:r>
            <a:r>
              <a:rPr kumimoji="1" lang="en-US" altLang="zh-CN" sz="2200" b="1" u="sng" kern="1200" dirty="0" smtClean="0">
                <a:solidFill>
                  <a:srgbClr val="FFFF00"/>
                </a:solidFill>
                <a:latin typeface="宋体" pitchFamily="2" charset="-122"/>
              </a:rPr>
              <a:t>/</a:t>
            </a:r>
            <a:r>
              <a:rPr kumimoji="1" lang="zh-CN" altLang="en-US" sz="2200" b="1" u="sng" kern="1200" dirty="0" smtClean="0">
                <a:latin typeface="宋体" pitchFamily="2" charset="-122"/>
              </a:rPr>
              <a:t>图像</a:t>
            </a:r>
            <a:r>
              <a:rPr kumimoji="1" lang="zh-CN" altLang="en-US" sz="2200" dirty="0" smtClean="0"/>
              <a:t>。</a:t>
            </a:r>
            <a:endParaRPr kumimoji="1" lang="en-US" altLang="zh-CN" sz="2200" dirty="0" smtClean="0"/>
          </a:p>
          <a:p>
            <a:pPr marL="0" indent="0">
              <a:lnSpc>
                <a:spcPct val="114000"/>
              </a:lnSpc>
              <a:spcBef>
                <a:spcPts val="500"/>
              </a:spcBef>
              <a:buClrTx/>
              <a:buSzPct val="50000"/>
              <a:buNone/>
              <a:defRPr/>
            </a:pPr>
            <a:r>
              <a:rPr kumimoji="1" lang="en-US" altLang="zh-CN" sz="2200" dirty="0"/>
              <a:t> </a:t>
            </a:r>
            <a:r>
              <a:rPr kumimoji="1" lang="en-US" altLang="zh-CN" sz="2200" dirty="0" smtClean="0"/>
              <a:t>    </a:t>
            </a:r>
            <a:r>
              <a:rPr lang="zh-CN" altLang="en-US" sz="2100" b="1" dirty="0" smtClean="0"/>
              <a:t>是</a:t>
            </a:r>
            <a:r>
              <a:rPr lang="zh-CN" altLang="en-US" sz="2100" b="1" dirty="0"/>
              <a:t>进程执行的</a:t>
            </a:r>
            <a:r>
              <a:rPr lang="zh-CN" altLang="en-US" sz="2100" b="1" u="sng" dirty="0">
                <a:solidFill>
                  <a:schemeClr val="tx2"/>
                </a:solidFill>
              </a:rPr>
              <a:t>上下文环</a:t>
            </a:r>
            <a:r>
              <a:rPr lang="zh-CN" altLang="en-US" sz="2100" b="1" u="sng" dirty="0" smtClean="0">
                <a:solidFill>
                  <a:schemeClr val="tx2"/>
                </a:solidFill>
              </a:rPr>
              <a:t>境</a:t>
            </a:r>
            <a:r>
              <a:rPr lang="zh-CN" altLang="en-US" sz="2100" b="1" dirty="0" smtClean="0">
                <a:solidFill>
                  <a:schemeClr val="tx2"/>
                </a:solidFill>
              </a:rPr>
              <a:t>：</a:t>
            </a:r>
            <a:r>
              <a:rPr lang="zh-CN" altLang="en-US" sz="2100" b="1" dirty="0" smtClean="0"/>
              <a:t>包</a:t>
            </a:r>
            <a:r>
              <a:rPr lang="zh-CN" altLang="en-US" sz="2100" b="1" dirty="0"/>
              <a:t>括处理机中各</a:t>
            </a:r>
            <a:r>
              <a:rPr lang="zh-CN" altLang="en-US" sz="2100" b="1" u="sng" dirty="0"/>
              <a:t>通用寄存器的值</a:t>
            </a:r>
            <a:r>
              <a:rPr lang="zh-CN" altLang="en-US" sz="2100" b="1" dirty="0"/>
              <a:t>，进程的</a:t>
            </a:r>
            <a:r>
              <a:rPr lang="zh-CN" altLang="en-US" sz="2100" b="1" u="sng" dirty="0"/>
              <a:t>内存映像</a:t>
            </a:r>
            <a:r>
              <a:rPr lang="zh-CN" altLang="en-US" sz="2100" b="1" dirty="0"/>
              <a:t>，打开</a:t>
            </a:r>
            <a:r>
              <a:rPr lang="zh-CN" altLang="en-US" sz="2100" b="1" u="sng" dirty="0"/>
              <a:t>文件的状态</a:t>
            </a:r>
            <a:r>
              <a:rPr lang="zh-CN" altLang="en-US" sz="2100" b="1" dirty="0"/>
              <a:t>和进程占</a:t>
            </a:r>
            <a:r>
              <a:rPr lang="zh-CN" altLang="en-US" sz="2100" b="1" dirty="0" smtClean="0"/>
              <a:t>用</a:t>
            </a:r>
            <a:r>
              <a:rPr lang="zh-CN" altLang="en-US" sz="2100" b="1" dirty="0"/>
              <a:t>的</a:t>
            </a:r>
            <a:r>
              <a:rPr lang="zh-CN" altLang="en-US" sz="2100" b="1" u="sng" dirty="0" smtClean="0"/>
              <a:t>资源信</a:t>
            </a:r>
            <a:r>
              <a:rPr lang="zh-CN" altLang="en-US" sz="2100" b="1" u="sng" dirty="0"/>
              <a:t>息</a:t>
            </a:r>
            <a:r>
              <a:rPr lang="zh-CN" altLang="en-US" sz="2100" b="1" dirty="0"/>
              <a:t>等。</a:t>
            </a:r>
            <a:endParaRPr kumimoji="1" lang="zh-CN" altLang="en-US" sz="2100" b="1" dirty="0" smtClean="0"/>
          </a:p>
          <a:p>
            <a:pPr>
              <a:lnSpc>
                <a:spcPct val="120000"/>
              </a:lnSpc>
              <a:spcBef>
                <a:spcPct val="30000"/>
              </a:spcBef>
              <a:buClrTx/>
              <a:buSzPct val="50000"/>
              <a:buFont typeface="Wingdings" pitchFamily="2" charset="2"/>
              <a:buChar char="u"/>
              <a:defRPr/>
            </a:pPr>
            <a:r>
              <a:rPr kumimoji="1" lang="zh-CN" altLang="en-US" sz="2200" kern="1200" dirty="0" smtClean="0">
                <a:solidFill>
                  <a:srgbClr val="FFFF00"/>
                </a:solidFill>
                <a:latin typeface="宋体" pitchFamily="2" charset="-122"/>
              </a:rPr>
              <a:t>进程的部分</a:t>
            </a:r>
            <a:r>
              <a:rPr kumimoji="1" lang="zh-CN" altLang="en-US" sz="2200" b="1" u="sng" kern="1200" dirty="0" smtClean="0">
                <a:solidFill>
                  <a:srgbClr val="FFFF00"/>
                </a:solidFill>
                <a:latin typeface="宋体" pitchFamily="2" charset="-122"/>
              </a:rPr>
              <a:t>属性</a:t>
            </a:r>
            <a:r>
              <a:rPr kumimoji="1" lang="en-US" altLang="zh-CN" sz="2200" b="1" kern="1200" baseline="30000" dirty="0" smtClean="0">
                <a:solidFill>
                  <a:srgbClr val="FFFF00"/>
                </a:solidFill>
                <a:latin typeface="宋体" pitchFamily="2" charset="-122"/>
              </a:rPr>
              <a:t>3</a:t>
            </a:r>
            <a:r>
              <a:rPr kumimoji="1" lang="zh-CN" altLang="en-US" sz="2200" dirty="0" smtClean="0"/>
              <a:t>保存在</a:t>
            </a:r>
            <a:r>
              <a:rPr kumimoji="1" lang="en-US" altLang="zh-CN" sz="2200" dirty="0" smtClean="0"/>
              <a:t>(1)</a:t>
            </a:r>
            <a:r>
              <a:rPr kumimoji="1" lang="zh-CN" altLang="en-US" sz="2200" b="1" u="sng" dirty="0">
                <a:solidFill>
                  <a:srgbClr val="FF0000"/>
                </a:solidFill>
              </a:rPr>
              <a:t>进程表</a:t>
            </a:r>
            <a:r>
              <a:rPr kumimoji="1" lang="zh-CN" altLang="en-US" sz="2200" dirty="0"/>
              <a:t>中</a:t>
            </a:r>
            <a:r>
              <a:rPr kumimoji="1" lang="en-US" altLang="zh-CN" sz="2200" b="1" kern="1200" baseline="30000" dirty="0" smtClean="0">
                <a:solidFill>
                  <a:srgbClr val="FFFF00"/>
                </a:solidFill>
                <a:latin typeface="宋体" pitchFamily="2" charset="-122"/>
              </a:rPr>
              <a:t>3_1</a:t>
            </a:r>
            <a:r>
              <a:rPr kumimoji="1" lang="zh-CN" altLang="en-US" sz="2200" dirty="0" smtClean="0"/>
              <a:t>（是个结构，叫</a:t>
            </a:r>
            <a:r>
              <a:rPr kumimoji="1" lang="en-US" altLang="zh-CN" sz="2200" b="1" u="sng" dirty="0">
                <a:solidFill>
                  <a:srgbClr val="FF0000"/>
                </a:solidFill>
              </a:rPr>
              <a:t>PCB</a:t>
            </a:r>
            <a:r>
              <a:rPr kumimoji="1" lang="zh-CN" altLang="en-US" sz="2200" b="1" dirty="0" smtClean="0"/>
              <a:t>或</a:t>
            </a:r>
            <a:r>
              <a:rPr kumimoji="1" lang="zh-CN" altLang="en-US" sz="2200" b="1" u="sng" dirty="0">
                <a:solidFill>
                  <a:srgbClr val="FF0000"/>
                </a:solidFill>
              </a:rPr>
              <a:t>进程控制块</a:t>
            </a:r>
            <a:r>
              <a:rPr kumimoji="1" lang="en-US" altLang="zh-CN" sz="2200" b="1" kern="1200" baseline="30000" dirty="0" smtClean="0">
                <a:solidFill>
                  <a:srgbClr val="FFFF00"/>
                </a:solidFill>
                <a:latin typeface="宋体" pitchFamily="2" charset="-122"/>
              </a:rPr>
              <a:t>3_1 </a:t>
            </a:r>
            <a:r>
              <a:rPr kumimoji="1" lang="zh-CN" altLang="en-US" sz="2200" dirty="0" smtClean="0"/>
              <a:t>），</a:t>
            </a:r>
            <a:r>
              <a:rPr kumimoji="1" lang="en-US" altLang="zh-CN" sz="2200" dirty="0" smtClean="0"/>
              <a:t>(2)PCB</a:t>
            </a:r>
            <a:r>
              <a:rPr kumimoji="1" lang="zh-CN" altLang="en-US" sz="2200" dirty="0" smtClean="0"/>
              <a:t>保存在</a:t>
            </a:r>
            <a:r>
              <a:rPr kumimoji="1" lang="zh-CN" altLang="en-US" sz="2200" b="1" u="sng" dirty="0">
                <a:solidFill>
                  <a:srgbClr val="FF0000"/>
                </a:solidFill>
              </a:rPr>
              <a:t>内存</a:t>
            </a:r>
            <a:r>
              <a:rPr kumimoji="1" lang="zh-CN" altLang="en-US" sz="2200" dirty="0"/>
              <a:t>中</a:t>
            </a:r>
            <a:r>
              <a:rPr kumimoji="1" lang="en-US" altLang="zh-CN" sz="2200" b="1" kern="1200" baseline="30000" dirty="0" smtClean="0">
                <a:solidFill>
                  <a:srgbClr val="FFFF00"/>
                </a:solidFill>
                <a:latin typeface="宋体" pitchFamily="2" charset="-122"/>
              </a:rPr>
              <a:t>3_2</a:t>
            </a:r>
            <a:r>
              <a:rPr kumimoji="1" lang="zh-CN" altLang="en-US" sz="2200" dirty="0" smtClean="0"/>
              <a:t>，</a:t>
            </a:r>
            <a:r>
              <a:rPr kumimoji="1" lang="en-US" altLang="zh-CN" sz="2200" dirty="0" smtClean="0"/>
              <a:t>(3)</a:t>
            </a:r>
            <a:r>
              <a:rPr kumimoji="1" lang="zh-CN" altLang="en-US" sz="2200" dirty="0" smtClean="0"/>
              <a:t>并且</a:t>
            </a:r>
            <a:r>
              <a:rPr kumimoji="1" lang="zh-CN" altLang="en-US" sz="2200" u="sng" dirty="0" smtClean="0"/>
              <a:t>由</a:t>
            </a:r>
            <a:r>
              <a:rPr kumimoji="1" lang="zh-CN" altLang="en-US" sz="2200" b="1" u="sng" dirty="0">
                <a:solidFill>
                  <a:srgbClr val="FF0000"/>
                </a:solidFill>
              </a:rPr>
              <a:t>内核管理</a:t>
            </a:r>
            <a:r>
              <a:rPr kumimoji="1" lang="en-US" altLang="zh-CN" sz="2200" b="1" u="sng" kern="1200" baseline="30000" dirty="0">
                <a:solidFill>
                  <a:srgbClr val="FFFF00"/>
                </a:solidFill>
                <a:latin typeface="宋体" pitchFamily="2" charset="-122"/>
              </a:rPr>
              <a:t>3_3</a:t>
            </a:r>
            <a:r>
              <a:rPr kumimoji="1" lang="zh-CN" altLang="en-US" sz="2200" dirty="0" smtClean="0"/>
              <a:t>。</a:t>
            </a:r>
            <a:r>
              <a:rPr kumimoji="1" lang="en-US" altLang="zh-CN" sz="2200" dirty="0" smtClean="0"/>
              <a:t>PCB</a:t>
            </a:r>
            <a:r>
              <a:rPr kumimoji="1" lang="zh-CN" altLang="en-US" sz="2200" dirty="0" smtClean="0"/>
              <a:t>中包括：</a:t>
            </a:r>
            <a:r>
              <a:rPr kumimoji="1" lang="zh-CN" altLang="en-US" sz="2200" i="1" dirty="0" smtClean="0"/>
              <a:t>进程标识符</a:t>
            </a:r>
            <a:r>
              <a:rPr kumimoji="1" lang="en-US" altLang="zh-CN" sz="2200" i="1" dirty="0" smtClean="0">
                <a:solidFill>
                  <a:srgbClr val="FFFF00"/>
                </a:solidFill>
              </a:rPr>
              <a:t>PID</a:t>
            </a:r>
            <a:r>
              <a:rPr kumimoji="1" lang="zh-CN" altLang="en-US" sz="2200" i="1" dirty="0" smtClean="0"/>
              <a:t>、用户标识符</a:t>
            </a:r>
            <a:r>
              <a:rPr kumimoji="1" lang="en-US" altLang="zh-CN" sz="2200" i="1" dirty="0">
                <a:solidFill>
                  <a:srgbClr val="FFFF00"/>
                </a:solidFill>
              </a:rPr>
              <a:t>UID</a:t>
            </a:r>
            <a:r>
              <a:rPr kumimoji="1" lang="zh-CN" altLang="en-US" sz="2200" i="1" dirty="0" smtClean="0"/>
              <a:t>、</a:t>
            </a:r>
            <a:r>
              <a:rPr kumimoji="1" lang="zh-CN" altLang="en-US" sz="2200" i="1" dirty="0">
                <a:solidFill>
                  <a:srgbClr val="FFFF00"/>
                </a:solidFill>
              </a:rPr>
              <a:t>优先级</a:t>
            </a:r>
            <a:r>
              <a:rPr kumimoji="1" lang="zh-CN" altLang="en-US" sz="2200" i="1" dirty="0" smtClean="0"/>
              <a:t>、</a:t>
            </a:r>
            <a:r>
              <a:rPr kumimoji="1" lang="zh-CN" altLang="en-US" sz="2200" i="1" dirty="0">
                <a:solidFill>
                  <a:srgbClr val="FFFF00"/>
                </a:solidFill>
              </a:rPr>
              <a:t>运行时间</a:t>
            </a:r>
            <a:r>
              <a:rPr kumimoji="1" lang="zh-CN" altLang="en-US" sz="2200" i="1" dirty="0" smtClean="0"/>
              <a:t>、</a:t>
            </a:r>
            <a:r>
              <a:rPr kumimoji="1" lang="zh-CN" altLang="en-US" sz="2200" i="1" dirty="0">
                <a:solidFill>
                  <a:srgbClr val="FFFF00"/>
                </a:solidFill>
              </a:rPr>
              <a:t>状态</a:t>
            </a:r>
            <a:r>
              <a:rPr kumimoji="1" lang="zh-CN" altLang="en-US" sz="2200" i="1" dirty="0" smtClean="0"/>
              <a:t>等</a:t>
            </a:r>
            <a:r>
              <a:rPr kumimoji="1" lang="zh-CN" altLang="en-US" sz="2200" dirty="0" smtClean="0"/>
              <a:t>进程属性（</a:t>
            </a:r>
            <a:r>
              <a:rPr kumimoji="1" lang="en-US" altLang="zh-CN" sz="2200" dirty="0" smtClean="0"/>
              <a:t>Windows</a:t>
            </a:r>
            <a:r>
              <a:rPr kumimoji="1" lang="zh-CN" altLang="en-US" sz="2200" dirty="0" smtClean="0"/>
              <a:t>的</a:t>
            </a:r>
            <a:r>
              <a:rPr kumimoji="1" lang="zh-CN" altLang="en-US" sz="2200" b="1" dirty="0" smtClean="0"/>
              <a:t>任务管理器</a:t>
            </a:r>
            <a:r>
              <a:rPr kumimoji="1" lang="zh-CN" altLang="en-US" sz="2200" dirty="0" smtClean="0"/>
              <a:t>）。</a:t>
            </a:r>
          </a:p>
        </p:txBody>
      </p:sp>
      <p:sp>
        <p:nvSpPr>
          <p:cNvPr id="4" name="下弧形箭头 3"/>
          <p:cNvSpPr/>
          <p:nvPr/>
        </p:nvSpPr>
        <p:spPr bwMode="auto">
          <a:xfrm>
            <a:off x="5226378" y="1052736"/>
            <a:ext cx="2946022" cy="216024"/>
          </a:xfrm>
          <a:prstGeom prst="curvedUpArrow">
            <a:avLst/>
          </a:prstGeom>
          <a:solidFill>
            <a:srgbClr val="FFC000"/>
          </a:solidFill>
          <a:ln w="952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12" name="直接箭头连接符 11"/>
          <p:cNvCxnSpPr/>
          <p:nvPr/>
        </p:nvCxnSpPr>
        <p:spPr bwMode="auto">
          <a:xfrm flipH="1">
            <a:off x="2195736" y="5301208"/>
            <a:ext cx="5040561" cy="648072"/>
          </a:xfrm>
          <a:prstGeom prst="straightConnector1">
            <a:avLst/>
          </a:prstGeom>
          <a:noFill/>
          <a:ln w="19050" cap="flat" cmpd="sng" algn="ctr">
            <a:solidFill>
              <a:srgbClr val="FFCC66"/>
            </a:solidFill>
            <a:prstDash val="solid"/>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EC2A44B-6F35-4F88-BF3F-1247FF4B5FE0}" type="datetime8">
              <a:rPr kumimoji="0" lang="zh-CN" altLang="en-US" sz="1400" smtClean="0"/>
              <a:t>2022年3月16日12时44分</a:t>
            </a:fld>
            <a:endParaRPr kumimoji="0" lang="en-US" altLang="zh-CN" sz="1400" smtClean="0"/>
          </a:p>
        </p:txBody>
      </p:sp>
      <p:sp>
        <p:nvSpPr>
          <p:cNvPr id="188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8420" name="Rectangle 2"/>
          <p:cNvSpPr>
            <a:spLocks noGrp="1" noRot="1" noChangeArrowheads="1"/>
          </p:cNvSpPr>
          <p:nvPr>
            <p:ph type="title"/>
          </p:nvPr>
        </p:nvSpPr>
        <p:spPr>
          <a:xfrm>
            <a:off x="323850" y="260350"/>
            <a:ext cx="8540750" cy="823913"/>
          </a:xfrm>
        </p:spPr>
        <p:txBody>
          <a:bodyPr/>
          <a:lstStyle/>
          <a:p>
            <a:r>
              <a:rPr lang="en-US" altLang="zh-CN" sz="3500" dirty="0" smtClean="0"/>
              <a:t>Linux</a:t>
            </a:r>
            <a:r>
              <a:rPr lang="zh-CN" altLang="en-US" sz="3500" dirty="0" smtClean="0"/>
              <a:t>下共享内存问题 </a:t>
            </a:r>
            <a:r>
              <a:rPr lang="en-US" altLang="zh-CN" sz="3500" dirty="0" smtClean="0"/>
              <a:t>chapter14 </a:t>
            </a:r>
            <a:r>
              <a:rPr lang="zh-CN" altLang="en-US" sz="3500" dirty="0" smtClean="0"/>
              <a:t>（</a:t>
            </a:r>
            <a:r>
              <a:rPr lang="en-US" altLang="zh-CN" sz="3500" dirty="0" smtClean="0"/>
              <a:t>+</a:t>
            </a:r>
            <a:r>
              <a:rPr lang="zh-CN" altLang="en-US" sz="3500" dirty="0" smtClean="0"/>
              <a:t>快）</a:t>
            </a:r>
            <a:endParaRPr lang="en-US" altLang="zh-CN" sz="3500" dirty="0" smtClean="0"/>
          </a:p>
        </p:txBody>
      </p:sp>
      <p:sp>
        <p:nvSpPr>
          <p:cNvPr id="188421" name="Rectangle 3"/>
          <p:cNvSpPr>
            <a:spLocks noGrp="1" noRot="1" noChangeArrowheads="1"/>
          </p:cNvSpPr>
          <p:nvPr>
            <p:ph type="body" idx="1"/>
          </p:nvPr>
        </p:nvSpPr>
        <p:spPr>
          <a:xfrm>
            <a:off x="323528" y="1052736"/>
            <a:ext cx="8540750" cy="4498975"/>
          </a:xfrm>
        </p:spPr>
        <p:txBody>
          <a:bodyPr/>
          <a:lstStyle/>
          <a:p>
            <a:pPr marL="357188" indent="-357188">
              <a:lnSpc>
                <a:spcPct val="120000"/>
              </a:lnSpc>
              <a:spcBef>
                <a:spcPts val="368"/>
              </a:spcBef>
              <a:buSzPct val="85000"/>
              <a:buFont typeface="Wingdings" pitchFamily="2" charset="2"/>
              <a:buAutoNum type="arabicPeriod"/>
              <a:tabLst>
                <a:tab pos="263525" algn="l"/>
              </a:tabLst>
            </a:pPr>
            <a:r>
              <a:rPr lang="zh-CN" altLang="en-US" sz="2800" dirty="0" smtClean="0"/>
              <a:t>它允许</a:t>
            </a:r>
            <a:r>
              <a:rPr lang="zh-CN" altLang="en-US" sz="2800" dirty="0" smtClean="0">
                <a:solidFill>
                  <a:schemeClr val="tx2"/>
                </a:solidFill>
              </a:rPr>
              <a:t>两个</a:t>
            </a:r>
            <a:r>
              <a:rPr lang="zh-CN" altLang="en-US" sz="2800" b="1" u="sng" dirty="0" smtClean="0">
                <a:solidFill>
                  <a:schemeClr val="tx2"/>
                </a:solidFill>
              </a:rPr>
              <a:t>不相关</a:t>
            </a:r>
            <a:r>
              <a:rPr lang="zh-CN" altLang="en-US" sz="2800" dirty="0" smtClean="0">
                <a:solidFill>
                  <a:schemeClr val="tx2"/>
                </a:solidFill>
              </a:rPr>
              <a:t>的进程</a:t>
            </a:r>
            <a:r>
              <a:rPr lang="zh-CN" altLang="en-US" sz="2800" baseline="30000" dirty="0" smtClean="0"/>
              <a:t>对比</a:t>
            </a:r>
            <a:r>
              <a:rPr lang="zh-CN" altLang="en-US" sz="2800" b="1" baseline="30000" dirty="0" smtClean="0">
                <a:solidFill>
                  <a:schemeClr val="tx2"/>
                </a:solidFill>
              </a:rPr>
              <a:t>管道方式</a:t>
            </a:r>
            <a:r>
              <a:rPr lang="zh-CN" altLang="en-US" sz="2800" dirty="0" smtClean="0"/>
              <a:t>访问同一个逻辑内存，共享的内存通常为同一段物理内存</a:t>
            </a:r>
            <a:r>
              <a:rPr lang="zh-CN" altLang="en-US" dirty="0" smtClean="0"/>
              <a:t>。</a:t>
            </a:r>
          </a:p>
          <a:p>
            <a:pPr marL="357188" indent="-357188">
              <a:lnSpc>
                <a:spcPct val="120000"/>
              </a:lnSpc>
              <a:spcBef>
                <a:spcPts val="368"/>
              </a:spcBef>
              <a:buSzPct val="85000"/>
              <a:buFont typeface="Wingdings" pitchFamily="2" charset="2"/>
              <a:buAutoNum type="arabicPeriod"/>
              <a:tabLst>
                <a:tab pos="263525" algn="l"/>
              </a:tabLst>
            </a:pPr>
            <a:r>
              <a:rPr lang="zh-CN" altLang="en-US" sz="2800" dirty="0" smtClean="0"/>
              <a:t>它是两个进程之间</a:t>
            </a:r>
            <a:r>
              <a:rPr lang="zh-CN" altLang="en-US" sz="2800" b="1" u="sng" dirty="0">
                <a:solidFill>
                  <a:schemeClr val="tx2"/>
                </a:solidFill>
              </a:rPr>
              <a:t>共享</a:t>
            </a:r>
            <a:r>
              <a:rPr lang="zh-CN" altLang="en-US" sz="2800" b="1" u="sng" dirty="0" smtClean="0"/>
              <a:t>和</a:t>
            </a:r>
            <a:r>
              <a:rPr lang="zh-CN" altLang="en-US" sz="2800" b="1" u="sng" dirty="0">
                <a:solidFill>
                  <a:schemeClr val="tx2"/>
                </a:solidFill>
              </a:rPr>
              <a:t>传递数据</a:t>
            </a:r>
            <a:r>
              <a:rPr lang="zh-CN" altLang="en-US" sz="2800" dirty="0" smtClean="0"/>
              <a:t>的有效方式。</a:t>
            </a:r>
          </a:p>
          <a:p>
            <a:pPr marL="357188" indent="-357188">
              <a:lnSpc>
                <a:spcPct val="120000"/>
              </a:lnSpc>
              <a:spcBef>
                <a:spcPts val="368"/>
              </a:spcBef>
              <a:buSzPct val="85000"/>
              <a:buFont typeface="Wingdings" pitchFamily="2" charset="2"/>
              <a:buAutoNum type="arabicPeriod"/>
              <a:tabLst>
                <a:tab pos="263525" algn="l"/>
              </a:tabLst>
            </a:pPr>
            <a:r>
              <a:rPr lang="zh-CN" altLang="en-US" sz="2800" dirty="0" smtClean="0"/>
              <a:t>它</a:t>
            </a:r>
            <a:r>
              <a:rPr lang="zh-CN" altLang="en-US" sz="2800" u="sng" dirty="0" smtClean="0">
                <a:solidFill>
                  <a:schemeClr val="tx2"/>
                </a:solidFill>
              </a:rPr>
              <a:t>未提供同步机制</a:t>
            </a:r>
            <a:r>
              <a:rPr lang="zh-CN" altLang="en-US" sz="2800" dirty="0" smtClean="0"/>
              <a:t>，通常用共享内存来提供对大块内存区域的访问，用</a:t>
            </a:r>
            <a:r>
              <a:rPr lang="zh-CN" altLang="en-US" sz="2800" dirty="0" smtClean="0">
                <a:solidFill>
                  <a:schemeClr val="tx2"/>
                </a:solidFill>
              </a:rPr>
              <a:t>传递消息来</a:t>
            </a:r>
            <a:r>
              <a:rPr lang="zh-CN" altLang="en-US" sz="2800" b="1" u="sng" dirty="0" smtClean="0">
                <a:solidFill>
                  <a:schemeClr val="tx2"/>
                </a:solidFill>
              </a:rPr>
              <a:t>同步</a:t>
            </a:r>
            <a:r>
              <a:rPr lang="zh-CN" altLang="en-US" sz="2800" dirty="0" smtClean="0"/>
              <a:t>对该内存的访问，必须由</a:t>
            </a:r>
            <a:r>
              <a:rPr lang="zh-CN" altLang="en-US" sz="2800" b="1" u="sng" dirty="0" smtClean="0">
                <a:solidFill>
                  <a:srgbClr val="FF0000"/>
                </a:solidFill>
              </a:rPr>
              <a:t>程序员负责</a:t>
            </a:r>
            <a:r>
              <a:rPr lang="zh-CN" altLang="en-US" sz="2800" u="sng" dirty="0" smtClean="0"/>
              <a:t>对它访问的同步</a:t>
            </a:r>
            <a:r>
              <a:rPr lang="zh-CN" altLang="en-US" sz="2800" dirty="0" smtClean="0"/>
              <a:t>。</a:t>
            </a:r>
          </a:p>
          <a:p>
            <a:pPr marL="357188" indent="-357188">
              <a:lnSpc>
                <a:spcPct val="120000"/>
              </a:lnSpc>
              <a:spcBef>
                <a:spcPts val="368"/>
              </a:spcBef>
              <a:buSzPct val="85000"/>
              <a:buFont typeface="Wingdings" pitchFamily="2" charset="2"/>
              <a:buAutoNum type="arabicPeriod"/>
              <a:tabLst>
                <a:tab pos="263525" algn="l"/>
              </a:tabLst>
            </a:pPr>
            <a:r>
              <a:rPr lang="zh-CN" altLang="en-US" sz="2800" dirty="0" smtClean="0"/>
              <a:t>共享内存是由</a:t>
            </a:r>
            <a:r>
              <a:rPr lang="en-US" altLang="zh-CN" sz="2800" dirty="0" smtClean="0"/>
              <a:t>IPC</a:t>
            </a:r>
            <a:r>
              <a:rPr lang="zh-CN" altLang="en-US" sz="2800" dirty="0" smtClean="0"/>
              <a:t>为进程创建的一个特殊的地址范围，它</a:t>
            </a:r>
            <a:r>
              <a:rPr lang="zh-CN" altLang="en-US" sz="2800" dirty="0" smtClean="0">
                <a:solidFill>
                  <a:schemeClr val="tx2"/>
                </a:solidFill>
              </a:rPr>
              <a:t>出现在</a:t>
            </a:r>
            <a:r>
              <a:rPr lang="zh-CN" altLang="en-US" sz="2800" u="sng" dirty="0" smtClean="0">
                <a:solidFill>
                  <a:schemeClr val="tx2"/>
                </a:solidFill>
              </a:rPr>
              <a:t>本进程</a:t>
            </a:r>
            <a:r>
              <a:rPr lang="zh-CN" altLang="en-US" sz="2800" dirty="0" smtClean="0">
                <a:solidFill>
                  <a:schemeClr val="tx2"/>
                </a:solidFill>
              </a:rPr>
              <a:t>的地址空间中</a:t>
            </a:r>
            <a:r>
              <a:rPr lang="zh-CN" altLang="en-US" sz="2800" dirty="0" smtClean="0"/>
              <a:t>；</a:t>
            </a:r>
            <a:r>
              <a:rPr lang="zh-CN" altLang="en-US" sz="2800" b="1" dirty="0" smtClean="0">
                <a:solidFill>
                  <a:srgbClr val="FF0000"/>
                </a:solidFill>
              </a:rPr>
              <a:t>其它进程</a:t>
            </a:r>
            <a:r>
              <a:rPr lang="zh-CN" altLang="en-US" sz="2800" u="sng" dirty="0" smtClean="0">
                <a:solidFill>
                  <a:schemeClr val="tx2"/>
                </a:solidFill>
              </a:rPr>
              <a:t>可以将它连接到自己的地址空间中</a:t>
            </a:r>
            <a:r>
              <a:rPr lang="zh-CN" altLang="en-US" sz="2800" dirty="0" smtClean="0"/>
              <a:t>；</a:t>
            </a:r>
            <a:r>
              <a:rPr lang="zh-CN" altLang="en-US" sz="2800" u="sng" dirty="0" smtClean="0"/>
              <a:t>当一个进程向共享内存写入数据后，其它共享此内存的进程也能看到</a:t>
            </a:r>
            <a:r>
              <a:rPr lang="zh-CN" altLang="en-US" sz="2800" dirty="0" smtClean="0"/>
              <a:t>。</a:t>
            </a:r>
          </a:p>
        </p:txBody>
      </p:sp>
      <p:cxnSp>
        <p:nvCxnSpPr>
          <p:cNvPr id="6" name="直接箭头连接符 5"/>
          <p:cNvCxnSpPr/>
          <p:nvPr/>
        </p:nvCxnSpPr>
        <p:spPr bwMode="auto">
          <a:xfrm>
            <a:off x="3623855" y="3068960"/>
            <a:ext cx="2100273" cy="432048"/>
          </a:xfrm>
          <a:prstGeom prst="straightConnector1">
            <a:avLst/>
          </a:prstGeom>
          <a:noFill/>
          <a:ln w="28575" cap="flat" cmpd="sng" algn="ctr">
            <a:solidFill>
              <a:schemeClr val="tx2"/>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A37C49E-E744-49F4-A203-33D98A930B27}" type="datetime8">
              <a:rPr kumimoji="0" lang="zh-CN" altLang="en-US" sz="1400" smtClean="0"/>
              <a:t>2022年3月16日12时44分</a:t>
            </a:fld>
            <a:endParaRPr kumimoji="0" lang="en-US" altLang="zh-CN" sz="1400" smtClean="0"/>
          </a:p>
        </p:txBody>
      </p:sp>
      <p:sp>
        <p:nvSpPr>
          <p:cNvPr id="189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89444" name="Rectangle 2"/>
          <p:cNvSpPr>
            <a:spLocks noGrp="1" noRot="1" noChangeArrowheads="1"/>
          </p:cNvSpPr>
          <p:nvPr>
            <p:ph type="title"/>
          </p:nvPr>
        </p:nvSpPr>
        <p:spPr>
          <a:xfrm>
            <a:off x="603250" y="5949950"/>
            <a:ext cx="8540750" cy="287338"/>
          </a:xfrm>
        </p:spPr>
        <p:txBody>
          <a:bodyPr/>
          <a:lstStyle/>
          <a:p>
            <a:r>
              <a:rPr lang="zh-CN" altLang="en-US" sz="2000" smtClean="0"/>
              <a:t>共享内存的工作情况</a:t>
            </a:r>
          </a:p>
        </p:txBody>
      </p:sp>
      <p:pic>
        <p:nvPicPr>
          <p:cNvPr id="189445"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03350" y="692150"/>
            <a:ext cx="6624638" cy="5257800"/>
          </a:xfrm>
          <a:noFill/>
        </p:spPr>
      </p:pic>
      <p:sp>
        <p:nvSpPr>
          <p:cNvPr id="2" name="椭圆 1"/>
          <p:cNvSpPr/>
          <p:nvPr/>
        </p:nvSpPr>
        <p:spPr bwMode="auto">
          <a:xfrm>
            <a:off x="3923928" y="4653136"/>
            <a:ext cx="1584176" cy="432048"/>
          </a:xfrm>
          <a:prstGeom prst="ellipse">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D9672AF-BB74-4823-88BB-CF24A96FF9E3}" type="datetime8">
              <a:rPr kumimoji="0" lang="zh-CN" altLang="en-US" sz="1400" smtClean="0"/>
              <a:t>2022年3月16日12时44分</a:t>
            </a:fld>
            <a:endParaRPr kumimoji="0" lang="en-US" altLang="zh-CN" sz="1400" smtClean="0"/>
          </a:p>
        </p:txBody>
      </p:sp>
      <p:sp>
        <p:nvSpPr>
          <p:cNvPr id="190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0468" name="Rectangle 2"/>
          <p:cNvSpPr>
            <a:spLocks noGrp="1" noRot="1" noChangeArrowheads="1"/>
          </p:cNvSpPr>
          <p:nvPr>
            <p:ph type="title"/>
          </p:nvPr>
        </p:nvSpPr>
        <p:spPr>
          <a:xfrm>
            <a:off x="323850" y="404813"/>
            <a:ext cx="8540750" cy="679450"/>
          </a:xfrm>
        </p:spPr>
        <p:txBody>
          <a:bodyPr/>
          <a:lstStyle/>
          <a:p>
            <a:r>
              <a:rPr lang="zh-CN" altLang="en-US" sz="3600" smtClean="0"/>
              <a:t>共享内存使用的函数</a:t>
            </a:r>
          </a:p>
        </p:txBody>
      </p:sp>
      <p:sp>
        <p:nvSpPr>
          <p:cNvPr id="190469" name="Rectangle 3"/>
          <p:cNvSpPr>
            <a:spLocks noGrp="1" noRot="1" noChangeArrowheads="1"/>
          </p:cNvSpPr>
          <p:nvPr>
            <p:ph type="body" idx="1"/>
          </p:nvPr>
        </p:nvSpPr>
        <p:spPr>
          <a:xfrm>
            <a:off x="301625" y="1125538"/>
            <a:ext cx="8540750" cy="4973637"/>
          </a:xfrm>
        </p:spPr>
        <p:txBody>
          <a:bodyPr/>
          <a:lstStyle/>
          <a:p>
            <a:pPr marL="0" indent="0">
              <a:buFont typeface="Wingdings" pitchFamily="2" charset="2"/>
              <a:buNone/>
            </a:pPr>
            <a:r>
              <a:rPr lang="en-US" altLang="zh-CN" sz="2800" b="1" dirty="0" smtClean="0">
                <a:latin typeface="Times New Roman" pitchFamily="18" charset="0"/>
              </a:rPr>
              <a:t>#include &lt;sys/</a:t>
            </a:r>
            <a:r>
              <a:rPr lang="en-US" altLang="zh-CN" sz="2800" b="1" dirty="0" err="1" smtClean="0">
                <a:latin typeface="Times New Roman" pitchFamily="18" charset="0"/>
              </a:rPr>
              <a:t>shm.h</a:t>
            </a:r>
            <a:r>
              <a:rPr lang="en-US" altLang="zh-CN" sz="2800" b="1" dirty="0" smtClean="0">
                <a:latin typeface="Times New Roman" pitchFamily="18" charset="0"/>
              </a:rPr>
              <a:t>&gt;</a:t>
            </a:r>
          </a:p>
          <a:p>
            <a:pPr marL="0" indent="0">
              <a:buFont typeface="Wingdings" pitchFamily="2" charset="2"/>
              <a:buNone/>
            </a:pPr>
            <a:r>
              <a:rPr lang="en-US" altLang="zh-CN" sz="2800" b="1" dirty="0" smtClean="0">
                <a:latin typeface="Times New Roman" pitchFamily="18" charset="0"/>
              </a:rPr>
              <a:t>void *</a:t>
            </a:r>
            <a:r>
              <a:rPr lang="en-US" altLang="zh-CN" sz="2800" b="1" dirty="0" err="1" smtClean="0">
                <a:solidFill>
                  <a:srgbClr val="FFFF00"/>
                </a:solidFill>
                <a:latin typeface="Times New Roman" pitchFamily="18" charset="0"/>
              </a:rPr>
              <a:t>shmat</a:t>
            </a:r>
            <a:r>
              <a:rPr lang="en-US" altLang="zh-CN" sz="2800" b="1" dirty="0" smtClean="0">
                <a:latin typeface="Times New Roman" pitchFamily="18" charset="0"/>
              </a:rPr>
              <a:t>(</a:t>
            </a:r>
            <a:r>
              <a:rPr lang="en-US" altLang="zh-CN" sz="2800" b="1" dirty="0" err="1" smtClean="0">
                <a:latin typeface="Times New Roman" pitchFamily="18" charset="0"/>
              </a:rPr>
              <a:t>int</a:t>
            </a:r>
            <a:r>
              <a:rPr lang="en-US" altLang="zh-CN" sz="2800" b="1" dirty="0" smtClean="0">
                <a:latin typeface="Times New Roman" pitchFamily="18" charset="0"/>
              </a:rPr>
              <a:t> </a:t>
            </a:r>
            <a:r>
              <a:rPr lang="en-US" altLang="zh-CN" sz="2800" b="1" dirty="0" err="1" smtClean="0">
                <a:latin typeface="Times New Roman" pitchFamily="18" charset="0"/>
              </a:rPr>
              <a:t>shm_id</a:t>
            </a:r>
            <a:r>
              <a:rPr lang="en-US" altLang="zh-CN" sz="2800" b="1" dirty="0" smtClean="0">
                <a:latin typeface="Times New Roman" pitchFamily="18" charset="0"/>
              </a:rPr>
              <a:t>, </a:t>
            </a:r>
            <a:r>
              <a:rPr lang="en-US" altLang="zh-CN" sz="2800" b="1" dirty="0" err="1" smtClean="0">
                <a:latin typeface="Times New Roman" pitchFamily="18" charset="0"/>
              </a:rPr>
              <a:t>const</a:t>
            </a:r>
            <a:r>
              <a:rPr lang="en-US" altLang="zh-CN" sz="2800" b="1" dirty="0" smtClean="0">
                <a:latin typeface="Times New Roman" pitchFamily="18" charset="0"/>
              </a:rPr>
              <a:t> void *</a:t>
            </a:r>
            <a:r>
              <a:rPr lang="en-US" altLang="zh-CN" sz="2800" b="1" dirty="0" err="1" smtClean="0">
                <a:latin typeface="Times New Roman" pitchFamily="18" charset="0"/>
              </a:rPr>
              <a:t>shm_addr</a:t>
            </a:r>
            <a:r>
              <a:rPr lang="en-US" altLang="zh-CN" sz="2800" b="1" dirty="0" smtClean="0">
                <a:latin typeface="Times New Roman" pitchFamily="18" charset="0"/>
              </a:rPr>
              <a:t>, </a:t>
            </a:r>
            <a:r>
              <a:rPr lang="en-US" altLang="zh-CN" sz="2800" b="1" dirty="0" err="1" smtClean="0">
                <a:latin typeface="Times New Roman" pitchFamily="18" charset="0"/>
              </a:rPr>
              <a:t>int</a:t>
            </a:r>
            <a:r>
              <a:rPr lang="en-US" altLang="zh-CN" sz="2800" b="1" dirty="0" smtClean="0">
                <a:latin typeface="Times New Roman" pitchFamily="18" charset="0"/>
              </a:rPr>
              <a:t> </a:t>
            </a:r>
            <a:r>
              <a:rPr lang="en-US" altLang="zh-CN" sz="2800" b="1" dirty="0" err="1" smtClean="0">
                <a:latin typeface="Times New Roman" pitchFamily="18" charset="0"/>
              </a:rPr>
              <a:t>shmflg</a:t>
            </a:r>
            <a:r>
              <a:rPr lang="en-US" altLang="zh-CN" sz="2800" b="1" dirty="0" smtClean="0">
                <a:latin typeface="Times New Roman" pitchFamily="18" charset="0"/>
              </a:rPr>
              <a:t>);</a:t>
            </a:r>
          </a:p>
          <a:p>
            <a:pPr marL="0" indent="0">
              <a:buFont typeface="Wingdings" pitchFamily="2" charset="2"/>
              <a:buNone/>
            </a:pPr>
            <a:r>
              <a:rPr lang="en-US" altLang="zh-CN" sz="2800" b="1" dirty="0" err="1" smtClean="0">
                <a:latin typeface="Times New Roman" pitchFamily="18" charset="0"/>
              </a:rPr>
              <a:t>int</a:t>
            </a:r>
            <a:r>
              <a:rPr lang="en-US" altLang="zh-CN" sz="2800" b="1" dirty="0" smtClean="0">
                <a:latin typeface="Times New Roman" pitchFamily="18" charset="0"/>
              </a:rPr>
              <a:t> </a:t>
            </a:r>
            <a:r>
              <a:rPr lang="en-US" altLang="zh-CN" sz="2800" b="1" dirty="0" err="1">
                <a:solidFill>
                  <a:srgbClr val="FFFF00"/>
                </a:solidFill>
                <a:latin typeface="Times New Roman" pitchFamily="18" charset="0"/>
              </a:rPr>
              <a:t>shmctl</a:t>
            </a:r>
            <a:r>
              <a:rPr lang="en-US" altLang="zh-CN" sz="2800" b="1" dirty="0" smtClean="0">
                <a:latin typeface="Times New Roman" pitchFamily="18" charset="0"/>
              </a:rPr>
              <a:t>(</a:t>
            </a:r>
            <a:r>
              <a:rPr lang="en-US" altLang="zh-CN" sz="2800" b="1" dirty="0" err="1" smtClean="0">
                <a:latin typeface="Times New Roman" pitchFamily="18" charset="0"/>
              </a:rPr>
              <a:t>int</a:t>
            </a:r>
            <a:r>
              <a:rPr lang="en-US" altLang="zh-CN" sz="2800" b="1" dirty="0" smtClean="0">
                <a:latin typeface="Times New Roman" pitchFamily="18" charset="0"/>
              </a:rPr>
              <a:t> </a:t>
            </a:r>
            <a:r>
              <a:rPr lang="en-US" altLang="zh-CN" sz="2800" b="1" dirty="0" err="1" smtClean="0">
                <a:latin typeface="Times New Roman" pitchFamily="18" charset="0"/>
              </a:rPr>
              <a:t>shm_id</a:t>
            </a:r>
            <a:r>
              <a:rPr lang="en-US" altLang="zh-CN" sz="2800" b="1" dirty="0" smtClean="0">
                <a:latin typeface="Times New Roman" pitchFamily="18" charset="0"/>
              </a:rPr>
              <a:t>, </a:t>
            </a:r>
            <a:r>
              <a:rPr lang="en-US" altLang="zh-CN" sz="2800" b="1" dirty="0" err="1" smtClean="0">
                <a:latin typeface="Times New Roman" pitchFamily="18" charset="0"/>
              </a:rPr>
              <a:t>int</a:t>
            </a:r>
            <a:r>
              <a:rPr lang="en-US" altLang="zh-CN" sz="2800" b="1" dirty="0" smtClean="0">
                <a:latin typeface="Times New Roman" pitchFamily="18" charset="0"/>
              </a:rPr>
              <a:t> </a:t>
            </a:r>
            <a:r>
              <a:rPr lang="en-US" altLang="zh-CN" sz="2800" b="1" dirty="0" err="1" smtClean="0">
                <a:latin typeface="Times New Roman" pitchFamily="18" charset="0"/>
              </a:rPr>
              <a:t>cmd</a:t>
            </a:r>
            <a:r>
              <a:rPr lang="en-US" altLang="zh-CN" sz="2800" b="1" dirty="0" smtClean="0">
                <a:latin typeface="Times New Roman" pitchFamily="18" charset="0"/>
              </a:rPr>
              <a:t>, </a:t>
            </a:r>
            <a:r>
              <a:rPr lang="en-US" altLang="zh-CN" sz="2800" b="1" dirty="0" err="1" smtClean="0">
                <a:latin typeface="Times New Roman" pitchFamily="18" charset="0"/>
              </a:rPr>
              <a:t>struct</a:t>
            </a:r>
            <a:r>
              <a:rPr lang="en-US" altLang="zh-CN" sz="2800" b="1" dirty="0" smtClean="0">
                <a:latin typeface="Times New Roman" pitchFamily="18" charset="0"/>
              </a:rPr>
              <a:t> </a:t>
            </a:r>
            <a:r>
              <a:rPr lang="en-US" altLang="zh-CN" sz="2800" b="1" dirty="0" err="1" smtClean="0">
                <a:latin typeface="Times New Roman" pitchFamily="18" charset="0"/>
              </a:rPr>
              <a:t>shmid_ds</a:t>
            </a:r>
            <a:r>
              <a:rPr lang="en-US" altLang="zh-CN" sz="2800" b="1" dirty="0" smtClean="0">
                <a:latin typeface="Times New Roman" pitchFamily="18" charset="0"/>
              </a:rPr>
              <a:t> *</a:t>
            </a:r>
            <a:r>
              <a:rPr lang="en-US" altLang="zh-CN" sz="2800" b="1" dirty="0" err="1" smtClean="0">
                <a:latin typeface="Times New Roman" pitchFamily="18" charset="0"/>
              </a:rPr>
              <a:t>buf</a:t>
            </a:r>
            <a:r>
              <a:rPr lang="en-US" altLang="zh-CN" sz="2800" b="1" dirty="0" smtClean="0">
                <a:latin typeface="Times New Roman" pitchFamily="18" charset="0"/>
              </a:rPr>
              <a:t>);</a:t>
            </a:r>
          </a:p>
          <a:p>
            <a:pPr marL="0" indent="0">
              <a:buFont typeface="Wingdings" pitchFamily="2" charset="2"/>
              <a:buNone/>
            </a:pPr>
            <a:r>
              <a:rPr lang="en-US" altLang="zh-CN" sz="2800" b="1" dirty="0" err="1" smtClean="0">
                <a:latin typeface="Times New Roman" pitchFamily="18" charset="0"/>
              </a:rPr>
              <a:t>int</a:t>
            </a:r>
            <a:r>
              <a:rPr lang="en-US" altLang="zh-CN" sz="2800" b="1" dirty="0" smtClean="0">
                <a:latin typeface="Times New Roman" pitchFamily="18" charset="0"/>
              </a:rPr>
              <a:t> </a:t>
            </a:r>
            <a:r>
              <a:rPr lang="en-US" altLang="zh-CN" sz="2800" b="1" dirty="0" err="1">
                <a:solidFill>
                  <a:srgbClr val="FFFF00"/>
                </a:solidFill>
                <a:latin typeface="Times New Roman" pitchFamily="18" charset="0"/>
              </a:rPr>
              <a:t>shmdt</a:t>
            </a:r>
            <a:r>
              <a:rPr lang="en-US" altLang="zh-CN" sz="2800" b="1" dirty="0" smtClean="0">
                <a:latin typeface="Times New Roman" pitchFamily="18" charset="0"/>
              </a:rPr>
              <a:t>(</a:t>
            </a:r>
            <a:r>
              <a:rPr lang="en-US" altLang="zh-CN" sz="2800" b="1" dirty="0" err="1" smtClean="0">
                <a:latin typeface="Times New Roman" pitchFamily="18" charset="0"/>
              </a:rPr>
              <a:t>const</a:t>
            </a:r>
            <a:r>
              <a:rPr lang="en-US" altLang="zh-CN" sz="2800" b="1" dirty="0" smtClean="0">
                <a:latin typeface="Times New Roman" pitchFamily="18" charset="0"/>
              </a:rPr>
              <a:t> void *</a:t>
            </a:r>
            <a:r>
              <a:rPr lang="en-US" altLang="zh-CN" sz="2800" b="1" dirty="0" err="1" smtClean="0">
                <a:latin typeface="Times New Roman" pitchFamily="18" charset="0"/>
              </a:rPr>
              <a:t>shm_addr</a:t>
            </a:r>
            <a:r>
              <a:rPr lang="en-US" altLang="zh-CN" sz="2800" b="1" dirty="0" smtClean="0">
                <a:latin typeface="Times New Roman" pitchFamily="18" charset="0"/>
              </a:rPr>
              <a:t>);</a:t>
            </a:r>
          </a:p>
          <a:p>
            <a:pPr marL="0" indent="0">
              <a:lnSpc>
                <a:spcPct val="120000"/>
              </a:lnSpc>
              <a:buFont typeface="Wingdings" pitchFamily="2" charset="2"/>
              <a:buNone/>
            </a:pPr>
            <a:r>
              <a:rPr lang="en-US" altLang="zh-CN" sz="2800" b="1" dirty="0" err="1" smtClean="0">
                <a:latin typeface="Times New Roman" pitchFamily="18" charset="0"/>
              </a:rPr>
              <a:t>int</a:t>
            </a:r>
            <a:r>
              <a:rPr lang="en-US" altLang="zh-CN" sz="2800" b="1" dirty="0" smtClean="0">
                <a:latin typeface="Times New Roman" pitchFamily="18" charset="0"/>
              </a:rPr>
              <a:t> </a:t>
            </a:r>
            <a:r>
              <a:rPr lang="en-US" altLang="zh-CN" sz="2800" b="1" dirty="0" err="1">
                <a:solidFill>
                  <a:srgbClr val="FFFF00"/>
                </a:solidFill>
                <a:latin typeface="Times New Roman" pitchFamily="18" charset="0"/>
              </a:rPr>
              <a:t>shmget</a:t>
            </a:r>
            <a:r>
              <a:rPr lang="en-US" altLang="zh-CN" sz="2800" b="1" dirty="0" smtClean="0">
                <a:latin typeface="Times New Roman" pitchFamily="18" charset="0"/>
              </a:rPr>
              <a:t>(</a:t>
            </a:r>
            <a:r>
              <a:rPr lang="en-US" altLang="zh-CN" sz="2800" b="1" dirty="0" err="1" smtClean="0">
                <a:latin typeface="Times New Roman" pitchFamily="18" charset="0"/>
              </a:rPr>
              <a:t>key_t</a:t>
            </a:r>
            <a:r>
              <a:rPr lang="en-US" altLang="zh-CN" sz="2800" b="1" dirty="0" smtClean="0">
                <a:latin typeface="Times New Roman" pitchFamily="18" charset="0"/>
              </a:rPr>
              <a:t> key, </a:t>
            </a:r>
            <a:r>
              <a:rPr lang="en-US" altLang="zh-CN" sz="2800" b="1" dirty="0" err="1" smtClean="0">
                <a:latin typeface="Times New Roman" pitchFamily="18" charset="0"/>
              </a:rPr>
              <a:t>size_t</a:t>
            </a:r>
            <a:r>
              <a:rPr lang="en-US" altLang="zh-CN" sz="2800" b="1" dirty="0" smtClean="0">
                <a:latin typeface="Times New Roman" pitchFamily="18" charset="0"/>
              </a:rPr>
              <a:t> size, </a:t>
            </a:r>
            <a:r>
              <a:rPr lang="en-US" altLang="zh-CN" sz="2800" b="1" dirty="0" err="1" smtClean="0">
                <a:latin typeface="Times New Roman" pitchFamily="18" charset="0"/>
              </a:rPr>
              <a:t>int</a:t>
            </a:r>
            <a:r>
              <a:rPr lang="en-US" altLang="zh-CN" sz="2800" b="1" dirty="0" smtClean="0">
                <a:latin typeface="Times New Roman" pitchFamily="18" charset="0"/>
              </a:rPr>
              <a:t> </a:t>
            </a:r>
            <a:r>
              <a:rPr lang="en-US" altLang="zh-CN" sz="2800" b="1" dirty="0" err="1" smtClean="0">
                <a:latin typeface="Times New Roman" pitchFamily="18" charset="0"/>
              </a:rPr>
              <a:t>shmflg</a:t>
            </a:r>
            <a:r>
              <a:rPr lang="en-US" altLang="zh-CN" sz="2800" b="1" dirty="0" smtClean="0">
                <a:latin typeface="Times New Roman" pitchFamily="18" charset="0"/>
              </a:rPr>
              <a:t>);</a:t>
            </a:r>
          </a:p>
          <a:p>
            <a:pPr marL="0" indent="0">
              <a:lnSpc>
                <a:spcPct val="120000"/>
              </a:lnSpc>
              <a:buFont typeface="Wingdings" pitchFamily="2" charset="2"/>
              <a:buNone/>
            </a:pPr>
            <a:r>
              <a:rPr lang="en-US" altLang="zh-CN" dirty="0" smtClean="0">
                <a:latin typeface="Times New Roman" pitchFamily="18" charset="0"/>
              </a:rPr>
              <a:t>   </a:t>
            </a:r>
            <a:r>
              <a:rPr lang="en-US" altLang="zh-CN" sz="2400" dirty="0" smtClean="0">
                <a:latin typeface="Times New Roman" pitchFamily="18" charset="0"/>
              </a:rPr>
              <a:t>the include files </a:t>
            </a:r>
            <a:r>
              <a:rPr lang="en-US" altLang="zh-CN" sz="2400" b="1" i="1" dirty="0" smtClean="0">
                <a:latin typeface="Times New Roman" pitchFamily="18" charset="0"/>
              </a:rPr>
              <a:t>sys/</a:t>
            </a:r>
            <a:r>
              <a:rPr lang="en-US" altLang="zh-CN" sz="2400" b="1" i="1" dirty="0" err="1" smtClean="0">
                <a:latin typeface="Times New Roman" pitchFamily="18" charset="0"/>
              </a:rPr>
              <a:t>types.h</a:t>
            </a:r>
            <a:r>
              <a:rPr lang="en-US" altLang="zh-CN" sz="2400" b="1" dirty="0" smtClean="0">
                <a:latin typeface="Times New Roman" pitchFamily="18" charset="0"/>
              </a:rPr>
              <a:t> </a:t>
            </a:r>
            <a:r>
              <a:rPr lang="en-US" altLang="zh-CN" sz="2400" dirty="0" smtClean="0">
                <a:latin typeface="Times New Roman" pitchFamily="18" charset="0"/>
              </a:rPr>
              <a:t>and </a:t>
            </a:r>
            <a:r>
              <a:rPr lang="en-US" altLang="zh-CN" sz="2400" b="1" i="1" dirty="0" smtClean="0">
                <a:latin typeface="Times New Roman" pitchFamily="18" charset="0"/>
              </a:rPr>
              <a:t>sys/</a:t>
            </a:r>
            <a:r>
              <a:rPr lang="en-US" altLang="zh-CN" sz="2400" b="1" i="1" dirty="0" err="1" smtClean="0">
                <a:latin typeface="Times New Roman" pitchFamily="18" charset="0"/>
              </a:rPr>
              <a:t>ipc.h</a:t>
            </a:r>
            <a:r>
              <a:rPr lang="en-US" altLang="zh-CN" sz="2400" dirty="0" smtClean="0">
                <a:latin typeface="Times New Roman" pitchFamily="18" charset="0"/>
              </a:rPr>
              <a:t> are normally also required before </a:t>
            </a:r>
            <a:r>
              <a:rPr lang="en-US" altLang="zh-CN" sz="2400" b="1" i="1" dirty="0" err="1" smtClean="0">
                <a:latin typeface="Times New Roman" pitchFamily="18" charset="0"/>
              </a:rPr>
              <a:t>shm.h</a:t>
            </a:r>
            <a:r>
              <a:rPr lang="en-US" altLang="zh-CN" sz="2400" i="1" dirty="0" smtClean="0">
                <a:latin typeface="Times New Roman" pitchFamily="18" charset="0"/>
              </a:rPr>
              <a:t> </a:t>
            </a:r>
            <a:r>
              <a:rPr lang="en-US" altLang="zh-CN" sz="2400" dirty="0" smtClean="0">
                <a:latin typeface="Times New Roman" pitchFamily="18" charset="0"/>
              </a:rPr>
              <a:t>is</a:t>
            </a:r>
            <a:r>
              <a:rPr lang="en-US" altLang="zh-CN" sz="2400" dirty="0" smtClean="0"/>
              <a:t> included.</a:t>
            </a:r>
          </a:p>
        </p:txBody>
      </p:sp>
    </p:spTree>
  </p:cSld>
  <p:clrMapOvr>
    <a:masterClrMapping/>
  </p:clrMapOvr>
  <p:transition>
    <p:pull dir="rd"/>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D348801-C414-4139-82F7-373A39066FED}" type="datetime8">
              <a:rPr kumimoji="0" lang="zh-CN" altLang="en-US" sz="1400" smtClean="0"/>
              <a:t>2022年3月16日12时48分</a:t>
            </a:fld>
            <a:endParaRPr kumimoji="0" lang="en-US" altLang="zh-CN" sz="1400" smtClean="0"/>
          </a:p>
        </p:txBody>
      </p:sp>
      <p:sp>
        <p:nvSpPr>
          <p:cNvPr id="191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1492" name="Rectangle 2"/>
          <p:cNvSpPr>
            <a:spLocks noGrp="1" noRot="1" noChangeArrowheads="1"/>
          </p:cNvSpPr>
          <p:nvPr>
            <p:ph type="title"/>
          </p:nvPr>
        </p:nvSpPr>
        <p:spPr>
          <a:xfrm>
            <a:off x="323850" y="692150"/>
            <a:ext cx="8540750" cy="608013"/>
          </a:xfrm>
        </p:spPr>
        <p:txBody>
          <a:bodyPr/>
          <a:lstStyle/>
          <a:p>
            <a:r>
              <a:rPr lang="en-US" altLang="zh-CN" sz="3200" dirty="0" err="1" smtClean="0"/>
              <a:t>Shmget</a:t>
            </a:r>
            <a:r>
              <a:rPr lang="en-US" altLang="zh-CN" sz="3200" dirty="0" smtClean="0"/>
              <a:t>—</a:t>
            </a:r>
            <a:r>
              <a:rPr lang="zh-CN" altLang="en-US" sz="3200" u="sng" dirty="0" smtClean="0"/>
              <a:t>创建</a:t>
            </a:r>
            <a:r>
              <a:rPr lang="zh-CN" altLang="en-US" sz="3200" dirty="0" smtClean="0"/>
              <a:t>共享内存</a:t>
            </a:r>
            <a:r>
              <a:rPr lang="zh-CN" altLang="en-US" sz="4000" dirty="0" smtClean="0"/>
              <a:t/>
            </a:r>
            <a:br>
              <a:rPr lang="zh-CN" altLang="en-US" sz="4000" dirty="0" smtClean="0"/>
            </a:br>
            <a:endParaRPr lang="zh-CN" altLang="en-US" sz="4000" dirty="0" smtClean="0"/>
          </a:p>
        </p:txBody>
      </p:sp>
      <p:sp>
        <p:nvSpPr>
          <p:cNvPr id="191493" name="Rectangle 3"/>
          <p:cNvSpPr>
            <a:spLocks noGrp="1" noRot="1" noChangeArrowheads="1"/>
          </p:cNvSpPr>
          <p:nvPr>
            <p:ph type="body" idx="1"/>
          </p:nvPr>
        </p:nvSpPr>
        <p:spPr>
          <a:xfrm>
            <a:off x="301625" y="1125538"/>
            <a:ext cx="8842375" cy="4973637"/>
          </a:xfrm>
        </p:spPr>
        <p:txBody>
          <a:bodyPr/>
          <a:lstStyle/>
          <a:p>
            <a:pPr>
              <a:lnSpc>
                <a:spcPct val="90000"/>
              </a:lnSpc>
              <a:buFont typeface="Wingdings" pitchFamily="2" charset="2"/>
              <a:buNone/>
            </a:pPr>
            <a:r>
              <a:rPr lang="en-US" altLang="zh-CN" sz="2800" dirty="0" err="1" smtClean="0">
                <a:latin typeface="Times New Roman" pitchFamily="18" charset="0"/>
              </a:rPr>
              <a:t>int</a:t>
            </a:r>
            <a:r>
              <a:rPr lang="en-US" altLang="zh-CN" sz="2800" dirty="0" smtClean="0">
                <a:latin typeface="Times New Roman" pitchFamily="18" charset="0"/>
              </a:rPr>
              <a:t> </a:t>
            </a:r>
            <a:r>
              <a:rPr lang="en-US" altLang="zh-CN" sz="2800" dirty="0" err="1" smtClean="0">
                <a:latin typeface="Times New Roman" pitchFamily="18" charset="0"/>
              </a:rPr>
              <a:t>shmget</a:t>
            </a:r>
            <a:r>
              <a:rPr lang="en-US" altLang="zh-CN" sz="2800" dirty="0" smtClean="0">
                <a:latin typeface="Times New Roman" pitchFamily="18" charset="0"/>
              </a:rPr>
              <a:t>(</a:t>
            </a:r>
            <a:r>
              <a:rPr lang="en-US" altLang="zh-CN" sz="2800" dirty="0" err="1" smtClean="0">
                <a:latin typeface="Times New Roman" pitchFamily="18" charset="0"/>
              </a:rPr>
              <a:t>key_t</a:t>
            </a:r>
            <a:r>
              <a:rPr lang="en-US" altLang="zh-CN" sz="2800" dirty="0" smtClean="0">
                <a:latin typeface="Times New Roman" pitchFamily="18" charset="0"/>
              </a:rPr>
              <a:t> key, </a:t>
            </a:r>
            <a:r>
              <a:rPr lang="en-US" altLang="zh-CN" sz="2800" dirty="0" err="1" smtClean="0">
                <a:latin typeface="Times New Roman" pitchFamily="18" charset="0"/>
              </a:rPr>
              <a:t>size_t</a:t>
            </a:r>
            <a:r>
              <a:rPr lang="en-US" altLang="zh-CN" sz="2800" dirty="0" smtClean="0">
                <a:latin typeface="Times New Roman" pitchFamily="18" charset="0"/>
              </a:rPr>
              <a:t> size, </a:t>
            </a:r>
            <a:r>
              <a:rPr lang="en-US" altLang="zh-CN" sz="2800" dirty="0" err="1" smtClean="0">
                <a:latin typeface="Times New Roman" pitchFamily="18" charset="0"/>
              </a:rPr>
              <a:t>int</a:t>
            </a:r>
            <a:r>
              <a:rPr lang="en-US" altLang="zh-CN" sz="2800" dirty="0" smtClean="0">
                <a:latin typeface="Times New Roman" pitchFamily="18" charset="0"/>
              </a:rPr>
              <a:t> </a:t>
            </a:r>
            <a:r>
              <a:rPr lang="en-US" altLang="zh-CN" sz="2800" dirty="0" err="1" smtClean="0">
                <a:latin typeface="Times New Roman" pitchFamily="18" charset="0"/>
              </a:rPr>
              <a:t>shmflg</a:t>
            </a:r>
            <a:r>
              <a:rPr lang="en-US" altLang="zh-CN" sz="2800" dirty="0" smtClean="0">
                <a:latin typeface="Times New Roman" pitchFamily="18" charset="0"/>
              </a:rPr>
              <a:t>);</a:t>
            </a:r>
          </a:p>
          <a:p>
            <a:pPr>
              <a:lnSpc>
                <a:spcPct val="90000"/>
              </a:lnSpc>
            </a:pPr>
            <a:r>
              <a:rPr lang="zh-CN" altLang="en-US" sz="2800" dirty="0" smtClean="0"/>
              <a:t>函数返回共享内存的标识符；</a:t>
            </a:r>
            <a:r>
              <a:rPr lang="en-US" altLang="zh-CN" sz="2800" b="1" dirty="0" smtClean="0">
                <a:solidFill>
                  <a:schemeClr val="tx2"/>
                </a:solidFill>
              </a:rPr>
              <a:t>A</a:t>
            </a:r>
            <a:r>
              <a:rPr lang="zh-CN" altLang="en-US" sz="2800" dirty="0" smtClean="0"/>
              <a:t>创</a:t>
            </a:r>
            <a:r>
              <a:rPr lang="zh-CN" altLang="en-US" sz="2800" dirty="0" smtClean="0"/>
              <a:t>建成</a:t>
            </a:r>
            <a:r>
              <a:rPr lang="zh-CN" altLang="en-US" sz="2800" dirty="0" smtClean="0"/>
              <a:t>功时，它返回一个非负整数；失败时，返回</a:t>
            </a:r>
            <a:r>
              <a:rPr lang="en-US" altLang="zh-CN" sz="2800" dirty="0" smtClean="0"/>
              <a:t>-1</a:t>
            </a:r>
            <a:r>
              <a:rPr lang="zh-CN" altLang="en-US" sz="2800" dirty="0" smtClean="0"/>
              <a:t>。</a:t>
            </a:r>
          </a:p>
          <a:p>
            <a:pPr>
              <a:lnSpc>
                <a:spcPct val="90000"/>
              </a:lnSpc>
            </a:pPr>
            <a:r>
              <a:rPr lang="en-US" altLang="zh-CN" sz="2800" dirty="0" smtClean="0"/>
              <a:t>Key: </a:t>
            </a:r>
            <a:r>
              <a:rPr lang="zh-CN" altLang="en-US" sz="2800" dirty="0" smtClean="0"/>
              <a:t>为共享内存  所取的</a:t>
            </a:r>
            <a:r>
              <a:rPr lang="zh-CN" altLang="en-US" sz="2800" dirty="0" smtClean="0">
                <a:solidFill>
                  <a:schemeClr val="tx2"/>
                </a:solidFill>
              </a:rPr>
              <a:t>名字</a:t>
            </a:r>
            <a:r>
              <a:rPr lang="zh-CN" altLang="en-US" sz="2800" dirty="0" smtClean="0"/>
              <a:t>；</a:t>
            </a:r>
          </a:p>
          <a:p>
            <a:pPr>
              <a:lnSpc>
                <a:spcPct val="90000"/>
              </a:lnSpc>
            </a:pPr>
            <a:r>
              <a:rPr lang="en-US" altLang="zh-CN" sz="2800" dirty="0" smtClean="0"/>
              <a:t>Size: </a:t>
            </a:r>
            <a:r>
              <a:rPr lang="zh-CN" altLang="en-US" sz="2800" dirty="0" smtClean="0"/>
              <a:t>共享内存的</a:t>
            </a:r>
            <a:r>
              <a:rPr lang="zh-CN" altLang="en-US" sz="2800" dirty="0">
                <a:solidFill>
                  <a:schemeClr val="tx2"/>
                </a:solidFill>
              </a:rPr>
              <a:t>大小</a:t>
            </a:r>
            <a:r>
              <a:rPr lang="zh-CN" altLang="en-US" sz="2800" dirty="0" smtClean="0"/>
              <a:t>，以</a:t>
            </a:r>
            <a:r>
              <a:rPr lang="en-US" altLang="zh-CN" sz="2800" dirty="0" smtClean="0"/>
              <a:t>Byte</a:t>
            </a:r>
            <a:r>
              <a:rPr lang="zh-CN" altLang="en-US" sz="2800" dirty="0" smtClean="0"/>
              <a:t>为单位；</a:t>
            </a:r>
          </a:p>
          <a:p>
            <a:pPr>
              <a:lnSpc>
                <a:spcPct val="90000"/>
              </a:lnSpc>
            </a:pPr>
            <a:r>
              <a:rPr lang="en-US" altLang="zh-CN" sz="2800" dirty="0" err="1" smtClean="0"/>
              <a:t>Shmflg</a:t>
            </a:r>
            <a:r>
              <a:rPr lang="en-US" altLang="zh-CN" sz="2800" dirty="0" smtClean="0"/>
              <a:t>: </a:t>
            </a:r>
            <a:r>
              <a:rPr lang="zh-CN" altLang="en-US" sz="2800" dirty="0" smtClean="0"/>
              <a:t>包含</a:t>
            </a:r>
            <a:r>
              <a:rPr lang="en-US" altLang="zh-CN" sz="2800" dirty="0" smtClean="0"/>
              <a:t>9</a:t>
            </a:r>
            <a:r>
              <a:rPr lang="zh-CN" altLang="en-US" sz="2800" dirty="0" smtClean="0"/>
              <a:t>个比特的</a:t>
            </a:r>
            <a:r>
              <a:rPr lang="zh-CN" altLang="en-US" sz="2800" dirty="0">
                <a:solidFill>
                  <a:schemeClr val="tx2"/>
                </a:solidFill>
              </a:rPr>
              <a:t>权限</a:t>
            </a:r>
            <a:r>
              <a:rPr lang="zh-CN" altLang="en-US" sz="2800" dirty="0" smtClean="0"/>
              <a:t>标志，由</a:t>
            </a:r>
            <a:r>
              <a:rPr lang="en-US" altLang="zh-CN" sz="2800" dirty="0" smtClean="0"/>
              <a:t>IPC_CREATE</a:t>
            </a:r>
            <a:r>
              <a:rPr lang="zh-CN" altLang="en-US" sz="2800" dirty="0" smtClean="0"/>
              <a:t>定义的一个特殊比特必须与权限标志进行位或运算，才能创建新的共享内存段。</a:t>
            </a:r>
            <a:r>
              <a:rPr lang="zh-CN" altLang="en-US" sz="2800" u="sng" dirty="0" smtClean="0"/>
              <a:t>权限标志很有用</a:t>
            </a:r>
            <a:r>
              <a:rPr lang="zh-CN" altLang="en-US" sz="2800" dirty="0" smtClean="0"/>
              <a:t>，允许创建共享内存的进程对共享内存写操作，其它使用共享内存的进程只能对共享内存读操作，就可以实现避免其它用户对数据的修改。</a:t>
            </a:r>
          </a:p>
        </p:txBody>
      </p:sp>
      <p:sp>
        <p:nvSpPr>
          <p:cNvPr id="6" name="圆角矩形 5"/>
          <p:cNvSpPr/>
          <p:nvPr/>
        </p:nvSpPr>
        <p:spPr bwMode="auto">
          <a:xfrm>
            <a:off x="5580112" y="1628800"/>
            <a:ext cx="720080" cy="432048"/>
          </a:xfrm>
          <a:prstGeom prst="round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EED19B6-415D-46F0-90FE-7B4C2BC99330}" type="datetime8">
              <a:rPr kumimoji="0" lang="zh-CN" altLang="en-US" sz="1400" smtClean="0"/>
              <a:t>2022年3月16日12时44分</a:t>
            </a:fld>
            <a:endParaRPr kumimoji="0" lang="en-US" altLang="zh-CN" sz="1400" smtClean="0"/>
          </a:p>
        </p:txBody>
      </p:sp>
      <p:sp>
        <p:nvSpPr>
          <p:cNvPr id="192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2516" name="Rectangle 2"/>
          <p:cNvSpPr>
            <a:spLocks noGrp="1" noRot="1" noChangeArrowheads="1"/>
          </p:cNvSpPr>
          <p:nvPr>
            <p:ph type="title"/>
          </p:nvPr>
        </p:nvSpPr>
        <p:spPr>
          <a:xfrm>
            <a:off x="301625" y="228600"/>
            <a:ext cx="8540750" cy="679450"/>
          </a:xfrm>
        </p:spPr>
        <p:txBody>
          <a:bodyPr/>
          <a:lstStyle/>
          <a:p>
            <a:r>
              <a:rPr lang="en-US" altLang="zh-CN" sz="3600" b="1" dirty="0" err="1" smtClean="0"/>
              <a:t>Shmat</a:t>
            </a:r>
            <a:r>
              <a:rPr lang="en-US" altLang="zh-CN" sz="3600" b="1" dirty="0" smtClean="0"/>
              <a:t>—</a:t>
            </a:r>
            <a:r>
              <a:rPr lang="zh-CN" altLang="en-US" sz="3600" b="1" u="sng" dirty="0" smtClean="0"/>
              <a:t>连接</a:t>
            </a:r>
            <a:r>
              <a:rPr lang="zh-CN" altLang="en-US" sz="3600" b="1" dirty="0" smtClean="0"/>
              <a:t>到进程空间</a:t>
            </a:r>
            <a:endParaRPr lang="zh-CN" altLang="en-US" dirty="0" smtClean="0"/>
          </a:p>
        </p:txBody>
      </p:sp>
      <p:sp>
        <p:nvSpPr>
          <p:cNvPr id="192517" name="Rectangle 3"/>
          <p:cNvSpPr>
            <a:spLocks noGrp="1" noRot="1" noChangeArrowheads="1"/>
          </p:cNvSpPr>
          <p:nvPr>
            <p:ph type="body" idx="1"/>
          </p:nvPr>
        </p:nvSpPr>
        <p:spPr>
          <a:xfrm>
            <a:off x="323850" y="836613"/>
            <a:ext cx="8447088" cy="5545137"/>
          </a:xfrm>
        </p:spPr>
        <p:txBody>
          <a:bodyPr/>
          <a:lstStyle/>
          <a:p>
            <a:pPr>
              <a:lnSpc>
                <a:spcPct val="115000"/>
              </a:lnSpc>
            </a:pPr>
            <a:r>
              <a:rPr lang="en-US" altLang="zh-CN" sz="2400" b="1" dirty="0" smtClean="0">
                <a:latin typeface="Times New Roman" pitchFamily="18" charset="0"/>
              </a:rPr>
              <a:t>void *</a:t>
            </a:r>
            <a:r>
              <a:rPr lang="en-US" altLang="zh-CN" sz="2400" b="1" dirty="0" err="1" smtClean="0">
                <a:latin typeface="Times New Roman" pitchFamily="18" charset="0"/>
              </a:rPr>
              <a:t>shmat</a:t>
            </a:r>
            <a:r>
              <a:rPr lang="en-US" altLang="zh-CN" sz="2400" b="1" dirty="0" smtClean="0">
                <a:latin typeface="Times New Roman" pitchFamily="18" charset="0"/>
              </a:rPr>
              <a:t>(</a:t>
            </a:r>
            <a:r>
              <a:rPr lang="en-US" altLang="zh-CN" sz="2400" b="1" dirty="0" err="1" smtClean="0">
                <a:latin typeface="Times New Roman" pitchFamily="18" charset="0"/>
              </a:rPr>
              <a:t>int</a:t>
            </a:r>
            <a:r>
              <a:rPr lang="en-US" altLang="zh-CN" sz="2400" b="1" dirty="0" smtClean="0">
                <a:latin typeface="Times New Roman" pitchFamily="18" charset="0"/>
              </a:rPr>
              <a:t> </a:t>
            </a:r>
            <a:r>
              <a:rPr lang="en-US" altLang="zh-CN" sz="2400" b="1" dirty="0" err="1" smtClean="0">
                <a:latin typeface="Times New Roman" pitchFamily="18" charset="0"/>
              </a:rPr>
              <a:t>shm_id</a:t>
            </a:r>
            <a:r>
              <a:rPr lang="en-US" altLang="zh-CN" sz="2400" b="1" dirty="0" smtClean="0">
                <a:latin typeface="Times New Roman" pitchFamily="18" charset="0"/>
              </a:rPr>
              <a:t>, </a:t>
            </a:r>
            <a:r>
              <a:rPr lang="en-US" altLang="zh-CN" sz="2400" b="1" dirty="0" err="1" smtClean="0">
                <a:latin typeface="Times New Roman" pitchFamily="18" charset="0"/>
              </a:rPr>
              <a:t>const</a:t>
            </a:r>
            <a:r>
              <a:rPr lang="en-US" altLang="zh-CN" sz="2400" b="1" dirty="0" smtClean="0">
                <a:latin typeface="Times New Roman" pitchFamily="18" charset="0"/>
              </a:rPr>
              <a:t> void *</a:t>
            </a:r>
            <a:r>
              <a:rPr lang="en-US" altLang="zh-CN" sz="2400" b="1" dirty="0" err="1" smtClean="0">
                <a:latin typeface="Times New Roman" pitchFamily="18" charset="0"/>
              </a:rPr>
              <a:t>shm_addr</a:t>
            </a:r>
            <a:r>
              <a:rPr lang="en-US" altLang="zh-CN" sz="2400" b="1" dirty="0" smtClean="0">
                <a:latin typeface="Times New Roman" pitchFamily="18" charset="0"/>
              </a:rPr>
              <a:t>, </a:t>
            </a:r>
            <a:r>
              <a:rPr lang="en-US" altLang="zh-CN" sz="2400" b="1" dirty="0" err="1" smtClean="0">
                <a:latin typeface="Times New Roman" pitchFamily="18" charset="0"/>
              </a:rPr>
              <a:t>int</a:t>
            </a:r>
            <a:r>
              <a:rPr lang="en-US" altLang="zh-CN" sz="2400" b="1" dirty="0" smtClean="0">
                <a:latin typeface="Times New Roman" pitchFamily="18" charset="0"/>
              </a:rPr>
              <a:t> </a:t>
            </a:r>
            <a:r>
              <a:rPr lang="en-US" altLang="zh-CN" sz="2400" b="1" dirty="0" err="1" smtClean="0">
                <a:latin typeface="Times New Roman" pitchFamily="18" charset="0"/>
              </a:rPr>
              <a:t>shmflg</a:t>
            </a:r>
            <a:r>
              <a:rPr lang="en-US" altLang="zh-CN" sz="2400" b="1" dirty="0" smtClean="0">
                <a:latin typeface="Times New Roman" pitchFamily="18" charset="0"/>
              </a:rPr>
              <a:t>);</a:t>
            </a:r>
            <a:endParaRPr lang="en-US" altLang="zh-CN" sz="2400" dirty="0" smtClean="0">
              <a:latin typeface="Times New Roman" pitchFamily="18" charset="0"/>
            </a:endParaRPr>
          </a:p>
          <a:p>
            <a:pPr>
              <a:lnSpc>
                <a:spcPct val="115000"/>
              </a:lnSpc>
            </a:pPr>
            <a:r>
              <a:rPr lang="zh-CN" altLang="en-US" sz="2400" dirty="0" smtClean="0">
                <a:latin typeface="宋体" pitchFamily="2" charset="-122"/>
              </a:rPr>
              <a:t>创建共享内存后，共享内存还不能使用，要用</a:t>
            </a:r>
            <a:r>
              <a:rPr lang="en-US" altLang="zh-CN" sz="2400" dirty="0" err="1" smtClean="0">
                <a:latin typeface="宋体" pitchFamily="2" charset="-122"/>
              </a:rPr>
              <a:t>shmat</a:t>
            </a:r>
            <a:r>
              <a:rPr lang="en-US" altLang="zh-CN" sz="2400" dirty="0" smtClean="0">
                <a:latin typeface="宋体" pitchFamily="2" charset="-122"/>
              </a:rPr>
              <a:t>( )</a:t>
            </a:r>
            <a:r>
              <a:rPr lang="zh-CN" altLang="en-US" sz="2400" b="1" u="sng" dirty="0" smtClean="0">
                <a:solidFill>
                  <a:schemeClr val="tx2"/>
                </a:solidFill>
                <a:latin typeface="宋体" pitchFamily="2" charset="-122"/>
              </a:rPr>
              <a:t>将共享内存 </a:t>
            </a:r>
            <a:r>
              <a:rPr lang="zh-CN" altLang="en-US" sz="2600" b="1" u="sng" dirty="0" smtClean="0">
                <a:solidFill>
                  <a:schemeClr val="tx2"/>
                </a:solidFill>
                <a:latin typeface="宋体" pitchFamily="2" charset="-122"/>
              </a:rPr>
              <a:t>连接</a:t>
            </a:r>
            <a:r>
              <a:rPr lang="zh-CN" altLang="en-US" sz="2400" b="1" u="sng" dirty="0" smtClean="0">
                <a:solidFill>
                  <a:schemeClr val="tx2"/>
                </a:solidFill>
                <a:latin typeface="宋体" pitchFamily="2" charset="-122"/>
              </a:rPr>
              <a:t>到 进程</a:t>
            </a:r>
            <a:r>
              <a:rPr lang="en-US" altLang="zh-CN" sz="2400" b="1" u="sng" dirty="0" smtClean="0">
                <a:solidFill>
                  <a:schemeClr val="tx2"/>
                </a:solidFill>
              </a:rPr>
              <a:t>A</a:t>
            </a:r>
            <a:r>
              <a:rPr lang="zh-CN" altLang="en-US" sz="2400" b="1" u="sng" dirty="0" smtClean="0">
                <a:solidFill>
                  <a:schemeClr val="tx2"/>
                </a:solidFill>
                <a:latin typeface="宋体" pitchFamily="2" charset="-122"/>
              </a:rPr>
              <a:t> 的地址空间中</a:t>
            </a:r>
            <a:r>
              <a:rPr lang="en-US" altLang="zh-CN" sz="2400" b="1" u="sng" dirty="0" smtClean="0">
                <a:solidFill>
                  <a:schemeClr val="tx2"/>
                </a:solidFill>
                <a:latin typeface="宋体" pitchFamily="2" charset="-122"/>
              </a:rPr>
              <a:t>,</a:t>
            </a:r>
            <a:r>
              <a:rPr lang="zh-CN" altLang="en-US" sz="2400" b="1" u="sng" dirty="0" smtClean="0">
                <a:solidFill>
                  <a:schemeClr val="tx2"/>
                </a:solidFill>
                <a:latin typeface="宋体" pitchFamily="2" charset="-122"/>
              </a:rPr>
              <a:t>即：</a:t>
            </a:r>
            <a:r>
              <a:rPr lang="en-US" altLang="zh-CN" sz="2400" b="1" u="sng" dirty="0" smtClean="0">
                <a:solidFill>
                  <a:schemeClr val="tx2"/>
                </a:solidFill>
                <a:latin typeface="宋体" pitchFamily="2" charset="-122"/>
              </a:rPr>
              <a:t>A</a:t>
            </a:r>
            <a:r>
              <a:rPr lang="zh-CN" altLang="en-US" sz="2400" b="1" u="sng" dirty="0" smtClean="0">
                <a:solidFill>
                  <a:schemeClr val="tx2"/>
                </a:solidFill>
                <a:latin typeface="宋体" pitchFamily="2" charset="-122"/>
              </a:rPr>
              <a:t>可访问它</a:t>
            </a:r>
            <a:r>
              <a:rPr lang="zh-CN" altLang="en-US" sz="2400" dirty="0" smtClean="0">
                <a:latin typeface="宋体" pitchFamily="2" charset="-122"/>
              </a:rPr>
              <a:t>。</a:t>
            </a:r>
          </a:p>
          <a:p>
            <a:pPr>
              <a:lnSpc>
                <a:spcPct val="115000"/>
              </a:lnSpc>
            </a:pPr>
            <a:r>
              <a:rPr lang="zh-CN" altLang="en-US" sz="2400" dirty="0" smtClean="0">
                <a:latin typeface="宋体" pitchFamily="2" charset="-122"/>
              </a:rPr>
              <a:t>当调用成功时，它返回共享指向共享内存第一个字节的指针；失败时，返回</a:t>
            </a:r>
            <a:r>
              <a:rPr lang="en-US" altLang="zh-CN" sz="2400" dirty="0" smtClean="0">
                <a:latin typeface="宋体" pitchFamily="2" charset="-122"/>
              </a:rPr>
              <a:t>-1</a:t>
            </a:r>
            <a:r>
              <a:rPr lang="zh-CN" altLang="en-US" sz="2400" dirty="0" smtClean="0">
                <a:latin typeface="宋体" pitchFamily="2" charset="-122"/>
              </a:rPr>
              <a:t>。</a:t>
            </a:r>
          </a:p>
          <a:p>
            <a:pPr>
              <a:lnSpc>
                <a:spcPct val="115000"/>
              </a:lnSpc>
            </a:pPr>
            <a:r>
              <a:rPr lang="en-US" altLang="zh-CN" sz="2400" b="1" dirty="0" err="1" smtClean="0">
                <a:latin typeface="Times New Roman" pitchFamily="18" charset="0"/>
              </a:rPr>
              <a:t>shm_id</a:t>
            </a:r>
            <a:r>
              <a:rPr lang="zh-CN" altLang="en-US" sz="2400" b="1" dirty="0" smtClean="0">
                <a:latin typeface="Times New Roman" pitchFamily="18" charset="0"/>
              </a:rPr>
              <a:t>：</a:t>
            </a:r>
            <a:r>
              <a:rPr lang="zh-CN" altLang="en-US" sz="2400" dirty="0" smtClean="0">
                <a:latin typeface="Times New Roman" pitchFamily="18" charset="0"/>
              </a:rPr>
              <a:t>是</a:t>
            </a:r>
            <a:r>
              <a:rPr lang="en-US" altLang="zh-CN" sz="2400" dirty="0" err="1" smtClean="0">
                <a:latin typeface="Times New Roman" pitchFamily="18" charset="0"/>
              </a:rPr>
              <a:t>shmget</a:t>
            </a:r>
            <a:r>
              <a:rPr lang="en-US" altLang="zh-CN" sz="2400" dirty="0" smtClean="0">
                <a:latin typeface="Times New Roman" pitchFamily="18" charset="0"/>
              </a:rPr>
              <a:t>( )</a:t>
            </a:r>
            <a:r>
              <a:rPr lang="zh-CN" altLang="en-US" sz="2400" dirty="0" smtClean="0">
                <a:latin typeface="Times New Roman" pitchFamily="18" charset="0"/>
              </a:rPr>
              <a:t>返回的共享内存标识符；</a:t>
            </a:r>
          </a:p>
          <a:p>
            <a:pPr>
              <a:lnSpc>
                <a:spcPct val="115000"/>
              </a:lnSpc>
            </a:pPr>
            <a:r>
              <a:rPr lang="en-US" altLang="zh-CN" sz="2400" b="1" dirty="0" err="1" smtClean="0">
                <a:latin typeface="Times New Roman" pitchFamily="18" charset="0"/>
              </a:rPr>
              <a:t>shm_addr</a:t>
            </a:r>
            <a:r>
              <a:rPr lang="zh-CN" altLang="en-US" sz="2400" b="1" dirty="0" smtClean="0">
                <a:latin typeface="Times New Roman" pitchFamily="18" charset="0"/>
              </a:rPr>
              <a:t>：</a:t>
            </a:r>
            <a:r>
              <a:rPr lang="zh-CN" altLang="en-US" sz="2400" dirty="0" smtClean="0">
                <a:latin typeface="Times New Roman" pitchFamily="18" charset="0"/>
              </a:rPr>
              <a:t>共享内存连接到</a:t>
            </a:r>
            <a:r>
              <a:rPr lang="zh-CN" altLang="en-US" sz="2400" u="sng" dirty="0" smtClean="0">
                <a:latin typeface="Times New Roman" pitchFamily="18" charset="0"/>
              </a:rPr>
              <a:t>当前进程中的地址</a:t>
            </a:r>
            <a:r>
              <a:rPr lang="zh-CN" altLang="en-US" sz="2400" dirty="0" smtClean="0">
                <a:latin typeface="Times New Roman" pitchFamily="18" charset="0"/>
              </a:rPr>
              <a:t>，通常取</a:t>
            </a:r>
            <a:r>
              <a:rPr lang="en-US" altLang="zh-CN" sz="2400" dirty="0" smtClean="0">
                <a:latin typeface="Times New Roman" pitchFamily="18" charset="0"/>
              </a:rPr>
              <a:t>NULL</a:t>
            </a:r>
            <a:r>
              <a:rPr lang="zh-CN" altLang="en-US" sz="2400" dirty="0" smtClean="0">
                <a:latin typeface="Times New Roman" pitchFamily="18" charset="0"/>
              </a:rPr>
              <a:t>，即允许系统选择共享内存出现在进程地址空间中的地址。</a:t>
            </a:r>
            <a:endParaRPr lang="zh-CN" altLang="en-US" sz="2400" dirty="0" smtClean="0">
              <a:latin typeface="宋体" pitchFamily="2" charset="-122"/>
            </a:endParaRPr>
          </a:p>
          <a:p>
            <a:pPr>
              <a:lnSpc>
                <a:spcPct val="115000"/>
              </a:lnSpc>
            </a:pPr>
            <a:r>
              <a:rPr lang="en-US" altLang="zh-CN" sz="2400" b="1" dirty="0" err="1" smtClean="0">
                <a:latin typeface="Times New Roman" pitchFamily="18" charset="0"/>
              </a:rPr>
              <a:t>Shmflg</a:t>
            </a:r>
            <a:r>
              <a:rPr lang="zh-CN" altLang="en-US" sz="2400" b="1" dirty="0" smtClean="0">
                <a:latin typeface="Times New Roman" pitchFamily="18" charset="0"/>
              </a:rPr>
              <a:t>：</a:t>
            </a:r>
            <a:r>
              <a:rPr lang="zh-CN" altLang="en-US" sz="2400" dirty="0" smtClean="0">
                <a:latin typeface="Times New Roman" pitchFamily="18" charset="0"/>
              </a:rPr>
              <a:t>取</a:t>
            </a:r>
            <a:r>
              <a:rPr lang="en-US" altLang="zh-CN" sz="2400" dirty="0" smtClean="0">
                <a:latin typeface="Times New Roman" pitchFamily="18" charset="0"/>
              </a:rPr>
              <a:t>SHM_RND</a:t>
            </a:r>
            <a:r>
              <a:rPr lang="zh-CN" altLang="en-US" sz="2400" dirty="0" smtClean="0">
                <a:latin typeface="Times New Roman" pitchFamily="18" charset="0"/>
              </a:rPr>
              <a:t>（与</a:t>
            </a:r>
            <a:r>
              <a:rPr lang="en-US" altLang="zh-CN" sz="2400" dirty="0" err="1" smtClean="0">
                <a:latin typeface="Times New Roman" pitchFamily="18" charset="0"/>
              </a:rPr>
              <a:t>shm_addr</a:t>
            </a:r>
            <a:r>
              <a:rPr lang="zh-CN" altLang="en-US" sz="2400" dirty="0" smtClean="0">
                <a:latin typeface="Times New Roman" pitchFamily="18" charset="0"/>
              </a:rPr>
              <a:t>联合控制共享内存连接的地址，通常不用控制该地址）或</a:t>
            </a:r>
            <a:r>
              <a:rPr lang="en-US" altLang="zh-CN" sz="2400" dirty="0" smtClean="0">
                <a:latin typeface="Times New Roman" pitchFamily="18" charset="0"/>
              </a:rPr>
              <a:t>SHM_RDONLY</a:t>
            </a:r>
            <a:r>
              <a:rPr lang="zh-CN" altLang="en-US" sz="2400" dirty="0" smtClean="0">
                <a:latin typeface="Times New Roman" pitchFamily="18" charset="0"/>
              </a:rPr>
              <a:t>（使连接的内存只读）；</a:t>
            </a:r>
          </a:p>
        </p:txBody>
      </p:sp>
      <p:sp>
        <p:nvSpPr>
          <p:cNvPr id="2" name="圆角矩形 1"/>
          <p:cNvSpPr/>
          <p:nvPr/>
        </p:nvSpPr>
        <p:spPr bwMode="auto">
          <a:xfrm>
            <a:off x="2051720" y="1772816"/>
            <a:ext cx="792088" cy="432048"/>
          </a:xfrm>
          <a:prstGeom prst="round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C7CF02E-9CA9-483E-A464-DD49F4BD348A}" type="datetime8">
              <a:rPr kumimoji="0" lang="zh-CN" altLang="en-US" sz="1400" smtClean="0"/>
              <a:t>2022年3月16日12时44分</a:t>
            </a:fld>
            <a:endParaRPr kumimoji="0" lang="en-US" altLang="zh-CN" sz="1400" smtClean="0"/>
          </a:p>
        </p:txBody>
      </p:sp>
      <p:sp>
        <p:nvSpPr>
          <p:cNvPr id="193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3540" name="Rectangle 2"/>
          <p:cNvSpPr>
            <a:spLocks noGrp="1" noRot="1" noChangeArrowheads="1"/>
          </p:cNvSpPr>
          <p:nvPr>
            <p:ph type="title"/>
          </p:nvPr>
        </p:nvSpPr>
        <p:spPr>
          <a:xfrm>
            <a:off x="301625" y="228600"/>
            <a:ext cx="8540750" cy="679450"/>
          </a:xfrm>
        </p:spPr>
        <p:txBody>
          <a:bodyPr/>
          <a:lstStyle/>
          <a:p>
            <a:r>
              <a:rPr lang="en-US" altLang="zh-CN" sz="3600" smtClean="0"/>
              <a:t>Shmdt( )—</a:t>
            </a:r>
            <a:r>
              <a:rPr lang="zh-CN" altLang="en-US" sz="2800" smtClean="0"/>
              <a:t>将共享内存从当前进程中分离</a:t>
            </a:r>
          </a:p>
        </p:txBody>
      </p:sp>
      <p:sp>
        <p:nvSpPr>
          <p:cNvPr id="193541" name="Rectangle 3"/>
          <p:cNvSpPr>
            <a:spLocks noGrp="1" noRot="1" noChangeArrowheads="1"/>
          </p:cNvSpPr>
          <p:nvPr>
            <p:ph type="body" idx="1"/>
          </p:nvPr>
        </p:nvSpPr>
        <p:spPr>
          <a:xfrm>
            <a:off x="301625" y="908050"/>
            <a:ext cx="8540750" cy="5191125"/>
          </a:xfrm>
        </p:spPr>
        <p:txBody>
          <a:bodyPr/>
          <a:lstStyle/>
          <a:p>
            <a:r>
              <a:rPr lang="en-US" altLang="zh-CN" sz="2800" smtClean="0"/>
              <a:t>Void *shmdt(void *share_memory)</a:t>
            </a:r>
          </a:p>
          <a:p>
            <a:pPr>
              <a:lnSpc>
                <a:spcPct val="115000"/>
              </a:lnSpc>
            </a:pPr>
            <a:r>
              <a:rPr lang="zh-CN" altLang="en-US" sz="2800" smtClean="0"/>
              <a:t>作用：将共享内存从当前进程中分离，当前进程将</a:t>
            </a:r>
            <a:r>
              <a:rPr lang="zh-CN" altLang="en-US" sz="2800" b="1" u="sng" smtClean="0"/>
              <a:t>不能再使用该共享内存</a:t>
            </a:r>
            <a:r>
              <a:rPr lang="zh-CN" altLang="en-US" sz="2800" smtClean="0"/>
              <a:t>；</a:t>
            </a:r>
          </a:p>
          <a:p>
            <a:r>
              <a:rPr lang="zh-CN" altLang="en-US" sz="2800" smtClean="0"/>
              <a:t>调用成功，返回</a:t>
            </a:r>
            <a:r>
              <a:rPr lang="en-US" altLang="zh-CN" sz="2800" smtClean="0"/>
              <a:t>0</a:t>
            </a:r>
            <a:r>
              <a:rPr lang="zh-CN" altLang="en-US" sz="2800" smtClean="0"/>
              <a:t>；失败时，返回</a:t>
            </a:r>
            <a:r>
              <a:rPr lang="en-US" altLang="zh-CN" sz="2800" smtClean="0"/>
              <a:t>-1</a:t>
            </a:r>
            <a:r>
              <a:rPr lang="zh-CN" altLang="en-US" sz="2800" smtClean="0"/>
              <a:t>；</a:t>
            </a:r>
          </a:p>
          <a:p>
            <a:r>
              <a:rPr lang="en-US" altLang="zh-CN" sz="2800" smtClean="0"/>
              <a:t>share_memory: shmat</a:t>
            </a:r>
            <a:r>
              <a:rPr lang="zh-CN" altLang="en-US" sz="2800" smtClean="0"/>
              <a:t>返回的指针。</a:t>
            </a:r>
          </a:p>
          <a:p>
            <a:pPr>
              <a:buFont typeface="Wingdings" pitchFamily="2" charset="2"/>
              <a:buNone/>
            </a:pPr>
            <a:endParaRPr lang="zh-CN" altLang="en-US" sz="2800" smtClean="0"/>
          </a:p>
          <a:p>
            <a:endParaRPr lang="zh-CN" altLang="en-US" sz="2800" smtClean="0"/>
          </a:p>
          <a:p>
            <a:endParaRPr lang="en-US" altLang="zh-CN" sz="2800" smtClean="0"/>
          </a:p>
        </p:txBody>
      </p:sp>
    </p:spTree>
  </p:cSld>
  <p:clrMapOvr>
    <a:masterClrMapping/>
  </p:clrMapOvr>
  <p:transition>
    <p:pull dir="rd"/>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1A4B6505-BA3D-4B49-A1A1-8DB12C063087}" type="datetime8">
              <a:rPr kumimoji="0" lang="zh-CN" altLang="en-US" sz="1400" smtClean="0"/>
              <a:t>2022年3月16日12时44分</a:t>
            </a:fld>
            <a:endParaRPr kumimoji="0" lang="en-US" altLang="zh-CN" sz="1400" smtClean="0"/>
          </a:p>
        </p:txBody>
      </p:sp>
      <p:sp>
        <p:nvSpPr>
          <p:cNvPr id="19456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4564" name="Rectangle 2"/>
          <p:cNvSpPr>
            <a:spLocks noGrp="1" noRot="1" noChangeArrowheads="1"/>
          </p:cNvSpPr>
          <p:nvPr>
            <p:ph type="title"/>
          </p:nvPr>
        </p:nvSpPr>
        <p:spPr/>
        <p:txBody>
          <a:bodyPr/>
          <a:lstStyle/>
          <a:p>
            <a:r>
              <a:rPr lang="en-US" altLang="zh-CN" sz="3300" b="1" dirty="0" err="1" smtClean="0"/>
              <a:t>Shmctl</a:t>
            </a:r>
            <a:r>
              <a:rPr lang="en-US" altLang="zh-CN" sz="3300" b="1" dirty="0" smtClean="0"/>
              <a:t>( )—</a:t>
            </a:r>
            <a:r>
              <a:rPr lang="zh-CN" altLang="en-US" sz="3300" b="1" dirty="0" smtClean="0"/>
              <a:t>共享内存控制函数</a:t>
            </a:r>
          </a:p>
        </p:txBody>
      </p:sp>
      <p:sp>
        <p:nvSpPr>
          <p:cNvPr id="194565" name="Rectangle 3"/>
          <p:cNvSpPr>
            <a:spLocks noGrp="1" noRot="1" noChangeArrowheads="1"/>
          </p:cNvSpPr>
          <p:nvPr>
            <p:ph type="body" sz="half" idx="1"/>
          </p:nvPr>
        </p:nvSpPr>
        <p:spPr>
          <a:xfrm>
            <a:off x="251520" y="1484784"/>
            <a:ext cx="8591550" cy="5046662"/>
          </a:xfrm>
        </p:spPr>
        <p:txBody>
          <a:bodyPr/>
          <a:lstStyle/>
          <a:p>
            <a:r>
              <a:rPr lang="en-US" altLang="zh-CN" sz="2800" dirty="0" err="1" smtClean="0">
                <a:latin typeface="Times New Roman" pitchFamily="18" charset="0"/>
              </a:rPr>
              <a:t>int</a:t>
            </a:r>
            <a:r>
              <a:rPr lang="en-US" altLang="zh-CN" sz="2800" dirty="0" smtClean="0">
                <a:latin typeface="Times New Roman" pitchFamily="18" charset="0"/>
              </a:rPr>
              <a:t> </a:t>
            </a:r>
            <a:r>
              <a:rPr lang="en-US" altLang="zh-CN" sz="2800" dirty="0" err="1" smtClean="0">
                <a:latin typeface="Times New Roman" pitchFamily="18" charset="0"/>
              </a:rPr>
              <a:t>shmctl</a:t>
            </a:r>
            <a:r>
              <a:rPr lang="en-US" altLang="zh-CN" sz="2800" dirty="0" smtClean="0">
                <a:latin typeface="Times New Roman" pitchFamily="18" charset="0"/>
              </a:rPr>
              <a:t>(</a:t>
            </a:r>
            <a:r>
              <a:rPr lang="en-US" altLang="zh-CN" sz="2800" dirty="0" err="1" smtClean="0">
                <a:latin typeface="Times New Roman" pitchFamily="18" charset="0"/>
              </a:rPr>
              <a:t>int</a:t>
            </a:r>
            <a:r>
              <a:rPr lang="en-US" altLang="zh-CN" sz="2800" dirty="0" smtClean="0">
                <a:latin typeface="Times New Roman" pitchFamily="18" charset="0"/>
              </a:rPr>
              <a:t> </a:t>
            </a:r>
            <a:r>
              <a:rPr lang="en-US" altLang="zh-CN" sz="2800" dirty="0" err="1" smtClean="0">
                <a:latin typeface="Times New Roman" pitchFamily="18" charset="0"/>
              </a:rPr>
              <a:t>shm_id</a:t>
            </a:r>
            <a:r>
              <a:rPr lang="en-US" altLang="zh-CN" sz="2800" dirty="0" smtClean="0">
                <a:latin typeface="Times New Roman" pitchFamily="18" charset="0"/>
              </a:rPr>
              <a:t>, </a:t>
            </a:r>
            <a:r>
              <a:rPr lang="en-US" altLang="zh-CN" sz="2800" dirty="0" err="1" smtClean="0">
                <a:latin typeface="Times New Roman" pitchFamily="18" charset="0"/>
              </a:rPr>
              <a:t>int</a:t>
            </a:r>
            <a:r>
              <a:rPr lang="en-US" altLang="zh-CN" sz="2800" dirty="0" smtClean="0">
                <a:latin typeface="Times New Roman" pitchFamily="18" charset="0"/>
              </a:rPr>
              <a:t> command, </a:t>
            </a:r>
            <a:r>
              <a:rPr lang="en-US" altLang="zh-CN" sz="2800" dirty="0" err="1" smtClean="0">
                <a:latin typeface="Times New Roman" pitchFamily="18" charset="0"/>
              </a:rPr>
              <a:t>struct</a:t>
            </a:r>
            <a:r>
              <a:rPr lang="en-US" altLang="zh-CN" sz="2800" dirty="0" smtClean="0">
                <a:latin typeface="Times New Roman" pitchFamily="18" charset="0"/>
              </a:rPr>
              <a:t> </a:t>
            </a:r>
            <a:r>
              <a:rPr lang="en-US" altLang="zh-CN" sz="2800" dirty="0" err="1" smtClean="0">
                <a:latin typeface="Times New Roman" pitchFamily="18" charset="0"/>
              </a:rPr>
              <a:t>shmid_ds</a:t>
            </a:r>
            <a:r>
              <a:rPr lang="en-US" altLang="zh-CN" sz="2800" dirty="0" smtClean="0">
                <a:latin typeface="Times New Roman" pitchFamily="18" charset="0"/>
              </a:rPr>
              <a:t> *</a:t>
            </a:r>
            <a:r>
              <a:rPr lang="en-US" altLang="zh-CN" sz="2800" dirty="0" err="1" smtClean="0">
                <a:latin typeface="Times New Roman" pitchFamily="18" charset="0"/>
              </a:rPr>
              <a:t>buf</a:t>
            </a:r>
            <a:r>
              <a:rPr lang="en-US" altLang="zh-CN" sz="2800" dirty="0" smtClean="0">
                <a:latin typeface="Times New Roman" pitchFamily="18" charset="0"/>
              </a:rPr>
              <a:t>);</a:t>
            </a:r>
          </a:p>
          <a:p>
            <a:r>
              <a:rPr lang="en-US" altLang="zh-CN" sz="2800" dirty="0" err="1" smtClean="0">
                <a:latin typeface="Times New Roman" pitchFamily="18" charset="0"/>
              </a:rPr>
              <a:t>shm_id</a:t>
            </a:r>
            <a:r>
              <a:rPr lang="zh-CN" altLang="en-US" sz="2800" dirty="0" smtClean="0">
                <a:latin typeface="Times New Roman" pitchFamily="18" charset="0"/>
              </a:rPr>
              <a:t>：</a:t>
            </a:r>
            <a:r>
              <a:rPr lang="en-US" altLang="zh-CN" sz="2800" dirty="0" err="1" smtClean="0">
                <a:latin typeface="Times New Roman" pitchFamily="18" charset="0"/>
              </a:rPr>
              <a:t>shmget</a:t>
            </a:r>
            <a:r>
              <a:rPr lang="en-US" altLang="zh-CN" sz="2800" dirty="0" smtClean="0">
                <a:latin typeface="Times New Roman" pitchFamily="18" charset="0"/>
              </a:rPr>
              <a:t>( )</a:t>
            </a:r>
            <a:r>
              <a:rPr lang="zh-CN" altLang="en-US" sz="2800" dirty="0" smtClean="0">
                <a:latin typeface="Times New Roman" pitchFamily="18" charset="0"/>
              </a:rPr>
              <a:t>返回的内存标识符；</a:t>
            </a:r>
          </a:p>
          <a:p>
            <a:r>
              <a:rPr lang="en-US" altLang="zh-CN" sz="2800" dirty="0" err="1" smtClean="0">
                <a:latin typeface="Times New Roman" pitchFamily="18" charset="0"/>
              </a:rPr>
              <a:t>Shmid_ds</a:t>
            </a:r>
            <a:r>
              <a:rPr lang="en-US" altLang="zh-CN" sz="2800" dirty="0" smtClean="0">
                <a:latin typeface="Times New Roman" pitchFamily="18" charset="0"/>
              </a:rPr>
              <a:t> </a:t>
            </a:r>
            <a:r>
              <a:rPr lang="zh-CN" altLang="en-US" sz="2800" dirty="0" smtClean="0">
                <a:latin typeface="Times New Roman" pitchFamily="18" charset="0"/>
              </a:rPr>
              <a:t>类型定义如下：</a:t>
            </a:r>
          </a:p>
          <a:p>
            <a:pPr lvl="2">
              <a:buFont typeface="Wingdings" pitchFamily="2" charset="2"/>
              <a:buNone/>
            </a:pPr>
            <a:r>
              <a:rPr lang="en-US" altLang="zh-CN" sz="2800" b="1" dirty="0" err="1" smtClean="0">
                <a:latin typeface="Times New Roman" pitchFamily="18" charset="0"/>
              </a:rPr>
              <a:t>struct</a:t>
            </a:r>
            <a:r>
              <a:rPr lang="en-US" altLang="zh-CN" sz="2800" b="1" dirty="0" smtClean="0">
                <a:latin typeface="Times New Roman" pitchFamily="18" charset="0"/>
              </a:rPr>
              <a:t> </a:t>
            </a:r>
            <a:r>
              <a:rPr lang="en-US" altLang="zh-CN" sz="2800" b="1" dirty="0" err="1" smtClean="0">
                <a:latin typeface="Times New Roman" pitchFamily="18" charset="0"/>
              </a:rPr>
              <a:t>shmid_ds</a:t>
            </a:r>
            <a:r>
              <a:rPr lang="en-US" altLang="zh-CN" sz="2800" b="1" dirty="0" smtClean="0">
                <a:latin typeface="Times New Roman" pitchFamily="18" charset="0"/>
              </a:rPr>
              <a:t> {</a:t>
            </a:r>
          </a:p>
          <a:p>
            <a:pPr lvl="2">
              <a:buFont typeface="Wingdings" pitchFamily="2" charset="2"/>
              <a:buNone/>
            </a:pPr>
            <a:r>
              <a:rPr lang="en-US" altLang="zh-CN" sz="2800" b="1" dirty="0" err="1" smtClean="0">
                <a:latin typeface="Times New Roman" pitchFamily="18" charset="0"/>
              </a:rPr>
              <a:t>uid_t</a:t>
            </a:r>
            <a:r>
              <a:rPr lang="en-US" altLang="zh-CN" sz="2800" b="1" dirty="0" smtClean="0">
                <a:latin typeface="Times New Roman" pitchFamily="18" charset="0"/>
              </a:rPr>
              <a:t> </a:t>
            </a:r>
            <a:r>
              <a:rPr lang="en-US" altLang="zh-CN" sz="2800" b="1" dirty="0" err="1" smtClean="0">
                <a:latin typeface="Times New Roman" pitchFamily="18" charset="0"/>
              </a:rPr>
              <a:t>shm_perm.uid</a:t>
            </a:r>
            <a:r>
              <a:rPr lang="en-US" altLang="zh-CN" sz="2800" b="1" dirty="0" smtClean="0">
                <a:latin typeface="Times New Roman" pitchFamily="18" charset="0"/>
              </a:rPr>
              <a:t>;</a:t>
            </a:r>
          </a:p>
          <a:p>
            <a:pPr lvl="2">
              <a:buFont typeface="Wingdings" pitchFamily="2" charset="2"/>
              <a:buNone/>
            </a:pPr>
            <a:r>
              <a:rPr lang="en-US" altLang="zh-CN" sz="2800" b="1" dirty="0" err="1" smtClean="0">
                <a:latin typeface="Times New Roman" pitchFamily="18" charset="0"/>
              </a:rPr>
              <a:t>uid_t</a:t>
            </a:r>
            <a:r>
              <a:rPr lang="en-US" altLang="zh-CN" sz="2800" b="1" dirty="0" smtClean="0">
                <a:latin typeface="Times New Roman" pitchFamily="18" charset="0"/>
              </a:rPr>
              <a:t> </a:t>
            </a:r>
            <a:r>
              <a:rPr lang="en-US" altLang="zh-CN" sz="2800" b="1" dirty="0" err="1" smtClean="0">
                <a:latin typeface="Times New Roman" pitchFamily="18" charset="0"/>
              </a:rPr>
              <a:t>shm_perm.gid</a:t>
            </a:r>
            <a:r>
              <a:rPr lang="en-US" altLang="zh-CN" sz="2800" b="1" dirty="0" smtClean="0">
                <a:latin typeface="Times New Roman" pitchFamily="18" charset="0"/>
              </a:rPr>
              <a:t>;</a:t>
            </a:r>
          </a:p>
          <a:p>
            <a:pPr lvl="2">
              <a:buFont typeface="Wingdings" pitchFamily="2" charset="2"/>
              <a:buNone/>
            </a:pPr>
            <a:r>
              <a:rPr lang="en-US" altLang="zh-CN" sz="2800" b="1" dirty="0" err="1" smtClean="0">
                <a:latin typeface="Times New Roman" pitchFamily="18" charset="0"/>
              </a:rPr>
              <a:t>mode_t</a:t>
            </a:r>
            <a:r>
              <a:rPr lang="en-US" altLang="zh-CN" sz="2800" b="1" dirty="0" smtClean="0">
                <a:latin typeface="Times New Roman" pitchFamily="18" charset="0"/>
              </a:rPr>
              <a:t> </a:t>
            </a:r>
            <a:r>
              <a:rPr lang="en-US" altLang="zh-CN" sz="2800" b="1" dirty="0" err="1" smtClean="0">
                <a:latin typeface="Times New Roman" pitchFamily="18" charset="0"/>
              </a:rPr>
              <a:t>shm_perm.mode</a:t>
            </a:r>
            <a:r>
              <a:rPr lang="en-US" altLang="zh-CN" sz="2800" b="1" dirty="0" smtClean="0">
                <a:latin typeface="Times New Roman" pitchFamily="18" charset="0"/>
              </a:rPr>
              <a:t>;</a:t>
            </a:r>
          </a:p>
          <a:p>
            <a:pPr lvl="2">
              <a:buNone/>
            </a:pPr>
            <a:r>
              <a:rPr lang="en-US" altLang="zh-CN" sz="2800" b="1" dirty="0" smtClean="0">
                <a:latin typeface="Times New Roman" pitchFamily="18" charset="0"/>
              </a:rPr>
              <a:t>}           </a:t>
            </a:r>
            <a:endParaRPr lang="en-US" altLang="zh-CN" sz="3300" dirty="0" smtClean="0">
              <a:solidFill>
                <a:schemeClr val="tx2"/>
              </a:solidFill>
            </a:endParaRPr>
          </a:p>
        </p:txBody>
      </p:sp>
    </p:spTree>
  </p:cSld>
  <p:clrMapOvr>
    <a:masterClrMapping/>
  </p:clrMapOvr>
  <p:transition>
    <p:pull dir="rd"/>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5373BC65-15E0-4D83-998F-AA3726380B4E}" type="datetime8">
              <a:rPr kumimoji="0" lang="zh-CN" altLang="en-US" sz="1400" smtClean="0"/>
              <a:t>2022年3月16日12时44分</a:t>
            </a:fld>
            <a:endParaRPr kumimoji="0" lang="en-US" altLang="zh-CN" sz="1400" smtClean="0"/>
          </a:p>
        </p:txBody>
      </p:sp>
      <p:sp>
        <p:nvSpPr>
          <p:cNvPr id="195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graphicFrame>
        <p:nvGraphicFramePr>
          <p:cNvPr id="461906" name="Group 82"/>
          <p:cNvGraphicFramePr>
            <a:graphicFrameLocks noGrp="1"/>
          </p:cNvGraphicFramePr>
          <p:nvPr>
            <p:ph type="tbl" idx="1"/>
          </p:nvPr>
        </p:nvGraphicFramePr>
        <p:xfrm>
          <a:off x="323850" y="1989138"/>
          <a:ext cx="8540750" cy="3797301"/>
        </p:xfrm>
        <a:graphic>
          <a:graphicData uri="http://schemas.openxmlformats.org/drawingml/2006/table">
            <a:tbl>
              <a:tblPr/>
              <a:tblGrid>
                <a:gridCol w="2109788"/>
                <a:gridCol w="6430962"/>
              </a:tblGrid>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charset="0"/>
                          <a:ea typeface="宋体" pitchFamily="2" charset="-122"/>
                        </a:rPr>
                        <a:t>command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5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IPC_STAT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把</a:t>
                      </a:r>
                      <a:r>
                        <a:rPr kumimoji="0" lang="en-US" altLang="zh-CN" sz="2800" b="0" i="0" u="none" strike="noStrike" cap="none" normalizeH="0" baseline="0" smtClean="0">
                          <a:ln>
                            <a:noFill/>
                          </a:ln>
                          <a:solidFill>
                            <a:schemeClr val="tx1"/>
                          </a:solidFill>
                          <a:effectLst/>
                          <a:latin typeface="Arial" charset="0"/>
                          <a:ea typeface="宋体" pitchFamily="2" charset="-122"/>
                        </a:rPr>
                        <a:t>shmid_ds</a:t>
                      </a:r>
                      <a:r>
                        <a:rPr kumimoji="0" lang="zh-CN" altLang="en-US" sz="2800" b="0" i="0" u="none" strike="noStrike" cap="none" normalizeH="0" baseline="0" smtClean="0">
                          <a:ln>
                            <a:noFill/>
                          </a:ln>
                          <a:solidFill>
                            <a:schemeClr val="tx1"/>
                          </a:solidFill>
                          <a:effectLst/>
                          <a:latin typeface="Arial" charset="0"/>
                          <a:ea typeface="宋体" pitchFamily="2" charset="-122"/>
                        </a:rPr>
                        <a:t>中的数据设置为共享内存的当前关联值。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8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IPC_SEt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当进程权限足够时，就把共享内存的当前关联什设置为</a:t>
                      </a:r>
                      <a:r>
                        <a:rPr kumimoji="0" lang="en-US" altLang="zh-CN" sz="2800" b="0" i="0" u="none" strike="noStrike" cap="none" normalizeH="0" baseline="0" smtClean="0">
                          <a:ln>
                            <a:noFill/>
                          </a:ln>
                          <a:solidFill>
                            <a:schemeClr val="tx1"/>
                          </a:solidFill>
                          <a:effectLst/>
                          <a:latin typeface="Arial" charset="0"/>
                          <a:ea typeface="宋体" pitchFamily="2" charset="-122"/>
                        </a:rPr>
                        <a:t>shmid_ds</a:t>
                      </a:r>
                      <a:r>
                        <a:rPr kumimoji="0" lang="zh-CN" altLang="en-US" sz="2800" b="0" i="0" u="none" strike="noStrike" cap="none" normalizeH="0" baseline="0" smtClean="0">
                          <a:ln>
                            <a:noFill/>
                          </a:ln>
                          <a:solidFill>
                            <a:schemeClr val="tx1"/>
                          </a:solidFill>
                          <a:effectLst/>
                          <a:latin typeface="Arial" charset="0"/>
                          <a:ea typeface="宋体" pitchFamily="2" charset="-122"/>
                        </a:rPr>
                        <a:t>中给出的值。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9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charset="0"/>
                          <a:ea typeface="宋体" pitchFamily="2" charset="-122"/>
                        </a:rPr>
                        <a:t>IPC_RMID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删除共享内存段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606" name="Rectangle 83"/>
          <p:cNvSpPr>
            <a:spLocks noChangeArrowheads="1"/>
          </p:cNvSpPr>
          <p:nvPr/>
        </p:nvSpPr>
        <p:spPr bwMode="auto">
          <a:xfrm>
            <a:off x="395288" y="1125538"/>
            <a:ext cx="828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66700" indent="-2667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20000"/>
              </a:spcBef>
              <a:buFont typeface="Wingdings" pitchFamily="2" charset="2"/>
              <a:buChar char="w"/>
            </a:pPr>
            <a:r>
              <a:rPr kumimoji="0" lang="en-US" altLang="zh-CN" sz="2800">
                <a:latin typeface="Times New Roman" pitchFamily="18" charset="0"/>
              </a:rPr>
              <a:t>Buf : </a:t>
            </a:r>
            <a:r>
              <a:rPr kumimoji="0" lang="zh-CN" altLang="en-US" sz="2800">
                <a:latin typeface="Times New Roman" pitchFamily="18" charset="0"/>
              </a:rPr>
              <a:t>它指向包含共享内存模式和访问权限的结构。</a:t>
            </a:r>
          </a:p>
        </p:txBody>
      </p:sp>
    </p:spTree>
  </p:cSld>
  <p:clrMapOvr>
    <a:masterClrMapping/>
  </p:clrMapOvr>
  <p:transition>
    <p:pull dir="rd"/>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3CF898A-6552-4599-9D41-12F3D2A0FA79}" type="datetime8">
              <a:rPr kumimoji="0" lang="zh-CN" altLang="en-US" sz="1400" smtClean="0"/>
              <a:t>2022年3月16日12时52分</a:t>
            </a:fld>
            <a:endParaRPr kumimoji="0" lang="en-US" altLang="zh-CN" sz="1400" smtClean="0"/>
          </a:p>
        </p:txBody>
      </p:sp>
      <p:sp>
        <p:nvSpPr>
          <p:cNvPr id="196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6612" name="Rectangle 2"/>
          <p:cNvSpPr>
            <a:spLocks noGrp="1" noRot="1" noChangeArrowheads="1"/>
          </p:cNvSpPr>
          <p:nvPr>
            <p:ph type="title"/>
          </p:nvPr>
        </p:nvSpPr>
        <p:spPr>
          <a:xfrm>
            <a:off x="301625" y="228600"/>
            <a:ext cx="8540750" cy="320675"/>
          </a:xfrm>
        </p:spPr>
        <p:txBody>
          <a:bodyPr/>
          <a:lstStyle/>
          <a:p>
            <a:endParaRPr lang="zh-CN" altLang="zh-CN" sz="4000" dirty="0" smtClean="0"/>
          </a:p>
        </p:txBody>
      </p:sp>
      <p:sp>
        <p:nvSpPr>
          <p:cNvPr id="196613" name="Rectangle 3"/>
          <p:cNvSpPr>
            <a:spLocks noGrp="1" noRot="1" noChangeArrowheads="1"/>
          </p:cNvSpPr>
          <p:nvPr>
            <p:ph type="body" idx="1"/>
          </p:nvPr>
        </p:nvSpPr>
        <p:spPr>
          <a:xfrm>
            <a:off x="467544" y="692696"/>
            <a:ext cx="8496944" cy="5694363"/>
          </a:xfrm>
        </p:spPr>
        <p:txBody>
          <a:bodyPr/>
          <a:lstStyle/>
          <a:p>
            <a:pPr>
              <a:spcBef>
                <a:spcPct val="5000"/>
              </a:spcBef>
              <a:buFont typeface="Wingdings" pitchFamily="2" charset="2"/>
              <a:buNone/>
            </a:pPr>
            <a:r>
              <a:rPr lang="en-US" altLang="zh-CN" sz="2400" b="1" dirty="0" smtClean="0">
                <a:latin typeface="Times New Roman" pitchFamily="18" charset="0"/>
              </a:rPr>
              <a:t>#define TEXT_SZ 2048</a:t>
            </a:r>
          </a:p>
          <a:p>
            <a:pPr>
              <a:spcBef>
                <a:spcPct val="5000"/>
              </a:spcBef>
              <a:buNone/>
            </a:pPr>
            <a:r>
              <a:rPr lang="en-US" altLang="zh-CN" sz="2400" b="1" dirty="0" err="1" smtClean="0">
                <a:latin typeface="Times New Roman" pitchFamily="18" charset="0"/>
              </a:rPr>
              <a:t>struct</a:t>
            </a:r>
            <a:r>
              <a:rPr lang="en-US" altLang="zh-CN" sz="2400" b="1" dirty="0" smtClean="0">
                <a:latin typeface="Times New Roman" pitchFamily="18" charset="0"/>
              </a:rPr>
              <a:t> </a:t>
            </a:r>
            <a:r>
              <a:rPr lang="en-US" altLang="zh-CN" sz="2400" b="1" dirty="0" err="1" smtClean="0">
                <a:solidFill>
                  <a:schemeClr val="tx2"/>
                </a:solidFill>
                <a:latin typeface="Times New Roman" pitchFamily="18" charset="0"/>
              </a:rPr>
              <a:t>shared_use_st</a:t>
            </a:r>
            <a:r>
              <a:rPr lang="en-US" altLang="zh-CN" sz="2400" b="1" dirty="0" smtClean="0">
                <a:solidFill>
                  <a:schemeClr val="tx2"/>
                </a:solidFill>
                <a:latin typeface="Times New Roman" pitchFamily="18" charset="0"/>
              </a:rPr>
              <a:t> </a:t>
            </a:r>
            <a:r>
              <a:rPr lang="en-US" altLang="zh-CN" sz="2400" b="1" dirty="0" smtClean="0">
                <a:latin typeface="Times New Roman" pitchFamily="18" charset="0"/>
              </a:rPr>
              <a:t> </a:t>
            </a:r>
            <a:r>
              <a:rPr lang="en-US" altLang="zh-CN" sz="2400" b="1" dirty="0" smtClean="0">
                <a:latin typeface="Times New Roman" pitchFamily="18" charset="0"/>
              </a:rPr>
              <a:t>{   // </a:t>
            </a:r>
            <a:r>
              <a:rPr lang="zh-CN" altLang="en-US" sz="2400" b="1" dirty="0" smtClean="0">
                <a:latin typeface="Times New Roman" pitchFamily="18" charset="0"/>
              </a:rPr>
              <a:t>公共的头文件</a:t>
            </a:r>
            <a:r>
              <a:rPr lang="en-US" altLang="zh-CN" sz="2400" dirty="0" err="1" smtClean="0">
                <a:latin typeface="Times New Roman" pitchFamily="18" charset="0"/>
              </a:rPr>
              <a:t>shm_com.h</a:t>
            </a:r>
            <a:r>
              <a:rPr lang="zh-CN" altLang="en-US" sz="2400" dirty="0" smtClean="0">
                <a:latin typeface="Times New Roman" pitchFamily="18" charset="0"/>
              </a:rPr>
              <a:t>的内容</a:t>
            </a:r>
            <a:r>
              <a:rPr lang="zh-CN" altLang="en-US" sz="2400" b="1" dirty="0" smtClean="0">
                <a:latin typeface="Times New Roman" pitchFamily="18" charset="0"/>
              </a:rPr>
              <a:t>，</a:t>
            </a:r>
            <a:endParaRPr lang="en-US" altLang="zh-CN" sz="2400" b="1" dirty="0" smtClean="0">
              <a:latin typeface="Times New Roman" pitchFamily="18" charset="0"/>
            </a:endParaRPr>
          </a:p>
          <a:p>
            <a:pPr>
              <a:spcBef>
                <a:spcPct val="5000"/>
              </a:spcBef>
              <a:buFont typeface="Wingdings" pitchFamily="2" charset="2"/>
              <a:buNone/>
            </a:pPr>
            <a:r>
              <a:rPr lang="en-US" altLang="zh-CN" sz="2400" b="1"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written_by_you</a:t>
            </a:r>
            <a:r>
              <a:rPr lang="en-US" altLang="zh-CN" sz="2400" dirty="0" smtClean="0">
                <a:latin typeface="Times New Roman" pitchFamily="18" charset="0"/>
              </a:rPr>
              <a:t>;     // shm1.c </a:t>
            </a:r>
            <a:r>
              <a:rPr lang="zh-CN" altLang="en-US" sz="2400" dirty="0" smtClean="0">
                <a:latin typeface="Times New Roman" pitchFamily="18" charset="0"/>
              </a:rPr>
              <a:t>与 </a:t>
            </a:r>
            <a:r>
              <a:rPr lang="en-US" altLang="zh-CN" sz="2400" dirty="0" smtClean="0">
                <a:latin typeface="Times New Roman" pitchFamily="18" charset="0"/>
              </a:rPr>
              <a:t>shm2.c </a:t>
            </a:r>
            <a:r>
              <a:rPr lang="zh-CN" altLang="en-US" sz="2400" b="1" u="sng" dirty="0" smtClean="0">
                <a:solidFill>
                  <a:schemeClr val="tx2"/>
                </a:solidFill>
                <a:latin typeface="Times New Roman" pitchFamily="18" charset="0"/>
              </a:rPr>
              <a:t>都用</a:t>
            </a:r>
            <a:r>
              <a:rPr lang="zh-CN" altLang="en-US" sz="2400" dirty="0" smtClean="0">
                <a:latin typeface="Times New Roman" pitchFamily="18" charset="0"/>
              </a:rPr>
              <a:t>该头文件</a:t>
            </a:r>
            <a:endParaRPr lang="en-US" altLang="zh-CN" sz="2400" dirty="0" smtClean="0">
              <a:latin typeface="Times New Roman" pitchFamily="18" charset="0"/>
            </a:endParaRPr>
          </a:p>
          <a:p>
            <a:pPr>
              <a:spcBef>
                <a:spcPct val="5000"/>
              </a:spcBef>
              <a:buNone/>
            </a:pPr>
            <a:r>
              <a:rPr lang="en-US" altLang="zh-CN" sz="2400" dirty="0" smtClean="0">
                <a:latin typeface="Times New Roman" pitchFamily="18" charset="0"/>
              </a:rPr>
              <a:t>    char </a:t>
            </a:r>
            <a:r>
              <a:rPr lang="en-US" altLang="zh-CN" sz="2400" dirty="0" err="1" smtClean="0">
                <a:latin typeface="Times New Roman" pitchFamily="18" charset="0"/>
              </a:rPr>
              <a:t>some_text</a:t>
            </a:r>
            <a:r>
              <a:rPr lang="en-US" altLang="zh-CN" sz="2400" dirty="0" smtClean="0">
                <a:latin typeface="Times New Roman" pitchFamily="18" charset="0"/>
              </a:rPr>
              <a:t>[TEXT_SZ</a:t>
            </a:r>
            <a:r>
              <a:rPr lang="en-US" altLang="zh-CN" sz="2400" dirty="0">
                <a:latin typeface="Times New Roman" pitchFamily="18" charset="0"/>
              </a:rPr>
              <a:t>]; </a:t>
            </a:r>
            <a:r>
              <a:rPr lang="en-US" altLang="zh-CN" sz="2400" dirty="0" smtClean="0">
                <a:latin typeface="Times New Roman" pitchFamily="18" charset="0"/>
              </a:rPr>
              <a:t>// </a:t>
            </a:r>
            <a:r>
              <a:rPr lang="en-US" altLang="zh-CN" sz="2200" b="1" dirty="0" smtClean="0">
                <a:latin typeface="Times New Roman" pitchFamily="18" charset="0"/>
              </a:rPr>
              <a:t>shm1.c—</a:t>
            </a:r>
            <a:r>
              <a:rPr lang="zh-CN" altLang="en-US" sz="2200" b="1" dirty="0" smtClean="0">
                <a:latin typeface="Times New Roman" pitchFamily="18" charset="0"/>
              </a:rPr>
              <a:t>消费者，</a:t>
            </a:r>
            <a:r>
              <a:rPr lang="en-US" altLang="zh-CN" sz="2200" b="1" dirty="0" smtClean="0">
                <a:latin typeface="Times New Roman" pitchFamily="18" charset="0"/>
              </a:rPr>
              <a:t>shm2.c—</a:t>
            </a:r>
            <a:r>
              <a:rPr lang="zh-CN" altLang="en-US" sz="2200" b="1" dirty="0" smtClean="0">
                <a:latin typeface="Times New Roman" pitchFamily="18" charset="0"/>
              </a:rPr>
              <a:t>生产者</a:t>
            </a:r>
            <a:r>
              <a:rPr lang="en-US" altLang="zh-CN" sz="2400" dirty="0" smtClean="0">
                <a:latin typeface="Times New Roman" pitchFamily="18" charset="0"/>
              </a:rPr>
              <a:t> </a:t>
            </a:r>
            <a:endParaRPr lang="en-US" altLang="zh-CN" sz="2400" dirty="0" smtClean="0">
              <a:latin typeface="Times New Roman" pitchFamily="18" charset="0"/>
            </a:endParaRPr>
          </a:p>
          <a:p>
            <a:pPr>
              <a:spcBef>
                <a:spcPct val="5000"/>
              </a:spcBef>
              <a:buNone/>
            </a:pPr>
            <a:r>
              <a:rPr lang="en-US" altLang="zh-CN" sz="2400" b="1" dirty="0" smtClean="0">
                <a:latin typeface="Times New Roman" pitchFamily="18" charset="0"/>
              </a:rPr>
              <a:t>};   </a:t>
            </a:r>
            <a:r>
              <a:rPr lang="en-US" altLang="zh-CN" sz="2400" b="1" dirty="0" smtClean="0">
                <a:solidFill>
                  <a:schemeClr val="tx2"/>
                </a:solidFill>
                <a:latin typeface="Times New Roman" pitchFamily="18" charset="0"/>
              </a:rPr>
              <a:t>//  </a:t>
            </a:r>
            <a:r>
              <a:rPr lang="en-US" altLang="zh-CN" sz="2400" dirty="0" smtClean="0">
                <a:solidFill>
                  <a:schemeClr val="tx2"/>
                </a:solidFill>
                <a:latin typeface="Times New Roman" pitchFamily="18" charset="0"/>
              </a:rPr>
              <a:t>“</a:t>
            </a:r>
            <a:r>
              <a:rPr lang="en-US" altLang="zh-CN" sz="2400" dirty="0" err="1">
                <a:solidFill>
                  <a:schemeClr val="tx2"/>
                </a:solidFill>
                <a:latin typeface="Times New Roman" pitchFamily="18" charset="0"/>
              </a:rPr>
              <a:t>shm_com.h</a:t>
            </a:r>
            <a:r>
              <a:rPr lang="en-US" altLang="zh-CN" sz="2400" dirty="0" smtClean="0">
                <a:solidFill>
                  <a:schemeClr val="tx2"/>
                </a:solidFill>
                <a:latin typeface="Times New Roman" pitchFamily="18" charset="0"/>
              </a:rPr>
              <a:t>” </a:t>
            </a:r>
            <a:r>
              <a:rPr lang="en-US" altLang="zh-CN" sz="2400" dirty="0" smtClean="0">
                <a:latin typeface="Times New Roman" pitchFamily="18" charset="0"/>
              </a:rPr>
              <a:t> </a:t>
            </a:r>
            <a:endParaRPr lang="en-US" altLang="zh-CN" sz="2400" b="1" dirty="0" smtClean="0">
              <a:latin typeface="Times New Roman" pitchFamily="18" charset="0"/>
            </a:endParaRPr>
          </a:p>
          <a:p>
            <a:pPr>
              <a:lnSpc>
                <a:spcPct val="70000"/>
              </a:lnSpc>
              <a:buFont typeface="Wingdings" pitchFamily="2" charset="2"/>
              <a:buNone/>
            </a:pPr>
            <a:r>
              <a:rPr lang="en-US" altLang="zh-CN" sz="2800" dirty="0" smtClean="0">
                <a:latin typeface="Times New Roman" pitchFamily="18" charset="0"/>
              </a:rPr>
              <a:t>#include &lt;</a:t>
            </a:r>
            <a:r>
              <a:rPr lang="en-US" altLang="zh-CN" sz="2800" dirty="0" err="1" smtClean="0">
                <a:latin typeface="Times New Roman" pitchFamily="18" charset="0"/>
              </a:rPr>
              <a:t>unistd.h</a:t>
            </a:r>
            <a:r>
              <a:rPr lang="en-US" altLang="zh-CN" sz="2800" dirty="0" smtClean="0">
                <a:latin typeface="Times New Roman" pitchFamily="18" charset="0"/>
              </a:rPr>
              <a:t>&gt;</a:t>
            </a:r>
          </a:p>
          <a:p>
            <a:pPr>
              <a:lnSpc>
                <a:spcPct val="70000"/>
              </a:lnSpc>
              <a:buFont typeface="Wingdings" pitchFamily="2" charset="2"/>
              <a:buNone/>
            </a:pPr>
            <a:r>
              <a:rPr lang="en-US" altLang="zh-CN" sz="2800" dirty="0" smtClean="0">
                <a:latin typeface="Times New Roman" pitchFamily="18" charset="0"/>
              </a:rPr>
              <a:t>#include &lt;</a:t>
            </a:r>
            <a:r>
              <a:rPr lang="en-US" altLang="zh-CN" sz="2800" dirty="0" err="1" smtClean="0">
                <a:latin typeface="Times New Roman" pitchFamily="18" charset="0"/>
              </a:rPr>
              <a:t>stdlib.h</a:t>
            </a:r>
            <a:r>
              <a:rPr lang="en-US" altLang="zh-CN" sz="2800" dirty="0" smtClean="0">
                <a:latin typeface="Times New Roman" pitchFamily="18" charset="0"/>
              </a:rPr>
              <a:t>&gt;</a:t>
            </a:r>
          </a:p>
          <a:p>
            <a:pPr>
              <a:lnSpc>
                <a:spcPct val="70000"/>
              </a:lnSpc>
              <a:buFont typeface="Wingdings" pitchFamily="2" charset="2"/>
              <a:buNone/>
            </a:pPr>
            <a:r>
              <a:rPr lang="en-US" altLang="zh-CN" sz="2800" dirty="0" smtClean="0">
                <a:latin typeface="Times New Roman" pitchFamily="18" charset="0"/>
              </a:rPr>
              <a:t>#include &lt;</a:t>
            </a:r>
            <a:r>
              <a:rPr lang="en-US" altLang="zh-CN" sz="2800" dirty="0" err="1" smtClean="0">
                <a:latin typeface="Times New Roman" pitchFamily="18" charset="0"/>
              </a:rPr>
              <a:t>stdio.h</a:t>
            </a:r>
            <a:r>
              <a:rPr lang="en-US" altLang="zh-CN" sz="2800" dirty="0" smtClean="0">
                <a:latin typeface="Times New Roman" pitchFamily="18" charset="0"/>
              </a:rPr>
              <a:t>&gt;</a:t>
            </a:r>
          </a:p>
          <a:p>
            <a:pPr>
              <a:lnSpc>
                <a:spcPct val="70000"/>
              </a:lnSpc>
              <a:buFont typeface="Wingdings" pitchFamily="2" charset="2"/>
              <a:buNone/>
            </a:pPr>
            <a:r>
              <a:rPr lang="en-US" altLang="zh-CN" sz="2800" dirty="0" smtClean="0">
                <a:latin typeface="Times New Roman" pitchFamily="18" charset="0"/>
              </a:rPr>
              <a:t>#include &lt;</a:t>
            </a:r>
            <a:r>
              <a:rPr lang="en-US" altLang="zh-CN" sz="2800" dirty="0" err="1" smtClean="0">
                <a:latin typeface="Times New Roman" pitchFamily="18" charset="0"/>
              </a:rPr>
              <a:t>string.h</a:t>
            </a:r>
            <a:r>
              <a:rPr lang="en-US" altLang="zh-CN" sz="2800" dirty="0" smtClean="0">
                <a:latin typeface="Times New Roman" pitchFamily="18" charset="0"/>
              </a:rPr>
              <a:t>&gt;</a:t>
            </a:r>
          </a:p>
          <a:p>
            <a:pPr>
              <a:lnSpc>
                <a:spcPct val="70000"/>
              </a:lnSpc>
              <a:buFont typeface="Wingdings" pitchFamily="2" charset="2"/>
              <a:buNone/>
            </a:pPr>
            <a:r>
              <a:rPr lang="en-US" altLang="zh-CN" sz="2800" dirty="0" smtClean="0">
                <a:latin typeface="Times New Roman" pitchFamily="18" charset="0"/>
              </a:rPr>
              <a:t>#include &lt;sys/</a:t>
            </a:r>
            <a:r>
              <a:rPr lang="en-US" altLang="zh-CN" sz="2800" dirty="0" err="1" smtClean="0">
                <a:latin typeface="Times New Roman" pitchFamily="18" charset="0"/>
              </a:rPr>
              <a:t>types.h</a:t>
            </a:r>
            <a:r>
              <a:rPr lang="en-US" altLang="zh-CN" sz="2800" dirty="0" smtClean="0">
                <a:latin typeface="Times New Roman" pitchFamily="18" charset="0"/>
              </a:rPr>
              <a:t>&gt;</a:t>
            </a:r>
          </a:p>
          <a:p>
            <a:pPr>
              <a:lnSpc>
                <a:spcPct val="70000"/>
              </a:lnSpc>
              <a:buFont typeface="Wingdings" pitchFamily="2" charset="2"/>
              <a:buNone/>
            </a:pPr>
            <a:r>
              <a:rPr lang="en-US" altLang="zh-CN" sz="2800" dirty="0" smtClean="0">
                <a:latin typeface="Times New Roman" pitchFamily="18" charset="0"/>
              </a:rPr>
              <a:t>#include &lt;sys/</a:t>
            </a:r>
            <a:r>
              <a:rPr lang="en-US" altLang="zh-CN" sz="2800" dirty="0" err="1" smtClean="0">
                <a:latin typeface="Times New Roman" pitchFamily="18" charset="0"/>
              </a:rPr>
              <a:t>ipc.h</a:t>
            </a:r>
            <a:r>
              <a:rPr lang="en-US" altLang="zh-CN" sz="2800" dirty="0" smtClean="0">
                <a:latin typeface="Times New Roman" pitchFamily="18" charset="0"/>
              </a:rPr>
              <a:t>&gt;</a:t>
            </a:r>
          </a:p>
          <a:p>
            <a:pPr>
              <a:lnSpc>
                <a:spcPct val="70000"/>
              </a:lnSpc>
              <a:buFont typeface="Wingdings" pitchFamily="2" charset="2"/>
              <a:buNone/>
            </a:pPr>
            <a:r>
              <a:rPr lang="en-US" altLang="zh-CN" sz="2800" dirty="0" smtClean="0">
                <a:latin typeface="Times New Roman" pitchFamily="18" charset="0"/>
              </a:rPr>
              <a:t>#include &lt;sys/</a:t>
            </a:r>
            <a:r>
              <a:rPr lang="en-US" altLang="zh-CN" sz="2800" dirty="0" err="1" smtClean="0">
                <a:latin typeface="Times New Roman" pitchFamily="18" charset="0"/>
              </a:rPr>
              <a:t>shm.h</a:t>
            </a:r>
            <a:r>
              <a:rPr lang="en-US" altLang="zh-CN" sz="2800" dirty="0" smtClean="0">
                <a:latin typeface="Times New Roman" pitchFamily="18" charset="0"/>
              </a:rPr>
              <a:t>&gt;</a:t>
            </a:r>
          </a:p>
          <a:p>
            <a:pPr>
              <a:lnSpc>
                <a:spcPct val="70000"/>
              </a:lnSpc>
              <a:buFont typeface="Wingdings" pitchFamily="2" charset="2"/>
              <a:buNone/>
            </a:pPr>
            <a:r>
              <a:rPr lang="en-US" altLang="zh-CN" sz="2800" dirty="0" smtClean="0">
                <a:latin typeface="Times New Roman" pitchFamily="18" charset="0"/>
              </a:rPr>
              <a:t>#include “</a:t>
            </a:r>
            <a:r>
              <a:rPr lang="en-US" altLang="zh-CN" sz="2800" dirty="0" err="1" smtClean="0">
                <a:latin typeface="Times New Roman" pitchFamily="18" charset="0"/>
              </a:rPr>
              <a:t>shm_com.h</a:t>
            </a:r>
            <a:r>
              <a:rPr lang="en-US" altLang="zh-CN" sz="2800" dirty="0" smtClean="0">
                <a:latin typeface="Times New Roman" pitchFamily="18" charset="0"/>
              </a:rPr>
              <a:t>”</a:t>
            </a:r>
            <a:endParaRPr lang="en-US" altLang="zh-CN" sz="2800" b="1" dirty="0" smtClean="0">
              <a:latin typeface="Times New Roman" pitchFamily="18" charset="0"/>
            </a:endParaRPr>
          </a:p>
        </p:txBody>
      </p:sp>
      <p:sp>
        <p:nvSpPr>
          <p:cNvPr id="6" name="Text Box 4"/>
          <p:cNvSpPr txBox="1">
            <a:spLocks noChangeArrowheads="1"/>
          </p:cNvSpPr>
          <p:nvPr/>
        </p:nvSpPr>
        <p:spPr bwMode="auto">
          <a:xfrm>
            <a:off x="1403648" y="1106488"/>
            <a:ext cx="1944216" cy="345159"/>
          </a:xfrm>
          <a:prstGeom prst="rect">
            <a:avLst/>
          </a:prstGeom>
          <a:noFill/>
          <a:ln w="28575">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300"/>
              </a:spcBef>
              <a:buClrTx/>
              <a:buSzTx/>
            </a:pPr>
            <a:endParaRPr lang="en-US" altLang="zh-CN" sz="1500" b="1" dirty="0" smtClean="0">
              <a:solidFill>
                <a:schemeClr val="tx2">
                  <a:lumMod val="20000"/>
                  <a:lumOff val="80000"/>
                </a:schemeClr>
              </a:solidFill>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18FF9BBE-C1DB-4798-81A1-ED1374F9A8A8}" type="datetime8">
              <a:rPr kumimoji="0" lang="zh-CN" altLang="en-US" sz="1400" smtClean="0"/>
              <a:t>2022年3月16日12时44分</a:t>
            </a:fld>
            <a:endParaRPr kumimoji="0" lang="en-US" altLang="zh-CN" sz="1400" smtClean="0"/>
          </a:p>
        </p:txBody>
      </p:sp>
      <p:sp>
        <p:nvSpPr>
          <p:cNvPr id="197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7636" name="Rectangle 2"/>
          <p:cNvSpPr>
            <a:spLocks noGrp="1" noRot="1" noChangeArrowheads="1"/>
          </p:cNvSpPr>
          <p:nvPr>
            <p:ph type="title"/>
          </p:nvPr>
        </p:nvSpPr>
        <p:spPr>
          <a:xfrm>
            <a:off x="301625" y="228600"/>
            <a:ext cx="8540750" cy="176213"/>
          </a:xfrm>
        </p:spPr>
        <p:txBody>
          <a:bodyPr/>
          <a:lstStyle/>
          <a:p>
            <a:r>
              <a:rPr lang="en-US" altLang="zh-CN" sz="4000" dirty="0" smtClean="0"/>
              <a:t>   </a:t>
            </a:r>
            <a:endParaRPr lang="zh-CN" altLang="zh-CN" sz="4000" dirty="0" smtClean="0"/>
          </a:p>
        </p:txBody>
      </p:sp>
      <p:sp>
        <p:nvSpPr>
          <p:cNvPr id="197637" name="Rectangle 3"/>
          <p:cNvSpPr>
            <a:spLocks noGrp="1" noRot="1" noChangeArrowheads="1"/>
          </p:cNvSpPr>
          <p:nvPr>
            <p:ph type="body" idx="1"/>
          </p:nvPr>
        </p:nvSpPr>
        <p:spPr>
          <a:xfrm>
            <a:off x="179512" y="116632"/>
            <a:ext cx="8931665" cy="6121400"/>
          </a:xfrm>
        </p:spPr>
        <p:txBody>
          <a:bodyPr/>
          <a:lstStyle/>
          <a:p>
            <a:pPr>
              <a:lnSpc>
                <a:spcPct val="80000"/>
              </a:lnSpc>
              <a:buFont typeface="Wingdings" pitchFamily="2" charset="2"/>
              <a:buNone/>
            </a:pPr>
            <a:r>
              <a:rPr lang="en-US" altLang="zh-CN" sz="2300" dirty="0" err="1" smtClean="0">
                <a:latin typeface="Times New Roman" pitchFamily="18" charset="0"/>
              </a:rPr>
              <a:t>int</a:t>
            </a:r>
            <a:r>
              <a:rPr lang="en-US" altLang="zh-CN" sz="2300" dirty="0" smtClean="0">
                <a:latin typeface="Times New Roman" pitchFamily="18" charset="0"/>
              </a:rPr>
              <a:t> main( ){</a:t>
            </a:r>
          </a:p>
          <a:p>
            <a:pPr lvl="1">
              <a:lnSpc>
                <a:spcPct val="80000"/>
              </a:lnSpc>
              <a:buFont typeface="Wingdings" pitchFamily="2" charset="2"/>
              <a:buNone/>
            </a:pPr>
            <a:r>
              <a:rPr lang="en-US" altLang="zh-CN" sz="2300" dirty="0" err="1" smtClean="0">
                <a:latin typeface="Times New Roman" pitchFamily="18" charset="0"/>
              </a:rPr>
              <a:t>int</a:t>
            </a:r>
            <a:r>
              <a:rPr lang="en-US" altLang="zh-CN" sz="2300" dirty="0" smtClean="0">
                <a:latin typeface="Times New Roman" pitchFamily="18" charset="0"/>
              </a:rPr>
              <a:t> running = 1;</a:t>
            </a:r>
          </a:p>
          <a:p>
            <a:pPr lvl="1">
              <a:lnSpc>
                <a:spcPct val="80000"/>
              </a:lnSpc>
              <a:buFont typeface="Wingdings" pitchFamily="2" charset="2"/>
              <a:buNone/>
            </a:pPr>
            <a:r>
              <a:rPr lang="en-US" altLang="zh-CN" sz="2300" dirty="0" smtClean="0">
                <a:latin typeface="Times New Roman" pitchFamily="18" charset="0"/>
              </a:rPr>
              <a:t>void *</a:t>
            </a:r>
            <a:r>
              <a:rPr lang="en-US" altLang="zh-CN" sz="2300" dirty="0" err="1" smtClean="0">
                <a:latin typeface="Times New Roman" pitchFamily="18" charset="0"/>
              </a:rPr>
              <a:t>shared_memory</a:t>
            </a:r>
            <a:r>
              <a:rPr lang="en-US" altLang="zh-CN" sz="2300" dirty="0" smtClean="0">
                <a:latin typeface="Times New Roman" pitchFamily="18" charset="0"/>
              </a:rPr>
              <a:t> = (void *)0;</a:t>
            </a:r>
          </a:p>
          <a:p>
            <a:pPr lvl="1">
              <a:lnSpc>
                <a:spcPct val="80000"/>
              </a:lnSpc>
              <a:buFont typeface="Wingdings" pitchFamily="2" charset="2"/>
              <a:buNone/>
            </a:pPr>
            <a:r>
              <a:rPr lang="en-US" altLang="zh-CN" sz="2300" dirty="0" err="1" smtClean="0">
                <a:latin typeface="Times New Roman" pitchFamily="18" charset="0"/>
              </a:rPr>
              <a:t>struct</a:t>
            </a:r>
            <a:r>
              <a:rPr lang="en-US" altLang="zh-CN" sz="2300" dirty="0" smtClean="0">
                <a:latin typeface="Times New Roman" pitchFamily="18" charset="0"/>
              </a:rPr>
              <a:t> </a:t>
            </a:r>
            <a:r>
              <a:rPr lang="en-US" altLang="zh-CN" sz="2300" dirty="0" err="1" smtClean="0">
                <a:latin typeface="Times New Roman" pitchFamily="18" charset="0"/>
              </a:rPr>
              <a:t>shared_use_st</a:t>
            </a:r>
            <a:r>
              <a:rPr lang="en-US" altLang="zh-CN" sz="2300" dirty="0" smtClean="0">
                <a:latin typeface="Times New Roman" pitchFamily="18" charset="0"/>
              </a:rPr>
              <a:t> *</a:t>
            </a:r>
            <a:r>
              <a:rPr lang="en-US" altLang="zh-CN" sz="2300" dirty="0" err="1" smtClean="0">
                <a:latin typeface="Times New Roman" pitchFamily="18" charset="0"/>
              </a:rPr>
              <a:t>shared_stuff</a:t>
            </a:r>
            <a:r>
              <a:rPr lang="en-US" altLang="zh-CN" sz="2300" dirty="0" smtClean="0">
                <a:latin typeface="Times New Roman" pitchFamily="18" charset="0"/>
              </a:rPr>
              <a:t>;</a:t>
            </a:r>
          </a:p>
          <a:p>
            <a:pPr lvl="1">
              <a:lnSpc>
                <a:spcPct val="80000"/>
              </a:lnSpc>
              <a:buFont typeface="Wingdings" pitchFamily="2" charset="2"/>
              <a:buNone/>
            </a:pPr>
            <a:r>
              <a:rPr lang="en-US" altLang="zh-CN" sz="2300" dirty="0" err="1" smtClean="0">
                <a:latin typeface="Times New Roman" pitchFamily="18" charset="0"/>
              </a:rPr>
              <a:t>int</a:t>
            </a:r>
            <a:r>
              <a:rPr lang="en-US" altLang="zh-CN" sz="2300" dirty="0" smtClean="0">
                <a:latin typeface="Times New Roman" pitchFamily="18" charset="0"/>
              </a:rPr>
              <a:t> </a:t>
            </a:r>
            <a:r>
              <a:rPr lang="en-US" altLang="zh-CN" sz="2300" dirty="0" err="1" smtClean="0">
                <a:latin typeface="Times New Roman" pitchFamily="18" charset="0"/>
              </a:rPr>
              <a:t>shmid</a:t>
            </a:r>
            <a:r>
              <a:rPr lang="en-US" altLang="zh-CN" sz="2300" dirty="0" smtClean="0">
                <a:latin typeface="Times New Roman" pitchFamily="18" charset="0"/>
              </a:rPr>
              <a:t>;</a:t>
            </a:r>
          </a:p>
          <a:p>
            <a:pPr lvl="1">
              <a:lnSpc>
                <a:spcPct val="80000"/>
              </a:lnSpc>
              <a:buFont typeface="Wingdings" pitchFamily="2" charset="2"/>
              <a:buNone/>
            </a:pPr>
            <a:r>
              <a:rPr lang="en-US" altLang="zh-CN" sz="2300" dirty="0" err="1" smtClean="0">
                <a:latin typeface="Times New Roman" pitchFamily="18" charset="0"/>
              </a:rPr>
              <a:t>srand</a:t>
            </a:r>
            <a:r>
              <a:rPr lang="en-US" altLang="zh-CN" sz="2300" dirty="0" smtClean="0">
                <a:latin typeface="Times New Roman" pitchFamily="18" charset="0"/>
              </a:rPr>
              <a:t>((unsigned </a:t>
            </a:r>
            <a:r>
              <a:rPr lang="en-US" altLang="zh-CN" sz="2300" dirty="0" err="1" smtClean="0">
                <a:latin typeface="Times New Roman" pitchFamily="18" charset="0"/>
              </a:rPr>
              <a:t>int</a:t>
            </a:r>
            <a:r>
              <a:rPr lang="en-US" altLang="zh-CN" sz="2300" dirty="0" smtClean="0">
                <a:latin typeface="Times New Roman" pitchFamily="18" charset="0"/>
              </a:rPr>
              <a:t>)</a:t>
            </a:r>
            <a:r>
              <a:rPr lang="en-US" altLang="zh-CN" sz="2300" dirty="0" err="1" smtClean="0">
                <a:latin typeface="Times New Roman" pitchFamily="18" charset="0"/>
              </a:rPr>
              <a:t>getpid</a:t>
            </a:r>
            <a:r>
              <a:rPr lang="en-US" altLang="zh-CN" sz="2300" dirty="0" smtClean="0">
                <a:latin typeface="Times New Roman" pitchFamily="18" charset="0"/>
              </a:rPr>
              <a:t>( )); //</a:t>
            </a:r>
            <a:r>
              <a:rPr lang="zh-CN" altLang="en-US" sz="2100" dirty="0" smtClean="0">
                <a:latin typeface="Times New Roman" pitchFamily="18" charset="0"/>
              </a:rPr>
              <a:t>随机数生成器的初始化函数</a:t>
            </a:r>
            <a:endParaRPr lang="en-US" altLang="zh-CN" sz="2100" dirty="0" smtClean="0">
              <a:latin typeface="Times New Roman" pitchFamily="18" charset="0"/>
            </a:endParaRPr>
          </a:p>
          <a:p>
            <a:pPr lvl="1">
              <a:lnSpc>
                <a:spcPct val="80000"/>
              </a:lnSpc>
              <a:buFont typeface="Wingdings" pitchFamily="2" charset="2"/>
              <a:buNone/>
            </a:pPr>
            <a:r>
              <a:rPr lang="en-US" altLang="zh-CN" sz="2300" dirty="0" err="1" smtClean="0">
                <a:latin typeface="Times New Roman" pitchFamily="18" charset="0"/>
              </a:rPr>
              <a:t>shmid</a:t>
            </a:r>
            <a:r>
              <a:rPr lang="en-US" altLang="zh-CN" sz="2300" dirty="0" smtClean="0">
                <a:latin typeface="Times New Roman" pitchFamily="18" charset="0"/>
              </a:rPr>
              <a:t> = </a:t>
            </a:r>
            <a:r>
              <a:rPr lang="en-US" altLang="zh-CN" sz="2300" dirty="0" err="1" smtClean="0">
                <a:solidFill>
                  <a:schemeClr val="tx2"/>
                </a:solidFill>
                <a:latin typeface="Times New Roman" pitchFamily="18" charset="0"/>
              </a:rPr>
              <a:t>shmget</a:t>
            </a:r>
            <a:r>
              <a:rPr lang="en-US" altLang="zh-CN" sz="2300" dirty="0" smtClean="0">
                <a:latin typeface="Times New Roman" pitchFamily="18" charset="0"/>
              </a:rPr>
              <a:t>((</a:t>
            </a:r>
            <a:r>
              <a:rPr lang="en-US" altLang="zh-CN" sz="2300" dirty="0" err="1" smtClean="0">
                <a:latin typeface="Times New Roman" pitchFamily="18" charset="0"/>
              </a:rPr>
              <a:t>key_t</a:t>
            </a:r>
            <a:r>
              <a:rPr lang="en-US" altLang="zh-CN" sz="2300" dirty="0" smtClean="0">
                <a:latin typeface="Times New Roman" pitchFamily="18" charset="0"/>
              </a:rPr>
              <a:t>)1234, </a:t>
            </a:r>
            <a:r>
              <a:rPr lang="en-US" altLang="zh-CN" sz="2300" dirty="0" err="1" smtClean="0">
                <a:latin typeface="Times New Roman" pitchFamily="18" charset="0"/>
              </a:rPr>
              <a:t>sizeof</a:t>
            </a:r>
            <a:r>
              <a:rPr lang="en-US" altLang="zh-CN" sz="2300" dirty="0" smtClean="0">
                <a:latin typeface="Times New Roman" pitchFamily="18" charset="0"/>
              </a:rPr>
              <a:t>(</a:t>
            </a:r>
            <a:r>
              <a:rPr lang="en-US" altLang="zh-CN" sz="2300" dirty="0" err="1" smtClean="0">
                <a:latin typeface="Times New Roman" pitchFamily="18" charset="0"/>
              </a:rPr>
              <a:t>struct</a:t>
            </a:r>
            <a:r>
              <a:rPr lang="en-US" altLang="zh-CN" sz="2300" dirty="0" smtClean="0">
                <a:latin typeface="Times New Roman" pitchFamily="18" charset="0"/>
              </a:rPr>
              <a:t> </a:t>
            </a:r>
            <a:r>
              <a:rPr lang="en-US" altLang="zh-CN" sz="2300" dirty="0" err="1" smtClean="0">
                <a:latin typeface="Times New Roman" pitchFamily="18" charset="0"/>
              </a:rPr>
              <a:t>shared_use_st</a:t>
            </a:r>
            <a:r>
              <a:rPr lang="en-US" altLang="zh-CN" sz="2300" dirty="0" smtClean="0">
                <a:latin typeface="Times New Roman" pitchFamily="18" charset="0"/>
              </a:rPr>
              <a:t>  ),</a:t>
            </a:r>
          </a:p>
          <a:p>
            <a:pPr lvl="1">
              <a:lnSpc>
                <a:spcPct val="80000"/>
              </a:lnSpc>
              <a:buFont typeface="Wingdings" pitchFamily="2" charset="2"/>
              <a:buNone/>
            </a:pPr>
            <a:r>
              <a:rPr lang="en-US" altLang="zh-CN" sz="2300" dirty="0" smtClean="0">
                <a:latin typeface="Times New Roman" pitchFamily="18" charset="0"/>
              </a:rPr>
              <a:t>              0666 | IPC_CREAT);   //</a:t>
            </a:r>
            <a:r>
              <a:rPr lang="zh-CN" altLang="en-US" sz="2300" dirty="0">
                <a:solidFill>
                  <a:schemeClr val="tx2"/>
                </a:solidFill>
                <a:latin typeface="Times New Roman" pitchFamily="18" charset="0"/>
              </a:rPr>
              <a:t>创</a:t>
            </a:r>
            <a:r>
              <a:rPr lang="zh-CN" altLang="en-US" sz="2300" dirty="0" smtClean="0">
                <a:solidFill>
                  <a:schemeClr val="tx2"/>
                </a:solidFill>
                <a:latin typeface="Times New Roman" pitchFamily="18" charset="0"/>
              </a:rPr>
              <a:t>建共享内存</a:t>
            </a:r>
            <a:endParaRPr lang="en-US" altLang="zh-CN" sz="2300" dirty="0" smtClean="0">
              <a:solidFill>
                <a:schemeClr val="tx2"/>
              </a:solidFill>
              <a:latin typeface="Times New Roman" pitchFamily="18" charset="0"/>
            </a:endParaRPr>
          </a:p>
          <a:p>
            <a:pPr lvl="1">
              <a:buFont typeface="Wingdings" pitchFamily="2" charset="2"/>
              <a:buNone/>
            </a:pPr>
            <a:r>
              <a:rPr lang="en-US" altLang="zh-CN" sz="2300" dirty="0" smtClean="0">
                <a:latin typeface="Times New Roman" pitchFamily="18" charset="0"/>
              </a:rPr>
              <a:t>if (</a:t>
            </a:r>
            <a:r>
              <a:rPr lang="en-US" altLang="zh-CN" sz="2300" dirty="0" err="1" smtClean="0">
                <a:latin typeface="Times New Roman" pitchFamily="18" charset="0"/>
              </a:rPr>
              <a:t>shmid</a:t>
            </a:r>
            <a:r>
              <a:rPr lang="en-US" altLang="zh-CN" sz="2300" dirty="0" smtClean="0">
                <a:latin typeface="Times New Roman" pitchFamily="18" charset="0"/>
              </a:rPr>
              <a:t> == -1) {</a:t>
            </a:r>
          </a:p>
          <a:p>
            <a:pPr lvl="1">
              <a:buFont typeface="Wingdings" pitchFamily="2" charset="2"/>
              <a:buNone/>
            </a:pPr>
            <a:r>
              <a:rPr lang="en-US" altLang="zh-CN" sz="2300" dirty="0" err="1" smtClean="0">
                <a:latin typeface="Times New Roman" pitchFamily="18" charset="0"/>
              </a:rPr>
              <a:t>fprintf</a:t>
            </a:r>
            <a:r>
              <a:rPr lang="en-US" altLang="zh-CN" sz="2300" dirty="0" smtClean="0">
                <a:latin typeface="Times New Roman" pitchFamily="18" charset="0"/>
              </a:rPr>
              <a:t>(</a:t>
            </a:r>
            <a:r>
              <a:rPr lang="en-US" altLang="zh-CN" sz="2300" dirty="0" err="1" smtClean="0">
                <a:latin typeface="Times New Roman" pitchFamily="18" charset="0"/>
              </a:rPr>
              <a:t>stderr</a:t>
            </a:r>
            <a:r>
              <a:rPr lang="en-US" altLang="zh-CN" sz="2300" dirty="0" smtClean="0">
                <a:latin typeface="Times New Roman" pitchFamily="18" charset="0"/>
              </a:rPr>
              <a:t>, “</a:t>
            </a:r>
            <a:r>
              <a:rPr lang="en-US" altLang="zh-CN" sz="2300" dirty="0" err="1" smtClean="0">
                <a:latin typeface="Times New Roman" pitchFamily="18" charset="0"/>
              </a:rPr>
              <a:t>shmget</a:t>
            </a:r>
            <a:r>
              <a:rPr lang="en-US" altLang="zh-CN" sz="2300" dirty="0" smtClean="0">
                <a:latin typeface="Times New Roman" pitchFamily="18" charset="0"/>
              </a:rPr>
              <a:t> failed\n”);</a:t>
            </a:r>
          </a:p>
          <a:p>
            <a:pPr lvl="1">
              <a:buFont typeface="Wingdings" pitchFamily="2" charset="2"/>
              <a:buNone/>
            </a:pPr>
            <a:r>
              <a:rPr lang="en-US" altLang="zh-CN" sz="2300" dirty="0" smtClean="0">
                <a:latin typeface="Times New Roman" pitchFamily="18" charset="0"/>
              </a:rPr>
              <a:t>exit(EXIT_FAILURE);</a:t>
            </a:r>
          </a:p>
          <a:p>
            <a:pPr lvl="1">
              <a:buFont typeface="Wingdings" pitchFamily="2" charset="2"/>
              <a:buNone/>
            </a:pPr>
            <a:r>
              <a:rPr lang="en-US" altLang="zh-CN" sz="2300" dirty="0" smtClean="0">
                <a:latin typeface="Times New Roman" pitchFamily="18" charset="0"/>
              </a:rPr>
              <a:t>}</a:t>
            </a:r>
          </a:p>
          <a:p>
            <a:pPr marL="0" lvl="1" indent="93663">
              <a:buFont typeface="Wingdings" pitchFamily="2" charset="2"/>
              <a:buNone/>
            </a:pPr>
            <a:r>
              <a:rPr lang="en-US" altLang="zh-CN" sz="2300" dirty="0" err="1" smtClean="0">
                <a:solidFill>
                  <a:srgbClr val="FF66FF"/>
                </a:solidFill>
                <a:latin typeface="Times New Roman" pitchFamily="18" charset="0"/>
              </a:rPr>
              <a:t>shared_memory</a:t>
            </a:r>
            <a:r>
              <a:rPr lang="en-US" altLang="zh-CN" sz="2300" dirty="0" smtClean="0">
                <a:latin typeface="Times New Roman" pitchFamily="18" charset="0"/>
              </a:rPr>
              <a:t>=</a:t>
            </a:r>
            <a:r>
              <a:rPr lang="en-US" altLang="zh-CN" sz="2300" dirty="0" err="1">
                <a:solidFill>
                  <a:schemeClr val="tx2"/>
                </a:solidFill>
                <a:latin typeface="Times New Roman" pitchFamily="18" charset="0"/>
              </a:rPr>
              <a:t>shmat</a:t>
            </a:r>
            <a:r>
              <a:rPr lang="en-US" altLang="zh-CN" sz="2300" dirty="0" smtClean="0">
                <a:latin typeface="Times New Roman" pitchFamily="18" charset="0"/>
              </a:rPr>
              <a:t>(</a:t>
            </a:r>
            <a:r>
              <a:rPr lang="en-US" altLang="zh-CN" sz="2300" dirty="0" err="1" smtClean="0">
                <a:latin typeface="Times New Roman" pitchFamily="18" charset="0"/>
              </a:rPr>
              <a:t>shmid</a:t>
            </a:r>
            <a:r>
              <a:rPr lang="en-US" altLang="zh-CN" sz="2300" dirty="0" smtClean="0">
                <a:latin typeface="Times New Roman" pitchFamily="18" charset="0"/>
              </a:rPr>
              <a:t>, (void *)0, 0); </a:t>
            </a:r>
            <a:r>
              <a:rPr lang="en-US" altLang="zh-CN" sz="2200" dirty="0" smtClean="0">
                <a:latin typeface="Times New Roman" pitchFamily="18" charset="0"/>
              </a:rPr>
              <a:t>//</a:t>
            </a:r>
            <a:r>
              <a:rPr lang="zh-CN" altLang="en-US" sz="2100" dirty="0" smtClean="0">
                <a:latin typeface="Times New Roman" pitchFamily="18" charset="0"/>
              </a:rPr>
              <a:t>让程序</a:t>
            </a:r>
            <a:r>
              <a:rPr lang="zh-CN" altLang="en-US" sz="2100" b="1" u="sng" dirty="0" smtClean="0">
                <a:latin typeface="Times New Roman" pitchFamily="18" charset="0"/>
              </a:rPr>
              <a:t>可以访问</a:t>
            </a:r>
            <a:r>
              <a:rPr lang="zh-CN" altLang="en-US" sz="2100" dirty="0" smtClean="0">
                <a:solidFill>
                  <a:schemeClr val="tx2"/>
                </a:solidFill>
                <a:latin typeface="Times New Roman" pitchFamily="18" charset="0"/>
              </a:rPr>
              <a:t>共</a:t>
            </a:r>
            <a:r>
              <a:rPr lang="zh-CN" altLang="en-US" sz="2100" dirty="0">
                <a:solidFill>
                  <a:schemeClr val="tx2"/>
                </a:solidFill>
                <a:latin typeface="Times New Roman" pitchFamily="18" charset="0"/>
              </a:rPr>
              <a:t>享内</a:t>
            </a:r>
            <a:r>
              <a:rPr lang="zh-CN" altLang="en-US" sz="2100" dirty="0" smtClean="0">
                <a:solidFill>
                  <a:schemeClr val="tx2"/>
                </a:solidFill>
                <a:latin typeface="Times New Roman" pitchFamily="18" charset="0"/>
              </a:rPr>
              <a:t>存</a:t>
            </a:r>
            <a:endParaRPr lang="en-US" altLang="zh-CN" sz="2100" dirty="0" smtClean="0">
              <a:latin typeface="Times New Roman" pitchFamily="18" charset="0"/>
            </a:endParaRPr>
          </a:p>
          <a:p>
            <a:pPr lvl="1">
              <a:buNone/>
            </a:pPr>
            <a:r>
              <a:rPr lang="en-US" altLang="zh-CN" sz="2300" dirty="0" smtClean="0">
                <a:latin typeface="Times New Roman" pitchFamily="18" charset="0"/>
              </a:rPr>
              <a:t>if </a:t>
            </a:r>
            <a:r>
              <a:rPr lang="en-US" altLang="zh-CN" sz="2300" dirty="0">
                <a:latin typeface="Times New Roman" pitchFamily="18" charset="0"/>
              </a:rPr>
              <a:t>( </a:t>
            </a:r>
            <a:r>
              <a:rPr lang="en-US" altLang="zh-CN" sz="2300" dirty="0" err="1" smtClean="0">
                <a:latin typeface="Times New Roman" pitchFamily="18" charset="0"/>
              </a:rPr>
              <a:t>shared_memory</a:t>
            </a:r>
            <a:r>
              <a:rPr lang="en-US" altLang="zh-CN" sz="2300" dirty="0" smtClean="0">
                <a:latin typeface="Times New Roman" pitchFamily="18" charset="0"/>
              </a:rPr>
              <a:t>== ( </a:t>
            </a:r>
            <a:r>
              <a:rPr lang="en-US" altLang="zh-CN" sz="2300" dirty="0">
                <a:latin typeface="Times New Roman" pitchFamily="18" charset="0"/>
              </a:rPr>
              <a:t>void </a:t>
            </a:r>
            <a:r>
              <a:rPr lang="en-US" altLang="zh-CN" sz="2300" dirty="0" smtClean="0">
                <a:latin typeface="Times New Roman" pitchFamily="18" charset="0"/>
              </a:rPr>
              <a:t>*) -1 {</a:t>
            </a:r>
          </a:p>
          <a:p>
            <a:pPr lvl="1">
              <a:buNone/>
            </a:pPr>
            <a:r>
              <a:rPr lang="en-US" altLang="zh-CN" sz="2300" dirty="0">
                <a:latin typeface="Times New Roman" pitchFamily="18" charset="0"/>
              </a:rPr>
              <a:t> </a:t>
            </a:r>
            <a:r>
              <a:rPr lang="en-US" altLang="zh-CN" sz="2300" dirty="0" smtClean="0">
                <a:latin typeface="Times New Roman" pitchFamily="18" charset="0"/>
              </a:rPr>
              <a:t> </a:t>
            </a:r>
            <a:r>
              <a:rPr lang="en-US" altLang="zh-CN" sz="2300" dirty="0" err="1" smtClean="0">
                <a:latin typeface="Times New Roman" pitchFamily="18" charset="0"/>
              </a:rPr>
              <a:t>fprintf</a:t>
            </a:r>
            <a:r>
              <a:rPr lang="en-US" altLang="zh-CN" sz="2300" dirty="0" smtClean="0">
                <a:latin typeface="Times New Roman" pitchFamily="18" charset="0"/>
              </a:rPr>
              <a:t>( </a:t>
            </a:r>
            <a:r>
              <a:rPr lang="en-US" altLang="zh-CN" sz="2300" dirty="0" err="1" smtClean="0">
                <a:latin typeface="Times New Roman" pitchFamily="18" charset="0"/>
              </a:rPr>
              <a:t>stderr</a:t>
            </a:r>
            <a:r>
              <a:rPr lang="en-US" altLang="zh-CN" sz="2300" dirty="0" smtClean="0">
                <a:latin typeface="Times New Roman" pitchFamily="18" charset="0"/>
              </a:rPr>
              <a:t>, “</a:t>
            </a:r>
            <a:r>
              <a:rPr lang="en-US" altLang="zh-CN" sz="2300" dirty="0" err="1" smtClean="0">
                <a:latin typeface="Times New Roman" pitchFamily="18" charset="0"/>
              </a:rPr>
              <a:t>shmat</a:t>
            </a:r>
            <a:r>
              <a:rPr lang="en-US" altLang="zh-CN" sz="2300" dirty="0" smtClean="0">
                <a:latin typeface="Times New Roman" pitchFamily="18" charset="0"/>
              </a:rPr>
              <a:t> failed\n”); </a:t>
            </a:r>
          </a:p>
          <a:p>
            <a:pPr lvl="1">
              <a:buNone/>
            </a:pPr>
            <a:r>
              <a:rPr lang="en-US" altLang="zh-CN" sz="2300" dirty="0" smtClean="0">
                <a:latin typeface="Times New Roman" pitchFamily="18" charset="0"/>
              </a:rPr>
              <a:t>}  </a:t>
            </a:r>
            <a:r>
              <a:rPr lang="en-US" altLang="zh-CN" sz="2000" b="1" dirty="0" err="1" smtClean="0">
                <a:latin typeface="Times New Roman" pitchFamily="18" charset="0"/>
              </a:rPr>
              <a:t>printf</a:t>
            </a:r>
            <a:r>
              <a:rPr lang="en-US" altLang="zh-CN" sz="2000" b="1" dirty="0">
                <a:latin typeface="Times New Roman" pitchFamily="18" charset="0"/>
              </a:rPr>
              <a:t>(“Memory attached at %X\n”, (</a:t>
            </a:r>
            <a:r>
              <a:rPr lang="en-US" altLang="zh-CN" sz="2000" b="1" dirty="0" err="1">
                <a:latin typeface="Times New Roman" pitchFamily="18" charset="0"/>
              </a:rPr>
              <a:t>int</a:t>
            </a:r>
            <a:r>
              <a:rPr lang="en-US" altLang="zh-CN" sz="2000" b="1" dirty="0">
                <a:latin typeface="Times New Roman" pitchFamily="18" charset="0"/>
              </a:rPr>
              <a:t>)</a:t>
            </a:r>
            <a:r>
              <a:rPr lang="en-US" altLang="zh-CN" sz="2000" b="1" dirty="0" err="1">
                <a:latin typeface="Times New Roman" pitchFamily="18" charset="0"/>
              </a:rPr>
              <a:t>shared_memory</a:t>
            </a:r>
            <a:r>
              <a:rPr lang="en-US" altLang="zh-CN" sz="2000" b="1" dirty="0">
                <a:latin typeface="Times New Roman" pitchFamily="18" charset="0"/>
              </a:rPr>
              <a:t>);</a:t>
            </a:r>
            <a:endParaRPr lang="en-US" altLang="zh-CN" sz="2300" dirty="0" smtClean="0">
              <a:latin typeface="Times New Roman" pitchFamily="18" charset="0"/>
            </a:endParaRPr>
          </a:p>
        </p:txBody>
      </p:sp>
      <p:cxnSp>
        <p:nvCxnSpPr>
          <p:cNvPr id="3" name="直接箭头连接符 2"/>
          <p:cNvCxnSpPr/>
          <p:nvPr/>
        </p:nvCxnSpPr>
        <p:spPr bwMode="auto">
          <a:xfrm flipH="1" flipV="1">
            <a:off x="2051720" y="5013176"/>
            <a:ext cx="4320480" cy="1080120"/>
          </a:xfrm>
          <a:prstGeom prst="straightConnector1">
            <a:avLst/>
          </a:prstGeom>
          <a:noFill/>
          <a:ln w="19050" cap="flat" cmpd="sng" algn="ctr">
            <a:solidFill>
              <a:schemeClr val="tx2"/>
            </a:solidFill>
            <a:prstDash val="sysDash"/>
            <a:round/>
            <a:headEnd type="none" w="med" len="med"/>
            <a:tailEnd type="arrow"/>
          </a:ln>
          <a:effectLst/>
        </p:spPr>
      </p:cxnSp>
      <p:cxnSp>
        <p:nvCxnSpPr>
          <p:cNvPr id="8" name="直接箭头连接符 7"/>
          <p:cNvCxnSpPr/>
          <p:nvPr/>
        </p:nvCxnSpPr>
        <p:spPr bwMode="auto">
          <a:xfrm>
            <a:off x="1115616" y="2564904"/>
            <a:ext cx="2520280" cy="2160240"/>
          </a:xfrm>
          <a:prstGeom prst="straightConnector1">
            <a:avLst/>
          </a:prstGeom>
          <a:noFill/>
          <a:ln w="19050" cap="flat" cmpd="sng" algn="ctr">
            <a:solidFill>
              <a:schemeClr val="tx2"/>
            </a:solidFill>
            <a:prstDash val="sysDash"/>
            <a:round/>
            <a:headEnd type="none" w="med" len="med"/>
            <a:tailEnd type="arrow"/>
          </a:ln>
          <a:effectLst/>
        </p:spPr>
      </p:cxnSp>
      <p:sp>
        <p:nvSpPr>
          <p:cNvPr id="13" name="Text Box 4"/>
          <p:cNvSpPr txBox="1">
            <a:spLocks noChangeArrowheads="1"/>
          </p:cNvSpPr>
          <p:nvPr/>
        </p:nvSpPr>
        <p:spPr bwMode="auto">
          <a:xfrm>
            <a:off x="5724128" y="2234921"/>
            <a:ext cx="1728192" cy="345159"/>
          </a:xfrm>
          <a:prstGeom prst="rect">
            <a:avLst/>
          </a:prstGeom>
          <a:noFill/>
          <a:ln w="28575">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300"/>
              </a:spcBef>
              <a:buClrTx/>
              <a:buSzTx/>
            </a:pPr>
            <a:endParaRPr lang="en-US" altLang="zh-CN" sz="1500" b="1" dirty="0" smtClean="0">
              <a:solidFill>
                <a:schemeClr val="tx2">
                  <a:lumMod val="20000"/>
                  <a:lumOff val="80000"/>
                </a:schemeClr>
              </a:solidFill>
              <a:latin typeface="Times New Roman" pitchFamily="18" charset="0"/>
            </a:endParaRPr>
          </a:p>
        </p:txBody>
      </p:sp>
      <p:cxnSp>
        <p:nvCxnSpPr>
          <p:cNvPr id="14" name="直接箭头连接符 13"/>
          <p:cNvCxnSpPr/>
          <p:nvPr/>
        </p:nvCxnSpPr>
        <p:spPr bwMode="auto">
          <a:xfrm flipV="1">
            <a:off x="6372200" y="2564904"/>
            <a:ext cx="792088" cy="216024"/>
          </a:xfrm>
          <a:prstGeom prst="straightConnector1">
            <a:avLst/>
          </a:prstGeom>
          <a:noFill/>
          <a:ln w="19050" cap="flat" cmpd="sng" algn="ctr">
            <a:solidFill>
              <a:schemeClr val="tx2"/>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280920" cy="5904656"/>
          </a:xfrm>
        </p:spPr>
        <p:txBody>
          <a:bodyPr/>
          <a:lstStyle/>
          <a:p>
            <a:pPr marL="0" indent="0">
              <a:lnSpc>
                <a:spcPct val="112000"/>
              </a:lnSpc>
              <a:spcBef>
                <a:spcPts val="400"/>
              </a:spcBef>
              <a:buNone/>
              <a:defRPr/>
            </a:pPr>
            <a:r>
              <a:rPr kumimoji="1" lang="en-US" altLang="zh-CN" sz="2500" b="1" kern="1200" dirty="0">
                <a:solidFill>
                  <a:srgbClr val="FFFF00"/>
                </a:solidFill>
                <a:latin typeface="宋体" pitchFamily="2" charset="-122"/>
                <a:ea typeface="宋体" pitchFamily="2" charset="-122"/>
              </a:rPr>
              <a:t>6. </a:t>
            </a:r>
            <a:r>
              <a:rPr kumimoji="1" lang="zh-CN" altLang="en-US" sz="2500" b="1" kern="1200" dirty="0">
                <a:solidFill>
                  <a:srgbClr val="FFFF00"/>
                </a:solidFill>
                <a:latin typeface="宋体" pitchFamily="2" charset="-122"/>
                <a:ea typeface="宋体" pitchFamily="2" charset="-122"/>
              </a:rPr>
              <a:t>进程控制块</a:t>
            </a:r>
            <a:r>
              <a:rPr kumimoji="1" lang="en-US" altLang="zh-CN" sz="2500" b="1" kern="1200" dirty="0">
                <a:solidFill>
                  <a:srgbClr val="FFFF00"/>
                </a:solidFill>
                <a:latin typeface="宋体" pitchFamily="2" charset="-122"/>
                <a:ea typeface="宋体" pitchFamily="2" charset="-122"/>
              </a:rPr>
              <a:t>(</a:t>
            </a:r>
            <a:r>
              <a:rPr kumimoji="1" lang="en-US" altLang="zh-CN" sz="2500" b="1" kern="1200" dirty="0">
                <a:solidFill>
                  <a:srgbClr val="FF0000"/>
                </a:solidFill>
                <a:latin typeface="宋体" pitchFamily="2" charset="-122"/>
                <a:ea typeface="宋体" pitchFamily="2" charset="-122"/>
              </a:rPr>
              <a:t>PCB</a:t>
            </a:r>
            <a:r>
              <a:rPr kumimoji="1" lang="en-US" altLang="zh-CN" sz="2500" b="1" kern="1200" dirty="0" smtClean="0">
                <a:solidFill>
                  <a:srgbClr val="FFFF00"/>
                </a:solidFill>
                <a:latin typeface="宋体" pitchFamily="2" charset="-122"/>
                <a:ea typeface="宋体" pitchFamily="2" charset="-122"/>
              </a:rPr>
              <a:t>)</a:t>
            </a:r>
            <a:r>
              <a:rPr kumimoji="1" lang="zh-CN" altLang="en-US" sz="2500" b="1" kern="1200" dirty="0" smtClean="0">
                <a:solidFill>
                  <a:srgbClr val="FFFF00"/>
                </a:solidFill>
                <a:latin typeface="宋体" pitchFamily="2" charset="-122"/>
                <a:ea typeface="宋体" pitchFamily="2" charset="-122"/>
              </a:rPr>
              <a:t>的作用及</a:t>
            </a:r>
            <a:r>
              <a:rPr kumimoji="1" lang="zh-CN" altLang="en-US" sz="2500" b="1" kern="1200" dirty="0">
                <a:solidFill>
                  <a:srgbClr val="FFFF00"/>
                </a:solidFill>
                <a:latin typeface="宋体" pitchFamily="2" charset="-122"/>
                <a:ea typeface="宋体" pitchFamily="2" charset="-122"/>
              </a:rPr>
              <a:t>其组织方式   </a:t>
            </a:r>
          </a:p>
          <a:p>
            <a:pPr marL="0" indent="0">
              <a:lnSpc>
                <a:spcPct val="112000"/>
              </a:lnSpc>
              <a:spcBef>
                <a:spcPts val="400"/>
              </a:spcBef>
              <a:buNone/>
              <a:defRPr/>
            </a:pPr>
            <a:r>
              <a:rPr kumimoji="1" lang="zh-CN" altLang="en-US" sz="2400" b="1" kern="1200" dirty="0">
                <a:solidFill>
                  <a:srgbClr val="FFFF00"/>
                </a:solidFill>
                <a:latin typeface="宋体" pitchFamily="2" charset="-122"/>
              </a:rPr>
              <a:t>（</a:t>
            </a:r>
            <a:r>
              <a:rPr kumimoji="1" lang="en-US" altLang="zh-CN" sz="2400" b="1" kern="1200" dirty="0">
                <a:solidFill>
                  <a:srgbClr val="FFFF00"/>
                </a:solidFill>
                <a:latin typeface="宋体" pitchFamily="2" charset="-122"/>
              </a:rPr>
              <a:t>1</a:t>
            </a:r>
            <a:r>
              <a:rPr kumimoji="1" lang="zh-CN" altLang="en-US" sz="2400" b="1" kern="1200" dirty="0">
                <a:solidFill>
                  <a:srgbClr val="FFFF00"/>
                </a:solidFill>
                <a:latin typeface="宋体" pitchFamily="2" charset="-122"/>
              </a:rPr>
              <a:t>）</a:t>
            </a:r>
            <a:r>
              <a:rPr kumimoji="1" lang="en-US" altLang="zh-CN" sz="2400" b="1" kern="1200" dirty="0" smtClean="0">
                <a:solidFill>
                  <a:srgbClr val="FFFF00"/>
                </a:solidFill>
                <a:latin typeface="宋体" pitchFamily="2" charset="-122"/>
              </a:rPr>
              <a:t>PCB</a:t>
            </a:r>
            <a:r>
              <a:rPr kumimoji="1" lang="zh-CN" altLang="en-US" sz="2400" b="1" kern="1200" dirty="0" smtClean="0">
                <a:solidFill>
                  <a:srgbClr val="FFFF00"/>
                </a:solidFill>
                <a:latin typeface="宋体" pitchFamily="2" charset="-122"/>
              </a:rPr>
              <a:t>的作用</a:t>
            </a:r>
            <a:endParaRPr kumimoji="1" lang="en-US" altLang="zh-CN" sz="2400" b="1" kern="1200" dirty="0" smtClean="0">
              <a:solidFill>
                <a:srgbClr val="FFFF00"/>
              </a:solidFill>
              <a:latin typeface="宋体" pitchFamily="2" charset="-122"/>
            </a:endParaRPr>
          </a:p>
          <a:p>
            <a:pPr marL="0" indent="0">
              <a:lnSpc>
                <a:spcPct val="112000"/>
              </a:lnSpc>
              <a:spcBef>
                <a:spcPts val="400"/>
              </a:spcBef>
              <a:buNone/>
              <a:defRPr/>
            </a:pPr>
            <a:r>
              <a:rPr kumimoji="1" lang="en-US" altLang="zh-CN" sz="2800" kern="1200" dirty="0" smtClean="0">
                <a:solidFill>
                  <a:schemeClr val="tx2"/>
                </a:solidFill>
                <a:latin typeface="宋体" pitchFamily="2" charset="-122"/>
              </a:rPr>
              <a:t>    </a:t>
            </a:r>
            <a:r>
              <a:rPr kumimoji="1" lang="en-US" altLang="zh-CN" sz="2300" kern="1200" dirty="0" smtClean="0">
                <a:solidFill>
                  <a:schemeClr val="tx2"/>
                </a:solidFill>
                <a:latin typeface="宋体" pitchFamily="2" charset="-122"/>
              </a:rPr>
              <a:t>PCB</a:t>
            </a:r>
            <a:r>
              <a:rPr kumimoji="1" lang="zh-CN" altLang="en-US" sz="2300" kern="1200" dirty="0">
                <a:solidFill>
                  <a:schemeClr val="tx2"/>
                </a:solidFill>
                <a:latin typeface="宋体" pitchFamily="2" charset="-122"/>
              </a:rPr>
              <a:t>的</a:t>
            </a:r>
            <a:r>
              <a:rPr kumimoji="1" lang="zh-CN" altLang="en-US" sz="2300" b="1" kern="1200" dirty="0">
                <a:solidFill>
                  <a:schemeClr val="tx2"/>
                </a:solidFill>
                <a:latin typeface="宋体" pitchFamily="2" charset="-122"/>
              </a:rPr>
              <a:t>作用</a:t>
            </a:r>
            <a:r>
              <a:rPr kumimoji="1" lang="zh-CN" altLang="en-US" sz="2300" dirty="0">
                <a:latin typeface="宋体" pitchFamily="2" charset="-122"/>
              </a:rPr>
              <a:t>是</a:t>
            </a:r>
            <a:r>
              <a:rPr lang="en-US" altLang="zh-CN" sz="2300"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why</a:t>
            </a:r>
            <a:r>
              <a:rPr kumimoji="1" lang="zh-CN" altLang="en-US" sz="2300" dirty="0">
                <a:latin typeface="宋体" pitchFamily="2" charset="-122"/>
              </a:rPr>
              <a:t>：使一个在多道程序环境下，不能独立运行的</a:t>
            </a:r>
            <a:r>
              <a:rPr kumimoji="1" lang="zh-CN" altLang="en-US" sz="2300" b="1" u="sng" dirty="0">
                <a:latin typeface="宋体" pitchFamily="2" charset="-122"/>
              </a:rPr>
              <a:t>程序</a:t>
            </a:r>
            <a:r>
              <a:rPr kumimoji="1" lang="en-US" altLang="zh-CN" sz="2300" dirty="0">
                <a:latin typeface="宋体" pitchFamily="2" charset="-122"/>
              </a:rPr>
              <a:t>(</a:t>
            </a:r>
            <a:r>
              <a:rPr kumimoji="1" lang="zh-CN" altLang="en-US" sz="2300" dirty="0">
                <a:latin typeface="宋体" pitchFamily="2" charset="-122"/>
              </a:rPr>
              <a:t>含数据</a:t>
            </a:r>
            <a:r>
              <a:rPr kumimoji="1" lang="en-US" altLang="zh-CN" sz="2300" dirty="0">
                <a:latin typeface="宋体" pitchFamily="2" charset="-122"/>
              </a:rPr>
              <a:t>)</a:t>
            </a:r>
            <a:r>
              <a:rPr kumimoji="1" lang="zh-CN" altLang="en-US" sz="2300" dirty="0">
                <a:latin typeface="宋体" pitchFamily="2" charset="-122"/>
              </a:rPr>
              <a:t>，成为一个能</a:t>
            </a:r>
            <a:r>
              <a:rPr kumimoji="1" lang="zh-CN" altLang="en-US" sz="2300" b="1" u="sng" dirty="0">
                <a:solidFill>
                  <a:srgbClr val="FFFF00"/>
                </a:solidFill>
                <a:latin typeface="宋体" pitchFamily="2" charset="-122"/>
              </a:rPr>
              <a:t>独立运行的基本单位</a:t>
            </a:r>
            <a:r>
              <a:rPr kumimoji="1" lang="zh-CN" altLang="en-US" sz="2300" dirty="0">
                <a:latin typeface="宋体" pitchFamily="2" charset="-122"/>
              </a:rPr>
              <a:t>，一个能与其它进程</a:t>
            </a:r>
            <a:r>
              <a:rPr kumimoji="1" lang="zh-CN" altLang="en-US" sz="2300" b="1" u="sng" dirty="0">
                <a:solidFill>
                  <a:srgbClr val="FFFF00"/>
                </a:solidFill>
                <a:latin typeface="宋体" pitchFamily="2" charset="-122"/>
              </a:rPr>
              <a:t>并发执行的进程</a:t>
            </a:r>
            <a:r>
              <a:rPr kumimoji="1" lang="zh-CN" altLang="en-US" sz="2300" dirty="0">
                <a:latin typeface="宋体" pitchFamily="2" charset="-122"/>
              </a:rPr>
              <a:t>。或者说，</a:t>
            </a:r>
            <a:r>
              <a:rPr kumimoji="1" lang="en-US" altLang="zh-CN" sz="2300" dirty="0">
                <a:latin typeface="宋体" pitchFamily="2" charset="-122"/>
              </a:rPr>
              <a:t>OS</a:t>
            </a:r>
            <a:r>
              <a:rPr kumimoji="1" lang="zh-CN" altLang="en-US" sz="2300" dirty="0">
                <a:latin typeface="宋体" pitchFamily="2" charset="-122"/>
              </a:rPr>
              <a:t>是根据</a:t>
            </a:r>
            <a:r>
              <a:rPr kumimoji="1" lang="en-US" altLang="zh-CN" sz="2300" dirty="0">
                <a:latin typeface="宋体" pitchFamily="2" charset="-122"/>
              </a:rPr>
              <a:t>PCB</a:t>
            </a:r>
            <a:r>
              <a:rPr kumimoji="1" lang="zh-CN" altLang="en-US" sz="2300" dirty="0">
                <a:latin typeface="宋体" pitchFamily="2" charset="-122"/>
              </a:rPr>
              <a:t>，对各并发进程进行</a:t>
            </a:r>
            <a:r>
              <a:rPr kumimoji="1" lang="zh-CN" altLang="en-US" sz="2300" u="sng" dirty="0">
                <a:latin typeface="宋体" pitchFamily="2" charset="-122"/>
              </a:rPr>
              <a:t>控制和管理</a:t>
            </a:r>
            <a:r>
              <a:rPr kumimoji="1" lang="zh-CN" altLang="en-US" sz="2300" dirty="0">
                <a:latin typeface="宋体" pitchFamily="2" charset="-122"/>
              </a:rPr>
              <a:t>的</a:t>
            </a:r>
            <a:r>
              <a:rPr kumimoji="1" lang="zh-CN" altLang="en-US" sz="2300" dirty="0" smtClean="0">
                <a:latin typeface="宋体" pitchFamily="2" charset="-122"/>
              </a:rPr>
              <a:t>。概括如下几点：</a:t>
            </a:r>
            <a:endParaRPr lang="en-US" altLang="zh-CN" sz="2300" dirty="0" smtClean="0"/>
          </a:p>
          <a:p>
            <a:pPr marL="0" indent="0">
              <a:lnSpc>
                <a:spcPct val="112000"/>
              </a:lnSpc>
              <a:spcBef>
                <a:spcPts val="400"/>
              </a:spcBef>
              <a:buNone/>
              <a:defRPr/>
            </a:pPr>
            <a:r>
              <a:rPr lang="en-US" altLang="zh-CN" sz="2500" dirty="0"/>
              <a:t>(1) </a:t>
            </a:r>
            <a:r>
              <a:rPr kumimoji="1" lang="zh-CN" altLang="en-US" sz="2300" dirty="0">
                <a:latin typeface="宋体" pitchFamily="2" charset="-122"/>
              </a:rPr>
              <a:t>使</a:t>
            </a:r>
            <a:r>
              <a:rPr kumimoji="1" lang="zh-CN" altLang="en-US" sz="2300" b="1" u="sng" dirty="0">
                <a:latin typeface="宋体" pitchFamily="2" charset="-122"/>
              </a:rPr>
              <a:t>程序</a:t>
            </a:r>
            <a:r>
              <a:rPr kumimoji="1" lang="zh-CN" altLang="en-US" sz="2300" dirty="0">
                <a:latin typeface="宋体" pitchFamily="2" charset="-122"/>
              </a:rPr>
              <a:t>变</a:t>
            </a:r>
            <a:r>
              <a:rPr kumimoji="1" lang="zh-CN" altLang="en-US" sz="2300" b="1" dirty="0">
                <a:solidFill>
                  <a:schemeClr val="tx2"/>
                </a:solidFill>
                <a:latin typeface="宋体" pitchFamily="2" charset="-122"/>
              </a:rPr>
              <a:t>进程</a:t>
            </a:r>
            <a:r>
              <a:rPr kumimoji="1" lang="zh-CN" altLang="en-US" sz="2300" dirty="0">
                <a:latin typeface="宋体" pitchFamily="2" charset="-122"/>
              </a:rPr>
              <a:t>，进程就可以独立运行，</a:t>
            </a:r>
            <a:r>
              <a:rPr kumimoji="1" lang="en-US" altLang="zh-CN" sz="2300" dirty="0">
                <a:latin typeface="宋体" pitchFamily="2" charset="-122"/>
              </a:rPr>
              <a:t>PCB</a:t>
            </a:r>
            <a:r>
              <a:rPr kumimoji="1" lang="zh-CN" altLang="en-US" sz="2300" dirty="0">
                <a:latin typeface="宋体" pitchFamily="2" charset="-122"/>
              </a:rPr>
              <a:t>唯一地标识了一个进程。</a:t>
            </a:r>
            <a:r>
              <a:rPr lang="zh-CN" altLang="en-US" sz="2500" dirty="0" smtClean="0"/>
              <a:t/>
            </a:r>
            <a:br>
              <a:rPr lang="zh-CN" altLang="en-US" sz="2500" dirty="0" smtClean="0"/>
            </a:br>
            <a:r>
              <a:rPr lang="en-US" altLang="zh-CN" sz="2500" dirty="0" smtClean="0"/>
              <a:t>(2) </a:t>
            </a:r>
            <a:r>
              <a:rPr lang="zh-CN" altLang="en-US" sz="2500" dirty="0"/>
              <a:t>解</a:t>
            </a:r>
            <a:r>
              <a:rPr lang="zh-CN" altLang="en-US" sz="2500" dirty="0" smtClean="0"/>
              <a:t>决了</a:t>
            </a:r>
            <a:r>
              <a:rPr kumimoji="1" lang="en-US" altLang="zh-CN" sz="2300" b="1" dirty="0">
                <a:solidFill>
                  <a:schemeClr val="tx2"/>
                </a:solidFill>
                <a:latin typeface="宋体" pitchFamily="2" charset="-122"/>
              </a:rPr>
              <a:t>OS</a:t>
            </a:r>
            <a:r>
              <a:rPr kumimoji="1" lang="zh-CN" altLang="en-US" sz="2300" b="1" dirty="0">
                <a:solidFill>
                  <a:schemeClr val="tx2"/>
                </a:solidFill>
                <a:latin typeface="宋体" pitchFamily="2" charset="-122"/>
              </a:rPr>
              <a:t>异步性</a:t>
            </a:r>
            <a:r>
              <a:rPr lang="zh-CN" altLang="en-US" sz="2500" baseline="30000" dirty="0" smtClean="0"/>
              <a:t>走走停停、间断运行</a:t>
            </a:r>
            <a:r>
              <a:rPr lang="zh-CN" altLang="en-US" sz="2500" dirty="0" smtClean="0"/>
              <a:t>出现的问题。 </a:t>
            </a:r>
            <a:br>
              <a:rPr lang="zh-CN" altLang="en-US" sz="2500" dirty="0" smtClean="0"/>
            </a:br>
            <a:r>
              <a:rPr lang="en-US" altLang="zh-CN" sz="2500" dirty="0" smtClean="0"/>
              <a:t>(3) </a:t>
            </a:r>
            <a:r>
              <a:rPr lang="zh-CN" altLang="en-US" sz="2500" dirty="0" smtClean="0"/>
              <a:t>提供了</a:t>
            </a:r>
            <a:r>
              <a:rPr kumimoji="1" lang="zh-CN" altLang="en-US" sz="2500" b="1" dirty="0">
                <a:solidFill>
                  <a:schemeClr val="tx2"/>
                </a:solidFill>
                <a:latin typeface="宋体" pitchFamily="2" charset="-122"/>
              </a:rPr>
              <a:t>进程管</a:t>
            </a:r>
            <a:r>
              <a:rPr kumimoji="1" lang="zh-CN" altLang="en-US" sz="2500" b="1" dirty="0" smtClean="0">
                <a:solidFill>
                  <a:schemeClr val="tx2"/>
                </a:solidFill>
                <a:latin typeface="宋体" pitchFamily="2" charset="-122"/>
              </a:rPr>
              <a:t>理</a:t>
            </a:r>
            <a:r>
              <a:rPr lang="zh-CN" altLang="en-US" sz="2500" u="sng" dirty="0" smtClean="0"/>
              <a:t>所需要的信息</a:t>
            </a:r>
            <a:r>
              <a:rPr lang="en-US" altLang="zh-CN" sz="2500" baseline="30000" dirty="0" err="1" smtClean="0"/>
              <a:t>pid</a:t>
            </a:r>
            <a:r>
              <a:rPr lang="zh-CN" altLang="en-US" sz="2500" baseline="30000" dirty="0" smtClean="0"/>
              <a:t>、状态</a:t>
            </a:r>
            <a:r>
              <a:rPr lang="en-US" altLang="zh-CN" sz="2500" baseline="30000" dirty="0" smtClean="0"/>
              <a:t>…</a:t>
            </a:r>
            <a:r>
              <a:rPr lang="zh-CN" altLang="en-US" sz="2500" dirty="0" smtClean="0"/>
              <a:t>。</a:t>
            </a:r>
            <a:br>
              <a:rPr lang="zh-CN" altLang="en-US" sz="2500" dirty="0" smtClean="0"/>
            </a:br>
            <a:r>
              <a:rPr lang="en-US" altLang="zh-CN" sz="2500" dirty="0" smtClean="0"/>
              <a:t>(4) </a:t>
            </a:r>
            <a:r>
              <a:rPr lang="zh-CN" altLang="en-US" sz="2500" dirty="0" smtClean="0"/>
              <a:t>提供了</a:t>
            </a:r>
            <a:r>
              <a:rPr kumimoji="1" lang="zh-CN" altLang="en-US" sz="2500" b="1" dirty="0">
                <a:solidFill>
                  <a:schemeClr val="tx2"/>
                </a:solidFill>
                <a:latin typeface="宋体" pitchFamily="2" charset="-122"/>
              </a:rPr>
              <a:t>进程调度</a:t>
            </a:r>
            <a:r>
              <a:rPr lang="en-US" altLang="zh-CN" sz="2500" b="1" u="sng" baseline="30000" dirty="0" smtClean="0">
                <a:solidFill>
                  <a:srgbClr val="FFFF00"/>
                </a:solidFill>
              </a:rPr>
              <a:t>chp3</a:t>
            </a:r>
            <a:r>
              <a:rPr lang="zh-CN" altLang="en-US" sz="2500" u="sng" dirty="0" smtClean="0"/>
              <a:t>所需要的信息</a:t>
            </a:r>
            <a:r>
              <a:rPr lang="zh-CN" altLang="en-US" sz="2500" baseline="30000" dirty="0"/>
              <a:t>同</a:t>
            </a:r>
            <a:r>
              <a:rPr lang="zh-CN" altLang="en-US" sz="2500" baseline="30000" dirty="0" smtClean="0"/>
              <a:t>上</a:t>
            </a:r>
            <a:r>
              <a:rPr lang="zh-CN" altLang="en-US" sz="2500" dirty="0" smtClean="0"/>
              <a:t>。</a:t>
            </a:r>
            <a:br>
              <a:rPr lang="zh-CN" altLang="en-US" sz="2500" dirty="0" smtClean="0"/>
            </a:br>
            <a:r>
              <a:rPr lang="en-US" altLang="zh-CN" sz="2500" dirty="0" smtClean="0"/>
              <a:t>(5) </a:t>
            </a:r>
            <a:r>
              <a:rPr lang="zh-CN" altLang="en-US" sz="2500" dirty="0" smtClean="0"/>
              <a:t>实现与其它进程的</a:t>
            </a:r>
            <a:r>
              <a:rPr lang="zh-CN" altLang="en-US" sz="2500" b="1" u="sng" dirty="0">
                <a:solidFill>
                  <a:srgbClr val="FFFF00"/>
                </a:solidFill>
              </a:rPr>
              <a:t>同步与通</a:t>
            </a:r>
            <a:r>
              <a:rPr lang="zh-CN" altLang="en-US" sz="2500" b="1" u="sng" dirty="0" smtClean="0">
                <a:solidFill>
                  <a:srgbClr val="FFFF00"/>
                </a:solidFill>
              </a:rPr>
              <a:t>信</a:t>
            </a:r>
            <a:r>
              <a:rPr lang="en-US" altLang="zh-CN" sz="2500" b="1" baseline="30000" dirty="0" err="1" smtClean="0">
                <a:solidFill>
                  <a:srgbClr val="FFFF00"/>
                </a:solidFill>
              </a:rPr>
              <a:t>chp</a:t>
            </a:r>
            <a:r>
              <a:rPr lang="en-US" altLang="zh-CN" sz="2500" b="1" baseline="30000" dirty="0" smtClean="0">
                <a:solidFill>
                  <a:srgbClr val="FFFF00"/>
                </a:solidFill>
              </a:rPr>
              <a:t> 2.4—2.6 </a:t>
            </a:r>
            <a:r>
              <a:rPr lang="zh-CN" altLang="en-US" sz="2500" dirty="0" smtClean="0"/>
              <a:t>。</a:t>
            </a:r>
            <a:endParaRPr lang="en-US" altLang="zh-CN" sz="2500" dirty="0" smtClean="0"/>
          </a:p>
          <a:p>
            <a:pPr>
              <a:lnSpc>
                <a:spcPct val="114000"/>
              </a:lnSpc>
              <a:spcBef>
                <a:spcPts val="224"/>
              </a:spcBef>
              <a:defRPr/>
            </a:pPr>
            <a:r>
              <a:rPr lang="zh-CN" altLang="en-US" sz="2500" dirty="0" smtClean="0">
                <a:latin typeface="宋体" pitchFamily="2" charset="-122"/>
              </a:rPr>
              <a:t>在</a:t>
            </a:r>
            <a:r>
              <a:rPr lang="zh-CN" altLang="en-US" sz="2500" dirty="0">
                <a:latin typeface="宋体" pitchFamily="2" charset="-122"/>
              </a:rPr>
              <a:t>内存的</a:t>
            </a:r>
            <a:r>
              <a:rPr lang="zh-CN" altLang="en-US" sz="2500" b="1" u="sng" dirty="0">
                <a:latin typeface="宋体" pitchFamily="2" charset="-122"/>
              </a:rPr>
              <a:t>系统区</a:t>
            </a:r>
            <a:r>
              <a:rPr lang="zh-CN" altLang="en-US" sz="2500" dirty="0">
                <a:latin typeface="宋体" pitchFamily="2" charset="-122"/>
              </a:rPr>
              <a:t>中，</a:t>
            </a:r>
            <a:r>
              <a:rPr lang="en-US" altLang="zh-CN" sz="2500" dirty="0">
                <a:latin typeface="宋体" pitchFamily="2" charset="-122"/>
              </a:rPr>
              <a:t>OS</a:t>
            </a:r>
            <a:r>
              <a:rPr lang="zh-CN" altLang="en-US" sz="2500" dirty="0">
                <a:latin typeface="宋体" pitchFamily="2" charset="-122"/>
              </a:rPr>
              <a:t>维护着</a:t>
            </a:r>
            <a:r>
              <a:rPr lang="zh-CN" altLang="en-US" sz="2500" b="1" u="sng" dirty="0">
                <a:solidFill>
                  <a:schemeClr val="tx2"/>
                </a:solidFill>
                <a:latin typeface="宋体" pitchFamily="2" charset="-122"/>
              </a:rPr>
              <a:t>一张</a:t>
            </a:r>
            <a:r>
              <a:rPr lang="en-US" altLang="zh-CN" sz="2500" b="1" u="sng" dirty="0">
                <a:solidFill>
                  <a:schemeClr val="tx2"/>
                </a:solidFill>
                <a:latin typeface="宋体" pitchFamily="2" charset="-122"/>
              </a:rPr>
              <a:t>PCB</a:t>
            </a:r>
            <a:r>
              <a:rPr lang="zh-CN" altLang="en-US" sz="2500" b="1" u="sng" dirty="0">
                <a:solidFill>
                  <a:schemeClr val="tx2"/>
                </a:solidFill>
                <a:latin typeface="宋体" pitchFamily="2" charset="-122"/>
              </a:rPr>
              <a:t>表</a:t>
            </a:r>
            <a:r>
              <a:rPr lang="zh-CN" altLang="en-US" sz="2500" dirty="0">
                <a:latin typeface="宋体" pitchFamily="2" charset="-122"/>
              </a:rPr>
              <a:t>或</a:t>
            </a:r>
            <a:r>
              <a:rPr lang="zh-CN" altLang="en-US" sz="2500" u="sng" dirty="0">
                <a:latin typeface="宋体" pitchFamily="2" charset="-122"/>
              </a:rPr>
              <a:t>进程表</a:t>
            </a:r>
            <a:r>
              <a:rPr lang="zh-CN" altLang="en-US" sz="2500" dirty="0">
                <a:latin typeface="宋体" pitchFamily="2" charset="-122"/>
              </a:rPr>
              <a:t>，</a:t>
            </a:r>
            <a:r>
              <a:rPr lang="zh-CN" altLang="en-US" sz="2500" u="sng" dirty="0">
                <a:latin typeface="宋体" pitchFamily="2" charset="-122"/>
              </a:rPr>
              <a:t>每个进程占用</a:t>
            </a:r>
            <a:r>
              <a:rPr lang="zh-CN" altLang="en-US" sz="2500" b="1" u="sng" dirty="0">
                <a:solidFill>
                  <a:schemeClr val="tx2"/>
                </a:solidFill>
                <a:latin typeface="宋体" pitchFamily="2" charset="-122"/>
              </a:rPr>
              <a:t>一个表项</a:t>
            </a:r>
            <a:r>
              <a:rPr lang="zh-CN" altLang="en-US" sz="2500" dirty="0" smtClean="0">
                <a:latin typeface="宋体" pitchFamily="2" charset="-122"/>
              </a:rPr>
              <a:t>。</a:t>
            </a:r>
            <a:endParaRPr lang="zh-CN" altLang="en-US" sz="2600" dirty="0" smtClean="0"/>
          </a:p>
        </p:txBody>
      </p:sp>
      <p:sp>
        <p:nvSpPr>
          <p:cNvPr id="76804" name="日期占位符 3"/>
          <p:cNvSpPr>
            <a:spLocks noGrp="1"/>
          </p:cNvSpPr>
          <p:nvPr>
            <p:ph type="dt" sz="quarter" idx="10"/>
          </p:nvPr>
        </p:nvSpPr>
        <p:spPr>
          <a:xfrm>
            <a:off x="179512" y="6453336"/>
            <a:ext cx="2289175" cy="2681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E3EAD5C-6DEB-44C9-973C-D324A7EB8EB9}" type="datetime8">
              <a:rPr kumimoji="0" lang="zh-CN" altLang="en-US" sz="1400" smtClean="0"/>
              <a:t>2022年3月16日12时44分</a:t>
            </a:fld>
            <a:endParaRPr kumimoji="0" lang="en-US" altLang="zh-CN" sz="1400" dirty="0" smtClean="0"/>
          </a:p>
        </p:txBody>
      </p:sp>
      <p:sp>
        <p:nvSpPr>
          <p:cNvPr id="7680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Tree>
    <p:extLst>
      <p:ext uri="{BB962C8B-B14F-4D97-AF65-F5344CB8AC3E}">
        <p14:creationId xmlns:p14="http://schemas.microsoft.com/office/powerpoint/2010/main" val="194352630"/>
      </p:ext>
    </p:extLst>
  </p:cSld>
  <p:clrMapOvr>
    <a:masterClrMapping/>
  </p:clrMapOvr>
  <p:transition>
    <p:pull dir="rd"/>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AF56409-A101-4840-A98C-0CD0AAB3A147}" type="datetime8">
              <a:rPr kumimoji="0" lang="zh-CN" altLang="en-US" sz="1400" smtClean="0"/>
              <a:t>2022年3月16日12时44分</a:t>
            </a:fld>
            <a:endParaRPr kumimoji="0" lang="en-US" altLang="zh-CN" sz="1400" smtClean="0"/>
          </a:p>
        </p:txBody>
      </p:sp>
      <p:sp>
        <p:nvSpPr>
          <p:cNvPr id="198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8660" name="Rectangle 2"/>
          <p:cNvSpPr>
            <a:spLocks noGrp="1" noRot="1" noChangeArrowheads="1"/>
          </p:cNvSpPr>
          <p:nvPr>
            <p:ph type="title"/>
          </p:nvPr>
        </p:nvSpPr>
        <p:spPr>
          <a:xfrm>
            <a:off x="323850" y="260350"/>
            <a:ext cx="8540750" cy="228600"/>
          </a:xfrm>
        </p:spPr>
        <p:txBody>
          <a:bodyPr/>
          <a:lstStyle/>
          <a:p>
            <a:endParaRPr lang="zh-CN" altLang="zh-CN" sz="4000" smtClean="0"/>
          </a:p>
        </p:txBody>
      </p:sp>
      <p:sp>
        <p:nvSpPr>
          <p:cNvPr id="198661" name="Rectangle 3"/>
          <p:cNvSpPr>
            <a:spLocks noGrp="1" noRot="1" noChangeArrowheads="1"/>
          </p:cNvSpPr>
          <p:nvPr>
            <p:ph type="body" idx="1"/>
          </p:nvPr>
        </p:nvSpPr>
        <p:spPr>
          <a:xfrm>
            <a:off x="301625" y="620713"/>
            <a:ext cx="8540750" cy="5976639"/>
          </a:xfrm>
        </p:spPr>
        <p:txBody>
          <a:bodyPr/>
          <a:lstStyle/>
          <a:p>
            <a:pPr marL="522288" lvl="1" indent="0">
              <a:lnSpc>
                <a:spcPct val="90000"/>
              </a:lnSpc>
              <a:buFont typeface="Wingdings" pitchFamily="2" charset="2"/>
              <a:buNone/>
            </a:pPr>
            <a:r>
              <a:rPr lang="en-US" altLang="zh-CN" sz="2400" b="1" dirty="0" err="1" smtClean="0">
                <a:latin typeface="Times New Roman" pitchFamily="18" charset="0"/>
              </a:rPr>
              <a:t>shared_stuff</a:t>
            </a:r>
            <a:r>
              <a:rPr lang="en-US" altLang="zh-CN" sz="2400" b="1" dirty="0" smtClean="0">
                <a:latin typeface="Times New Roman" pitchFamily="18" charset="0"/>
              </a:rPr>
              <a:t> = (</a:t>
            </a:r>
            <a:r>
              <a:rPr lang="en-US" altLang="zh-CN" sz="2400" b="1" dirty="0" err="1" smtClean="0">
                <a:latin typeface="Times New Roman" pitchFamily="18" charset="0"/>
              </a:rPr>
              <a:t>struct</a:t>
            </a:r>
            <a:r>
              <a:rPr lang="en-US" altLang="zh-CN" sz="2400" b="1" dirty="0" smtClean="0">
                <a:latin typeface="Times New Roman" pitchFamily="18" charset="0"/>
              </a:rPr>
              <a:t> </a:t>
            </a:r>
            <a:r>
              <a:rPr lang="en-US" altLang="zh-CN" sz="2400" b="1" dirty="0" err="1" smtClean="0">
                <a:latin typeface="Times New Roman" pitchFamily="18" charset="0"/>
              </a:rPr>
              <a:t>shared_use_st</a:t>
            </a:r>
            <a:r>
              <a:rPr lang="en-US" altLang="zh-CN" sz="2400" b="1" dirty="0" smtClean="0">
                <a:latin typeface="Times New Roman" pitchFamily="18" charset="0"/>
              </a:rPr>
              <a:t> *)</a:t>
            </a:r>
            <a:r>
              <a:rPr lang="en-US" altLang="zh-CN" sz="2300" b="1" dirty="0" err="1">
                <a:solidFill>
                  <a:schemeClr val="tx2"/>
                </a:solidFill>
                <a:latin typeface="Times New Roman" pitchFamily="18" charset="0"/>
              </a:rPr>
              <a:t>shared_memory</a:t>
            </a:r>
            <a:r>
              <a:rPr lang="en-US" altLang="zh-CN" sz="2400" b="1" dirty="0" smtClean="0">
                <a:latin typeface="Times New Roman" pitchFamily="18" charset="0"/>
              </a:rPr>
              <a:t>;</a:t>
            </a:r>
          </a:p>
          <a:p>
            <a:pPr marL="522288" lvl="1" indent="0">
              <a:lnSpc>
                <a:spcPct val="90000"/>
              </a:lnSpc>
              <a:buFont typeface="Wingdings" pitchFamily="2" charset="2"/>
              <a:buNone/>
            </a:pPr>
            <a:r>
              <a:rPr lang="en-US" altLang="zh-CN" sz="2400" b="1" dirty="0" smtClean="0">
                <a:latin typeface="Times New Roman" pitchFamily="18" charset="0"/>
              </a:rPr>
              <a:t>                 /* </a:t>
            </a:r>
            <a:r>
              <a:rPr lang="en-US" altLang="zh-CN" sz="2400" b="1" dirty="0" err="1" smtClean="0">
                <a:latin typeface="Times New Roman" pitchFamily="18" charset="0"/>
              </a:rPr>
              <a:t>shared_stuff</a:t>
            </a:r>
            <a:r>
              <a:rPr lang="en-US" altLang="zh-CN" sz="2400" b="1" dirty="0" smtClean="0">
                <a:latin typeface="Times New Roman" pitchFamily="18" charset="0"/>
              </a:rPr>
              <a:t> </a:t>
            </a:r>
            <a:r>
              <a:rPr lang="zh-CN" altLang="en-US" sz="2400" dirty="0" smtClean="0">
                <a:solidFill>
                  <a:schemeClr val="tx2"/>
                </a:solidFill>
                <a:latin typeface="Times New Roman" pitchFamily="18" charset="0"/>
              </a:rPr>
              <a:t>指向</a:t>
            </a:r>
            <a:r>
              <a:rPr lang="zh-CN" altLang="en-US" sz="2400" dirty="0" smtClean="0">
                <a:latin typeface="Times New Roman" pitchFamily="18" charset="0"/>
              </a:rPr>
              <a:t>共享内存起始地址</a:t>
            </a:r>
            <a:r>
              <a:rPr lang="zh-CN" altLang="en-US" sz="2400" b="1" dirty="0" smtClean="0">
                <a:latin typeface="Times New Roman" pitchFamily="18" charset="0"/>
              </a:rPr>
              <a:t> *</a:t>
            </a:r>
            <a:r>
              <a:rPr lang="en-US" altLang="zh-CN" sz="2400" b="1" dirty="0" smtClean="0">
                <a:latin typeface="Times New Roman" pitchFamily="18" charset="0"/>
              </a:rPr>
              <a:t>/</a:t>
            </a:r>
          </a:p>
          <a:p>
            <a:pPr marL="522288" lvl="1" indent="0">
              <a:lnSpc>
                <a:spcPct val="90000"/>
              </a:lnSpc>
              <a:buFont typeface="Wingdings" pitchFamily="2" charset="2"/>
              <a:buNone/>
            </a:pPr>
            <a:r>
              <a:rPr lang="en-US" altLang="zh-CN" sz="2400" dirty="0" err="1" smtClean="0">
                <a:solidFill>
                  <a:schemeClr val="tx2"/>
                </a:solidFill>
                <a:latin typeface="Times New Roman" pitchFamily="18" charset="0"/>
              </a:rPr>
              <a:t>shared_stuff</a:t>
            </a:r>
            <a:r>
              <a:rPr lang="en-US" altLang="zh-CN" sz="2400" dirty="0" smtClean="0">
                <a:solidFill>
                  <a:schemeClr val="tx2"/>
                </a:solidFill>
                <a:latin typeface="Times New Roman" pitchFamily="18" charset="0"/>
              </a:rPr>
              <a:t>-&gt;</a:t>
            </a:r>
            <a:r>
              <a:rPr lang="en-US" altLang="zh-CN" sz="2400" dirty="0" err="1" smtClean="0">
                <a:solidFill>
                  <a:schemeClr val="tx2"/>
                </a:solidFill>
                <a:latin typeface="Times New Roman" pitchFamily="18" charset="0"/>
              </a:rPr>
              <a:t>written_by_you</a:t>
            </a:r>
            <a:r>
              <a:rPr lang="en-US" altLang="zh-CN" sz="2400" dirty="0" smtClean="0">
                <a:solidFill>
                  <a:schemeClr val="tx2"/>
                </a:solidFill>
                <a:latin typeface="Times New Roman" pitchFamily="18" charset="0"/>
              </a:rPr>
              <a:t> = 0</a:t>
            </a:r>
            <a:r>
              <a:rPr lang="en-US" altLang="zh-CN" sz="2400" b="1" dirty="0" smtClean="0">
                <a:latin typeface="Times New Roman" pitchFamily="18" charset="0"/>
              </a:rPr>
              <a:t>;  // </a:t>
            </a:r>
            <a:r>
              <a:rPr lang="zh-CN" altLang="en-US" sz="2400" b="1" u="sng" dirty="0" smtClean="0">
                <a:solidFill>
                  <a:schemeClr val="tx2"/>
                </a:solidFill>
                <a:latin typeface="Times New Roman" pitchFamily="18" charset="0"/>
              </a:rPr>
              <a:t>消费者</a:t>
            </a:r>
            <a:r>
              <a:rPr lang="zh-CN" altLang="en-US" sz="2400" dirty="0" smtClean="0">
                <a:solidFill>
                  <a:schemeClr val="tx2"/>
                </a:solidFill>
                <a:latin typeface="Times New Roman" pitchFamily="18" charset="0"/>
              </a:rPr>
              <a:t>进程先等待</a:t>
            </a:r>
            <a:endParaRPr lang="en-US" altLang="zh-CN" sz="2400" dirty="0" smtClean="0">
              <a:solidFill>
                <a:schemeClr val="tx2"/>
              </a:solidFill>
              <a:latin typeface="Times New Roman" pitchFamily="18" charset="0"/>
            </a:endParaRPr>
          </a:p>
          <a:p>
            <a:pPr marL="522288" lvl="1" indent="0">
              <a:lnSpc>
                <a:spcPct val="90000"/>
              </a:lnSpc>
              <a:buFont typeface="Wingdings" pitchFamily="2" charset="2"/>
              <a:buNone/>
            </a:pPr>
            <a:r>
              <a:rPr lang="en-US" altLang="zh-CN" sz="2400" b="1" dirty="0" smtClean="0">
                <a:latin typeface="Times New Roman" pitchFamily="18" charset="0"/>
              </a:rPr>
              <a:t>while(running) {</a:t>
            </a:r>
          </a:p>
          <a:p>
            <a:pPr marL="522288" lvl="1" indent="0">
              <a:lnSpc>
                <a:spcPct val="90000"/>
              </a:lnSpc>
              <a:buFont typeface="Wingdings" pitchFamily="2" charset="2"/>
              <a:buNone/>
            </a:pPr>
            <a:r>
              <a:rPr lang="en-US" altLang="zh-CN" sz="2400" b="1" dirty="0" smtClean="0">
                <a:latin typeface="Times New Roman" pitchFamily="18" charset="0"/>
              </a:rPr>
              <a:t>if (</a:t>
            </a:r>
            <a:r>
              <a:rPr lang="en-US" altLang="zh-CN" sz="2400" dirty="0" err="1">
                <a:solidFill>
                  <a:schemeClr val="tx2"/>
                </a:solidFill>
                <a:latin typeface="Times New Roman" pitchFamily="18" charset="0"/>
              </a:rPr>
              <a:t>shared_stuff</a:t>
            </a:r>
            <a:r>
              <a:rPr lang="en-US" altLang="zh-CN" sz="2400" dirty="0">
                <a:solidFill>
                  <a:schemeClr val="tx2"/>
                </a:solidFill>
                <a:latin typeface="Times New Roman" pitchFamily="18" charset="0"/>
              </a:rPr>
              <a:t>-&gt;</a:t>
            </a:r>
            <a:r>
              <a:rPr lang="en-US" altLang="zh-CN" sz="2400" dirty="0" err="1">
                <a:solidFill>
                  <a:schemeClr val="tx2"/>
                </a:solidFill>
                <a:latin typeface="Times New Roman" pitchFamily="18" charset="0"/>
              </a:rPr>
              <a:t>written_by_you</a:t>
            </a:r>
            <a:r>
              <a:rPr lang="en-US" altLang="zh-CN" sz="2400" b="1" dirty="0" smtClean="0">
                <a:latin typeface="Times New Roman" pitchFamily="18" charset="0"/>
              </a:rPr>
              <a:t>) { </a:t>
            </a:r>
          </a:p>
          <a:p>
            <a:pPr marL="522288" lvl="1" indent="0">
              <a:lnSpc>
                <a:spcPct val="90000"/>
              </a:lnSpc>
              <a:buFont typeface="Wingdings" pitchFamily="2" charset="2"/>
              <a:buNone/>
            </a:pPr>
            <a:r>
              <a:rPr lang="en-US" altLang="zh-CN" sz="2400" b="1" dirty="0" smtClean="0">
                <a:latin typeface="Times New Roman" pitchFamily="18" charset="0"/>
              </a:rPr>
              <a:t>   /* </a:t>
            </a:r>
            <a:r>
              <a:rPr lang="zh-CN" altLang="en-US" sz="2400" dirty="0" smtClean="0">
                <a:latin typeface="Times New Roman" pitchFamily="18" charset="0"/>
              </a:rPr>
              <a:t>共享内存中有数据被写入</a:t>
            </a:r>
            <a:r>
              <a:rPr lang="zh-CN" altLang="en-US" sz="2400" b="1" dirty="0" smtClean="0">
                <a:latin typeface="Times New Roman" pitchFamily="18" charset="0"/>
              </a:rPr>
              <a:t> *</a:t>
            </a:r>
            <a:r>
              <a:rPr lang="en-US" altLang="zh-CN" sz="2400" b="1" dirty="0" smtClean="0">
                <a:latin typeface="Times New Roman" pitchFamily="18" charset="0"/>
              </a:rPr>
              <a:t>/</a:t>
            </a:r>
          </a:p>
          <a:p>
            <a:pPr marL="522288" lvl="1" indent="0">
              <a:lnSpc>
                <a:spcPct val="90000"/>
              </a:lnSpc>
              <a:buFont typeface="Wingdings" pitchFamily="2" charset="2"/>
              <a:buNone/>
            </a:pPr>
            <a:r>
              <a:rPr lang="en-US" altLang="zh-CN" sz="2400" b="1" dirty="0" err="1" smtClean="0">
                <a:latin typeface="Times New Roman" pitchFamily="18" charset="0"/>
              </a:rPr>
              <a:t>printf</a:t>
            </a:r>
            <a:r>
              <a:rPr lang="en-US" altLang="zh-CN" sz="2400" b="1" dirty="0" smtClean="0">
                <a:latin typeface="Times New Roman" pitchFamily="18" charset="0"/>
              </a:rPr>
              <a:t>(“You wrote: %s”, </a:t>
            </a:r>
            <a:r>
              <a:rPr lang="en-US" altLang="zh-CN" sz="2400" b="1" dirty="0" err="1" smtClean="0">
                <a:latin typeface="Times New Roman" pitchFamily="18" charset="0"/>
              </a:rPr>
              <a:t>shared_stuff</a:t>
            </a:r>
            <a:r>
              <a:rPr lang="en-US" altLang="zh-CN" sz="2400" b="1" dirty="0" smtClean="0">
                <a:latin typeface="Times New Roman" pitchFamily="18" charset="0"/>
              </a:rPr>
              <a:t>-&gt;</a:t>
            </a:r>
            <a:r>
              <a:rPr lang="en-US" altLang="zh-CN" sz="2400" b="1" dirty="0" err="1" smtClean="0">
                <a:latin typeface="Times New Roman" pitchFamily="18" charset="0"/>
              </a:rPr>
              <a:t>some_text</a:t>
            </a:r>
            <a:r>
              <a:rPr lang="en-US" altLang="zh-CN" sz="2400" b="1" dirty="0" smtClean="0">
                <a:latin typeface="Times New Roman" pitchFamily="18" charset="0"/>
              </a:rPr>
              <a:t>);</a:t>
            </a:r>
          </a:p>
          <a:p>
            <a:pPr marL="522288" lvl="1" indent="0">
              <a:lnSpc>
                <a:spcPct val="90000"/>
              </a:lnSpc>
              <a:buFont typeface="Wingdings" pitchFamily="2" charset="2"/>
              <a:buNone/>
            </a:pPr>
            <a:r>
              <a:rPr lang="en-US" altLang="zh-CN" sz="2400" b="1" dirty="0" smtClean="0">
                <a:latin typeface="Times New Roman" pitchFamily="18" charset="0"/>
              </a:rPr>
              <a:t>sleep( rand() % 4 ); /* </a:t>
            </a:r>
            <a:r>
              <a:rPr lang="zh-CN" altLang="en-US" sz="2400" dirty="0" smtClean="0">
                <a:latin typeface="Times New Roman" pitchFamily="18" charset="0"/>
              </a:rPr>
              <a:t>让其它进程等待</a:t>
            </a:r>
            <a:r>
              <a:rPr lang="zh-CN" altLang="en-US" sz="2400" b="1" dirty="0" smtClean="0">
                <a:latin typeface="Times New Roman" pitchFamily="18" charset="0"/>
              </a:rPr>
              <a:t> *</a:t>
            </a:r>
            <a:r>
              <a:rPr lang="en-US" altLang="zh-CN" sz="2400" b="1" dirty="0" smtClean="0">
                <a:latin typeface="Times New Roman" pitchFamily="18" charset="0"/>
              </a:rPr>
              <a:t>/</a:t>
            </a:r>
          </a:p>
          <a:p>
            <a:pPr marL="522288" lvl="1" indent="0">
              <a:lnSpc>
                <a:spcPct val="90000"/>
              </a:lnSpc>
              <a:buFont typeface="Wingdings" pitchFamily="2" charset="2"/>
              <a:buNone/>
            </a:pPr>
            <a:r>
              <a:rPr lang="en-US" altLang="zh-CN" sz="2400" b="1" dirty="0" err="1" smtClean="0">
                <a:latin typeface="Times New Roman" pitchFamily="18" charset="0"/>
              </a:rPr>
              <a:t>shared_stuff</a:t>
            </a:r>
            <a:r>
              <a:rPr lang="en-US" altLang="zh-CN" sz="2400" b="1" dirty="0" smtClean="0">
                <a:latin typeface="Times New Roman" pitchFamily="18" charset="0"/>
              </a:rPr>
              <a:t>-&gt;</a:t>
            </a:r>
            <a:r>
              <a:rPr lang="en-US" altLang="zh-CN" sz="2400" b="1" dirty="0" err="1" smtClean="0">
                <a:latin typeface="Times New Roman" pitchFamily="18" charset="0"/>
              </a:rPr>
              <a:t>written_by_you</a:t>
            </a:r>
            <a:r>
              <a:rPr lang="en-US" altLang="zh-CN" sz="2400" b="1" dirty="0" smtClean="0">
                <a:latin typeface="Times New Roman" pitchFamily="18" charset="0"/>
              </a:rPr>
              <a:t> = 0;  </a:t>
            </a:r>
            <a:r>
              <a:rPr lang="en-US" altLang="zh-CN" sz="2400" dirty="0" smtClean="0">
                <a:latin typeface="Times New Roman" pitchFamily="18" charset="0"/>
              </a:rPr>
              <a:t>/*</a:t>
            </a:r>
            <a:r>
              <a:rPr lang="zh-CN" altLang="en-US" sz="2400" dirty="0" smtClean="0">
                <a:latin typeface="Times New Roman" pitchFamily="18" charset="0"/>
              </a:rPr>
              <a:t>共享区已读完*</a:t>
            </a:r>
            <a:r>
              <a:rPr lang="en-US" altLang="zh-CN" sz="2400" dirty="0" smtClean="0">
                <a:latin typeface="Times New Roman" pitchFamily="18" charset="0"/>
              </a:rPr>
              <a:t>/</a:t>
            </a:r>
          </a:p>
          <a:p>
            <a:pPr marL="522288" lvl="1" indent="0">
              <a:lnSpc>
                <a:spcPct val="90000"/>
              </a:lnSpc>
              <a:buFont typeface="Wingdings" pitchFamily="2" charset="2"/>
              <a:buNone/>
            </a:pPr>
            <a:r>
              <a:rPr lang="en-US" altLang="zh-CN" sz="2400" b="1" dirty="0" smtClean="0">
                <a:latin typeface="Times New Roman" pitchFamily="18" charset="0"/>
              </a:rPr>
              <a:t>if (</a:t>
            </a:r>
            <a:r>
              <a:rPr lang="en-US" altLang="zh-CN" sz="2400" b="1" dirty="0" err="1" smtClean="0">
                <a:latin typeface="Times New Roman" pitchFamily="18" charset="0"/>
              </a:rPr>
              <a:t>strncmp</a:t>
            </a:r>
            <a:r>
              <a:rPr lang="en-US" altLang="zh-CN" sz="2400" b="1" dirty="0" smtClean="0">
                <a:latin typeface="Times New Roman" pitchFamily="18" charset="0"/>
              </a:rPr>
              <a:t>(</a:t>
            </a:r>
            <a:r>
              <a:rPr lang="en-US" altLang="zh-CN" sz="2400" b="1" dirty="0" err="1" smtClean="0">
                <a:latin typeface="Times New Roman" pitchFamily="18" charset="0"/>
              </a:rPr>
              <a:t>shared_stuff</a:t>
            </a:r>
            <a:r>
              <a:rPr lang="en-US" altLang="zh-CN" sz="2400" b="1" dirty="0" smtClean="0">
                <a:latin typeface="Times New Roman" pitchFamily="18" charset="0"/>
              </a:rPr>
              <a:t>-&gt;</a:t>
            </a:r>
            <a:r>
              <a:rPr lang="en-US" altLang="zh-CN" sz="2400" b="1" dirty="0" err="1" smtClean="0">
                <a:latin typeface="Times New Roman" pitchFamily="18" charset="0"/>
              </a:rPr>
              <a:t>some_text</a:t>
            </a:r>
            <a:r>
              <a:rPr lang="en-US" altLang="zh-CN" sz="2400" b="1" dirty="0" smtClean="0">
                <a:latin typeface="Times New Roman" pitchFamily="18" charset="0"/>
              </a:rPr>
              <a:t>, “end”, 3) == 0) {</a:t>
            </a:r>
          </a:p>
          <a:p>
            <a:pPr marL="522288" lvl="1" indent="0">
              <a:lnSpc>
                <a:spcPct val="90000"/>
              </a:lnSpc>
              <a:buFont typeface="Wingdings" pitchFamily="2" charset="2"/>
              <a:buNone/>
            </a:pPr>
            <a:r>
              <a:rPr lang="en-US" altLang="zh-CN" sz="2400" b="1" dirty="0" smtClean="0">
                <a:latin typeface="Times New Roman" pitchFamily="18" charset="0"/>
              </a:rPr>
              <a:t>running = 0;</a:t>
            </a:r>
          </a:p>
          <a:p>
            <a:pPr marL="522288" lvl="1" indent="0">
              <a:lnSpc>
                <a:spcPct val="90000"/>
              </a:lnSpc>
              <a:buFont typeface="Wingdings" pitchFamily="2" charset="2"/>
              <a:buNone/>
            </a:pPr>
            <a:r>
              <a:rPr lang="en-US" altLang="zh-CN" sz="2400" b="1" dirty="0" smtClean="0">
                <a:latin typeface="Times New Roman" pitchFamily="18" charset="0"/>
              </a:rPr>
              <a:t>} }  }    </a:t>
            </a:r>
          </a:p>
          <a:p>
            <a:pPr marL="522288" lvl="1" indent="0">
              <a:lnSpc>
                <a:spcPct val="90000"/>
              </a:lnSpc>
              <a:spcBef>
                <a:spcPts val="1800"/>
              </a:spcBef>
              <a:buFont typeface="Wingdings" pitchFamily="2" charset="2"/>
              <a:buNone/>
            </a:pPr>
            <a:r>
              <a:rPr lang="en-US" altLang="zh-CN" sz="2400" b="1" dirty="0" smtClean="0">
                <a:latin typeface="Times New Roman" pitchFamily="18" charset="0"/>
              </a:rPr>
              <a:t>  </a:t>
            </a:r>
            <a:r>
              <a:rPr lang="zh-CN" altLang="en-US" sz="2400" b="1" dirty="0">
                <a:solidFill>
                  <a:schemeClr val="tx2"/>
                </a:solidFill>
                <a:latin typeface="Times New Roman" pitchFamily="18" charset="0"/>
              </a:rPr>
              <a:t>生</a:t>
            </a:r>
            <a:r>
              <a:rPr lang="zh-CN" altLang="en-US" sz="2400" b="1" dirty="0" smtClean="0">
                <a:solidFill>
                  <a:schemeClr val="tx2"/>
                </a:solidFill>
                <a:latin typeface="Times New Roman" pitchFamily="18" charset="0"/>
              </a:rPr>
              <a:t>产者</a:t>
            </a:r>
            <a:r>
              <a:rPr lang="zh-CN" altLang="en-US" sz="2400" b="1" dirty="0">
                <a:latin typeface="Times New Roman" pitchFamily="18" charset="0"/>
              </a:rPr>
              <a:t>进</a:t>
            </a:r>
            <a:r>
              <a:rPr lang="zh-CN" altLang="en-US" sz="2400" b="1" dirty="0" smtClean="0">
                <a:latin typeface="Times New Roman" pitchFamily="18" charset="0"/>
              </a:rPr>
              <a:t>程</a:t>
            </a:r>
            <a:r>
              <a:rPr lang="en-US" altLang="zh-CN" sz="2400" b="1" dirty="0" smtClean="0">
                <a:latin typeface="Times New Roman" pitchFamily="18" charset="0"/>
              </a:rPr>
              <a:t>……( </a:t>
            </a:r>
            <a:r>
              <a:rPr lang="zh-CN" altLang="en-US" sz="2400" b="1" dirty="0" smtClean="0">
                <a:latin typeface="Times New Roman" pitchFamily="18" charset="0"/>
              </a:rPr>
              <a:t>略</a:t>
            </a:r>
            <a:r>
              <a:rPr lang="en-US" altLang="zh-CN" sz="2400" b="1" dirty="0" smtClean="0">
                <a:latin typeface="Times New Roman" pitchFamily="18" charset="0"/>
              </a:rPr>
              <a:t> )   </a:t>
            </a:r>
            <a:r>
              <a:rPr lang="zh-CN" altLang="en-US" sz="2400" b="1" dirty="0" smtClean="0">
                <a:latin typeface="Times New Roman" pitchFamily="18" charset="0"/>
              </a:rPr>
              <a:t>向头文件所指空间</a:t>
            </a:r>
            <a:r>
              <a:rPr lang="zh-CN" altLang="en-US" sz="2400" b="1" dirty="0" smtClean="0">
                <a:solidFill>
                  <a:schemeClr val="tx2"/>
                </a:solidFill>
                <a:latin typeface="Times New Roman" pitchFamily="18" charset="0"/>
              </a:rPr>
              <a:t>放</a:t>
            </a:r>
            <a:r>
              <a:rPr lang="zh-CN" altLang="en-US" sz="2400" b="1" dirty="0" smtClean="0">
                <a:latin typeface="Times New Roman" pitchFamily="18" charset="0"/>
              </a:rPr>
              <a:t>数据；</a:t>
            </a:r>
            <a:endParaRPr lang="en-US" altLang="zh-CN" sz="2400" b="1" dirty="0" smtClean="0">
              <a:latin typeface="Times New Roman" pitchFamily="18" charset="0"/>
            </a:endParaRPr>
          </a:p>
          <a:p>
            <a:pPr marL="522288" lvl="1" indent="0">
              <a:lnSpc>
                <a:spcPct val="90000"/>
              </a:lnSpc>
              <a:spcBef>
                <a:spcPts val="600"/>
              </a:spcBef>
              <a:buNone/>
            </a:pPr>
            <a:r>
              <a:rPr lang="en-US" altLang="zh-CN" sz="2400" b="1" dirty="0">
                <a:latin typeface="Times New Roman" pitchFamily="18" charset="0"/>
              </a:rPr>
              <a:t> </a:t>
            </a:r>
            <a:r>
              <a:rPr lang="en-US" altLang="zh-CN" sz="2400" b="1" dirty="0" smtClean="0">
                <a:latin typeface="Times New Roman" pitchFamily="18" charset="0"/>
              </a:rPr>
              <a:t> </a:t>
            </a:r>
            <a:r>
              <a:rPr lang="zh-CN" altLang="en-US" sz="2400" b="1" dirty="0">
                <a:solidFill>
                  <a:schemeClr val="tx2"/>
                </a:solidFill>
                <a:latin typeface="Times New Roman" pitchFamily="18" charset="0"/>
              </a:rPr>
              <a:t>消费者</a:t>
            </a:r>
            <a:r>
              <a:rPr lang="zh-CN" altLang="en-US" sz="2400" b="1" dirty="0">
                <a:latin typeface="Times New Roman" pitchFamily="18" charset="0"/>
              </a:rPr>
              <a:t>进</a:t>
            </a:r>
            <a:r>
              <a:rPr lang="zh-CN" altLang="en-US" sz="2400" b="1" dirty="0" smtClean="0">
                <a:latin typeface="Times New Roman" pitchFamily="18" charset="0"/>
              </a:rPr>
              <a:t>程（上）：   从</a:t>
            </a:r>
            <a:r>
              <a:rPr lang="zh-CN" altLang="en-US" sz="2400" b="1" dirty="0">
                <a:latin typeface="Times New Roman" pitchFamily="18" charset="0"/>
              </a:rPr>
              <a:t>头文件所指空</a:t>
            </a:r>
            <a:r>
              <a:rPr lang="zh-CN" altLang="en-US" sz="2400" b="1" dirty="0" smtClean="0">
                <a:latin typeface="Times New Roman" pitchFamily="18" charset="0"/>
              </a:rPr>
              <a:t>间</a:t>
            </a:r>
            <a:r>
              <a:rPr lang="zh-CN" altLang="en-US" sz="2400" b="1" dirty="0">
                <a:solidFill>
                  <a:schemeClr val="tx2"/>
                </a:solidFill>
                <a:latin typeface="Times New Roman" pitchFamily="18" charset="0"/>
              </a:rPr>
              <a:t>取</a:t>
            </a:r>
            <a:r>
              <a:rPr lang="zh-CN" altLang="en-US" sz="2400" b="1" dirty="0" smtClean="0">
                <a:latin typeface="Times New Roman" pitchFamily="18" charset="0"/>
              </a:rPr>
              <a:t>数</a:t>
            </a:r>
            <a:r>
              <a:rPr lang="zh-CN" altLang="en-US" sz="2400" b="1" dirty="0">
                <a:latin typeface="Times New Roman" pitchFamily="18" charset="0"/>
              </a:rPr>
              <a:t>据；</a:t>
            </a:r>
            <a:endParaRPr lang="en-US" altLang="zh-CN" sz="2400" b="1" dirty="0">
              <a:latin typeface="Times New Roman" pitchFamily="18" charset="0"/>
            </a:endParaRPr>
          </a:p>
        </p:txBody>
      </p:sp>
      <p:cxnSp>
        <p:nvCxnSpPr>
          <p:cNvPr id="6" name="直接箭头连接符 5"/>
          <p:cNvCxnSpPr/>
          <p:nvPr/>
        </p:nvCxnSpPr>
        <p:spPr bwMode="auto">
          <a:xfrm flipH="1">
            <a:off x="4636263" y="1772816"/>
            <a:ext cx="360040" cy="576064"/>
          </a:xfrm>
          <a:prstGeom prst="straightConnector1">
            <a:avLst/>
          </a:prstGeom>
          <a:noFill/>
          <a:ln w="19050" cap="flat" cmpd="sng" algn="ctr">
            <a:solidFill>
              <a:schemeClr val="tx2"/>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FB9BAF1-B0C0-495D-8EEA-738893D1E80D}" type="datetime8">
              <a:rPr kumimoji="0" lang="zh-CN" altLang="en-US" sz="1400" smtClean="0"/>
              <a:t>2022年3月16日12时44分</a:t>
            </a:fld>
            <a:endParaRPr kumimoji="0" lang="en-US" altLang="zh-CN" sz="1400" smtClean="0"/>
          </a:p>
        </p:txBody>
      </p:sp>
      <p:sp>
        <p:nvSpPr>
          <p:cNvPr id="199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99684" name="Rectangle 2"/>
          <p:cNvSpPr>
            <a:spLocks noGrp="1" noRot="1" noChangeArrowheads="1"/>
          </p:cNvSpPr>
          <p:nvPr>
            <p:ph type="title"/>
          </p:nvPr>
        </p:nvSpPr>
        <p:spPr>
          <a:xfrm>
            <a:off x="301625" y="228600"/>
            <a:ext cx="8540750" cy="896938"/>
          </a:xfrm>
        </p:spPr>
        <p:txBody>
          <a:bodyPr/>
          <a:lstStyle/>
          <a:p>
            <a:r>
              <a:rPr lang="en-US" altLang="zh-CN" sz="3600" smtClean="0"/>
              <a:t>Linux</a:t>
            </a:r>
            <a:r>
              <a:rPr lang="zh-CN" altLang="en-US" sz="3600" smtClean="0"/>
              <a:t>下进程通信</a:t>
            </a:r>
            <a:r>
              <a:rPr lang="en-US" altLang="zh-CN" sz="3600" smtClean="0"/>
              <a:t>:</a:t>
            </a:r>
            <a:r>
              <a:rPr lang="zh-CN" altLang="en-US" sz="3600" smtClean="0"/>
              <a:t>管道 </a:t>
            </a:r>
            <a:r>
              <a:rPr lang="en-US" altLang="zh-CN" sz="3600" smtClean="0"/>
              <a:t>chapter13</a:t>
            </a:r>
            <a:endParaRPr lang="en-US" altLang="zh-CN" sz="3600" smtClean="0">
              <a:solidFill>
                <a:srgbClr val="FF6600"/>
              </a:solidFill>
            </a:endParaRPr>
          </a:p>
        </p:txBody>
      </p:sp>
      <p:sp>
        <p:nvSpPr>
          <p:cNvPr id="199685" name="Rectangle 4"/>
          <p:cNvSpPr>
            <a:spLocks noGrp="1" noRot="1" noChangeArrowheads="1"/>
          </p:cNvSpPr>
          <p:nvPr>
            <p:ph type="body" idx="1"/>
          </p:nvPr>
        </p:nvSpPr>
        <p:spPr>
          <a:xfrm>
            <a:off x="301625" y="981075"/>
            <a:ext cx="8540750" cy="5327650"/>
          </a:xfrm>
          <a:noFill/>
        </p:spPr>
        <p:txBody>
          <a:bodyPr/>
          <a:lstStyle/>
          <a:p>
            <a:pPr marL="609600" indent="-609600">
              <a:buFont typeface="Wingdings" pitchFamily="2" charset="2"/>
              <a:buAutoNum type="arabicPeriod"/>
            </a:pPr>
            <a:r>
              <a:rPr kumimoji="1" lang="zh-CN" altLang="en-US" sz="3600" smtClean="0"/>
              <a:t>什么是管道</a:t>
            </a:r>
          </a:p>
          <a:p>
            <a:pPr marL="609600" indent="-609600"/>
            <a:r>
              <a:rPr kumimoji="1" lang="zh-CN" altLang="en-US" sz="2400" smtClean="0"/>
              <a:t>管道：从一个进程连接数据流到另一个进程。</a:t>
            </a:r>
          </a:p>
          <a:p>
            <a:pPr marL="609600" indent="-609600">
              <a:buFont typeface="Wingdings" pitchFamily="2" charset="2"/>
              <a:buNone/>
            </a:pPr>
            <a:r>
              <a:rPr kumimoji="1" lang="zh-CN" altLang="en-US" sz="2400" smtClean="0"/>
              <a:t>        </a:t>
            </a:r>
            <a:r>
              <a:rPr kumimoji="1" lang="en-US" altLang="zh-CN" sz="2400" smtClean="0"/>
              <a:t>sehll</a:t>
            </a:r>
            <a:r>
              <a:rPr kumimoji="1" lang="zh-CN" altLang="en-US" sz="2400" smtClean="0"/>
              <a:t>命令：</a:t>
            </a:r>
            <a:r>
              <a:rPr kumimoji="1" lang="en-US" altLang="zh-CN" sz="2400" smtClean="0"/>
              <a:t>cmd1 | cmd2</a:t>
            </a:r>
            <a:endParaRPr kumimoji="1" lang="en-US" altLang="zh-CN" sz="3600" b="1" smtClean="0"/>
          </a:p>
        </p:txBody>
      </p:sp>
      <p:pic>
        <p:nvPicPr>
          <p:cNvPr id="19968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708275"/>
            <a:ext cx="5329238"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9687" name="Text Box 9"/>
          <p:cNvSpPr txBox="1">
            <a:spLocks noChangeArrowheads="1"/>
          </p:cNvSpPr>
          <p:nvPr/>
        </p:nvSpPr>
        <p:spPr bwMode="auto">
          <a:xfrm>
            <a:off x="1331913" y="4991100"/>
            <a:ext cx="17478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zh-CN"/>
          </a:p>
        </p:txBody>
      </p:sp>
      <p:sp>
        <p:nvSpPr>
          <p:cNvPr id="199688" name="Text Box 10"/>
          <p:cNvSpPr txBox="1">
            <a:spLocks noChangeArrowheads="1"/>
          </p:cNvSpPr>
          <p:nvPr/>
        </p:nvSpPr>
        <p:spPr bwMode="auto">
          <a:xfrm>
            <a:off x="1116013" y="4941888"/>
            <a:ext cx="50609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a:t>以下介绍如何在程序中实现管道思想</a:t>
            </a:r>
          </a:p>
        </p:txBody>
      </p:sp>
    </p:spTree>
  </p:cSld>
  <p:clrMapOvr>
    <a:masterClrMapping/>
  </p:clrMapOvr>
  <p:transition>
    <p:pull dir="rd"/>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2BB7FC5-4720-4498-82FA-B6865392CBCB}" type="datetime8">
              <a:rPr kumimoji="0" lang="zh-CN" altLang="en-US" sz="1400" smtClean="0"/>
              <a:t>2022年3月16日12时44分</a:t>
            </a:fld>
            <a:endParaRPr kumimoji="0" lang="en-US" altLang="zh-CN" sz="1400" smtClean="0"/>
          </a:p>
        </p:txBody>
      </p:sp>
      <p:sp>
        <p:nvSpPr>
          <p:cNvPr id="200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0708" name="Rectangle 2"/>
          <p:cNvSpPr>
            <a:spLocks noGrp="1" noRot="1" noChangeArrowheads="1"/>
          </p:cNvSpPr>
          <p:nvPr>
            <p:ph type="title"/>
          </p:nvPr>
        </p:nvSpPr>
        <p:spPr>
          <a:xfrm>
            <a:off x="323528" y="188640"/>
            <a:ext cx="7920880" cy="752475"/>
          </a:xfrm>
        </p:spPr>
        <p:txBody>
          <a:bodyPr/>
          <a:lstStyle/>
          <a:p>
            <a:r>
              <a:rPr lang="en-US" altLang="zh-CN" sz="3200" b="1" dirty="0" smtClean="0">
                <a:latin typeface="宋体" pitchFamily="2" charset="-122"/>
              </a:rPr>
              <a:t>2. </a:t>
            </a:r>
            <a:r>
              <a:rPr lang="zh-CN" altLang="en-US" sz="3200" b="1" dirty="0" smtClean="0">
                <a:latin typeface="宋体" pitchFamily="2" charset="-122"/>
              </a:rPr>
              <a:t>进程管道</a:t>
            </a:r>
          </a:p>
        </p:txBody>
      </p:sp>
      <p:sp>
        <p:nvSpPr>
          <p:cNvPr id="200709" name="Rectangle 3"/>
          <p:cNvSpPr>
            <a:spLocks noGrp="1" noRot="1" noChangeArrowheads="1"/>
          </p:cNvSpPr>
          <p:nvPr>
            <p:ph type="body" idx="1"/>
          </p:nvPr>
        </p:nvSpPr>
        <p:spPr>
          <a:xfrm>
            <a:off x="323528" y="980728"/>
            <a:ext cx="8540750" cy="4973637"/>
          </a:xfrm>
        </p:spPr>
        <p:txBody>
          <a:bodyPr/>
          <a:lstStyle/>
          <a:p>
            <a:pPr>
              <a:lnSpc>
                <a:spcPct val="90000"/>
              </a:lnSpc>
            </a:pPr>
            <a:r>
              <a:rPr lang="en-US" altLang="zh-CN" sz="2800" dirty="0" err="1" smtClean="0">
                <a:solidFill>
                  <a:srgbClr val="FFFF00"/>
                </a:solidFill>
              </a:rPr>
              <a:t>popen</a:t>
            </a:r>
            <a:r>
              <a:rPr lang="en-US" altLang="zh-CN" sz="2800" dirty="0" smtClean="0">
                <a:solidFill>
                  <a:srgbClr val="FFFF00"/>
                </a:solidFill>
              </a:rPr>
              <a:t>( )</a:t>
            </a:r>
            <a:r>
              <a:rPr lang="zh-CN" altLang="en-US" sz="2800" dirty="0" smtClean="0">
                <a:solidFill>
                  <a:srgbClr val="FFFF00"/>
                </a:solidFill>
              </a:rPr>
              <a:t>与</a:t>
            </a:r>
            <a:r>
              <a:rPr lang="en-US" altLang="zh-CN" sz="2800" dirty="0" err="1" smtClean="0">
                <a:solidFill>
                  <a:srgbClr val="FFFF00"/>
                </a:solidFill>
              </a:rPr>
              <a:t>pclose</a:t>
            </a:r>
            <a:r>
              <a:rPr lang="en-US" altLang="zh-CN" sz="2800" dirty="0" smtClean="0">
                <a:solidFill>
                  <a:srgbClr val="FFFF00"/>
                </a:solidFill>
              </a:rPr>
              <a:t>( )</a:t>
            </a:r>
            <a:r>
              <a:rPr lang="zh-CN" altLang="en-US" sz="2800" dirty="0" smtClean="0"/>
              <a:t>是实现进程间传递数据的一种</a:t>
            </a:r>
            <a:r>
              <a:rPr lang="zh-CN" altLang="en-US" sz="2800" b="1" u="sng" dirty="0" smtClean="0"/>
              <a:t>简单方法</a:t>
            </a:r>
            <a:r>
              <a:rPr lang="zh-CN" altLang="en-US" sz="2800" dirty="0" smtClean="0"/>
              <a:t>，其原形定义如下：</a:t>
            </a:r>
          </a:p>
          <a:p>
            <a:pPr lvl="1">
              <a:lnSpc>
                <a:spcPct val="90000"/>
              </a:lnSpc>
              <a:buFont typeface="Wingdings" pitchFamily="2" charset="2"/>
              <a:buNone/>
            </a:pPr>
            <a:r>
              <a:rPr lang="en-US" altLang="zh-CN" dirty="0" smtClean="0">
                <a:latin typeface="Times New Roman" pitchFamily="18" charset="0"/>
              </a:rPr>
              <a:t>#include &lt;</a:t>
            </a:r>
            <a:r>
              <a:rPr lang="en-US" altLang="zh-CN" dirty="0" err="1" smtClean="0">
                <a:latin typeface="Times New Roman" pitchFamily="18" charset="0"/>
              </a:rPr>
              <a:t>stdio.h</a:t>
            </a:r>
            <a:r>
              <a:rPr lang="en-US" altLang="zh-CN" dirty="0" smtClean="0">
                <a:latin typeface="Times New Roman" pitchFamily="18" charset="0"/>
              </a:rPr>
              <a:t>&gt;</a:t>
            </a:r>
          </a:p>
          <a:p>
            <a:pPr lvl="1">
              <a:lnSpc>
                <a:spcPct val="90000"/>
              </a:lnSpc>
              <a:buFont typeface="Wingdings" pitchFamily="2" charset="2"/>
              <a:buNone/>
            </a:pPr>
            <a:r>
              <a:rPr lang="en-US" altLang="zh-CN" dirty="0" smtClean="0">
                <a:latin typeface="Times New Roman" pitchFamily="18" charset="0"/>
              </a:rPr>
              <a:t>FILE *</a:t>
            </a:r>
            <a:r>
              <a:rPr lang="en-US" altLang="zh-CN" dirty="0" err="1" smtClean="0">
                <a:latin typeface="Times New Roman" pitchFamily="18" charset="0"/>
              </a:rPr>
              <a:t>popen</a:t>
            </a:r>
            <a:r>
              <a:rPr lang="en-US" altLang="zh-CN" dirty="0" smtClean="0">
                <a:latin typeface="Times New Roman" pitchFamily="18" charset="0"/>
              </a:rPr>
              <a:t>(</a:t>
            </a:r>
            <a:r>
              <a:rPr lang="en-US" altLang="zh-CN" dirty="0" err="1" smtClean="0">
                <a:latin typeface="Times New Roman" pitchFamily="18" charset="0"/>
              </a:rPr>
              <a:t>const</a:t>
            </a:r>
            <a:r>
              <a:rPr lang="en-US" altLang="zh-CN" dirty="0" smtClean="0">
                <a:latin typeface="Times New Roman" pitchFamily="18" charset="0"/>
              </a:rPr>
              <a:t> char *command, </a:t>
            </a:r>
            <a:r>
              <a:rPr lang="en-US" altLang="zh-CN" dirty="0" err="1" smtClean="0">
                <a:latin typeface="Times New Roman" pitchFamily="18" charset="0"/>
              </a:rPr>
              <a:t>const</a:t>
            </a:r>
            <a:r>
              <a:rPr lang="en-US" altLang="zh-CN" dirty="0" smtClean="0">
                <a:latin typeface="Times New Roman" pitchFamily="18" charset="0"/>
              </a:rPr>
              <a:t> char *</a:t>
            </a:r>
            <a:r>
              <a:rPr lang="en-US" altLang="zh-CN" dirty="0" err="1" smtClean="0">
                <a:latin typeface="Times New Roman" pitchFamily="18" charset="0"/>
              </a:rPr>
              <a:t>open_mode</a:t>
            </a:r>
            <a:r>
              <a:rPr lang="en-US" altLang="zh-CN" dirty="0" smtClean="0">
                <a:latin typeface="Times New Roman" pitchFamily="18" charset="0"/>
              </a:rPr>
              <a:t>);</a:t>
            </a:r>
          </a:p>
          <a:p>
            <a:pPr lvl="1">
              <a:lnSpc>
                <a:spcPct val="90000"/>
              </a:lnSpc>
              <a:buFont typeface="Wingdings" pitchFamily="2" charset="2"/>
              <a:buNone/>
            </a:pPr>
            <a:r>
              <a:rPr lang="en-US" altLang="zh-CN" dirty="0" err="1" smtClean="0">
                <a:latin typeface="Times New Roman" pitchFamily="18" charset="0"/>
              </a:rPr>
              <a:t>int</a:t>
            </a:r>
            <a:r>
              <a:rPr lang="en-US" altLang="zh-CN" dirty="0" smtClean="0">
                <a:latin typeface="Times New Roman" pitchFamily="18" charset="0"/>
              </a:rPr>
              <a:t> </a:t>
            </a:r>
            <a:r>
              <a:rPr lang="en-US" altLang="zh-CN" dirty="0" err="1" smtClean="0">
                <a:latin typeface="Times New Roman" pitchFamily="18" charset="0"/>
              </a:rPr>
              <a:t>pclose</a:t>
            </a:r>
            <a:r>
              <a:rPr lang="en-US" altLang="zh-CN" dirty="0" smtClean="0">
                <a:latin typeface="Times New Roman" pitchFamily="18" charset="0"/>
              </a:rPr>
              <a:t>(FILE *</a:t>
            </a:r>
            <a:r>
              <a:rPr lang="en-US" altLang="zh-CN" dirty="0" err="1" smtClean="0">
                <a:latin typeface="Times New Roman" pitchFamily="18" charset="0"/>
              </a:rPr>
              <a:t>stream_to_close</a:t>
            </a:r>
            <a:r>
              <a:rPr lang="en-US" altLang="zh-CN" dirty="0" smtClean="0">
                <a:latin typeface="Times New Roman" pitchFamily="18" charset="0"/>
              </a:rPr>
              <a:t>);</a:t>
            </a:r>
          </a:p>
          <a:p>
            <a:pPr lvl="1">
              <a:lnSpc>
                <a:spcPct val="90000"/>
              </a:lnSpc>
              <a:buFont typeface="Wingdings" pitchFamily="2" charset="2"/>
              <a:buNone/>
            </a:pPr>
            <a:r>
              <a:rPr lang="en-US" altLang="zh-CN" dirty="0" smtClean="0">
                <a:latin typeface="Times New Roman" pitchFamily="18" charset="0"/>
              </a:rPr>
              <a:t>1. </a:t>
            </a:r>
            <a:r>
              <a:rPr lang="en-US" altLang="zh-CN" dirty="0" err="1" smtClean="0">
                <a:latin typeface="Times New Roman" pitchFamily="18" charset="0"/>
              </a:rPr>
              <a:t>popen</a:t>
            </a:r>
            <a:r>
              <a:rPr lang="en-US" altLang="zh-CN" dirty="0" smtClean="0">
                <a:latin typeface="Times New Roman" pitchFamily="18" charset="0"/>
              </a:rPr>
              <a:t>( )</a:t>
            </a:r>
          </a:p>
          <a:p>
            <a:pPr>
              <a:lnSpc>
                <a:spcPct val="118000"/>
              </a:lnSpc>
            </a:pPr>
            <a:r>
              <a:rPr lang="zh-CN" altLang="en-US" sz="2800" dirty="0" smtClean="0">
                <a:latin typeface="Times New Roman" pitchFamily="18" charset="0"/>
              </a:rPr>
              <a:t>允许一个程序将</a:t>
            </a:r>
            <a:r>
              <a:rPr lang="zh-CN" altLang="en-US" sz="2800" u="sng" dirty="0" smtClean="0">
                <a:latin typeface="Times New Roman" pitchFamily="18" charset="0"/>
              </a:rPr>
              <a:t>另一个程序</a:t>
            </a:r>
            <a:r>
              <a:rPr lang="zh-CN" altLang="en-US" sz="2800" dirty="0" smtClean="0">
                <a:latin typeface="Times New Roman" pitchFamily="18" charset="0"/>
              </a:rPr>
              <a:t>作为</a:t>
            </a:r>
            <a:r>
              <a:rPr lang="zh-CN" altLang="en-US" sz="2800" u="sng" dirty="0" smtClean="0">
                <a:solidFill>
                  <a:schemeClr val="tx2"/>
                </a:solidFill>
                <a:latin typeface="Times New Roman" pitchFamily="18" charset="0"/>
              </a:rPr>
              <a:t>新进程</a:t>
            </a:r>
            <a:r>
              <a:rPr lang="zh-CN" altLang="en-US" sz="2800" dirty="0" smtClean="0">
                <a:latin typeface="Times New Roman" pitchFamily="18" charset="0"/>
              </a:rPr>
              <a:t>来启动，并可以</a:t>
            </a:r>
            <a:r>
              <a:rPr lang="zh-CN" altLang="en-US" sz="2800" dirty="0" smtClean="0">
                <a:solidFill>
                  <a:schemeClr val="tx2"/>
                </a:solidFill>
                <a:latin typeface="Times New Roman" pitchFamily="18" charset="0"/>
              </a:rPr>
              <a:t>传递数据</a:t>
            </a:r>
            <a:r>
              <a:rPr lang="zh-CN" altLang="en-US" sz="2800" dirty="0" smtClean="0">
                <a:latin typeface="Times New Roman" pitchFamily="18" charset="0"/>
              </a:rPr>
              <a:t>给它或者通过它</a:t>
            </a:r>
            <a:r>
              <a:rPr lang="zh-CN" altLang="en-US" sz="2800" dirty="0">
                <a:solidFill>
                  <a:schemeClr val="tx2"/>
                </a:solidFill>
                <a:latin typeface="Times New Roman" pitchFamily="18" charset="0"/>
              </a:rPr>
              <a:t>接收数据</a:t>
            </a:r>
            <a:r>
              <a:rPr lang="zh-CN" altLang="en-US" sz="2800" dirty="0" smtClean="0">
                <a:latin typeface="Times New Roman" pitchFamily="18" charset="0"/>
              </a:rPr>
              <a:t>。</a:t>
            </a:r>
          </a:p>
          <a:p>
            <a:pPr>
              <a:lnSpc>
                <a:spcPct val="90000"/>
              </a:lnSpc>
            </a:pPr>
            <a:r>
              <a:rPr lang="en-US" altLang="zh-CN" sz="2800" dirty="0" smtClean="0">
                <a:latin typeface="Times New Roman" pitchFamily="18" charset="0"/>
              </a:rPr>
              <a:t>command</a:t>
            </a:r>
            <a:r>
              <a:rPr lang="zh-CN" altLang="en-US" sz="2800" dirty="0" smtClean="0">
                <a:latin typeface="Times New Roman" pitchFamily="18" charset="0"/>
              </a:rPr>
              <a:t>：要运行的程序名及参数；</a:t>
            </a:r>
          </a:p>
          <a:p>
            <a:pPr>
              <a:lnSpc>
                <a:spcPct val="90000"/>
              </a:lnSpc>
              <a:buFont typeface="Wingdings" pitchFamily="2" charset="2"/>
              <a:buNone/>
            </a:pPr>
            <a:r>
              <a:rPr lang="zh-CN" altLang="en-US" sz="2800" dirty="0" smtClean="0">
                <a:latin typeface="Times New Roman" pitchFamily="18" charset="0"/>
              </a:rPr>
              <a:t>    </a:t>
            </a:r>
            <a:r>
              <a:rPr lang="en-US" altLang="zh-CN" sz="2800" dirty="0" err="1" smtClean="0">
                <a:latin typeface="Times New Roman" pitchFamily="18" charset="0"/>
              </a:rPr>
              <a:t>open_mode</a:t>
            </a:r>
            <a:r>
              <a:rPr lang="zh-CN" altLang="en-US" sz="2800" dirty="0" smtClean="0">
                <a:latin typeface="Times New Roman" pitchFamily="18" charset="0"/>
              </a:rPr>
              <a:t>：“</a:t>
            </a:r>
            <a:r>
              <a:rPr lang="en-US" altLang="zh-CN" sz="2800" dirty="0" smtClean="0">
                <a:latin typeface="Times New Roman" pitchFamily="18" charset="0"/>
              </a:rPr>
              <a:t>r” </a:t>
            </a:r>
            <a:r>
              <a:rPr lang="zh-CN" altLang="en-US" sz="2800" dirty="0" smtClean="0">
                <a:latin typeface="Times New Roman" pitchFamily="18" charset="0"/>
              </a:rPr>
              <a:t>或 “</a:t>
            </a:r>
            <a:r>
              <a:rPr lang="en-US" altLang="zh-CN" sz="2800" dirty="0" smtClean="0">
                <a:latin typeface="Times New Roman" pitchFamily="18" charset="0"/>
              </a:rPr>
              <a:t>w” </a:t>
            </a:r>
            <a:r>
              <a:rPr lang="zh-CN" altLang="en-US" sz="2800" dirty="0" smtClean="0">
                <a:latin typeface="Times New Roman" pitchFamily="18" charset="0"/>
              </a:rPr>
              <a:t>。    </a:t>
            </a:r>
          </a:p>
        </p:txBody>
      </p:sp>
    </p:spTree>
  </p:cSld>
  <p:clrMapOvr>
    <a:masterClrMapping/>
  </p:clrMapOvr>
  <p:transition>
    <p:pull dir="rd"/>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C95513B-AAEA-4748-A482-14D2D4CCB416}" type="datetime8">
              <a:rPr kumimoji="0" lang="zh-CN" altLang="en-US" sz="1400" smtClean="0"/>
              <a:t>2022年3月16日12时44分</a:t>
            </a:fld>
            <a:endParaRPr kumimoji="0" lang="en-US" altLang="zh-CN" sz="1400" smtClean="0"/>
          </a:p>
        </p:txBody>
      </p:sp>
      <p:sp>
        <p:nvSpPr>
          <p:cNvPr id="201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1733" name="Rectangle 3"/>
          <p:cNvSpPr>
            <a:spLocks noGrp="1" noRot="1" noChangeArrowheads="1"/>
          </p:cNvSpPr>
          <p:nvPr>
            <p:ph type="body" idx="1"/>
          </p:nvPr>
        </p:nvSpPr>
        <p:spPr>
          <a:xfrm>
            <a:off x="301625" y="836613"/>
            <a:ext cx="8540750" cy="5262562"/>
          </a:xfrm>
        </p:spPr>
        <p:txBody>
          <a:bodyPr/>
          <a:lstStyle/>
          <a:p>
            <a:r>
              <a:rPr lang="en-US" altLang="zh-CN" sz="2800" b="1" dirty="0" smtClean="0">
                <a:solidFill>
                  <a:schemeClr val="tx2"/>
                </a:solidFill>
              </a:rPr>
              <a:t>“r”</a:t>
            </a:r>
            <a:r>
              <a:rPr lang="en-US" altLang="zh-CN" sz="2800" dirty="0" smtClean="0"/>
              <a:t>:</a:t>
            </a:r>
            <a:r>
              <a:rPr lang="en-US" altLang="zh-CN" dirty="0" smtClean="0"/>
              <a:t> </a:t>
            </a:r>
            <a:r>
              <a:rPr lang="zh-CN" altLang="en-US" sz="2400" dirty="0" smtClean="0"/>
              <a:t>从</a:t>
            </a:r>
            <a:r>
              <a:rPr lang="zh-CN" altLang="en-US" sz="2400" b="1" dirty="0" smtClean="0">
                <a:solidFill>
                  <a:schemeClr val="tx2"/>
                </a:solidFill>
              </a:rPr>
              <a:t>被调用程序</a:t>
            </a:r>
            <a:r>
              <a:rPr lang="zh-CN" altLang="en-US" sz="2400" dirty="0" smtClean="0"/>
              <a:t>中</a:t>
            </a:r>
            <a:r>
              <a:rPr lang="zh-CN" altLang="en-US" sz="2400" b="1" dirty="0" smtClean="0">
                <a:solidFill>
                  <a:srgbClr val="FF0000"/>
                </a:solidFill>
              </a:rPr>
              <a:t>读数据</a:t>
            </a:r>
            <a:r>
              <a:rPr lang="zh-CN" altLang="en-US" sz="2400" dirty="0" smtClean="0"/>
              <a:t>。被调用程序的输出作为调用程序的输入，调用程序利用</a:t>
            </a:r>
            <a:r>
              <a:rPr lang="en-US" altLang="zh-CN" sz="2400" u="sng" dirty="0" err="1" smtClean="0"/>
              <a:t>popen</a:t>
            </a:r>
            <a:r>
              <a:rPr lang="en-US" altLang="zh-CN" sz="2400" u="sng" dirty="0" smtClean="0"/>
              <a:t>( )</a:t>
            </a:r>
            <a:r>
              <a:rPr lang="zh-CN" altLang="en-US" sz="2400" u="sng" dirty="0" smtClean="0"/>
              <a:t>函数返回的</a:t>
            </a:r>
            <a:r>
              <a:rPr lang="en-US" altLang="zh-CN" sz="2400" u="sng" dirty="0" smtClean="0">
                <a:solidFill>
                  <a:schemeClr val="tx2"/>
                </a:solidFill>
              </a:rPr>
              <a:t>FILE*</a:t>
            </a:r>
            <a:r>
              <a:rPr lang="zh-CN" altLang="en-US" sz="2400" u="sng" dirty="0" smtClean="0">
                <a:solidFill>
                  <a:schemeClr val="tx2"/>
                </a:solidFill>
              </a:rPr>
              <a:t>文件流指针</a:t>
            </a:r>
            <a:r>
              <a:rPr lang="zh-CN" altLang="en-US" sz="2400" dirty="0" smtClean="0"/>
              <a:t>，通过</a:t>
            </a:r>
            <a:r>
              <a:rPr lang="en-US" altLang="zh-CN" sz="2400" dirty="0" err="1" smtClean="0"/>
              <a:t>stdio</a:t>
            </a:r>
            <a:r>
              <a:rPr lang="zh-CN" altLang="en-US" sz="2400" dirty="0" smtClean="0"/>
              <a:t>库函数（例：</a:t>
            </a:r>
            <a:r>
              <a:rPr lang="en-US" altLang="zh-CN" sz="2400" dirty="0" err="1" smtClean="0"/>
              <a:t>fread</a:t>
            </a:r>
            <a:r>
              <a:rPr lang="zh-CN" altLang="en-US" sz="2400" dirty="0" smtClean="0"/>
              <a:t>（ ））来读取被调用程序的输出。</a:t>
            </a:r>
          </a:p>
          <a:p>
            <a:r>
              <a:rPr lang="zh-CN" altLang="en-US" sz="2800" b="1" dirty="0">
                <a:solidFill>
                  <a:schemeClr val="tx2"/>
                </a:solidFill>
              </a:rPr>
              <a:t>“</a:t>
            </a:r>
            <a:r>
              <a:rPr lang="en-US" altLang="zh-CN" sz="2800" b="1" dirty="0">
                <a:solidFill>
                  <a:schemeClr val="tx2"/>
                </a:solidFill>
              </a:rPr>
              <a:t>w”</a:t>
            </a:r>
            <a:r>
              <a:rPr lang="en-US" altLang="zh-CN" sz="2800" b="1" dirty="0" smtClean="0">
                <a:solidFill>
                  <a:schemeClr val="tx2"/>
                </a:solidFill>
                <a:latin typeface="Arial Narrow" pitchFamily="34" charset="0"/>
              </a:rPr>
              <a:t>:</a:t>
            </a:r>
            <a:r>
              <a:rPr lang="zh-CN" altLang="en-US" sz="2400" dirty="0" smtClean="0"/>
              <a:t>向</a:t>
            </a:r>
            <a:r>
              <a:rPr lang="zh-CN" altLang="en-US" sz="2400" b="1" dirty="0">
                <a:solidFill>
                  <a:schemeClr val="tx2"/>
                </a:solidFill>
              </a:rPr>
              <a:t>被调用程序</a:t>
            </a:r>
            <a:r>
              <a:rPr lang="zh-CN" altLang="en-US" sz="2400" dirty="0" smtClean="0"/>
              <a:t>中</a:t>
            </a:r>
            <a:r>
              <a:rPr lang="zh-CN" altLang="en-US" sz="2400" b="1" dirty="0">
                <a:solidFill>
                  <a:srgbClr val="FF0000"/>
                </a:solidFill>
              </a:rPr>
              <a:t>写数据</a:t>
            </a:r>
            <a:r>
              <a:rPr lang="zh-CN" altLang="en-US" sz="2400" dirty="0" smtClean="0"/>
              <a:t>。调用程序通过</a:t>
            </a:r>
            <a:r>
              <a:rPr lang="en-US" altLang="zh-CN" sz="2400" dirty="0" err="1" smtClean="0"/>
              <a:t>fwrite</a:t>
            </a:r>
            <a:r>
              <a:rPr lang="en-US" altLang="zh-CN" sz="2400" dirty="0" smtClean="0"/>
              <a:t>( )</a:t>
            </a:r>
            <a:r>
              <a:rPr lang="zh-CN" altLang="en-US" sz="2400" dirty="0" smtClean="0"/>
              <a:t>调用向被调用程序写数据，而被调程序可以在自己的标准输入上读取这些数据。</a:t>
            </a:r>
          </a:p>
          <a:p>
            <a:pPr lvl="1">
              <a:buFont typeface="Wingdings" pitchFamily="2" charset="2"/>
              <a:buNone/>
            </a:pPr>
            <a:r>
              <a:rPr lang="en-US" altLang="zh-CN" sz="2400" b="1" dirty="0" smtClean="0">
                <a:solidFill>
                  <a:srgbClr val="FFFF00"/>
                </a:solidFill>
                <a:latin typeface="Times New Roman" pitchFamily="18" charset="0"/>
              </a:rPr>
              <a:t>2. </a:t>
            </a:r>
            <a:r>
              <a:rPr lang="en-US" altLang="zh-CN" sz="2400" b="1" dirty="0" err="1" smtClean="0">
                <a:solidFill>
                  <a:srgbClr val="FFFF00"/>
                </a:solidFill>
                <a:latin typeface="Times New Roman" pitchFamily="18" charset="0"/>
              </a:rPr>
              <a:t>pclose</a:t>
            </a:r>
            <a:r>
              <a:rPr lang="en-US" altLang="zh-CN" sz="2400" b="1" dirty="0" smtClean="0">
                <a:solidFill>
                  <a:srgbClr val="FFFF00"/>
                </a:solidFill>
                <a:latin typeface="Times New Roman" pitchFamily="18" charset="0"/>
              </a:rPr>
              <a:t>( )</a:t>
            </a:r>
          </a:p>
          <a:p>
            <a:r>
              <a:rPr lang="zh-CN" altLang="en-US" sz="2400" dirty="0" smtClean="0">
                <a:latin typeface="Times New Roman" pitchFamily="18" charset="0"/>
              </a:rPr>
              <a:t>当</a:t>
            </a:r>
            <a:r>
              <a:rPr lang="en-US" altLang="zh-CN" sz="2400" dirty="0" err="1" smtClean="0">
                <a:latin typeface="Times New Roman" pitchFamily="18" charset="0"/>
              </a:rPr>
              <a:t>popen</a:t>
            </a:r>
            <a:r>
              <a:rPr lang="en-US" altLang="zh-CN" sz="2400" dirty="0" smtClean="0">
                <a:latin typeface="Times New Roman" pitchFamily="18" charset="0"/>
              </a:rPr>
              <a:t>( )</a:t>
            </a:r>
            <a:r>
              <a:rPr lang="zh-CN" altLang="en-US" sz="2400" dirty="0" smtClean="0">
                <a:latin typeface="Times New Roman" pitchFamily="18" charset="0"/>
              </a:rPr>
              <a:t>启动的进程结束时，用</a:t>
            </a:r>
            <a:r>
              <a:rPr lang="en-US" altLang="zh-CN" sz="2400" dirty="0" err="1" smtClean="0">
                <a:latin typeface="Times New Roman" pitchFamily="18" charset="0"/>
              </a:rPr>
              <a:t>pclose</a:t>
            </a:r>
            <a:r>
              <a:rPr lang="en-US" altLang="zh-CN" sz="2400" dirty="0" smtClean="0">
                <a:latin typeface="Times New Roman" pitchFamily="18" charset="0"/>
              </a:rPr>
              <a:t>( )</a:t>
            </a:r>
            <a:r>
              <a:rPr lang="zh-CN" altLang="en-US" sz="2400" dirty="0" smtClean="0">
                <a:latin typeface="Times New Roman" pitchFamily="18" charset="0"/>
              </a:rPr>
              <a:t>关闭数据流；若数据流仍在进行，</a:t>
            </a:r>
            <a:r>
              <a:rPr lang="en-US" altLang="zh-CN" sz="2400" dirty="0" err="1" smtClean="0">
                <a:latin typeface="Times New Roman" pitchFamily="18" charset="0"/>
              </a:rPr>
              <a:t>pclose</a:t>
            </a:r>
            <a:r>
              <a:rPr lang="en-US" altLang="zh-CN" sz="2400" dirty="0" smtClean="0">
                <a:latin typeface="Times New Roman" pitchFamily="18" charset="0"/>
              </a:rPr>
              <a:t>( )</a:t>
            </a:r>
            <a:r>
              <a:rPr lang="zh-CN" altLang="en-US" sz="2400" dirty="0" smtClean="0">
                <a:latin typeface="Times New Roman" pitchFamily="18" charset="0"/>
              </a:rPr>
              <a:t>将等待启动的进程结束。</a:t>
            </a:r>
          </a:p>
          <a:p>
            <a:r>
              <a:rPr lang="zh-CN" altLang="en-US" sz="2400" dirty="0" smtClean="0">
                <a:latin typeface="Times New Roman" pitchFamily="18" charset="0"/>
              </a:rPr>
              <a:t>其返回值通常是它所关闭的文件流所在进程的退出码。</a:t>
            </a:r>
          </a:p>
        </p:txBody>
      </p:sp>
    </p:spTree>
  </p:cSld>
  <p:clrMapOvr>
    <a:masterClrMapping/>
  </p:clrMapOvr>
  <p:transition>
    <p:pull dir="rd"/>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19E6DBA-C59F-4F81-BF09-EC7DEABA034A}" type="datetime8">
              <a:rPr kumimoji="0" lang="zh-CN" altLang="en-US" sz="1400" smtClean="0"/>
              <a:t>2022年3月16日12时44分</a:t>
            </a:fld>
            <a:endParaRPr kumimoji="0" lang="en-US" altLang="zh-CN" sz="1400" smtClean="0"/>
          </a:p>
        </p:txBody>
      </p:sp>
      <p:sp>
        <p:nvSpPr>
          <p:cNvPr id="202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2757" name="Rectangle 3"/>
          <p:cNvSpPr>
            <a:spLocks noGrp="1" noRot="1" noChangeArrowheads="1"/>
          </p:cNvSpPr>
          <p:nvPr>
            <p:ph type="body" idx="1"/>
          </p:nvPr>
        </p:nvSpPr>
        <p:spPr>
          <a:xfrm>
            <a:off x="53752" y="188640"/>
            <a:ext cx="9036496" cy="6264275"/>
          </a:xfrm>
        </p:spPr>
        <p:txBody>
          <a:bodyPr/>
          <a:lstStyle/>
          <a:p>
            <a:pPr lvl="1" indent="-469900">
              <a:lnSpc>
                <a:spcPct val="80000"/>
              </a:lnSpc>
              <a:buFont typeface="Wingdings" pitchFamily="2" charset="2"/>
              <a:buNone/>
            </a:pPr>
            <a:r>
              <a:rPr lang="en-US" altLang="zh-CN" sz="1800" b="1" dirty="0" smtClean="0"/>
              <a:t>#include &lt;</a:t>
            </a:r>
            <a:r>
              <a:rPr lang="en-US" altLang="zh-CN" sz="1800" b="1" dirty="0" err="1" smtClean="0"/>
              <a:t>unistd.h</a:t>
            </a:r>
            <a:r>
              <a:rPr lang="en-US" altLang="zh-CN" sz="1800" b="1" dirty="0" smtClean="0"/>
              <a:t>&gt;   #include &lt;</a:t>
            </a:r>
            <a:r>
              <a:rPr lang="en-US" altLang="zh-CN" sz="1800" b="1" dirty="0" err="1" smtClean="0"/>
              <a:t>stdlib.h</a:t>
            </a:r>
            <a:r>
              <a:rPr lang="en-US" altLang="zh-CN" sz="1800" b="1" dirty="0" smtClean="0"/>
              <a:t>&gt;</a:t>
            </a:r>
          </a:p>
          <a:p>
            <a:pPr lvl="1" indent="-469900">
              <a:lnSpc>
                <a:spcPct val="80000"/>
              </a:lnSpc>
              <a:buFont typeface="Wingdings" pitchFamily="2" charset="2"/>
              <a:buNone/>
            </a:pPr>
            <a:r>
              <a:rPr lang="en-US" altLang="zh-CN" sz="1800" b="1" dirty="0" smtClean="0"/>
              <a:t>#include &lt;</a:t>
            </a:r>
            <a:r>
              <a:rPr lang="en-US" altLang="zh-CN" sz="1800" b="1" dirty="0" err="1" smtClean="0"/>
              <a:t>stdio.h</a:t>
            </a:r>
            <a:r>
              <a:rPr lang="en-US" altLang="zh-CN" sz="1800" b="1" dirty="0" smtClean="0"/>
              <a:t>&gt;     #include &lt;</a:t>
            </a:r>
            <a:r>
              <a:rPr lang="en-US" altLang="zh-CN" sz="1800" b="1" dirty="0" err="1" smtClean="0"/>
              <a:t>string.h</a:t>
            </a:r>
            <a:r>
              <a:rPr lang="en-US" altLang="zh-CN" sz="1800" b="1" dirty="0" smtClean="0"/>
              <a:t>&gt;</a:t>
            </a:r>
          </a:p>
          <a:p>
            <a:pPr lvl="1" indent="-469900">
              <a:lnSpc>
                <a:spcPct val="80000"/>
              </a:lnSpc>
              <a:buNone/>
            </a:pPr>
            <a:r>
              <a:rPr lang="en-US" altLang="zh-CN" sz="1800" b="1" dirty="0" err="1" smtClean="0"/>
              <a:t>int</a:t>
            </a:r>
            <a:r>
              <a:rPr lang="en-US" altLang="zh-CN" sz="1800" b="1" dirty="0" smtClean="0"/>
              <a:t> main( ){    </a:t>
            </a:r>
            <a:r>
              <a:rPr lang="zh-CN" altLang="en-US" sz="2400" b="1" dirty="0">
                <a:solidFill>
                  <a:srgbClr val="FFFF00"/>
                </a:solidFill>
                <a:cs typeface="+mj-cs"/>
              </a:rPr>
              <a:t>例：</a:t>
            </a:r>
            <a:r>
              <a:rPr lang="zh-CN" altLang="en-US" sz="2400" b="1" dirty="0">
                <a:solidFill>
                  <a:srgbClr val="FF0000"/>
                </a:solidFill>
                <a:cs typeface="+mj-cs"/>
              </a:rPr>
              <a:t>读取</a:t>
            </a:r>
            <a:r>
              <a:rPr lang="zh-CN" altLang="en-US" sz="2400" b="1" dirty="0">
                <a:solidFill>
                  <a:srgbClr val="FFFF00"/>
                </a:solidFill>
                <a:cs typeface="+mj-cs"/>
              </a:rPr>
              <a:t>外部程序的输出</a:t>
            </a:r>
            <a:endParaRPr lang="en-US" altLang="zh-CN" sz="1800" b="1" dirty="0" smtClean="0"/>
          </a:p>
          <a:p>
            <a:pPr lvl="1" indent="-469900">
              <a:lnSpc>
                <a:spcPct val="80000"/>
              </a:lnSpc>
              <a:buFont typeface="Wingdings" pitchFamily="2" charset="2"/>
              <a:buNone/>
            </a:pPr>
            <a:r>
              <a:rPr lang="en-US" altLang="zh-CN" sz="2200" b="1" dirty="0" smtClean="0"/>
              <a:t>FILE *</a:t>
            </a:r>
            <a:r>
              <a:rPr lang="en-US" altLang="zh-CN" sz="2200" b="1" dirty="0" err="1" smtClean="0"/>
              <a:t>read_fp</a:t>
            </a:r>
            <a:r>
              <a:rPr lang="en-US" altLang="zh-CN" sz="2200" b="1" dirty="0" smtClean="0"/>
              <a:t>;</a:t>
            </a:r>
          </a:p>
          <a:p>
            <a:pPr lvl="1" indent="-469900">
              <a:lnSpc>
                <a:spcPct val="80000"/>
              </a:lnSpc>
              <a:buFont typeface="Wingdings" pitchFamily="2" charset="2"/>
              <a:buNone/>
            </a:pPr>
            <a:r>
              <a:rPr lang="en-US" altLang="zh-CN" sz="2200" b="1" dirty="0" smtClean="0"/>
              <a:t>char buffer[BUFSIZ + 1];   </a:t>
            </a:r>
            <a:r>
              <a:rPr lang="en-US" altLang="zh-CN" sz="2000" b="1" dirty="0" smtClean="0"/>
              <a:t>/</a:t>
            </a:r>
            <a:r>
              <a:rPr lang="en-US" altLang="zh-CN" sz="2000" b="1" dirty="0"/>
              <a:t>/</a:t>
            </a:r>
            <a:r>
              <a:rPr lang="en-US" altLang="zh-CN" sz="2000" b="1" dirty="0" smtClean="0"/>
              <a:t>BUFSIZE: </a:t>
            </a:r>
            <a:r>
              <a:rPr lang="zh-CN" altLang="en-US" sz="2000" b="1" dirty="0" smtClean="0"/>
              <a:t>在</a:t>
            </a:r>
            <a:r>
              <a:rPr lang="en-US" altLang="zh-CN" sz="2000" b="1" dirty="0" err="1" smtClean="0"/>
              <a:t>stdio.h</a:t>
            </a:r>
            <a:r>
              <a:rPr lang="zh-CN" altLang="en-US" sz="2000" b="1" dirty="0" smtClean="0"/>
              <a:t>中用</a:t>
            </a:r>
            <a:r>
              <a:rPr lang="en-US" altLang="zh-CN" sz="2000" b="1" dirty="0" smtClean="0"/>
              <a:t>#define</a:t>
            </a:r>
            <a:r>
              <a:rPr lang="zh-CN" altLang="en-US" sz="2000" b="1" dirty="0" smtClean="0"/>
              <a:t>语句定义</a:t>
            </a:r>
            <a:endParaRPr lang="en-US" altLang="zh-CN" sz="2000" b="1" dirty="0" smtClean="0"/>
          </a:p>
          <a:p>
            <a:pPr lvl="1" indent="-469900">
              <a:lnSpc>
                <a:spcPct val="80000"/>
              </a:lnSpc>
              <a:buFont typeface="Wingdings" pitchFamily="2" charset="2"/>
              <a:buNone/>
            </a:pPr>
            <a:r>
              <a:rPr lang="en-US" altLang="zh-CN" sz="2200" b="1" dirty="0" err="1" smtClean="0"/>
              <a:t>int</a:t>
            </a:r>
            <a:r>
              <a:rPr lang="en-US" altLang="zh-CN" sz="2200" b="1" dirty="0" smtClean="0"/>
              <a:t> </a:t>
            </a:r>
            <a:r>
              <a:rPr lang="en-US" altLang="zh-CN" sz="2200" b="1" dirty="0" err="1" smtClean="0"/>
              <a:t>chars_read</a:t>
            </a:r>
            <a:r>
              <a:rPr lang="en-US" altLang="zh-CN" sz="2200" b="1" dirty="0" smtClean="0"/>
              <a:t>;</a:t>
            </a:r>
          </a:p>
          <a:p>
            <a:pPr lvl="1" indent="-469900">
              <a:lnSpc>
                <a:spcPct val="110000"/>
              </a:lnSpc>
              <a:buFont typeface="Wingdings" pitchFamily="2" charset="2"/>
              <a:buNone/>
            </a:pPr>
            <a:r>
              <a:rPr lang="en-US" altLang="zh-CN" sz="2200" b="1" dirty="0" err="1" smtClean="0">
                <a:hlinkClick r:id="rId2" action="ppaction://hlinksldjump"/>
              </a:rPr>
              <a:t>memset</a:t>
            </a:r>
            <a:r>
              <a:rPr lang="en-US" altLang="zh-CN" sz="2200" b="1" dirty="0" smtClean="0">
                <a:hlinkClick r:id="rId2" action="ppaction://hlinksldjump"/>
              </a:rPr>
              <a:t>(buffer, ‘\0’, </a:t>
            </a:r>
            <a:r>
              <a:rPr lang="en-US" altLang="zh-CN" sz="2200" b="1" dirty="0" err="1" smtClean="0">
                <a:hlinkClick r:id="rId2" action="ppaction://hlinksldjump"/>
              </a:rPr>
              <a:t>sizeof</a:t>
            </a:r>
            <a:r>
              <a:rPr lang="en-US" altLang="zh-CN" sz="2200" b="1" dirty="0" smtClean="0">
                <a:hlinkClick r:id="rId2" action="ppaction://hlinksldjump"/>
              </a:rPr>
              <a:t>(buffer));</a:t>
            </a:r>
            <a:endParaRPr lang="en-US" altLang="zh-CN" sz="2200" b="1" dirty="0" smtClean="0"/>
          </a:p>
          <a:p>
            <a:pPr lvl="1" indent="-469900">
              <a:lnSpc>
                <a:spcPct val="110000"/>
              </a:lnSpc>
              <a:buFont typeface="Wingdings" pitchFamily="2" charset="2"/>
              <a:buNone/>
            </a:pPr>
            <a:r>
              <a:rPr lang="en-US" altLang="zh-CN" sz="2200" b="1" dirty="0" err="1" smtClean="0">
                <a:solidFill>
                  <a:srgbClr val="F0713E"/>
                </a:solidFill>
              </a:rPr>
              <a:t>read_fp</a:t>
            </a:r>
            <a:r>
              <a:rPr lang="en-US" altLang="zh-CN" sz="2200" b="1" dirty="0" smtClean="0"/>
              <a:t> = </a:t>
            </a:r>
            <a:r>
              <a:rPr lang="en-US" altLang="zh-CN" sz="2200" b="1" dirty="0" err="1" smtClean="0">
                <a:solidFill>
                  <a:schemeClr val="tx2"/>
                </a:solidFill>
              </a:rPr>
              <a:t>popen</a:t>
            </a:r>
            <a:r>
              <a:rPr lang="en-US" altLang="zh-CN" sz="2200" b="1" dirty="0" smtClean="0"/>
              <a:t>(“</a:t>
            </a:r>
            <a:r>
              <a:rPr lang="en-US" altLang="zh-CN" sz="2200" b="1" dirty="0" err="1" smtClean="0">
                <a:solidFill>
                  <a:srgbClr val="ED6FE4"/>
                </a:solidFill>
              </a:rPr>
              <a:t>uname</a:t>
            </a:r>
            <a:r>
              <a:rPr lang="en-US" altLang="zh-CN" sz="2200" b="1" dirty="0" smtClean="0"/>
              <a:t> -a”, “</a:t>
            </a:r>
            <a:r>
              <a:rPr lang="en-US" altLang="zh-CN" sz="2200" b="1" dirty="0" smtClean="0">
                <a:solidFill>
                  <a:schemeClr val="tx2"/>
                </a:solidFill>
              </a:rPr>
              <a:t>r</a:t>
            </a:r>
            <a:r>
              <a:rPr lang="en-US" altLang="zh-CN" sz="2200" b="1" dirty="0" smtClean="0"/>
              <a:t>”);  </a:t>
            </a:r>
            <a:r>
              <a:rPr lang="en-US" altLang="zh-CN" sz="1700" b="1" dirty="0" smtClean="0"/>
              <a:t>//</a:t>
            </a:r>
            <a:r>
              <a:rPr lang="en-US" altLang="zh-CN" sz="1700" b="1" dirty="0" err="1" smtClean="0"/>
              <a:t>uname</a:t>
            </a:r>
            <a:r>
              <a:rPr lang="en-US" altLang="zh-CN" sz="1700" b="1" dirty="0" smtClean="0"/>
              <a:t> </a:t>
            </a:r>
            <a:r>
              <a:rPr lang="zh-CN" altLang="en-US" sz="1700" b="1" dirty="0" smtClean="0"/>
              <a:t>是</a:t>
            </a:r>
            <a:r>
              <a:rPr lang="en-US" altLang="zh-CN" sz="1700" b="1" dirty="0" smtClean="0"/>
              <a:t>Linux</a:t>
            </a:r>
            <a:r>
              <a:rPr lang="zh-CN" altLang="en-US" sz="1700" b="1" dirty="0" smtClean="0"/>
              <a:t>命令 </a:t>
            </a:r>
            <a:r>
              <a:rPr lang="en-US" altLang="zh-CN" sz="1700" b="1" dirty="0" smtClean="0"/>
              <a:t>,</a:t>
            </a:r>
            <a:r>
              <a:rPr lang="zh-CN" altLang="en-US" sz="1700" b="1" dirty="0" smtClean="0"/>
              <a:t>显示</a:t>
            </a:r>
            <a:r>
              <a:rPr lang="en-US" altLang="zh-CN" sz="1700" b="1" dirty="0" smtClean="0"/>
              <a:t>OS</a:t>
            </a:r>
            <a:r>
              <a:rPr lang="zh-CN" altLang="en-US" sz="1700" b="1" dirty="0" smtClean="0"/>
              <a:t>特征</a:t>
            </a:r>
            <a:r>
              <a:rPr lang="en-US" altLang="zh-CN" sz="1700" b="1" dirty="0" smtClean="0"/>
              <a:t>(</a:t>
            </a:r>
            <a:r>
              <a:rPr lang="zh-CN" altLang="en-US" sz="1700" b="1" dirty="0" smtClean="0"/>
              <a:t>名</a:t>
            </a:r>
            <a:r>
              <a:rPr lang="en-US" altLang="zh-CN" sz="1700" b="1" dirty="0" smtClean="0"/>
              <a:t>)</a:t>
            </a:r>
          </a:p>
          <a:p>
            <a:pPr lvl="1" indent="-469900">
              <a:lnSpc>
                <a:spcPct val="110000"/>
              </a:lnSpc>
              <a:buFont typeface="Wingdings" pitchFamily="2" charset="2"/>
              <a:buNone/>
            </a:pPr>
            <a:r>
              <a:rPr lang="en-US" altLang="zh-CN" sz="2200" b="1" dirty="0" smtClean="0"/>
              <a:t>if (</a:t>
            </a:r>
            <a:r>
              <a:rPr lang="en-US" altLang="zh-CN" sz="2200" b="1" dirty="0" err="1" smtClean="0"/>
              <a:t>read_fp</a:t>
            </a:r>
            <a:r>
              <a:rPr lang="en-US" altLang="zh-CN" sz="2200" b="1" dirty="0" smtClean="0"/>
              <a:t> != NULL) {</a:t>
            </a:r>
          </a:p>
          <a:p>
            <a:pPr lvl="1" indent="-469900">
              <a:lnSpc>
                <a:spcPct val="110000"/>
              </a:lnSpc>
              <a:buFont typeface="Wingdings" pitchFamily="2" charset="2"/>
              <a:buNone/>
            </a:pPr>
            <a:r>
              <a:rPr lang="en-US" altLang="zh-CN" sz="2200" b="1" dirty="0" err="1" smtClean="0"/>
              <a:t>chars_read</a:t>
            </a:r>
            <a:r>
              <a:rPr lang="en-US" altLang="zh-CN" sz="2200" b="1" dirty="0" smtClean="0"/>
              <a:t> = </a:t>
            </a:r>
            <a:r>
              <a:rPr lang="en-US" altLang="zh-CN" sz="2200" b="1" dirty="0" err="1" smtClean="0"/>
              <a:t>fread</a:t>
            </a:r>
            <a:r>
              <a:rPr lang="en-US" altLang="zh-CN" sz="2200" b="1" dirty="0" smtClean="0"/>
              <a:t>(buffer, </a:t>
            </a:r>
            <a:r>
              <a:rPr lang="en-US" altLang="zh-CN" sz="2200" b="1" dirty="0" err="1" smtClean="0"/>
              <a:t>sizeof</a:t>
            </a:r>
            <a:r>
              <a:rPr lang="en-US" altLang="zh-CN" sz="2200" b="1" dirty="0" smtClean="0"/>
              <a:t>(char), BUFSIZ, </a:t>
            </a:r>
            <a:r>
              <a:rPr lang="en-US" altLang="zh-CN" sz="2200" b="1" dirty="0" err="1">
                <a:solidFill>
                  <a:srgbClr val="F0713E"/>
                </a:solidFill>
              </a:rPr>
              <a:t>read_fp</a:t>
            </a:r>
            <a:r>
              <a:rPr lang="en-US" altLang="zh-CN" sz="2200" b="1" dirty="0" smtClean="0"/>
              <a:t>);</a:t>
            </a:r>
          </a:p>
          <a:p>
            <a:pPr lvl="1" indent="-469900">
              <a:lnSpc>
                <a:spcPct val="110000"/>
              </a:lnSpc>
              <a:buFont typeface="Wingdings" pitchFamily="2" charset="2"/>
              <a:buNone/>
            </a:pPr>
            <a:r>
              <a:rPr lang="en-US" altLang="zh-CN" sz="2200" b="1" dirty="0" smtClean="0"/>
              <a:t>if (</a:t>
            </a:r>
            <a:r>
              <a:rPr lang="en-US" altLang="zh-CN" sz="2200" b="1" dirty="0" err="1" smtClean="0"/>
              <a:t>chars_read</a:t>
            </a:r>
            <a:r>
              <a:rPr lang="en-US" altLang="zh-CN" sz="2200" b="1" dirty="0" smtClean="0"/>
              <a:t> &gt; 0) {</a:t>
            </a:r>
          </a:p>
          <a:p>
            <a:pPr lvl="1" indent="-469900">
              <a:lnSpc>
                <a:spcPct val="110000"/>
              </a:lnSpc>
              <a:buFont typeface="Wingdings" pitchFamily="2" charset="2"/>
              <a:buNone/>
            </a:pPr>
            <a:r>
              <a:rPr lang="en-US" altLang="zh-CN" sz="2200" b="1" dirty="0" err="1" smtClean="0"/>
              <a:t>printf</a:t>
            </a:r>
            <a:r>
              <a:rPr lang="en-US" altLang="zh-CN" sz="2200" b="1" dirty="0" smtClean="0"/>
              <a:t>(“Output was:-\</a:t>
            </a:r>
            <a:r>
              <a:rPr lang="en-US" altLang="zh-CN" sz="2200" b="1" dirty="0" err="1" smtClean="0"/>
              <a:t>n%s</a:t>
            </a:r>
            <a:r>
              <a:rPr lang="en-US" altLang="zh-CN" sz="2200" b="1" dirty="0" smtClean="0"/>
              <a:t>\n”, buffer);</a:t>
            </a:r>
          </a:p>
          <a:p>
            <a:pPr lvl="1" indent="-469900">
              <a:lnSpc>
                <a:spcPct val="80000"/>
              </a:lnSpc>
              <a:buFont typeface="Wingdings" pitchFamily="2" charset="2"/>
              <a:buNone/>
            </a:pPr>
            <a:r>
              <a:rPr lang="en-US" altLang="zh-CN" sz="2200" b="1" dirty="0" smtClean="0"/>
              <a:t>}</a:t>
            </a:r>
          </a:p>
          <a:p>
            <a:pPr lvl="1" indent="-469900">
              <a:lnSpc>
                <a:spcPct val="80000"/>
              </a:lnSpc>
              <a:buFont typeface="Wingdings" pitchFamily="2" charset="2"/>
              <a:buNone/>
            </a:pPr>
            <a:r>
              <a:rPr lang="en-US" altLang="zh-CN" sz="1800" b="1" dirty="0" err="1" smtClean="0"/>
              <a:t>pclose</a:t>
            </a:r>
            <a:r>
              <a:rPr lang="en-US" altLang="zh-CN" sz="1800" b="1" dirty="0" smtClean="0"/>
              <a:t>(</a:t>
            </a:r>
            <a:r>
              <a:rPr lang="en-US" altLang="zh-CN" sz="1800" b="1" dirty="0" err="1" smtClean="0"/>
              <a:t>read_fp</a:t>
            </a:r>
            <a:r>
              <a:rPr lang="en-US" altLang="zh-CN" sz="1800" b="1" dirty="0" smtClean="0"/>
              <a:t>);</a:t>
            </a:r>
          </a:p>
          <a:p>
            <a:pPr lvl="1" indent="-469900">
              <a:lnSpc>
                <a:spcPct val="80000"/>
              </a:lnSpc>
              <a:buFont typeface="Wingdings" pitchFamily="2" charset="2"/>
              <a:buNone/>
            </a:pPr>
            <a:r>
              <a:rPr lang="en-US" altLang="zh-CN" sz="1800" b="1" dirty="0" smtClean="0"/>
              <a:t>exit(EXIT_SUCCESS);</a:t>
            </a:r>
          </a:p>
          <a:p>
            <a:pPr lvl="1" indent="-469900">
              <a:lnSpc>
                <a:spcPct val="80000"/>
              </a:lnSpc>
              <a:buFont typeface="Wingdings" pitchFamily="2" charset="2"/>
              <a:buNone/>
            </a:pPr>
            <a:r>
              <a:rPr lang="en-US" altLang="zh-CN" sz="1800" b="1" dirty="0" smtClean="0"/>
              <a:t>}</a:t>
            </a:r>
          </a:p>
          <a:p>
            <a:pPr lvl="1" indent="-469900">
              <a:lnSpc>
                <a:spcPct val="80000"/>
              </a:lnSpc>
              <a:buFont typeface="Wingdings" pitchFamily="2" charset="2"/>
              <a:buNone/>
            </a:pPr>
            <a:r>
              <a:rPr lang="en-US" altLang="zh-CN" sz="1800" b="1" dirty="0" smtClean="0"/>
              <a:t>exit(EXIT_FAILURE);</a:t>
            </a:r>
          </a:p>
          <a:p>
            <a:pPr lvl="1" indent="-469900">
              <a:lnSpc>
                <a:spcPct val="80000"/>
              </a:lnSpc>
              <a:buFont typeface="Wingdings" pitchFamily="2" charset="2"/>
              <a:buNone/>
            </a:pPr>
            <a:r>
              <a:rPr lang="en-US" altLang="zh-CN" sz="1800" b="1" dirty="0" smtClean="0"/>
              <a:t>}</a:t>
            </a:r>
          </a:p>
        </p:txBody>
      </p:sp>
      <p:cxnSp>
        <p:nvCxnSpPr>
          <p:cNvPr id="6" name="直接箭头连接符 5"/>
          <p:cNvCxnSpPr/>
          <p:nvPr/>
        </p:nvCxnSpPr>
        <p:spPr bwMode="auto">
          <a:xfrm>
            <a:off x="1115616" y="2924944"/>
            <a:ext cx="5760640" cy="648072"/>
          </a:xfrm>
          <a:prstGeom prst="straightConnector1">
            <a:avLst/>
          </a:prstGeom>
          <a:noFill/>
          <a:ln w="19050" cap="flat" cmpd="sng" algn="ctr">
            <a:solidFill>
              <a:schemeClr val="tx2"/>
            </a:solidFill>
            <a:prstDash val="sysDot"/>
            <a:round/>
            <a:headEnd type="none" w="med" len="med"/>
            <a:tailEnd type="arrow"/>
          </a:ln>
          <a:effectLst/>
        </p:spPr>
      </p:cxnSp>
      <p:cxnSp>
        <p:nvCxnSpPr>
          <p:cNvPr id="9" name="直接箭头连接符 8"/>
          <p:cNvCxnSpPr/>
          <p:nvPr/>
        </p:nvCxnSpPr>
        <p:spPr bwMode="auto">
          <a:xfrm flipH="1">
            <a:off x="3491880" y="3789040"/>
            <a:ext cx="3600400" cy="0"/>
          </a:xfrm>
          <a:prstGeom prst="straightConnector1">
            <a:avLst/>
          </a:prstGeom>
          <a:noFill/>
          <a:ln w="19050" cap="flat" cmpd="sng" algn="ctr">
            <a:solidFill>
              <a:schemeClr val="tx2"/>
            </a:solidFill>
            <a:prstDash val="solid"/>
            <a:round/>
            <a:headEnd type="none" w="med" len="med"/>
            <a:tailEnd type="arrow"/>
          </a:ln>
          <a:effectLst/>
        </p:spPr>
      </p:cxnSp>
      <p:cxnSp>
        <p:nvCxnSpPr>
          <p:cNvPr id="12" name="直接箭头连接符 11"/>
          <p:cNvCxnSpPr/>
          <p:nvPr/>
        </p:nvCxnSpPr>
        <p:spPr bwMode="auto">
          <a:xfrm>
            <a:off x="3347864" y="3789040"/>
            <a:ext cx="936104" cy="576064"/>
          </a:xfrm>
          <a:prstGeom prst="straightConnector1">
            <a:avLst/>
          </a:prstGeom>
          <a:noFill/>
          <a:ln w="19050" cap="flat" cmpd="sng" algn="ctr">
            <a:solidFill>
              <a:schemeClr val="tx2"/>
            </a:solidFill>
            <a:prstDash val="sysDot"/>
            <a:round/>
            <a:headEnd type="none" w="med" len="med"/>
            <a:tailEnd type="arrow"/>
          </a:ln>
          <a:effectLst/>
        </p:spPr>
      </p:cxnSp>
      <p:sp>
        <p:nvSpPr>
          <p:cNvPr id="15" name="标题 14"/>
          <p:cNvSpPr>
            <a:spLocks noGrp="1"/>
          </p:cNvSpPr>
          <p:nvPr>
            <p:ph type="title"/>
          </p:nvPr>
        </p:nvSpPr>
        <p:spPr>
          <a:xfrm>
            <a:off x="603250" y="-171400"/>
            <a:ext cx="8540750" cy="536104"/>
          </a:xfrm>
        </p:spPr>
        <p:txBody>
          <a:bodyPr/>
          <a:lstStyle/>
          <a:p>
            <a:r>
              <a:rPr lang="en-US" altLang="zh-CN" dirty="0" smtClean="0"/>
              <a:t>   </a:t>
            </a:r>
            <a:endParaRPr lang="zh-CN" altLang="en-US" dirty="0"/>
          </a:p>
        </p:txBody>
      </p:sp>
      <p:cxnSp>
        <p:nvCxnSpPr>
          <p:cNvPr id="28" name="直接箭头连接符 27"/>
          <p:cNvCxnSpPr/>
          <p:nvPr/>
        </p:nvCxnSpPr>
        <p:spPr bwMode="auto">
          <a:xfrm>
            <a:off x="2699792" y="980728"/>
            <a:ext cx="1728192" cy="1656184"/>
          </a:xfrm>
          <a:prstGeom prst="straightConnector1">
            <a:avLst/>
          </a:prstGeom>
          <a:noFill/>
          <a:ln w="19050" cap="flat" cmpd="sng" algn="ctr">
            <a:solidFill>
              <a:schemeClr val="tx2"/>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DF71A73-5C47-46F2-840C-61F61266EB21}" type="datetime8">
              <a:rPr kumimoji="0" lang="zh-CN" altLang="en-US" sz="1400" smtClean="0"/>
              <a:t>2022年3月16日12时44分</a:t>
            </a:fld>
            <a:endParaRPr kumimoji="0" lang="en-US" altLang="zh-CN" sz="1400" smtClean="0"/>
          </a:p>
        </p:txBody>
      </p:sp>
      <p:sp>
        <p:nvSpPr>
          <p:cNvPr id="203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3781" name="Rectangle 3"/>
          <p:cNvSpPr>
            <a:spLocks noGrp="1" noRot="1" noChangeArrowheads="1"/>
          </p:cNvSpPr>
          <p:nvPr>
            <p:ph type="body" idx="1"/>
          </p:nvPr>
        </p:nvSpPr>
        <p:spPr>
          <a:xfrm>
            <a:off x="301625" y="620713"/>
            <a:ext cx="8540750" cy="5478462"/>
          </a:xfrm>
        </p:spPr>
        <p:txBody>
          <a:bodyPr/>
          <a:lstStyle/>
          <a:p>
            <a:pPr>
              <a:buFont typeface="Wingdings" pitchFamily="2" charset="2"/>
              <a:buNone/>
            </a:pPr>
            <a:r>
              <a:rPr lang="zh-CN" altLang="en-US" sz="2400" smtClean="0">
                <a:latin typeface="Times New Roman" pitchFamily="18" charset="0"/>
              </a:rPr>
              <a:t>执行结果：</a:t>
            </a:r>
            <a:r>
              <a:rPr lang="en-US" altLang="zh-CN" sz="2400" smtClean="0">
                <a:latin typeface="Times New Roman" pitchFamily="18" charset="0"/>
              </a:rPr>
              <a:t>$ </a:t>
            </a:r>
            <a:r>
              <a:rPr lang="en-US" altLang="zh-CN" sz="2400" b="1" smtClean="0">
                <a:latin typeface="Times New Roman" pitchFamily="18" charset="0"/>
              </a:rPr>
              <a:t>./popen1</a:t>
            </a:r>
          </a:p>
          <a:p>
            <a:pPr>
              <a:buFont typeface="Wingdings" pitchFamily="2" charset="2"/>
              <a:buNone/>
            </a:pPr>
            <a:r>
              <a:rPr lang="en-US" altLang="zh-CN" sz="2400" b="1" smtClean="0">
                <a:latin typeface="Times New Roman" pitchFamily="18" charset="0"/>
              </a:rPr>
              <a:t>    </a:t>
            </a:r>
            <a:r>
              <a:rPr lang="en-US" altLang="zh-CN" sz="2400" smtClean="0">
                <a:latin typeface="Times New Roman" pitchFamily="18" charset="0"/>
              </a:rPr>
              <a:t>Output was:-</a:t>
            </a:r>
          </a:p>
          <a:p>
            <a:pPr>
              <a:buFont typeface="Wingdings" pitchFamily="2" charset="2"/>
              <a:buNone/>
            </a:pPr>
            <a:r>
              <a:rPr lang="en-US" altLang="zh-CN" sz="2400" smtClean="0">
                <a:latin typeface="Times New Roman" pitchFamily="18" charset="0"/>
              </a:rPr>
              <a:t>    Linux gw1 2.4.20-8 #1 Thu Mar 13 17:54:28 EST 2003 i686 i686 i386 GNU/Linux</a:t>
            </a:r>
          </a:p>
          <a:p>
            <a:pPr>
              <a:buFont typeface="Wingdings" pitchFamily="2" charset="2"/>
              <a:buNone/>
            </a:pPr>
            <a:endParaRPr lang="en-US" altLang="zh-CN" sz="2400" smtClean="0">
              <a:latin typeface="Times New Roman" pitchFamily="18" charset="0"/>
            </a:endParaRPr>
          </a:p>
          <a:p>
            <a:pPr>
              <a:buFont typeface="Wingdings" pitchFamily="2" charset="2"/>
              <a:buNone/>
            </a:pPr>
            <a:r>
              <a:rPr lang="en-US" altLang="zh-CN" sz="2400" smtClean="0">
                <a:latin typeface="Times New Roman" pitchFamily="18" charset="0"/>
              </a:rPr>
              <a:t>    </a:t>
            </a:r>
            <a:r>
              <a:rPr lang="zh-CN" altLang="en-US" sz="2400" smtClean="0">
                <a:latin typeface="Times New Roman" pitchFamily="18" charset="0"/>
              </a:rPr>
              <a:t>原型：</a:t>
            </a:r>
            <a:r>
              <a:rPr lang="en-US" altLang="zh-CN" sz="2400" smtClean="0">
                <a:latin typeface="Times New Roman" pitchFamily="18" charset="0"/>
              </a:rPr>
              <a:t>extern void *memset(void *buffer, int c, int count);</a:t>
            </a:r>
          </a:p>
          <a:p>
            <a:pPr>
              <a:buFont typeface="Wingdings" pitchFamily="2" charset="2"/>
              <a:buNone/>
            </a:pPr>
            <a:r>
              <a:rPr lang="en-US" altLang="zh-CN" sz="2400" smtClean="0">
                <a:latin typeface="Times New Roman" pitchFamily="18" charset="0"/>
              </a:rPr>
              <a:t>    </a:t>
            </a:r>
            <a:r>
              <a:rPr lang="zh-CN" altLang="en-US" sz="2400" smtClean="0">
                <a:latin typeface="Times New Roman" pitchFamily="18" charset="0"/>
              </a:rPr>
              <a:t>用法：</a:t>
            </a:r>
            <a:r>
              <a:rPr lang="en-US" altLang="zh-CN" sz="2400" smtClean="0">
                <a:latin typeface="Times New Roman" pitchFamily="18" charset="0"/>
              </a:rPr>
              <a:t>#include &lt;string.h&gt; </a:t>
            </a:r>
          </a:p>
          <a:p>
            <a:pPr>
              <a:buFont typeface="Wingdings" pitchFamily="2" charset="2"/>
              <a:buNone/>
            </a:pPr>
            <a:r>
              <a:rPr lang="en-US" altLang="zh-CN" sz="2400" smtClean="0">
                <a:latin typeface="Times New Roman" pitchFamily="18" charset="0"/>
              </a:rPr>
              <a:t>    </a:t>
            </a:r>
            <a:r>
              <a:rPr lang="zh-CN" altLang="en-US" sz="2400" smtClean="0">
                <a:latin typeface="Times New Roman" pitchFamily="18" charset="0"/>
              </a:rPr>
              <a:t>功能：把</a:t>
            </a:r>
            <a:r>
              <a:rPr lang="en-US" altLang="zh-CN" sz="2400" smtClean="0">
                <a:latin typeface="Times New Roman" pitchFamily="18" charset="0"/>
              </a:rPr>
              <a:t>buffer</a:t>
            </a:r>
            <a:r>
              <a:rPr lang="zh-CN" altLang="en-US" sz="2400" smtClean="0">
                <a:latin typeface="Times New Roman" pitchFamily="18" charset="0"/>
              </a:rPr>
              <a:t>所指内存区域的前</a:t>
            </a:r>
            <a:r>
              <a:rPr lang="en-US" altLang="zh-CN" sz="2400" smtClean="0">
                <a:latin typeface="Times New Roman" pitchFamily="18" charset="0"/>
              </a:rPr>
              <a:t>count</a:t>
            </a:r>
            <a:r>
              <a:rPr lang="zh-CN" altLang="en-US" sz="2400" smtClean="0">
                <a:latin typeface="Times New Roman" pitchFamily="18" charset="0"/>
              </a:rPr>
              <a:t>个字节设置成字符</a:t>
            </a:r>
            <a:r>
              <a:rPr lang="en-US" altLang="zh-CN" sz="2400" smtClean="0">
                <a:latin typeface="Times New Roman" pitchFamily="18" charset="0"/>
              </a:rPr>
              <a:t>c</a:t>
            </a:r>
            <a:r>
              <a:rPr lang="zh-CN" altLang="en-US" sz="2400" smtClean="0">
                <a:latin typeface="Times New Roman" pitchFamily="18" charset="0"/>
              </a:rPr>
              <a:t>。 说明：返回指向</a:t>
            </a:r>
            <a:r>
              <a:rPr lang="en-US" altLang="zh-CN" sz="2400" smtClean="0">
                <a:latin typeface="Times New Roman" pitchFamily="18" charset="0"/>
              </a:rPr>
              <a:t>buffer</a:t>
            </a:r>
            <a:r>
              <a:rPr lang="zh-CN" altLang="en-US" sz="2400" smtClean="0">
                <a:latin typeface="Times New Roman" pitchFamily="18" charset="0"/>
              </a:rPr>
              <a:t>的指针。</a:t>
            </a:r>
            <a:r>
              <a:rPr lang="zh-CN" altLang="en-US" smtClean="0"/>
              <a:t> </a:t>
            </a:r>
            <a:endParaRPr lang="zh-CN" altLang="en-US" sz="2400" smtClean="0">
              <a:latin typeface="Times New Roman" pitchFamily="18" charset="0"/>
            </a:endParaRPr>
          </a:p>
          <a:p>
            <a:pPr>
              <a:buFont typeface="Wingdings" pitchFamily="2" charset="2"/>
              <a:buNone/>
            </a:pPr>
            <a:endParaRPr lang="zh-CN" altLang="en-US" sz="2400" smtClean="0">
              <a:latin typeface="Times New Roman" pitchFamily="18" charset="0"/>
            </a:endParaRPr>
          </a:p>
          <a:p>
            <a:endParaRPr lang="en-US" altLang="zh-CN" sz="2400" smtClean="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7B3FEEA-DD6D-445C-8620-AC571E9C4CB1}" type="datetime8">
              <a:rPr kumimoji="0" lang="zh-CN" altLang="en-US" sz="1400" smtClean="0"/>
              <a:t>2022年3月16日12时44分</a:t>
            </a:fld>
            <a:endParaRPr kumimoji="0" lang="en-US" altLang="zh-CN" sz="1400" smtClean="0"/>
          </a:p>
        </p:txBody>
      </p:sp>
      <p:sp>
        <p:nvSpPr>
          <p:cNvPr id="204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4804" name="Rectangle 2"/>
          <p:cNvSpPr>
            <a:spLocks noGrp="1" noRot="1" noChangeArrowheads="1"/>
          </p:cNvSpPr>
          <p:nvPr>
            <p:ph type="title"/>
          </p:nvPr>
        </p:nvSpPr>
        <p:spPr>
          <a:xfrm>
            <a:off x="323528" y="11995"/>
            <a:ext cx="7704856" cy="779462"/>
          </a:xfrm>
        </p:spPr>
        <p:txBody>
          <a:bodyPr/>
          <a:lstStyle/>
          <a:p>
            <a:r>
              <a:rPr lang="en-US" altLang="zh-CN" sz="2800" b="1" dirty="0" smtClean="0"/>
              <a:t>3. </a:t>
            </a:r>
            <a:r>
              <a:rPr lang="zh-CN" altLang="en-US" sz="2800" b="1" dirty="0" smtClean="0"/>
              <a:t>将输出送往</a:t>
            </a:r>
            <a:r>
              <a:rPr lang="en-US" altLang="zh-CN" sz="2800" b="1" dirty="0" err="1" smtClean="0"/>
              <a:t>popen</a:t>
            </a:r>
            <a:r>
              <a:rPr lang="en-US" altLang="zh-CN" sz="2800" b="1" dirty="0" smtClean="0"/>
              <a:t>( )    </a:t>
            </a:r>
          </a:p>
        </p:txBody>
      </p:sp>
      <p:sp>
        <p:nvSpPr>
          <p:cNvPr id="204805" name="Rectangle 3"/>
          <p:cNvSpPr>
            <a:spLocks noGrp="1" noRot="1" noChangeArrowheads="1"/>
          </p:cNvSpPr>
          <p:nvPr>
            <p:ph type="body" idx="1"/>
          </p:nvPr>
        </p:nvSpPr>
        <p:spPr>
          <a:xfrm>
            <a:off x="250825" y="692696"/>
            <a:ext cx="8713663" cy="5832648"/>
          </a:xfrm>
        </p:spPr>
        <p:txBody>
          <a:bodyPr/>
          <a:lstStyle/>
          <a:p>
            <a:pPr>
              <a:lnSpc>
                <a:spcPct val="80000"/>
              </a:lnSpc>
            </a:pPr>
            <a:r>
              <a:rPr lang="zh-CN" altLang="en-US" sz="2400" b="1" dirty="0">
                <a:solidFill>
                  <a:srgbClr val="FFFF00"/>
                </a:solidFill>
                <a:cs typeface="+mj-cs"/>
              </a:rPr>
              <a:t>将输出</a:t>
            </a:r>
            <a:r>
              <a:rPr lang="zh-CN" altLang="en-US" sz="2400" b="1" dirty="0">
                <a:solidFill>
                  <a:srgbClr val="FF0000"/>
                </a:solidFill>
                <a:cs typeface="+mj-cs"/>
              </a:rPr>
              <a:t>送往</a:t>
            </a:r>
            <a:r>
              <a:rPr lang="en-US" altLang="zh-CN" sz="2400" b="1" dirty="0">
                <a:solidFill>
                  <a:srgbClr val="FF0000"/>
                </a:solidFill>
                <a:cs typeface="+mj-cs"/>
              </a:rPr>
              <a:t>/</a:t>
            </a:r>
            <a:r>
              <a:rPr lang="zh-CN" altLang="en-US" sz="2400" b="1" dirty="0">
                <a:solidFill>
                  <a:srgbClr val="FF0000"/>
                </a:solidFill>
                <a:cs typeface="+mj-cs"/>
              </a:rPr>
              <a:t>写入</a:t>
            </a:r>
            <a:r>
              <a:rPr lang="zh-CN" altLang="en-US" sz="2400" b="1" dirty="0" smtClean="0">
                <a:solidFill>
                  <a:srgbClr val="FFFF00"/>
                </a:solidFill>
                <a:cs typeface="+mj-cs"/>
              </a:rPr>
              <a:t>外</a:t>
            </a:r>
            <a:r>
              <a:rPr lang="zh-CN" altLang="en-US" sz="2400" b="1" dirty="0">
                <a:solidFill>
                  <a:srgbClr val="FFFF00"/>
                </a:solidFill>
                <a:cs typeface="+mj-cs"/>
              </a:rPr>
              <a:t>部（另一个）程</a:t>
            </a:r>
            <a:r>
              <a:rPr lang="zh-CN" altLang="en-US" sz="2400" b="1" dirty="0" smtClean="0">
                <a:solidFill>
                  <a:srgbClr val="FFFF00"/>
                </a:solidFill>
                <a:cs typeface="+mj-cs"/>
              </a:rPr>
              <a:t>序   （略）  </a:t>
            </a:r>
            <a:endParaRPr lang="zh-CN" altLang="en-US" sz="2400" b="1" dirty="0">
              <a:solidFill>
                <a:srgbClr val="FFFF00"/>
              </a:solidFill>
              <a:cs typeface="+mj-cs"/>
            </a:endParaRPr>
          </a:p>
          <a:p>
            <a:pPr lvl="1">
              <a:lnSpc>
                <a:spcPct val="80000"/>
              </a:lnSpc>
              <a:spcBef>
                <a:spcPts val="300"/>
              </a:spcBef>
              <a:buFont typeface="Wingdings" pitchFamily="2" charset="2"/>
              <a:buNone/>
            </a:pPr>
            <a:r>
              <a:rPr lang="en-US" altLang="zh-CN" sz="2000" b="1" dirty="0" smtClean="0">
                <a:latin typeface="Times New Roman" pitchFamily="18" charset="0"/>
              </a:rPr>
              <a:t>#include &lt;</a:t>
            </a:r>
            <a:r>
              <a:rPr lang="en-US" altLang="zh-CN" sz="2000" b="1" dirty="0" err="1" smtClean="0">
                <a:latin typeface="Times New Roman" pitchFamily="18" charset="0"/>
              </a:rPr>
              <a:t>unistd.h</a:t>
            </a:r>
            <a:r>
              <a:rPr lang="en-US" altLang="zh-CN" sz="2000" b="1" dirty="0" smtClean="0">
                <a:latin typeface="Times New Roman" pitchFamily="18" charset="0"/>
              </a:rPr>
              <a:t>&gt;</a:t>
            </a:r>
          </a:p>
          <a:p>
            <a:pPr lvl="1">
              <a:lnSpc>
                <a:spcPct val="80000"/>
              </a:lnSpc>
              <a:spcBef>
                <a:spcPts val="300"/>
              </a:spcBef>
              <a:buFont typeface="Wingdings" pitchFamily="2" charset="2"/>
              <a:buNone/>
            </a:pPr>
            <a:r>
              <a:rPr lang="en-US" altLang="zh-CN" sz="2000" b="1" dirty="0" smtClean="0">
                <a:latin typeface="Times New Roman" pitchFamily="18" charset="0"/>
              </a:rPr>
              <a:t>#include &lt;</a:t>
            </a:r>
            <a:r>
              <a:rPr lang="en-US" altLang="zh-CN" sz="2000" b="1" dirty="0" err="1" smtClean="0">
                <a:latin typeface="Times New Roman" pitchFamily="18" charset="0"/>
              </a:rPr>
              <a:t>stdlib.h</a:t>
            </a:r>
            <a:r>
              <a:rPr lang="en-US" altLang="zh-CN" sz="2000" b="1" dirty="0" smtClean="0">
                <a:latin typeface="Times New Roman" pitchFamily="18" charset="0"/>
              </a:rPr>
              <a:t>&gt;</a:t>
            </a:r>
          </a:p>
          <a:p>
            <a:pPr lvl="1">
              <a:lnSpc>
                <a:spcPct val="80000"/>
              </a:lnSpc>
              <a:spcBef>
                <a:spcPts val="300"/>
              </a:spcBef>
              <a:buFont typeface="Wingdings" pitchFamily="2" charset="2"/>
              <a:buNone/>
            </a:pPr>
            <a:r>
              <a:rPr lang="en-US" altLang="zh-CN" sz="2000" b="1" dirty="0" smtClean="0">
                <a:latin typeface="Times New Roman" pitchFamily="18" charset="0"/>
              </a:rPr>
              <a:t>#include &lt;</a:t>
            </a:r>
            <a:r>
              <a:rPr lang="en-US" altLang="zh-CN" sz="2000" b="1" dirty="0" err="1" smtClean="0">
                <a:latin typeface="Times New Roman" pitchFamily="18" charset="0"/>
              </a:rPr>
              <a:t>stdio.h</a:t>
            </a:r>
            <a:r>
              <a:rPr lang="en-US" altLang="zh-CN" sz="2000" b="1" dirty="0" smtClean="0">
                <a:latin typeface="Times New Roman" pitchFamily="18" charset="0"/>
              </a:rPr>
              <a:t>&gt;</a:t>
            </a:r>
          </a:p>
          <a:p>
            <a:pPr lvl="1">
              <a:lnSpc>
                <a:spcPct val="80000"/>
              </a:lnSpc>
              <a:buFont typeface="Wingdings" pitchFamily="2" charset="2"/>
              <a:buNone/>
            </a:pPr>
            <a:r>
              <a:rPr lang="en-US" altLang="zh-CN" sz="2000" b="1" dirty="0" err="1" smtClean="0">
                <a:latin typeface="Times New Roman" pitchFamily="18" charset="0"/>
              </a:rPr>
              <a:t>int</a:t>
            </a:r>
            <a:r>
              <a:rPr lang="en-US" altLang="zh-CN" sz="2000" b="1" dirty="0" smtClean="0">
                <a:latin typeface="Times New Roman" pitchFamily="18" charset="0"/>
              </a:rPr>
              <a:t> main( ) {</a:t>
            </a:r>
          </a:p>
          <a:p>
            <a:pPr lvl="1" indent="150813">
              <a:lnSpc>
                <a:spcPct val="110000"/>
              </a:lnSpc>
              <a:spcBef>
                <a:spcPts val="252"/>
              </a:spcBef>
              <a:buFont typeface="Wingdings" pitchFamily="2" charset="2"/>
              <a:buNone/>
            </a:pPr>
            <a:r>
              <a:rPr lang="en-US" altLang="zh-CN" sz="2400" b="1" dirty="0" smtClean="0">
                <a:latin typeface="Times New Roman" pitchFamily="18" charset="0"/>
              </a:rPr>
              <a:t>FILE *</a:t>
            </a:r>
            <a:r>
              <a:rPr lang="en-US" altLang="zh-CN" sz="2400" b="1" dirty="0" err="1" smtClean="0">
                <a:latin typeface="Times New Roman" pitchFamily="18" charset="0"/>
              </a:rPr>
              <a:t>write_fp</a:t>
            </a:r>
            <a:r>
              <a:rPr lang="en-US" altLang="zh-CN" sz="2400" b="1" dirty="0" smtClean="0">
                <a:latin typeface="Times New Roman" pitchFamily="18" charset="0"/>
              </a:rPr>
              <a:t>;</a:t>
            </a:r>
          </a:p>
          <a:p>
            <a:pPr lvl="1" indent="150813">
              <a:lnSpc>
                <a:spcPct val="110000"/>
              </a:lnSpc>
              <a:spcBef>
                <a:spcPts val="252"/>
              </a:spcBef>
              <a:buFont typeface="Wingdings" pitchFamily="2" charset="2"/>
              <a:buNone/>
            </a:pPr>
            <a:r>
              <a:rPr lang="en-US" altLang="zh-CN" sz="2400" b="1" dirty="0" smtClean="0">
                <a:latin typeface="Times New Roman" pitchFamily="18" charset="0"/>
              </a:rPr>
              <a:t>char buffer[BUFSIZ + 1];</a:t>
            </a:r>
          </a:p>
          <a:p>
            <a:pPr lvl="1" indent="150813">
              <a:lnSpc>
                <a:spcPct val="110000"/>
              </a:lnSpc>
              <a:spcBef>
                <a:spcPts val="252"/>
              </a:spcBef>
              <a:buFont typeface="Wingdings" pitchFamily="2" charset="2"/>
              <a:buNone/>
            </a:pPr>
            <a:r>
              <a:rPr lang="en-US" altLang="zh-CN" sz="2400" b="1" dirty="0" err="1" smtClean="0">
                <a:latin typeface="Times New Roman" pitchFamily="18" charset="0"/>
                <a:hlinkClick r:id="rId2" action="ppaction://hlinksldjump"/>
              </a:rPr>
              <a:t>sprintf</a:t>
            </a:r>
            <a:r>
              <a:rPr lang="en-US" altLang="zh-CN" sz="2400" b="1" dirty="0" smtClean="0">
                <a:latin typeface="Times New Roman" pitchFamily="18" charset="0"/>
                <a:hlinkClick r:id="rId2" action="ppaction://hlinksldjump"/>
              </a:rPr>
              <a:t>(buffer, “Once upon a time, there was...\n”);</a:t>
            </a:r>
            <a:endParaRPr lang="en-US" altLang="zh-CN" sz="2400" b="1" dirty="0" smtClean="0">
              <a:latin typeface="Times New Roman" pitchFamily="18" charset="0"/>
            </a:endParaRPr>
          </a:p>
          <a:p>
            <a:pPr lvl="1" indent="150813">
              <a:lnSpc>
                <a:spcPct val="110000"/>
              </a:lnSpc>
              <a:spcBef>
                <a:spcPts val="252"/>
              </a:spcBef>
              <a:buFont typeface="Wingdings" pitchFamily="2" charset="2"/>
              <a:buNone/>
            </a:pPr>
            <a:r>
              <a:rPr lang="en-US" altLang="zh-CN" sz="2400" b="1" dirty="0" err="1" smtClean="0">
                <a:latin typeface="Times New Roman" pitchFamily="18" charset="0"/>
              </a:rPr>
              <a:t>write_fp</a:t>
            </a:r>
            <a:r>
              <a:rPr lang="en-US" altLang="zh-CN" sz="2400" b="1" dirty="0" smtClean="0">
                <a:latin typeface="Times New Roman" pitchFamily="18" charset="0"/>
              </a:rPr>
              <a:t> = </a:t>
            </a:r>
            <a:r>
              <a:rPr lang="en-US" altLang="zh-CN" sz="2400" b="1" dirty="0" err="1" smtClean="0">
                <a:latin typeface="Times New Roman" pitchFamily="18" charset="0"/>
              </a:rPr>
              <a:t>popen</a:t>
            </a:r>
            <a:r>
              <a:rPr lang="en-US" altLang="zh-CN" sz="2400" b="1" dirty="0" smtClean="0">
                <a:latin typeface="Times New Roman" pitchFamily="18" charset="0"/>
              </a:rPr>
              <a:t>(“</a:t>
            </a:r>
            <a:r>
              <a:rPr lang="en-US" altLang="zh-CN" sz="2400" b="1" dirty="0" smtClean="0">
                <a:latin typeface="Times New Roman" pitchFamily="18" charset="0"/>
                <a:hlinkClick r:id="rId2" action="ppaction://hlinksldjump"/>
              </a:rPr>
              <a:t>od -c</a:t>
            </a:r>
            <a:r>
              <a:rPr lang="en-US" altLang="zh-CN" sz="2400" b="1" dirty="0" smtClean="0">
                <a:latin typeface="Times New Roman" pitchFamily="18" charset="0"/>
              </a:rPr>
              <a:t>”, “w”);  /* </a:t>
            </a:r>
            <a:r>
              <a:rPr lang="zh-CN" altLang="en-US" sz="2400" dirty="0" smtClean="0">
                <a:latin typeface="Times New Roman" pitchFamily="18" charset="0"/>
              </a:rPr>
              <a:t>程序启动</a:t>
            </a:r>
            <a:r>
              <a:rPr lang="en-US" altLang="zh-CN" sz="2400" dirty="0" smtClean="0">
                <a:latin typeface="Times New Roman" pitchFamily="18" charset="0"/>
              </a:rPr>
              <a:t>od –c </a:t>
            </a:r>
            <a:r>
              <a:rPr lang="zh-CN" altLang="en-US" sz="2400" dirty="0" smtClean="0">
                <a:latin typeface="Times New Roman" pitchFamily="18" charset="0"/>
              </a:rPr>
              <a:t>命令</a:t>
            </a:r>
            <a:r>
              <a:rPr lang="zh-CN" altLang="en-US" sz="2400" b="1" dirty="0" smtClean="0">
                <a:latin typeface="Times New Roman" pitchFamily="18" charset="0"/>
              </a:rPr>
              <a:t> *</a:t>
            </a:r>
            <a:r>
              <a:rPr lang="en-US" altLang="zh-CN" sz="2400" b="1" dirty="0" smtClean="0">
                <a:latin typeface="Times New Roman" pitchFamily="18" charset="0"/>
              </a:rPr>
              <a:t>/</a:t>
            </a:r>
          </a:p>
          <a:p>
            <a:pPr lvl="1" indent="150813">
              <a:lnSpc>
                <a:spcPct val="110000"/>
              </a:lnSpc>
              <a:spcBef>
                <a:spcPts val="252"/>
              </a:spcBef>
              <a:buFont typeface="Wingdings" pitchFamily="2" charset="2"/>
              <a:buNone/>
            </a:pPr>
            <a:r>
              <a:rPr lang="en-US" altLang="zh-CN" sz="2400" b="1" dirty="0" smtClean="0">
                <a:latin typeface="Times New Roman" pitchFamily="18" charset="0"/>
              </a:rPr>
              <a:t>if (</a:t>
            </a:r>
            <a:r>
              <a:rPr lang="en-US" altLang="zh-CN" sz="2400" b="1" dirty="0" err="1" smtClean="0">
                <a:latin typeface="Times New Roman" pitchFamily="18" charset="0"/>
              </a:rPr>
              <a:t>write_fp</a:t>
            </a:r>
            <a:r>
              <a:rPr lang="en-US" altLang="zh-CN" sz="2400" b="1" dirty="0" smtClean="0">
                <a:latin typeface="Times New Roman" pitchFamily="18" charset="0"/>
              </a:rPr>
              <a:t> != NULL) {</a:t>
            </a:r>
          </a:p>
          <a:p>
            <a:pPr lvl="1" indent="150813">
              <a:lnSpc>
                <a:spcPct val="110000"/>
              </a:lnSpc>
              <a:spcBef>
                <a:spcPts val="252"/>
              </a:spcBef>
              <a:buFont typeface="Wingdings" pitchFamily="2" charset="2"/>
              <a:buNone/>
            </a:pPr>
            <a:r>
              <a:rPr lang="en-US" altLang="zh-CN" sz="2400" b="1" dirty="0" err="1" smtClean="0">
                <a:latin typeface="Times New Roman" pitchFamily="18" charset="0"/>
              </a:rPr>
              <a:t>fwrite</a:t>
            </a:r>
            <a:r>
              <a:rPr lang="en-US" altLang="zh-CN" sz="2400" b="1" dirty="0" smtClean="0">
                <a:latin typeface="Times New Roman" pitchFamily="18" charset="0"/>
              </a:rPr>
              <a:t>(buffer, </a:t>
            </a:r>
            <a:r>
              <a:rPr lang="en-US" altLang="zh-CN" sz="2400" b="1" dirty="0" err="1" smtClean="0">
                <a:latin typeface="Times New Roman" pitchFamily="18" charset="0"/>
              </a:rPr>
              <a:t>sizeof</a:t>
            </a:r>
            <a:r>
              <a:rPr lang="en-US" altLang="zh-CN" sz="2400" b="1" dirty="0" smtClean="0">
                <a:latin typeface="Times New Roman" pitchFamily="18" charset="0"/>
              </a:rPr>
              <a:t>(char), </a:t>
            </a:r>
            <a:r>
              <a:rPr lang="en-US" altLang="zh-CN" sz="2400" b="1" dirty="0" err="1" smtClean="0">
                <a:latin typeface="Times New Roman" pitchFamily="18" charset="0"/>
              </a:rPr>
              <a:t>strlen</a:t>
            </a:r>
            <a:r>
              <a:rPr lang="en-US" altLang="zh-CN" sz="2400" b="1" dirty="0" smtClean="0">
                <a:latin typeface="Times New Roman" pitchFamily="18" charset="0"/>
              </a:rPr>
              <a:t>(buffer), </a:t>
            </a:r>
            <a:r>
              <a:rPr lang="en-US" altLang="zh-CN" sz="2400" b="1" dirty="0" err="1" smtClean="0">
                <a:latin typeface="Times New Roman" pitchFamily="18" charset="0"/>
              </a:rPr>
              <a:t>write_fp</a:t>
            </a:r>
            <a:r>
              <a:rPr lang="en-US" altLang="zh-CN" sz="2400" b="1" dirty="0" smtClean="0">
                <a:latin typeface="Times New Roman" pitchFamily="18" charset="0"/>
              </a:rPr>
              <a:t>);</a:t>
            </a:r>
          </a:p>
          <a:p>
            <a:pPr lvl="1" indent="150813">
              <a:lnSpc>
                <a:spcPct val="110000"/>
              </a:lnSpc>
              <a:spcBef>
                <a:spcPts val="252"/>
              </a:spcBef>
              <a:buFont typeface="Wingdings" pitchFamily="2" charset="2"/>
              <a:buNone/>
            </a:pPr>
            <a:r>
              <a:rPr lang="en-US" altLang="zh-CN" sz="2400" b="1" dirty="0" err="1" smtClean="0">
                <a:latin typeface="Times New Roman" pitchFamily="18" charset="0"/>
              </a:rPr>
              <a:t>pclose</a:t>
            </a:r>
            <a:r>
              <a:rPr lang="en-US" altLang="zh-CN" sz="2400" b="1" dirty="0" smtClean="0">
                <a:latin typeface="Times New Roman" pitchFamily="18" charset="0"/>
              </a:rPr>
              <a:t>(</a:t>
            </a:r>
            <a:r>
              <a:rPr lang="en-US" altLang="zh-CN" sz="2400" b="1" dirty="0" err="1" smtClean="0">
                <a:latin typeface="Times New Roman" pitchFamily="18" charset="0"/>
              </a:rPr>
              <a:t>write_fp</a:t>
            </a:r>
            <a:r>
              <a:rPr lang="en-US" altLang="zh-CN" sz="2400" b="1" dirty="0" smtClean="0">
                <a:latin typeface="Times New Roman" pitchFamily="18" charset="0"/>
              </a:rPr>
              <a:t>);</a:t>
            </a:r>
          </a:p>
          <a:p>
            <a:pPr lvl="1" indent="150813">
              <a:lnSpc>
                <a:spcPct val="110000"/>
              </a:lnSpc>
              <a:spcBef>
                <a:spcPts val="252"/>
              </a:spcBef>
              <a:buFont typeface="Wingdings" pitchFamily="2" charset="2"/>
              <a:buNone/>
            </a:pPr>
            <a:r>
              <a:rPr lang="en-US" altLang="zh-CN" sz="2400" b="1" dirty="0" smtClean="0">
                <a:latin typeface="Times New Roman" pitchFamily="18" charset="0"/>
              </a:rPr>
              <a:t>exit(EXIT_SUCCESS);</a:t>
            </a:r>
          </a:p>
          <a:p>
            <a:pPr lvl="1">
              <a:lnSpc>
                <a:spcPct val="80000"/>
              </a:lnSpc>
              <a:buFont typeface="Wingdings" pitchFamily="2" charset="2"/>
              <a:buNone/>
            </a:pPr>
            <a:r>
              <a:rPr lang="en-US" altLang="zh-CN" sz="2000" b="1" dirty="0" smtClean="0">
                <a:latin typeface="Times New Roman" pitchFamily="18" charset="0"/>
              </a:rPr>
              <a:t>       }</a:t>
            </a:r>
          </a:p>
          <a:p>
            <a:pPr lvl="1">
              <a:lnSpc>
                <a:spcPct val="80000"/>
              </a:lnSpc>
              <a:buNone/>
            </a:pPr>
            <a:r>
              <a:rPr lang="en-US" altLang="zh-CN" sz="2000" b="1" dirty="0" smtClean="0">
                <a:latin typeface="Times New Roman" pitchFamily="18" charset="0"/>
              </a:rPr>
              <a:t>exit(EXIT_FAILURE);                                                 </a:t>
            </a:r>
          </a:p>
          <a:p>
            <a:pPr marL="450850" lvl="1">
              <a:lnSpc>
                <a:spcPct val="80000"/>
              </a:lnSpc>
              <a:buNone/>
            </a:pPr>
            <a:r>
              <a:rPr lang="en-US" altLang="zh-CN" sz="2000" b="1" dirty="0" smtClean="0">
                <a:latin typeface="Times New Roman" pitchFamily="18" charset="0"/>
              </a:rPr>
              <a:t> }</a:t>
            </a:r>
          </a:p>
          <a:p>
            <a:pPr lvl="1">
              <a:lnSpc>
                <a:spcPct val="80000"/>
              </a:lnSpc>
              <a:buFont typeface="Wingdings" pitchFamily="2" charset="2"/>
              <a:buNone/>
            </a:pPr>
            <a:endParaRPr lang="en-US" altLang="zh-CN" sz="2000" b="1" dirty="0" smtClean="0">
              <a:latin typeface="Times New Roman" pitchFamily="18" charset="0"/>
            </a:endParaRPr>
          </a:p>
        </p:txBody>
      </p:sp>
      <p:cxnSp>
        <p:nvCxnSpPr>
          <p:cNvPr id="6" name="直接箭头连接符 5"/>
          <p:cNvCxnSpPr/>
          <p:nvPr/>
        </p:nvCxnSpPr>
        <p:spPr bwMode="auto">
          <a:xfrm>
            <a:off x="2509455" y="4329100"/>
            <a:ext cx="4320480" cy="216024"/>
          </a:xfrm>
          <a:prstGeom prst="straightConnector1">
            <a:avLst/>
          </a:prstGeom>
          <a:noFill/>
          <a:ln w="19050" cap="flat" cmpd="sng" algn="ctr">
            <a:solidFill>
              <a:schemeClr val="tx2"/>
            </a:solidFill>
            <a:prstDash val="sysDot"/>
            <a:round/>
            <a:headEnd type="none" w="med" len="med"/>
            <a:tailEnd type="arrow"/>
          </a:ln>
          <a:effectLst/>
        </p:spPr>
      </p:cxnSp>
      <p:cxnSp>
        <p:nvCxnSpPr>
          <p:cNvPr id="8" name="直接箭头连接符 7"/>
          <p:cNvCxnSpPr/>
          <p:nvPr/>
        </p:nvCxnSpPr>
        <p:spPr bwMode="auto">
          <a:xfrm>
            <a:off x="2483768" y="4797152"/>
            <a:ext cx="4320480" cy="0"/>
          </a:xfrm>
          <a:prstGeom prst="straightConnector1">
            <a:avLst/>
          </a:prstGeom>
          <a:noFill/>
          <a:ln w="19050" cap="flat" cmpd="sng" algn="ctr">
            <a:solidFill>
              <a:schemeClr val="tx2"/>
            </a:solidFill>
            <a:prstDash val="solid"/>
            <a:round/>
            <a:headEnd type="none" w="med" len="med"/>
            <a:tailEnd type="arrow"/>
          </a:ln>
          <a:effectLst/>
        </p:spPr>
      </p:cxnSp>
      <p:cxnSp>
        <p:nvCxnSpPr>
          <p:cNvPr id="11" name="直接箭头连接符 10"/>
          <p:cNvCxnSpPr/>
          <p:nvPr/>
        </p:nvCxnSpPr>
        <p:spPr bwMode="auto">
          <a:xfrm>
            <a:off x="2771800" y="980728"/>
            <a:ext cx="2105267" cy="2664296"/>
          </a:xfrm>
          <a:prstGeom prst="straightConnector1">
            <a:avLst/>
          </a:prstGeom>
          <a:noFill/>
          <a:ln w="19050" cap="flat" cmpd="sng" algn="ctr">
            <a:solidFill>
              <a:schemeClr val="tx2"/>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D5E28D4-4BEA-4B83-9A5F-D50DE5098BDA}" type="datetime8">
              <a:rPr kumimoji="0" lang="zh-CN" altLang="en-US" sz="1400" smtClean="0"/>
              <a:t>2022年3月16日12时44分</a:t>
            </a:fld>
            <a:endParaRPr kumimoji="0" lang="en-US" altLang="zh-CN" sz="1400" smtClean="0"/>
          </a:p>
        </p:txBody>
      </p:sp>
      <p:sp>
        <p:nvSpPr>
          <p:cNvPr id="205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5828" name="Rectangle 2"/>
          <p:cNvSpPr>
            <a:spLocks noGrp="1" noRot="1" noChangeArrowheads="1"/>
          </p:cNvSpPr>
          <p:nvPr>
            <p:ph type="title"/>
          </p:nvPr>
        </p:nvSpPr>
        <p:spPr>
          <a:xfrm>
            <a:off x="301625" y="228600"/>
            <a:ext cx="8540750" cy="392113"/>
          </a:xfrm>
        </p:spPr>
        <p:txBody>
          <a:bodyPr/>
          <a:lstStyle/>
          <a:p>
            <a:endParaRPr lang="zh-CN" altLang="zh-CN" sz="4000" smtClean="0"/>
          </a:p>
        </p:txBody>
      </p:sp>
      <p:sp>
        <p:nvSpPr>
          <p:cNvPr id="205829" name="Rectangle 3"/>
          <p:cNvSpPr>
            <a:spLocks noGrp="1" noRot="1" noChangeArrowheads="1"/>
          </p:cNvSpPr>
          <p:nvPr>
            <p:ph type="body" idx="1"/>
          </p:nvPr>
        </p:nvSpPr>
        <p:spPr>
          <a:xfrm>
            <a:off x="301625" y="765175"/>
            <a:ext cx="8540750" cy="5334000"/>
          </a:xfrm>
        </p:spPr>
        <p:txBody>
          <a:bodyPr/>
          <a:lstStyle/>
          <a:p>
            <a:pPr lvl="1">
              <a:buFont typeface="Wingdings" pitchFamily="2" charset="2"/>
              <a:buNone/>
            </a:pPr>
            <a:r>
              <a:rPr lang="en-US" altLang="zh-CN" sz="2400" dirty="0" smtClean="0">
                <a:latin typeface="Times New Roman" pitchFamily="18" charset="0"/>
              </a:rPr>
              <a:t>$ </a:t>
            </a:r>
            <a:r>
              <a:rPr lang="en-US" altLang="zh-CN" sz="2400" b="1" dirty="0" smtClean="0">
                <a:latin typeface="Times New Roman" pitchFamily="18" charset="0"/>
              </a:rPr>
              <a:t>./popen2</a:t>
            </a:r>
          </a:p>
          <a:p>
            <a:pPr lvl="1">
              <a:buFont typeface="Wingdings" pitchFamily="2" charset="2"/>
              <a:buNone/>
            </a:pPr>
            <a:r>
              <a:rPr lang="en-US" altLang="zh-CN" sz="2400" dirty="0" smtClean="0">
                <a:latin typeface="Times New Roman" pitchFamily="18" charset="0"/>
              </a:rPr>
              <a:t>0000000 O n c e u p o n a t </a:t>
            </a:r>
            <a:r>
              <a:rPr lang="en-US" altLang="zh-CN" sz="2400" dirty="0" err="1" smtClean="0">
                <a:latin typeface="Times New Roman" pitchFamily="18" charset="0"/>
              </a:rPr>
              <a:t>i</a:t>
            </a:r>
            <a:r>
              <a:rPr lang="en-US" altLang="zh-CN" sz="2400" dirty="0" smtClean="0">
                <a:latin typeface="Times New Roman" pitchFamily="18" charset="0"/>
              </a:rPr>
              <a:t> m e</a:t>
            </a:r>
          </a:p>
          <a:p>
            <a:pPr lvl="1">
              <a:buFont typeface="Wingdings" pitchFamily="2" charset="2"/>
              <a:buNone/>
            </a:pPr>
            <a:r>
              <a:rPr lang="en-US" altLang="zh-CN" sz="2400" dirty="0" smtClean="0">
                <a:latin typeface="Times New Roman" pitchFamily="18" charset="0"/>
              </a:rPr>
              <a:t>0000020 , t h e r e w a s . . . \n</a:t>
            </a:r>
          </a:p>
          <a:p>
            <a:pPr lvl="1">
              <a:buFont typeface="Wingdings" pitchFamily="2" charset="2"/>
              <a:buNone/>
            </a:pPr>
            <a:r>
              <a:rPr lang="en-US" altLang="zh-CN" sz="2400" dirty="0" smtClean="0">
                <a:latin typeface="Times New Roman" pitchFamily="18" charset="0"/>
              </a:rPr>
              <a:t>0000037</a:t>
            </a:r>
          </a:p>
          <a:p>
            <a:r>
              <a:rPr lang="en-US" altLang="zh-CN" sz="2400" dirty="0" err="1" smtClean="0">
                <a:latin typeface="宋体" pitchFamily="2" charset="-122"/>
              </a:rPr>
              <a:t>sprintf</a:t>
            </a:r>
            <a:r>
              <a:rPr lang="en-US" altLang="zh-CN" sz="2400" dirty="0" smtClean="0">
                <a:latin typeface="宋体" pitchFamily="2" charset="-122"/>
              </a:rPr>
              <a:t>( ): </a:t>
            </a:r>
            <a:r>
              <a:rPr lang="zh-CN" altLang="en-US" sz="2400" dirty="0" smtClean="0">
                <a:latin typeface="宋体" pitchFamily="2" charset="-122"/>
              </a:rPr>
              <a:t>将字符串“</a:t>
            </a:r>
            <a:r>
              <a:rPr lang="en-US" altLang="zh-CN" sz="2400" dirty="0" smtClean="0">
                <a:latin typeface="宋体" pitchFamily="2" charset="-122"/>
              </a:rPr>
              <a:t>once upon…”</a:t>
            </a:r>
            <a:r>
              <a:rPr lang="zh-CN" altLang="en-US" sz="2400" dirty="0" smtClean="0">
                <a:latin typeface="宋体" pitchFamily="2" charset="-122"/>
              </a:rPr>
              <a:t>的值写入</a:t>
            </a:r>
            <a:r>
              <a:rPr lang="en-US" altLang="zh-CN" sz="2400" dirty="0" smtClean="0">
                <a:latin typeface="宋体" pitchFamily="2" charset="-122"/>
              </a:rPr>
              <a:t>buffer</a:t>
            </a:r>
            <a:r>
              <a:rPr lang="zh-CN" altLang="en-US" sz="2400" dirty="0" smtClean="0">
                <a:latin typeface="宋体" pitchFamily="2" charset="-122"/>
              </a:rPr>
              <a:t>中</a:t>
            </a:r>
          </a:p>
          <a:p>
            <a:r>
              <a:rPr lang="en-US" altLang="zh-CN" sz="2400" dirty="0" smtClean="0">
                <a:latin typeface="宋体" pitchFamily="2" charset="-122"/>
              </a:rPr>
              <a:t>od</a:t>
            </a:r>
            <a:r>
              <a:rPr lang="zh-CN" altLang="en-US" sz="2400" dirty="0" smtClean="0">
                <a:latin typeface="宋体" pitchFamily="2" charset="-122"/>
              </a:rPr>
              <a:t>指令会读取所给予的文件的内容，并将其内容以八进制字码呈现出来</a:t>
            </a:r>
            <a:r>
              <a:rPr lang="zh-CN" altLang="en-US" dirty="0" smtClean="0"/>
              <a:t> </a:t>
            </a:r>
            <a:endParaRPr lang="zh-CN" altLang="en-US" sz="2400" dirty="0" smtClean="0">
              <a:latin typeface="Times New Roman" pitchFamily="18" charset="0"/>
            </a:endParaRPr>
          </a:p>
          <a:p>
            <a:endParaRPr lang="en-US" altLang="zh-CN" dirty="0" smtClean="0"/>
          </a:p>
        </p:txBody>
      </p:sp>
      <p:sp>
        <p:nvSpPr>
          <p:cNvPr id="205830" name="Rectangle 4"/>
          <p:cNvSpPr>
            <a:spLocks noRot="1" noChangeArrowheads="1"/>
          </p:cNvSpPr>
          <p:nvPr/>
        </p:nvSpPr>
        <p:spPr bwMode="auto">
          <a:xfrm>
            <a:off x="250825" y="3933825"/>
            <a:ext cx="86137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kumimoji="0" lang="en-US" altLang="zh-CN" sz="2800" b="1">
                <a:solidFill>
                  <a:schemeClr val="tx2"/>
                </a:solidFill>
              </a:rPr>
              <a:t>  </a:t>
            </a:r>
            <a:r>
              <a:rPr kumimoji="0" lang="zh-CN" altLang="en-US" sz="2800" b="1">
                <a:solidFill>
                  <a:schemeClr val="tx2"/>
                </a:solidFill>
              </a:rPr>
              <a:t>问题：</a:t>
            </a:r>
            <a:r>
              <a:rPr kumimoji="0" lang="zh-CN" altLang="en-US">
                <a:solidFill>
                  <a:schemeClr val="tx2"/>
                </a:solidFill>
                <a:latin typeface="宋体" pitchFamily="2" charset="-122"/>
              </a:rPr>
              <a:t>如何实现传递更多的数据？</a:t>
            </a:r>
            <a:br>
              <a:rPr kumimoji="0" lang="zh-CN" altLang="en-US">
                <a:solidFill>
                  <a:schemeClr val="tx2"/>
                </a:solidFill>
                <a:latin typeface="宋体" pitchFamily="2" charset="-122"/>
              </a:rPr>
            </a:br>
            <a:r>
              <a:rPr kumimoji="0" lang="zh-CN" altLang="en-US">
                <a:solidFill>
                  <a:schemeClr val="tx2"/>
                </a:solidFill>
                <a:latin typeface="宋体" pitchFamily="2" charset="-122"/>
              </a:rPr>
              <a:t>  通过多次使用</a:t>
            </a:r>
            <a:r>
              <a:rPr kumimoji="0" lang="en-US" altLang="zh-CN">
                <a:solidFill>
                  <a:schemeClr val="tx2"/>
                </a:solidFill>
                <a:latin typeface="宋体" pitchFamily="2" charset="-122"/>
              </a:rPr>
              <a:t>fread( )</a:t>
            </a:r>
            <a:r>
              <a:rPr kumimoji="0" lang="zh-CN" altLang="en-US">
                <a:solidFill>
                  <a:schemeClr val="tx2"/>
                </a:solidFill>
                <a:latin typeface="宋体" pitchFamily="2" charset="-122"/>
              </a:rPr>
              <a:t>与</a:t>
            </a:r>
            <a:r>
              <a:rPr kumimoji="0" lang="en-US" altLang="zh-CN">
                <a:solidFill>
                  <a:schemeClr val="tx2"/>
                </a:solidFill>
                <a:latin typeface="宋体" pitchFamily="2" charset="-122"/>
              </a:rPr>
              <a:t>fwrite( )</a:t>
            </a:r>
            <a:r>
              <a:rPr kumimoji="0" lang="zh-CN" altLang="en-US">
                <a:solidFill>
                  <a:schemeClr val="tx2"/>
                </a:solidFill>
                <a:latin typeface="宋体" pitchFamily="2" charset="-122"/>
              </a:rPr>
              <a:t>，程序如下：</a:t>
            </a:r>
            <a:br>
              <a:rPr kumimoji="0" lang="zh-CN" altLang="en-US">
                <a:solidFill>
                  <a:schemeClr val="tx2"/>
                </a:solidFill>
                <a:latin typeface="宋体" pitchFamily="2" charset="-122"/>
              </a:rPr>
            </a:br>
            <a:endParaRPr kumimoji="0" lang="zh-CN" altLang="en-US" sz="3200" b="1">
              <a:solidFill>
                <a:schemeClr val="tx2"/>
              </a:solidFill>
            </a:endParaRPr>
          </a:p>
        </p:txBody>
      </p:sp>
      <p:sp>
        <p:nvSpPr>
          <p:cNvPr id="2" name="矩形 1"/>
          <p:cNvSpPr/>
          <p:nvPr/>
        </p:nvSpPr>
        <p:spPr>
          <a:xfrm>
            <a:off x="3707904" y="5130544"/>
            <a:ext cx="4448654" cy="486287"/>
          </a:xfrm>
          <a:prstGeom prst="rect">
            <a:avLst/>
          </a:prstGeom>
        </p:spPr>
        <p:txBody>
          <a:bodyPr wrap="none">
            <a:spAutoFit/>
          </a:bodyPr>
          <a:lstStyle/>
          <a:p>
            <a:pPr lvl="1">
              <a:lnSpc>
                <a:spcPct val="80000"/>
              </a:lnSpc>
              <a:buNone/>
            </a:pPr>
            <a:r>
              <a:rPr lang="en-US" altLang="zh-CN" sz="3200" b="1" dirty="0"/>
              <a:t>--</a:t>
            </a:r>
            <a:r>
              <a:rPr lang="zh-CN" altLang="en-US" sz="3200" dirty="0" smtClean="0"/>
              <a:t>转      </a:t>
            </a:r>
            <a:r>
              <a:rPr lang="en-US" altLang="zh-CN" sz="3200" dirty="0" smtClean="0">
                <a:solidFill>
                  <a:schemeClr val="tx2"/>
                </a:solidFill>
                <a:hlinkClick r:id="rId2" action="ppaction://hlinksldjump"/>
              </a:rPr>
              <a:t>4</a:t>
            </a:r>
            <a:r>
              <a:rPr lang="en-US" altLang="zh-CN" sz="3200" dirty="0">
                <a:solidFill>
                  <a:schemeClr val="tx2"/>
                </a:solidFill>
                <a:hlinkClick r:id="rId2" action="ppaction://hlinksldjump"/>
              </a:rPr>
              <a:t>. pipe( )</a:t>
            </a:r>
            <a:r>
              <a:rPr lang="zh-CN" altLang="en-US" sz="3200" dirty="0">
                <a:solidFill>
                  <a:schemeClr val="tx2"/>
                </a:solidFill>
                <a:hlinkClick r:id="rId2" action="ppaction://hlinksldjump"/>
              </a:rPr>
              <a:t>调用</a:t>
            </a:r>
            <a:endParaRPr lang="en-US" altLang="zh-CN" sz="3200" b="1" dirty="0">
              <a:solidFill>
                <a:schemeClr val="tx2"/>
              </a:solidFill>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BC1B5A5-3C78-4DF2-A9BF-8921655FD116}" type="datetime8">
              <a:rPr kumimoji="0" lang="zh-CN" altLang="en-US" sz="1400" smtClean="0"/>
              <a:t>2022年3月16日12时44分</a:t>
            </a:fld>
            <a:endParaRPr kumimoji="0" lang="en-US" altLang="zh-CN" sz="1400" smtClean="0"/>
          </a:p>
        </p:txBody>
      </p:sp>
      <p:sp>
        <p:nvSpPr>
          <p:cNvPr id="206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6852" name="Rectangle 2"/>
          <p:cNvSpPr>
            <a:spLocks noGrp="1" noRot="1" noChangeArrowheads="1"/>
          </p:cNvSpPr>
          <p:nvPr>
            <p:ph type="title"/>
          </p:nvPr>
        </p:nvSpPr>
        <p:spPr>
          <a:xfrm>
            <a:off x="323850" y="188913"/>
            <a:ext cx="8540750" cy="287337"/>
          </a:xfrm>
        </p:spPr>
        <p:txBody>
          <a:bodyPr/>
          <a:lstStyle/>
          <a:p>
            <a:r>
              <a:rPr lang="zh-CN" altLang="en-US" sz="2800" b="1" smtClean="0"/>
              <a:t>传递更多的数据</a:t>
            </a:r>
            <a:r>
              <a:rPr lang="en-US" altLang="zh-CN" sz="2800" b="1" smtClean="0"/>
              <a:t>—</a:t>
            </a:r>
            <a:r>
              <a:rPr lang="zh-CN" altLang="en-US" sz="2800" b="1" smtClean="0"/>
              <a:t>对管道多次读取</a:t>
            </a:r>
          </a:p>
        </p:txBody>
      </p:sp>
      <p:sp>
        <p:nvSpPr>
          <p:cNvPr id="206853" name="Rectangle 3"/>
          <p:cNvSpPr>
            <a:spLocks noGrp="1" noRot="1" noChangeArrowheads="1"/>
          </p:cNvSpPr>
          <p:nvPr>
            <p:ph type="body" idx="1"/>
          </p:nvPr>
        </p:nvSpPr>
        <p:spPr>
          <a:xfrm>
            <a:off x="251520" y="620688"/>
            <a:ext cx="8540750" cy="6048672"/>
          </a:xfrm>
        </p:spPr>
        <p:txBody>
          <a:bodyPr/>
          <a:lstStyle/>
          <a:p>
            <a:pPr lvl="1">
              <a:lnSpc>
                <a:spcPct val="80000"/>
              </a:lnSpc>
              <a:buFont typeface="Wingdings" pitchFamily="2" charset="2"/>
              <a:buNone/>
            </a:pPr>
            <a:r>
              <a:rPr lang="en-US" altLang="zh-CN" sz="1800" b="1" dirty="0" smtClean="0"/>
              <a:t>#include &lt;</a:t>
            </a:r>
            <a:r>
              <a:rPr lang="en-US" altLang="zh-CN" sz="1800" b="1" dirty="0" err="1" smtClean="0"/>
              <a:t>unistd.h</a:t>
            </a:r>
            <a:r>
              <a:rPr lang="en-US" altLang="zh-CN" sz="1800" b="1" dirty="0" smtClean="0"/>
              <a:t>&gt;   #include &lt;</a:t>
            </a:r>
            <a:r>
              <a:rPr lang="en-US" altLang="zh-CN" sz="1800" b="1" dirty="0" err="1" smtClean="0"/>
              <a:t>stdlib.h</a:t>
            </a:r>
            <a:r>
              <a:rPr lang="en-US" altLang="zh-CN" sz="1800" b="1" dirty="0" smtClean="0"/>
              <a:t>&gt;     </a:t>
            </a:r>
          </a:p>
          <a:p>
            <a:pPr lvl="1">
              <a:lnSpc>
                <a:spcPct val="80000"/>
              </a:lnSpc>
              <a:buFont typeface="Wingdings" pitchFamily="2" charset="2"/>
              <a:buNone/>
            </a:pPr>
            <a:r>
              <a:rPr lang="en-US" altLang="zh-CN" sz="1800" b="1" dirty="0" smtClean="0"/>
              <a:t>#include &lt;</a:t>
            </a:r>
            <a:r>
              <a:rPr lang="en-US" altLang="zh-CN" sz="1800" b="1" dirty="0" err="1" smtClean="0"/>
              <a:t>stdio.h</a:t>
            </a:r>
            <a:r>
              <a:rPr lang="en-US" altLang="zh-CN" sz="1800" b="1" dirty="0" smtClean="0"/>
              <a:t>&gt;   #include &lt;</a:t>
            </a:r>
            <a:r>
              <a:rPr lang="en-US" altLang="zh-CN" sz="1800" b="1" dirty="0" err="1" smtClean="0"/>
              <a:t>string.h</a:t>
            </a:r>
            <a:r>
              <a:rPr lang="en-US" altLang="zh-CN" sz="1800" b="1" dirty="0" smtClean="0"/>
              <a:t>&gt;</a:t>
            </a:r>
          </a:p>
          <a:p>
            <a:pPr lvl="1">
              <a:lnSpc>
                <a:spcPct val="80000"/>
              </a:lnSpc>
              <a:buFont typeface="Wingdings" pitchFamily="2" charset="2"/>
              <a:buNone/>
            </a:pPr>
            <a:r>
              <a:rPr lang="en-US" altLang="zh-CN" sz="1800" b="1" dirty="0" err="1" smtClean="0"/>
              <a:t>int</a:t>
            </a:r>
            <a:r>
              <a:rPr lang="en-US" altLang="zh-CN" sz="1800" b="1" dirty="0" smtClean="0"/>
              <a:t> main(){</a:t>
            </a:r>
          </a:p>
          <a:p>
            <a:pPr lvl="1">
              <a:lnSpc>
                <a:spcPct val="80000"/>
              </a:lnSpc>
              <a:buFont typeface="Wingdings" pitchFamily="2" charset="2"/>
              <a:buNone/>
            </a:pPr>
            <a:r>
              <a:rPr lang="en-US" altLang="zh-CN" sz="1800" b="1" dirty="0" smtClean="0"/>
              <a:t>FILE *</a:t>
            </a:r>
            <a:r>
              <a:rPr lang="en-US" altLang="zh-CN" sz="1800" b="1" dirty="0" err="1" smtClean="0"/>
              <a:t>read_fp</a:t>
            </a:r>
            <a:r>
              <a:rPr lang="en-US" altLang="zh-CN" sz="1800" b="1" dirty="0" smtClean="0"/>
              <a:t>;</a:t>
            </a:r>
          </a:p>
          <a:p>
            <a:pPr lvl="1">
              <a:lnSpc>
                <a:spcPct val="80000"/>
              </a:lnSpc>
              <a:buFont typeface="Wingdings" pitchFamily="2" charset="2"/>
              <a:buNone/>
            </a:pPr>
            <a:r>
              <a:rPr lang="en-US" altLang="zh-CN" sz="1800" b="1" dirty="0" smtClean="0"/>
              <a:t>char buffer[BUFSIZ + 1];</a:t>
            </a:r>
          </a:p>
          <a:p>
            <a:pPr lvl="1">
              <a:lnSpc>
                <a:spcPct val="80000"/>
              </a:lnSpc>
              <a:buFont typeface="Wingdings" pitchFamily="2" charset="2"/>
              <a:buNone/>
            </a:pPr>
            <a:r>
              <a:rPr lang="en-US" altLang="zh-CN" sz="1800" b="1" dirty="0" err="1" smtClean="0"/>
              <a:t>int</a:t>
            </a:r>
            <a:r>
              <a:rPr lang="en-US" altLang="zh-CN" sz="1800" b="1" dirty="0" smtClean="0"/>
              <a:t> </a:t>
            </a:r>
            <a:r>
              <a:rPr lang="en-US" altLang="zh-CN" sz="1800" b="1" dirty="0" err="1" smtClean="0"/>
              <a:t>chars_read</a:t>
            </a:r>
            <a:r>
              <a:rPr lang="en-US" altLang="zh-CN" sz="1800" b="1" dirty="0" smtClean="0"/>
              <a:t>;</a:t>
            </a:r>
          </a:p>
          <a:p>
            <a:pPr lvl="1">
              <a:lnSpc>
                <a:spcPct val="80000"/>
              </a:lnSpc>
              <a:buFont typeface="Wingdings" pitchFamily="2" charset="2"/>
              <a:buNone/>
            </a:pPr>
            <a:r>
              <a:rPr lang="en-US" altLang="zh-CN" sz="1800" b="1" dirty="0" err="1" smtClean="0"/>
              <a:t>memset</a:t>
            </a:r>
            <a:r>
              <a:rPr lang="en-US" altLang="zh-CN" sz="1800" b="1" dirty="0" smtClean="0"/>
              <a:t>(buffer, ‘\0’, </a:t>
            </a:r>
            <a:r>
              <a:rPr lang="en-US" altLang="zh-CN" sz="1800" b="1" dirty="0" err="1" smtClean="0"/>
              <a:t>sizeof</a:t>
            </a:r>
            <a:r>
              <a:rPr lang="en-US" altLang="zh-CN" sz="1800" b="1" dirty="0" smtClean="0"/>
              <a:t>(buffer));</a:t>
            </a:r>
          </a:p>
          <a:p>
            <a:pPr lvl="1">
              <a:lnSpc>
                <a:spcPct val="90000"/>
              </a:lnSpc>
              <a:buFont typeface="Wingdings" pitchFamily="2" charset="2"/>
              <a:buNone/>
            </a:pPr>
            <a:r>
              <a:rPr lang="en-US" altLang="zh-CN" sz="2000" b="1" dirty="0" err="1" smtClean="0"/>
              <a:t>read_fp</a:t>
            </a:r>
            <a:r>
              <a:rPr lang="en-US" altLang="zh-CN" sz="2000" b="1" dirty="0" smtClean="0"/>
              <a:t> = </a:t>
            </a:r>
            <a:r>
              <a:rPr lang="en-US" altLang="zh-CN" sz="2000" b="1" dirty="0" err="1" smtClean="0"/>
              <a:t>popen</a:t>
            </a:r>
            <a:r>
              <a:rPr lang="en-US" altLang="zh-CN" sz="2000" b="1" dirty="0" smtClean="0"/>
              <a:t>(“</a:t>
            </a:r>
            <a:r>
              <a:rPr lang="en-US" altLang="zh-CN" sz="2000" b="1" dirty="0" err="1" smtClean="0"/>
              <a:t>ps</a:t>
            </a:r>
            <a:r>
              <a:rPr lang="en-US" altLang="zh-CN" sz="2000" b="1" dirty="0" smtClean="0"/>
              <a:t> -ax”, “r”);</a:t>
            </a:r>
          </a:p>
          <a:p>
            <a:pPr lvl="1">
              <a:lnSpc>
                <a:spcPct val="90000"/>
              </a:lnSpc>
              <a:buFont typeface="Wingdings" pitchFamily="2" charset="2"/>
              <a:buNone/>
            </a:pPr>
            <a:r>
              <a:rPr lang="en-US" altLang="zh-CN" sz="2000" b="1" dirty="0" smtClean="0">
                <a:solidFill>
                  <a:schemeClr val="tx2"/>
                </a:solidFill>
              </a:rPr>
              <a:t>if (</a:t>
            </a:r>
            <a:r>
              <a:rPr lang="en-US" altLang="zh-CN" sz="2000" b="1" dirty="0" err="1" smtClean="0">
                <a:solidFill>
                  <a:schemeClr val="tx2"/>
                </a:solidFill>
              </a:rPr>
              <a:t>read_fp</a:t>
            </a:r>
            <a:r>
              <a:rPr lang="en-US" altLang="zh-CN" sz="2000" b="1" dirty="0" smtClean="0">
                <a:solidFill>
                  <a:schemeClr val="tx2"/>
                </a:solidFill>
              </a:rPr>
              <a:t> != NULL)</a:t>
            </a:r>
            <a:r>
              <a:rPr lang="en-US" altLang="zh-CN" sz="2000" b="1" dirty="0" smtClean="0"/>
              <a:t> {</a:t>
            </a:r>
          </a:p>
          <a:p>
            <a:pPr lvl="1">
              <a:lnSpc>
                <a:spcPct val="90000"/>
              </a:lnSpc>
              <a:buFont typeface="Wingdings" pitchFamily="2" charset="2"/>
              <a:buNone/>
            </a:pPr>
            <a:r>
              <a:rPr lang="en-US" altLang="zh-CN" sz="2000" b="1" dirty="0" err="1" smtClean="0"/>
              <a:t>chars_read</a:t>
            </a:r>
            <a:r>
              <a:rPr lang="en-US" altLang="zh-CN" sz="2000" b="1" dirty="0" smtClean="0"/>
              <a:t> = </a:t>
            </a:r>
            <a:r>
              <a:rPr lang="en-US" altLang="zh-CN" sz="2000" b="1" dirty="0" err="1" smtClean="0"/>
              <a:t>fread</a:t>
            </a:r>
            <a:r>
              <a:rPr lang="en-US" altLang="zh-CN" sz="2000" b="1" dirty="0" smtClean="0"/>
              <a:t>(buffer, </a:t>
            </a:r>
            <a:r>
              <a:rPr lang="en-US" altLang="zh-CN" sz="2000" b="1" dirty="0" err="1" smtClean="0"/>
              <a:t>sizeof</a:t>
            </a:r>
            <a:r>
              <a:rPr lang="en-US" altLang="zh-CN" sz="2000" b="1" dirty="0" smtClean="0"/>
              <a:t>(char), BUFSIZ, </a:t>
            </a:r>
            <a:r>
              <a:rPr lang="en-US" altLang="zh-CN" sz="2000" b="1" dirty="0" err="1" smtClean="0"/>
              <a:t>read_fp</a:t>
            </a:r>
            <a:r>
              <a:rPr lang="en-US" altLang="zh-CN" sz="2000" b="1" dirty="0" smtClean="0"/>
              <a:t>);</a:t>
            </a:r>
          </a:p>
          <a:p>
            <a:pPr lvl="1">
              <a:lnSpc>
                <a:spcPct val="90000"/>
              </a:lnSpc>
              <a:buFont typeface="Wingdings" pitchFamily="2" charset="2"/>
              <a:buNone/>
            </a:pPr>
            <a:r>
              <a:rPr lang="en-US" altLang="zh-CN" sz="2000" b="1" dirty="0" smtClean="0"/>
              <a:t>while (</a:t>
            </a:r>
            <a:r>
              <a:rPr lang="en-US" altLang="zh-CN" sz="2000" b="1" dirty="0" err="1" smtClean="0"/>
              <a:t>chars_read</a:t>
            </a:r>
            <a:r>
              <a:rPr lang="en-US" altLang="zh-CN" sz="2000" b="1" dirty="0" smtClean="0"/>
              <a:t> &gt; 0) {</a:t>
            </a:r>
          </a:p>
          <a:p>
            <a:pPr lvl="1">
              <a:lnSpc>
                <a:spcPct val="90000"/>
              </a:lnSpc>
              <a:buFont typeface="Wingdings" pitchFamily="2" charset="2"/>
              <a:buNone/>
            </a:pPr>
            <a:r>
              <a:rPr lang="en-US" altLang="zh-CN" sz="2000" b="1" dirty="0" smtClean="0"/>
              <a:t>buffer[</a:t>
            </a:r>
            <a:r>
              <a:rPr lang="en-US" altLang="zh-CN" sz="2000" b="1" dirty="0" err="1" smtClean="0"/>
              <a:t>chars_read</a:t>
            </a:r>
            <a:r>
              <a:rPr lang="en-US" altLang="zh-CN" sz="2000" b="1" dirty="0" smtClean="0"/>
              <a:t> – 1] = ‘\0’;</a:t>
            </a:r>
          </a:p>
          <a:p>
            <a:pPr lvl="1">
              <a:lnSpc>
                <a:spcPct val="90000"/>
              </a:lnSpc>
              <a:buFont typeface="Wingdings" pitchFamily="2" charset="2"/>
              <a:buNone/>
            </a:pPr>
            <a:r>
              <a:rPr lang="en-US" altLang="zh-CN" sz="2000" b="1" dirty="0" err="1" smtClean="0"/>
              <a:t>printf</a:t>
            </a:r>
            <a:r>
              <a:rPr lang="en-US" altLang="zh-CN" sz="2000" b="1" dirty="0" smtClean="0"/>
              <a:t>(“Reading:-\n %s\n”, buffer);</a:t>
            </a:r>
          </a:p>
          <a:p>
            <a:pPr lvl="1">
              <a:lnSpc>
                <a:spcPct val="90000"/>
              </a:lnSpc>
              <a:buFont typeface="Wingdings" pitchFamily="2" charset="2"/>
              <a:buNone/>
            </a:pPr>
            <a:r>
              <a:rPr lang="en-US" altLang="zh-CN" sz="2000" b="1" dirty="0" err="1" smtClean="0"/>
              <a:t>chars_read</a:t>
            </a:r>
            <a:r>
              <a:rPr lang="en-US" altLang="zh-CN" sz="2000" b="1" dirty="0" smtClean="0"/>
              <a:t> = </a:t>
            </a:r>
            <a:r>
              <a:rPr lang="en-US" altLang="zh-CN" sz="2000" b="1" dirty="0" err="1" smtClean="0"/>
              <a:t>fread</a:t>
            </a:r>
            <a:r>
              <a:rPr lang="en-US" altLang="zh-CN" sz="2000" b="1" dirty="0" smtClean="0"/>
              <a:t>(buffer, </a:t>
            </a:r>
            <a:r>
              <a:rPr lang="en-US" altLang="zh-CN" sz="2000" b="1" dirty="0" err="1" smtClean="0"/>
              <a:t>sizeof</a:t>
            </a:r>
            <a:r>
              <a:rPr lang="en-US" altLang="zh-CN" sz="2000" b="1" dirty="0" smtClean="0"/>
              <a:t>(char), BUFSIZ, </a:t>
            </a:r>
            <a:r>
              <a:rPr lang="en-US" altLang="zh-CN" sz="2000" b="1" dirty="0" err="1" smtClean="0"/>
              <a:t>read_fp</a:t>
            </a:r>
            <a:r>
              <a:rPr lang="en-US" altLang="zh-CN" sz="2000" b="1" dirty="0" smtClean="0"/>
              <a:t>);</a:t>
            </a:r>
          </a:p>
          <a:p>
            <a:pPr lvl="1">
              <a:lnSpc>
                <a:spcPct val="90000"/>
              </a:lnSpc>
              <a:buFont typeface="Wingdings" pitchFamily="2" charset="2"/>
              <a:buNone/>
            </a:pPr>
            <a:r>
              <a:rPr lang="en-US" altLang="zh-CN" sz="2000" b="1" dirty="0" smtClean="0"/>
              <a:t>}</a:t>
            </a:r>
          </a:p>
          <a:p>
            <a:pPr lvl="1">
              <a:lnSpc>
                <a:spcPct val="80000"/>
              </a:lnSpc>
              <a:buFont typeface="Wingdings" pitchFamily="2" charset="2"/>
              <a:buNone/>
            </a:pPr>
            <a:r>
              <a:rPr lang="en-US" altLang="zh-CN" sz="1800" b="1" dirty="0" err="1" smtClean="0"/>
              <a:t>pclose</a:t>
            </a:r>
            <a:r>
              <a:rPr lang="en-US" altLang="zh-CN" sz="1800" b="1" dirty="0" smtClean="0"/>
              <a:t>(</a:t>
            </a:r>
            <a:r>
              <a:rPr lang="en-US" altLang="zh-CN" sz="1800" b="1" dirty="0" err="1" smtClean="0"/>
              <a:t>read_fp</a:t>
            </a:r>
            <a:r>
              <a:rPr lang="en-US" altLang="zh-CN" sz="1800" b="1" dirty="0" smtClean="0"/>
              <a:t>);</a:t>
            </a:r>
          </a:p>
          <a:p>
            <a:pPr lvl="1">
              <a:lnSpc>
                <a:spcPct val="80000"/>
              </a:lnSpc>
              <a:buFont typeface="Wingdings" pitchFamily="2" charset="2"/>
              <a:buNone/>
            </a:pPr>
            <a:r>
              <a:rPr lang="en-US" altLang="zh-CN" sz="1800" b="1" dirty="0" smtClean="0"/>
              <a:t>exit(EXIT_SUCCESS);</a:t>
            </a:r>
          </a:p>
          <a:p>
            <a:pPr lvl="1">
              <a:lnSpc>
                <a:spcPct val="80000"/>
              </a:lnSpc>
              <a:buFont typeface="Wingdings" pitchFamily="2" charset="2"/>
              <a:buNone/>
            </a:pPr>
            <a:r>
              <a:rPr lang="en-US" altLang="zh-CN" sz="1800" b="1" dirty="0" smtClean="0"/>
              <a:t>}</a:t>
            </a:r>
          </a:p>
          <a:p>
            <a:pPr lvl="1">
              <a:lnSpc>
                <a:spcPct val="80000"/>
              </a:lnSpc>
              <a:buFont typeface="Wingdings" pitchFamily="2" charset="2"/>
              <a:buNone/>
            </a:pPr>
            <a:r>
              <a:rPr lang="en-US" altLang="zh-CN" sz="1800" b="1" dirty="0" smtClean="0"/>
              <a:t>exit(EXIT_FAILURE);</a:t>
            </a:r>
          </a:p>
          <a:p>
            <a:pPr lvl="1">
              <a:lnSpc>
                <a:spcPct val="80000"/>
              </a:lnSpc>
              <a:buFont typeface="Wingdings" pitchFamily="2" charset="2"/>
              <a:buNone/>
            </a:pPr>
            <a:r>
              <a:rPr lang="en-US" altLang="zh-CN" sz="1800" b="1" dirty="0" smtClean="0"/>
              <a:t>}</a:t>
            </a:r>
          </a:p>
        </p:txBody>
      </p:sp>
    </p:spTree>
  </p:cSld>
  <p:clrMapOvr>
    <a:masterClrMapping/>
  </p:clrMapOvr>
  <p:transition>
    <p:pull dir="rd"/>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0E0A46D-3ABE-4879-99EE-F7D685C9EA36}" type="datetime8">
              <a:rPr kumimoji="0" lang="zh-CN" altLang="en-US" sz="1400" smtClean="0"/>
              <a:t>2022年3月16日12时44分</a:t>
            </a:fld>
            <a:endParaRPr kumimoji="0" lang="en-US" altLang="zh-CN" sz="1400" smtClean="0"/>
          </a:p>
        </p:txBody>
      </p:sp>
      <p:sp>
        <p:nvSpPr>
          <p:cNvPr id="2078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7876" name="Rectangle 2"/>
          <p:cNvSpPr>
            <a:spLocks noGrp="1" noRot="1" noChangeArrowheads="1"/>
          </p:cNvSpPr>
          <p:nvPr>
            <p:ph type="title"/>
          </p:nvPr>
        </p:nvSpPr>
        <p:spPr>
          <a:xfrm>
            <a:off x="301625" y="228600"/>
            <a:ext cx="8540750" cy="247650"/>
          </a:xfrm>
        </p:spPr>
        <p:txBody>
          <a:bodyPr/>
          <a:lstStyle/>
          <a:p>
            <a:endParaRPr lang="zh-CN" altLang="zh-CN" sz="4000" smtClean="0"/>
          </a:p>
        </p:txBody>
      </p:sp>
      <p:sp>
        <p:nvSpPr>
          <p:cNvPr id="207877" name="Rectangle 3"/>
          <p:cNvSpPr>
            <a:spLocks noGrp="1" noRot="1" noChangeArrowheads="1"/>
          </p:cNvSpPr>
          <p:nvPr>
            <p:ph type="body" idx="1"/>
          </p:nvPr>
        </p:nvSpPr>
        <p:spPr>
          <a:xfrm>
            <a:off x="301625" y="620713"/>
            <a:ext cx="8540750" cy="5478462"/>
          </a:xfrm>
        </p:spPr>
        <p:txBody>
          <a:bodyPr/>
          <a:lstStyle/>
          <a:p>
            <a:pPr lvl="1">
              <a:lnSpc>
                <a:spcPct val="80000"/>
              </a:lnSpc>
              <a:buFont typeface="Wingdings" pitchFamily="2" charset="2"/>
              <a:buNone/>
            </a:pPr>
            <a:r>
              <a:rPr lang="en-US" altLang="zh-CN" sz="2400" smtClean="0"/>
              <a:t>$ </a:t>
            </a:r>
            <a:r>
              <a:rPr lang="en-US" altLang="zh-CN" sz="2400" b="1" smtClean="0"/>
              <a:t>./popen3</a:t>
            </a:r>
          </a:p>
          <a:p>
            <a:pPr lvl="1">
              <a:lnSpc>
                <a:spcPct val="80000"/>
              </a:lnSpc>
              <a:buFont typeface="Wingdings" pitchFamily="2" charset="2"/>
              <a:buNone/>
            </a:pPr>
            <a:r>
              <a:rPr lang="en-US" altLang="zh-CN" sz="2400" smtClean="0"/>
              <a:t>Reading:-</a:t>
            </a:r>
          </a:p>
          <a:p>
            <a:pPr lvl="1">
              <a:lnSpc>
                <a:spcPct val="80000"/>
              </a:lnSpc>
              <a:buFont typeface="Wingdings" pitchFamily="2" charset="2"/>
              <a:buNone/>
            </a:pPr>
            <a:r>
              <a:rPr lang="en-US" altLang="zh-CN" sz="2400" smtClean="0"/>
              <a:t>PID TTY STAT TIME COMMAND</a:t>
            </a:r>
          </a:p>
          <a:p>
            <a:pPr lvl="1">
              <a:lnSpc>
                <a:spcPct val="80000"/>
              </a:lnSpc>
              <a:buFont typeface="Wingdings" pitchFamily="2" charset="2"/>
              <a:buNone/>
            </a:pPr>
            <a:r>
              <a:rPr lang="en-US" altLang="zh-CN" sz="2400" smtClean="0"/>
              <a:t>1 ? S 0:04 init</a:t>
            </a:r>
          </a:p>
          <a:p>
            <a:pPr lvl="1">
              <a:lnSpc>
                <a:spcPct val="80000"/>
              </a:lnSpc>
              <a:buFont typeface="Wingdings" pitchFamily="2" charset="2"/>
              <a:buNone/>
            </a:pPr>
            <a:r>
              <a:rPr lang="en-US" altLang="zh-CN" sz="2400" smtClean="0"/>
              <a:t>2 ? SW 0:00 [kflushd]</a:t>
            </a:r>
          </a:p>
          <a:p>
            <a:pPr lvl="1">
              <a:lnSpc>
                <a:spcPct val="80000"/>
              </a:lnSpc>
              <a:buFont typeface="Wingdings" pitchFamily="2" charset="2"/>
              <a:buNone/>
            </a:pPr>
            <a:r>
              <a:rPr lang="en-US" altLang="zh-CN" sz="2400" smtClean="0"/>
              <a:t>3 ? SW 0:00 [kpiod]</a:t>
            </a:r>
          </a:p>
          <a:p>
            <a:pPr lvl="1">
              <a:lnSpc>
                <a:spcPct val="80000"/>
              </a:lnSpc>
              <a:buFont typeface="Wingdings" pitchFamily="2" charset="2"/>
              <a:buNone/>
            </a:pPr>
            <a:r>
              <a:rPr lang="en-US" altLang="zh-CN" sz="2400" smtClean="0"/>
              <a:t>4 ? SW 0:00 [kswapd]</a:t>
            </a:r>
          </a:p>
          <a:p>
            <a:pPr lvl="1">
              <a:lnSpc>
                <a:spcPct val="80000"/>
              </a:lnSpc>
              <a:buFont typeface="Wingdings" pitchFamily="2" charset="2"/>
              <a:buNone/>
            </a:pPr>
            <a:r>
              <a:rPr lang="en-US" altLang="zh-CN" sz="2400" smtClean="0"/>
              <a:t>5 ? SW&lt; 0:00 [mdrecoveryd]</a:t>
            </a:r>
          </a:p>
          <a:p>
            <a:pPr lvl="1">
              <a:lnSpc>
                <a:spcPct val="80000"/>
              </a:lnSpc>
              <a:buFont typeface="Wingdings" pitchFamily="2" charset="2"/>
              <a:buNone/>
            </a:pPr>
            <a:r>
              <a:rPr lang="en-US" altLang="zh-CN" sz="2400" smtClean="0"/>
              <a:t>...</a:t>
            </a:r>
          </a:p>
          <a:p>
            <a:pPr lvl="1">
              <a:lnSpc>
                <a:spcPct val="80000"/>
              </a:lnSpc>
              <a:buFont typeface="Wingdings" pitchFamily="2" charset="2"/>
              <a:buNone/>
            </a:pPr>
            <a:r>
              <a:rPr lang="en-US" altLang="zh-CN" sz="2400" smtClean="0"/>
              <a:t>240 tty2 S 0:02 emacs draft1.txt</a:t>
            </a:r>
          </a:p>
          <a:p>
            <a:pPr lvl="1">
              <a:lnSpc>
                <a:spcPct val="80000"/>
              </a:lnSpc>
              <a:buFont typeface="Wingdings" pitchFamily="2" charset="2"/>
              <a:buNone/>
            </a:pPr>
            <a:r>
              <a:rPr lang="en-US" altLang="zh-CN" sz="2400" smtClean="0"/>
              <a:t>Reading:-</a:t>
            </a:r>
          </a:p>
          <a:p>
            <a:pPr lvl="1">
              <a:lnSpc>
                <a:spcPct val="80000"/>
              </a:lnSpc>
              <a:buFont typeface="Wingdings" pitchFamily="2" charset="2"/>
              <a:buNone/>
            </a:pPr>
            <a:r>
              <a:rPr lang="en-US" altLang="zh-CN" sz="2400" smtClean="0"/>
              <a:t>368 tty1 S 0:00 ./popen3</a:t>
            </a:r>
          </a:p>
          <a:p>
            <a:pPr lvl="1">
              <a:lnSpc>
                <a:spcPct val="80000"/>
              </a:lnSpc>
              <a:buFont typeface="Wingdings" pitchFamily="2" charset="2"/>
              <a:buNone/>
            </a:pPr>
            <a:r>
              <a:rPr lang="en-US" altLang="zh-CN" sz="2400" smtClean="0"/>
              <a:t>369 tty1 R 0:00 ps -ax</a:t>
            </a:r>
          </a:p>
          <a:p>
            <a:pPr lvl="1">
              <a:lnSpc>
                <a:spcPct val="80000"/>
              </a:lnSpc>
              <a:buFont typeface="Wingdings" pitchFamily="2" charset="2"/>
              <a:buNone/>
            </a:pPr>
            <a:r>
              <a:rPr lang="en-US" altLang="zh-CN" sz="2400" smtClean="0"/>
              <a:t>...</a:t>
            </a:r>
          </a:p>
          <a:p>
            <a:pPr lvl="1">
              <a:lnSpc>
                <a:spcPct val="80000"/>
              </a:lnSpc>
              <a:buFont typeface="Wingdings" pitchFamily="2" charset="2"/>
              <a:buNone/>
            </a:pPr>
            <a:endParaRPr lang="en-US" altLang="zh-CN" sz="2400" smtClean="0"/>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pic>
        <p:nvPicPr>
          <p:cNvPr id="260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496943" cy="633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924908"/>
      </p:ext>
    </p:extLst>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7B22781-95AE-437C-BDA4-F49C199C996A}" type="datetime8">
              <a:rPr kumimoji="0" lang="zh-CN" altLang="en-US" sz="1400" smtClean="0"/>
              <a:t>2022年3月16日12时44分</a:t>
            </a:fld>
            <a:endParaRPr kumimoji="0" lang="en-US" altLang="zh-CN" sz="1400" dirty="0" smtClean="0"/>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45060" name="Rectangle 4"/>
          <p:cNvSpPr>
            <a:spLocks noGrp="1" noRot="1" noChangeArrowheads="1"/>
          </p:cNvSpPr>
          <p:nvPr>
            <p:ph type="body" idx="1"/>
          </p:nvPr>
        </p:nvSpPr>
        <p:spPr>
          <a:xfrm>
            <a:off x="323528" y="584684"/>
            <a:ext cx="8591550" cy="4860540"/>
          </a:xfrm>
        </p:spPr>
        <p:txBody>
          <a:bodyPr/>
          <a:lstStyle/>
          <a:p>
            <a:pPr>
              <a:lnSpc>
                <a:spcPct val="120000"/>
              </a:lnSpc>
              <a:spcBef>
                <a:spcPts val="300"/>
              </a:spcBef>
              <a:buClrTx/>
              <a:buSzTx/>
              <a:buFont typeface="Wingdings" pitchFamily="2" charset="2"/>
              <a:buNone/>
              <a:defRPr/>
            </a:pPr>
            <a:r>
              <a:rPr kumimoji="1" lang="zh-CN" altLang="en-US" sz="2400" kern="1200" dirty="0" smtClean="0">
                <a:solidFill>
                  <a:srgbClr val="FFFF00"/>
                </a:solidFill>
                <a:latin typeface="宋体" pitchFamily="2" charset="-122"/>
              </a:rPr>
              <a:t>（</a:t>
            </a:r>
            <a:r>
              <a:rPr kumimoji="1" lang="en-US" altLang="zh-CN" sz="2400" kern="1200" dirty="0" smtClean="0">
                <a:solidFill>
                  <a:srgbClr val="FFFF00"/>
                </a:solidFill>
                <a:latin typeface="宋体" pitchFamily="2" charset="-122"/>
              </a:rPr>
              <a:t>1</a:t>
            </a:r>
            <a:r>
              <a:rPr kumimoji="1" lang="zh-CN" altLang="en-US" sz="2400" kern="1200" dirty="0" smtClean="0">
                <a:solidFill>
                  <a:srgbClr val="FFFF00"/>
                </a:solidFill>
                <a:latin typeface="宋体" pitchFamily="2" charset="-122"/>
              </a:rPr>
              <a:t>）</a:t>
            </a:r>
            <a:r>
              <a:rPr kumimoji="1" lang="en-US" altLang="zh-CN" sz="2400" kern="1200" dirty="0" smtClean="0">
                <a:solidFill>
                  <a:srgbClr val="FFFF00"/>
                </a:solidFill>
                <a:latin typeface="宋体" pitchFamily="2" charset="-122"/>
              </a:rPr>
              <a:t>PCB</a:t>
            </a:r>
            <a:r>
              <a:rPr kumimoji="1" lang="zh-CN" altLang="en-US" sz="2400" b="1" kern="1200" dirty="0" smtClean="0">
                <a:solidFill>
                  <a:srgbClr val="FFFF00"/>
                </a:solidFill>
                <a:latin typeface="宋体" pitchFamily="2" charset="-122"/>
              </a:rPr>
              <a:t>内容</a:t>
            </a:r>
            <a:r>
              <a:rPr kumimoji="1" lang="zh-CN" altLang="en-US" sz="2400" b="1" kern="1200" baseline="30000" dirty="0" smtClean="0">
                <a:latin typeface="宋体" pitchFamily="2" charset="-122"/>
              </a:rPr>
              <a:t>多</a:t>
            </a:r>
            <a:endParaRPr kumimoji="1" lang="en-US" altLang="zh-CN" sz="2400" b="1" kern="1200" baseline="30000" dirty="0" smtClean="0">
              <a:latin typeface="宋体" pitchFamily="2" charset="-122"/>
            </a:endParaRPr>
          </a:p>
          <a:p>
            <a:pPr marL="0" indent="361950">
              <a:lnSpc>
                <a:spcPct val="120000"/>
              </a:lnSpc>
              <a:spcBef>
                <a:spcPts val="308"/>
              </a:spcBef>
              <a:buClrTx/>
              <a:buSzTx/>
              <a:buNone/>
              <a:defRPr/>
            </a:pPr>
            <a:r>
              <a:rPr kumimoji="1" lang="en-US" altLang="zh-CN" sz="2500" kern="1200" dirty="0" smtClean="0">
                <a:solidFill>
                  <a:srgbClr val="FFFF00"/>
                </a:solidFill>
                <a:latin typeface="宋体" pitchFamily="2" charset="-122"/>
              </a:rPr>
              <a:t> </a:t>
            </a:r>
            <a:r>
              <a:rPr kumimoji="1" lang="en-US" altLang="zh-CN" sz="2500" kern="1200" dirty="0" smtClean="0">
                <a:solidFill>
                  <a:schemeClr val="tx2"/>
                </a:solidFill>
                <a:latin typeface="宋体" pitchFamily="2" charset="-122"/>
              </a:rPr>
              <a:t>PCB</a:t>
            </a:r>
            <a:r>
              <a:rPr kumimoji="1" lang="zh-CN" altLang="en-US" sz="2500" kern="1200" dirty="0">
                <a:solidFill>
                  <a:schemeClr val="tx2"/>
                </a:solidFill>
                <a:latin typeface="宋体" pitchFamily="2" charset="-122"/>
              </a:rPr>
              <a:t>中</a:t>
            </a:r>
            <a:r>
              <a:rPr kumimoji="1" lang="zh-CN" altLang="en-US" sz="2500" kern="1200" dirty="0" smtClean="0">
                <a:solidFill>
                  <a:schemeClr val="tx2"/>
                </a:solidFill>
                <a:latin typeface="宋体" pitchFamily="2" charset="-122"/>
              </a:rPr>
              <a:t>的</a:t>
            </a:r>
            <a:r>
              <a:rPr kumimoji="1" lang="zh-CN" altLang="en-US" sz="2500" u="sng" kern="1200" dirty="0" smtClean="0">
                <a:solidFill>
                  <a:schemeClr val="tx2"/>
                </a:solidFill>
                <a:latin typeface="宋体" pitchFamily="2" charset="-122"/>
              </a:rPr>
              <a:t>主要管</a:t>
            </a:r>
            <a:r>
              <a:rPr kumimoji="1" lang="zh-CN" altLang="en-US" sz="2500" u="sng" kern="1200" dirty="0">
                <a:solidFill>
                  <a:schemeClr val="tx2"/>
                </a:solidFill>
                <a:latin typeface="宋体" pitchFamily="2" charset="-122"/>
              </a:rPr>
              <a:t>理项</a:t>
            </a:r>
            <a:r>
              <a:rPr kumimoji="1" lang="zh-CN" altLang="en-US" sz="2500" u="sng" kern="1200" dirty="0" smtClean="0">
                <a:solidFill>
                  <a:schemeClr val="tx2"/>
                </a:solidFill>
                <a:latin typeface="宋体" pitchFamily="2" charset="-122"/>
              </a:rPr>
              <a:t>目</a:t>
            </a:r>
            <a:r>
              <a:rPr kumimoji="1" lang="zh-CN" altLang="en-US" sz="2500" kern="1200" dirty="0" smtClean="0">
                <a:solidFill>
                  <a:schemeClr val="tx2"/>
                </a:solidFill>
                <a:latin typeface="宋体" pitchFamily="2" charset="-122"/>
              </a:rPr>
              <a:t>如下</a:t>
            </a:r>
            <a:r>
              <a:rPr lang="en-US" altLang="zh-CN" sz="2300"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r>
              <a:rPr kumimoji="1" lang="zh-CN" altLang="en-US" sz="2300" dirty="0" smtClean="0">
                <a:latin typeface="宋体" pitchFamily="2" charset="-122"/>
              </a:rPr>
              <a:t>：</a:t>
            </a:r>
          </a:p>
          <a:p>
            <a:pPr>
              <a:lnSpc>
                <a:spcPct val="120000"/>
              </a:lnSpc>
              <a:spcBef>
                <a:spcPts val="308"/>
              </a:spcBef>
              <a:buClrTx/>
              <a:buSzTx/>
              <a:buFont typeface="Wingdings" pitchFamily="2" charset="2"/>
              <a:buChar char="Ø"/>
              <a:defRPr/>
            </a:pPr>
            <a:r>
              <a:rPr kumimoji="1" lang="zh-CN" altLang="en-US" sz="2500" kern="1200" dirty="0" smtClean="0">
                <a:solidFill>
                  <a:srgbClr val="FFFF00"/>
                </a:solidFill>
                <a:latin typeface="宋体" pitchFamily="2" charset="-122"/>
              </a:rPr>
              <a:t>进程标识符</a:t>
            </a:r>
            <a:r>
              <a:rPr kumimoji="1" lang="zh-CN" altLang="en-US" sz="2400" dirty="0" smtClean="0"/>
              <a:t>：分为</a:t>
            </a:r>
            <a:r>
              <a:rPr kumimoji="1" lang="zh-CN" altLang="en-US" sz="2400" b="1" u="sng" dirty="0" smtClean="0"/>
              <a:t>内部标识符</a:t>
            </a:r>
            <a:r>
              <a:rPr kumimoji="1" lang="zh-CN" altLang="en-US" sz="2400" dirty="0" smtClean="0"/>
              <a:t>与</a:t>
            </a:r>
            <a:r>
              <a:rPr kumimoji="1" lang="zh-CN" altLang="en-US" sz="2400" b="1" u="sng" dirty="0" smtClean="0"/>
              <a:t>外部标识符</a:t>
            </a:r>
            <a:r>
              <a:rPr kumimoji="1" lang="zh-CN" altLang="en-US" sz="2400" dirty="0" smtClean="0"/>
              <a:t>。</a:t>
            </a:r>
          </a:p>
          <a:p>
            <a:pPr>
              <a:lnSpc>
                <a:spcPct val="120000"/>
              </a:lnSpc>
              <a:spcBef>
                <a:spcPts val="308"/>
              </a:spcBef>
              <a:buClrTx/>
              <a:buSzPct val="50000"/>
              <a:buFont typeface="Wingdings" pitchFamily="2" charset="2"/>
              <a:buChar char="u"/>
              <a:defRPr/>
            </a:pPr>
            <a:r>
              <a:rPr kumimoji="1" lang="zh-CN" altLang="en-US" sz="2500" kern="1200" dirty="0">
                <a:solidFill>
                  <a:srgbClr val="FFFF00"/>
                </a:solidFill>
                <a:latin typeface="宋体" pitchFamily="2" charset="-122"/>
              </a:rPr>
              <a:t>外部标识符</a:t>
            </a:r>
            <a:r>
              <a:rPr kumimoji="1" lang="zh-CN" altLang="en-US" sz="2500" kern="1200" dirty="0" smtClean="0">
                <a:latin typeface="宋体" pitchFamily="2" charset="-122"/>
              </a:rPr>
              <a:t>也叫</a:t>
            </a:r>
            <a:r>
              <a:rPr kumimoji="1" lang="zh-CN" altLang="en-US" sz="2500" kern="1200" dirty="0" smtClean="0">
                <a:solidFill>
                  <a:srgbClr val="FFFF00"/>
                </a:solidFill>
                <a:latin typeface="宋体" pitchFamily="2" charset="-122"/>
              </a:rPr>
              <a:t>进程名（</a:t>
            </a:r>
            <a:r>
              <a:rPr kumimoji="1" lang="zh-CN" altLang="en-US" sz="2000" b="1" kern="1200" dirty="0">
                <a:solidFill>
                  <a:srgbClr val="FF6600"/>
                </a:solidFill>
                <a:latin typeface="宋体" pitchFamily="2" charset="-122"/>
              </a:rPr>
              <a:t>用户</a:t>
            </a:r>
            <a:r>
              <a:rPr kumimoji="1" lang="en-US" altLang="zh-CN" sz="2000" b="1" kern="1200" dirty="0">
                <a:solidFill>
                  <a:srgbClr val="FF6600"/>
                </a:solidFill>
                <a:latin typeface="宋体" pitchFamily="2" charset="-122"/>
              </a:rPr>
              <a:t>/</a:t>
            </a:r>
            <a:r>
              <a:rPr kumimoji="1" lang="zh-CN" altLang="en-US" sz="2000" b="1" kern="1200" dirty="0">
                <a:solidFill>
                  <a:srgbClr val="FF6600"/>
                </a:solidFill>
                <a:latin typeface="宋体" pitchFamily="2" charset="-122"/>
              </a:rPr>
              <a:t>其它进程</a:t>
            </a:r>
            <a:r>
              <a:rPr kumimoji="1" lang="zh-CN" altLang="en-US" sz="2000" b="1" kern="1200" dirty="0">
                <a:solidFill>
                  <a:srgbClr val="FFFF00"/>
                </a:solidFill>
                <a:latin typeface="宋体" pitchFamily="2" charset="-122"/>
              </a:rPr>
              <a:t>使用</a:t>
            </a:r>
            <a:r>
              <a:rPr kumimoji="1" lang="zh-CN" altLang="en-US" sz="2500" kern="1200" dirty="0" smtClean="0">
                <a:solidFill>
                  <a:srgbClr val="FFFF00"/>
                </a:solidFill>
                <a:latin typeface="宋体" pitchFamily="2" charset="-122"/>
              </a:rPr>
              <a:t>）</a:t>
            </a:r>
            <a:r>
              <a:rPr kumimoji="1" lang="zh-CN" altLang="en-US" sz="2400" dirty="0" smtClean="0">
                <a:latin typeface="宋体" pitchFamily="2" charset="-122"/>
              </a:rPr>
              <a:t>：</a:t>
            </a:r>
            <a:endParaRPr kumimoji="1" lang="en-US" altLang="zh-CN" sz="2400" dirty="0" smtClean="0">
              <a:latin typeface="宋体" pitchFamily="2" charset="-122"/>
            </a:endParaRPr>
          </a:p>
          <a:p>
            <a:pPr>
              <a:lnSpc>
                <a:spcPct val="120000"/>
              </a:lnSpc>
              <a:spcBef>
                <a:spcPts val="308"/>
              </a:spcBef>
              <a:buClrTx/>
              <a:buSzPct val="50000"/>
              <a:buFont typeface="Wingdings" pitchFamily="2" charset="2"/>
              <a:buChar char="u"/>
              <a:defRPr/>
            </a:pPr>
            <a:r>
              <a:rPr kumimoji="1" lang="en-US" altLang="zh-CN" sz="2400" dirty="0" smtClean="0">
                <a:latin typeface="宋体" pitchFamily="2" charset="-122"/>
              </a:rPr>
              <a:t>(1)</a:t>
            </a:r>
            <a:r>
              <a:rPr kumimoji="1" lang="zh-CN" altLang="en-US" sz="2400" dirty="0" smtClean="0">
                <a:latin typeface="宋体" pitchFamily="2" charset="-122"/>
              </a:rPr>
              <a:t>通</a:t>
            </a:r>
            <a:r>
              <a:rPr kumimoji="1" lang="zh-CN" altLang="en-US" sz="2400" dirty="0">
                <a:latin typeface="宋体" pitchFamily="2" charset="-122"/>
              </a:rPr>
              <a:t>常是由</a:t>
            </a:r>
            <a:r>
              <a:rPr kumimoji="1" lang="zh-CN" altLang="en-US" sz="2400" b="1" u="sng" dirty="0">
                <a:latin typeface="宋体" pitchFamily="2" charset="-122"/>
              </a:rPr>
              <a:t>字母、数字</a:t>
            </a:r>
            <a:r>
              <a:rPr kumimoji="1" lang="zh-CN" altLang="en-US" sz="2400" b="1" u="sng" dirty="0">
                <a:solidFill>
                  <a:schemeClr val="tx2"/>
                </a:solidFill>
                <a:latin typeface="宋体" pitchFamily="2" charset="-122"/>
              </a:rPr>
              <a:t>组成</a:t>
            </a:r>
            <a:r>
              <a:rPr kumimoji="1" lang="zh-CN" altLang="en-US" sz="2400" dirty="0" smtClean="0">
                <a:latin typeface="宋体" pitchFamily="2" charset="-122"/>
              </a:rPr>
              <a:t>，</a:t>
            </a:r>
            <a:r>
              <a:rPr kumimoji="1" lang="en-US" altLang="zh-CN" sz="2400" dirty="0">
                <a:latin typeface="宋体" pitchFamily="2" charset="-122"/>
              </a:rPr>
              <a:t> </a:t>
            </a:r>
            <a:endParaRPr kumimoji="1" lang="en-US" altLang="zh-CN" sz="2400" dirty="0" smtClean="0">
              <a:latin typeface="宋体" pitchFamily="2" charset="-122"/>
            </a:endParaRPr>
          </a:p>
          <a:p>
            <a:pPr>
              <a:lnSpc>
                <a:spcPct val="120000"/>
              </a:lnSpc>
              <a:spcBef>
                <a:spcPts val="308"/>
              </a:spcBef>
              <a:buClrTx/>
              <a:buSzPct val="50000"/>
              <a:buFont typeface="Wingdings" pitchFamily="2" charset="2"/>
              <a:buChar char="u"/>
              <a:defRPr/>
            </a:pPr>
            <a:r>
              <a:rPr kumimoji="1" lang="en-US" altLang="zh-CN" sz="2400" dirty="0" smtClean="0">
                <a:latin typeface="宋体" pitchFamily="2" charset="-122"/>
              </a:rPr>
              <a:t>(2)</a:t>
            </a:r>
            <a:r>
              <a:rPr kumimoji="1" lang="zh-CN" altLang="en-US" sz="2400" dirty="0" smtClean="0">
                <a:latin typeface="宋体" pitchFamily="2" charset="-122"/>
              </a:rPr>
              <a:t>它由</a:t>
            </a:r>
            <a:r>
              <a:rPr kumimoji="1" lang="zh-CN" altLang="en-US" sz="2400" b="1" u="sng" dirty="0">
                <a:solidFill>
                  <a:schemeClr val="tx2"/>
                </a:solidFill>
                <a:latin typeface="宋体" pitchFamily="2" charset="-122"/>
              </a:rPr>
              <a:t>创建者提供</a:t>
            </a:r>
            <a:r>
              <a:rPr kumimoji="1" lang="zh-CN" altLang="en-US" sz="2400" dirty="0" smtClean="0">
                <a:latin typeface="宋体" pitchFamily="2" charset="-122"/>
              </a:rPr>
              <a:t>，</a:t>
            </a:r>
            <a:r>
              <a:rPr kumimoji="1" lang="en-US" altLang="zh-CN" sz="2400" dirty="0">
                <a:latin typeface="宋体" pitchFamily="2" charset="-122"/>
              </a:rPr>
              <a:t> </a:t>
            </a:r>
            <a:endParaRPr kumimoji="1" lang="en-US" altLang="zh-CN" sz="2400" dirty="0" smtClean="0">
              <a:latin typeface="宋体" pitchFamily="2" charset="-122"/>
            </a:endParaRPr>
          </a:p>
          <a:p>
            <a:pPr>
              <a:lnSpc>
                <a:spcPct val="120000"/>
              </a:lnSpc>
              <a:spcBef>
                <a:spcPts val="308"/>
              </a:spcBef>
              <a:buClrTx/>
              <a:buSzPct val="50000"/>
              <a:buFont typeface="Wingdings" pitchFamily="2" charset="2"/>
              <a:buChar char="u"/>
              <a:defRPr/>
            </a:pPr>
            <a:r>
              <a:rPr kumimoji="1" lang="en-US" altLang="zh-CN" sz="2400" dirty="0" smtClean="0">
                <a:latin typeface="宋体" pitchFamily="2" charset="-122"/>
              </a:rPr>
              <a:t>(3)</a:t>
            </a:r>
            <a:r>
              <a:rPr kumimoji="1" lang="zh-CN" altLang="en-US" sz="2400" dirty="0" smtClean="0">
                <a:latin typeface="宋体" pitchFamily="2" charset="-122"/>
              </a:rPr>
              <a:t>往往是由</a:t>
            </a:r>
            <a:r>
              <a:rPr kumimoji="1" lang="zh-CN" altLang="en-US" sz="2400" b="1" dirty="0">
                <a:solidFill>
                  <a:srgbClr val="FF9900"/>
                </a:solidFill>
                <a:latin typeface="宋体" pitchFamily="2" charset="-122"/>
              </a:rPr>
              <a:t>用户</a:t>
            </a:r>
            <a:r>
              <a:rPr kumimoji="1" lang="en-US" altLang="zh-CN" sz="2400" u="sng" dirty="0" smtClean="0">
                <a:solidFill>
                  <a:srgbClr val="FF6600"/>
                </a:solidFill>
                <a:latin typeface="宋体" pitchFamily="2" charset="-122"/>
              </a:rPr>
              <a:t>(</a:t>
            </a:r>
            <a:r>
              <a:rPr kumimoji="1" lang="zh-CN" altLang="en-US" sz="2400" u="sng" dirty="0" smtClean="0">
                <a:solidFill>
                  <a:srgbClr val="FF6600"/>
                </a:solidFill>
                <a:latin typeface="宋体" pitchFamily="2" charset="-122"/>
              </a:rPr>
              <a:t>或其它进程</a:t>
            </a:r>
            <a:r>
              <a:rPr kumimoji="1" lang="en-US" altLang="zh-CN" sz="2400" u="sng" dirty="0" smtClean="0">
                <a:solidFill>
                  <a:srgbClr val="FF6600"/>
                </a:solidFill>
                <a:latin typeface="宋体" pitchFamily="2" charset="-122"/>
              </a:rPr>
              <a:t>)</a:t>
            </a:r>
            <a:r>
              <a:rPr kumimoji="1" lang="zh-CN" altLang="en-US" sz="2400" b="1" u="sng" dirty="0">
                <a:solidFill>
                  <a:schemeClr val="tx2"/>
                </a:solidFill>
                <a:latin typeface="宋体" pitchFamily="2" charset="-122"/>
              </a:rPr>
              <a:t>在访问该进程时使用</a:t>
            </a:r>
            <a:r>
              <a:rPr kumimoji="1" lang="zh-CN" altLang="en-US" sz="2400" dirty="0" smtClean="0">
                <a:latin typeface="宋体" pitchFamily="2" charset="-122"/>
              </a:rPr>
              <a:t>。</a:t>
            </a:r>
            <a:r>
              <a:rPr kumimoji="1" lang="en-US" altLang="zh-CN" sz="2400" dirty="0">
                <a:latin typeface="宋体" pitchFamily="2" charset="-122"/>
              </a:rPr>
              <a:t> </a:t>
            </a:r>
            <a:endParaRPr kumimoji="1" lang="en-US" altLang="zh-CN" sz="2400" dirty="0" smtClean="0">
              <a:latin typeface="宋体" pitchFamily="2" charset="-122"/>
            </a:endParaRPr>
          </a:p>
          <a:p>
            <a:pPr>
              <a:lnSpc>
                <a:spcPct val="120000"/>
              </a:lnSpc>
              <a:spcBef>
                <a:spcPts val="308"/>
              </a:spcBef>
              <a:buClrTx/>
              <a:buSzPct val="50000"/>
              <a:buFont typeface="Wingdings" pitchFamily="2" charset="2"/>
              <a:buChar char="u"/>
              <a:defRPr/>
            </a:pPr>
            <a:r>
              <a:rPr kumimoji="1" lang="en-US" altLang="zh-CN" sz="2400" dirty="0" smtClean="0">
                <a:latin typeface="宋体" pitchFamily="2" charset="-122"/>
              </a:rPr>
              <a:t>(4)</a:t>
            </a:r>
            <a:r>
              <a:rPr kumimoji="1" lang="zh-CN" altLang="en-US" sz="2400" dirty="0" smtClean="0">
                <a:latin typeface="宋体" pitchFamily="2" charset="-122"/>
              </a:rPr>
              <a:t>为了描述进程的</a:t>
            </a:r>
            <a:r>
              <a:rPr kumimoji="1" lang="zh-CN" altLang="en-US" sz="2400" b="1" dirty="0">
                <a:solidFill>
                  <a:srgbClr val="FF9900"/>
                </a:solidFill>
                <a:latin typeface="宋体" pitchFamily="2" charset="-122"/>
              </a:rPr>
              <a:t>家族关系</a:t>
            </a:r>
            <a:r>
              <a:rPr kumimoji="1" lang="zh-CN" altLang="en-US" sz="2400" dirty="0" smtClean="0">
                <a:latin typeface="宋体" pitchFamily="2" charset="-122"/>
              </a:rPr>
              <a:t>， </a:t>
            </a:r>
            <a:endParaRPr kumimoji="1" lang="en-US" altLang="zh-CN" sz="2400" dirty="0" smtClean="0">
              <a:latin typeface="宋体" pitchFamily="2" charset="-122"/>
            </a:endParaRPr>
          </a:p>
          <a:p>
            <a:pPr marL="0" indent="0">
              <a:lnSpc>
                <a:spcPct val="120000"/>
              </a:lnSpc>
              <a:spcBef>
                <a:spcPts val="308"/>
              </a:spcBef>
              <a:buClrTx/>
              <a:buSzPct val="50000"/>
              <a:buNone/>
              <a:defRPr/>
            </a:pPr>
            <a:r>
              <a:rPr kumimoji="1" lang="en-US" altLang="zh-CN" sz="2400" dirty="0">
                <a:latin typeface="宋体" pitchFamily="2" charset="-122"/>
              </a:rPr>
              <a:t> </a:t>
            </a:r>
            <a:r>
              <a:rPr kumimoji="1" lang="en-US" altLang="zh-CN" sz="2400" dirty="0" smtClean="0">
                <a:latin typeface="宋体" pitchFamily="2" charset="-122"/>
              </a:rPr>
              <a:t>    </a:t>
            </a:r>
            <a:r>
              <a:rPr kumimoji="1" lang="zh-CN" altLang="en-US" sz="2400" dirty="0" smtClean="0">
                <a:latin typeface="宋体" pitchFamily="2" charset="-122"/>
              </a:rPr>
              <a:t>还应设置</a:t>
            </a:r>
            <a:r>
              <a:rPr kumimoji="1" lang="zh-CN" altLang="en-US" sz="2400" b="1" u="sng" dirty="0">
                <a:solidFill>
                  <a:schemeClr val="tx2"/>
                </a:solidFill>
                <a:latin typeface="宋体" pitchFamily="2" charset="-122"/>
              </a:rPr>
              <a:t>父进程</a:t>
            </a:r>
            <a:r>
              <a:rPr kumimoji="1" lang="zh-CN" altLang="en-US" sz="2400" b="1" dirty="0">
                <a:solidFill>
                  <a:srgbClr val="FF9900"/>
                </a:solidFill>
                <a:latin typeface="宋体" pitchFamily="2" charset="-122"/>
              </a:rPr>
              <a:t>标识符</a:t>
            </a:r>
            <a:r>
              <a:rPr kumimoji="1" lang="en-US" altLang="zh-CN" sz="2400" baseline="30000" dirty="0" smtClean="0">
                <a:latin typeface="宋体" pitchFamily="2" charset="-122"/>
              </a:rPr>
              <a:t>1</a:t>
            </a:r>
            <a:r>
              <a:rPr kumimoji="1" lang="zh-CN" altLang="en-US" sz="2400" dirty="0" smtClean="0">
                <a:latin typeface="宋体" pitchFamily="2" charset="-122"/>
              </a:rPr>
              <a:t>及</a:t>
            </a:r>
            <a:r>
              <a:rPr kumimoji="1" lang="zh-CN" altLang="en-US" sz="2400" b="1" u="sng" dirty="0">
                <a:solidFill>
                  <a:schemeClr val="tx2"/>
                </a:solidFill>
                <a:latin typeface="宋体" pitchFamily="2" charset="-122"/>
              </a:rPr>
              <a:t>子进程</a:t>
            </a:r>
            <a:r>
              <a:rPr kumimoji="1" lang="zh-CN" altLang="en-US" sz="2400" b="1" dirty="0">
                <a:solidFill>
                  <a:srgbClr val="FF9900"/>
                </a:solidFill>
                <a:latin typeface="宋体" pitchFamily="2" charset="-122"/>
              </a:rPr>
              <a:t>标识符</a:t>
            </a:r>
            <a:r>
              <a:rPr kumimoji="1" lang="en-US" altLang="zh-CN" sz="2400" baseline="30000" dirty="0" smtClean="0">
                <a:latin typeface="宋体" pitchFamily="2" charset="-122"/>
              </a:rPr>
              <a:t>2 </a:t>
            </a:r>
            <a:r>
              <a:rPr kumimoji="1" lang="zh-CN" altLang="en-US" sz="2400" dirty="0" smtClean="0">
                <a:latin typeface="宋体" pitchFamily="2" charset="-122"/>
              </a:rPr>
              <a:t>。此外，</a:t>
            </a:r>
            <a:endParaRPr kumimoji="1" lang="en-US" altLang="zh-CN" sz="2400" dirty="0" smtClean="0">
              <a:latin typeface="宋体" pitchFamily="2" charset="-122"/>
            </a:endParaRPr>
          </a:p>
          <a:p>
            <a:pPr marL="0" indent="0">
              <a:lnSpc>
                <a:spcPct val="120000"/>
              </a:lnSpc>
              <a:spcBef>
                <a:spcPts val="308"/>
              </a:spcBef>
              <a:buClrTx/>
              <a:buSzPct val="50000"/>
              <a:buNone/>
              <a:defRPr/>
            </a:pPr>
            <a:r>
              <a:rPr kumimoji="1" lang="en-US" altLang="zh-CN" sz="2400" dirty="0">
                <a:latin typeface="宋体" pitchFamily="2" charset="-122"/>
              </a:rPr>
              <a:t> </a:t>
            </a:r>
            <a:r>
              <a:rPr kumimoji="1" lang="en-US" altLang="zh-CN" sz="2400" dirty="0" smtClean="0">
                <a:latin typeface="宋体" pitchFamily="2" charset="-122"/>
              </a:rPr>
              <a:t>    </a:t>
            </a:r>
            <a:r>
              <a:rPr kumimoji="1" lang="zh-CN" altLang="en-US" sz="2400" dirty="0" smtClean="0">
                <a:latin typeface="宋体" pitchFamily="2" charset="-122"/>
              </a:rPr>
              <a:t>还可设置</a:t>
            </a:r>
            <a:r>
              <a:rPr kumimoji="1" lang="zh-CN" altLang="en-US" sz="2400" b="1" u="sng" dirty="0">
                <a:solidFill>
                  <a:schemeClr val="tx2"/>
                </a:solidFill>
                <a:latin typeface="宋体" pitchFamily="2" charset="-122"/>
              </a:rPr>
              <a:t>用户</a:t>
            </a:r>
            <a:r>
              <a:rPr kumimoji="1" lang="zh-CN" altLang="en-US" sz="2400" b="1" dirty="0">
                <a:solidFill>
                  <a:srgbClr val="FF9900"/>
                </a:solidFill>
                <a:latin typeface="宋体" pitchFamily="2" charset="-122"/>
              </a:rPr>
              <a:t>标识符</a:t>
            </a:r>
            <a:r>
              <a:rPr kumimoji="1" lang="en-US" altLang="zh-CN" sz="2400" baseline="30000" dirty="0" smtClean="0">
                <a:latin typeface="宋体" pitchFamily="2" charset="-122"/>
              </a:rPr>
              <a:t>3 </a:t>
            </a:r>
            <a:r>
              <a:rPr kumimoji="1" lang="zh-CN" altLang="en-US" sz="2400" dirty="0" smtClean="0">
                <a:latin typeface="宋体" pitchFamily="2" charset="-122"/>
              </a:rPr>
              <a:t>，以指示拥有该进程的用户</a:t>
            </a:r>
            <a:r>
              <a:rPr kumimoji="1" lang="en-US" altLang="zh-CN" sz="2400" dirty="0" smtClean="0">
                <a:latin typeface="宋体" pitchFamily="2" charset="-122"/>
              </a:rPr>
              <a:t>.</a:t>
            </a:r>
            <a:endParaRPr kumimoji="1" lang="zh-CN" altLang="en-US" sz="2400" dirty="0" smtClean="0">
              <a:latin typeface="宋体" pitchFamily="2" charset="-122"/>
            </a:endParaRPr>
          </a:p>
        </p:txBody>
      </p:sp>
      <p:sp>
        <p:nvSpPr>
          <p:cNvPr id="2" name="圆角矩形 1"/>
          <p:cNvSpPr/>
          <p:nvPr/>
        </p:nvSpPr>
        <p:spPr bwMode="auto">
          <a:xfrm>
            <a:off x="1139060" y="692696"/>
            <a:ext cx="1080120" cy="36004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FA9D90D-46D3-49A9-94FF-45147DB17007}" type="datetime8">
              <a:rPr kumimoji="0" lang="zh-CN" altLang="en-US" sz="1400" smtClean="0"/>
              <a:t>2022年3月16日12时44分</a:t>
            </a:fld>
            <a:endParaRPr kumimoji="0" lang="en-US" altLang="zh-CN" sz="1400" smtClean="0"/>
          </a:p>
        </p:txBody>
      </p:sp>
      <p:sp>
        <p:nvSpPr>
          <p:cNvPr id="208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8900" name="Rectangle 2"/>
          <p:cNvSpPr>
            <a:spLocks noGrp="1" noRot="1" noChangeArrowheads="1"/>
          </p:cNvSpPr>
          <p:nvPr>
            <p:ph type="title"/>
          </p:nvPr>
        </p:nvSpPr>
        <p:spPr>
          <a:xfrm>
            <a:off x="301625" y="228600"/>
            <a:ext cx="8540750" cy="752475"/>
          </a:xfrm>
        </p:spPr>
        <p:txBody>
          <a:bodyPr/>
          <a:lstStyle/>
          <a:p>
            <a:r>
              <a:rPr lang="en-US" altLang="zh-CN" sz="3200" b="1" dirty="0" smtClean="0"/>
              <a:t>4. pipe( )</a:t>
            </a:r>
            <a:r>
              <a:rPr lang="zh-CN" altLang="en-US" sz="3200" b="1" dirty="0" smtClean="0"/>
              <a:t>调用</a:t>
            </a:r>
          </a:p>
        </p:txBody>
      </p:sp>
      <p:sp>
        <p:nvSpPr>
          <p:cNvPr id="208901" name="Rectangle 3"/>
          <p:cNvSpPr>
            <a:spLocks noGrp="1" noRot="1" noChangeArrowheads="1"/>
          </p:cNvSpPr>
          <p:nvPr>
            <p:ph type="body" idx="1"/>
          </p:nvPr>
        </p:nvSpPr>
        <p:spPr>
          <a:xfrm>
            <a:off x="301625" y="1052513"/>
            <a:ext cx="8540750" cy="5046662"/>
          </a:xfrm>
        </p:spPr>
        <p:txBody>
          <a:bodyPr/>
          <a:lstStyle/>
          <a:p>
            <a:pPr>
              <a:lnSpc>
                <a:spcPct val="115000"/>
              </a:lnSpc>
            </a:pPr>
            <a:r>
              <a:rPr lang="zh-CN" altLang="en-US" sz="2400" dirty="0" smtClean="0">
                <a:latin typeface="宋体" pitchFamily="2" charset="-122"/>
              </a:rPr>
              <a:t>实现在</a:t>
            </a:r>
            <a:r>
              <a:rPr lang="zh-CN" altLang="en-US" sz="2800" b="1" u="sng" dirty="0" smtClean="0">
                <a:solidFill>
                  <a:schemeClr val="tx2"/>
                </a:solidFill>
                <a:latin typeface="宋体" pitchFamily="2" charset="-122"/>
              </a:rPr>
              <a:t>两个程序间</a:t>
            </a:r>
            <a:r>
              <a:rPr lang="zh-CN" altLang="en-US" sz="2400" b="1" dirty="0" smtClean="0">
                <a:solidFill>
                  <a:schemeClr val="tx2"/>
                </a:solidFill>
                <a:latin typeface="宋体" pitchFamily="2" charset="-122"/>
              </a:rPr>
              <a:t>传递数据</a:t>
            </a:r>
            <a:r>
              <a:rPr lang="zh-CN" altLang="en-US" sz="2400" dirty="0" smtClean="0">
                <a:latin typeface="宋体" pitchFamily="2" charset="-122"/>
              </a:rPr>
              <a:t>而不需要启动一个</a:t>
            </a:r>
            <a:r>
              <a:rPr lang="en-US" altLang="zh-CN" sz="2400" dirty="0" smtClean="0">
                <a:latin typeface="宋体" pitchFamily="2" charset="-122"/>
              </a:rPr>
              <a:t>shell</a:t>
            </a:r>
            <a:r>
              <a:rPr lang="zh-CN" altLang="en-US" sz="2400" dirty="0" smtClean="0">
                <a:latin typeface="宋体" pitchFamily="2" charset="-122"/>
              </a:rPr>
              <a:t>来解释请求的命令。</a:t>
            </a:r>
          </a:p>
          <a:p>
            <a:r>
              <a:rPr lang="en-US" altLang="zh-CN" sz="2400" dirty="0" smtClean="0">
                <a:latin typeface="宋体" pitchFamily="2" charset="-122"/>
              </a:rPr>
              <a:t>pipe( )</a:t>
            </a:r>
            <a:r>
              <a:rPr lang="zh-CN" altLang="en-US" sz="2400" dirty="0" smtClean="0">
                <a:latin typeface="宋体" pitchFamily="2" charset="-122"/>
              </a:rPr>
              <a:t>的原型：</a:t>
            </a:r>
          </a:p>
          <a:p>
            <a:pPr>
              <a:lnSpc>
                <a:spcPct val="80000"/>
              </a:lnSpc>
              <a:buFont typeface="Wingdings" pitchFamily="2" charset="2"/>
              <a:buNone/>
            </a:pPr>
            <a:r>
              <a:rPr lang="zh-CN" altLang="en-US" sz="2400" dirty="0" smtClean="0">
                <a:latin typeface="宋体" pitchFamily="2" charset="-122"/>
              </a:rPr>
              <a:t>  </a:t>
            </a:r>
            <a:r>
              <a:rPr lang="en-US" altLang="zh-CN" sz="2400" dirty="0" smtClean="0"/>
              <a:t>#include &lt;</a:t>
            </a:r>
            <a:r>
              <a:rPr lang="en-US" altLang="zh-CN" sz="2400" dirty="0" err="1" smtClean="0"/>
              <a:t>unistd.h</a:t>
            </a:r>
            <a:r>
              <a:rPr lang="en-US" altLang="zh-CN" sz="2400" dirty="0" smtClean="0"/>
              <a:t>&gt;</a:t>
            </a:r>
          </a:p>
          <a:p>
            <a:pPr>
              <a:lnSpc>
                <a:spcPct val="80000"/>
              </a:lnSpc>
              <a:buFont typeface="Wingdings" pitchFamily="2" charset="2"/>
              <a:buNone/>
            </a:pPr>
            <a:r>
              <a:rPr lang="en-US" altLang="zh-CN" sz="2400" dirty="0" smtClean="0"/>
              <a:t>   </a:t>
            </a:r>
            <a:r>
              <a:rPr lang="en-US" altLang="zh-CN" sz="2400" dirty="0" err="1" smtClean="0"/>
              <a:t>int</a:t>
            </a:r>
            <a:r>
              <a:rPr lang="en-US" altLang="zh-CN" sz="2400" dirty="0" smtClean="0"/>
              <a:t> pipe(</a:t>
            </a:r>
            <a:r>
              <a:rPr lang="en-US" altLang="zh-CN" sz="2400" dirty="0" err="1" smtClean="0"/>
              <a:t>int</a:t>
            </a:r>
            <a:r>
              <a:rPr lang="en-US" altLang="zh-CN" sz="2400" dirty="0" smtClean="0"/>
              <a:t> </a:t>
            </a:r>
            <a:r>
              <a:rPr lang="en-US" altLang="zh-CN" sz="2400" dirty="0" err="1" smtClean="0"/>
              <a:t>file_descriptor</a:t>
            </a:r>
            <a:r>
              <a:rPr lang="en-US" altLang="zh-CN" sz="2400" dirty="0" smtClean="0"/>
              <a:t>[2]);</a:t>
            </a:r>
          </a:p>
          <a:p>
            <a:r>
              <a:rPr lang="en-US" altLang="zh-CN" sz="2400" b="1" dirty="0" err="1" smtClean="0">
                <a:solidFill>
                  <a:srgbClr val="FF9933"/>
                </a:solidFill>
                <a:latin typeface="Times New Roman" pitchFamily="18" charset="0"/>
              </a:rPr>
              <a:t>file_descripter</a:t>
            </a:r>
            <a:r>
              <a:rPr lang="en-US" altLang="zh-CN" sz="2400" b="1" dirty="0" smtClean="0">
                <a:solidFill>
                  <a:srgbClr val="FF9933"/>
                </a:solidFill>
                <a:latin typeface="Times New Roman" pitchFamily="18" charset="0"/>
              </a:rPr>
              <a:t>[2]:</a:t>
            </a:r>
            <a:r>
              <a:rPr lang="zh-CN" altLang="en-US" sz="2400" dirty="0" smtClean="0">
                <a:latin typeface="宋体" pitchFamily="2" charset="-122"/>
              </a:rPr>
              <a:t>两个整型的</a:t>
            </a:r>
            <a:r>
              <a:rPr lang="zh-CN" altLang="en-US" sz="2400" b="1" u="sng" dirty="0" smtClean="0">
                <a:latin typeface="宋体" pitchFamily="2" charset="-122"/>
              </a:rPr>
              <a:t>文件描述符</a:t>
            </a:r>
            <a:r>
              <a:rPr lang="zh-CN" altLang="en-US" sz="2400" dirty="0" smtClean="0">
                <a:latin typeface="宋体" pitchFamily="2" charset="-122"/>
              </a:rPr>
              <a:t>组成的数组指针。该函数在数组中填上两个新的</a:t>
            </a:r>
            <a:r>
              <a:rPr lang="zh-CN" altLang="en-US" sz="2400" b="1" u="sng" dirty="0" smtClean="0">
                <a:solidFill>
                  <a:srgbClr val="FF0000"/>
                </a:solidFill>
                <a:latin typeface="宋体" pitchFamily="2" charset="-122"/>
              </a:rPr>
              <a:t>文件描述符后</a:t>
            </a:r>
            <a:r>
              <a:rPr lang="zh-CN" altLang="en-US" sz="2400" b="1" u="sng" dirty="0" smtClean="0">
                <a:solidFill>
                  <a:srgbClr val="FFFF00"/>
                </a:solidFill>
                <a:latin typeface="宋体" pitchFamily="2" charset="-122"/>
              </a:rPr>
              <a:t>返回</a:t>
            </a:r>
            <a:r>
              <a:rPr lang="en-US" altLang="zh-CN" sz="2400" b="1" u="sng" dirty="0" smtClean="0">
                <a:solidFill>
                  <a:srgbClr val="FFFF00"/>
                </a:solidFill>
                <a:latin typeface="宋体" pitchFamily="2" charset="-122"/>
              </a:rPr>
              <a:t>0</a:t>
            </a:r>
            <a:r>
              <a:rPr lang="zh-CN" altLang="en-US" sz="2400" dirty="0" smtClean="0">
                <a:latin typeface="宋体" pitchFamily="2" charset="-122"/>
              </a:rPr>
              <a:t>，如果</a:t>
            </a:r>
            <a:r>
              <a:rPr lang="zh-CN" altLang="en-US" sz="2400" dirty="0" smtClean="0">
                <a:solidFill>
                  <a:srgbClr val="FFFF00"/>
                </a:solidFill>
                <a:latin typeface="宋体" pitchFamily="2" charset="-122"/>
              </a:rPr>
              <a:t>失败返回</a:t>
            </a:r>
            <a:r>
              <a:rPr lang="en-US" altLang="zh-CN" sz="2400" dirty="0" smtClean="0">
                <a:solidFill>
                  <a:srgbClr val="FFFF00"/>
                </a:solidFill>
                <a:latin typeface="宋体" pitchFamily="2" charset="-122"/>
              </a:rPr>
              <a:t>-1</a:t>
            </a:r>
            <a:r>
              <a:rPr lang="zh-CN" altLang="en-US" sz="2400" dirty="0" smtClean="0">
                <a:latin typeface="宋体" pitchFamily="2" charset="-122"/>
              </a:rPr>
              <a:t>。</a:t>
            </a:r>
          </a:p>
          <a:p>
            <a:pPr>
              <a:buFont typeface="Wingdings" pitchFamily="2" charset="2"/>
              <a:buNone/>
            </a:pPr>
            <a:r>
              <a:rPr lang="zh-CN" altLang="en-US" sz="2400" dirty="0" smtClean="0">
                <a:latin typeface="宋体" pitchFamily="2" charset="-122"/>
              </a:rPr>
              <a:t>  这两个文件描述符以一种特殊的方式连接起来。</a:t>
            </a:r>
            <a:endParaRPr lang="en-US" altLang="zh-CN" sz="2400" dirty="0" smtClean="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a:t>
            </a:r>
            <a:r>
              <a:rPr lang="zh-CN" altLang="en-US" sz="2400" dirty="0" smtClean="0">
                <a:latin typeface="宋体" pitchFamily="2" charset="-122"/>
              </a:rPr>
              <a:t>数据</a:t>
            </a:r>
            <a:r>
              <a:rPr lang="zh-CN" altLang="en-US" sz="2400" b="1" u="sng" dirty="0" smtClean="0">
                <a:solidFill>
                  <a:srgbClr val="FF0000"/>
                </a:solidFill>
                <a:latin typeface="宋体" pitchFamily="2" charset="-122"/>
              </a:rPr>
              <a:t>写入</a:t>
            </a:r>
            <a:r>
              <a:rPr lang="zh-CN" altLang="en-US" sz="2400" u="sng" dirty="0" smtClean="0">
                <a:latin typeface="宋体" pitchFamily="2" charset="-122"/>
              </a:rPr>
              <a:t>到</a:t>
            </a:r>
            <a:r>
              <a:rPr lang="en-US" altLang="zh-CN" sz="2400" b="1" u="sng" dirty="0" err="1">
                <a:solidFill>
                  <a:schemeClr val="tx2"/>
                </a:solidFill>
                <a:latin typeface="Times New Roman" panose="02020603050405020304" pitchFamily="18" charset="0"/>
                <a:cs typeface="Times New Roman" panose="02020603050405020304" pitchFamily="18" charset="0"/>
              </a:rPr>
              <a:t>file_descripter</a:t>
            </a:r>
            <a:r>
              <a:rPr lang="en-US" altLang="zh-CN" sz="2400" b="1" u="sng" dirty="0">
                <a:solidFill>
                  <a:schemeClr val="tx2"/>
                </a:solidFill>
                <a:latin typeface="Times New Roman" panose="02020603050405020304" pitchFamily="18" charset="0"/>
                <a:cs typeface="Times New Roman" panose="02020603050405020304" pitchFamily="18" charset="0"/>
              </a:rPr>
              <a:t>[1]</a:t>
            </a:r>
            <a:r>
              <a:rPr lang="zh-CN" altLang="en-US" sz="2400" dirty="0" smtClean="0">
                <a:latin typeface="宋体" pitchFamily="2" charset="-122"/>
              </a:rPr>
              <a:t>中；</a:t>
            </a:r>
            <a:endParaRPr lang="en-US" altLang="zh-CN" sz="2400" dirty="0" smtClean="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a:t>
            </a:r>
            <a:r>
              <a:rPr lang="zh-CN" altLang="en-US" sz="2400" dirty="0" smtClean="0">
                <a:latin typeface="宋体" pitchFamily="2" charset="-122"/>
              </a:rPr>
              <a:t>从</a:t>
            </a:r>
            <a:r>
              <a:rPr lang="en-US" altLang="zh-CN" sz="2400" b="1" u="sng" dirty="0" err="1">
                <a:solidFill>
                  <a:schemeClr val="tx2"/>
                </a:solidFill>
                <a:latin typeface="Times New Roman" panose="02020603050405020304" pitchFamily="18" charset="0"/>
                <a:cs typeface="Times New Roman" panose="02020603050405020304" pitchFamily="18" charset="0"/>
              </a:rPr>
              <a:t>file_descriptor</a:t>
            </a:r>
            <a:r>
              <a:rPr lang="en-US" altLang="zh-CN" sz="2400" b="1" u="sng" dirty="0">
                <a:solidFill>
                  <a:schemeClr val="tx2"/>
                </a:solidFill>
                <a:latin typeface="Times New Roman" panose="02020603050405020304" pitchFamily="18" charset="0"/>
                <a:cs typeface="Times New Roman" panose="02020603050405020304" pitchFamily="18" charset="0"/>
              </a:rPr>
              <a:t>[0]</a:t>
            </a:r>
            <a:r>
              <a:rPr lang="zh-CN" altLang="en-US" sz="2400" u="sng" dirty="0" smtClean="0">
                <a:latin typeface="宋体" pitchFamily="2" charset="-122"/>
              </a:rPr>
              <a:t>中</a:t>
            </a:r>
            <a:r>
              <a:rPr lang="zh-CN" altLang="en-US" sz="2400" b="1" u="sng" dirty="0">
                <a:solidFill>
                  <a:srgbClr val="FF0000"/>
                </a:solidFill>
                <a:latin typeface="宋体" pitchFamily="2" charset="-122"/>
              </a:rPr>
              <a:t>读出</a:t>
            </a:r>
            <a:r>
              <a:rPr lang="zh-CN" altLang="en-US" sz="2400" dirty="0" smtClean="0">
                <a:latin typeface="宋体" pitchFamily="2" charset="-122"/>
              </a:rPr>
              <a:t>。数据基于</a:t>
            </a:r>
            <a:r>
              <a:rPr lang="en-US" altLang="zh-CN" sz="2400" dirty="0" smtClean="0">
                <a:latin typeface="宋体" pitchFamily="2" charset="-122"/>
              </a:rPr>
              <a:t>FIFO</a:t>
            </a:r>
            <a:r>
              <a:rPr lang="zh-CN" altLang="en-US" sz="2400" dirty="0" smtClean="0">
                <a:latin typeface="宋体" pitchFamily="2" charset="-122"/>
              </a:rPr>
              <a:t>的原则处理。见如下例：</a:t>
            </a:r>
          </a:p>
        </p:txBody>
      </p:sp>
    </p:spTree>
  </p:cSld>
  <p:clrMapOvr>
    <a:masterClrMapping/>
  </p:clrMapOvr>
  <p:transition>
    <p:pull dir="rd"/>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714DF759-D1A0-429F-9139-FB47D2B51E95}" type="datetime8">
              <a:rPr kumimoji="0" lang="zh-CN" altLang="en-US" sz="1400" smtClean="0"/>
              <a:t>2022年3月16日1时1分</a:t>
            </a:fld>
            <a:endParaRPr kumimoji="0" lang="en-US" altLang="zh-CN" sz="1400" smtClean="0"/>
          </a:p>
        </p:txBody>
      </p:sp>
      <p:sp>
        <p:nvSpPr>
          <p:cNvPr id="2099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09925" name="Rectangle 3"/>
          <p:cNvSpPr>
            <a:spLocks noGrp="1" noRot="1" noChangeArrowheads="1"/>
          </p:cNvSpPr>
          <p:nvPr>
            <p:ph type="body" idx="1"/>
          </p:nvPr>
        </p:nvSpPr>
        <p:spPr>
          <a:xfrm>
            <a:off x="179512" y="188913"/>
            <a:ext cx="9073008" cy="6336431"/>
          </a:xfrm>
        </p:spPr>
        <p:txBody>
          <a:bodyPr/>
          <a:lstStyle/>
          <a:p>
            <a:pPr lvl="1" indent="-742950">
              <a:lnSpc>
                <a:spcPct val="80000"/>
              </a:lnSpc>
              <a:buFont typeface="Wingdings" pitchFamily="2" charset="2"/>
              <a:buNone/>
            </a:pPr>
            <a:r>
              <a:rPr lang="en-US" altLang="zh-CN" sz="2400" dirty="0" smtClean="0">
                <a:latin typeface="Times New Roman" pitchFamily="18" charset="0"/>
              </a:rPr>
              <a:t>#include &lt;</a:t>
            </a:r>
            <a:r>
              <a:rPr lang="en-US" altLang="zh-CN" sz="2400" dirty="0" err="1" smtClean="0">
                <a:latin typeface="Times New Roman" pitchFamily="18" charset="0"/>
              </a:rPr>
              <a:t>unistd.h</a:t>
            </a:r>
            <a:r>
              <a:rPr lang="en-US" altLang="zh-CN" sz="2400" dirty="0" smtClean="0">
                <a:latin typeface="Times New Roman" pitchFamily="18" charset="0"/>
              </a:rPr>
              <a:t>&gt;     #include &lt;</a:t>
            </a:r>
            <a:r>
              <a:rPr lang="en-US" altLang="zh-CN" sz="2400" dirty="0" err="1" smtClean="0">
                <a:latin typeface="Times New Roman" pitchFamily="18" charset="0"/>
              </a:rPr>
              <a:t>stdlib.h</a:t>
            </a:r>
            <a:r>
              <a:rPr lang="en-US" altLang="zh-CN" sz="2400" dirty="0" smtClean="0">
                <a:latin typeface="Times New Roman" pitchFamily="18" charset="0"/>
              </a:rPr>
              <a:t>&gt;  </a:t>
            </a:r>
            <a:r>
              <a:rPr lang="en-US" altLang="zh-CN" sz="2200" b="1" dirty="0" smtClean="0">
                <a:latin typeface="Times New Roman" pitchFamily="18" charset="0"/>
              </a:rPr>
              <a:t>//</a:t>
            </a:r>
            <a:r>
              <a:rPr lang="zh-CN" altLang="en-US" sz="2200" b="1" dirty="0" smtClean="0">
                <a:latin typeface="Times New Roman" pitchFamily="18" charset="0"/>
              </a:rPr>
              <a:t>先看在</a:t>
            </a:r>
            <a:r>
              <a:rPr lang="zh-CN" altLang="en-US" sz="2200" b="1" u="sng" dirty="0" smtClean="0">
                <a:solidFill>
                  <a:srgbClr val="FF0000"/>
                </a:solidFill>
                <a:latin typeface="Times New Roman" pitchFamily="18" charset="0"/>
              </a:rPr>
              <a:t>一个程序中</a:t>
            </a:r>
            <a:r>
              <a:rPr lang="zh-CN" altLang="en-US" sz="2200" b="1" dirty="0" smtClean="0">
                <a:latin typeface="Times New Roman" pitchFamily="18" charset="0"/>
              </a:rPr>
              <a:t>传数据</a:t>
            </a:r>
            <a:endParaRPr lang="en-US" altLang="zh-CN" sz="2200" b="1" dirty="0" smtClean="0">
              <a:latin typeface="Times New Roman" pitchFamily="18" charset="0"/>
            </a:endParaRPr>
          </a:p>
          <a:p>
            <a:pPr lvl="1" indent="-742950">
              <a:lnSpc>
                <a:spcPct val="80000"/>
              </a:lnSpc>
              <a:buFont typeface="Wingdings" pitchFamily="2" charset="2"/>
              <a:buNone/>
            </a:pPr>
            <a:r>
              <a:rPr lang="en-US" altLang="zh-CN" sz="2400" dirty="0" smtClean="0">
                <a:latin typeface="Times New Roman" pitchFamily="18" charset="0"/>
              </a:rPr>
              <a:t>#include &lt;</a:t>
            </a:r>
            <a:r>
              <a:rPr lang="en-US" altLang="zh-CN" sz="2400" dirty="0" err="1" smtClean="0">
                <a:latin typeface="Times New Roman" pitchFamily="18" charset="0"/>
              </a:rPr>
              <a:t>stdio.h</a:t>
            </a:r>
            <a:r>
              <a:rPr lang="en-US" altLang="zh-CN" sz="2400" dirty="0" smtClean="0">
                <a:latin typeface="Times New Roman" pitchFamily="18" charset="0"/>
              </a:rPr>
              <a:t>&gt;      #include &lt;</a:t>
            </a:r>
            <a:r>
              <a:rPr lang="en-US" altLang="zh-CN" sz="2400" dirty="0" err="1" smtClean="0">
                <a:latin typeface="Times New Roman" pitchFamily="18" charset="0"/>
              </a:rPr>
              <a:t>string.h</a:t>
            </a:r>
            <a:r>
              <a:rPr lang="en-US" altLang="zh-CN" sz="2400" dirty="0" smtClean="0">
                <a:latin typeface="Times New Roman" pitchFamily="18" charset="0"/>
              </a:rPr>
              <a:t>&gt;   </a:t>
            </a:r>
          </a:p>
          <a:p>
            <a:pPr lvl="1" indent="-469900">
              <a:lnSpc>
                <a:spcPct val="80000"/>
              </a:lnSpc>
              <a:buFont typeface="Wingdings" pitchFamily="2" charset="2"/>
              <a:buNone/>
            </a:pPr>
            <a:r>
              <a:rPr lang="en-US" altLang="zh-CN" sz="2400" dirty="0" err="1" smtClean="0">
                <a:latin typeface="Times New Roman" pitchFamily="18" charset="0"/>
              </a:rPr>
              <a:t>int</a:t>
            </a:r>
            <a:r>
              <a:rPr lang="en-US" altLang="zh-CN" sz="2400" dirty="0" smtClean="0">
                <a:latin typeface="Times New Roman" pitchFamily="18" charset="0"/>
              </a:rPr>
              <a:t> main() {    // </a:t>
            </a:r>
            <a:r>
              <a:rPr lang="zh-CN" altLang="en-US" sz="2400" dirty="0" smtClean="0">
                <a:latin typeface="Times New Roman" pitchFamily="18" charset="0"/>
              </a:rPr>
              <a:t>先将</a:t>
            </a:r>
            <a:r>
              <a:rPr lang="zh-CN" altLang="en-US" sz="2400" u="sng" dirty="0" smtClean="0">
                <a:latin typeface="Times New Roman" pitchFamily="18" charset="0"/>
              </a:rPr>
              <a:t>变量中数据</a:t>
            </a:r>
            <a:r>
              <a:rPr lang="zh-CN" altLang="en-US" sz="2400" b="1" dirty="0" smtClean="0">
                <a:solidFill>
                  <a:schemeClr val="tx2"/>
                </a:solidFill>
                <a:latin typeface="Times New Roman" pitchFamily="18" charset="0"/>
              </a:rPr>
              <a:t>写入</a:t>
            </a:r>
            <a:r>
              <a:rPr lang="zh-CN" altLang="en-US" sz="2400" dirty="0" smtClean="0">
                <a:latin typeface="Times New Roman" pitchFamily="18" charset="0"/>
              </a:rPr>
              <a:t>管道，再从管道中</a:t>
            </a:r>
            <a:r>
              <a:rPr lang="zh-CN" altLang="en-US" sz="2400" b="1" dirty="0">
                <a:solidFill>
                  <a:schemeClr val="tx2"/>
                </a:solidFill>
                <a:latin typeface="Times New Roman" pitchFamily="18" charset="0"/>
              </a:rPr>
              <a:t>读出</a:t>
            </a:r>
            <a:r>
              <a:rPr lang="zh-CN" altLang="en-US" sz="2400" dirty="0" smtClean="0">
                <a:latin typeface="Times New Roman" pitchFamily="18" charset="0"/>
              </a:rPr>
              <a:t>。</a:t>
            </a:r>
            <a:endParaRPr lang="en-US" altLang="zh-CN" sz="2400" dirty="0" smtClean="0">
              <a:latin typeface="Times New Roman" pitchFamily="18" charset="0"/>
            </a:endParaRPr>
          </a:p>
          <a:p>
            <a:pPr marL="536575" lvl="2" indent="-79375">
              <a:lnSpc>
                <a:spcPct val="80000"/>
              </a:lnSpc>
              <a:spcBef>
                <a:spcPts val="276"/>
              </a:spcBef>
              <a:buFont typeface="Wingdings" pitchFamily="2" charset="2"/>
              <a:buNone/>
            </a:pPr>
            <a:r>
              <a:rPr lang="en-US" altLang="zh-CN" sz="2300" dirty="0" err="1" smtClean="0">
                <a:latin typeface="Times New Roman" pitchFamily="18" charset="0"/>
              </a:rPr>
              <a:t>int</a:t>
            </a:r>
            <a:r>
              <a:rPr lang="en-US" altLang="zh-CN" sz="2300" dirty="0" smtClean="0">
                <a:latin typeface="Times New Roman" pitchFamily="18" charset="0"/>
              </a:rPr>
              <a:t> </a:t>
            </a:r>
            <a:r>
              <a:rPr lang="en-US" altLang="zh-CN" sz="2300" dirty="0" err="1" smtClean="0">
                <a:latin typeface="Times New Roman" pitchFamily="18" charset="0"/>
              </a:rPr>
              <a:t>data_processed</a:t>
            </a:r>
            <a:r>
              <a:rPr lang="en-US" altLang="zh-CN" sz="2300" dirty="0" smtClean="0">
                <a:latin typeface="Times New Roman" pitchFamily="18" charset="0"/>
              </a:rPr>
              <a:t>;</a:t>
            </a:r>
          </a:p>
          <a:p>
            <a:pPr marL="536575" lvl="2" indent="-79375">
              <a:lnSpc>
                <a:spcPct val="80000"/>
              </a:lnSpc>
              <a:spcBef>
                <a:spcPts val="276"/>
              </a:spcBef>
              <a:buFont typeface="Wingdings" pitchFamily="2" charset="2"/>
              <a:buNone/>
            </a:pPr>
            <a:r>
              <a:rPr lang="en-US" altLang="zh-CN" sz="2300" dirty="0" err="1" smtClean="0">
                <a:solidFill>
                  <a:schemeClr val="tx2"/>
                </a:solidFill>
                <a:latin typeface="Times New Roman" pitchFamily="18" charset="0"/>
              </a:rPr>
              <a:t>int</a:t>
            </a:r>
            <a:r>
              <a:rPr lang="en-US" altLang="zh-CN" sz="2300" dirty="0" smtClean="0">
                <a:solidFill>
                  <a:schemeClr val="tx2"/>
                </a:solidFill>
                <a:latin typeface="Times New Roman" pitchFamily="18" charset="0"/>
              </a:rPr>
              <a:t> </a:t>
            </a:r>
            <a:r>
              <a:rPr lang="en-US" altLang="zh-CN" sz="2300" dirty="0" err="1" smtClean="0">
                <a:solidFill>
                  <a:schemeClr val="tx2"/>
                </a:solidFill>
                <a:latin typeface="Times New Roman" pitchFamily="18" charset="0"/>
              </a:rPr>
              <a:t>file_pipes</a:t>
            </a:r>
            <a:r>
              <a:rPr lang="en-US" altLang="zh-CN" sz="2300" dirty="0" smtClean="0">
                <a:solidFill>
                  <a:schemeClr val="tx2"/>
                </a:solidFill>
                <a:latin typeface="Times New Roman" pitchFamily="18" charset="0"/>
              </a:rPr>
              <a:t>[2];    </a:t>
            </a:r>
            <a:r>
              <a:rPr lang="en-US" altLang="zh-CN" sz="2300" dirty="0" smtClean="0">
                <a:latin typeface="Times New Roman" pitchFamily="18" charset="0"/>
              </a:rPr>
              <a:t>/* pipe( )</a:t>
            </a:r>
            <a:r>
              <a:rPr lang="zh-CN" altLang="en-US" sz="2300" dirty="0" smtClean="0">
                <a:latin typeface="Times New Roman" pitchFamily="18" charset="0"/>
              </a:rPr>
              <a:t>的参数 *   一个程序</a:t>
            </a:r>
            <a:r>
              <a:rPr lang="en-US" altLang="zh-CN" sz="2300" dirty="0" smtClean="0">
                <a:latin typeface="Times New Roman" pitchFamily="18" charset="0"/>
              </a:rPr>
              <a:t>+</a:t>
            </a:r>
            <a:r>
              <a:rPr lang="zh-CN" altLang="en-US" sz="2300" dirty="0" smtClean="0">
                <a:latin typeface="Times New Roman" pitchFamily="18" charset="0"/>
              </a:rPr>
              <a:t>一个进程</a:t>
            </a:r>
            <a:r>
              <a:rPr lang="en-US" altLang="zh-CN" sz="2300" dirty="0" smtClean="0">
                <a:latin typeface="Times New Roman" pitchFamily="18" charset="0"/>
              </a:rPr>
              <a:t>/</a:t>
            </a:r>
          </a:p>
          <a:p>
            <a:pPr marL="536575" lvl="2" indent="-79375">
              <a:lnSpc>
                <a:spcPct val="80000"/>
              </a:lnSpc>
              <a:spcBef>
                <a:spcPts val="276"/>
              </a:spcBef>
              <a:buFont typeface="Wingdings" pitchFamily="2" charset="2"/>
              <a:buNone/>
            </a:pPr>
            <a:r>
              <a:rPr lang="en-US" altLang="zh-CN" sz="2300" dirty="0" err="1" smtClean="0">
                <a:latin typeface="Times New Roman" pitchFamily="18" charset="0"/>
              </a:rPr>
              <a:t>const</a:t>
            </a:r>
            <a:r>
              <a:rPr lang="en-US" altLang="zh-CN" sz="2300" dirty="0" smtClean="0">
                <a:latin typeface="Times New Roman" pitchFamily="18" charset="0"/>
              </a:rPr>
              <a:t> char </a:t>
            </a:r>
            <a:r>
              <a:rPr lang="en-US" altLang="zh-CN" sz="2300" dirty="0" err="1" smtClean="0">
                <a:latin typeface="Times New Roman" pitchFamily="18" charset="0"/>
              </a:rPr>
              <a:t>some_data</a:t>
            </a:r>
            <a:r>
              <a:rPr lang="en-US" altLang="zh-CN" sz="2300" dirty="0" smtClean="0">
                <a:latin typeface="Times New Roman" pitchFamily="18" charset="0"/>
              </a:rPr>
              <a:t>[ ] = “123”;</a:t>
            </a:r>
          </a:p>
          <a:p>
            <a:pPr marL="536575" lvl="2" indent="-79375">
              <a:lnSpc>
                <a:spcPct val="80000"/>
              </a:lnSpc>
              <a:spcBef>
                <a:spcPts val="276"/>
              </a:spcBef>
              <a:buFont typeface="Wingdings" pitchFamily="2" charset="2"/>
              <a:buNone/>
            </a:pPr>
            <a:r>
              <a:rPr lang="en-US" altLang="zh-CN" sz="2300" dirty="0" smtClean="0">
                <a:latin typeface="Times New Roman" pitchFamily="18" charset="0"/>
              </a:rPr>
              <a:t>char buffer[BUFSIZ + 1];</a:t>
            </a:r>
          </a:p>
          <a:p>
            <a:pPr marL="536575" lvl="2" indent="-79375">
              <a:lnSpc>
                <a:spcPct val="80000"/>
              </a:lnSpc>
              <a:buFont typeface="Wingdings" pitchFamily="2" charset="2"/>
              <a:buNone/>
            </a:pPr>
            <a:r>
              <a:rPr lang="en-US" altLang="zh-CN" sz="2300" dirty="0" err="1" smtClean="0">
                <a:latin typeface="Times New Roman" pitchFamily="18" charset="0"/>
              </a:rPr>
              <a:t>memset</a:t>
            </a:r>
            <a:r>
              <a:rPr lang="en-US" altLang="zh-CN" sz="2300" dirty="0" smtClean="0">
                <a:latin typeface="Times New Roman" pitchFamily="18" charset="0"/>
              </a:rPr>
              <a:t>(buffer, ‘\0’, </a:t>
            </a:r>
            <a:r>
              <a:rPr lang="en-US" altLang="zh-CN" sz="2300" dirty="0" err="1" smtClean="0">
                <a:latin typeface="Times New Roman" pitchFamily="18" charset="0"/>
              </a:rPr>
              <a:t>sizeof</a:t>
            </a:r>
            <a:r>
              <a:rPr lang="en-US" altLang="zh-CN" sz="2300" dirty="0" smtClean="0">
                <a:latin typeface="Times New Roman" pitchFamily="18" charset="0"/>
              </a:rPr>
              <a:t>(buffer));</a:t>
            </a:r>
          </a:p>
          <a:p>
            <a:pPr marL="536575" lvl="2" indent="-79375">
              <a:buFont typeface="Wingdings" pitchFamily="2" charset="2"/>
              <a:buNone/>
            </a:pPr>
            <a:r>
              <a:rPr lang="en-US" altLang="zh-CN" sz="2600" dirty="0" smtClean="0">
                <a:latin typeface="Times New Roman" pitchFamily="18" charset="0"/>
              </a:rPr>
              <a:t>if (</a:t>
            </a:r>
            <a:r>
              <a:rPr lang="en-US" altLang="zh-CN" sz="2600" b="1" dirty="0" smtClean="0">
                <a:solidFill>
                  <a:srgbClr val="FFFF00"/>
                </a:solidFill>
                <a:latin typeface="Times New Roman" pitchFamily="18" charset="0"/>
              </a:rPr>
              <a:t>pipe(</a:t>
            </a:r>
            <a:r>
              <a:rPr lang="en-US" altLang="zh-CN" sz="2600" b="1" dirty="0" err="1" smtClean="0">
                <a:solidFill>
                  <a:srgbClr val="FFFF00"/>
                </a:solidFill>
                <a:latin typeface="Times New Roman" pitchFamily="18" charset="0"/>
              </a:rPr>
              <a:t>file_pipes</a:t>
            </a:r>
            <a:r>
              <a:rPr lang="en-US" altLang="zh-CN" sz="2600" b="1" dirty="0" smtClean="0">
                <a:solidFill>
                  <a:srgbClr val="FFFF00"/>
                </a:solidFill>
                <a:latin typeface="Times New Roman" pitchFamily="18" charset="0"/>
              </a:rPr>
              <a:t>)</a:t>
            </a:r>
            <a:r>
              <a:rPr lang="en-US" altLang="zh-CN" sz="2600" dirty="0" smtClean="0">
                <a:latin typeface="Times New Roman" pitchFamily="18" charset="0"/>
              </a:rPr>
              <a:t> == </a:t>
            </a:r>
            <a:r>
              <a:rPr lang="en-US" altLang="zh-CN" sz="2600" b="1" dirty="0" smtClean="0">
                <a:solidFill>
                  <a:srgbClr val="FF0000"/>
                </a:solidFill>
                <a:latin typeface="Times New Roman" pitchFamily="18" charset="0"/>
              </a:rPr>
              <a:t>0</a:t>
            </a:r>
            <a:r>
              <a:rPr lang="en-US" altLang="zh-CN" sz="2600" dirty="0" smtClean="0">
                <a:latin typeface="Times New Roman" pitchFamily="18" charset="0"/>
              </a:rPr>
              <a:t>) {</a:t>
            </a:r>
          </a:p>
          <a:p>
            <a:pPr marL="536575" lvl="3" indent="-79375">
              <a:buFont typeface="Wingdings" pitchFamily="2" charset="2"/>
              <a:buNone/>
            </a:pPr>
            <a:r>
              <a:rPr lang="en-US" altLang="zh-CN" sz="2600" dirty="0" err="1" smtClean="0">
                <a:latin typeface="Times New Roman" pitchFamily="18" charset="0"/>
              </a:rPr>
              <a:t>data_processed</a:t>
            </a:r>
            <a:r>
              <a:rPr lang="en-US" altLang="zh-CN" sz="2600" dirty="0" smtClean="0">
                <a:latin typeface="Times New Roman" pitchFamily="18" charset="0"/>
              </a:rPr>
              <a:t> = </a:t>
            </a:r>
            <a:r>
              <a:rPr lang="en-US" altLang="zh-CN" sz="2600" b="1" dirty="0" smtClean="0">
                <a:solidFill>
                  <a:schemeClr val="tx2"/>
                </a:solidFill>
                <a:latin typeface="Times New Roman" pitchFamily="18" charset="0"/>
              </a:rPr>
              <a:t>write</a:t>
            </a:r>
            <a:r>
              <a:rPr lang="en-US" altLang="zh-CN" sz="2600" dirty="0" smtClean="0">
                <a:latin typeface="Times New Roman" pitchFamily="18" charset="0"/>
              </a:rPr>
              <a:t>(</a:t>
            </a:r>
            <a:r>
              <a:rPr lang="en-US" altLang="zh-CN" sz="2600" dirty="0" err="1" smtClean="0">
                <a:solidFill>
                  <a:schemeClr val="tx2"/>
                </a:solidFill>
                <a:latin typeface="Times New Roman" pitchFamily="18" charset="0"/>
              </a:rPr>
              <a:t>file_pipes</a:t>
            </a:r>
            <a:r>
              <a:rPr lang="en-US" altLang="zh-CN" sz="2600" dirty="0" smtClean="0">
                <a:solidFill>
                  <a:schemeClr val="tx2"/>
                </a:solidFill>
                <a:latin typeface="Times New Roman" pitchFamily="18" charset="0"/>
              </a:rPr>
              <a:t>[1]</a:t>
            </a:r>
            <a:r>
              <a:rPr lang="en-US" altLang="zh-CN" sz="2600" dirty="0" smtClean="0">
                <a:latin typeface="Times New Roman" pitchFamily="18" charset="0"/>
              </a:rPr>
              <a:t>,       </a:t>
            </a:r>
            <a:r>
              <a:rPr lang="en-US" altLang="zh-CN" sz="2600" dirty="0" err="1" smtClean="0">
                <a:latin typeface="Times New Roman" pitchFamily="18" charset="0"/>
              </a:rPr>
              <a:t>some_data</a:t>
            </a:r>
            <a:r>
              <a:rPr lang="en-US" altLang="zh-CN" sz="2600" dirty="0" smtClean="0">
                <a:latin typeface="Times New Roman" pitchFamily="18" charset="0"/>
              </a:rPr>
              <a:t>, </a:t>
            </a:r>
            <a:r>
              <a:rPr lang="en-US" altLang="zh-CN" sz="2600" dirty="0" err="1" smtClean="0">
                <a:latin typeface="Times New Roman" pitchFamily="18" charset="0"/>
              </a:rPr>
              <a:t>strlen</a:t>
            </a:r>
            <a:r>
              <a:rPr lang="en-US" altLang="zh-CN" sz="2600" dirty="0" smtClean="0">
                <a:latin typeface="Times New Roman" pitchFamily="18" charset="0"/>
              </a:rPr>
              <a:t>(</a:t>
            </a:r>
            <a:r>
              <a:rPr lang="en-US" altLang="zh-CN" sz="2600" dirty="0" err="1" smtClean="0">
                <a:latin typeface="Times New Roman" pitchFamily="18" charset="0"/>
              </a:rPr>
              <a:t>some_data</a:t>
            </a:r>
            <a:r>
              <a:rPr lang="en-US" altLang="zh-CN" sz="2600" dirty="0" smtClean="0">
                <a:latin typeface="Times New Roman" pitchFamily="18" charset="0"/>
              </a:rPr>
              <a:t>));     </a:t>
            </a:r>
            <a:r>
              <a:rPr lang="en-US" altLang="zh-CN" sz="2600" dirty="0" smtClean="0">
                <a:solidFill>
                  <a:schemeClr val="tx2"/>
                </a:solidFill>
                <a:latin typeface="Times New Roman" pitchFamily="18" charset="0"/>
              </a:rPr>
              <a:t>/* </a:t>
            </a:r>
            <a:r>
              <a:rPr lang="zh-CN" altLang="en-US" sz="2600" dirty="0" smtClean="0">
                <a:solidFill>
                  <a:schemeClr val="tx2"/>
                </a:solidFill>
                <a:latin typeface="Times New Roman" pitchFamily="18" charset="0"/>
              </a:rPr>
              <a:t>将“</a:t>
            </a:r>
            <a:r>
              <a:rPr lang="en-US" altLang="zh-CN" sz="2600" dirty="0" smtClean="0">
                <a:solidFill>
                  <a:schemeClr val="tx2"/>
                </a:solidFill>
                <a:latin typeface="Times New Roman" pitchFamily="18" charset="0"/>
              </a:rPr>
              <a:t>123” </a:t>
            </a:r>
            <a:r>
              <a:rPr lang="zh-CN" altLang="en-US" sz="2600" dirty="0" smtClean="0">
                <a:solidFill>
                  <a:schemeClr val="tx2"/>
                </a:solidFill>
                <a:latin typeface="Times New Roman" pitchFamily="18" charset="0"/>
              </a:rPr>
              <a:t>写入管道 *</a:t>
            </a:r>
            <a:r>
              <a:rPr lang="en-US" altLang="zh-CN" sz="2600" dirty="0" smtClean="0">
                <a:solidFill>
                  <a:schemeClr val="tx2"/>
                </a:solidFill>
                <a:latin typeface="Times New Roman" pitchFamily="18" charset="0"/>
              </a:rPr>
              <a:t>/</a:t>
            </a:r>
          </a:p>
          <a:p>
            <a:pPr marL="536575" lvl="3" indent="-79375">
              <a:buFont typeface="Wingdings" pitchFamily="2" charset="2"/>
              <a:buNone/>
            </a:pPr>
            <a:r>
              <a:rPr lang="en-US" altLang="zh-CN" sz="2600" dirty="0" err="1" smtClean="0">
                <a:latin typeface="Times New Roman" pitchFamily="18" charset="0"/>
              </a:rPr>
              <a:t>printf</a:t>
            </a:r>
            <a:r>
              <a:rPr lang="en-US" altLang="zh-CN" sz="2600" dirty="0" smtClean="0">
                <a:latin typeface="Times New Roman" pitchFamily="18" charset="0"/>
              </a:rPr>
              <a:t>(“Wrote %d bytes\n”, </a:t>
            </a:r>
            <a:r>
              <a:rPr lang="en-US" altLang="zh-CN" sz="2600" dirty="0" err="1" smtClean="0">
                <a:latin typeface="Times New Roman" pitchFamily="18" charset="0"/>
              </a:rPr>
              <a:t>data_processed</a:t>
            </a:r>
            <a:r>
              <a:rPr lang="en-US" altLang="zh-CN" sz="2600" dirty="0" smtClean="0">
                <a:latin typeface="Times New Roman" pitchFamily="18" charset="0"/>
              </a:rPr>
              <a:t>);        //</a:t>
            </a:r>
            <a:r>
              <a:rPr lang="en-US" altLang="zh-CN" sz="2600" b="1" dirty="0" smtClean="0">
                <a:solidFill>
                  <a:schemeClr val="tx2"/>
                </a:solidFill>
                <a:latin typeface="Times New Roman" pitchFamily="18" charset="0"/>
              </a:rPr>
              <a:t>3</a:t>
            </a:r>
            <a:r>
              <a:rPr lang="zh-CN" altLang="en-US" sz="2600" dirty="0" smtClean="0">
                <a:latin typeface="Times New Roman" pitchFamily="18" charset="0"/>
              </a:rPr>
              <a:t>个字节</a:t>
            </a:r>
            <a:endParaRPr lang="en-US" altLang="zh-CN" sz="2600" dirty="0" smtClean="0">
              <a:latin typeface="Times New Roman" pitchFamily="18" charset="0"/>
            </a:endParaRPr>
          </a:p>
          <a:p>
            <a:pPr marL="536575" lvl="3" indent="-79375">
              <a:buFont typeface="Wingdings" pitchFamily="2" charset="2"/>
              <a:buNone/>
            </a:pPr>
            <a:r>
              <a:rPr lang="en-US" altLang="zh-CN" sz="2600" dirty="0" err="1" smtClean="0">
                <a:latin typeface="Times New Roman" pitchFamily="18" charset="0"/>
              </a:rPr>
              <a:t>data_processed</a:t>
            </a:r>
            <a:r>
              <a:rPr lang="en-US" altLang="zh-CN" sz="2600" dirty="0" smtClean="0">
                <a:latin typeface="Times New Roman" pitchFamily="18" charset="0"/>
              </a:rPr>
              <a:t> = </a:t>
            </a:r>
            <a:r>
              <a:rPr lang="en-US" altLang="zh-CN" sz="2600" b="1" dirty="0">
                <a:solidFill>
                  <a:schemeClr val="tx2"/>
                </a:solidFill>
                <a:latin typeface="Times New Roman" pitchFamily="18" charset="0"/>
              </a:rPr>
              <a:t>read</a:t>
            </a:r>
            <a:r>
              <a:rPr lang="en-US" altLang="zh-CN" sz="2600" dirty="0" smtClean="0">
                <a:latin typeface="Times New Roman" pitchFamily="18" charset="0"/>
              </a:rPr>
              <a:t>(</a:t>
            </a:r>
            <a:r>
              <a:rPr lang="en-US" altLang="zh-CN" sz="2600" dirty="0" err="1">
                <a:solidFill>
                  <a:schemeClr val="tx2"/>
                </a:solidFill>
                <a:latin typeface="Times New Roman" pitchFamily="18" charset="0"/>
              </a:rPr>
              <a:t>file_pipes</a:t>
            </a:r>
            <a:r>
              <a:rPr lang="en-US" altLang="zh-CN" sz="2600" dirty="0">
                <a:solidFill>
                  <a:schemeClr val="tx2"/>
                </a:solidFill>
                <a:latin typeface="Times New Roman" pitchFamily="18" charset="0"/>
              </a:rPr>
              <a:t>[0</a:t>
            </a:r>
            <a:r>
              <a:rPr lang="en-US" altLang="zh-CN" sz="2600" dirty="0" smtClean="0">
                <a:latin typeface="Times New Roman" pitchFamily="18" charset="0"/>
              </a:rPr>
              <a:t>],    buffer, BUFSIZ);</a:t>
            </a:r>
          </a:p>
          <a:p>
            <a:pPr marL="536575" lvl="3" indent="-79375">
              <a:buFont typeface="Wingdings" pitchFamily="2" charset="2"/>
              <a:buNone/>
            </a:pPr>
            <a:r>
              <a:rPr lang="en-US" altLang="zh-CN" sz="2600" dirty="0" err="1" smtClean="0">
                <a:latin typeface="Times New Roman" pitchFamily="18" charset="0"/>
              </a:rPr>
              <a:t>printf</a:t>
            </a:r>
            <a:r>
              <a:rPr lang="en-US" altLang="zh-CN" sz="2600" dirty="0" smtClean="0">
                <a:latin typeface="Times New Roman" pitchFamily="18" charset="0"/>
              </a:rPr>
              <a:t>(“Read %d bytes: %s\n”, </a:t>
            </a:r>
            <a:r>
              <a:rPr lang="en-US" altLang="zh-CN" sz="2600" dirty="0" err="1" smtClean="0">
                <a:latin typeface="Times New Roman" pitchFamily="18" charset="0"/>
              </a:rPr>
              <a:t>data_processed</a:t>
            </a:r>
            <a:r>
              <a:rPr lang="en-US" altLang="zh-CN" sz="2600" dirty="0" smtClean="0">
                <a:latin typeface="Times New Roman" pitchFamily="18" charset="0"/>
              </a:rPr>
              <a:t>, buffer);</a:t>
            </a:r>
          </a:p>
          <a:p>
            <a:pPr marL="536575" lvl="3" indent="-79375">
              <a:lnSpc>
                <a:spcPct val="80000"/>
              </a:lnSpc>
              <a:buFont typeface="Wingdings" pitchFamily="2" charset="2"/>
              <a:buNone/>
            </a:pPr>
            <a:r>
              <a:rPr lang="en-US" altLang="zh-CN" sz="2400" dirty="0" smtClean="0">
                <a:latin typeface="Times New Roman" pitchFamily="18" charset="0"/>
              </a:rPr>
              <a:t>exit(EXIT_SUCCESS</a:t>
            </a:r>
            <a:r>
              <a:rPr lang="en-US" altLang="zh-CN" dirty="0" smtClean="0">
                <a:latin typeface="Times New Roman" pitchFamily="18" charset="0"/>
              </a:rPr>
              <a:t>);   </a:t>
            </a:r>
            <a:r>
              <a:rPr lang="en-US" altLang="zh-CN" sz="2400" dirty="0" smtClean="0"/>
              <a:t>}   </a:t>
            </a:r>
            <a:r>
              <a:rPr lang="en-US" altLang="zh-CN" sz="2400" dirty="0" smtClean="0">
                <a:latin typeface="Times New Roman" pitchFamily="18" charset="0"/>
              </a:rPr>
              <a:t>exit(EXIT_FAILURE);</a:t>
            </a:r>
          </a:p>
          <a:p>
            <a:pPr marL="536575" lvl="1" indent="-79375">
              <a:lnSpc>
                <a:spcPct val="80000"/>
              </a:lnSpc>
              <a:buFont typeface="Wingdings" pitchFamily="2" charset="2"/>
              <a:buNone/>
            </a:pPr>
            <a:r>
              <a:rPr lang="en-US" altLang="zh-CN" sz="2400" dirty="0" smtClean="0"/>
              <a:t>}</a:t>
            </a:r>
          </a:p>
        </p:txBody>
      </p:sp>
      <p:cxnSp>
        <p:nvCxnSpPr>
          <p:cNvPr id="5" name="直接箭头连接符 4"/>
          <p:cNvCxnSpPr/>
          <p:nvPr/>
        </p:nvCxnSpPr>
        <p:spPr bwMode="auto">
          <a:xfrm>
            <a:off x="4427984" y="2276872"/>
            <a:ext cx="1944216" cy="1296144"/>
          </a:xfrm>
          <a:prstGeom prst="straightConnector1">
            <a:avLst/>
          </a:prstGeom>
          <a:noFill/>
          <a:ln w="19050" cap="flat" cmpd="sng" algn="ctr">
            <a:solidFill>
              <a:schemeClr val="tx2"/>
            </a:solidFill>
            <a:prstDash val="sysDot"/>
            <a:round/>
            <a:headEnd type="none" w="med" len="med"/>
            <a:tailEnd type="arrow"/>
          </a:ln>
          <a:effectLst/>
        </p:spPr>
      </p:cxnSp>
      <p:cxnSp>
        <p:nvCxnSpPr>
          <p:cNvPr id="8" name="直接箭头连接符 7"/>
          <p:cNvCxnSpPr/>
          <p:nvPr/>
        </p:nvCxnSpPr>
        <p:spPr bwMode="auto">
          <a:xfrm>
            <a:off x="2699792" y="3789040"/>
            <a:ext cx="2124236" cy="648072"/>
          </a:xfrm>
          <a:prstGeom prst="straightConnector1">
            <a:avLst/>
          </a:prstGeom>
          <a:noFill/>
          <a:ln w="19050" cap="flat" cmpd="sng" algn="ctr">
            <a:solidFill>
              <a:schemeClr val="tx2"/>
            </a:solidFill>
            <a:prstDash val="sysDot"/>
            <a:round/>
            <a:headEnd type="none" w="med" len="med"/>
            <a:tailEnd type="arrow"/>
          </a:ln>
          <a:effectLst/>
        </p:spPr>
      </p:cxnSp>
      <p:sp>
        <p:nvSpPr>
          <p:cNvPr id="14" name="左大括号 13"/>
          <p:cNvSpPr/>
          <p:nvPr/>
        </p:nvSpPr>
        <p:spPr bwMode="auto">
          <a:xfrm>
            <a:off x="323528" y="3140968"/>
            <a:ext cx="576064" cy="1800200"/>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16" name="直接箭头连接符 15"/>
          <p:cNvCxnSpPr/>
          <p:nvPr/>
        </p:nvCxnSpPr>
        <p:spPr bwMode="auto">
          <a:xfrm flipH="1">
            <a:off x="5724128" y="3645024"/>
            <a:ext cx="504056" cy="0"/>
          </a:xfrm>
          <a:prstGeom prst="straightConnector1">
            <a:avLst/>
          </a:prstGeom>
          <a:noFill/>
          <a:ln w="19050" cap="flat" cmpd="sng" algn="ctr">
            <a:solidFill>
              <a:schemeClr val="tx2"/>
            </a:solidFill>
            <a:prstDash val="solid"/>
            <a:round/>
            <a:headEnd type="none" w="med" len="med"/>
            <a:tailEnd type="arrow"/>
          </a:ln>
          <a:effectLst/>
        </p:spPr>
      </p:cxnSp>
      <p:cxnSp>
        <p:nvCxnSpPr>
          <p:cNvPr id="19" name="直接箭头连接符 18"/>
          <p:cNvCxnSpPr/>
          <p:nvPr/>
        </p:nvCxnSpPr>
        <p:spPr bwMode="auto">
          <a:xfrm>
            <a:off x="6372200" y="4509120"/>
            <a:ext cx="1008112" cy="0"/>
          </a:xfrm>
          <a:prstGeom prst="straightConnector1">
            <a:avLst/>
          </a:prstGeom>
          <a:noFill/>
          <a:ln w="19050" cap="flat" cmpd="sng" algn="ctr">
            <a:solidFill>
              <a:schemeClr val="tx2"/>
            </a:solidFill>
            <a:prstDash val="sysDot"/>
            <a:round/>
            <a:headEnd type="none" w="med" len="med"/>
            <a:tailEnd type="arrow"/>
          </a:ln>
          <a:effectLst/>
        </p:spPr>
      </p:cxnSp>
      <p:cxnSp>
        <p:nvCxnSpPr>
          <p:cNvPr id="23" name="直接箭头连接符 22"/>
          <p:cNvCxnSpPr/>
          <p:nvPr/>
        </p:nvCxnSpPr>
        <p:spPr bwMode="auto">
          <a:xfrm>
            <a:off x="5580112" y="5013176"/>
            <a:ext cx="364232" cy="0"/>
          </a:xfrm>
          <a:prstGeom prst="straightConnector1">
            <a:avLst/>
          </a:prstGeom>
          <a:noFill/>
          <a:ln w="19050" cap="flat" cmpd="sng" algn="ctr">
            <a:solidFill>
              <a:schemeClr val="tx2"/>
            </a:solidFill>
            <a:prstDash val="solid"/>
            <a:round/>
            <a:headEnd type="none" w="med" len="med"/>
            <a:tailEnd type="arrow"/>
          </a:ln>
          <a:effectLst/>
        </p:spPr>
      </p:cxnSp>
      <p:sp>
        <p:nvSpPr>
          <p:cNvPr id="25" name="矩形 24"/>
          <p:cNvSpPr/>
          <p:nvPr/>
        </p:nvSpPr>
        <p:spPr>
          <a:xfrm>
            <a:off x="1979712" y="6165304"/>
            <a:ext cx="6979796" cy="486287"/>
          </a:xfrm>
          <a:prstGeom prst="rect">
            <a:avLst/>
          </a:prstGeom>
        </p:spPr>
        <p:txBody>
          <a:bodyPr wrap="none">
            <a:spAutoFit/>
          </a:bodyPr>
          <a:lstStyle/>
          <a:p>
            <a:pPr lvl="1">
              <a:lnSpc>
                <a:spcPct val="80000"/>
              </a:lnSpc>
              <a:buNone/>
            </a:pPr>
            <a:r>
              <a:rPr lang="en-US" altLang="zh-CN" sz="3200" b="1" dirty="0"/>
              <a:t>--</a:t>
            </a:r>
            <a:r>
              <a:rPr lang="zh-CN" altLang="en-US" sz="3200" dirty="0"/>
              <a:t>转  </a:t>
            </a:r>
            <a:r>
              <a:rPr lang="zh-CN" altLang="en-US" sz="3200" dirty="0" smtClean="0"/>
              <a:t> </a:t>
            </a:r>
            <a:r>
              <a:rPr lang="en-US" altLang="zh-CN" sz="3200" dirty="0">
                <a:solidFill>
                  <a:schemeClr val="tx2"/>
                </a:solidFill>
                <a:hlinkClick r:id="rId2" action="ppaction://hlinksldjump"/>
              </a:rPr>
              <a:t>4. pipe( )</a:t>
            </a:r>
            <a:r>
              <a:rPr lang="zh-CN" altLang="en-US" sz="3200" dirty="0">
                <a:solidFill>
                  <a:schemeClr val="tx2"/>
                </a:solidFill>
                <a:hlinkClick r:id="rId2" action="ppaction://hlinksldjump"/>
              </a:rPr>
              <a:t>调</a:t>
            </a:r>
            <a:r>
              <a:rPr lang="zh-CN" altLang="en-US" sz="3200" dirty="0" smtClean="0">
                <a:solidFill>
                  <a:schemeClr val="tx2"/>
                </a:solidFill>
                <a:hlinkClick r:id="rId2" action="ppaction://hlinksldjump"/>
              </a:rPr>
              <a:t>用（父、子进程）</a:t>
            </a:r>
            <a:endParaRPr lang="en-US" altLang="zh-CN" sz="3200" b="1" dirty="0">
              <a:solidFill>
                <a:schemeClr val="tx2"/>
              </a:solidFill>
              <a:latin typeface="Times New Roman" pitchFamily="18" charset="0"/>
            </a:endParaRPr>
          </a:p>
        </p:txBody>
      </p:sp>
      <p:cxnSp>
        <p:nvCxnSpPr>
          <p:cNvPr id="13" name="直接箭头连接符 12"/>
          <p:cNvCxnSpPr/>
          <p:nvPr/>
        </p:nvCxnSpPr>
        <p:spPr bwMode="auto">
          <a:xfrm flipH="1" flipV="1">
            <a:off x="1979712" y="1916832"/>
            <a:ext cx="792088" cy="1160512"/>
          </a:xfrm>
          <a:prstGeom prst="straightConnector1">
            <a:avLst/>
          </a:prstGeom>
          <a:noFill/>
          <a:ln w="19050" cap="flat" cmpd="sng" algn="ctr">
            <a:solidFill>
              <a:schemeClr val="tx2"/>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3F95224-C28B-4E67-A684-53B59DCA951C}" type="datetime8">
              <a:rPr kumimoji="0" lang="zh-CN" altLang="en-US" sz="1400" smtClean="0"/>
              <a:t>2022年3月16日12时44分</a:t>
            </a:fld>
            <a:endParaRPr kumimoji="0" lang="en-US" altLang="zh-CN" sz="1400" smtClean="0"/>
          </a:p>
        </p:txBody>
      </p:sp>
      <p:sp>
        <p:nvSpPr>
          <p:cNvPr id="210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0949" name="Rectangle 3"/>
          <p:cNvSpPr>
            <a:spLocks noGrp="1" noRot="1" noChangeArrowheads="1"/>
          </p:cNvSpPr>
          <p:nvPr>
            <p:ph type="body" idx="1"/>
          </p:nvPr>
        </p:nvSpPr>
        <p:spPr>
          <a:xfrm>
            <a:off x="301625" y="549275"/>
            <a:ext cx="8540750" cy="5549900"/>
          </a:xfrm>
        </p:spPr>
        <p:txBody>
          <a:bodyPr/>
          <a:lstStyle/>
          <a:p>
            <a:pPr lvl="1">
              <a:lnSpc>
                <a:spcPct val="80000"/>
              </a:lnSpc>
              <a:buFont typeface="Wingdings" pitchFamily="2" charset="2"/>
              <a:buNone/>
            </a:pPr>
            <a:r>
              <a:rPr lang="en-US" altLang="zh-CN" sz="2000" dirty="0" smtClean="0"/>
              <a:t>$ </a:t>
            </a:r>
            <a:r>
              <a:rPr lang="en-US" altLang="zh-CN" sz="2000" b="1" dirty="0" smtClean="0"/>
              <a:t>./pipe1</a:t>
            </a:r>
          </a:p>
          <a:p>
            <a:pPr lvl="1">
              <a:lnSpc>
                <a:spcPct val="80000"/>
              </a:lnSpc>
              <a:buFont typeface="Wingdings" pitchFamily="2" charset="2"/>
              <a:buNone/>
            </a:pPr>
            <a:r>
              <a:rPr lang="en-US" altLang="zh-CN" sz="2400" dirty="0" smtClean="0">
                <a:latin typeface="Times New Roman" pitchFamily="18" charset="0"/>
              </a:rPr>
              <a:t>Wrote 3 bytes</a:t>
            </a:r>
          </a:p>
          <a:p>
            <a:pPr lvl="1">
              <a:lnSpc>
                <a:spcPct val="110000"/>
              </a:lnSpc>
              <a:buNone/>
            </a:pPr>
            <a:r>
              <a:rPr lang="en-US" altLang="zh-CN" sz="2400" dirty="0" smtClean="0">
                <a:latin typeface="Times New Roman" pitchFamily="18" charset="0"/>
              </a:rPr>
              <a:t>Read 3 bytes: 123      </a:t>
            </a:r>
            <a:r>
              <a:rPr lang="zh-CN" altLang="en-US" sz="2400" dirty="0" smtClean="0">
                <a:latin typeface="Times New Roman" pitchFamily="18" charset="0"/>
              </a:rPr>
              <a:t>转   </a:t>
            </a:r>
            <a:r>
              <a:rPr lang="zh-CN" altLang="en-US" sz="2400" b="1" dirty="0" smtClean="0">
                <a:latin typeface="Times New Roman" pitchFamily="18" charset="0"/>
                <a:hlinkClick r:id="rId2" action="ppaction://hlinksldjump"/>
              </a:rPr>
              <a:t>在</a:t>
            </a:r>
            <a:r>
              <a:rPr lang="zh-CN" altLang="en-US" sz="2400" b="1" dirty="0">
                <a:solidFill>
                  <a:srgbClr val="FF0000"/>
                </a:solidFill>
                <a:latin typeface="Times New Roman" pitchFamily="18" charset="0"/>
                <a:hlinkClick r:id="rId2" action="ppaction://hlinksldjump"/>
              </a:rPr>
              <a:t>两个进程中</a:t>
            </a:r>
            <a:r>
              <a:rPr lang="zh-CN" altLang="en-US" sz="2400" b="1" dirty="0">
                <a:latin typeface="Times New Roman" pitchFamily="18" charset="0"/>
                <a:hlinkClick r:id="rId2" action="ppaction://hlinksldjump"/>
              </a:rPr>
              <a:t>传数据</a:t>
            </a:r>
            <a:endParaRPr lang="en-US" altLang="zh-CN" sz="2400" dirty="0" smtClean="0">
              <a:latin typeface="Times New Roman" pitchFamily="18" charset="0"/>
            </a:endParaRPr>
          </a:p>
          <a:p>
            <a:pPr lvl="1">
              <a:lnSpc>
                <a:spcPct val="110000"/>
              </a:lnSpc>
              <a:buFont typeface="Wingdings" pitchFamily="2" charset="2"/>
              <a:buNone/>
            </a:pPr>
            <a:r>
              <a:rPr lang="zh-CN" altLang="en-US" sz="2400" dirty="0" smtClean="0">
                <a:latin typeface="Times New Roman" pitchFamily="18" charset="0"/>
              </a:rPr>
              <a:t>文件描述符</a:t>
            </a:r>
            <a:r>
              <a:rPr lang="en-US" altLang="zh-CN" sz="2400" dirty="0" err="1" smtClean="0">
                <a:latin typeface="Times New Roman" pitchFamily="18" charset="0"/>
              </a:rPr>
              <a:t>file_pipes</a:t>
            </a:r>
            <a:r>
              <a:rPr lang="en-US" altLang="zh-CN" sz="2400" dirty="0" smtClean="0">
                <a:latin typeface="Times New Roman" pitchFamily="18" charset="0"/>
              </a:rPr>
              <a:t>[]</a:t>
            </a:r>
            <a:r>
              <a:rPr lang="zh-CN" altLang="en-US" sz="2400" dirty="0" smtClean="0">
                <a:latin typeface="Times New Roman" pitchFamily="18" charset="0"/>
              </a:rPr>
              <a:t>创建一个管道，管道有内置的缓冲区，通过</a:t>
            </a:r>
            <a:r>
              <a:rPr lang="en-US" altLang="zh-CN" sz="2400" dirty="0" err="1" smtClean="0">
                <a:latin typeface="Times New Roman" pitchFamily="18" charset="0"/>
              </a:rPr>
              <a:t>file_pipes</a:t>
            </a:r>
            <a:r>
              <a:rPr lang="en-US" altLang="zh-CN" sz="2400" dirty="0" smtClean="0">
                <a:latin typeface="Times New Roman" pitchFamily="18" charset="0"/>
              </a:rPr>
              <a:t>[1]</a:t>
            </a:r>
            <a:r>
              <a:rPr lang="zh-CN" altLang="en-US" sz="2400" dirty="0" smtClean="0">
                <a:latin typeface="Times New Roman" pitchFamily="18" charset="0"/>
              </a:rPr>
              <a:t>向管道中写数据，再从</a:t>
            </a:r>
            <a:r>
              <a:rPr lang="en-US" altLang="zh-CN" sz="2400" dirty="0" err="1" smtClean="0">
                <a:latin typeface="Times New Roman" pitchFamily="18" charset="0"/>
              </a:rPr>
              <a:t>file_pipes</a:t>
            </a:r>
            <a:r>
              <a:rPr lang="en-US" altLang="zh-CN" sz="2400" dirty="0" smtClean="0">
                <a:latin typeface="Times New Roman" pitchFamily="18" charset="0"/>
              </a:rPr>
              <a:t>[0]</a:t>
            </a:r>
            <a:r>
              <a:rPr lang="zh-CN" altLang="en-US" sz="2400" dirty="0" smtClean="0">
                <a:latin typeface="Times New Roman" pitchFamily="18" charset="0"/>
              </a:rPr>
              <a:t>中读回数据。</a:t>
            </a:r>
          </a:p>
          <a:p>
            <a:pPr lvl="1">
              <a:lnSpc>
                <a:spcPct val="80000"/>
              </a:lnSpc>
              <a:buFont typeface="Wingdings" pitchFamily="2" charset="2"/>
              <a:buNone/>
            </a:pPr>
            <a:endParaRPr lang="zh-CN" altLang="en-US" sz="2400" dirty="0" smtClean="0">
              <a:latin typeface="Times New Roman" pitchFamily="18" charset="0"/>
            </a:endParaRPr>
          </a:p>
          <a:p>
            <a:pPr lvl="1">
              <a:lnSpc>
                <a:spcPct val="120000"/>
              </a:lnSpc>
              <a:buFont typeface="Wingdings" pitchFamily="2" charset="2"/>
              <a:buNone/>
            </a:pPr>
            <a:r>
              <a:rPr lang="zh-CN" altLang="en-US" sz="2400" b="1" dirty="0" smtClean="0">
                <a:solidFill>
                  <a:srgbClr val="FF6600"/>
                </a:solidFill>
                <a:latin typeface="Times New Roman" pitchFamily="18" charset="0"/>
              </a:rPr>
              <a:t>管道的优势</a:t>
            </a:r>
            <a:r>
              <a:rPr lang="zh-CN" altLang="en-US" sz="2400" dirty="0" smtClean="0">
                <a:latin typeface="Times New Roman" pitchFamily="18" charset="0"/>
              </a:rPr>
              <a:t>表现在：</a:t>
            </a:r>
          </a:p>
          <a:p>
            <a:pPr lvl="1">
              <a:lnSpc>
                <a:spcPct val="120000"/>
              </a:lnSpc>
              <a:buFont typeface="Wingdings" pitchFamily="2" charset="2"/>
              <a:buNone/>
            </a:pPr>
            <a:r>
              <a:rPr lang="zh-CN" altLang="en-US" sz="2400" dirty="0" smtClean="0">
                <a:latin typeface="Times New Roman" pitchFamily="18" charset="0"/>
              </a:rPr>
              <a:t>当用</a:t>
            </a:r>
            <a:r>
              <a:rPr lang="en-US" altLang="zh-CN" sz="2400" dirty="0" smtClean="0">
                <a:latin typeface="Times New Roman" pitchFamily="18" charset="0"/>
              </a:rPr>
              <a:t>fork( )</a:t>
            </a:r>
            <a:r>
              <a:rPr lang="zh-CN" altLang="en-US" sz="2400" dirty="0" smtClean="0">
                <a:latin typeface="Times New Roman" pitchFamily="18" charset="0"/>
              </a:rPr>
              <a:t>创建新进程时，原先打开的文件描述符仍将保持打开状态，因此，</a:t>
            </a:r>
            <a:r>
              <a:rPr lang="zh-CN" altLang="en-US" sz="2400" u="sng" dirty="0" smtClean="0">
                <a:latin typeface="Times New Roman" pitchFamily="18" charset="0"/>
              </a:rPr>
              <a:t>先在原先的进程中创建一个管道，然后再调用</a:t>
            </a:r>
            <a:r>
              <a:rPr lang="en-US" altLang="zh-CN" sz="2400" u="sng" dirty="0" smtClean="0">
                <a:latin typeface="Times New Roman" pitchFamily="18" charset="0"/>
              </a:rPr>
              <a:t>fork( )</a:t>
            </a:r>
            <a:r>
              <a:rPr lang="zh-CN" altLang="en-US" sz="2400" u="sng" dirty="0" smtClean="0">
                <a:latin typeface="Times New Roman" pitchFamily="18" charset="0"/>
              </a:rPr>
              <a:t>创建新进程，即可</a:t>
            </a:r>
            <a:r>
              <a:rPr lang="zh-CN" altLang="en-US" sz="2400" b="1" u="sng" dirty="0" smtClean="0">
                <a:solidFill>
                  <a:srgbClr val="FF9900"/>
                </a:solidFill>
                <a:latin typeface="Times New Roman" pitchFamily="18" charset="0"/>
              </a:rPr>
              <a:t>通过管道实现在两个进程之间传递数据</a:t>
            </a:r>
            <a:r>
              <a:rPr lang="zh-CN" altLang="en-US" sz="2400" dirty="0" smtClean="0">
                <a:latin typeface="Times New Roman" pitchFamily="18" charset="0"/>
              </a:rPr>
              <a:t>，如下例所示。</a:t>
            </a:r>
          </a:p>
          <a:p>
            <a:pPr lvl="1">
              <a:lnSpc>
                <a:spcPct val="80000"/>
              </a:lnSpc>
              <a:buFont typeface="Wingdings" pitchFamily="2" charset="2"/>
              <a:buNone/>
            </a:pPr>
            <a:endParaRPr lang="en-US" altLang="zh-CN" sz="2400" dirty="0" smtClean="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5400600"/>
          </a:xfrm>
        </p:spPr>
        <p:txBody>
          <a:bodyPr/>
          <a:lstStyle/>
          <a:p>
            <a:pPr marL="0" indent="0">
              <a:buNone/>
            </a:pPr>
            <a:r>
              <a:rPr lang="zh-CN" altLang="en-US" dirty="0"/>
              <a:t> </a:t>
            </a:r>
            <a:r>
              <a:rPr lang="zh-CN" altLang="en-US" dirty="0" smtClean="0"/>
              <a:t>   </a:t>
            </a:r>
            <a:r>
              <a:rPr lang="zh-CN" altLang="en-US" sz="2400" b="1" dirty="0" smtClean="0">
                <a:solidFill>
                  <a:schemeClr val="tx2"/>
                </a:solidFill>
              </a:rPr>
              <a:t>管</a:t>
            </a:r>
            <a:r>
              <a:rPr lang="zh-CN" altLang="en-US" sz="2400" b="1" dirty="0">
                <a:solidFill>
                  <a:schemeClr val="tx2"/>
                </a:solidFill>
              </a:rPr>
              <a:t>道</a:t>
            </a:r>
            <a:r>
              <a:rPr lang="zh-CN" altLang="en-US" sz="2400" dirty="0"/>
              <a:t>也叫</a:t>
            </a:r>
            <a:r>
              <a:rPr lang="zh-CN" altLang="en-US" sz="2400" b="1" u="sng" dirty="0"/>
              <a:t>无名管道</a:t>
            </a:r>
            <a:r>
              <a:rPr lang="zh-CN" altLang="en-US" sz="2400" dirty="0"/>
              <a:t>，它是是 </a:t>
            </a:r>
            <a:r>
              <a:rPr lang="en-US" altLang="zh-CN" sz="2400" dirty="0"/>
              <a:t>UNIX </a:t>
            </a:r>
            <a:r>
              <a:rPr lang="zh-CN" altLang="en-US" sz="2400" dirty="0"/>
              <a:t>系统 </a:t>
            </a:r>
            <a:r>
              <a:rPr lang="en-US" altLang="zh-CN" sz="2400" dirty="0"/>
              <a:t>IPC</a:t>
            </a:r>
            <a:r>
              <a:rPr lang="zh-CN" altLang="en-US" sz="2400" dirty="0"/>
              <a:t>（进程间通信） 的最古老形式</a:t>
            </a:r>
            <a:r>
              <a:rPr lang="zh-CN" altLang="en-US" sz="2400" dirty="0" smtClean="0"/>
              <a:t>。</a:t>
            </a:r>
            <a:r>
              <a:rPr lang="en-US" altLang="zh-CN" sz="2400" dirty="0" smtClean="0"/>
              <a:t>// </a:t>
            </a:r>
            <a:r>
              <a:rPr lang="zh-CN" altLang="en-US" sz="2400" dirty="0" smtClean="0"/>
              <a:t>来个网络</a:t>
            </a:r>
            <a:endParaRPr lang="en-US" altLang="zh-CN" sz="2400" dirty="0" smtClean="0"/>
          </a:p>
          <a:p>
            <a:pPr marL="0" indent="0">
              <a:buNone/>
            </a:pPr>
            <a:r>
              <a:rPr lang="zh-CN" altLang="en-US" b="1" dirty="0" smtClean="0"/>
              <a:t>    </a:t>
            </a:r>
            <a:r>
              <a:rPr lang="zh-CN" altLang="en-US" sz="2500" b="1" dirty="0" smtClean="0"/>
              <a:t>无</a:t>
            </a:r>
            <a:r>
              <a:rPr lang="zh-CN" altLang="en-US" sz="2500" b="1" dirty="0"/>
              <a:t>名管道有如下特点：</a:t>
            </a:r>
          </a:p>
          <a:p>
            <a:pPr marL="273050" indent="-273050">
              <a:lnSpc>
                <a:spcPct val="115000"/>
              </a:lnSpc>
            </a:pPr>
            <a:r>
              <a:rPr lang="en-US" altLang="zh-CN" sz="2200" dirty="0"/>
              <a:t>1</a:t>
            </a:r>
            <a:r>
              <a:rPr lang="zh-CN" altLang="en-US" sz="2200" dirty="0"/>
              <a:t>、半双工，数据在同一时刻只能在一个方向上流动。</a:t>
            </a:r>
            <a:br>
              <a:rPr lang="zh-CN" altLang="en-US" sz="2200" dirty="0"/>
            </a:br>
            <a:r>
              <a:rPr lang="en-US" altLang="zh-CN" sz="2200" dirty="0"/>
              <a:t>2</a:t>
            </a:r>
            <a:r>
              <a:rPr lang="zh-CN" altLang="en-US" sz="2200" dirty="0"/>
              <a:t>、</a:t>
            </a:r>
            <a:r>
              <a:rPr lang="zh-CN" altLang="en-US" sz="2200" b="1" dirty="0"/>
              <a:t>数据只能从管道的一端写入，从另一端读出。</a:t>
            </a:r>
            <a:r>
              <a:rPr lang="zh-CN" altLang="en-US" sz="2200" dirty="0"/>
              <a:t/>
            </a:r>
            <a:br>
              <a:rPr lang="zh-CN" altLang="en-US" sz="2200" dirty="0"/>
            </a:br>
            <a:r>
              <a:rPr lang="en-US" altLang="zh-CN" sz="2200" dirty="0"/>
              <a:t>3</a:t>
            </a:r>
            <a:r>
              <a:rPr lang="zh-CN" altLang="en-US" sz="2200" dirty="0"/>
              <a:t>、写入管道中的数据遵循先入先出的规则。</a:t>
            </a:r>
            <a:br>
              <a:rPr lang="zh-CN" altLang="en-US" sz="2200" dirty="0"/>
            </a:br>
            <a:r>
              <a:rPr lang="en-US" altLang="zh-CN" sz="2200" dirty="0"/>
              <a:t>4</a:t>
            </a:r>
            <a:r>
              <a:rPr lang="zh-CN" altLang="en-US" sz="2200" dirty="0"/>
              <a:t>、管道所传送的数据是无格式的，这要求管道的读出方与写入方必须事先约定好数据的格式，如多少字节算一个消息等。</a:t>
            </a:r>
            <a:br>
              <a:rPr lang="zh-CN" altLang="en-US" sz="2200" dirty="0"/>
            </a:br>
            <a:r>
              <a:rPr lang="en-US" altLang="zh-CN" sz="2200" dirty="0"/>
              <a:t>5</a:t>
            </a:r>
            <a:r>
              <a:rPr lang="zh-CN" altLang="en-US" sz="2200" dirty="0"/>
              <a:t>、</a:t>
            </a:r>
            <a:r>
              <a:rPr lang="zh-CN" altLang="en-US" sz="2200" b="1" dirty="0"/>
              <a:t>管道不是普通的文件，不属于某个文件系统，其只存在于内存</a:t>
            </a:r>
            <a:r>
              <a:rPr lang="zh-CN" altLang="en-US" sz="2200" b="1" dirty="0" smtClean="0"/>
              <a:t>中</a:t>
            </a:r>
            <a:r>
              <a:rPr lang="en-US" altLang="zh-CN" sz="2200" b="1" dirty="0" smtClean="0"/>
              <a:t>.</a:t>
            </a:r>
            <a:r>
              <a:rPr lang="zh-CN" altLang="en-US" sz="2200" dirty="0"/>
              <a:t/>
            </a:r>
            <a:br>
              <a:rPr lang="zh-CN" altLang="en-US" sz="2200" dirty="0"/>
            </a:br>
            <a:r>
              <a:rPr lang="en-US" altLang="zh-CN" sz="2200" dirty="0"/>
              <a:t>6</a:t>
            </a:r>
            <a:r>
              <a:rPr lang="zh-CN" altLang="en-US" sz="2200" dirty="0"/>
              <a:t>、管道在内存中对应一个缓冲区。不同的系统其大小不一定相同。</a:t>
            </a:r>
            <a:br>
              <a:rPr lang="zh-CN" altLang="en-US" sz="2200" dirty="0"/>
            </a:br>
            <a:r>
              <a:rPr lang="en-US" altLang="zh-CN" sz="2200" dirty="0"/>
              <a:t>7</a:t>
            </a:r>
            <a:r>
              <a:rPr lang="zh-CN" altLang="en-US" sz="2200" dirty="0"/>
              <a:t>、</a:t>
            </a:r>
            <a:r>
              <a:rPr lang="zh-CN" altLang="en-US" sz="2200" b="1" dirty="0"/>
              <a:t>从管道读数据是一次性操作，数据一旦被读走，它就从管道中被抛弃，释放空间以便写更多的数据。</a:t>
            </a:r>
            <a:r>
              <a:rPr lang="zh-CN" altLang="en-US" sz="2200" dirty="0"/>
              <a:t/>
            </a:r>
            <a:br>
              <a:rPr lang="zh-CN" altLang="en-US" sz="2200" dirty="0"/>
            </a:br>
            <a:r>
              <a:rPr lang="en-US" altLang="zh-CN" sz="2200" dirty="0"/>
              <a:t>8</a:t>
            </a:r>
            <a:r>
              <a:rPr lang="zh-CN" altLang="en-US" sz="2200" dirty="0"/>
              <a:t>、</a:t>
            </a:r>
            <a:r>
              <a:rPr lang="zh-CN" altLang="en-US" sz="2200" b="1" dirty="0"/>
              <a:t>管道没有名字，</a:t>
            </a:r>
            <a:r>
              <a:rPr lang="zh-CN" altLang="en-US" sz="2200" b="1" dirty="0">
                <a:solidFill>
                  <a:schemeClr val="tx2"/>
                </a:solidFill>
              </a:rPr>
              <a:t>只能在具有</a:t>
            </a:r>
            <a:r>
              <a:rPr lang="zh-CN" altLang="en-US" sz="2200" b="1" dirty="0">
                <a:solidFill>
                  <a:srgbClr val="FF0000"/>
                </a:solidFill>
              </a:rPr>
              <a:t>公共祖先</a:t>
            </a:r>
            <a:r>
              <a:rPr lang="zh-CN" altLang="en-US" sz="2200" b="1" dirty="0">
                <a:solidFill>
                  <a:schemeClr val="tx2"/>
                </a:solidFill>
              </a:rPr>
              <a:t>的进程（父进程与子进程，或者两个兄弟进程，具有亲缘关系）之间使用</a:t>
            </a:r>
            <a:r>
              <a:rPr lang="zh-CN" altLang="en-US" sz="2200" dirty="0">
                <a:solidFill>
                  <a:schemeClr val="tx2"/>
                </a:solidFill>
              </a:rPr>
              <a:t> </a:t>
            </a:r>
            <a:r>
              <a:rPr lang="en-US" altLang="zh-CN" sz="2200" dirty="0"/>
              <a:t>(</a:t>
            </a:r>
            <a:r>
              <a:rPr lang="zh-CN" altLang="en-US" sz="2200" dirty="0"/>
              <a:t>非常重点</a:t>
            </a:r>
            <a:r>
              <a:rPr lang="en-US" altLang="zh-CN" sz="2200" dirty="0"/>
              <a:t>)</a:t>
            </a:r>
            <a:r>
              <a:rPr lang="zh-CN" altLang="en-US" sz="2200" dirty="0"/>
              <a:t>。</a:t>
            </a:r>
          </a:p>
        </p:txBody>
      </p:sp>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Tree>
    <p:extLst>
      <p:ext uri="{BB962C8B-B14F-4D97-AF65-F5344CB8AC3E}">
        <p14:creationId xmlns:p14="http://schemas.microsoft.com/office/powerpoint/2010/main" val="2659229851"/>
      </p:ext>
    </p:extLst>
  </p:cSld>
  <p:clrMapOvr>
    <a:masterClrMapping/>
  </p:clrMapOvr>
  <p:transition>
    <p:pull dir="rd"/>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528"/>
            <a:ext cx="8540750" cy="6513815"/>
          </a:xfrm>
        </p:spPr>
        <p:txBody>
          <a:bodyPr/>
          <a:lstStyle/>
          <a:p>
            <a:r>
              <a:rPr lang="zh-CN" altLang="en-US" sz="2100" dirty="0"/>
              <a:t>一个管道实际上就是个只存在于内存中的文件，对这个文件的操作要通过两个已经打开文件进行，它们分别代表管道的两端。管道是一种特殊的文件，它不属于某一种文件系统，而是一种独立的文件系统，有其自己的数据结构。根据管道的适用范围将其分为：无名管道和命名管道</a:t>
            </a:r>
            <a:r>
              <a:rPr lang="zh-CN" altLang="en-US" sz="2100" dirty="0" smtClean="0"/>
              <a:t>。</a:t>
            </a:r>
            <a:endParaRPr lang="en-US" altLang="zh-CN" sz="2100" dirty="0" smtClean="0"/>
          </a:p>
          <a:p>
            <a:r>
              <a:rPr lang="zh-CN" altLang="en-US" sz="2100" dirty="0"/>
              <a:t>主要用于父进程与子进程之间，或者两个兄弟进程之间。在</a:t>
            </a:r>
            <a:r>
              <a:rPr lang="en-US" altLang="zh-CN" sz="2100" i="1" dirty="0" err="1"/>
              <a:t>linux</a:t>
            </a:r>
            <a:r>
              <a:rPr lang="zh-CN" altLang="en-US" sz="2100" dirty="0"/>
              <a:t>系统中可以通过系统调用建立起一个单向的通信管道，且这种关系只能由父进程来建立。因此，每个管道都是单向的，当需要双向通信时就需要建立起两个管道。管道两端的进程均将该管道看做一个文件，一个进程负责往管道中写内容，而另一个从管道中读</a:t>
            </a:r>
            <a:r>
              <a:rPr lang="zh-CN" altLang="en-US" sz="2100" dirty="0" smtClean="0"/>
              <a:t>取。</a:t>
            </a:r>
            <a:r>
              <a:rPr lang="zh-CN" altLang="en-US" sz="2100" dirty="0"/>
              <a:t>这种传输遵循“先入先出”（</a:t>
            </a:r>
            <a:r>
              <a:rPr lang="en-US" altLang="zh-CN" sz="2100" i="1" dirty="0"/>
              <a:t>FIFO</a:t>
            </a:r>
            <a:r>
              <a:rPr lang="zh-CN" altLang="en-US" sz="2100" dirty="0"/>
              <a:t>）的规则</a:t>
            </a:r>
            <a:r>
              <a:rPr lang="zh-CN" altLang="en-US" sz="2100" dirty="0" smtClean="0"/>
              <a:t>。</a:t>
            </a:r>
            <a:endParaRPr lang="en-US" altLang="zh-CN" sz="2100" dirty="0" smtClean="0"/>
          </a:p>
          <a:p>
            <a:r>
              <a:rPr lang="zh-CN" altLang="en-US" sz="2100" dirty="0"/>
              <a:t>命名管道是为了解决无名管道只能用于近亲进程之间通信的缺陷而设计的。命名管道是建立在实际的磁盘介质或文件系统（而不是只存在于内存中）上有自己名字的文件，任何进程可以在任何时间通过文件名或路径名与该文件建立联系。为了实现命名管道，引入了一种新的文件类型</a:t>
            </a:r>
            <a:r>
              <a:rPr lang="en-US" altLang="zh-CN" sz="2100" dirty="0"/>
              <a:t>——</a:t>
            </a:r>
            <a:r>
              <a:rPr lang="en-US" altLang="zh-CN" sz="2100" i="1" dirty="0"/>
              <a:t>FIFO</a:t>
            </a:r>
            <a:r>
              <a:rPr lang="zh-CN" altLang="en-US" sz="2100" dirty="0"/>
              <a:t>文件（遵循先进先出的原则）。实现一个命名管道实际上就是实现一个</a:t>
            </a:r>
            <a:r>
              <a:rPr lang="en-US" altLang="zh-CN" sz="2100" i="1" dirty="0"/>
              <a:t>FIFO</a:t>
            </a:r>
            <a:r>
              <a:rPr lang="zh-CN" altLang="en-US" sz="2100" dirty="0"/>
              <a:t>文件。命名管道一旦建立，之后它的读、写以及关闭操作都与普通管道完全相同。虽然</a:t>
            </a:r>
            <a:r>
              <a:rPr lang="en-US" altLang="zh-CN" sz="2100" i="1" dirty="0"/>
              <a:t>FIFO</a:t>
            </a:r>
            <a:r>
              <a:rPr lang="zh-CN" altLang="en-US" sz="2100" dirty="0"/>
              <a:t>文件的</a:t>
            </a:r>
            <a:r>
              <a:rPr lang="en-US" altLang="zh-CN" sz="2100" i="1" dirty="0" err="1"/>
              <a:t>inode</a:t>
            </a:r>
            <a:r>
              <a:rPr lang="zh-CN" altLang="en-US" sz="2100" dirty="0"/>
              <a:t>节点在磁盘上，但是仅是一个节点而已，文件的数据还是存在于内存缓冲页面中，和普通管道相同。</a:t>
            </a:r>
          </a:p>
        </p:txBody>
      </p:sp>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Tree>
    <p:extLst>
      <p:ext uri="{BB962C8B-B14F-4D97-AF65-F5344CB8AC3E}">
        <p14:creationId xmlns:p14="http://schemas.microsoft.com/office/powerpoint/2010/main" val="3996513447"/>
      </p:ext>
    </p:extLst>
  </p:cSld>
  <p:clrMapOvr>
    <a:masterClrMapping/>
  </p:clrMapOvr>
  <p:transition>
    <p:pull dir="rd"/>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E7D4373-37DF-4A3E-8B06-03B243394D22}" type="datetime8">
              <a:rPr kumimoji="0" lang="zh-CN" altLang="en-US" sz="1400" smtClean="0"/>
              <a:t>2022年3月16日12时44分</a:t>
            </a:fld>
            <a:endParaRPr kumimoji="0" lang="en-US" altLang="zh-CN" sz="1400" smtClean="0"/>
          </a:p>
        </p:txBody>
      </p:sp>
      <p:sp>
        <p:nvSpPr>
          <p:cNvPr id="211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1973" name="Rectangle 3"/>
          <p:cNvSpPr>
            <a:spLocks noGrp="1" noRot="1" noChangeArrowheads="1"/>
          </p:cNvSpPr>
          <p:nvPr>
            <p:ph type="body" idx="1"/>
          </p:nvPr>
        </p:nvSpPr>
        <p:spPr>
          <a:xfrm>
            <a:off x="467544" y="260648"/>
            <a:ext cx="8540750" cy="6408440"/>
          </a:xfrm>
        </p:spPr>
        <p:txBody>
          <a:bodyPr/>
          <a:lstStyle/>
          <a:p>
            <a:pPr>
              <a:lnSpc>
                <a:spcPct val="90000"/>
              </a:lnSpc>
              <a:buNone/>
            </a:pPr>
            <a:r>
              <a:rPr lang="en-US" altLang="zh-CN" sz="2400" dirty="0" smtClean="0">
                <a:latin typeface="Times New Roman" pitchFamily="18" charset="0"/>
              </a:rPr>
              <a:t>#include &lt;</a:t>
            </a:r>
            <a:r>
              <a:rPr lang="en-US" altLang="zh-CN" sz="2400" dirty="0" err="1" smtClean="0">
                <a:latin typeface="Times New Roman" pitchFamily="18" charset="0"/>
              </a:rPr>
              <a:t>unistd.h</a:t>
            </a:r>
            <a:r>
              <a:rPr lang="en-US" altLang="zh-CN" sz="2400" dirty="0" smtClean="0">
                <a:latin typeface="Times New Roman" pitchFamily="18" charset="0"/>
              </a:rPr>
              <a:t>&gt;       #include &lt;</a:t>
            </a:r>
            <a:r>
              <a:rPr lang="en-US" altLang="zh-CN" sz="2400" dirty="0" err="1" smtClean="0">
                <a:latin typeface="Times New Roman" pitchFamily="18" charset="0"/>
              </a:rPr>
              <a:t>stdlib.h</a:t>
            </a:r>
            <a:r>
              <a:rPr lang="en-US" altLang="zh-CN" sz="2200" dirty="0" smtClean="0">
                <a:latin typeface="Times New Roman" pitchFamily="18" charset="0"/>
              </a:rPr>
              <a:t>&gt;</a:t>
            </a:r>
            <a:r>
              <a:rPr lang="en-US" altLang="zh-CN" sz="2200" b="1" dirty="0" smtClean="0">
                <a:latin typeface="Times New Roman" pitchFamily="18" charset="0"/>
              </a:rPr>
              <a:t>//</a:t>
            </a:r>
            <a:r>
              <a:rPr lang="zh-CN" altLang="en-US" sz="2200" b="1" dirty="0" smtClean="0">
                <a:latin typeface="Times New Roman" pitchFamily="18" charset="0"/>
              </a:rPr>
              <a:t>在</a:t>
            </a:r>
            <a:r>
              <a:rPr lang="zh-CN" altLang="en-US" sz="2500" b="1" dirty="0" smtClean="0">
                <a:solidFill>
                  <a:srgbClr val="FF0000"/>
                </a:solidFill>
                <a:latin typeface="Times New Roman" pitchFamily="18" charset="0"/>
              </a:rPr>
              <a:t>两个进程中</a:t>
            </a:r>
            <a:r>
              <a:rPr lang="zh-CN" altLang="en-US" sz="2200" b="1" dirty="0">
                <a:latin typeface="Times New Roman" pitchFamily="18" charset="0"/>
              </a:rPr>
              <a:t>传数据</a:t>
            </a:r>
            <a:endParaRPr lang="en-US" altLang="zh-CN" sz="2200" dirty="0" smtClean="0">
              <a:latin typeface="Times New Roman" pitchFamily="18" charset="0"/>
            </a:endParaRPr>
          </a:p>
          <a:p>
            <a:pPr>
              <a:lnSpc>
                <a:spcPct val="90000"/>
              </a:lnSpc>
              <a:buFont typeface="Wingdings" pitchFamily="2" charset="2"/>
              <a:buNone/>
            </a:pPr>
            <a:r>
              <a:rPr lang="en-US" altLang="zh-CN" sz="2400" dirty="0" smtClean="0">
                <a:latin typeface="Times New Roman" pitchFamily="18" charset="0"/>
              </a:rPr>
              <a:t>#include &lt;</a:t>
            </a:r>
            <a:r>
              <a:rPr lang="en-US" altLang="zh-CN" sz="2400" dirty="0" err="1" smtClean="0">
                <a:latin typeface="Times New Roman" pitchFamily="18" charset="0"/>
              </a:rPr>
              <a:t>stdio.h</a:t>
            </a:r>
            <a:r>
              <a:rPr lang="en-US" altLang="zh-CN" sz="2400" dirty="0" smtClean="0">
                <a:latin typeface="Times New Roman" pitchFamily="18" charset="0"/>
              </a:rPr>
              <a:t>&gt;         #include &lt;</a:t>
            </a:r>
            <a:r>
              <a:rPr lang="en-US" altLang="zh-CN" sz="2400" dirty="0" err="1" smtClean="0">
                <a:latin typeface="Times New Roman" pitchFamily="18" charset="0"/>
              </a:rPr>
              <a:t>string.h</a:t>
            </a:r>
            <a:r>
              <a:rPr lang="en-US" altLang="zh-CN" sz="2400" dirty="0" smtClean="0">
                <a:latin typeface="Times New Roman" pitchFamily="18" charset="0"/>
              </a:rPr>
              <a:t>&gt;</a:t>
            </a:r>
          </a:p>
          <a:p>
            <a:pPr>
              <a:lnSpc>
                <a:spcPct val="90000"/>
              </a:lnSpc>
              <a:buFont typeface="Wingdings" pitchFamily="2" charset="2"/>
              <a:buNone/>
            </a:pPr>
            <a:r>
              <a:rPr lang="en-US" altLang="zh-CN" sz="2400" dirty="0" err="1" smtClean="0">
                <a:latin typeface="Times New Roman" pitchFamily="18" charset="0"/>
              </a:rPr>
              <a:t>int</a:t>
            </a:r>
            <a:r>
              <a:rPr lang="en-US" altLang="zh-CN" sz="2400" dirty="0" smtClean="0">
                <a:latin typeface="Times New Roman" pitchFamily="18" charset="0"/>
              </a:rPr>
              <a:t> main() {</a:t>
            </a:r>
          </a:p>
          <a:p>
            <a:pPr lvl="1">
              <a:lnSpc>
                <a:spcPct val="90000"/>
              </a:lnSpc>
              <a:spcBef>
                <a:spcPts val="276"/>
              </a:spcBef>
              <a:buNone/>
            </a:pP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data_processed</a:t>
            </a:r>
            <a:r>
              <a:rPr lang="en-US" altLang="zh-CN" sz="2400" dirty="0">
                <a:latin typeface="Times New Roman" pitchFamily="18" charset="0"/>
              </a:rPr>
              <a:t>;   //</a:t>
            </a:r>
            <a:r>
              <a:rPr lang="zh-CN" altLang="en-US" sz="2400" dirty="0">
                <a:latin typeface="Times New Roman" pitchFamily="18" charset="0"/>
              </a:rPr>
              <a:t>一个程序，两个进程</a:t>
            </a:r>
            <a:endParaRPr lang="en-US" altLang="zh-CN" sz="2400" dirty="0" smtClean="0">
              <a:latin typeface="Times New Roman" pitchFamily="18" charset="0"/>
            </a:endParaRPr>
          </a:p>
          <a:p>
            <a:pPr lvl="1">
              <a:lnSpc>
                <a:spcPct val="90000"/>
              </a:lnSpc>
              <a:spcBef>
                <a:spcPts val="276"/>
              </a:spcBef>
              <a:buFont typeface="Wingdings" pitchFamily="2" charset="2"/>
              <a:buNone/>
            </a:pP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file_pipes</a:t>
            </a:r>
            <a:r>
              <a:rPr lang="en-US" altLang="zh-CN" sz="2400" dirty="0" smtClean="0">
                <a:latin typeface="Times New Roman" pitchFamily="18" charset="0"/>
              </a:rPr>
              <a:t>[2]; //</a:t>
            </a:r>
            <a:r>
              <a:rPr lang="zh-CN" altLang="en-US" sz="2300" dirty="0" smtClean="0">
                <a:latin typeface="Times New Roman" pitchFamily="18" charset="0"/>
              </a:rPr>
              <a:t>两个进程父、子两个进程的</a:t>
            </a:r>
            <a:r>
              <a:rPr lang="zh-CN" altLang="en-US" sz="2400" dirty="0" smtClean="0">
                <a:solidFill>
                  <a:schemeClr val="tx2"/>
                </a:solidFill>
                <a:latin typeface="Times New Roman" pitchFamily="18" charset="0"/>
              </a:rPr>
              <a:t>共享变量</a:t>
            </a:r>
            <a:r>
              <a:rPr lang="zh-CN" altLang="en-US" sz="2400" b="1" baseline="30000" dirty="0" smtClean="0">
                <a:solidFill>
                  <a:schemeClr val="tx2"/>
                </a:solidFill>
                <a:latin typeface="Times New Roman" pitchFamily="18" charset="0"/>
              </a:rPr>
              <a:t>不共享？</a:t>
            </a:r>
            <a:endParaRPr lang="en-US" altLang="zh-CN" sz="2400" dirty="0" smtClean="0">
              <a:latin typeface="Times New Roman" pitchFamily="18" charset="0"/>
            </a:endParaRPr>
          </a:p>
          <a:p>
            <a:pPr lvl="1">
              <a:lnSpc>
                <a:spcPct val="90000"/>
              </a:lnSpc>
              <a:spcBef>
                <a:spcPts val="276"/>
              </a:spcBef>
              <a:buFont typeface="Wingdings" pitchFamily="2" charset="2"/>
              <a:buNone/>
            </a:pPr>
            <a:r>
              <a:rPr lang="en-US" altLang="zh-CN" sz="2400" dirty="0" err="1" smtClean="0">
                <a:latin typeface="Times New Roman" pitchFamily="18" charset="0"/>
              </a:rPr>
              <a:t>const</a:t>
            </a:r>
            <a:r>
              <a:rPr lang="en-US" altLang="zh-CN" sz="2400" dirty="0" smtClean="0">
                <a:latin typeface="Times New Roman" pitchFamily="18" charset="0"/>
              </a:rPr>
              <a:t> char </a:t>
            </a:r>
            <a:r>
              <a:rPr lang="en-US" altLang="zh-CN" sz="2400" dirty="0" err="1" smtClean="0">
                <a:latin typeface="Times New Roman" pitchFamily="18" charset="0"/>
              </a:rPr>
              <a:t>some_data</a:t>
            </a:r>
            <a:r>
              <a:rPr lang="en-US" altLang="zh-CN" sz="2400" dirty="0" smtClean="0">
                <a:latin typeface="Times New Roman" pitchFamily="18" charset="0"/>
              </a:rPr>
              <a:t>[ ] = “123”;</a:t>
            </a:r>
          </a:p>
          <a:p>
            <a:pPr lvl="1">
              <a:lnSpc>
                <a:spcPct val="90000"/>
              </a:lnSpc>
              <a:spcBef>
                <a:spcPts val="276"/>
              </a:spcBef>
              <a:buFont typeface="Wingdings" pitchFamily="2" charset="2"/>
              <a:buNone/>
            </a:pPr>
            <a:r>
              <a:rPr lang="en-US" altLang="zh-CN" sz="2400" dirty="0" smtClean="0">
                <a:latin typeface="Times New Roman" pitchFamily="18" charset="0"/>
              </a:rPr>
              <a:t>char buffer[BUFSIZ + 1];</a:t>
            </a:r>
          </a:p>
          <a:p>
            <a:pPr lvl="1">
              <a:lnSpc>
                <a:spcPct val="90000"/>
              </a:lnSpc>
              <a:spcBef>
                <a:spcPts val="276"/>
              </a:spcBef>
              <a:buFont typeface="Wingdings" pitchFamily="2" charset="2"/>
              <a:buNone/>
            </a:pPr>
            <a:r>
              <a:rPr lang="en-US" altLang="zh-CN" sz="2400" dirty="0" err="1" smtClean="0">
                <a:latin typeface="Times New Roman" pitchFamily="18" charset="0"/>
              </a:rPr>
              <a:t>pid_t</a:t>
            </a:r>
            <a:r>
              <a:rPr lang="en-US" altLang="zh-CN" sz="2400" dirty="0" smtClean="0">
                <a:latin typeface="Times New Roman" pitchFamily="18" charset="0"/>
              </a:rPr>
              <a:t> </a:t>
            </a:r>
            <a:r>
              <a:rPr lang="en-US" altLang="zh-CN" sz="2400" dirty="0" err="1" smtClean="0">
                <a:latin typeface="Times New Roman" pitchFamily="18" charset="0"/>
              </a:rPr>
              <a:t>fork_result</a:t>
            </a:r>
            <a:r>
              <a:rPr lang="en-US" altLang="zh-CN" sz="2400" dirty="0" smtClean="0">
                <a:latin typeface="Times New Roman" pitchFamily="18" charset="0"/>
              </a:rPr>
              <a:t>;</a:t>
            </a:r>
          </a:p>
          <a:p>
            <a:pPr lvl="1">
              <a:lnSpc>
                <a:spcPct val="90000"/>
              </a:lnSpc>
              <a:buFont typeface="Wingdings" pitchFamily="2" charset="2"/>
              <a:buNone/>
            </a:pPr>
            <a:r>
              <a:rPr lang="en-US" altLang="zh-CN" sz="2400" dirty="0" err="1" smtClean="0">
                <a:latin typeface="Times New Roman" pitchFamily="18" charset="0"/>
              </a:rPr>
              <a:t>memset</a:t>
            </a:r>
            <a:r>
              <a:rPr lang="en-US" altLang="zh-CN" sz="2400" dirty="0" smtClean="0">
                <a:latin typeface="Times New Roman" pitchFamily="18" charset="0"/>
              </a:rPr>
              <a:t>(buffer, ‘\0’, </a:t>
            </a:r>
            <a:r>
              <a:rPr lang="en-US" altLang="zh-CN" sz="2400" dirty="0" err="1" smtClean="0">
                <a:latin typeface="Times New Roman" pitchFamily="18" charset="0"/>
              </a:rPr>
              <a:t>sizeof</a:t>
            </a:r>
            <a:r>
              <a:rPr lang="en-US" altLang="zh-CN" sz="2400" dirty="0" smtClean="0">
                <a:latin typeface="Times New Roman" pitchFamily="18" charset="0"/>
              </a:rPr>
              <a:t>(buffer));</a:t>
            </a:r>
          </a:p>
          <a:p>
            <a:pPr lvl="1">
              <a:buFont typeface="Wingdings" pitchFamily="2" charset="2"/>
              <a:buNone/>
            </a:pPr>
            <a:r>
              <a:rPr lang="en-US" altLang="zh-CN" sz="2600" dirty="0" smtClean="0">
                <a:latin typeface="Times New Roman" pitchFamily="18" charset="0"/>
              </a:rPr>
              <a:t>if (</a:t>
            </a:r>
            <a:r>
              <a:rPr lang="en-US" altLang="zh-CN" sz="2600" dirty="0" smtClean="0">
                <a:solidFill>
                  <a:schemeClr val="tx2"/>
                </a:solidFill>
                <a:latin typeface="Times New Roman" pitchFamily="18" charset="0"/>
              </a:rPr>
              <a:t>pipe(</a:t>
            </a:r>
            <a:r>
              <a:rPr lang="en-US" altLang="zh-CN" sz="2600" dirty="0" err="1" smtClean="0">
                <a:solidFill>
                  <a:schemeClr val="tx2"/>
                </a:solidFill>
                <a:latin typeface="Times New Roman" pitchFamily="18" charset="0"/>
              </a:rPr>
              <a:t>file_pipes</a:t>
            </a:r>
            <a:r>
              <a:rPr lang="en-US" altLang="zh-CN" sz="2600" dirty="0" smtClean="0">
                <a:solidFill>
                  <a:schemeClr val="tx2"/>
                </a:solidFill>
                <a:latin typeface="Times New Roman" pitchFamily="18" charset="0"/>
              </a:rPr>
              <a:t>) = = 0</a:t>
            </a:r>
            <a:r>
              <a:rPr lang="en-US" altLang="zh-CN" sz="2600" dirty="0" smtClean="0">
                <a:latin typeface="Times New Roman" pitchFamily="18" charset="0"/>
              </a:rPr>
              <a:t>) {   /*</a:t>
            </a:r>
            <a:r>
              <a:rPr lang="zh-CN" altLang="en-US" sz="2600" dirty="0" smtClean="0">
                <a:latin typeface="Times New Roman" pitchFamily="18" charset="0"/>
              </a:rPr>
              <a:t>先</a:t>
            </a:r>
            <a:r>
              <a:rPr lang="zh-CN" altLang="en-US" sz="2600" b="1" u="sng" dirty="0" smtClean="0">
                <a:latin typeface="Times New Roman" pitchFamily="18" charset="0"/>
              </a:rPr>
              <a:t>创建一个</a:t>
            </a:r>
            <a:r>
              <a:rPr lang="zh-CN" altLang="en-US" sz="2600" b="1" u="sng" dirty="0" smtClean="0">
                <a:solidFill>
                  <a:schemeClr val="tx2"/>
                </a:solidFill>
                <a:latin typeface="Times New Roman" pitchFamily="18" charset="0"/>
              </a:rPr>
              <a:t>管道</a:t>
            </a:r>
            <a:r>
              <a:rPr lang="zh-CN" altLang="en-US" sz="2600" dirty="0" smtClean="0">
                <a:latin typeface="Times New Roman" pitchFamily="18" charset="0"/>
              </a:rPr>
              <a:t>*</a:t>
            </a:r>
            <a:r>
              <a:rPr lang="en-US" altLang="zh-CN" sz="2600" dirty="0" smtClean="0">
                <a:latin typeface="Times New Roman" pitchFamily="18" charset="0"/>
              </a:rPr>
              <a:t>/</a:t>
            </a:r>
          </a:p>
          <a:p>
            <a:pPr lvl="2">
              <a:buFont typeface="Wingdings" pitchFamily="2" charset="2"/>
              <a:buNone/>
            </a:pPr>
            <a:r>
              <a:rPr lang="en-US" altLang="zh-CN" sz="2600" dirty="0" err="1" smtClean="0">
                <a:latin typeface="Times New Roman" pitchFamily="18" charset="0"/>
              </a:rPr>
              <a:t>fork_result</a:t>
            </a:r>
            <a:r>
              <a:rPr lang="en-US" altLang="zh-CN" sz="2600" dirty="0" smtClean="0">
                <a:latin typeface="Times New Roman" pitchFamily="18" charset="0"/>
              </a:rPr>
              <a:t> = </a:t>
            </a:r>
            <a:r>
              <a:rPr lang="en-US" altLang="zh-CN" sz="2600" dirty="0" smtClean="0">
                <a:solidFill>
                  <a:schemeClr val="tx2"/>
                </a:solidFill>
                <a:latin typeface="Times New Roman" pitchFamily="18" charset="0"/>
              </a:rPr>
              <a:t>fork()</a:t>
            </a:r>
            <a:r>
              <a:rPr lang="en-US" altLang="zh-CN" sz="2600" dirty="0" smtClean="0">
                <a:latin typeface="Times New Roman" pitchFamily="18" charset="0"/>
              </a:rPr>
              <a:t>;            /*</a:t>
            </a:r>
            <a:r>
              <a:rPr lang="zh-CN" altLang="en-US" sz="2600" dirty="0" smtClean="0">
                <a:latin typeface="Times New Roman" pitchFamily="18" charset="0"/>
              </a:rPr>
              <a:t>再</a:t>
            </a:r>
            <a:r>
              <a:rPr lang="zh-CN" altLang="en-US" sz="2600" b="1" u="sng" dirty="0" smtClean="0">
                <a:latin typeface="Times New Roman" pitchFamily="18" charset="0"/>
              </a:rPr>
              <a:t>创建一个</a:t>
            </a:r>
            <a:r>
              <a:rPr lang="zh-CN" altLang="en-US" sz="2600" b="1" u="sng" dirty="0" smtClean="0">
                <a:solidFill>
                  <a:schemeClr val="tx2"/>
                </a:solidFill>
                <a:latin typeface="Times New Roman" pitchFamily="18" charset="0"/>
              </a:rPr>
              <a:t>子进程</a:t>
            </a:r>
            <a:r>
              <a:rPr lang="zh-CN" altLang="en-US" sz="2600" dirty="0" smtClean="0">
                <a:latin typeface="Times New Roman" pitchFamily="18" charset="0"/>
              </a:rPr>
              <a:t>*</a:t>
            </a:r>
            <a:r>
              <a:rPr lang="en-US" altLang="zh-CN" sz="2600" dirty="0" smtClean="0">
                <a:latin typeface="Times New Roman" pitchFamily="18" charset="0"/>
              </a:rPr>
              <a:t>/</a:t>
            </a:r>
          </a:p>
          <a:p>
            <a:pPr lvl="2">
              <a:buFont typeface="Wingdings" pitchFamily="2" charset="2"/>
              <a:buNone/>
            </a:pPr>
            <a:r>
              <a:rPr lang="en-US" altLang="zh-CN" sz="2600" dirty="0" smtClean="0">
                <a:latin typeface="Times New Roman" pitchFamily="18" charset="0"/>
              </a:rPr>
              <a:t>if (</a:t>
            </a:r>
            <a:r>
              <a:rPr lang="en-US" altLang="zh-CN" sz="2600" dirty="0" err="1" smtClean="0">
                <a:latin typeface="Times New Roman" pitchFamily="18" charset="0"/>
              </a:rPr>
              <a:t>fork_result</a:t>
            </a:r>
            <a:r>
              <a:rPr lang="en-US" altLang="zh-CN" sz="2600" dirty="0" smtClean="0">
                <a:latin typeface="Times New Roman" pitchFamily="18" charset="0"/>
              </a:rPr>
              <a:t> == -1) {</a:t>
            </a:r>
          </a:p>
          <a:p>
            <a:pPr lvl="2">
              <a:buFont typeface="Wingdings" pitchFamily="2" charset="2"/>
              <a:buNone/>
            </a:pPr>
            <a:r>
              <a:rPr lang="en-US" altLang="zh-CN" sz="2600" dirty="0" err="1" smtClean="0">
                <a:latin typeface="Times New Roman" pitchFamily="18" charset="0"/>
              </a:rPr>
              <a:t>fprintf</a:t>
            </a:r>
            <a:r>
              <a:rPr lang="en-US" altLang="zh-CN" sz="2600" dirty="0" smtClean="0">
                <a:latin typeface="Times New Roman" pitchFamily="18" charset="0"/>
              </a:rPr>
              <a:t>(</a:t>
            </a:r>
            <a:r>
              <a:rPr lang="en-US" altLang="zh-CN" sz="2600" dirty="0" err="1" smtClean="0">
                <a:latin typeface="Times New Roman" pitchFamily="18" charset="0"/>
              </a:rPr>
              <a:t>stderr</a:t>
            </a:r>
            <a:r>
              <a:rPr lang="en-US" altLang="zh-CN" sz="2600" dirty="0" smtClean="0">
                <a:latin typeface="Times New Roman" pitchFamily="18" charset="0"/>
              </a:rPr>
              <a:t>, “Fork failure”);</a:t>
            </a:r>
          </a:p>
          <a:p>
            <a:pPr lvl="2">
              <a:buFont typeface="Wingdings" pitchFamily="2" charset="2"/>
              <a:buNone/>
            </a:pPr>
            <a:r>
              <a:rPr lang="en-US" altLang="zh-CN" sz="2600" dirty="0" smtClean="0">
                <a:latin typeface="Times New Roman" pitchFamily="18" charset="0"/>
              </a:rPr>
              <a:t>exit(EXIT_FAILURE);</a:t>
            </a:r>
          </a:p>
          <a:p>
            <a:pPr>
              <a:lnSpc>
                <a:spcPct val="90000"/>
              </a:lnSpc>
              <a:buFont typeface="Wingdings" pitchFamily="2" charset="2"/>
              <a:buNone/>
            </a:pPr>
            <a:r>
              <a:rPr lang="en-US" altLang="zh-CN" sz="2400" dirty="0" smtClean="0"/>
              <a:t>      }</a:t>
            </a:r>
          </a:p>
        </p:txBody>
      </p:sp>
      <p:sp>
        <p:nvSpPr>
          <p:cNvPr id="5" name="左大括号 4"/>
          <p:cNvSpPr/>
          <p:nvPr/>
        </p:nvSpPr>
        <p:spPr bwMode="auto">
          <a:xfrm>
            <a:off x="700732" y="4221088"/>
            <a:ext cx="432048" cy="792088"/>
          </a:xfrm>
          <a:prstGeom prst="leftBrac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7BD86A4-A1AC-4C34-8741-B689DB9BF6DF}" type="datetime8">
              <a:rPr kumimoji="0" lang="zh-CN" altLang="en-US" sz="1400" smtClean="0"/>
              <a:t>2022年3月16日1时4分</a:t>
            </a:fld>
            <a:endParaRPr kumimoji="0" lang="en-US" altLang="zh-CN" sz="1400" smtClean="0"/>
          </a:p>
        </p:txBody>
      </p:sp>
      <p:sp>
        <p:nvSpPr>
          <p:cNvPr id="212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2997" name="Rectangle 3"/>
          <p:cNvSpPr>
            <a:spLocks noGrp="1" noRot="1" noChangeArrowheads="1"/>
          </p:cNvSpPr>
          <p:nvPr>
            <p:ph type="body" idx="1"/>
          </p:nvPr>
        </p:nvSpPr>
        <p:spPr>
          <a:xfrm>
            <a:off x="107504" y="260573"/>
            <a:ext cx="8684766" cy="6192837"/>
          </a:xfrm>
        </p:spPr>
        <p:txBody>
          <a:bodyPr/>
          <a:lstStyle/>
          <a:p>
            <a:pPr lvl="1">
              <a:buFont typeface="Wingdings" pitchFamily="2" charset="2"/>
              <a:buNone/>
            </a:pPr>
            <a:r>
              <a:rPr lang="en-US" altLang="zh-CN" sz="2400" dirty="0" smtClean="0">
                <a:latin typeface="Times New Roman" pitchFamily="18" charset="0"/>
              </a:rPr>
              <a:t>if (</a:t>
            </a:r>
            <a:r>
              <a:rPr lang="en-US" altLang="zh-CN" sz="2400" dirty="0" err="1" smtClean="0">
                <a:latin typeface="Times New Roman" pitchFamily="18" charset="0"/>
              </a:rPr>
              <a:t>fork_result</a:t>
            </a:r>
            <a:r>
              <a:rPr lang="en-US" altLang="zh-CN" sz="2400" dirty="0" smtClean="0">
                <a:latin typeface="Times New Roman" pitchFamily="18" charset="0"/>
              </a:rPr>
              <a:t> == 0) { </a:t>
            </a:r>
            <a:r>
              <a:rPr lang="en-US" altLang="zh-CN" sz="2000" dirty="0" smtClean="0">
                <a:latin typeface="宋体" pitchFamily="2" charset="-122"/>
              </a:rPr>
              <a:t>/*</a:t>
            </a:r>
            <a:r>
              <a:rPr lang="zh-CN" altLang="en-US" sz="2000" dirty="0" smtClean="0">
                <a:latin typeface="宋体" pitchFamily="2" charset="-122"/>
              </a:rPr>
              <a:t>在</a:t>
            </a:r>
            <a:r>
              <a:rPr lang="zh-CN" altLang="en-US" sz="2000" dirty="0" smtClean="0">
                <a:solidFill>
                  <a:schemeClr val="tx2"/>
                </a:solidFill>
                <a:latin typeface="宋体" pitchFamily="2" charset="-122"/>
              </a:rPr>
              <a:t>子</a:t>
            </a:r>
            <a:r>
              <a:rPr lang="zh-CN" altLang="en-US" sz="2000" dirty="0" smtClean="0">
                <a:solidFill>
                  <a:schemeClr val="tx2"/>
                </a:solidFill>
                <a:latin typeface="宋体" pitchFamily="2" charset="-122"/>
              </a:rPr>
              <a:t>进程</a:t>
            </a:r>
            <a:r>
              <a:rPr lang="zh-CN" altLang="en-US" sz="2000" dirty="0" smtClean="0">
                <a:latin typeface="宋体" pitchFamily="2" charset="-122"/>
              </a:rPr>
              <a:t>中</a:t>
            </a:r>
            <a:r>
              <a:rPr lang="zh-CN" altLang="en-US" sz="2000" dirty="0" smtClean="0">
                <a:latin typeface="宋体" pitchFamily="2" charset="-122"/>
              </a:rPr>
              <a:t>，子</a:t>
            </a:r>
            <a:r>
              <a:rPr lang="zh-CN" altLang="en-US" sz="2000" dirty="0">
                <a:latin typeface="宋体" pitchFamily="2" charset="-122"/>
              </a:rPr>
              <a:t>进</a:t>
            </a:r>
            <a:r>
              <a:rPr lang="zh-CN" altLang="en-US" sz="2000" dirty="0" smtClean="0">
                <a:latin typeface="宋体" pitchFamily="2" charset="-122"/>
              </a:rPr>
              <a:t>程从管道中</a:t>
            </a:r>
            <a:r>
              <a:rPr lang="zh-CN" altLang="en-US" sz="2000" b="1" u="sng" dirty="0" smtClean="0">
                <a:solidFill>
                  <a:schemeClr val="tx2"/>
                </a:solidFill>
                <a:latin typeface="宋体" pitchFamily="2" charset="-122"/>
              </a:rPr>
              <a:t>读</a:t>
            </a:r>
            <a:r>
              <a:rPr lang="zh-CN" altLang="en-US" sz="2000" b="1" u="sng" dirty="0" smtClean="0">
                <a:solidFill>
                  <a:schemeClr val="tx2"/>
                </a:solidFill>
                <a:latin typeface="宋体" pitchFamily="2" charset="-122"/>
              </a:rPr>
              <a:t>数据</a:t>
            </a:r>
            <a:r>
              <a:rPr lang="zh-CN" altLang="en-US" sz="2000" dirty="0" smtClean="0">
                <a:latin typeface="宋体" pitchFamily="2" charset="-122"/>
              </a:rPr>
              <a:t>*</a:t>
            </a:r>
            <a:r>
              <a:rPr lang="en-US" altLang="zh-CN" sz="2000" dirty="0" smtClean="0">
                <a:latin typeface="宋体" pitchFamily="2" charset="-122"/>
              </a:rPr>
              <a:t>/</a:t>
            </a:r>
          </a:p>
          <a:p>
            <a:pPr lvl="2">
              <a:buFont typeface="Wingdings" pitchFamily="2" charset="2"/>
              <a:buNone/>
            </a:pPr>
            <a:r>
              <a:rPr lang="en-US" altLang="zh-CN" dirty="0" err="1" smtClean="0">
                <a:latin typeface="Times New Roman" pitchFamily="18" charset="0"/>
              </a:rPr>
              <a:t>data_processed</a:t>
            </a:r>
            <a:r>
              <a:rPr lang="en-US" altLang="zh-CN" dirty="0" smtClean="0">
                <a:latin typeface="Times New Roman" pitchFamily="18" charset="0"/>
              </a:rPr>
              <a:t> = </a:t>
            </a:r>
            <a:r>
              <a:rPr lang="en-US" altLang="zh-CN" dirty="0" smtClean="0">
                <a:solidFill>
                  <a:schemeClr val="tx2"/>
                </a:solidFill>
                <a:latin typeface="Times New Roman" pitchFamily="18" charset="0"/>
              </a:rPr>
              <a:t>read(</a:t>
            </a:r>
            <a:r>
              <a:rPr lang="en-US" altLang="zh-CN" dirty="0" err="1" smtClean="0">
                <a:solidFill>
                  <a:schemeClr val="tx2"/>
                </a:solidFill>
                <a:latin typeface="Times New Roman" pitchFamily="18" charset="0"/>
              </a:rPr>
              <a:t>file_pipes</a:t>
            </a:r>
            <a:r>
              <a:rPr lang="en-US" altLang="zh-CN" dirty="0" smtClean="0">
                <a:solidFill>
                  <a:schemeClr val="tx2"/>
                </a:solidFill>
                <a:latin typeface="Times New Roman" pitchFamily="18" charset="0"/>
              </a:rPr>
              <a:t>[0]</a:t>
            </a:r>
            <a:r>
              <a:rPr lang="en-US" altLang="zh-CN" dirty="0" smtClean="0">
                <a:latin typeface="Times New Roman" pitchFamily="18" charset="0"/>
              </a:rPr>
              <a:t>,     buffer, BUFSIZ);</a:t>
            </a:r>
          </a:p>
          <a:p>
            <a:pPr lvl="2">
              <a:buFont typeface="Wingdings" pitchFamily="2" charset="2"/>
              <a:buNone/>
            </a:pPr>
            <a:r>
              <a:rPr lang="en-US" altLang="zh-CN" dirty="0" err="1" smtClean="0">
                <a:latin typeface="Times New Roman" pitchFamily="18" charset="0"/>
              </a:rPr>
              <a:t>printf</a:t>
            </a:r>
            <a:r>
              <a:rPr lang="en-US" altLang="zh-CN" dirty="0" smtClean="0">
                <a:latin typeface="Times New Roman" pitchFamily="18" charset="0"/>
              </a:rPr>
              <a:t>(“Read %d bytes: %s\n”, </a:t>
            </a:r>
            <a:r>
              <a:rPr lang="en-US" altLang="zh-CN" dirty="0" err="1" smtClean="0">
                <a:latin typeface="Times New Roman" pitchFamily="18" charset="0"/>
              </a:rPr>
              <a:t>data_processed</a:t>
            </a:r>
            <a:r>
              <a:rPr lang="en-US" altLang="zh-CN" dirty="0" smtClean="0">
                <a:latin typeface="Times New Roman" pitchFamily="18" charset="0"/>
              </a:rPr>
              <a:t>, buffer);</a:t>
            </a:r>
          </a:p>
          <a:p>
            <a:pPr lvl="2">
              <a:buFont typeface="Wingdings" pitchFamily="2" charset="2"/>
              <a:buNone/>
            </a:pPr>
            <a:r>
              <a:rPr lang="en-US" altLang="zh-CN" dirty="0" smtClean="0">
                <a:latin typeface="Times New Roman" pitchFamily="18" charset="0"/>
              </a:rPr>
              <a:t>exit(EXIT_SUCCESS);</a:t>
            </a:r>
          </a:p>
          <a:p>
            <a:pPr lvl="1">
              <a:buFont typeface="Wingdings" pitchFamily="2" charset="2"/>
              <a:buNone/>
            </a:pPr>
            <a:r>
              <a:rPr lang="en-US" altLang="zh-CN" sz="2400" dirty="0" smtClean="0">
                <a:latin typeface="Times New Roman" pitchFamily="18" charset="0"/>
              </a:rPr>
              <a:t>}  /* </a:t>
            </a:r>
            <a:r>
              <a:rPr lang="zh-CN" altLang="en-US" sz="2000" dirty="0" smtClean="0">
                <a:latin typeface="宋体" pitchFamily="2" charset="-122"/>
              </a:rPr>
              <a:t>在子进程中，通过</a:t>
            </a:r>
            <a:r>
              <a:rPr lang="en-US" altLang="zh-CN" sz="2000" dirty="0" err="1" smtClean="0">
                <a:latin typeface="Times New Roman" pitchFamily="18" charset="0"/>
              </a:rPr>
              <a:t>file_pipes</a:t>
            </a:r>
            <a:r>
              <a:rPr lang="en-US" altLang="zh-CN" sz="2000" dirty="0" smtClean="0">
                <a:latin typeface="Times New Roman" pitchFamily="18" charset="0"/>
              </a:rPr>
              <a:t>[0]</a:t>
            </a:r>
            <a:r>
              <a:rPr lang="zh-CN" altLang="en-US" sz="2000" dirty="0" smtClean="0">
                <a:latin typeface="Times New Roman" pitchFamily="18" charset="0"/>
              </a:rPr>
              <a:t>从管道中将数据读到</a:t>
            </a:r>
            <a:r>
              <a:rPr lang="en-US" altLang="zh-CN" sz="2000" dirty="0" smtClean="0">
                <a:latin typeface="Times New Roman" pitchFamily="18" charset="0"/>
              </a:rPr>
              <a:t>buffer</a:t>
            </a:r>
            <a:r>
              <a:rPr lang="zh-CN" altLang="en-US" sz="2000" dirty="0" smtClean="0">
                <a:latin typeface="Times New Roman" pitchFamily="18" charset="0"/>
              </a:rPr>
              <a:t>中</a:t>
            </a:r>
          </a:p>
          <a:p>
            <a:pPr lvl="1">
              <a:buNone/>
            </a:pPr>
            <a:r>
              <a:rPr lang="en-US" altLang="zh-CN" sz="2400" dirty="0" smtClean="0">
                <a:latin typeface="Times New Roman" pitchFamily="18" charset="0"/>
              </a:rPr>
              <a:t>else {  /* </a:t>
            </a:r>
            <a:r>
              <a:rPr lang="zh-CN" altLang="en-US" sz="2400" dirty="0" smtClean="0">
                <a:latin typeface="宋体" pitchFamily="2" charset="-122"/>
              </a:rPr>
              <a:t>在</a:t>
            </a:r>
            <a:r>
              <a:rPr lang="zh-CN" altLang="en-US" sz="2400" dirty="0" smtClean="0">
                <a:solidFill>
                  <a:schemeClr val="tx2"/>
                </a:solidFill>
                <a:latin typeface="宋体" pitchFamily="2" charset="-122"/>
              </a:rPr>
              <a:t>子父进</a:t>
            </a:r>
            <a:r>
              <a:rPr lang="zh-CN" altLang="en-US" sz="2400" dirty="0">
                <a:solidFill>
                  <a:schemeClr val="tx2"/>
                </a:solidFill>
                <a:latin typeface="宋体" pitchFamily="2" charset="-122"/>
              </a:rPr>
              <a:t>程</a:t>
            </a:r>
            <a:r>
              <a:rPr lang="zh-CN" altLang="en-US" sz="2400" dirty="0">
                <a:latin typeface="宋体" pitchFamily="2" charset="-122"/>
              </a:rPr>
              <a:t>中</a:t>
            </a:r>
            <a:r>
              <a:rPr lang="zh-CN" altLang="en-US" sz="2400" dirty="0" smtClean="0">
                <a:latin typeface="宋体" pitchFamily="2" charset="-122"/>
              </a:rPr>
              <a:t>，父进程向管</a:t>
            </a:r>
            <a:r>
              <a:rPr lang="zh-CN" altLang="en-US" sz="2400" dirty="0">
                <a:latin typeface="宋体" pitchFamily="2" charset="-122"/>
              </a:rPr>
              <a:t>道</a:t>
            </a:r>
            <a:r>
              <a:rPr lang="zh-CN" altLang="en-US" sz="2400" dirty="0" smtClean="0">
                <a:latin typeface="宋体" pitchFamily="2" charset="-122"/>
              </a:rPr>
              <a:t>中</a:t>
            </a:r>
            <a:r>
              <a:rPr lang="zh-CN" altLang="en-US" sz="2400" b="1" u="sng" dirty="0" smtClean="0">
                <a:solidFill>
                  <a:schemeClr val="tx2"/>
                </a:solidFill>
                <a:latin typeface="宋体" pitchFamily="2" charset="-122"/>
              </a:rPr>
              <a:t>写数</a:t>
            </a:r>
            <a:r>
              <a:rPr lang="zh-CN" altLang="en-US" sz="2400" b="1" u="sng" dirty="0">
                <a:solidFill>
                  <a:schemeClr val="tx2"/>
                </a:solidFill>
                <a:latin typeface="宋体" pitchFamily="2" charset="-122"/>
              </a:rPr>
              <a:t>据</a:t>
            </a:r>
            <a:r>
              <a:rPr lang="zh-CN" altLang="en-US" sz="2400" dirty="0">
                <a:latin typeface="宋体" pitchFamily="2" charset="-122"/>
              </a:rPr>
              <a:t>*</a:t>
            </a:r>
            <a:r>
              <a:rPr lang="zh-CN" altLang="en-US" sz="2400" dirty="0" smtClean="0">
                <a:latin typeface="Times New Roman" pitchFamily="18" charset="0"/>
              </a:rPr>
              <a:t> </a:t>
            </a:r>
            <a:r>
              <a:rPr lang="zh-CN" altLang="en-US" sz="2400" dirty="0" smtClean="0">
                <a:latin typeface="Times New Roman" pitchFamily="18" charset="0"/>
              </a:rPr>
              <a:t>*</a:t>
            </a:r>
            <a:r>
              <a:rPr lang="en-US" altLang="zh-CN" sz="2400" dirty="0" smtClean="0">
                <a:latin typeface="Times New Roman" pitchFamily="18" charset="0"/>
              </a:rPr>
              <a:t>/</a:t>
            </a:r>
          </a:p>
          <a:p>
            <a:pPr lvl="2">
              <a:buFont typeface="Wingdings" pitchFamily="2" charset="2"/>
              <a:buNone/>
            </a:pPr>
            <a:r>
              <a:rPr lang="en-US" altLang="zh-CN" dirty="0" err="1" smtClean="0">
                <a:latin typeface="Times New Roman" pitchFamily="18" charset="0"/>
              </a:rPr>
              <a:t>data_processed</a:t>
            </a:r>
            <a:r>
              <a:rPr lang="en-US" altLang="zh-CN" dirty="0" smtClean="0">
                <a:latin typeface="Times New Roman" pitchFamily="18" charset="0"/>
              </a:rPr>
              <a:t> = </a:t>
            </a:r>
            <a:r>
              <a:rPr lang="en-US" altLang="zh-CN" dirty="0" smtClean="0">
                <a:solidFill>
                  <a:schemeClr val="tx2"/>
                </a:solidFill>
                <a:latin typeface="Times New Roman" pitchFamily="18" charset="0"/>
              </a:rPr>
              <a:t>write(</a:t>
            </a:r>
            <a:r>
              <a:rPr lang="en-US" altLang="zh-CN" dirty="0" err="1" smtClean="0">
                <a:solidFill>
                  <a:schemeClr val="tx2"/>
                </a:solidFill>
                <a:latin typeface="Times New Roman" pitchFamily="18" charset="0"/>
              </a:rPr>
              <a:t>file_pipes</a:t>
            </a:r>
            <a:r>
              <a:rPr lang="en-US" altLang="zh-CN" dirty="0" smtClean="0">
                <a:solidFill>
                  <a:schemeClr val="tx2"/>
                </a:solidFill>
                <a:latin typeface="Times New Roman" pitchFamily="18" charset="0"/>
              </a:rPr>
              <a:t>[1]</a:t>
            </a:r>
            <a:r>
              <a:rPr lang="en-US" altLang="zh-CN" dirty="0" smtClean="0">
                <a:latin typeface="Times New Roman" pitchFamily="18" charset="0"/>
              </a:rPr>
              <a:t>,     </a:t>
            </a:r>
            <a:r>
              <a:rPr lang="en-US" altLang="zh-CN" dirty="0" err="1" smtClean="0">
                <a:latin typeface="Times New Roman" pitchFamily="18" charset="0"/>
              </a:rPr>
              <a:t>some_data</a:t>
            </a:r>
            <a:r>
              <a:rPr lang="en-US" altLang="zh-CN" dirty="0" smtClean="0">
                <a:latin typeface="Times New Roman" pitchFamily="18" charset="0"/>
              </a:rPr>
              <a:t>,</a:t>
            </a:r>
          </a:p>
          <a:p>
            <a:pPr lvl="2">
              <a:buFont typeface="Wingdings" pitchFamily="2" charset="2"/>
              <a:buNone/>
            </a:pPr>
            <a:r>
              <a:rPr lang="en-US" altLang="zh-CN" dirty="0" smtClean="0">
                <a:latin typeface="Times New Roman" pitchFamily="18" charset="0"/>
              </a:rPr>
              <a:t>                                       </a:t>
            </a:r>
            <a:r>
              <a:rPr lang="en-US" altLang="zh-CN" dirty="0" err="1" smtClean="0">
                <a:latin typeface="Times New Roman" pitchFamily="18" charset="0"/>
              </a:rPr>
              <a:t>strlen</a:t>
            </a:r>
            <a:r>
              <a:rPr lang="en-US" altLang="zh-CN" dirty="0" smtClean="0">
                <a:latin typeface="Times New Roman" pitchFamily="18" charset="0"/>
              </a:rPr>
              <a:t>(</a:t>
            </a:r>
            <a:r>
              <a:rPr lang="en-US" altLang="zh-CN" dirty="0" err="1" smtClean="0">
                <a:latin typeface="Times New Roman" pitchFamily="18" charset="0"/>
              </a:rPr>
              <a:t>some_data</a:t>
            </a:r>
            <a:r>
              <a:rPr lang="en-US" altLang="zh-CN" dirty="0" smtClean="0">
                <a:latin typeface="Times New Roman" pitchFamily="18" charset="0"/>
              </a:rPr>
              <a:t>));</a:t>
            </a:r>
          </a:p>
          <a:p>
            <a:pPr lvl="2">
              <a:buFont typeface="Wingdings" pitchFamily="2" charset="2"/>
              <a:buNone/>
            </a:pPr>
            <a:r>
              <a:rPr lang="en-US" altLang="zh-CN" dirty="0" err="1" smtClean="0">
                <a:latin typeface="Times New Roman" pitchFamily="18" charset="0"/>
              </a:rPr>
              <a:t>printf</a:t>
            </a:r>
            <a:r>
              <a:rPr lang="en-US" altLang="zh-CN" dirty="0" smtClean="0">
                <a:latin typeface="Times New Roman" pitchFamily="18" charset="0"/>
              </a:rPr>
              <a:t>(“Wrote %d bytes\n”, </a:t>
            </a:r>
            <a:r>
              <a:rPr lang="en-US" altLang="zh-CN" dirty="0" err="1" smtClean="0">
                <a:latin typeface="Times New Roman" pitchFamily="18" charset="0"/>
              </a:rPr>
              <a:t>data_processed</a:t>
            </a:r>
            <a:r>
              <a:rPr lang="en-US" altLang="zh-CN" dirty="0" smtClean="0">
                <a:latin typeface="Times New Roman" pitchFamily="18" charset="0"/>
              </a:rPr>
              <a:t>);</a:t>
            </a:r>
          </a:p>
          <a:p>
            <a:pPr lvl="1">
              <a:buFont typeface="Wingdings" pitchFamily="2" charset="2"/>
              <a:buNone/>
            </a:pPr>
            <a:r>
              <a:rPr lang="en-US" altLang="zh-CN" sz="2400" dirty="0" smtClean="0">
                <a:latin typeface="Times New Roman" pitchFamily="18" charset="0"/>
              </a:rPr>
              <a:t>} /* </a:t>
            </a:r>
            <a:r>
              <a:rPr lang="zh-CN" altLang="en-US" sz="2000" dirty="0" smtClean="0">
                <a:latin typeface="宋体" pitchFamily="2" charset="-122"/>
              </a:rPr>
              <a:t>通过</a:t>
            </a:r>
            <a:r>
              <a:rPr lang="en-US" altLang="zh-CN" sz="2000" dirty="0" err="1" smtClean="0">
                <a:latin typeface="Times New Roman" pitchFamily="18" charset="0"/>
              </a:rPr>
              <a:t>file_pipes</a:t>
            </a:r>
            <a:r>
              <a:rPr lang="en-US" altLang="zh-CN" sz="2000" dirty="0" smtClean="0">
                <a:latin typeface="Times New Roman" pitchFamily="18" charset="0"/>
              </a:rPr>
              <a:t>[1]</a:t>
            </a:r>
            <a:r>
              <a:rPr lang="zh-CN" altLang="en-US" sz="2000" dirty="0" smtClean="0">
                <a:latin typeface="Times New Roman" pitchFamily="18" charset="0"/>
              </a:rPr>
              <a:t>将数据</a:t>
            </a:r>
            <a:r>
              <a:rPr lang="en-US" altLang="zh-CN" sz="2400" dirty="0" err="1" smtClean="0">
                <a:latin typeface="Times New Roman" pitchFamily="18" charset="0"/>
              </a:rPr>
              <a:t>some_data</a:t>
            </a:r>
            <a:r>
              <a:rPr lang="zh-CN" altLang="en-US" sz="2000" dirty="0" smtClean="0">
                <a:latin typeface="Times New Roman" pitchFamily="18" charset="0"/>
              </a:rPr>
              <a:t>写到管道中</a:t>
            </a:r>
            <a:endParaRPr lang="zh-CN" altLang="en-US" sz="2400" dirty="0" smtClean="0">
              <a:latin typeface="Times New Roman" pitchFamily="18" charset="0"/>
            </a:endParaRPr>
          </a:p>
          <a:p>
            <a:pPr>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  /* </a:t>
            </a:r>
            <a:r>
              <a:rPr lang="en-US" altLang="zh-CN" sz="1800" dirty="0" smtClean="0">
                <a:latin typeface="Times New Roman" pitchFamily="18" charset="0"/>
              </a:rPr>
              <a:t>if (pipe(</a:t>
            </a:r>
            <a:r>
              <a:rPr lang="en-US" altLang="zh-CN" sz="1800" dirty="0" err="1" smtClean="0">
                <a:latin typeface="Times New Roman" pitchFamily="18" charset="0"/>
              </a:rPr>
              <a:t>file_pipes</a:t>
            </a:r>
            <a:r>
              <a:rPr lang="en-US" altLang="zh-CN" sz="1800" dirty="0" smtClean="0">
                <a:latin typeface="Times New Roman" pitchFamily="18" charset="0"/>
              </a:rPr>
              <a:t>) = = 0)  */</a:t>
            </a:r>
            <a:endParaRPr lang="en-US" altLang="zh-CN" sz="2400" dirty="0" smtClean="0">
              <a:latin typeface="Times New Roman" pitchFamily="18" charset="0"/>
            </a:endParaRPr>
          </a:p>
          <a:p>
            <a:pPr>
              <a:buFont typeface="Wingdings" pitchFamily="2" charset="2"/>
              <a:buNone/>
            </a:pPr>
            <a:r>
              <a:rPr lang="en-US" altLang="zh-CN" sz="2400" dirty="0" smtClean="0">
                <a:latin typeface="Times New Roman" pitchFamily="18" charset="0"/>
              </a:rPr>
              <a:t>  exit(EXIT_SUCCESS);</a:t>
            </a:r>
          </a:p>
          <a:p>
            <a:pPr>
              <a:buFont typeface="Wingdings" pitchFamily="2" charset="2"/>
              <a:buNone/>
            </a:pPr>
            <a:r>
              <a:rPr lang="en-US" altLang="zh-CN" sz="2400" dirty="0" smtClean="0">
                <a:latin typeface="Times New Roman" pitchFamily="18" charset="0"/>
              </a:rPr>
              <a:t>}         </a:t>
            </a:r>
            <a:r>
              <a:rPr lang="en-US" altLang="zh-CN" sz="2000" b="1" dirty="0" smtClean="0">
                <a:latin typeface="Times New Roman" pitchFamily="18" charset="0"/>
              </a:rPr>
              <a:t>$ ./pipe2</a:t>
            </a:r>
          </a:p>
          <a:p>
            <a:pPr lvl="2">
              <a:lnSpc>
                <a:spcPct val="80000"/>
              </a:lnSpc>
              <a:buFont typeface="Wingdings" pitchFamily="2" charset="2"/>
              <a:buNone/>
            </a:pPr>
            <a:r>
              <a:rPr lang="en-US" altLang="zh-CN" sz="2000" b="1" dirty="0" smtClean="0">
                <a:latin typeface="Times New Roman" pitchFamily="18" charset="0"/>
              </a:rPr>
              <a:t>Wrote 3 bytes</a:t>
            </a:r>
          </a:p>
          <a:p>
            <a:pPr lvl="2">
              <a:lnSpc>
                <a:spcPct val="80000"/>
              </a:lnSpc>
              <a:buFont typeface="Wingdings" pitchFamily="2" charset="2"/>
              <a:buNone/>
            </a:pPr>
            <a:r>
              <a:rPr lang="en-US" altLang="zh-CN" sz="2000" b="1" dirty="0" smtClean="0">
                <a:latin typeface="Times New Roman" pitchFamily="18" charset="0"/>
              </a:rPr>
              <a:t>Read 3 bytes: 123</a:t>
            </a:r>
          </a:p>
        </p:txBody>
      </p:sp>
      <p:sp>
        <p:nvSpPr>
          <p:cNvPr id="5" name="左大括号 4"/>
          <p:cNvSpPr/>
          <p:nvPr/>
        </p:nvSpPr>
        <p:spPr bwMode="auto">
          <a:xfrm>
            <a:off x="827584" y="796946"/>
            <a:ext cx="432048" cy="792088"/>
          </a:xfrm>
          <a:prstGeom prst="leftBrace">
            <a:avLst/>
          </a:prstGeom>
          <a:noFill/>
          <a:ln w="190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6" name="左大括号 5"/>
          <p:cNvSpPr/>
          <p:nvPr/>
        </p:nvSpPr>
        <p:spPr bwMode="auto">
          <a:xfrm>
            <a:off x="756534" y="2981269"/>
            <a:ext cx="432048" cy="792088"/>
          </a:xfrm>
          <a:prstGeom prst="leftBrace">
            <a:avLst/>
          </a:prstGeom>
          <a:noFill/>
          <a:ln w="190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7" name="直接箭头连接符 6"/>
          <p:cNvCxnSpPr/>
          <p:nvPr/>
        </p:nvCxnSpPr>
        <p:spPr bwMode="auto">
          <a:xfrm flipH="1">
            <a:off x="5580112" y="980728"/>
            <a:ext cx="432048" cy="0"/>
          </a:xfrm>
          <a:prstGeom prst="straightConnector1">
            <a:avLst/>
          </a:prstGeom>
          <a:noFill/>
          <a:ln w="19050" cap="flat" cmpd="sng" algn="ctr">
            <a:solidFill>
              <a:schemeClr val="tx2"/>
            </a:solidFill>
            <a:prstDash val="solid"/>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0F1561F-99AF-43C6-AFA1-25BC05AF0B36}" type="datetime8">
              <a:rPr kumimoji="0" lang="zh-CN" altLang="en-US" sz="1400" smtClean="0"/>
              <a:t>2022年3月16日12时44分</a:t>
            </a:fld>
            <a:endParaRPr kumimoji="0" lang="en-US" altLang="zh-CN" sz="1400" smtClean="0"/>
          </a:p>
        </p:txBody>
      </p:sp>
      <p:sp>
        <p:nvSpPr>
          <p:cNvPr id="214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4020" name="Rectangle 2"/>
          <p:cNvSpPr>
            <a:spLocks noGrp="1" noRot="1" noChangeArrowheads="1"/>
          </p:cNvSpPr>
          <p:nvPr>
            <p:ph type="title"/>
          </p:nvPr>
        </p:nvSpPr>
        <p:spPr>
          <a:xfrm>
            <a:off x="301625" y="228600"/>
            <a:ext cx="8540750" cy="823913"/>
          </a:xfrm>
        </p:spPr>
        <p:txBody>
          <a:bodyPr/>
          <a:lstStyle/>
          <a:p>
            <a:pPr algn="l"/>
            <a:r>
              <a:rPr kumimoji="1" lang="en-US" altLang="zh-CN" sz="2800" b="1" dirty="0" smtClean="0">
                <a:solidFill>
                  <a:schemeClr val="tx1"/>
                </a:solidFill>
                <a:latin typeface="宋体" pitchFamily="2" charset="-122"/>
              </a:rPr>
              <a:t> Linux</a:t>
            </a:r>
            <a:r>
              <a:rPr kumimoji="1" lang="zh-CN" altLang="en-US" sz="2800" b="1" dirty="0" smtClean="0">
                <a:solidFill>
                  <a:schemeClr val="tx1"/>
                </a:solidFill>
                <a:latin typeface="宋体" pitchFamily="2" charset="-122"/>
              </a:rPr>
              <a:t>进程通信（三）消息队列</a:t>
            </a:r>
            <a:r>
              <a:rPr kumimoji="1" lang="en-US" altLang="zh-CN" sz="2800" b="1" dirty="0" smtClean="0">
                <a:solidFill>
                  <a:schemeClr val="tx1"/>
                </a:solidFill>
                <a:latin typeface="宋体" pitchFamily="2" charset="-122"/>
              </a:rPr>
              <a:t>-message queues</a:t>
            </a:r>
          </a:p>
        </p:txBody>
      </p:sp>
      <p:sp>
        <p:nvSpPr>
          <p:cNvPr id="214021" name="Rectangle 3"/>
          <p:cNvSpPr>
            <a:spLocks noGrp="1" noRot="1" noChangeArrowheads="1"/>
          </p:cNvSpPr>
          <p:nvPr>
            <p:ph type="body" idx="1"/>
          </p:nvPr>
        </p:nvSpPr>
        <p:spPr>
          <a:xfrm>
            <a:off x="301625" y="1052513"/>
            <a:ext cx="8540750" cy="5046662"/>
          </a:xfrm>
        </p:spPr>
        <p:txBody>
          <a:bodyPr/>
          <a:lstStyle/>
          <a:p>
            <a:r>
              <a:rPr lang="zh-CN" altLang="en-US" sz="2400" dirty="0" smtClean="0"/>
              <a:t>作用：它提供了一种在</a:t>
            </a:r>
            <a:r>
              <a:rPr lang="zh-CN" altLang="en-US" sz="2400" b="1" dirty="0" smtClean="0">
                <a:solidFill>
                  <a:schemeClr val="tx2"/>
                </a:solidFill>
              </a:rPr>
              <a:t>两个</a:t>
            </a:r>
            <a:r>
              <a:rPr lang="zh-CN" altLang="en-US" sz="2400" b="1" u="sng" dirty="0" smtClean="0">
                <a:solidFill>
                  <a:schemeClr val="tx2"/>
                </a:solidFill>
              </a:rPr>
              <a:t>不相关</a:t>
            </a:r>
            <a:r>
              <a:rPr lang="zh-CN" altLang="en-US" sz="2400" b="1" dirty="0" smtClean="0">
                <a:solidFill>
                  <a:schemeClr val="tx2"/>
                </a:solidFill>
              </a:rPr>
              <a:t>的进程</a:t>
            </a:r>
            <a:r>
              <a:rPr lang="zh-CN" altLang="en-US" sz="2400" dirty="0" smtClean="0"/>
              <a:t>之间传递数据（块）的简单且有效的方法。</a:t>
            </a:r>
          </a:p>
          <a:p>
            <a:r>
              <a:rPr lang="zh-CN" altLang="en-US" sz="2400" dirty="0" smtClean="0"/>
              <a:t>优点：它</a:t>
            </a:r>
            <a:r>
              <a:rPr lang="zh-CN" altLang="en-US" sz="2400" b="1" dirty="0" smtClean="0">
                <a:solidFill>
                  <a:srgbClr val="FF6600"/>
                </a:solidFill>
              </a:rPr>
              <a:t>独立</a:t>
            </a:r>
            <a:r>
              <a:rPr lang="zh-CN" altLang="en-US" sz="2400" dirty="0" smtClean="0"/>
              <a:t>于发送和接收进程而存在（消除了在同步命名管道的打开和关闭时可能产生的一些困难，几乎</a:t>
            </a:r>
            <a:r>
              <a:rPr lang="zh-CN" altLang="en-US" sz="2400" dirty="0" smtClean="0">
                <a:solidFill>
                  <a:srgbClr val="FF6600"/>
                </a:solidFill>
              </a:rPr>
              <a:t>勿需考虑同步与阻塞</a:t>
            </a:r>
            <a:r>
              <a:rPr lang="zh-CN" altLang="en-US" sz="2400" dirty="0" smtClean="0"/>
              <a:t>问题，且</a:t>
            </a:r>
            <a:r>
              <a:rPr lang="zh-CN" altLang="en-US" sz="2400" dirty="0" smtClean="0">
                <a:solidFill>
                  <a:srgbClr val="FF6600"/>
                </a:solidFill>
              </a:rPr>
              <a:t>能查看紧急消息</a:t>
            </a:r>
            <a:r>
              <a:rPr lang="zh-CN" altLang="en-US" sz="2400" dirty="0" smtClean="0"/>
              <a:t>。</a:t>
            </a:r>
          </a:p>
          <a:p>
            <a:r>
              <a:rPr lang="zh-CN" altLang="en-US" sz="2400" dirty="0" smtClean="0"/>
              <a:t>问题：每个数据块都有</a:t>
            </a:r>
            <a:r>
              <a:rPr lang="zh-CN" altLang="en-US" sz="2400" dirty="0" smtClean="0">
                <a:solidFill>
                  <a:srgbClr val="FF6600"/>
                </a:solidFill>
              </a:rPr>
              <a:t>最大长度限制</a:t>
            </a:r>
            <a:r>
              <a:rPr lang="zh-CN" altLang="en-US" sz="2400" dirty="0" smtClean="0"/>
              <a:t>，队列中全部数据块的</a:t>
            </a:r>
            <a:r>
              <a:rPr lang="zh-CN" altLang="en-US" sz="2400" dirty="0" smtClean="0">
                <a:solidFill>
                  <a:srgbClr val="FF6600"/>
                </a:solidFill>
              </a:rPr>
              <a:t>总长度也有限制</a:t>
            </a:r>
            <a:r>
              <a:rPr lang="zh-CN" altLang="en-US" sz="2400" dirty="0" smtClean="0"/>
              <a:t>。</a:t>
            </a:r>
          </a:p>
          <a:p>
            <a:endParaRPr lang="en-US" altLang="zh-CN" sz="2400" dirty="0" smtClean="0"/>
          </a:p>
        </p:txBody>
      </p:sp>
    </p:spTree>
  </p:cSld>
  <p:clrMapOvr>
    <a:masterClrMapping/>
  </p:clrMapOvr>
  <p:transition>
    <p:pull dir="rd"/>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23197A9-A87D-43D7-9641-B18FB63D15BB}" type="datetime8">
              <a:rPr kumimoji="0" lang="zh-CN" altLang="en-US" sz="1400" smtClean="0"/>
              <a:t>2022年3月16日12时44分</a:t>
            </a:fld>
            <a:endParaRPr kumimoji="0" lang="en-US" altLang="zh-CN" sz="1400" smtClean="0"/>
          </a:p>
        </p:txBody>
      </p:sp>
      <p:sp>
        <p:nvSpPr>
          <p:cNvPr id="215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5044" name="Rectangle 2"/>
          <p:cNvSpPr>
            <a:spLocks noGrp="1" noRot="1" noChangeArrowheads="1"/>
          </p:cNvSpPr>
          <p:nvPr>
            <p:ph type="title"/>
          </p:nvPr>
        </p:nvSpPr>
        <p:spPr>
          <a:xfrm>
            <a:off x="323850" y="333375"/>
            <a:ext cx="8540750" cy="679450"/>
          </a:xfrm>
        </p:spPr>
        <p:txBody>
          <a:bodyPr/>
          <a:lstStyle/>
          <a:p>
            <a:pPr algn="l"/>
            <a:r>
              <a:rPr lang="zh-CN" altLang="en-US" sz="2800" smtClean="0"/>
              <a:t>消息队列函数的定义</a:t>
            </a:r>
          </a:p>
        </p:txBody>
      </p:sp>
      <p:sp>
        <p:nvSpPr>
          <p:cNvPr id="215045" name="Rectangle 4"/>
          <p:cNvSpPr>
            <a:spLocks noGrp="1" noRot="1" noChangeArrowheads="1"/>
          </p:cNvSpPr>
          <p:nvPr>
            <p:ph type="body" idx="1"/>
          </p:nvPr>
        </p:nvSpPr>
        <p:spPr>
          <a:xfrm>
            <a:off x="301625" y="1196975"/>
            <a:ext cx="8540750" cy="4902200"/>
          </a:xfrm>
          <a:noFill/>
        </p:spPr>
        <p:txBody>
          <a:bodyPr/>
          <a:lstStyle/>
          <a:p>
            <a:pPr>
              <a:lnSpc>
                <a:spcPct val="120000"/>
              </a:lnSpc>
            </a:pPr>
            <a:r>
              <a:rPr lang="en-US" altLang="zh-CN" sz="2800" dirty="0" smtClean="0"/>
              <a:t>#include &lt;sys/</a:t>
            </a:r>
            <a:r>
              <a:rPr lang="en-US" altLang="zh-CN" sz="2800" dirty="0" err="1" smtClean="0"/>
              <a:t>msg.h</a:t>
            </a:r>
            <a:r>
              <a:rPr lang="en-US" altLang="zh-CN" sz="2800" dirty="0" smtClean="0"/>
              <a:t>&gt;</a:t>
            </a:r>
          </a:p>
          <a:p>
            <a:pPr>
              <a:lnSpc>
                <a:spcPct val="120000"/>
              </a:lnSpc>
            </a:pPr>
            <a:r>
              <a:rPr lang="en-US" altLang="zh-CN" sz="2800" dirty="0" smtClean="0"/>
              <a:t>#include &lt;sys/</a:t>
            </a:r>
            <a:r>
              <a:rPr lang="en-US" altLang="zh-CN" sz="2800" dirty="0" err="1" smtClean="0"/>
              <a:t>ipc.h</a:t>
            </a:r>
            <a:endParaRPr lang="en-US" altLang="zh-CN" sz="2800" dirty="0" smtClean="0"/>
          </a:p>
          <a:p>
            <a:pPr>
              <a:lnSpc>
                <a:spcPct val="120000"/>
              </a:lnSpc>
            </a:pPr>
            <a:r>
              <a:rPr lang="en-US" altLang="zh-CN" sz="2800" dirty="0" err="1" smtClean="0"/>
              <a:t>int</a:t>
            </a:r>
            <a:r>
              <a:rPr lang="en-US" altLang="zh-CN" sz="2800" dirty="0" smtClean="0"/>
              <a:t> </a:t>
            </a:r>
            <a:r>
              <a:rPr lang="en-US" altLang="zh-CN" sz="2800" dirty="0" err="1" smtClean="0">
                <a:solidFill>
                  <a:schemeClr val="tx2"/>
                </a:solidFill>
              </a:rPr>
              <a:t>msg</a:t>
            </a:r>
            <a:r>
              <a:rPr lang="en-US" altLang="zh-CN" sz="2800" u="sng" dirty="0" err="1" smtClean="0">
                <a:solidFill>
                  <a:schemeClr val="tx2"/>
                </a:solidFill>
              </a:rPr>
              <a:t>ctl</a:t>
            </a:r>
            <a:r>
              <a:rPr lang="en-US" altLang="zh-CN" sz="2800" dirty="0" smtClean="0"/>
              <a:t>(</a:t>
            </a:r>
            <a:r>
              <a:rPr lang="en-US" altLang="zh-CN" sz="2800" dirty="0" err="1" smtClean="0"/>
              <a:t>int</a:t>
            </a:r>
            <a:r>
              <a:rPr lang="en-US" altLang="zh-CN" sz="2800" dirty="0" smtClean="0"/>
              <a:t> </a:t>
            </a:r>
            <a:r>
              <a:rPr lang="en-US" altLang="zh-CN" sz="2800" dirty="0" err="1" smtClean="0"/>
              <a:t>msqid</a:t>
            </a:r>
            <a:r>
              <a:rPr lang="en-US" altLang="zh-CN" sz="2800" dirty="0" smtClean="0"/>
              <a:t>, </a:t>
            </a:r>
            <a:r>
              <a:rPr lang="en-US" altLang="zh-CN" sz="2800" dirty="0" err="1" smtClean="0"/>
              <a:t>int</a:t>
            </a:r>
            <a:r>
              <a:rPr lang="en-US" altLang="zh-CN" sz="2800" dirty="0" smtClean="0"/>
              <a:t> </a:t>
            </a:r>
            <a:r>
              <a:rPr lang="en-US" altLang="zh-CN" sz="2800" dirty="0" err="1" smtClean="0"/>
              <a:t>cmd</a:t>
            </a:r>
            <a:r>
              <a:rPr lang="en-US" altLang="zh-CN" sz="2800" dirty="0" smtClean="0"/>
              <a:t>, </a:t>
            </a:r>
            <a:r>
              <a:rPr lang="en-US" altLang="zh-CN" sz="2800" dirty="0" err="1" smtClean="0"/>
              <a:t>struct</a:t>
            </a:r>
            <a:r>
              <a:rPr lang="en-US" altLang="zh-CN" sz="2800" dirty="0" smtClean="0"/>
              <a:t> </a:t>
            </a:r>
            <a:r>
              <a:rPr lang="en-US" altLang="zh-CN" sz="2800" dirty="0" err="1" smtClean="0"/>
              <a:t>msqid_ds</a:t>
            </a:r>
            <a:r>
              <a:rPr lang="en-US" altLang="zh-CN" sz="2800" dirty="0" smtClean="0"/>
              <a:t> *</a:t>
            </a:r>
            <a:r>
              <a:rPr lang="en-US" altLang="zh-CN" sz="2800" dirty="0" err="1" smtClean="0"/>
              <a:t>buf</a:t>
            </a:r>
            <a:r>
              <a:rPr lang="en-US" altLang="zh-CN" sz="2800" dirty="0" smtClean="0"/>
              <a:t>)</a:t>
            </a:r>
          </a:p>
          <a:p>
            <a:pPr>
              <a:lnSpc>
                <a:spcPct val="120000"/>
              </a:lnSpc>
            </a:pPr>
            <a:r>
              <a:rPr lang="en-US" altLang="zh-CN" sz="2800" dirty="0" err="1" smtClean="0"/>
              <a:t>int</a:t>
            </a:r>
            <a:r>
              <a:rPr lang="en-US" altLang="zh-CN" sz="2800" dirty="0" smtClean="0"/>
              <a:t> </a:t>
            </a:r>
            <a:r>
              <a:rPr lang="en-US" altLang="zh-CN" sz="2800" dirty="0" err="1">
                <a:solidFill>
                  <a:schemeClr val="tx2"/>
                </a:solidFill>
              </a:rPr>
              <a:t>msg</a:t>
            </a:r>
            <a:r>
              <a:rPr lang="en-US" altLang="zh-CN" sz="2800" u="sng" dirty="0" err="1">
                <a:solidFill>
                  <a:schemeClr val="tx2"/>
                </a:solidFill>
              </a:rPr>
              <a:t>get</a:t>
            </a:r>
            <a:r>
              <a:rPr lang="en-US" altLang="zh-CN" sz="2800" dirty="0" smtClean="0"/>
              <a:t>(</a:t>
            </a:r>
            <a:r>
              <a:rPr lang="en-US" altLang="zh-CN" sz="2800" dirty="0" err="1" smtClean="0"/>
              <a:t>key_t</a:t>
            </a:r>
            <a:r>
              <a:rPr lang="en-US" altLang="zh-CN" sz="2800" dirty="0" smtClean="0"/>
              <a:t> key, </a:t>
            </a:r>
            <a:r>
              <a:rPr lang="en-US" altLang="zh-CN" sz="2800" dirty="0" err="1" smtClean="0"/>
              <a:t>int</a:t>
            </a:r>
            <a:r>
              <a:rPr lang="en-US" altLang="zh-CN" sz="2800" dirty="0" smtClean="0"/>
              <a:t> </a:t>
            </a:r>
            <a:r>
              <a:rPr lang="en-US" altLang="zh-CN" sz="2800" dirty="0" err="1" smtClean="0"/>
              <a:t>msgflag</a:t>
            </a:r>
            <a:r>
              <a:rPr lang="en-US" altLang="zh-CN" sz="2800" dirty="0" smtClean="0"/>
              <a:t>);</a:t>
            </a:r>
          </a:p>
          <a:p>
            <a:pPr>
              <a:lnSpc>
                <a:spcPct val="120000"/>
              </a:lnSpc>
            </a:pPr>
            <a:r>
              <a:rPr lang="en-US" altLang="zh-CN" sz="2800" dirty="0" err="1" smtClean="0"/>
              <a:t>int</a:t>
            </a:r>
            <a:r>
              <a:rPr lang="en-US" altLang="zh-CN" sz="2800" dirty="0" smtClean="0"/>
              <a:t> </a:t>
            </a:r>
            <a:r>
              <a:rPr lang="en-US" altLang="zh-CN" sz="2800" dirty="0" err="1">
                <a:solidFill>
                  <a:schemeClr val="tx2"/>
                </a:solidFill>
              </a:rPr>
              <a:t>msg</a:t>
            </a:r>
            <a:r>
              <a:rPr lang="en-US" altLang="zh-CN" sz="2800" u="sng" dirty="0" err="1">
                <a:solidFill>
                  <a:schemeClr val="tx2"/>
                </a:solidFill>
              </a:rPr>
              <a:t>rcv</a:t>
            </a:r>
            <a:r>
              <a:rPr lang="en-US" altLang="zh-CN" sz="2800" dirty="0" smtClean="0"/>
              <a:t>(</a:t>
            </a:r>
            <a:r>
              <a:rPr lang="en-US" altLang="zh-CN" sz="2800" dirty="0" err="1" smtClean="0"/>
              <a:t>int</a:t>
            </a:r>
            <a:r>
              <a:rPr lang="en-US" altLang="zh-CN" sz="2800" dirty="0" smtClean="0"/>
              <a:t> </a:t>
            </a:r>
            <a:r>
              <a:rPr lang="en-US" altLang="zh-CN" sz="2800" dirty="0" err="1" smtClean="0"/>
              <a:t>msqid</a:t>
            </a:r>
            <a:r>
              <a:rPr lang="en-US" altLang="zh-CN" sz="2800" dirty="0" smtClean="0"/>
              <a:t>, void *</a:t>
            </a:r>
            <a:r>
              <a:rPr lang="en-US" altLang="zh-CN" sz="2800" dirty="0" err="1" smtClean="0"/>
              <a:t>msg_ptr</a:t>
            </a:r>
            <a:r>
              <a:rPr lang="en-US" altLang="zh-CN" sz="2800" dirty="0" smtClean="0"/>
              <a:t>, </a:t>
            </a:r>
            <a:r>
              <a:rPr lang="en-US" altLang="zh-CN" sz="2800" dirty="0" err="1" smtClean="0"/>
              <a:t>size_t</a:t>
            </a:r>
            <a:r>
              <a:rPr lang="en-US" altLang="zh-CN" sz="2800" dirty="0" smtClean="0"/>
              <a:t> </a:t>
            </a:r>
            <a:r>
              <a:rPr lang="en-US" altLang="zh-CN" sz="2800" dirty="0" err="1" smtClean="0"/>
              <a:t>msg_sz</a:t>
            </a:r>
            <a:r>
              <a:rPr lang="en-US" altLang="zh-CN" sz="2800" dirty="0" smtClean="0"/>
              <a:t>, long </a:t>
            </a:r>
            <a:r>
              <a:rPr lang="en-US" altLang="zh-CN" sz="2800" dirty="0" err="1" smtClean="0"/>
              <a:t>int</a:t>
            </a:r>
            <a:r>
              <a:rPr lang="en-US" altLang="zh-CN" sz="2800" dirty="0" smtClean="0"/>
              <a:t> </a:t>
            </a:r>
            <a:r>
              <a:rPr lang="en-US" altLang="zh-CN" sz="2800" dirty="0" err="1" smtClean="0"/>
              <a:t>msgtype</a:t>
            </a:r>
            <a:r>
              <a:rPr lang="en-US" altLang="zh-CN" sz="2800" dirty="0" smtClean="0"/>
              <a:t>, </a:t>
            </a:r>
            <a:r>
              <a:rPr lang="en-US" altLang="zh-CN" sz="2800" dirty="0" err="1" smtClean="0"/>
              <a:t>int</a:t>
            </a:r>
            <a:r>
              <a:rPr lang="en-US" altLang="zh-CN" sz="2800" dirty="0" smtClean="0"/>
              <a:t> </a:t>
            </a:r>
            <a:r>
              <a:rPr lang="en-US" altLang="zh-CN" sz="2800" dirty="0" err="1" smtClean="0"/>
              <a:t>msgflg</a:t>
            </a:r>
            <a:r>
              <a:rPr lang="en-US" altLang="zh-CN" sz="2800" dirty="0" smtClean="0"/>
              <a:t>);</a:t>
            </a:r>
          </a:p>
          <a:p>
            <a:pPr>
              <a:lnSpc>
                <a:spcPct val="120000"/>
              </a:lnSpc>
            </a:pPr>
            <a:r>
              <a:rPr lang="en-US" altLang="zh-CN" sz="2800" dirty="0" err="1" smtClean="0"/>
              <a:t>int</a:t>
            </a:r>
            <a:r>
              <a:rPr lang="en-US" altLang="zh-CN" sz="2800" dirty="0" smtClean="0"/>
              <a:t> </a:t>
            </a:r>
            <a:r>
              <a:rPr lang="en-US" altLang="zh-CN" sz="2800" dirty="0" err="1">
                <a:solidFill>
                  <a:schemeClr val="tx2"/>
                </a:solidFill>
              </a:rPr>
              <a:t>msg</a:t>
            </a:r>
            <a:r>
              <a:rPr lang="en-US" altLang="zh-CN" sz="2800" u="sng" dirty="0" err="1">
                <a:solidFill>
                  <a:schemeClr val="tx2"/>
                </a:solidFill>
              </a:rPr>
              <a:t>snd</a:t>
            </a:r>
            <a:r>
              <a:rPr lang="en-US" altLang="zh-CN" sz="2800" dirty="0" smtClean="0"/>
              <a:t>(</a:t>
            </a:r>
            <a:r>
              <a:rPr lang="en-US" altLang="zh-CN" sz="2800" dirty="0" err="1" smtClean="0"/>
              <a:t>int</a:t>
            </a:r>
            <a:r>
              <a:rPr lang="en-US" altLang="zh-CN" sz="2800" dirty="0" smtClean="0"/>
              <a:t> </a:t>
            </a:r>
            <a:r>
              <a:rPr lang="en-US" altLang="zh-CN" sz="2800" dirty="0" err="1" smtClean="0"/>
              <a:t>msqid</a:t>
            </a:r>
            <a:r>
              <a:rPr lang="en-US" altLang="zh-CN" sz="2800" dirty="0" smtClean="0"/>
              <a:t>, </a:t>
            </a:r>
            <a:r>
              <a:rPr lang="en-US" altLang="zh-CN" sz="2800" dirty="0" err="1" smtClean="0"/>
              <a:t>const</a:t>
            </a:r>
            <a:r>
              <a:rPr lang="en-US" altLang="zh-CN" sz="2800" dirty="0" smtClean="0"/>
              <a:t> void *</a:t>
            </a:r>
            <a:r>
              <a:rPr lang="en-US" altLang="zh-CN" sz="2800" dirty="0" err="1" smtClean="0"/>
              <a:t>msg_ptr</a:t>
            </a:r>
            <a:r>
              <a:rPr lang="en-US" altLang="zh-CN" sz="2800" dirty="0" smtClean="0"/>
              <a:t>, </a:t>
            </a:r>
            <a:r>
              <a:rPr lang="en-US" altLang="zh-CN" sz="2800" dirty="0" err="1" smtClean="0"/>
              <a:t>size_t</a:t>
            </a:r>
            <a:r>
              <a:rPr lang="en-US" altLang="zh-CN" sz="2800" dirty="0" smtClean="0"/>
              <a:t> </a:t>
            </a:r>
            <a:r>
              <a:rPr lang="en-US" altLang="zh-CN" sz="2800" dirty="0" err="1" smtClean="0"/>
              <a:t>msg_sz</a:t>
            </a:r>
            <a:r>
              <a:rPr lang="en-US" altLang="zh-CN" sz="2800" dirty="0" smtClean="0"/>
              <a:t>,  </a:t>
            </a:r>
            <a:r>
              <a:rPr lang="en-US" altLang="zh-CN" sz="2800" dirty="0" err="1" smtClean="0"/>
              <a:t>int</a:t>
            </a:r>
            <a:r>
              <a:rPr lang="en-US" altLang="zh-CN" sz="2800" dirty="0" smtClean="0"/>
              <a:t> </a:t>
            </a:r>
            <a:r>
              <a:rPr lang="en-US" altLang="zh-CN" sz="2800" dirty="0" err="1" smtClean="0"/>
              <a:t>msgflg</a:t>
            </a:r>
            <a:r>
              <a:rPr lang="en-US" altLang="zh-CN" sz="2800" dirty="0" smtClean="0"/>
              <a:t>);</a:t>
            </a:r>
          </a:p>
        </p:txBody>
      </p:sp>
    </p:spTree>
  </p:cSld>
  <p:clrMapOvr>
    <a:masterClrMapping/>
  </p:clrMapOvr>
  <p:transition>
    <p:pull dir="rd"/>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D2E855E-8337-432C-949E-8DAB34A1EA1D}" type="datetime8">
              <a:rPr kumimoji="0" lang="zh-CN" altLang="en-US" sz="1400" smtClean="0"/>
              <a:t>2022年3月16日12时44分</a:t>
            </a:fld>
            <a:endParaRPr kumimoji="0" lang="en-US" altLang="zh-CN" sz="1400" smtClean="0"/>
          </a:p>
        </p:txBody>
      </p:sp>
      <p:sp>
        <p:nvSpPr>
          <p:cNvPr id="216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6068" name="Rectangle 2"/>
          <p:cNvSpPr>
            <a:spLocks noGrp="1" noRot="1" noChangeArrowheads="1"/>
          </p:cNvSpPr>
          <p:nvPr>
            <p:ph type="title"/>
          </p:nvPr>
        </p:nvSpPr>
        <p:spPr>
          <a:xfrm>
            <a:off x="323528" y="116632"/>
            <a:ext cx="8540750" cy="752475"/>
          </a:xfrm>
        </p:spPr>
        <p:txBody>
          <a:bodyPr/>
          <a:lstStyle/>
          <a:p>
            <a:r>
              <a:rPr lang="en-US" altLang="zh-CN" sz="2800" dirty="0" err="1" smtClean="0">
                <a:latin typeface="Times New Roman" pitchFamily="18" charset="0"/>
              </a:rPr>
              <a:t>msgget</a:t>
            </a:r>
            <a:r>
              <a:rPr lang="en-US" altLang="zh-CN" sz="2800" dirty="0" smtClean="0">
                <a:latin typeface="Times New Roman" pitchFamily="18" charset="0"/>
              </a:rPr>
              <a:t>( )</a:t>
            </a:r>
          </a:p>
        </p:txBody>
      </p:sp>
      <p:sp>
        <p:nvSpPr>
          <p:cNvPr id="216069" name="Rectangle 3"/>
          <p:cNvSpPr>
            <a:spLocks noGrp="1" noRot="1" noChangeArrowheads="1"/>
          </p:cNvSpPr>
          <p:nvPr>
            <p:ph type="body" idx="1"/>
          </p:nvPr>
        </p:nvSpPr>
        <p:spPr>
          <a:xfrm>
            <a:off x="301625" y="1052513"/>
            <a:ext cx="8540750" cy="5046662"/>
          </a:xfrm>
        </p:spPr>
        <p:txBody>
          <a:bodyPr/>
          <a:lstStyle/>
          <a:p>
            <a:pPr>
              <a:lnSpc>
                <a:spcPct val="118000"/>
              </a:lnSpc>
            </a:pPr>
            <a:r>
              <a:rPr lang="zh-CN" altLang="en-US" sz="2400" dirty="0" smtClean="0"/>
              <a:t>函数形式：</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msg</a:t>
            </a:r>
            <a:r>
              <a:rPr lang="en-US" altLang="zh-CN" sz="2400" dirty="0" err="1" smtClean="0">
                <a:solidFill>
                  <a:schemeClr val="tx2"/>
                </a:solidFill>
                <a:latin typeface="Times New Roman" pitchFamily="18" charset="0"/>
              </a:rPr>
              <a:t>get</a:t>
            </a:r>
            <a:r>
              <a:rPr lang="en-US" altLang="zh-CN" sz="2400" dirty="0" smtClean="0">
                <a:latin typeface="Times New Roman" pitchFamily="18" charset="0"/>
              </a:rPr>
              <a:t>(</a:t>
            </a:r>
            <a:r>
              <a:rPr lang="en-US" altLang="zh-CN" sz="2400" dirty="0" err="1" smtClean="0">
                <a:latin typeface="Times New Roman" pitchFamily="18" charset="0"/>
              </a:rPr>
              <a:t>key_t</a:t>
            </a:r>
            <a:r>
              <a:rPr lang="en-US" altLang="zh-CN" sz="2400" dirty="0" smtClean="0">
                <a:latin typeface="Times New Roman" pitchFamily="18" charset="0"/>
              </a:rPr>
              <a:t> key,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msgflg</a:t>
            </a:r>
            <a:r>
              <a:rPr lang="en-US" altLang="zh-CN" sz="2400" dirty="0" smtClean="0">
                <a:latin typeface="Times New Roman" pitchFamily="18" charset="0"/>
              </a:rPr>
              <a:t>)</a:t>
            </a:r>
          </a:p>
          <a:p>
            <a:pPr>
              <a:lnSpc>
                <a:spcPct val="118000"/>
              </a:lnSpc>
            </a:pPr>
            <a:r>
              <a:rPr lang="zh-CN" altLang="en-US" sz="2400" dirty="0" smtClean="0"/>
              <a:t>作用：</a:t>
            </a:r>
            <a:r>
              <a:rPr lang="zh-CN" altLang="en-US" sz="2400" b="1" dirty="0" smtClean="0">
                <a:solidFill>
                  <a:schemeClr val="tx2"/>
                </a:solidFill>
              </a:rPr>
              <a:t>创建</a:t>
            </a:r>
            <a:r>
              <a:rPr lang="zh-CN" altLang="en-US" sz="2400" dirty="0" smtClean="0"/>
              <a:t>和</a:t>
            </a:r>
            <a:r>
              <a:rPr lang="zh-CN" altLang="en-US" sz="2400" b="1" dirty="0">
                <a:solidFill>
                  <a:schemeClr val="tx2"/>
                </a:solidFill>
              </a:rPr>
              <a:t>访问</a:t>
            </a:r>
            <a:r>
              <a:rPr lang="zh-CN" altLang="en-US" sz="2400" dirty="0" smtClean="0"/>
              <a:t>一个</a:t>
            </a:r>
            <a:r>
              <a:rPr lang="zh-CN" altLang="en-US" sz="2400" b="1" dirty="0" smtClean="0">
                <a:solidFill>
                  <a:srgbClr val="FF0000"/>
                </a:solidFill>
              </a:rPr>
              <a:t>消息队列</a:t>
            </a:r>
            <a:r>
              <a:rPr lang="zh-CN" altLang="en-US" sz="2400" dirty="0" smtClean="0"/>
              <a:t>；</a:t>
            </a:r>
          </a:p>
          <a:p>
            <a:pPr>
              <a:lnSpc>
                <a:spcPct val="118000"/>
              </a:lnSpc>
            </a:pPr>
            <a:r>
              <a:rPr lang="en-US" altLang="zh-CN" sz="2400" b="1" dirty="0" smtClean="0">
                <a:solidFill>
                  <a:schemeClr val="tx2"/>
                </a:solidFill>
                <a:latin typeface="Times New Roman" pitchFamily="18" charset="0"/>
              </a:rPr>
              <a:t>key</a:t>
            </a:r>
            <a:r>
              <a:rPr lang="zh-CN" altLang="en-US" sz="2400" dirty="0" smtClean="0">
                <a:latin typeface="Times New Roman" pitchFamily="18" charset="0"/>
              </a:rPr>
              <a:t>：</a:t>
            </a:r>
            <a:r>
              <a:rPr lang="zh-CN" altLang="en-US" sz="2400" dirty="0" smtClean="0"/>
              <a:t>用来</a:t>
            </a:r>
            <a:r>
              <a:rPr lang="zh-CN" altLang="en-US" sz="2400" u="sng" dirty="0" smtClean="0"/>
              <a:t>命名</a:t>
            </a:r>
            <a:r>
              <a:rPr lang="zh-CN" altLang="en-US" sz="2400" dirty="0" smtClean="0"/>
              <a:t>某特定的</a:t>
            </a:r>
            <a:r>
              <a:rPr lang="zh-CN" altLang="en-US" sz="2400" dirty="0"/>
              <a:t>消息队列</a:t>
            </a:r>
            <a:r>
              <a:rPr lang="zh-CN" altLang="en-US" sz="2400" dirty="0" smtClean="0"/>
              <a:t>；</a:t>
            </a:r>
          </a:p>
          <a:p>
            <a:pPr>
              <a:lnSpc>
                <a:spcPct val="118000"/>
              </a:lnSpc>
            </a:pPr>
            <a:r>
              <a:rPr lang="en-US" altLang="zh-CN" sz="2400" b="1" dirty="0" err="1">
                <a:solidFill>
                  <a:schemeClr val="tx2"/>
                </a:solidFill>
                <a:latin typeface="Times New Roman" pitchFamily="18" charset="0"/>
              </a:rPr>
              <a:t>msgflg</a:t>
            </a:r>
            <a:r>
              <a:rPr lang="en-US" altLang="zh-CN" sz="2400" dirty="0" smtClean="0">
                <a:latin typeface="Times New Roman" pitchFamily="18" charset="0"/>
              </a:rPr>
              <a:t>:</a:t>
            </a:r>
            <a:r>
              <a:rPr lang="en-US" altLang="zh-CN" sz="2400" dirty="0" smtClean="0"/>
              <a:t> </a:t>
            </a:r>
            <a:r>
              <a:rPr lang="zh-CN" altLang="en-US" sz="2400" dirty="0" smtClean="0"/>
              <a:t>由</a:t>
            </a:r>
            <a:r>
              <a:rPr lang="en-US" altLang="zh-CN" sz="2400" b="1" u="sng" dirty="0" smtClean="0"/>
              <a:t>9</a:t>
            </a:r>
            <a:r>
              <a:rPr lang="zh-CN" altLang="en-US" sz="2400" b="1" u="sng" dirty="0" smtClean="0"/>
              <a:t>个权限标志</a:t>
            </a:r>
            <a:r>
              <a:rPr lang="zh-CN" altLang="en-US" sz="2400" dirty="0" smtClean="0"/>
              <a:t>组成，由</a:t>
            </a:r>
            <a:r>
              <a:rPr lang="en-US" altLang="zh-CN" sz="2400" dirty="0" smtClean="0">
                <a:latin typeface="Times New Roman" pitchFamily="18" charset="0"/>
              </a:rPr>
              <a:t>IPC_CREAT</a:t>
            </a:r>
            <a:r>
              <a:rPr lang="zh-CN" altLang="en-US" sz="2400" dirty="0" smtClean="0"/>
              <a:t>定义的一个特殊位必须和权限标志按</a:t>
            </a:r>
            <a:r>
              <a:rPr lang="zh-CN" altLang="en-US" sz="2400" dirty="0"/>
              <a:t>照</a:t>
            </a:r>
            <a:r>
              <a:rPr lang="zh-CN" altLang="en-US" sz="2400" b="1" u="sng" dirty="0" smtClean="0"/>
              <a:t>位或运算</a:t>
            </a:r>
            <a:r>
              <a:rPr lang="zh-CN" altLang="en-US" sz="2400" dirty="0" smtClean="0"/>
              <a:t>才能创建一个新的消息队列。在设置</a:t>
            </a:r>
            <a:r>
              <a:rPr lang="en-US" altLang="zh-CN" sz="2400" dirty="0" smtClean="0">
                <a:latin typeface="Times New Roman" pitchFamily="18" charset="0"/>
              </a:rPr>
              <a:t>IPC_CREAT</a:t>
            </a:r>
            <a:r>
              <a:rPr lang="zh-CN" altLang="en-US" sz="2400" dirty="0" smtClean="0"/>
              <a:t>标志位时，如果给出的是一个已有消息队列的键也不会产生错误，只是</a:t>
            </a:r>
            <a:r>
              <a:rPr lang="en-US" altLang="zh-CN" sz="2400" dirty="0" smtClean="0">
                <a:latin typeface="Times New Roman" pitchFamily="18" charset="0"/>
              </a:rPr>
              <a:t>IPC_CREAT</a:t>
            </a:r>
            <a:r>
              <a:rPr lang="zh-CN" altLang="en-US" sz="2400" dirty="0" smtClean="0"/>
              <a:t>标志位被忽略掉；</a:t>
            </a:r>
          </a:p>
          <a:p>
            <a:pPr>
              <a:lnSpc>
                <a:spcPct val="118000"/>
              </a:lnSpc>
            </a:pPr>
            <a:r>
              <a:rPr lang="zh-CN" altLang="en-US" sz="2400" dirty="0" smtClean="0"/>
              <a:t>函数的返回值：函数成功时，表示队列标识符；失败时返回</a:t>
            </a:r>
            <a:r>
              <a:rPr lang="en-US" altLang="zh-CN" sz="2400" dirty="0" smtClean="0"/>
              <a:t>-1</a:t>
            </a:r>
            <a:r>
              <a:rPr lang="zh-CN" altLang="en-US" sz="2400" dirty="0" smtClean="0"/>
              <a:t>。</a:t>
            </a:r>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xfrm>
            <a:off x="179512" y="6525344"/>
            <a:ext cx="2289175" cy="2681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1949D3B-22E8-47DC-9469-D6718D35ACE8}" type="datetime8">
              <a:rPr kumimoji="0" lang="zh-CN" altLang="en-US" sz="1400" smtClean="0"/>
              <a:t>2022年3月16日12时44分</a:t>
            </a:fld>
            <a:r>
              <a:rPr kumimoji="0" lang="zh-CN" altLang="en-US" sz="1400" dirty="0" smtClean="0"/>
              <a:t> </a:t>
            </a:r>
            <a:endParaRPr kumimoji="0" lang="en-US" altLang="zh-CN" sz="1400" dirty="0" smtClean="0"/>
          </a:p>
        </p:txBody>
      </p:sp>
      <p:sp>
        <p:nvSpPr>
          <p:cNvPr id="48131" name="灯片编号占位符 5"/>
          <p:cNvSpPr>
            <a:spLocks noGrp="1"/>
          </p:cNvSpPr>
          <p:nvPr>
            <p:ph type="sldNum" sz="quarter" idx="12"/>
          </p:nvPr>
        </p:nvSpPr>
        <p:spPr>
          <a:xfrm>
            <a:off x="6732240" y="6381328"/>
            <a:ext cx="2289175" cy="2681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sp>
        <p:nvSpPr>
          <p:cNvPr id="46084" name="Rectangle 3"/>
          <p:cNvSpPr>
            <a:spLocks noGrp="1" noRot="1" noChangeArrowheads="1"/>
          </p:cNvSpPr>
          <p:nvPr>
            <p:ph type="body" idx="1"/>
          </p:nvPr>
        </p:nvSpPr>
        <p:spPr>
          <a:xfrm>
            <a:off x="323528" y="116632"/>
            <a:ext cx="8496300" cy="6552728"/>
          </a:xfrm>
        </p:spPr>
        <p:txBody>
          <a:bodyPr/>
          <a:lstStyle/>
          <a:p>
            <a:pPr>
              <a:lnSpc>
                <a:spcPct val="114000"/>
              </a:lnSpc>
              <a:spcBef>
                <a:spcPts val="300"/>
              </a:spcBef>
              <a:buClrTx/>
              <a:buSzPct val="92000"/>
              <a:buFont typeface="Wingdings" panose="05000000000000000000" pitchFamily="2" charset="2"/>
              <a:buChar char="Ø"/>
              <a:defRPr/>
            </a:pPr>
            <a:r>
              <a:rPr kumimoji="1" lang="zh-CN" altLang="en-US" sz="2200" b="1" kern="1200" dirty="0" smtClean="0">
                <a:solidFill>
                  <a:srgbClr val="FFFF00"/>
                </a:solidFill>
                <a:latin typeface="宋体" pitchFamily="2" charset="-122"/>
              </a:rPr>
              <a:t>进程</a:t>
            </a:r>
            <a:r>
              <a:rPr kumimoji="1" lang="zh-CN" altLang="en-US" sz="2200" b="1" kern="1200" dirty="0">
                <a:solidFill>
                  <a:srgbClr val="FFFF00"/>
                </a:solidFill>
                <a:latin typeface="宋体" pitchFamily="2" charset="-122"/>
              </a:rPr>
              <a:t>内部</a:t>
            </a:r>
            <a:r>
              <a:rPr kumimoji="1" lang="zh-CN" altLang="en-US" sz="2200" b="1" kern="1200" dirty="0" smtClean="0">
                <a:solidFill>
                  <a:srgbClr val="FFFF00"/>
                </a:solidFill>
                <a:latin typeface="宋体" pitchFamily="2" charset="-122"/>
              </a:rPr>
              <a:t>标识符</a:t>
            </a:r>
            <a:r>
              <a:rPr kumimoji="1" lang="zh-CN" altLang="en-US" sz="2200" kern="1200" dirty="0" smtClean="0">
                <a:solidFill>
                  <a:srgbClr val="FFFF00"/>
                </a:solidFill>
                <a:latin typeface="宋体" pitchFamily="2" charset="-122"/>
              </a:rPr>
              <a:t>（</a:t>
            </a:r>
            <a:r>
              <a:rPr kumimoji="1" lang="en-US" altLang="zh-CN" sz="2200" b="1" kern="1200" dirty="0" smtClean="0">
                <a:solidFill>
                  <a:srgbClr val="FFFF00"/>
                </a:solidFill>
                <a:latin typeface="宋体" pitchFamily="2" charset="-122"/>
              </a:rPr>
              <a:t>PID/</a:t>
            </a:r>
            <a:r>
              <a:rPr kumimoji="1" lang="zh-CN" altLang="en-US" sz="2200" b="1" kern="1200" dirty="0" smtClean="0">
                <a:solidFill>
                  <a:srgbClr val="FFFF00"/>
                </a:solidFill>
                <a:latin typeface="宋体" pitchFamily="2" charset="-122"/>
              </a:rPr>
              <a:t>身份证，</a:t>
            </a:r>
            <a:r>
              <a:rPr kumimoji="1" lang="en-US" altLang="zh-CN" sz="2200" b="1" kern="1200" dirty="0" smtClean="0">
                <a:solidFill>
                  <a:srgbClr val="FF6600"/>
                </a:solidFill>
                <a:latin typeface="宋体" pitchFamily="2" charset="-122"/>
              </a:rPr>
              <a:t>OS</a:t>
            </a:r>
            <a:r>
              <a:rPr kumimoji="1" lang="zh-CN" altLang="en-US" sz="2200" b="1" kern="1200" dirty="0" smtClean="0">
                <a:solidFill>
                  <a:srgbClr val="FF6600"/>
                </a:solidFill>
                <a:latin typeface="宋体" pitchFamily="2" charset="-122"/>
              </a:rPr>
              <a:t>作管理用</a:t>
            </a:r>
            <a:r>
              <a:rPr kumimoji="1" lang="zh-CN" altLang="en-US" sz="2200" kern="1200" dirty="0" smtClean="0">
                <a:solidFill>
                  <a:srgbClr val="FFFF00"/>
                </a:solidFill>
                <a:latin typeface="宋体" pitchFamily="2" charset="-122"/>
              </a:rPr>
              <a:t>）</a:t>
            </a:r>
            <a:r>
              <a:rPr lang="en-US" altLang="zh-CN" sz="2200"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r>
              <a:rPr kumimoji="1" lang="en-US" altLang="zh-CN" sz="2200" dirty="0" smtClean="0">
                <a:latin typeface="宋体" pitchFamily="2" charset="-122"/>
              </a:rPr>
              <a:t>: </a:t>
            </a:r>
            <a:r>
              <a:rPr kumimoji="1" lang="zh-CN" altLang="en-US" sz="2200" dirty="0" smtClean="0">
                <a:latin typeface="宋体" pitchFamily="2" charset="-122"/>
              </a:rPr>
              <a:t>每个进程有</a:t>
            </a:r>
            <a:r>
              <a:rPr kumimoji="1" lang="zh-CN" altLang="en-US" sz="2200" b="1" u="sng" dirty="0" smtClean="0">
                <a:solidFill>
                  <a:srgbClr val="ED6FE4"/>
                </a:solidFill>
                <a:latin typeface="宋体" pitchFamily="2" charset="-122"/>
              </a:rPr>
              <a:t>唯一</a:t>
            </a:r>
            <a:r>
              <a:rPr kumimoji="1" lang="zh-CN" altLang="en-US" sz="2200" dirty="0" smtClean="0">
                <a:latin typeface="宋体" pitchFamily="2" charset="-122"/>
              </a:rPr>
              <a:t>的一个</a:t>
            </a:r>
            <a:r>
              <a:rPr kumimoji="1" lang="en-US" altLang="zh-CN" sz="2200" dirty="0" smtClean="0">
                <a:latin typeface="宋体" pitchFamily="2" charset="-122"/>
              </a:rPr>
              <a:t>PID</a:t>
            </a:r>
            <a:r>
              <a:rPr kumimoji="1" lang="zh-CN" altLang="en-US" sz="2200" dirty="0" smtClean="0">
                <a:latin typeface="宋体" pitchFamily="2" charset="-122"/>
              </a:rPr>
              <a:t>，它是一个整数</a:t>
            </a:r>
            <a:r>
              <a:rPr kumimoji="1" lang="zh-CN" altLang="en-US" sz="2200" b="1" dirty="0" smtClean="0">
                <a:latin typeface="宋体" pitchFamily="2" charset="-122"/>
              </a:rPr>
              <a:t>。（</a:t>
            </a:r>
            <a:r>
              <a:rPr kumimoji="1" lang="en-US" altLang="zh-CN" sz="2200" b="1" u="sng" dirty="0" smtClean="0">
                <a:latin typeface="宋体" pitchFamily="2" charset="-122"/>
              </a:rPr>
              <a:t>notepad</a:t>
            </a:r>
            <a:r>
              <a:rPr kumimoji="1" lang="zh-CN" altLang="en-US" sz="2200" b="1" dirty="0" smtClean="0">
                <a:latin typeface="宋体" pitchFamily="2" charset="-122"/>
              </a:rPr>
              <a:t>外部标识符不唯一）</a:t>
            </a:r>
            <a:r>
              <a:rPr kumimoji="1" lang="zh-CN" altLang="en-US" sz="2200" dirty="0" smtClean="0">
                <a:latin typeface="宋体" pitchFamily="2" charset="-122"/>
              </a:rPr>
              <a:t>。</a:t>
            </a:r>
            <a:endParaRPr kumimoji="1" lang="en-US" altLang="zh-CN" sz="2200" dirty="0" smtClean="0">
              <a:latin typeface="宋体" pitchFamily="2" charset="-122"/>
            </a:endParaRPr>
          </a:p>
          <a:p>
            <a:pPr marL="271463" indent="0">
              <a:lnSpc>
                <a:spcPct val="120000"/>
              </a:lnSpc>
              <a:spcBef>
                <a:spcPts val="600"/>
              </a:spcBef>
              <a:buClrTx/>
              <a:buSzPct val="50000"/>
              <a:buNone/>
              <a:defRPr/>
            </a:pPr>
            <a:r>
              <a:rPr kumimoji="1" lang="en-US" altLang="zh-CN" sz="2200" dirty="0" smtClean="0">
                <a:latin typeface="宋体" pitchFamily="2" charset="-122"/>
              </a:rPr>
              <a:t>  </a:t>
            </a:r>
            <a:r>
              <a:rPr kumimoji="1" lang="zh-CN" altLang="en-US" sz="2200" dirty="0" smtClean="0">
                <a:latin typeface="宋体" pitchFamily="2" charset="-122"/>
              </a:rPr>
              <a:t>当进程诞生时，由</a:t>
            </a:r>
            <a:r>
              <a:rPr kumimoji="1" lang="zh-CN" altLang="en-US" sz="2200" b="1" u="sng" dirty="0" smtClean="0">
                <a:solidFill>
                  <a:srgbClr val="FF0000"/>
                </a:solidFill>
                <a:latin typeface="宋体" pitchFamily="2" charset="-122"/>
              </a:rPr>
              <a:t>内核</a:t>
            </a:r>
            <a:r>
              <a:rPr kumimoji="1" lang="zh-CN" altLang="en-US" sz="2200" u="sng" dirty="0" smtClean="0">
                <a:latin typeface="宋体" pitchFamily="2" charset="-122"/>
              </a:rPr>
              <a:t>为其</a:t>
            </a:r>
            <a:r>
              <a:rPr kumimoji="1" lang="zh-CN" altLang="en-US" sz="2200" u="sng" dirty="0" smtClean="0">
                <a:solidFill>
                  <a:schemeClr val="tx2"/>
                </a:solidFill>
                <a:latin typeface="宋体" pitchFamily="2" charset="-122"/>
              </a:rPr>
              <a:t>分配</a:t>
            </a:r>
            <a:r>
              <a:rPr kumimoji="1" lang="zh-CN" altLang="en-US" sz="2200" u="sng" dirty="0" smtClean="0">
                <a:latin typeface="宋体" pitchFamily="2" charset="-122"/>
              </a:rPr>
              <a:t>一个</a:t>
            </a:r>
            <a:r>
              <a:rPr kumimoji="1" lang="en-US" altLang="zh-CN" sz="2200" u="sng" dirty="0" smtClean="0">
                <a:latin typeface="宋体" pitchFamily="2" charset="-122"/>
              </a:rPr>
              <a:t>PID</a:t>
            </a:r>
            <a:r>
              <a:rPr kumimoji="1" lang="en-US" altLang="zh-CN" sz="2200" b="1" baseline="30000" dirty="0" smtClean="0">
                <a:latin typeface="宋体" pitchFamily="2" charset="-122"/>
              </a:rPr>
              <a:t>1</a:t>
            </a:r>
            <a:r>
              <a:rPr kumimoji="1" lang="zh-CN" altLang="en-US" sz="2200" dirty="0" smtClean="0">
                <a:latin typeface="宋体" pitchFamily="2" charset="-122"/>
              </a:rPr>
              <a:t>，并</a:t>
            </a:r>
            <a:r>
              <a:rPr kumimoji="1" lang="zh-CN" altLang="en-US" sz="2200" u="sng" dirty="0">
                <a:latin typeface="宋体" pitchFamily="2" charset="-122"/>
              </a:rPr>
              <a:t>通过</a:t>
            </a:r>
            <a:r>
              <a:rPr kumimoji="1" lang="en-US" altLang="zh-CN" sz="2200" u="sng" dirty="0">
                <a:latin typeface="宋体" pitchFamily="2" charset="-122"/>
              </a:rPr>
              <a:t>PID</a:t>
            </a:r>
            <a:r>
              <a:rPr kumimoji="1" lang="zh-CN" altLang="en-US" sz="2200" u="sng" dirty="0">
                <a:latin typeface="宋体" pitchFamily="2" charset="-122"/>
              </a:rPr>
              <a:t>来</a:t>
            </a:r>
            <a:r>
              <a:rPr kumimoji="1" lang="zh-CN" altLang="en-US" sz="2200" u="sng" dirty="0">
                <a:solidFill>
                  <a:schemeClr val="tx2"/>
                </a:solidFill>
                <a:latin typeface="宋体" pitchFamily="2" charset="-122"/>
              </a:rPr>
              <a:t>管理</a:t>
            </a:r>
            <a:r>
              <a:rPr kumimoji="1" lang="zh-CN" altLang="en-US" sz="2200" u="sng" dirty="0">
                <a:latin typeface="宋体" pitchFamily="2" charset="-122"/>
              </a:rPr>
              <a:t>各进</a:t>
            </a:r>
            <a:r>
              <a:rPr kumimoji="1" lang="zh-CN" altLang="en-US" sz="2200" u="sng" dirty="0" smtClean="0">
                <a:latin typeface="宋体" pitchFamily="2" charset="-122"/>
              </a:rPr>
              <a:t>程</a:t>
            </a:r>
            <a:r>
              <a:rPr kumimoji="1" lang="en-US" altLang="zh-CN" sz="2200" b="1" baseline="30000" dirty="0" smtClean="0">
                <a:latin typeface="宋体" pitchFamily="2" charset="-122"/>
              </a:rPr>
              <a:t>2</a:t>
            </a:r>
            <a:r>
              <a:rPr kumimoji="1" lang="zh-CN" altLang="en-US" sz="2200" dirty="0" smtClean="0">
                <a:latin typeface="宋体" pitchFamily="2" charset="-122"/>
              </a:rPr>
              <a:t>，如进程调度、终止等；它也是</a:t>
            </a:r>
            <a:r>
              <a:rPr kumimoji="1" lang="en-US" altLang="zh-CN" sz="2200" dirty="0" smtClean="0">
                <a:latin typeface="宋体" pitchFamily="2" charset="-122"/>
              </a:rPr>
              <a:t>PCB</a:t>
            </a:r>
            <a:r>
              <a:rPr kumimoji="1" lang="zh-CN" altLang="en-US" sz="2200" dirty="0" smtClean="0">
                <a:latin typeface="宋体" pitchFamily="2" charset="-122"/>
              </a:rPr>
              <a:t>的索引</a:t>
            </a:r>
            <a:r>
              <a:rPr kumimoji="1" lang="zh-CN" altLang="en-US" sz="2200" baseline="-25000" dirty="0" smtClean="0">
                <a:latin typeface="宋体" pitchFamily="2" charset="-122"/>
              </a:rPr>
              <a:t>由</a:t>
            </a:r>
            <a:r>
              <a:rPr kumimoji="1" lang="en-US" altLang="zh-CN" sz="2200" b="1" baseline="-25000" dirty="0" err="1" smtClean="0">
                <a:solidFill>
                  <a:srgbClr val="FF6600"/>
                </a:solidFill>
                <a:latin typeface="宋体" pitchFamily="2" charset="-122"/>
              </a:rPr>
              <a:t>pid</a:t>
            </a:r>
            <a:r>
              <a:rPr kumimoji="1" lang="zh-CN" altLang="en-US" sz="2200" baseline="-25000" dirty="0" smtClean="0">
                <a:latin typeface="宋体" pitchFamily="2" charset="-122"/>
              </a:rPr>
              <a:t>查找</a:t>
            </a:r>
            <a:r>
              <a:rPr kumimoji="1" lang="en-US" altLang="zh-CN" sz="2200" b="1" baseline="-25000" dirty="0" smtClean="0">
                <a:solidFill>
                  <a:srgbClr val="FF6600"/>
                </a:solidFill>
                <a:latin typeface="宋体" pitchFamily="2" charset="-122"/>
              </a:rPr>
              <a:t>PCB</a:t>
            </a:r>
            <a:r>
              <a:rPr kumimoji="1" lang="en-US" altLang="zh-CN" sz="2200" dirty="0" smtClean="0">
                <a:latin typeface="宋体" pitchFamily="2" charset="-122"/>
              </a:rPr>
              <a:t>.</a:t>
            </a:r>
            <a:endParaRPr kumimoji="1" lang="zh-CN" altLang="en-US" sz="2200" dirty="0" smtClean="0">
              <a:latin typeface="宋体" pitchFamily="2" charset="-122"/>
            </a:endParaRPr>
          </a:p>
          <a:p>
            <a:pPr>
              <a:lnSpc>
                <a:spcPct val="120000"/>
              </a:lnSpc>
              <a:spcBef>
                <a:spcPts val="600"/>
              </a:spcBef>
              <a:buClrTx/>
              <a:buSzPct val="50000"/>
              <a:buNone/>
              <a:defRPr/>
            </a:pPr>
            <a:r>
              <a:rPr kumimoji="1" lang="en-US" altLang="zh-CN" sz="2200" dirty="0" smtClean="0"/>
              <a:t>         Linux</a:t>
            </a:r>
            <a:r>
              <a:rPr kumimoji="1" lang="zh-CN" altLang="en-US" sz="2200" dirty="0" smtClean="0"/>
              <a:t>中</a:t>
            </a:r>
            <a:r>
              <a:rPr kumimoji="1" lang="en-US" altLang="zh-CN" sz="2200" dirty="0" smtClean="0"/>
              <a:t>PID</a:t>
            </a:r>
            <a:r>
              <a:rPr kumimoji="1" lang="zh-CN" altLang="en-US" sz="2200" u="sng" dirty="0">
                <a:solidFill>
                  <a:schemeClr val="tx2"/>
                </a:solidFill>
                <a:latin typeface="宋体" pitchFamily="2" charset="-122"/>
              </a:rPr>
              <a:t>取值范围</a:t>
            </a:r>
            <a:r>
              <a:rPr kumimoji="1" lang="zh-CN" altLang="en-US" sz="2200" dirty="0" smtClean="0"/>
              <a:t>是：</a:t>
            </a:r>
            <a:r>
              <a:rPr kumimoji="1" lang="en-US" altLang="zh-CN" sz="2200" dirty="0" smtClean="0"/>
              <a:t>2~32768</a:t>
            </a:r>
            <a:r>
              <a:rPr kumimoji="1" lang="zh-CN" altLang="en-US" sz="2200" dirty="0" smtClean="0"/>
              <a:t>。当进程诞生时，系统按</a:t>
            </a:r>
            <a:r>
              <a:rPr kumimoji="1" lang="zh-CN" altLang="en-US" sz="2200" u="sng" dirty="0" smtClean="0"/>
              <a:t>顺序选择下一个</a:t>
            </a:r>
            <a:r>
              <a:rPr kumimoji="1" lang="zh-CN" altLang="en-US" sz="2200" dirty="0" smtClean="0"/>
              <a:t>未被使用的数字作为它的</a:t>
            </a:r>
            <a:r>
              <a:rPr kumimoji="1" lang="en-US" altLang="zh-CN" sz="2200" dirty="0" smtClean="0"/>
              <a:t>PID</a:t>
            </a:r>
            <a:r>
              <a:rPr kumimoji="1" lang="zh-CN" altLang="en-US" sz="2200" dirty="0" smtClean="0"/>
              <a:t>；当数字已经用完时，新的</a:t>
            </a:r>
            <a:r>
              <a:rPr kumimoji="1" lang="en-US" altLang="zh-CN" sz="2200" dirty="0" smtClean="0"/>
              <a:t>PID</a:t>
            </a:r>
            <a:r>
              <a:rPr kumimoji="1" lang="zh-CN" altLang="en-US" sz="2200" u="sng" dirty="0" smtClean="0"/>
              <a:t>重新从</a:t>
            </a:r>
            <a:r>
              <a:rPr kumimoji="1" lang="en-US" altLang="zh-CN" sz="2200" u="sng" dirty="0" smtClean="0"/>
              <a:t>2</a:t>
            </a:r>
            <a:r>
              <a:rPr kumimoji="1" lang="zh-CN" altLang="en-US" sz="2200" u="sng" dirty="0" smtClean="0"/>
              <a:t>开始</a:t>
            </a:r>
            <a:r>
              <a:rPr kumimoji="1" lang="zh-CN" altLang="en-US" sz="2200" dirty="0" smtClean="0"/>
              <a:t>；</a:t>
            </a:r>
            <a:endParaRPr kumimoji="1" lang="en-US" altLang="zh-CN" sz="2200" dirty="0" smtClean="0"/>
          </a:p>
          <a:p>
            <a:pPr>
              <a:lnSpc>
                <a:spcPct val="120000"/>
              </a:lnSpc>
              <a:spcBef>
                <a:spcPts val="600"/>
              </a:spcBef>
              <a:buClrTx/>
              <a:buSzPct val="50000"/>
              <a:buNone/>
              <a:defRPr/>
            </a:pPr>
            <a:r>
              <a:rPr kumimoji="1" lang="en-US" altLang="zh-CN" sz="2200" dirty="0"/>
              <a:t>       </a:t>
            </a:r>
            <a:r>
              <a:rPr kumimoji="1" lang="zh-CN" altLang="en-US" sz="2200" b="1" dirty="0" smtClean="0">
                <a:solidFill>
                  <a:srgbClr val="FFFF00"/>
                </a:solidFill>
              </a:rPr>
              <a:t>数</a:t>
            </a:r>
            <a:r>
              <a:rPr kumimoji="1" lang="zh-CN" altLang="en-US" sz="2200" b="1" dirty="0">
                <a:solidFill>
                  <a:srgbClr val="FFFF00"/>
                </a:solidFill>
              </a:rPr>
              <a:t>字</a:t>
            </a:r>
            <a:r>
              <a:rPr kumimoji="1" lang="en-US" altLang="zh-CN" sz="2200" b="1" dirty="0" smtClean="0">
                <a:solidFill>
                  <a:srgbClr val="FFFF00"/>
                </a:solidFill>
              </a:rPr>
              <a:t>1: </a:t>
            </a:r>
            <a:r>
              <a:rPr kumimoji="1" lang="zh-CN" altLang="en-US" sz="2200" dirty="0" smtClean="0"/>
              <a:t>一</a:t>
            </a:r>
            <a:r>
              <a:rPr kumimoji="1" lang="zh-CN" altLang="en-US" sz="2200" dirty="0"/>
              <a:t>般为</a:t>
            </a:r>
            <a:r>
              <a:rPr kumimoji="1" lang="zh-CN" altLang="en-US" sz="2200" u="sng" dirty="0">
                <a:latin typeface="宋体" pitchFamily="2" charset="-122"/>
              </a:rPr>
              <a:t>特殊进程</a:t>
            </a:r>
            <a:r>
              <a:rPr kumimoji="1" lang="en-US" altLang="zh-CN" sz="2200" u="sng" dirty="0">
                <a:latin typeface="宋体" pitchFamily="2" charset="-122"/>
              </a:rPr>
              <a:t>init</a:t>
            </a:r>
            <a:r>
              <a:rPr kumimoji="1" lang="zh-CN" altLang="en-US" sz="2200" dirty="0"/>
              <a:t>保留</a:t>
            </a:r>
            <a:r>
              <a:rPr kumimoji="1" lang="zh-CN" altLang="en-US" sz="2200" dirty="0" smtClean="0"/>
              <a:t>，</a:t>
            </a:r>
            <a:r>
              <a:rPr kumimoji="1" lang="en-US" altLang="zh-CN" sz="2200" b="1" dirty="0">
                <a:solidFill>
                  <a:srgbClr val="FFFF00"/>
                </a:solidFill>
              </a:rPr>
              <a:t>init</a:t>
            </a:r>
            <a:r>
              <a:rPr kumimoji="1" lang="zh-CN" altLang="en-US" sz="2200" b="1" dirty="0">
                <a:solidFill>
                  <a:srgbClr val="FFFF00"/>
                </a:solidFill>
              </a:rPr>
              <a:t>进程</a:t>
            </a:r>
            <a:r>
              <a:rPr kumimoji="1" lang="zh-CN" altLang="en-US" sz="2200" dirty="0" smtClean="0"/>
              <a:t>负责</a:t>
            </a:r>
            <a:r>
              <a:rPr kumimoji="1" lang="zh-CN" altLang="en-US" sz="2200" b="1" u="sng" dirty="0"/>
              <a:t>管理其它进程</a:t>
            </a:r>
            <a:r>
              <a:rPr kumimoji="1" lang="zh-CN" altLang="en-US" sz="2200" dirty="0" smtClean="0"/>
              <a:t>；系统中进程总数有限。</a:t>
            </a:r>
          </a:p>
          <a:p>
            <a:pPr>
              <a:lnSpc>
                <a:spcPct val="120000"/>
              </a:lnSpc>
              <a:spcBef>
                <a:spcPts val="600"/>
              </a:spcBef>
              <a:buClrTx/>
              <a:buSzTx/>
              <a:buFont typeface="Wingdings" pitchFamily="2" charset="2"/>
              <a:buChar char="Ø"/>
              <a:defRPr/>
            </a:pPr>
            <a:r>
              <a:rPr kumimoji="1" lang="zh-CN" altLang="en-US" sz="2300" b="1" kern="1200" dirty="0">
                <a:solidFill>
                  <a:srgbClr val="FFFF00"/>
                </a:solidFill>
                <a:latin typeface="宋体" pitchFamily="2" charset="-122"/>
              </a:rPr>
              <a:t>进程调度相</a:t>
            </a:r>
            <a:r>
              <a:rPr kumimoji="1" lang="zh-CN" altLang="en-US" sz="2300" b="1" kern="1200" dirty="0" smtClean="0">
                <a:solidFill>
                  <a:srgbClr val="FFFF00"/>
                </a:solidFill>
                <a:latin typeface="宋体" pitchFamily="2" charset="-122"/>
              </a:rPr>
              <a:t>关</a:t>
            </a:r>
            <a:r>
              <a:rPr kumimoji="1" lang="zh-CN" altLang="en-US" sz="2300" b="1" kern="1200" dirty="0">
                <a:solidFill>
                  <a:srgbClr val="FFFF00"/>
                </a:solidFill>
                <a:latin typeface="宋体" pitchFamily="2" charset="-122"/>
              </a:rPr>
              <a:t>信息</a:t>
            </a:r>
            <a:r>
              <a:rPr kumimoji="1" lang="zh-CN" altLang="en-US" sz="2300" b="1" kern="1200" dirty="0" smtClean="0">
                <a:solidFill>
                  <a:srgbClr val="FFFF00"/>
                </a:solidFill>
                <a:latin typeface="宋体" pitchFamily="2" charset="-122"/>
              </a:rPr>
              <a:t>：</a:t>
            </a:r>
            <a:endParaRPr kumimoji="1" lang="en-US" altLang="zh-CN" sz="2300" b="1" kern="1200" dirty="0">
              <a:solidFill>
                <a:srgbClr val="FFFF00"/>
              </a:solidFill>
              <a:latin typeface="宋体" pitchFamily="2" charset="-122"/>
            </a:endParaRPr>
          </a:p>
          <a:p>
            <a:pPr>
              <a:lnSpc>
                <a:spcPct val="120000"/>
              </a:lnSpc>
              <a:spcBef>
                <a:spcPts val="600"/>
              </a:spcBef>
              <a:buClrTx/>
              <a:buSzPct val="68000"/>
              <a:buFont typeface="Wingdings" panose="05000000000000000000" pitchFamily="2" charset="2"/>
              <a:buChar char="u"/>
              <a:defRPr/>
            </a:pPr>
            <a:r>
              <a:rPr kumimoji="1" lang="zh-CN" altLang="en-US" sz="2100" b="1" kern="1200" dirty="0" smtClean="0">
                <a:solidFill>
                  <a:srgbClr val="FFFF00"/>
                </a:solidFill>
                <a:latin typeface="宋体" pitchFamily="2" charset="-122"/>
              </a:rPr>
              <a:t>优先级</a:t>
            </a:r>
            <a:r>
              <a:rPr kumimoji="1" lang="zh-CN" altLang="en-US" sz="2100" kern="1200" dirty="0" smtClean="0">
                <a:solidFill>
                  <a:srgbClr val="FFFF00"/>
                </a:solidFill>
                <a:latin typeface="宋体" pitchFamily="2" charset="-122"/>
              </a:rPr>
              <a:t>：</a:t>
            </a:r>
            <a:r>
              <a:rPr kumimoji="1" lang="zh-CN" altLang="en-US" sz="2100" dirty="0">
                <a:latin typeface="宋体" pitchFamily="2" charset="-122"/>
              </a:rPr>
              <a:t>进程</a:t>
            </a:r>
            <a:r>
              <a:rPr kumimoji="1" lang="zh-CN" altLang="en-US" sz="2100" b="1" u="sng" dirty="0">
                <a:solidFill>
                  <a:schemeClr val="tx2"/>
                </a:solidFill>
                <a:latin typeface="宋体" pitchFamily="2" charset="-122"/>
              </a:rPr>
              <a:t>调</a:t>
            </a:r>
            <a:r>
              <a:rPr kumimoji="1" lang="zh-CN" altLang="en-US" sz="2100" b="1" u="sng" dirty="0" smtClean="0">
                <a:solidFill>
                  <a:schemeClr val="tx2"/>
                </a:solidFill>
                <a:latin typeface="宋体" pitchFamily="2" charset="-122"/>
              </a:rPr>
              <a:t>度</a:t>
            </a:r>
            <a:r>
              <a:rPr kumimoji="1" lang="zh-CN" altLang="en-US" sz="2100" b="1" u="sng" dirty="0" smtClean="0">
                <a:latin typeface="宋体" pitchFamily="2" charset="-122"/>
              </a:rPr>
              <a:t>的依据</a:t>
            </a:r>
            <a:r>
              <a:rPr kumimoji="1" lang="en-US" altLang="zh-CN" sz="2100" b="1" baseline="30000" dirty="0" smtClean="0">
                <a:latin typeface="宋体" pitchFamily="2" charset="-122"/>
              </a:rPr>
              <a:t>1</a:t>
            </a:r>
            <a:r>
              <a:rPr kumimoji="1" lang="zh-CN" altLang="en-US" sz="2100" dirty="0" smtClean="0">
                <a:latin typeface="宋体" pitchFamily="2" charset="-122"/>
              </a:rPr>
              <a:t>。</a:t>
            </a:r>
            <a:r>
              <a:rPr kumimoji="1" lang="zh-CN" altLang="en-US" sz="2100" dirty="0">
                <a:latin typeface="宋体" pitchFamily="2" charset="-122"/>
              </a:rPr>
              <a:t>级</a:t>
            </a:r>
            <a:r>
              <a:rPr kumimoji="1" lang="zh-CN" altLang="en-US" sz="2100" dirty="0" smtClean="0">
                <a:latin typeface="宋体" pitchFamily="2" charset="-122"/>
              </a:rPr>
              <a:t>别越高，越优先被调度。</a:t>
            </a:r>
          </a:p>
          <a:p>
            <a:pPr>
              <a:lnSpc>
                <a:spcPct val="120000"/>
              </a:lnSpc>
              <a:spcBef>
                <a:spcPts val="600"/>
              </a:spcBef>
              <a:buClrTx/>
              <a:buSzPct val="68000"/>
              <a:buFont typeface="Wingdings" panose="05000000000000000000" pitchFamily="2" charset="2"/>
              <a:buChar char="u"/>
              <a:defRPr/>
            </a:pPr>
            <a:r>
              <a:rPr kumimoji="1" lang="zh-CN" altLang="en-US" sz="2100" b="1" kern="1200" dirty="0">
                <a:solidFill>
                  <a:srgbClr val="FFFF00"/>
                </a:solidFill>
                <a:latin typeface="宋体" pitchFamily="2" charset="-122"/>
              </a:rPr>
              <a:t>状态</a:t>
            </a:r>
            <a:r>
              <a:rPr lang="en-US" altLang="zh-CN" sz="2100"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r>
              <a:rPr kumimoji="1" lang="zh-CN" altLang="en-US" sz="2100" kern="1200" dirty="0" smtClean="0">
                <a:solidFill>
                  <a:srgbClr val="FFFF00"/>
                </a:solidFill>
                <a:latin typeface="宋体" pitchFamily="2" charset="-122"/>
              </a:rPr>
              <a:t>：</a:t>
            </a:r>
            <a:r>
              <a:rPr kumimoji="1" lang="zh-CN" altLang="en-US" sz="2100" dirty="0" smtClean="0">
                <a:latin typeface="宋体" pitchFamily="2" charset="-122"/>
              </a:rPr>
              <a:t>指明进程的</a:t>
            </a:r>
            <a:r>
              <a:rPr kumimoji="1" lang="zh-CN" altLang="en-US" sz="2100" b="1" u="sng" dirty="0">
                <a:solidFill>
                  <a:schemeClr val="tx2"/>
                </a:solidFill>
                <a:latin typeface="宋体" pitchFamily="2" charset="-122"/>
              </a:rPr>
              <a:t>当前状</a:t>
            </a:r>
            <a:r>
              <a:rPr kumimoji="1" lang="zh-CN" altLang="en-US" sz="2100" b="1" u="sng" dirty="0" smtClean="0">
                <a:solidFill>
                  <a:schemeClr val="tx2"/>
                </a:solidFill>
                <a:latin typeface="宋体" pitchFamily="2" charset="-122"/>
              </a:rPr>
              <a:t>态</a:t>
            </a:r>
            <a:r>
              <a:rPr kumimoji="1" lang="zh-CN" altLang="en-US" sz="2100" dirty="0" smtClean="0">
                <a:latin typeface="宋体" pitchFamily="2" charset="-122"/>
              </a:rPr>
              <a:t>，主要有就绪、运行及阻塞等，</a:t>
            </a:r>
            <a:r>
              <a:rPr kumimoji="1" lang="zh-CN" altLang="en-US" sz="2100" dirty="0">
                <a:latin typeface="宋体" pitchFamily="2" charset="-122"/>
              </a:rPr>
              <a:t>也是进程</a:t>
            </a:r>
            <a:r>
              <a:rPr kumimoji="1" lang="zh-CN" altLang="en-US" sz="2100" b="1" u="sng" dirty="0">
                <a:latin typeface="宋体" pitchFamily="2" charset="-122"/>
              </a:rPr>
              <a:t>调度的依</a:t>
            </a:r>
            <a:r>
              <a:rPr kumimoji="1" lang="zh-CN" altLang="en-US" sz="2100" b="1" u="sng" dirty="0" smtClean="0">
                <a:latin typeface="宋体" pitchFamily="2" charset="-122"/>
              </a:rPr>
              <a:t>据</a:t>
            </a:r>
            <a:r>
              <a:rPr kumimoji="1" lang="en-US" altLang="zh-CN" sz="2100" b="1" baseline="30000" dirty="0" smtClean="0">
                <a:latin typeface="宋体" pitchFamily="2" charset="-122"/>
              </a:rPr>
              <a:t>2</a:t>
            </a:r>
            <a:r>
              <a:rPr kumimoji="1" lang="zh-CN" altLang="en-US" sz="2100" dirty="0" smtClean="0">
                <a:latin typeface="宋体" pitchFamily="2" charset="-122"/>
              </a:rPr>
              <a:t>。</a:t>
            </a:r>
          </a:p>
          <a:p>
            <a:pPr>
              <a:lnSpc>
                <a:spcPct val="120000"/>
              </a:lnSpc>
              <a:spcBef>
                <a:spcPts val="600"/>
              </a:spcBef>
              <a:buClrTx/>
              <a:buSzPct val="68000"/>
              <a:buFont typeface="Wingdings" panose="05000000000000000000" pitchFamily="2" charset="2"/>
              <a:buChar char="u"/>
              <a:defRPr/>
            </a:pPr>
            <a:r>
              <a:rPr kumimoji="1" lang="zh-CN" altLang="en-US" sz="2100" b="1" kern="1200" dirty="0">
                <a:solidFill>
                  <a:srgbClr val="FFFF00"/>
                </a:solidFill>
                <a:latin typeface="宋体" pitchFamily="2" charset="-122"/>
              </a:rPr>
              <a:t>事件</a:t>
            </a:r>
            <a:r>
              <a:rPr kumimoji="1" lang="zh-CN" altLang="en-US" sz="2100" kern="1200" dirty="0" smtClean="0">
                <a:solidFill>
                  <a:srgbClr val="FFFF00"/>
                </a:solidFill>
                <a:latin typeface="宋体" pitchFamily="2" charset="-122"/>
              </a:rPr>
              <a:t>：</a:t>
            </a:r>
            <a:r>
              <a:rPr kumimoji="1" lang="zh-CN" altLang="en-US" sz="2100" dirty="0">
                <a:latin typeface="宋体" pitchFamily="2" charset="-122"/>
              </a:rPr>
              <a:t>在</a:t>
            </a:r>
            <a:r>
              <a:rPr kumimoji="1" lang="zh-CN" altLang="en-US" sz="2100" b="1" u="sng" dirty="0">
                <a:latin typeface="宋体" pitchFamily="2" charset="-122"/>
              </a:rPr>
              <a:t>进程运行</a:t>
            </a:r>
            <a:r>
              <a:rPr kumimoji="1" lang="zh-CN" altLang="en-US" sz="2100" b="1" u="sng" dirty="0">
                <a:solidFill>
                  <a:schemeClr val="tx2"/>
                </a:solidFill>
                <a:latin typeface="宋体" pitchFamily="2" charset="-122"/>
              </a:rPr>
              <a:t>之外</a:t>
            </a:r>
            <a:r>
              <a:rPr kumimoji="1" lang="zh-CN" altLang="en-US" sz="2100" dirty="0" smtClean="0">
                <a:latin typeface="宋体" pitchFamily="2" charset="-122"/>
              </a:rPr>
              <a:t>发</a:t>
            </a:r>
            <a:r>
              <a:rPr kumimoji="1" lang="zh-CN" altLang="en-US" sz="2100" dirty="0">
                <a:latin typeface="宋体" pitchFamily="2" charset="-122"/>
              </a:rPr>
              <a:t>生，且可以</a:t>
            </a:r>
            <a:r>
              <a:rPr kumimoji="1" lang="zh-CN" altLang="en-US" sz="2100" b="1" u="sng" dirty="0">
                <a:latin typeface="宋体" pitchFamily="2" charset="-122"/>
              </a:rPr>
              <a:t>引起进程</a:t>
            </a:r>
            <a:r>
              <a:rPr kumimoji="1" lang="zh-CN" altLang="en-US" sz="2100" b="1" u="sng" dirty="0">
                <a:solidFill>
                  <a:schemeClr val="tx2"/>
                </a:solidFill>
                <a:latin typeface="宋体" pitchFamily="2" charset="-122"/>
              </a:rPr>
              <a:t>状态转</a:t>
            </a:r>
            <a:r>
              <a:rPr kumimoji="1" lang="zh-CN" altLang="en-US" sz="2100" b="1" u="sng" dirty="0" smtClean="0">
                <a:solidFill>
                  <a:schemeClr val="tx2"/>
                </a:solidFill>
                <a:latin typeface="宋体" pitchFamily="2" charset="-122"/>
              </a:rPr>
              <a:t>换</a:t>
            </a:r>
            <a:r>
              <a:rPr kumimoji="1" lang="zh-CN" altLang="en-US" sz="2100" dirty="0" smtClean="0">
                <a:latin typeface="宋体" pitchFamily="2" charset="-122"/>
              </a:rPr>
              <a:t>（执行</a:t>
            </a:r>
            <a:r>
              <a:rPr kumimoji="1" lang="en-US" altLang="zh-CN" sz="2100" dirty="0" smtClean="0">
                <a:latin typeface="宋体" pitchFamily="2" charset="-122"/>
              </a:rPr>
              <a:t>-&gt;</a:t>
            </a:r>
            <a:r>
              <a:rPr kumimoji="1" lang="zh-CN" altLang="en-US" sz="2100" dirty="0" smtClean="0">
                <a:latin typeface="宋体" pitchFamily="2" charset="-122"/>
              </a:rPr>
              <a:t>阻塞，阻塞</a:t>
            </a:r>
            <a:r>
              <a:rPr kumimoji="1" lang="en-US" altLang="zh-CN" sz="2100" dirty="0" smtClean="0">
                <a:latin typeface="宋体" pitchFamily="2" charset="-122"/>
              </a:rPr>
              <a:t>-&gt;</a:t>
            </a:r>
            <a:r>
              <a:rPr kumimoji="1" lang="zh-CN" altLang="en-US" sz="2100" dirty="0" smtClean="0">
                <a:latin typeface="宋体" pitchFamily="2" charset="-122"/>
              </a:rPr>
              <a:t>就绪</a:t>
            </a:r>
            <a:r>
              <a:rPr kumimoji="1" lang="en-US" altLang="zh-CN" sz="2100" dirty="0" smtClean="0">
                <a:latin typeface="宋体" pitchFamily="2" charset="-122"/>
              </a:rPr>
              <a:t>…)</a:t>
            </a:r>
            <a:r>
              <a:rPr kumimoji="1" lang="zh-CN" altLang="en-US" sz="2100" dirty="0" smtClean="0">
                <a:latin typeface="宋体" pitchFamily="2" charset="-122"/>
              </a:rPr>
              <a:t> ，也</a:t>
            </a:r>
            <a:r>
              <a:rPr kumimoji="1" lang="zh-CN" altLang="en-US" sz="2100" dirty="0">
                <a:latin typeface="宋体" pitchFamily="2" charset="-122"/>
              </a:rPr>
              <a:t>是进程</a:t>
            </a:r>
            <a:r>
              <a:rPr kumimoji="1" lang="zh-CN" altLang="en-US" sz="2100" b="1" u="sng" dirty="0">
                <a:latin typeface="宋体" pitchFamily="2" charset="-122"/>
              </a:rPr>
              <a:t>调度的依</a:t>
            </a:r>
            <a:r>
              <a:rPr kumimoji="1" lang="zh-CN" altLang="en-US" sz="2100" b="1" u="sng" dirty="0" smtClean="0">
                <a:latin typeface="宋体" pitchFamily="2" charset="-122"/>
              </a:rPr>
              <a:t>据</a:t>
            </a:r>
            <a:r>
              <a:rPr kumimoji="1" lang="en-US" altLang="zh-CN" sz="2100" b="1" baseline="30000" dirty="0" smtClean="0">
                <a:latin typeface="宋体" pitchFamily="2" charset="-122"/>
              </a:rPr>
              <a:t>3</a:t>
            </a:r>
            <a:r>
              <a:rPr kumimoji="1" lang="zh-CN" altLang="en-US" sz="2100" dirty="0" smtClean="0">
                <a:latin typeface="宋体" pitchFamily="2" charset="-122"/>
              </a:rPr>
              <a:t>。</a:t>
            </a:r>
          </a:p>
          <a:p>
            <a:pPr>
              <a:lnSpc>
                <a:spcPct val="120000"/>
              </a:lnSpc>
              <a:spcBef>
                <a:spcPts val="600"/>
              </a:spcBef>
              <a:buClrTx/>
              <a:buSzTx/>
              <a:buFont typeface="Wingdings" pitchFamily="2" charset="2"/>
              <a:buNone/>
              <a:defRPr/>
            </a:pPr>
            <a:r>
              <a:rPr kumimoji="1" lang="zh-CN" altLang="en-US" sz="2200" dirty="0" smtClean="0">
                <a:latin typeface="宋体" pitchFamily="2" charset="-122"/>
              </a:rPr>
              <a:t> </a:t>
            </a:r>
          </a:p>
        </p:txBody>
      </p:sp>
      <p:sp>
        <p:nvSpPr>
          <p:cNvPr id="5" name="圆角矩形 4"/>
          <p:cNvSpPr/>
          <p:nvPr/>
        </p:nvSpPr>
        <p:spPr bwMode="auto">
          <a:xfrm>
            <a:off x="2915816" y="5813511"/>
            <a:ext cx="612068" cy="432048"/>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6" name="圆角矩形 5"/>
          <p:cNvSpPr/>
          <p:nvPr/>
        </p:nvSpPr>
        <p:spPr bwMode="auto">
          <a:xfrm>
            <a:off x="6156176" y="5813511"/>
            <a:ext cx="1152128" cy="351793"/>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7C35EEB9-407F-46FF-9A93-8F17A69E25E0}" type="datetime8">
              <a:rPr kumimoji="0" lang="zh-CN" altLang="en-US" sz="1400" smtClean="0"/>
              <a:t>2022年3月16日12时44分</a:t>
            </a:fld>
            <a:endParaRPr kumimoji="0" lang="en-US" altLang="zh-CN" sz="1400" smtClean="0"/>
          </a:p>
        </p:txBody>
      </p:sp>
      <p:sp>
        <p:nvSpPr>
          <p:cNvPr id="217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7092" name="Rectangle 2"/>
          <p:cNvSpPr>
            <a:spLocks noGrp="1" noRot="1" noChangeArrowheads="1"/>
          </p:cNvSpPr>
          <p:nvPr>
            <p:ph type="title"/>
          </p:nvPr>
        </p:nvSpPr>
        <p:spPr>
          <a:xfrm>
            <a:off x="323850" y="333375"/>
            <a:ext cx="8540750" cy="720725"/>
          </a:xfrm>
        </p:spPr>
        <p:txBody>
          <a:bodyPr/>
          <a:lstStyle/>
          <a:p>
            <a:r>
              <a:rPr lang="en-US" altLang="zh-CN" sz="2800" dirty="0" err="1" smtClean="0">
                <a:solidFill>
                  <a:schemeClr val="tx1"/>
                </a:solidFill>
                <a:latin typeface="Times New Roman" pitchFamily="18" charset="0"/>
              </a:rPr>
              <a:t>msg</a:t>
            </a:r>
            <a:r>
              <a:rPr lang="en-US" altLang="zh-CN" sz="2800" dirty="0" err="1" smtClean="0">
                <a:latin typeface="Times New Roman" pitchFamily="18" charset="0"/>
              </a:rPr>
              <a:t>snd</a:t>
            </a:r>
            <a:r>
              <a:rPr lang="en-US" altLang="zh-CN" sz="2800" dirty="0" smtClean="0">
                <a:latin typeface="Times New Roman" pitchFamily="18" charset="0"/>
              </a:rPr>
              <a:t>( )</a:t>
            </a:r>
          </a:p>
        </p:txBody>
      </p:sp>
      <p:sp>
        <p:nvSpPr>
          <p:cNvPr id="217093" name="Rectangle 3"/>
          <p:cNvSpPr>
            <a:spLocks noGrp="1" noRot="1" noChangeArrowheads="1"/>
          </p:cNvSpPr>
          <p:nvPr>
            <p:ph type="body" idx="1"/>
          </p:nvPr>
        </p:nvSpPr>
        <p:spPr>
          <a:xfrm>
            <a:off x="301625" y="908050"/>
            <a:ext cx="8518525" cy="5257800"/>
          </a:xfrm>
        </p:spPr>
        <p:txBody>
          <a:bodyPr/>
          <a:lstStyle/>
          <a:p>
            <a:pPr>
              <a:lnSpc>
                <a:spcPct val="90000"/>
              </a:lnSpc>
            </a:pPr>
            <a:r>
              <a:rPr lang="zh-CN" altLang="en-US" sz="2400" dirty="0" smtClean="0"/>
              <a:t>函数形式：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msgsnd</a:t>
            </a:r>
            <a:r>
              <a:rPr lang="en-US" altLang="zh-CN" sz="2400" dirty="0" smtClean="0">
                <a:latin typeface="Times New Roman" pitchFamily="18" charset="0"/>
              </a:rPr>
              <a:t>(</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msqid</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void *</a:t>
            </a:r>
            <a:r>
              <a:rPr lang="en-US" altLang="zh-CN" sz="2400" dirty="0" err="1" smtClean="0">
                <a:latin typeface="Times New Roman" pitchFamily="18" charset="0"/>
              </a:rPr>
              <a:t>msg_ptr</a:t>
            </a:r>
            <a:r>
              <a:rPr lang="en-US" altLang="zh-CN" sz="2400" dirty="0" smtClean="0">
                <a:latin typeface="Times New Roman" pitchFamily="18" charset="0"/>
              </a:rPr>
              <a:t>, </a:t>
            </a:r>
            <a:r>
              <a:rPr lang="en-US" altLang="zh-CN" sz="2400" dirty="0" err="1" smtClean="0">
                <a:latin typeface="Times New Roman" pitchFamily="18" charset="0"/>
              </a:rPr>
              <a:t>size_t</a:t>
            </a:r>
            <a:r>
              <a:rPr lang="en-US" altLang="zh-CN" sz="2400" dirty="0" smtClean="0">
                <a:latin typeface="Times New Roman" pitchFamily="18" charset="0"/>
              </a:rPr>
              <a:t> </a:t>
            </a:r>
            <a:r>
              <a:rPr lang="en-US" altLang="zh-CN" sz="2400" dirty="0" err="1" smtClean="0">
                <a:latin typeface="Times New Roman" pitchFamily="18" charset="0"/>
              </a:rPr>
              <a:t>msg_sz</a:t>
            </a: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msgflg</a:t>
            </a:r>
            <a:r>
              <a:rPr lang="en-US" altLang="zh-CN" sz="2400" dirty="0" smtClean="0">
                <a:latin typeface="Times New Roman" pitchFamily="18" charset="0"/>
              </a:rPr>
              <a:t>);</a:t>
            </a:r>
          </a:p>
          <a:p>
            <a:pPr>
              <a:lnSpc>
                <a:spcPct val="90000"/>
              </a:lnSpc>
            </a:pPr>
            <a:r>
              <a:rPr lang="zh-CN" altLang="en-US" sz="2400" dirty="0" smtClean="0"/>
              <a:t>作用：</a:t>
            </a:r>
            <a:r>
              <a:rPr lang="zh-CN" altLang="en-US" sz="2400" u="sng" dirty="0" smtClean="0"/>
              <a:t>把一条消息</a:t>
            </a:r>
            <a:r>
              <a:rPr lang="zh-CN" altLang="en-US" sz="2400" b="1" u="sng" dirty="0" smtClean="0">
                <a:solidFill>
                  <a:schemeClr val="tx2"/>
                </a:solidFill>
              </a:rPr>
              <a:t>添加</a:t>
            </a:r>
            <a:r>
              <a:rPr lang="zh-CN" altLang="en-US" sz="2400" dirty="0" smtClean="0">
                <a:solidFill>
                  <a:schemeClr val="tx2"/>
                </a:solidFill>
              </a:rPr>
              <a:t>到消息队列中</a:t>
            </a:r>
            <a:r>
              <a:rPr lang="zh-CN" altLang="en-US" sz="2400" dirty="0" smtClean="0"/>
              <a:t>；</a:t>
            </a:r>
          </a:p>
          <a:p>
            <a:pPr>
              <a:lnSpc>
                <a:spcPct val="90000"/>
              </a:lnSpc>
            </a:pPr>
            <a:r>
              <a:rPr lang="zh-CN" altLang="en-US" sz="2400" dirty="0" smtClean="0"/>
              <a:t>消息：其长度小于系统规定的上限，且</a:t>
            </a:r>
            <a:r>
              <a:rPr lang="zh-CN" altLang="en-US" sz="2400" u="sng" dirty="0" smtClean="0">
                <a:solidFill>
                  <a:srgbClr val="FF6600"/>
                </a:solidFill>
              </a:rPr>
              <a:t>消息必需以长整形成员变量开始</a:t>
            </a:r>
            <a:r>
              <a:rPr lang="zh-CN" altLang="en-US" sz="2400" dirty="0" smtClean="0"/>
              <a:t>，接收函数</a:t>
            </a:r>
            <a:r>
              <a:rPr lang="en-US" altLang="zh-CN" sz="2400" dirty="0" err="1" smtClean="0">
                <a:latin typeface="Times New Roman" pitchFamily="18" charset="0"/>
              </a:rPr>
              <a:t>msgrcv</a:t>
            </a:r>
            <a:r>
              <a:rPr lang="en-US" altLang="zh-CN" sz="2400" dirty="0" smtClean="0">
                <a:latin typeface="Times New Roman" pitchFamily="18" charset="0"/>
              </a:rPr>
              <a:t>()</a:t>
            </a:r>
            <a:r>
              <a:rPr lang="zh-CN" altLang="en-US" sz="2400" dirty="0" smtClean="0"/>
              <a:t>将用该成员变量来确定消息的类型；</a:t>
            </a:r>
          </a:p>
          <a:p>
            <a:pPr>
              <a:lnSpc>
                <a:spcPct val="90000"/>
              </a:lnSpc>
            </a:pPr>
            <a:r>
              <a:rPr lang="zh-CN" altLang="en-US" sz="2400" dirty="0" smtClean="0"/>
              <a:t>消息通常定义如下：</a:t>
            </a:r>
          </a:p>
          <a:p>
            <a:pPr>
              <a:lnSpc>
                <a:spcPct val="90000"/>
              </a:lnSpc>
              <a:buFont typeface="Wingdings" pitchFamily="2" charset="2"/>
              <a:buNone/>
            </a:pPr>
            <a:r>
              <a:rPr lang="zh-CN" altLang="en-US" sz="2400" dirty="0" smtClean="0"/>
              <a:t>       </a:t>
            </a:r>
            <a:r>
              <a:rPr lang="en-US" altLang="zh-CN" sz="2400" dirty="0" err="1" smtClean="0">
                <a:latin typeface="Times New Roman" pitchFamily="18" charset="0"/>
              </a:rPr>
              <a:t>struct</a:t>
            </a:r>
            <a:r>
              <a:rPr lang="en-US" altLang="zh-CN" sz="2400" dirty="0" smtClean="0">
                <a:latin typeface="Times New Roman" pitchFamily="18" charset="0"/>
              </a:rPr>
              <a:t> </a:t>
            </a:r>
            <a:r>
              <a:rPr lang="en-US" altLang="zh-CN" sz="2400" dirty="0" err="1" smtClean="0">
                <a:latin typeface="Times New Roman" pitchFamily="18" charset="0"/>
              </a:rPr>
              <a:t>my_message</a:t>
            </a:r>
            <a:r>
              <a:rPr lang="en-US" altLang="zh-CN" sz="2400" dirty="0" smtClean="0">
                <a:latin typeface="Times New Roman" pitchFamily="18" charset="0"/>
              </a:rPr>
              <a:t> {</a:t>
            </a:r>
          </a:p>
          <a:p>
            <a:pPr>
              <a:lnSpc>
                <a:spcPct val="90000"/>
              </a:lnSpc>
              <a:buFont typeface="Wingdings" pitchFamily="2" charset="2"/>
              <a:buNone/>
            </a:pPr>
            <a:r>
              <a:rPr lang="en-US" altLang="zh-CN" sz="2400" dirty="0" smtClean="0">
                <a:latin typeface="Times New Roman" pitchFamily="18" charset="0"/>
              </a:rPr>
              <a:t>                      long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message_type</a:t>
            </a:r>
            <a:r>
              <a:rPr lang="en-US" altLang="zh-CN" sz="2400" dirty="0" smtClean="0">
                <a:latin typeface="Times New Roman" pitchFamily="18" charset="0"/>
              </a:rPr>
              <a:t>; /* </a:t>
            </a:r>
            <a:r>
              <a:rPr lang="zh-CN" altLang="en-US" sz="2400" dirty="0" smtClean="0">
                <a:latin typeface="Times New Roman" pitchFamily="18" charset="0"/>
              </a:rPr>
              <a:t>消息开始 *</a:t>
            </a:r>
            <a:r>
              <a:rPr lang="en-US" altLang="zh-CN" sz="2400" dirty="0" smtClean="0">
                <a:latin typeface="Times New Roman" pitchFamily="18" charset="0"/>
              </a:rPr>
              <a:t>/</a:t>
            </a:r>
          </a:p>
          <a:p>
            <a:pPr>
              <a:lnSpc>
                <a:spcPct val="90000"/>
              </a:lnSpc>
              <a:buFont typeface="Wingdings" pitchFamily="2" charset="2"/>
              <a:buNone/>
            </a:pPr>
            <a:r>
              <a:rPr lang="en-US" altLang="zh-CN" sz="2400" dirty="0" smtClean="0">
                <a:latin typeface="Times New Roman" pitchFamily="18" charset="0"/>
              </a:rPr>
              <a:t>                      </a:t>
            </a:r>
            <a:r>
              <a:rPr lang="en-US" altLang="zh-CN" sz="2400" b="1" dirty="0" smtClean="0">
                <a:latin typeface="Times New Roman" pitchFamily="18" charset="0"/>
              </a:rPr>
              <a:t>…… </a:t>
            </a:r>
            <a:r>
              <a:rPr lang="en-US" altLang="zh-CN" sz="2400" dirty="0" smtClean="0">
                <a:latin typeface="Times New Roman" pitchFamily="18" charset="0"/>
              </a:rPr>
              <a:t>/* the data you wish to transfer */</a:t>
            </a:r>
          </a:p>
          <a:p>
            <a:pPr>
              <a:lnSpc>
                <a:spcPct val="90000"/>
              </a:lnSpc>
              <a:buFont typeface="Wingdings" pitchFamily="2" charset="2"/>
              <a:buNone/>
            </a:pPr>
            <a:r>
              <a:rPr lang="en-US" altLang="zh-CN" sz="2400" dirty="0" smtClean="0"/>
              <a:t>       }</a:t>
            </a:r>
          </a:p>
          <a:p>
            <a:pPr>
              <a:lnSpc>
                <a:spcPct val="90000"/>
              </a:lnSpc>
            </a:pPr>
            <a:r>
              <a:rPr lang="en-US" altLang="zh-CN" sz="2400" dirty="0" err="1" smtClean="0">
                <a:latin typeface="Times New Roman" pitchFamily="18" charset="0"/>
              </a:rPr>
              <a:t>msqid</a:t>
            </a:r>
            <a:r>
              <a:rPr lang="zh-CN" altLang="en-US" sz="2400" dirty="0" smtClean="0">
                <a:latin typeface="Times New Roman" pitchFamily="18" charset="0"/>
              </a:rPr>
              <a:t>：由</a:t>
            </a:r>
            <a:r>
              <a:rPr lang="en-US" altLang="zh-CN" sz="2400" dirty="0" err="1" smtClean="0">
                <a:latin typeface="Times New Roman" pitchFamily="18" charset="0"/>
              </a:rPr>
              <a:t>msgget</a:t>
            </a:r>
            <a:r>
              <a:rPr lang="en-US" altLang="zh-CN" sz="2400" dirty="0" smtClean="0">
                <a:latin typeface="Times New Roman" pitchFamily="18" charset="0"/>
              </a:rPr>
              <a:t>( )</a:t>
            </a:r>
            <a:r>
              <a:rPr lang="zh-CN" altLang="en-US" sz="2400" dirty="0" smtClean="0">
                <a:latin typeface="Times New Roman" pitchFamily="18" charset="0"/>
              </a:rPr>
              <a:t>返回的消息队列标识符；</a:t>
            </a:r>
          </a:p>
          <a:p>
            <a:pPr>
              <a:lnSpc>
                <a:spcPct val="90000"/>
              </a:lnSpc>
            </a:pPr>
            <a:r>
              <a:rPr lang="en-US" altLang="zh-CN" sz="2400" dirty="0" err="1" smtClean="0">
                <a:latin typeface="Times New Roman" pitchFamily="18" charset="0"/>
              </a:rPr>
              <a:t>msg_ptr</a:t>
            </a:r>
            <a:r>
              <a:rPr lang="zh-CN" altLang="en-US" sz="2400" dirty="0" smtClean="0">
                <a:latin typeface="Times New Roman" pitchFamily="18" charset="0"/>
              </a:rPr>
              <a:t>：指针</a:t>
            </a:r>
            <a:r>
              <a:rPr lang="zh-CN" altLang="en-US" sz="2400" dirty="0" smtClean="0"/>
              <a:t>变量，指向将要发送的消息；</a:t>
            </a:r>
          </a:p>
        </p:txBody>
      </p:sp>
    </p:spTree>
  </p:cSld>
  <p:clrMapOvr>
    <a:masterClrMapping/>
  </p:clrMapOvr>
  <p:transition>
    <p:pull dir="rd"/>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00E875D-8E16-4EDC-A2A5-EA5902158783}" type="datetime8">
              <a:rPr kumimoji="0" lang="zh-CN" altLang="en-US" sz="1400" smtClean="0"/>
              <a:t>2022年3月16日12时44分</a:t>
            </a:fld>
            <a:endParaRPr kumimoji="0" lang="en-US" altLang="zh-CN" sz="1400" smtClean="0"/>
          </a:p>
        </p:txBody>
      </p:sp>
      <p:sp>
        <p:nvSpPr>
          <p:cNvPr id="218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8117" name="Rectangle 3"/>
          <p:cNvSpPr>
            <a:spLocks noGrp="1" noRot="1" noChangeArrowheads="1"/>
          </p:cNvSpPr>
          <p:nvPr>
            <p:ph type="body" idx="1"/>
          </p:nvPr>
        </p:nvSpPr>
        <p:spPr>
          <a:xfrm>
            <a:off x="323850" y="908050"/>
            <a:ext cx="8540750" cy="5478463"/>
          </a:xfrm>
        </p:spPr>
        <p:txBody>
          <a:bodyPr/>
          <a:lstStyle/>
          <a:p>
            <a:pPr>
              <a:lnSpc>
                <a:spcPct val="120000"/>
              </a:lnSpc>
            </a:pPr>
            <a:r>
              <a:rPr lang="en-US" altLang="zh-CN" sz="2400" smtClean="0">
                <a:latin typeface="Times New Roman" pitchFamily="18" charset="0"/>
              </a:rPr>
              <a:t>msg_sz</a:t>
            </a:r>
            <a:r>
              <a:rPr lang="zh-CN" altLang="en-US" sz="2400" smtClean="0">
                <a:latin typeface="Times New Roman" pitchFamily="18" charset="0"/>
              </a:rPr>
              <a:t>：消息的长度，它不包括</a:t>
            </a:r>
            <a:r>
              <a:rPr lang="en-US" altLang="zh-CN" sz="2400" smtClean="0">
                <a:latin typeface="Times New Roman" pitchFamily="18" charset="0"/>
              </a:rPr>
              <a:t>message_type</a:t>
            </a:r>
            <a:r>
              <a:rPr lang="zh-CN" altLang="en-US" sz="2400" smtClean="0">
                <a:latin typeface="Times New Roman" pitchFamily="18" charset="0"/>
              </a:rPr>
              <a:t>的长度；</a:t>
            </a:r>
          </a:p>
          <a:p>
            <a:pPr>
              <a:lnSpc>
                <a:spcPct val="120000"/>
              </a:lnSpc>
            </a:pPr>
            <a:r>
              <a:rPr lang="en-US" altLang="zh-CN" sz="2400" smtClean="0">
                <a:latin typeface="Times New Roman" pitchFamily="18" charset="0"/>
              </a:rPr>
              <a:t>msgfla</a:t>
            </a:r>
            <a:r>
              <a:rPr lang="zh-CN" altLang="en-US" sz="2400" smtClean="0">
                <a:latin typeface="Times New Roman" pitchFamily="18" charset="0"/>
              </a:rPr>
              <a:t>：控制当前队列满或队列消息到达系统范围的限制时将要发生的事情；当</a:t>
            </a:r>
            <a:r>
              <a:rPr lang="en-US" altLang="zh-CN" sz="2400" smtClean="0">
                <a:latin typeface="Times New Roman" pitchFamily="18" charset="0"/>
              </a:rPr>
              <a:t>msgfla</a:t>
            </a:r>
            <a:r>
              <a:rPr lang="zh-CN" altLang="en-US" sz="2400" smtClean="0">
                <a:latin typeface="Times New Roman" pitchFamily="18" charset="0"/>
              </a:rPr>
              <a:t>中设置了</a:t>
            </a:r>
            <a:r>
              <a:rPr lang="en-US" altLang="zh-CN" sz="2400" smtClean="0">
                <a:latin typeface="Times New Roman" pitchFamily="18" charset="0"/>
              </a:rPr>
              <a:t>IPC_NOWAIT</a:t>
            </a:r>
            <a:r>
              <a:rPr lang="zh-CN" altLang="en-US" sz="2400" smtClean="0">
                <a:latin typeface="Times New Roman" pitchFamily="18" charset="0"/>
              </a:rPr>
              <a:t>标志，函数将不发送消息且立刻返回，返回值是</a:t>
            </a:r>
            <a:r>
              <a:rPr lang="en-US" altLang="zh-CN" sz="2400" smtClean="0">
                <a:latin typeface="Times New Roman" pitchFamily="18" charset="0"/>
              </a:rPr>
              <a:t>-1</a:t>
            </a:r>
            <a:r>
              <a:rPr lang="zh-CN" altLang="en-US" sz="2400" smtClean="0">
                <a:latin typeface="Times New Roman" pitchFamily="18" charset="0"/>
              </a:rPr>
              <a:t>；如果</a:t>
            </a:r>
            <a:r>
              <a:rPr lang="en-US" altLang="zh-CN" sz="2400" smtClean="0">
                <a:latin typeface="Times New Roman" pitchFamily="18" charset="0"/>
              </a:rPr>
              <a:t>msgfla</a:t>
            </a:r>
            <a:r>
              <a:rPr lang="zh-CN" altLang="en-US" sz="2400" smtClean="0">
                <a:latin typeface="Times New Roman" pitchFamily="18" charset="0"/>
              </a:rPr>
              <a:t>中的</a:t>
            </a:r>
            <a:r>
              <a:rPr lang="en-US" altLang="zh-CN" sz="2400" smtClean="0">
                <a:latin typeface="Times New Roman" pitchFamily="18" charset="0"/>
              </a:rPr>
              <a:t>IPC_NOWAIT</a:t>
            </a:r>
            <a:r>
              <a:rPr lang="zh-CN" altLang="en-US" sz="2400" smtClean="0">
                <a:latin typeface="Times New Roman" pitchFamily="18" charset="0"/>
              </a:rPr>
              <a:t>标志被清除，则发送数据将挂起以等待队列中腾出可用空间；</a:t>
            </a:r>
          </a:p>
          <a:p>
            <a:pPr>
              <a:lnSpc>
                <a:spcPct val="120000"/>
              </a:lnSpc>
            </a:pPr>
            <a:r>
              <a:rPr lang="zh-CN" altLang="en-US" sz="2400" smtClean="0">
                <a:latin typeface="Times New Roman" pitchFamily="18" charset="0"/>
              </a:rPr>
              <a:t>函数成功时，消息被放到消息队列中，并返回</a:t>
            </a:r>
            <a:r>
              <a:rPr lang="en-US" altLang="zh-CN" sz="2400" smtClean="0">
                <a:latin typeface="Times New Roman" pitchFamily="18" charset="0"/>
              </a:rPr>
              <a:t>0</a:t>
            </a:r>
            <a:r>
              <a:rPr lang="zh-CN" altLang="en-US" sz="2400" smtClean="0">
                <a:latin typeface="Times New Roman" pitchFamily="18" charset="0"/>
              </a:rPr>
              <a:t>；失败时，返回</a:t>
            </a:r>
            <a:r>
              <a:rPr lang="en-US" altLang="zh-CN" sz="2400" smtClean="0">
                <a:latin typeface="Times New Roman" pitchFamily="18" charset="0"/>
              </a:rPr>
              <a:t>-1</a:t>
            </a:r>
            <a:r>
              <a:rPr lang="zh-CN" altLang="en-US" sz="2400" smtClean="0">
                <a:latin typeface="Times New Roman" pitchFamily="18" charset="0"/>
              </a:rPr>
              <a:t>。</a:t>
            </a:r>
          </a:p>
        </p:txBody>
      </p:sp>
    </p:spTree>
  </p:cSld>
  <p:clrMapOvr>
    <a:masterClrMapping/>
  </p:clrMapOvr>
  <p:transition>
    <p:pull dir="rd"/>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872DE9F-89F5-476F-91B7-9CD6D0DF3993}" type="datetime8">
              <a:rPr kumimoji="0" lang="zh-CN" altLang="en-US" sz="1400" smtClean="0"/>
              <a:t>2022年3月16日12时44分</a:t>
            </a:fld>
            <a:endParaRPr kumimoji="0" lang="en-US" altLang="zh-CN" sz="1400" smtClean="0"/>
          </a:p>
        </p:txBody>
      </p:sp>
      <p:sp>
        <p:nvSpPr>
          <p:cNvPr id="219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19140" name="Rectangle 2"/>
          <p:cNvSpPr>
            <a:spLocks noGrp="1" noRot="1" noChangeArrowheads="1"/>
          </p:cNvSpPr>
          <p:nvPr>
            <p:ph type="title"/>
          </p:nvPr>
        </p:nvSpPr>
        <p:spPr>
          <a:xfrm>
            <a:off x="301625" y="228600"/>
            <a:ext cx="8540750" cy="752475"/>
          </a:xfrm>
        </p:spPr>
        <p:txBody>
          <a:bodyPr/>
          <a:lstStyle/>
          <a:p>
            <a:r>
              <a:rPr lang="en-US" altLang="zh-CN" sz="2800" dirty="0" err="1" smtClean="0">
                <a:solidFill>
                  <a:schemeClr val="tx1"/>
                </a:solidFill>
                <a:latin typeface="Times New Roman" pitchFamily="18" charset="0"/>
              </a:rPr>
              <a:t>msg</a:t>
            </a:r>
            <a:r>
              <a:rPr lang="en-US" altLang="zh-CN" sz="2800" dirty="0" err="1" smtClean="0">
                <a:latin typeface="Times New Roman" pitchFamily="18" charset="0"/>
              </a:rPr>
              <a:t>rcv</a:t>
            </a:r>
            <a:r>
              <a:rPr lang="en-US" altLang="zh-CN" sz="2800" dirty="0" smtClean="0">
                <a:latin typeface="Times New Roman" pitchFamily="18" charset="0"/>
              </a:rPr>
              <a:t>( )</a:t>
            </a:r>
          </a:p>
        </p:txBody>
      </p:sp>
      <p:sp>
        <p:nvSpPr>
          <p:cNvPr id="219141" name="Rectangle 3"/>
          <p:cNvSpPr>
            <a:spLocks noGrp="1" noRot="1" noChangeArrowheads="1"/>
          </p:cNvSpPr>
          <p:nvPr>
            <p:ph type="body" idx="1"/>
          </p:nvPr>
        </p:nvSpPr>
        <p:spPr>
          <a:xfrm>
            <a:off x="301625" y="836613"/>
            <a:ext cx="8540750" cy="5616575"/>
          </a:xfrm>
        </p:spPr>
        <p:txBody>
          <a:bodyPr/>
          <a:lstStyle/>
          <a:p>
            <a:pPr>
              <a:lnSpc>
                <a:spcPct val="90000"/>
              </a:lnSpc>
            </a:pPr>
            <a:r>
              <a:rPr lang="zh-CN" altLang="en-US" sz="2400" dirty="0" smtClean="0"/>
              <a:t>函数形式：</a:t>
            </a:r>
            <a:r>
              <a:rPr lang="zh-CN" altLang="en-US" sz="1800" dirty="0" smtClean="0"/>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msgrcv</a:t>
            </a:r>
            <a:r>
              <a:rPr lang="en-US" altLang="zh-CN" sz="2400" dirty="0" smtClean="0">
                <a:latin typeface="Times New Roman" pitchFamily="18" charset="0"/>
              </a:rPr>
              <a:t>(</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msqid</a:t>
            </a:r>
            <a:r>
              <a:rPr lang="en-US" altLang="zh-CN" sz="2400" dirty="0" smtClean="0">
                <a:latin typeface="Times New Roman" pitchFamily="18" charset="0"/>
              </a:rPr>
              <a:t>, void *</a:t>
            </a:r>
            <a:r>
              <a:rPr lang="en-US" altLang="zh-CN" sz="2400" dirty="0" err="1" smtClean="0">
                <a:latin typeface="Times New Roman" pitchFamily="18" charset="0"/>
              </a:rPr>
              <a:t>msg_ptr</a:t>
            </a:r>
            <a:r>
              <a:rPr lang="en-US" altLang="zh-CN" sz="2400" dirty="0" smtClean="0">
                <a:latin typeface="Times New Roman" pitchFamily="18" charset="0"/>
              </a:rPr>
              <a:t>, </a:t>
            </a:r>
            <a:r>
              <a:rPr lang="en-US" altLang="zh-CN" sz="2400" dirty="0" err="1" smtClean="0">
                <a:latin typeface="Times New Roman" pitchFamily="18" charset="0"/>
              </a:rPr>
              <a:t>size_t</a:t>
            </a:r>
            <a:r>
              <a:rPr lang="en-US" altLang="zh-CN" sz="2400" dirty="0" smtClean="0">
                <a:latin typeface="Times New Roman" pitchFamily="18" charset="0"/>
              </a:rPr>
              <a:t> </a:t>
            </a:r>
            <a:r>
              <a:rPr lang="en-US" altLang="zh-CN" sz="2400" dirty="0" err="1" smtClean="0">
                <a:latin typeface="Times New Roman" pitchFamily="18" charset="0"/>
              </a:rPr>
              <a:t>msg_sz</a:t>
            </a:r>
            <a:r>
              <a:rPr lang="en-US" altLang="zh-CN" sz="2400" dirty="0" smtClean="0">
                <a:latin typeface="Times New Roman" pitchFamily="18" charset="0"/>
              </a:rPr>
              <a:t>,</a:t>
            </a:r>
          </a:p>
          <a:p>
            <a:pPr>
              <a:lnSpc>
                <a:spcPct val="90000"/>
              </a:lnSpc>
              <a:buFont typeface="Wingdings" pitchFamily="2" charset="2"/>
              <a:buNone/>
            </a:pPr>
            <a:r>
              <a:rPr lang="en-US" altLang="zh-CN" sz="2400" dirty="0" smtClean="0">
                <a:latin typeface="Times New Roman" pitchFamily="18" charset="0"/>
              </a:rPr>
              <a:t>                      long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msgtype</a:t>
            </a: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msgflg</a:t>
            </a:r>
            <a:r>
              <a:rPr lang="en-US" altLang="zh-CN" sz="2400" dirty="0" smtClean="0">
                <a:latin typeface="Times New Roman" pitchFamily="18" charset="0"/>
              </a:rPr>
              <a:t>);</a:t>
            </a:r>
          </a:p>
          <a:p>
            <a:pPr>
              <a:lnSpc>
                <a:spcPct val="90000"/>
              </a:lnSpc>
            </a:pPr>
            <a:r>
              <a:rPr lang="zh-CN" altLang="en-US" sz="2400" dirty="0" smtClean="0"/>
              <a:t>作用：</a:t>
            </a:r>
            <a:r>
              <a:rPr lang="zh-CN" altLang="en-US" sz="2400" u="sng" dirty="0" smtClean="0">
                <a:latin typeface="Times New Roman" pitchFamily="18" charset="0"/>
              </a:rPr>
              <a:t>从一个消息队列中</a:t>
            </a:r>
            <a:r>
              <a:rPr lang="zh-CN" altLang="en-US" sz="2400" b="1" u="sng" dirty="0">
                <a:solidFill>
                  <a:schemeClr val="tx2"/>
                </a:solidFill>
              </a:rPr>
              <a:t>获取</a:t>
            </a:r>
            <a:r>
              <a:rPr lang="zh-CN" altLang="en-US" sz="2400" dirty="0" smtClean="0">
                <a:solidFill>
                  <a:schemeClr val="tx2"/>
                </a:solidFill>
                <a:latin typeface="Times New Roman" pitchFamily="18" charset="0"/>
              </a:rPr>
              <a:t>消息</a:t>
            </a:r>
            <a:r>
              <a:rPr lang="zh-CN" altLang="en-US" sz="2400" dirty="0" smtClean="0">
                <a:latin typeface="Times New Roman" pitchFamily="18" charset="0"/>
              </a:rPr>
              <a:t>；</a:t>
            </a:r>
          </a:p>
          <a:p>
            <a:pPr>
              <a:lnSpc>
                <a:spcPct val="90000"/>
              </a:lnSpc>
            </a:pPr>
            <a:r>
              <a:rPr lang="en-US" altLang="zh-CN" sz="2400" dirty="0" err="1" smtClean="0">
                <a:latin typeface="Times New Roman" pitchFamily="18" charset="0"/>
              </a:rPr>
              <a:t>msqid</a:t>
            </a:r>
            <a:r>
              <a:rPr lang="zh-CN" altLang="en-US" sz="2400" dirty="0" smtClean="0">
                <a:latin typeface="Times New Roman" pitchFamily="18" charset="0"/>
              </a:rPr>
              <a:t>：由</a:t>
            </a:r>
            <a:r>
              <a:rPr lang="en-US" altLang="zh-CN" sz="2400" dirty="0" err="1" smtClean="0">
                <a:latin typeface="Times New Roman" pitchFamily="18" charset="0"/>
              </a:rPr>
              <a:t>msgget</a:t>
            </a:r>
            <a:r>
              <a:rPr lang="en-US" altLang="zh-CN" sz="2400" dirty="0" smtClean="0">
                <a:latin typeface="Times New Roman" pitchFamily="18" charset="0"/>
              </a:rPr>
              <a:t>( )</a:t>
            </a:r>
            <a:r>
              <a:rPr lang="zh-CN" altLang="en-US" sz="2400" dirty="0" smtClean="0">
                <a:latin typeface="Times New Roman" pitchFamily="18" charset="0"/>
              </a:rPr>
              <a:t>返回的消息队列标识符；</a:t>
            </a:r>
          </a:p>
          <a:p>
            <a:pPr>
              <a:lnSpc>
                <a:spcPct val="90000"/>
              </a:lnSpc>
            </a:pPr>
            <a:r>
              <a:rPr lang="en-US" altLang="zh-CN" sz="2400" dirty="0" err="1" smtClean="0">
                <a:latin typeface="Times New Roman" pitchFamily="18" charset="0"/>
              </a:rPr>
              <a:t>msg_prt</a:t>
            </a:r>
            <a:r>
              <a:rPr lang="zh-CN" altLang="en-US" sz="2400" dirty="0" smtClean="0">
                <a:latin typeface="Times New Roman" pitchFamily="18" charset="0"/>
              </a:rPr>
              <a:t>：是一个指向准备接收消息的指针</a:t>
            </a:r>
            <a:r>
              <a:rPr lang="en-US" altLang="zh-CN" sz="2400" dirty="0" smtClean="0">
                <a:latin typeface="Times New Roman" pitchFamily="18" charset="0"/>
              </a:rPr>
              <a:t>; </a:t>
            </a:r>
          </a:p>
          <a:p>
            <a:pPr>
              <a:lnSpc>
                <a:spcPct val="90000"/>
              </a:lnSpc>
            </a:pPr>
            <a:r>
              <a:rPr lang="en-US" altLang="zh-CN" sz="2400" dirty="0" err="1" smtClean="0">
                <a:latin typeface="Times New Roman" pitchFamily="18" charset="0"/>
              </a:rPr>
              <a:t>msg_sz</a:t>
            </a:r>
            <a:r>
              <a:rPr lang="zh-CN" altLang="en-US" sz="2400" dirty="0" smtClean="0">
                <a:latin typeface="Times New Roman" pitchFamily="18" charset="0"/>
              </a:rPr>
              <a:t>：消息的长度，但不包括长整型类型成员；</a:t>
            </a:r>
          </a:p>
          <a:p>
            <a:pPr>
              <a:lnSpc>
                <a:spcPct val="90000"/>
              </a:lnSpc>
            </a:pPr>
            <a:r>
              <a:rPr lang="en-US" altLang="zh-CN" sz="2400" dirty="0" err="1" smtClean="0">
                <a:latin typeface="Times New Roman" pitchFamily="18" charset="0"/>
              </a:rPr>
              <a:t>message_type</a:t>
            </a:r>
            <a:r>
              <a:rPr lang="en-US" altLang="zh-CN" sz="2400" dirty="0" smtClean="0">
                <a:latin typeface="Times New Roman" pitchFamily="18" charset="0"/>
              </a:rPr>
              <a:t>   : </a:t>
            </a:r>
            <a:r>
              <a:rPr lang="zh-CN" altLang="en-US" sz="2400" dirty="0" smtClean="0">
                <a:latin typeface="Times New Roman" pitchFamily="18" charset="0"/>
              </a:rPr>
              <a:t>它可以实现一种简单形式的接收优先级；</a:t>
            </a:r>
          </a:p>
          <a:p>
            <a:pPr>
              <a:lnSpc>
                <a:spcPct val="90000"/>
              </a:lnSpc>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0</a:t>
            </a:r>
            <a:r>
              <a:rPr lang="zh-CN" altLang="en-US" sz="2400" dirty="0" smtClean="0">
                <a:latin typeface="Times New Roman" pitchFamily="18" charset="0"/>
              </a:rPr>
              <a:t>：获取队列中第一个消息。</a:t>
            </a:r>
          </a:p>
          <a:p>
            <a:pPr>
              <a:lnSpc>
                <a:spcPct val="90000"/>
              </a:lnSpc>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&gt;0</a:t>
            </a:r>
            <a:r>
              <a:rPr lang="zh-CN" altLang="en-US" sz="2400" dirty="0" smtClean="0">
                <a:latin typeface="Times New Roman" pitchFamily="18" charset="0"/>
              </a:rPr>
              <a:t>： 获取具有相同消息类型的第一个消息。</a:t>
            </a:r>
          </a:p>
          <a:p>
            <a:pPr>
              <a:lnSpc>
                <a:spcPct val="90000"/>
              </a:lnSpc>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&lt;0</a:t>
            </a:r>
            <a:r>
              <a:rPr lang="zh-CN" altLang="en-US" sz="2400" dirty="0" smtClean="0">
                <a:latin typeface="Times New Roman" pitchFamily="18" charset="0"/>
              </a:rPr>
              <a:t>： 将获取消息类型等于或小于</a:t>
            </a:r>
            <a:r>
              <a:rPr lang="en-US" altLang="zh-CN" sz="2400" dirty="0" err="1" smtClean="0">
                <a:latin typeface="Times New Roman" pitchFamily="18" charset="0"/>
              </a:rPr>
              <a:t>msgtype</a:t>
            </a:r>
            <a:r>
              <a:rPr lang="zh-CN" altLang="en-US" sz="2400" dirty="0" smtClean="0">
                <a:latin typeface="Times New Roman" pitchFamily="18" charset="0"/>
              </a:rPr>
              <a:t>绝对值的第一个消息。</a:t>
            </a:r>
          </a:p>
          <a:p>
            <a:pPr>
              <a:lnSpc>
                <a:spcPct val="90000"/>
              </a:lnSpc>
              <a:buFont typeface="Wingdings" pitchFamily="2" charset="2"/>
              <a:buNone/>
            </a:pPr>
            <a:r>
              <a:rPr lang="zh-CN" altLang="en-US" sz="2400" dirty="0" smtClean="0">
                <a:latin typeface="Times New Roman" pitchFamily="18" charset="0"/>
              </a:rPr>
              <a:t>    当按消息发送顺序接收时，设置为</a:t>
            </a:r>
            <a:r>
              <a:rPr lang="en-US" altLang="zh-CN" sz="2400" dirty="0" smtClean="0">
                <a:latin typeface="Times New Roman" pitchFamily="18" charset="0"/>
              </a:rPr>
              <a:t>0</a:t>
            </a:r>
            <a:r>
              <a:rPr lang="zh-CN" altLang="en-US" sz="2400" dirty="0" smtClean="0">
                <a:latin typeface="Times New Roman" pitchFamily="18" charset="0"/>
              </a:rPr>
              <a:t>即可；</a:t>
            </a:r>
          </a:p>
          <a:p>
            <a:pPr>
              <a:lnSpc>
                <a:spcPct val="90000"/>
              </a:lnSpc>
              <a:buFont typeface="Wingdings" pitchFamily="2" charset="2"/>
              <a:buNone/>
            </a:pPr>
            <a:r>
              <a:rPr lang="zh-CN" altLang="en-US" sz="2400" dirty="0" smtClean="0">
                <a:latin typeface="Times New Roman" pitchFamily="18" charset="0"/>
              </a:rPr>
              <a:t>    当要获取某一特定类型消息时，就设置为该类型值；</a:t>
            </a:r>
          </a:p>
          <a:p>
            <a:pPr>
              <a:lnSpc>
                <a:spcPct val="90000"/>
              </a:lnSpc>
              <a:buFont typeface="Wingdings" pitchFamily="2" charset="2"/>
              <a:buNone/>
            </a:pPr>
            <a:r>
              <a:rPr lang="zh-CN" altLang="en-US" sz="2400" dirty="0" smtClean="0">
                <a:latin typeface="Times New Roman" pitchFamily="18" charset="0"/>
              </a:rPr>
              <a:t>    当要获取接收类型</a:t>
            </a:r>
            <a:r>
              <a:rPr lang="zh-CN" altLang="en-US" sz="2400" dirty="0" smtClean="0"/>
              <a:t>≤</a:t>
            </a:r>
            <a:r>
              <a:rPr lang="en-US" altLang="zh-CN" sz="2400" dirty="0" smtClean="0"/>
              <a:t>n</a:t>
            </a:r>
            <a:r>
              <a:rPr lang="zh-CN" altLang="en-US" sz="2400" dirty="0" smtClean="0"/>
              <a:t>的消息时，就设置为</a:t>
            </a:r>
            <a:r>
              <a:rPr lang="en-US" altLang="zh-CN" sz="2400" dirty="0" smtClean="0"/>
              <a:t>-n</a:t>
            </a:r>
            <a:r>
              <a:rPr lang="zh-CN" altLang="en-US" sz="2400" dirty="0" smtClean="0"/>
              <a:t>。</a:t>
            </a:r>
          </a:p>
        </p:txBody>
      </p:sp>
    </p:spTree>
  </p:cSld>
  <p:clrMapOvr>
    <a:masterClrMapping/>
  </p:clrMapOvr>
  <p:transition>
    <p:pull dir="rd"/>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762FAB3-3DC0-4CD9-9DD8-3B648B1CA9B4}" type="datetime8">
              <a:rPr kumimoji="0" lang="zh-CN" altLang="en-US" sz="1400" smtClean="0"/>
              <a:t>2022年3月16日12时44分</a:t>
            </a:fld>
            <a:endParaRPr kumimoji="0" lang="en-US" altLang="zh-CN" sz="1400" smtClean="0"/>
          </a:p>
        </p:txBody>
      </p:sp>
      <p:sp>
        <p:nvSpPr>
          <p:cNvPr id="220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20165" name="Rectangle 3"/>
          <p:cNvSpPr>
            <a:spLocks noGrp="1" noRot="1" noChangeArrowheads="1"/>
          </p:cNvSpPr>
          <p:nvPr>
            <p:ph type="body" idx="1"/>
          </p:nvPr>
        </p:nvSpPr>
        <p:spPr>
          <a:xfrm>
            <a:off x="301625" y="908050"/>
            <a:ext cx="8540750" cy="5191125"/>
          </a:xfrm>
        </p:spPr>
        <p:txBody>
          <a:bodyPr/>
          <a:lstStyle/>
          <a:p>
            <a:r>
              <a:rPr lang="en-US" altLang="zh-CN" sz="2400" smtClean="0">
                <a:latin typeface="Times New Roman" pitchFamily="18" charset="0"/>
              </a:rPr>
              <a:t>msgfla</a:t>
            </a:r>
            <a:r>
              <a:rPr lang="zh-CN" altLang="en-US" sz="2400" smtClean="0">
                <a:latin typeface="Times New Roman" pitchFamily="18" charset="0"/>
              </a:rPr>
              <a:t>：控制队列中没消息可以接收时将发生的事情；若</a:t>
            </a:r>
            <a:r>
              <a:rPr lang="en-US" altLang="zh-CN" sz="2400" smtClean="0">
                <a:latin typeface="Times New Roman" pitchFamily="18" charset="0"/>
              </a:rPr>
              <a:t>msgflg</a:t>
            </a:r>
            <a:r>
              <a:rPr lang="zh-CN" altLang="en-US" sz="2400" smtClean="0">
                <a:latin typeface="Times New Roman" pitchFamily="18" charset="0"/>
              </a:rPr>
              <a:t>中的</a:t>
            </a:r>
            <a:r>
              <a:rPr lang="en-US" altLang="zh-CN" sz="2400" smtClean="0">
                <a:latin typeface="Times New Roman" pitchFamily="18" charset="0"/>
              </a:rPr>
              <a:t>IPC_NOWAIT</a:t>
            </a:r>
            <a:r>
              <a:rPr lang="zh-CN" altLang="en-US" sz="2400" smtClean="0">
                <a:latin typeface="Times New Roman" pitchFamily="18" charset="0"/>
              </a:rPr>
              <a:t>标志被设置，函数立刻返回，返回值是</a:t>
            </a:r>
            <a:r>
              <a:rPr lang="en-US" altLang="zh-CN" sz="2400" smtClean="0">
                <a:latin typeface="Times New Roman" pitchFamily="18" charset="0"/>
              </a:rPr>
              <a:t>-1</a:t>
            </a:r>
            <a:r>
              <a:rPr lang="zh-CN" altLang="en-US" sz="2400" smtClean="0">
                <a:latin typeface="Times New Roman" pitchFamily="18" charset="0"/>
              </a:rPr>
              <a:t>； 如果</a:t>
            </a:r>
            <a:r>
              <a:rPr lang="en-US" altLang="zh-CN" sz="2400" smtClean="0">
                <a:latin typeface="Times New Roman" pitchFamily="18" charset="0"/>
              </a:rPr>
              <a:t>msgflg</a:t>
            </a:r>
            <a:r>
              <a:rPr lang="zh-CN" altLang="en-US" sz="2400" smtClean="0">
                <a:latin typeface="Times New Roman" pitchFamily="18" charset="0"/>
              </a:rPr>
              <a:t>中的</a:t>
            </a:r>
            <a:r>
              <a:rPr lang="en-US" altLang="zh-CN" sz="2400" smtClean="0">
                <a:latin typeface="Times New Roman" pitchFamily="18" charset="0"/>
              </a:rPr>
              <a:t>IPC_NOWAIT</a:t>
            </a:r>
            <a:r>
              <a:rPr lang="zh-CN" altLang="en-US" sz="2400" smtClean="0">
                <a:latin typeface="Times New Roman" pitchFamily="18" charset="0"/>
              </a:rPr>
              <a:t>标志被清除，进程将会挂起以等待一条相应类型的消息到达；</a:t>
            </a:r>
          </a:p>
          <a:p>
            <a:r>
              <a:rPr lang="zh-CN" altLang="en-US" sz="2400" smtClean="0">
                <a:latin typeface="Times New Roman" pitchFamily="18" charset="0"/>
              </a:rPr>
              <a:t>函数成功时，返回放到接收缓存区中的字节数，消息被拷贝到由</a:t>
            </a:r>
            <a:r>
              <a:rPr lang="en-US" altLang="zh-CN" sz="2400" smtClean="0">
                <a:latin typeface="Times New Roman" pitchFamily="18" charset="0"/>
              </a:rPr>
              <a:t>msg_prt</a:t>
            </a:r>
            <a:r>
              <a:rPr lang="zh-CN" altLang="en-US" sz="2400" smtClean="0">
                <a:latin typeface="Times New Roman" pitchFamily="18" charset="0"/>
              </a:rPr>
              <a:t>指针指向的用户分配的缓存区中，然后，删除消息队列中的对应消息；失败时，返回</a:t>
            </a:r>
            <a:r>
              <a:rPr lang="en-US" altLang="zh-CN" sz="2400" smtClean="0">
                <a:latin typeface="Times New Roman" pitchFamily="18" charset="0"/>
              </a:rPr>
              <a:t>-1</a:t>
            </a:r>
            <a:r>
              <a:rPr lang="zh-CN" altLang="en-US" sz="2400" smtClean="0">
                <a:latin typeface="Times New Roman" pitchFamily="18" charset="0"/>
              </a:rPr>
              <a:t>。</a:t>
            </a:r>
          </a:p>
          <a:p>
            <a:endParaRPr lang="en-US" altLang="zh-CN" sz="2400" smtClean="0">
              <a:latin typeface="Times New Roman" pitchFamily="18" charset="0"/>
            </a:endParaRPr>
          </a:p>
        </p:txBody>
      </p:sp>
    </p:spTree>
  </p:cSld>
  <p:clrMapOvr>
    <a:masterClrMapping/>
  </p:clrMapOvr>
  <p:transition>
    <p:pull dir="rd"/>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B580483-5BCA-46B6-AF70-96F81E069C42}" type="datetime8">
              <a:rPr kumimoji="0" lang="zh-CN" altLang="en-US" sz="1400" smtClean="0"/>
              <a:t>2022年3月16日12时44分</a:t>
            </a:fld>
            <a:endParaRPr kumimoji="0" lang="en-US" altLang="zh-CN" sz="1400" smtClean="0"/>
          </a:p>
        </p:txBody>
      </p:sp>
      <p:sp>
        <p:nvSpPr>
          <p:cNvPr id="221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21188" name="Rectangle 2"/>
          <p:cNvSpPr>
            <a:spLocks noGrp="1" noRot="1" noChangeArrowheads="1"/>
          </p:cNvSpPr>
          <p:nvPr>
            <p:ph type="title"/>
          </p:nvPr>
        </p:nvSpPr>
        <p:spPr>
          <a:xfrm>
            <a:off x="301625" y="228600"/>
            <a:ext cx="8540750" cy="752475"/>
          </a:xfrm>
        </p:spPr>
        <p:txBody>
          <a:bodyPr/>
          <a:lstStyle/>
          <a:p>
            <a:r>
              <a:rPr lang="en-US" altLang="zh-CN" sz="2800" dirty="0" err="1" smtClean="0">
                <a:solidFill>
                  <a:schemeClr val="tx1"/>
                </a:solidFill>
                <a:latin typeface="Times New Roman" pitchFamily="18" charset="0"/>
              </a:rPr>
              <a:t>msg</a:t>
            </a:r>
            <a:r>
              <a:rPr lang="en-US" altLang="zh-CN" sz="2800" dirty="0" err="1" smtClean="0">
                <a:latin typeface="Times New Roman" pitchFamily="18" charset="0"/>
              </a:rPr>
              <a:t>ctl</a:t>
            </a:r>
            <a:r>
              <a:rPr lang="en-US" altLang="zh-CN" sz="2800" dirty="0" smtClean="0">
                <a:latin typeface="Times New Roman" pitchFamily="18" charset="0"/>
              </a:rPr>
              <a:t>( )</a:t>
            </a:r>
          </a:p>
        </p:txBody>
      </p:sp>
      <p:sp>
        <p:nvSpPr>
          <p:cNvPr id="221189" name="Rectangle 3"/>
          <p:cNvSpPr>
            <a:spLocks noGrp="1" noRot="1" noChangeArrowheads="1"/>
          </p:cNvSpPr>
          <p:nvPr>
            <p:ph type="body" idx="1"/>
          </p:nvPr>
        </p:nvSpPr>
        <p:spPr>
          <a:xfrm>
            <a:off x="323850" y="908050"/>
            <a:ext cx="8540750" cy="5118100"/>
          </a:xfrm>
        </p:spPr>
        <p:txBody>
          <a:bodyPr/>
          <a:lstStyle/>
          <a:p>
            <a:pPr>
              <a:lnSpc>
                <a:spcPct val="80000"/>
              </a:lnSpc>
            </a:pP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msgctl</a:t>
            </a:r>
            <a:r>
              <a:rPr lang="en-US" altLang="zh-CN" sz="2400" dirty="0" smtClean="0">
                <a:latin typeface="Times New Roman" pitchFamily="18" charset="0"/>
              </a:rPr>
              <a:t>(</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msqid</a:t>
            </a: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command, </a:t>
            </a:r>
            <a:r>
              <a:rPr lang="en-US" altLang="zh-CN" sz="2400" dirty="0" err="1" smtClean="0">
                <a:latin typeface="Times New Roman" pitchFamily="18" charset="0"/>
              </a:rPr>
              <a:t>struct</a:t>
            </a:r>
            <a:r>
              <a:rPr lang="en-US" altLang="zh-CN" sz="2400" dirty="0" smtClean="0">
                <a:latin typeface="Times New Roman" pitchFamily="18" charset="0"/>
              </a:rPr>
              <a:t> </a:t>
            </a:r>
            <a:r>
              <a:rPr lang="en-US" altLang="zh-CN" sz="2400" dirty="0" err="1" smtClean="0">
                <a:latin typeface="Times New Roman" pitchFamily="18" charset="0"/>
              </a:rPr>
              <a:t>msqid_ds</a:t>
            </a:r>
            <a:r>
              <a:rPr lang="en-US" altLang="zh-CN" sz="2400" dirty="0" smtClean="0">
                <a:latin typeface="Times New Roman" pitchFamily="18" charset="0"/>
              </a:rPr>
              <a:t> *</a:t>
            </a:r>
            <a:r>
              <a:rPr lang="en-US" altLang="zh-CN" sz="2400" dirty="0" err="1" smtClean="0">
                <a:latin typeface="Times New Roman" pitchFamily="18" charset="0"/>
              </a:rPr>
              <a:t>buf</a:t>
            </a:r>
            <a:r>
              <a:rPr lang="en-US" altLang="zh-CN" sz="2400" dirty="0" smtClean="0">
                <a:latin typeface="Times New Roman" pitchFamily="18" charset="0"/>
              </a:rPr>
              <a:t>)</a:t>
            </a:r>
          </a:p>
          <a:p>
            <a:pPr>
              <a:lnSpc>
                <a:spcPct val="80000"/>
              </a:lnSpc>
            </a:pPr>
            <a:r>
              <a:rPr lang="zh-CN" altLang="en-US" sz="2400" dirty="0" smtClean="0">
                <a:latin typeface="Times New Roman" pitchFamily="18" charset="0"/>
              </a:rPr>
              <a:t>作用：</a:t>
            </a:r>
            <a:r>
              <a:rPr lang="zh-CN" altLang="en-US" sz="2400" b="1" dirty="0" smtClean="0">
                <a:solidFill>
                  <a:schemeClr val="tx2"/>
                </a:solidFill>
                <a:latin typeface="Times New Roman" pitchFamily="18" charset="0"/>
              </a:rPr>
              <a:t>消息控制</a:t>
            </a:r>
            <a:r>
              <a:rPr lang="zh-CN" altLang="en-US" sz="2400" dirty="0" smtClean="0">
                <a:latin typeface="Times New Roman" pitchFamily="18" charset="0"/>
              </a:rPr>
              <a:t>；</a:t>
            </a:r>
          </a:p>
          <a:p>
            <a:pPr>
              <a:lnSpc>
                <a:spcPct val="70000"/>
              </a:lnSpc>
            </a:pPr>
            <a:r>
              <a:rPr lang="en-US" altLang="zh-CN" sz="2400" dirty="0" err="1" smtClean="0">
                <a:latin typeface="Times New Roman" pitchFamily="18" charset="0"/>
              </a:rPr>
              <a:t>struct</a:t>
            </a:r>
            <a:r>
              <a:rPr lang="en-US" altLang="zh-CN" sz="2400" dirty="0" smtClean="0">
                <a:latin typeface="Times New Roman" pitchFamily="18" charset="0"/>
              </a:rPr>
              <a:t> </a:t>
            </a:r>
            <a:r>
              <a:rPr lang="en-US" altLang="zh-CN" sz="2400" dirty="0" err="1" smtClean="0">
                <a:latin typeface="Times New Roman" pitchFamily="18" charset="0"/>
              </a:rPr>
              <a:t>msqid_ds</a:t>
            </a:r>
            <a:r>
              <a:rPr lang="en-US" altLang="zh-CN" sz="2400" dirty="0" smtClean="0">
                <a:latin typeface="Times New Roman" pitchFamily="18" charset="0"/>
              </a:rPr>
              <a:t>{</a:t>
            </a:r>
          </a:p>
          <a:p>
            <a:pPr>
              <a:lnSpc>
                <a:spcPct val="7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uid_t</a:t>
            </a:r>
            <a:r>
              <a:rPr lang="en-US" altLang="zh-CN" sz="2400" dirty="0" smtClean="0">
                <a:latin typeface="Times New Roman" pitchFamily="18" charset="0"/>
              </a:rPr>
              <a:t> </a:t>
            </a:r>
            <a:r>
              <a:rPr lang="en-US" altLang="zh-CN" sz="2400" dirty="0" err="1" smtClean="0">
                <a:latin typeface="Times New Roman" pitchFamily="18" charset="0"/>
              </a:rPr>
              <a:t>msg_perm.uid</a:t>
            </a:r>
            <a:r>
              <a:rPr lang="en-US" altLang="zh-CN" sz="2400" dirty="0" smtClean="0">
                <a:latin typeface="Times New Roman" pitchFamily="18" charset="0"/>
              </a:rPr>
              <a:t>;</a:t>
            </a:r>
          </a:p>
          <a:p>
            <a:pPr>
              <a:lnSpc>
                <a:spcPct val="7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uid_t</a:t>
            </a:r>
            <a:r>
              <a:rPr lang="en-US" altLang="zh-CN" sz="2400" dirty="0" smtClean="0">
                <a:latin typeface="Times New Roman" pitchFamily="18" charset="0"/>
              </a:rPr>
              <a:t> </a:t>
            </a:r>
            <a:r>
              <a:rPr lang="en-US" altLang="zh-CN" sz="2400" dirty="0" err="1" smtClean="0">
                <a:latin typeface="Times New Roman" pitchFamily="18" charset="0"/>
              </a:rPr>
              <a:t>msg_perm.gid</a:t>
            </a:r>
            <a:r>
              <a:rPr lang="en-US" altLang="zh-CN" sz="2400" dirty="0" smtClean="0">
                <a:latin typeface="Times New Roman" pitchFamily="18" charset="0"/>
              </a:rPr>
              <a:t>;</a:t>
            </a:r>
          </a:p>
          <a:p>
            <a:pPr>
              <a:lnSpc>
                <a:spcPct val="7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mode_t</a:t>
            </a:r>
            <a:r>
              <a:rPr lang="en-US" altLang="zh-CN" sz="2400" dirty="0" smtClean="0">
                <a:latin typeface="Times New Roman" pitchFamily="18" charset="0"/>
              </a:rPr>
              <a:t> </a:t>
            </a:r>
            <a:r>
              <a:rPr lang="en-US" altLang="zh-CN" sz="2400" dirty="0" err="1" smtClean="0">
                <a:latin typeface="Times New Roman" pitchFamily="18" charset="0"/>
              </a:rPr>
              <a:t>msg_perm.mode</a:t>
            </a:r>
            <a:r>
              <a:rPr lang="en-US" altLang="zh-CN" sz="2400" dirty="0" smtClean="0">
                <a:latin typeface="Times New Roman" pitchFamily="18" charset="0"/>
              </a:rPr>
              <a:t>;}</a:t>
            </a:r>
          </a:p>
          <a:p>
            <a:pPr>
              <a:lnSpc>
                <a:spcPct val="90000"/>
              </a:lnSpc>
            </a:pPr>
            <a:r>
              <a:rPr lang="en-US" altLang="zh-CN" sz="2400" dirty="0" err="1" smtClean="0">
                <a:latin typeface="Times New Roman" pitchFamily="18" charset="0"/>
              </a:rPr>
              <a:t>msqid</a:t>
            </a:r>
            <a:r>
              <a:rPr lang="en-US" altLang="zh-CN" sz="2400" dirty="0" smtClean="0">
                <a:latin typeface="Times New Roman" pitchFamily="18" charset="0"/>
              </a:rPr>
              <a:t>: </a:t>
            </a:r>
            <a:r>
              <a:rPr lang="zh-CN" altLang="en-US" sz="2400" dirty="0" smtClean="0">
                <a:latin typeface="Times New Roman" pitchFamily="18" charset="0"/>
              </a:rPr>
              <a:t>由</a:t>
            </a:r>
            <a:r>
              <a:rPr lang="en-US" altLang="zh-CN" sz="2400" dirty="0" err="1" smtClean="0">
                <a:latin typeface="Times New Roman" pitchFamily="18" charset="0"/>
              </a:rPr>
              <a:t>msgget</a:t>
            </a:r>
            <a:r>
              <a:rPr lang="zh-CN" altLang="en-US" sz="2400" dirty="0" smtClean="0">
                <a:latin typeface="Times New Roman" pitchFamily="18" charset="0"/>
              </a:rPr>
              <a:t>返回的消息队列标识符；</a:t>
            </a:r>
          </a:p>
          <a:p>
            <a:pPr>
              <a:lnSpc>
                <a:spcPct val="90000"/>
              </a:lnSpc>
            </a:pPr>
            <a:r>
              <a:rPr lang="en-US" altLang="zh-CN" sz="2400" dirty="0" smtClean="0">
                <a:latin typeface="Times New Roman" pitchFamily="18" charset="0"/>
              </a:rPr>
              <a:t>command: </a:t>
            </a:r>
            <a:r>
              <a:rPr lang="zh-CN" altLang="en-US" sz="2400" dirty="0" smtClean="0">
                <a:latin typeface="Times New Roman" pitchFamily="18" charset="0"/>
              </a:rPr>
              <a:t>将要采取的动作；可取如下三个值：</a:t>
            </a:r>
          </a:p>
          <a:p>
            <a:pPr>
              <a:lnSpc>
                <a:spcPct val="90000"/>
              </a:lnSpc>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IPC_STAT</a:t>
            </a:r>
            <a:r>
              <a:rPr lang="zh-CN" altLang="en-US" sz="2400" dirty="0" smtClean="0">
                <a:latin typeface="Times New Roman" pitchFamily="18" charset="0"/>
              </a:rPr>
              <a:t>： 把</a:t>
            </a:r>
            <a:r>
              <a:rPr lang="en-US" altLang="zh-CN" sz="2400" dirty="0" err="1" smtClean="0">
                <a:latin typeface="Times New Roman" pitchFamily="18" charset="0"/>
              </a:rPr>
              <a:t>msgid_ds</a:t>
            </a:r>
            <a:r>
              <a:rPr lang="zh-CN" altLang="en-US" sz="2400" dirty="0" smtClean="0">
                <a:latin typeface="Times New Roman" pitchFamily="18" charset="0"/>
              </a:rPr>
              <a:t>结构中的数据设置为消息队列的关联值；</a:t>
            </a:r>
            <a:r>
              <a:rPr lang="en-US" altLang="zh-CN" sz="2400" dirty="0" smtClean="0">
                <a:latin typeface="Times New Roman" pitchFamily="18" charset="0"/>
              </a:rPr>
              <a:t>IPC_SET</a:t>
            </a:r>
            <a:r>
              <a:rPr lang="zh-CN" altLang="en-US" sz="2400" dirty="0" smtClean="0">
                <a:latin typeface="Times New Roman" pitchFamily="18" charset="0"/>
              </a:rPr>
              <a:t>：如果当前进程有权限，就把消息队列的当前关联值设置为</a:t>
            </a:r>
            <a:r>
              <a:rPr lang="en-US" altLang="zh-CN" sz="2400" dirty="0" err="1" smtClean="0">
                <a:latin typeface="Times New Roman" pitchFamily="18" charset="0"/>
              </a:rPr>
              <a:t>msqid_ds</a:t>
            </a:r>
            <a:r>
              <a:rPr lang="zh-CN" altLang="en-US" sz="2400" dirty="0" smtClean="0">
                <a:latin typeface="Times New Roman" pitchFamily="18" charset="0"/>
              </a:rPr>
              <a:t>结构中给出的值；</a:t>
            </a:r>
            <a:r>
              <a:rPr lang="en-US" altLang="zh-CN" sz="2400" dirty="0" smtClean="0">
                <a:latin typeface="Times New Roman" pitchFamily="18" charset="0"/>
              </a:rPr>
              <a:t>IPC_STAT</a:t>
            </a:r>
            <a:r>
              <a:rPr lang="zh-CN" altLang="en-US" sz="2400" dirty="0" smtClean="0">
                <a:latin typeface="Times New Roman" pitchFamily="18" charset="0"/>
              </a:rPr>
              <a:t>：删除消息队列 ；</a:t>
            </a:r>
          </a:p>
          <a:p>
            <a:pPr>
              <a:lnSpc>
                <a:spcPct val="90000"/>
              </a:lnSpc>
            </a:pPr>
            <a:r>
              <a:rPr lang="zh-CN" altLang="en-US" sz="2400" dirty="0" smtClean="0">
                <a:latin typeface="Times New Roman" pitchFamily="18" charset="0"/>
              </a:rPr>
              <a:t>函数成功时返回</a:t>
            </a:r>
            <a:r>
              <a:rPr lang="en-US" altLang="zh-CN" sz="2400" dirty="0" smtClean="0">
                <a:latin typeface="Times New Roman" pitchFamily="18" charset="0"/>
              </a:rPr>
              <a:t>0</a:t>
            </a:r>
            <a:r>
              <a:rPr lang="zh-CN" altLang="en-US" sz="2400" dirty="0" smtClean="0">
                <a:latin typeface="Times New Roman" pitchFamily="18" charset="0"/>
              </a:rPr>
              <a:t>，失败时返回</a:t>
            </a:r>
            <a:r>
              <a:rPr lang="en-US" altLang="zh-CN" sz="2400" dirty="0" smtClean="0">
                <a:latin typeface="Times New Roman" pitchFamily="18" charset="0"/>
              </a:rPr>
              <a:t>-1</a:t>
            </a:r>
            <a:r>
              <a:rPr lang="zh-CN" altLang="en-US" sz="2400" dirty="0" smtClean="0">
                <a:latin typeface="Times New Roman" pitchFamily="18" charset="0"/>
              </a:rPr>
              <a:t>。</a:t>
            </a:r>
          </a:p>
          <a:p>
            <a:pPr>
              <a:lnSpc>
                <a:spcPct val="90000"/>
              </a:lnSpc>
              <a:buFont typeface="Wingdings" pitchFamily="2" charset="2"/>
              <a:buNone/>
            </a:pPr>
            <a:r>
              <a:rPr lang="zh-CN" altLang="en-US" sz="2400" dirty="0" smtClean="0">
                <a:latin typeface="Times New Roman" pitchFamily="18" charset="0"/>
              </a:rPr>
              <a:t>    当进程正在</a:t>
            </a:r>
            <a:r>
              <a:rPr lang="en-US" altLang="zh-CN" sz="2400" dirty="0" err="1" smtClean="0">
                <a:latin typeface="Times New Roman" pitchFamily="18" charset="0"/>
              </a:rPr>
              <a:t>msgsnd</a:t>
            </a:r>
            <a:r>
              <a:rPr lang="en-US" altLang="zh-CN" sz="2400" dirty="0" smtClean="0">
                <a:latin typeface="Times New Roman" pitchFamily="18" charset="0"/>
              </a:rPr>
              <a:t>()</a:t>
            </a:r>
            <a:r>
              <a:rPr lang="zh-CN" altLang="en-US" sz="2400" dirty="0" smtClean="0">
                <a:latin typeface="Times New Roman" pitchFamily="18" charset="0"/>
              </a:rPr>
              <a:t>或</a:t>
            </a:r>
            <a:r>
              <a:rPr lang="en-US" altLang="zh-CN" sz="2400" dirty="0" err="1" smtClean="0">
                <a:latin typeface="Times New Roman" pitchFamily="18" charset="0"/>
              </a:rPr>
              <a:t>msgrcv</a:t>
            </a:r>
            <a:r>
              <a:rPr lang="en-US" altLang="zh-CN" sz="2400" dirty="0" smtClean="0">
                <a:latin typeface="Times New Roman" pitchFamily="18" charset="0"/>
              </a:rPr>
              <a:t>()</a:t>
            </a:r>
            <a:r>
              <a:rPr lang="zh-CN" altLang="en-US" sz="2400" dirty="0" smtClean="0">
                <a:latin typeface="Times New Roman" pitchFamily="18" charset="0"/>
              </a:rPr>
              <a:t>中等待时，删除队列将失败。</a:t>
            </a:r>
          </a:p>
          <a:p>
            <a:pPr>
              <a:lnSpc>
                <a:spcPct val="90000"/>
              </a:lnSpc>
              <a:buFont typeface="Wingdings" pitchFamily="2" charset="2"/>
              <a:buNone/>
            </a:pPr>
            <a:endParaRPr lang="en-US" altLang="zh-CN" sz="2400" dirty="0" smtClean="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03EA014-FBFC-4614-8BEA-BE43BD1A1A2A}" type="datetime8">
              <a:rPr kumimoji="0" lang="zh-CN" altLang="en-US" sz="1400" smtClean="0"/>
              <a:t>2022年3月16日12时44分</a:t>
            </a:fld>
            <a:endParaRPr kumimoji="0" lang="en-US" altLang="zh-CN" sz="1400" smtClean="0"/>
          </a:p>
        </p:txBody>
      </p:sp>
      <p:sp>
        <p:nvSpPr>
          <p:cNvPr id="222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222212" name="Rectangle 2"/>
          <p:cNvSpPr>
            <a:spLocks noGrp="1" noRot="1" noChangeArrowheads="1"/>
          </p:cNvSpPr>
          <p:nvPr>
            <p:ph type="title"/>
          </p:nvPr>
        </p:nvSpPr>
        <p:spPr>
          <a:xfrm>
            <a:off x="301625" y="228600"/>
            <a:ext cx="8540750" cy="608013"/>
          </a:xfrm>
        </p:spPr>
        <p:txBody>
          <a:bodyPr/>
          <a:lstStyle/>
          <a:p>
            <a:pPr algn="l"/>
            <a:r>
              <a:rPr lang="en-US" altLang="zh-CN" sz="2800" dirty="0" smtClean="0"/>
              <a:t>  </a:t>
            </a:r>
            <a:r>
              <a:rPr lang="zh-CN" altLang="en-US" sz="2800" dirty="0" smtClean="0"/>
              <a:t>消息队列举例  （略）</a:t>
            </a:r>
          </a:p>
        </p:txBody>
      </p:sp>
      <p:sp>
        <p:nvSpPr>
          <p:cNvPr id="222213" name="Rectangle 3"/>
          <p:cNvSpPr>
            <a:spLocks noGrp="1" noRot="1" noChangeArrowheads="1"/>
          </p:cNvSpPr>
          <p:nvPr>
            <p:ph type="body" idx="1"/>
          </p:nvPr>
        </p:nvSpPr>
        <p:spPr>
          <a:xfrm>
            <a:off x="301625" y="836613"/>
            <a:ext cx="8540750" cy="5262562"/>
          </a:xfrm>
        </p:spPr>
        <p:txBody>
          <a:bodyPr/>
          <a:lstStyle/>
          <a:p>
            <a:pPr>
              <a:buFont typeface="Wingdings" pitchFamily="2" charset="2"/>
              <a:buNone/>
            </a:pPr>
            <a:r>
              <a:rPr lang="en-US" altLang="zh-CN" dirty="0" smtClean="0"/>
              <a:t>    </a:t>
            </a:r>
            <a:r>
              <a:rPr lang="zh-CN" altLang="en-US" sz="2400" dirty="0" smtClean="0">
                <a:latin typeface="宋体" pitchFamily="2" charset="-122"/>
              </a:rPr>
              <a:t>写两个程序</a:t>
            </a:r>
            <a:r>
              <a:rPr lang="en-US" altLang="zh-CN" sz="2400" dirty="0" smtClean="0">
                <a:latin typeface="宋体" pitchFamily="2" charset="-122"/>
              </a:rPr>
              <a:t>msg1.c</a:t>
            </a:r>
            <a:r>
              <a:rPr lang="zh-CN" altLang="en-US" sz="2400" dirty="0" smtClean="0">
                <a:latin typeface="宋体" pitchFamily="2" charset="-122"/>
              </a:rPr>
              <a:t>及</a:t>
            </a:r>
            <a:r>
              <a:rPr lang="en-US" altLang="zh-CN" sz="2400" dirty="0" smtClean="0">
                <a:latin typeface="宋体" pitchFamily="2" charset="-122"/>
              </a:rPr>
              <a:t>msg2.c</a:t>
            </a:r>
            <a:r>
              <a:rPr lang="zh-CN" altLang="en-US" sz="2400" dirty="0" smtClean="0">
                <a:latin typeface="宋体" pitchFamily="2" charset="-122"/>
              </a:rPr>
              <a:t>，分别用来接收与发送消息。</a:t>
            </a:r>
          </a:p>
        </p:txBody>
      </p:sp>
    </p:spTree>
  </p:cSld>
  <p:clrMapOvr>
    <a:masterClrMapping/>
  </p:clrMapOvr>
  <p:transition>
    <p:pull dir="rd"/>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2863" y="116632"/>
            <a:ext cx="8540750" cy="536104"/>
          </a:xfrm>
        </p:spPr>
        <p:txBody>
          <a:bodyPr/>
          <a:lstStyle/>
          <a:p>
            <a:r>
              <a:rPr lang="en-US" altLang="zh-CN" sz="2800" b="0" dirty="0" smtClean="0">
                <a:solidFill>
                  <a:schemeClr val="tx1"/>
                </a:solidFill>
                <a:latin typeface="黑体" pitchFamily="2" charset="-122"/>
                <a:ea typeface="黑体" pitchFamily="2" charset="-122"/>
              </a:rPr>
              <a:t>2.7  </a:t>
            </a:r>
            <a:r>
              <a:rPr lang="zh-CN" altLang="en-US" sz="2800" b="0" dirty="0">
                <a:solidFill>
                  <a:schemeClr val="tx1"/>
                </a:solidFill>
                <a:latin typeface="黑体" pitchFamily="2" charset="-122"/>
                <a:ea typeface="黑体" pitchFamily="2" charset="-122"/>
              </a:rPr>
              <a:t>线程</a:t>
            </a:r>
            <a:r>
              <a:rPr lang="en-US" altLang="zh-CN" sz="2800" b="0" dirty="0">
                <a:solidFill>
                  <a:schemeClr val="tx1"/>
                </a:solidFill>
                <a:latin typeface="黑体" pitchFamily="2" charset="-122"/>
                <a:ea typeface="黑体" pitchFamily="2" charset="-122"/>
              </a:rPr>
              <a:t>(Threads)</a:t>
            </a:r>
            <a:r>
              <a:rPr lang="zh-CN" altLang="en-US" sz="2800" b="0" dirty="0">
                <a:solidFill>
                  <a:schemeClr val="tx1"/>
                </a:solidFill>
                <a:latin typeface="黑体" pitchFamily="2" charset="-122"/>
                <a:ea typeface="黑体" pitchFamily="2" charset="-122"/>
              </a:rPr>
              <a:t>的基本概念</a:t>
            </a:r>
            <a:endParaRPr lang="zh-CN" altLang="en-US" dirty="0"/>
          </a:p>
        </p:txBody>
      </p:sp>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7" name="Rectangle 2"/>
          <p:cNvSpPr txBox="1">
            <a:spLocks noChangeArrowheads="1"/>
          </p:cNvSpPr>
          <p:nvPr/>
        </p:nvSpPr>
        <p:spPr bwMode="auto">
          <a:xfrm>
            <a:off x="539551" y="692696"/>
            <a:ext cx="8207375" cy="590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14000"/>
              </a:lnSpc>
              <a:spcBef>
                <a:spcPct val="0"/>
              </a:spcBef>
              <a:spcAft>
                <a:spcPct val="0"/>
              </a:spcAft>
              <a:buClrTx/>
              <a:buSzTx/>
              <a:buFontTx/>
              <a:buNone/>
              <a:tabLst/>
              <a:defRPr/>
            </a:pPr>
            <a:r>
              <a:rPr kumimoji="0" lang="zh-CN" altLang="en-US" b="0" i="0" u="none" strike="noStrike" kern="0" cap="none" spc="0" normalizeH="0" baseline="0" noProof="0" dirty="0" smtClean="0">
                <a:ln>
                  <a:noFill/>
                </a:ln>
                <a:solidFill>
                  <a:schemeClr val="tx1"/>
                </a:solidFill>
                <a:effectLst/>
                <a:uLnTx/>
                <a:uFillTx/>
                <a:latin typeface="黑体" pitchFamily="2" charset="-122"/>
                <a:ea typeface="黑体" pitchFamily="2" charset="-122"/>
              </a:rPr>
              <a:t>  </a:t>
            </a:r>
            <a:r>
              <a:rPr kumimoji="0" lang="zh-CN" altLang="en-US" b="1" i="0" u="none" strike="noStrike" kern="0" cap="none" spc="0" normalizeH="0" baseline="0" noProof="0" dirty="0" smtClean="0">
                <a:ln>
                  <a:noFill/>
                </a:ln>
                <a:solidFill>
                  <a:srgbClr val="FF0000"/>
                </a:solidFill>
                <a:effectLst/>
                <a:uLnTx/>
                <a:uFillTx/>
                <a:latin typeface="黑体" pitchFamily="2" charset="-122"/>
                <a:ea typeface="黑体" pitchFamily="2" charset="-122"/>
              </a:rPr>
              <a:t>为什么</a:t>
            </a:r>
            <a:r>
              <a:rPr kumimoji="0" lang="zh-CN" altLang="en-US" b="0" i="0" u="none" strike="noStrike" kern="0" cap="none" spc="0" normalizeH="0" baseline="0" noProof="0" dirty="0" smtClean="0">
                <a:ln>
                  <a:noFill/>
                </a:ln>
                <a:solidFill>
                  <a:schemeClr val="tx1"/>
                </a:solidFill>
                <a:effectLst/>
                <a:uLnTx/>
                <a:uFillTx/>
                <a:latin typeface="黑体" pitchFamily="2" charset="-122"/>
                <a:ea typeface="黑体" pitchFamily="2" charset="-122"/>
              </a:rPr>
              <a:t>要引入线程？</a:t>
            </a:r>
            <a:endParaRPr kumimoji="0" lang="en-US" altLang="zh-CN" b="0" i="0" u="none" strike="noStrike" kern="0" cap="none" spc="0" normalizeH="0" baseline="0" noProof="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zh-CN" kern="0" dirty="0">
                <a:solidFill>
                  <a:schemeClr val="tx1"/>
                </a:solidFill>
                <a:latin typeface="黑体" pitchFamily="2" charset="-122"/>
                <a:ea typeface="黑体" pitchFamily="2" charset="-122"/>
              </a:rPr>
              <a:t> </a:t>
            </a:r>
            <a:r>
              <a:rPr kumimoji="0" lang="en-US" altLang="zh-CN" kern="0" dirty="0" smtClean="0">
                <a:solidFill>
                  <a:schemeClr val="tx1"/>
                </a:solidFill>
                <a:latin typeface="黑体" pitchFamily="2" charset="-122"/>
                <a:ea typeface="黑体" pitchFamily="2" charset="-122"/>
              </a:rPr>
              <a:t> </a:t>
            </a:r>
            <a:r>
              <a:rPr kumimoji="0" lang="zh-CN" altLang="en-US" kern="0" dirty="0">
                <a:solidFill>
                  <a:schemeClr val="tx1"/>
                </a:solidFill>
                <a:latin typeface="黑体" pitchFamily="2" charset="-122"/>
                <a:ea typeface="黑体" pitchFamily="2" charset="-122"/>
              </a:rPr>
              <a:t>每</a:t>
            </a:r>
            <a:r>
              <a:rPr kumimoji="0" lang="zh-CN" altLang="en-US" kern="0" dirty="0" smtClean="0">
                <a:solidFill>
                  <a:schemeClr val="tx1"/>
                </a:solidFill>
                <a:latin typeface="黑体" pitchFamily="2" charset="-122"/>
                <a:ea typeface="黑体" pitchFamily="2" charset="-122"/>
              </a:rPr>
              <a:t>个</a:t>
            </a:r>
            <a:r>
              <a:rPr kumimoji="0" lang="zh-CN" altLang="en-US" kern="0" dirty="0">
                <a:solidFill>
                  <a:schemeClr val="tx1"/>
                </a:solidFill>
                <a:latin typeface="黑体" pitchFamily="2" charset="-122"/>
                <a:ea typeface="黑体" pitchFamily="2" charset="-122"/>
              </a:rPr>
              <a:t>进</a:t>
            </a:r>
            <a:r>
              <a:rPr kumimoji="0" lang="zh-CN" altLang="en-US" kern="0" dirty="0" smtClean="0">
                <a:solidFill>
                  <a:schemeClr val="tx1"/>
                </a:solidFill>
                <a:latin typeface="黑体" pitchFamily="2" charset="-122"/>
                <a:ea typeface="黑体" pitchFamily="2" charset="-122"/>
              </a:rPr>
              <a:t>程都有</a:t>
            </a:r>
            <a:r>
              <a:rPr kumimoji="0" lang="zh-CN" altLang="en-US" kern="0" dirty="0" smtClean="0">
                <a:latin typeface="黑体" pitchFamily="2" charset="-122"/>
                <a:ea typeface="黑体" pitchFamily="2" charset="-122"/>
              </a:rPr>
              <a:t>一个</a:t>
            </a:r>
            <a:r>
              <a:rPr kumimoji="0" lang="zh-CN" altLang="en-US" kern="0" dirty="0">
                <a:latin typeface="黑体" pitchFamily="2" charset="-122"/>
                <a:ea typeface="黑体" pitchFamily="2" charset="-122"/>
              </a:rPr>
              <a:t>地</a:t>
            </a:r>
            <a:r>
              <a:rPr kumimoji="0" lang="zh-CN" altLang="en-US" kern="0" dirty="0" smtClean="0">
                <a:latin typeface="黑体" pitchFamily="2" charset="-122"/>
                <a:ea typeface="黑体" pitchFamily="2" charset="-122"/>
              </a:rPr>
              <a:t>址</a:t>
            </a:r>
            <a:r>
              <a:rPr kumimoji="0" lang="zh-CN" altLang="en-US" kern="0" dirty="0">
                <a:latin typeface="黑体" pitchFamily="2" charset="-122"/>
                <a:ea typeface="黑体" pitchFamily="2" charset="-122"/>
              </a:rPr>
              <a:t>空</a:t>
            </a:r>
            <a:r>
              <a:rPr kumimoji="0" lang="zh-CN" altLang="en-US" kern="0" dirty="0" smtClean="0">
                <a:latin typeface="黑体" pitchFamily="2" charset="-122"/>
                <a:ea typeface="黑体" pitchFamily="2" charset="-122"/>
              </a:rPr>
              <a:t>间</a:t>
            </a:r>
            <a:r>
              <a:rPr kumimoji="0" lang="zh-CN" altLang="en-US" kern="0" dirty="0">
                <a:solidFill>
                  <a:schemeClr val="tx1"/>
                </a:solidFill>
                <a:latin typeface="黑体" pitchFamily="2" charset="-122"/>
                <a:ea typeface="黑体" pitchFamily="2" charset="-122"/>
              </a:rPr>
              <a:t>，在该空间中有</a:t>
            </a:r>
            <a:r>
              <a:rPr kumimoji="0" lang="zh-CN" altLang="en-US" kern="0" dirty="0" smtClean="0">
                <a:solidFill>
                  <a:schemeClr val="tx1"/>
                </a:solidFill>
                <a:latin typeface="黑体" pitchFamily="2" charset="-122"/>
                <a:ea typeface="黑体" pitchFamily="2" charset="-122"/>
              </a:rPr>
              <a:t>一个</a:t>
            </a:r>
            <a:r>
              <a:rPr kumimoji="0" lang="zh-CN" altLang="en-US" u="sng" kern="0" dirty="0">
                <a:latin typeface="黑体" pitchFamily="2" charset="-122"/>
                <a:ea typeface="黑体" pitchFamily="2" charset="-122"/>
              </a:rPr>
              <a:t>只能顺序执行</a:t>
            </a:r>
            <a:r>
              <a:rPr kumimoji="0" lang="zh-CN" altLang="en-US" kern="0" dirty="0">
                <a:solidFill>
                  <a:schemeClr val="tx1"/>
                </a:solidFill>
                <a:latin typeface="黑体" pitchFamily="2" charset="-122"/>
                <a:ea typeface="黑体" pitchFamily="2" charset="-122"/>
              </a:rPr>
              <a:t>的代码</a:t>
            </a:r>
            <a:r>
              <a:rPr kumimoji="0" lang="zh-CN" altLang="en-US" kern="0" dirty="0" smtClean="0">
                <a:solidFill>
                  <a:schemeClr val="tx1"/>
                </a:solidFill>
                <a:latin typeface="黑体" pitchFamily="2" charset="-122"/>
                <a:ea typeface="黑体" pitchFamily="2" charset="-122"/>
              </a:rPr>
              <a:t>。原因如下：</a:t>
            </a:r>
            <a:endParaRPr kumimoji="0" lang="en-US" altLang="zh-CN" kern="0" dirty="0">
              <a:solidFill>
                <a:schemeClr val="tx1"/>
              </a:solidFill>
              <a:latin typeface="黑体" pitchFamily="2" charset="-122"/>
              <a:ea typeface="黑体" pitchFamily="2" charset="-122"/>
            </a:endParaRPr>
          </a:p>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zh-CN" b="0" i="0" u="none" strike="noStrike" kern="0" cap="none" spc="0" normalizeH="0" noProof="0" dirty="0">
                <a:ln>
                  <a:noFill/>
                </a:ln>
                <a:solidFill>
                  <a:schemeClr val="tx1"/>
                </a:solidFill>
                <a:effectLst/>
                <a:uLnTx/>
                <a:uFillTx/>
                <a:latin typeface="黑体" pitchFamily="2" charset="-122"/>
                <a:ea typeface="黑体" pitchFamily="2" charset="-122"/>
              </a:rPr>
              <a:t> </a:t>
            </a:r>
            <a:r>
              <a:rPr kumimoji="0" lang="en-US" altLang="zh-CN" b="0" i="0" u="none" strike="noStrike" kern="0" cap="none" spc="0" normalizeH="0" noProof="0" dirty="0" smtClean="0">
                <a:ln>
                  <a:noFill/>
                </a:ln>
                <a:solidFill>
                  <a:schemeClr val="tx1"/>
                </a:solidFill>
                <a:effectLst/>
                <a:uLnTx/>
                <a:uFillTx/>
                <a:latin typeface="黑体" pitchFamily="2" charset="-122"/>
                <a:ea typeface="黑体" pitchFamily="2" charset="-122"/>
              </a:rPr>
              <a:t> 1.</a:t>
            </a:r>
            <a:r>
              <a:rPr kumimoji="0" lang="zh-CN" altLang="en-US" b="0" i="0" u="none" strike="noStrike" kern="0" cap="none" spc="0" normalizeH="0" noProof="0" dirty="0" smtClean="0">
                <a:ln>
                  <a:noFill/>
                </a:ln>
                <a:solidFill>
                  <a:schemeClr val="tx1"/>
                </a:solidFill>
                <a:effectLst/>
                <a:uLnTx/>
                <a:uFillTx/>
                <a:latin typeface="黑体" pitchFamily="2" charset="-122"/>
                <a:ea typeface="黑体" pitchFamily="2" charset="-122"/>
              </a:rPr>
              <a:t>进程会因为</a:t>
            </a:r>
            <a:r>
              <a:rPr kumimoji="0" lang="zh-CN" altLang="en-US" kern="0" dirty="0">
                <a:latin typeface="黑体" pitchFamily="2" charset="-122"/>
                <a:ea typeface="黑体" pitchFamily="2" charset="-122"/>
              </a:rPr>
              <a:t>阻塞</a:t>
            </a:r>
            <a:r>
              <a:rPr kumimoji="0" lang="zh-CN" altLang="en-US" b="0" i="0" u="none" strike="noStrike" kern="0" cap="none" spc="0" normalizeH="0" noProof="0" dirty="0" smtClean="0">
                <a:ln>
                  <a:noFill/>
                </a:ln>
                <a:solidFill>
                  <a:schemeClr val="tx1"/>
                </a:solidFill>
                <a:effectLst/>
                <a:uLnTx/>
                <a:uFillTx/>
                <a:latin typeface="黑体" pitchFamily="2" charset="-122"/>
                <a:ea typeface="黑体" pitchFamily="2" charset="-122"/>
              </a:rPr>
              <a:t>而</a:t>
            </a:r>
            <a:r>
              <a:rPr kumimoji="0" lang="zh-CN" altLang="en-US" u="sng" kern="0" dirty="0">
                <a:solidFill>
                  <a:schemeClr val="tx1"/>
                </a:solidFill>
                <a:latin typeface="黑体" pitchFamily="2" charset="-122"/>
                <a:ea typeface="黑体" pitchFamily="2" charset="-122"/>
              </a:rPr>
              <a:t>降低了整个系统的</a:t>
            </a:r>
            <a:r>
              <a:rPr kumimoji="0" lang="zh-CN" altLang="en-US" b="1" u="sng" kern="0" dirty="0">
                <a:latin typeface="黑体" pitchFamily="2" charset="-122"/>
                <a:ea typeface="黑体" pitchFamily="2" charset="-122"/>
              </a:rPr>
              <a:t>并发度</a:t>
            </a:r>
            <a:r>
              <a:rPr kumimoji="0" lang="zh-CN" altLang="en-US" b="0" i="0" u="none" strike="noStrike" kern="0" cap="none" spc="0" normalizeH="0" noProof="0" dirty="0" smtClean="0">
                <a:ln>
                  <a:noFill/>
                </a:ln>
                <a:solidFill>
                  <a:schemeClr val="tx1"/>
                </a:solidFill>
                <a:effectLst/>
                <a:uLnTx/>
                <a:uFillTx/>
                <a:latin typeface="黑体" pitchFamily="2" charset="-122"/>
                <a:ea typeface="黑体" pitchFamily="2" charset="-122"/>
              </a:rPr>
              <a:t>。</a:t>
            </a:r>
            <a:r>
              <a:rPr kumimoji="0" lang="en-US" altLang="zh-CN" b="0" i="0" u="none" strike="noStrike" kern="0" cap="none" spc="0" normalizeH="0" noProof="0" dirty="0" smtClean="0">
                <a:ln>
                  <a:noFill/>
                </a:ln>
                <a:solidFill>
                  <a:schemeClr val="tx1"/>
                </a:solidFill>
                <a:effectLst/>
                <a:uLnTx/>
                <a:uFillTx/>
                <a:latin typeface="黑体" pitchFamily="2" charset="-122"/>
                <a:ea typeface="黑体" pitchFamily="2" charset="-122"/>
              </a:rPr>
              <a:t> </a:t>
            </a:r>
          </a:p>
          <a:p>
            <a:pPr marL="0" marR="0" lvl="0" indent="0" algn="l" defTabSz="914400" rtl="0" eaLnBrk="1" fontAlgn="base" latinLnBrk="0" hangingPunct="1">
              <a:lnSpc>
                <a:spcPct val="114000"/>
              </a:lnSpc>
              <a:spcBef>
                <a:spcPct val="0"/>
              </a:spcBef>
              <a:spcAft>
                <a:spcPct val="0"/>
              </a:spcAft>
              <a:buClrTx/>
              <a:buSzTx/>
              <a:buFontTx/>
              <a:buNone/>
              <a:tabLst/>
              <a:defRPr/>
            </a:pPr>
            <a:r>
              <a:rPr kumimoji="0" lang="zh-CN" altLang="en-US" b="0" i="0" u="none" strike="noStrike" kern="0" cap="none" spc="0" normalizeH="0" noProof="0" dirty="0" smtClean="0">
                <a:ln>
                  <a:noFill/>
                </a:ln>
                <a:solidFill>
                  <a:schemeClr val="tx1"/>
                </a:solidFill>
                <a:effectLst/>
                <a:uLnTx/>
                <a:uFillTx/>
                <a:latin typeface="黑体" pitchFamily="2" charset="-122"/>
                <a:ea typeface="黑体" pitchFamily="2" charset="-122"/>
              </a:rPr>
              <a:t>  进程的</a:t>
            </a:r>
            <a:r>
              <a:rPr kumimoji="0" lang="zh-CN" altLang="en-US" kern="0" dirty="0" smtClean="0">
                <a:solidFill>
                  <a:schemeClr val="tx1"/>
                </a:solidFill>
                <a:latin typeface="黑体" pitchFamily="2" charset="-122"/>
                <a:ea typeface="黑体" pitchFamily="2" charset="-122"/>
              </a:rPr>
              <a:t>代码</a:t>
            </a:r>
            <a:r>
              <a:rPr kumimoji="0" lang="zh-CN" altLang="en-US" u="sng" kern="0" dirty="0" smtClean="0">
                <a:solidFill>
                  <a:srgbClr val="FF66FF"/>
                </a:solidFill>
                <a:latin typeface="黑体" pitchFamily="2" charset="-122"/>
                <a:ea typeface="黑体" pitchFamily="2" charset="-122"/>
              </a:rPr>
              <a:t>只能顺序执行</a:t>
            </a:r>
            <a:r>
              <a:rPr kumimoji="0" lang="zh-CN" altLang="en-US" kern="0" dirty="0" smtClean="0">
                <a:solidFill>
                  <a:schemeClr val="tx1"/>
                </a:solidFill>
                <a:latin typeface="黑体" pitchFamily="2" charset="-122"/>
                <a:ea typeface="黑体" pitchFamily="2" charset="-122"/>
              </a:rPr>
              <a:t>，但客观上经常存在一些</a:t>
            </a:r>
            <a:r>
              <a:rPr kumimoji="0" lang="zh-CN" altLang="en-US" u="sng" kern="0" dirty="0">
                <a:solidFill>
                  <a:srgbClr val="FF66FF"/>
                </a:solidFill>
                <a:latin typeface="黑体" pitchFamily="2" charset="-122"/>
                <a:ea typeface="黑体" pitchFamily="2" charset="-122"/>
              </a:rPr>
              <a:t>可以并发执行</a:t>
            </a:r>
            <a:r>
              <a:rPr kumimoji="0" lang="zh-CN" altLang="en-US" kern="0" dirty="0">
                <a:solidFill>
                  <a:schemeClr val="tx1"/>
                </a:solidFill>
                <a:latin typeface="黑体" pitchFamily="2" charset="-122"/>
                <a:ea typeface="黑体" pitchFamily="2" charset="-122"/>
              </a:rPr>
              <a:t>的部分。</a:t>
            </a:r>
            <a:endParaRPr kumimoji="0" lang="en-US" altLang="zh-CN" kern="0" dirty="0" smtClean="0">
              <a:solidFill>
                <a:schemeClr val="tx1"/>
              </a:solidFill>
              <a:latin typeface="黑体" pitchFamily="2" charset="-122"/>
              <a:ea typeface="黑体" pitchFamily="2" charset="-122"/>
            </a:endParaRPr>
          </a:p>
          <a:p>
            <a:pPr lvl="0" eaLnBrk="1" hangingPunct="1">
              <a:lnSpc>
                <a:spcPct val="114000"/>
              </a:lnSpc>
              <a:buClrTx/>
              <a:buSzTx/>
              <a:defRPr/>
            </a:pPr>
            <a:r>
              <a:rPr kumimoji="0" lang="en-US" altLang="zh-CN" kern="0" dirty="0">
                <a:solidFill>
                  <a:schemeClr val="tx1"/>
                </a:solidFill>
                <a:latin typeface="黑体" pitchFamily="2" charset="-122"/>
                <a:ea typeface="黑体" pitchFamily="2" charset="-122"/>
              </a:rPr>
              <a:t> </a:t>
            </a:r>
            <a:r>
              <a:rPr kumimoji="0" lang="en-US" altLang="zh-CN" kern="0" dirty="0" smtClean="0">
                <a:solidFill>
                  <a:schemeClr val="tx1"/>
                </a:solidFill>
                <a:latin typeface="黑体" pitchFamily="2" charset="-122"/>
                <a:ea typeface="黑体" pitchFamily="2" charset="-122"/>
              </a:rPr>
              <a:t> </a:t>
            </a:r>
            <a:r>
              <a:rPr kumimoji="0" lang="zh-CN" altLang="en-US" kern="0" dirty="0" smtClean="0">
                <a:solidFill>
                  <a:schemeClr val="tx1"/>
                </a:solidFill>
                <a:latin typeface="黑体" pitchFamily="2" charset="-122"/>
                <a:ea typeface="黑体" pitchFamily="2" charset="-122"/>
              </a:rPr>
              <a:t>例如，进程</a:t>
            </a:r>
            <a:r>
              <a:rPr kumimoji="0" lang="en-US" altLang="zh-CN" kern="0" dirty="0">
                <a:solidFill>
                  <a:schemeClr val="tx1"/>
                </a:solidFill>
                <a:latin typeface="黑体" pitchFamily="2" charset="-122"/>
                <a:ea typeface="黑体" pitchFamily="2" charset="-122"/>
              </a:rPr>
              <a:t>A</a:t>
            </a:r>
            <a:r>
              <a:rPr kumimoji="0" lang="zh-CN" altLang="en-US" kern="0" dirty="0" smtClean="0">
                <a:solidFill>
                  <a:schemeClr val="tx1"/>
                </a:solidFill>
                <a:latin typeface="黑体" pitchFamily="2" charset="-122"/>
                <a:ea typeface="黑体" pitchFamily="2" charset="-122"/>
              </a:rPr>
              <a:t>中有</a:t>
            </a:r>
            <a:r>
              <a:rPr kumimoji="0" lang="en-US" altLang="zh-CN" kern="0" dirty="0" smtClean="0">
                <a:solidFill>
                  <a:schemeClr val="tx1"/>
                </a:solidFill>
                <a:latin typeface="黑体" pitchFamily="2" charset="-122"/>
                <a:ea typeface="黑体" pitchFamily="2" charset="-122"/>
              </a:rPr>
              <a:t>3</a:t>
            </a:r>
            <a:r>
              <a:rPr kumimoji="0" lang="zh-CN" altLang="en-US" kern="0" dirty="0" smtClean="0">
                <a:solidFill>
                  <a:schemeClr val="tx1"/>
                </a:solidFill>
                <a:latin typeface="黑体" pitchFamily="2" charset="-122"/>
                <a:ea typeface="黑体" pitchFamily="2" charset="-122"/>
              </a:rPr>
              <a:t>个</a:t>
            </a:r>
            <a:r>
              <a:rPr kumimoji="0" lang="zh-CN" altLang="en-US" kern="0" dirty="0" smtClean="0">
                <a:latin typeface="黑体" pitchFamily="2" charset="-122"/>
                <a:ea typeface="黑体" pitchFamily="2" charset="-122"/>
              </a:rPr>
              <a:t>独立的计算</a:t>
            </a:r>
            <a:r>
              <a:rPr kumimoji="0" lang="en-US" altLang="zh-CN" kern="0" baseline="30000" dirty="0" smtClean="0">
                <a:latin typeface="黑体" pitchFamily="2" charset="-122"/>
                <a:ea typeface="黑体" pitchFamily="2" charset="-122"/>
              </a:rPr>
              <a:t>1</a:t>
            </a:r>
            <a:r>
              <a:rPr kumimoji="0" lang="zh-CN" altLang="en-US" kern="0" dirty="0" smtClean="0">
                <a:solidFill>
                  <a:schemeClr val="tx1"/>
                </a:solidFill>
                <a:latin typeface="黑体" pitchFamily="2" charset="-122"/>
                <a:ea typeface="黑体" pitchFamily="2" charset="-122"/>
              </a:rPr>
              <a:t>：</a:t>
            </a:r>
            <a:r>
              <a:rPr kumimoji="0" lang="en-US" altLang="zh-CN" kern="0" dirty="0" smtClean="0">
                <a:solidFill>
                  <a:schemeClr val="tx1"/>
                </a:solidFill>
                <a:latin typeface="黑体" pitchFamily="2" charset="-122"/>
                <a:ea typeface="黑体" pitchFamily="2" charset="-122"/>
              </a:rPr>
              <a:t>Pa</a:t>
            </a:r>
            <a:r>
              <a:rPr kumimoji="0" lang="zh-CN" altLang="en-US" kern="0" dirty="0" smtClean="0">
                <a:solidFill>
                  <a:schemeClr val="tx1"/>
                </a:solidFill>
                <a:latin typeface="黑体" pitchFamily="2" charset="-122"/>
                <a:ea typeface="黑体" pitchFamily="2" charset="-122"/>
              </a:rPr>
              <a:t>、</a:t>
            </a:r>
            <a:r>
              <a:rPr kumimoji="0" lang="en-US" altLang="zh-CN" kern="0" dirty="0" err="1" smtClean="0">
                <a:solidFill>
                  <a:schemeClr val="tx1"/>
                </a:solidFill>
                <a:latin typeface="黑体" pitchFamily="2" charset="-122"/>
                <a:ea typeface="黑体" pitchFamily="2" charset="-122"/>
              </a:rPr>
              <a:t>Pb</a:t>
            </a:r>
            <a:r>
              <a:rPr kumimoji="0" lang="zh-CN" altLang="en-US" kern="0" dirty="0" smtClean="0">
                <a:solidFill>
                  <a:schemeClr val="tx1"/>
                </a:solidFill>
                <a:latin typeface="黑体" pitchFamily="2" charset="-122"/>
                <a:ea typeface="黑体" pitchFamily="2" charset="-122"/>
              </a:rPr>
              <a:t>、</a:t>
            </a:r>
            <a:r>
              <a:rPr kumimoji="0" lang="en-US" altLang="zh-CN" kern="0" dirty="0" smtClean="0">
                <a:solidFill>
                  <a:schemeClr val="tx1"/>
                </a:solidFill>
                <a:latin typeface="黑体" pitchFamily="2" charset="-122"/>
                <a:ea typeface="黑体" pitchFamily="2" charset="-122"/>
              </a:rPr>
              <a:t>Pc</a:t>
            </a:r>
            <a:r>
              <a:rPr kumimoji="0" lang="zh-CN" altLang="en-US" kern="0" dirty="0" smtClean="0">
                <a:solidFill>
                  <a:schemeClr val="tx1"/>
                </a:solidFill>
                <a:latin typeface="黑体" pitchFamily="2" charset="-122"/>
                <a:ea typeface="黑体" pitchFamily="2" charset="-122"/>
              </a:rPr>
              <a:t>，</a:t>
            </a:r>
            <a:r>
              <a:rPr kumimoji="0" lang="en-US" altLang="zh-CN" u="sng" kern="0" dirty="0" err="1" smtClean="0">
                <a:solidFill>
                  <a:schemeClr val="tx1"/>
                </a:solidFill>
                <a:latin typeface="黑体" pitchFamily="2" charset="-122"/>
                <a:ea typeface="黑体" pitchFamily="2" charset="-122"/>
              </a:rPr>
              <a:t>Pb</a:t>
            </a:r>
            <a:r>
              <a:rPr kumimoji="0" lang="zh-CN" altLang="en-US" u="sng" kern="0" dirty="0">
                <a:solidFill>
                  <a:schemeClr val="tx1"/>
                </a:solidFill>
                <a:latin typeface="黑体" pitchFamily="2" charset="-122"/>
                <a:ea typeface="黑体" pitchFamily="2" charset="-122"/>
              </a:rPr>
              <a:t>的运行不需要</a:t>
            </a:r>
            <a:r>
              <a:rPr kumimoji="0" lang="en-US" altLang="zh-CN" u="sng" kern="0" dirty="0">
                <a:solidFill>
                  <a:schemeClr val="tx1"/>
                </a:solidFill>
                <a:latin typeface="黑体" pitchFamily="2" charset="-122"/>
                <a:ea typeface="黑体" pitchFamily="2" charset="-122"/>
              </a:rPr>
              <a:t>Pa</a:t>
            </a:r>
            <a:r>
              <a:rPr kumimoji="0" lang="zh-CN" altLang="en-US" u="sng" kern="0" dirty="0">
                <a:solidFill>
                  <a:schemeClr val="tx1"/>
                </a:solidFill>
                <a:latin typeface="黑体" pitchFamily="2" charset="-122"/>
                <a:ea typeface="黑体" pitchFamily="2" charset="-122"/>
              </a:rPr>
              <a:t>的结果，同理，</a:t>
            </a:r>
            <a:r>
              <a:rPr kumimoji="0" lang="en-US" altLang="zh-CN" u="sng" kern="0" dirty="0">
                <a:solidFill>
                  <a:schemeClr val="tx1"/>
                </a:solidFill>
                <a:latin typeface="黑体" pitchFamily="2" charset="-122"/>
                <a:ea typeface="黑体" pitchFamily="2" charset="-122"/>
              </a:rPr>
              <a:t>Pc</a:t>
            </a:r>
            <a:r>
              <a:rPr kumimoji="0" lang="zh-CN" altLang="en-US" u="sng" kern="0" dirty="0">
                <a:solidFill>
                  <a:schemeClr val="tx1"/>
                </a:solidFill>
                <a:latin typeface="黑体" pitchFamily="2" charset="-122"/>
                <a:ea typeface="黑体" pitchFamily="2" charset="-122"/>
              </a:rPr>
              <a:t>的运行也用不到</a:t>
            </a:r>
            <a:r>
              <a:rPr kumimoji="0" lang="en-US" altLang="zh-CN" u="sng" kern="0" dirty="0">
                <a:solidFill>
                  <a:schemeClr val="tx1"/>
                </a:solidFill>
                <a:latin typeface="黑体" pitchFamily="2" charset="-122"/>
                <a:ea typeface="黑体" pitchFamily="2" charset="-122"/>
              </a:rPr>
              <a:t>Pa</a:t>
            </a:r>
            <a:r>
              <a:rPr kumimoji="0" lang="zh-CN" altLang="en-US" u="sng" kern="0" dirty="0">
                <a:solidFill>
                  <a:schemeClr val="tx1"/>
                </a:solidFill>
                <a:latin typeface="黑体" pitchFamily="2" charset="-122"/>
                <a:ea typeface="黑体" pitchFamily="2" charset="-122"/>
              </a:rPr>
              <a:t>、</a:t>
            </a:r>
            <a:r>
              <a:rPr kumimoji="0" lang="en-US" altLang="zh-CN" u="sng" kern="0" dirty="0" err="1" smtClean="0">
                <a:solidFill>
                  <a:schemeClr val="tx1"/>
                </a:solidFill>
                <a:latin typeface="黑体" pitchFamily="2" charset="-122"/>
                <a:ea typeface="黑体" pitchFamily="2" charset="-122"/>
              </a:rPr>
              <a:t>Pb</a:t>
            </a:r>
            <a:r>
              <a:rPr kumimoji="0" lang="zh-CN" altLang="en-US" kern="0" dirty="0" smtClean="0">
                <a:solidFill>
                  <a:schemeClr val="tx1"/>
                </a:solidFill>
                <a:latin typeface="黑体" pitchFamily="2" charset="-122"/>
                <a:ea typeface="黑体" pitchFamily="2" charset="-122"/>
              </a:rPr>
              <a:t>。但是它们的</a:t>
            </a:r>
            <a:r>
              <a:rPr kumimoji="0" lang="zh-CN" altLang="en-US" u="sng" kern="0" dirty="0" smtClean="0">
                <a:solidFill>
                  <a:schemeClr val="tx1"/>
                </a:solidFill>
                <a:latin typeface="黑体" pitchFamily="2" charset="-122"/>
                <a:ea typeface="黑体" pitchFamily="2" charset="-122"/>
              </a:rPr>
              <a:t>代码顺序</a:t>
            </a:r>
            <a:r>
              <a:rPr kumimoji="0" lang="en-US" altLang="zh-CN" u="sng" kern="0" dirty="0" smtClean="0">
                <a:solidFill>
                  <a:schemeClr val="tx1"/>
                </a:solidFill>
                <a:latin typeface="黑体" pitchFamily="2" charset="-122"/>
                <a:ea typeface="黑体" pitchFamily="2" charset="-122"/>
              </a:rPr>
              <a:t>(</a:t>
            </a:r>
            <a:r>
              <a:rPr kumimoji="0" lang="zh-CN" altLang="en-US" u="sng" kern="0" dirty="0" smtClean="0">
                <a:latin typeface="黑体" pitchFamily="2" charset="-122"/>
                <a:ea typeface="黑体" pitchFamily="2" charset="-122"/>
              </a:rPr>
              <a:t>执行顺序</a:t>
            </a:r>
            <a:r>
              <a:rPr kumimoji="0" lang="en-US" altLang="zh-CN" u="sng" kern="0" dirty="0" smtClean="0">
                <a:latin typeface="黑体" pitchFamily="2" charset="-122"/>
                <a:ea typeface="黑体" pitchFamily="2" charset="-122"/>
              </a:rPr>
              <a:t>)</a:t>
            </a:r>
            <a:r>
              <a:rPr kumimoji="0" lang="en-US" altLang="zh-CN" kern="0" baseline="30000" dirty="0" smtClean="0">
                <a:latin typeface="黑体" pitchFamily="2" charset="-122"/>
                <a:ea typeface="黑体" pitchFamily="2" charset="-122"/>
              </a:rPr>
              <a:t>2</a:t>
            </a:r>
            <a:r>
              <a:rPr kumimoji="0" lang="zh-CN" altLang="en-US" kern="0" dirty="0" smtClean="0">
                <a:solidFill>
                  <a:schemeClr val="tx1"/>
                </a:solidFill>
                <a:latin typeface="黑体" pitchFamily="2" charset="-122"/>
                <a:ea typeface="黑体" pitchFamily="2" charset="-122"/>
              </a:rPr>
              <a:t>是：</a:t>
            </a:r>
            <a:r>
              <a:rPr kumimoji="0" lang="en-US" altLang="zh-CN" kern="0" dirty="0" smtClean="0">
                <a:solidFill>
                  <a:schemeClr val="tx1"/>
                </a:solidFill>
                <a:latin typeface="黑体" pitchFamily="2" charset="-122"/>
                <a:ea typeface="黑体" pitchFamily="2" charset="-122"/>
              </a:rPr>
              <a:t>Pa-&gt;</a:t>
            </a:r>
            <a:r>
              <a:rPr kumimoji="0" lang="en-US" altLang="zh-CN" kern="0" dirty="0" err="1" smtClean="0">
                <a:solidFill>
                  <a:schemeClr val="tx1"/>
                </a:solidFill>
                <a:latin typeface="黑体" pitchFamily="2" charset="-122"/>
                <a:ea typeface="黑体" pitchFamily="2" charset="-122"/>
              </a:rPr>
              <a:t>Pb</a:t>
            </a:r>
            <a:r>
              <a:rPr kumimoji="0" lang="en-US" altLang="zh-CN" kern="0" dirty="0" smtClean="0">
                <a:solidFill>
                  <a:schemeClr val="tx1"/>
                </a:solidFill>
                <a:latin typeface="黑体" pitchFamily="2" charset="-122"/>
                <a:ea typeface="黑体" pitchFamily="2" charset="-122"/>
              </a:rPr>
              <a:t>-&gt;Pc</a:t>
            </a:r>
            <a:r>
              <a:rPr kumimoji="0" lang="zh-CN" altLang="en-US" kern="0" dirty="0" smtClean="0">
                <a:solidFill>
                  <a:schemeClr val="tx1"/>
                </a:solidFill>
                <a:latin typeface="黑体" pitchFamily="2" charset="-122"/>
                <a:ea typeface="黑体" pitchFamily="2" charset="-122"/>
              </a:rPr>
              <a:t>。</a:t>
            </a:r>
            <a:endParaRPr kumimoji="0" lang="en-US" altLang="zh-CN" kern="0" dirty="0" smtClean="0">
              <a:solidFill>
                <a:schemeClr val="tx1"/>
              </a:solidFill>
              <a:latin typeface="黑体" pitchFamily="2" charset="-122"/>
              <a:ea typeface="黑体" pitchFamily="2" charset="-122"/>
            </a:endParaRPr>
          </a:p>
          <a:p>
            <a:pPr lvl="0" eaLnBrk="1" hangingPunct="1">
              <a:lnSpc>
                <a:spcPct val="114000"/>
              </a:lnSpc>
              <a:buClrTx/>
              <a:buSzTx/>
              <a:defRPr/>
            </a:pPr>
            <a:r>
              <a:rPr kumimoji="0" lang="en-US" altLang="zh-CN" kern="0" dirty="0">
                <a:solidFill>
                  <a:schemeClr val="tx1"/>
                </a:solidFill>
                <a:latin typeface="黑体" pitchFamily="2" charset="-122"/>
                <a:ea typeface="黑体" pitchFamily="2" charset="-122"/>
              </a:rPr>
              <a:t> </a:t>
            </a:r>
            <a:r>
              <a:rPr kumimoji="0" lang="en-US" altLang="zh-CN" kern="0" dirty="0" smtClean="0">
                <a:solidFill>
                  <a:schemeClr val="tx1"/>
                </a:solidFill>
                <a:latin typeface="黑体" pitchFamily="2" charset="-122"/>
                <a:ea typeface="黑体" pitchFamily="2" charset="-122"/>
              </a:rPr>
              <a:t> </a:t>
            </a:r>
            <a:r>
              <a:rPr kumimoji="0" lang="zh-CN" altLang="en-US" sz="2200" kern="0" dirty="0" smtClean="0">
                <a:solidFill>
                  <a:schemeClr val="tx1"/>
                </a:solidFill>
                <a:latin typeface="黑体" pitchFamily="2" charset="-122"/>
                <a:ea typeface="黑体" pitchFamily="2" charset="-122"/>
              </a:rPr>
              <a:t>问题：</a:t>
            </a:r>
            <a:r>
              <a:rPr kumimoji="0" lang="zh-CN" altLang="en-US" sz="2200" kern="0" dirty="0">
                <a:solidFill>
                  <a:schemeClr val="tx1"/>
                </a:solidFill>
                <a:latin typeface="黑体" pitchFamily="2" charset="-122"/>
                <a:ea typeface="黑体" pitchFamily="2" charset="-122"/>
              </a:rPr>
              <a:t>如</a:t>
            </a:r>
            <a:r>
              <a:rPr kumimoji="0" lang="zh-CN" altLang="en-US" sz="2200" kern="0" dirty="0" smtClean="0">
                <a:solidFill>
                  <a:schemeClr val="tx1"/>
                </a:solidFill>
                <a:latin typeface="黑体" pitchFamily="2" charset="-122"/>
                <a:ea typeface="黑体" pitchFamily="2" charset="-122"/>
              </a:rPr>
              <a:t>果</a:t>
            </a:r>
            <a:r>
              <a:rPr kumimoji="0" lang="en-US" altLang="zh-CN" sz="2200" kern="0" dirty="0" smtClean="0">
                <a:solidFill>
                  <a:schemeClr val="tx1"/>
                </a:solidFill>
                <a:latin typeface="黑体" pitchFamily="2" charset="-122"/>
                <a:ea typeface="黑体" pitchFamily="2" charset="-122"/>
              </a:rPr>
              <a:t>Pa</a:t>
            </a:r>
            <a:r>
              <a:rPr kumimoji="0" lang="zh-CN" altLang="en-US" sz="2200" kern="0" dirty="0" smtClean="0">
                <a:solidFill>
                  <a:schemeClr val="tx1"/>
                </a:solidFill>
                <a:latin typeface="黑体" pitchFamily="2" charset="-122"/>
                <a:ea typeface="黑体" pitchFamily="2" charset="-122"/>
              </a:rPr>
              <a:t>被阻塞，整个进程将不能运行，即</a:t>
            </a:r>
            <a:r>
              <a:rPr kumimoji="0" lang="en-US" altLang="zh-CN" sz="2200" kern="0" dirty="0" err="1">
                <a:solidFill>
                  <a:schemeClr val="tx1"/>
                </a:solidFill>
                <a:latin typeface="黑体" pitchFamily="2" charset="-122"/>
                <a:ea typeface="黑体" pitchFamily="2" charset="-122"/>
              </a:rPr>
              <a:t>Pb</a:t>
            </a:r>
            <a:r>
              <a:rPr kumimoji="0" lang="zh-CN" altLang="en-US" sz="2200" kern="0" dirty="0">
                <a:solidFill>
                  <a:schemeClr val="tx1"/>
                </a:solidFill>
                <a:latin typeface="黑体" pitchFamily="2" charset="-122"/>
                <a:ea typeface="黑体" pitchFamily="2" charset="-122"/>
              </a:rPr>
              <a:t>、</a:t>
            </a:r>
            <a:r>
              <a:rPr kumimoji="0" lang="en-US" altLang="zh-CN" sz="2200" kern="0" dirty="0" smtClean="0">
                <a:solidFill>
                  <a:schemeClr val="tx1"/>
                </a:solidFill>
                <a:latin typeface="黑体" pitchFamily="2" charset="-122"/>
                <a:ea typeface="黑体" pitchFamily="2" charset="-122"/>
              </a:rPr>
              <a:t>Pc</a:t>
            </a:r>
            <a:r>
              <a:rPr kumimoji="0" lang="zh-CN" altLang="en-US" sz="2200" kern="0" dirty="0" smtClean="0">
                <a:solidFill>
                  <a:schemeClr val="tx1"/>
                </a:solidFill>
                <a:latin typeface="黑体" pitchFamily="2" charset="-122"/>
                <a:ea typeface="黑体" pitchFamily="2" charset="-122"/>
              </a:rPr>
              <a:t>也不能运行，这不合理</a:t>
            </a:r>
            <a:r>
              <a:rPr kumimoji="0" lang="en-US" altLang="zh-CN" sz="2200" kern="0" dirty="0" smtClean="0">
                <a:solidFill>
                  <a:schemeClr val="tx1"/>
                </a:solidFill>
                <a:latin typeface="黑体" pitchFamily="2" charset="-122"/>
                <a:ea typeface="黑体" pitchFamily="2" charset="-122"/>
              </a:rPr>
              <a:t>(</a:t>
            </a:r>
            <a:r>
              <a:rPr kumimoji="0" lang="zh-CN" altLang="en-US" sz="2200" kern="0" dirty="0" smtClean="0">
                <a:solidFill>
                  <a:schemeClr val="tx1"/>
                </a:solidFill>
                <a:latin typeface="黑体" pitchFamily="2" charset="-122"/>
                <a:ea typeface="黑体" pitchFamily="2" charset="-122"/>
              </a:rPr>
              <a:t>因为三个计算是相互独立的</a:t>
            </a:r>
            <a:r>
              <a:rPr kumimoji="0" lang="en-US" altLang="zh-CN" sz="2200" kern="0" dirty="0" smtClean="0">
                <a:solidFill>
                  <a:schemeClr val="tx1"/>
                </a:solidFill>
                <a:latin typeface="黑体" pitchFamily="2" charset="-122"/>
                <a:ea typeface="黑体" pitchFamily="2" charset="-122"/>
              </a:rPr>
              <a:t>)</a:t>
            </a:r>
            <a:r>
              <a:rPr kumimoji="0" lang="zh-CN" altLang="en-US" sz="2200" kern="0" dirty="0" smtClean="0">
                <a:solidFill>
                  <a:schemeClr val="tx1"/>
                </a:solidFill>
                <a:latin typeface="黑体" pitchFamily="2" charset="-122"/>
                <a:ea typeface="黑体" pitchFamily="2" charset="-122"/>
              </a:rPr>
              <a:t>。</a:t>
            </a:r>
            <a:endParaRPr kumimoji="0" lang="en-US" altLang="zh-CN" sz="2200" kern="0" dirty="0" smtClean="0">
              <a:solidFill>
                <a:schemeClr val="tx1"/>
              </a:solidFill>
              <a:latin typeface="黑体" pitchFamily="2" charset="-122"/>
              <a:ea typeface="黑体" pitchFamily="2" charset="-122"/>
            </a:endParaRPr>
          </a:p>
          <a:p>
            <a:pPr lvl="0" eaLnBrk="1" hangingPunct="1">
              <a:lnSpc>
                <a:spcPct val="114000"/>
              </a:lnSpc>
              <a:buClrTx/>
              <a:buSzTx/>
              <a:defRPr/>
            </a:pPr>
            <a:r>
              <a:rPr kumimoji="0" lang="en-US" altLang="zh-CN" kern="0" dirty="0">
                <a:solidFill>
                  <a:schemeClr val="tx1"/>
                </a:solidFill>
                <a:latin typeface="黑体" pitchFamily="2" charset="-122"/>
                <a:ea typeface="黑体" pitchFamily="2" charset="-122"/>
              </a:rPr>
              <a:t> </a:t>
            </a:r>
            <a:r>
              <a:rPr kumimoji="0" lang="en-US" altLang="zh-CN" kern="0" dirty="0" smtClean="0">
                <a:solidFill>
                  <a:schemeClr val="tx1"/>
                </a:solidFill>
                <a:latin typeface="黑体" pitchFamily="2" charset="-122"/>
                <a:ea typeface="黑体" pitchFamily="2" charset="-122"/>
              </a:rPr>
              <a:t> </a:t>
            </a:r>
            <a:r>
              <a:rPr kumimoji="0" lang="zh-CN" altLang="en-US" kern="0" dirty="0" smtClean="0">
                <a:solidFill>
                  <a:schemeClr val="tx1"/>
                </a:solidFill>
                <a:latin typeface="黑体" pitchFamily="2" charset="-122"/>
                <a:ea typeface="黑体" pitchFamily="2" charset="-122"/>
              </a:rPr>
              <a:t>解决办法是：将</a:t>
            </a:r>
            <a:r>
              <a:rPr kumimoji="0" lang="en-US" altLang="zh-CN" kern="0" dirty="0">
                <a:solidFill>
                  <a:schemeClr val="tx1"/>
                </a:solidFill>
                <a:latin typeface="黑体" pitchFamily="2" charset="-122"/>
                <a:ea typeface="黑体" pitchFamily="2" charset="-122"/>
              </a:rPr>
              <a:t>Pa</a:t>
            </a:r>
            <a:r>
              <a:rPr kumimoji="0" lang="zh-CN" altLang="en-US" kern="0" dirty="0">
                <a:solidFill>
                  <a:schemeClr val="tx1"/>
                </a:solidFill>
                <a:latin typeface="黑体" pitchFamily="2" charset="-122"/>
                <a:ea typeface="黑体" pitchFamily="2" charset="-122"/>
              </a:rPr>
              <a:t>、</a:t>
            </a:r>
            <a:r>
              <a:rPr kumimoji="0" lang="en-US" altLang="zh-CN" kern="0" dirty="0" err="1">
                <a:solidFill>
                  <a:schemeClr val="tx1"/>
                </a:solidFill>
                <a:latin typeface="黑体" pitchFamily="2" charset="-122"/>
                <a:ea typeface="黑体" pitchFamily="2" charset="-122"/>
              </a:rPr>
              <a:t>Pb</a:t>
            </a:r>
            <a:r>
              <a:rPr kumimoji="0" lang="zh-CN" altLang="en-US" kern="0" dirty="0">
                <a:solidFill>
                  <a:schemeClr val="tx1"/>
                </a:solidFill>
                <a:latin typeface="黑体" pitchFamily="2" charset="-122"/>
                <a:ea typeface="黑体" pitchFamily="2" charset="-122"/>
              </a:rPr>
              <a:t>、</a:t>
            </a:r>
            <a:r>
              <a:rPr kumimoji="0" lang="en-US" altLang="zh-CN" kern="0" dirty="0">
                <a:solidFill>
                  <a:schemeClr val="tx1"/>
                </a:solidFill>
                <a:latin typeface="黑体" pitchFamily="2" charset="-122"/>
                <a:ea typeface="黑体" pitchFamily="2" charset="-122"/>
              </a:rPr>
              <a:t>Pc</a:t>
            </a:r>
            <a:r>
              <a:rPr kumimoji="0" lang="zh-CN" altLang="en-US" u="sng" kern="0" dirty="0" smtClean="0">
                <a:solidFill>
                  <a:schemeClr val="tx1"/>
                </a:solidFill>
                <a:latin typeface="黑体" pitchFamily="2" charset="-122"/>
                <a:ea typeface="黑体" pitchFamily="2" charset="-122"/>
              </a:rPr>
              <a:t>改写为并发运行</a:t>
            </a:r>
            <a:r>
              <a:rPr kumimoji="0" lang="en-US" altLang="zh-CN" kern="0" dirty="0" smtClean="0">
                <a:solidFill>
                  <a:schemeClr val="tx1"/>
                </a:solidFill>
                <a:latin typeface="黑体" pitchFamily="2" charset="-122"/>
                <a:ea typeface="黑体" pitchFamily="2" charset="-122"/>
              </a:rPr>
              <a:t>(</a:t>
            </a:r>
            <a:r>
              <a:rPr kumimoji="0" lang="zh-CN" altLang="en-US" kern="0" dirty="0" smtClean="0">
                <a:solidFill>
                  <a:schemeClr val="tx1"/>
                </a:solidFill>
                <a:latin typeface="黑体" pitchFamily="2" charset="-122"/>
                <a:ea typeface="黑体" pitchFamily="2" charset="-122"/>
              </a:rPr>
              <a:t>而不是进程中的顺序运行</a:t>
            </a:r>
            <a:r>
              <a:rPr kumimoji="0" lang="en-US" altLang="zh-CN" kern="0" dirty="0" smtClean="0">
                <a:solidFill>
                  <a:schemeClr val="tx1"/>
                </a:solidFill>
                <a:latin typeface="黑体" pitchFamily="2" charset="-122"/>
                <a:ea typeface="黑体" pitchFamily="2" charset="-122"/>
              </a:rPr>
              <a:t>)</a:t>
            </a:r>
            <a:r>
              <a:rPr kumimoji="0" lang="zh-CN" altLang="en-US" kern="0" dirty="0" smtClean="0">
                <a:solidFill>
                  <a:schemeClr val="tx1"/>
                </a:solidFill>
                <a:latin typeface="黑体" pitchFamily="2" charset="-122"/>
                <a:ea typeface="黑体" pitchFamily="2" charset="-122"/>
              </a:rPr>
              <a:t>，</a:t>
            </a:r>
            <a:r>
              <a:rPr kumimoji="0" lang="zh-CN" altLang="en-US" kern="0" dirty="0">
                <a:solidFill>
                  <a:schemeClr val="tx1"/>
                </a:solidFill>
                <a:latin typeface="黑体" pitchFamily="2" charset="-122"/>
                <a:ea typeface="黑体" pitchFamily="2" charset="-122"/>
              </a:rPr>
              <a:t>为</a:t>
            </a:r>
            <a:r>
              <a:rPr kumimoji="0" lang="zh-CN" altLang="en-US" kern="0" dirty="0" smtClean="0">
                <a:solidFill>
                  <a:schemeClr val="tx1"/>
                </a:solidFill>
                <a:latin typeface="黑体" pitchFamily="2" charset="-122"/>
                <a:ea typeface="黑体" pitchFamily="2" charset="-122"/>
              </a:rPr>
              <a:t>此需要引入了</a:t>
            </a:r>
            <a:r>
              <a:rPr kumimoji="0" lang="zh-CN" altLang="en-US" u="sng" kern="0" dirty="0" smtClean="0">
                <a:solidFill>
                  <a:srgbClr val="FF0000"/>
                </a:solidFill>
                <a:latin typeface="黑体" pitchFamily="2" charset="-122"/>
                <a:ea typeface="黑体" pitchFamily="2" charset="-122"/>
              </a:rPr>
              <a:t>线程</a:t>
            </a:r>
            <a:r>
              <a:rPr kumimoji="0" lang="zh-CN" altLang="en-US" kern="0" dirty="0">
                <a:solidFill>
                  <a:schemeClr val="tx1"/>
                </a:solidFill>
                <a:latin typeface="黑体" pitchFamily="2" charset="-122"/>
                <a:ea typeface="黑体" pitchFamily="2" charset="-122"/>
              </a:rPr>
              <a:t>，</a:t>
            </a:r>
            <a:r>
              <a:rPr kumimoji="0" lang="zh-CN" altLang="en-US" kern="0" dirty="0" smtClean="0">
                <a:solidFill>
                  <a:schemeClr val="tx1"/>
                </a:solidFill>
                <a:latin typeface="黑体" pitchFamily="2" charset="-122"/>
                <a:ea typeface="黑体" pitchFamily="2" charset="-122"/>
              </a:rPr>
              <a:t>线程</a:t>
            </a:r>
            <a:r>
              <a:rPr kumimoji="0" lang="en-US" altLang="zh-CN" kern="0" dirty="0">
                <a:solidFill>
                  <a:schemeClr val="tx1"/>
                </a:solidFill>
                <a:latin typeface="黑体" pitchFamily="2" charset="-122"/>
                <a:ea typeface="黑体" pitchFamily="2" charset="-122"/>
              </a:rPr>
              <a:t>Pa</a:t>
            </a:r>
            <a:r>
              <a:rPr kumimoji="0" lang="zh-CN" altLang="en-US" kern="0" dirty="0">
                <a:solidFill>
                  <a:schemeClr val="tx1"/>
                </a:solidFill>
                <a:latin typeface="黑体" pitchFamily="2" charset="-122"/>
                <a:ea typeface="黑体" pitchFamily="2" charset="-122"/>
              </a:rPr>
              <a:t>、</a:t>
            </a:r>
            <a:r>
              <a:rPr kumimoji="0" lang="en-US" altLang="zh-CN" kern="0" dirty="0" err="1">
                <a:solidFill>
                  <a:schemeClr val="tx1"/>
                </a:solidFill>
                <a:latin typeface="黑体" pitchFamily="2" charset="-122"/>
                <a:ea typeface="黑体" pitchFamily="2" charset="-122"/>
              </a:rPr>
              <a:t>Pb</a:t>
            </a:r>
            <a:r>
              <a:rPr kumimoji="0" lang="zh-CN" altLang="en-US" kern="0" dirty="0">
                <a:solidFill>
                  <a:schemeClr val="tx1"/>
                </a:solidFill>
                <a:latin typeface="黑体" pitchFamily="2" charset="-122"/>
                <a:ea typeface="黑体" pitchFamily="2" charset="-122"/>
              </a:rPr>
              <a:t>、</a:t>
            </a:r>
            <a:r>
              <a:rPr kumimoji="0" lang="en-US" altLang="zh-CN" kern="0" dirty="0">
                <a:solidFill>
                  <a:schemeClr val="tx1"/>
                </a:solidFill>
                <a:latin typeface="黑体" pitchFamily="2" charset="-122"/>
                <a:ea typeface="黑体" pitchFamily="2" charset="-122"/>
              </a:rPr>
              <a:t>Pc</a:t>
            </a:r>
            <a:r>
              <a:rPr kumimoji="0" lang="zh-CN" altLang="en-US" u="sng" kern="0" dirty="0" smtClean="0">
                <a:solidFill>
                  <a:schemeClr val="tx1"/>
                </a:solidFill>
                <a:latin typeface="黑体" pitchFamily="2" charset="-122"/>
                <a:ea typeface="黑体" pitchFamily="2" charset="-122"/>
              </a:rPr>
              <a:t>共享了进程</a:t>
            </a:r>
            <a:r>
              <a:rPr kumimoji="0" lang="en-US" altLang="zh-CN" u="sng" kern="0" dirty="0" smtClean="0">
                <a:solidFill>
                  <a:schemeClr val="tx1"/>
                </a:solidFill>
                <a:latin typeface="黑体" pitchFamily="2" charset="-122"/>
                <a:ea typeface="黑体" pitchFamily="2" charset="-122"/>
              </a:rPr>
              <a:t>A</a:t>
            </a:r>
            <a:r>
              <a:rPr kumimoji="0" lang="zh-CN" altLang="en-US" u="sng" kern="0" dirty="0" smtClean="0">
                <a:solidFill>
                  <a:schemeClr val="tx1"/>
                </a:solidFill>
                <a:latin typeface="黑体" pitchFamily="2" charset="-122"/>
                <a:ea typeface="黑体" pitchFamily="2" charset="-122"/>
              </a:rPr>
              <a:t>的地址空间</a:t>
            </a:r>
            <a:r>
              <a:rPr kumimoji="0" lang="zh-CN" altLang="en-US" kern="0" dirty="0" smtClean="0">
                <a:solidFill>
                  <a:schemeClr val="tx1"/>
                </a:solidFill>
                <a:latin typeface="黑体" pitchFamily="2" charset="-122"/>
                <a:ea typeface="黑体" pitchFamily="2" charset="-122"/>
              </a:rPr>
              <a:t>。</a:t>
            </a:r>
            <a:endParaRPr kumimoji="0" lang="en-US" altLang="zh-CN" kern="0" dirty="0" smtClean="0">
              <a:solidFill>
                <a:schemeClr val="tx1"/>
              </a:solidFill>
              <a:latin typeface="黑体" pitchFamily="2" charset="-122"/>
              <a:ea typeface="黑体" pitchFamily="2" charset="-122"/>
            </a:endParaRPr>
          </a:p>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zh-CN" b="0" i="0" u="none" strike="noStrike" kern="0" cap="none" spc="0" normalizeH="0" baseline="0" noProof="0" dirty="0">
                <a:ln>
                  <a:noFill/>
                </a:ln>
                <a:solidFill>
                  <a:schemeClr val="tx1"/>
                </a:solidFill>
                <a:effectLst/>
                <a:uLnTx/>
                <a:uFillTx/>
                <a:latin typeface="黑体" pitchFamily="2" charset="-122"/>
                <a:ea typeface="黑体" pitchFamily="2" charset="-122"/>
              </a:rPr>
              <a:t> </a:t>
            </a:r>
            <a:endParaRPr kumimoji="0" lang="en-US" altLang="zh-CN" kern="0" dirty="0">
              <a:solidFill>
                <a:schemeClr val="tx1"/>
              </a:solidFill>
              <a:latin typeface="黑体" pitchFamily="2" charset="-122"/>
              <a:ea typeface="黑体" pitchFamily="2" charset="-122"/>
            </a:endParaRPr>
          </a:p>
          <a:p>
            <a:pPr marL="0" marR="0" lvl="0" indent="0" algn="l" defTabSz="914400" rtl="0" eaLnBrk="1" fontAlgn="base" latinLnBrk="0" hangingPunct="1">
              <a:lnSpc>
                <a:spcPct val="114000"/>
              </a:lnSpc>
              <a:spcBef>
                <a:spcPct val="0"/>
              </a:spcBef>
              <a:spcAft>
                <a:spcPct val="0"/>
              </a:spcAft>
              <a:buClrTx/>
              <a:buSzTx/>
              <a:buFontTx/>
              <a:buNone/>
              <a:tabLst/>
              <a:defRPr/>
            </a:pPr>
            <a:endParaRPr kumimoji="0" lang="zh-CN" altLang="en-US" b="0" i="0" u="none" strike="noStrike" kern="0" cap="none" spc="0" normalizeH="0" baseline="0" noProof="0" dirty="0" smtClean="0">
              <a:ln>
                <a:noFill/>
              </a:ln>
              <a:solidFill>
                <a:schemeClr val="tx1"/>
              </a:solidFill>
              <a:effectLst/>
              <a:uLnTx/>
              <a:uFillTx/>
              <a:latin typeface="黑体" pitchFamily="2" charset="-122"/>
              <a:ea typeface="黑体" pitchFamily="2" charset="-122"/>
            </a:endParaRPr>
          </a:p>
        </p:txBody>
      </p:sp>
      <p:sp>
        <p:nvSpPr>
          <p:cNvPr id="3" name="圆角矩形 2"/>
          <p:cNvSpPr/>
          <p:nvPr/>
        </p:nvSpPr>
        <p:spPr bwMode="auto">
          <a:xfrm>
            <a:off x="5508104" y="5301208"/>
            <a:ext cx="1296144" cy="360040"/>
          </a:xfrm>
          <a:prstGeom prst="round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834556635"/>
      </p:ext>
    </p:extLst>
  </p:cSld>
  <p:clrMapOvr>
    <a:masterClrMapping/>
  </p:clrMapOvr>
  <p:transition>
    <p:pull dir="rd"/>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2863" y="116632"/>
            <a:ext cx="8540750" cy="536104"/>
          </a:xfrm>
        </p:spPr>
        <p:txBody>
          <a:bodyPr/>
          <a:lstStyle/>
          <a:p>
            <a:r>
              <a:rPr lang="zh-CN" altLang="en-US" sz="2800" b="0" dirty="0">
                <a:solidFill>
                  <a:schemeClr val="tx1"/>
                </a:solidFill>
                <a:latin typeface="黑体" pitchFamily="2" charset="-122"/>
                <a:ea typeface="黑体" pitchFamily="2" charset="-122"/>
              </a:rPr>
              <a:t>为什么要引入线程？</a:t>
            </a:r>
            <a:endParaRPr lang="zh-CN" altLang="en-US" dirty="0"/>
          </a:p>
        </p:txBody>
      </p:sp>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7" name="Rectangle 2"/>
          <p:cNvSpPr txBox="1">
            <a:spLocks noChangeArrowheads="1"/>
          </p:cNvSpPr>
          <p:nvPr/>
        </p:nvSpPr>
        <p:spPr bwMode="auto">
          <a:xfrm>
            <a:off x="539551" y="692696"/>
            <a:ext cx="8207375" cy="590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lvl="0" eaLnBrk="1" hangingPunct="1">
              <a:lnSpc>
                <a:spcPct val="114000"/>
              </a:lnSpc>
              <a:buClrTx/>
              <a:buSzTx/>
              <a:defRPr/>
            </a:pPr>
            <a:r>
              <a:rPr kumimoji="0" lang="en-US" altLang="zh-CN" kern="0" dirty="0">
                <a:solidFill>
                  <a:schemeClr val="tx1"/>
                </a:solidFill>
                <a:latin typeface="黑体" pitchFamily="2" charset="-122"/>
                <a:ea typeface="黑体" pitchFamily="2" charset="-122"/>
              </a:rPr>
              <a:t>2</a:t>
            </a:r>
            <a:r>
              <a:rPr kumimoji="0" lang="en-US" altLang="zh-CN" b="0" i="0" u="none" strike="noStrike" kern="0" cap="none" spc="0" normalizeH="0" noProof="0" dirty="0" smtClean="0">
                <a:ln>
                  <a:noFill/>
                </a:ln>
                <a:solidFill>
                  <a:schemeClr val="tx1"/>
                </a:solidFill>
                <a:effectLst/>
                <a:uLnTx/>
                <a:uFillTx/>
                <a:latin typeface="黑体" pitchFamily="2" charset="-122"/>
                <a:ea typeface="黑体" pitchFamily="2" charset="-122"/>
              </a:rPr>
              <a:t>. </a:t>
            </a:r>
            <a:r>
              <a:rPr kumimoji="0" lang="zh-CN" altLang="en-US" b="0" i="0" u="none" strike="noStrike" kern="0" cap="none" spc="0" normalizeH="0" noProof="0" dirty="0" smtClean="0">
                <a:ln>
                  <a:noFill/>
                </a:ln>
                <a:solidFill>
                  <a:schemeClr val="tx1"/>
                </a:solidFill>
                <a:effectLst/>
                <a:uLnTx/>
                <a:uFillTx/>
                <a:latin typeface="黑体" pitchFamily="2" charset="-122"/>
                <a:ea typeface="黑体" pitchFamily="2" charset="-122"/>
              </a:rPr>
              <a:t>线程比进程</a:t>
            </a:r>
            <a:r>
              <a:rPr kumimoji="0" lang="zh-CN" altLang="en-US" kern="0" dirty="0">
                <a:latin typeface="黑体" pitchFamily="2" charset="-122"/>
                <a:ea typeface="黑体" pitchFamily="2" charset="-122"/>
              </a:rPr>
              <a:t>更轻量</a:t>
            </a:r>
            <a:r>
              <a:rPr kumimoji="0" lang="zh-CN" altLang="en-US" kern="0" dirty="0">
                <a:latin typeface="黑体" pitchFamily="2" charset="-122"/>
                <a:ea typeface="黑体" pitchFamily="2" charset="-122"/>
              </a:rPr>
              <a:t>级</a:t>
            </a:r>
            <a:r>
              <a:rPr kumimoji="0" lang="zh-CN" altLang="en-US" kern="0" dirty="0" smtClean="0">
                <a:latin typeface="黑体" pitchFamily="2" charset="-122"/>
                <a:ea typeface="黑体" pitchFamily="2" charset="-122"/>
              </a:rPr>
              <a:t>，</a:t>
            </a:r>
            <a:r>
              <a:rPr kumimoji="0" lang="zh-CN" altLang="en-US" u="sng" kern="0" dirty="0">
                <a:latin typeface="黑体" pitchFamily="2" charset="-122"/>
                <a:ea typeface="黑体" pitchFamily="2" charset="-122"/>
              </a:rPr>
              <a:t>时</a:t>
            </a:r>
            <a:r>
              <a:rPr kumimoji="0" lang="zh-CN" altLang="en-US" u="sng" kern="0" dirty="0">
                <a:latin typeface="黑体" pitchFamily="2" charset="-122"/>
                <a:ea typeface="黑体" pitchFamily="2" charset="-122"/>
              </a:rPr>
              <a:t>空开</a:t>
            </a:r>
            <a:r>
              <a:rPr kumimoji="0" lang="zh-CN" altLang="en-US" u="sng" kern="0" dirty="0">
                <a:latin typeface="黑体" pitchFamily="2" charset="-122"/>
                <a:ea typeface="黑体" pitchFamily="2" charset="-122"/>
              </a:rPr>
              <a:t>销更小</a:t>
            </a:r>
            <a:r>
              <a:rPr kumimoji="0" lang="zh-CN" altLang="en-US" b="0" i="0" u="none" strike="noStrike" kern="0" cap="none" spc="0" normalizeH="0" noProof="0" dirty="0" smtClean="0">
                <a:ln>
                  <a:noFill/>
                </a:ln>
                <a:solidFill>
                  <a:schemeClr val="tx1"/>
                </a:solidFill>
                <a:effectLst/>
                <a:uLnTx/>
                <a:uFillTx/>
                <a:latin typeface="黑体" pitchFamily="2" charset="-122"/>
                <a:ea typeface="黑体" pitchFamily="2" charset="-122"/>
              </a:rPr>
              <a:t>。</a:t>
            </a:r>
            <a:r>
              <a:rPr kumimoji="0" lang="en-US" altLang="zh-CN" b="0" i="0" u="none" strike="noStrike" kern="0" cap="none" spc="0" normalizeH="0" noProof="0" dirty="0" smtClean="0">
                <a:ln>
                  <a:noFill/>
                </a:ln>
                <a:solidFill>
                  <a:schemeClr val="tx1"/>
                </a:solidFill>
                <a:effectLst/>
                <a:uLnTx/>
                <a:uFillTx/>
                <a:latin typeface="黑体" pitchFamily="2" charset="-122"/>
                <a:ea typeface="黑体" pitchFamily="2" charset="-122"/>
              </a:rPr>
              <a:t> </a:t>
            </a:r>
          </a:p>
          <a:p>
            <a:pPr marL="0" marR="0" lvl="0" indent="0" algn="l" defTabSz="914400" rtl="0" eaLnBrk="1" fontAlgn="base" latinLnBrk="0" hangingPunct="1">
              <a:lnSpc>
                <a:spcPct val="114000"/>
              </a:lnSpc>
              <a:spcBef>
                <a:spcPct val="0"/>
              </a:spcBef>
              <a:spcAft>
                <a:spcPct val="0"/>
              </a:spcAft>
              <a:buClrTx/>
              <a:buSzTx/>
              <a:buFontTx/>
              <a:buNone/>
              <a:tabLst/>
              <a:defRPr/>
            </a:pPr>
            <a:r>
              <a:rPr kumimoji="0" lang="zh-CN" altLang="en-US" b="0" i="0" u="none" strike="noStrike" kern="0" cap="none" spc="0" normalizeH="0" noProof="0" dirty="0" smtClean="0">
                <a:ln>
                  <a:noFill/>
                </a:ln>
                <a:solidFill>
                  <a:schemeClr val="tx1"/>
                </a:solidFill>
                <a:effectLst/>
                <a:uLnTx/>
                <a:uFillTx/>
                <a:latin typeface="黑体" pitchFamily="2" charset="-122"/>
                <a:ea typeface="黑体" pitchFamily="2" charset="-122"/>
              </a:rPr>
              <a:t>  线程只是进程空间的一部分，因此：</a:t>
            </a:r>
            <a:endParaRPr kumimoji="0" lang="en-US" altLang="zh-CN" b="0" i="0" u="none" strike="noStrike" kern="0" cap="none" spc="0" normalizeH="0" noProof="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zh-CN" kern="0" dirty="0">
                <a:solidFill>
                  <a:schemeClr val="tx1"/>
                </a:solidFill>
                <a:latin typeface="黑体" pitchFamily="2" charset="-122"/>
                <a:ea typeface="黑体" pitchFamily="2" charset="-122"/>
              </a:rPr>
              <a:t> </a:t>
            </a:r>
            <a:r>
              <a:rPr kumimoji="0" lang="en-US" altLang="zh-CN" kern="0" dirty="0" smtClean="0">
                <a:solidFill>
                  <a:schemeClr val="tx1"/>
                </a:solidFill>
                <a:latin typeface="黑体" pitchFamily="2" charset="-122"/>
                <a:ea typeface="黑体" pitchFamily="2" charset="-122"/>
              </a:rPr>
              <a:t> </a:t>
            </a:r>
            <a:r>
              <a:rPr kumimoji="0" lang="zh-CN" altLang="en-US" u="sng" kern="0" dirty="0" smtClean="0">
                <a:solidFill>
                  <a:schemeClr val="tx1"/>
                </a:solidFill>
                <a:latin typeface="黑体" pitchFamily="2" charset="-122"/>
                <a:ea typeface="黑体" pitchFamily="2" charset="-122"/>
              </a:rPr>
              <a:t>线程的创建、撤销、状态转换</a:t>
            </a:r>
            <a:r>
              <a:rPr kumimoji="0" lang="zh-CN" altLang="en-US" kern="0" dirty="0" smtClean="0">
                <a:solidFill>
                  <a:schemeClr val="tx1"/>
                </a:solidFill>
                <a:latin typeface="黑体" pitchFamily="2" charset="-122"/>
                <a:ea typeface="黑体" pitchFamily="2" charset="-122"/>
              </a:rPr>
              <a:t>等过程，会变得</a:t>
            </a:r>
            <a:r>
              <a:rPr kumimoji="0" lang="zh-CN" altLang="en-US" kern="0" dirty="0" smtClean="0">
                <a:latin typeface="黑体" pitchFamily="2" charset="-122"/>
                <a:ea typeface="黑体" pitchFamily="2" charset="-122"/>
              </a:rPr>
              <a:t>更加容易</a:t>
            </a:r>
            <a:r>
              <a:rPr kumimoji="0" lang="en-US" altLang="zh-CN" kern="0" dirty="0" smtClean="0">
                <a:solidFill>
                  <a:schemeClr val="tx1"/>
                </a:solidFill>
                <a:latin typeface="黑体" pitchFamily="2" charset="-122"/>
                <a:ea typeface="黑体" pitchFamily="2" charset="-122"/>
              </a:rPr>
              <a:t>(</a:t>
            </a:r>
            <a:r>
              <a:rPr kumimoji="0" lang="zh-CN" altLang="en-US" kern="0" dirty="0" smtClean="0">
                <a:solidFill>
                  <a:schemeClr val="tx1"/>
                </a:solidFill>
                <a:latin typeface="黑体" pitchFamily="2" charset="-122"/>
                <a:ea typeface="黑体" pitchFamily="2" charset="-122"/>
              </a:rPr>
              <a:t>或者说</a:t>
            </a:r>
            <a:r>
              <a:rPr kumimoji="0" lang="zh-CN" altLang="en-US" kern="0" dirty="0" smtClean="0">
                <a:latin typeface="黑体" pitchFamily="2" charset="-122"/>
                <a:ea typeface="黑体" pitchFamily="2" charset="-122"/>
              </a:rPr>
              <a:t>更快、成本也会更低些</a:t>
            </a:r>
            <a:r>
              <a:rPr kumimoji="0" lang="en-US" altLang="zh-CN" kern="0" dirty="0" smtClean="0">
                <a:solidFill>
                  <a:schemeClr val="tx1"/>
                </a:solidFill>
                <a:latin typeface="黑体" pitchFamily="2" charset="-122"/>
                <a:ea typeface="黑体" pitchFamily="2" charset="-122"/>
              </a:rPr>
              <a:t>)</a:t>
            </a:r>
            <a:r>
              <a:rPr kumimoji="0" lang="zh-CN" altLang="en-US" kern="0" dirty="0" smtClean="0">
                <a:solidFill>
                  <a:schemeClr val="tx1"/>
                </a:solidFill>
                <a:latin typeface="黑体" pitchFamily="2" charset="-122"/>
                <a:ea typeface="黑体" pitchFamily="2" charset="-122"/>
              </a:rPr>
              <a:t>。</a:t>
            </a:r>
            <a:endParaRPr kumimoji="0" lang="en-US" altLang="zh-CN" kern="0" dirty="0" smtClean="0">
              <a:solidFill>
                <a:schemeClr val="tx1"/>
              </a:solidFill>
              <a:latin typeface="黑体" pitchFamily="2" charset="-122"/>
              <a:ea typeface="黑体" pitchFamily="2" charset="-122"/>
            </a:endParaRPr>
          </a:p>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zh-CN" b="0" i="0" u="none" strike="noStrike" kern="0" cap="none" spc="0" normalizeH="0" baseline="0" noProof="0" dirty="0">
                <a:ln>
                  <a:noFill/>
                </a:ln>
                <a:solidFill>
                  <a:schemeClr val="tx1"/>
                </a:solidFill>
                <a:effectLst/>
                <a:uLnTx/>
                <a:uFillTx/>
                <a:latin typeface="黑体" pitchFamily="2" charset="-122"/>
                <a:ea typeface="黑体" pitchFamily="2" charset="-122"/>
              </a:rPr>
              <a:t> </a:t>
            </a:r>
            <a:r>
              <a:rPr kumimoji="0" lang="en-US" altLang="zh-CN" b="0" i="0" u="none" strike="noStrike" kern="0" cap="none" spc="0" normalizeH="0" baseline="0" noProof="0" dirty="0" smtClean="0">
                <a:ln>
                  <a:noFill/>
                </a:ln>
                <a:solidFill>
                  <a:schemeClr val="tx1"/>
                </a:solidFill>
                <a:effectLst/>
                <a:uLnTx/>
                <a:uFillTx/>
                <a:latin typeface="黑体" pitchFamily="2" charset="-122"/>
                <a:ea typeface="黑体" pitchFamily="2" charset="-122"/>
              </a:rPr>
              <a:t> </a:t>
            </a:r>
            <a:r>
              <a:rPr kumimoji="0" lang="zh-CN" altLang="en-US" b="0" i="0" u="none" strike="noStrike" kern="0" cap="none" spc="0" normalizeH="0" baseline="0" noProof="0" dirty="0" smtClean="0">
                <a:ln>
                  <a:noFill/>
                </a:ln>
                <a:solidFill>
                  <a:schemeClr val="tx1"/>
                </a:solidFill>
                <a:effectLst/>
                <a:uLnTx/>
                <a:uFillTx/>
                <a:latin typeface="黑体" pitchFamily="2" charset="-122"/>
                <a:ea typeface="黑体" pitchFamily="2" charset="-122"/>
              </a:rPr>
              <a:t>许多系统中，创建线程要比创建进程</a:t>
            </a:r>
            <a:r>
              <a:rPr kumimoji="0" lang="zh-CN" altLang="en-US" b="0" i="0" u="sng" strike="noStrike" kern="0" cap="none" spc="0" normalizeH="0" baseline="0" noProof="0" dirty="0" smtClean="0">
                <a:ln>
                  <a:noFill/>
                </a:ln>
                <a:solidFill>
                  <a:schemeClr val="tx1"/>
                </a:solidFill>
                <a:effectLst/>
                <a:uLnTx/>
                <a:uFillTx/>
                <a:latin typeface="黑体" pitchFamily="2" charset="-122"/>
                <a:ea typeface="黑体" pitchFamily="2" charset="-122"/>
              </a:rPr>
              <a:t>快</a:t>
            </a:r>
            <a:r>
              <a:rPr kumimoji="0" lang="en-US" altLang="zh-CN" b="0" i="0" u="sng" strike="noStrike" kern="0" cap="none" spc="0" normalizeH="0" baseline="0" noProof="0" dirty="0" smtClean="0">
                <a:ln>
                  <a:noFill/>
                </a:ln>
                <a:solidFill>
                  <a:schemeClr val="tx1"/>
                </a:solidFill>
                <a:effectLst/>
                <a:uLnTx/>
                <a:uFillTx/>
                <a:latin typeface="黑体" pitchFamily="2" charset="-122"/>
                <a:ea typeface="黑体" pitchFamily="2" charset="-122"/>
              </a:rPr>
              <a:t>10</a:t>
            </a:r>
            <a:r>
              <a:rPr kumimoji="0" lang="en-US" altLang="zh-CN" b="0" i="0" u="sng" strike="noStrike" kern="0" cap="none" spc="0" normalizeH="0" baseline="0" noProof="0" dirty="0" smtClean="0">
                <a:ln>
                  <a:noFill/>
                </a:ln>
                <a:solidFill>
                  <a:schemeClr val="tx1"/>
                </a:solidFill>
                <a:effectLst/>
                <a:uLnTx/>
                <a:uFillTx/>
                <a:latin typeface="华文宋体"/>
                <a:ea typeface="华文宋体"/>
              </a:rPr>
              <a:t>~100</a:t>
            </a:r>
            <a:r>
              <a:rPr kumimoji="0" lang="zh-CN" altLang="en-US" b="0" i="0" u="sng" strike="noStrike" kern="0" cap="none" spc="0" normalizeH="0" baseline="0" noProof="0" dirty="0" smtClean="0">
                <a:ln>
                  <a:noFill/>
                </a:ln>
                <a:solidFill>
                  <a:schemeClr val="tx1"/>
                </a:solidFill>
                <a:effectLst/>
                <a:uLnTx/>
                <a:uFillTx/>
                <a:latin typeface="华文宋体"/>
                <a:ea typeface="华文宋体"/>
              </a:rPr>
              <a:t>倍</a:t>
            </a:r>
            <a:r>
              <a:rPr kumimoji="0" lang="zh-CN" altLang="en-US" b="0" i="0" u="none" strike="noStrike" kern="0" cap="none" spc="0" normalizeH="0" baseline="0" noProof="0" dirty="0" smtClean="0">
                <a:ln>
                  <a:noFill/>
                </a:ln>
                <a:solidFill>
                  <a:schemeClr val="tx1"/>
                </a:solidFill>
                <a:effectLst/>
                <a:uLnTx/>
                <a:uFillTx/>
                <a:latin typeface="华文宋体"/>
                <a:ea typeface="华文宋体"/>
              </a:rPr>
              <a:t>，理解线程的这一特性</a:t>
            </a:r>
            <a:r>
              <a:rPr kumimoji="0" lang="zh-CN" altLang="en-US" b="1" i="0" u="none" strike="noStrike" kern="0" cap="none" spc="0" normalizeH="0" baseline="30000" noProof="0" dirty="0" smtClean="0">
                <a:ln>
                  <a:noFill/>
                </a:ln>
                <a:effectLst/>
                <a:uLnTx/>
                <a:uFillTx/>
                <a:latin typeface="华文宋体"/>
                <a:ea typeface="华文宋体"/>
              </a:rPr>
              <a:t>快</a:t>
            </a:r>
            <a:r>
              <a:rPr kumimoji="0" lang="zh-CN" altLang="en-US" b="1" i="0" u="none" strike="noStrike" kern="0" cap="none" spc="0" normalizeH="0" noProof="0" dirty="0" smtClean="0">
                <a:ln>
                  <a:noFill/>
                </a:ln>
                <a:effectLst/>
                <a:uLnTx/>
                <a:uFillTx/>
                <a:latin typeface="华文宋体"/>
                <a:ea typeface="华文宋体"/>
              </a:rPr>
              <a:t>，</a:t>
            </a:r>
            <a:r>
              <a:rPr kumimoji="0" lang="zh-CN" altLang="en-US" kern="0" dirty="0">
                <a:solidFill>
                  <a:schemeClr val="tx1"/>
                </a:solidFill>
                <a:latin typeface="华文宋体"/>
                <a:ea typeface="华文宋体"/>
              </a:rPr>
              <a:t>对</a:t>
            </a:r>
            <a:r>
              <a:rPr kumimoji="0" lang="zh-CN" altLang="en-US" b="0" i="0" u="none" strike="noStrike" kern="0" cap="none" spc="0" normalizeH="0" baseline="0" noProof="0" dirty="0" smtClean="0">
                <a:ln>
                  <a:noFill/>
                </a:ln>
                <a:solidFill>
                  <a:schemeClr val="tx1"/>
                </a:solidFill>
                <a:effectLst/>
                <a:uLnTx/>
                <a:uFillTx/>
                <a:latin typeface="华文宋体"/>
                <a:ea typeface="华文宋体"/>
              </a:rPr>
              <a:t>多线程管理很有用。</a:t>
            </a:r>
            <a:endParaRPr kumimoji="0" lang="en-US" altLang="zh-CN" b="0" i="0" u="none" strike="noStrike" kern="0" cap="none" spc="0" normalizeH="0" baseline="0" noProof="0" dirty="0" smtClean="0">
              <a:ln>
                <a:noFill/>
              </a:ln>
              <a:solidFill>
                <a:schemeClr val="tx1"/>
              </a:solidFill>
              <a:effectLst/>
              <a:uLnTx/>
              <a:uFillTx/>
              <a:latin typeface="华文宋体"/>
              <a:ea typeface="华文宋体"/>
            </a:endParaRPr>
          </a:p>
          <a:p>
            <a:pPr lvl="0" eaLnBrk="1" hangingPunct="1">
              <a:lnSpc>
                <a:spcPct val="114000"/>
              </a:lnSpc>
              <a:buClrTx/>
              <a:buSzTx/>
              <a:defRPr/>
            </a:pPr>
            <a:r>
              <a:rPr kumimoji="0" lang="en-US" altLang="zh-CN" kern="0" dirty="0" smtClean="0">
                <a:solidFill>
                  <a:schemeClr val="tx1"/>
                </a:solidFill>
                <a:latin typeface="黑体" pitchFamily="2" charset="-122"/>
                <a:ea typeface="黑体" pitchFamily="2" charset="-122"/>
              </a:rPr>
              <a:t>3. </a:t>
            </a:r>
            <a:r>
              <a:rPr kumimoji="0" lang="zh-CN" altLang="en-US" kern="0" dirty="0" smtClean="0">
                <a:solidFill>
                  <a:schemeClr val="tx1"/>
                </a:solidFill>
                <a:latin typeface="黑体" pitchFamily="2" charset="-122"/>
                <a:ea typeface="黑体" pitchFamily="2" charset="-122"/>
              </a:rPr>
              <a:t>多线程有助于</a:t>
            </a:r>
            <a:r>
              <a:rPr kumimoji="0" lang="zh-CN" altLang="en-US" u="sng" kern="0" dirty="0">
                <a:latin typeface="黑体" pitchFamily="2" charset="-122"/>
                <a:ea typeface="黑体" pitchFamily="2" charset="-122"/>
              </a:rPr>
              <a:t>提高系统性能</a:t>
            </a:r>
            <a:r>
              <a:rPr kumimoji="0" lang="zh-CN" altLang="en-US" kern="0" dirty="0" smtClean="0">
                <a:solidFill>
                  <a:schemeClr val="tx1"/>
                </a:solidFill>
                <a:latin typeface="黑体" pitchFamily="2" charset="-122"/>
                <a:ea typeface="黑体" pitchFamily="2" charset="-122"/>
              </a:rPr>
              <a:t>。</a:t>
            </a:r>
            <a:endParaRPr kumimoji="0" lang="en-US" altLang="zh-CN" kern="0" dirty="0" smtClean="0">
              <a:solidFill>
                <a:schemeClr val="tx1"/>
              </a:solidFill>
              <a:latin typeface="黑体" pitchFamily="2" charset="-122"/>
              <a:ea typeface="黑体" pitchFamily="2" charset="-122"/>
            </a:endParaRPr>
          </a:p>
          <a:p>
            <a:pPr lvl="0" eaLnBrk="1" hangingPunct="1">
              <a:lnSpc>
                <a:spcPct val="114000"/>
              </a:lnSpc>
              <a:buClrTx/>
              <a:buSzTx/>
              <a:defRPr/>
            </a:pPr>
            <a:r>
              <a:rPr kumimoji="0" lang="en-US" altLang="zh-CN" kern="0" dirty="0">
                <a:solidFill>
                  <a:schemeClr val="tx1"/>
                </a:solidFill>
                <a:latin typeface="黑体" pitchFamily="2" charset="-122"/>
                <a:ea typeface="黑体" pitchFamily="2" charset="-122"/>
              </a:rPr>
              <a:t> </a:t>
            </a:r>
            <a:r>
              <a:rPr kumimoji="0" lang="en-US" altLang="zh-CN" kern="0" dirty="0" smtClean="0">
                <a:solidFill>
                  <a:schemeClr val="tx1"/>
                </a:solidFill>
                <a:latin typeface="黑体" pitchFamily="2" charset="-122"/>
                <a:ea typeface="黑体" pitchFamily="2" charset="-122"/>
              </a:rPr>
              <a:t> </a:t>
            </a:r>
            <a:r>
              <a:rPr kumimoji="0" lang="zh-CN" altLang="en-US" kern="0" dirty="0" smtClean="0">
                <a:solidFill>
                  <a:schemeClr val="tx1"/>
                </a:solidFill>
                <a:latin typeface="黑体" pitchFamily="2" charset="-122"/>
                <a:ea typeface="黑体" pitchFamily="2" charset="-122"/>
              </a:rPr>
              <a:t>正如多进程可以提高系统的性能一样，多线程也同样可以提高系统的性能。</a:t>
            </a:r>
            <a:r>
              <a:rPr kumimoji="0" lang="zh-CN" altLang="en-US" u="sng" kern="0" dirty="0" smtClean="0">
                <a:solidFill>
                  <a:schemeClr val="tx1"/>
                </a:solidFill>
                <a:latin typeface="黑体" pitchFamily="2" charset="-122"/>
                <a:ea typeface="黑体" pitchFamily="2" charset="-122"/>
              </a:rPr>
              <a:t>本质上，都是因为提高了</a:t>
            </a:r>
            <a:r>
              <a:rPr kumimoji="0" lang="zh-CN" altLang="en-US" u="sng" kern="0" dirty="0" smtClean="0">
                <a:latin typeface="黑体" pitchFamily="2" charset="-122"/>
                <a:ea typeface="黑体" pitchFamily="2" charset="-122"/>
              </a:rPr>
              <a:t>并发度</a:t>
            </a:r>
            <a:r>
              <a:rPr kumimoji="0" lang="zh-CN" altLang="en-US" kern="0" dirty="0" smtClean="0">
                <a:solidFill>
                  <a:schemeClr val="tx1"/>
                </a:solidFill>
                <a:latin typeface="黑体" pitchFamily="2" charset="-122"/>
                <a:ea typeface="黑体" pitchFamily="2" charset="-122"/>
              </a:rPr>
              <a:t>。</a:t>
            </a:r>
            <a:endParaRPr kumimoji="0" lang="en-US" altLang="zh-CN" kern="0" dirty="0" smtClean="0">
              <a:solidFill>
                <a:schemeClr val="tx1"/>
              </a:solidFill>
              <a:latin typeface="黑体" pitchFamily="2" charset="-122"/>
              <a:ea typeface="黑体" pitchFamily="2" charset="-122"/>
            </a:endParaRPr>
          </a:p>
          <a:p>
            <a:pPr lvl="0" eaLnBrk="1" hangingPunct="1">
              <a:lnSpc>
                <a:spcPct val="114000"/>
              </a:lnSpc>
              <a:buClrTx/>
              <a:buSzTx/>
              <a:defRPr/>
            </a:pPr>
            <a:r>
              <a:rPr kumimoji="0" lang="en-US" altLang="zh-CN" kern="0" dirty="0">
                <a:solidFill>
                  <a:schemeClr val="tx1"/>
                </a:solidFill>
                <a:latin typeface="黑体" pitchFamily="2" charset="-122"/>
                <a:ea typeface="黑体" pitchFamily="2" charset="-122"/>
              </a:rPr>
              <a:t> </a:t>
            </a:r>
            <a:r>
              <a:rPr kumimoji="0" lang="en-US" altLang="zh-CN" kern="0" dirty="0" smtClean="0">
                <a:solidFill>
                  <a:schemeClr val="tx1"/>
                </a:solidFill>
                <a:latin typeface="黑体" pitchFamily="2" charset="-122"/>
                <a:ea typeface="黑体" pitchFamily="2" charset="-122"/>
              </a:rPr>
              <a:t> </a:t>
            </a:r>
            <a:r>
              <a:rPr kumimoji="0" lang="zh-CN" altLang="en-US" kern="0" dirty="0">
                <a:solidFill>
                  <a:schemeClr val="tx1"/>
                </a:solidFill>
                <a:latin typeface="黑体" pitchFamily="2" charset="-122"/>
                <a:ea typeface="黑体" pitchFamily="2" charset="-122"/>
              </a:rPr>
              <a:t>比</a:t>
            </a:r>
            <a:r>
              <a:rPr kumimoji="0" lang="zh-CN" altLang="en-US" kern="0" dirty="0" smtClean="0">
                <a:solidFill>
                  <a:schemeClr val="tx1"/>
                </a:solidFill>
                <a:latin typeface="黑体" pitchFamily="2" charset="-122"/>
                <a:ea typeface="黑体" pitchFamily="2" charset="-122"/>
              </a:rPr>
              <a:t>如，</a:t>
            </a:r>
            <a:r>
              <a:rPr kumimoji="0" lang="zh-CN" altLang="en-US" u="sng" kern="0" dirty="0" smtClean="0">
                <a:solidFill>
                  <a:schemeClr val="tx1"/>
                </a:solidFill>
                <a:latin typeface="黑体" pitchFamily="2" charset="-122"/>
                <a:ea typeface="黑体" pitchFamily="2" charset="-122"/>
              </a:rPr>
              <a:t>系统中</a:t>
            </a:r>
            <a:r>
              <a:rPr kumimoji="0" lang="en-US" altLang="zh-CN" b="1" kern="0" baseline="30000" dirty="0" smtClean="0">
                <a:latin typeface="黑体" pitchFamily="2" charset="-122"/>
                <a:ea typeface="黑体" pitchFamily="2" charset="-122"/>
              </a:rPr>
              <a:t>1</a:t>
            </a:r>
            <a:r>
              <a:rPr kumimoji="0" lang="zh-CN" altLang="en-US" kern="0" dirty="0" smtClean="0">
                <a:solidFill>
                  <a:schemeClr val="tx1"/>
                </a:solidFill>
                <a:latin typeface="黑体" pitchFamily="2" charset="-122"/>
                <a:ea typeface="黑体" pitchFamily="2" charset="-122"/>
              </a:rPr>
              <a:t>有大量的计算、大量的</a:t>
            </a:r>
            <a:r>
              <a:rPr kumimoji="0" lang="en-US" altLang="zh-CN" kern="0" dirty="0" smtClean="0">
                <a:solidFill>
                  <a:schemeClr val="tx1"/>
                </a:solidFill>
                <a:latin typeface="黑体" pitchFamily="2" charset="-122"/>
                <a:ea typeface="黑体" pitchFamily="2" charset="-122"/>
              </a:rPr>
              <a:t>I/O</a:t>
            </a:r>
            <a:r>
              <a:rPr kumimoji="0" lang="zh-CN" altLang="en-US" kern="0" dirty="0" smtClean="0">
                <a:solidFill>
                  <a:schemeClr val="tx1"/>
                </a:solidFill>
                <a:latin typeface="黑体" pitchFamily="2" charset="-122"/>
                <a:ea typeface="黑体" pitchFamily="2" charset="-122"/>
              </a:rPr>
              <a:t>，可以用一部分的线程用于计算，另一部分的线程用于</a:t>
            </a:r>
            <a:r>
              <a:rPr kumimoji="0" lang="en-US" altLang="zh-CN" kern="0" dirty="0" smtClean="0">
                <a:solidFill>
                  <a:schemeClr val="tx1"/>
                </a:solidFill>
                <a:latin typeface="黑体" pitchFamily="2" charset="-122"/>
                <a:ea typeface="黑体" pitchFamily="2" charset="-122"/>
              </a:rPr>
              <a:t>I/O</a:t>
            </a:r>
            <a:r>
              <a:rPr kumimoji="0" lang="zh-CN" altLang="en-US" kern="0" dirty="0" smtClean="0">
                <a:solidFill>
                  <a:schemeClr val="tx1"/>
                </a:solidFill>
                <a:latin typeface="黑体" pitchFamily="2" charset="-122"/>
                <a:ea typeface="黑体" pitchFamily="2" charset="-122"/>
              </a:rPr>
              <a:t>，使得计算与</a:t>
            </a:r>
            <a:r>
              <a:rPr kumimoji="0" lang="en-US" altLang="zh-CN" kern="0" dirty="0" smtClean="0">
                <a:solidFill>
                  <a:schemeClr val="tx1"/>
                </a:solidFill>
                <a:latin typeface="黑体" pitchFamily="2" charset="-122"/>
                <a:ea typeface="黑体" pitchFamily="2" charset="-122"/>
              </a:rPr>
              <a:t>I/O</a:t>
            </a:r>
            <a:r>
              <a:rPr kumimoji="0" lang="zh-CN" altLang="en-US" kern="0" dirty="0" smtClean="0">
                <a:solidFill>
                  <a:schemeClr val="tx1"/>
                </a:solidFill>
                <a:latin typeface="黑体" pitchFamily="2" charset="-122"/>
                <a:ea typeface="黑体" pitchFamily="2" charset="-122"/>
              </a:rPr>
              <a:t>并行处理，从而提高整个系统的效率及性能。如果在一个</a:t>
            </a:r>
            <a:r>
              <a:rPr kumimoji="0" lang="zh-CN" altLang="en-US" u="sng" kern="0" dirty="0" smtClean="0">
                <a:solidFill>
                  <a:schemeClr val="tx1"/>
                </a:solidFill>
                <a:latin typeface="黑体" pitchFamily="2" charset="-122"/>
                <a:ea typeface="黑体" pitchFamily="2" charset="-122"/>
              </a:rPr>
              <a:t>程序中</a:t>
            </a:r>
            <a:r>
              <a:rPr kumimoji="0" lang="en-US" altLang="zh-CN" b="1" kern="0" baseline="30000" dirty="0" smtClean="0">
                <a:latin typeface="黑体" pitchFamily="2" charset="-122"/>
                <a:ea typeface="黑体" pitchFamily="2" charset="-122"/>
              </a:rPr>
              <a:t>2</a:t>
            </a:r>
            <a:r>
              <a:rPr kumimoji="0" lang="zh-CN" altLang="en-US" kern="0" dirty="0" smtClean="0">
                <a:solidFill>
                  <a:schemeClr val="tx1"/>
                </a:solidFill>
                <a:latin typeface="黑体" pitchFamily="2" charset="-122"/>
                <a:ea typeface="黑体" pitchFamily="2" charset="-122"/>
              </a:rPr>
              <a:t>用多个线程来处理这些计算与</a:t>
            </a:r>
            <a:r>
              <a:rPr kumimoji="0" lang="en-US" altLang="zh-CN" kern="0" dirty="0" smtClean="0">
                <a:solidFill>
                  <a:schemeClr val="tx1"/>
                </a:solidFill>
                <a:latin typeface="黑体" pitchFamily="2" charset="-122"/>
                <a:ea typeface="黑体" pitchFamily="2" charset="-122"/>
              </a:rPr>
              <a:t>I/O</a:t>
            </a:r>
            <a:r>
              <a:rPr kumimoji="0" lang="zh-CN" altLang="en-US" kern="0" dirty="0" smtClean="0">
                <a:solidFill>
                  <a:schemeClr val="tx1"/>
                </a:solidFill>
                <a:latin typeface="黑体" pitchFamily="2" charset="-122"/>
                <a:ea typeface="黑体" pitchFamily="2" charset="-122"/>
              </a:rPr>
              <a:t>，也可以加快程序的执行速度。</a:t>
            </a:r>
            <a:r>
              <a:rPr kumimoji="0" lang="en-US" altLang="zh-CN" kern="0" dirty="0" smtClean="0">
                <a:solidFill>
                  <a:schemeClr val="tx1"/>
                </a:solidFill>
                <a:latin typeface="黑体" pitchFamily="2" charset="-122"/>
                <a:ea typeface="黑体" pitchFamily="2" charset="-122"/>
              </a:rPr>
              <a:t> </a:t>
            </a:r>
            <a:endParaRPr kumimoji="0" lang="en-US" altLang="zh-CN" kern="0" dirty="0">
              <a:solidFill>
                <a:schemeClr val="tx1"/>
              </a:solidFill>
              <a:latin typeface="黑体" pitchFamily="2" charset="-122"/>
              <a:ea typeface="黑体" pitchFamily="2" charset="-122"/>
            </a:endParaRPr>
          </a:p>
          <a:p>
            <a:pPr marL="0" marR="0" lvl="0" indent="0" algn="l" defTabSz="914400" rtl="0" eaLnBrk="1" fontAlgn="base" latinLnBrk="0" hangingPunct="1">
              <a:lnSpc>
                <a:spcPct val="114000"/>
              </a:lnSpc>
              <a:spcBef>
                <a:spcPct val="0"/>
              </a:spcBef>
              <a:spcAft>
                <a:spcPct val="0"/>
              </a:spcAft>
              <a:buClrTx/>
              <a:buSzTx/>
              <a:buFontTx/>
              <a:buNone/>
              <a:tabLst/>
              <a:defRPr/>
            </a:pPr>
            <a:endParaRPr kumimoji="0" lang="zh-CN" altLang="en-US" b="0" i="0" u="none" strike="noStrike" kern="0" cap="none" spc="0" normalizeH="0" baseline="0" noProof="0" dirty="0" smtClean="0">
              <a:ln>
                <a:noFill/>
              </a:ln>
              <a:solidFill>
                <a:schemeClr val="tx1"/>
              </a:solidFill>
              <a:effectLst/>
              <a:uLnTx/>
              <a:uFillTx/>
              <a:latin typeface="黑体" pitchFamily="2" charset="-122"/>
              <a:ea typeface="黑体" pitchFamily="2" charset="-122"/>
            </a:endParaRPr>
          </a:p>
        </p:txBody>
      </p:sp>
      <p:cxnSp>
        <p:nvCxnSpPr>
          <p:cNvPr id="6" name="直接箭头连接符 5"/>
          <p:cNvCxnSpPr/>
          <p:nvPr/>
        </p:nvCxnSpPr>
        <p:spPr bwMode="auto">
          <a:xfrm flipH="1" flipV="1">
            <a:off x="5076056" y="836712"/>
            <a:ext cx="2232248" cy="792088"/>
          </a:xfrm>
          <a:prstGeom prst="straightConnector1">
            <a:avLst/>
          </a:prstGeom>
          <a:noFill/>
          <a:ln w="19050" cap="flat" cmpd="sng" algn="ctr">
            <a:solidFill>
              <a:schemeClr val="tx2"/>
            </a:solidFill>
            <a:prstDash val="sysDot"/>
            <a:round/>
            <a:headEnd type="none" w="med" len="med"/>
            <a:tailEnd type="arrow"/>
          </a:ln>
          <a:effectLst/>
        </p:spPr>
      </p:cxnSp>
    </p:spTree>
    <p:extLst>
      <p:ext uri="{BB962C8B-B14F-4D97-AF65-F5344CB8AC3E}">
        <p14:creationId xmlns:p14="http://schemas.microsoft.com/office/powerpoint/2010/main" val="67486708"/>
      </p:ext>
    </p:extLst>
  </p:cSld>
  <p:clrMapOvr>
    <a:masterClrMapping/>
  </p:clrMapOvr>
  <p:transition>
    <p:pull dir="rd"/>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7272808" cy="536104"/>
          </a:xfrm>
        </p:spPr>
        <p:txBody>
          <a:bodyPr/>
          <a:lstStyle/>
          <a:p>
            <a:pPr algn="l"/>
            <a:r>
              <a:rPr lang="en-US" altLang="zh-CN" sz="2600" dirty="0" smtClean="0">
                <a:solidFill>
                  <a:schemeClr val="tx1"/>
                </a:solidFill>
                <a:latin typeface="黑体" pitchFamily="2" charset="-122"/>
                <a:ea typeface="黑体" pitchFamily="2" charset="-122"/>
              </a:rPr>
              <a:t>2.7.1  </a:t>
            </a:r>
            <a:r>
              <a:rPr lang="zh-CN" altLang="en-US" sz="2600" dirty="0">
                <a:solidFill>
                  <a:schemeClr val="tx1"/>
                </a:solidFill>
                <a:latin typeface="黑体" pitchFamily="2" charset="-122"/>
                <a:ea typeface="黑体" pitchFamily="2" charset="-122"/>
              </a:rPr>
              <a:t>线程的引</a:t>
            </a:r>
            <a:r>
              <a:rPr lang="zh-CN" altLang="en-US" sz="2600" dirty="0" smtClean="0">
                <a:solidFill>
                  <a:schemeClr val="tx1"/>
                </a:solidFill>
                <a:latin typeface="黑体" pitchFamily="2" charset="-122"/>
                <a:ea typeface="黑体" pitchFamily="2" charset="-122"/>
              </a:rPr>
              <a:t>入</a:t>
            </a:r>
            <a:endParaRPr lang="zh-CN" altLang="en-US" sz="2600" dirty="0"/>
          </a:p>
        </p:txBody>
      </p:sp>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7" name="Rectangle 2"/>
          <p:cNvSpPr txBox="1">
            <a:spLocks noChangeArrowheads="1"/>
          </p:cNvSpPr>
          <p:nvPr/>
        </p:nvSpPr>
        <p:spPr bwMode="auto">
          <a:xfrm>
            <a:off x="372862" y="980728"/>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在</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a:t>
            </a:r>
            <a:r>
              <a:rPr kumimoji="0" lang="zh-CN" altLang="en-US" sz="2400" b="1" i="0" u="none" strike="noStrike" kern="0" cap="none" spc="0" normalizeH="0" baseline="0" noProof="0" dirty="0" smtClean="0">
                <a:ln>
                  <a:noFill/>
                </a:ln>
                <a:effectLst/>
                <a:uLnTx/>
                <a:uFillTx/>
                <a:latin typeface="Times New Roman"/>
                <a:ea typeface="宋体"/>
                <a:cs typeface="+mj-cs"/>
              </a:rPr>
              <a:t>引入进程的</a:t>
            </a:r>
            <a:r>
              <a:rPr kumimoji="0" lang="zh-CN" altLang="en-US" sz="2400" b="1" i="0" u="sng" strike="noStrike" kern="0" cap="none" spc="0" normalizeH="0" baseline="0" noProof="0" dirty="0" smtClean="0">
                <a:ln>
                  <a:noFill/>
                </a:ln>
                <a:effectLst/>
                <a:uLnTx/>
                <a:uFillTx/>
                <a:latin typeface="Times New Roman"/>
                <a:ea typeface="宋体"/>
                <a:cs typeface="+mj-cs"/>
              </a:rPr>
              <a:t>目的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是为了使多个程序能</a:t>
            </a:r>
            <a:r>
              <a:rPr kumimoji="0" lang="zh-CN" altLang="en-US" sz="2400" b="0" i="0" u="none" strike="noStrike" kern="0" cap="none" spc="0" normalizeH="0" baseline="0" noProof="0" dirty="0" smtClean="0">
                <a:ln>
                  <a:noFill/>
                </a:ln>
                <a:effectLst/>
                <a:uLnTx/>
                <a:uFillTx/>
                <a:latin typeface="Times New Roman"/>
                <a:ea typeface="宋体"/>
                <a:cs typeface="+mj-cs"/>
              </a:rPr>
              <a:t>并发</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执行，以提高</a:t>
            </a:r>
            <a:r>
              <a:rPr kumimoji="0" lang="zh-CN" altLang="en-US" sz="2400" b="0" i="0" u="none" strike="noStrike" kern="0" cap="none" spc="0" normalizeH="0" baseline="0" noProof="0" dirty="0" smtClean="0">
                <a:ln>
                  <a:noFill/>
                </a:ln>
                <a:effectLst/>
                <a:uLnTx/>
                <a:uFillTx/>
                <a:latin typeface="Times New Roman"/>
                <a:ea typeface="宋体"/>
                <a:cs typeface="+mj-cs"/>
              </a:rPr>
              <a:t>资源利用率</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和系统</a:t>
            </a:r>
            <a:r>
              <a:rPr kumimoji="0" lang="zh-CN" altLang="en-US" sz="2400" b="0" i="0" u="none" strike="noStrike" kern="0" cap="none" spc="0" normalizeH="0" baseline="0" noProof="0" dirty="0" smtClean="0">
                <a:ln>
                  <a:noFill/>
                </a:ln>
                <a:effectLst/>
                <a:uLnTx/>
                <a:uFillTx/>
                <a:latin typeface="Times New Roman"/>
                <a:ea typeface="宋体"/>
                <a:cs typeface="+mj-cs"/>
              </a:rPr>
              <a:t>吞吐量</a:t>
            </a:r>
            <a:r>
              <a:rPr kumimoji="0" lang="zh-CN" altLang="en-US" kern="0" dirty="0" smtClean="0">
                <a:solidFill>
                  <a:schemeClr val="tx1"/>
                </a:solidFill>
                <a:latin typeface="Times New Roman"/>
                <a:ea typeface="宋体"/>
              </a:rPr>
              <a:t>。</a:t>
            </a:r>
            <a:endParaRPr kumimoji="0" lang="en-US" altLang="zh-CN" kern="0" dirty="0" smtClean="0">
              <a:solidFill>
                <a:schemeClr val="tx1"/>
              </a:solidFill>
              <a:latin typeface="Times New Roman"/>
              <a:ea typeface="宋体"/>
            </a:endParaRPr>
          </a:p>
          <a:p>
            <a:pPr lvl="0" eaLnBrk="1" hangingPunct="1">
              <a:lnSpc>
                <a:spcPct val="140000"/>
              </a:lnSpc>
              <a:buClrTx/>
              <a:buSzTx/>
            </a:pPr>
            <a:r>
              <a:rPr kumimoji="0" lang="en-US" altLang="zh-CN" sz="2400" b="0" i="0" u="none" strike="noStrike" kern="0" cap="none" spc="0" normalizeH="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在操作系统中</a:t>
            </a:r>
            <a:r>
              <a:rPr kumimoji="0" lang="zh-CN" altLang="en-US" b="1" kern="0" dirty="0" smtClean="0">
                <a:latin typeface="Times New Roman"/>
                <a:ea typeface="宋体"/>
              </a:rPr>
              <a:t>引</a:t>
            </a:r>
            <a:r>
              <a:rPr kumimoji="0" lang="zh-CN" altLang="en-US" b="1" kern="0" dirty="0">
                <a:latin typeface="Times New Roman"/>
                <a:ea typeface="宋体"/>
              </a:rPr>
              <a:t>入线</a:t>
            </a:r>
            <a:r>
              <a:rPr kumimoji="0" lang="zh-CN" altLang="en-US" b="1" kern="0" dirty="0" smtClean="0">
                <a:latin typeface="Times New Roman"/>
                <a:ea typeface="宋体"/>
              </a:rPr>
              <a:t>程</a:t>
            </a:r>
            <a:r>
              <a:rPr kumimoji="0" lang="zh-CN" altLang="en-US" b="1" kern="0" dirty="0">
                <a:latin typeface="Times New Roman"/>
              </a:rPr>
              <a:t>的</a:t>
            </a:r>
            <a:r>
              <a:rPr kumimoji="0" lang="zh-CN" altLang="en-US" b="1" u="sng" kern="0" dirty="0">
                <a:latin typeface="Times New Roman"/>
              </a:rPr>
              <a:t>目</a:t>
            </a:r>
            <a:r>
              <a:rPr kumimoji="0" lang="zh-CN" altLang="en-US" b="1" u="sng" kern="0" dirty="0" smtClean="0">
                <a:latin typeface="Times New Roman"/>
              </a:rPr>
              <a:t>的</a:t>
            </a:r>
            <a:r>
              <a:rPr kumimoji="0" lang="zh-CN" altLang="en-US" b="1" kern="0" baseline="30000" dirty="0" smtClean="0">
                <a:latin typeface="Times New Roman"/>
              </a:rPr>
              <a:t>前面已讲</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，则是为了</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减少程序在并发执行时所付出的</a:t>
            </a:r>
            <a:r>
              <a:rPr kumimoji="0" lang="zh-CN" altLang="en-US" sz="2400" b="1" i="0" u="sng" strike="noStrike" kern="0" cap="none" spc="0" normalizeH="0" baseline="0" noProof="0" dirty="0" smtClean="0">
                <a:ln>
                  <a:noFill/>
                </a:ln>
                <a:effectLst/>
                <a:uLnTx/>
                <a:uFillTx/>
                <a:latin typeface="Times New Roman"/>
                <a:ea typeface="宋体"/>
                <a:cs typeface="+mj-cs"/>
              </a:rPr>
              <a:t>时空开销</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，使</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具有</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更好的</a:t>
            </a:r>
            <a:r>
              <a:rPr kumimoji="0" lang="zh-CN" altLang="en-US" b="1" u="sng" kern="0" dirty="0">
                <a:latin typeface="Times New Roman"/>
                <a:ea typeface="宋体"/>
              </a:rPr>
              <a:t>并发性</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40000"/>
              </a:lnSpc>
              <a:buClrTx/>
              <a:buSzTx/>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kern="0" dirty="0" smtClean="0">
                <a:solidFill>
                  <a:schemeClr val="tx1"/>
                </a:solidFill>
                <a:latin typeface="Times New Roman"/>
                <a:ea typeface="宋体"/>
              </a:rPr>
              <a:t>为说明此问题，教材从讨论</a:t>
            </a:r>
            <a:r>
              <a:rPr kumimoji="0" lang="zh-CN" altLang="en-US" u="sng" kern="0" dirty="0" smtClean="0">
                <a:solidFill>
                  <a:schemeClr val="tx1"/>
                </a:solidFill>
                <a:latin typeface="Times New Roman"/>
                <a:ea typeface="宋体"/>
              </a:rPr>
              <a:t>进程属性</a:t>
            </a:r>
            <a:r>
              <a:rPr kumimoji="0" lang="zh-CN" altLang="en-US" kern="0" dirty="0" smtClean="0">
                <a:solidFill>
                  <a:schemeClr val="tx1"/>
                </a:solidFill>
                <a:latin typeface="Times New Roman"/>
                <a:ea typeface="宋体"/>
              </a:rPr>
              <a:t>出发，进而</a:t>
            </a:r>
            <a:r>
              <a:rPr kumimoji="0" lang="zh-CN" altLang="en-US" u="sng" kern="0" dirty="0" smtClean="0">
                <a:solidFill>
                  <a:schemeClr val="tx1"/>
                </a:solidFill>
                <a:latin typeface="Times New Roman"/>
                <a:ea typeface="宋体"/>
              </a:rPr>
              <a:t>引出线程</a:t>
            </a:r>
            <a:r>
              <a:rPr kumimoji="0" lang="zh-CN" altLang="en-US" kern="0" dirty="0" smtClean="0">
                <a:solidFill>
                  <a:schemeClr val="tx1"/>
                </a:solidFill>
                <a:latin typeface="Times New Roman"/>
                <a:ea typeface="宋体"/>
              </a:rPr>
              <a:t>这一思想（前面已讲）。</a:t>
            </a:r>
            <a:endPar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65305642"/>
      </p:ext>
    </p:extLst>
  </p:cSld>
  <p:clrMapOvr>
    <a:masterClrMapping/>
  </p:clrMapOvr>
  <p:transition>
    <p:pull dir="rd"/>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2022年3月16日1时17分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395536" y="404664"/>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lvl="0" eaLnBrk="1" hangingPunct="1">
              <a:lnSpc>
                <a:spcPct val="140000"/>
              </a:lnSpc>
              <a:buClrTx/>
              <a:buSzTx/>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进程的两个基本属性（</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快）</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首先让我们来回顾进程的两个基本属性：</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kern="0" dirty="0">
                <a:solidFill>
                  <a:schemeClr val="tx1"/>
                </a:solidFill>
                <a:latin typeface="Times New Roman"/>
                <a:ea typeface="宋体"/>
              </a:rPr>
              <a:t> </a:t>
            </a:r>
            <a:r>
              <a:rPr kumimoji="0" lang="zh-CN" altLang="en-US"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① </a:t>
            </a:r>
            <a:r>
              <a:rPr kumimoji="0" lang="zh-CN" altLang="en-US" sz="2400" b="0" i="0" u="none" strike="noStrike" kern="0" cap="none" spc="0" normalizeH="0" baseline="0" noProof="0" dirty="0" smtClean="0">
                <a:ln>
                  <a:noFill/>
                </a:ln>
                <a:effectLst/>
                <a:uLnTx/>
                <a:uFillTx/>
                <a:latin typeface="Times New Roman"/>
                <a:ea typeface="宋体"/>
                <a:cs typeface="+mj-cs"/>
              </a:rPr>
              <a:t>进程是一个可</a:t>
            </a:r>
            <a:r>
              <a:rPr kumimoji="0" lang="zh-CN" altLang="en-US" sz="2400" b="1" i="0" u="sng" strike="noStrike" kern="0" cap="none" spc="0" normalizeH="0" baseline="0" noProof="0" dirty="0" smtClean="0">
                <a:ln>
                  <a:noFill/>
                </a:ln>
                <a:effectLst/>
                <a:uLnTx/>
                <a:uFillTx/>
                <a:latin typeface="Times New Roman"/>
                <a:ea typeface="宋体"/>
                <a:cs typeface="+mj-cs"/>
              </a:rPr>
              <a:t>拥有资</a:t>
            </a:r>
            <a:r>
              <a:rPr kumimoji="0" lang="zh-CN" altLang="en-US" sz="2400" b="1" i="0" u="sng" strike="noStrike" kern="0" cap="none" spc="0" normalizeH="0" baseline="0" noProof="0" dirty="0" smtClean="0">
                <a:ln>
                  <a:noFill/>
                </a:ln>
                <a:effectLst/>
                <a:uLnTx/>
                <a:uFillTx/>
                <a:latin typeface="Times New Roman"/>
                <a:ea typeface="宋体"/>
                <a:cs typeface="+mj-cs"/>
              </a:rPr>
              <a:t>源 </a:t>
            </a:r>
            <a:r>
              <a:rPr kumimoji="0" lang="zh-CN" altLang="en-US" sz="2400" b="0" i="0" u="none" strike="noStrike" kern="0" cap="none" spc="0" normalizeH="0" baseline="0" noProof="0" dirty="0" smtClean="0">
                <a:ln>
                  <a:noFill/>
                </a:ln>
                <a:effectLst/>
                <a:uLnTx/>
                <a:uFillTx/>
                <a:latin typeface="Times New Roman"/>
                <a:ea typeface="宋体"/>
                <a:cs typeface="+mj-cs"/>
              </a:rPr>
              <a:t>的</a:t>
            </a:r>
            <a:r>
              <a:rPr kumimoji="0" lang="zh-CN" altLang="en-US" sz="2400" b="0" i="0" u="none" strike="noStrike" kern="0" cap="none" spc="0" normalizeH="0" baseline="0" noProof="0" dirty="0" smtClean="0">
                <a:ln>
                  <a:noFill/>
                </a:ln>
                <a:effectLst/>
                <a:uLnTx/>
                <a:uFillTx/>
                <a:latin typeface="Times New Roman"/>
                <a:ea typeface="宋体"/>
                <a:cs typeface="+mj-cs"/>
              </a:rPr>
              <a:t>独立单位</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，资源包括：用于存放程序正文、数据的</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磁盘和内存</a:t>
            </a:r>
            <a:r>
              <a:rPr kumimoji="0" lang="zh-CN" altLang="en-US" sz="2400" b="0" i="0" u="sng" strike="noStrike" kern="0" cap="none" spc="0" normalizeH="0" baseline="0" noProof="0" dirty="0" smtClean="0">
                <a:ln>
                  <a:noFill/>
                </a:ln>
                <a:effectLst/>
                <a:uLnTx/>
                <a:uFillTx/>
                <a:latin typeface="Times New Roman"/>
                <a:ea typeface="宋体"/>
                <a:cs typeface="+mj-cs"/>
              </a:rPr>
              <a:t>地址空间</a:t>
            </a:r>
            <a:r>
              <a:rPr kumimoji="0" lang="en-US" altLang="zh-CN" sz="2400" b="1" i="0" strike="noStrike" kern="0" cap="none" spc="0" normalizeH="0" baseline="30000" noProof="0" dirty="0" smtClean="0">
                <a:ln>
                  <a:noFill/>
                </a:ln>
                <a:effectLst/>
                <a:uLnTx/>
                <a:uFillTx/>
                <a:latin typeface="Times New Roman"/>
                <a:ea typeface="宋体"/>
                <a:cs typeface="+mj-cs"/>
              </a:rPr>
              <a:t>1</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，以及它在运行时所需要的</a:t>
            </a:r>
            <a:r>
              <a:rPr kumimoji="0" lang="en-US" altLang="zh-CN" sz="2400" b="0" i="0" u="sng" strike="noStrike" kern="0" cap="none" spc="0" normalizeH="0" baseline="0" noProof="0" dirty="0" smtClean="0">
                <a:ln>
                  <a:noFill/>
                </a:ln>
                <a:solidFill>
                  <a:schemeClr val="tx1"/>
                </a:solidFill>
                <a:effectLst/>
                <a:uLnTx/>
                <a:uFillTx/>
                <a:latin typeface="Times New Roman"/>
                <a:ea typeface="宋体"/>
                <a:cs typeface="+mj-cs"/>
              </a:rPr>
              <a:t>I/O</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设备</a:t>
            </a:r>
            <a:r>
              <a:rPr kumimoji="0" lang="en-US" altLang="zh-CN" b="1" kern="0" baseline="30000" dirty="0" smtClean="0">
                <a:latin typeface="Times New Roman"/>
              </a:rPr>
              <a:t>2</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、已打开的</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文件</a:t>
            </a:r>
            <a:r>
              <a:rPr kumimoji="0" lang="en-US" altLang="zh-CN" b="1" kern="0" baseline="30000" dirty="0" smtClean="0">
                <a:latin typeface="Times New Roman"/>
              </a:rPr>
              <a:t>3</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、信号量</a:t>
            </a:r>
            <a:r>
              <a:rPr kumimoji="0" lang="en-US" altLang="zh-CN" b="1" kern="0" baseline="30000" dirty="0" smtClean="0">
                <a:latin typeface="Times New Roman"/>
              </a:rPr>
              <a:t>4</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等；</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r>
              <a:rPr kumimoji="0" lang="zh-CN" altLang="en-US" kern="0" dirty="0" smtClean="0">
                <a:solidFill>
                  <a:schemeClr val="tx1"/>
                </a:solidFill>
                <a:latin typeface="Times New Roman"/>
              </a:rPr>
              <a:t>    ② </a:t>
            </a:r>
            <a:r>
              <a:rPr kumimoji="0" lang="zh-CN" altLang="en-US" kern="0" dirty="0">
                <a:solidFill>
                  <a:schemeClr val="tx1"/>
                </a:solidFill>
                <a:latin typeface="Times New Roman"/>
              </a:rPr>
              <a:t>进程同时又是一个</a:t>
            </a:r>
            <a:r>
              <a:rPr kumimoji="0" lang="zh-CN" altLang="en-US" kern="0" dirty="0" smtClean="0">
                <a:latin typeface="Times New Roman"/>
              </a:rPr>
              <a:t>可</a:t>
            </a:r>
            <a:r>
              <a:rPr kumimoji="0" lang="zh-CN" altLang="en-US" b="1" u="sng" kern="0" dirty="0" smtClean="0">
                <a:latin typeface="Times New Roman"/>
              </a:rPr>
              <a:t>被独</a:t>
            </a:r>
            <a:r>
              <a:rPr kumimoji="0" lang="zh-CN" altLang="en-US" b="1" u="sng" kern="0" dirty="0">
                <a:latin typeface="Times New Roman"/>
              </a:rPr>
              <a:t>立调</a:t>
            </a:r>
            <a:r>
              <a:rPr kumimoji="0" lang="zh-CN" altLang="en-US" b="1" u="sng" kern="0" dirty="0" smtClean="0">
                <a:latin typeface="Times New Roman"/>
              </a:rPr>
              <a:t>度</a:t>
            </a:r>
            <a:r>
              <a:rPr kumimoji="0" lang="en-US" altLang="zh-CN" kern="0" baseline="30000" dirty="0" smtClean="0">
                <a:latin typeface="Times New Roman"/>
              </a:rPr>
              <a:t>chp3</a:t>
            </a:r>
            <a:r>
              <a:rPr kumimoji="0" lang="zh-CN" altLang="en-US" kern="0" dirty="0" smtClean="0">
                <a:latin typeface="Times New Roman"/>
              </a:rPr>
              <a:t>和</a:t>
            </a:r>
            <a:r>
              <a:rPr kumimoji="0" lang="zh-CN" altLang="en-US" b="1" u="sng" kern="0" dirty="0">
                <a:latin typeface="Times New Roman"/>
              </a:rPr>
              <a:t>分</a:t>
            </a:r>
            <a:r>
              <a:rPr kumimoji="0" lang="zh-CN" altLang="en-US" b="1" u="sng" kern="0" dirty="0" smtClean="0">
                <a:latin typeface="Times New Roman"/>
              </a:rPr>
              <a:t>派</a:t>
            </a:r>
            <a:r>
              <a:rPr lang="zh-CN" altLang="en-US" b="1" u="sng" dirty="0"/>
              <a:t>处理器</a:t>
            </a:r>
            <a:r>
              <a:rPr kumimoji="0" lang="zh-CN" altLang="en-US" kern="0" dirty="0" smtClean="0">
                <a:latin typeface="Times New Roman"/>
              </a:rPr>
              <a:t>的</a:t>
            </a:r>
            <a:r>
              <a:rPr kumimoji="0" lang="zh-CN" altLang="en-US" kern="0" dirty="0">
                <a:latin typeface="Times New Roman"/>
              </a:rPr>
              <a:t>基本单位</a:t>
            </a:r>
            <a:r>
              <a:rPr kumimoji="0" lang="zh-CN" altLang="en-US" kern="0" dirty="0" smtClean="0">
                <a:solidFill>
                  <a:schemeClr val="tx1"/>
                </a:solidFill>
                <a:latin typeface="Times New Roman"/>
              </a:rPr>
              <a:t>，每</a:t>
            </a:r>
            <a:r>
              <a:rPr kumimoji="0" lang="zh-CN" altLang="en-US" kern="0" dirty="0">
                <a:solidFill>
                  <a:schemeClr val="tx1"/>
                </a:solidFill>
                <a:latin typeface="Times New Roman"/>
              </a:rPr>
              <a:t>个进程在系统中有唯一的</a:t>
            </a:r>
            <a:r>
              <a:rPr kumimoji="0" lang="en-US" altLang="zh-CN" u="sng" kern="0" dirty="0">
                <a:solidFill>
                  <a:schemeClr val="tx1"/>
                </a:solidFill>
                <a:latin typeface="Times New Roman"/>
              </a:rPr>
              <a:t>PCB</a:t>
            </a:r>
            <a:r>
              <a:rPr kumimoji="0" lang="zh-CN" altLang="en-US" kern="0" dirty="0">
                <a:solidFill>
                  <a:schemeClr val="tx1"/>
                </a:solidFill>
                <a:latin typeface="Times New Roman"/>
              </a:rPr>
              <a:t>，系统可根据其</a:t>
            </a:r>
            <a:r>
              <a:rPr kumimoji="0" lang="en-US" altLang="zh-CN" kern="0" dirty="0">
                <a:solidFill>
                  <a:schemeClr val="tx1"/>
                </a:solidFill>
                <a:latin typeface="Times New Roman"/>
              </a:rPr>
              <a:t>PCB</a:t>
            </a:r>
            <a:r>
              <a:rPr kumimoji="0" lang="zh-CN" altLang="en-US" kern="0" dirty="0">
                <a:solidFill>
                  <a:schemeClr val="tx1"/>
                </a:solidFill>
                <a:latin typeface="Times New Roman"/>
              </a:rPr>
              <a:t>感知进程的存在，也可以</a:t>
            </a:r>
            <a:r>
              <a:rPr kumimoji="0" lang="zh-CN" altLang="en-US" u="sng" kern="0" dirty="0">
                <a:solidFill>
                  <a:schemeClr val="tx1"/>
                </a:solidFill>
                <a:latin typeface="Times New Roman"/>
              </a:rPr>
              <a:t>根据其</a:t>
            </a:r>
            <a:r>
              <a:rPr kumimoji="0" lang="en-US" altLang="zh-CN" u="sng" kern="0" dirty="0">
                <a:solidFill>
                  <a:schemeClr val="tx1"/>
                </a:solidFill>
                <a:latin typeface="Times New Roman"/>
              </a:rPr>
              <a:t>PCB</a:t>
            </a:r>
            <a:r>
              <a:rPr kumimoji="0" lang="zh-CN" altLang="en-US" u="sng" kern="0" dirty="0">
                <a:solidFill>
                  <a:schemeClr val="tx1"/>
                </a:solidFill>
                <a:latin typeface="Times New Roman"/>
              </a:rPr>
              <a:t>中的信</a:t>
            </a:r>
            <a:r>
              <a:rPr kumimoji="0" lang="zh-CN" altLang="en-US" u="sng" kern="0" dirty="0" smtClean="0">
                <a:solidFill>
                  <a:schemeClr val="tx1"/>
                </a:solidFill>
                <a:latin typeface="Times New Roman"/>
              </a:rPr>
              <a:t>息</a:t>
            </a:r>
            <a:r>
              <a:rPr kumimoji="0" lang="en-US" altLang="zh-CN" kern="0" baseline="30000" dirty="0" smtClean="0">
                <a:solidFill>
                  <a:schemeClr val="tx1"/>
                </a:solidFill>
                <a:latin typeface="Times New Roman"/>
              </a:rPr>
              <a:t>PID</a:t>
            </a:r>
            <a:r>
              <a:rPr kumimoji="0" lang="zh-CN" altLang="en-US" kern="0" baseline="30000" dirty="0" smtClean="0">
                <a:solidFill>
                  <a:schemeClr val="tx1"/>
                </a:solidFill>
                <a:latin typeface="Times New Roman"/>
              </a:rPr>
              <a:t>、状态、优先级</a:t>
            </a:r>
            <a:r>
              <a:rPr kumimoji="0" lang="en-US" altLang="zh-CN" kern="0" baseline="30000" dirty="0" smtClean="0">
                <a:solidFill>
                  <a:schemeClr val="tx1"/>
                </a:solidFill>
                <a:latin typeface="Times New Roman"/>
              </a:rPr>
              <a:t>…</a:t>
            </a:r>
            <a:r>
              <a:rPr kumimoji="0" lang="zh-CN" altLang="en-US" u="sng" kern="0" dirty="0" smtClean="0">
                <a:solidFill>
                  <a:schemeClr val="tx1"/>
                </a:solidFill>
                <a:latin typeface="Times New Roman"/>
              </a:rPr>
              <a:t>，</a:t>
            </a:r>
            <a:r>
              <a:rPr kumimoji="0" lang="zh-CN" altLang="en-US" u="sng" kern="0" dirty="0">
                <a:solidFill>
                  <a:schemeClr val="tx1"/>
                </a:solidFill>
                <a:latin typeface="Times New Roman"/>
              </a:rPr>
              <a:t>对进程进行调度</a:t>
            </a:r>
            <a:r>
              <a:rPr kumimoji="0" lang="zh-CN" altLang="en-US" kern="0" dirty="0">
                <a:solidFill>
                  <a:schemeClr val="tx1"/>
                </a:solidFill>
                <a:latin typeface="Times New Roman"/>
              </a:rPr>
              <a:t>，还可将断点信息保存在其</a:t>
            </a:r>
            <a:r>
              <a:rPr kumimoji="0" lang="en-US" altLang="zh-CN" kern="0" dirty="0">
                <a:solidFill>
                  <a:schemeClr val="tx1"/>
                </a:solidFill>
                <a:latin typeface="Times New Roman"/>
              </a:rPr>
              <a:t>PCB</a:t>
            </a:r>
            <a:r>
              <a:rPr kumimoji="0" lang="zh-CN" altLang="en-US" kern="0" dirty="0">
                <a:solidFill>
                  <a:schemeClr val="tx1"/>
                </a:solidFill>
                <a:latin typeface="Times New Roman"/>
              </a:rPr>
              <a:t>中</a:t>
            </a:r>
            <a:r>
              <a:rPr kumimoji="0" lang="zh-CN" altLang="en-US" kern="0" dirty="0" smtClean="0">
                <a:solidFill>
                  <a:schemeClr val="tx1"/>
                </a:solidFill>
                <a:latin typeface="Times New Roman"/>
              </a:rPr>
              <a:t>。</a:t>
            </a:r>
            <a:endParaRPr kumimoji="0" lang="en-US" altLang="zh-CN" kern="0" dirty="0" smtClean="0">
              <a:solidFill>
                <a:schemeClr val="tx1"/>
              </a:solidFill>
              <a:latin typeface="Times New Roman"/>
            </a:endParaRPr>
          </a:p>
          <a:p>
            <a:r>
              <a:rPr kumimoji="0" lang="zh-CN" altLang="en-US" kern="0" dirty="0" smtClean="0">
                <a:solidFill>
                  <a:schemeClr val="tx1"/>
                </a:solidFill>
                <a:latin typeface="Times New Roman"/>
              </a:rPr>
              <a:t>    正</a:t>
            </a:r>
            <a:r>
              <a:rPr kumimoji="0" lang="zh-CN" altLang="en-US" kern="0" dirty="0">
                <a:solidFill>
                  <a:schemeClr val="tx1"/>
                </a:solidFill>
                <a:latin typeface="Times New Roman"/>
              </a:rPr>
              <a:t>是由于进程有这两个基本属性，才使进程成为一个能独立运行的基本单位，从而也就构成了进程并发执行的基础。</a:t>
            </a:r>
            <a:endParaRPr kumimoji="0" lang="zh-CN" altLang="en-US" sz="2400" b="1" i="0" u="none" strike="noStrike" kern="0" cap="none" spc="0" normalizeH="0" baseline="0" noProof="0" dirty="0" smtClean="0">
              <a:ln>
                <a:noFill/>
              </a:ln>
              <a:solidFill>
                <a:schemeClr val="tx1"/>
              </a:solidFill>
              <a:effectLst/>
              <a:uLnTx/>
              <a:uFillTx/>
              <a:latin typeface="Times New Roman"/>
              <a:ea typeface="宋体"/>
              <a:cs typeface="+mj-cs"/>
            </a:endParaRPr>
          </a:p>
        </p:txBody>
      </p:sp>
      <p:sp>
        <p:nvSpPr>
          <p:cNvPr id="7" name="圆角矩形 6"/>
          <p:cNvSpPr/>
          <p:nvPr/>
        </p:nvSpPr>
        <p:spPr bwMode="auto">
          <a:xfrm>
            <a:off x="2987824" y="1556792"/>
            <a:ext cx="1296144" cy="360040"/>
          </a:xfrm>
          <a:prstGeom prst="roundRect">
            <a:avLst/>
          </a:prstGeom>
          <a:noFill/>
          <a:ln w="19050" cap="flat" cmpd="sng" algn="ctr">
            <a:solidFill>
              <a:schemeClr val="tx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圆角矩形 7"/>
          <p:cNvSpPr/>
          <p:nvPr/>
        </p:nvSpPr>
        <p:spPr bwMode="auto">
          <a:xfrm>
            <a:off x="3851150" y="3068960"/>
            <a:ext cx="2016993" cy="360040"/>
          </a:xfrm>
          <a:prstGeom prst="roundRect">
            <a:avLst/>
          </a:prstGeom>
          <a:noFill/>
          <a:ln w="19050" cap="flat" cmpd="sng" algn="ctr">
            <a:solidFill>
              <a:schemeClr val="tx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801155075"/>
      </p:ext>
    </p:extLst>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3B5E43F-05EA-4863-B6AB-A1857F913AB8}" type="datetime8">
              <a:rPr kumimoji="0" lang="zh-CN" altLang="en-US" sz="1400" smtClean="0"/>
              <a:t>2022年3月16日12时44分</a:t>
            </a:fld>
            <a:endParaRPr kumimoji="0" lang="en-US" altLang="zh-CN" sz="1400" dirty="0" smtClean="0"/>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47108" name="Rectangle 3"/>
          <p:cNvSpPr>
            <a:spLocks noGrp="1" noRot="1" noChangeArrowheads="1"/>
          </p:cNvSpPr>
          <p:nvPr>
            <p:ph type="body" idx="1"/>
          </p:nvPr>
        </p:nvSpPr>
        <p:spPr>
          <a:xfrm>
            <a:off x="323850" y="357188"/>
            <a:ext cx="8569325" cy="5952132"/>
          </a:xfrm>
        </p:spPr>
        <p:txBody>
          <a:bodyPr/>
          <a:lstStyle/>
          <a:p>
            <a:pPr>
              <a:lnSpc>
                <a:spcPct val="120000"/>
              </a:lnSpc>
              <a:spcBef>
                <a:spcPct val="30000"/>
              </a:spcBef>
              <a:buClrTx/>
              <a:buSzTx/>
              <a:buFont typeface="Wingdings" pitchFamily="2" charset="2"/>
              <a:buChar char="Ø"/>
              <a:defRPr/>
            </a:pPr>
            <a:r>
              <a:rPr kumimoji="1" lang="zh-CN" altLang="en-US" sz="2500" u="sng" kern="1200" dirty="0" smtClean="0">
                <a:solidFill>
                  <a:srgbClr val="FFFF00"/>
                </a:solidFill>
                <a:latin typeface="宋体" pitchFamily="2" charset="-122"/>
              </a:rPr>
              <a:t>处理机</a:t>
            </a:r>
            <a:r>
              <a:rPr kumimoji="1" lang="zh-CN" altLang="en-US" sz="2500" kern="1200" dirty="0">
                <a:solidFill>
                  <a:srgbClr val="FFFF00"/>
                </a:solidFill>
                <a:latin typeface="宋体" pitchFamily="2" charset="-122"/>
              </a:rPr>
              <a:t>状态（</a:t>
            </a:r>
            <a:r>
              <a:rPr kumimoji="1" lang="zh-CN" altLang="en-US" sz="2500" kern="1200" dirty="0" smtClean="0">
                <a:solidFill>
                  <a:srgbClr val="FFFF00"/>
                </a:solidFill>
                <a:latin typeface="宋体" pitchFamily="2" charset="-122"/>
              </a:rPr>
              <a:t>值）</a:t>
            </a:r>
            <a:r>
              <a:rPr kumimoji="1" lang="zh-CN" altLang="en-US" sz="2400" dirty="0" smtClean="0">
                <a:latin typeface="宋体" pitchFamily="2" charset="-122"/>
              </a:rPr>
              <a:t>：主要是由处理机的各种寄存器中的内容组成。  </a:t>
            </a:r>
            <a:r>
              <a:rPr kumimoji="1" lang="zh-CN" altLang="en-US" sz="2400" dirty="0" smtClean="0">
                <a:solidFill>
                  <a:schemeClr val="tx2">
                    <a:lumMod val="60000"/>
                    <a:lumOff val="40000"/>
                  </a:schemeClr>
                </a:solidFill>
                <a:latin typeface="宋体" pitchFamily="2" charset="-122"/>
              </a:rPr>
              <a:t>① </a:t>
            </a:r>
            <a:r>
              <a:rPr kumimoji="1" lang="zh-CN" altLang="en-US" sz="2400" u="sng" dirty="0" smtClean="0">
                <a:solidFill>
                  <a:schemeClr val="tx2">
                    <a:lumMod val="60000"/>
                    <a:lumOff val="40000"/>
                  </a:schemeClr>
                </a:solidFill>
                <a:latin typeface="宋体" pitchFamily="2" charset="-122"/>
              </a:rPr>
              <a:t>通用寄存器</a:t>
            </a:r>
            <a:r>
              <a:rPr kumimoji="1" lang="zh-CN" altLang="en-US" sz="2400" dirty="0" smtClean="0">
                <a:latin typeface="宋体" pitchFamily="2" charset="-122"/>
              </a:rPr>
              <a:t>，是</a:t>
            </a:r>
            <a:r>
              <a:rPr kumimoji="1" lang="zh-CN" altLang="en-US" sz="2400" dirty="0" smtClean="0">
                <a:solidFill>
                  <a:schemeClr val="tx2">
                    <a:lumMod val="40000"/>
                    <a:lumOff val="60000"/>
                  </a:schemeClr>
                </a:solidFill>
                <a:latin typeface="宋体" pitchFamily="2" charset="-122"/>
              </a:rPr>
              <a:t>用户程序</a:t>
            </a:r>
            <a:r>
              <a:rPr kumimoji="1" lang="zh-CN" altLang="en-US" sz="2400" dirty="0" smtClean="0">
                <a:latin typeface="宋体" pitchFamily="2" charset="-122"/>
              </a:rPr>
              <a:t>可以访问的，用于</a:t>
            </a:r>
            <a:r>
              <a:rPr kumimoji="1" lang="zh-CN" altLang="en-US" sz="2400" dirty="0">
                <a:solidFill>
                  <a:schemeClr val="tx2">
                    <a:lumMod val="40000"/>
                    <a:lumOff val="60000"/>
                  </a:schemeClr>
                </a:solidFill>
                <a:latin typeface="宋体" pitchFamily="2" charset="-122"/>
              </a:rPr>
              <a:t>暂存信息</a:t>
            </a:r>
            <a:r>
              <a:rPr kumimoji="1" lang="zh-CN" altLang="en-US" sz="2400" dirty="0" smtClean="0">
                <a:latin typeface="宋体" pitchFamily="2" charset="-122"/>
              </a:rPr>
              <a:t>， 在大多数处理机中，有 </a:t>
            </a:r>
            <a:r>
              <a:rPr kumimoji="1" lang="en-US" altLang="zh-CN" sz="2400" dirty="0" smtClean="0">
                <a:latin typeface="宋体" pitchFamily="2" charset="-122"/>
              </a:rPr>
              <a:t>8∽32 </a:t>
            </a:r>
            <a:r>
              <a:rPr kumimoji="1" lang="zh-CN" altLang="en-US" sz="2400" dirty="0" smtClean="0">
                <a:latin typeface="宋体" pitchFamily="2" charset="-122"/>
              </a:rPr>
              <a:t>个通用寄存器，在</a:t>
            </a:r>
            <a:r>
              <a:rPr kumimoji="1" lang="en-US" altLang="zh-CN" sz="2400" dirty="0" smtClean="0">
                <a:latin typeface="宋体" pitchFamily="2" charset="-122"/>
              </a:rPr>
              <a:t>RISC</a:t>
            </a:r>
            <a:r>
              <a:rPr kumimoji="1" lang="zh-CN" altLang="en-US" sz="2400" dirty="0" smtClean="0">
                <a:latin typeface="宋体" pitchFamily="2" charset="-122"/>
              </a:rPr>
              <a:t>结构的计算机中可超过</a:t>
            </a:r>
            <a:r>
              <a:rPr kumimoji="1" lang="en-US" altLang="zh-CN" sz="2400" dirty="0" smtClean="0">
                <a:latin typeface="宋体" pitchFamily="2" charset="-122"/>
              </a:rPr>
              <a:t>100</a:t>
            </a:r>
            <a:r>
              <a:rPr kumimoji="1" lang="zh-CN" altLang="en-US" sz="2400" dirty="0" smtClean="0">
                <a:latin typeface="宋体" pitchFamily="2" charset="-122"/>
              </a:rPr>
              <a:t>个；</a:t>
            </a:r>
            <a:r>
              <a:rPr kumimoji="1" lang="zh-CN" altLang="en-US" sz="2400" dirty="0">
                <a:solidFill>
                  <a:schemeClr val="tx2">
                    <a:lumMod val="60000"/>
                    <a:lumOff val="40000"/>
                  </a:schemeClr>
                </a:solidFill>
                <a:latin typeface="宋体" pitchFamily="2" charset="-122"/>
              </a:rPr>
              <a:t>② </a:t>
            </a:r>
            <a:r>
              <a:rPr kumimoji="1" lang="zh-CN" altLang="en-US" sz="2400" u="sng" dirty="0">
                <a:solidFill>
                  <a:schemeClr val="tx2">
                    <a:lumMod val="60000"/>
                    <a:lumOff val="40000"/>
                  </a:schemeClr>
                </a:solidFill>
                <a:latin typeface="宋体" pitchFamily="2" charset="-122"/>
              </a:rPr>
              <a:t>指令计数器</a:t>
            </a:r>
            <a:r>
              <a:rPr kumimoji="1" lang="zh-CN" altLang="en-US" sz="2400" dirty="0" smtClean="0">
                <a:latin typeface="宋体" pitchFamily="2" charset="-122"/>
              </a:rPr>
              <a:t>，其中存放了要访问的</a:t>
            </a:r>
            <a:r>
              <a:rPr kumimoji="1" lang="zh-CN" altLang="en-US" sz="2400" dirty="0">
                <a:solidFill>
                  <a:srgbClr val="FF66FF"/>
                </a:solidFill>
                <a:latin typeface="宋体" pitchFamily="2" charset="-122"/>
              </a:rPr>
              <a:t>下一条指令</a:t>
            </a:r>
            <a:r>
              <a:rPr kumimoji="1" lang="zh-CN" altLang="en-US" sz="2400" dirty="0">
                <a:solidFill>
                  <a:schemeClr val="tx2">
                    <a:lumMod val="40000"/>
                    <a:lumOff val="60000"/>
                  </a:schemeClr>
                </a:solidFill>
                <a:latin typeface="宋体" pitchFamily="2" charset="-122"/>
              </a:rPr>
              <a:t>的</a:t>
            </a:r>
            <a:r>
              <a:rPr kumimoji="1" lang="zh-CN" altLang="en-US" sz="2400" u="sng" dirty="0">
                <a:solidFill>
                  <a:schemeClr val="tx2">
                    <a:lumMod val="40000"/>
                    <a:lumOff val="60000"/>
                  </a:schemeClr>
                </a:solidFill>
                <a:latin typeface="宋体" pitchFamily="2" charset="-122"/>
              </a:rPr>
              <a:t>地址</a:t>
            </a:r>
            <a:r>
              <a:rPr kumimoji="1" lang="zh-CN" altLang="en-US" sz="2400" dirty="0" smtClean="0">
                <a:latin typeface="宋体" pitchFamily="2" charset="-122"/>
              </a:rPr>
              <a:t>；</a:t>
            </a:r>
            <a:r>
              <a:rPr kumimoji="1" lang="zh-CN" altLang="en-US" sz="2400" dirty="0">
                <a:solidFill>
                  <a:schemeClr val="tx2">
                    <a:lumMod val="60000"/>
                    <a:lumOff val="40000"/>
                  </a:schemeClr>
                </a:solidFill>
                <a:latin typeface="宋体" pitchFamily="2" charset="-122"/>
              </a:rPr>
              <a:t>③ </a:t>
            </a:r>
            <a:r>
              <a:rPr kumimoji="1" lang="zh-CN" altLang="en-US" sz="2400" u="sng" dirty="0">
                <a:solidFill>
                  <a:schemeClr val="tx2">
                    <a:lumMod val="60000"/>
                    <a:lumOff val="40000"/>
                  </a:schemeClr>
                </a:solidFill>
                <a:latin typeface="宋体" pitchFamily="2" charset="-122"/>
              </a:rPr>
              <a:t>程序状态字</a:t>
            </a:r>
            <a:r>
              <a:rPr kumimoji="1" lang="en-US" altLang="zh-CN" sz="2400" u="sng" dirty="0">
                <a:solidFill>
                  <a:schemeClr val="tx2">
                    <a:lumMod val="60000"/>
                    <a:lumOff val="40000"/>
                  </a:schemeClr>
                </a:solidFill>
                <a:latin typeface="宋体" pitchFamily="2" charset="-122"/>
              </a:rPr>
              <a:t>PSW</a:t>
            </a:r>
            <a:r>
              <a:rPr kumimoji="1" lang="zh-CN" altLang="en-US" sz="2400" dirty="0" smtClean="0">
                <a:latin typeface="宋体" pitchFamily="2" charset="-122"/>
              </a:rPr>
              <a:t>，</a:t>
            </a:r>
            <a:r>
              <a:rPr kumimoji="1" lang="zh-CN" altLang="en-US" sz="2100" dirty="0" smtClean="0">
                <a:latin typeface="宋体" pitchFamily="2" charset="-122"/>
              </a:rPr>
              <a:t>例：</a:t>
            </a:r>
            <a:r>
              <a:rPr kumimoji="1" lang="zh-CN" altLang="en-US" sz="2100" b="1" dirty="0" smtClean="0">
                <a:latin typeface="宋体" pitchFamily="2" charset="-122"/>
              </a:rPr>
              <a:t>进位</a:t>
            </a:r>
            <a:r>
              <a:rPr kumimoji="1" lang="zh-CN" altLang="en-US" sz="2100" b="1" dirty="0">
                <a:latin typeface="宋体" pitchFamily="2" charset="-122"/>
              </a:rPr>
              <a:t>标</a:t>
            </a:r>
            <a:r>
              <a:rPr kumimoji="1" lang="zh-CN" altLang="en-US" sz="2100" b="1" dirty="0" smtClean="0">
                <a:latin typeface="宋体" pitchFamily="2" charset="-122"/>
              </a:rPr>
              <a:t>志、奇偶标志、零标志、符号（</a:t>
            </a:r>
            <a:r>
              <a:rPr kumimoji="1" lang="en-US" altLang="zh-CN" sz="2100" b="1" dirty="0" smtClean="0">
                <a:latin typeface="宋体" pitchFamily="2" charset="-122"/>
              </a:rPr>
              <a:t>+/-</a:t>
            </a:r>
            <a:r>
              <a:rPr kumimoji="1" lang="zh-CN" altLang="en-US" sz="2100" b="1" dirty="0" smtClean="0">
                <a:latin typeface="宋体" pitchFamily="2" charset="-122"/>
              </a:rPr>
              <a:t>）</a:t>
            </a:r>
            <a:r>
              <a:rPr kumimoji="1" lang="zh-CN" altLang="en-US" sz="2100" b="1" dirty="0">
                <a:latin typeface="宋体" pitchFamily="2" charset="-122"/>
              </a:rPr>
              <a:t>标</a:t>
            </a:r>
            <a:r>
              <a:rPr kumimoji="1" lang="zh-CN" altLang="en-US" sz="2100" b="1" dirty="0" smtClean="0">
                <a:latin typeface="宋体" pitchFamily="2" charset="-122"/>
              </a:rPr>
              <a:t>志、中断标志（允许</a:t>
            </a:r>
            <a:r>
              <a:rPr kumimoji="1" lang="en-US" altLang="zh-CN" sz="2100" b="1" dirty="0" smtClean="0">
                <a:latin typeface="宋体" pitchFamily="2" charset="-122"/>
              </a:rPr>
              <a:t>/</a:t>
            </a:r>
            <a:r>
              <a:rPr kumimoji="1" lang="zh-CN" altLang="en-US" sz="2100" b="1" dirty="0">
                <a:latin typeface="宋体" pitchFamily="2" charset="-122"/>
              </a:rPr>
              <a:t>屏蔽</a:t>
            </a:r>
            <a:r>
              <a:rPr kumimoji="1" lang="zh-CN" altLang="en-US" sz="2100" b="1" dirty="0" smtClean="0">
                <a:latin typeface="宋体" pitchFamily="2" charset="-122"/>
              </a:rPr>
              <a:t>）、溢出标志等</a:t>
            </a:r>
            <a:r>
              <a:rPr kumimoji="1" lang="zh-CN" altLang="en-US" sz="2100" dirty="0" smtClean="0">
                <a:latin typeface="宋体" pitchFamily="2" charset="-122"/>
              </a:rPr>
              <a:t>；</a:t>
            </a:r>
            <a:r>
              <a:rPr kumimoji="1" lang="zh-CN" altLang="en-US" sz="2400" dirty="0" smtClean="0">
                <a:latin typeface="宋体" pitchFamily="2" charset="-122"/>
              </a:rPr>
              <a:t> </a:t>
            </a:r>
            <a:r>
              <a:rPr kumimoji="1" lang="zh-CN" altLang="en-US" sz="2400" dirty="0">
                <a:solidFill>
                  <a:schemeClr val="tx2">
                    <a:lumMod val="60000"/>
                    <a:lumOff val="40000"/>
                  </a:schemeClr>
                </a:solidFill>
                <a:latin typeface="宋体" pitchFamily="2" charset="-122"/>
              </a:rPr>
              <a:t>④ </a:t>
            </a:r>
            <a:r>
              <a:rPr kumimoji="1" lang="zh-CN" altLang="en-US" sz="2400" u="sng" dirty="0">
                <a:solidFill>
                  <a:schemeClr val="tx2">
                    <a:lumMod val="60000"/>
                    <a:lumOff val="40000"/>
                  </a:schemeClr>
                </a:solidFill>
                <a:latin typeface="宋体" pitchFamily="2" charset="-122"/>
              </a:rPr>
              <a:t>用户</a:t>
            </a:r>
            <a:r>
              <a:rPr kumimoji="1" lang="zh-CN" altLang="en-US" sz="2400" b="1" u="sng" dirty="0">
                <a:solidFill>
                  <a:schemeClr val="tx2">
                    <a:lumMod val="60000"/>
                    <a:lumOff val="40000"/>
                  </a:schemeClr>
                </a:solidFill>
                <a:latin typeface="宋体" pitchFamily="2" charset="-122"/>
              </a:rPr>
              <a:t>栈</a:t>
            </a:r>
            <a:r>
              <a:rPr kumimoji="1" lang="zh-CN" altLang="en-US" sz="2400" u="sng" dirty="0">
                <a:solidFill>
                  <a:schemeClr val="tx2">
                    <a:lumMod val="60000"/>
                    <a:lumOff val="40000"/>
                  </a:schemeClr>
                </a:solidFill>
                <a:latin typeface="宋体" pitchFamily="2" charset="-122"/>
              </a:rPr>
              <a:t>指针</a:t>
            </a:r>
            <a:r>
              <a:rPr kumimoji="1" lang="zh-CN" altLang="en-US" sz="2400" dirty="0" smtClean="0">
                <a:latin typeface="宋体" pitchFamily="2" charset="-122"/>
              </a:rPr>
              <a:t>， 指每个用户进程都有若干个与之相关的</a:t>
            </a:r>
            <a:r>
              <a:rPr kumimoji="1" lang="zh-CN" altLang="en-US" sz="2400" dirty="0">
                <a:solidFill>
                  <a:schemeClr val="tx2">
                    <a:lumMod val="40000"/>
                    <a:lumOff val="60000"/>
                  </a:schemeClr>
                </a:solidFill>
                <a:latin typeface="宋体" pitchFamily="2" charset="-122"/>
              </a:rPr>
              <a:t>系统栈</a:t>
            </a:r>
            <a:r>
              <a:rPr kumimoji="1" lang="zh-CN" altLang="en-US" sz="2400" dirty="0" smtClean="0">
                <a:latin typeface="宋体" pitchFamily="2" charset="-122"/>
              </a:rPr>
              <a:t>，用于存放</a:t>
            </a:r>
            <a:r>
              <a:rPr kumimoji="1" lang="zh-CN" altLang="en-US" sz="2400" i="1" dirty="0" smtClean="0">
                <a:latin typeface="宋体" pitchFamily="2" charset="-122"/>
              </a:rPr>
              <a:t>过程和</a:t>
            </a:r>
            <a:r>
              <a:rPr kumimoji="1" lang="zh-CN" altLang="en-US" sz="2400" dirty="0">
                <a:solidFill>
                  <a:srgbClr val="FF66FF"/>
                </a:solidFill>
                <a:latin typeface="宋体" pitchFamily="2" charset="-122"/>
              </a:rPr>
              <a:t>系统调用</a:t>
            </a:r>
            <a:r>
              <a:rPr kumimoji="1" lang="zh-CN" altLang="en-US" sz="2400" dirty="0">
                <a:solidFill>
                  <a:schemeClr val="tx2">
                    <a:lumMod val="40000"/>
                    <a:lumOff val="60000"/>
                  </a:schemeClr>
                </a:solidFill>
                <a:latin typeface="宋体" pitchFamily="2" charset="-122"/>
              </a:rPr>
              <a:t>的参数及</a:t>
            </a:r>
            <a:r>
              <a:rPr kumimoji="1" lang="zh-CN" altLang="en-US" sz="2400" u="sng" dirty="0">
                <a:solidFill>
                  <a:schemeClr val="tx2">
                    <a:lumMod val="40000"/>
                    <a:lumOff val="60000"/>
                  </a:schemeClr>
                </a:solidFill>
                <a:latin typeface="宋体" pitchFamily="2" charset="-122"/>
              </a:rPr>
              <a:t>调用地</a:t>
            </a:r>
            <a:r>
              <a:rPr kumimoji="1" lang="zh-CN" altLang="en-US" sz="2400" u="sng" dirty="0" smtClean="0">
                <a:solidFill>
                  <a:schemeClr val="tx2">
                    <a:lumMod val="40000"/>
                    <a:lumOff val="60000"/>
                  </a:schemeClr>
                </a:solidFill>
                <a:latin typeface="宋体" pitchFamily="2" charset="-122"/>
              </a:rPr>
              <a:t>址</a:t>
            </a:r>
            <a:r>
              <a:rPr kumimoji="1" lang="zh-CN" altLang="en-US" sz="2400" dirty="0" smtClean="0">
                <a:latin typeface="宋体" pitchFamily="2" charset="-122"/>
              </a:rPr>
              <a:t>，栈指针指向该栈的栈顶。 </a:t>
            </a:r>
          </a:p>
          <a:p>
            <a:pPr>
              <a:lnSpc>
                <a:spcPct val="120000"/>
              </a:lnSpc>
              <a:spcBef>
                <a:spcPct val="30000"/>
              </a:spcBef>
              <a:buClrTx/>
              <a:buSzTx/>
              <a:buFont typeface="Wingdings" pitchFamily="2" charset="2"/>
              <a:buChar char="Ø"/>
              <a:defRPr/>
            </a:pPr>
            <a:r>
              <a:rPr kumimoji="1" lang="zh-CN" altLang="en-US" sz="2500" kern="1200" dirty="0" smtClean="0">
                <a:solidFill>
                  <a:srgbClr val="FFFF00"/>
                </a:solidFill>
                <a:latin typeface="宋体" pitchFamily="2" charset="-122"/>
              </a:rPr>
              <a:t>进程</a:t>
            </a:r>
            <a:r>
              <a:rPr kumimoji="1" lang="zh-CN" altLang="en-US" sz="2500" u="sng" kern="1200" dirty="0" smtClean="0">
                <a:solidFill>
                  <a:srgbClr val="FFFF00"/>
                </a:solidFill>
                <a:latin typeface="宋体" pitchFamily="2" charset="-122"/>
              </a:rPr>
              <a:t>控制信息</a:t>
            </a:r>
            <a:r>
              <a:rPr kumimoji="1" lang="zh-CN" altLang="en-US" sz="2400" dirty="0" smtClean="0">
                <a:latin typeface="宋体" pitchFamily="2" charset="-122"/>
              </a:rPr>
              <a:t>：包括：① 进程的</a:t>
            </a:r>
            <a:r>
              <a:rPr kumimoji="1" lang="zh-CN" altLang="en-US" sz="2400" b="1" dirty="0">
                <a:solidFill>
                  <a:srgbClr val="FF66FF"/>
                </a:solidFill>
                <a:latin typeface="宋体" pitchFamily="2" charset="-122"/>
              </a:rPr>
              <a:t>程序</a:t>
            </a:r>
            <a:r>
              <a:rPr kumimoji="1" lang="zh-CN" altLang="en-US" sz="2400" dirty="0" smtClean="0">
                <a:latin typeface="宋体" pitchFamily="2" charset="-122"/>
              </a:rPr>
              <a:t>和</a:t>
            </a:r>
            <a:r>
              <a:rPr kumimoji="1" lang="zh-CN" altLang="en-US" sz="2400" b="1" dirty="0">
                <a:solidFill>
                  <a:srgbClr val="FF66FF"/>
                </a:solidFill>
                <a:latin typeface="宋体" pitchFamily="2" charset="-122"/>
              </a:rPr>
              <a:t>数据</a:t>
            </a:r>
            <a:r>
              <a:rPr kumimoji="1" lang="zh-CN" altLang="en-US" sz="2400" dirty="0" smtClean="0">
                <a:latin typeface="宋体" pitchFamily="2" charset="-122"/>
              </a:rPr>
              <a:t>所在的</a:t>
            </a:r>
            <a:r>
              <a:rPr kumimoji="1" lang="zh-CN" altLang="en-US" sz="2400" u="sng" dirty="0">
                <a:solidFill>
                  <a:schemeClr val="tx2"/>
                </a:solidFill>
                <a:latin typeface="宋体" pitchFamily="2" charset="-122"/>
              </a:rPr>
              <a:t>内存或外存地</a:t>
            </a:r>
            <a:r>
              <a:rPr kumimoji="1" lang="en-US" altLang="zh-CN" sz="2400" u="sng" dirty="0">
                <a:solidFill>
                  <a:schemeClr val="tx2"/>
                </a:solidFill>
                <a:latin typeface="宋体" pitchFamily="2" charset="-122"/>
              </a:rPr>
              <a:t>(</a:t>
            </a:r>
            <a:r>
              <a:rPr kumimoji="1" lang="zh-CN" altLang="en-US" sz="2400" u="sng" dirty="0">
                <a:solidFill>
                  <a:schemeClr val="tx2"/>
                </a:solidFill>
                <a:latin typeface="宋体" pitchFamily="2" charset="-122"/>
              </a:rPr>
              <a:t>首</a:t>
            </a:r>
            <a:r>
              <a:rPr kumimoji="1" lang="en-US" altLang="zh-CN" sz="2400" u="sng" dirty="0">
                <a:solidFill>
                  <a:schemeClr val="tx2"/>
                </a:solidFill>
                <a:latin typeface="宋体" pitchFamily="2" charset="-122"/>
              </a:rPr>
              <a:t>)</a:t>
            </a:r>
            <a:r>
              <a:rPr kumimoji="1" lang="zh-CN" altLang="en-US" sz="2400" u="sng" dirty="0" smtClean="0">
                <a:solidFill>
                  <a:schemeClr val="tx2"/>
                </a:solidFill>
                <a:latin typeface="宋体" pitchFamily="2" charset="-122"/>
              </a:rPr>
              <a:t>址</a:t>
            </a:r>
            <a:r>
              <a:rPr kumimoji="1" lang="en-US" altLang="zh-CN" sz="2000" dirty="0" smtClean="0">
                <a:latin typeface="宋体" pitchFamily="2" charset="-122"/>
              </a:rPr>
              <a:t>(</a:t>
            </a:r>
            <a:r>
              <a:rPr kumimoji="1" lang="en-US" altLang="zh-CN" sz="2000" b="1" dirty="0" err="1" smtClean="0">
                <a:latin typeface="宋体" pitchFamily="2" charset="-122"/>
              </a:rPr>
              <a:t>chp</a:t>
            </a:r>
            <a:r>
              <a:rPr kumimoji="1" lang="en-US" altLang="zh-CN" sz="2000" b="1" dirty="0" smtClean="0">
                <a:latin typeface="宋体" pitchFamily="2" charset="-122"/>
              </a:rPr>
              <a:t> 4</a:t>
            </a:r>
            <a:r>
              <a:rPr kumimoji="1" lang="zh-CN" altLang="en-US" sz="2000" b="1" dirty="0" smtClean="0">
                <a:latin typeface="宋体" pitchFamily="2" charset="-122"/>
              </a:rPr>
              <a:t>内在管理</a:t>
            </a:r>
            <a:r>
              <a:rPr kumimoji="1" lang="en-US" altLang="zh-CN" sz="2000" dirty="0" smtClean="0">
                <a:latin typeface="宋体" pitchFamily="2" charset="-122"/>
              </a:rPr>
              <a:t>)</a:t>
            </a:r>
            <a:r>
              <a:rPr kumimoji="1" lang="zh-CN" altLang="en-US" sz="2400" dirty="0" smtClean="0">
                <a:latin typeface="宋体" pitchFamily="2" charset="-122"/>
              </a:rPr>
              <a:t>，以便调度到该进程时，能从</a:t>
            </a:r>
            <a:r>
              <a:rPr kumimoji="1" lang="en-US" altLang="zh-CN" sz="2400" dirty="0" smtClean="0">
                <a:latin typeface="宋体" pitchFamily="2" charset="-122"/>
              </a:rPr>
              <a:t>PCB</a:t>
            </a:r>
            <a:r>
              <a:rPr kumimoji="1" lang="zh-CN" altLang="en-US" sz="2400" dirty="0" smtClean="0">
                <a:latin typeface="宋体" pitchFamily="2" charset="-122"/>
              </a:rPr>
              <a:t>中找到这些程序和数据；② 进程</a:t>
            </a:r>
            <a:r>
              <a:rPr kumimoji="1" lang="zh-CN" altLang="en-US" sz="2400" u="sng" dirty="0">
                <a:solidFill>
                  <a:schemeClr val="tx2"/>
                </a:solidFill>
                <a:latin typeface="宋体" pitchFamily="2" charset="-122"/>
              </a:rPr>
              <a:t>同步和通信机制</a:t>
            </a:r>
            <a:r>
              <a:rPr kumimoji="1" lang="zh-CN" altLang="en-US" sz="2400" dirty="0" smtClean="0">
                <a:latin typeface="宋体" pitchFamily="2" charset="-122"/>
              </a:rPr>
              <a:t>（</a:t>
            </a:r>
            <a:r>
              <a:rPr kumimoji="1" lang="en-US" altLang="zh-CN" sz="2000" dirty="0">
                <a:latin typeface="宋体" pitchFamily="2" charset="-122"/>
              </a:rPr>
              <a:t>§2.6</a:t>
            </a:r>
            <a:r>
              <a:rPr kumimoji="1" lang="zh-CN" altLang="en-US" sz="2000" dirty="0">
                <a:latin typeface="宋体" pitchFamily="2" charset="-122"/>
              </a:rPr>
              <a:t>，图</a:t>
            </a:r>
            <a:r>
              <a:rPr kumimoji="1" lang="en-US" altLang="zh-CN" sz="2000" dirty="0">
                <a:latin typeface="宋体" pitchFamily="2" charset="-122"/>
              </a:rPr>
              <a:t>2-17</a:t>
            </a:r>
            <a:r>
              <a:rPr kumimoji="1" lang="zh-CN" altLang="en-US" sz="2400" dirty="0" smtClean="0">
                <a:latin typeface="宋体" pitchFamily="2" charset="-122"/>
              </a:rPr>
              <a:t>）， 它们可能全部或部分地放在</a:t>
            </a:r>
            <a:r>
              <a:rPr kumimoji="1" lang="en-US" altLang="zh-CN" sz="2400" dirty="0" smtClean="0">
                <a:latin typeface="宋体" pitchFamily="2" charset="-122"/>
              </a:rPr>
              <a:t>PCB</a:t>
            </a:r>
            <a:r>
              <a:rPr kumimoji="1" lang="zh-CN" altLang="en-US" sz="2400" dirty="0" smtClean="0">
                <a:latin typeface="宋体" pitchFamily="2" charset="-122"/>
              </a:rPr>
              <a:t>中；</a:t>
            </a:r>
            <a:r>
              <a:rPr kumimoji="1" lang="en-US" altLang="zh-CN" sz="2400" dirty="0">
                <a:latin typeface="宋体" pitchFamily="2" charset="-122"/>
              </a:rPr>
              <a:t> ③</a:t>
            </a:r>
            <a:endParaRPr kumimoji="1" lang="zh-CN" altLang="en-US" sz="2400" dirty="0" smtClean="0">
              <a:latin typeface="宋体" pitchFamily="2" charset="-122"/>
            </a:endParaRPr>
          </a:p>
          <a:p>
            <a:pPr eaLnBrk="1" hangingPunct="1">
              <a:lnSpc>
                <a:spcPct val="80000"/>
              </a:lnSpc>
              <a:buFont typeface="Wingdings" pitchFamily="2" charset="2"/>
              <a:buNone/>
              <a:defRPr/>
            </a:pPr>
            <a:endParaRPr kumimoji="1" lang="en-US" altLang="zh-CN" sz="2400" dirty="0" smtClean="0">
              <a:latin typeface="宋体" pitchFamily="2" charset="-122"/>
            </a:endParaRPr>
          </a:p>
        </p:txBody>
      </p:sp>
      <p:sp>
        <p:nvSpPr>
          <p:cNvPr id="2" name="下箭头 1"/>
          <p:cNvSpPr/>
          <p:nvPr/>
        </p:nvSpPr>
        <p:spPr bwMode="auto">
          <a:xfrm flipH="1">
            <a:off x="7740352" y="5913081"/>
            <a:ext cx="360040" cy="288032"/>
          </a:xfrm>
          <a:prstGeom prst="downArrow">
            <a:avLst/>
          </a:prstGeom>
          <a:solidFill>
            <a:srgbClr val="FFC000"/>
          </a:solid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圆角矩形 7"/>
          <p:cNvSpPr/>
          <p:nvPr/>
        </p:nvSpPr>
        <p:spPr bwMode="auto">
          <a:xfrm>
            <a:off x="4788024" y="2996952"/>
            <a:ext cx="306034" cy="432048"/>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2" y="260648"/>
            <a:ext cx="8207375"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程序并发执行所需付出的</a:t>
            </a:r>
            <a:r>
              <a:rPr kumimoji="0" lang="zh-CN" altLang="en-US" sz="2400" b="0" i="0" u="none" strike="noStrike" kern="0" cap="none" spc="0" normalizeH="0" baseline="0" noProof="0" dirty="0" smtClean="0">
                <a:ln>
                  <a:noFill/>
                </a:ln>
                <a:effectLst/>
                <a:uLnTx/>
                <a:uFillTx/>
                <a:latin typeface="黑体" pitchFamily="2" charset="-122"/>
                <a:ea typeface="黑体" pitchFamily="2" charset="-122"/>
                <a:cs typeface="+mj-cs"/>
              </a:rPr>
              <a:t>时空开销</a:t>
            </a:r>
            <a:r>
              <a:rPr kumimoji="0" lang="zh-CN" altLang="en-US" sz="2400" b="0" i="0" u="none" strike="noStrike" kern="0" cap="none" spc="0" normalizeH="0" baseline="30000" noProof="0" dirty="0" smtClean="0">
                <a:ln>
                  <a:noFill/>
                </a:ln>
                <a:effectLst/>
                <a:uLnTx/>
                <a:uFillTx/>
                <a:latin typeface="黑体" pitchFamily="2" charset="-122"/>
                <a:ea typeface="黑体" pitchFamily="2" charset="-122"/>
                <a:cs typeface="+mj-cs"/>
              </a:rPr>
              <a:t>问题所在</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为使程序能并发执行，系统必须进行以下的一系列操作：</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 </a:t>
            </a:r>
            <a:r>
              <a:rPr kumimoji="0" lang="zh-CN" altLang="en-US" sz="2400" b="1" i="0" u="none" strike="noStrike" kern="0" cap="none" spc="0" normalizeH="0" baseline="0" noProof="0" dirty="0" smtClean="0">
                <a:ln>
                  <a:noFill/>
                </a:ln>
                <a:effectLst/>
                <a:uLnTx/>
                <a:uFillTx/>
                <a:latin typeface="Times New Roman"/>
                <a:ea typeface="宋体"/>
                <a:cs typeface="+mj-cs"/>
              </a:rPr>
              <a:t>创建进程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，系统在创建一个进程时，必须</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为它</a:t>
            </a:r>
            <a:r>
              <a:rPr kumimoji="0" lang="zh-CN" altLang="en-US" u="sng" kern="0" dirty="0">
                <a:latin typeface="Times New Roman"/>
                <a:ea typeface="宋体"/>
              </a:rPr>
              <a:t>分配</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其所必需的、除处理机以外的所有</a:t>
            </a:r>
            <a:r>
              <a:rPr kumimoji="0" lang="zh-CN" altLang="en-US" sz="2400" b="0" i="0" u="sng" strike="noStrike" kern="0" cap="none" spc="0" normalizeH="0" baseline="0" noProof="0" dirty="0" smtClean="0">
                <a:ln>
                  <a:noFill/>
                </a:ln>
                <a:effectLst/>
                <a:uLnTx/>
                <a:uFillTx/>
                <a:latin typeface="Times New Roman"/>
                <a:ea typeface="宋体"/>
                <a:cs typeface="+mj-cs"/>
              </a:rPr>
              <a:t>资源</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，如内存空间、</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I/O</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设备，以及建立相应的</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b="1" kern="0" dirty="0">
                <a:latin typeface="Times New Roman"/>
                <a:ea typeface="宋体"/>
              </a:rPr>
              <a:t>撤消进程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，系统在撤消进程时，又必须</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先对其所占有的资源执行</a:t>
            </a:r>
            <a:r>
              <a:rPr kumimoji="0" lang="zh-CN" altLang="en-US" u="sng" kern="0" dirty="0">
                <a:latin typeface="Times New Roman"/>
                <a:ea typeface="宋体"/>
              </a:rPr>
              <a:t>回收</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操作</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，然后再撤消</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(3) </a:t>
            </a:r>
            <a:r>
              <a:rPr kumimoji="0" lang="zh-CN" altLang="en-US" b="1" kern="0" dirty="0">
                <a:latin typeface="Times New Roman"/>
                <a:ea typeface="宋体"/>
              </a:rPr>
              <a:t>进程切换</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，对进程进行上下文切换时，需要</a:t>
            </a:r>
            <a:r>
              <a:rPr kumimoji="0" lang="zh-CN" altLang="en-US" sz="2400" b="0" i="0" u="sng" strike="noStrike" kern="0" cap="none" spc="0" normalizeH="0" baseline="0" noProof="0" dirty="0" smtClean="0">
                <a:ln>
                  <a:noFill/>
                </a:ln>
                <a:effectLst/>
                <a:uLnTx/>
                <a:uFillTx/>
                <a:latin typeface="Times New Roman"/>
                <a:ea typeface="宋体"/>
                <a:cs typeface="+mj-cs"/>
              </a:rPr>
              <a:t>保留</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当前进程的</a:t>
            </a:r>
            <a:r>
              <a:rPr kumimoji="0" lang="en-US" altLang="zh-CN" sz="2400" b="0" i="0" u="sng" strike="noStrike" kern="0" cap="none" spc="0" normalizeH="0" baseline="0" noProof="0" dirty="0" smtClean="0">
                <a:ln>
                  <a:noFill/>
                </a:ln>
                <a:solidFill>
                  <a:schemeClr val="tx1"/>
                </a:solidFill>
                <a:effectLst/>
                <a:uLnTx/>
                <a:uFillTx/>
                <a:latin typeface="Times New Roman"/>
                <a:ea typeface="宋体"/>
                <a:cs typeface="+mj-cs"/>
              </a:rPr>
              <a:t>CPU</a:t>
            </a:r>
            <a:r>
              <a:rPr kumimoji="0" lang="zh-CN" altLang="en-US" sz="2400" b="0" i="0" u="sng" strike="noStrike" kern="0" cap="none" spc="0" normalizeH="0" baseline="0" noProof="0" dirty="0" smtClean="0">
                <a:ln>
                  <a:noFill/>
                </a:ln>
                <a:effectLst/>
                <a:uLnTx/>
                <a:uFillTx/>
                <a:latin typeface="Times New Roman"/>
                <a:ea typeface="宋体"/>
                <a:cs typeface="+mj-cs"/>
              </a:rPr>
              <a:t>环境</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smtClean="0">
                <a:ln>
                  <a:noFill/>
                </a:ln>
                <a:effectLst/>
                <a:uLnTx/>
                <a:uFillTx/>
                <a:latin typeface="Times New Roman"/>
                <a:ea typeface="宋体"/>
                <a:cs typeface="+mj-cs"/>
              </a:rPr>
              <a:t>设置</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新选中进程的</a:t>
            </a:r>
            <a:r>
              <a:rPr kumimoji="0" lang="en-US" altLang="zh-CN" sz="2400" b="0" i="0" u="sng" strike="noStrike" kern="0" cap="none" spc="0" normalizeH="0" baseline="0" noProof="0" dirty="0" smtClean="0">
                <a:ln>
                  <a:noFill/>
                </a:ln>
                <a:solidFill>
                  <a:schemeClr val="tx1"/>
                </a:solidFill>
                <a:effectLst/>
                <a:uLnTx/>
                <a:uFillTx/>
                <a:latin typeface="Times New Roman"/>
                <a:ea typeface="宋体"/>
                <a:cs typeface="+mj-cs"/>
              </a:rPr>
              <a:t>CPU</a:t>
            </a:r>
            <a:r>
              <a:rPr kumimoji="0" lang="zh-CN" altLang="en-US" sz="2400" b="0" i="0" u="sng" strike="noStrike" kern="0" cap="none" spc="0" normalizeH="0" baseline="0" noProof="0" dirty="0" smtClean="0">
                <a:ln>
                  <a:noFill/>
                </a:ln>
                <a:effectLst/>
                <a:uLnTx/>
                <a:uFillTx/>
                <a:latin typeface="Times New Roman"/>
                <a:ea typeface="宋体"/>
                <a:cs typeface="+mj-cs"/>
              </a:rPr>
              <a:t>环境</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，因而须花费不少的处理机时间。</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0000"/>
              </a:lnSpc>
              <a:buClrTx/>
              <a:buSzTx/>
              <a:defRPr/>
            </a:pPr>
            <a:r>
              <a:rPr kumimoji="0" lang="en-US" altLang="zh-CN" kern="0" dirty="0" smtClean="0">
                <a:solidFill>
                  <a:srgbClr val="FFFFFF"/>
                </a:solidFill>
                <a:latin typeface="黑体" pitchFamily="2" charset="-122"/>
                <a:ea typeface="黑体" pitchFamily="2" charset="-122"/>
                <a:cs typeface="+mn-cs"/>
              </a:rPr>
              <a:t>    3</a:t>
            </a:r>
            <a:r>
              <a:rPr kumimoji="0" lang="en-US" altLang="zh-CN" kern="0" dirty="0">
                <a:solidFill>
                  <a:srgbClr val="FFFFFF"/>
                </a:solidFill>
                <a:latin typeface="黑体" pitchFamily="2" charset="-122"/>
                <a:ea typeface="黑体" pitchFamily="2" charset="-122"/>
                <a:cs typeface="+mn-cs"/>
              </a:rPr>
              <a:t>. </a:t>
            </a:r>
            <a:r>
              <a:rPr kumimoji="0" lang="zh-CN" altLang="en-US" kern="0" dirty="0">
                <a:solidFill>
                  <a:srgbClr val="FFFFFF"/>
                </a:solidFill>
                <a:latin typeface="黑体" pitchFamily="2" charset="-122"/>
                <a:ea typeface="黑体" pitchFamily="2" charset="-122"/>
                <a:cs typeface="+mn-cs"/>
              </a:rPr>
              <a:t>线程</a:t>
            </a:r>
            <a:r>
              <a:rPr kumimoji="0" lang="en-US" altLang="zh-CN" kern="0" dirty="0">
                <a:solidFill>
                  <a:srgbClr val="FFFFFF"/>
                </a:solidFill>
                <a:latin typeface="Times New Roman"/>
                <a:ea typeface="黑体" pitchFamily="2" charset="-122"/>
                <a:cs typeface="+mn-cs"/>
              </a:rPr>
              <a:t>——</a:t>
            </a:r>
            <a:r>
              <a:rPr kumimoji="0" lang="zh-CN" altLang="en-US" kern="0" dirty="0">
                <a:solidFill>
                  <a:srgbClr val="FFFFFF"/>
                </a:solidFill>
                <a:latin typeface="黑体" pitchFamily="2" charset="-122"/>
                <a:ea typeface="黑体" pitchFamily="2" charset="-122"/>
                <a:cs typeface="+mn-cs"/>
              </a:rPr>
              <a:t>作为调度和分派的基本单位</a:t>
            </a:r>
            <a:r>
              <a:rPr kumimoji="0" lang="zh-CN" altLang="en-US" kern="0" dirty="0">
                <a:solidFill>
                  <a:srgbClr val="FFFFFF"/>
                </a:solidFill>
                <a:latin typeface="Times New Roman"/>
                <a:cs typeface="+mn-cs"/>
              </a:rPr>
              <a:t/>
            </a:r>
            <a:br>
              <a:rPr kumimoji="0" lang="zh-CN" altLang="en-US" kern="0" dirty="0">
                <a:solidFill>
                  <a:srgbClr val="FFFFFF"/>
                </a:solidFill>
                <a:latin typeface="Times New Roman"/>
                <a:cs typeface="+mn-cs"/>
              </a:rPr>
            </a:br>
            <a:r>
              <a:rPr kumimoji="0" lang="zh-CN" altLang="en-US" kern="0" dirty="0">
                <a:solidFill>
                  <a:srgbClr val="FFFFFF"/>
                </a:solidFill>
                <a:latin typeface="Times New Roman"/>
                <a:cs typeface="+mn-cs"/>
              </a:rPr>
              <a:t>    为使多个程序</a:t>
            </a:r>
            <a:r>
              <a:rPr kumimoji="0" lang="zh-CN" altLang="en-US" b="1" u="sng" kern="0" dirty="0">
                <a:latin typeface="Times New Roman"/>
                <a:cs typeface="+mn-cs"/>
              </a:rPr>
              <a:t>更好地并发</a:t>
            </a:r>
            <a:r>
              <a:rPr kumimoji="0" lang="zh-CN" altLang="en-US" kern="0" dirty="0">
                <a:solidFill>
                  <a:srgbClr val="FFFFFF"/>
                </a:solidFill>
                <a:latin typeface="Times New Roman"/>
                <a:cs typeface="+mn-cs"/>
              </a:rPr>
              <a:t>执行，同时又</a:t>
            </a:r>
            <a:r>
              <a:rPr kumimoji="0" lang="zh-CN" altLang="en-US" u="sng" kern="0" dirty="0">
                <a:solidFill>
                  <a:srgbClr val="FFFFFF"/>
                </a:solidFill>
                <a:latin typeface="Times New Roman"/>
                <a:cs typeface="+mn-cs"/>
              </a:rPr>
              <a:t>尽量</a:t>
            </a:r>
            <a:r>
              <a:rPr kumimoji="0" lang="zh-CN" altLang="en-US" b="1" u="sng" kern="0" dirty="0">
                <a:latin typeface="Times New Roman"/>
                <a:cs typeface="+mn-cs"/>
              </a:rPr>
              <a:t>减少系统的开销</a:t>
            </a:r>
            <a:r>
              <a:rPr kumimoji="0" lang="zh-CN" altLang="en-US" kern="0" dirty="0">
                <a:solidFill>
                  <a:srgbClr val="FFFFFF"/>
                </a:solidFill>
                <a:latin typeface="Times New Roman"/>
                <a:cs typeface="+mn-cs"/>
              </a:rPr>
              <a:t>，可以</a:t>
            </a:r>
            <a:r>
              <a:rPr kumimoji="0" lang="zh-CN" altLang="en-US" kern="0" dirty="0">
                <a:latin typeface="Times New Roman"/>
                <a:ea typeface="宋体"/>
              </a:rPr>
              <a:t>将进程的上述</a:t>
            </a:r>
            <a:r>
              <a:rPr kumimoji="0" lang="zh-CN" altLang="en-US" b="1" kern="0" dirty="0">
                <a:solidFill>
                  <a:srgbClr val="FC5D42"/>
                </a:solidFill>
                <a:latin typeface="Times New Roman"/>
                <a:ea typeface="宋体"/>
              </a:rPr>
              <a:t>两个属</a:t>
            </a:r>
            <a:r>
              <a:rPr kumimoji="0" lang="zh-CN" altLang="en-US" b="1" kern="0" dirty="0" smtClean="0">
                <a:solidFill>
                  <a:srgbClr val="FC5D42"/>
                </a:solidFill>
                <a:latin typeface="Times New Roman"/>
                <a:ea typeface="宋体"/>
              </a:rPr>
              <a:t>性</a:t>
            </a:r>
            <a:r>
              <a:rPr kumimoji="0" lang="zh-CN" altLang="en-US" b="1" u="sng" kern="0" baseline="30000" dirty="0">
                <a:latin typeface="Times New Roman"/>
                <a:ea typeface="宋体"/>
              </a:rPr>
              <a:t>拥</a:t>
            </a:r>
            <a:r>
              <a:rPr kumimoji="0" lang="zh-CN" altLang="en-US" b="1" u="sng" kern="0" baseline="30000" dirty="0" smtClean="0">
                <a:latin typeface="Times New Roman"/>
                <a:ea typeface="宋体"/>
              </a:rPr>
              <a:t>有</a:t>
            </a:r>
            <a:r>
              <a:rPr kumimoji="0" lang="zh-CN" altLang="en-US" b="1" u="sng" kern="0" baseline="30000" dirty="0">
                <a:latin typeface="Times New Roman"/>
                <a:ea typeface="宋体"/>
              </a:rPr>
              <a:t>资</a:t>
            </a:r>
            <a:r>
              <a:rPr kumimoji="0" lang="zh-CN" altLang="en-US" b="1" u="sng" kern="0" baseline="30000" dirty="0" smtClean="0">
                <a:latin typeface="Times New Roman"/>
                <a:ea typeface="宋体"/>
              </a:rPr>
              <a:t>源</a:t>
            </a:r>
            <a:r>
              <a:rPr kumimoji="0" lang="zh-CN" altLang="en-US" b="1" kern="0" baseline="30000" dirty="0" smtClean="0">
                <a:solidFill>
                  <a:schemeClr val="tx1"/>
                </a:solidFill>
                <a:latin typeface="Times New Roman"/>
                <a:ea typeface="宋体"/>
              </a:rPr>
              <a:t>与</a:t>
            </a:r>
            <a:r>
              <a:rPr kumimoji="0" lang="zh-CN" altLang="en-US" b="1" u="sng" kern="0" baseline="30000" dirty="0" smtClean="0">
                <a:latin typeface="Times New Roman"/>
                <a:ea typeface="宋体"/>
              </a:rPr>
              <a:t>调</a:t>
            </a:r>
            <a:r>
              <a:rPr kumimoji="0" lang="zh-CN" altLang="en-US" b="1" u="sng" kern="0" baseline="30000" dirty="0">
                <a:latin typeface="Times New Roman"/>
                <a:ea typeface="宋体"/>
              </a:rPr>
              <a:t>度</a:t>
            </a:r>
            <a:r>
              <a:rPr kumimoji="0" lang="zh-CN" altLang="en-US" b="1" kern="0" dirty="0" smtClean="0">
                <a:solidFill>
                  <a:srgbClr val="FC5D42"/>
                </a:solidFill>
                <a:latin typeface="Times New Roman"/>
                <a:ea typeface="宋体"/>
              </a:rPr>
              <a:t>分</a:t>
            </a:r>
            <a:r>
              <a:rPr kumimoji="0" lang="zh-CN" altLang="en-US" b="1" kern="0" dirty="0">
                <a:solidFill>
                  <a:srgbClr val="FC5D42"/>
                </a:solidFill>
                <a:latin typeface="Times New Roman"/>
                <a:ea typeface="宋体"/>
              </a:rPr>
              <a:t>开</a:t>
            </a:r>
            <a:r>
              <a:rPr kumimoji="0" lang="zh-CN" altLang="en-US" kern="0" dirty="0" smtClean="0">
                <a:solidFill>
                  <a:srgbClr val="FFFFFF"/>
                </a:solidFill>
                <a:latin typeface="Times New Roman"/>
                <a:cs typeface="+mn-cs"/>
              </a:rPr>
              <a:t>。</a:t>
            </a:r>
            <a:endPar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1801155075"/>
      </p:ext>
    </p:extLst>
  </p:cSld>
  <p:clrMapOvr>
    <a:masterClrMapping/>
  </p:clrMapOvr>
  <p:transition>
    <p:pull dir="rd"/>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eaLnBrk="1" hangingPunct="1">
              <a:lnSpc>
                <a:spcPct val="140000"/>
              </a:lnSpc>
              <a:buClrTx/>
              <a:buSzTx/>
              <a:buFontTx/>
            </a:pPr>
            <a:r>
              <a:rPr kumimoji="0" lang="en-US" altLang="zh-CN" kern="0" dirty="0" smtClean="0">
                <a:latin typeface="黑体" pitchFamily="2" charset="-122"/>
                <a:ea typeface="黑体" pitchFamily="2" charset="-122"/>
              </a:rPr>
              <a:t>2.7.2  </a:t>
            </a:r>
            <a:r>
              <a:rPr kumimoji="0" lang="zh-CN" altLang="en-US" kern="0" dirty="0" smtClean="0">
                <a:latin typeface="黑体" pitchFamily="2" charset="-122"/>
                <a:ea typeface="黑体" pitchFamily="2" charset="-122"/>
              </a:rPr>
              <a:t>线程与进程的比较（自学）</a:t>
            </a:r>
            <a:br>
              <a:rPr kumimoji="0" lang="zh-CN" altLang="en-US" kern="0" dirty="0" smtClean="0">
                <a:latin typeface="黑体" pitchFamily="2" charset="-122"/>
                <a:ea typeface="黑体" pitchFamily="2" charset="-122"/>
              </a:rPr>
            </a:br>
            <a:r>
              <a:rPr kumimoji="0" lang="zh-CN" altLang="en-US" kern="0" dirty="0" smtClean="0">
                <a:latin typeface="黑体" pitchFamily="2" charset="-122"/>
                <a:ea typeface="黑体" pitchFamily="2" charset="-122"/>
              </a:rPr>
              <a:t>　　</a:t>
            </a:r>
            <a:r>
              <a:rPr kumimoji="0" lang="en-US" altLang="zh-CN" kern="0" dirty="0" smtClean="0">
                <a:latin typeface="黑体" pitchFamily="2" charset="-122"/>
                <a:ea typeface="黑体" pitchFamily="2" charset="-122"/>
              </a:rPr>
              <a:t>1. </a:t>
            </a:r>
            <a:r>
              <a:rPr kumimoji="0" lang="zh-CN" altLang="en-US" kern="0" dirty="0" smtClean="0">
                <a:latin typeface="黑体" pitchFamily="2" charset="-122"/>
                <a:ea typeface="黑体" pitchFamily="2" charset="-122"/>
              </a:rPr>
              <a:t>调度的基本单位</a:t>
            </a:r>
            <a:br>
              <a:rPr kumimoji="0" lang="zh-CN" altLang="en-US" kern="0" dirty="0" smtClean="0">
                <a:latin typeface="黑体" pitchFamily="2" charset="-122"/>
                <a:ea typeface="黑体" pitchFamily="2" charset="-122"/>
              </a:rPr>
            </a:br>
            <a:r>
              <a:rPr kumimoji="0" lang="zh-CN" altLang="en-US" kern="0" dirty="0" smtClean="0">
                <a:latin typeface="黑体" pitchFamily="2" charset="-122"/>
                <a:ea typeface="黑体" pitchFamily="2" charset="-122"/>
              </a:rPr>
              <a:t>　　</a:t>
            </a:r>
            <a:r>
              <a:rPr kumimoji="0" lang="en-US" altLang="zh-CN" kern="0" dirty="0" smtClean="0">
                <a:latin typeface="黑体" pitchFamily="2" charset="-122"/>
                <a:ea typeface="黑体" pitchFamily="2" charset="-122"/>
              </a:rPr>
              <a:t>2. </a:t>
            </a:r>
            <a:r>
              <a:rPr kumimoji="0" lang="zh-CN" altLang="en-US" kern="0" dirty="0" smtClean="0">
                <a:latin typeface="黑体" pitchFamily="2" charset="-122"/>
                <a:ea typeface="黑体" pitchFamily="2" charset="-122"/>
              </a:rPr>
              <a:t>并发性</a:t>
            </a:r>
            <a:br>
              <a:rPr kumimoji="0" lang="zh-CN" altLang="en-US" kern="0" dirty="0" smtClean="0">
                <a:latin typeface="黑体" pitchFamily="2" charset="-122"/>
                <a:ea typeface="黑体" pitchFamily="2" charset="-122"/>
              </a:rPr>
            </a:br>
            <a:r>
              <a:rPr kumimoji="0" lang="zh-CN" altLang="en-US" kern="0" dirty="0" smtClean="0">
                <a:latin typeface="黑体" pitchFamily="2" charset="-122"/>
                <a:ea typeface="黑体" pitchFamily="2" charset="-122"/>
              </a:rPr>
              <a:t>　　</a:t>
            </a:r>
            <a:r>
              <a:rPr kumimoji="0" lang="en-US" altLang="zh-CN" kern="0" dirty="0" smtClean="0">
                <a:latin typeface="黑体" pitchFamily="2" charset="-122"/>
                <a:ea typeface="黑体" pitchFamily="2" charset="-122"/>
              </a:rPr>
              <a:t>3. </a:t>
            </a:r>
            <a:r>
              <a:rPr kumimoji="0" lang="zh-CN" altLang="en-US" kern="0" dirty="0" smtClean="0">
                <a:latin typeface="黑体" pitchFamily="2" charset="-122"/>
                <a:ea typeface="黑体" pitchFamily="2" charset="-122"/>
              </a:rPr>
              <a:t>拥有资源 </a:t>
            </a:r>
            <a:br>
              <a:rPr kumimoji="0" lang="zh-CN" altLang="en-US" kern="0" dirty="0" smtClean="0">
                <a:latin typeface="黑体" pitchFamily="2" charset="-122"/>
                <a:ea typeface="黑体" pitchFamily="2" charset="-122"/>
              </a:rPr>
            </a:br>
            <a:r>
              <a:rPr kumimoji="0" lang="zh-CN" altLang="en-US" kern="0" dirty="0" smtClean="0">
                <a:latin typeface="黑体" pitchFamily="2" charset="-122"/>
                <a:ea typeface="黑体" pitchFamily="2" charset="-122"/>
              </a:rPr>
              <a:t>　　</a:t>
            </a:r>
            <a:r>
              <a:rPr kumimoji="0" lang="en-US" altLang="zh-CN" kern="0" dirty="0" smtClean="0">
                <a:latin typeface="黑体" pitchFamily="2" charset="-122"/>
                <a:ea typeface="黑体" pitchFamily="2" charset="-122"/>
              </a:rPr>
              <a:t>4. </a:t>
            </a:r>
            <a:r>
              <a:rPr kumimoji="0" lang="zh-CN" altLang="en-US" kern="0" dirty="0" smtClean="0">
                <a:latin typeface="黑体" pitchFamily="2" charset="-122"/>
                <a:ea typeface="黑体" pitchFamily="2" charset="-122"/>
              </a:rPr>
              <a:t>独立性</a:t>
            </a:r>
            <a:br>
              <a:rPr kumimoji="0" lang="zh-CN" altLang="en-US" kern="0" dirty="0" smtClean="0">
                <a:latin typeface="黑体" pitchFamily="2" charset="-122"/>
                <a:ea typeface="黑体" pitchFamily="2" charset="-122"/>
              </a:rPr>
            </a:br>
            <a:r>
              <a:rPr kumimoji="0" lang="zh-CN" altLang="en-US" kern="0" dirty="0" smtClean="0">
                <a:latin typeface="黑体" pitchFamily="2" charset="-122"/>
                <a:ea typeface="黑体" pitchFamily="2" charset="-122"/>
              </a:rPr>
              <a:t>　　</a:t>
            </a:r>
            <a:r>
              <a:rPr kumimoji="0" lang="en-US" altLang="zh-CN" kern="0" dirty="0" smtClean="0">
                <a:latin typeface="黑体" pitchFamily="2" charset="-122"/>
                <a:ea typeface="黑体" pitchFamily="2" charset="-122"/>
              </a:rPr>
              <a:t>5. </a:t>
            </a:r>
            <a:r>
              <a:rPr kumimoji="0" lang="zh-CN" altLang="en-US" kern="0" dirty="0" smtClean="0">
                <a:latin typeface="黑体" pitchFamily="2" charset="-122"/>
                <a:ea typeface="黑体" pitchFamily="2" charset="-122"/>
              </a:rPr>
              <a:t>系统开销</a:t>
            </a:r>
            <a:br>
              <a:rPr kumimoji="0" lang="zh-CN" altLang="en-US" kern="0" dirty="0" smtClean="0">
                <a:latin typeface="黑体" pitchFamily="2" charset="-122"/>
                <a:ea typeface="黑体" pitchFamily="2" charset="-122"/>
              </a:rPr>
            </a:br>
            <a:r>
              <a:rPr kumimoji="0" lang="zh-CN" altLang="en-US" kern="0" dirty="0" smtClean="0">
                <a:latin typeface="黑体" pitchFamily="2" charset="-122"/>
                <a:ea typeface="黑体" pitchFamily="2" charset="-122"/>
              </a:rPr>
              <a:t>　　</a:t>
            </a:r>
            <a:r>
              <a:rPr kumimoji="0" lang="en-US" altLang="zh-CN" kern="0" dirty="0" smtClean="0">
                <a:latin typeface="黑体" pitchFamily="2" charset="-122"/>
                <a:ea typeface="黑体" pitchFamily="2" charset="-122"/>
              </a:rPr>
              <a:t>6. </a:t>
            </a:r>
            <a:r>
              <a:rPr kumimoji="0" lang="zh-CN" altLang="en-US" kern="0" dirty="0" smtClean="0">
                <a:latin typeface="黑体" pitchFamily="2" charset="-122"/>
                <a:ea typeface="黑体" pitchFamily="2" charset="-122"/>
              </a:rPr>
              <a:t>支持多处理机系统</a:t>
            </a:r>
          </a:p>
        </p:txBody>
      </p:sp>
    </p:spTree>
    <p:extLst>
      <p:ext uri="{BB962C8B-B14F-4D97-AF65-F5344CB8AC3E}">
        <p14:creationId xmlns:p14="http://schemas.microsoft.com/office/powerpoint/2010/main" val="1801155075"/>
      </p:ext>
    </p:extLst>
  </p:cSld>
  <p:clrMapOvr>
    <a:masterClrMapping/>
  </p:clrMapOvr>
  <p:transition>
    <p:pull dir="rd"/>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lvl="0" eaLnBrk="1" hangingPunct="1">
              <a:buClrTx/>
              <a:buSzTx/>
            </a:pP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2.7.3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线程的状态和线程控制块</a:t>
            </a:r>
            <a:r>
              <a:rPr kumimoji="0" lang="zh-CN" altLang="en-US" kern="0" dirty="0" smtClean="0">
                <a:latin typeface="黑体" pitchFamily="2" charset="-122"/>
                <a:ea typeface="黑体" pitchFamily="2" charset="-122"/>
              </a:rPr>
              <a:t>（</a:t>
            </a:r>
            <a:r>
              <a:rPr kumimoji="0" lang="zh-CN" altLang="en-US" kern="0" dirty="0" smtClean="0">
                <a:solidFill>
                  <a:schemeClr val="tx1"/>
                </a:solidFill>
                <a:latin typeface="黑体" pitchFamily="2" charset="-122"/>
                <a:ea typeface="黑体" pitchFamily="2" charset="-122"/>
              </a:rPr>
              <a:t>类似进程</a:t>
            </a:r>
            <a:r>
              <a:rPr kumimoji="0" lang="zh-CN" altLang="en-US" kern="0" dirty="0" smtClean="0">
                <a:latin typeface="黑体" pitchFamily="2" charset="-122"/>
                <a:ea typeface="黑体" pitchFamily="2" charset="-122"/>
              </a:rPr>
              <a:t>，</a:t>
            </a:r>
            <a:r>
              <a:rPr kumimoji="0" lang="en-US" altLang="zh-CN" kern="0" dirty="0">
                <a:solidFill>
                  <a:schemeClr val="tx1"/>
                </a:solidFill>
                <a:latin typeface="黑体" pitchFamily="2" charset="-122"/>
                <a:ea typeface="黑体" pitchFamily="2" charset="-122"/>
              </a:rPr>
              <a:t> +</a:t>
            </a:r>
            <a:r>
              <a:rPr kumimoji="0" lang="zh-CN" altLang="en-US" kern="0" dirty="0">
                <a:solidFill>
                  <a:schemeClr val="tx1"/>
                </a:solidFill>
                <a:latin typeface="黑体" pitchFamily="2" charset="-122"/>
                <a:ea typeface="黑体" pitchFamily="2" charset="-122"/>
              </a:rPr>
              <a:t>快</a:t>
            </a:r>
            <a:r>
              <a:rPr kumimoji="0" lang="zh-CN" altLang="en-US" kern="0" dirty="0" smtClean="0">
                <a:latin typeface="黑体" pitchFamily="2" charset="-122"/>
                <a:ea typeface="黑体" pitchFamily="2" charset="-122"/>
              </a:rPr>
              <a:t>）</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线程运行的</a:t>
            </a:r>
            <a:r>
              <a:rPr kumimoji="0" lang="zh-CN" altLang="en-US" sz="2400" b="0" i="0" u="none" strike="noStrike" kern="0" cap="none" spc="0" normalizeH="0" baseline="0" noProof="0" dirty="0" smtClean="0">
                <a:ln>
                  <a:noFill/>
                </a:ln>
                <a:effectLst/>
                <a:uLnTx/>
                <a:uFillTx/>
                <a:latin typeface="黑体" pitchFamily="2" charset="-122"/>
                <a:ea typeface="黑体" pitchFamily="2" charset="-122"/>
                <a:cs typeface="+mj-cs"/>
              </a:rPr>
              <a:t>三个</a:t>
            </a:r>
            <a:r>
              <a:rPr kumimoji="0" lang="zh-CN" altLang="en-US" kern="0" dirty="0">
                <a:latin typeface="黑体" pitchFamily="2" charset="-122"/>
                <a:ea typeface="黑体" pitchFamily="2" charset="-122"/>
              </a:rPr>
              <a:t>基本</a:t>
            </a:r>
            <a:r>
              <a:rPr kumimoji="0" lang="zh-CN" altLang="en-US" sz="2400" b="0" i="0" u="none" strike="noStrike" kern="0" cap="none" spc="0" normalizeH="0" baseline="0" noProof="0" dirty="0" smtClean="0">
                <a:ln>
                  <a:noFill/>
                </a:ln>
                <a:effectLst/>
                <a:uLnTx/>
                <a:uFillTx/>
                <a:latin typeface="黑体" pitchFamily="2" charset="-122"/>
                <a:ea typeface="黑体" pitchFamily="2" charset="-122"/>
                <a:cs typeface="+mj-cs"/>
              </a:rPr>
              <a:t>状态</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与传统的进程一样，在各线程之间也存在着共享资源和相互合作的制约关系，致使线程在运行时也具有间断性。相应地，线程在运行时也具有下述三种基本状态：</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执行状态，表示线程已获得处理机而正在运行；</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就绪状态，指线程已具备了各种执行条件，只须再获得</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CPU</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便可立即执行；</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(3)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阻塞状态，指线程在执行中因某事件受阻而处于暂停状态，例如，当一个线程执行从键盘读入数据的系统调用时，该线程就被阻塞。</a:t>
            </a:r>
          </a:p>
        </p:txBody>
      </p:sp>
    </p:spTree>
    <p:extLst>
      <p:ext uri="{BB962C8B-B14F-4D97-AF65-F5344CB8AC3E}">
        <p14:creationId xmlns:p14="http://schemas.microsoft.com/office/powerpoint/2010/main" val="1801155075"/>
      </p:ext>
    </p:extLst>
  </p:cSld>
  <p:clrMapOvr>
    <a:masterClrMapping/>
  </p:clrMapOvr>
  <p:transition>
    <p:pull dir="rd"/>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2022年3月16日1时20分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36369" y="188640"/>
            <a:ext cx="8207375"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18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 </a:t>
            </a:r>
            <a:r>
              <a:rPr kumimoji="0" lang="zh-CN" altLang="en-US" sz="2400" b="0" i="0" u="none" strike="noStrike" kern="0" cap="none" spc="0" normalizeH="0" baseline="0" noProof="0" dirty="0" smtClean="0">
                <a:ln>
                  <a:noFill/>
                </a:ln>
                <a:effectLst/>
                <a:uLnTx/>
                <a:uFillTx/>
                <a:latin typeface="黑体" pitchFamily="2" charset="-122"/>
                <a:ea typeface="黑体" pitchFamily="2" charset="-122"/>
                <a:cs typeface="+mj-cs"/>
              </a:rPr>
              <a:t>线程控制块</a:t>
            </a:r>
            <a:r>
              <a:rPr kumimoji="0" lang="en-US" altLang="zh-CN" sz="2400" b="0" i="0" u="none" strike="noStrike" kern="0" cap="none" spc="0" normalizeH="0" baseline="0" noProof="0" dirty="0" smtClean="0">
                <a:ln>
                  <a:noFill/>
                </a:ln>
                <a:effectLst/>
                <a:uLnTx/>
                <a:uFillTx/>
                <a:latin typeface="黑体" pitchFamily="2" charset="-122"/>
                <a:ea typeface="黑体" pitchFamily="2" charset="-122"/>
                <a:cs typeface="+mj-cs"/>
              </a:rPr>
              <a:t>TCB</a:t>
            </a:r>
            <a:r>
              <a:rPr kumimoji="0" lang="zh-CN" altLang="en-US" sz="2400" b="0" i="0" u="none" strike="noStrike" kern="0" cap="none" spc="0" normalizeH="0" baseline="0" noProof="0" dirty="0" smtClean="0">
                <a:ln>
                  <a:noFill/>
                </a:ln>
                <a:effectLst/>
                <a:uLnTx/>
                <a:uFillTx/>
                <a:latin typeface="黑体" pitchFamily="2" charset="-122"/>
                <a:ea typeface="黑体" pitchFamily="2" charset="-122"/>
                <a:cs typeface="+mj-cs"/>
              </a:rPr>
              <a:t>（</a:t>
            </a:r>
            <a:r>
              <a:rPr kumimoji="0" lang="zh-CN" altLang="en-US" kern="0" dirty="0">
                <a:latin typeface="黑体" pitchFamily="2" charset="-122"/>
                <a:ea typeface="黑体" pitchFamily="2" charset="-122"/>
              </a:rPr>
              <a:t>类</a:t>
            </a:r>
            <a:r>
              <a:rPr kumimoji="0" lang="zh-CN" altLang="en-US" kern="0" dirty="0" smtClean="0">
                <a:latin typeface="黑体" pitchFamily="2" charset="-122"/>
                <a:ea typeface="黑体" pitchFamily="2" charset="-122"/>
              </a:rPr>
              <a:t>似</a:t>
            </a:r>
            <a:r>
              <a:rPr kumimoji="0" lang="en-US" altLang="zh-CN" kern="0" dirty="0" smtClean="0">
                <a:latin typeface="黑体" pitchFamily="2" charset="-122"/>
                <a:ea typeface="黑体" pitchFamily="2" charset="-122"/>
              </a:rPr>
              <a:t>PCB</a:t>
            </a:r>
            <a:r>
              <a:rPr kumimoji="0" lang="zh-CN" altLang="en-US" sz="2400" b="0" i="0" u="none" strike="noStrike" kern="0" cap="none" spc="0" normalizeH="0" baseline="0" noProof="0" dirty="0" smtClean="0">
                <a:ln>
                  <a:noFill/>
                </a:ln>
                <a:effectLst/>
                <a:uLnTx/>
                <a:uFillTx/>
                <a:latin typeface="黑体" pitchFamily="2" charset="-122"/>
                <a:ea typeface="黑体" pitchFamily="2" charset="-122"/>
                <a:cs typeface="+mj-cs"/>
              </a:rPr>
              <a:t>）</a:t>
            </a:r>
            <a:r>
              <a:rPr kumimoji="0" lang="en-US" altLang="zh-CN" sz="2400" b="0" i="0" u="none" strike="noStrike" kern="0" cap="none" spc="0" normalizeH="0" baseline="0" noProof="0" dirty="0" smtClean="0">
                <a:ln>
                  <a:noFill/>
                </a:ln>
                <a:effectLst/>
                <a:uLnTx/>
                <a:uFillTx/>
                <a:latin typeface="黑体" pitchFamily="2" charset="-122"/>
                <a:ea typeface="黑体" pitchFamily="2" charset="-122"/>
                <a:cs typeface="+mj-cs"/>
              </a:rPr>
              <a:t/>
            </a:r>
            <a:br>
              <a:rPr kumimoji="0" lang="en-US" altLang="zh-CN" sz="2400" b="0" i="0" u="none" strike="noStrike" kern="0" cap="none" spc="0" normalizeH="0" baseline="0" noProof="0" dirty="0" smtClean="0">
                <a:ln>
                  <a:noFill/>
                </a:ln>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如同每个进程有一个进程控制块</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一样，系统也为每个线程配置了一个线程控制块</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TCB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，将所有用于控制和管理线程的信息记录在线程控制块中。</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eaLnBrk="1" hangingPunct="1">
              <a:lnSpc>
                <a:spcPct val="118000"/>
              </a:lnSpc>
              <a:buClrTx/>
              <a:buSzTx/>
            </a:pPr>
            <a:r>
              <a:rPr kumimoji="0" lang="en-US" altLang="zh-CN" kern="0" dirty="0">
                <a:solidFill>
                  <a:schemeClr val="tx1"/>
                </a:solidFill>
                <a:latin typeface="黑体" pitchFamily="2" charset="-122"/>
                <a:ea typeface="黑体" pitchFamily="2" charset="-122"/>
              </a:rPr>
              <a:t>3. </a:t>
            </a:r>
            <a:r>
              <a:rPr kumimoji="0" lang="zh-CN" altLang="en-US" kern="0" dirty="0">
                <a:solidFill>
                  <a:schemeClr val="tx1"/>
                </a:solidFill>
                <a:latin typeface="黑体" pitchFamily="2" charset="-122"/>
                <a:ea typeface="黑体" pitchFamily="2" charset="-122"/>
              </a:rPr>
              <a:t>多线程</a:t>
            </a:r>
            <a:r>
              <a:rPr kumimoji="0" lang="en-US" altLang="zh-CN" kern="0" dirty="0">
                <a:solidFill>
                  <a:schemeClr val="tx1"/>
                </a:solidFill>
                <a:latin typeface="黑体" pitchFamily="2" charset="-122"/>
                <a:ea typeface="黑体" pitchFamily="2" charset="-122"/>
              </a:rPr>
              <a:t>OS</a:t>
            </a:r>
            <a:r>
              <a:rPr kumimoji="0" lang="zh-CN" altLang="en-US" kern="0" dirty="0">
                <a:solidFill>
                  <a:schemeClr val="tx1"/>
                </a:solidFill>
                <a:latin typeface="黑体" pitchFamily="2" charset="-122"/>
                <a:ea typeface="黑体" pitchFamily="2" charset="-122"/>
              </a:rPr>
              <a:t>中的进程属性     </a:t>
            </a:r>
            <a:r>
              <a:rPr kumimoji="0" lang="zh-CN" altLang="en-US" kern="0" dirty="0">
                <a:solidFill>
                  <a:schemeClr val="tx1"/>
                </a:solidFill>
                <a:latin typeface="Times New Roman"/>
              </a:rPr>
              <a:t/>
            </a:r>
            <a:br>
              <a:rPr kumimoji="0" lang="zh-CN" altLang="en-US" kern="0" dirty="0">
                <a:solidFill>
                  <a:schemeClr val="tx1"/>
                </a:solidFill>
                <a:latin typeface="Times New Roman"/>
              </a:rPr>
            </a:br>
            <a:r>
              <a:rPr kumimoji="0" lang="zh-CN" altLang="en-US" kern="0" dirty="0">
                <a:solidFill>
                  <a:schemeClr val="tx1"/>
                </a:solidFill>
                <a:latin typeface="Times New Roman"/>
              </a:rPr>
              <a:t>　　通常在多线程</a:t>
            </a:r>
            <a:r>
              <a:rPr kumimoji="0" lang="en-US" altLang="zh-CN" kern="0" dirty="0">
                <a:solidFill>
                  <a:schemeClr val="tx1"/>
                </a:solidFill>
                <a:latin typeface="Times New Roman"/>
              </a:rPr>
              <a:t>OS</a:t>
            </a:r>
            <a:r>
              <a:rPr kumimoji="0" lang="zh-CN" altLang="en-US" kern="0" dirty="0">
                <a:solidFill>
                  <a:schemeClr val="tx1"/>
                </a:solidFill>
                <a:latin typeface="Times New Roman"/>
              </a:rPr>
              <a:t>中的进程都包含了多个线程，并为它们提供资源。</a:t>
            </a:r>
            <a:r>
              <a:rPr kumimoji="0" lang="en-US" altLang="zh-CN" kern="0" dirty="0">
                <a:solidFill>
                  <a:schemeClr val="tx1"/>
                </a:solidFill>
                <a:latin typeface="Times New Roman"/>
              </a:rPr>
              <a:t>OS</a:t>
            </a:r>
            <a:r>
              <a:rPr kumimoji="0" lang="zh-CN" altLang="en-US" kern="0" dirty="0">
                <a:solidFill>
                  <a:schemeClr val="tx1"/>
                </a:solidFill>
                <a:latin typeface="Times New Roman"/>
              </a:rPr>
              <a:t>支持在一个进程中的多个线程能并发执行，但此时的进程就不再作为一个执行的实体。多线程</a:t>
            </a:r>
            <a:r>
              <a:rPr kumimoji="0" lang="en-US" altLang="zh-CN" kern="0" dirty="0">
                <a:solidFill>
                  <a:schemeClr val="tx1"/>
                </a:solidFill>
                <a:latin typeface="Times New Roman"/>
              </a:rPr>
              <a:t>OS</a:t>
            </a:r>
            <a:r>
              <a:rPr kumimoji="0" lang="zh-CN" altLang="en-US" kern="0" dirty="0">
                <a:solidFill>
                  <a:schemeClr val="tx1"/>
                </a:solidFill>
                <a:latin typeface="Times New Roman"/>
              </a:rPr>
              <a:t>中的进程有以下属性：</a:t>
            </a:r>
            <a:br>
              <a:rPr kumimoji="0" lang="zh-CN" altLang="en-US" kern="0" dirty="0">
                <a:solidFill>
                  <a:schemeClr val="tx1"/>
                </a:solidFill>
                <a:latin typeface="Times New Roman"/>
              </a:rPr>
            </a:br>
            <a:r>
              <a:rPr kumimoji="0" lang="zh-CN" altLang="en-US" kern="0" dirty="0">
                <a:solidFill>
                  <a:schemeClr val="tx1"/>
                </a:solidFill>
                <a:latin typeface="Times New Roman"/>
              </a:rPr>
              <a:t>　　</a:t>
            </a:r>
            <a:r>
              <a:rPr kumimoji="0" lang="en-US" altLang="zh-CN" kern="0" dirty="0">
                <a:solidFill>
                  <a:schemeClr val="tx1"/>
                </a:solidFill>
                <a:latin typeface="Times New Roman"/>
              </a:rPr>
              <a:t>(1) </a:t>
            </a:r>
            <a:r>
              <a:rPr kumimoji="0" lang="zh-CN" altLang="en-US" b="1" kern="0" dirty="0">
                <a:solidFill>
                  <a:srgbClr val="FF66FF"/>
                </a:solidFill>
                <a:latin typeface="Times New Roman"/>
              </a:rPr>
              <a:t>进程</a:t>
            </a:r>
            <a:r>
              <a:rPr kumimoji="0" lang="zh-CN" altLang="en-US" kern="0" dirty="0">
                <a:latin typeface="Times New Roman"/>
              </a:rPr>
              <a:t>是一个可</a:t>
            </a:r>
            <a:r>
              <a:rPr kumimoji="0" lang="zh-CN" altLang="en-US" b="1" u="sng" kern="0" dirty="0">
                <a:latin typeface="Times New Roman"/>
              </a:rPr>
              <a:t>拥有资源</a:t>
            </a:r>
            <a:r>
              <a:rPr kumimoji="0" lang="zh-CN" altLang="en-US" kern="0" dirty="0">
                <a:latin typeface="Times New Roman"/>
              </a:rPr>
              <a:t>的基本单</a:t>
            </a:r>
            <a:r>
              <a:rPr kumimoji="0" lang="zh-CN" altLang="en-US" kern="0" dirty="0" smtClean="0">
                <a:latin typeface="Times New Roman"/>
              </a:rPr>
              <a:t>位</a:t>
            </a:r>
            <a:r>
              <a:rPr kumimoji="0" lang="zh-CN" altLang="en-US" kern="0" baseline="30000" dirty="0" smtClean="0">
                <a:latin typeface="Times New Roman"/>
              </a:rPr>
              <a:t>前</a:t>
            </a:r>
            <a:r>
              <a:rPr kumimoji="0" lang="zh-CN" altLang="en-US" kern="0" dirty="0" smtClean="0">
                <a:solidFill>
                  <a:schemeClr val="tx1"/>
                </a:solidFill>
                <a:latin typeface="Times New Roman"/>
              </a:rPr>
              <a:t>。</a:t>
            </a:r>
            <a:r>
              <a:rPr kumimoji="0" lang="zh-CN" altLang="en-US" kern="0" dirty="0">
                <a:solidFill>
                  <a:schemeClr val="tx1"/>
                </a:solidFill>
                <a:latin typeface="Times New Roman"/>
              </a:rPr>
              <a:t/>
            </a:r>
            <a:br>
              <a:rPr kumimoji="0" lang="zh-CN" altLang="en-US" kern="0" dirty="0">
                <a:solidFill>
                  <a:schemeClr val="tx1"/>
                </a:solidFill>
                <a:latin typeface="Times New Roman"/>
              </a:rPr>
            </a:br>
            <a:r>
              <a:rPr kumimoji="0" lang="zh-CN" altLang="en-US" kern="0" dirty="0">
                <a:solidFill>
                  <a:schemeClr val="tx1"/>
                </a:solidFill>
                <a:latin typeface="Times New Roman"/>
              </a:rPr>
              <a:t>　　</a:t>
            </a:r>
            <a:r>
              <a:rPr kumimoji="0" lang="en-US" altLang="zh-CN" kern="0" dirty="0">
                <a:solidFill>
                  <a:schemeClr val="tx1"/>
                </a:solidFill>
                <a:latin typeface="Times New Roman"/>
              </a:rPr>
              <a:t>(2) </a:t>
            </a:r>
            <a:r>
              <a:rPr kumimoji="0" lang="zh-CN" altLang="en-US" b="1" kern="0" dirty="0">
                <a:solidFill>
                  <a:srgbClr val="FF66FF"/>
                </a:solidFill>
                <a:latin typeface="Times New Roman"/>
              </a:rPr>
              <a:t>多个线程</a:t>
            </a:r>
            <a:r>
              <a:rPr kumimoji="0" lang="zh-CN" altLang="en-US" kern="0" dirty="0">
                <a:latin typeface="Times New Roman"/>
              </a:rPr>
              <a:t>可</a:t>
            </a:r>
            <a:r>
              <a:rPr kumimoji="0" lang="zh-CN" altLang="en-US" b="1" u="sng" kern="0" dirty="0">
                <a:latin typeface="Times New Roman"/>
              </a:rPr>
              <a:t>并发</a:t>
            </a:r>
            <a:r>
              <a:rPr kumimoji="0" lang="zh-CN" altLang="en-US" kern="0" dirty="0">
                <a:latin typeface="Times New Roman"/>
              </a:rPr>
              <a:t>执行</a:t>
            </a:r>
            <a:r>
              <a:rPr kumimoji="0" lang="zh-CN" altLang="en-US" kern="0" dirty="0" smtClean="0">
                <a:solidFill>
                  <a:schemeClr val="tx1"/>
                </a:solidFill>
                <a:latin typeface="Times New Roman"/>
              </a:rPr>
              <a:t>。</a:t>
            </a:r>
            <a:endParaRPr kumimoji="0" lang="en-US" altLang="zh-CN" kern="0" dirty="0" smtClean="0">
              <a:solidFill>
                <a:schemeClr val="tx1"/>
              </a:solidFill>
              <a:latin typeface="Times New Roman"/>
            </a:endParaRPr>
          </a:p>
          <a:p>
            <a:pPr eaLnBrk="1" hangingPunct="1">
              <a:lnSpc>
                <a:spcPct val="118000"/>
              </a:lnSpc>
              <a:buClrTx/>
              <a:buSzTx/>
            </a:pPr>
            <a:r>
              <a:rPr kumimoji="0" lang="en-US" altLang="zh-CN" kern="0" dirty="0">
                <a:solidFill>
                  <a:schemeClr val="tx1"/>
                </a:solidFill>
                <a:latin typeface="Times New Roman"/>
              </a:rPr>
              <a:t> </a:t>
            </a:r>
            <a:r>
              <a:rPr kumimoji="0" lang="en-US" altLang="zh-CN" kern="0" dirty="0" smtClean="0">
                <a:solidFill>
                  <a:schemeClr val="tx1"/>
                </a:solidFill>
                <a:latin typeface="Times New Roman"/>
              </a:rPr>
              <a:t>       </a:t>
            </a:r>
            <a:r>
              <a:rPr kumimoji="0" lang="zh-CN" altLang="en-US" kern="0" dirty="0" smtClean="0">
                <a:solidFill>
                  <a:schemeClr val="tx1"/>
                </a:solidFill>
                <a:latin typeface="Times New Roman"/>
              </a:rPr>
              <a:t>每个进程≥</a:t>
            </a:r>
            <a:r>
              <a:rPr kumimoji="0" lang="en-US" altLang="zh-CN" kern="0" dirty="0" smtClean="0">
                <a:solidFill>
                  <a:schemeClr val="tx1"/>
                </a:solidFill>
                <a:latin typeface="Times New Roman"/>
              </a:rPr>
              <a:t>1</a:t>
            </a:r>
            <a:r>
              <a:rPr kumimoji="0" lang="zh-CN" altLang="en-US" kern="0" dirty="0" smtClean="0">
                <a:solidFill>
                  <a:schemeClr val="tx1"/>
                </a:solidFill>
                <a:latin typeface="Times New Roman"/>
              </a:rPr>
              <a:t>个线程</a:t>
            </a:r>
            <a:r>
              <a:rPr kumimoji="0" lang="en-US" altLang="zh-CN" kern="0" dirty="0" smtClean="0">
                <a:solidFill>
                  <a:schemeClr val="tx1"/>
                </a:solidFill>
                <a:latin typeface="Times New Roman"/>
              </a:rPr>
              <a:t>(&gt;1</a:t>
            </a:r>
            <a:r>
              <a:rPr kumimoji="0" lang="zh-CN" altLang="en-US" kern="0" dirty="0" smtClean="0">
                <a:solidFill>
                  <a:schemeClr val="tx1"/>
                </a:solidFill>
                <a:latin typeface="Times New Roman"/>
              </a:rPr>
              <a:t>时，称作多线程方法；把传统的进程看作是单线程方法，许多</a:t>
            </a:r>
            <a:r>
              <a:rPr kumimoji="0" lang="en-US" altLang="zh-CN" kern="0" dirty="0" smtClean="0">
                <a:solidFill>
                  <a:schemeClr val="tx1"/>
                </a:solidFill>
                <a:latin typeface="Times New Roman"/>
              </a:rPr>
              <a:t>OS</a:t>
            </a:r>
            <a:r>
              <a:rPr kumimoji="0" lang="zh-CN" altLang="en-US" kern="0" dirty="0" smtClean="0">
                <a:solidFill>
                  <a:schemeClr val="tx1"/>
                </a:solidFill>
                <a:latin typeface="Times New Roman"/>
              </a:rPr>
              <a:t>支持</a:t>
            </a:r>
            <a:r>
              <a:rPr kumimoji="0" lang="zh-CN" altLang="en-US" b="1" u="sng" kern="0" dirty="0" smtClean="0">
                <a:solidFill>
                  <a:schemeClr val="tx1"/>
                </a:solidFill>
                <a:latin typeface="Times New Roman"/>
              </a:rPr>
              <a:t>多进程多线程方法</a:t>
            </a:r>
            <a:r>
              <a:rPr kumimoji="0" lang="zh-CN" altLang="en-US" kern="0" dirty="0" smtClean="0">
                <a:solidFill>
                  <a:schemeClr val="tx1"/>
                </a:solidFill>
                <a:latin typeface="Times New Roman"/>
              </a:rPr>
              <a:t>）。</a:t>
            </a:r>
            <a:r>
              <a:rPr kumimoji="0" lang="zh-CN" altLang="en-US" kern="0" dirty="0">
                <a:solidFill>
                  <a:schemeClr val="tx1"/>
                </a:solidFill>
                <a:latin typeface="Times New Roman"/>
              </a:rPr>
              <a:t/>
            </a:r>
            <a:br>
              <a:rPr kumimoji="0" lang="zh-CN" altLang="en-US" kern="0" dirty="0">
                <a:solidFill>
                  <a:schemeClr val="tx1"/>
                </a:solidFill>
                <a:latin typeface="Times New Roman"/>
              </a:rPr>
            </a:br>
            <a:r>
              <a:rPr kumimoji="0" lang="zh-CN" altLang="en-US" kern="0" dirty="0">
                <a:solidFill>
                  <a:schemeClr val="tx1"/>
                </a:solidFill>
                <a:latin typeface="Times New Roman"/>
              </a:rPr>
              <a:t>　　</a:t>
            </a:r>
            <a:r>
              <a:rPr kumimoji="0" lang="en-US" altLang="zh-CN" kern="0" dirty="0">
                <a:solidFill>
                  <a:schemeClr val="tx1"/>
                </a:solidFill>
                <a:latin typeface="Times New Roman"/>
              </a:rPr>
              <a:t>(3) </a:t>
            </a:r>
            <a:r>
              <a:rPr kumimoji="0" lang="zh-CN" altLang="en-US" kern="0" dirty="0">
                <a:latin typeface="Times New Roman"/>
              </a:rPr>
              <a:t>进程已</a:t>
            </a:r>
            <a:r>
              <a:rPr kumimoji="0" lang="zh-CN" altLang="en-US" b="1" u="sng" kern="0" dirty="0">
                <a:latin typeface="Times New Roman"/>
              </a:rPr>
              <a:t>不是可执行</a:t>
            </a:r>
            <a:r>
              <a:rPr kumimoji="0" lang="zh-CN" altLang="en-US" kern="0" dirty="0">
                <a:latin typeface="Times New Roman"/>
              </a:rPr>
              <a:t>的实</a:t>
            </a:r>
            <a:r>
              <a:rPr kumimoji="0" lang="zh-CN" altLang="en-US" kern="0" dirty="0" smtClean="0">
                <a:latin typeface="Times New Roman"/>
              </a:rPr>
              <a:t>体，是 </a:t>
            </a:r>
            <a:r>
              <a:rPr kumimoji="0" lang="zh-CN" altLang="en-US" kern="0" dirty="0" smtClean="0">
                <a:solidFill>
                  <a:schemeClr val="tx1"/>
                </a:solidFill>
                <a:latin typeface="Times New Roman"/>
              </a:rPr>
              <a:t>。</a:t>
            </a:r>
            <a:endPar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endParaRPr>
          </a:p>
        </p:txBody>
      </p:sp>
      <p:sp>
        <p:nvSpPr>
          <p:cNvPr id="7" name="圆角矩形 6"/>
          <p:cNvSpPr/>
          <p:nvPr/>
        </p:nvSpPr>
        <p:spPr bwMode="auto">
          <a:xfrm>
            <a:off x="1547664" y="5877272"/>
            <a:ext cx="4248472" cy="360040"/>
          </a:xfrm>
          <a:prstGeom prst="roundRect">
            <a:avLst/>
          </a:prstGeom>
          <a:noFill/>
          <a:ln w="19050" cap="flat" cmpd="sng" algn="ctr">
            <a:solidFill>
              <a:schemeClr val="tx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8" name="直接箭头连接符 7"/>
          <p:cNvCxnSpPr/>
          <p:nvPr/>
        </p:nvCxnSpPr>
        <p:spPr bwMode="auto">
          <a:xfrm flipH="1" flipV="1">
            <a:off x="4540056" y="4509120"/>
            <a:ext cx="1040056" cy="1548172"/>
          </a:xfrm>
          <a:prstGeom prst="straightConnector1">
            <a:avLst/>
          </a:prstGeom>
          <a:noFill/>
          <a:ln w="19050" cap="flat" cmpd="sng" algn="ctr">
            <a:solidFill>
              <a:schemeClr val="tx2"/>
            </a:solidFill>
            <a:prstDash val="sysDot"/>
            <a:round/>
            <a:headEnd type="none" w="med" len="med"/>
            <a:tailEnd type="arrow"/>
          </a:ln>
          <a:effectLst/>
        </p:spPr>
      </p:cxnSp>
    </p:spTree>
    <p:extLst>
      <p:ext uri="{BB962C8B-B14F-4D97-AF65-F5344CB8AC3E}">
        <p14:creationId xmlns:p14="http://schemas.microsoft.com/office/powerpoint/2010/main" val="1801155075"/>
      </p:ext>
    </p:extLst>
  </p:cSld>
  <p:clrMapOvr>
    <a:masterClrMapping/>
  </p:clrMapOvr>
  <p:transition>
    <p:pull dir="rd"/>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0" dirty="0">
                <a:solidFill>
                  <a:schemeClr val="tx1"/>
                </a:solidFill>
                <a:latin typeface="黑体" pitchFamily="2" charset="-122"/>
                <a:ea typeface="黑体" pitchFamily="2" charset="-122"/>
              </a:rPr>
              <a:t>2.8  </a:t>
            </a:r>
            <a:r>
              <a:rPr lang="zh-CN" altLang="en-US" sz="2800" b="0" dirty="0">
                <a:solidFill>
                  <a:schemeClr val="tx1"/>
                </a:solidFill>
                <a:latin typeface="黑体" pitchFamily="2" charset="-122"/>
                <a:ea typeface="黑体" pitchFamily="2" charset="-122"/>
              </a:rPr>
              <a:t>线 程 的 实 现（了解基本思</a:t>
            </a:r>
            <a:r>
              <a:rPr lang="zh-CN" altLang="en-US" sz="2800" b="0" dirty="0" smtClean="0">
                <a:solidFill>
                  <a:schemeClr val="tx1"/>
                </a:solidFill>
                <a:latin typeface="黑体" pitchFamily="2" charset="-122"/>
                <a:ea typeface="黑体" pitchFamily="2" charset="-122"/>
              </a:rPr>
              <a:t>想 </a:t>
            </a:r>
            <a:r>
              <a:rPr lang="en-US" altLang="zh-CN" sz="2800" b="0" dirty="0" smtClean="0">
                <a:solidFill>
                  <a:schemeClr val="tx1"/>
                </a:solidFill>
                <a:latin typeface="黑体" pitchFamily="2" charset="-122"/>
                <a:ea typeface="黑体" pitchFamily="2" charset="-122"/>
              </a:rPr>
              <a:t>+</a:t>
            </a:r>
            <a:r>
              <a:rPr lang="zh-CN" altLang="en-US" sz="2800" b="0" dirty="0" smtClean="0">
                <a:solidFill>
                  <a:schemeClr val="tx1"/>
                </a:solidFill>
                <a:latin typeface="黑体" pitchFamily="2" charset="-122"/>
                <a:ea typeface="黑体" pitchFamily="2" charset="-122"/>
              </a:rPr>
              <a:t>自学）</a:t>
            </a:r>
            <a:endParaRPr lang="zh-CN" altLang="en-US" sz="2800" dirty="0"/>
          </a:p>
        </p:txBody>
      </p:sp>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7" name="Rectangle 2"/>
          <p:cNvSpPr txBox="1">
            <a:spLocks noChangeArrowheads="1"/>
          </p:cNvSpPr>
          <p:nvPr/>
        </p:nvSpPr>
        <p:spPr bwMode="auto">
          <a:xfrm>
            <a:off x="468313" y="836712"/>
            <a:ext cx="8207375" cy="540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lvl="0" eaLnBrk="1" hangingPunct="1">
              <a:lnSpc>
                <a:spcPct val="140000"/>
              </a:lnSpc>
              <a:buClrTx/>
              <a:buSzTx/>
              <a:defRPr/>
            </a:pPr>
            <a:r>
              <a:rPr kumimoji="0" lang="en-US" altLang="zh-CN" sz="3200" b="0" i="0" u="none" strike="noStrike" kern="0" cap="none" spc="0" normalizeH="0" baseline="0" noProof="0" dirty="0" smtClean="0">
                <a:ln>
                  <a:noFill/>
                </a:ln>
                <a:solidFill>
                  <a:srgbClr val="000000"/>
                </a:solidFill>
                <a:effectLst/>
                <a:uLnTx/>
                <a:uFillTx/>
                <a:latin typeface="黑体" pitchFamily="2" charset="-122"/>
                <a:ea typeface="黑体" pitchFamily="2" charset="-122"/>
                <a:cs typeface="+mj-cs"/>
              </a:rPr>
              <a:t> </a:t>
            </a:r>
            <a:r>
              <a:rPr kumimoji="0" lang="zh-CN" altLang="en-US" sz="3200" b="0" i="0" u="none" strike="noStrike" kern="0" cap="none" spc="0" normalizeH="0" baseline="0" noProof="0" dirty="0" smtClean="0">
                <a:ln>
                  <a:noFill/>
                </a:ln>
                <a:solidFill>
                  <a:srgbClr val="000000"/>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2.8.1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线程的实现方式</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线程已在许多系统中实现，但各系统的实现方式并不完全相同。在有的系统中，特别是一些数据库管理系统，如</a:t>
            </a:r>
            <a:r>
              <a:rPr kumimoji="0" lang="en-US" altLang="zh-CN" sz="2400" b="0" i="0" u="none" strike="noStrike" kern="0" cap="none" spc="0" normalizeH="0" baseline="0" noProof="0" dirty="0" err="1" smtClean="0">
                <a:ln>
                  <a:noFill/>
                </a:ln>
                <a:solidFill>
                  <a:schemeClr val="tx1"/>
                </a:solidFill>
                <a:effectLst/>
                <a:uLnTx/>
                <a:uFillTx/>
                <a:latin typeface="Times New Roman"/>
                <a:ea typeface="宋体"/>
                <a:cs typeface="+mj-cs"/>
              </a:rPr>
              <a:t>infomix</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所实现的是</a:t>
            </a:r>
            <a:r>
              <a:rPr kumimoji="0" lang="zh-CN" altLang="en-US" sz="2400" b="0" i="0" u="none" strike="noStrike" kern="0" cap="none" spc="0" normalizeH="0" baseline="0" noProof="0" dirty="0" smtClean="0">
                <a:ln>
                  <a:noFill/>
                </a:ln>
                <a:effectLst/>
                <a:uLnTx/>
                <a:uFillTx/>
                <a:latin typeface="Times New Roman"/>
                <a:ea typeface="宋体"/>
                <a:cs typeface="+mj-cs"/>
              </a:rPr>
              <a:t>用户级线程</a:t>
            </a:r>
            <a:r>
              <a:rPr kumimoji="0" lang="en-US" altLang="zh-CN" sz="2400" b="0" i="0" u="none" strike="noStrike" kern="0" cap="none" spc="0" normalizeH="0" baseline="30000" noProof="0" dirty="0" smtClean="0">
                <a:ln>
                  <a:noFill/>
                </a:ln>
                <a:effectLst/>
                <a:uLnTx/>
                <a:uFillTx/>
                <a:latin typeface="Times New Roman"/>
                <a:ea typeface="宋体"/>
                <a:cs typeface="+mj-cs"/>
              </a:rPr>
              <a:t>1</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而另一些系统</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如</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Macintosh</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和</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OS/2</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操作系统</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所实现的是</a:t>
            </a:r>
            <a:r>
              <a:rPr kumimoji="0" lang="zh-CN" altLang="en-US" kern="0" dirty="0">
                <a:latin typeface="Times New Roman"/>
                <a:ea typeface="宋体"/>
              </a:rPr>
              <a:t>内核支持线</a:t>
            </a:r>
            <a:r>
              <a:rPr kumimoji="0" lang="zh-CN" altLang="en-US" kern="0" dirty="0" smtClean="0">
                <a:latin typeface="Times New Roman"/>
                <a:ea typeface="宋体"/>
              </a:rPr>
              <a:t>程</a:t>
            </a:r>
            <a:r>
              <a:rPr kumimoji="0" lang="en-US" altLang="zh-CN" kern="0" baseline="30000" dirty="0" smtClean="0">
                <a:latin typeface="Times New Roman"/>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；还有一些系统如</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Solaris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操作系统，则同时实现了这</a:t>
            </a:r>
            <a:r>
              <a:rPr kumimoji="0" lang="zh-CN" altLang="en-US" kern="0" dirty="0">
                <a:latin typeface="Times New Roman"/>
                <a:ea typeface="宋体"/>
              </a:rPr>
              <a:t>两种类型的线</a:t>
            </a:r>
            <a:r>
              <a:rPr kumimoji="0" lang="zh-CN" altLang="en-US" kern="0" dirty="0" smtClean="0">
                <a:latin typeface="Times New Roman"/>
                <a:ea typeface="宋体"/>
              </a:rPr>
              <a:t>程</a:t>
            </a:r>
            <a:r>
              <a:rPr kumimoji="0" lang="en-US" altLang="zh-CN" kern="0" baseline="30000" dirty="0" smtClean="0">
                <a:latin typeface="Times New Roman"/>
              </a:rPr>
              <a:t>3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kern="0" dirty="0" smtClean="0">
                <a:solidFill>
                  <a:schemeClr val="tx1"/>
                </a:solidFill>
                <a:latin typeface="Times New Roman"/>
                <a:ea typeface="宋体"/>
              </a:rPr>
              <a:t>下页分别讨论三</a:t>
            </a:r>
            <a:r>
              <a:rPr kumimoji="0" lang="zh-CN" altLang="en-US" kern="0" dirty="0">
                <a:solidFill>
                  <a:schemeClr val="tx1"/>
                </a:solidFill>
                <a:latin typeface="Times New Roman"/>
                <a:ea typeface="宋体"/>
              </a:rPr>
              <a:t>类</a:t>
            </a:r>
            <a:r>
              <a:rPr kumimoji="0" lang="zh-CN" altLang="en-US" kern="0" dirty="0" smtClean="0">
                <a:solidFill>
                  <a:schemeClr val="tx1"/>
                </a:solidFill>
                <a:latin typeface="Times New Roman"/>
                <a:ea typeface="宋体"/>
              </a:rPr>
              <a:t>线程的优点与缺点。</a:t>
            </a:r>
            <a:endPar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1801155075"/>
      </p:ext>
    </p:extLst>
  </p:cSld>
  <p:clrMapOvr>
    <a:masterClrMapping/>
  </p:clrMapOvr>
  <p:transition>
    <p:pull dir="rd"/>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内核支持线程</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KST(Kernel Supported Threads)</a:t>
            </a:r>
            <a:b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中的所有</a:t>
            </a:r>
            <a:r>
              <a:rPr kumimoji="0" lang="zh-CN" altLang="en-US" sz="2400" b="1" i="0" u="none" strike="noStrike" kern="0" cap="none" spc="0" normalizeH="0" baseline="0" noProof="0" dirty="0" smtClean="0">
                <a:ln>
                  <a:noFill/>
                </a:ln>
                <a:effectLst/>
                <a:uLnTx/>
                <a:uFillTx/>
                <a:latin typeface="Times New Roman"/>
                <a:ea typeface="宋体"/>
                <a:cs typeface="+mj-cs"/>
              </a:rPr>
              <a:t>进程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，无论是</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系统进程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还是</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用户进程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，都是在操作系统</a:t>
            </a:r>
            <a:r>
              <a:rPr kumimoji="0" lang="zh-CN" altLang="en-US" sz="2400" b="1" i="0" u="none" strike="noStrike" kern="0" cap="none" spc="0" normalizeH="0" baseline="0" noProof="0" dirty="0" smtClean="0">
                <a:ln>
                  <a:noFill/>
                </a:ln>
                <a:effectLst/>
                <a:uLnTx/>
                <a:uFillTx/>
                <a:latin typeface="Times New Roman"/>
                <a:ea typeface="宋体"/>
                <a:cs typeface="+mj-cs"/>
              </a:rPr>
              <a:t>内核的支持下运行的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，是</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与内核</a:t>
            </a:r>
            <a:r>
              <a:rPr kumimoji="0" lang="en-US" altLang="zh-CN" sz="2400" b="0" i="0" u="sng" strike="noStrike" kern="0" cap="none" spc="0" normalizeH="0" baseline="30000" noProof="0" dirty="0" smtClean="0">
                <a:ln>
                  <a:noFill/>
                </a:ln>
                <a:solidFill>
                  <a:schemeClr val="tx1"/>
                </a:solidFill>
                <a:effectLst/>
                <a:uLnTx/>
                <a:uFillTx/>
                <a:latin typeface="Times New Roman"/>
                <a:ea typeface="宋体"/>
                <a:cs typeface="+mj-cs"/>
              </a:rPr>
              <a:t>2.3.1</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紧密相关的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50000"/>
              </a:lnSpc>
              <a:buClrTx/>
              <a:buSzTx/>
              <a:defRPr/>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类似的，</a:t>
            </a:r>
            <a:r>
              <a:rPr kumimoji="0" lang="zh-CN" altLang="en-US" sz="2400" b="1" i="0" u="none" strike="noStrike" kern="0" cap="none" spc="0" normalizeH="0" baseline="0" noProof="0" dirty="0" smtClean="0">
                <a:ln>
                  <a:noFill/>
                </a:ln>
                <a:effectLst/>
                <a:uLnTx/>
                <a:uFillTx/>
                <a:latin typeface="Times New Roman"/>
                <a:ea typeface="宋体"/>
                <a:cs typeface="+mj-cs"/>
              </a:rPr>
              <a:t>内核支持线程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也需要内核的支持，包括</a:t>
            </a:r>
            <a:r>
              <a:rPr kumimoji="0" lang="zh-CN" altLang="en-US" sz="2400" b="0" i="0" u="sng" strike="noStrike" kern="0" cap="none" spc="0" normalizeH="0" baseline="0" noProof="0" dirty="0" smtClean="0">
                <a:ln>
                  <a:noFill/>
                </a:ln>
                <a:solidFill>
                  <a:schemeClr val="tx1"/>
                </a:solidFill>
                <a:effectLst/>
                <a:uLnTx/>
                <a:uFillTx/>
                <a:latin typeface="Times New Roman"/>
                <a:ea typeface="宋体"/>
              </a:rPr>
              <a:t>创建</a:t>
            </a:r>
            <a:r>
              <a:rPr kumimoji="0" lang="zh-CN" altLang="en-US" u="sng" kern="0" dirty="0">
                <a:solidFill>
                  <a:schemeClr val="tx1"/>
                </a:solidFill>
                <a:latin typeface="Times New Roman"/>
              </a:rPr>
              <a:t>、撤</a:t>
            </a:r>
            <a:r>
              <a:rPr kumimoji="0" lang="zh-CN" altLang="en-US" u="sng" kern="0" dirty="0" smtClean="0">
                <a:solidFill>
                  <a:schemeClr val="tx1"/>
                </a:solidFill>
                <a:latin typeface="Times New Roman"/>
              </a:rPr>
              <a:t>消</a:t>
            </a:r>
            <a:r>
              <a:rPr kumimoji="0" lang="zh-CN" altLang="en-US" u="sng" kern="0" dirty="0">
                <a:solidFill>
                  <a:schemeClr val="tx1"/>
                </a:solidFill>
                <a:latin typeface="Times New Roman"/>
              </a:rPr>
              <a:t>、</a:t>
            </a:r>
            <a:r>
              <a:rPr kumimoji="0" lang="zh-CN" altLang="en-US" u="sng" kern="0" dirty="0" smtClean="0">
                <a:solidFill>
                  <a:schemeClr val="tx1"/>
                </a:solidFill>
                <a:latin typeface="Times New Roman"/>
              </a:rPr>
              <a:t>阻</a:t>
            </a:r>
            <a:r>
              <a:rPr kumimoji="0" lang="zh-CN" altLang="en-US" sz="2400" b="0" i="0" u="sng" strike="noStrike" kern="0" cap="none" spc="0" normalizeH="0" baseline="0" noProof="0" dirty="0" smtClean="0">
                <a:ln>
                  <a:noFill/>
                </a:ln>
                <a:solidFill>
                  <a:schemeClr val="tx1"/>
                </a:solidFill>
                <a:effectLst/>
                <a:uLnTx/>
                <a:uFillTx/>
                <a:latin typeface="Times New Roman"/>
                <a:ea typeface="宋体"/>
              </a:rPr>
              <a:t>塞和切换</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等等，都需要</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0" i="0" u="sng" strike="noStrike" kern="0" cap="none" spc="0" normalizeH="0" baseline="0" noProof="0" dirty="0" smtClean="0">
                <a:ln>
                  <a:noFill/>
                </a:ln>
                <a:effectLst/>
                <a:uLnTx/>
                <a:uFillTx/>
                <a:latin typeface="Times New Roman"/>
                <a:ea typeface="宋体"/>
                <a:cs typeface="+mj-cs"/>
              </a:rPr>
              <a:t>内核空间实现</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50000"/>
              </a:lnSpc>
              <a:buClrTx/>
              <a:buSzTx/>
              <a:defRPr/>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kern="0" dirty="0" smtClean="0">
                <a:solidFill>
                  <a:schemeClr val="tx1"/>
                </a:solidFill>
                <a:latin typeface="Times New Roman"/>
                <a:ea typeface="宋体"/>
              </a:rPr>
              <a:t>类似的，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为了对内核线程的管理，在</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内核空间</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也为每一个内核线程</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设置了一个</a:t>
            </a:r>
            <a:r>
              <a:rPr kumimoji="0" lang="zh-CN" altLang="en-US" sz="2400" b="1" i="0" u="sng" strike="noStrike" kern="0" cap="none" spc="0" normalizeH="0" baseline="0" noProof="0" dirty="0" smtClean="0">
                <a:ln>
                  <a:noFill/>
                </a:ln>
                <a:effectLst/>
                <a:uLnTx/>
                <a:uFillTx/>
                <a:latin typeface="Times New Roman"/>
                <a:ea typeface="宋体"/>
                <a:cs typeface="+mj-cs"/>
              </a:rPr>
              <a:t>线程控制块</a:t>
            </a:r>
            <a:r>
              <a:rPr kumimoji="0" lang="en-US" altLang="zh-CN" sz="2400" b="1" i="0" u="sng" strike="noStrike" kern="0" cap="none" spc="0" normalizeH="0" baseline="0" noProof="0" dirty="0" smtClean="0">
                <a:ln>
                  <a:noFill/>
                </a:ln>
                <a:effectLst/>
                <a:uLnTx/>
                <a:uFillTx/>
                <a:latin typeface="Times New Roman"/>
                <a:ea typeface="宋体"/>
                <a:cs typeface="+mj-cs"/>
              </a:rPr>
              <a:t>(TCB)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，内核根据该控制块而</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感知某线程的存在</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并对其加以控制</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50000"/>
              </a:lnSpc>
              <a:buClrTx/>
              <a:buSzTx/>
              <a:defRPr/>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当前大多数</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都支持内核支持线程。</a:t>
            </a:r>
          </a:p>
        </p:txBody>
      </p:sp>
    </p:spTree>
    <p:extLst>
      <p:ext uri="{BB962C8B-B14F-4D97-AF65-F5344CB8AC3E}">
        <p14:creationId xmlns:p14="http://schemas.microsoft.com/office/powerpoint/2010/main" val="1801155075"/>
      </p:ext>
    </p:extLst>
  </p:cSld>
  <p:clrMapOvr>
    <a:masterClrMapping/>
  </p:clrMapOvr>
  <p:transition>
    <p:pull dir="rd"/>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260648"/>
            <a:ext cx="8207375"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342900" marR="0" lvl="0" indent="-342900" algn="l" defTabSz="914400" rtl="0" eaLnBrk="1" fontAlgn="base" latinLnBrk="0" hangingPunct="1">
              <a:lnSpc>
                <a:spcPct val="118000"/>
              </a:lnSpc>
              <a:spcBef>
                <a:spcPct val="0"/>
              </a:spcBef>
              <a:spcAft>
                <a:spcPct val="0"/>
              </a:spcAft>
              <a:buClr>
                <a:schemeClr val="tx1"/>
              </a:buClr>
              <a:buSzPct val="80000"/>
              <a:buFont typeface="Wingdings" panose="05000000000000000000" pitchFamily="2" charset="2"/>
              <a:buChar char="n"/>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这种线程实现方式主要有四个</a:t>
            </a:r>
            <a:r>
              <a:rPr kumimoji="0" lang="zh-CN" altLang="en-US" sz="2400" b="1" i="0" u="none" strike="noStrike" kern="0" cap="none" spc="0" normalizeH="0" baseline="0" noProof="0" dirty="0" smtClean="0">
                <a:ln>
                  <a:noFill/>
                </a:ln>
                <a:solidFill>
                  <a:srgbClr val="FF0000"/>
                </a:solidFill>
                <a:effectLst/>
                <a:uLnTx/>
                <a:uFillTx/>
                <a:latin typeface="Times New Roman"/>
                <a:ea typeface="宋体"/>
                <a:cs typeface="+mj-cs"/>
              </a:rPr>
              <a:t>主要优点</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 </a:t>
            </a:r>
            <a:r>
              <a:rPr kumimoji="0" lang="zh-CN" altLang="en-US" sz="2400" b="0" i="0"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1" i="0" strike="noStrike" kern="0" cap="none" spc="0" normalizeH="0" baseline="0" noProof="0" dirty="0" smtClean="0">
                <a:ln>
                  <a:noFill/>
                </a:ln>
                <a:effectLst/>
                <a:uLnTx/>
                <a:uFillTx/>
                <a:latin typeface="Times New Roman"/>
                <a:ea typeface="宋体"/>
                <a:cs typeface="+mj-cs"/>
              </a:rPr>
              <a:t>多处理器系统</a:t>
            </a:r>
            <a:r>
              <a:rPr kumimoji="0" lang="zh-CN" altLang="en-US" sz="2400" b="0" i="0" strike="noStrike" kern="0" cap="none" spc="0" normalizeH="0" baseline="0" noProof="0" dirty="0" smtClean="0">
                <a:ln>
                  <a:noFill/>
                </a:ln>
                <a:solidFill>
                  <a:schemeClr val="tx1"/>
                </a:solidFill>
                <a:effectLst/>
                <a:uLnTx/>
                <a:uFillTx/>
                <a:latin typeface="Times New Roman"/>
                <a:ea typeface="宋体"/>
                <a:cs typeface="+mj-cs"/>
              </a:rPr>
              <a:t>中</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，内核能够同时调度同一进程中的</a:t>
            </a:r>
            <a:r>
              <a:rPr kumimoji="0" lang="zh-CN" altLang="en-US" sz="2400" b="0" i="0" strike="noStrike" kern="0" cap="none" spc="0" normalizeH="0" baseline="0" noProof="0" dirty="0" smtClean="0">
                <a:ln>
                  <a:noFill/>
                </a:ln>
                <a:effectLst/>
                <a:uLnTx/>
                <a:uFillTx/>
                <a:latin typeface="Times New Roman"/>
                <a:ea typeface="宋体"/>
                <a:cs typeface="+mj-cs"/>
              </a:rPr>
              <a:t>多个线程</a:t>
            </a:r>
            <a:r>
              <a:rPr kumimoji="0" lang="zh-CN" altLang="en-US" sz="2400" b="1" i="0" u="sng" strike="noStrike" kern="0" cap="none" spc="0" normalizeH="0" baseline="0" noProof="0" dirty="0" smtClean="0">
                <a:ln>
                  <a:noFill/>
                </a:ln>
                <a:effectLst/>
                <a:uLnTx/>
                <a:uFillTx/>
                <a:latin typeface="Times New Roman"/>
                <a:ea typeface="宋体"/>
                <a:cs typeface="+mj-cs"/>
              </a:rPr>
              <a:t>并行执行</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如果进程中的一个线程</a:t>
            </a:r>
            <a:r>
              <a:rPr kumimoji="0" lang="zh-CN" altLang="en-US" sz="2400" b="1" i="0" u="none" strike="noStrike" kern="0" cap="none" spc="0" normalizeH="0" baseline="0" noProof="0" dirty="0" smtClean="0">
                <a:ln>
                  <a:noFill/>
                </a:ln>
                <a:effectLst/>
                <a:uLnTx/>
                <a:uFillTx/>
                <a:latin typeface="Times New Roman"/>
                <a:ea typeface="宋体"/>
                <a:cs typeface="+mj-cs"/>
              </a:rPr>
              <a:t>被阻塞</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了，内核可以调度</a:t>
            </a:r>
            <a:r>
              <a:rPr kumimoji="0" lang="zh-CN" altLang="en-US" sz="2400" b="0" i="0" u="sng" strike="noStrike" kern="0" cap="none" spc="0" normalizeH="0" baseline="0" noProof="0" dirty="0" smtClean="0">
                <a:ln>
                  <a:noFill/>
                </a:ln>
                <a:effectLst/>
                <a:uLnTx/>
                <a:uFillTx/>
                <a:latin typeface="Times New Roman"/>
                <a:ea typeface="宋体"/>
                <a:cs typeface="+mj-cs"/>
              </a:rPr>
              <a:t>该进程中</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的其它线程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占有处理器运行，也可以运行</a:t>
            </a:r>
            <a:r>
              <a:rPr kumimoji="0" lang="zh-CN" altLang="en-US" sz="2400" b="0" i="0" u="sng" strike="noStrike" kern="0" cap="none" spc="0" normalizeH="0" baseline="0" noProof="0" dirty="0" smtClean="0">
                <a:ln>
                  <a:noFill/>
                </a:ln>
                <a:effectLst/>
                <a:uLnTx/>
                <a:uFillTx/>
                <a:latin typeface="Times New Roman"/>
                <a:ea typeface="宋体"/>
                <a:cs typeface="+mj-cs"/>
              </a:rPr>
              <a:t>其它进程中</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的线程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(3) </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内核支持线程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因为具有</a:t>
            </a:r>
            <a:r>
              <a:rPr kumimoji="0" lang="zh-CN" altLang="en-US" sz="2400" b="1" i="0" u="none" strike="noStrike" kern="0" cap="none" spc="0" normalizeH="0" baseline="0" noProof="0" dirty="0" smtClean="0">
                <a:ln>
                  <a:noFill/>
                </a:ln>
                <a:effectLst/>
                <a:uLnTx/>
                <a:uFillTx/>
                <a:latin typeface="Times New Roman"/>
                <a:ea typeface="宋体"/>
                <a:cs typeface="+mj-cs"/>
              </a:rPr>
              <a:t>很小</a:t>
            </a:r>
            <a:r>
              <a:rPr kumimoji="0" lang="zh-CN" altLang="en-US" sz="2400" b="0" i="0" u="none" strike="noStrike" kern="0" cap="none" spc="0" normalizeH="0" baseline="0" noProof="0" dirty="0" smtClean="0">
                <a:ln>
                  <a:noFill/>
                </a:ln>
                <a:effectLst/>
                <a:uLnTx/>
                <a:uFillTx/>
                <a:latin typeface="Times New Roman"/>
                <a:ea typeface="宋体"/>
                <a:cs typeface="+mj-cs"/>
              </a:rPr>
              <a:t>的数据结构和堆栈</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，所以线程的</a:t>
            </a:r>
            <a:r>
              <a:rPr kumimoji="0" lang="zh-CN" altLang="en-US" sz="2400" b="0" i="0" u="sng" strike="noStrike" kern="0" cap="none" spc="0" normalizeH="0" baseline="0" noProof="0" dirty="0" smtClean="0">
                <a:ln>
                  <a:noFill/>
                </a:ln>
                <a:effectLst/>
                <a:uLnTx/>
                <a:uFillTx/>
                <a:latin typeface="Times New Roman"/>
                <a:ea typeface="宋体"/>
                <a:cs typeface="+mj-cs"/>
              </a:rPr>
              <a:t>切换比较快</a:t>
            </a:r>
            <a:r>
              <a:rPr kumimoji="0" lang="zh-CN" altLang="en-US" sz="2400" b="0" i="0" u="none" strike="noStrike" kern="0" cap="none" spc="0" normalizeH="0" baseline="0" noProof="0" dirty="0" smtClean="0">
                <a:ln>
                  <a:noFill/>
                </a:ln>
                <a:effectLst/>
                <a:uLnTx/>
                <a:uFillTx/>
                <a:latin typeface="Times New Roman"/>
                <a:ea typeface="宋体"/>
                <a:cs typeface="+mj-cs"/>
              </a:rPr>
              <a:t>，</a:t>
            </a:r>
            <a:r>
              <a:rPr kumimoji="0" lang="zh-CN" altLang="en-US" sz="2400" b="0" i="0" u="sng" strike="noStrike" kern="0" cap="none" spc="0" normalizeH="0" baseline="0" noProof="0" dirty="0" smtClean="0">
                <a:ln>
                  <a:noFill/>
                </a:ln>
                <a:effectLst/>
                <a:uLnTx/>
                <a:uFillTx/>
                <a:latin typeface="Times New Roman"/>
                <a:ea typeface="宋体"/>
                <a:cs typeface="+mj-cs"/>
              </a:rPr>
              <a:t>切换开销小</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(4) </a:t>
            </a:r>
            <a:r>
              <a:rPr kumimoji="0" lang="zh-CN" altLang="en-US" sz="2400" b="1" i="0" u="none" strike="noStrike" kern="0" cap="none" spc="0" normalizeH="0" baseline="0" noProof="0" dirty="0" smtClean="0">
                <a:ln>
                  <a:noFill/>
                </a:ln>
                <a:effectLst/>
                <a:uLnTx/>
                <a:uFillTx/>
                <a:latin typeface="Times New Roman"/>
                <a:ea typeface="宋体"/>
                <a:cs typeface="+mj-cs"/>
              </a:rPr>
              <a:t>内核本身</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也可以采用</a:t>
            </a:r>
            <a:r>
              <a:rPr kumimoji="0" lang="zh-CN" altLang="en-US" sz="2400" b="0" i="0" u="sng" strike="noStrike" kern="0" cap="none" spc="0" normalizeH="0" baseline="0" noProof="0" dirty="0" smtClean="0">
                <a:ln>
                  <a:noFill/>
                </a:ln>
                <a:effectLst/>
                <a:uLnTx/>
                <a:uFillTx/>
                <a:latin typeface="Times New Roman"/>
                <a:ea typeface="宋体"/>
                <a:cs typeface="+mj-cs"/>
              </a:rPr>
              <a:t>多线程技术</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，可以提高系统的执行速度和效率。</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lvl="0" indent="-342900" eaLnBrk="1" hangingPunct="1">
              <a:lnSpc>
                <a:spcPct val="118000"/>
              </a:lnSpc>
              <a:buClrTx/>
              <a:buSzTx/>
              <a:buFont typeface="Wingdings" panose="05000000000000000000" pitchFamily="2" charset="2"/>
              <a:buChar char="n"/>
              <a:defRPr/>
            </a:pPr>
            <a:r>
              <a:rPr kumimoji="0" lang="zh-CN" altLang="en-US" kern="0" dirty="0">
                <a:solidFill>
                  <a:schemeClr val="tx1"/>
                </a:solidFill>
                <a:latin typeface="Times New Roman"/>
                <a:ea typeface="宋体"/>
              </a:rPr>
              <a:t> </a:t>
            </a:r>
            <a:r>
              <a:rPr kumimoji="0" lang="zh-CN" altLang="en-US" kern="0" dirty="0" smtClean="0">
                <a:solidFill>
                  <a:schemeClr val="tx1"/>
                </a:solidFill>
                <a:latin typeface="Times New Roman"/>
                <a:ea typeface="宋体"/>
              </a:rPr>
              <a:t>这</a:t>
            </a:r>
            <a:r>
              <a:rPr kumimoji="0" lang="zh-CN" altLang="en-US" kern="0" dirty="0">
                <a:solidFill>
                  <a:schemeClr val="tx1"/>
                </a:solidFill>
                <a:latin typeface="Times New Roman"/>
                <a:ea typeface="宋体"/>
              </a:rPr>
              <a:t>种线程实现方</a:t>
            </a:r>
            <a:r>
              <a:rPr kumimoji="0" lang="zh-CN" altLang="en-US" kern="0" dirty="0" smtClean="0">
                <a:solidFill>
                  <a:schemeClr val="tx1"/>
                </a:solidFill>
                <a:latin typeface="Times New Roman"/>
                <a:ea typeface="宋体"/>
              </a:rPr>
              <a:t>式</a:t>
            </a:r>
            <a:r>
              <a:rPr kumimoji="0" lang="zh-CN" altLang="en-US" b="1" kern="0" dirty="0" smtClean="0">
                <a:solidFill>
                  <a:srgbClr val="FF0000"/>
                </a:solidFill>
                <a:latin typeface="Times New Roman"/>
                <a:ea typeface="宋体"/>
              </a:rPr>
              <a:t>主</a:t>
            </a:r>
            <a:r>
              <a:rPr kumimoji="0" lang="zh-CN" altLang="en-US" b="1" kern="0" dirty="0">
                <a:solidFill>
                  <a:srgbClr val="FF0000"/>
                </a:solidFill>
                <a:latin typeface="Times New Roman"/>
                <a:ea typeface="宋体"/>
              </a:rPr>
              <a:t>要缺点</a:t>
            </a:r>
            <a:r>
              <a:rPr kumimoji="0" lang="zh-CN" altLang="en-US" kern="0" dirty="0">
                <a:solidFill>
                  <a:schemeClr val="tx1"/>
                </a:solidFill>
                <a:latin typeface="Times New Roman"/>
                <a:ea typeface="宋体"/>
              </a:rPr>
              <a:t>：</a:t>
            </a:r>
            <a:endParaRPr kumimoji="0" lang="en-US" altLang="zh-CN" kern="0" dirty="0">
              <a:solidFill>
                <a:schemeClr val="tx1"/>
              </a:solidFill>
              <a:latin typeface="Times New Roman"/>
              <a:ea typeface="宋体"/>
            </a:endParaRPr>
          </a:p>
          <a:p>
            <a:pPr lvl="0" eaLnBrk="1" hangingPunct="1">
              <a:lnSpc>
                <a:spcPct val="118000"/>
              </a:lnSpc>
              <a:buClrTx/>
              <a:buSzTx/>
              <a:defRPr/>
            </a:pP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kern="0" dirty="0">
                <a:solidFill>
                  <a:schemeClr val="tx1"/>
                </a:solidFill>
                <a:latin typeface="Times New Roman"/>
                <a:ea typeface="宋体"/>
              </a:rPr>
              <a:t>用</a:t>
            </a:r>
            <a:r>
              <a:rPr kumimoji="0" lang="zh-CN" altLang="en-US" kern="0" dirty="0" smtClean="0">
                <a:solidFill>
                  <a:schemeClr val="tx1"/>
                </a:solidFill>
                <a:latin typeface="Times New Roman"/>
                <a:ea typeface="宋体"/>
              </a:rPr>
              <a:t>户</a:t>
            </a:r>
            <a:r>
              <a:rPr kumimoji="0" lang="zh-CN" altLang="en-US" kern="0" dirty="0">
                <a:solidFill>
                  <a:schemeClr val="tx1"/>
                </a:solidFill>
                <a:latin typeface="Times New Roman"/>
                <a:ea typeface="宋体"/>
              </a:rPr>
              <a:t>线</a:t>
            </a:r>
            <a:r>
              <a:rPr kumimoji="0" lang="zh-CN" altLang="en-US" kern="0" dirty="0" smtClean="0">
                <a:solidFill>
                  <a:schemeClr val="tx1"/>
                </a:solidFill>
                <a:latin typeface="Times New Roman"/>
                <a:ea typeface="宋体"/>
              </a:rPr>
              <a:t>程切换开销大。</a:t>
            </a:r>
            <a:endParaRPr kumimoji="0" lang="en-US" altLang="zh-CN" kern="0" dirty="0" smtClean="0">
              <a:solidFill>
                <a:schemeClr val="tx1"/>
              </a:solidFill>
              <a:latin typeface="Times New Roman"/>
              <a:ea typeface="宋体"/>
            </a:endParaRPr>
          </a:p>
          <a:p>
            <a:pPr lvl="0" eaLnBrk="1" hangingPunct="1">
              <a:lnSpc>
                <a:spcPct val="118000"/>
              </a:lnSpc>
              <a:buClrTx/>
              <a:buSzTx/>
              <a:defRPr/>
            </a:pP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原因：从</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用户线程</a:t>
            </a:r>
            <a:r>
              <a:rPr kumimoji="0" lang="en-US" altLang="zh-CN" sz="2400" b="0" i="0" u="sng" strike="noStrike" kern="0" cap="none" spc="0" normalizeH="0" baseline="0" noProof="0" dirty="0" smtClean="0">
                <a:ln>
                  <a:noFill/>
                </a:ln>
                <a:solidFill>
                  <a:schemeClr val="tx1"/>
                </a:solidFill>
                <a:effectLst/>
                <a:uLnTx/>
                <a:uFillTx/>
                <a:latin typeface="Times New Roman"/>
                <a:ea typeface="宋体"/>
                <a:cs typeface="+mj-cs"/>
              </a:rPr>
              <a:t>A</a:t>
            </a:r>
            <a:r>
              <a:rPr kumimoji="0" lang="zh-CN" altLang="en-US" kern="0" dirty="0">
                <a:solidFill>
                  <a:schemeClr val="tx1"/>
                </a:solidFill>
                <a:latin typeface="Times New Roman"/>
              </a:rPr>
              <a:t>切</a:t>
            </a:r>
            <a:r>
              <a:rPr kumimoji="0" lang="zh-CN" altLang="en-US" kern="0" dirty="0" smtClean="0">
                <a:solidFill>
                  <a:schemeClr val="tx1"/>
                </a:solidFill>
                <a:latin typeface="Times New Roman"/>
              </a:rPr>
              <a:t>换到</a:t>
            </a:r>
            <a:r>
              <a:rPr kumimoji="0" lang="zh-CN" altLang="en-US" u="sng" kern="0" dirty="0">
                <a:solidFill>
                  <a:schemeClr val="tx1"/>
                </a:solidFill>
                <a:latin typeface="Times New Roman"/>
              </a:rPr>
              <a:t>用户线</a:t>
            </a:r>
            <a:r>
              <a:rPr kumimoji="0" lang="zh-CN" altLang="en-US" u="sng" kern="0" dirty="0" smtClean="0">
                <a:solidFill>
                  <a:schemeClr val="tx1"/>
                </a:solidFill>
                <a:latin typeface="Times New Roman"/>
              </a:rPr>
              <a:t>程</a:t>
            </a:r>
            <a:r>
              <a:rPr kumimoji="0" lang="en-US" altLang="zh-CN" u="sng" kern="0" dirty="0" smtClean="0">
                <a:solidFill>
                  <a:schemeClr val="tx1"/>
                </a:solidFill>
                <a:latin typeface="Times New Roman"/>
              </a:rPr>
              <a:t>B</a:t>
            </a:r>
            <a:r>
              <a:rPr kumimoji="0" lang="zh-CN" altLang="en-US" kern="0" dirty="0" smtClean="0">
                <a:solidFill>
                  <a:schemeClr val="tx1"/>
                </a:solidFill>
                <a:latin typeface="Times New Roman"/>
              </a:rPr>
              <a:t>时，需要从</a:t>
            </a:r>
            <a:r>
              <a:rPr kumimoji="0" lang="zh-CN" altLang="en-US" kern="0" dirty="0" smtClean="0">
                <a:latin typeface="Times New Roman"/>
              </a:rPr>
              <a:t>用户态</a:t>
            </a:r>
            <a:r>
              <a:rPr kumimoji="0" lang="zh-CN" altLang="en-US" sz="2300" kern="0" dirty="0" smtClean="0">
                <a:latin typeface="Times New Roman"/>
              </a:rPr>
              <a:t>到内核态的切换</a:t>
            </a:r>
            <a:r>
              <a:rPr kumimoji="0" lang="zh-CN" altLang="en-US" sz="2300" kern="0" dirty="0" smtClean="0">
                <a:solidFill>
                  <a:schemeClr val="tx1"/>
                </a:solidFill>
                <a:latin typeface="Times New Roman"/>
              </a:rPr>
              <a:t>，在</a:t>
            </a:r>
            <a:r>
              <a:rPr kumimoji="0" lang="zh-CN" altLang="en-US" sz="2300" u="sng" kern="0" dirty="0" smtClean="0">
                <a:solidFill>
                  <a:schemeClr val="tx1"/>
                </a:solidFill>
                <a:latin typeface="Times New Roman"/>
              </a:rPr>
              <a:t>内核态下</a:t>
            </a:r>
            <a:r>
              <a:rPr kumimoji="0" lang="zh-CN" altLang="en-US" sz="2300" kern="0" dirty="0" smtClean="0">
                <a:solidFill>
                  <a:schemeClr val="tx1"/>
                </a:solidFill>
                <a:latin typeface="Times New Roman"/>
              </a:rPr>
              <a:t>才能进行</a:t>
            </a:r>
            <a:r>
              <a:rPr kumimoji="0" lang="zh-CN" altLang="en-US" sz="2300" b="1" kern="0" dirty="0" smtClean="0">
                <a:latin typeface="Times New Roman"/>
              </a:rPr>
              <a:t>线程调度</a:t>
            </a:r>
            <a:r>
              <a:rPr kumimoji="0" lang="zh-CN" altLang="en-US" sz="2300" kern="0" dirty="0" smtClean="0">
                <a:solidFill>
                  <a:schemeClr val="tx1"/>
                </a:solidFill>
                <a:latin typeface="Times New Roman"/>
              </a:rPr>
              <a:t>，</a:t>
            </a:r>
            <a:r>
              <a:rPr kumimoji="0" lang="zh-CN" altLang="en-US" sz="2300" b="1" kern="0" dirty="0" smtClean="0">
                <a:solidFill>
                  <a:srgbClr val="FF0000"/>
                </a:solidFill>
                <a:latin typeface="Times New Roman"/>
              </a:rPr>
              <a:t>系统开销大</a:t>
            </a:r>
            <a:r>
              <a:rPr kumimoji="0" lang="zh-CN" altLang="en-US" sz="2300" kern="0" dirty="0" smtClean="0">
                <a:solidFill>
                  <a:schemeClr val="tx1"/>
                </a:solidFill>
                <a:latin typeface="Times New Roman"/>
              </a:rPr>
              <a:t>。</a:t>
            </a:r>
            <a:endParaRPr kumimoji="0" lang="zh-CN" altLang="en-US" sz="2300" b="0" i="0" strike="noStrike" kern="0" cap="none" spc="0" normalizeH="0" baseline="0" noProof="0" dirty="0" smtClean="0">
              <a:ln>
                <a:noFill/>
              </a:ln>
              <a:solidFill>
                <a:schemeClr val="tx1"/>
              </a:solidFill>
              <a:effectLst/>
              <a:uLnTx/>
              <a:uFillTx/>
              <a:latin typeface="Times New Roman"/>
              <a:ea typeface="宋体"/>
            </a:endParaRPr>
          </a:p>
        </p:txBody>
      </p:sp>
    </p:spTree>
    <p:extLst>
      <p:ext uri="{BB962C8B-B14F-4D97-AF65-F5344CB8AC3E}">
        <p14:creationId xmlns:p14="http://schemas.microsoft.com/office/powerpoint/2010/main" val="1801155075"/>
      </p:ext>
    </p:extLst>
  </p:cSld>
  <p:clrMapOvr>
    <a:masterClrMapping/>
  </p:clrMapOvr>
  <p:transition>
    <p:pull dir="rd"/>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323528" y="332656"/>
            <a:ext cx="8207375"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lvl="0" eaLnBrk="1" hangingPunct="1">
              <a:lnSpc>
                <a:spcPct val="122000"/>
              </a:lnSpc>
              <a:buClrTx/>
              <a:buSzTx/>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用户级线程</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ULT(User Level Threads)</a:t>
            </a:r>
            <a:b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用户级线</a:t>
            </a:r>
            <a:r>
              <a:rPr kumimoji="0" lang="zh-CN" altLang="en-US" kern="0" dirty="0" smtClean="0">
                <a:solidFill>
                  <a:schemeClr val="tx1"/>
                </a:solidFill>
                <a:latin typeface="Times New Roman"/>
              </a:rPr>
              <a:t>程：对</a:t>
            </a:r>
            <a:r>
              <a:rPr kumimoji="0" lang="zh-CN" altLang="en-US" kern="0" dirty="0">
                <a:solidFill>
                  <a:schemeClr val="tx1"/>
                </a:solidFill>
                <a:latin typeface="Times New Roman"/>
              </a:rPr>
              <a:t>线程的</a:t>
            </a:r>
            <a:r>
              <a:rPr kumimoji="0" lang="zh-CN" altLang="en-US" u="sng" kern="0" dirty="0">
                <a:solidFill>
                  <a:schemeClr val="tx1"/>
                </a:solidFill>
                <a:latin typeface="Times New Roman"/>
              </a:rPr>
              <a:t>创建、 撤消、同步与通信</a:t>
            </a:r>
            <a:r>
              <a:rPr kumimoji="0" lang="zh-CN" altLang="en-US" kern="0" dirty="0">
                <a:solidFill>
                  <a:schemeClr val="tx1"/>
                </a:solidFill>
                <a:latin typeface="Times New Roman"/>
              </a:rPr>
              <a:t>等功能，都</a:t>
            </a:r>
            <a:r>
              <a:rPr kumimoji="0" lang="zh-CN" altLang="en-US" kern="0" dirty="0">
                <a:latin typeface="Times New Roman"/>
              </a:rPr>
              <a:t>无需内核的支</a:t>
            </a:r>
            <a:r>
              <a:rPr kumimoji="0" lang="zh-CN" altLang="en-US" kern="0" dirty="0" smtClean="0">
                <a:latin typeface="Times New Roman"/>
              </a:rPr>
              <a:t>持</a:t>
            </a:r>
            <a:r>
              <a:rPr kumimoji="0" lang="en-US" altLang="zh-CN" kern="0" dirty="0" smtClean="0">
                <a:latin typeface="Times New Roman"/>
              </a:rPr>
              <a:t>(</a:t>
            </a:r>
            <a:r>
              <a:rPr kumimoji="0" lang="zh-CN" altLang="en-US" kern="0" dirty="0">
                <a:latin typeface="Times New Roman"/>
              </a:rPr>
              <a:t>即</a:t>
            </a:r>
            <a:r>
              <a:rPr kumimoji="0" lang="zh-CN" altLang="en-US" kern="0" dirty="0" smtClean="0">
                <a:latin typeface="Times New Roman"/>
              </a:rPr>
              <a:t>线程</a:t>
            </a:r>
            <a:r>
              <a:rPr kumimoji="0" lang="zh-CN" altLang="en-US" kern="0" dirty="0">
                <a:latin typeface="Times New Roman"/>
              </a:rPr>
              <a:t>与内核无关</a:t>
            </a:r>
            <a:r>
              <a:rPr kumimoji="0" lang="en-US" altLang="zh-CN" kern="0" dirty="0" smtClean="0">
                <a:latin typeface="Times New Roman"/>
              </a:rPr>
              <a:t>)</a:t>
            </a:r>
            <a:r>
              <a:rPr kumimoji="0" lang="zh-CN" altLang="en-US" kern="0" dirty="0" smtClean="0">
                <a:latin typeface="Times New Roman"/>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0" i="0" u="none" strike="noStrike" kern="0" cap="none" spc="0" normalizeH="0" baseline="0" noProof="0" dirty="0" smtClean="0">
                <a:ln>
                  <a:noFill/>
                </a:ln>
                <a:effectLst/>
                <a:uLnTx/>
                <a:uFillTx/>
                <a:latin typeface="Times New Roman"/>
                <a:ea typeface="宋体"/>
                <a:cs typeface="+mj-cs"/>
              </a:rPr>
              <a:t>用户空间中就可以实现</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2000"/>
              </a:lnSpc>
              <a:buClrTx/>
              <a:buSzTx/>
              <a:defRPr/>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在一个系统中，</a:t>
            </a:r>
            <a:r>
              <a:rPr kumimoji="0" lang="zh-CN" altLang="en-US" sz="2400" b="0" i="0" strike="noStrike" kern="0" cap="none" spc="0" normalizeH="0" baseline="0" noProof="0" dirty="0" smtClean="0">
                <a:ln>
                  <a:noFill/>
                </a:ln>
                <a:solidFill>
                  <a:schemeClr val="tx1"/>
                </a:solidFill>
                <a:effectLst/>
                <a:uLnTx/>
                <a:uFillTx/>
                <a:latin typeface="Times New Roman"/>
                <a:ea typeface="宋体"/>
                <a:cs typeface="+mj-cs"/>
              </a:rPr>
              <a:t>用户级线程的</a:t>
            </a:r>
            <a:r>
              <a:rPr kumimoji="0" lang="zh-CN" altLang="en-US" kern="0" dirty="0">
                <a:latin typeface="Times New Roman"/>
              </a:rPr>
              <a:t>数目</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可以达到数百个至数千个。</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2000"/>
              </a:lnSpc>
              <a:buClrTx/>
              <a:buSzTx/>
              <a:defRPr/>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kern="0" dirty="0" smtClean="0">
                <a:solidFill>
                  <a:schemeClr val="tx1"/>
                </a:solidFill>
                <a:latin typeface="Times New Roman"/>
                <a:ea typeface="宋体"/>
              </a:rPr>
              <a:t>另外，</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这些线程的</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任务控制块都是设置在用户空间</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，而线程所执行的</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操作也无需内核的帮助</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，因此</a:t>
            </a:r>
            <a:r>
              <a:rPr kumimoji="0" lang="zh-CN" altLang="en-US" sz="2400" b="0" i="0" u="none" strike="noStrike" kern="0" cap="none" spc="0" normalizeH="0" baseline="0" noProof="0" dirty="0" smtClean="0">
                <a:ln>
                  <a:noFill/>
                </a:ln>
                <a:effectLst/>
                <a:uLnTx/>
                <a:uFillTx/>
                <a:latin typeface="Times New Roman"/>
                <a:ea typeface="宋体"/>
                <a:cs typeface="+mj-cs"/>
              </a:rPr>
              <a:t>内核完全不知道用户级线程的存在</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2000"/>
              </a:lnSpc>
              <a:buClrTx/>
              <a:buSzTx/>
              <a:defRPr/>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kern="0" dirty="0" smtClean="0">
                <a:solidFill>
                  <a:schemeClr val="tx1"/>
                </a:solidFill>
                <a:latin typeface="Times New Roman"/>
                <a:ea typeface="宋体"/>
              </a:rPr>
              <a:t>注意：</a:t>
            </a:r>
            <a:endParaRPr kumimoji="0" lang="en-US" altLang="zh-CN" kern="0" dirty="0" smtClean="0">
              <a:solidFill>
                <a:schemeClr val="tx1"/>
              </a:solidFill>
              <a:latin typeface="Times New Roman"/>
              <a:ea typeface="宋体"/>
            </a:endParaRPr>
          </a:p>
          <a:p>
            <a:pPr lvl="0" eaLnBrk="1" hangingPunct="1">
              <a:lnSpc>
                <a:spcPct val="122000"/>
              </a:lnSpc>
              <a:buClrTx/>
              <a:buSzTx/>
              <a:defRPr/>
            </a:pPr>
            <a:r>
              <a:rPr kumimoji="0" lang="en-US" altLang="zh-CN" kern="0" dirty="0">
                <a:solidFill>
                  <a:schemeClr val="tx1"/>
                </a:solidFill>
                <a:latin typeface="Times New Roman"/>
                <a:ea typeface="宋体"/>
              </a:rPr>
              <a:t> </a:t>
            </a:r>
            <a:r>
              <a:rPr kumimoji="0" lang="en-US" altLang="zh-CN" kern="0" dirty="0" smtClean="0">
                <a:solidFill>
                  <a:schemeClr val="tx1"/>
                </a:solidFill>
                <a:latin typeface="Times New Roman"/>
                <a:ea typeface="宋体"/>
              </a:rPr>
              <a:t>      </a:t>
            </a:r>
            <a:r>
              <a:rPr kumimoji="0" lang="zh-CN" altLang="en-US" kern="0" dirty="0" smtClean="0">
                <a:solidFill>
                  <a:schemeClr val="tx1"/>
                </a:solidFill>
                <a:latin typeface="Times New Roman"/>
                <a:ea typeface="宋体"/>
              </a:rPr>
              <a:t>对于：支持</a:t>
            </a:r>
            <a:r>
              <a:rPr kumimoji="0" lang="zh-CN" altLang="en-US" kern="0" dirty="0" smtClean="0">
                <a:latin typeface="Times New Roman"/>
                <a:ea typeface="宋体"/>
              </a:rPr>
              <a:t>用户级线程</a:t>
            </a:r>
            <a:r>
              <a:rPr kumimoji="0" lang="zh-CN" altLang="en-US" kern="0" dirty="0" smtClean="0">
                <a:solidFill>
                  <a:schemeClr val="tx1"/>
                </a:solidFill>
                <a:latin typeface="Times New Roman"/>
                <a:ea typeface="宋体"/>
              </a:rPr>
              <a:t>的系统，</a:t>
            </a:r>
            <a:r>
              <a:rPr kumimoji="0" lang="zh-CN" altLang="en-US" u="sng" kern="0" dirty="0">
                <a:solidFill>
                  <a:schemeClr val="tx1"/>
                </a:solidFill>
                <a:latin typeface="Times New Roman"/>
              </a:rPr>
              <a:t>调度</a:t>
            </a:r>
            <a:r>
              <a:rPr kumimoji="0" lang="zh-CN" altLang="en-US" u="sng" kern="0" dirty="0" smtClean="0">
                <a:solidFill>
                  <a:schemeClr val="tx1"/>
                </a:solidFill>
                <a:latin typeface="Times New Roman"/>
                <a:ea typeface="宋体"/>
              </a:rPr>
              <a:t>以</a:t>
            </a:r>
            <a:r>
              <a:rPr kumimoji="0" lang="zh-CN" altLang="en-US" b="1" u="sng" kern="0" dirty="0" smtClean="0">
                <a:latin typeface="Times New Roman"/>
                <a:ea typeface="宋体"/>
              </a:rPr>
              <a:t>进程</a:t>
            </a:r>
            <a:r>
              <a:rPr kumimoji="0" lang="zh-CN" altLang="en-US" u="sng" kern="0" dirty="0" smtClean="0">
                <a:solidFill>
                  <a:schemeClr val="tx1"/>
                </a:solidFill>
                <a:latin typeface="Times New Roman"/>
                <a:ea typeface="宋体"/>
              </a:rPr>
              <a:t>为单位</a:t>
            </a:r>
            <a:r>
              <a:rPr kumimoji="0" lang="zh-CN" altLang="en-US" kern="0" dirty="0" smtClean="0">
                <a:solidFill>
                  <a:schemeClr val="tx1"/>
                </a:solidFill>
                <a:latin typeface="Times New Roman"/>
                <a:ea typeface="宋体"/>
              </a:rPr>
              <a:t>。</a:t>
            </a:r>
            <a:endParaRPr kumimoji="0" lang="en-US" altLang="zh-CN" kern="0" dirty="0" smtClean="0">
              <a:solidFill>
                <a:schemeClr val="tx1"/>
              </a:solidFill>
              <a:latin typeface="Times New Roman"/>
              <a:ea typeface="宋体"/>
            </a:endParaRPr>
          </a:p>
          <a:p>
            <a:pPr lvl="0" eaLnBrk="1" hangingPunct="1">
              <a:lnSpc>
                <a:spcPct val="122000"/>
              </a:lnSpc>
              <a:buClrTx/>
              <a:buSzTx/>
              <a:defRPr/>
            </a:pPr>
            <a:r>
              <a:rPr kumimoji="0" lang="zh-CN" altLang="en-US" kern="0" dirty="0" smtClean="0">
                <a:solidFill>
                  <a:schemeClr val="tx1"/>
                </a:solidFill>
                <a:latin typeface="Times New Roman"/>
              </a:rPr>
              <a:t>       对于：</a:t>
            </a:r>
            <a:r>
              <a:rPr kumimoji="0" lang="zh-CN" altLang="en-US" kern="0" dirty="0" smtClean="0">
                <a:latin typeface="Times New Roman"/>
              </a:rPr>
              <a:t>内核支</a:t>
            </a:r>
            <a:r>
              <a:rPr kumimoji="0" lang="zh-CN" altLang="en-US" kern="0" dirty="0">
                <a:latin typeface="Times New Roman"/>
              </a:rPr>
              <a:t>持</a:t>
            </a:r>
            <a:r>
              <a:rPr kumimoji="0" lang="zh-CN" altLang="en-US" kern="0" dirty="0" smtClean="0">
                <a:latin typeface="Times New Roman"/>
              </a:rPr>
              <a:t>线</a:t>
            </a:r>
            <a:r>
              <a:rPr kumimoji="0" lang="zh-CN" altLang="en-US" kern="0" dirty="0">
                <a:latin typeface="Times New Roman"/>
              </a:rPr>
              <a:t>程</a:t>
            </a:r>
            <a:r>
              <a:rPr kumimoji="0" lang="zh-CN" altLang="en-US" kern="0" dirty="0">
                <a:solidFill>
                  <a:schemeClr val="tx1"/>
                </a:solidFill>
                <a:latin typeface="Times New Roman"/>
              </a:rPr>
              <a:t>的系统，</a:t>
            </a:r>
            <a:r>
              <a:rPr kumimoji="0" lang="zh-CN" altLang="en-US" u="sng" kern="0" dirty="0">
                <a:solidFill>
                  <a:schemeClr val="tx1"/>
                </a:solidFill>
                <a:latin typeface="Times New Roman"/>
              </a:rPr>
              <a:t>调度</a:t>
            </a:r>
            <a:r>
              <a:rPr kumimoji="0" lang="zh-CN" altLang="en-US" u="sng" kern="0" dirty="0" smtClean="0">
                <a:solidFill>
                  <a:schemeClr val="tx1"/>
                </a:solidFill>
                <a:latin typeface="Times New Roman"/>
              </a:rPr>
              <a:t>以线程</a:t>
            </a:r>
            <a:r>
              <a:rPr kumimoji="0" lang="zh-CN" altLang="en-US" u="sng" kern="0" dirty="0">
                <a:solidFill>
                  <a:schemeClr val="tx1"/>
                </a:solidFill>
                <a:latin typeface="Times New Roman"/>
              </a:rPr>
              <a:t>为单位</a:t>
            </a:r>
            <a:r>
              <a:rPr kumimoji="0" lang="zh-CN" altLang="en-US" kern="0" dirty="0" smtClean="0">
                <a:solidFill>
                  <a:schemeClr val="tx1"/>
                </a:solidFill>
                <a:latin typeface="Times New Roman"/>
              </a:rPr>
              <a:t>。</a:t>
            </a:r>
            <a:endParaRPr kumimoji="0" lang="en-US" altLang="zh-CN" kern="0" dirty="0" smtClean="0">
              <a:solidFill>
                <a:schemeClr val="tx1"/>
              </a:solidFill>
              <a:latin typeface="Times New Roman"/>
            </a:endParaRPr>
          </a:p>
          <a:p>
            <a:pPr lvl="0" eaLnBrk="1" hangingPunct="1">
              <a:lnSpc>
                <a:spcPct val="122000"/>
              </a:lnSpc>
              <a:buClrTx/>
              <a:buSzTx/>
              <a:defRPr/>
            </a:pP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教材中一个例子，说明了它们的区别。</a:t>
            </a:r>
          </a:p>
        </p:txBody>
      </p:sp>
    </p:spTree>
    <p:extLst>
      <p:ext uri="{BB962C8B-B14F-4D97-AF65-F5344CB8AC3E}">
        <p14:creationId xmlns:p14="http://schemas.microsoft.com/office/powerpoint/2010/main" val="1801155075"/>
      </p:ext>
    </p:extLst>
  </p:cSld>
  <p:clrMapOvr>
    <a:masterClrMapping/>
  </p:clrMapOvr>
  <p:transition>
    <p:pull dir="rd"/>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7" name="Rectangle 2"/>
          <p:cNvSpPr txBox="1">
            <a:spLocks noChangeArrowheads="1"/>
          </p:cNvSpPr>
          <p:nvPr/>
        </p:nvSpPr>
        <p:spPr bwMode="auto">
          <a:xfrm>
            <a:off x="434843" y="188640"/>
            <a:ext cx="8207375"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使用用户级线程方式有许多优点：</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线程切换</a:t>
            </a:r>
            <a:r>
              <a:rPr kumimoji="0" lang="zh-CN" altLang="en-US" sz="2400" b="0" i="0" u="none" strike="noStrike" kern="0" cap="none" spc="0" normalizeH="0" baseline="0" noProof="0" dirty="0" smtClean="0">
                <a:ln>
                  <a:noFill/>
                </a:ln>
                <a:effectLst/>
                <a:uLnTx/>
                <a:uFillTx/>
                <a:latin typeface="Times New Roman"/>
                <a:ea typeface="宋体"/>
                <a:cs typeface="+mj-cs"/>
              </a:rPr>
              <a:t>不需要转换到内核空间</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1" i="0" u="none" strike="noStrike" kern="0" cap="none" spc="0" normalizeH="0" baseline="0" noProof="0" dirty="0" smtClean="0">
                <a:ln>
                  <a:noFill/>
                </a:ln>
                <a:effectLst/>
                <a:uLnTx/>
                <a:uFillTx/>
                <a:latin typeface="Times New Roman"/>
                <a:ea typeface="宋体"/>
                <a:cs typeface="+mj-cs"/>
              </a:rPr>
              <a:t>节省了切换开销</a:t>
            </a:r>
            <a:r>
              <a:rPr kumimoji="0" lang="zh-CN" altLang="en-US" sz="2400" b="0" i="0" u="none" strike="noStrike" kern="0" cap="none" spc="0" normalizeH="0" baseline="30000" noProof="0" dirty="0" smtClean="0">
                <a:ln>
                  <a:noFill/>
                </a:ln>
                <a:solidFill>
                  <a:schemeClr val="tx1"/>
                </a:solidFill>
                <a:effectLst/>
                <a:uLnTx/>
                <a:uFillTx/>
                <a:latin typeface="Times New Roman"/>
                <a:ea typeface="宋体"/>
                <a:cs typeface="+mj-cs"/>
              </a:rPr>
              <a:t>对比内核支持线程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。因为一个</a:t>
            </a:r>
            <a:r>
              <a:rPr kumimoji="0" lang="zh-CN" altLang="en-US" sz="2400" b="1" i="0" u="sng" strike="noStrike" kern="0" cap="none" spc="0" normalizeH="0" baseline="0" noProof="0" dirty="0" smtClean="0">
                <a:ln>
                  <a:noFill/>
                </a:ln>
                <a:solidFill>
                  <a:schemeClr val="tx1"/>
                </a:solidFill>
                <a:effectLst/>
                <a:uLnTx/>
                <a:uFillTx/>
                <a:latin typeface="Times New Roman"/>
                <a:ea typeface="宋体"/>
                <a:cs typeface="+mj-cs"/>
              </a:rPr>
              <a:t>进程中</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包含了管理各线程的</a:t>
            </a:r>
            <a:r>
              <a:rPr kumimoji="0" lang="zh-CN" altLang="en-US" sz="2400" b="0" i="0" u="none" strike="noStrike" kern="0" cap="none" spc="0" normalizeH="0" baseline="0" noProof="0" dirty="0" smtClean="0">
                <a:ln>
                  <a:noFill/>
                </a:ln>
                <a:effectLst/>
                <a:uLnTx/>
                <a:uFillTx/>
                <a:latin typeface="Times New Roman"/>
                <a:ea typeface="宋体"/>
                <a:cs typeface="+mj-cs"/>
              </a:rPr>
              <a:t>数据结构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、管理线程切换的</a:t>
            </a:r>
            <a:r>
              <a:rPr kumimoji="0" lang="zh-CN" altLang="en-US" sz="2400" b="0" i="0" u="none" strike="noStrike" kern="0" cap="none" spc="0" normalizeH="0" baseline="0" noProof="0" dirty="0" smtClean="0">
                <a:ln>
                  <a:noFill/>
                </a:ln>
                <a:effectLst/>
                <a:uLnTx/>
                <a:uFillTx/>
                <a:latin typeface="Times New Roman"/>
                <a:ea typeface="宋体"/>
                <a:cs typeface="+mj-cs"/>
              </a:rPr>
              <a:t>线程库</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，它们</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都在该进程的用户空间中</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各进程可以根据自身的需要，</a:t>
            </a:r>
            <a:r>
              <a:rPr kumimoji="0" lang="zh-CN" altLang="en-US" sz="2400" b="0" i="0" u="none" strike="noStrike" kern="0" cap="none" spc="0" normalizeH="0" baseline="0" noProof="0" dirty="0" smtClean="0">
                <a:ln>
                  <a:noFill/>
                </a:ln>
                <a:effectLst/>
                <a:uLnTx/>
                <a:uFillTx/>
                <a:latin typeface="Times New Roman"/>
                <a:ea typeface="宋体"/>
                <a:cs typeface="+mj-cs"/>
              </a:rPr>
              <a:t>有自己的线程调度算法</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。当然，这种调度是进程内部的，</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与</a:t>
            </a:r>
            <a:r>
              <a:rPr kumimoji="0" lang="en-US" altLang="zh-CN" sz="2400" b="0" i="0" u="sng"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的低级调度算法无关，即：它不能影响</a:t>
            </a:r>
            <a:r>
              <a:rPr kumimoji="0" lang="en-US" altLang="zh-CN" sz="2400" b="0" i="0" u="sng"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的调度</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(3)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用户级线程的实现与</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平台无关。因为线程管理的代码，是属于用户程序的一部分，其它应用程序都可以共享该线程管理的代码。所以，就算</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不支持线程，也可以实现用户级线程。</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0000"/>
              </a:lnSpc>
              <a:buClrTx/>
              <a:buSzTx/>
              <a:defRPr/>
            </a:pPr>
            <a:r>
              <a:rPr kumimoji="0" lang="zh-CN" altLang="en-US" kern="0" dirty="0" smtClean="0">
                <a:solidFill>
                  <a:schemeClr val="tx1"/>
                </a:solidFill>
                <a:latin typeface="Times New Roman"/>
              </a:rPr>
              <a:t>    </a:t>
            </a:r>
            <a:r>
              <a:rPr kumimoji="0" lang="zh-CN" altLang="en-US" sz="2500" b="1" kern="0" dirty="0" smtClean="0">
                <a:solidFill>
                  <a:srgbClr val="FF0000"/>
                </a:solidFill>
                <a:latin typeface="Times New Roman"/>
              </a:rPr>
              <a:t>以</a:t>
            </a:r>
            <a:r>
              <a:rPr kumimoji="0" lang="zh-CN" altLang="en-US" sz="2500" b="1" kern="0" dirty="0">
                <a:solidFill>
                  <a:srgbClr val="FF0000"/>
                </a:solidFill>
                <a:latin typeface="Times New Roman"/>
              </a:rPr>
              <a:t>下内容（包括</a:t>
            </a:r>
            <a:r>
              <a:rPr kumimoji="0" lang="en-US" altLang="zh-CN" sz="2500" b="1" kern="0" dirty="0">
                <a:solidFill>
                  <a:srgbClr val="FF0000"/>
                </a:solidFill>
                <a:latin typeface="Times New Roman"/>
              </a:rPr>
              <a:t>2.8.2</a:t>
            </a:r>
            <a:r>
              <a:rPr kumimoji="0" lang="zh-CN" altLang="en-US" sz="2500" b="1" kern="0" dirty="0">
                <a:solidFill>
                  <a:srgbClr val="FF0000"/>
                </a:solidFill>
                <a:latin typeface="Times New Roman"/>
              </a:rPr>
              <a:t>、</a:t>
            </a:r>
            <a:r>
              <a:rPr kumimoji="0" lang="en-US" altLang="zh-CN" sz="2500" b="1" kern="0" dirty="0">
                <a:solidFill>
                  <a:srgbClr val="FF0000"/>
                </a:solidFill>
                <a:latin typeface="Times New Roman"/>
              </a:rPr>
              <a:t>2.8.3</a:t>
            </a:r>
            <a:r>
              <a:rPr kumimoji="0" lang="zh-CN" altLang="en-US" sz="2500" b="1" kern="0" dirty="0">
                <a:solidFill>
                  <a:srgbClr val="FF0000"/>
                </a:solidFill>
                <a:latin typeface="Times New Roman"/>
              </a:rPr>
              <a:t>）由同学们自己学习</a:t>
            </a:r>
            <a:r>
              <a:rPr kumimoji="0" lang="zh-CN" altLang="en-US" sz="2500" b="1" kern="0" dirty="0" smtClean="0">
                <a:solidFill>
                  <a:srgbClr val="FF0000"/>
                </a:solidFill>
                <a:latin typeface="Times New Roman"/>
              </a:rPr>
              <a:t>。</a:t>
            </a:r>
            <a:endParaRPr kumimoji="0" lang="en-US" altLang="zh-CN" sz="2500" b="1" kern="0" dirty="0" smtClean="0">
              <a:solidFill>
                <a:srgbClr val="FF0000"/>
              </a:solidFill>
              <a:latin typeface="Times New Roman"/>
            </a:endParaRPr>
          </a:p>
          <a:p>
            <a:pPr lvl="0" eaLnBrk="1" hangingPunct="1">
              <a:lnSpc>
                <a:spcPct val="120000"/>
              </a:lnSpc>
              <a:buClrTx/>
              <a:buSzTx/>
              <a:defRPr/>
            </a:pP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  </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教材课后作业（</a:t>
            </a:r>
            <a:r>
              <a:rPr kumimoji="0" lang="zh-CN" altLang="en-US" sz="2500" b="1" i="0" u="none" strike="noStrike" kern="0" cap="none" spc="0" normalizeH="0" baseline="0" noProof="0" dirty="0" smtClean="0">
                <a:ln>
                  <a:noFill/>
                </a:ln>
                <a:solidFill>
                  <a:srgbClr val="FFFF00"/>
                </a:solidFill>
                <a:effectLst/>
                <a:uLnTx/>
                <a:uFillTx/>
                <a:latin typeface="Times New Roman"/>
                <a:ea typeface="宋体"/>
              </a:rPr>
              <a:t>不上交</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5</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7</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8</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9</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10</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13</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14</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16</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19</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20</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21</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22</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23</a:t>
            </a:r>
            <a:r>
              <a:rPr kumimoji="0" lang="zh-CN" altLang="en-US" sz="2500" b="1" i="0" u="none" strike="noStrike" kern="0" cap="none" spc="0" normalizeH="0" baseline="0" noProof="0" dirty="0" smtClean="0">
                <a:ln>
                  <a:noFill/>
                </a:ln>
                <a:solidFill>
                  <a:schemeClr val="tx1"/>
                </a:solidFill>
                <a:effectLst/>
                <a:uLnTx/>
                <a:uFillTx/>
                <a:latin typeface="Times New Roman"/>
                <a:ea typeface="宋体"/>
              </a:rPr>
              <a:t>、</a:t>
            </a:r>
            <a:r>
              <a:rPr kumimoji="0" lang="en-US" altLang="zh-CN" sz="2500" b="1" i="0" u="none" strike="noStrike" kern="0" cap="none" spc="0" normalizeH="0" baseline="0" noProof="0" dirty="0" smtClean="0">
                <a:ln>
                  <a:noFill/>
                </a:ln>
                <a:solidFill>
                  <a:schemeClr val="tx1"/>
                </a:solidFill>
                <a:effectLst/>
                <a:uLnTx/>
                <a:uFillTx/>
                <a:latin typeface="Times New Roman"/>
                <a:ea typeface="宋体"/>
              </a:rPr>
              <a:t>25</a:t>
            </a:r>
            <a:endParaRPr kumimoji="0" lang="zh-CN" altLang="en-US" sz="2500" b="1" i="0" u="none" strike="noStrike" kern="0" cap="none" spc="0" normalizeH="0" baseline="0" noProof="0" dirty="0" smtClean="0">
              <a:ln>
                <a:noFill/>
              </a:ln>
              <a:solidFill>
                <a:schemeClr val="tx1"/>
              </a:solidFill>
              <a:effectLst/>
              <a:uLnTx/>
              <a:uFillTx/>
              <a:latin typeface="Times New Roman"/>
              <a:ea typeface="宋体"/>
            </a:endParaRPr>
          </a:p>
        </p:txBody>
      </p:sp>
    </p:spTree>
    <p:extLst>
      <p:ext uri="{BB962C8B-B14F-4D97-AF65-F5344CB8AC3E}">
        <p14:creationId xmlns:p14="http://schemas.microsoft.com/office/powerpoint/2010/main" val="1801155075"/>
      </p:ext>
    </p:extLst>
  </p:cSld>
  <p:clrMapOvr>
    <a:masterClrMapping/>
  </p:clrMapOvr>
  <p:transition>
    <p:pull dir="rd"/>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而用户级线程方式的主要缺点则在于：</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系统调用的阻塞问题。在基于进程机制的</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中，大多数系统调用将使进程阻塞，因此，当线程执行一个系统调用时，不仅该线程被阻塞，而且，进程内的所有线程会被阻塞。而在内核支持线程方式中，则进程中的其它线程仍然可以运行。</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在单纯的用户级线程实现方式中，多线程应用不能利用多处理机进行多重处理的优点，内核每次分配给一个进程的仅有一个</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CPU</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，因此，进程中仅有一个线程能执行，在该线程放弃</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CPU</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之前，其它线程只能等待。</a:t>
            </a:r>
          </a:p>
        </p:txBody>
      </p:sp>
    </p:spTree>
    <p:extLst>
      <p:ext uri="{BB962C8B-B14F-4D97-AF65-F5344CB8AC3E}">
        <p14:creationId xmlns:p14="http://schemas.microsoft.com/office/powerpoint/2010/main" val="1801155075"/>
      </p:ext>
    </p:extLst>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AF95039-F3EF-475E-A4A9-7FBE3C60D83F}" type="datetime8">
              <a:rPr kumimoji="0" lang="zh-CN" altLang="en-US" sz="1400" smtClean="0"/>
              <a:t>2022年3月16日12时44分</a:t>
            </a:fld>
            <a:endParaRPr kumimoji="0" lang="en-US" altLang="zh-CN" sz="1400" smtClean="0"/>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48132" name="Rectangle 3"/>
          <p:cNvSpPr>
            <a:spLocks noGrp="1" noRot="1" noChangeArrowheads="1"/>
          </p:cNvSpPr>
          <p:nvPr>
            <p:ph type="body" idx="1"/>
          </p:nvPr>
        </p:nvSpPr>
        <p:spPr>
          <a:xfrm>
            <a:off x="301625" y="500063"/>
            <a:ext cx="8540750" cy="5599112"/>
          </a:xfrm>
        </p:spPr>
        <p:txBody>
          <a:bodyPr/>
          <a:lstStyle/>
          <a:p>
            <a:pPr>
              <a:lnSpc>
                <a:spcPct val="120000"/>
              </a:lnSpc>
              <a:spcBef>
                <a:spcPct val="30000"/>
              </a:spcBef>
              <a:buClrTx/>
              <a:buSzTx/>
              <a:buNone/>
              <a:defRPr/>
            </a:pPr>
            <a:r>
              <a:rPr kumimoji="1" lang="en-US" altLang="zh-CN" sz="2400" dirty="0" smtClean="0">
                <a:latin typeface="宋体" pitchFamily="2" charset="-122"/>
              </a:rPr>
              <a:t>  ③ </a:t>
            </a:r>
            <a:r>
              <a:rPr kumimoji="1" lang="zh-CN" altLang="en-US" sz="2400" u="sng" dirty="0">
                <a:solidFill>
                  <a:schemeClr val="tx2">
                    <a:lumMod val="40000"/>
                    <a:lumOff val="60000"/>
                  </a:schemeClr>
                </a:solidFill>
                <a:latin typeface="宋体" pitchFamily="2" charset="-122"/>
              </a:rPr>
              <a:t>资源清单</a:t>
            </a:r>
            <a:r>
              <a:rPr kumimoji="1" lang="zh-CN" altLang="en-US" sz="2400" dirty="0" smtClean="0">
                <a:latin typeface="宋体" pitchFamily="2" charset="-122"/>
              </a:rPr>
              <a:t>，是一张列出了除</a:t>
            </a:r>
            <a:r>
              <a:rPr kumimoji="1" lang="en-US" altLang="zh-CN" sz="2400" b="1" u="sng" dirty="0" smtClean="0">
                <a:latin typeface="宋体" pitchFamily="2" charset="-122"/>
              </a:rPr>
              <a:t>CPU</a:t>
            </a:r>
            <a:r>
              <a:rPr kumimoji="1" lang="zh-CN" altLang="en-US" sz="2400" b="1" u="sng" dirty="0" smtClean="0">
                <a:latin typeface="宋体" pitchFamily="2" charset="-122"/>
              </a:rPr>
              <a:t>以外</a:t>
            </a:r>
            <a:r>
              <a:rPr kumimoji="1" lang="zh-CN" altLang="en-US" sz="2400" dirty="0" smtClean="0">
                <a:latin typeface="宋体" pitchFamily="2" charset="-122"/>
              </a:rPr>
              <a:t>的、进程</a:t>
            </a:r>
            <a:r>
              <a:rPr kumimoji="1" lang="zh-CN" altLang="en-US" sz="2400" u="sng" dirty="0">
                <a:solidFill>
                  <a:schemeClr val="tx2"/>
                </a:solidFill>
                <a:latin typeface="宋体" pitchFamily="2" charset="-122"/>
              </a:rPr>
              <a:t>所需的全部资源</a:t>
            </a:r>
            <a:r>
              <a:rPr kumimoji="1" lang="zh-CN" altLang="en-US" sz="2400" dirty="0" smtClean="0">
                <a:latin typeface="宋体" pitchFamily="2" charset="-122"/>
              </a:rPr>
              <a:t>及</a:t>
            </a:r>
            <a:r>
              <a:rPr kumimoji="1" lang="zh-CN" altLang="en-US" sz="2400" u="sng" dirty="0">
                <a:solidFill>
                  <a:schemeClr val="tx2"/>
                </a:solidFill>
                <a:latin typeface="宋体" pitchFamily="2" charset="-122"/>
              </a:rPr>
              <a:t>已经分配到</a:t>
            </a:r>
            <a:r>
              <a:rPr kumimoji="1" lang="zh-CN" altLang="en-US" sz="2400" dirty="0" smtClean="0">
                <a:latin typeface="宋体" pitchFamily="2" charset="-122"/>
              </a:rPr>
              <a:t>该进程的资源的清单（银行家算法、死锁定理）；④ </a:t>
            </a:r>
            <a:r>
              <a:rPr kumimoji="1" lang="zh-CN" altLang="en-US" sz="2400" u="sng" dirty="0">
                <a:solidFill>
                  <a:schemeClr val="tx2"/>
                </a:solidFill>
                <a:latin typeface="宋体" pitchFamily="2" charset="-122"/>
              </a:rPr>
              <a:t>链接指针</a:t>
            </a:r>
            <a:r>
              <a:rPr kumimoji="1" lang="en-US" altLang="zh-CN" sz="2400" dirty="0" smtClean="0">
                <a:latin typeface="宋体" pitchFamily="2" charset="-122"/>
              </a:rPr>
              <a:t>(</a:t>
            </a:r>
            <a:r>
              <a:rPr kumimoji="1" lang="zh-CN" altLang="en-US" sz="2200" dirty="0" smtClean="0">
                <a:latin typeface="宋体" pitchFamily="2" charset="-122"/>
              </a:rPr>
              <a:t>图</a:t>
            </a:r>
            <a:r>
              <a:rPr kumimoji="1" lang="en-US" altLang="zh-CN" sz="2200" dirty="0" smtClean="0">
                <a:latin typeface="宋体" pitchFamily="2" charset="-122"/>
              </a:rPr>
              <a:t>2-11</a:t>
            </a:r>
            <a:r>
              <a:rPr kumimoji="1" lang="zh-CN" altLang="en-US" sz="2200" dirty="0" smtClean="0">
                <a:latin typeface="宋体" pitchFamily="2" charset="-122"/>
              </a:rPr>
              <a:t>、</a:t>
            </a:r>
            <a:r>
              <a:rPr kumimoji="1" lang="zh-CN" altLang="en-US" sz="2200" dirty="0">
                <a:latin typeface="宋体" pitchFamily="2" charset="-122"/>
              </a:rPr>
              <a:t>图</a:t>
            </a:r>
            <a:r>
              <a:rPr kumimoji="1" lang="en-US" altLang="zh-CN" sz="2200" dirty="0" smtClean="0">
                <a:latin typeface="宋体" pitchFamily="2" charset="-122"/>
              </a:rPr>
              <a:t>2-12 </a:t>
            </a:r>
            <a:r>
              <a:rPr kumimoji="1" lang="en-US" altLang="zh-CN" sz="2400" dirty="0" smtClean="0">
                <a:latin typeface="宋体" pitchFamily="2" charset="-122"/>
              </a:rPr>
              <a:t>) </a:t>
            </a:r>
            <a:r>
              <a:rPr kumimoji="1" lang="zh-CN" altLang="en-US" sz="2400" dirty="0" smtClean="0">
                <a:latin typeface="宋体" pitchFamily="2" charset="-122"/>
              </a:rPr>
              <a:t>， 它给出了本进程</a:t>
            </a:r>
            <a:r>
              <a:rPr kumimoji="1" lang="en-US" altLang="zh-CN" sz="2400" dirty="0" smtClean="0">
                <a:latin typeface="宋体" pitchFamily="2" charset="-122"/>
              </a:rPr>
              <a:t>(PCB)</a:t>
            </a:r>
            <a:r>
              <a:rPr kumimoji="1" lang="zh-CN" altLang="en-US" sz="2400" dirty="0" smtClean="0">
                <a:latin typeface="宋体" pitchFamily="2" charset="-122"/>
              </a:rPr>
              <a:t>所在队列中的下一个进程的</a:t>
            </a:r>
            <a:r>
              <a:rPr kumimoji="1" lang="en-US" altLang="zh-CN" sz="2400" dirty="0" smtClean="0">
                <a:latin typeface="宋体" pitchFamily="2" charset="-122"/>
              </a:rPr>
              <a:t>PCB</a:t>
            </a:r>
            <a:r>
              <a:rPr kumimoji="1" lang="zh-CN" altLang="en-US" sz="2400" dirty="0" smtClean="0">
                <a:latin typeface="宋体" pitchFamily="2" charset="-122"/>
              </a:rPr>
              <a:t>的首地址。</a:t>
            </a:r>
          </a:p>
          <a:p>
            <a:pPr>
              <a:lnSpc>
                <a:spcPct val="120000"/>
              </a:lnSpc>
              <a:spcBef>
                <a:spcPct val="30000"/>
              </a:spcBef>
              <a:buClrTx/>
              <a:buSzTx/>
              <a:buFont typeface="Wingdings" pitchFamily="2" charset="2"/>
              <a:buNone/>
              <a:defRPr/>
            </a:pPr>
            <a:r>
              <a:rPr kumimoji="1" lang="zh-CN" altLang="en-US" sz="2400" dirty="0" smtClean="0">
                <a:latin typeface="宋体" pitchFamily="2" charset="-122"/>
              </a:rPr>
              <a:t>     </a:t>
            </a:r>
            <a:r>
              <a:rPr kumimoji="1" lang="zh-CN" altLang="en-US" sz="2400" u="sng" dirty="0" smtClean="0">
                <a:solidFill>
                  <a:srgbClr val="FF0000"/>
                </a:solidFill>
                <a:latin typeface="宋体" pitchFamily="2" charset="-122"/>
              </a:rPr>
              <a:t>内核</a:t>
            </a:r>
            <a:r>
              <a:rPr kumimoji="1" lang="zh-CN" altLang="en-US" sz="2400" u="sng" dirty="0" smtClean="0">
                <a:latin typeface="宋体" pitchFamily="2" charset="-122"/>
              </a:rPr>
              <a:t>负责</a:t>
            </a:r>
            <a:r>
              <a:rPr kumimoji="1" lang="zh-CN" altLang="en-US" sz="2500" u="sng" kern="1200" dirty="0" smtClean="0">
                <a:solidFill>
                  <a:srgbClr val="FFFF00"/>
                </a:solidFill>
                <a:latin typeface="宋体" pitchFamily="2" charset="-122"/>
              </a:rPr>
              <a:t>进程管理</a:t>
            </a:r>
            <a:r>
              <a:rPr kumimoji="1" lang="zh-CN" altLang="en-US" sz="2400" dirty="0" smtClean="0">
                <a:latin typeface="宋体" pitchFamily="2" charset="-122"/>
              </a:rPr>
              <a:t>（确定进程的</a:t>
            </a:r>
            <a:r>
              <a:rPr kumimoji="1" lang="zh-CN" altLang="en-US" sz="2400" b="1" u="sng" dirty="0">
                <a:latin typeface="宋体" pitchFamily="2" charset="-122"/>
              </a:rPr>
              <a:t>运行</a:t>
            </a:r>
            <a:r>
              <a:rPr kumimoji="1" lang="zh-CN" altLang="en-US" sz="2400" b="1" u="sng" dirty="0" smtClean="0">
                <a:latin typeface="宋体" pitchFamily="2" charset="-122"/>
              </a:rPr>
              <a:t>时间</a:t>
            </a:r>
            <a:r>
              <a:rPr kumimoji="1" lang="zh-CN" altLang="en-US" sz="2400" dirty="0" smtClean="0">
                <a:latin typeface="宋体" pitchFamily="2" charset="-122"/>
              </a:rPr>
              <a:t>、为进程分配</a:t>
            </a:r>
            <a:r>
              <a:rPr kumimoji="1" lang="zh-CN" altLang="en-US" sz="2400" b="1" u="sng" dirty="0">
                <a:latin typeface="宋体" pitchFamily="2" charset="-122"/>
              </a:rPr>
              <a:t>优先级</a:t>
            </a:r>
            <a:r>
              <a:rPr kumimoji="1" lang="zh-CN" altLang="en-US" sz="2400" dirty="0" smtClean="0">
                <a:latin typeface="宋体" pitchFamily="2" charset="-122"/>
              </a:rPr>
              <a:t>、</a:t>
            </a:r>
            <a:r>
              <a:rPr kumimoji="1" lang="zh-CN" altLang="en-US" sz="2400" b="1" u="sng" dirty="0">
                <a:latin typeface="宋体" pitchFamily="2" charset="-122"/>
              </a:rPr>
              <a:t>进程调度</a:t>
            </a:r>
            <a:r>
              <a:rPr kumimoji="1" lang="zh-CN" altLang="en-US" sz="2400" dirty="0" smtClean="0">
                <a:latin typeface="宋体" pitchFamily="2" charset="-122"/>
              </a:rPr>
              <a:t>等工作，有时需要将进程页面或段暂时保存到磁盘的</a:t>
            </a:r>
            <a:r>
              <a:rPr kumimoji="1" lang="zh-CN" altLang="en-US" sz="2400" b="1" u="sng" dirty="0">
                <a:latin typeface="宋体" pitchFamily="2" charset="-122"/>
              </a:rPr>
              <a:t>交换区</a:t>
            </a:r>
            <a:r>
              <a:rPr kumimoji="1" lang="zh-CN" altLang="en-US" sz="2400" dirty="0" smtClean="0">
                <a:latin typeface="宋体" pitchFamily="2" charset="-122"/>
              </a:rPr>
              <a:t>）。</a:t>
            </a:r>
            <a:endParaRPr kumimoji="1" lang="en-US" altLang="zh-CN" sz="2400" dirty="0" smtClean="0">
              <a:latin typeface="宋体" pitchFamily="2" charset="-122"/>
            </a:endParaRPr>
          </a:p>
          <a:p>
            <a:pPr>
              <a:lnSpc>
                <a:spcPct val="120000"/>
              </a:lnSpc>
              <a:spcBef>
                <a:spcPct val="30000"/>
              </a:spcBef>
              <a:buClrTx/>
              <a:buSzTx/>
              <a:buNone/>
              <a:defRPr/>
            </a:pPr>
            <a:r>
              <a:rPr kumimoji="1" lang="zh-CN" altLang="en-US" sz="2400" kern="1200" dirty="0" smtClean="0">
                <a:solidFill>
                  <a:srgbClr val="FFFF00"/>
                </a:solidFill>
                <a:latin typeface="宋体" pitchFamily="2" charset="-122"/>
              </a:rPr>
              <a:t>（</a:t>
            </a:r>
            <a:r>
              <a:rPr kumimoji="1" lang="en-US" altLang="zh-CN" sz="2400" kern="1200" dirty="0" smtClean="0">
                <a:solidFill>
                  <a:srgbClr val="FFFF00"/>
                </a:solidFill>
                <a:latin typeface="宋体" pitchFamily="2" charset="-122"/>
              </a:rPr>
              <a:t>2</a:t>
            </a:r>
            <a:r>
              <a:rPr kumimoji="1" lang="zh-CN" altLang="en-US" sz="2400" kern="1200" dirty="0" smtClean="0">
                <a:solidFill>
                  <a:srgbClr val="FFFF00"/>
                </a:solidFill>
                <a:latin typeface="宋体" pitchFamily="2" charset="-122"/>
              </a:rPr>
              <a:t>）</a:t>
            </a:r>
            <a:r>
              <a:rPr kumimoji="1" lang="zh-CN" altLang="en-US" sz="2500" kern="1200" dirty="0" smtClean="0">
                <a:solidFill>
                  <a:srgbClr val="FFFF00"/>
                </a:solidFill>
                <a:latin typeface="宋体" pitchFamily="2" charset="-122"/>
              </a:rPr>
              <a:t>进程控制块</a:t>
            </a:r>
            <a:r>
              <a:rPr kumimoji="1" lang="en-US" altLang="zh-CN" sz="2500" kern="1200" dirty="0" smtClean="0">
                <a:solidFill>
                  <a:srgbClr val="FFFF00"/>
                </a:solidFill>
                <a:latin typeface="宋体" pitchFamily="2" charset="-122"/>
              </a:rPr>
              <a:t>(PCB)</a:t>
            </a:r>
            <a:r>
              <a:rPr kumimoji="1" lang="zh-CN" altLang="en-US" sz="2500" kern="1200" dirty="0" smtClean="0">
                <a:solidFill>
                  <a:srgbClr val="FFFF00"/>
                </a:solidFill>
                <a:latin typeface="宋体" pitchFamily="2" charset="-122"/>
              </a:rPr>
              <a:t>的组织方式：</a:t>
            </a:r>
            <a:r>
              <a:rPr kumimoji="1" lang="zh-CN" altLang="en-US" sz="2400" dirty="0" smtClean="0">
                <a:solidFill>
                  <a:schemeClr val="tx2">
                    <a:lumMod val="40000"/>
                    <a:lumOff val="60000"/>
                  </a:schemeClr>
                </a:solidFill>
              </a:rPr>
              <a:t>主要有</a:t>
            </a:r>
            <a:r>
              <a:rPr kumimoji="1" lang="zh-CN" altLang="en-US" sz="2400" b="1" u="sng" dirty="0">
                <a:solidFill>
                  <a:schemeClr val="tx2">
                    <a:lumMod val="40000"/>
                    <a:lumOff val="60000"/>
                  </a:schemeClr>
                </a:solidFill>
              </a:rPr>
              <a:t>线性方式</a:t>
            </a:r>
            <a:r>
              <a:rPr lang="zh-CN" altLang="en-US" sz="2400" dirty="0"/>
              <a:t>、</a:t>
            </a:r>
            <a:r>
              <a:rPr kumimoji="1" lang="zh-CN" altLang="en-US" sz="2400" b="1" u="sng" dirty="0" smtClean="0">
                <a:solidFill>
                  <a:schemeClr val="tx2">
                    <a:lumMod val="40000"/>
                    <a:lumOff val="60000"/>
                  </a:schemeClr>
                </a:solidFill>
              </a:rPr>
              <a:t>链接方式</a:t>
            </a:r>
            <a:r>
              <a:rPr kumimoji="1" lang="en-US" altLang="zh-CN" sz="2000" b="1" dirty="0" smtClean="0">
                <a:solidFill>
                  <a:schemeClr val="tx2">
                    <a:lumMod val="40000"/>
                    <a:lumOff val="60000"/>
                  </a:schemeClr>
                </a:solidFill>
              </a:rPr>
              <a:t>(</a:t>
            </a:r>
            <a:r>
              <a:rPr kumimoji="1" lang="zh-CN" altLang="en-US" sz="2000" b="1" dirty="0" smtClean="0">
                <a:solidFill>
                  <a:schemeClr val="tx2">
                    <a:lumMod val="40000"/>
                    <a:lumOff val="60000"/>
                  </a:schemeClr>
                </a:solidFill>
              </a:rPr>
              <a:t>链式查找</a:t>
            </a:r>
            <a:r>
              <a:rPr kumimoji="1" lang="en-US" altLang="zh-CN" sz="2000" b="1" dirty="0" smtClean="0">
                <a:solidFill>
                  <a:schemeClr val="tx2">
                    <a:lumMod val="40000"/>
                    <a:lumOff val="60000"/>
                  </a:schemeClr>
                </a:solidFill>
              </a:rPr>
              <a:t>PCB)</a:t>
            </a:r>
            <a:r>
              <a:rPr kumimoji="1" lang="zh-CN" altLang="en-US" sz="2400" dirty="0" smtClean="0">
                <a:solidFill>
                  <a:schemeClr val="tx2">
                    <a:lumMod val="40000"/>
                    <a:lumOff val="60000"/>
                  </a:schemeClr>
                </a:solidFill>
              </a:rPr>
              <a:t>及</a:t>
            </a:r>
            <a:r>
              <a:rPr kumimoji="1" lang="zh-CN" altLang="en-US" sz="2400" b="1" u="sng" dirty="0" smtClean="0">
                <a:solidFill>
                  <a:schemeClr val="tx2">
                    <a:lumMod val="40000"/>
                    <a:lumOff val="60000"/>
                  </a:schemeClr>
                </a:solidFill>
              </a:rPr>
              <a:t>索引方式</a:t>
            </a:r>
            <a:r>
              <a:rPr kumimoji="1" lang="zh-CN" altLang="en-US" sz="2400" dirty="0" smtClean="0">
                <a:solidFill>
                  <a:schemeClr val="tx2">
                    <a:lumMod val="40000"/>
                    <a:lumOff val="60000"/>
                  </a:schemeClr>
                </a:solidFill>
              </a:rPr>
              <a:t>（如下图所示）。</a:t>
            </a:r>
            <a:endParaRPr kumimoji="1" lang="en-US" altLang="zh-CN" sz="2400" dirty="0" smtClean="0">
              <a:solidFill>
                <a:schemeClr val="tx2">
                  <a:lumMod val="40000"/>
                  <a:lumOff val="60000"/>
                </a:schemeClr>
              </a:solidFill>
            </a:endParaRPr>
          </a:p>
          <a:p>
            <a:pPr>
              <a:lnSpc>
                <a:spcPct val="120000"/>
              </a:lnSpc>
              <a:spcBef>
                <a:spcPct val="30000"/>
              </a:spcBef>
              <a:buClrTx/>
              <a:buSzTx/>
              <a:buFont typeface="Wingdings" pitchFamily="2" charset="2"/>
              <a:buNone/>
              <a:defRPr/>
            </a:pPr>
            <a:r>
              <a:rPr kumimoji="1" lang="en-US" altLang="zh-CN" sz="2400" dirty="0" smtClean="0">
                <a:solidFill>
                  <a:srgbClr val="FF6600"/>
                </a:solidFill>
                <a:latin typeface="宋体" pitchFamily="2" charset="-122"/>
              </a:rPr>
              <a:t>     </a:t>
            </a:r>
            <a:r>
              <a:rPr kumimoji="1" lang="zh-CN" altLang="en-US" sz="2400" b="1" dirty="0" smtClean="0">
                <a:solidFill>
                  <a:srgbClr val="FF6600"/>
                </a:solidFill>
                <a:latin typeface="宋体" pitchFamily="2" charset="-122"/>
              </a:rPr>
              <a:t>结论：进程是</a:t>
            </a:r>
            <a:r>
              <a:rPr kumimoji="1" lang="zh-CN" altLang="en-US" sz="2400" b="1" dirty="0" smtClean="0">
                <a:solidFill>
                  <a:schemeClr val="tx2"/>
                </a:solidFill>
                <a:latin typeface="宋体" pitchFamily="2" charset="-122"/>
              </a:rPr>
              <a:t>程序的运行，由</a:t>
            </a:r>
            <a:r>
              <a:rPr kumimoji="1" lang="zh-CN" altLang="en-US" sz="2400" b="1" u="sng" dirty="0" smtClean="0">
                <a:solidFill>
                  <a:schemeClr val="tx2"/>
                </a:solidFill>
                <a:latin typeface="宋体" pitchFamily="2" charset="-122"/>
              </a:rPr>
              <a:t>程序、输入、输出</a:t>
            </a:r>
            <a:r>
              <a:rPr kumimoji="1" lang="zh-CN" altLang="en-US" sz="2400" b="1" dirty="0" smtClean="0">
                <a:solidFill>
                  <a:schemeClr val="tx2"/>
                </a:solidFill>
                <a:latin typeface="宋体" pitchFamily="2" charset="-122"/>
              </a:rPr>
              <a:t>及</a:t>
            </a:r>
            <a:r>
              <a:rPr kumimoji="1" lang="en-US" altLang="zh-CN" sz="2400" b="1" dirty="0" smtClean="0">
                <a:solidFill>
                  <a:schemeClr val="tx2"/>
                </a:solidFill>
                <a:latin typeface="宋体" pitchFamily="2" charset="-122"/>
              </a:rPr>
              <a:t>PCB</a:t>
            </a:r>
            <a:r>
              <a:rPr kumimoji="1" lang="zh-CN" altLang="en-US" sz="2400" b="1" u="sng" dirty="0" smtClean="0">
                <a:solidFill>
                  <a:schemeClr val="tx2"/>
                </a:solidFill>
                <a:latin typeface="宋体" pitchFamily="2" charset="-122"/>
              </a:rPr>
              <a:t>组成</a:t>
            </a:r>
            <a:r>
              <a:rPr kumimoji="1" lang="zh-CN" altLang="en-US" sz="2400" b="1" dirty="0" smtClean="0">
                <a:solidFill>
                  <a:schemeClr val="tx2"/>
                </a:solidFill>
                <a:latin typeface="宋体" pitchFamily="2" charset="-122"/>
              </a:rPr>
              <a:t>，</a:t>
            </a:r>
            <a:r>
              <a:rPr kumimoji="1" lang="en-US" altLang="zh-CN" sz="2400" b="1" u="sng" dirty="0" smtClean="0">
                <a:solidFill>
                  <a:schemeClr val="tx2"/>
                </a:solidFill>
                <a:latin typeface="宋体" pitchFamily="2" charset="-122"/>
              </a:rPr>
              <a:t>PCB</a:t>
            </a:r>
            <a:r>
              <a:rPr kumimoji="1" lang="zh-CN" altLang="en-US" sz="2400" b="1" dirty="0" smtClean="0">
                <a:solidFill>
                  <a:schemeClr val="tx2"/>
                </a:solidFill>
                <a:latin typeface="宋体" pitchFamily="2" charset="-122"/>
              </a:rPr>
              <a:t>作为进程管理的工具，由</a:t>
            </a:r>
            <a:r>
              <a:rPr kumimoji="1" lang="zh-CN" altLang="en-US" sz="2400" b="1" u="sng" dirty="0" smtClean="0">
                <a:solidFill>
                  <a:schemeClr val="tx2"/>
                </a:solidFill>
                <a:latin typeface="宋体" pitchFamily="2" charset="-122"/>
              </a:rPr>
              <a:t>调度进程</a:t>
            </a:r>
            <a:r>
              <a:rPr kumimoji="1" lang="zh-CN" altLang="en-US" sz="2400" b="1" dirty="0" smtClean="0">
                <a:solidFill>
                  <a:schemeClr val="tx2"/>
                </a:solidFill>
                <a:latin typeface="宋体" pitchFamily="2" charset="-122"/>
              </a:rPr>
              <a:t>决定哪个进程到</a:t>
            </a:r>
            <a:r>
              <a:rPr kumimoji="1" lang="en-US" altLang="zh-CN" sz="2400" b="1" dirty="0" smtClean="0">
                <a:solidFill>
                  <a:schemeClr val="tx2"/>
                </a:solidFill>
                <a:latin typeface="宋体" pitchFamily="2" charset="-122"/>
              </a:rPr>
              <a:t>CPU</a:t>
            </a:r>
            <a:r>
              <a:rPr kumimoji="1" lang="zh-CN" altLang="en-US" sz="2400" b="1" dirty="0" smtClean="0">
                <a:solidFill>
                  <a:schemeClr val="tx2"/>
                </a:solidFill>
                <a:latin typeface="宋体" pitchFamily="2" charset="-122"/>
              </a:rPr>
              <a:t>上去运行。</a:t>
            </a:r>
            <a:endParaRPr lang="zh-CN" altLang="en-US" sz="2400" b="1" dirty="0" smtClean="0">
              <a:solidFill>
                <a:schemeClr val="tx2"/>
              </a:solidFill>
              <a:latin typeface="宋体" pitchFamily="2" charset="-122"/>
            </a:endParaRPr>
          </a:p>
        </p:txBody>
      </p:sp>
      <p:cxnSp>
        <p:nvCxnSpPr>
          <p:cNvPr id="6" name="直接箭头连接符 5"/>
          <p:cNvCxnSpPr/>
          <p:nvPr/>
        </p:nvCxnSpPr>
        <p:spPr bwMode="auto">
          <a:xfrm>
            <a:off x="3059832" y="1844824"/>
            <a:ext cx="1224136" cy="2088232"/>
          </a:xfrm>
          <a:prstGeom prst="straightConnector1">
            <a:avLst/>
          </a:prstGeom>
          <a:noFill/>
          <a:ln w="19050" cap="flat" cmpd="sng" algn="ctr">
            <a:solidFill>
              <a:srgbClr val="FF9933"/>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3.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组合方式</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有些</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把用户级线程和内核支持线程两种方式进行组合，提供了组合方式</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ULT/KST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线程。在组合方式线程系统中，内核支持多个内核支持线程的建立、调度和管理，同时，也允许用户应用程序建立、调度和管理用户级线程。 </a:t>
            </a:r>
          </a:p>
        </p:txBody>
      </p:sp>
    </p:spTree>
    <p:extLst>
      <p:ext uri="{BB962C8B-B14F-4D97-AF65-F5344CB8AC3E}">
        <p14:creationId xmlns:p14="http://schemas.microsoft.com/office/powerpoint/2010/main" val="1801155075"/>
      </p:ext>
    </p:extLst>
  </p:cSld>
  <p:clrMapOvr>
    <a:masterClrMapping/>
  </p:clrMapOvr>
  <p:transition>
    <p:pull dir="rd"/>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pic>
        <p:nvPicPr>
          <p:cNvPr id="6" name="Picture 4" descr="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7416800"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354305"/>
      </p:ext>
    </p:extLst>
  </p:cSld>
  <p:clrMapOvr>
    <a:masterClrMapping/>
  </p:clrMapOvr>
  <p:transition>
    <p:pull dir="rd"/>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8"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2.8.2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线程的实现</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内核支持线程的实现</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在仅设置了内核支持线程的</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中，一种可能的线程控制方法是，系统在创建一个新进程时，便为它分配一个任务数据区</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PTDA(Per Task Data Area)</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，其中包括若干个线程控制块</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TCB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空间，如图</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2-19</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所示。 </a:t>
            </a:r>
          </a:p>
        </p:txBody>
      </p:sp>
    </p:spTree>
    <p:extLst>
      <p:ext uri="{BB962C8B-B14F-4D97-AF65-F5344CB8AC3E}">
        <p14:creationId xmlns:p14="http://schemas.microsoft.com/office/powerpoint/2010/main" val="1801155075"/>
      </p:ext>
    </p:extLst>
  </p:cSld>
  <p:clrMapOvr>
    <a:masterClrMapping/>
  </p:clrMapOvr>
  <p:transition>
    <p:pull dir="rd"/>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pic>
        <p:nvPicPr>
          <p:cNvPr id="6" name="Picture 4" descr="2-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73238"/>
            <a:ext cx="6119812"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354305"/>
      </p:ext>
    </p:extLst>
  </p:cSld>
  <p:clrMapOvr>
    <a:masterClrMapping/>
  </p:clrMapOvr>
  <p:transition>
    <p:pull dir="rd"/>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rgbClr val="000000"/>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用户级线程的实现</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运行时系统</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(Runtime System)</a:t>
            </a:r>
            <a:b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所谓“运行时系统”，实质上是用于管理和控制线程的函数</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过程</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的集合，其中包括用于创建和撤消线程的函数、线程同步和通信的函数，以及实现线程调度的函数等。正因为有这些函数，才能使用户级线程与内核无关。运行时系统中的所有函数都驻留在用户空间，并作为用户级线程与内核之间的接口。</a:t>
            </a:r>
          </a:p>
        </p:txBody>
      </p:sp>
    </p:spTree>
    <p:extLst>
      <p:ext uri="{BB962C8B-B14F-4D97-AF65-F5344CB8AC3E}">
        <p14:creationId xmlns:p14="http://schemas.microsoft.com/office/powerpoint/2010/main" val="1287354305"/>
      </p:ext>
    </p:extLst>
  </p:cSld>
  <p:clrMapOvr>
    <a:masterClrMapping/>
  </p:clrMapOvr>
  <p:transition>
    <p:pull dir="rd"/>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内核控制线程</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这种线程又称为轻型进程</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LWP(Light Weight Process)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。每一个进程都可拥有多个</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LWP</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，同用户级线程一样，每个</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LWP</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都有自己的数据结构</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如</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TCB)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，其中包括线程标识符、优先级、状态，另外还有栈和局部存储区等。</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LWP</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也可以共享进程所拥有的资源。</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LWP</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可通过系统调用来获得内核提供的服务，这样，当一个用户级线程运行时，只须将它连接到一个</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LWP</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上，此时它便具有了内核支持线程的所有属性。这种线程实现方式就是组合方式。</a:t>
            </a:r>
          </a:p>
        </p:txBody>
      </p:sp>
    </p:spTree>
    <p:extLst>
      <p:ext uri="{BB962C8B-B14F-4D97-AF65-F5344CB8AC3E}">
        <p14:creationId xmlns:p14="http://schemas.microsoft.com/office/powerpoint/2010/main" val="1287354305"/>
      </p:ext>
    </p:extLst>
  </p:cSld>
  <p:clrMapOvr>
    <a:masterClrMapping/>
  </p:clrMapOvr>
  <p:transition>
    <p:pull dir="rd"/>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pic>
        <p:nvPicPr>
          <p:cNvPr id="6" name="Picture 4" descr="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84313"/>
            <a:ext cx="6697663"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354305"/>
      </p:ext>
    </p:extLst>
  </p:cSld>
  <p:clrMapOvr>
    <a:masterClrMapping/>
  </p:clrMapOvr>
  <p:transition>
    <p:pull dir="rd"/>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9379ED9-DDF8-4F03-92FA-E66E98362C71}" type="datetime8">
              <a:rPr lang="zh-CN" altLang="en-US" smtClean="0"/>
              <a:t>2022年3月16日12时44分</a:t>
            </a:fld>
            <a:endParaRPr lang="en-US" altLang="zh-CN" dirty="0"/>
          </a:p>
        </p:txBody>
      </p:sp>
      <p:sp>
        <p:nvSpPr>
          <p:cNvPr id="5" name="灯片编号占位符 4"/>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dirty="0">
              <a:solidFill>
                <a:schemeClr val="tx1"/>
              </a:solidFill>
            </a:endParaRPr>
          </a:p>
        </p:txBody>
      </p:sp>
      <p:sp>
        <p:nvSpPr>
          <p:cNvPr id="6"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2.8.3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线程的创建和终止</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线程的创建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应用程序在启动时，通常仅有一个线程在执行，人们把线程称为“初始化线程”，它的主要功能是用于创建新线程。在创建新线程时，需要利用一个线程创建函数</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或系统调用</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，并提供相应的参数，如指向线程主程序的入口指针、堆栈的大小，以及用于调度的优先级等。在线程的创建函数执行完后，将返回一个线程标识符供以后使用。</a:t>
            </a:r>
          </a:p>
        </p:txBody>
      </p:sp>
    </p:spTree>
    <p:extLst>
      <p:ext uri="{BB962C8B-B14F-4D97-AF65-F5344CB8AC3E}">
        <p14:creationId xmlns:p14="http://schemas.microsoft.com/office/powerpoint/2010/main" val="2932830271"/>
      </p:ext>
    </p:extLst>
  </p:cSld>
  <p:clrMapOvr>
    <a:masterClrMapping/>
  </p:clrMapOvr>
  <p:transition>
    <p:pull dir="rd"/>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buFont typeface="Webdings" pitchFamily="18" charset="2"/>
              <a:buNone/>
            </a:pPr>
            <a:r>
              <a:rPr lang="zh-CN" altLang="en-US" sz="3200" smtClean="0">
                <a:latin typeface="黑体" pitchFamily="2" charset="-122"/>
                <a:ea typeface="黑体" pitchFamily="2" charset="-122"/>
              </a:rPr>
              <a:t>　　　　　　习    题 </a:t>
            </a:r>
            <a:r>
              <a:rPr lang="zh-CN" altLang="en-US" sz="3200" smtClean="0">
                <a:latin typeface="黑体" pitchFamily="2" charset="-122"/>
                <a:ea typeface="黑体" pitchFamily="2" charset="-122"/>
                <a:sym typeface="Webdings" pitchFamily="18" charset="2"/>
              </a:rPr>
              <a:t></a:t>
            </a:r>
            <a:r>
              <a:rPr lang="zh-CN" altLang="en-US" sz="3200" smtClean="0">
                <a:latin typeface="黑体" pitchFamily="2" charset="-122"/>
                <a:ea typeface="黑体" pitchFamily="2" charset="-122"/>
              </a:rPr>
              <a:t/>
            </a:r>
            <a:br>
              <a:rPr lang="zh-CN" altLang="en-US" sz="3200" smtClean="0">
                <a:latin typeface="黑体" pitchFamily="2" charset="-122"/>
                <a:ea typeface="黑体" pitchFamily="2" charset="-122"/>
              </a:rPr>
            </a:br>
            <a:r>
              <a:rPr lang="zh-CN" altLang="en-US" smtClean="0"/>
              <a:t/>
            </a:r>
            <a:br>
              <a:rPr lang="zh-CN" altLang="en-US" smtClean="0"/>
            </a:br>
            <a:r>
              <a:rPr lang="zh-CN" altLang="en-US" smtClean="0"/>
              <a:t>　　</a:t>
            </a:r>
            <a:r>
              <a:rPr lang="en-US" altLang="zh-CN" smtClean="0"/>
              <a:t>1. </a:t>
            </a:r>
            <a:r>
              <a:rPr lang="zh-CN" altLang="en-US" smtClean="0"/>
              <a:t>什么是前趋图</a:t>
            </a:r>
            <a:r>
              <a:rPr lang="en-US" altLang="zh-CN" smtClean="0"/>
              <a:t>? </a:t>
            </a:r>
            <a:r>
              <a:rPr lang="zh-CN" altLang="en-US" smtClean="0"/>
              <a:t>为什么要引入前趋图</a:t>
            </a:r>
            <a:r>
              <a:rPr lang="en-US" altLang="zh-CN" smtClean="0"/>
              <a:t>? </a:t>
            </a:r>
            <a:br>
              <a:rPr lang="en-US" altLang="zh-CN" smtClean="0"/>
            </a:br>
            <a:r>
              <a:rPr lang="zh-CN" altLang="en-US" smtClean="0"/>
              <a:t>　　</a:t>
            </a:r>
            <a:r>
              <a:rPr lang="en-US" altLang="zh-CN" smtClean="0"/>
              <a:t>2. </a:t>
            </a:r>
            <a:r>
              <a:rPr lang="zh-CN" altLang="en-US" smtClean="0"/>
              <a:t>试画出下面四条语句的前趋图：</a:t>
            </a:r>
            <a:br>
              <a:rPr lang="zh-CN" altLang="en-US" smtClean="0"/>
            </a:br>
            <a:r>
              <a:rPr lang="zh-CN" altLang="en-US" smtClean="0"/>
              <a:t>　　　　</a:t>
            </a:r>
            <a:r>
              <a:rPr lang="pl-PL" altLang="zh-CN" smtClean="0"/>
              <a:t>S1: a = x+y</a:t>
            </a:r>
            <a:r>
              <a:rPr lang="zh-CN" altLang="pl-PL" smtClean="0"/>
              <a:t>；</a:t>
            </a:r>
            <a:br>
              <a:rPr lang="zh-CN" altLang="pl-PL" smtClean="0"/>
            </a:br>
            <a:r>
              <a:rPr lang="zh-CN" altLang="en-US" smtClean="0"/>
              <a:t>　　</a:t>
            </a:r>
            <a:r>
              <a:rPr lang="zh-CN" altLang="pl-PL" smtClean="0"/>
              <a:t>　　</a:t>
            </a:r>
            <a:r>
              <a:rPr lang="pl-PL" altLang="zh-CN" smtClean="0"/>
              <a:t>S2: b = z+1</a:t>
            </a:r>
            <a:r>
              <a:rPr lang="zh-CN" altLang="pl-PL" smtClean="0"/>
              <a:t>；</a:t>
            </a:r>
            <a:br>
              <a:rPr lang="zh-CN" altLang="pl-PL" smtClean="0"/>
            </a:br>
            <a:r>
              <a:rPr lang="zh-CN" altLang="en-US" smtClean="0"/>
              <a:t>　　</a:t>
            </a:r>
            <a:r>
              <a:rPr lang="zh-CN" altLang="pl-PL" smtClean="0"/>
              <a:t>　　</a:t>
            </a:r>
            <a:r>
              <a:rPr lang="pl-PL" altLang="zh-CN" smtClean="0"/>
              <a:t>S3: c = a-b</a:t>
            </a:r>
            <a:r>
              <a:rPr lang="zh-CN" altLang="pl-PL" smtClean="0"/>
              <a:t>；</a:t>
            </a:r>
            <a:br>
              <a:rPr lang="zh-CN" altLang="pl-PL" smtClean="0"/>
            </a:br>
            <a:r>
              <a:rPr lang="zh-CN" altLang="en-US" smtClean="0"/>
              <a:t>　　</a:t>
            </a:r>
            <a:r>
              <a:rPr lang="zh-CN" altLang="pl-PL" smtClean="0"/>
              <a:t>　　</a:t>
            </a:r>
            <a:r>
              <a:rPr lang="pl-PL" altLang="zh-CN" smtClean="0"/>
              <a:t>S4: w = c+1</a:t>
            </a:r>
            <a:r>
              <a:rPr lang="zh-CN" altLang="pl-PL" smtClean="0"/>
              <a:t>；</a:t>
            </a:r>
            <a:r>
              <a:rPr lang="zh-CN" altLang="en-US" smtClean="0"/>
              <a:t/>
            </a:r>
            <a:br>
              <a:rPr lang="zh-CN" altLang="en-US" smtClean="0"/>
            </a:br>
            <a:r>
              <a:rPr lang="zh-CN" altLang="en-US" smtClean="0"/>
              <a:t>　　</a:t>
            </a:r>
            <a:r>
              <a:rPr lang="en-US" altLang="zh-CN" smtClean="0"/>
              <a:t>3. </a:t>
            </a:r>
            <a:r>
              <a:rPr lang="zh-CN" altLang="en-US" smtClean="0"/>
              <a:t>为什么程序并发执行会产生间断性特征</a:t>
            </a:r>
            <a:r>
              <a:rPr lang="en-US" altLang="zh-CN" smtClean="0"/>
              <a:t>? </a:t>
            </a:r>
            <a:br>
              <a:rPr lang="en-US" altLang="zh-CN" smtClean="0"/>
            </a:br>
            <a:r>
              <a:rPr lang="zh-CN" altLang="en-US" smtClean="0"/>
              <a:t>　　</a:t>
            </a:r>
            <a:r>
              <a:rPr lang="en-US" altLang="zh-CN" smtClean="0"/>
              <a:t>4. </a:t>
            </a:r>
            <a:r>
              <a:rPr lang="zh-CN" altLang="en-US" smtClean="0"/>
              <a:t>程序并发执行时为什么会失去封闭性和可再现性</a:t>
            </a:r>
            <a:r>
              <a:rPr lang="en-US" altLang="zh-CN" smtClean="0"/>
              <a:t>? </a:t>
            </a:r>
          </a:p>
        </p:txBody>
      </p:sp>
      <p:sp>
        <p:nvSpPr>
          <p:cNvPr id="142339" name="Rectangle 3"/>
          <p:cNvSpPr>
            <a:spLocks noGrp="1" noChangeArrowheads="1"/>
          </p:cNvSpPr>
          <p:nvPr>
            <p:ph type="body" idx="1"/>
          </p:nvPr>
        </p:nvSpPr>
        <p:spPr/>
        <p:txBody>
          <a:bodyPr/>
          <a:lstStyle/>
          <a:p>
            <a:pPr eaLnBrk="1" hangingPunct="1"/>
            <a:endParaRPr lang="zh-CN" altLang="zh-CN" smtClean="0"/>
          </a:p>
        </p:txBody>
      </p:sp>
    </p:spTree>
    <p:extLst>
      <p:ext uri="{BB962C8B-B14F-4D97-AF65-F5344CB8AC3E}">
        <p14:creationId xmlns:p14="http://schemas.microsoft.com/office/powerpoint/2010/main" val="1801028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smtClean="0"/>
              <a:t>　　</a:t>
            </a:r>
            <a:r>
              <a:rPr lang="en-US" altLang="zh-CN" smtClean="0"/>
              <a:t>5. </a:t>
            </a:r>
            <a:r>
              <a:rPr lang="zh-CN" altLang="en-US" smtClean="0"/>
              <a:t>在操作系统中为什么要引入进程的概念</a:t>
            </a:r>
            <a:r>
              <a:rPr lang="en-US" altLang="zh-CN" smtClean="0"/>
              <a:t>? </a:t>
            </a:r>
            <a:r>
              <a:rPr lang="zh-CN" altLang="en-US" smtClean="0"/>
              <a:t>它会产生什么样的影响</a:t>
            </a:r>
            <a:r>
              <a:rPr lang="en-US" altLang="zh-CN" smtClean="0"/>
              <a:t>? </a:t>
            </a:r>
            <a:br>
              <a:rPr lang="en-US" altLang="zh-CN" smtClean="0"/>
            </a:br>
            <a:r>
              <a:rPr lang="zh-CN" altLang="en-US" smtClean="0"/>
              <a:t>　　</a:t>
            </a:r>
            <a:r>
              <a:rPr lang="en-US" altLang="zh-CN" smtClean="0"/>
              <a:t>6. </a:t>
            </a:r>
            <a:r>
              <a:rPr lang="zh-CN" altLang="en-US" smtClean="0"/>
              <a:t>试从动态性、并发性和独立性上比较进程和程序。</a:t>
            </a:r>
            <a:br>
              <a:rPr lang="zh-CN" altLang="en-US" smtClean="0"/>
            </a:br>
            <a:r>
              <a:rPr lang="zh-CN" altLang="en-US" smtClean="0"/>
              <a:t>　　</a:t>
            </a:r>
            <a:r>
              <a:rPr lang="en-US" altLang="zh-CN" smtClean="0"/>
              <a:t>7. </a:t>
            </a:r>
            <a:r>
              <a:rPr lang="zh-CN" altLang="en-US" smtClean="0"/>
              <a:t>试说明</a:t>
            </a:r>
            <a:r>
              <a:rPr lang="en-US" altLang="zh-CN" smtClean="0"/>
              <a:t>PCB</a:t>
            </a:r>
            <a:r>
              <a:rPr lang="zh-CN" altLang="en-US" smtClean="0"/>
              <a:t>的作用具体表现在哪几个方面，为什么说</a:t>
            </a:r>
            <a:r>
              <a:rPr lang="en-US" altLang="zh-CN" smtClean="0"/>
              <a:t>PCB</a:t>
            </a:r>
            <a:r>
              <a:rPr lang="zh-CN" altLang="en-US" smtClean="0"/>
              <a:t>是进程存在的唯一标志</a:t>
            </a:r>
            <a:r>
              <a:rPr lang="en-US" altLang="zh-CN" smtClean="0"/>
              <a:t>? </a:t>
            </a:r>
            <a:br>
              <a:rPr lang="en-US" altLang="zh-CN" smtClean="0"/>
            </a:br>
            <a:r>
              <a:rPr lang="zh-CN" altLang="en-US" smtClean="0"/>
              <a:t>　　</a:t>
            </a:r>
            <a:r>
              <a:rPr lang="en-US" altLang="zh-CN" smtClean="0"/>
              <a:t>8.  PCB</a:t>
            </a:r>
            <a:r>
              <a:rPr lang="zh-CN" altLang="en-US" smtClean="0"/>
              <a:t>提供了进程管理和进程调度所需要的哪些信息</a:t>
            </a:r>
            <a:r>
              <a:rPr lang="en-US" altLang="zh-CN" smtClean="0"/>
              <a:t>? </a:t>
            </a:r>
            <a:br>
              <a:rPr lang="en-US" altLang="zh-CN" smtClean="0"/>
            </a:br>
            <a:r>
              <a:rPr lang="zh-CN" altLang="en-US" smtClean="0"/>
              <a:t>　　</a:t>
            </a:r>
            <a:r>
              <a:rPr lang="en-US" altLang="zh-CN" smtClean="0"/>
              <a:t>9. </a:t>
            </a:r>
            <a:r>
              <a:rPr lang="zh-CN" altLang="en-US" smtClean="0"/>
              <a:t>进程控制块的组织方式有哪几种</a:t>
            </a:r>
            <a:r>
              <a:rPr lang="en-US" altLang="zh-CN" smtClean="0"/>
              <a:t>? </a:t>
            </a:r>
            <a:br>
              <a:rPr lang="en-US" altLang="zh-CN" smtClean="0"/>
            </a:br>
            <a:r>
              <a:rPr lang="zh-CN" altLang="en-US" smtClean="0"/>
              <a:t>　　</a:t>
            </a:r>
            <a:r>
              <a:rPr lang="en-US" altLang="zh-CN" smtClean="0"/>
              <a:t>10. </a:t>
            </a:r>
            <a:r>
              <a:rPr lang="zh-CN" altLang="en-US" smtClean="0"/>
              <a:t>何谓操作系统内核</a:t>
            </a:r>
            <a:r>
              <a:rPr lang="en-US" altLang="zh-CN" smtClean="0"/>
              <a:t>? </a:t>
            </a:r>
            <a:r>
              <a:rPr lang="zh-CN" altLang="en-US" smtClean="0"/>
              <a:t>内核的主要功能是什么</a:t>
            </a:r>
            <a:r>
              <a:rPr lang="en-US" altLang="zh-CN" smtClean="0"/>
              <a:t>? </a:t>
            </a:r>
            <a:br>
              <a:rPr lang="en-US" altLang="zh-CN" smtClean="0"/>
            </a:br>
            <a:r>
              <a:rPr lang="zh-CN" altLang="en-US" smtClean="0"/>
              <a:t>　　</a:t>
            </a:r>
            <a:r>
              <a:rPr lang="en-US" altLang="zh-CN" smtClean="0"/>
              <a:t>11. </a:t>
            </a:r>
            <a:r>
              <a:rPr lang="zh-CN" altLang="en-US" smtClean="0"/>
              <a:t>试说明进程在三个基本状态之间转换的典型原因。</a:t>
            </a:r>
            <a:br>
              <a:rPr lang="zh-CN" altLang="en-US" smtClean="0"/>
            </a:br>
            <a:r>
              <a:rPr lang="zh-CN" altLang="en-US" smtClean="0"/>
              <a:t>　　</a:t>
            </a:r>
            <a:r>
              <a:rPr lang="en-US" altLang="zh-CN" smtClean="0"/>
              <a:t>12. </a:t>
            </a:r>
            <a:r>
              <a:rPr lang="zh-CN" altLang="en-US" smtClean="0"/>
              <a:t>为什么要引入挂起状态</a:t>
            </a:r>
            <a:r>
              <a:rPr lang="en-US" altLang="zh-CN" smtClean="0"/>
              <a:t>? </a:t>
            </a:r>
            <a:r>
              <a:rPr lang="zh-CN" altLang="en-US" smtClean="0"/>
              <a:t>该状态有哪些性质</a:t>
            </a:r>
            <a:r>
              <a:rPr lang="en-US" altLang="zh-CN" smtClean="0"/>
              <a:t>? </a:t>
            </a:r>
            <a:br>
              <a:rPr lang="en-US" altLang="zh-CN" smtClean="0"/>
            </a:br>
            <a:endParaRPr lang="en-US" altLang="zh-CN" smtClean="0"/>
          </a:p>
        </p:txBody>
      </p:sp>
      <p:sp>
        <p:nvSpPr>
          <p:cNvPr id="143363" name="Rectangle 3"/>
          <p:cNvSpPr>
            <a:spLocks noGrp="1" noChangeArrowheads="1"/>
          </p:cNvSpPr>
          <p:nvPr>
            <p:ph type="body" idx="1"/>
          </p:nvPr>
        </p:nvSpPr>
        <p:spPr/>
        <p:txBody>
          <a:bodyPr/>
          <a:lstStyle/>
          <a:p>
            <a:pPr eaLnBrk="1" hangingPunct="1"/>
            <a:endParaRPr lang="zh-CN" altLang="zh-CN" smtClean="0"/>
          </a:p>
        </p:txBody>
      </p:sp>
    </p:spTree>
    <p:extLst>
      <p:ext uri="{BB962C8B-B14F-4D97-AF65-F5344CB8AC3E}">
        <p14:creationId xmlns:p14="http://schemas.microsoft.com/office/powerpoint/2010/main" val="1275739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175" y="372269"/>
            <a:ext cx="8540750" cy="5046662"/>
          </a:xfrm>
        </p:spPr>
        <p:txBody>
          <a:bodyPr/>
          <a:lstStyle/>
          <a:p>
            <a:pPr>
              <a:buFont typeface="Wingdings" pitchFamily="2" charset="2"/>
              <a:buNone/>
              <a:defRPr/>
            </a:pPr>
            <a:r>
              <a:rPr lang="zh-CN" altLang="en-US" sz="2800" b="1" dirty="0" smtClean="0"/>
              <a:t>常用的组织方式有以下三种</a:t>
            </a:r>
            <a:endParaRPr lang="en-US" altLang="zh-CN" sz="2800" b="1" dirty="0" smtClean="0"/>
          </a:p>
          <a:p>
            <a:pPr marL="514350" indent="-514350">
              <a:buFont typeface="Wingdings" pitchFamily="2" charset="2"/>
              <a:buNone/>
              <a:defRPr/>
            </a:pPr>
            <a:r>
              <a:rPr lang="en-US" altLang="zh-CN" sz="2800" b="1" dirty="0" smtClean="0"/>
              <a:t>(1)</a:t>
            </a:r>
            <a:r>
              <a:rPr lang="zh-CN" altLang="en-US" sz="2800" b="1" dirty="0" smtClean="0"/>
              <a:t>线性方式      </a:t>
            </a:r>
            <a:r>
              <a:rPr lang="en-US" altLang="zh-CN" sz="2800" b="1" dirty="0" smtClean="0"/>
              <a:t>(2)</a:t>
            </a:r>
            <a:r>
              <a:rPr lang="zh-CN" altLang="en-US" sz="2800" b="1" dirty="0" smtClean="0"/>
              <a:t>链接方式</a:t>
            </a:r>
            <a:r>
              <a:rPr lang="en-US" altLang="zh-CN" sz="2800" b="1" dirty="0" smtClean="0"/>
              <a:t>(</a:t>
            </a:r>
            <a:r>
              <a:rPr lang="zh-CN" altLang="en-US" sz="2800" b="1" dirty="0" smtClean="0"/>
              <a:t>顺序查找，慢</a:t>
            </a:r>
            <a:r>
              <a:rPr lang="en-US" altLang="zh-CN" sz="2800" b="1" dirty="0" smtClean="0"/>
              <a:t>)</a:t>
            </a:r>
            <a:endParaRPr lang="zh-CN" altLang="en-US" sz="2800" b="1" dirty="0"/>
          </a:p>
        </p:txBody>
      </p:sp>
      <p:sp>
        <p:nvSpPr>
          <p:cNvPr id="7782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14F46C0-089C-48B5-BF0F-D34DC2859ACD}" type="datetime8">
              <a:rPr kumimoji="0" lang="zh-CN" altLang="en-US" sz="1400" smtClean="0"/>
              <a:t>2022年3月16日12时44分</a:t>
            </a:fld>
            <a:endParaRPr kumimoji="0" lang="en-US" altLang="zh-CN" sz="1400" smtClean="0"/>
          </a:p>
        </p:txBody>
      </p:sp>
      <p:sp>
        <p:nvSpPr>
          <p:cNvPr id="7782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pic>
        <p:nvPicPr>
          <p:cNvPr id="77830" name="Picture 4" descr="2-10"/>
          <p:cNvPicPr>
            <a:picLocks noChangeAspect="1" noChangeArrowheads="1"/>
          </p:cNvPicPr>
          <p:nvPr/>
        </p:nvPicPr>
        <p:blipFill>
          <a:blip r:embed="rId3">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394493" y="2133600"/>
            <a:ext cx="2089150" cy="3638550"/>
          </a:xfrm>
          <a:prstGeom prst="rect">
            <a:avLst/>
          </a:prstGeom>
          <a:solidFill>
            <a:schemeClr val="tx2"/>
          </a:solidFill>
          <a:ln>
            <a:noFill/>
          </a:ln>
          <a:extLst/>
        </p:spPr>
      </p:pic>
      <p:sp>
        <p:nvSpPr>
          <p:cNvPr id="77832" name="下箭头 7"/>
          <p:cNvSpPr>
            <a:spLocks noChangeArrowheads="1"/>
          </p:cNvSpPr>
          <p:nvPr/>
        </p:nvSpPr>
        <p:spPr bwMode="auto">
          <a:xfrm>
            <a:off x="1619250" y="1916113"/>
            <a:ext cx="268288" cy="979487"/>
          </a:xfrm>
          <a:prstGeom prst="downArrow">
            <a:avLst>
              <a:gd name="adj1" fmla="val 50000"/>
              <a:gd name="adj2" fmla="val 501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77833" name="下箭头 8"/>
          <p:cNvSpPr>
            <a:spLocks noChangeArrowheads="1"/>
          </p:cNvSpPr>
          <p:nvPr/>
        </p:nvSpPr>
        <p:spPr bwMode="auto">
          <a:xfrm>
            <a:off x="1439068" y="1403440"/>
            <a:ext cx="360363" cy="647700"/>
          </a:xfrm>
          <a:prstGeom prst="downArrow">
            <a:avLst>
              <a:gd name="adj1" fmla="val 50000"/>
              <a:gd name="adj2" fmla="val 49927"/>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77834" name="下箭头 9"/>
          <p:cNvSpPr>
            <a:spLocks noChangeArrowheads="1"/>
          </p:cNvSpPr>
          <p:nvPr/>
        </p:nvSpPr>
        <p:spPr bwMode="auto">
          <a:xfrm>
            <a:off x="4572000" y="1403440"/>
            <a:ext cx="360362" cy="512673"/>
          </a:xfrm>
          <a:prstGeom prst="downArrow">
            <a:avLst>
              <a:gd name="adj1" fmla="val 50000"/>
              <a:gd name="adj2" fmla="val 49835"/>
            </a:avLst>
          </a:prstGeom>
          <a:solidFill>
            <a:srgbClr val="FFFF00">
              <a:alpha val="6313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609600" indent="-6096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graphicFrame>
        <p:nvGraphicFramePr>
          <p:cNvPr id="4" name="对象 3"/>
          <p:cNvGraphicFramePr>
            <a:graphicFrameLocks noGrp="1" noChangeAspect="1"/>
          </p:cNvGraphicFramePr>
          <p:nvPr>
            <p:extLst>
              <p:ext uri="{D42A27DB-BD31-4B8C-83A1-F6EECF244321}">
                <p14:modId xmlns:p14="http://schemas.microsoft.com/office/powerpoint/2010/main" val="2569059355"/>
              </p:ext>
            </p:extLst>
          </p:nvPr>
        </p:nvGraphicFramePr>
        <p:xfrm>
          <a:off x="2771800" y="1916113"/>
          <a:ext cx="6192688" cy="4321200"/>
        </p:xfrm>
        <a:graphic>
          <a:graphicData uri="http://schemas.openxmlformats.org/presentationml/2006/ole">
            <mc:AlternateContent xmlns:mc="http://schemas.openxmlformats.org/markup-compatibility/2006">
              <mc:Choice xmlns:v="urn:schemas-microsoft-com:vml" Requires="v">
                <p:oleObj spid="_x0000_s258564" name="Visio" r:id="rId4" imgW="2849880" imgH="1615440" progId="Visio.Drawing.11">
                  <p:embed/>
                </p:oleObj>
              </mc:Choice>
              <mc:Fallback>
                <p:oleObj name="Visio" r:id="rId4" imgW="2849880" imgH="1615440"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916113"/>
                        <a:ext cx="6192688" cy="4321200"/>
                      </a:xfrm>
                      <a:prstGeom prst="rect">
                        <a:avLst/>
                      </a:prstGeom>
                      <a:solidFill>
                        <a:srgbClr val="FFFFCC"/>
                      </a:solidFill>
                      <a:ln>
                        <a:noFill/>
                      </a:ln>
                    </p:spPr>
                  </p:pic>
                </p:oleObj>
              </mc:Fallback>
            </mc:AlternateContent>
          </a:graphicData>
        </a:graphic>
      </p:graphicFrame>
    </p:spTree>
    <p:extLst>
      <p:ext uri="{BB962C8B-B14F-4D97-AF65-F5344CB8AC3E}">
        <p14:creationId xmlns:p14="http://schemas.microsoft.com/office/powerpoint/2010/main" val="1177372899"/>
      </p:ext>
    </p:extLst>
  </p:cSld>
  <p:clrMapOvr>
    <a:masterClrMapping/>
  </p:clrMapOvr>
  <p:transition>
    <p:pull dir="rd"/>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t>13. </a:t>
            </a:r>
            <a:r>
              <a:rPr lang="zh-CN" altLang="en-US" smtClean="0"/>
              <a:t>在进行进程切换时，所要保存的处理机状态信息有哪些</a:t>
            </a:r>
            <a:r>
              <a:rPr lang="en-US" altLang="zh-CN" smtClean="0"/>
              <a:t>? </a:t>
            </a:r>
            <a:br>
              <a:rPr lang="en-US" altLang="zh-CN" smtClean="0"/>
            </a:br>
            <a:r>
              <a:rPr lang="zh-CN" altLang="en-US" smtClean="0"/>
              <a:t>　　</a:t>
            </a:r>
            <a:r>
              <a:rPr lang="en-US" altLang="zh-CN" smtClean="0"/>
              <a:t>14. </a:t>
            </a:r>
            <a:r>
              <a:rPr lang="zh-CN" altLang="en-US" smtClean="0"/>
              <a:t>试说明引起进程创建的主要事件。</a:t>
            </a:r>
            <a:br>
              <a:rPr lang="zh-CN" altLang="en-US" smtClean="0"/>
            </a:br>
            <a:r>
              <a:rPr lang="zh-CN" altLang="en-US" smtClean="0"/>
              <a:t>　　</a:t>
            </a:r>
            <a:r>
              <a:rPr lang="en-US" altLang="zh-CN" smtClean="0"/>
              <a:t>15. </a:t>
            </a:r>
            <a:r>
              <a:rPr lang="zh-CN" altLang="en-US" smtClean="0"/>
              <a:t>试说明引起进程被撤消的主要事件。</a:t>
            </a:r>
            <a:br>
              <a:rPr lang="zh-CN" altLang="en-US" smtClean="0"/>
            </a:br>
            <a:r>
              <a:rPr lang="zh-CN" altLang="en-US" smtClean="0"/>
              <a:t>　　</a:t>
            </a:r>
            <a:r>
              <a:rPr lang="en-US" altLang="zh-CN" smtClean="0"/>
              <a:t>16. </a:t>
            </a:r>
            <a:r>
              <a:rPr lang="zh-CN" altLang="en-US" smtClean="0"/>
              <a:t>在创建一个进程时所要完成的主要工作是什么</a:t>
            </a:r>
            <a:r>
              <a:rPr lang="en-US" altLang="zh-CN" smtClean="0"/>
              <a:t>? </a:t>
            </a:r>
            <a:br>
              <a:rPr lang="en-US" altLang="zh-CN" smtClean="0"/>
            </a:br>
            <a:r>
              <a:rPr lang="zh-CN" altLang="en-US" smtClean="0"/>
              <a:t>　　</a:t>
            </a:r>
            <a:r>
              <a:rPr lang="en-US" altLang="zh-CN" smtClean="0"/>
              <a:t>17. </a:t>
            </a:r>
            <a:r>
              <a:rPr lang="zh-CN" altLang="en-US" smtClean="0"/>
              <a:t>在撤消一个进程时所要完成的主要工作是什么</a:t>
            </a:r>
            <a:r>
              <a:rPr lang="en-US" altLang="zh-CN" smtClean="0"/>
              <a:t>? </a:t>
            </a:r>
            <a:br>
              <a:rPr lang="en-US" altLang="zh-CN" smtClean="0"/>
            </a:br>
            <a:r>
              <a:rPr lang="zh-CN" altLang="en-US" smtClean="0"/>
              <a:t>　　</a:t>
            </a:r>
            <a:r>
              <a:rPr lang="en-US" altLang="zh-CN" smtClean="0"/>
              <a:t>18. </a:t>
            </a:r>
            <a:r>
              <a:rPr lang="zh-CN" altLang="en-US" smtClean="0"/>
              <a:t>试说明引起进程阻塞或被唤醒的主要事件是什么</a:t>
            </a:r>
            <a:r>
              <a:rPr lang="en-US" altLang="zh-CN" smtClean="0"/>
              <a:t>? </a:t>
            </a:r>
            <a:br>
              <a:rPr lang="en-US" altLang="zh-CN" smtClean="0"/>
            </a:br>
            <a:r>
              <a:rPr lang="zh-CN" altLang="en-US" smtClean="0"/>
              <a:t>　　</a:t>
            </a:r>
            <a:r>
              <a:rPr lang="en-US" altLang="zh-CN" smtClean="0"/>
              <a:t>19. </a:t>
            </a:r>
            <a:r>
              <a:rPr lang="zh-CN" altLang="en-US" smtClean="0"/>
              <a:t>为什么要在</a:t>
            </a:r>
            <a:r>
              <a:rPr lang="en-US" altLang="zh-CN" smtClean="0"/>
              <a:t>OS</a:t>
            </a:r>
            <a:r>
              <a:rPr lang="zh-CN" altLang="en-US" smtClean="0"/>
              <a:t>中引入线程</a:t>
            </a:r>
            <a:r>
              <a:rPr lang="en-US" altLang="zh-CN" smtClean="0"/>
              <a:t>?</a:t>
            </a:r>
            <a:br>
              <a:rPr lang="en-US" altLang="zh-CN" smtClean="0"/>
            </a:br>
            <a:r>
              <a:rPr lang="zh-CN" altLang="en-US" smtClean="0"/>
              <a:t>　　</a:t>
            </a:r>
            <a:r>
              <a:rPr lang="en-US" altLang="zh-CN" smtClean="0"/>
              <a:t>20. </a:t>
            </a:r>
            <a:r>
              <a:rPr lang="zh-CN" altLang="en-US" smtClean="0"/>
              <a:t>试说明线程具有哪些属性</a:t>
            </a:r>
            <a:r>
              <a:rPr lang="en-US" altLang="zh-CN" smtClean="0"/>
              <a:t>?</a:t>
            </a:r>
          </a:p>
        </p:txBody>
      </p:sp>
      <p:sp>
        <p:nvSpPr>
          <p:cNvPr id="144387" name="Rectangle 3"/>
          <p:cNvSpPr>
            <a:spLocks noGrp="1" noChangeArrowheads="1"/>
          </p:cNvSpPr>
          <p:nvPr>
            <p:ph type="body" idx="1"/>
          </p:nvPr>
        </p:nvSpPr>
        <p:spPr/>
        <p:txBody>
          <a:bodyPr/>
          <a:lstStyle/>
          <a:p>
            <a:pPr eaLnBrk="1" hangingPunct="1"/>
            <a:endParaRPr lang="zh-CN" altLang="zh-CN" smtClean="0"/>
          </a:p>
        </p:txBody>
      </p:sp>
    </p:spTree>
    <p:extLst>
      <p:ext uri="{BB962C8B-B14F-4D97-AF65-F5344CB8AC3E}">
        <p14:creationId xmlns:p14="http://schemas.microsoft.com/office/powerpoint/2010/main" val="2901196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t>21. </a:t>
            </a:r>
            <a:r>
              <a:rPr lang="zh-CN" altLang="en-US" smtClean="0"/>
              <a:t>试从调度性、并发性、拥有资源及系统开销方面对进程和线程进行比较。</a:t>
            </a:r>
            <a:br>
              <a:rPr lang="zh-CN" altLang="en-US" smtClean="0"/>
            </a:br>
            <a:r>
              <a:rPr lang="zh-CN" altLang="en-US" smtClean="0"/>
              <a:t>　　</a:t>
            </a:r>
            <a:r>
              <a:rPr lang="en-US" altLang="zh-CN" smtClean="0"/>
              <a:t>22. </a:t>
            </a:r>
            <a:r>
              <a:rPr lang="zh-CN" altLang="en-US" smtClean="0"/>
              <a:t>线程控制块</a:t>
            </a:r>
            <a:r>
              <a:rPr lang="en-US" altLang="zh-CN" smtClean="0"/>
              <a:t>TCB</a:t>
            </a:r>
            <a:r>
              <a:rPr lang="zh-CN" altLang="en-US" smtClean="0"/>
              <a:t>中包含了哪些内容</a:t>
            </a:r>
            <a:r>
              <a:rPr lang="en-US" altLang="zh-CN" smtClean="0"/>
              <a:t>? </a:t>
            </a:r>
            <a:br>
              <a:rPr lang="en-US" altLang="zh-CN" smtClean="0"/>
            </a:br>
            <a:r>
              <a:rPr lang="zh-CN" altLang="en-US" smtClean="0"/>
              <a:t>　　</a:t>
            </a:r>
            <a:r>
              <a:rPr lang="en-US" altLang="zh-CN" smtClean="0"/>
              <a:t>23. </a:t>
            </a:r>
            <a:r>
              <a:rPr lang="zh-CN" altLang="en-US" smtClean="0"/>
              <a:t>何谓用户级线程和内核支持线程</a:t>
            </a:r>
            <a:r>
              <a:rPr lang="en-US" altLang="zh-CN" smtClean="0"/>
              <a:t>?</a:t>
            </a:r>
            <a:br>
              <a:rPr lang="en-US" altLang="zh-CN" smtClean="0"/>
            </a:br>
            <a:r>
              <a:rPr lang="zh-CN" altLang="en-US" smtClean="0"/>
              <a:t>　　</a:t>
            </a:r>
            <a:r>
              <a:rPr lang="en-US" altLang="zh-CN" smtClean="0"/>
              <a:t>24. </a:t>
            </a:r>
            <a:r>
              <a:rPr lang="zh-CN" altLang="en-US" smtClean="0"/>
              <a:t>试说明用户级线程的实现方法。</a:t>
            </a:r>
            <a:br>
              <a:rPr lang="zh-CN" altLang="en-US" smtClean="0"/>
            </a:br>
            <a:r>
              <a:rPr lang="zh-CN" altLang="en-US" smtClean="0"/>
              <a:t>　　</a:t>
            </a:r>
            <a:r>
              <a:rPr lang="en-US" altLang="zh-CN" smtClean="0"/>
              <a:t>25. </a:t>
            </a:r>
            <a:r>
              <a:rPr lang="zh-CN" altLang="en-US" smtClean="0"/>
              <a:t>试说明内核支持线程的实现方法。</a:t>
            </a:r>
            <a:br>
              <a:rPr lang="zh-CN" altLang="en-US" smtClean="0"/>
            </a:br>
            <a:r>
              <a:rPr lang="zh-CN" altLang="en-US" smtClean="0"/>
              <a:t>　　</a:t>
            </a:r>
            <a:r>
              <a:rPr lang="en-US" altLang="zh-CN" smtClean="0"/>
              <a:t>26. </a:t>
            </a:r>
            <a:r>
              <a:rPr lang="zh-CN" altLang="en-US" smtClean="0"/>
              <a:t>多线程模型有哪几种类型</a:t>
            </a:r>
            <a:r>
              <a:rPr lang="en-US" altLang="zh-CN" smtClean="0"/>
              <a:t>? </a:t>
            </a:r>
            <a:r>
              <a:rPr lang="zh-CN" altLang="en-US" smtClean="0"/>
              <a:t>多对一模型有何优缺点</a:t>
            </a:r>
            <a:r>
              <a:rPr lang="en-US" altLang="zh-CN" smtClean="0"/>
              <a:t>? </a:t>
            </a:r>
          </a:p>
        </p:txBody>
      </p:sp>
      <p:sp>
        <p:nvSpPr>
          <p:cNvPr id="145411" name="Rectangle 3"/>
          <p:cNvSpPr>
            <a:spLocks noGrp="1" noChangeArrowheads="1"/>
          </p:cNvSpPr>
          <p:nvPr>
            <p:ph type="body" idx="1"/>
          </p:nvPr>
        </p:nvSpPr>
        <p:spPr/>
        <p:txBody>
          <a:bodyPr/>
          <a:lstStyle/>
          <a:p>
            <a:pPr eaLnBrk="1" hangingPunct="1"/>
            <a:endParaRPr lang="zh-CN" altLang="zh-CN" smtClean="0"/>
          </a:p>
        </p:txBody>
      </p:sp>
      <p:sp>
        <p:nvSpPr>
          <p:cNvPr id="145412"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itchFamily="18" charset="0"/>
                <a:ea typeface="宋体" charset="-122"/>
              </a:defRPr>
            </a:lvl1pPr>
            <a:lvl2pPr marL="742950" indent="-285750" eaLnBrk="0" hangingPunct="0">
              <a:defRPr sz="3600">
                <a:solidFill>
                  <a:schemeClr val="tx2"/>
                </a:solidFill>
                <a:latin typeface="Times New Roman" pitchFamily="18" charset="0"/>
                <a:ea typeface="宋体" charset="-122"/>
              </a:defRPr>
            </a:lvl2pPr>
            <a:lvl3pPr marL="1143000" indent="-228600" eaLnBrk="0" hangingPunct="0">
              <a:defRPr sz="3600">
                <a:solidFill>
                  <a:schemeClr val="tx2"/>
                </a:solidFill>
                <a:latin typeface="Times New Roman" pitchFamily="18" charset="0"/>
                <a:ea typeface="宋体" charset="-122"/>
              </a:defRPr>
            </a:lvl3pPr>
            <a:lvl4pPr marL="1600200" indent="-228600" eaLnBrk="0" hangingPunct="0">
              <a:defRPr sz="3600">
                <a:solidFill>
                  <a:schemeClr val="tx2"/>
                </a:solidFill>
                <a:latin typeface="Times New Roman" pitchFamily="18" charset="0"/>
                <a:ea typeface="宋体" charset="-122"/>
              </a:defRPr>
            </a:lvl4pPr>
            <a:lvl5pPr marL="2057400" indent="-228600" eaLnBrk="0" hangingPunct="0">
              <a:defRPr sz="3600">
                <a:solidFill>
                  <a:schemeClr val="tx2"/>
                </a:solidFill>
                <a:latin typeface="Times New Roman" pitchFamily="18" charset="0"/>
                <a:ea typeface="宋体" charset="-122"/>
              </a:defRPr>
            </a:lvl5pPr>
            <a:lvl6pPr marL="2514600" indent="-228600" algn="ctr" eaLnBrk="0" fontAlgn="base" hangingPunct="0">
              <a:spcBef>
                <a:spcPct val="0"/>
              </a:spcBef>
              <a:spcAft>
                <a:spcPct val="0"/>
              </a:spcAft>
              <a:defRPr sz="3600">
                <a:solidFill>
                  <a:schemeClr val="tx2"/>
                </a:solidFill>
                <a:latin typeface="Times New Roman" pitchFamily="18" charset="0"/>
                <a:ea typeface="宋体" charset="-122"/>
              </a:defRPr>
            </a:lvl6pPr>
            <a:lvl7pPr marL="2971800" indent="-228600" algn="ctr" eaLnBrk="0" fontAlgn="base" hangingPunct="0">
              <a:spcBef>
                <a:spcPct val="0"/>
              </a:spcBef>
              <a:spcAft>
                <a:spcPct val="0"/>
              </a:spcAft>
              <a:defRPr sz="3600">
                <a:solidFill>
                  <a:schemeClr val="tx2"/>
                </a:solidFill>
                <a:latin typeface="Times New Roman" pitchFamily="18" charset="0"/>
                <a:ea typeface="宋体" charset="-122"/>
              </a:defRPr>
            </a:lvl7pPr>
            <a:lvl8pPr marL="3429000" indent="-228600" algn="ctr" eaLnBrk="0" fontAlgn="base" hangingPunct="0">
              <a:spcBef>
                <a:spcPct val="0"/>
              </a:spcBef>
              <a:spcAft>
                <a:spcPct val="0"/>
              </a:spcAft>
              <a:defRPr sz="3600">
                <a:solidFill>
                  <a:schemeClr val="tx2"/>
                </a:solidFill>
                <a:latin typeface="Times New Roman" pitchFamily="18" charset="0"/>
                <a:ea typeface="宋体" charset="-122"/>
              </a:defRPr>
            </a:lvl8pPr>
            <a:lvl9pPr marL="3886200" indent="-228600" algn="ctr" eaLnBrk="0" fontAlgn="base" hangingPunct="0">
              <a:spcBef>
                <a:spcPct val="0"/>
              </a:spcBef>
              <a:spcAft>
                <a:spcPct val="0"/>
              </a:spcAft>
              <a:defRPr sz="3600">
                <a:solidFill>
                  <a:schemeClr val="tx2"/>
                </a:solidFill>
                <a:latin typeface="Times New Roman" pitchFamily="18" charset="0"/>
                <a:ea typeface="宋体" charset="-122"/>
              </a:defRPr>
            </a:lvl9pPr>
          </a:lstStyle>
          <a:p>
            <a:pPr algn="ctr" eaLnBrk="1" hangingPunct="1">
              <a:lnSpc>
                <a:spcPct val="100000"/>
              </a:lnSpc>
              <a:spcBef>
                <a:spcPct val="0"/>
              </a:spcBef>
              <a:buClrTx/>
              <a:buSzTx/>
              <a:buFontTx/>
              <a:buNone/>
            </a:pPr>
            <a:endParaRPr kumimoji="0" lang="zh-CN" altLang="en-US" smtClean="0">
              <a:solidFill>
                <a:srgbClr val="000000"/>
              </a:solidFill>
            </a:endParaRPr>
          </a:p>
        </p:txBody>
      </p:sp>
    </p:spTree>
    <p:extLst>
      <p:ext uri="{BB962C8B-B14F-4D97-AF65-F5344CB8AC3E}">
        <p14:creationId xmlns:p14="http://schemas.microsoft.com/office/powerpoint/2010/main" val="79678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2BC989C-85AC-4240-9AB1-A297FD61854C}" type="datetime8">
              <a:rPr kumimoji="0" lang="zh-CN" altLang="en-US" sz="1400" smtClean="0"/>
              <a:t>2022年3月16日12时44分</a:t>
            </a:fld>
            <a:endParaRPr kumimoji="0" lang="en-US" altLang="zh-CN" sz="1400" smtClean="0"/>
          </a:p>
        </p:txBody>
      </p:sp>
      <p:sp>
        <p:nvSpPr>
          <p:cNvPr id="614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graphicFrame>
        <p:nvGraphicFramePr>
          <p:cNvPr id="6146" name="Object 4"/>
          <p:cNvGraphicFramePr>
            <a:graphicFrameLocks noGrp="1" noChangeAspect="1"/>
          </p:cNvGraphicFramePr>
          <p:nvPr>
            <p:ph/>
            <p:extLst>
              <p:ext uri="{D42A27DB-BD31-4B8C-83A1-F6EECF244321}">
                <p14:modId xmlns:p14="http://schemas.microsoft.com/office/powerpoint/2010/main" val="874849418"/>
              </p:ext>
            </p:extLst>
          </p:nvPr>
        </p:nvGraphicFramePr>
        <p:xfrm>
          <a:off x="611560" y="1124744"/>
          <a:ext cx="7993062" cy="4554273"/>
        </p:xfrm>
        <a:graphic>
          <a:graphicData uri="http://schemas.openxmlformats.org/presentationml/2006/ole">
            <mc:AlternateContent xmlns:mc="http://schemas.openxmlformats.org/markup-compatibility/2006">
              <mc:Choice xmlns:v="urn:schemas-microsoft-com:vml" Requires="v">
                <p:oleObj spid="_x0000_s6831" name="Visio" r:id="rId3" imgW="3380040" imgH="1796760" progId="Visio.Drawing.11">
                  <p:embed/>
                </p:oleObj>
              </mc:Choice>
              <mc:Fallback>
                <p:oleObj name="Visio" r:id="rId3" imgW="3380040" imgH="17967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24744"/>
                        <a:ext cx="7993062" cy="4554273"/>
                      </a:xfrm>
                      <a:prstGeom prst="rect">
                        <a:avLst/>
                      </a:prstGeom>
                      <a:solidFill>
                        <a:schemeClr val="tx2">
                          <a:lumMod val="20000"/>
                          <a:lumOff val="80000"/>
                        </a:schemeClr>
                      </a:solidFill>
                      <a:ln>
                        <a:solidFill>
                          <a:schemeClr val="tx2">
                            <a:lumMod val="20000"/>
                            <a:lumOff val="80000"/>
                          </a:schemeClr>
                        </a:solidFill>
                      </a:ln>
                      <a:effectLst/>
                      <a:extLst/>
                    </p:spPr>
                  </p:pic>
                </p:oleObj>
              </mc:Fallback>
            </mc:AlternateContent>
          </a:graphicData>
        </a:graphic>
      </p:graphicFrame>
      <p:sp>
        <p:nvSpPr>
          <p:cNvPr id="2" name="TextBox 1"/>
          <p:cNvSpPr txBox="1"/>
          <p:nvPr/>
        </p:nvSpPr>
        <p:spPr>
          <a:xfrm>
            <a:off x="2267744" y="5860746"/>
            <a:ext cx="5103204" cy="572464"/>
          </a:xfrm>
          <a:prstGeom prst="rect">
            <a:avLst/>
          </a:prstGeom>
          <a:noFill/>
        </p:spPr>
        <p:txBody>
          <a:bodyPr wrap="square" rtlCol="0">
            <a:spAutoFit/>
          </a:bodyPr>
          <a:lstStyle/>
          <a:p>
            <a:r>
              <a:rPr lang="zh-CN" altLang="en-US" dirty="0"/>
              <a:t>（</a:t>
            </a:r>
            <a:r>
              <a:rPr lang="zh-CN" altLang="en-US" b="1" dirty="0">
                <a:solidFill>
                  <a:srgbClr val="FF9933"/>
                </a:solidFill>
              </a:rPr>
              <a:t>勿需顺序查找</a:t>
            </a:r>
            <a:r>
              <a:rPr lang="zh-CN" altLang="en-US" dirty="0"/>
              <a:t>，提高了查找</a:t>
            </a:r>
            <a:r>
              <a:rPr lang="zh-CN" altLang="en-US" b="1" dirty="0">
                <a:solidFill>
                  <a:srgbClr val="FF0000"/>
                </a:solidFill>
              </a:rPr>
              <a:t>速度</a:t>
            </a:r>
            <a:r>
              <a:rPr lang="zh-CN" altLang="en-US" dirty="0"/>
              <a:t>）</a:t>
            </a:r>
          </a:p>
        </p:txBody>
      </p:sp>
      <p:sp>
        <p:nvSpPr>
          <p:cNvPr id="3" name="矩形 2"/>
          <p:cNvSpPr/>
          <p:nvPr/>
        </p:nvSpPr>
        <p:spPr>
          <a:xfrm>
            <a:off x="3283761" y="348579"/>
            <a:ext cx="3510898" cy="652486"/>
          </a:xfrm>
          <a:prstGeom prst="rect">
            <a:avLst/>
          </a:prstGeom>
        </p:spPr>
        <p:txBody>
          <a:bodyPr wrap="none">
            <a:spAutoFit/>
          </a:bodyPr>
          <a:lstStyle/>
          <a:p>
            <a:r>
              <a:rPr lang="en-US" altLang="zh-CN" sz="2800" b="1" dirty="0">
                <a:latin typeface="+mn-lt"/>
                <a:ea typeface="+mn-ea"/>
              </a:rPr>
              <a:t>(3)</a:t>
            </a:r>
            <a:r>
              <a:rPr lang="zh-CN" altLang="en-US" sz="2800" b="1" dirty="0">
                <a:latin typeface="+mn-lt"/>
                <a:ea typeface="+mn-ea"/>
              </a:rPr>
              <a:t>索</a:t>
            </a:r>
            <a:r>
              <a:rPr lang="zh-CN" altLang="en-US" sz="2800" b="1" dirty="0" smtClean="0">
                <a:latin typeface="+mn-lt"/>
                <a:ea typeface="+mn-ea"/>
              </a:rPr>
              <a:t>引</a:t>
            </a:r>
            <a:r>
              <a:rPr lang="zh-CN" altLang="en-US" sz="2800" b="1" baseline="30000" dirty="0" smtClean="0">
                <a:latin typeface="+mn-lt"/>
                <a:ea typeface="+mn-ea"/>
              </a:rPr>
              <a:t>有序，易查找</a:t>
            </a:r>
            <a:r>
              <a:rPr lang="zh-CN" altLang="en-US" sz="2800" b="1" dirty="0" smtClean="0">
                <a:latin typeface="+mn-lt"/>
                <a:ea typeface="+mn-ea"/>
              </a:rPr>
              <a:t>方</a:t>
            </a:r>
            <a:r>
              <a:rPr lang="zh-CN" altLang="en-US" sz="2800" b="1" dirty="0">
                <a:latin typeface="+mn-lt"/>
                <a:ea typeface="+mn-ea"/>
              </a:rPr>
              <a:t>式</a:t>
            </a:r>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F903731-A073-4433-B646-1E4EA1148816}" type="datetime8">
              <a:rPr kumimoji="0" lang="zh-CN" altLang="en-US" sz="1400" smtClean="0"/>
              <a:t>2022年3月16日12时44分</a:t>
            </a:fld>
            <a:endParaRPr kumimoji="0" lang="en-US" altLang="zh-CN" sz="1400" smtClean="0"/>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49156" name="Rectangle 3"/>
          <p:cNvSpPr>
            <a:spLocks noGrp="1" noRot="1" noChangeArrowheads="1"/>
          </p:cNvSpPr>
          <p:nvPr>
            <p:ph type="body" idx="1"/>
          </p:nvPr>
        </p:nvSpPr>
        <p:spPr>
          <a:xfrm>
            <a:off x="179512" y="260648"/>
            <a:ext cx="8540750" cy="6408712"/>
          </a:xfrm>
        </p:spPr>
        <p:txBody>
          <a:bodyPr/>
          <a:lstStyle/>
          <a:p>
            <a:pPr>
              <a:spcBef>
                <a:spcPct val="0"/>
              </a:spcBef>
              <a:buClrTx/>
              <a:buSzTx/>
              <a:buFontTx/>
              <a:buNone/>
              <a:defRPr/>
            </a:pPr>
            <a:r>
              <a:rPr kumimoji="1" lang="en-US" altLang="zh-CN" sz="2400" b="1" kern="1200" dirty="0">
                <a:solidFill>
                  <a:srgbClr val="FFFF00"/>
                </a:solidFill>
                <a:latin typeface="宋体" pitchFamily="2" charset="-122"/>
                <a:ea typeface="宋体" pitchFamily="2" charset="-122"/>
              </a:rPr>
              <a:t>7. </a:t>
            </a:r>
            <a:r>
              <a:rPr kumimoji="1" lang="zh-CN" altLang="en-US" sz="2400" b="1" kern="1200" dirty="0">
                <a:solidFill>
                  <a:srgbClr val="FFFF00"/>
                </a:solidFill>
                <a:latin typeface="宋体" pitchFamily="2" charset="-122"/>
                <a:ea typeface="宋体" pitchFamily="2" charset="-122"/>
              </a:rPr>
              <a:t>进程的层次关系</a:t>
            </a:r>
            <a:r>
              <a:rPr kumimoji="1" lang="en-US" altLang="zh-CN" sz="2400" b="1" kern="1200" dirty="0">
                <a:solidFill>
                  <a:srgbClr val="FFFF00"/>
                </a:solidFill>
                <a:latin typeface="宋体" pitchFamily="2" charset="-122"/>
                <a:ea typeface="宋体" pitchFamily="2" charset="-122"/>
              </a:rPr>
              <a:t>(</a:t>
            </a:r>
            <a:r>
              <a:rPr kumimoji="1" lang="zh-CN" altLang="en-US" sz="2400" b="1" kern="1200" dirty="0">
                <a:solidFill>
                  <a:srgbClr val="FFFF00"/>
                </a:solidFill>
                <a:latin typeface="宋体" pitchFamily="2" charset="-122"/>
                <a:ea typeface="宋体" pitchFamily="2" charset="-122"/>
              </a:rPr>
              <a:t>父进程与子进程</a:t>
            </a:r>
            <a:r>
              <a:rPr kumimoji="1" lang="en-US" altLang="zh-CN" sz="2400" b="1" kern="1200" dirty="0">
                <a:solidFill>
                  <a:srgbClr val="FFFF00"/>
                </a:solidFill>
                <a:latin typeface="宋体" pitchFamily="2" charset="-122"/>
                <a:ea typeface="宋体" pitchFamily="2" charset="-122"/>
              </a:rPr>
              <a:t>)</a:t>
            </a:r>
            <a:endParaRPr kumimoji="1" lang="zh-CN" altLang="en-US" sz="2400" b="1" kern="1200" dirty="0">
              <a:solidFill>
                <a:srgbClr val="FFFF00"/>
              </a:solidFill>
              <a:latin typeface="宋体" pitchFamily="2" charset="-122"/>
              <a:ea typeface="宋体" pitchFamily="2" charset="-122"/>
            </a:endParaRPr>
          </a:p>
          <a:p>
            <a:pPr>
              <a:lnSpc>
                <a:spcPct val="120000"/>
              </a:lnSpc>
              <a:spcBef>
                <a:spcPct val="30000"/>
              </a:spcBef>
              <a:buClrTx/>
              <a:buSzTx/>
              <a:buFont typeface="Wingdings" pitchFamily="2" charset="2"/>
              <a:buChar char="Ø"/>
              <a:defRPr/>
            </a:pPr>
            <a:r>
              <a:rPr kumimoji="1" lang="zh-CN" altLang="en-US" sz="2500" kern="1200" dirty="0" smtClean="0">
                <a:solidFill>
                  <a:srgbClr val="FFFF00"/>
                </a:solidFill>
                <a:latin typeface="宋体" pitchFamily="2" charset="-122"/>
              </a:rPr>
              <a:t>父进程标识符（</a:t>
            </a:r>
            <a:r>
              <a:rPr kumimoji="1" lang="en-US" altLang="zh-CN" sz="2500" kern="1200" dirty="0" smtClean="0">
                <a:solidFill>
                  <a:srgbClr val="FFFF00"/>
                </a:solidFill>
                <a:latin typeface="宋体" pitchFamily="2" charset="-122"/>
              </a:rPr>
              <a:t>PPID</a:t>
            </a:r>
            <a:r>
              <a:rPr kumimoji="1" lang="zh-CN" altLang="en-US" sz="2500" kern="1200" dirty="0" smtClean="0">
                <a:solidFill>
                  <a:srgbClr val="FFFF00"/>
                </a:solidFill>
                <a:latin typeface="宋体" pitchFamily="2" charset="-122"/>
              </a:rPr>
              <a:t>）</a:t>
            </a:r>
            <a:r>
              <a:rPr kumimoji="1" lang="zh-CN" altLang="en-US" sz="2400" dirty="0" smtClean="0">
                <a:latin typeface="宋体" pitchFamily="2" charset="-122"/>
              </a:rPr>
              <a:t>：每个进程都有一个</a:t>
            </a:r>
            <a:r>
              <a:rPr kumimoji="1" lang="zh-CN" altLang="en-US" sz="2400" b="1" u="sng" dirty="0" smtClean="0">
                <a:solidFill>
                  <a:schemeClr val="tx2"/>
                </a:solidFill>
                <a:latin typeface="宋体" pitchFamily="2" charset="-122"/>
              </a:rPr>
              <a:t>父进程</a:t>
            </a:r>
            <a:r>
              <a:rPr kumimoji="1" lang="zh-CN" altLang="en-US" sz="2400" dirty="0" smtClean="0">
                <a:latin typeface="宋体" pitchFamily="2" charset="-122"/>
              </a:rPr>
              <a:t>，</a:t>
            </a:r>
            <a:r>
              <a:rPr kumimoji="1" lang="zh-CN" altLang="en-US" sz="2300" dirty="0" smtClean="0">
                <a:latin typeface="宋体" pitchFamily="2" charset="-122"/>
              </a:rPr>
              <a:t>由父进程产生的进程</a:t>
            </a:r>
            <a:r>
              <a:rPr kumimoji="1" lang="zh-CN" altLang="en-US" sz="2400" dirty="0" smtClean="0">
                <a:latin typeface="宋体" pitchFamily="2" charset="-122"/>
              </a:rPr>
              <a:t>叫</a:t>
            </a:r>
            <a:r>
              <a:rPr kumimoji="1" lang="zh-CN" altLang="en-US" sz="2400" b="1" u="sng" dirty="0">
                <a:solidFill>
                  <a:schemeClr val="tx2"/>
                </a:solidFill>
                <a:latin typeface="宋体" pitchFamily="2" charset="-122"/>
              </a:rPr>
              <a:t>子进</a:t>
            </a:r>
            <a:r>
              <a:rPr kumimoji="1" lang="zh-CN" altLang="en-US" sz="2400" b="1" u="sng" dirty="0" smtClean="0">
                <a:solidFill>
                  <a:schemeClr val="tx2"/>
                </a:solidFill>
                <a:latin typeface="宋体" pitchFamily="2" charset="-122"/>
              </a:rPr>
              <a:t>程</a:t>
            </a:r>
            <a:r>
              <a:rPr kumimoji="1" lang="en-US" altLang="zh-CN" sz="2400" dirty="0" smtClean="0">
                <a:latin typeface="宋体" pitchFamily="2" charset="-122"/>
              </a:rPr>
              <a:t>,</a:t>
            </a:r>
            <a:r>
              <a:rPr kumimoji="1" lang="zh-CN" altLang="en-US" sz="2400" dirty="0" smtClean="0">
                <a:latin typeface="宋体" pitchFamily="2" charset="-122"/>
              </a:rPr>
              <a:t>子进程</a:t>
            </a:r>
            <a:r>
              <a:rPr kumimoji="1" lang="zh-CN" altLang="en-US" sz="2400" b="1" u="sng" dirty="0" smtClean="0">
                <a:solidFill>
                  <a:srgbClr val="FF0000"/>
                </a:solidFill>
                <a:latin typeface="宋体" pitchFamily="2" charset="-122"/>
              </a:rPr>
              <a:t>继承</a:t>
            </a:r>
            <a:r>
              <a:rPr kumimoji="1" lang="zh-CN" altLang="en-US" sz="2400" b="1" u="sng" baseline="30000" dirty="0">
                <a:solidFill>
                  <a:schemeClr val="tx2"/>
                </a:solidFill>
                <a:latin typeface="宋体" pitchFamily="2" charset="-122"/>
              </a:rPr>
              <a:t>后</a:t>
            </a:r>
            <a:r>
              <a:rPr kumimoji="1" lang="zh-CN" altLang="en-US" sz="2400" b="1" u="sng" baseline="30000" dirty="0" smtClean="0">
                <a:solidFill>
                  <a:schemeClr val="tx2"/>
                </a:solidFill>
                <a:latin typeface="宋体" pitchFamily="2" charset="-122"/>
              </a:rPr>
              <a:t>例</a:t>
            </a:r>
            <a:r>
              <a:rPr kumimoji="1" lang="zh-CN" altLang="en-US" sz="2400" b="1" dirty="0" smtClean="0">
                <a:solidFill>
                  <a:srgbClr val="FF0000"/>
                </a:solidFill>
                <a:latin typeface="宋体" pitchFamily="2" charset="-122"/>
              </a:rPr>
              <a:t>父进程的一些属性</a:t>
            </a:r>
            <a:r>
              <a:rPr kumimoji="1" lang="en-US" altLang="zh-CN" sz="2400" dirty="0" smtClean="0">
                <a:latin typeface="宋体" pitchFamily="2" charset="-122"/>
              </a:rPr>
              <a:t>.</a:t>
            </a:r>
            <a:endParaRPr kumimoji="1" lang="zh-CN" altLang="en-US" sz="2400" dirty="0" smtClean="0">
              <a:latin typeface="宋体" pitchFamily="2" charset="-122"/>
            </a:endParaRPr>
          </a:p>
          <a:p>
            <a:pPr>
              <a:lnSpc>
                <a:spcPct val="120000"/>
              </a:lnSpc>
              <a:spcBef>
                <a:spcPts val="600"/>
              </a:spcBef>
              <a:buClrTx/>
              <a:buSzTx/>
              <a:buNone/>
              <a:defRPr/>
            </a:pPr>
            <a:r>
              <a:rPr lang="zh-CN" altLang="en-US" sz="2400" dirty="0" smtClean="0">
                <a:latin typeface="宋体" pitchFamily="2" charset="-122"/>
              </a:rPr>
              <a:t>     </a:t>
            </a:r>
            <a:r>
              <a:rPr lang="zh-CN" altLang="en-US" sz="2300" dirty="0" smtClean="0">
                <a:latin typeface="宋体" pitchFamily="2" charset="-122"/>
              </a:rPr>
              <a:t>例：执行命令 </a:t>
            </a:r>
            <a:r>
              <a:rPr lang="en-US" altLang="zh-CN" sz="2300" dirty="0">
                <a:latin typeface="Arial Unicode MS" panose="020B0604020202020204" pitchFamily="34" charset="-122"/>
                <a:ea typeface="Arial Unicode MS" panose="020B0604020202020204" pitchFamily="34" charset="-122"/>
                <a:cs typeface="Arial Unicode MS" panose="020B0604020202020204" pitchFamily="34" charset="-122"/>
              </a:rPr>
              <a:t>cat</a:t>
            </a:r>
            <a:r>
              <a:rPr lang="en-US" altLang="zh-CN" sz="2300" dirty="0" smtClean="0">
                <a:latin typeface="宋体" pitchFamily="2" charset="-122"/>
              </a:rPr>
              <a:t> </a:t>
            </a:r>
            <a:r>
              <a:rPr lang="en-US" altLang="zh-CN" sz="2300" dirty="0" err="1" smtClean="0">
                <a:latin typeface="Times New Roman" panose="02020603050405020304" pitchFamily="18" charset="0"/>
                <a:ea typeface="Arial Unicode MS" panose="020B0604020202020204" pitchFamily="34" charset="-122"/>
                <a:cs typeface="Times New Roman" panose="02020603050405020304" pitchFamily="18" charset="0"/>
              </a:rPr>
              <a:t>hello.c</a:t>
            </a:r>
            <a:r>
              <a:rPr lang="zh-CN" altLang="en-US" sz="2300" dirty="0" smtClean="0">
                <a:latin typeface="宋体" pitchFamily="2" charset="-122"/>
              </a:rPr>
              <a:t>，以</a:t>
            </a:r>
            <a:r>
              <a:rPr lang="zh-CN" altLang="en-US" sz="2300" b="1" dirty="0" smtClean="0">
                <a:solidFill>
                  <a:srgbClr val="FF66FF"/>
                </a:solidFill>
                <a:latin typeface="宋体" pitchFamily="2" charset="-122"/>
              </a:rPr>
              <a:t>显示</a:t>
            </a:r>
            <a:r>
              <a:rPr lang="zh-CN" altLang="en-US" sz="2300" b="1" dirty="0">
                <a:solidFill>
                  <a:srgbClr val="FF66FF"/>
                </a:solidFill>
                <a:latin typeface="宋体" pitchFamily="2" charset="-122"/>
              </a:rPr>
              <a:t>文本</a:t>
            </a:r>
            <a:r>
              <a:rPr lang="zh-CN" altLang="en-US" sz="2300" dirty="0" smtClean="0">
                <a:latin typeface="宋体" pitchFamily="2" charset="-122"/>
              </a:rPr>
              <a:t>文件</a:t>
            </a:r>
            <a:r>
              <a:rPr lang="en-US" altLang="zh-CN" sz="2300" dirty="0" err="1">
                <a:latin typeface="Times New Roman" panose="02020603050405020304" pitchFamily="18" charset="0"/>
                <a:ea typeface="Arial Unicode MS" panose="020B0604020202020204" pitchFamily="34" charset="-122"/>
                <a:cs typeface="Times New Roman" panose="02020603050405020304" pitchFamily="18" charset="0"/>
              </a:rPr>
              <a:t>hello.c</a:t>
            </a:r>
            <a:r>
              <a:rPr lang="zh-CN" altLang="en-US" sz="2300" dirty="0" smtClean="0">
                <a:latin typeface="宋体" pitchFamily="2" charset="-122"/>
              </a:rPr>
              <a:t>的内容。此时，</a:t>
            </a:r>
            <a:r>
              <a:rPr lang="en-US" altLang="zh-CN" sz="2300" b="1" dirty="0">
                <a:solidFill>
                  <a:schemeClr val="tx2">
                    <a:lumMod val="40000"/>
                    <a:lumOff val="60000"/>
                  </a:schemeClr>
                </a:solidFill>
                <a:latin typeface="宋体" pitchFamily="2" charset="-122"/>
              </a:rPr>
              <a:t>shell</a:t>
            </a:r>
            <a:r>
              <a:rPr lang="zh-CN" altLang="en-US" sz="2300" b="1" dirty="0">
                <a:solidFill>
                  <a:schemeClr val="tx2">
                    <a:lumMod val="40000"/>
                    <a:lumOff val="60000"/>
                  </a:schemeClr>
                </a:solidFill>
                <a:latin typeface="宋体" pitchFamily="2" charset="-122"/>
              </a:rPr>
              <a:t>进</a:t>
            </a:r>
            <a:r>
              <a:rPr lang="zh-CN" altLang="en-US" sz="2300" b="1" dirty="0" smtClean="0">
                <a:solidFill>
                  <a:schemeClr val="tx2">
                    <a:lumMod val="40000"/>
                    <a:lumOff val="60000"/>
                  </a:schemeClr>
                </a:solidFill>
                <a:latin typeface="宋体" pitchFamily="2" charset="-122"/>
              </a:rPr>
              <a:t>程</a:t>
            </a:r>
            <a:r>
              <a:rPr lang="zh-CN" altLang="en-US" sz="2300" b="1" baseline="30000" dirty="0">
                <a:solidFill>
                  <a:srgbClr val="FF0000"/>
                </a:solidFill>
                <a:latin typeface="宋体" pitchFamily="2" charset="-122"/>
              </a:rPr>
              <a:t>父</a:t>
            </a:r>
            <a:r>
              <a:rPr lang="zh-CN" altLang="en-US" sz="2300" dirty="0" smtClean="0">
                <a:latin typeface="宋体" pitchFamily="2" charset="-122"/>
              </a:rPr>
              <a:t>启动</a:t>
            </a:r>
            <a:r>
              <a:rPr lang="en-US" altLang="zh-CN" sz="2300" b="1" dirty="0" smtClean="0">
                <a:solidFill>
                  <a:schemeClr val="tx2">
                    <a:lumMod val="40000"/>
                    <a:lumOff val="60000"/>
                  </a:schemeClr>
                </a:solidFill>
                <a:latin typeface="宋体" pitchFamily="2" charset="-122"/>
              </a:rPr>
              <a:t>cat</a:t>
            </a:r>
            <a:r>
              <a:rPr lang="zh-CN" altLang="en-US" sz="2300" b="1" dirty="0" smtClean="0">
                <a:solidFill>
                  <a:schemeClr val="tx2">
                    <a:lumMod val="40000"/>
                    <a:lumOff val="60000"/>
                  </a:schemeClr>
                </a:solidFill>
                <a:latin typeface="宋体" pitchFamily="2" charset="-122"/>
              </a:rPr>
              <a:t>进程</a:t>
            </a:r>
            <a:r>
              <a:rPr lang="zh-CN" altLang="en-US" sz="2300" b="1" baseline="30000" dirty="0" smtClean="0">
                <a:solidFill>
                  <a:srgbClr val="FF0000"/>
                </a:solidFill>
                <a:latin typeface="宋体" pitchFamily="2" charset="-122"/>
              </a:rPr>
              <a:t>子</a:t>
            </a:r>
            <a:r>
              <a:rPr lang="zh-CN" altLang="en-US" sz="2300" dirty="0" smtClean="0">
                <a:latin typeface="宋体" pitchFamily="2" charset="-122"/>
              </a:rPr>
              <a:t>，</a:t>
            </a:r>
            <a:r>
              <a:rPr lang="en-US" altLang="zh-CN" sz="2300" dirty="0" smtClean="0">
                <a:latin typeface="宋体" pitchFamily="2" charset="-122"/>
              </a:rPr>
              <a:t>shell</a:t>
            </a:r>
            <a:r>
              <a:rPr lang="zh-CN" altLang="en-US" sz="2300" dirty="0" smtClean="0">
                <a:latin typeface="宋体" pitchFamily="2" charset="-122"/>
              </a:rPr>
              <a:t>进程就是</a:t>
            </a:r>
            <a:r>
              <a:rPr lang="en-US" altLang="zh-CN" sz="2300" dirty="0" smtClean="0">
                <a:latin typeface="宋体" pitchFamily="2" charset="-122"/>
              </a:rPr>
              <a:t>cat</a:t>
            </a:r>
            <a:r>
              <a:rPr lang="zh-CN" altLang="en-US" sz="2300" dirty="0" smtClean="0">
                <a:latin typeface="宋体" pitchFamily="2" charset="-122"/>
              </a:rPr>
              <a:t>进程的</a:t>
            </a:r>
            <a:r>
              <a:rPr lang="zh-CN" altLang="en-US" sz="2300" u="sng" dirty="0" smtClean="0">
                <a:latin typeface="宋体" pitchFamily="2" charset="-122"/>
              </a:rPr>
              <a:t>父进程</a:t>
            </a:r>
            <a:r>
              <a:rPr lang="zh-CN" altLang="en-US" sz="2300" dirty="0" smtClean="0">
                <a:latin typeface="宋体" pitchFamily="2" charset="-122"/>
              </a:rPr>
              <a:t>，</a:t>
            </a:r>
            <a:r>
              <a:rPr lang="en-US" altLang="zh-CN" sz="2300" dirty="0" smtClean="0">
                <a:latin typeface="宋体" pitchFamily="2" charset="-122"/>
              </a:rPr>
              <a:t>cat</a:t>
            </a:r>
            <a:r>
              <a:rPr lang="zh-CN" altLang="en-US" sz="2300" dirty="0" smtClean="0">
                <a:latin typeface="宋体" pitchFamily="2" charset="-122"/>
              </a:rPr>
              <a:t>进程就是</a:t>
            </a:r>
            <a:r>
              <a:rPr lang="en-US" altLang="zh-CN" sz="2300" dirty="0" smtClean="0">
                <a:latin typeface="宋体" pitchFamily="2" charset="-122"/>
              </a:rPr>
              <a:t>shell</a:t>
            </a:r>
            <a:r>
              <a:rPr lang="zh-CN" altLang="en-US" sz="2300" dirty="0" smtClean="0">
                <a:latin typeface="宋体" pitchFamily="2" charset="-122"/>
              </a:rPr>
              <a:t>进程的</a:t>
            </a:r>
            <a:r>
              <a:rPr lang="zh-CN" altLang="en-US" sz="2300" u="sng" dirty="0" smtClean="0">
                <a:latin typeface="宋体" pitchFamily="2" charset="-122"/>
              </a:rPr>
              <a:t>子进程</a:t>
            </a:r>
            <a:r>
              <a:rPr lang="zh-CN" altLang="en-US" sz="2300" dirty="0" smtClean="0">
                <a:latin typeface="宋体" pitchFamily="2" charset="-122"/>
              </a:rPr>
              <a:t>。</a:t>
            </a:r>
          </a:p>
          <a:p>
            <a:pPr>
              <a:lnSpc>
                <a:spcPct val="120000"/>
              </a:lnSpc>
              <a:spcBef>
                <a:spcPts val="600"/>
              </a:spcBef>
              <a:buClrTx/>
              <a:buSzTx/>
              <a:buFont typeface="Wingdings" pitchFamily="2" charset="2"/>
              <a:buChar char="Ø"/>
              <a:defRPr/>
            </a:pPr>
            <a:r>
              <a:rPr kumimoji="1" lang="zh-CN" altLang="en-US" sz="2400" dirty="0">
                <a:latin typeface="宋体" pitchFamily="2" charset="-122"/>
              </a:rPr>
              <a:t>进程间是一种</a:t>
            </a:r>
            <a:r>
              <a:rPr kumimoji="1" lang="zh-CN" altLang="en-US" sz="2400" b="1" u="sng" dirty="0">
                <a:solidFill>
                  <a:schemeClr val="tx2"/>
                </a:solidFill>
                <a:latin typeface="宋体" pitchFamily="2" charset="-122"/>
              </a:rPr>
              <a:t>树型结构</a:t>
            </a:r>
            <a:r>
              <a:rPr kumimoji="1" lang="zh-CN" altLang="en-US" sz="2400" dirty="0">
                <a:latin typeface="宋体" pitchFamily="2" charset="-122"/>
              </a:rPr>
              <a:t>的关系</a:t>
            </a:r>
            <a:r>
              <a:rPr kumimoji="1" lang="zh-CN" altLang="en-US" sz="2500" kern="1200" dirty="0" smtClean="0">
                <a:solidFill>
                  <a:srgbClr val="FFFF00"/>
                </a:solidFill>
                <a:latin typeface="宋体" pitchFamily="2" charset="-122"/>
              </a:rPr>
              <a:t>，</a:t>
            </a:r>
            <a:r>
              <a:rPr kumimoji="1" lang="zh-CN" altLang="en-US" sz="2400" dirty="0" smtClean="0">
                <a:latin typeface="宋体" pitchFamily="2" charset="-122"/>
              </a:rPr>
              <a:t>即一个进程可以有多个子进程，但一个子进程只能有一个父进程。</a:t>
            </a:r>
          </a:p>
          <a:p>
            <a:pPr>
              <a:lnSpc>
                <a:spcPct val="120000"/>
              </a:lnSpc>
              <a:spcBef>
                <a:spcPts val="600"/>
              </a:spcBef>
              <a:buClrTx/>
              <a:buSzTx/>
              <a:buNone/>
              <a:defRPr/>
            </a:pPr>
            <a:r>
              <a:rPr lang="zh-CN" altLang="en-US" sz="2400" dirty="0" smtClean="0">
                <a:latin typeface="宋体" pitchFamily="2" charset="-122"/>
              </a:rPr>
              <a:t>    例如：执行</a:t>
            </a:r>
            <a:r>
              <a:rPr lang="zh-CN" altLang="en-US" sz="2400" b="1" dirty="0" smtClean="0">
                <a:latin typeface="宋体" pitchFamily="2" charset="-122"/>
              </a:rPr>
              <a:t>命令</a:t>
            </a:r>
            <a:r>
              <a:rPr lang="zh-CN" altLang="en-US" sz="2400" dirty="0" smtClean="0">
                <a:latin typeface="宋体" pitchFamily="2" charset="-122"/>
              </a:rPr>
              <a:t> </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cat</a:t>
            </a:r>
            <a:r>
              <a:rPr lang="en-US" altLang="zh-CN" sz="2400" dirty="0">
                <a:latin typeface="宋体" pitchFamily="2" charset="-122"/>
              </a:rPr>
              <a:t> </a:t>
            </a:r>
            <a:r>
              <a:rPr lang="en-US" altLang="zh-CN" sz="2300" dirty="0" err="1">
                <a:latin typeface="Times New Roman" panose="02020603050405020304" pitchFamily="18" charset="0"/>
                <a:ea typeface="Arial Unicode MS" panose="020B0604020202020204" pitchFamily="34" charset="-122"/>
                <a:cs typeface="Times New Roman" panose="02020603050405020304" pitchFamily="18" charset="0"/>
              </a:rPr>
              <a:t>hello.c</a:t>
            </a:r>
            <a:r>
              <a:rPr lang="en-US" altLang="zh-CN" sz="2400"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sz="2400" b="1" dirty="0" smtClean="0">
                <a:latin typeface="Times New Roman" panose="02020603050405020304" pitchFamily="18" charset="0"/>
                <a:ea typeface="Arial Unicode MS" panose="020B0604020202020204" pitchFamily="34" charset="-122"/>
                <a:cs typeface="Times New Roman" panose="02020603050405020304" pitchFamily="18" charset="0"/>
              </a:rPr>
              <a:t>|</a:t>
            </a:r>
            <a:r>
              <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300" dirty="0" smtClean="0">
                <a:latin typeface="Arial Unicode MS" panose="020B0604020202020204" pitchFamily="34" charset="-122"/>
                <a:ea typeface="Arial Unicode MS" panose="020B0604020202020204" pitchFamily="34" charset="-122"/>
                <a:cs typeface="Arial Unicode MS" panose="020B0604020202020204" pitchFamily="34" charset="-122"/>
              </a:rPr>
              <a:t>grep</a:t>
            </a:r>
            <a:r>
              <a:rPr lang="en-US" altLang="zh-CN" sz="2400" dirty="0" smtClean="0">
                <a:latin typeface="宋体" pitchFamily="2" charset="-122"/>
              </a:rPr>
              <a:t> </a:t>
            </a:r>
            <a:r>
              <a:rPr lang="en-US" altLang="zh-CN" sz="2300" dirty="0">
                <a:latin typeface="Times New Roman" panose="02020603050405020304" pitchFamily="18" charset="0"/>
                <a:ea typeface="Arial Unicode MS" panose="020B0604020202020204" pitchFamily="34" charset="-122"/>
                <a:cs typeface="Times New Roman" panose="02020603050405020304" pitchFamily="18" charset="0"/>
              </a:rPr>
              <a:t>hello</a:t>
            </a:r>
          </a:p>
          <a:p>
            <a:pPr>
              <a:lnSpc>
                <a:spcPct val="120000"/>
              </a:lnSpc>
              <a:spcBef>
                <a:spcPts val="600"/>
              </a:spcBef>
              <a:buClrTx/>
              <a:buSzTx/>
              <a:buNone/>
              <a:defRPr/>
            </a:pPr>
            <a:r>
              <a:rPr lang="en-US" altLang="zh-CN" sz="2400" dirty="0" smtClean="0">
                <a:latin typeface="宋体" pitchFamily="2" charset="-122"/>
              </a:rPr>
              <a:t>    </a:t>
            </a:r>
            <a:r>
              <a:rPr lang="en-US" altLang="zh-CN" sz="2200" b="1" dirty="0" smtClean="0">
                <a:latin typeface="宋体" pitchFamily="2" charset="-122"/>
              </a:rPr>
              <a:t>shell</a:t>
            </a:r>
            <a:r>
              <a:rPr lang="en-US" altLang="zh-CN" sz="2200" b="1" baseline="30000" dirty="0" smtClean="0">
                <a:solidFill>
                  <a:schemeClr val="tx2"/>
                </a:solidFill>
                <a:latin typeface="宋体" pitchFamily="2" charset="-122"/>
              </a:rPr>
              <a:t>1</a:t>
            </a:r>
            <a:r>
              <a:rPr lang="zh-CN" altLang="en-US" sz="2200" dirty="0" smtClean="0">
                <a:latin typeface="宋体" pitchFamily="2" charset="-122"/>
              </a:rPr>
              <a:t>在执行这个命令时，就创建了</a:t>
            </a:r>
            <a:r>
              <a:rPr lang="en-US" altLang="zh-CN" sz="2200" dirty="0" smtClean="0">
                <a:latin typeface="宋体" pitchFamily="2" charset="-122"/>
              </a:rPr>
              <a:t>cat</a:t>
            </a:r>
            <a:r>
              <a:rPr lang="en-US" altLang="zh-CN" sz="2200" b="1" baseline="30000" dirty="0" smtClean="0">
                <a:solidFill>
                  <a:schemeClr val="tx2"/>
                </a:solidFill>
                <a:latin typeface="宋体" pitchFamily="2" charset="-122"/>
              </a:rPr>
              <a:t>2-1</a:t>
            </a:r>
            <a:r>
              <a:rPr lang="zh-CN" altLang="en-US" sz="2200" dirty="0" smtClean="0">
                <a:latin typeface="宋体" pitchFamily="2" charset="-122"/>
              </a:rPr>
              <a:t>与</a:t>
            </a:r>
            <a:r>
              <a:rPr lang="en-US" altLang="zh-CN" sz="2200" dirty="0" smtClean="0">
                <a:latin typeface="宋体" pitchFamily="2" charset="-122"/>
              </a:rPr>
              <a:t>grep</a:t>
            </a:r>
            <a:r>
              <a:rPr lang="en-US" altLang="zh-CN" sz="2200" b="1" baseline="30000" dirty="0" smtClean="0">
                <a:solidFill>
                  <a:schemeClr val="tx2"/>
                </a:solidFill>
                <a:latin typeface="宋体" pitchFamily="2" charset="-122"/>
              </a:rPr>
              <a:t>2-2</a:t>
            </a:r>
            <a:r>
              <a:rPr lang="zh-CN" altLang="en-US" sz="2200" dirty="0" smtClean="0">
                <a:latin typeface="宋体" pitchFamily="2" charset="-122"/>
              </a:rPr>
              <a:t>两个进程。</a:t>
            </a:r>
          </a:p>
          <a:p>
            <a:pPr indent="12700">
              <a:lnSpc>
                <a:spcPct val="120000"/>
              </a:lnSpc>
              <a:spcBef>
                <a:spcPts val="600"/>
              </a:spcBef>
              <a:buClrTx/>
              <a:buSzPct val="72000"/>
              <a:buFont typeface="Wingdings" panose="05000000000000000000" pitchFamily="2" charset="2"/>
              <a:buChar char="l"/>
              <a:defRPr/>
            </a:pPr>
            <a:r>
              <a:rPr kumimoji="1" lang="zh-CN" altLang="en-US" sz="2400" dirty="0" smtClean="0">
                <a:latin typeface="宋体" pitchFamily="2" charset="-122"/>
              </a:rPr>
              <a:t> 注意：像</a:t>
            </a:r>
            <a:r>
              <a:rPr kumimoji="1" lang="en-US" altLang="zh-CN" sz="2400" dirty="0" err="1" smtClean="0">
                <a:latin typeface="宋体" pitchFamily="2" charset="-122"/>
              </a:rPr>
              <a:t>pwd</a:t>
            </a:r>
            <a:r>
              <a:rPr kumimoji="1" lang="zh-CN" altLang="en-US" sz="2400" dirty="0" smtClean="0">
                <a:latin typeface="宋体" pitchFamily="2" charset="-122"/>
              </a:rPr>
              <a:t>、</a:t>
            </a:r>
            <a:r>
              <a:rPr kumimoji="1" lang="en-US" altLang="zh-CN" sz="2400" dirty="0" smtClean="0">
                <a:latin typeface="宋体" pitchFamily="2" charset="-122"/>
              </a:rPr>
              <a:t>cd</a:t>
            </a:r>
            <a:r>
              <a:rPr kumimoji="1" lang="zh-CN" altLang="en-US" sz="2400" dirty="0" smtClean="0">
                <a:latin typeface="宋体" pitchFamily="2" charset="-122"/>
              </a:rPr>
              <a:t>等</a:t>
            </a:r>
            <a:r>
              <a:rPr kumimoji="1" lang="zh-CN" altLang="en-US" sz="2400" dirty="0">
                <a:latin typeface="宋体" pitchFamily="2" charset="-122"/>
              </a:rPr>
              <a:t>命</a:t>
            </a:r>
            <a:r>
              <a:rPr kumimoji="1" lang="zh-CN" altLang="en-US" sz="2400" dirty="0" smtClean="0">
                <a:latin typeface="宋体" pitchFamily="2" charset="-122"/>
              </a:rPr>
              <a:t>令，是</a:t>
            </a:r>
            <a:r>
              <a:rPr lang="zh-CN" altLang="en-US" sz="2300" b="1" dirty="0">
                <a:solidFill>
                  <a:schemeClr val="tx2">
                    <a:lumMod val="40000"/>
                    <a:lumOff val="60000"/>
                  </a:schemeClr>
                </a:solidFill>
                <a:latin typeface="宋体" pitchFamily="2" charset="-122"/>
              </a:rPr>
              <a:t>内部命令</a:t>
            </a:r>
            <a:r>
              <a:rPr kumimoji="1" lang="zh-CN" altLang="en-US" sz="2400" dirty="0" smtClean="0">
                <a:latin typeface="宋体" pitchFamily="2" charset="-122"/>
              </a:rPr>
              <a:t>，</a:t>
            </a:r>
            <a:r>
              <a:rPr lang="zh-CN" altLang="en-US" sz="2300" b="1" dirty="0">
                <a:latin typeface="宋体" pitchFamily="2" charset="-122"/>
              </a:rPr>
              <a:t>勿需产生进程</a:t>
            </a:r>
            <a:r>
              <a:rPr kumimoji="1" lang="zh-CN" altLang="en-US" sz="2400" dirty="0" smtClean="0">
                <a:latin typeface="宋体" pitchFamily="2" charset="-122"/>
              </a:rPr>
              <a:t>。</a:t>
            </a:r>
            <a:endParaRPr kumimoji="1" lang="en-US" altLang="zh-CN" sz="2400" dirty="0" smtClean="0">
              <a:latin typeface="宋体" pitchFamily="2" charset="-122"/>
            </a:endParaRPr>
          </a:p>
          <a:p>
            <a:pPr indent="12700">
              <a:lnSpc>
                <a:spcPct val="120000"/>
              </a:lnSpc>
              <a:spcBef>
                <a:spcPts val="600"/>
              </a:spcBef>
              <a:buClrTx/>
              <a:buSzPct val="72000"/>
              <a:buFont typeface="Wingdings" panose="05000000000000000000" pitchFamily="2" charset="2"/>
              <a:buChar char="l"/>
              <a:defRPr/>
            </a:pPr>
            <a:r>
              <a:rPr lang="zh-CN" altLang="en-US" sz="2400" dirty="0" smtClean="0"/>
              <a:t>  对比</a:t>
            </a:r>
            <a:r>
              <a:rPr lang="zh-CN" altLang="en-US" sz="2400" dirty="0"/>
              <a:t>：</a:t>
            </a:r>
            <a:r>
              <a:rPr lang="zh-CN" altLang="en-US" sz="2300" b="1" dirty="0">
                <a:solidFill>
                  <a:schemeClr val="tx2">
                    <a:lumMod val="40000"/>
                    <a:lumOff val="60000"/>
                  </a:schemeClr>
                </a:solidFill>
                <a:latin typeface="宋体" pitchFamily="2" charset="-122"/>
              </a:rPr>
              <a:t>外部命</a:t>
            </a:r>
            <a:r>
              <a:rPr lang="zh-CN" altLang="en-US" sz="2300" b="1" dirty="0" smtClean="0">
                <a:solidFill>
                  <a:schemeClr val="tx2">
                    <a:lumMod val="40000"/>
                    <a:lumOff val="60000"/>
                  </a:schemeClr>
                </a:solidFill>
                <a:latin typeface="宋体" pitchFamily="2" charset="-122"/>
              </a:rPr>
              <a:t>令</a:t>
            </a:r>
            <a:r>
              <a:rPr lang="zh-CN" altLang="en-US" sz="2400" dirty="0" smtClean="0"/>
              <a:t>是</a:t>
            </a:r>
            <a:r>
              <a:rPr lang="zh-CN" altLang="en-US" sz="2400" dirty="0"/>
              <a:t>一</a:t>
            </a:r>
            <a:r>
              <a:rPr lang="zh-CN" altLang="en-US" sz="2400" dirty="0" smtClean="0"/>
              <a:t>个</a:t>
            </a:r>
            <a:r>
              <a:rPr lang="zh-CN" altLang="en-US" sz="2400" dirty="0">
                <a:solidFill>
                  <a:schemeClr val="tx2"/>
                </a:solidFill>
              </a:rPr>
              <a:t>应用程序</a:t>
            </a:r>
            <a:r>
              <a:rPr lang="zh-CN" altLang="en-US" sz="2400" dirty="0"/>
              <a:t>，通过</a:t>
            </a:r>
            <a:r>
              <a:rPr lang="zh-CN" altLang="en-US" sz="2400" dirty="0">
                <a:solidFill>
                  <a:schemeClr val="tx2"/>
                </a:solidFill>
              </a:rPr>
              <a:t>执行</a:t>
            </a:r>
            <a:r>
              <a:rPr lang="zh-CN" altLang="en-US" sz="2400" dirty="0"/>
              <a:t>存储</a:t>
            </a:r>
            <a:r>
              <a:rPr lang="zh-CN" altLang="en-US" sz="2400" dirty="0" smtClean="0"/>
              <a:t>于</a:t>
            </a:r>
            <a:r>
              <a:rPr lang="zh-CN" altLang="en-US" sz="2400" dirty="0">
                <a:solidFill>
                  <a:schemeClr val="tx2"/>
                </a:solidFill>
              </a:rPr>
              <a:t>磁盘</a:t>
            </a:r>
            <a:r>
              <a:rPr lang="zh-CN" altLang="en-US" sz="2400" dirty="0" smtClean="0"/>
              <a:t>的</a:t>
            </a:r>
            <a:r>
              <a:rPr lang="zh-CN" altLang="en-US" sz="2400" dirty="0">
                <a:solidFill>
                  <a:schemeClr val="tx2"/>
                </a:solidFill>
              </a:rPr>
              <a:t>程序</a:t>
            </a:r>
            <a:r>
              <a:rPr lang="zh-CN" altLang="en-US" sz="2400" dirty="0"/>
              <a:t>完成其功能</a:t>
            </a:r>
            <a:r>
              <a:rPr lang="zh-CN" altLang="en-US" sz="2400" dirty="0" smtClean="0"/>
              <a:t>，使</a:t>
            </a:r>
            <a:r>
              <a:rPr lang="zh-CN" altLang="en-US" sz="2400" dirty="0"/>
              <a:t>用户的操作更加方</a:t>
            </a:r>
            <a:r>
              <a:rPr lang="zh-CN" altLang="en-US" sz="2400" dirty="0" smtClean="0"/>
              <a:t>便。例 </a:t>
            </a:r>
            <a:r>
              <a:rPr lang="en-US" altLang="zh-CN" sz="2400" dirty="0" smtClean="0"/>
              <a:t>format</a:t>
            </a:r>
            <a:r>
              <a:rPr lang="zh-CN" altLang="en-US" sz="2400" dirty="0" smtClean="0"/>
              <a:t>命令，</a:t>
            </a:r>
            <a:endParaRPr kumimoji="1" lang="zh-CN" altLang="en-US" sz="2400" dirty="0" smtClean="0">
              <a:latin typeface="宋体" pitchFamily="2" charset="-122"/>
            </a:endParaRPr>
          </a:p>
        </p:txBody>
      </p:sp>
      <p:sp>
        <p:nvSpPr>
          <p:cNvPr id="5" name="圆角矩形 4"/>
          <p:cNvSpPr/>
          <p:nvPr/>
        </p:nvSpPr>
        <p:spPr bwMode="auto">
          <a:xfrm>
            <a:off x="4762227" y="5104694"/>
            <a:ext cx="1216810" cy="432048"/>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6" name="圆角矩形 5"/>
          <p:cNvSpPr/>
          <p:nvPr/>
        </p:nvSpPr>
        <p:spPr bwMode="auto">
          <a:xfrm>
            <a:off x="1763688" y="5650951"/>
            <a:ext cx="1360826" cy="432048"/>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D7BB480-E309-4ECA-86DC-1CF8D88A4030}" type="datetime8">
              <a:rPr kumimoji="0" lang="zh-CN" altLang="en-US" sz="1400" smtClean="0"/>
              <a:t>2022年3月16日12时44分</a:t>
            </a:fld>
            <a:endParaRPr kumimoji="0" lang="en-US" altLang="zh-CN" sz="1400" smtClean="0"/>
          </a:p>
        </p:txBody>
      </p:sp>
      <p:sp>
        <p:nvSpPr>
          <p:cNvPr id="717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graphicFrame>
        <p:nvGraphicFramePr>
          <p:cNvPr id="7170" name="Object 4"/>
          <p:cNvGraphicFramePr>
            <a:graphicFrameLocks noGrp="1" noChangeAspect="1"/>
          </p:cNvGraphicFramePr>
          <p:nvPr>
            <p:ph/>
            <p:extLst>
              <p:ext uri="{D42A27DB-BD31-4B8C-83A1-F6EECF244321}">
                <p14:modId xmlns:p14="http://schemas.microsoft.com/office/powerpoint/2010/main" val="1156892627"/>
              </p:ext>
            </p:extLst>
          </p:nvPr>
        </p:nvGraphicFramePr>
        <p:xfrm>
          <a:off x="971599" y="2780928"/>
          <a:ext cx="7305675" cy="3311823"/>
        </p:xfrm>
        <a:graphic>
          <a:graphicData uri="http://schemas.openxmlformats.org/presentationml/2006/ole">
            <mc:AlternateContent xmlns:mc="http://schemas.openxmlformats.org/markup-compatibility/2006">
              <mc:Choice xmlns:v="urn:schemas-microsoft-com:vml" Requires="v">
                <p:oleObj spid="_x0000_s7854" name="Visio" r:id="rId3" imgW="2336760" imgH="1577160" progId="Visio.Drawing.11">
                  <p:embed/>
                </p:oleObj>
              </mc:Choice>
              <mc:Fallback>
                <p:oleObj name="Visio" r:id="rId3" imgW="2336760" imgH="1577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2780928"/>
                        <a:ext cx="7305675" cy="3311823"/>
                      </a:xfrm>
                      <a:prstGeom prst="rect">
                        <a:avLst/>
                      </a:prstGeom>
                      <a:blipFill>
                        <a:blip r:embed="rId5"/>
                        <a:tile tx="0" ty="0" sx="100000" sy="100000" flip="none" algn="tl"/>
                      </a:blipFill>
                      <a:ln>
                        <a:noFill/>
                      </a:ln>
                      <a:effectLst/>
                      <a:extLst/>
                    </p:spPr>
                  </p:pic>
                </p:oleObj>
              </mc:Fallback>
            </mc:AlternateContent>
          </a:graphicData>
        </a:graphic>
      </p:graphicFrame>
      <p:sp>
        <p:nvSpPr>
          <p:cNvPr id="7173" name="Text Box 6"/>
          <p:cNvSpPr txBox="1">
            <a:spLocks noChangeArrowheads="1"/>
          </p:cNvSpPr>
          <p:nvPr/>
        </p:nvSpPr>
        <p:spPr bwMode="auto">
          <a:xfrm>
            <a:off x="3203848" y="6237312"/>
            <a:ext cx="221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00000"/>
              </a:lnSpc>
              <a:spcBef>
                <a:spcPct val="0"/>
              </a:spcBef>
              <a:buClrTx/>
              <a:buSzTx/>
              <a:buFontTx/>
              <a:buNone/>
            </a:pPr>
            <a:r>
              <a:rPr kumimoji="0" lang="zh-CN" altLang="en-US" sz="2000" b="1" dirty="0"/>
              <a:t>进程的树形结构图</a:t>
            </a: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32656"/>
            <a:ext cx="730567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7">
            <p14:nvContentPartPr>
              <p14:cNvPr id="2" name="墨迹 1"/>
              <p14:cNvContentPartPr/>
              <p14:nvPr/>
            </p14:nvContentPartPr>
            <p14:xfrm>
              <a:off x="2662000" y="795320"/>
              <a:ext cx="2540160" cy="39960"/>
            </p14:xfrm>
          </p:contentPart>
        </mc:Choice>
        <mc:Fallback xmlns="">
          <p:pic>
            <p:nvPicPr>
              <p:cNvPr id="2" name="墨迹 1"/>
              <p:cNvPicPr/>
              <p:nvPr/>
            </p:nvPicPr>
            <p:blipFill>
              <a:blip r:embed="rId8"/>
              <a:stretch>
                <a:fillRect/>
              </a:stretch>
            </p:blipFill>
            <p:spPr>
              <a:xfrm>
                <a:off x="2650120" y="783440"/>
                <a:ext cx="25639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p14:cNvContentPartPr/>
              <p14:nvPr/>
            </p14:nvContentPartPr>
            <p14:xfrm>
              <a:off x="2895640" y="850760"/>
              <a:ext cx="447480" cy="24120"/>
            </p14:xfrm>
          </p:contentPart>
        </mc:Choice>
        <mc:Fallback xmlns="">
          <p:pic>
            <p:nvPicPr>
              <p:cNvPr id="8" name="墨迹 7"/>
              <p:cNvPicPr/>
              <p:nvPr/>
            </p:nvPicPr>
            <p:blipFill>
              <a:blip r:embed="rId10"/>
              <a:stretch>
                <a:fillRect/>
              </a:stretch>
            </p:blipFill>
            <p:spPr>
              <a:xfrm>
                <a:off x="2883760" y="838880"/>
                <a:ext cx="4712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3627160" y="862280"/>
              <a:ext cx="1280520" cy="23040"/>
            </p14:xfrm>
          </p:contentPart>
        </mc:Choice>
        <mc:Fallback xmlns="">
          <p:pic>
            <p:nvPicPr>
              <p:cNvPr id="10" name="墨迹 9"/>
              <p:cNvPicPr/>
              <p:nvPr/>
            </p:nvPicPr>
            <p:blipFill>
              <a:blip r:embed="rId12"/>
              <a:stretch>
                <a:fillRect/>
              </a:stretch>
            </p:blipFill>
            <p:spPr>
              <a:xfrm>
                <a:off x="3615280" y="850400"/>
                <a:ext cx="13042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墨迹 12"/>
              <p14:cNvContentPartPr/>
              <p14:nvPr/>
            </p14:nvContentPartPr>
            <p14:xfrm>
              <a:off x="3403600" y="965240"/>
              <a:ext cx="447480" cy="1077120"/>
            </p14:xfrm>
          </p:contentPart>
        </mc:Choice>
        <mc:Fallback xmlns="">
          <p:pic>
            <p:nvPicPr>
              <p:cNvPr id="13" name="墨迹 12"/>
              <p:cNvPicPr/>
              <p:nvPr/>
            </p:nvPicPr>
            <p:blipFill>
              <a:blip r:embed="rId14"/>
              <a:stretch>
                <a:fillRect/>
              </a:stretch>
            </p:blipFill>
            <p:spPr>
              <a:xfrm>
                <a:off x="3391720" y="953360"/>
                <a:ext cx="471240" cy="1100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墨迹 14"/>
              <p14:cNvContentPartPr/>
              <p14:nvPr/>
            </p14:nvContentPartPr>
            <p14:xfrm>
              <a:off x="3769360" y="995840"/>
              <a:ext cx="81720" cy="30600"/>
            </p14:xfrm>
          </p:contentPart>
        </mc:Choice>
        <mc:Fallback xmlns="">
          <p:pic>
            <p:nvPicPr>
              <p:cNvPr id="15" name="墨迹 14"/>
              <p:cNvPicPr/>
              <p:nvPr/>
            </p:nvPicPr>
            <p:blipFill>
              <a:blip r:embed="rId16"/>
              <a:stretch>
                <a:fillRect/>
              </a:stretch>
            </p:blipFill>
            <p:spPr>
              <a:xfrm>
                <a:off x="3757480" y="983960"/>
                <a:ext cx="1054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墨迹 15"/>
              <p14:cNvContentPartPr/>
              <p14:nvPr/>
            </p14:nvContentPartPr>
            <p14:xfrm>
              <a:off x="3840640" y="975320"/>
              <a:ext cx="40680" cy="91800"/>
            </p14:xfrm>
          </p:contentPart>
        </mc:Choice>
        <mc:Fallback xmlns="">
          <p:pic>
            <p:nvPicPr>
              <p:cNvPr id="16" name="墨迹 15"/>
              <p:cNvPicPr/>
              <p:nvPr/>
            </p:nvPicPr>
            <p:blipFill>
              <a:blip r:embed="rId18"/>
              <a:stretch>
                <a:fillRect/>
              </a:stretch>
            </p:blipFill>
            <p:spPr>
              <a:xfrm>
                <a:off x="3828760" y="963440"/>
                <a:ext cx="644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墨迹 18"/>
              <p14:cNvContentPartPr/>
              <p14:nvPr/>
            </p14:nvContentPartPr>
            <p14:xfrm>
              <a:off x="3127840" y="950480"/>
              <a:ext cx="276120" cy="1091880"/>
            </p14:xfrm>
          </p:contentPart>
        </mc:Choice>
        <mc:Fallback xmlns="">
          <p:pic>
            <p:nvPicPr>
              <p:cNvPr id="19" name="墨迹 18"/>
              <p:cNvPicPr/>
              <p:nvPr/>
            </p:nvPicPr>
            <p:blipFill>
              <a:blip r:embed="rId20"/>
              <a:stretch>
                <a:fillRect/>
              </a:stretch>
            </p:blipFill>
            <p:spPr>
              <a:xfrm>
                <a:off x="3115960" y="938600"/>
                <a:ext cx="299880" cy="1115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墨迹 19"/>
              <p14:cNvContentPartPr/>
              <p14:nvPr/>
            </p14:nvContentPartPr>
            <p14:xfrm>
              <a:off x="3169960" y="955160"/>
              <a:ext cx="51120" cy="71280"/>
            </p14:xfrm>
          </p:contentPart>
        </mc:Choice>
        <mc:Fallback xmlns="">
          <p:pic>
            <p:nvPicPr>
              <p:cNvPr id="20" name="墨迹 19"/>
              <p:cNvPicPr/>
              <p:nvPr/>
            </p:nvPicPr>
            <p:blipFill>
              <a:blip r:embed="rId22"/>
              <a:stretch>
                <a:fillRect/>
              </a:stretch>
            </p:blipFill>
            <p:spPr>
              <a:xfrm>
                <a:off x="3158080" y="943280"/>
                <a:ext cx="748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墨迹 27"/>
              <p14:cNvContentPartPr/>
              <p14:nvPr/>
            </p14:nvContentPartPr>
            <p14:xfrm>
              <a:off x="3434200" y="2000960"/>
              <a:ext cx="2824560" cy="122760"/>
            </p14:xfrm>
          </p:contentPart>
        </mc:Choice>
        <mc:Fallback xmlns="">
          <p:pic>
            <p:nvPicPr>
              <p:cNvPr id="28" name="墨迹 27"/>
              <p:cNvPicPr/>
              <p:nvPr/>
            </p:nvPicPr>
            <p:blipFill>
              <a:blip r:embed="rId24"/>
              <a:stretch>
                <a:fillRect/>
              </a:stretch>
            </p:blipFill>
            <p:spPr>
              <a:xfrm>
                <a:off x="3425920" y="1992680"/>
                <a:ext cx="2841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墨迹 29"/>
              <p14:cNvContentPartPr/>
              <p14:nvPr/>
            </p14:nvContentPartPr>
            <p14:xfrm>
              <a:off x="6177400" y="1950560"/>
              <a:ext cx="122040" cy="132480"/>
            </p14:xfrm>
          </p:contentPart>
        </mc:Choice>
        <mc:Fallback xmlns="">
          <p:pic>
            <p:nvPicPr>
              <p:cNvPr id="30" name="墨迹 29"/>
              <p:cNvPicPr/>
              <p:nvPr/>
            </p:nvPicPr>
            <p:blipFill>
              <a:blip r:embed="rId26"/>
              <a:stretch>
                <a:fillRect/>
              </a:stretch>
            </p:blipFill>
            <p:spPr>
              <a:xfrm>
                <a:off x="6169120" y="1942280"/>
                <a:ext cx="138600" cy="149040"/>
              </a:xfrm>
              <a:prstGeom prst="rect">
                <a:avLst/>
              </a:prstGeom>
            </p:spPr>
          </p:pic>
        </mc:Fallback>
      </mc:AlternateContent>
      <p:sp>
        <p:nvSpPr>
          <p:cNvPr id="31" name="TextBox 30"/>
          <p:cNvSpPr txBox="1"/>
          <p:nvPr/>
        </p:nvSpPr>
        <p:spPr>
          <a:xfrm>
            <a:off x="5202160" y="600559"/>
            <a:ext cx="2826224" cy="841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200" b="1" dirty="0">
                <a:solidFill>
                  <a:schemeClr val="accent2">
                    <a:lumMod val="50000"/>
                  </a:schemeClr>
                </a:solidFill>
              </a:rPr>
              <a:t>FORMAT</a:t>
            </a:r>
            <a:r>
              <a:rPr lang="zh-CN" altLang="en-US" sz="1200" b="1" dirty="0">
                <a:solidFill>
                  <a:schemeClr val="accent2">
                    <a:lumMod val="50000"/>
                  </a:schemeClr>
                </a:solidFill>
              </a:rPr>
              <a:t>命</a:t>
            </a:r>
            <a:r>
              <a:rPr lang="zh-CN" altLang="en-US" sz="1200" b="1" dirty="0" smtClean="0">
                <a:solidFill>
                  <a:schemeClr val="accent2">
                    <a:lumMod val="50000"/>
                  </a:schemeClr>
                </a:solidFill>
              </a:rPr>
              <a:t>令：可</a:t>
            </a:r>
            <a:r>
              <a:rPr lang="zh-CN" altLang="en-US" sz="1200" b="1" dirty="0">
                <a:solidFill>
                  <a:schemeClr val="accent2">
                    <a:lumMod val="50000"/>
                  </a:schemeClr>
                </a:solidFill>
              </a:rPr>
              <a:t>以完成对软盘和硬盘的格式化操</a:t>
            </a:r>
            <a:r>
              <a:rPr lang="zh-CN" altLang="en-US" sz="1200" b="1" dirty="0" smtClean="0">
                <a:solidFill>
                  <a:schemeClr val="accent2">
                    <a:lumMod val="50000"/>
                  </a:schemeClr>
                </a:solidFill>
              </a:rPr>
              <a:t>作。</a:t>
            </a:r>
            <a:endParaRPr lang="en-US" altLang="zh-CN" sz="1200" b="1" dirty="0" smtClean="0">
              <a:solidFill>
                <a:schemeClr val="accent2">
                  <a:lumMod val="50000"/>
                </a:schemeClr>
              </a:solidFill>
            </a:endParaRPr>
          </a:p>
          <a:p>
            <a:r>
              <a:rPr lang="zh-CN" altLang="en-US" sz="1200" b="1" dirty="0" smtClean="0">
                <a:solidFill>
                  <a:schemeClr val="accent2">
                    <a:lumMod val="50000"/>
                  </a:schemeClr>
                </a:solidFill>
              </a:rPr>
              <a:t>格</a:t>
            </a:r>
            <a:r>
              <a:rPr lang="zh-CN" altLang="en-US" sz="1200" b="1" dirty="0">
                <a:solidFill>
                  <a:schemeClr val="accent2">
                    <a:lumMod val="50000"/>
                  </a:schemeClr>
                </a:solidFill>
              </a:rPr>
              <a:t>式</a:t>
            </a:r>
            <a:r>
              <a:rPr lang="zh-CN" altLang="en-US" sz="1200" b="1" dirty="0" smtClean="0">
                <a:solidFill>
                  <a:schemeClr val="accent2">
                    <a:lumMod val="50000"/>
                  </a:schemeClr>
                </a:solidFill>
              </a:rPr>
              <a:t>为</a:t>
            </a:r>
            <a:r>
              <a:rPr lang="en-US" altLang="zh-CN" sz="1200" b="1" dirty="0" smtClean="0">
                <a:solidFill>
                  <a:schemeClr val="accent2">
                    <a:lumMod val="50000"/>
                  </a:schemeClr>
                </a:solidFill>
              </a:rPr>
              <a:t>“FORMAT </a:t>
            </a:r>
            <a:r>
              <a:rPr lang="en-US" altLang="zh-CN" sz="1200" b="1" dirty="0">
                <a:solidFill>
                  <a:schemeClr val="accent2">
                    <a:lumMod val="50000"/>
                  </a:schemeClr>
                </a:solidFill>
              </a:rPr>
              <a:t>[</a:t>
            </a:r>
            <a:r>
              <a:rPr lang="zh-CN" altLang="en-US" sz="1200" b="1" dirty="0">
                <a:solidFill>
                  <a:schemeClr val="accent2">
                    <a:lumMod val="50000"/>
                  </a:schemeClr>
                </a:solidFill>
              </a:rPr>
              <a:t>盘符</a:t>
            </a:r>
            <a:r>
              <a:rPr lang="en-US" altLang="zh-CN" sz="1200" b="1" dirty="0">
                <a:solidFill>
                  <a:schemeClr val="accent2">
                    <a:lumMod val="50000"/>
                  </a:schemeClr>
                </a:solidFill>
              </a:rPr>
              <a:t>] [</a:t>
            </a:r>
            <a:r>
              <a:rPr lang="zh-CN" altLang="en-US" sz="1200" b="1" dirty="0">
                <a:solidFill>
                  <a:schemeClr val="accent2">
                    <a:lumMod val="50000"/>
                  </a:schemeClr>
                </a:solidFill>
              </a:rPr>
              <a:t>参数</a:t>
            </a:r>
            <a:r>
              <a:rPr lang="en-US" altLang="zh-CN" sz="1200" b="1" dirty="0" smtClean="0">
                <a:solidFill>
                  <a:schemeClr val="accent2">
                    <a:lumMod val="50000"/>
                  </a:schemeClr>
                </a:solidFill>
              </a:rPr>
              <a:t>]”</a:t>
            </a:r>
            <a:r>
              <a:rPr lang="zh-CN" altLang="en-US" sz="1200" b="1" dirty="0" smtClean="0">
                <a:solidFill>
                  <a:schemeClr val="accent2">
                    <a:lumMod val="50000"/>
                  </a:schemeClr>
                </a:solidFill>
              </a:rPr>
              <a:t>。</a:t>
            </a:r>
            <a:endParaRPr lang="zh-CN" altLang="en-US" sz="1200" b="1" dirty="0">
              <a:solidFill>
                <a:schemeClr val="accent2">
                  <a:lumMod val="50000"/>
                </a:schemeClr>
              </a:solidFill>
            </a:endParaRPr>
          </a:p>
        </p:txBody>
      </p:sp>
      <mc:AlternateContent xmlns:mc="http://schemas.openxmlformats.org/markup-compatibility/2006" xmlns:p14="http://schemas.microsoft.com/office/powerpoint/2010/main">
        <mc:Choice Requires="p14">
          <p:contentPart p14:bwMode="auto" r:id="rId27">
            <p14:nvContentPartPr>
              <p14:cNvPr id="7174" name="墨迹 7173"/>
              <p14:cNvContentPartPr/>
              <p14:nvPr/>
            </p14:nvContentPartPr>
            <p14:xfrm>
              <a:off x="6786880" y="1432520"/>
              <a:ext cx="114840" cy="508320"/>
            </p14:xfrm>
          </p:contentPart>
        </mc:Choice>
        <mc:Fallback xmlns="">
          <p:pic>
            <p:nvPicPr>
              <p:cNvPr id="7174" name="墨迹 7173"/>
              <p:cNvPicPr/>
              <p:nvPr/>
            </p:nvPicPr>
            <p:blipFill>
              <a:blip r:embed="rId28"/>
              <a:stretch>
                <a:fillRect/>
              </a:stretch>
            </p:blipFill>
            <p:spPr>
              <a:xfrm>
                <a:off x="6775000" y="1420640"/>
                <a:ext cx="13860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175" name="墨迹 7174"/>
              <p14:cNvContentPartPr/>
              <p14:nvPr/>
            </p14:nvContentPartPr>
            <p14:xfrm>
              <a:off x="6878320" y="1483280"/>
              <a:ext cx="71640" cy="71640"/>
            </p14:xfrm>
          </p:contentPart>
        </mc:Choice>
        <mc:Fallback xmlns="">
          <p:pic>
            <p:nvPicPr>
              <p:cNvPr id="7175" name="墨迹 7174"/>
              <p:cNvPicPr/>
              <p:nvPr/>
            </p:nvPicPr>
            <p:blipFill>
              <a:blip r:embed="rId30"/>
              <a:stretch>
                <a:fillRect/>
              </a:stretch>
            </p:blipFill>
            <p:spPr>
              <a:xfrm>
                <a:off x="6866440" y="1471400"/>
                <a:ext cx="95400" cy="95400"/>
              </a:xfrm>
              <a:prstGeom prst="rect">
                <a:avLst/>
              </a:prstGeom>
            </p:spPr>
          </p:pic>
        </mc:Fallback>
      </mc:AlternateContent>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BEEC4D1-F3FC-4CAB-882C-BE9A7AAE8F76}" type="datetime8">
              <a:rPr kumimoji="0" lang="zh-CN" altLang="en-US" sz="1400" smtClean="0"/>
              <a:t>2022年3月16日12时44分</a:t>
            </a:fld>
            <a:endParaRPr kumimoji="0" lang="en-US" altLang="zh-CN" sz="1400" smtClean="0"/>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50180" name="Rectangle 3"/>
          <p:cNvSpPr>
            <a:spLocks noGrp="1" noRot="1" noChangeArrowheads="1"/>
          </p:cNvSpPr>
          <p:nvPr>
            <p:ph type="body" idx="1"/>
          </p:nvPr>
        </p:nvSpPr>
        <p:spPr>
          <a:xfrm>
            <a:off x="301625" y="357188"/>
            <a:ext cx="8540750" cy="6240462"/>
          </a:xfrm>
        </p:spPr>
        <p:txBody>
          <a:bodyPr/>
          <a:lstStyle/>
          <a:p>
            <a:pPr>
              <a:lnSpc>
                <a:spcPct val="120000"/>
              </a:lnSpc>
              <a:spcBef>
                <a:spcPct val="30000"/>
              </a:spcBef>
              <a:buClrTx/>
              <a:buSzTx/>
              <a:buFont typeface="Wingdings" pitchFamily="2" charset="2"/>
              <a:buChar char="Ø"/>
              <a:defRPr/>
            </a:pPr>
            <a:r>
              <a:rPr kumimoji="1" lang="zh-CN" altLang="en-US" sz="2400" dirty="0">
                <a:latin typeface="宋体" pitchFamily="2" charset="-122"/>
              </a:rPr>
              <a:t>每个进程都有</a:t>
            </a:r>
            <a:r>
              <a:rPr kumimoji="1" lang="zh-CN" altLang="en-US" sz="2400" b="1" u="sng" dirty="0">
                <a:solidFill>
                  <a:schemeClr val="tx2"/>
                </a:solidFill>
                <a:latin typeface="宋体" pitchFamily="2" charset="-122"/>
              </a:rPr>
              <a:t>父进程</a:t>
            </a:r>
            <a:r>
              <a:rPr kumimoji="1" lang="zh-CN" altLang="en-US" sz="2400" dirty="0" smtClean="0">
                <a:latin typeface="宋体" pitchFamily="2" charset="-122"/>
              </a:rPr>
              <a:t>，</a:t>
            </a:r>
            <a:r>
              <a:rPr kumimoji="1" lang="zh-CN" altLang="en-US" sz="2400" dirty="0">
                <a:latin typeface="宋体" pitchFamily="2" charset="-122"/>
              </a:rPr>
              <a:t>所有进程的</a:t>
            </a:r>
            <a:r>
              <a:rPr kumimoji="1" lang="zh-CN" altLang="en-US" sz="2400" b="1" u="sng" dirty="0">
                <a:solidFill>
                  <a:schemeClr val="tx2"/>
                </a:solidFill>
                <a:latin typeface="宋体" pitchFamily="2" charset="-122"/>
              </a:rPr>
              <a:t>祖先</a:t>
            </a:r>
            <a:r>
              <a:rPr kumimoji="1" lang="zh-CN" altLang="en-US" sz="2400" dirty="0" smtClean="0">
                <a:latin typeface="宋体" pitchFamily="2" charset="-122"/>
              </a:rPr>
              <a:t>可以追溯到</a:t>
            </a:r>
            <a:r>
              <a:rPr kumimoji="1" lang="zh-CN" altLang="en-US" sz="2400" u="sng" dirty="0" smtClean="0">
                <a:latin typeface="宋体" pitchFamily="2" charset="-122"/>
              </a:rPr>
              <a:t>第一个进程</a:t>
            </a:r>
            <a:r>
              <a:rPr kumimoji="1" lang="zh-CN" altLang="en-US" sz="2400" dirty="0" smtClean="0">
                <a:latin typeface="宋体" pitchFamily="2" charset="-122"/>
              </a:rPr>
              <a:t>（</a:t>
            </a:r>
            <a:r>
              <a:rPr kumimoji="1" lang="en-US" altLang="zh-CN" sz="2400" dirty="0" smtClean="0">
                <a:latin typeface="宋体" pitchFamily="2" charset="-122"/>
              </a:rPr>
              <a:t>Linux</a:t>
            </a:r>
            <a:r>
              <a:rPr kumimoji="1" lang="zh-CN" altLang="en-US" sz="2400" dirty="0" smtClean="0">
                <a:latin typeface="宋体" pitchFamily="2" charset="-122"/>
              </a:rPr>
              <a:t>中是</a:t>
            </a:r>
            <a:r>
              <a:rPr kumimoji="1" lang="en-US" altLang="zh-CN" sz="2400" b="1" dirty="0" smtClean="0">
                <a:solidFill>
                  <a:schemeClr val="tx2"/>
                </a:solidFill>
                <a:latin typeface="宋体" pitchFamily="2" charset="-122"/>
              </a:rPr>
              <a:t>init</a:t>
            </a:r>
            <a:r>
              <a:rPr kumimoji="1" lang="zh-CN" altLang="en-US" sz="2400" b="1" dirty="0" smtClean="0">
                <a:solidFill>
                  <a:schemeClr val="tx2"/>
                </a:solidFill>
                <a:latin typeface="宋体" pitchFamily="2" charset="-122"/>
              </a:rPr>
              <a:t>进程</a:t>
            </a:r>
            <a:r>
              <a:rPr kumimoji="1" lang="zh-CN" altLang="en-US" sz="2400" dirty="0" smtClean="0">
                <a:latin typeface="宋体" pitchFamily="2" charset="-122"/>
              </a:rPr>
              <a:t>），它是在系统</a:t>
            </a:r>
            <a:r>
              <a:rPr kumimoji="1" lang="zh-CN" altLang="en-US" sz="2400" u="sng" dirty="0" smtClean="0">
                <a:latin typeface="宋体" pitchFamily="2" charset="-122"/>
              </a:rPr>
              <a:t>启动时产生</a:t>
            </a:r>
            <a:r>
              <a:rPr kumimoji="1" lang="zh-CN" altLang="en-US" sz="2400" dirty="0" smtClean="0">
                <a:latin typeface="宋体" pitchFamily="2" charset="-122"/>
              </a:rPr>
              <a:t>的</a:t>
            </a:r>
            <a:r>
              <a:rPr kumimoji="1" lang="en-US" altLang="zh-CN" sz="2400" dirty="0" smtClean="0">
                <a:latin typeface="宋体" pitchFamily="2" charset="-122"/>
              </a:rPr>
              <a:t>—</a:t>
            </a:r>
            <a:r>
              <a:rPr kumimoji="1" lang="zh-CN" altLang="en-US" sz="2400" b="1" dirty="0" smtClean="0">
                <a:solidFill>
                  <a:schemeClr val="tx2"/>
                </a:solidFill>
                <a:latin typeface="宋体" pitchFamily="2" charset="-122"/>
              </a:rPr>
              <a:t>祖先进程</a:t>
            </a:r>
            <a:r>
              <a:rPr kumimoji="1" lang="zh-CN" altLang="en-US" sz="2400" dirty="0" smtClean="0">
                <a:latin typeface="宋体" pitchFamily="2" charset="-122"/>
              </a:rPr>
              <a:t>（</a:t>
            </a:r>
            <a:r>
              <a:rPr kumimoji="1" lang="en-US" altLang="zh-CN" sz="2400" dirty="0" smtClean="0">
                <a:latin typeface="宋体" pitchFamily="2" charset="-122"/>
              </a:rPr>
              <a:t>PID=1</a:t>
            </a:r>
            <a:r>
              <a:rPr kumimoji="1" lang="zh-CN" altLang="en-US" sz="2400" dirty="0" smtClean="0">
                <a:latin typeface="宋体" pitchFamily="2" charset="-122"/>
              </a:rPr>
              <a:t>）。</a:t>
            </a:r>
          </a:p>
          <a:p>
            <a:pPr>
              <a:lnSpc>
                <a:spcPct val="120000"/>
              </a:lnSpc>
              <a:spcBef>
                <a:spcPct val="30000"/>
              </a:spcBef>
              <a:buClrTx/>
              <a:buSzPct val="50000"/>
              <a:buFont typeface="Wingdings" pitchFamily="2" charset="2"/>
              <a:buChar char="u"/>
              <a:defRPr/>
            </a:pPr>
            <a:r>
              <a:rPr kumimoji="1" lang="zh-CN" altLang="en-US" sz="2400" dirty="0">
                <a:latin typeface="宋体" pitchFamily="2" charset="-122"/>
              </a:rPr>
              <a:t>有些父进程要</a:t>
            </a:r>
            <a:r>
              <a:rPr kumimoji="1" lang="zh-CN" altLang="en-US" sz="2400" b="1" dirty="0">
                <a:solidFill>
                  <a:srgbClr val="FF0000"/>
                </a:solidFill>
                <a:latin typeface="宋体" pitchFamily="2" charset="-122"/>
              </a:rPr>
              <a:t>等</a:t>
            </a:r>
            <a:r>
              <a:rPr kumimoji="1" lang="zh-CN" altLang="en-US" sz="2400" dirty="0" smtClean="0">
                <a:solidFill>
                  <a:schemeClr val="tx2"/>
                </a:solidFill>
                <a:latin typeface="宋体" pitchFamily="2" charset="-122"/>
              </a:rPr>
              <a:t>当</a:t>
            </a:r>
            <a:r>
              <a:rPr kumimoji="1" lang="zh-CN" altLang="en-US" sz="2400" dirty="0">
                <a:solidFill>
                  <a:schemeClr val="tx2"/>
                </a:solidFill>
                <a:latin typeface="宋体" pitchFamily="2" charset="-122"/>
              </a:rPr>
              <a:t>前子进程</a:t>
            </a:r>
            <a:r>
              <a:rPr kumimoji="1" lang="zh-CN" altLang="en-US" sz="2400" u="sng" dirty="0">
                <a:solidFill>
                  <a:schemeClr val="tx2"/>
                </a:solidFill>
                <a:latin typeface="宋体" pitchFamily="2" charset="-122"/>
              </a:rPr>
              <a:t>死亡</a:t>
            </a:r>
            <a:r>
              <a:rPr kumimoji="1" lang="zh-CN" altLang="en-US" sz="2400" dirty="0" smtClean="0">
                <a:latin typeface="宋体" pitchFamily="2" charset="-122"/>
              </a:rPr>
              <a:t>后，才可以</a:t>
            </a:r>
            <a:r>
              <a:rPr kumimoji="1" lang="zh-CN" altLang="en-US" sz="2400" u="sng" dirty="0">
                <a:solidFill>
                  <a:schemeClr val="tx2"/>
                </a:solidFill>
                <a:latin typeface="宋体" pitchFamily="2" charset="-122"/>
              </a:rPr>
              <a:t>创建</a:t>
            </a:r>
            <a:r>
              <a:rPr kumimoji="1" lang="zh-CN" altLang="en-US" sz="2400" dirty="0" smtClean="0">
                <a:latin typeface="宋体" pitchFamily="2" charset="-122"/>
              </a:rPr>
              <a:t>下一个子进程。子进程的</a:t>
            </a:r>
            <a:r>
              <a:rPr kumimoji="1" lang="zh-CN" altLang="en-US" sz="2400" dirty="0" smtClean="0">
                <a:solidFill>
                  <a:schemeClr val="tx2">
                    <a:lumMod val="40000"/>
                    <a:lumOff val="60000"/>
                  </a:schemeClr>
                </a:solidFill>
                <a:latin typeface="宋体" pitchFamily="2" charset="-122"/>
              </a:rPr>
              <a:t>死亡消息由</a:t>
            </a:r>
            <a:r>
              <a:rPr kumimoji="1" lang="zh-CN" altLang="en-US" sz="2400" u="sng" dirty="0">
                <a:solidFill>
                  <a:schemeClr val="tx2"/>
                </a:solidFill>
                <a:latin typeface="宋体" pitchFamily="2" charset="-122"/>
              </a:rPr>
              <a:t>内核通知</a:t>
            </a:r>
            <a:r>
              <a:rPr kumimoji="1" lang="zh-CN" altLang="en-US" sz="2400" dirty="0" smtClean="0">
                <a:solidFill>
                  <a:schemeClr val="tx2">
                    <a:lumMod val="40000"/>
                    <a:lumOff val="60000"/>
                  </a:schemeClr>
                </a:solidFill>
                <a:latin typeface="宋体" pitchFamily="2" charset="-122"/>
              </a:rPr>
              <a:t>父进程</a:t>
            </a:r>
            <a:r>
              <a:rPr kumimoji="1" lang="zh-CN" altLang="en-US" sz="2400" dirty="0" smtClean="0">
                <a:latin typeface="宋体" pitchFamily="2" charset="-122"/>
              </a:rPr>
              <a:t>。</a:t>
            </a:r>
          </a:p>
          <a:p>
            <a:pPr>
              <a:lnSpc>
                <a:spcPct val="120000"/>
              </a:lnSpc>
              <a:spcBef>
                <a:spcPct val="30000"/>
              </a:spcBef>
              <a:buClrTx/>
              <a:buSzPct val="50000"/>
              <a:buFont typeface="Wingdings" pitchFamily="2" charset="2"/>
              <a:buNone/>
              <a:defRPr/>
            </a:pPr>
            <a:r>
              <a:rPr kumimoji="1" lang="zh-CN" altLang="en-US" sz="2400" dirty="0" smtClean="0">
                <a:latin typeface="宋体" pitchFamily="2" charset="-122"/>
              </a:rPr>
              <a:t>    例：</a:t>
            </a:r>
            <a:r>
              <a:rPr kumimoji="1" lang="en-US" altLang="zh-CN" sz="2400" dirty="0">
                <a:latin typeface="Times New Roman" panose="02020603050405020304" pitchFamily="18" charset="0"/>
                <a:cs typeface="Times New Roman" panose="02020603050405020304" pitchFamily="18" charset="0"/>
              </a:rPr>
              <a:t>shell</a:t>
            </a:r>
            <a:r>
              <a:rPr kumimoji="1" lang="zh-CN" altLang="en-US" sz="2400" dirty="0" smtClean="0">
                <a:latin typeface="宋体" pitchFamily="2" charset="-122"/>
              </a:rPr>
              <a:t>执行一个命令 </a:t>
            </a:r>
            <a:r>
              <a:rPr kumimoji="1" lang="en-US" altLang="zh-CN" sz="2400" dirty="0" err="1" smtClean="0">
                <a:latin typeface="宋体" pitchFamily="2" charset="-122"/>
              </a:rPr>
              <a:t>ps</a:t>
            </a:r>
            <a:r>
              <a:rPr kumimoji="1" lang="en-US" altLang="zh-CN" sz="2400" dirty="0" smtClean="0">
                <a:latin typeface="宋体" pitchFamily="2" charset="-122"/>
              </a:rPr>
              <a:t> –</a:t>
            </a:r>
            <a:r>
              <a:rPr kumimoji="1" lang="en-US" altLang="zh-CN" sz="2400" dirty="0" err="1" smtClean="0">
                <a:latin typeface="宋体" pitchFamily="2" charset="-122"/>
              </a:rPr>
              <a:t>af</a:t>
            </a:r>
            <a:r>
              <a:rPr kumimoji="1" lang="en-US" altLang="zh-CN" sz="2400" dirty="0" smtClean="0">
                <a:latin typeface="宋体" pitchFamily="2" charset="-122"/>
              </a:rPr>
              <a:t> </a:t>
            </a:r>
            <a:r>
              <a:rPr kumimoji="1" lang="zh-CN" altLang="en-US" sz="2400" dirty="0" smtClean="0">
                <a:latin typeface="宋体" pitchFamily="2" charset="-122"/>
              </a:rPr>
              <a:t>，</a:t>
            </a:r>
            <a:r>
              <a:rPr kumimoji="1" lang="en-US" altLang="zh-CN" sz="2400" dirty="0" smtClean="0">
                <a:latin typeface="Times New Roman" panose="02020603050405020304" pitchFamily="18" charset="0"/>
                <a:cs typeface="Times New Roman" panose="02020603050405020304" pitchFamily="18" charset="0"/>
              </a:rPr>
              <a:t>shell</a:t>
            </a:r>
            <a:r>
              <a:rPr kumimoji="1" lang="zh-CN" altLang="en-US" sz="2400" dirty="0" smtClean="0">
                <a:latin typeface="宋体" pitchFamily="2" charset="-122"/>
              </a:rPr>
              <a:t>要等该命令</a:t>
            </a:r>
            <a:r>
              <a:rPr kumimoji="1" lang="zh-CN" altLang="en-US" sz="2400" u="sng" dirty="0" smtClean="0">
                <a:latin typeface="宋体" pitchFamily="2" charset="-122"/>
              </a:rPr>
              <a:t>结束</a:t>
            </a:r>
            <a:r>
              <a:rPr kumimoji="1" lang="zh-CN" altLang="en-US" sz="2400" dirty="0" smtClean="0">
                <a:latin typeface="宋体" pitchFamily="2" charset="-122"/>
              </a:rPr>
              <a:t>并返回</a:t>
            </a:r>
            <a:r>
              <a:rPr kumimoji="1" lang="zh-CN" altLang="en-US" sz="2400" u="sng" dirty="0" smtClean="0">
                <a:latin typeface="宋体" pitchFamily="2" charset="-122"/>
              </a:rPr>
              <a:t>提示符后</a:t>
            </a:r>
            <a:r>
              <a:rPr kumimoji="1" lang="zh-CN" altLang="en-US" sz="2400" dirty="0" smtClean="0">
                <a:latin typeface="宋体" pitchFamily="2" charset="-122"/>
              </a:rPr>
              <a:t>，才可执行下一命令（</a:t>
            </a:r>
            <a:r>
              <a:rPr kumimoji="1" lang="zh-CN" altLang="en-US" sz="2400" dirty="0" smtClean="0">
                <a:solidFill>
                  <a:srgbClr val="F8C024"/>
                </a:solidFill>
                <a:latin typeface="宋体" pitchFamily="2" charset="-122"/>
              </a:rPr>
              <a:t>用户希望如此</a:t>
            </a:r>
            <a:r>
              <a:rPr kumimoji="1" lang="zh-CN" altLang="en-US" sz="2400" dirty="0" smtClean="0">
                <a:latin typeface="宋体" pitchFamily="2" charset="-122"/>
              </a:rPr>
              <a:t>）。</a:t>
            </a:r>
          </a:p>
          <a:p>
            <a:pPr>
              <a:spcBef>
                <a:spcPct val="30000"/>
              </a:spcBef>
              <a:buClrTx/>
              <a:buSzPct val="50000"/>
              <a:buFont typeface="Wingdings" pitchFamily="2" charset="2"/>
              <a:buChar char="u"/>
              <a:defRPr/>
            </a:pPr>
            <a:r>
              <a:rPr kumimoji="1" lang="zh-CN" altLang="en-US" sz="2400" i="1" dirty="0" smtClean="0">
                <a:latin typeface="宋体" pitchFamily="2" charset="-122"/>
              </a:rPr>
              <a:t>有些</a:t>
            </a:r>
            <a:r>
              <a:rPr kumimoji="1" lang="zh-CN" altLang="en-US" sz="2400" dirty="0" smtClean="0">
                <a:latin typeface="宋体" pitchFamily="2" charset="-122"/>
              </a:rPr>
              <a:t>父进程</a:t>
            </a:r>
            <a:r>
              <a:rPr kumimoji="1" lang="zh-CN" altLang="en-US" sz="2400" b="1" dirty="0">
                <a:solidFill>
                  <a:srgbClr val="FF0000"/>
                </a:solidFill>
                <a:latin typeface="宋体" pitchFamily="2" charset="-122"/>
              </a:rPr>
              <a:t>勿需等</a:t>
            </a:r>
            <a:r>
              <a:rPr kumimoji="1" lang="zh-CN" altLang="en-US" sz="2400" u="sng" dirty="0">
                <a:solidFill>
                  <a:schemeClr val="tx2"/>
                </a:solidFill>
                <a:latin typeface="宋体" pitchFamily="2" charset="-122"/>
              </a:rPr>
              <a:t>当前子进程死亡</a:t>
            </a:r>
            <a:r>
              <a:rPr kumimoji="1" lang="zh-CN" altLang="en-US" sz="2400" dirty="0" smtClean="0">
                <a:latin typeface="宋体" pitchFamily="2" charset="-122"/>
              </a:rPr>
              <a:t>后，就可以创建下一个子进程。 （</a:t>
            </a:r>
            <a:r>
              <a:rPr kumimoji="1" lang="zh-CN" altLang="en-US" sz="2400" dirty="0" smtClean="0">
                <a:solidFill>
                  <a:srgbClr val="F8C024"/>
                </a:solidFill>
                <a:latin typeface="宋体" pitchFamily="2" charset="-122"/>
              </a:rPr>
              <a:t>提高系统效率</a:t>
            </a:r>
            <a:r>
              <a:rPr kumimoji="1" lang="zh-CN" altLang="en-US" sz="2400" dirty="0" smtClean="0">
                <a:latin typeface="宋体" pitchFamily="2" charset="-122"/>
              </a:rPr>
              <a:t>）</a:t>
            </a:r>
          </a:p>
          <a:p>
            <a:pPr>
              <a:spcBef>
                <a:spcPct val="30000"/>
              </a:spcBef>
              <a:buClrTx/>
              <a:buSzTx/>
              <a:buFont typeface="Wingdings" pitchFamily="2" charset="2"/>
              <a:buNone/>
              <a:defRPr/>
            </a:pPr>
            <a:r>
              <a:rPr kumimoji="1" lang="zh-CN" altLang="en-US" sz="2400" dirty="0" smtClean="0">
                <a:latin typeface="宋体" pitchFamily="2" charset="-122"/>
              </a:rPr>
              <a:t>    例</a:t>
            </a:r>
            <a:r>
              <a:rPr kumimoji="1" lang="en-US" altLang="zh-CN" sz="2400" dirty="0" smtClean="0">
                <a:latin typeface="宋体" pitchFamily="2" charset="-122"/>
              </a:rPr>
              <a:t>1</a:t>
            </a:r>
            <a:r>
              <a:rPr kumimoji="1" lang="zh-CN" altLang="en-US" sz="2400" dirty="0" smtClean="0">
                <a:latin typeface="宋体" pitchFamily="2" charset="-122"/>
              </a:rPr>
              <a:t>：</a:t>
            </a:r>
            <a:r>
              <a:rPr kumimoji="1" lang="en-US" altLang="zh-CN" sz="2400" dirty="0" smtClean="0">
                <a:latin typeface="宋体" pitchFamily="2" charset="-122"/>
              </a:rPr>
              <a:t>init</a:t>
            </a:r>
            <a:r>
              <a:rPr kumimoji="1" lang="zh-CN" altLang="en-US" sz="2400" dirty="0" smtClean="0">
                <a:latin typeface="宋体" pitchFamily="2" charset="-122"/>
              </a:rPr>
              <a:t>进程</a:t>
            </a:r>
            <a:r>
              <a:rPr kumimoji="1" lang="en-US" altLang="zh-CN" sz="2400" dirty="0" smtClean="0">
                <a:latin typeface="宋体" pitchFamily="2" charset="-122"/>
              </a:rPr>
              <a:t>,</a:t>
            </a:r>
            <a:r>
              <a:rPr kumimoji="1" lang="zh-CN" altLang="en-US" sz="2400" dirty="0" smtClean="0">
                <a:latin typeface="宋体" pitchFamily="2" charset="-122"/>
              </a:rPr>
              <a:t>它可创建多个子进程，不用等。</a:t>
            </a:r>
          </a:p>
          <a:p>
            <a:pPr>
              <a:spcBef>
                <a:spcPct val="30000"/>
              </a:spcBef>
              <a:buClrTx/>
              <a:buSzTx/>
              <a:buFont typeface="Wingdings" pitchFamily="2" charset="2"/>
              <a:buNone/>
              <a:defRPr/>
            </a:pPr>
            <a:r>
              <a:rPr kumimoji="1" lang="zh-CN" altLang="en-US" sz="2400" dirty="0" smtClean="0">
                <a:latin typeface="宋体" pitchFamily="2" charset="-122"/>
              </a:rPr>
              <a:t>    例</a:t>
            </a:r>
            <a:r>
              <a:rPr kumimoji="1" lang="en-US" altLang="zh-CN" sz="2400" dirty="0" smtClean="0">
                <a:latin typeface="宋体" pitchFamily="2" charset="-122"/>
              </a:rPr>
              <a:t>2</a:t>
            </a:r>
            <a:r>
              <a:rPr kumimoji="1" lang="zh-CN" altLang="en-US" sz="2400" dirty="0" smtClean="0">
                <a:latin typeface="宋体" pitchFamily="2" charset="-122"/>
              </a:rPr>
              <a:t>：</a:t>
            </a:r>
            <a:r>
              <a:rPr kumimoji="1" lang="en-US" altLang="zh-CN" sz="2400" dirty="0" err="1" smtClean="0">
                <a:latin typeface="宋体" pitchFamily="2" charset="-122"/>
              </a:rPr>
              <a:t>ps|sort|more</a:t>
            </a:r>
            <a:r>
              <a:rPr kumimoji="1" lang="zh-CN" altLang="en-US" sz="2400" dirty="0" smtClean="0">
                <a:latin typeface="宋体" pitchFamily="2" charset="-122"/>
              </a:rPr>
              <a:t>，</a:t>
            </a:r>
            <a:r>
              <a:rPr kumimoji="1" lang="en-US" altLang="zh-CN" sz="2400" dirty="0" smtClean="0">
                <a:latin typeface="宋体" pitchFamily="2" charset="-122"/>
              </a:rPr>
              <a:t>shell</a:t>
            </a:r>
            <a:r>
              <a:rPr kumimoji="1" lang="zh-CN" altLang="en-US" sz="2400" dirty="0" smtClean="0">
                <a:latin typeface="宋体" pitchFamily="2" charset="-122"/>
              </a:rPr>
              <a:t>创建的三个进程</a:t>
            </a:r>
            <a:r>
              <a:rPr kumimoji="1" lang="zh-CN" altLang="en-US" sz="2400" u="sng" dirty="0" smtClean="0">
                <a:latin typeface="宋体" pitchFamily="2" charset="-122"/>
              </a:rPr>
              <a:t>同时运行</a:t>
            </a:r>
            <a:r>
              <a:rPr kumimoji="1" lang="zh-CN" altLang="en-US" sz="2400" dirty="0" smtClean="0">
                <a:latin typeface="宋体" pitchFamily="2" charset="-122"/>
              </a:rPr>
              <a:t>。</a:t>
            </a:r>
            <a:endParaRPr kumimoji="1" lang="en-US" altLang="zh-CN" sz="2400" dirty="0" smtClean="0">
              <a:latin typeface="宋体" pitchFamily="2" charset="-122"/>
            </a:endParaRPr>
          </a:p>
          <a:p>
            <a:pPr>
              <a:spcBef>
                <a:spcPct val="30000"/>
              </a:spcBef>
              <a:buClrTx/>
              <a:buSzTx/>
              <a:buFont typeface="Wingdings" pitchFamily="2" charset="2"/>
              <a:buNone/>
              <a:defRPr/>
            </a:pPr>
            <a:r>
              <a:rPr kumimoji="1" lang="en-US" altLang="zh-CN" sz="2400" dirty="0" smtClean="0">
                <a:latin typeface="宋体" pitchFamily="2" charset="-122"/>
              </a:rPr>
              <a:t>   Windows</a:t>
            </a:r>
            <a:r>
              <a:rPr kumimoji="1" lang="zh-CN" altLang="en-US" sz="2400" dirty="0" smtClean="0">
                <a:latin typeface="宋体" pitchFamily="2" charset="-122"/>
              </a:rPr>
              <a:t>中没有进程层次的概念。</a:t>
            </a:r>
          </a:p>
        </p:txBody>
      </p:sp>
      <p:cxnSp>
        <p:nvCxnSpPr>
          <p:cNvPr id="3" name="直接箭头连接符 2"/>
          <p:cNvCxnSpPr/>
          <p:nvPr/>
        </p:nvCxnSpPr>
        <p:spPr bwMode="auto">
          <a:xfrm flipH="1">
            <a:off x="3995936" y="764704"/>
            <a:ext cx="1512168" cy="144016"/>
          </a:xfrm>
          <a:prstGeom prst="straightConnector1">
            <a:avLst/>
          </a:prstGeom>
          <a:noFill/>
          <a:ln w="19050" cap="flat" cmpd="sng" algn="ctr">
            <a:solidFill>
              <a:schemeClr val="tx2">
                <a:lumMod val="60000"/>
                <a:lumOff val="40000"/>
              </a:schemeClr>
            </a:solidFill>
            <a:prstDash val="sysDot"/>
            <a:round/>
            <a:headEnd type="none" w="med" len="med"/>
            <a:tailEnd type="arrow"/>
          </a:ln>
          <a:effectLst/>
        </p:spPr>
      </p:cxnSp>
      <p:cxnSp>
        <p:nvCxnSpPr>
          <p:cNvPr id="6" name="直接箭头连接符 5"/>
          <p:cNvCxnSpPr/>
          <p:nvPr/>
        </p:nvCxnSpPr>
        <p:spPr bwMode="auto">
          <a:xfrm>
            <a:off x="2699792" y="2204864"/>
            <a:ext cx="0" cy="1584176"/>
          </a:xfrm>
          <a:prstGeom prst="straightConnector1">
            <a:avLst/>
          </a:prstGeom>
          <a:noFill/>
          <a:ln w="19050" cap="flat" cmpd="sng" algn="ctr">
            <a:solidFill>
              <a:schemeClr val="tx2">
                <a:lumMod val="60000"/>
                <a:lumOff val="40000"/>
              </a:schemeClr>
            </a:solidFill>
            <a:prstDash val="sysDot"/>
            <a:round/>
            <a:headEnd type="none" w="med" len="med"/>
            <a:tailEnd type="arrow"/>
          </a:ln>
          <a:effectLst/>
        </p:spPr>
      </p:cxnSp>
      <p:sp>
        <p:nvSpPr>
          <p:cNvPr id="7" name="圆角矩形 6"/>
          <p:cNvSpPr/>
          <p:nvPr/>
        </p:nvSpPr>
        <p:spPr bwMode="auto">
          <a:xfrm>
            <a:off x="2555776" y="1772816"/>
            <a:ext cx="5616624" cy="432048"/>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圆角矩形 7"/>
          <p:cNvSpPr/>
          <p:nvPr/>
        </p:nvSpPr>
        <p:spPr bwMode="auto">
          <a:xfrm>
            <a:off x="2339752" y="3789040"/>
            <a:ext cx="6048672" cy="432048"/>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8D47886-2A43-4221-994C-A36E4E6CB3A9}" type="datetime8">
              <a:rPr kumimoji="0" lang="zh-CN" altLang="en-US" sz="1400" smtClean="0"/>
              <a:t>2022年3月16日12时44分</a:t>
            </a:fld>
            <a:endParaRPr kumimoji="0" lang="en-US" altLang="zh-CN" sz="1400" smtClean="0"/>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53252" name="Rectangle 3"/>
          <p:cNvSpPr>
            <a:spLocks noGrp="1" noRot="1" noChangeArrowheads="1"/>
          </p:cNvSpPr>
          <p:nvPr>
            <p:ph type="body" idx="1"/>
          </p:nvPr>
        </p:nvSpPr>
        <p:spPr>
          <a:xfrm>
            <a:off x="337629" y="116632"/>
            <a:ext cx="8540750" cy="5478462"/>
          </a:xfrm>
        </p:spPr>
        <p:txBody>
          <a:bodyPr/>
          <a:lstStyle/>
          <a:p>
            <a:pPr eaLnBrk="1" hangingPunct="1">
              <a:lnSpc>
                <a:spcPct val="120000"/>
              </a:lnSpc>
              <a:spcBef>
                <a:spcPts val="300"/>
              </a:spcBef>
              <a:buFont typeface="Wingdings" pitchFamily="2" charset="2"/>
              <a:buNone/>
            </a:pPr>
            <a:r>
              <a:rPr kumimoji="1" lang="en-US" altLang="zh-CN" sz="2200" b="1" dirty="0" smtClean="0">
                <a:latin typeface="宋体" pitchFamily="2" charset="-122"/>
              </a:rPr>
              <a:t>8. </a:t>
            </a:r>
            <a:r>
              <a:rPr kumimoji="1" lang="zh-CN" altLang="en-US" sz="2200" b="1" dirty="0" smtClean="0">
                <a:latin typeface="宋体" pitchFamily="2" charset="-122"/>
              </a:rPr>
              <a:t>显示进程命令</a:t>
            </a:r>
            <a:r>
              <a:rPr kumimoji="1" lang="en-US" altLang="zh-CN" sz="2200" b="1" dirty="0" err="1" smtClean="0">
                <a:latin typeface="宋体" pitchFamily="2" charset="-122"/>
              </a:rPr>
              <a:t>ps</a:t>
            </a:r>
            <a:r>
              <a:rPr kumimoji="1" lang="en-US" altLang="zh-CN" sz="2200" b="1" dirty="0" smtClean="0">
                <a:latin typeface="宋体" pitchFamily="2" charset="-122"/>
              </a:rPr>
              <a:t>(UNIX)</a:t>
            </a:r>
          </a:p>
          <a:p>
            <a:pPr>
              <a:lnSpc>
                <a:spcPct val="114000"/>
              </a:lnSpc>
              <a:spcBef>
                <a:spcPts val="300"/>
              </a:spcBef>
              <a:buClrTx/>
              <a:buSzTx/>
              <a:buFont typeface="Wingdings" pitchFamily="2" charset="2"/>
              <a:buChar char="Ø"/>
            </a:pPr>
            <a:r>
              <a:rPr kumimoji="1" lang="en-US" altLang="zh-CN" sz="2200" b="1" dirty="0" err="1" smtClean="0">
                <a:latin typeface="宋体" pitchFamily="2" charset="-122"/>
              </a:rPr>
              <a:t>ps</a:t>
            </a:r>
            <a:r>
              <a:rPr kumimoji="1" lang="en-US" altLang="zh-CN" sz="2200" dirty="0" smtClean="0">
                <a:latin typeface="宋体" pitchFamily="2" charset="-122"/>
              </a:rPr>
              <a:t>: </a:t>
            </a:r>
            <a:r>
              <a:rPr kumimoji="1" lang="zh-CN" altLang="en-US" sz="2200" dirty="0" smtClean="0">
                <a:latin typeface="宋体" pitchFamily="2" charset="-122"/>
              </a:rPr>
              <a:t>显示当前用户进程情况（</a:t>
            </a:r>
            <a:r>
              <a:rPr kumimoji="1" lang="en-US" altLang="zh-CN" sz="2200" dirty="0" smtClean="0">
                <a:latin typeface="宋体" pitchFamily="2" charset="-122"/>
              </a:rPr>
              <a:t>PID</a:t>
            </a:r>
            <a:r>
              <a:rPr kumimoji="1" lang="zh-CN" altLang="en-US" sz="2200" dirty="0" smtClean="0">
                <a:latin typeface="宋体" pitchFamily="2" charset="-122"/>
              </a:rPr>
              <a:t>、</a:t>
            </a:r>
            <a:r>
              <a:rPr kumimoji="1" lang="en-US" altLang="zh-CN" sz="2200" b="1" dirty="0" smtClean="0">
                <a:latin typeface="宋体" pitchFamily="2" charset="-122"/>
              </a:rPr>
              <a:t>TTY</a:t>
            </a:r>
            <a:r>
              <a:rPr kumimoji="1" lang="zh-CN" altLang="en-US" sz="2200" dirty="0" smtClean="0">
                <a:latin typeface="宋体" pitchFamily="2" charset="-122"/>
              </a:rPr>
              <a:t>、</a:t>
            </a:r>
            <a:r>
              <a:rPr kumimoji="1" lang="en-US" altLang="zh-CN" sz="2200" dirty="0" smtClean="0">
                <a:latin typeface="宋体" pitchFamily="2" charset="-122"/>
              </a:rPr>
              <a:t>TIME</a:t>
            </a:r>
            <a:r>
              <a:rPr kumimoji="1" lang="zh-CN" altLang="en-US" sz="2200" dirty="0" smtClean="0">
                <a:latin typeface="宋体" pitchFamily="2" charset="-122"/>
              </a:rPr>
              <a:t>、</a:t>
            </a:r>
            <a:r>
              <a:rPr kumimoji="1" lang="en-US" altLang="zh-CN" sz="2200" dirty="0" smtClean="0">
                <a:latin typeface="宋体" pitchFamily="2" charset="-122"/>
              </a:rPr>
              <a:t>CMD</a:t>
            </a:r>
            <a:r>
              <a:rPr kumimoji="1" lang="zh-CN" altLang="en-US" sz="2200" dirty="0" smtClean="0">
                <a:latin typeface="宋体" pitchFamily="2" charset="-122"/>
              </a:rPr>
              <a:t>）。</a:t>
            </a:r>
          </a:p>
          <a:p>
            <a:pPr>
              <a:lnSpc>
                <a:spcPct val="114000"/>
              </a:lnSpc>
              <a:spcBef>
                <a:spcPts val="300"/>
              </a:spcBef>
              <a:buClrTx/>
              <a:buSzTx/>
              <a:buFont typeface="Wingdings" pitchFamily="2" charset="2"/>
              <a:buChar char="Ø"/>
            </a:pPr>
            <a:r>
              <a:rPr kumimoji="1" lang="en-US" altLang="zh-CN" sz="2200" b="1" dirty="0" err="1">
                <a:latin typeface="宋体" pitchFamily="2" charset="-122"/>
              </a:rPr>
              <a:t>ps</a:t>
            </a:r>
            <a:r>
              <a:rPr kumimoji="1" lang="en-US" altLang="zh-CN" sz="2200" b="1" dirty="0">
                <a:latin typeface="宋体" pitchFamily="2" charset="-122"/>
              </a:rPr>
              <a:t> -f</a:t>
            </a:r>
            <a:r>
              <a:rPr kumimoji="1" lang="en-US" altLang="zh-CN" sz="2200" dirty="0" smtClean="0">
                <a:latin typeface="宋体" pitchFamily="2" charset="-122"/>
              </a:rPr>
              <a:t> :</a:t>
            </a:r>
            <a:r>
              <a:rPr kumimoji="1" lang="zh-CN" altLang="en-US" sz="2200" dirty="0" smtClean="0">
                <a:latin typeface="宋体" pitchFamily="2" charset="-122"/>
              </a:rPr>
              <a:t>显示</a:t>
            </a:r>
            <a:r>
              <a:rPr kumimoji="1" lang="zh-CN" altLang="en-US" sz="2200" dirty="0" smtClean="0">
                <a:solidFill>
                  <a:srgbClr val="FF6600"/>
                </a:solidFill>
                <a:latin typeface="宋体" pitchFamily="2" charset="-122"/>
              </a:rPr>
              <a:t>所有</a:t>
            </a:r>
            <a:r>
              <a:rPr kumimoji="1" lang="zh-CN" altLang="en-US" sz="2200" dirty="0">
                <a:solidFill>
                  <a:srgbClr val="FF6600"/>
                </a:solidFill>
                <a:latin typeface="宋体" pitchFamily="2" charset="-122"/>
              </a:rPr>
              <a:t>进程</a:t>
            </a:r>
            <a:r>
              <a:rPr kumimoji="1" lang="zh-CN" altLang="en-US" sz="2200" dirty="0" smtClean="0">
                <a:latin typeface="宋体" pitchFamily="2" charset="-122"/>
              </a:rPr>
              <a:t>的</a:t>
            </a:r>
            <a:r>
              <a:rPr kumimoji="1" lang="zh-CN" altLang="en-US" sz="2200" dirty="0">
                <a:solidFill>
                  <a:srgbClr val="FF6600"/>
                </a:solidFill>
                <a:latin typeface="宋体" pitchFamily="2" charset="-122"/>
              </a:rPr>
              <a:t>所有属性</a:t>
            </a:r>
            <a:r>
              <a:rPr kumimoji="1" lang="zh-CN" altLang="en-US" sz="2200" dirty="0" smtClean="0">
                <a:latin typeface="宋体" pitchFamily="2" charset="-122"/>
              </a:rPr>
              <a:t>（</a:t>
            </a:r>
            <a:r>
              <a:rPr kumimoji="1" lang="en-US" altLang="zh-CN" sz="2200" dirty="0" smtClean="0">
                <a:latin typeface="宋体" pitchFamily="2" charset="-122"/>
              </a:rPr>
              <a:t>PID</a:t>
            </a:r>
            <a:r>
              <a:rPr kumimoji="1" lang="zh-CN" altLang="en-US" sz="2200" dirty="0" smtClean="0">
                <a:latin typeface="宋体" pitchFamily="2" charset="-122"/>
              </a:rPr>
              <a:t>、</a:t>
            </a:r>
            <a:r>
              <a:rPr kumimoji="1" lang="en-US" altLang="zh-CN" sz="2200" dirty="0" smtClean="0">
                <a:latin typeface="宋体" pitchFamily="2" charset="-122"/>
              </a:rPr>
              <a:t>TTY</a:t>
            </a:r>
            <a:r>
              <a:rPr kumimoji="1" lang="zh-CN" altLang="en-US" sz="2200" dirty="0" smtClean="0">
                <a:latin typeface="宋体" pitchFamily="2" charset="-122"/>
              </a:rPr>
              <a:t>、</a:t>
            </a:r>
            <a:r>
              <a:rPr kumimoji="1" lang="en-US" altLang="zh-CN" sz="2200" dirty="0">
                <a:latin typeface="宋体" pitchFamily="2" charset="-122"/>
              </a:rPr>
              <a:t>TIME</a:t>
            </a:r>
            <a:r>
              <a:rPr kumimoji="1" lang="zh-CN" altLang="en-US" sz="2200" dirty="0">
                <a:latin typeface="宋体" pitchFamily="2" charset="-122"/>
              </a:rPr>
              <a:t>、</a:t>
            </a:r>
            <a:r>
              <a:rPr kumimoji="1" lang="en-US" altLang="zh-CN" sz="2200" dirty="0" smtClean="0">
                <a:latin typeface="宋体" pitchFamily="2" charset="-122"/>
              </a:rPr>
              <a:t>CMD</a:t>
            </a:r>
            <a:r>
              <a:rPr kumimoji="1" lang="zh-CN" altLang="en-US" sz="2200" dirty="0" smtClean="0">
                <a:latin typeface="宋体" pitchFamily="2" charset="-122"/>
              </a:rPr>
              <a:t>、</a:t>
            </a:r>
            <a:r>
              <a:rPr kumimoji="1" lang="en-US" altLang="zh-CN" sz="2200" u="sng" dirty="0" smtClean="0">
                <a:solidFill>
                  <a:schemeClr val="tx2">
                    <a:lumMod val="60000"/>
                    <a:lumOff val="40000"/>
                  </a:schemeClr>
                </a:solidFill>
                <a:latin typeface="宋体" pitchFamily="2" charset="-122"/>
              </a:rPr>
              <a:t>UID</a:t>
            </a:r>
            <a:r>
              <a:rPr kumimoji="1" lang="zh-CN" altLang="en-US" sz="2200" u="sng" dirty="0">
                <a:latin typeface="宋体" pitchFamily="2" charset="-122"/>
              </a:rPr>
              <a:t>、</a:t>
            </a:r>
            <a:r>
              <a:rPr kumimoji="1" lang="en-US" altLang="zh-CN" sz="2200" u="sng" dirty="0" smtClean="0">
                <a:solidFill>
                  <a:schemeClr val="tx2">
                    <a:lumMod val="60000"/>
                    <a:lumOff val="40000"/>
                  </a:schemeClr>
                </a:solidFill>
                <a:latin typeface="宋体" pitchFamily="2" charset="-122"/>
              </a:rPr>
              <a:t>PPID</a:t>
            </a:r>
            <a:r>
              <a:rPr kumimoji="1" lang="zh-CN" altLang="en-US" sz="2200" u="sng" dirty="0">
                <a:latin typeface="宋体" pitchFamily="2" charset="-122"/>
              </a:rPr>
              <a:t>、</a:t>
            </a:r>
            <a:r>
              <a:rPr kumimoji="1" lang="en-US" altLang="zh-CN" sz="2200" u="sng" dirty="0" smtClean="0">
                <a:solidFill>
                  <a:schemeClr val="tx2">
                    <a:lumMod val="60000"/>
                    <a:lumOff val="40000"/>
                  </a:schemeClr>
                </a:solidFill>
                <a:latin typeface="宋体" pitchFamily="2" charset="-122"/>
              </a:rPr>
              <a:t>STIME</a:t>
            </a:r>
            <a:r>
              <a:rPr kumimoji="1" lang="zh-CN" altLang="en-US" sz="2200" u="sng" dirty="0" smtClean="0">
                <a:latin typeface="宋体" pitchFamily="2" charset="-122"/>
              </a:rPr>
              <a:t>等</a:t>
            </a:r>
            <a:r>
              <a:rPr kumimoji="1" lang="zh-CN" altLang="en-US" sz="2200" dirty="0" smtClean="0">
                <a:latin typeface="宋体" pitchFamily="2" charset="-122"/>
              </a:rPr>
              <a:t>，后例）</a:t>
            </a:r>
          </a:p>
          <a:p>
            <a:pPr>
              <a:lnSpc>
                <a:spcPct val="114000"/>
              </a:lnSpc>
              <a:spcBef>
                <a:spcPts val="300"/>
              </a:spcBef>
              <a:buClrTx/>
              <a:buSzTx/>
              <a:buFont typeface="Wingdings" pitchFamily="2" charset="2"/>
              <a:buChar char="Ø"/>
            </a:pPr>
            <a:r>
              <a:rPr kumimoji="1" lang="en-US" altLang="zh-CN" sz="2200" b="1" dirty="0" err="1">
                <a:latin typeface="宋体" pitchFamily="2" charset="-122"/>
              </a:rPr>
              <a:t>ps</a:t>
            </a:r>
            <a:r>
              <a:rPr kumimoji="1" lang="en-US" altLang="zh-CN" sz="2200" b="1" dirty="0">
                <a:latin typeface="宋体" pitchFamily="2" charset="-122"/>
              </a:rPr>
              <a:t> -a</a:t>
            </a:r>
            <a:r>
              <a:rPr kumimoji="1" lang="en-US" altLang="zh-CN" sz="2200" dirty="0" smtClean="0">
                <a:latin typeface="宋体" pitchFamily="2" charset="-122"/>
              </a:rPr>
              <a:t> :</a:t>
            </a:r>
            <a:r>
              <a:rPr kumimoji="1" lang="zh-CN" altLang="en-US" sz="2200" dirty="0" smtClean="0">
                <a:latin typeface="宋体" pitchFamily="2" charset="-122"/>
              </a:rPr>
              <a:t>显示</a:t>
            </a:r>
            <a:r>
              <a:rPr kumimoji="1" lang="zh-CN" altLang="en-US" sz="2200" dirty="0" smtClean="0">
                <a:solidFill>
                  <a:srgbClr val="FF6600"/>
                </a:solidFill>
                <a:latin typeface="宋体" pitchFamily="2" charset="-122"/>
              </a:rPr>
              <a:t>除本终端</a:t>
            </a:r>
            <a:r>
              <a:rPr kumimoji="1" lang="zh-CN" altLang="en-US" sz="2200" dirty="0">
                <a:solidFill>
                  <a:srgbClr val="FF6600"/>
                </a:solidFill>
                <a:latin typeface="宋体" pitchFamily="2" charset="-122"/>
              </a:rPr>
              <a:t>外</a:t>
            </a:r>
            <a:r>
              <a:rPr kumimoji="1" lang="zh-CN" altLang="en-US" sz="2200" dirty="0" smtClean="0">
                <a:latin typeface="宋体" pitchFamily="2" charset="-122"/>
              </a:rPr>
              <a:t>的</a:t>
            </a:r>
            <a:r>
              <a:rPr kumimoji="1" lang="zh-CN" altLang="en-US" sz="2200" dirty="0">
                <a:latin typeface="宋体" pitchFamily="2" charset="-122"/>
              </a:rPr>
              <a:t>所有用户</a:t>
            </a:r>
            <a:r>
              <a:rPr kumimoji="1" lang="zh-CN" altLang="en-US" sz="2200" dirty="0" smtClean="0">
                <a:latin typeface="宋体" pitchFamily="2" charset="-122"/>
              </a:rPr>
              <a:t>进程（</a:t>
            </a:r>
            <a:r>
              <a:rPr kumimoji="1" lang="en-US" altLang="zh-CN" sz="2200" dirty="0" smtClean="0">
                <a:latin typeface="宋体" pitchFamily="2" charset="-122"/>
              </a:rPr>
              <a:t>PID</a:t>
            </a:r>
            <a:r>
              <a:rPr kumimoji="1" lang="zh-CN" altLang="en-US" sz="2200" dirty="0" smtClean="0">
                <a:latin typeface="宋体" pitchFamily="2" charset="-122"/>
              </a:rPr>
              <a:t>、</a:t>
            </a:r>
            <a:r>
              <a:rPr kumimoji="1" lang="en-US" altLang="zh-CN" sz="2200" dirty="0" smtClean="0">
                <a:latin typeface="宋体" pitchFamily="2" charset="-122"/>
              </a:rPr>
              <a:t>TTY </a:t>
            </a:r>
            <a:r>
              <a:rPr kumimoji="1" lang="zh-CN" altLang="en-US" sz="2200" dirty="0" smtClean="0">
                <a:latin typeface="宋体" pitchFamily="2" charset="-122"/>
              </a:rPr>
              <a:t>、</a:t>
            </a:r>
            <a:r>
              <a:rPr kumimoji="1" lang="en-US" altLang="zh-CN" sz="2200" dirty="0" smtClean="0">
                <a:latin typeface="宋体" pitchFamily="2" charset="-122"/>
              </a:rPr>
              <a:t>TIME</a:t>
            </a:r>
            <a:r>
              <a:rPr kumimoji="1" lang="zh-CN" altLang="en-US" sz="2200" dirty="0" smtClean="0">
                <a:latin typeface="宋体" pitchFamily="2" charset="-122"/>
              </a:rPr>
              <a:t>、</a:t>
            </a:r>
            <a:r>
              <a:rPr kumimoji="1" lang="en-US" altLang="zh-CN" sz="2200" dirty="0" smtClean="0">
                <a:latin typeface="宋体" pitchFamily="2" charset="-122"/>
              </a:rPr>
              <a:t>CMD</a:t>
            </a:r>
            <a:r>
              <a:rPr kumimoji="1" lang="zh-CN" altLang="en-US" sz="2200" dirty="0" smtClean="0">
                <a:latin typeface="宋体" pitchFamily="2" charset="-122"/>
              </a:rPr>
              <a:t>等）</a:t>
            </a:r>
          </a:p>
          <a:p>
            <a:pPr>
              <a:lnSpc>
                <a:spcPct val="114000"/>
              </a:lnSpc>
              <a:spcBef>
                <a:spcPts val="300"/>
              </a:spcBef>
              <a:buClrTx/>
              <a:buSzTx/>
              <a:buFont typeface="Wingdings" pitchFamily="2" charset="2"/>
              <a:buChar char="Ø"/>
            </a:pPr>
            <a:r>
              <a:rPr kumimoji="1" lang="en-US" altLang="zh-CN" sz="2200" b="1" dirty="0" err="1">
                <a:latin typeface="宋体" pitchFamily="2" charset="-122"/>
              </a:rPr>
              <a:t>ps</a:t>
            </a:r>
            <a:r>
              <a:rPr kumimoji="1" lang="en-US" altLang="zh-CN" sz="2200" b="1" dirty="0">
                <a:latin typeface="宋体" pitchFamily="2" charset="-122"/>
              </a:rPr>
              <a:t> –</a:t>
            </a:r>
            <a:r>
              <a:rPr kumimoji="1" lang="en-US" altLang="zh-CN" sz="2200" b="1" dirty="0" err="1">
                <a:latin typeface="宋体" pitchFamily="2" charset="-122"/>
              </a:rPr>
              <a:t>af</a:t>
            </a:r>
            <a:r>
              <a:rPr kumimoji="1" lang="en-US" altLang="zh-CN" sz="2200" dirty="0" smtClean="0">
                <a:latin typeface="宋体" pitchFamily="2" charset="-122"/>
              </a:rPr>
              <a:t>: …</a:t>
            </a:r>
            <a:r>
              <a:rPr kumimoji="1" lang="zh-CN" altLang="en-US" sz="2200" dirty="0" smtClean="0">
                <a:latin typeface="宋体" pitchFamily="2" charset="-122"/>
              </a:rPr>
              <a:t>。</a:t>
            </a:r>
          </a:p>
          <a:p>
            <a:pPr>
              <a:lnSpc>
                <a:spcPct val="114000"/>
              </a:lnSpc>
              <a:spcBef>
                <a:spcPts val="300"/>
              </a:spcBef>
              <a:buClrTx/>
              <a:buSzTx/>
              <a:buFont typeface="Wingdings" pitchFamily="2" charset="2"/>
              <a:buChar char="Ø"/>
            </a:pPr>
            <a:r>
              <a:rPr kumimoji="1" lang="en-US" altLang="zh-CN" sz="2200" b="1" dirty="0" err="1">
                <a:latin typeface="宋体" pitchFamily="2" charset="-122"/>
              </a:rPr>
              <a:t>ps</a:t>
            </a:r>
            <a:r>
              <a:rPr kumimoji="1" lang="en-US" altLang="zh-CN" sz="2200" b="1" dirty="0">
                <a:latin typeface="宋体" pitchFamily="2" charset="-122"/>
              </a:rPr>
              <a:t> – </a:t>
            </a:r>
            <a:r>
              <a:rPr kumimoji="1" lang="zh-CN" altLang="en-US" sz="2200" b="1" dirty="0">
                <a:latin typeface="宋体" pitchFamily="2" charset="-122"/>
              </a:rPr>
              <a:t>用户</a:t>
            </a:r>
            <a:r>
              <a:rPr kumimoji="1" lang="zh-CN" altLang="en-US" sz="2200" dirty="0" smtClean="0">
                <a:latin typeface="宋体" pitchFamily="2" charset="-122"/>
              </a:rPr>
              <a:t>：显示</a:t>
            </a:r>
            <a:r>
              <a:rPr kumimoji="1" lang="zh-CN" altLang="en-US" sz="2200" u="sng" dirty="0">
                <a:solidFill>
                  <a:schemeClr val="tx2">
                    <a:lumMod val="60000"/>
                    <a:lumOff val="40000"/>
                  </a:schemeClr>
                </a:solidFill>
                <a:latin typeface="宋体" pitchFamily="2" charset="-122"/>
              </a:rPr>
              <a:t>该用户</a:t>
            </a:r>
            <a:r>
              <a:rPr kumimoji="1" lang="zh-CN" altLang="en-US" sz="2200" dirty="0" smtClean="0">
                <a:latin typeface="宋体" pitchFamily="2" charset="-122"/>
              </a:rPr>
              <a:t>的全部进程。</a:t>
            </a:r>
          </a:p>
          <a:p>
            <a:pPr>
              <a:lnSpc>
                <a:spcPct val="114000"/>
              </a:lnSpc>
              <a:spcBef>
                <a:spcPts val="300"/>
              </a:spcBef>
              <a:buClrTx/>
              <a:buSzTx/>
              <a:buFont typeface="Wingdings" pitchFamily="2" charset="2"/>
              <a:buChar char="Ø"/>
            </a:pPr>
            <a:r>
              <a:rPr kumimoji="1" lang="en-US" altLang="zh-CN" sz="2200" b="1" dirty="0" err="1">
                <a:latin typeface="宋体" pitchFamily="2" charset="-122"/>
              </a:rPr>
              <a:t>ps</a:t>
            </a:r>
            <a:r>
              <a:rPr kumimoji="1" lang="en-US" altLang="zh-CN" sz="2200" b="1" dirty="0">
                <a:latin typeface="宋体" pitchFamily="2" charset="-122"/>
              </a:rPr>
              <a:t> –e</a:t>
            </a:r>
            <a:r>
              <a:rPr kumimoji="1" lang="en-US" altLang="zh-CN" sz="2200" dirty="0" smtClean="0">
                <a:latin typeface="宋体" pitchFamily="2" charset="-122"/>
              </a:rPr>
              <a:t> :</a:t>
            </a:r>
            <a:r>
              <a:rPr kumimoji="1" lang="zh-CN" altLang="en-US" sz="2200" dirty="0" smtClean="0">
                <a:latin typeface="宋体" pitchFamily="2" charset="-122"/>
              </a:rPr>
              <a:t>包括</a:t>
            </a:r>
            <a:r>
              <a:rPr kumimoji="1" lang="zh-CN" altLang="en-US" sz="2200" u="sng" dirty="0">
                <a:solidFill>
                  <a:schemeClr val="tx2">
                    <a:lumMod val="60000"/>
                    <a:lumOff val="40000"/>
                  </a:schemeClr>
                </a:solidFill>
                <a:latin typeface="宋体" pitchFamily="2" charset="-122"/>
              </a:rPr>
              <a:t>用户与系统</a:t>
            </a:r>
            <a:r>
              <a:rPr kumimoji="1" lang="zh-CN" altLang="en-US" sz="2200" dirty="0" smtClean="0">
                <a:latin typeface="宋体" pitchFamily="2" charset="-122"/>
              </a:rPr>
              <a:t>的全部进程。</a:t>
            </a:r>
          </a:p>
          <a:p>
            <a:pPr eaLnBrk="1" hangingPunct="1">
              <a:buFont typeface="Wingdings" pitchFamily="2" charset="2"/>
              <a:buNone/>
            </a:pPr>
            <a:endParaRPr kumimoji="1" lang="en-US" altLang="zh-CN" sz="3600" b="1" dirty="0" smtClean="0">
              <a:latin typeface="宋体" pitchFamily="2" charset="-122"/>
            </a:endParaRPr>
          </a:p>
        </p:txBody>
      </p:sp>
      <p:sp>
        <p:nvSpPr>
          <p:cNvPr id="2" name="TextBox 1"/>
          <p:cNvSpPr txBox="1"/>
          <p:nvPr/>
        </p:nvSpPr>
        <p:spPr>
          <a:xfrm>
            <a:off x="251520" y="3861048"/>
            <a:ext cx="8712968" cy="2696123"/>
          </a:xfrm>
          <a:prstGeom prst="rect">
            <a:avLst/>
          </a:prstGeom>
          <a:noFill/>
        </p:spPr>
        <p:txBody>
          <a:bodyPr wrap="square" rtlCol="0">
            <a:spAutoFit/>
          </a:bodyPr>
          <a:lstStyle/>
          <a:p>
            <a:r>
              <a:rPr lang="zh-CN" altLang="en-US" sz="1800" b="1" dirty="0" smtClean="0"/>
              <a:t>    </a:t>
            </a:r>
            <a:r>
              <a:rPr lang="zh-CN" altLang="en-US" sz="1800" b="1" dirty="0">
                <a:solidFill>
                  <a:srgbClr val="FFFF00"/>
                </a:solidFill>
              </a:rPr>
              <a:t>终端</a:t>
            </a:r>
            <a:r>
              <a:rPr lang="zh-CN" altLang="en-US" sz="1800" dirty="0"/>
              <a:t>是一种</a:t>
            </a:r>
            <a:r>
              <a:rPr lang="zh-CN" altLang="en-US" sz="1800" b="1" u="sng" dirty="0"/>
              <a:t>字符型设备</a:t>
            </a:r>
            <a:r>
              <a:rPr lang="zh-CN" altLang="en-US" sz="1800" dirty="0"/>
              <a:t>，通常使用</a:t>
            </a:r>
            <a:r>
              <a:rPr lang="en-US" altLang="zh-CN" sz="1800" b="1" dirty="0" err="1" smtClean="0">
                <a:solidFill>
                  <a:schemeClr val="tx2"/>
                </a:solidFill>
              </a:rPr>
              <a:t>tty</a:t>
            </a:r>
            <a:r>
              <a:rPr lang="en-US" altLang="zh-CN" sz="1800" dirty="0" smtClean="0"/>
              <a:t>(</a:t>
            </a:r>
            <a:r>
              <a:rPr lang="zh-CN" altLang="en-US" sz="1800" dirty="0" smtClean="0"/>
              <a:t>是</a:t>
            </a:r>
            <a:r>
              <a:rPr lang="en-US" altLang="zh-CN" sz="1800" dirty="0" smtClean="0"/>
              <a:t>Teletype</a:t>
            </a:r>
            <a:r>
              <a:rPr lang="zh-CN" altLang="en-US" sz="1800" dirty="0"/>
              <a:t>的缩</a:t>
            </a:r>
            <a:r>
              <a:rPr lang="zh-CN" altLang="en-US" sz="1800" dirty="0" smtClean="0"/>
              <a:t>写</a:t>
            </a:r>
            <a:r>
              <a:rPr lang="en-US" altLang="zh-CN" sz="1800" dirty="0" smtClean="0"/>
              <a:t>,</a:t>
            </a:r>
            <a:r>
              <a:rPr lang="zh-CN" altLang="en-US" sz="1800" dirty="0" smtClean="0"/>
              <a:t>最早的终</a:t>
            </a:r>
            <a:r>
              <a:rPr lang="zh-CN" altLang="en-US" sz="1800" dirty="0"/>
              <a:t>端设备</a:t>
            </a:r>
            <a:r>
              <a:rPr lang="en-US" altLang="zh-CN" sz="1800" dirty="0" smtClean="0"/>
              <a:t>)</a:t>
            </a:r>
            <a:r>
              <a:rPr lang="zh-CN" altLang="en-US" sz="1800" dirty="0" smtClean="0"/>
              <a:t>来表示</a:t>
            </a:r>
            <a:r>
              <a:rPr lang="zh-CN" altLang="en-US" sz="1800" b="1" u="sng" dirty="0"/>
              <a:t>各种类型的终端设备</a:t>
            </a:r>
            <a:r>
              <a:rPr lang="zh-CN" altLang="en-US" sz="1800" dirty="0" smtClean="0"/>
              <a:t>。</a:t>
            </a:r>
            <a:r>
              <a:rPr lang="zh-CN" altLang="en-US" sz="1800" b="1" dirty="0" smtClean="0"/>
              <a:t>终端设</a:t>
            </a:r>
            <a:r>
              <a:rPr lang="zh-CN" altLang="en-US" sz="1800" b="1" dirty="0"/>
              <a:t>备名</a:t>
            </a:r>
            <a:r>
              <a:rPr lang="zh-CN" altLang="en-US" sz="1800" dirty="0"/>
              <a:t>放在特殊文件目录</a:t>
            </a:r>
            <a:r>
              <a:rPr lang="en-US" altLang="zh-CN" sz="1800" dirty="0"/>
              <a:t>/dev/</a:t>
            </a:r>
            <a:r>
              <a:rPr lang="zh-CN" altLang="en-US" sz="1800" dirty="0"/>
              <a:t>下</a:t>
            </a:r>
            <a:r>
              <a:rPr lang="zh-CN" altLang="en-US" sz="1800" dirty="0" smtClean="0"/>
              <a:t>，</a:t>
            </a:r>
            <a:r>
              <a:rPr lang="zh-CN" altLang="en-US" sz="1800" dirty="0"/>
              <a:t>终端设备</a:t>
            </a:r>
            <a:r>
              <a:rPr lang="zh-CN" altLang="en-US" sz="1800" dirty="0" smtClean="0"/>
              <a:t>一</a:t>
            </a:r>
            <a:r>
              <a:rPr lang="zh-CN" altLang="en-US" sz="1800" dirty="0"/>
              <a:t>般有以下几种</a:t>
            </a:r>
            <a:r>
              <a:rPr lang="zh-CN" altLang="en-US" sz="1800" dirty="0" smtClean="0"/>
              <a:t>：</a:t>
            </a:r>
            <a:endParaRPr lang="en-US" altLang="zh-CN" sz="1800" dirty="0" smtClean="0"/>
          </a:p>
          <a:p>
            <a:r>
              <a:rPr lang="en-US" altLang="zh-CN" sz="1800" dirty="0"/>
              <a:t>1</a:t>
            </a:r>
            <a:r>
              <a:rPr lang="en-US" altLang="zh-CN" sz="1800" b="1" dirty="0"/>
              <a:t>.</a:t>
            </a:r>
            <a:r>
              <a:rPr lang="zh-CN" altLang="en-US" sz="1800" b="1" dirty="0">
                <a:solidFill>
                  <a:srgbClr val="FFFF00"/>
                </a:solidFill>
              </a:rPr>
              <a:t>串行端口终端（</a:t>
            </a:r>
            <a:r>
              <a:rPr lang="en-US" altLang="zh-CN" sz="1800" b="1" dirty="0">
                <a:solidFill>
                  <a:srgbClr val="FFFF00"/>
                </a:solidFill>
              </a:rPr>
              <a:t>/dev/</a:t>
            </a:r>
            <a:r>
              <a:rPr lang="en-US" altLang="zh-CN" sz="1800" b="1" dirty="0" err="1">
                <a:solidFill>
                  <a:srgbClr val="FFFF00"/>
                </a:solidFill>
              </a:rPr>
              <a:t>ttySn</a:t>
            </a:r>
            <a:r>
              <a:rPr lang="zh-CN" altLang="en-US" sz="1800" b="1" dirty="0">
                <a:solidFill>
                  <a:srgbClr val="FFFF00"/>
                </a:solidFill>
              </a:rPr>
              <a:t>）</a:t>
            </a:r>
            <a:r>
              <a:rPr lang="zh-CN" altLang="en-US" sz="1800" dirty="0" smtClean="0"/>
              <a:t>，是</a:t>
            </a:r>
            <a:r>
              <a:rPr lang="zh-CN" altLang="en-US" sz="1800" dirty="0"/>
              <a:t>使用计算机串行端口连接的</a:t>
            </a:r>
            <a:r>
              <a:rPr lang="zh-CN" altLang="en-US" sz="1800" b="1" u="sng" dirty="0"/>
              <a:t>终端设</a:t>
            </a:r>
            <a:r>
              <a:rPr lang="zh-CN" altLang="en-US" sz="1800" b="1" u="sng" dirty="0" smtClean="0"/>
              <a:t>备</a:t>
            </a:r>
            <a:r>
              <a:rPr lang="zh-CN" altLang="en-US" sz="1800" dirty="0"/>
              <a:t>。</a:t>
            </a:r>
            <a:r>
              <a:rPr lang="zh-CN" altLang="en-US" sz="1800" dirty="0" smtClean="0"/>
              <a:t>计</a:t>
            </a:r>
            <a:r>
              <a:rPr lang="zh-CN" altLang="en-US" sz="1800" dirty="0"/>
              <a:t>算机把每个串行端口都看作是一个</a:t>
            </a:r>
            <a:r>
              <a:rPr lang="zh-CN" altLang="en-US" sz="1800" b="1" dirty="0"/>
              <a:t>字符设备</a:t>
            </a:r>
            <a:r>
              <a:rPr lang="zh-CN" altLang="en-US" sz="1800" dirty="0"/>
              <a:t>。这些串行端口所对应的设备名称是</a:t>
            </a:r>
            <a:r>
              <a:rPr lang="en-US" altLang="zh-CN" sz="1800" dirty="0"/>
              <a:t>/dev/</a:t>
            </a:r>
            <a:r>
              <a:rPr lang="en-US" altLang="zh-CN" sz="1800" dirty="0" err="1"/>
              <a:t>tts</a:t>
            </a:r>
            <a:r>
              <a:rPr lang="en-US" altLang="zh-CN" sz="1800" dirty="0"/>
              <a:t>/0</a:t>
            </a:r>
            <a:r>
              <a:rPr lang="zh-CN" altLang="en-US" sz="1800" dirty="0"/>
              <a:t>（或</a:t>
            </a:r>
            <a:r>
              <a:rPr lang="en-US" altLang="zh-CN" sz="1800" dirty="0"/>
              <a:t>/dev/ttyS0</a:t>
            </a:r>
            <a:r>
              <a:rPr lang="zh-CN" altLang="en-US" sz="1800" dirty="0"/>
              <a:t>）、</a:t>
            </a:r>
            <a:r>
              <a:rPr lang="en-US" altLang="zh-CN" sz="1800" dirty="0"/>
              <a:t>/dev/</a:t>
            </a:r>
            <a:r>
              <a:rPr lang="en-US" altLang="zh-CN" sz="1800" dirty="0" err="1"/>
              <a:t>tts</a:t>
            </a:r>
            <a:r>
              <a:rPr lang="en-US" altLang="zh-CN" sz="1800" dirty="0"/>
              <a:t>/1</a:t>
            </a:r>
            <a:r>
              <a:rPr lang="zh-CN" altLang="en-US" sz="1800" dirty="0"/>
              <a:t>（或</a:t>
            </a:r>
            <a:r>
              <a:rPr lang="en-US" altLang="zh-CN" sz="1800" dirty="0"/>
              <a:t>/dev /ttyS1</a:t>
            </a:r>
            <a:r>
              <a:rPr lang="zh-CN" altLang="en-US" sz="1800" dirty="0"/>
              <a:t>）等，设备号分别是（</a:t>
            </a:r>
            <a:r>
              <a:rPr lang="en-US" altLang="zh-CN" sz="1800" dirty="0"/>
              <a:t>4,0</a:t>
            </a:r>
            <a:r>
              <a:rPr lang="zh-CN" altLang="en-US" sz="1800" dirty="0"/>
              <a:t>）、（</a:t>
            </a:r>
            <a:r>
              <a:rPr lang="en-US" altLang="zh-CN" sz="1800" dirty="0"/>
              <a:t>4,1</a:t>
            </a:r>
            <a:r>
              <a:rPr lang="zh-CN" altLang="en-US" sz="1800" dirty="0"/>
              <a:t>）等，分别对应于</a:t>
            </a:r>
            <a:r>
              <a:rPr lang="en-US" altLang="zh-CN" sz="1800" dirty="0"/>
              <a:t>DOS</a:t>
            </a:r>
            <a:r>
              <a:rPr lang="zh-CN" altLang="en-US" sz="1800" dirty="0"/>
              <a:t>系统下的</a:t>
            </a:r>
            <a:r>
              <a:rPr lang="en-US" altLang="zh-CN" sz="1800" dirty="0"/>
              <a:t>COM1</a:t>
            </a:r>
            <a:r>
              <a:rPr lang="zh-CN" altLang="en-US" sz="1800" dirty="0"/>
              <a:t>、</a:t>
            </a:r>
            <a:r>
              <a:rPr lang="en-US" altLang="zh-CN" sz="1800" dirty="0"/>
              <a:t>COM2</a:t>
            </a:r>
            <a:r>
              <a:rPr lang="zh-CN" altLang="en-US" sz="1800" dirty="0"/>
              <a:t>等。 </a:t>
            </a:r>
            <a:r>
              <a:rPr lang="en-US" altLang="zh-CN" sz="1800" dirty="0"/>
              <a:t>2.</a:t>
            </a:r>
            <a:r>
              <a:rPr lang="zh-CN" altLang="en-US" sz="1800" b="1" dirty="0">
                <a:solidFill>
                  <a:srgbClr val="FFFF00"/>
                </a:solidFill>
              </a:rPr>
              <a:t>伪终端（</a:t>
            </a:r>
            <a:r>
              <a:rPr lang="en-US" altLang="zh-CN" sz="1800" b="1" dirty="0">
                <a:solidFill>
                  <a:srgbClr val="FFFF00"/>
                </a:solidFill>
              </a:rPr>
              <a:t>/dev/</a:t>
            </a:r>
            <a:r>
              <a:rPr lang="en-US" altLang="zh-CN" sz="1800" b="1" dirty="0" err="1">
                <a:solidFill>
                  <a:srgbClr val="FFFF00"/>
                </a:solidFill>
              </a:rPr>
              <a:t>pty</a:t>
            </a:r>
            <a:r>
              <a:rPr lang="en-US" altLang="zh-CN" sz="1800" b="1" dirty="0">
                <a:solidFill>
                  <a:srgbClr val="FFFF00"/>
                </a:solidFill>
              </a:rPr>
              <a:t>/</a:t>
            </a:r>
            <a:r>
              <a:rPr lang="zh-CN" altLang="en-US" sz="1800" b="1" dirty="0" smtClean="0">
                <a:solidFill>
                  <a:srgbClr val="FFFF00"/>
                </a:solidFill>
              </a:rPr>
              <a:t>），</a:t>
            </a:r>
            <a:r>
              <a:rPr lang="zh-CN" altLang="en-US" sz="1800" dirty="0"/>
              <a:t>是成对的逻辑终端设备，例如</a:t>
            </a:r>
            <a:r>
              <a:rPr lang="en-US" altLang="zh-CN" sz="1800" dirty="0"/>
              <a:t>/dev/ptyp3</a:t>
            </a:r>
            <a:r>
              <a:rPr lang="zh-CN" altLang="en-US" sz="1800" dirty="0"/>
              <a:t>和</a:t>
            </a:r>
            <a:r>
              <a:rPr lang="en-US" altLang="zh-CN" sz="1800" dirty="0"/>
              <a:t>/</a:t>
            </a:r>
            <a:r>
              <a:rPr lang="en-US" altLang="zh-CN" sz="1800" dirty="0" smtClean="0"/>
              <a:t>dev/ttyp3…</a:t>
            </a:r>
            <a:endParaRPr lang="zh-CN" altLang="en-US" sz="1800" b="1" dirty="0">
              <a:solidFill>
                <a:srgbClr val="FFFF00"/>
              </a:solidFill>
            </a:endParaRPr>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
          <p:cNvSpPr>
            <a:spLocks noGrp="1"/>
          </p:cNvSpPr>
          <p:nvPr>
            <p:ph type="title"/>
          </p:nvPr>
        </p:nvSpPr>
        <p:spPr>
          <a:xfrm>
            <a:off x="323528" y="260648"/>
            <a:ext cx="8540750" cy="536104"/>
          </a:xfrm>
        </p:spPr>
        <p:txBody>
          <a:bodyPr/>
          <a:lstStyle/>
          <a:p>
            <a:pPr eaLnBrk="1" hangingPunct="1"/>
            <a:r>
              <a:rPr lang="zh-CN" altLang="en-US" sz="3100" dirty="0" smtClean="0"/>
              <a:t>进程概念的重要性</a:t>
            </a:r>
          </a:p>
        </p:txBody>
      </p:sp>
      <p:sp>
        <p:nvSpPr>
          <p:cNvPr id="33795" name="内容占位符 4"/>
          <p:cNvSpPr>
            <a:spLocks noGrp="1"/>
          </p:cNvSpPr>
          <p:nvPr>
            <p:ph idx="1"/>
          </p:nvPr>
        </p:nvSpPr>
        <p:spPr>
          <a:xfrm>
            <a:off x="323528" y="764704"/>
            <a:ext cx="8568952" cy="5904656"/>
          </a:xfrm>
        </p:spPr>
        <p:txBody>
          <a:bodyPr/>
          <a:lstStyle/>
          <a:p>
            <a:pPr eaLnBrk="1" hangingPunct="1">
              <a:spcBef>
                <a:spcPts val="320"/>
              </a:spcBef>
              <a:buFont typeface="Wingdings" pitchFamily="2" charset="2"/>
              <a:buChar char="Ø"/>
            </a:pPr>
            <a:r>
              <a:rPr lang="zh-CN" altLang="en-US" sz="2600" b="1" dirty="0" smtClean="0">
                <a:solidFill>
                  <a:srgbClr val="FFFF00"/>
                </a:solidFill>
              </a:rPr>
              <a:t>进程</a:t>
            </a:r>
            <a:r>
              <a:rPr lang="zh-CN" altLang="en-US" sz="2600" dirty="0" smtClean="0"/>
              <a:t>是</a:t>
            </a:r>
            <a:r>
              <a:rPr lang="en-US" altLang="zh-CN" sz="2600" dirty="0" smtClean="0"/>
              <a:t>OS</a:t>
            </a:r>
            <a:r>
              <a:rPr lang="zh-CN" altLang="en-US" sz="2600" dirty="0" smtClean="0"/>
              <a:t>中</a:t>
            </a:r>
            <a:r>
              <a:rPr lang="zh-CN" altLang="en-US" sz="2600" u="sng" dirty="0" smtClean="0"/>
              <a:t>最重要</a:t>
            </a:r>
            <a:r>
              <a:rPr lang="zh-CN" altLang="en-US" sz="2600" dirty="0" smtClean="0"/>
              <a:t>的概念</a:t>
            </a:r>
            <a:endParaRPr lang="en-US" altLang="zh-CN" sz="2600" dirty="0" smtClean="0"/>
          </a:p>
          <a:p>
            <a:pPr eaLnBrk="1" hangingPunct="1">
              <a:lnSpc>
                <a:spcPct val="110000"/>
              </a:lnSpc>
              <a:spcBef>
                <a:spcPts val="320"/>
              </a:spcBef>
              <a:buSzPct val="60000"/>
              <a:buFont typeface="Wingdings" pitchFamily="2" charset="2"/>
              <a:buChar char="n"/>
            </a:pPr>
            <a:r>
              <a:rPr lang="zh-CN" altLang="en-US" sz="2500" dirty="0" smtClean="0"/>
              <a:t>它是对“</a:t>
            </a:r>
            <a:r>
              <a:rPr lang="zh-CN" altLang="en-US" sz="2500" dirty="0" smtClean="0">
                <a:solidFill>
                  <a:srgbClr val="FFFF00"/>
                </a:solidFill>
              </a:rPr>
              <a:t>正在</a:t>
            </a:r>
            <a:r>
              <a:rPr lang="en-US" altLang="zh-CN" sz="2500" dirty="0" smtClean="0">
                <a:solidFill>
                  <a:srgbClr val="FFFF00"/>
                </a:solidFill>
              </a:rPr>
              <a:t>’</a:t>
            </a:r>
            <a:r>
              <a:rPr lang="zh-CN" altLang="en-US" sz="2500" b="1" u="sng" dirty="0" smtClean="0">
                <a:solidFill>
                  <a:srgbClr val="FFFF00"/>
                </a:solidFill>
              </a:rPr>
              <a:t>运行</a:t>
            </a:r>
            <a:r>
              <a:rPr lang="en-US" altLang="zh-CN" sz="2500" b="1" u="sng" dirty="0" smtClean="0">
                <a:solidFill>
                  <a:srgbClr val="FFFF00"/>
                </a:solidFill>
              </a:rPr>
              <a:t>’</a:t>
            </a:r>
            <a:r>
              <a:rPr lang="zh-CN" altLang="en-US" sz="2500" dirty="0" smtClean="0">
                <a:solidFill>
                  <a:srgbClr val="FFFF00"/>
                </a:solidFill>
              </a:rPr>
              <a:t>中的程序”</a:t>
            </a:r>
            <a:r>
              <a:rPr lang="zh-CN" altLang="en-US" sz="2500" dirty="0" smtClean="0"/>
              <a:t>的一种抽象描述</a:t>
            </a:r>
            <a:r>
              <a:rPr lang="en-US" altLang="zh-CN" sz="2500" dirty="0" smtClean="0"/>
              <a:t>---what</a:t>
            </a:r>
          </a:p>
          <a:p>
            <a:pPr eaLnBrk="1" hangingPunct="1">
              <a:lnSpc>
                <a:spcPct val="110000"/>
              </a:lnSpc>
              <a:spcBef>
                <a:spcPts val="320"/>
              </a:spcBef>
              <a:buSzPct val="60000"/>
              <a:buFont typeface="Wingdings" pitchFamily="2" charset="2"/>
              <a:buChar char="n"/>
            </a:pPr>
            <a:r>
              <a:rPr lang="en-US" altLang="zh-CN" sz="2500" dirty="0" smtClean="0"/>
              <a:t>OS</a:t>
            </a:r>
            <a:r>
              <a:rPr lang="zh-CN" altLang="en-US" sz="2500" dirty="0" smtClean="0"/>
              <a:t>中其它内容</a:t>
            </a:r>
            <a:r>
              <a:rPr lang="zh-CN" altLang="en-US" sz="2500" u="sng" dirty="0" smtClean="0"/>
              <a:t>都要用到</a:t>
            </a:r>
            <a:r>
              <a:rPr lang="zh-CN" altLang="en-US" sz="2500" dirty="0" smtClean="0"/>
              <a:t>进程概念</a:t>
            </a:r>
            <a:r>
              <a:rPr lang="en-US" altLang="zh-CN" sz="2500" dirty="0" smtClean="0"/>
              <a:t>---</a:t>
            </a:r>
            <a:r>
              <a:rPr lang="zh-CN" altLang="en-US" sz="2500" dirty="0" smtClean="0"/>
              <a:t>重要</a:t>
            </a:r>
            <a:r>
              <a:rPr lang="zh-CN" altLang="en-US" sz="2500" dirty="0"/>
              <a:t>性</a:t>
            </a:r>
            <a:endParaRPr lang="en-US" altLang="zh-CN" sz="2500" dirty="0" smtClean="0"/>
          </a:p>
          <a:p>
            <a:pPr eaLnBrk="1" hangingPunct="1">
              <a:lnSpc>
                <a:spcPct val="110000"/>
              </a:lnSpc>
              <a:spcBef>
                <a:spcPts val="320"/>
              </a:spcBef>
              <a:buSzPct val="60000"/>
              <a:buFont typeface="Wingdings" pitchFamily="2" charset="2"/>
              <a:buChar char="n"/>
            </a:pPr>
            <a:r>
              <a:rPr lang="zh-CN" altLang="en-US" sz="2500" dirty="0" smtClean="0"/>
              <a:t>本章中</a:t>
            </a:r>
            <a:r>
              <a:rPr lang="zh-CN" altLang="en-US" sz="2500" dirty="0"/>
              <a:t>讨论</a:t>
            </a:r>
            <a:r>
              <a:rPr lang="zh-CN" altLang="en-US" sz="2500" dirty="0" smtClean="0"/>
              <a:t>：进程的概念、思想与方法</a:t>
            </a:r>
            <a:r>
              <a:rPr lang="en-US" altLang="zh-CN" sz="2500" dirty="0" smtClean="0"/>
              <a:t>---</a:t>
            </a:r>
            <a:r>
              <a:rPr lang="zh-CN" altLang="en-US" sz="2500" dirty="0" smtClean="0"/>
              <a:t>难点</a:t>
            </a:r>
            <a:r>
              <a:rPr lang="en-US" altLang="zh-CN" sz="2500" dirty="0" smtClean="0"/>
              <a:t>+</a:t>
            </a:r>
            <a:r>
              <a:rPr lang="zh-CN" altLang="en-US" sz="2500" dirty="0" smtClean="0"/>
              <a:t>重点</a:t>
            </a:r>
            <a:endParaRPr lang="en-US" altLang="zh-CN" sz="2500" dirty="0" smtClean="0"/>
          </a:p>
          <a:p>
            <a:pPr eaLnBrk="1" hangingPunct="1">
              <a:lnSpc>
                <a:spcPct val="110000"/>
              </a:lnSpc>
              <a:spcBef>
                <a:spcPts val="320"/>
              </a:spcBef>
              <a:buFont typeface="Wingdings" pitchFamily="2" charset="2"/>
              <a:buChar char="Ø"/>
            </a:pPr>
            <a:r>
              <a:rPr lang="zh-CN" altLang="en-US" sz="2600" dirty="0" smtClean="0"/>
              <a:t>进程的特征及作用  </a:t>
            </a:r>
            <a:endParaRPr lang="en-US" altLang="zh-CN" sz="2600" dirty="0" smtClean="0"/>
          </a:p>
          <a:p>
            <a:pPr eaLnBrk="1" hangingPunct="1">
              <a:lnSpc>
                <a:spcPct val="110000"/>
              </a:lnSpc>
              <a:spcBef>
                <a:spcPts val="400"/>
              </a:spcBef>
              <a:buSzPct val="60000"/>
              <a:buFont typeface="Wingdings" pitchFamily="2" charset="2"/>
              <a:buChar char="n"/>
            </a:pPr>
            <a:r>
              <a:rPr lang="zh-CN" altLang="en-US" sz="2500" dirty="0" smtClean="0"/>
              <a:t>现代</a:t>
            </a:r>
            <a:r>
              <a:rPr lang="en-US" altLang="zh-CN" sz="2500" dirty="0" smtClean="0"/>
              <a:t>OS</a:t>
            </a:r>
            <a:r>
              <a:rPr lang="zh-CN" altLang="en-US" sz="2500" dirty="0" smtClean="0"/>
              <a:t>中都支持</a:t>
            </a:r>
            <a:r>
              <a:rPr lang="zh-CN" altLang="en-US" sz="2500" dirty="0" smtClean="0">
                <a:solidFill>
                  <a:srgbClr val="FFFF00"/>
                </a:solidFill>
              </a:rPr>
              <a:t>多道程序设计技术</a:t>
            </a:r>
            <a:r>
              <a:rPr lang="zh-CN" altLang="en-US" sz="2500" b="1" baseline="30000" dirty="0" smtClean="0"/>
              <a:t>批</a:t>
            </a:r>
            <a:r>
              <a:rPr lang="zh-CN" altLang="en-US" sz="2500" b="1" baseline="30000" dirty="0"/>
              <a:t>处</a:t>
            </a:r>
            <a:r>
              <a:rPr lang="zh-CN" altLang="en-US" sz="2500" b="1" baseline="30000" dirty="0" smtClean="0"/>
              <a:t>理</a:t>
            </a:r>
            <a:r>
              <a:rPr lang="en-US" altLang="zh-CN" sz="2500" b="1" baseline="30000" dirty="0" smtClean="0"/>
              <a:t>OS + fig1-4</a:t>
            </a:r>
            <a:r>
              <a:rPr lang="zh-CN" altLang="en-US" sz="2500" dirty="0" smtClean="0"/>
              <a:t>，而多道程序设计使得</a:t>
            </a:r>
            <a:r>
              <a:rPr lang="en-US" altLang="zh-CN" sz="2500" dirty="0" smtClean="0"/>
              <a:t>OS</a:t>
            </a:r>
            <a:r>
              <a:rPr lang="zh-CN" altLang="en-US" sz="2500" dirty="0"/>
              <a:t>具</a:t>
            </a:r>
            <a:r>
              <a:rPr lang="zh-CN" altLang="en-US" sz="2500" dirty="0" smtClean="0"/>
              <a:t>有</a:t>
            </a:r>
            <a:r>
              <a:rPr lang="zh-CN" altLang="en-US" sz="2500" u="sng" dirty="0">
                <a:solidFill>
                  <a:srgbClr val="FFFF00"/>
                </a:solidFill>
              </a:rPr>
              <a:t>并发、共享</a:t>
            </a:r>
            <a:r>
              <a:rPr lang="zh-CN" altLang="en-US" sz="2500" dirty="0">
                <a:solidFill>
                  <a:srgbClr val="FFFF00"/>
                </a:solidFill>
              </a:rPr>
              <a:t>、虚</a:t>
            </a:r>
            <a:r>
              <a:rPr lang="zh-CN" altLang="en-US" sz="2500" dirty="0" smtClean="0">
                <a:solidFill>
                  <a:srgbClr val="FFFF00"/>
                </a:solidFill>
              </a:rPr>
              <a:t>拟、异步</a:t>
            </a:r>
            <a:r>
              <a:rPr lang="zh-CN" altLang="en-US" sz="2500" dirty="0" smtClean="0"/>
              <a:t>等特性</a:t>
            </a:r>
            <a:r>
              <a:rPr lang="en-US" altLang="zh-CN" sz="2500" dirty="0" smtClean="0"/>
              <a:t>/</a:t>
            </a:r>
            <a:r>
              <a:rPr lang="zh-CN" altLang="en-US" sz="2500" dirty="0" smtClean="0"/>
              <a:t>征。</a:t>
            </a:r>
            <a:r>
              <a:rPr lang="zh-CN" altLang="en-US" sz="2400" dirty="0" smtClean="0"/>
              <a:t>其中：</a:t>
            </a:r>
            <a:r>
              <a:rPr lang="zh-CN" altLang="en-US" sz="2400" dirty="0" smtClean="0">
                <a:solidFill>
                  <a:srgbClr val="FFFF00"/>
                </a:solidFill>
              </a:rPr>
              <a:t>虚拟特性</a:t>
            </a:r>
            <a:r>
              <a:rPr lang="zh-CN" altLang="en-US" sz="2400" dirty="0"/>
              <a:t>是</a:t>
            </a:r>
            <a:r>
              <a:rPr lang="zh-CN" altLang="en-US" sz="2400" dirty="0" smtClean="0"/>
              <a:t>指</a:t>
            </a:r>
            <a:r>
              <a:rPr lang="en-US" altLang="zh-CN" sz="2400" dirty="0" smtClean="0"/>
              <a:t>(1)OS</a:t>
            </a:r>
            <a:r>
              <a:rPr lang="zh-CN" altLang="en-US" sz="2400" dirty="0" smtClean="0"/>
              <a:t>可以将</a:t>
            </a:r>
            <a:r>
              <a:rPr lang="zh-CN" altLang="en-US" sz="2400" u="sng" dirty="0"/>
              <a:t>单个的</a:t>
            </a:r>
            <a:r>
              <a:rPr lang="en-US" altLang="zh-CN" sz="2400" u="sng" dirty="0"/>
              <a:t>CPU</a:t>
            </a:r>
            <a:r>
              <a:rPr lang="zh-CN" altLang="en-US" sz="2400" dirty="0"/>
              <a:t>及</a:t>
            </a:r>
            <a:r>
              <a:rPr lang="zh-CN" altLang="en-US" sz="2400" u="sng" dirty="0"/>
              <a:t>外设</a:t>
            </a:r>
            <a:r>
              <a:rPr lang="zh-CN" altLang="en-US" sz="2400" dirty="0">
                <a:solidFill>
                  <a:srgbClr val="FF6600"/>
                </a:solidFill>
              </a:rPr>
              <a:t>虚拟成</a:t>
            </a:r>
            <a:r>
              <a:rPr lang="zh-CN" altLang="en-US" sz="2400" u="sng" dirty="0"/>
              <a:t>多个</a:t>
            </a:r>
            <a:r>
              <a:rPr lang="zh-CN" altLang="en-US" sz="2400" dirty="0"/>
              <a:t>“</a:t>
            </a:r>
            <a:r>
              <a:rPr lang="en-US" altLang="zh-CN" sz="2400" dirty="0"/>
              <a:t>CPU</a:t>
            </a:r>
            <a:r>
              <a:rPr lang="zh-CN" altLang="en-US" sz="2400" dirty="0"/>
              <a:t>”及“外设</a:t>
            </a:r>
            <a:r>
              <a:rPr lang="zh-CN" altLang="en-US" sz="2400" dirty="0" smtClean="0"/>
              <a:t>”</a:t>
            </a:r>
            <a:r>
              <a:rPr lang="zh-CN" altLang="en-US" sz="2400" dirty="0"/>
              <a:t>；</a:t>
            </a:r>
            <a:r>
              <a:rPr lang="en-US" altLang="zh-CN" sz="2400" dirty="0" smtClean="0"/>
              <a:t>(2)</a:t>
            </a:r>
            <a:r>
              <a:rPr lang="zh-CN" altLang="en-US" sz="2400" dirty="0" smtClean="0"/>
              <a:t>外存</a:t>
            </a:r>
            <a:r>
              <a:rPr lang="en-US" altLang="zh-CN" sz="2400" dirty="0" smtClean="0">
                <a:sym typeface="Wingdings" panose="05000000000000000000" pitchFamily="2" charset="2"/>
              </a:rPr>
              <a:t></a:t>
            </a:r>
            <a:r>
              <a:rPr lang="zh-CN" altLang="en-US" sz="2400" dirty="0" smtClean="0">
                <a:sym typeface="Wingdings" panose="05000000000000000000" pitchFamily="2" charset="2"/>
              </a:rPr>
              <a:t>“内存”</a:t>
            </a:r>
            <a:r>
              <a:rPr lang="zh-CN" altLang="en-US" sz="2400" dirty="0" smtClean="0"/>
              <a:t>。</a:t>
            </a:r>
            <a:r>
              <a:rPr lang="en-US" altLang="zh-CN" sz="2400" dirty="0" smtClean="0"/>
              <a:t>What</a:t>
            </a:r>
            <a:r>
              <a:rPr lang="zh-CN" altLang="en-US" sz="2400" baseline="30000" dirty="0" smtClean="0"/>
              <a:t>虚拟性</a:t>
            </a:r>
            <a:endParaRPr lang="en-US" altLang="zh-CN" sz="2400" baseline="30000" dirty="0" smtClean="0"/>
          </a:p>
          <a:p>
            <a:pPr eaLnBrk="1" hangingPunct="1">
              <a:lnSpc>
                <a:spcPct val="110000"/>
              </a:lnSpc>
              <a:spcBef>
                <a:spcPts val="400"/>
              </a:spcBef>
              <a:buSzPct val="60000"/>
              <a:buFont typeface="Wingdings" pitchFamily="2" charset="2"/>
              <a:buChar char="n"/>
            </a:pPr>
            <a:r>
              <a:rPr lang="zh-CN" altLang="en-US" sz="2500" dirty="0" smtClean="0"/>
              <a:t>为什么要引入虚拟性？</a:t>
            </a:r>
            <a:r>
              <a:rPr lang="en-US" altLang="zh-CN" sz="2500" dirty="0" smtClean="0"/>
              <a:t>why</a:t>
            </a:r>
            <a:r>
              <a:rPr lang="zh-CN" altLang="en-US" sz="2500" baseline="30000" dirty="0" smtClean="0"/>
              <a:t>虚拟性</a:t>
            </a:r>
            <a:endParaRPr lang="en-US" altLang="zh-CN" sz="2500" dirty="0" smtClean="0"/>
          </a:p>
          <a:p>
            <a:pPr marL="0" indent="0" eaLnBrk="1" hangingPunct="1">
              <a:lnSpc>
                <a:spcPct val="110000"/>
              </a:lnSpc>
              <a:spcBef>
                <a:spcPts val="400"/>
              </a:spcBef>
              <a:buSzPct val="60000"/>
              <a:buNone/>
            </a:pPr>
            <a:r>
              <a:rPr lang="en-US" altLang="zh-CN" sz="2500" dirty="0" smtClean="0"/>
              <a:t>    </a:t>
            </a:r>
            <a:r>
              <a:rPr lang="zh-CN" altLang="en-US" sz="2500" dirty="0" smtClean="0"/>
              <a:t>提高</a:t>
            </a:r>
            <a:r>
              <a:rPr lang="zh-CN" altLang="en-US" sz="2500" dirty="0" smtClean="0">
                <a:solidFill>
                  <a:srgbClr val="FFFF00"/>
                </a:solidFill>
              </a:rPr>
              <a:t>系统</a:t>
            </a:r>
            <a:r>
              <a:rPr lang="zh-CN" altLang="en-US" sz="2500" dirty="0" smtClean="0"/>
              <a:t>使用</a:t>
            </a:r>
            <a:r>
              <a:rPr lang="zh-CN" altLang="en-US" sz="2500" u="sng" dirty="0" smtClean="0"/>
              <a:t>效率</a:t>
            </a:r>
            <a:r>
              <a:rPr lang="zh-CN" altLang="en-US" sz="2500" dirty="0" smtClean="0"/>
              <a:t>，</a:t>
            </a:r>
            <a:r>
              <a:rPr lang="zh-CN" altLang="en-US" sz="2500" u="sng" dirty="0" smtClean="0"/>
              <a:t>方便</a:t>
            </a:r>
            <a:r>
              <a:rPr lang="zh-CN" altLang="en-US" sz="2500" u="sng" dirty="0" smtClean="0">
                <a:solidFill>
                  <a:srgbClr val="FFFF00"/>
                </a:solidFill>
              </a:rPr>
              <a:t>用户</a:t>
            </a:r>
            <a:r>
              <a:rPr lang="zh-CN" altLang="en-US" sz="2500" b="1" baseline="30000" dirty="0" smtClean="0">
                <a:solidFill>
                  <a:srgbClr val="FFFF00"/>
                </a:solidFill>
              </a:rPr>
              <a:t>虚拟机</a:t>
            </a:r>
            <a:r>
              <a:rPr lang="en-US" altLang="zh-CN" sz="2500" b="1" baseline="30000" dirty="0" smtClean="0">
                <a:solidFill>
                  <a:srgbClr val="FFFF00"/>
                </a:solidFill>
              </a:rPr>
              <a:t>VMware</a:t>
            </a:r>
            <a:r>
              <a:rPr lang="zh-CN" altLang="en-US" sz="2800" baseline="30000" dirty="0"/>
              <a:t>在</a:t>
            </a:r>
            <a:r>
              <a:rPr lang="zh-CN" altLang="en-US" sz="2800" baseline="30000" dirty="0" smtClean="0"/>
              <a:t>一</a:t>
            </a:r>
            <a:r>
              <a:rPr lang="zh-CN" altLang="en-US" sz="2800" baseline="30000" dirty="0"/>
              <a:t>台</a:t>
            </a:r>
            <a:r>
              <a:rPr lang="zh-CN" altLang="en-US" sz="2800" baseline="30000" dirty="0" smtClean="0"/>
              <a:t>实</a:t>
            </a:r>
            <a:r>
              <a:rPr lang="zh-CN" altLang="en-US" sz="2800" baseline="30000" dirty="0"/>
              <a:t>体</a:t>
            </a:r>
            <a:r>
              <a:rPr lang="zh-CN" altLang="en-US" sz="2800" baseline="30000" dirty="0" smtClean="0"/>
              <a:t>机上</a:t>
            </a:r>
            <a:r>
              <a:rPr lang="zh-CN" altLang="en-US" sz="2800" b="1" baseline="30000" dirty="0">
                <a:solidFill>
                  <a:srgbClr val="FF0000"/>
                </a:solidFill>
              </a:rPr>
              <a:t>模</a:t>
            </a:r>
            <a:r>
              <a:rPr lang="zh-CN" altLang="en-US" sz="2800" b="1" baseline="30000" dirty="0" smtClean="0">
                <a:solidFill>
                  <a:srgbClr val="FF0000"/>
                </a:solidFill>
              </a:rPr>
              <a:t>拟</a:t>
            </a:r>
            <a:r>
              <a:rPr lang="en-US" altLang="zh-CN" sz="2500" baseline="30000" dirty="0" smtClean="0"/>
              <a:t>…</a:t>
            </a:r>
          </a:p>
          <a:p>
            <a:pPr eaLnBrk="1" hangingPunct="1">
              <a:lnSpc>
                <a:spcPct val="110000"/>
              </a:lnSpc>
              <a:spcBef>
                <a:spcPts val="400"/>
              </a:spcBef>
              <a:buSzPct val="60000"/>
              <a:buFont typeface="Wingdings" pitchFamily="2" charset="2"/>
              <a:buChar char="n"/>
            </a:pPr>
            <a:r>
              <a:rPr lang="zh-CN" altLang="en-US" sz="2500" dirty="0">
                <a:solidFill>
                  <a:srgbClr val="FFFF00"/>
                </a:solidFill>
              </a:rPr>
              <a:t>怎样</a:t>
            </a:r>
            <a:r>
              <a:rPr lang="zh-CN" altLang="en-US" sz="2500" dirty="0"/>
              <a:t>实现虚</a:t>
            </a:r>
            <a:r>
              <a:rPr lang="zh-CN" altLang="en-US" sz="2500" dirty="0" smtClean="0"/>
              <a:t>拟特性呢？ </a:t>
            </a:r>
            <a:r>
              <a:rPr lang="en-US" altLang="zh-CN" sz="2500" dirty="0" smtClean="0"/>
              <a:t>How</a:t>
            </a:r>
            <a:r>
              <a:rPr lang="zh-CN" altLang="en-US" sz="2500" baseline="30000" dirty="0" smtClean="0"/>
              <a:t>虚拟性</a:t>
            </a:r>
            <a:endParaRPr lang="en-US" altLang="zh-CN" sz="2500" dirty="0" smtClean="0"/>
          </a:p>
          <a:p>
            <a:pPr marL="0" indent="0" eaLnBrk="1" hangingPunct="1">
              <a:lnSpc>
                <a:spcPct val="110000"/>
              </a:lnSpc>
              <a:spcBef>
                <a:spcPts val="400"/>
              </a:spcBef>
              <a:buSzPct val="60000"/>
              <a:buNone/>
            </a:pPr>
            <a:r>
              <a:rPr lang="en-US" altLang="zh-CN" sz="2500" dirty="0"/>
              <a:t> </a:t>
            </a:r>
            <a:r>
              <a:rPr lang="en-US" altLang="zh-CN" sz="2500" dirty="0" smtClean="0"/>
              <a:t>   </a:t>
            </a:r>
            <a:r>
              <a:rPr lang="zh-CN" altLang="en-US" sz="2500" dirty="0" smtClean="0"/>
              <a:t>方法：引</a:t>
            </a:r>
            <a:r>
              <a:rPr lang="zh-CN" altLang="en-US" sz="2500" dirty="0"/>
              <a:t>入</a:t>
            </a:r>
            <a:r>
              <a:rPr lang="zh-CN" altLang="en-US" sz="2500" b="1" dirty="0" smtClean="0">
                <a:solidFill>
                  <a:srgbClr val="FFFF00"/>
                </a:solidFill>
              </a:rPr>
              <a:t>进程</a:t>
            </a:r>
            <a:r>
              <a:rPr lang="zh-CN" altLang="en-US" sz="2500" dirty="0" smtClean="0"/>
              <a:t>这</a:t>
            </a:r>
            <a:r>
              <a:rPr lang="zh-CN" altLang="en-US" sz="2500" dirty="0"/>
              <a:t>一</a:t>
            </a:r>
            <a:r>
              <a:rPr lang="zh-CN" altLang="en-US" sz="2500" u="sng" dirty="0" smtClean="0"/>
              <a:t>思想</a:t>
            </a:r>
            <a:r>
              <a:rPr lang="zh-CN" altLang="en-US" sz="2500" dirty="0" smtClean="0"/>
              <a:t>及</a:t>
            </a:r>
            <a:r>
              <a:rPr lang="zh-CN" altLang="en-US" sz="2500" u="sng" dirty="0" smtClean="0"/>
              <a:t>相关的方法</a:t>
            </a:r>
            <a:r>
              <a:rPr lang="en-US" altLang="zh-CN" sz="2500" baseline="30000" dirty="0" smtClean="0"/>
              <a:t>(</a:t>
            </a:r>
            <a:r>
              <a:rPr lang="zh-CN" altLang="en-US" sz="2500" baseline="30000" dirty="0" smtClean="0"/>
              <a:t>涉及到许多算</a:t>
            </a:r>
            <a:r>
              <a:rPr lang="zh-CN" altLang="en-US" sz="2500" baseline="30000" dirty="0"/>
              <a:t>法</a:t>
            </a:r>
            <a:r>
              <a:rPr lang="en-US" altLang="zh-CN" sz="2500" baseline="30000" dirty="0" smtClean="0"/>
              <a:t>)</a:t>
            </a:r>
            <a:r>
              <a:rPr lang="zh-CN" altLang="en-US" sz="2000" dirty="0" smtClean="0"/>
              <a:t>。</a:t>
            </a:r>
            <a:endParaRPr lang="en-US" altLang="zh-CN" sz="2500" baseline="30000" dirty="0"/>
          </a:p>
        </p:txBody>
      </p:sp>
      <p:sp>
        <p:nvSpPr>
          <p:cNvPr id="33796" name="日期占位符 1"/>
          <p:cNvSpPr>
            <a:spLocks noGrp="1"/>
          </p:cNvSpPr>
          <p:nvPr>
            <p:ph type="dt" sz="quarter" idx="10"/>
          </p:nvPr>
        </p:nvSpPr>
        <p:spPr>
          <a:xfrm>
            <a:off x="8460" y="6525344"/>
            <a:ext cx="2339752" cy="1927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FFD0055-01C1-4589-97C3-1269D1A6BF36}" type="datetime8">
              <a:rPr kumimoji="0" lang="zh-CN" altLang="en-US" sz="1400" smtClean="0"/>
              <a:t>2022年3月16日12时44分</a:t>
            </a:fld>
            <a:endParaRPr kumimoji="0" lang="en-US" altLang="zh-CN" sz="1400" dirty="0" smtClean="0"/>
          </a:p>
        </p:txBody>
      </p:sp>
      <p:sp>
        <p:nvSpPr>
          <p:cNvPr id="33797" name="灯片编号占位符 2"/>
          <p:cNvSpPr>
            <a:spLocks noGrp="1"/>
          </p:cNvSpPr>
          <p:nvPr>
            <p:ph type="sldNum" sz="quarter" idx="12"/>
          </p:nvPr>
        </p:nvSpPr>
        <p:spPr>
          <a:xfrm>
            <a:off x="7236296" y="6525344"/>
            <a:ext cx="1835696" cy="1927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endParaRPr kumimoji="0" lang="zh-CN" altLang="en-US" sz="1400" b="0" dirty="0" smtClean="0"/>
          </a:p>
        </p:txBody>
      </p:sp>
      <p:cxnSp>
        <p:nvCxnSpPr>
          <p:cNvPr id="5" name="直接箭头连接符 4"/>
          <p:cNvCxnSpPr/>
          <p:nvPr/>
        </p:nvCxnSpPr>
        <p:spPr bwMode="auto">
          <a:xfrm flipH="1">
            <a:off x="2987824" y="4293096"/>
            <a:ext cx="2520280" cy="1008112"/>
          </a:xfrm>
          <a:prstGeom prst="straightConnector1">
            <a:avLst/>
          </a:prstGeom>
          <a:noFill/>
          <a:ln w="19050" cap="flat" cmpd="sng" algn="ctr">
            <a:solidFill>
              <a:schemeClr val="tx1"/>
            </a:solidFill>
            <a:prstDash val="sysDot"/>
            <a:round/>
            <a:headEnd type="none" w="med" len="med"/>
            <a:tailEnd type="arrow"/>
          </a:ln>
          <a:effectLst/>
        </p:spPr>
      </p:cxnSp>
      <p:cxnSp>
        <p:nvCxnSpPr>
          <p:cNvPr id="13" name="直接箭头连接符 12"/>
          <p:cNvCxnSpPr/>
          <p:nvPr/>
        </p:nvCxnSpPr>
        <p:spPr bwMode="auto">
          <a:xfrm flipH="1">
            <a:off x="3347864" y="4258181"/>
            <a:ext cx="3744416" cy="1043027"/>
          </a:xfrm>
          <a:prstGeom prst="straightConnector1">
            <a:avLst/>
          </a:prstGeom>
          <a:noFill/>
          <a:ln w="19050" cap="flat" cmpd="sng" algn="ctr">
            <a:solidFill>
              <a:schemeClr val="tx1"/>
            </a:solidFill>
            <a:prstDash val="sysDot"/>
            <a:round/>
            <a:headEnd type="none" w="med" len="med"/>
            <a:tailEnd type="arrow"/>
          </a:ln>
          <a:effectLst/>
        </p:spPr>
      </p:cxnSp>
      <p:cxnSp>
        <p:nvCxnSpPr>
          <p:cNvPr id="19" name="直接箭头连接符 18"/>
          <p:cNvCxnSpPr/>
          <p:nvPr/>
        </p:nvCxnSpPr>
        <p:spPr bwMode="auto">
          <a:xfrm flipH="1">
            <a:off x="4860032" y="4258181"/>
            <a:ext cx="2672680" cy="1187043"/>
          </a:xfrm>
          <a:prstGeom prst="straightConnector1">
            <a:avLst/>
          </a:prstGeom>
          <a:noFill/>
          <a:ln w="19050" cap="flat" cmpd="sng" algn="ctr">
            <a:solidFill>
              <a:schemeClr val="tx1"/>
            </a:solidFill>
            <a:prstDash val="sysDot"/>
            <a:round/>
            <a:headEnd type="none" w="med" len="med"/>
            <a:tailEnd type="arrow"/>
          </a:ln>
          <a:effectLst/>
        </p:spPr>
      </p:cxnSp>
      <p:sp>
        <p:nvSpPr>
          <p:cNvPr id="9" name="圆角矩形 8"/>
          <p:cNvSpPr/>
          <p:nvPr/>
        </p:nvSpPr>
        <p:spPr bwMode="auto">
          <a:xfrm>
            <a:off x="5588496" y="3501008"/>
            <a:ext cx="711696" cy="423664"/>
          </a:xfrm>
          <a:prstGeom prst="round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257E60E-029C-4D7F-85AA-A3839A0DDFA2}" type="datetime8">
              <a:rPr kumimoji="0" lang="zh-CN" altLang="en-US" sz="1400" smtClean="0"/>
              <a:t>2022年3月16日12时44分</a:t>
            </a:fld>
            <a:endParaRPr kumimoji="0" lang="en-US" altLang="zh-CN" sz="1400" smtClean="0"/>
          </a:p>
        </p:txBody>
      </p:sp>
      <p:sp>
        <p:nvSpPr>
          <p:cNvPr id="542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54276" name="Rectangle 3"/>
          <p:cNvSpPr>
            <a:spLocks noGrp="1" noRot="1" noChangeArrowheads="1"/>
          </p:cNvSpPr>
          <p:nvPr>
            <p:ph type="body" sz="half" idx="1"/>
          </p:nvPr>
        </p:nvSpPr>
        <p:spPr>
          <a:xfrm>
            <a:off x="684213" y="260350"/>
            <a:ext cx="7991475" cy="6337002"/>
          </a:xfrm>
        </p:spPr>
        <p:txBody>
          <a:bodyPr/>
          <a:lstStyle/>
          <a:p>
            <a:pPr eaLnBrk="1" hangingPunct="1">
              <a:buFont typeface="Wingdings" pitchFamily="2" charset="2"/>
              <a:buNone/>
            </a:pPr>
            <a:r>
              <a:rPr kumimoji="1" lang="zh-CN" altLang="en-US" sz="2400" b="1" dirty="0" smtClean="0">
                <a:latin typeface="宋体" pitchFamily="2" charset="-122"/>
              </a:rPr>
              <a:t>显示进程命令</a:t>
            </a:r>
            <a:r>
              <a:rPr kumimoji="1" lang="en-US" altLang="zh-CN" sz="2400" b="1" dirty="0" err="1" smtClean="0">
                <a:latin typeface="宋体" pitchFamily="2" charset="-122"/>
              </a:rPr>
              <a:t>ps</a:t>
            </a:r>
            <a:r>
              <a:rPr kumimoji="1" lang="en-US" altLang="zh-CN" sz="2400" b="1" dirty="0" smtClean="0">
                <a:latin typeface="宋体" pitchFamily="2" charset="-122"/>
              </a:rPr>
              <a:t>(Linux)</a:t>
            </a:r>
          </a:p>
          <a:p>
            <a:pPr>
              <a:lnSpc>
                <a:spcPct val="120000"/>
              </a:lnSpc>
              <a:spcBef>
                <a:spcPct val="30000"/>
              </a:spcBef>
              <a:buClrTx/>
              <a:buSzTx/>
              <a:buFont typeface="Wingdings" pitchFamily="2" charset="2"/>
              <a:buChar char="Ø"/>
            </a:pPr>
            <a:r>
              <a:rPr kumimoji="1" lang="en-US" altLang="zh-CN" sz="2400" dirty="0" err="1" smtClean="0">
                <a:latin typeface="宋体" pitchFamily="2" charset="-122"/>
              </a:rPr>
              <a:t>ps</a:t>
            </a:r>
            <a:r>
              <a:rPr kumimoji="1" lang="en-US" altLang="zh-CN" sz="2400" dirty="0" smtClean="0">
                <a:latin typeface="宋体" pitchFamily="2" charset="-122"/>
              </a:rPr>
              <a:t> -</a:t>
            </a:r>
            <a:r>
              <a:rPr kumimoji="1" lang="en-US" altLang="zh-CN" sz="2400" dirty="0" err="1" smtClean="0">
                <a:latin typeface="宋体" pitchFamily="2" charset="-122"/>
              </a:rPr>
              <a:t>af</a:t>
            </a:r>
            <a:r>
              <a:rPr kumimoji="1" lang="en-US" altLang="zh-CN" sz="2400" dirty="0" smtClean="0">
                <a:latin typeface="宋体" pitchFamily="2" charset="-122"/>
              </a:rPr>
              <a:t> : </a:t>
            </a:r>
            <a:r>
              <a:rPr kumimoji="1" lang="zh-CN" altLang="en-US" sz="2400" dirty="0" smtClean="0">
                <a:latin typeface="宋体" pitchFamily="2" charset="-122"/>
              </a:rPr>
              <a:t>显示各用户运行进程。</a:t>
            </a:r>
          </a:p>
          <a:p>
            <a:pPr>
              <a:lnSpc>
                <a:spcPct val="120000"/>
              </a:lnSpc>
              <a:spcBef>
                <a:spcPct val="30000"/>
              </a:spcBef>
              <a:buClrTx/>
              <a:buSzTx/>
              <a:buFont typeface="Wingdings" pitchFamily="2" charset="2"/>
              <a:buNone/>
            </a:pPr>
            <a:r>
              <a:rPr kumimoji="1" lang="zh-CN" altLang="en-US" sz="2400" dirty="0" smtClean="0">
                <a:latin typeface="宋体" pitchFamily="2" charset="-122"/>
              </a:rPr>
              <a:t>   </a:t>
            </a:r>
            <a:r>
              <a:rPr kumimoji="1" lang="en-US" altLang="zh-CN" sz="2400" dirty="0" smtClean="0">
                <a:latin typeface="宋体" pitchFamily="2" charset="-122"/>
              </a:rPr>
              <a:t>-a:</a:t>
            </a:r>
            <a:r>
              <a:rPr kumimoji="1" lang="zh-CN" altLang="en-US" sz="2400" dirty="0" smtClean="0"/>
              <a:t>显示所有终端机下执行的程序 </a:t>
            </a:r>
            <a:r>
              <a:rPr kumimoji="1" lang="zh-CN" altLang="en-US" sz="2400" dirty="0" smtClean="0">
                <a:latin typeface="宋体" pitchFamily="2" charset="-122"/>
              </a:rPr>
              <a:t>，</a:t>
            </a:r>
            <a:r>
              <a:rPr kumimoji="1" lang="en-US" altLang="zh-CN" sz="2400" dirty="0" smtClean="0">
                <a:latin typeface="宋体" pitchFamily="2" charset="-122"/>
              </a:rPr>
              <a:t>-f:</a:t>
            </a:r>
            <a:r>
              <a:rPr kumimoji="1" lang="zh-CN" altLang="en-US" sz="2400" dirty="0" smtClean="0">
                <a:latin typeface="宋体" pitchFamily="2" charset="-122"/>
              </a:rPr>
              <a:t>显示进程完整的信息（</a:t>
            </a:r>
            <a:r>
              <a:rPr kumimoji="1" lang="zh-CN" altLang="en-US" sz="2400" dirty="0" smtClean="0"/>
              <a:t>显示</a:t>
            </a:r>
            <a:r>
              <a:rPr kumimoji="1" lang="en-US" altLang="zh-CN" sz="2400" dirty="0" smtClean="0"/>
              <a:t>UID,PPIP,C</a:t>
            </a:r>
            <a:r>
              <a:rPr kumimoji="1" lang="zh-CN" altLang="en-US" sz="2400" dirty="0" smtClean="0"/>
              <a:t>与</a:t>
            </a:r>
            <a:r>
              <a:rPr kumimoji="1" lang="en-US" altLang="zh-CN" sz="2400" dirty="0" smtClean="0"/>
              <a:t>STIME</a:t>
            </a:r>
            <a:r>
              <a:rPr kumimoji="1" lang="zh-CN" altLang="en-US" sz="2400" dirty="0" smtClean="0"/>
              <a:t>栏位 ）</a:t>
            </a:r>
            <a:r>
              <a:rPr kumimoji="1" lang="zh-CN" altLang="en-US" sz="2400" dirty="0" smtClean="0">
                <a:latin typeface="宋体" pitchFamily="2" charset="-122"/>
              </a:rPr>
              <a:t>。例</a:t>
            </a:r>
          </a:p>
          <a:p>
            <a:pPr>
              <a:lnSpc>
                <a:spcPct val="120000"/>
              </a:lnSpc>
              <a:spcBef>
                <a:spcPct val="30000"/>
              </a:spcBef>
              <a:buClrTx/>
              <a:buSzTx/>
              <a:buFont typeface="Wingdings" pitchFamily="2" charset="2"/>
              <a:buChar char="Ø"/>
            </a:pPr>
            <a:endParaRPr kumimoji="1" lang="zh-CN" altLang="en-US" sz="2400" dirty="0" smtClean="0">
              <a:latin typeface="宋体" pitchFamily="2" charset="-122"/>
            </a:endParaRPr>
          </a:p>
          <a:p>
            <a:pPr>
              <a:lnSpc>
                <a:spcPct val="120000"/>
              </a:lnSpc>
              <a:spcBef>
                <a:spcPct val="30000"/>
              </a:spcBef>
              <a:buClrTx/>
              <a:buSzTx/>
              <a:buFont typeface="Wingdings" pitchFamily="2" charset="2"/>
              <a:buChar char="Ø"/>
            </a:pPr>
            <a:endParaRPr kumimoji="1" lang="zh-CN" altLang="en-US" sz="2400" dirty="0" smtClean="0">
              <a:latin typeface="宋体" pitchFamily="2" charset="-122"/>
            </a:endParaRPr>
          </a:p>
          <a:p>
            <a:pPr>
              <a:lnSpc>
                <a:spcPct val="120000"/>
              </a:lnSpc>
              <a:spcBef>
                <a:spcPct val="30000"/>
              </a:spcBef>
              <a:buClrTx/>
              <a:buSzTx/>
              <a:buFont typeface="Wingdings" pitchFamily="2" charset="2"/>
              <a:buChar char="Ø"/>
            </a:pPr>
            <a:endParaRPr kumimoji="1" lang="zh-CN" altLang="en-US" sz="2400" dirty="0" smtClean="0">
              <a:latin typeface="宋体" pitchFamily="2" charset="-122"/>
            </a:endParaRPr>
          </a:p>
          <a:p>
            <a:pPr>
              <a:lnSpc>
                <a:spcPct val="120000"/>
              </a:lnSpc>
              <a:spcBef>
                <a:spcPct val="30000"/>
              </a:spcBef>
              <a:buClrTx/>
              <a:buSzTx/>
              <a:buFont typeface="Wingdings" pitchFamily="2" charset="2"/>
              <a:buChar char="Ø"/>
            </a:pPr>
            <a:endParaRPr kumimoji="1" lang="zh-CN" altLang="en-US" sz="2400" dirty="0" smtClean="0">
              <a:latin typeface="宋体" pitchFamily="2" charset="-122"/>
            </a:endParaRPr>
          </a:p>
          <a:p>
            <a:pPr>
              <a:lnSpc>
                <a:spcPct val="120000"/>
              </a:lnSpc>
              <a:spcBef>
                <a:spcPct val="30000"/>
              </a:spcBef>
              <a:buClrTx/>
              <a:buSzTx/>
              <a:buFont typeface="Wingdings" pitchFamily="2" charset="2"/>
              <a:buChar char="Ø"/>
            </a:pPr>
            <a:endParaRPr kumimoji="1" lang="zh-CN" altLang="en-US" sz="2400" dirty="0" smtClean="0">
              <a:latin typeface="宋体" pitchFamily="2" charset="-122"/>
            </a:endParaRPr>
          </a:p>
          <a:p>
            <a:pPr>
              <a:lnSpc>
                <a:spcPct val="120000"/>
              </a:lnSpc>
              <a:spcBef>
                <a:spcPct val="30000"/>
              </a:spcBef>
              <a:buClrTx/>
              <a:buSzTx/>
              <a:buFont typeface="Wingdings" pitchFamily="2" charset="2"/>
              <a:buNone/>
            </a:pPr>
            <a:endParaRPr lang="en-US" altLang="zh-CN" sz="2800" dirty="0" smtClean="0"/>
          </a:p>
        </p:txBody>
      </p:sp>
      <p:graphicFrame>
        <p:nvGraphicFramePr>
          <p:cNvPr id="332212" name="Group 436"/>
          <p:cNvGraphicFramePr>
            <a:graphicFrameLocks noGrp="1"/>
          </p:cNvGraphicFramePr>
          <p:nvPr>
            <p:ph sz="half" idx="2"/>
            <p:extLst>
              <p:ext uri="{D42A27DB-BD31-4B8C-83A1-F6EECF244321}">
                <p14:modId xmlns:p14="http://schemas.microsoft.com/office/powerpoint/2010/main" val="964118349"/>
              </p:ext>
            </p:extLst>
          </p:nvPr>
        </p:nvGraphicFramePr>
        <p:xfrm>
          <a:off x="539552" y="2420888"/>
          <a:ext cx="8136904" cy="2879828"/>
        </p:xfrm>
        <a:graphic>
          <a:graphicData uri="http://schemas.openxmlformats.org/drawingml/2006/table">
            <a:tbl>
              <a:tblPr/>
              <a:tblGrid>
                <a:gridCol w="887606"/>
                <a:gridCol w="1071622"/>
                <a:gridCol w="943275"/>
                <a:gridCol w="944821"/>
                <a:gridCol w="1145847"/>
                <a:gridCol w="845854"/>
                <a:gridCol w="1337595"/>
                <a:gridCol w="960284"/>
              </a:tblGrid>
              <a:tr h="544697">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UID</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PID</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PPID</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STIME</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TTY</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TIME</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CMD</a:t>
                      </a:r>
                    </a:p>
                  </a:txBody>
                  <a:tcPr horzOverflow="overflow">
                    <a:lnL>
                      <a:noFill/>
                    </a:lnL>
                    <a:lnR>
                      <a:noFill/>
                    </a:lnR>
                    <a:lnT>
                      <a:noFill/>
                    </a:lnT>
                    <a:lnB>
                      <a:noFill/>
                    </a:lnB>
                    <a:lnTlToBr>
                      <a:noFill/>
                    </a:lnTlToBr>
                    <a:lnBlToTr>
                      <a:noFill/>
                    </a:lnBlToTr>
                    <a:blipFill>
                      <a:blip r:embed="rId2"/>
                      <a:tile tx="0" ty="0" sx="100000" sy="100000" flip="none" algn="tl"/>
                    </a:blipFill>
                  </a:tcPr>
                </a:tc>
              </a:tr>
              <a:tr h="661881">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root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568</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423</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20:26</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tty1</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00:00:00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err="1" smtClean="0">
                          <a:ln>
                            <a:noFill/>
                          </a:ln>
                          <a:solidFill>
                            <a:srgbClr val="FF6600"/>
                          </a:solidFill>
                          <a:effectLst/>
                          <a:latin typeface="Arial" charset="0"/>
                          <a:ea typeface="宋体" pitchFamily="2" charset="-122"/>
                        </a:rPr>
                        <a:t>sh</a:t>
                      </a:r>
                      <a:r>
                        <a:rPr kumimoji="0" lang="en-US" altLang="zh-CN" sz="2000" b="0" i="0" u="none" strike="noStrike" cap="none" normalizeH="0" baseline="0" dirty="0" smtClean="0">
                          <a:ln>
                            <a:noFill/>
                          </a:ln>
                          <a:solidFill>
                            <a:srgbClr val="FF6600"/>
                          </a:solidFill>
                          <a:effectLst/>
                          <a:latin typeface="Arial" charset="0"/>
                          <a:ea typeface="宋体" pitchFamily="2" charset="-122"/>
                        </a:rPr>
                        <a:t> /</a:t>
                      </a:r>
                      <a:r>
                        <a:rPr kumimoji="0" lang="en-US" altLang="zh-CN" sz="2000" b="0" i="0" u="none" strike="noStrike" cap="none" normalizeH="0" baseline="0" dirty="0" err="1" smtClean="0">
                          <a:ln>
                            <a:noFill/>
                          </a:ln>
                          <a:solidFill>
                            <a:srgbClr val="FF6600"/>
                          </a:solidFill>
                          <a:effectLst/>
                          <a:latin typeface="Arial" charset="0"/>
                          <a:ea typeface="宋体" pitchFamily="2" charset="-122"/>
                        </a:rPr>
                        <a:t>usr</a:t>
                      </a:r>
                      <a:r>
                        <a:rPr kumimoji="0" lang="en-US" altLang="zh-CN" sz="2000" b="0" i="0" u="none" strike="noStrike" cap="none" normalizeH="0" baseline="0" dirty="0" smtClean="0">
                          <a:ln>
                            <a:noFill/>
                          </a:ln>
                          <a:solidFill>
                            <a:srgbClr val="FF6600"/>
                          </a:solidFill>
                          <a:effectLst/>
                          <a:latin typeface="Arial" charset="0"/>
                          <a:ea typeface="宋体" pitchFamily="2" charset="-122"/>
                        </a:rPr>
                        <a:t> …</a:t>
                      </a:r>
                    </a:p>
                  </a:txBody>
                  <a:tcPr horzOverflow="overflow">
                    <a:lnL>
                      <a:noFill/>
                    </a:lnL>
                    <a:lnR>
                      <a:noFill/>
                    </a:lnR>
                    <a:lnT>
                      <a:noFill/>
                    </a:lnT>
                    <a:lnB>
                      <a:noFill/>
                    </a:lnB>
                    <a:lnTlToBr>
                      <a:noFill/>
                    </a:lnTlToBr>
                    <a:lnBlToTr>
                      <a:noFill/>
                    </a:lnBlToTr>
                    <a:blipFill>
                      <a:blip r:embed="rId2"/>
                      <a:tile tx="0" ty="0" sx="100000" sy="100000" flip="none" algn="tl"/>
                    </a:blipFill>
                  </a:tcPr>
                </a:tc>
              </a:tr>
              <a:tr h="544697">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root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800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500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20:30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pts/0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00:00:03</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FF6600"/>
                          </a:solidFill>
                          <a:effectLst/>
                          <a:latin typeface="Arial" charset="0"/>
                          <a:ea typeface="宋体" pitchFamily="2" charset="-122"/>
                        </a:rPr>
                        <a:t>emacs</a:t>
                      </a:r>
                    </a:p>
                  </a:txBody>
                  <a:tcPr horzOverflow="overflow">
                    <a:lnL>
                      <a:noFill/>
                    </a:lnL>
                    <a:lnR>
                      <a:noFill/>
                    </a:lnR>
                    <a:lnT>
                      <a:noFill/>
                    </a:lnT>
                    <a:lnB>
                      <a:noFill/>
                    </a:lnB>
                    <a:lnTlToBr>
                      <a:noFill/>
                    </a:lnTlToBr>
                    <a:lnBlToTr>
                      <a:noFill/>
                    </a:lnBlToTr>
                    <a:blipFill>
                      <a:blip r:embed="rId2"/>
                      <a:tile tx="0" ty="0" sx="100000" sy="100000" flip="none" algn="tl"/>
                    </a:blipFill>
                  </a:tcPr>
                </a:tc>
              </a:tr>
              <a:tr h="544697">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Li</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600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350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21:26</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tty3</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00:00:00</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FF6600"/>
                          </a:solidFill>
                          <a:effectLst/>
                          <a:latin typeface="Arial" charset="0"/>
                          <a:ea typeface="宋体" pitchFamily="2" charset="-122"/>
                        </a:rPr>
                        <a:t>-bash</a:t>
                      </a:r>
                    </a:p>
                  </a:txBody>
                  <a:tcPr horzOverflow="overflow">
                    <a:lnL>
                      <a:noFill/>
                    </a:lnL>
                    <a:lnR>
                      <a:noFill/>
                    </a:lnR>
                    <a:lnT>
                      <a:noFill/>
                    </a:lnT>
                    <a:lnB>
                      <a:noFill/>
                    </a:lnB>
                    <a:lnTlToBr>
                      <a:noFill/>
                    </a:lnTlToBr>
                    <a:lnBlToTr>
                      <a:noFill/>
                    </a:lnBlToTr>
                    <a:blipFill>
                      <a:blip r:embed="rId2"/>
                      <a:tile tx="0" ty="0" sx="100000" sy="100000" flip="none" algn="tl"/>
                    </a:blipFill>
                  </a:tcPr>
                </a:tc>
              </a:tr>
              <a:tr h="544697">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blipFill>
                      <a:blip r:embed="rId2"/>
                      <a:tile tx="0" ty="0" sx="100000" sy="100000" flip="none" algn="tl"/>
                    </a:blipFill>
                  </a:tcPr>
                </a:tc>
                <a:tc>
                  <a:txBody>
                    <a:bodyPr/>
                    <a:lstStyle>
                      <a:lvl1pPr eaLnBrk="0" hangingPunct="0">
                        <a:spcBef>
                          <a:spcPct val="20000"/>
                        </a:spcBef>
                        <a:defRPr sz="2800">
                          <a:solidFill>
                            <a:schemeClr val="tx1"/>
                          </a:solidFill>
                          <a:latin typeface="Arial" charset="0"/>
                          <a:ea typeface="宋体" pitchFamily="2" charset="-122"/>
                        </a:defRPr>
                      </a:lvl1pPr>
                      <a:lvl2pPr marL="742950" indent="-285750" eaLnBrk="0" hangingPunct="0">
                        <a:spcBef>
                          <a:spcPct val="20000"/>
                        </a:spcBef>
                        <a:buClr>
                          <a:schemeClr val="hlink"/>
                        </a:buClr>
                        <a:buSzPct val="95000"/>
                        <a:defRPr sz="2400">
                          <a:solidFill>
                            <a:schemeClr val="tx1"/>
                          </a:solidFill>
                          <a:latin typeface="Arial" charset="0"/>
                          <a:ea typeface="宋体" pitchFamily="2" charset="-122"/>
                        </a:defRPr>
                      </a:lvl2pPr>
                      <a:lvl3pPr marL="1143000" indent="-228600" eaLnBrk="0" hangingPunct="0">
                        <a:spcBef>
                          <a:spcPct val="20000"/>
                        </a:spcBef>
                        <a:defRPr sz="2000">
                          <a:solidFill>
                            <a:schemeClr val="tx1"/>
                          </a:solidFill>
                          <a:latin typeface="Arial" charset="0"/>
                          <a:ea typeface="宋体" pitchFamily="2" charset="-122"/>
                        </a:defRPr>
                      </a:lvl3pPr>
                      <a:lvl4pPr marL="1600200" indent="-228600" eaLnBrk="0" hangingPunct="0">
                        <a:spcBef>
                          <a:spcPct val="20000"/>
                        </a:spcBef>
                        <a:buClr>
                          <a:schemeClr val="hlink"/>
                        </a:buClr>
                        <a:defRPr>
                          <a:solidFill>
                            <a:schemeClr val="tx1"/>
                          </a:solidFill>
                          <a:latin typeface="Arial" charset="0"/>
                          <a:ea typeface="宋体" pitchFamily="2" charset="-122"/>
                        </a:defRPr>
                      </a:lvl4pPr>
                      <a:lvl5pPr marL="2057400" indent="-228600" eaLnBrk="0" hangingPunct="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a:t>
                      </a:r>
                    </a:p>
                  </a:txBody>
                  <a:tcPr horzOverflow="overflow">
                    <a:lnL>
                      <a:noFill/>
                    </a:lnL>
                    <a:lnR>
                      <a:noFill/>
                    </a:lnR>
                    <a:lnT>
                      <a:noFill/>
                    </a:lnT>
                    <a:lnB>
                      <a:noFill/>
                    </a:lnB>
                    <a:lnTlToBr>
                      <a:noFill/>
                    </a:lnTlToBr>
                    <a:lnBlToTr>
                      <a:noFill/>
                    </a:lnBlToTr>
                    <a:blipFill>
                      <a:blip r:embed="rId2"/>
                      <a:tile tx="0" ty="0" sx="100000" sy="100000" flip="none" algn="tl"/>
                    </a:blipFill>
                  </a:tcPr>
                </a:tc>
              </a:tr>
            </a:tbl>
          </a:graphicData>
        </a:graphic>
      </p:graphicFrame>
      <p:sp>
        <p:nvSpPr>
          <p:cNvPr id="2" name="TextBox 1"/>
          <p:cNvSpPr txBox="1"/>
          <p:nvPr/>
        </p:nvSpPr>
        <p:spPr>
          <a:xfrm>
            <a:off x="467544" y="5342686"/>
            <a:ext cx="8280920" cy="1052596"/>
          </a:xfrm>
          <a:prstGeom prst="rect">
            <a:avLst/>
          </a:prstGeom>
          <a:noFill/>
        </p:spPr>
        <p:txBody>
          <a:bodyPr wrap="square" rtlCol="0">
            <a:spAutoFit/>
          </a:bodyPr>
          <a:lstStyle/>
          <a:p>
            <a:r>
              <a:rPr lang="en-US" altLang="zh-CN" dirty="0" smtClean="0"/>
              <a:t>C</a:t>
            </a:r>
            <a:r>
              <a:rPr lang="zh-CN" altLang="en-US" dirty="0" smtClean="0"/>
              <a:t>：</a:t>
            </a:r>
            <a:r>
              <a:rPr lang="en-US" altLang="zh-CN" dirty="0" smtClean="0"/>
              <a:t> </a:t>
            </a:r>
            <a:r>
              <a:rPr lang="en-US" altLang="zh-CN" dirty="0" err="1"/>
              <a:t>cpu</a:t>
            </a:r>
            <a:r>
              <a:rPr lang="zh-CN" altLang="en-US" dirty="0"/>
              <a:t>使用</a:t>
            </a:r>
            <a:r>
              <a:rPr lang="zh-CN" altLang="en-US" dirty="0" smtClean="0"/>
              <a:t>率；</a:t>
            </a:r>
            <a:r>
              <a:rPr lang="en-US" altLang="zh-CN" dirty="0" smtClean="0"/>
              <a:t>STIME</a:t>
            </a:r>
            <a:r>
              <a:rPr lang="zh-CN" altLang="en-US" dirty="0" smtClean="0"/>
              <a:t>：进</a:t>
            </a:r>
            <a:r>
              <a:rPr lang="zh-CN" altLang="en-US" dirty="0"/>
              <a:t>程启动时</a:t>
            </a:r>
            <a:r>
              <a:rPr lang="zh-CN" altLang="en-US" dirty="0" smtClean="0"/>
              <a:t>间；</a:t>
            </a:r>
            <a:r>
              <a:rPr lang="en-US" altLang="zh-CN" dirty="0" smtClean="0"/>
              <a:t>TTY</a:t>
            </a:r>
            <a:r>
              <a:rPr lang="zh-CN" altLang="en-US" dirty="0" smtClean="0"/>
              <a:t>：控</a:t>
            </a:r>
            <a:r>
              <a:rPr lang="zh-CN" altLang="en-US" dirty="0"/>
              <a:t>制终</a:t>
            </a:r>
            <a:r>
              <a:rPr lang="zh-CN" altLang="en-US" dirty="0" smtClean="0"/>
              <a:t>端；</a:t>
            </a:r>
            <a:r>
              <a:rPr lang="zh-CN" altLang="en-US" dirty="0"/>
              <a:t/>
            </a:r>
            <a:br>
              <a:rPr lang="zh-CN" altLang="en-US" dirty="0"/>
            </a:br>
            <a:r>
              <a:rPr lang="en-US" altLang="zh-CN" dirty="0" smtClean="0"/>
              <a:t>TIME</a:t>
            </a:r>
            <a:r>
              <a:rPr lang="zh-CN" altLang="en-US" dirty="0" smtClean="0"/>
              <a:t>：</a:t>
            </a:r>
            <a:r>
              <a:rPr lang="en-US" altLang="zh-CN" dirty="0" smtClean="0"/>
              <a:t> </a:t>
            </a:r>
            <a:r>
              <a:rPr lang="zh-CN" altLang="en-US" dirty="0"/>
              <a:t>进程使用</a:t>
            </a:r>
            <a:r>
              <a:rPr lang="en-US" altLang="zh-CN" dirty="0" err="1"/>
              <a:t>cpu</a:t>
            </a:r>
            <a:r>
              <a:rPr lang="zh-CN" altLang="en-US" dirty="0"/>
              <a:t>时</a:t>
            </a:r>
            <a:r>
              <a:rPr lang="zh-CN" altLang="en-US" dirty="0" smtClean="0"/>
              <a:t>间；</a:t>
            </a:r>
            <a:r>
              <a:rPr lang="en-US" altLang="zh-CN" dirty="0" smtClean="0"/>
              <a:t>CMD</a:t>
            </a:r>
            <a:r>
              <a:rPr lang="zh-CN" altLang="en-US" dirty="0" smtClean="0"/>
              <a:t>：进程的命</a:t>
            </a:r>
            <a:r>
              <a:rPr lang="zh-CN" altLang="en-US" dirty="0"/>
              <a:t>令名</a:t>
            </a:r>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B80E3E5-7079-48A0-A2E0-7E222DACC29A}" type="datetime8">
              <a:rPr kumimoji="0" lang="zh-CN" altLang="en-US" sz="1400" smtClean="0"/>
              <a:t>2022年3月16日12时44分</a:t>
            </a:fld>
            <a:endParaRPr kumimoji="0" lang="en-US" altLang="zh-CN" sz="1400" smtClean="0"/>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55300" name="Rectangle 3"/>
          <p:cNvSpPr>
            <a:spLocks noGrp="1" noRot="1" noChangeArrowheads="1"/>
          </p:cNvSpPr>
          <p:nvPr>
            <p:ph type="body" idx="1"/>
          </p:nvPr>
        </p:nvSpPr>
        <p:spPr>
          <a:xfrm>
            <a:off x="301625" y="188913"/>
            <a:ext cx="8518525" cy="6192837"/>
          </a:xfrm>
        </p:spPr>
        <p:txBody>
          <a:bodyPr/>
          <a:lstStyle/>
          <a:p>
            <a:pPr>
              <a:lnSpc>
                <a:spcPct val="120000"/>
              </a:lnSpc>
              <a:spcBef>
                <a:spcPct val="30000"/>
              </a:spcBef>
              <a:buClrTx/>
              <a:buSzTx/>
              <a:buFont typeface="Wingdings" pitchFamily="2" charset="2"/>
              <a:buNone/>
            </a:pPr>
            <a:r>
              <a:rPr kumimoji="1" lang="en-US" altLang="zh-CN" sz="2800" dirty="0" smtClean="0">
                <a:latin typeface="宋体" pitchFamily="2" charset="-122"/>
              </a:rPr>
              <a:t>  (</a:t>
            </a:r>
            <a:r>
              <a:rPr kumimoji="1" lang="zh-CN" altLang="en-US" sz="2800" b="1" dirty="0" smtClean="0">
                <a:solidFill>
                  <a:schemeClr val="tx2"/>
                </a:solidFill>
                <a:latin typeface="宋体" pitchFamily="2" charset="-122"/>
              </a:rPr>
              <a:t>略</a:t>
            </a:r>
            <a:r>
              <a:rPr kumimoji="1" lang="en-US" altLang="zh-CN" sz="2800" dirty="0" smtClean="0">
                <a:latin typeface="宋体" pitchFamily="2" charset="-122"/>
              </a:rPr>
              <a:t>)</a:t>
            </a:r>
            <a:r>
              <a:rPr kumimoji="1" lang="zh-CN" altLang="en-US" sz="2200" dirty="0" smtClean="0">
                <a:latin typeface="宋体" pitchFamily="2" charset="-122"/>
              </a:rPr>
              <a:t>各行注释</a:t>
            </a:r>
            <a:r>
              <a:rPr kumimoji="1" lang="en-US" altLang="zh-CN" sz="2500" dirty="0">
                <a:latin typeface="宋体" pitchFamily="2" charset="-122"/>
                <a:sym typeface="Wingdings" panose="05000000000000000000" pitchFamily="2" charset="2"/>
              </a:rPr>
              <a:t>:</a:t>
            </a:r>
            <a:endParaRPr kumimoji="1" lang="en-US" altLang="zh-CN" sz="2500" dirty="0" smtClean="0">
              <a:latin typeface="宋体" pitchFamily="2" charset="-122"/>
            </a:endParaRPr>
          </a:p>
          <a:p>
            <a:pPr>
              <a:lnSpc>
                <a:spcPct val="120000"/>
              </a:lnSpc>
              <a:spcBef>
                <a:spcPts val="488"/>
              </a:spcBef>
              <a:buClrTx/>
              <a:buSzTx/>
              <a:buFont typeface="Wingdings" pitchFamily="2" charset="2"/>
              <a:buNone/>
            </a:pPr>
            <a:r>
              <a:rPr kumimoji="1" lang="zh-CN" altLang="en-US" sz="2200" dirty="0" smtClean="0">
                <a:latin typeface="宋体" pitchFamily="2" charset="-122"/>
              </a:rPr>
              <a:t>（</a:t>
            </a:r>
            <a:r>
              <a:rPr kumimoji="1" lang="en-US" altLang="zh-CN" sz="2200" dirty="0" smtClean="0">
                <a:latin typeface="宋体" pitchFamily="2" charset="-122"/>
              </a:rPr>
              <a:t>1#</a:t>
            </a:r>
            <a:r>
              <a:rPr kumimoji="1" lang="zh-CN" altLang="en-US" sz="2200" dirty="0" smtClean="0">
                <a:latin typeface="宋体" pitchFamily="2" charset="-122"/>
              </a:rPr>
              <a:t>行）</a:t>
            </a:r>
            <a:r>
              <a:rPr kumimoji="1" lang="en-US" altLang="zh-CN" sz="2200" dirty="0" smtClean="0">
                <a:latin typeface="宋体" pitchFamily="2" charset="-122"/>
              </a:rPr>
              <a:t>X Window</a:t>
            </a:r>
            <a:r>
              <a:rPr kumimoji="1" lang="zh-CN" altLang="en-US" sz="2200" dirty="0" smtClean="0">
                <a:latin typeface="宋体" pitchFamily="2" charset="-122"/>
              </a:rPr>
              <a:t>系统由</a:t>
            </a:r>
            <a:r>
              <a:rPr kumimoji="1" lang="en-US" altLang="zh-CN" sz="2200" dirty="0" smtClean="0">
                <a:latin typeface="宋体" pitchFamily="2" charset="-122"/>
              </a:rPr>
              <a:t>/</a:t>
            </a:r>
            <a:r>
              <a:rPr kumimoji="1" lang="en-US" altLang="zh-CN" sz="2200" dirty="0" err="1" smtClean="0">
                <a:latin typeface="宋体" pitchFamily="2" charset="-122"/>
              </a:rPr>
              <a:t>usr</a:t>
            </a:r>
            <a:r>
              <a:rPr kumimoji="1" lang="en-US" altLang="zh-CN" sz="2200" dirty="0" smtClean="0">
                <a:latin typeface="宋体" pitchFamily="2" charset="-122"/>
              </a:rPr>
              <a:t>/X11R6/bin/</a:t>
            </a:r>
            <a:r>
              <a:rPr kumimoji="1" lang="en-US" altLang="zh-CN" sz="2200" dirty="0" err="1" smtClean="0">
                <a:latin typeface="宋体" pitchFamily="2" charset="-122"/>
              </a:rPr>
              <a:t>startx</a:t>
            </a:r>
            <a:r>
              <a:rPr kumimoji="1" lang="zh-CN" altLang="en-US" sz="2200" dirty="0" smtClean="0">
                <a:latin typeface="宋体" pitchFamily="2" charset="-122"/>
              </a:rPr>
              <a:t>启动，启动了</a:t>
            </a:r>
            <a:r>
              <a:rPr kumimoji="1" lang="en-US" altLang="zh-CN" sz="2200" dirty="0" smtClean="0">
                <a:latin typeface="宋体" pitchFamily="2" charset="-122"/>
              </a:rPr>
              <a:t>X</a:t>
            </a:r>
            <a:r>
              <a:rPr kumimoji="1" lang="zh-CN" altLang="en-US" sz="2200" dirty="0" smtClean="0">
                <a:latin typeface="宋体" pitchFamily="2" charset="-122"/>
              </a:rPr>
              <a:t>服务器并初始化</a:t>
            </a:r>
            <a:r>
              <a:rPr kumimoji="1" lang="en-US" altLang="zh-CN" sz="2200" dirty="0" smtClean="0">
                <a:latin typeface="宋体" pitchFamily="2" charset="-122"/>
              </a:rPr>
              <a:t>X</a:t>
            </a:r>
            <a:r>
              <a:rPr kumimoji="1" lang="zh-CN" altLang="en-US" sz="2200" dirty="0" smtClean="0">
                <a:latin typeface="宋体" pitchFamily="2" charset="-122"/>
              </a:rPr>
              <a:t>视窗系统。</a:t>
            </a:r>
          </a:p>
          <a:p>
            <a:pPr>
              <a:lnSpc>
                <a:spcPct val="120000"/>
              </a:lnSpc>
              <a:spcBef>
                <a:spcPts val="488"/>
              </a:spcBef>
              <a:buClrTx/>
              <a:buSzTx/>
              <a:buFont typeface="Wingdings" pitchFamily="2" charset="2"/>
              <a:buNone/>
            </a:pPr>
            <a:r>
              <a:rPr kumimoji="1" lang="zh-CN" altLang="en-US" sz="2200" dirty="0" smtClean="0">
                <a:latin typeface="宋体" pitchFamily="2" charset="-122"/>
              </a:rPr>
              <a:t>（</a:t>
            </a:r>
            <a:r>
              <a:rPr kumimoji="1" lang="en-US" altLang="zh-CN" sz="2200" dirty="0" smtClean="0">
                <a:latin typeface="宋体" pitchFamily="2" charset="-122"/>
              </a:rPr>
              <a:t>2</a:t>
            </a:r>
            <a:r>
              <a:rPr kumimoji="1" lang="en-US" altLang="zh-CN" sz="2200" baseline="30000" dirty="0" smtClean="0">
                <a:latin typeface="宋体" pitchFamily="2" charset="-122"/>
              </a:rPr>
              <a:t> #</a:t>
            </a:r>
            <a:r>
              <a:rPr kumimoji="1" lang="zh-CN" altLang="en-US" sz="2200" dirty="0" smtClean="0">
                <a:latin typeface="宋体" pitchFamily="2" charset="-122"/>
              </a:rPr>
              <a:t>行）</a:t>
            </a:r>
            <a:r>
              <a:rPr kumimoji="1" lang="en-US" altLang="zh-CN" sz="2200" dirty="0" smtClean="0">
                <a:latin typeface="宋体" pitchFamily="2" charset="-122"/>
              </a:rPr>
              <a:t>X Window</a:t>
            </a:r>
            <a:r>
              <a:rPr kumimoji="1" lang="zh-CN" altLang="en-US" sz="2200" dirty="0" smtClean="0">
                <a:latin typeface="宋体" pitchFamily="2" charset="-122"/>
              </a:rPr>
              <a:t>系统中运行着</a:t>
            </a:r>
            <a:r>
              <a:rPr kumimoji="1" lang="en-US" altLang="zh-CN" sz="2200" b="1" u="sng" dirty="0" err="1" smtClean="0">
                <a:latin typeface="宋体" pitchFamily="2" charset="-122"/>
              </a:rPr>
              <a:t>Emacs</a:t>
            </a:r>
            <a:r>
              <a:rPr kumimoji="1" lang="zh-CN" altLang="en-US" sz="2200" b="1" u="sng" dirty="0" smtClean="0">
                <a:latin typeface="宋体" pitchFamily="2" charset="-122"/>
              </a:rPr>
              <a:t>编辑器</a:t>
            </a:r>
            <a:r>
              <a:rPr kumimoji="1" lang="zh-CN" altLang="en-US" sz="2200" dirty="0" smtClean="0">
                <a:latin typeface="宋体" pitchFamily="2" charset="-122"/>
              </a:rPr>
              <a:t>窗口。它由窗口管理器响应一个创建新窗口的请示而启动。系统分配给</a:t>
            </a:r>
            <a:r>
              <a:rPr kumimoji="1" lang="en-US" altLang="zh-CN" sz="2200" dirty="0" smtClean="0">
                <a:latin typeface="宋体" pitchFamily="2" charset="-122"/>
              </a:rPr>
              <a:t>shell</a:t>
            </a:r>
            <a:r>
              <a:rPr kumimoji="1" lang="zh-CN" altLang="en-US" sz="2200" dirty="0" smtClean="0">
                <a:latin typeface="宋体" pitchFamily="2" charset="-122"/>
              </a:rPr>
              <a:t>一个新的</a:t>
            </a:r>
            <a:r>
              <a:rPr kumimoji="1" lang="zh-CN" altLang="en-US" sz="2200" b="1" u="sng" dirty="0" smtClean="0">
                <a:solidFill>
                  <a:srgbClr val="FFC000"/>
                </a:solidFill>
                <a:latin typeface="宋体" pitchFamily="2" charset="-122"/>
              </a:rPr>
              <a:t>伪终端</a:t>
            </a:r>
            <a:r>
              <a:rPr kumimoji="1" lang="en-US" altLang="zh-CN" sz="2200" b="1" u="sng" dirty="0" smtClean="0">
                <a:solidFill>
                  <a:srgbClr val="FF6600"/>
                </a:solidFill>
                <a:latin typeface="宋体" pitchFamily="2" charset="-122"/>
              </a:rPr>
              <a:t>pts</a:t>
            </a:r>
            <a:r>
              <a:rPr kumimoji="1" lang="en-US" altLang="zh-CN" sz="2200" u="sng" dirty="0" smtClean="0">
                <a:latin typeface="宋体" pitchFamily="2" charset="-122"/>
              </a:rPr>
              <a:t>/0</a:t>
            </a:r>
            <a:r>
              <a:rPr kumimoji="1" lang="en-US" altLang="zh-CN" sz="2200" dirty="0" smtClean="0">
                <a:latin typeface="宋体" pitchFamily="2" charset="-122"/>
              </a:rPr>
              <a:t>,shell</a:t>
            </a:r>
            <a:r>
              <a:rPr kumimoji="1" lang="zh-CN" altLang="en-US" sz="2200" dirty="0" smtClean="0">
                <a:latin typeface="宋体" pitchFamily="2" charset="-122"/>
              </a:rPr>
              <a:t>可以通过该终端进行</a:t>
            </a:r>
            <a:r>
              <a:rPr kumimoji="1" lang="zh-CN" altLang="en-US" sz="2200" u="sng" dirty="0" smtClean="0">
                <a:latin typeface="宋体" pitchFamily="2" charset="-122"/>
              </a:rPr>
              <a:t>读写</a:t>
            </a:r>
            <a:r>
              <a:rPr kumimoji="1" lang="zh-CN" altLang="en-US" sz="2200" dirty="0" smtClean="0">
                <a:latin typeface="宋体" pitchFamily="2" charset="-122"/>
              </a:rPr>
              <a:t>操作。</a:t>
            </a:r>
          </a:p>
          <a:p>
            <a:pPr>
              <a:lnSpc>
                <a:spcPct val="120000"/>
              </a:lnSpc>
              <a:spcBef>
                <a:spcPts val="488"/>
              </a:spcBef>
              <a:buClrTx/>
              <a:buSzTx/>
              <a:buFont typeface="Wingdings" pitchFamily="2" charset="2"/>
              <a:buNone/>
            </a:pPr>
            <a:r>
              <a:rPr kumimoji="1" lang="zh-CN" altLang="en-US" sz="2200" dirty="0" smtClean="0">
                <a:latin typeface="宋体" pitchFamily="2" charset="-122"/>
              </a:rPr>
              <a:t>（</a:t>
            </a:r>
            <a:r>
              <a:rPr kumimoji="1" lang="en-US" altLang="zh-CN" sz="2200" dirty="0" smtClean="0">
                <a:latin typeface="宋体" pitchFamily="2" charset="-122"/>
              </a:rPr>
              <a:t>3</a:t>
            </a:r>
            <a:r>
              <a:rPr kumimoji="1" lang="en-US" altLang="zh-CN" sz="2200" baseline="30000" dirty="0" smtClean="0">
                <a:latin typeface="宋体" pitchFamily="2" charset="-122"/>
              </a:rPr>
              <a:t> #</a:t>
            </a:r>
            <a:r>
              <a:rPr kumimoji="1" lang="zh-CN" altLang="en-US" sz="2200" dirty="0" smtClean="0">
                <a:latin typeface="宋体" pitchFamily="2" charset="-122"/>
              </a:rPr>
              <a:t>行）</a:t>
            </a:r>
            <a:r>
              <a:rPr kumimoji="1" lang="en-US" altLang="zh-CN" sz="2200" dirty="0" smtClean="0">
                <a:latin typeface="宋体" pitchFamily="2" charset="-122"/>
              </a:rPr>
              <a:t>Li</a:t>
            </a:r>
            <a:r>
              <a:rPr kumimoji="1" lang="zh-CN" altLang="en-US" sz="2200" dirty="0" smtClean="0">
                <a:latin typeface="宋体" pitchFamily="2" charset="-122"/>
              </a:rPr>
              <a:t>用户在第</a:t>
            </a:r>
            <a:r>
              <a:rPr kumimoji="1" lang="en-US" altLang="zh-CN" sz="2200" dirty="0" smtClean="0">
                <a:latin typeface="宋体" pitchFamily="2" charset="-122"/>
              </a:rPr>
              <a:t>3</a:t>
            </a:r>
            <a:r>
              <a:rPr kumimoji="1" lang="zh-CN" altLang="en-US" sz="2200" dirty="0" smtClean="0">
                <a:latin typeface="宋体" pitchFamily="2" charset="-122"/>
              </a:rPr>
              <a:t>个</a:t>
            </a:r>
            <a:r>
              <a:rPr kumimoji="1" lang="zh-CN" altLang="en-US" sz="2200" b="1" u="sng" dirty="0" smtClean="0">
                <a:solidFill>
                  <a:srgbClr val="FFC000"/>
                </a:solidFill>
                <a:latin typeface="宋体" pitchFamily="2" charset="-122"/>
              </a:rPr>
              <a:t>虚拟终端</a:t>
            </a:r>
            <a:r>
              <a:rPr kumimoji="1" lang="en-US" altLang="zh-CN" sz="2200" dirty="0" smtClean="0">
                <a:latin typeface="宋体" pitchFamily="2" charset="-122"/>
              </a:rPr>
              <a:t>(tty3)</a:t>
            </a:r>
            <a:r>
              <a:rPr kumimoji="1" lang="zh-CN" altLang="en-US" sz="2200" dirty="0" smtClean="0">
                <a:latin typeface="宋体" pitchFamily="2" charset="-122"/>
              </a:rPr>
              <a:t>完成</a:t>
            </a:r>
            <a:r>
              <a:rPr kumimoji="1" lang="zh-CN" altLang="en-US" sz="2200" b="1" u="sng" dirty="0" smtClean="0">
                <a:latin typeface="宋体" pitchFamily="2" charset="-122"/>
              </a:rPr>
              <a:t>初始化登录</a:t>
            </a:r>
            <a:r>
              <a:rPr kumimoji="1" lang="zh-CN" altLang="en-US" sz="2200" dirty="0" smtClean="0">
                <a:latin typeface="宋体" pitchFamily="2" charset="-122"/>
              </a:rPr>
              <a:t>操作。运行了</a:t>
            </a:r>
            <a:r>
              <a:rPr kumimoji="1" lang="en-US" altLang="zh-CN" sz="2200" dirty="0" smtClean="0">
                <a:latin typeface="宋体" pitchFamily="2" charset="-122"/>
              </a:rPr>
              <a:t>Linux</a:t>
            </a:r>
            <a:r>
              <a:rPr kumimoji="1" lang="zh-CN" altLang="en-US" sz="2200" dirty="0" smtClean="0">
                <a:latin typeface="宋体" pitchFamily="2" charset="-122"/>
              </a:rPr>
              <a:t>默认的</a:t>
            </a:r>
            <a:r>
              <a:rPr kumimoji="1" lang="en-US" altLang="zh-CN" sz="2200" dirty="0" err="1" smtClean="0">
                <a:latin typeface="宋体" pitchFamily="2" charset="-122"/>
              </a:rPr>
              <a:t>shell:bash</a:t>
            </a:r>
            <a:r>
              <a:rPr kumimoji="1" lang="zh-CN" altLang="en-US" sz="2200" dirty="0" smtClean="0">
                <a:latin typeface="宋体" pitchFamily="2" charset="-122"/>
              </a:rPr>
              <a:t>。</a:t>
            </a:r>
            <a:endParaRPr kumimoji="1" lang="en-US" altLang="zh-CN" sz="2200" dirty="0" smtClean="0">
              <a:latin typeface="宋体" pitchFamily="2" charset="-122"/>
            </a:endParaRPr>
          </a:p>
          <a:p>
            <a:pPr>
              <a:lnSpc>
                <a:spcPct val="120000"/>
              </a:lnSpc>
              <a:spcBef>
                <a:spcPts val="150"/>
              </a:spcBef>
              <a:buClrTx/>
              <a:buSzTx/>
              <a:buFont typeface="Wingdings" pitchFamily="2" charset="2"/>
              <a:buNone/>
            </a:pPr>
            <a:r>
              <a:rPr lang="zh-CN" altLang="en-US" sz="1800" dirty="0" smtClean="0"/>
              <a:t>             通常使用</a:t>
            </a:r>
            <a:r>
              <a:rPr lang="en-US" altLang="zh-CN" sz="1800" b="1" dirty="0" err="1" smtClean="0">
                <a:solidFill>
                  <a:srgbClr val="FF0000"/>
                </a:solidFill>
              </a:rPr>
              <a:t>tty</a:t>
            </a:r>
            <a:r>
              <a:rPr lang="zh-CN" altLang="en-US" sz="1800" dirty="0" smtClean="0"/>
              <a:t>来简称</a:t>
            </a:r>
            <a:r>
              <a:rPr lang="zh-CN" altLang="en-US" sz="1800" b="1" u="sng" dirty="0" smtClean="0">
                <a:solidFill>
                  <a:srgbClr val="FF6600"/>
                </a:solidFill>
              </a:rPr>
              <a:t>各种</a:t>
            </a:r>
            <a:r>
              <a:rPr lang="zh-CN" altLang="en-US" sz="1800" dirty="0" smtClean="0"/>
              <a:t>类型的</a:t>
            </a:r>
            <a:r>
              <a:rPr lang="zh-CN" altLang="en-US" sz="1800" b="1" dirty="0" smtClean="0">
                <a:solidFill>
                  <a:srgbClr val="FFC000"/>
                </a:solidFill>
              </a:rPr>
              <a:t>终端设备</a:t>
            </a:r>
            <a:r>
              <a:rPr lang="zh-CN" altLang="en-US" sz="1800" dirty="0" smtClean="0"/>
              <a:t>。</a:t>
            </a:r>
            <a:r>
              <a:rPr lang="en-US" altLang="zh-CN" sz="1800" dirty="0" err="1" smtClean="0"/>
              <a:t>tty</a:t>
            </a:r>
            <a:r>
              <a:rPr lang="zh-CN" altLang="en-US" sz="1800" dirty="0" smtClean="0"/>
              <a:t>是</a:t>
            </a:r>
            <a:r>
              <a:rPr lang="en-US" altLang="zh-CN" sz="1800" dirty="0" smtClean="0"/>
              <a:t>Teletype</a:t>
            </a:r>
            <a:r>
              <a:rPr lang="zh-CN" altLang="en-US" sz="1800" dirty="0" smtClean="0"/>
              <a:t>的缩写。</a:t>
            </a:r>
            <a:r>
              <a:rPr lang="en-US" altLang="zh-CN" sz="1800" dirty="0" smtClean="0"/>
              <a:t>Teletype</a:t>
            </a:r>
            <a:r>
              <a:rPr lang="zh-CN" altLang="en-US" sz="1800" dirty="0" smtClean="0"/>
              <a:t>是最早出现的一种终端设备，很象电传打字机（或者说就是），是由</a:t>
            </a:r>
            <a:r>
              <a:rPr lang="en-US" altLang="zh-CN" sz="1800" dirty="0" smtClean="0"/>
              <a:t>Teletype</a:t>
            </a:r>
            <a:r>
              <a:rPr lang="zh-CN" altLang="en-US" sz="1800" dirty="0" smtClean="0"/>
              <a:t>公司生产的。设备名放在特殊文件目录</a:t>
            </a:r>
            <a:r>
              <a:rPr lang="en-US" altLang="zh-CN" sz="1800" dirty="0" smtClean="0"/>
              <a:t>/dev/</a:t>
            </a:r>
            <a:r>
              <a:rPr lang="zh-CN" altLang="en-US" sz="1800" dirty="0" smtClean="0"/>
              <a:t>下。</a:t>
            </a:r>
            <a:endParaRPr lang="en-US" altLang="zh-CN" sz="1800" dirty="0" smtClean="0"/>
          </a:p>
          <a:p>
            <a:pPr>
              <a:lnSpc>
                <a:spcPct val="120000"/>
              </a:lnSpc>
              <a:spcBef>
                <a:spcPts val="150"/>
              </a:spcBef>
              <a:buClrTx/>
              <a:buSzTx/>
              <a:buFont typeface="Wingdings" pitchFamily="2" charset="2"/>
              <a:buNone/>
            </a:pPr>
            <a:r>
              <a:rPr kumimoji="1" lang="en-US" altLang="zh-CN" sz="1800" b="1" dirty="0" smtClean="0">
                <a:latin typeface="宋体" pitchFamily="2" charset="-122"/>
              </a:rPr>
              <a:t>       </a:t>
            </a:r>
            <a:r>
              <a:rPr lang="en-US" altLang="zh-CN" sz="1800" b="1" dirty="0" err="1" smtClean="0">
                <a:solidFill>
                  <a:srgbClr val="FF0000"/>
                </a:solidFill>
              </a:rPr>
              <a:t>pty</a:t>
            </a:r>
            <a:r>
              <a:rPr lang="zh-CN" altLang="en-US" sz="1800" dirty="0" smtClean="0"/>
              <a:t>（</a:t>
            </a:r>
            <a:r>
              <a:rPr lang="en-US" altLang="zh-CN" sz="1800" dirty="0" smtClean="0"/>
              <a:t>pseudo-</a:t>
            </a:r>
            <a:r>
              <a:rPr lang="en-US" altLang="zh-CN" sz="1800" dirty="0" err="1" smtClean="0"/>
              <a:t>tty</a:t>
            </a:r>
            <a:r>
              <a:rPr lang="en-US" altLang="zh-CN" sz="1800" dirty="0" smtClean="0"/>
              <a:t>, </a:t>
            </a:r>
            <a:r>
              <a:rPr lang="zh-CN" altLang="en-US" sz="1800" b="1" dirty="0" smtClean="0"/>
              <a:t>虚拟终端</a:t>
            </a:r>
            <a:r>
              <a:rPr lang="zh-CN" altLang="en-US" sz="1800" dirty="0" smtClean="0"/>
              <a:t>，如</a:t>
            </a:r>
            <a:r>
              <a:rPr lang="en-US" altLang="zh-CN" sz="1800" dirty="0" smtClean="0"/>
              <a:t>telnet </a:t>
            </a:r>
            <a:r>
              <a:rPr lang="zh-CN" altLang="en-US" sz="1800" dirty="0" smtClean="0"/>
              <a:t>远程登录用到</a:t>
            </a:r>
            <a:r>
              <a:rPr lang="en-US" altLang="zh-CN" sz="1800" dirty="0" err="1" smtClean="0"/>
              <a:t>pty</a:t>
            </a:r>
            <a:r>
              <a:rPr lang="en-US" altLang="zh-CN" sz="1800" dirty="0" smtClean="0"/>
              <a:t>)</a:t>
            </a:r>
            <a:r>
              <a:rPr lang="zh-CN" altLang="en-US" sz="1800" dirty="0" smtClean="0"/>
              <a:t>，</a:t>
            </a:r>
            <a:r>
              <a:rPr lang="en-US" altLang="zh-CN" sz="1800" b="1" dirty="0" smtClean="0">
                <a:solidFill>
                  <a:schemeClr val="tx2"/>
                </a:solidFill>
              </a:rPr>
              <a:t>pts</a:t>
            </a:r>
            <a:r>
              <a:rPr lang="en-US" altLang="zh-CN" sz="1800" dirty="0" smtClean="0"/>
              <a:t>(pseudo-terminal slave)</a:t>
            </a:r>
            <a:r>
              <a:rPr lang="zh-CN" altLang="en-US" sz="1800" dirty="0" smtClean="0"/>
              <a:t>是</a:t>
            </a:r>
            <a:r>
              <a:rPr lang="en-US" altLang="zh-CN" sz="1800" dirty="0" err="1" smtClean="0"/>
              <a:t>pty</a:t>
            </a:r>
            <a:r>
              <a:rPr lang="zh-CN" altLang="en-US" sz="1800" dirty="0" smtClean="0"/>
              <a:t>的实现方法，与</a:t>
            </a:r>
            <a:r>
              <a:rPr lang="en-US" altLang="zh-CN" sz="1800" b="1" dirty="0" err="1">
                <a:solidFill>
                  <a:schemeClr val="tx2"/>
                </a:solidFill>
              </a:rPr>
              <a:t>ptmx</a:t>
            </a:r>
            <a:r>
              <a:rPr lang="en-US" altLang="zh-CN" sz="1800" dirty="0" smtClean="0"/>
              <a:t>(pseudo-terminal master)</a:t>
            </a:r>
            <a:r>
              <a:rPr lang="zh-CN" altLang="en-US" sz="1800" dirty="0" smtClean="0"/>
              <a:t>配合使用实现</a:t>
            </a:r>
            <a:r>
              <a:rPr lang="en-US" altLang="zh-CN" sz="1800" dirty="0" err="1" smtClean="0"/>
              <a:t>pty</a:t>
            </a:r>
            <a:r>
              <a:rPr lang="zh-CN" altLang="en-US" sz="1800" dirty="0" smtClean="0"/>
              <a:t>。</a:t>
            </a:r>
            <a:endParaRPr kumimoji="1" lang="zh-CN" altLang="en-US" sz="1800" b="1" dirty="0" smtClean="0">
              <a:latin typeface="宋体" pitchFamily="2" charset="-122"/>
            </a:endParaRPr>
          </a:p>
          <a:p>
            <a:pPr eaLnBrk="1" hangingPunct="1">
              <a:spcBef>
                <a:spcPts val="275"/>
              </a:spcBef>
              <a:buSzTx/>
              <a:buFont typeface="Wingdings" pitchFamily="2" charset="2"/>
              <a:buNone/>
            </a:pPr>
            <a:r>
              <a:rPr lang="zh-CN" altLang="en-US" sz="2400" dirty="0" smtClean="0"/>
              <a:t>             其它的进程显示格式，例：（ 略 ）</a:t>
            </a:r>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202A022-BB42-46CB-AB9E-E793069D835F}" type="datetime8">
              <a:rPr kumimoji="0" lang="zh-CN" altLang="en-US" sz="1400" smtClean="0"/>
              <a:t>2022年3月16日12时44分</a:t>
            </a:fld>
            <a:endParaRPr kumimoji="0" lang="en-US" altLang="zh-CN" sz="1400" smtClean="0"/>
          </a:p>
        </p:txBody>
      </p:sp>
      <p:sp>
        <p:nvSpPr>
          <p:cNvPr id="5632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56324" name="Rectangle 3"/>
          <p:cNvSpPr>
            <a:spLocks noGrp="1" noRot="1" noChangeArrowheads="1"/>
          </p:cNvSpPr>
          <p:nvPr>
            <p:ph type="body" sz="half" idx="1"/>
          </p:nvPr>
        </p:nvSpPr>
        <p:spPr>
          <a:xfrm>
            <a:off x="301625" y="404813"/>
            <a:ext cx="8374063" cy="6048375"/>
          </a:xfrm>
        </p:spPr>
        <p:txBody>
          <a:bodyPr/>
          <a:lstStyle/>
          <a:p>
            <a:pPr>
              <a:lnSpc>
                <a:spcPct val="120000"/>
              </a:lnSpc>
              <a:spcBef>
                <a:spcPct val="30000"/>
              </a:spcBef>
              <a:buClrTx/>
              <a:buSzTx/>
              <a:buFont typeface="Wingdings" pitchFamily="2" charset="2"/>
              <a:buChar char="Ø"/>
            </a:pPr>
            <a:r>
              <a:rPr kumimoji="1" lang="en-US" altLang="zh-CN" sz="2400" dirty="0">
                <a:latin typeface="宋体" pitchFamily="2" charset="-122"/>
              </a:rPr>
              <a:t>(</a:t>
            </a:r>
            <a:r>
              <a:rPr kumimoji="1" lang="zh-CN" altLang="en-US" sz="2400" b="1" dirty="0">
                <a:solidFill>
                  <a:schemeClr val="tx2"/>
                </a:solidFill>
                <a:latin typeface="宋体" pitchFamily="2" charset="-122"/>
              </a:rPr>
              <a:t>略</a:t>
            </a:r>
            <a:r>
              <a:rPr kumimoji="1" lang="en-US" altLang="zh-CN" sz="2400" dirty="0">
                <a:latin typeface="宋体" pitchFamily="2" charset="-122"/>
              </a:rPr>
              <a:t>)</a:t>
            </a:r>
            <a:r>
              <a:rPr kumimoji="1" lang="en-US" altLang="zh-CN" sz="2400" dirty="0" err="1">
                <a:latin typeface="宋体" pitchFamily="2" charset="-122"/>
              </a:rPr>
              <a:t>ps</a:t>
            </a:r>
            <a:r>
              <a:rPr kumimoji="1" lang="en-US" altLang="zh-CN" sz="2400" dirty="0">
                <a:latin typeface="宋体" pitchFamily="2" charset="-122"/>
              </a:rPr>
              <a:t> </a:t>
            </a:r>
            <a:r>
              <a:rPr kumimoji="1" lang="en-US" altLang="zh-CN" sz="2400" dirty="0" smtClean="0">
                <a:latin typeface="宋体" pitchFamily="2" charset="-122"/>
              </a:rPr>
              <a:t>-ax   x</a:t>
            </a:r>
            <a:r>
              <a:rPr kumimoji="1" lang="zh-CN" altLang="en-US" sz="2400" dirty="0" smtClean="0"/>
              <a:t>显示所有程序，不以终端机来区分</a:t>
            </a:r>
            <a:r>
              <a:rPr kumimoji="1" lang="zh-CN" altLang="en-US" sz="2800" dirty="0" smtClean="0"/>
              <a:t> </a:t>
            </a:r>
            <a:endParaRPr kumimoji="1" lang="zh-CN" altLang="en-US" sz="2400" dirty="0" smtClean="0">
              <a:latin typeface="宋体" pitchFamily="2" charset="-122"/>
            </a:endParaRPr>
          </a:p>
          <a:p>
            <a:pPr>
              <a:lnSpc>
                <a:spcPct val="120000"/>
              </a:lnSpc>
              <a:spcBef>
                <a:spcPct val="30000"/>
              </a:spcBef>
              <a:buClrTx/>
              <a:buSzTx/>
              <a:buFont typeface="Wingdings" pitchFamily="2" charset="2"/>
              <a:buNone/>
            </a:pPr>
            <a:r>
              <a:rPr kumimoji="1" lang="zh-CN" altLang="en-US" sz="2400" dirty="0" smtClean="0">
                <a:latin typeface="宋体" pitchFamily="2" charset="-122"/>
              </a:rPr>
              <a:t>    </a:t>
            </a:r>
            <a:r>
              <a:rPr kumimoji="1" lang="en-US" altLang="zh-CN" sz="2400" dirty="0" smtClean="0">
                <a:latin typeface="宋体" pitchFamily="2" charset="-122"/>
              </a:rPr>
              <a:t>PID   TTY   STAT  TIME    COMMAND</a:t>
            </a:r>
          </a:p>
          <a:p>
            <a:pPr>
              <a:lnSpc>
                <a:spcPct val="120000"/>
              </a:lnSpc>
              <a:spcBef>
                <a:spcPct val="30000"/>
              </a:spcBef>
              <a:buClrTx/>
              <a:buSzTx/>
              <a:buFont typeface="Wingdings" pitchFamily="2" charset="2"/>
              <a:buNone/>
            </a:pPr>
            <a:r>
              <a:rPr kumimoji="1" lang="en-US" altLang="zh-CN" sz="2400" dirty="0" smtClean="0">
                <a:latin typeface="宋体" pitchFamily="2" charset="-122"/>
              </a:rPr>
              <a:t>     1     ?      S    00:05     </a:t>
            </a:r>
            <a:r>
              <a:rPr kumimoji="1" lang="en-US" altLang="zh-CN" sz="2400" dirty="0" err="1" smtClean="0">
                <a:latin typeface="宋体" pitchFamily="2" charset="-122"/>
              </a:rPr>
              <a:t>init</a:t>
            </a:r>
            <a:endParaRPr kumimoji="1" lang="en-US" altLang="zh-CN" sz="2400" dirty="0" smtClean="0">
              <a:latin typeface="宋体" pitchFamily="2" charset="-122"/>
            </a:endParaRPr>
          </a:p>
          <a:p>
            <a:pPr>
              <a:lnSpc>
                <a:spcPct val="120000"/>
              </a:lnSpc>
              <a:spcBef>
                <a:spcPct val="30000"/>
              </a:spcBef>
              <a:buClrTx/>
              <a:buSzTx/>
              <a:buFont typeface="Wingdings" pitchFamily="2" charset="2"/>
              <a:buNone/>
            </a:pPr>
            <a:r>
              <a:rPr kumimoji="1" lang="en-US" altLang="zh-CN" sz="2400" dirty="0" smtClean="0">
                <a:latin typeface="宋体" pitchFamily="2" charset="-122"/>
              </a:rPr>
              <a:t>     2024  tty2   S    00:00   /</a:t>
            </a:r>
            <a:r>
              <a:rPr kumimoji="1" lang="en-US" altLang="zh-CN" sz="2400" dirty="0" err="1" smtClean="0">
                <a:latin typeface="宋体" pitchFamily="2" charset="-122"/>
              </a:rPr>
              <a:t>sbin</a:t>
            </a:r>
            <a:r>
              <a:rPr kumimoji="1" lang="en-US" altLang="zh-CN" sz="2400" dirty="0" smtClean="0">
                <a:latin typeface="宋体" pitchFamily="2" charset="-122"/>
              </a:rPr>
              <a:t>/</a:t>
            </a:r>
            <a:r>
              <a:rPr kumimoji="1" lang="en-US" altLang="zh-CN" sz="2400" dirty="0" err="1" smtClean="0">
                <a:latin typeface="宋体" pitchFamily="2" charset="-122"/>
              </a:rPr>
              <a:t>mingetty</a:t>
            </a:r>
            <a:r>
              <a:rPr kumimoji="1" lang="en-US" altLang="zh-CN" sz="2400" dirty="0" smtClean="0">
                <a:latin typeface="宋体" pitchFamily="2" charset="-122"/>
              </a:rPr>
              <a:t> </a:t>
            </a:r>
          </a:p>
          <a:p>
            <a:pPr>
              <a:lnSpc>
                <a:spcPct val="120000"/>
              </a:lnSpc>
              <a:spcBef>
                <a:spcPct val="30000"/>
              </a:spcBef>
              <a:buClrTx/>
              <a:buSzTx/>
              <a:buFont typeface="Wingdings" pitchFamily="2" charset="2"/>
              <a:buNone/>
            </a:pPr>
            <a:r>
              <a:rPr kumimoji="1" lang="en-US" altLang="zh-CN" sz="2400" dirty="0" smtClean="0">
                <a:latin typeface="宋体" pitchFamily="2" charset="-122"/>
              </a:rPr>
              <a:t> </a:t>
            </a:r>
            <a:r>
              <a:rPr kumimoji="1" lang="zh-CN" altLang="en-US" sz="2400" dirty="0" smtClean="0">
                <a:latin typeface="宋体" pitchFamily="2" charset="-122"/>
              </a:rPr>
              <a:t>（</a:t>
            </a:r>
            <a:r>
              <a:rPr kumimoji="1" lang="en-US" altLang="zh-CN" sz="2400" dirty="0" smtClean="0">
                <a:latin typeface="宋体" pitchFamily="2" charset="-122"/>
              </a:rPr>
              <a:t>1</a:t>
            </a:r>
            <a:r>
              <a:rPr kumimoji="1" lang="en-US" altLang="zh-CN" sz="2400" baseline="30000" dirty="0" smtClean="0">
                <a:latin typeface="宋体" pitchFamily="2" charset="-122"/>
              </a:rPr>
              <a:t>#</a:t>
            </a:r>
            <a:r>
              <a:rPr kumimoji="1" lang="zh-CN" altLang="en-US" sz="2400" dirty="0" smtClean="0">
                <a:latin typeface="宋体" pitchFamily="2" charset="-122"/>
              </a:rPr>
              <a:t>行）</a:t>
            </a:r>
            <a:r>
              <a:rPr kumimoji="1" lang="en-US" altLang="zh-CN" sz="2400" dirty="0" smtClean="0">
                <a:latin typeface="宋体" pitchFamily="2" charset="-122"/>
              </a:rPr>
              <a:t>Linux</a:t>
            </a:r>
            <a:r>
              <a:rPr kumimoji="1" lang="zh-CN" altLang="en-US" sz="2400" dirty="0" smtClean="0">
                <a:latin typeface="宋体" pitchFamily="2" charset="-122"/>
              </a:rPr>
              <a:t>启动时，运行</a:t>
            </a:r>
            <a:r>
              <a:rPr kumimoji="1" lang="en-US" altLang="zh-CN" sz="2400" b="1" dirty="0" err="1" smtClean="0">
                <a:solidFill>
                  <a:srgbClr val="FF6600"/>
                </a:solidFill>
                <a:latin typeface="宋体" pitchFamily="2" charset="-122"/>
              </a:rPr>
              <a:t>init</a:t>
            </a:r>
            <a:r>
              <a:rPr kumimoji="1" lang="zh-CN" altLang="en-US" sz="2400" b="1" dirty="0" smtClean="0">
                <a:solidFill>
                  <a:srgbClr val="FF6600"/>
                </a:solidFill>
                <a:latin typeface="宋体" pitchFamily="2" charset="-122"/>
              </a:rPr>
              <a:t>进程</a:t>
            </a:r>
            <a:r>
              <a:rPr kumimoji="1" lang="zh-CN" altLang="en-US" sz="2400" dirty="0" smtClean="0">
                <a:latin typeface="宋体" pitchFamily="2" charset="-122"/>
              </a:rPr>
              <a:t>，它是系统的第一个进程，</a:t>
            </a:r>
            <a:r>
              <a:rPr kumimoji="1" lang="zh-CN" altLang="en-US" sz="2400" b="1" dirty="0" smtClean="0">
                <a:solidFill>
                  <a:srgbClr val="FF6600"/>
                </a:solidFill>
                <a:latin typeface="宋体" pitchFamily="2" charset="-122"/>
              </a:rPr>
              <a:t>进程号为</a:t>
            </a:r>
            <a:r>
              <a:rPr kumimoji="1" lang="en-US" altLang="zh-CN" sz="2400" b="1" dirty="0" smtClean="0">
                <a:solidFill>
                  <a:srgbClr val="FF6600"/>
                </a:solidFill>
                <a:latin typeface="宋体" pitchFamily="2" charset="-122"/>
              </a:rPr>
              <a:t>1</a:t>
            </a:r>
            <a:r>
              <a:rPr kumimoji="1" lang="zh-CN" altLang="en-US" sz="2400" dirty="0" smtClean="0">
                <a:latin typeface="宋体" pitchFamily="2" charset="-122"/>
              </a:rPr>
              <a:t>，可把它看作是</a:t>
            </a:r>
            <a:r>
              <a:rPr kumimoji="1" lang="en-US" altLang="zh-CN" sz="2400" dirty="0" smtClean="0">
                <a:latin typeface="宋体" pitchFamily="2" charset="-122"/>
              </a:rPr>
              <a:t>OS</a:t>
            </a:r>
            <a:r>
              <a:rPr kumimoji="1" lang="zh-CN" altLang="en-US" sz="2400" dirty="0" smtClean="0">
                <a:latin typeface="宋体" pitchFamily="2" charset="-122"/>
              </a:rPr>
              <a:t>的进程管理器，是所有其它进程的</a:t>
            </a:r>
            <a:r>
              <a:rPr kumimoji="1" lang="zh-CN" altLang="en-US" sz="2400" b="1" dirty="0" smtClean="0">
                <a:solidFill>
                  <a:srgbClr val="FF6600"/>
                </a:solidFill>
                <a:latin typeface="宋体" pitchFamily="2" charset="-122"/>
              </a:rPr>
              <a:t>祖先进程</a:t>
            </a:r>
            <a:r>
              <a:rPr kumimoji="1" lang="zh-CN" altLang="en-US" sz="2400" dirty="0" smtClean="0">
                <a:latin typeface="宋体" pitchFamily="2" charset="-122"/>
              </a:rPr>
              <a:t>。</a:t>
            </a:r>
          </a:p>
          <a:p>
            <a:pPr>
              <a:lnSpc>
                <a:spcPct val="120000"/>
              </a:lnSpc>
              <a:spcBef>
                <a:spcPct val="30000"/>
              </a:spcBef>
              <a:buClrTx/>
              <a:buSzTx/>
              <a:buFont typeface="Wingdings" pitchFamily="2" charset="2"/>
              <a:buNone/>
            </a:pPr>
            <a:r>
              <a:rPr kumimoji="1" lang="zh-CN" altLang="en-US" sz="2400" dirty="0" smtClean="0">
                <a:latin typeface="宋体" pitchFamily="2" charset="-122"/>
              </a:rPr>
              <a:t>  （</a:t>
            </a:r>
            <a:r>
              <a:rPr kumimoji="1" lang="en-US" altLang="zh-CN" sz="2400" dirty="0" smtClean="0">
                <a:latin typeface="宋体" pitchFamily="2" charset="-122"/>
              </a:rPr>
              <a:t>2</a:t>
            </a:r>
            <a:r>
              <a:rPr kumimoji="1" lang="en-US" altLang="zh-CN" sz="2400" baseline="30000" dirty="0" smtClean="0">
                <a:latin typeface="宋体" pitchFamily="2" charset="-122"/>
              </a:rPr>
              <a:t> #</a:t>
            </a:r>
            <a:r>
              <a:rPr kumimoji="1" lang="zh-CN" altLang="en-US" sz="2400" dirty="0" smtClean="0">
                <a:latin typeface="宋体" pitchFamily="2" charset="-122"/>
              </a:rPr>
              <a:t>行）</a:t>
            </a:r>
            <a:r>
              <a:rPr kumimoji="1" lang="en-US" altLang="zh-CN" sz="2400" dirty="0" err="1" smtClean="0">
                <a:latin typeface="宋体" pitchFamily="2" charset="-122"/>
              </a:rPr>
              <a:t>init</a:t>
            </a:r>
            <a:r>
              <a:rPr kumimoji="1" lang="zh-CN" altLang="en-US" sz="2400" dirty="0" smtClean="0">
                <a:latin typeface="宋体" pitchFamily="2" charset="-122"/>
              </a:rPr>
              <a:t>进程为用户登录启动</a:t>
            </a:r>
            <a:r>
              <a:rPr kumimoji="1" lang="en-US" altLang="zh-CN" sz="2400" dirty="0" err="1" smtClean="0">
                <a:latin typeface="宋体" pitchFamily="2" charset="-122"/>
              </a:rPr>
              <a:t>getty</a:t>
            </a:r>
            <a:r>
              <a:rPr kumimoji="1" lang="zh-CN" altLang="en-US" sz="2400" dirty="0" smtClean="0">
                <a:latin typeface="宋体" pitchFamily="2" charset="-122"/>
              </a:rPr>
              <a:t>程序，</a:t>
            </a:r>
            <a:r>
              <a:rPr kumimoji="1" lang="en-US" altLang="zh-CN" sz="2400" dirty="0" err="1" smtClean="0">
                <a:latin typeface="宋体" pitchFamily="2" charset="-122"/>
              </a:rPr>
              <a:t>getty</a:t>
            </a:r>
            <a:r>
              <a:rPr kumimoji="1" lang="zh-CN" altLang="en-US" sz="2400" dirty="0" smtClean="0">
                <a:latin typeface="宋体" pitchFamily="2" charset="-122"/>
              </a:rPr>
              <a:t>进程等待来自终端的操作，为用户显示提示符，再把控制交给登录程序，登录进程设置用户环境，最后启动一个</a:t>
            </a:r>
            <a:r>
              <a:rPr kumimoji="1" lang="en-US" altLang="zh-CN" sz="2400" dirty="0" smtClean="0">
                <a:latin typeface="宋体" pitchFamily="2" charset="-122"/>
              </a:rPr>
              <a:t>shell</a:t>
            </a:r>
            <a:r>
              <a:rPr kumimoji="1" lang="zh-CN" altLang="en-US" sz="2400" dirty="0" smtClean="0">
                <a:latin typeface="宋体" pitchFamily="2" charset="-122"/>
              </a:rPr>
              <a:t>。</a:t>
            </a:r>
          </a:p>
          <a:p>
            <a:pPr>
              <a:lnSpc>
                <a:spcPct val="120000"/>
              </a:lnSpc>
              <a:spcBef>
                <a:spcPct val="30000"/>
              </a:spcBef>
              <a:buClrTx/>
              <a:buSzTx/>
              <a:buFont typeface="Wingdings" pitchFamily="2" charset="2"/>
              <a:buChar char="Ø"/>
            </a:pPr>
            <a:r>
              <a:rPr kumimoji="1" lang="en-US" altLang="zh-CN" sz="2400" dirty="0" err="1" smtClean="0">
                <a:latin typeface="宋体" pitchFamily="2" charset="-122"/>
              </a:rPr>
              <a:t>ps</a:t>
            </a:r>
            <a:r>
              <a:rPr kumimoji="1" lang="en-US" altLang="zh-CN" sz="2400" dirty="0" smtClean="0">
                <a:latin typeface="宋体" pitchFamily="2" charset="-122"/>
              </a:rPr>
              <a:t> –</a:t>
            </a:r>
            <a:r>
              <a:rPr kumimoji="1" lang="en-US" altLang="zh-CN" sz="2400" dirty="0" err="1" smtClean="0">
                <a:latin typeface="宋体" pitchFamily="2" charset="-122"/>
              </a:rPr>
              <a:t>amf</a:t>
            </a:r>
            <a:r>
              <a:rPr kumimoji="1" lang="en-US" altLang="zh-CN" sz="2400" dirty="0" smtClean="0">
                <a:latin typeface="宋体" pitchFamily="2" charset="-122"/>
              </a:rPr>
              <a:t>   -m:</a:t>
            </a:r>
            <a:r>
              <a:rPr kumimoji="1" lang="zh-CN" altLang="en-US" sz="2800" dirty="0" smtClean="0"/>
              <a:t>显示所有的执行绪 </a:t>
            </a:r>
            <a:r>
              <a:rPr kumimoji="1" lang="zh-CN" altLang="en-US" sz="2400" dirty="0" smtClean="0">
                <a:latin typeface="宋体" pitchFamily="2" charset="-122"/>
              </a:rPr>
              <a:t>。</a:t>
            </a:r>
          </a:p>
        </p:txBody>
      </p:sp>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4225748-6FD5-43DC-9D88-0F4CA503B44D}" type="datetime8">
              <a:rPr kumimoji="0" lang="zh-CN" altLang="en-US" sz="1400" smtClean="0"/>
              <a:t>2022年3月16日12时44分</a:t>
            </a:fld>
            <a:endParaRPr kumimoji="0" lang="en-US" altLang="zh-CN" sz="1400" smtClean="0"/>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57348" name="Rectangle 2"/>
          <p:cNvSpPr>
            <a:spLocks noGrp="1" noRot="1" noChangeArrowheads="1"/>
          </p:cNvSpPr>
          <p:nvPr>
            <p:ph type="title"/>
          </p:nvPr>
        </p:nvSpPr>
        <p:spPr>
          <a:xfrm>
            <a:off x="250825" y="260350"/>
            <a:ext cx="8540750" cy="823913"/>
          </a:xfrm>
        </p:spPr>
        <p:txBody>
          <a:bodyPr/>
          <a:lstStyle/>
          <a:p>
            <a:pPr algn="l" eaLnBrk="1" hangingPunct="1"/>
            <a:r>
              <a:rPr lang="en-US" altLang="zh-CN" sz="2800" b="1" i="1" dirty="0" smtClean="0">
                <a:solidFill>
                  <a:schemeClr val="tx2"/>
                </a:solidFill>
              </a:rPr>
              <a:t>9. </a:t>
            </a:r>
            <a:r>
              <a:rPr lang="zh-CN" altLang="en-US" sz="2700" b="1" i="1" dirty="0" smtClean="0">
                <a:solidFill>
                  <a:schemeClr val="tx2"/>
                </a:solidFill>
              </a:rPr>
              <a:t>实验 在</a:t>
            </a:r>
            <a:r>
              <a:rPr lang="en-US" altLang="zh-CN" sz="2700" b="1" i="1" dirty="0" smtClean="0">
                <a:solidFill>
                  <a:schemeClr val="tx2"/>
                </a:solidFill>
              </a:rPr>
              <a:t>Linux</a:t>
            </a:r>
            <a:r>
              <a:rPr lang="zh-CN" altLang="en-US" sz="2700" b="1" i="1" dirty="0" smtClean="0">
                <a:solidFill>
                  <a:schemeClr val="tx2"/>
                </a:solidFill>
              </a:rPr>
              <a:t>下编写程序、创建进程、查看进程</a:t>
            </a:r>
            <a:r>
              <a:rPr lang="zh-CN" altLang="en-US" sz="2700" b="1" dirty="0" smtClean="0">
                <a:solidFill>
                  <a:schemeClr val="tx2"/>
                </a:solidFill>
              </a:rPr>
              <a:t>（</a:t>
            </a:r>
            <a:r>
              <a:rPr lang="zh-CN" altLang="en-US" sz="2700" b="1" dirty="0" smtClean="0">
                <a:solidFill>
                  <a:srgbClr val="FF0000"/>
                </a:solidFill>
              </a:rPr>
              <a:t>旧</a:t>
            </a:r>
            <a:r>
              <a:rPr lang="zh-CN" altLang="en-US" sz="2700" b="1" dirty="0" smtClean="0">
                <a:solidFill>
                  <a:schemeClr val="tx2"/>
                </a:solidFill>
              </a:rPr>
              <a:t>）</a:t>
            </a:r>
          </a:p>
        </p:txBody>
      </p:sp>
      <p:sp>
        <p:nvSpPr>
          <p:cNvPr id="57349" name="Rectangle 3"/>
          <p:cNvSpPr>
            <a:spLocks noGrp="1" noRot="1" noChangeArrowheads="1"/>
          </p:cNvSpPr>
          <p:nvPr>
            <p:ph type="body" idx="1"/>
          </p:nvPr>
        </p:nvSpPr>
        <p:spPr>
          <a:xfrm>
            <a:off x="301625" y="1052513"/>
            <a:ext cx="8540750" cy="5256212"/>
          </a:xfrm>
        </p:spPr>
        <p:txBody>
          <a:bodyPr/>
          <a:lstStyle/>
          <a:p>
            <a:pPr eaLnBrk="1" hangingPunct="1">
              <a:lnSpc>
                <a:spcPct val="130000"/>
              </a:lnSpc>
              <a:spcBef>
                <a:spcPct val="30000"/>
              </a:spcBef>
              <a:buFont typeface="Wingdings" pitchFamily="2" charset="2"/>
              <a:buNone/>
            </a:pPr>
            <a:r>
              <a:rPr lang="zh-CN" altLang="en-US" sz="2400" b="1" dirty="0" smtClean="0">
                <a:latin typeface="宋体" pitchFamily="2" charset="-122"/>
              </a:rPr>
              <a:t>（</a:t>
            </a:r>
            <a:r>
              <a:rPr lang="en-US" altLang="zh-CN" sz="2400" b="1" dirty="0" smtClean="0">
                <a:latin typeface="宋体" pitchFamily="2" charset="-122"/>
              </a:rPr>
              <a:t>1</a:t>
            </a:r>
            <a:r>
              <a:rPr lang="zh-CN" altLang="en-US" sz="2400" b="1" dirty="0" smtClean="0">
                <a:latin typeface="宋体" pitchFamily="2" charset="-122"/>
              </a:rPr>
              <a:t>）登录</a:t>
            </a:r>
            <a:r>
              <a:rPr lang="en-US" altLang="zh-CN" sz="2400" b="1" dirty="0" smtClean="0">
                <a:latin typeface="宋体" pitchFamily="2" charset="-122"/>
              </a:rPr>
              <a:t>Linux</a:t>
            </a:r>
            <a:r>
              <a:rPr lang="zh-CN" altLang="en-US" sz="2400" b="1" dirty="0" smtClean="0">
                <a:latin typeface="宋体" pitchFamily="2" charset="-122"/>
              </a:rPr>
              <a:t>服务器     </a:t>
            </a:r>
          </a:p>
          <a:p>
            <a:pPr eaLnBrk="1" hangingPunct="1">
              <a:lnSpc>
                <a:spcPct val="130000"/>
              </a:lnSpc>
              <a:spcBef>
                <a:spcPct val="30000"/>
              </a:spcBef>
            </a:pPr>
            <a:r>
              <a:rPr lang="zh-CN" altLang="en-US" sz="2400" dirty="0" smtClean="0">
                <a:latin typeface="宋体" pitchFamily="2" charset="-122"/>
              </a:rPr>
              <a:t>在</a:t>
            </a:r>
            <a:r>
              <a:rPr lang="en-US" altLang="zh-CN" sz="2400" dirty="0" smtClean="0">
                <a:latin typeface="宋体" pitchFamily="2" charset="-122"/>
              </a:rPr>
              <a:t>Windows</a:t>
            </a:r>
            <a:r>
              <a:rPr lang="zh-CN" altLang="en-US" sz="2400" dirty="0" smtClean="0">
                <a:latin typeface="宋体" pitchFamily="2" charset="-122"/>
              </a:rPr>
              <a:t>下，使用命令：</a:t>
            </a:r>
          </a:p>
          <a:p>
            <a:pPr eaLnBrk="1" hangingPunct="1">
              <a:lnSpc>
                <a:spcPct val="130000"/>
              </a:lnSpc>
              <a:spcBef>
                <a:spcPct val="30000"/>
              </a:spcBef>
              <a:buFont typeface="Wingdings" pitchFamily="2" charset="2"/>
              <a:buNone/>
            </a:pPr>
            <a:r>
              <a:rPr lang="zh-CN" altLang="en-US" sz="2400" dirty="0" smtClean="0">
                <a:latin typeface="宋体" pitchFamily="2" charset="-122"/>
              </a:rPr>
              <a:t>    </a:t>
            </a:r>
            <a:r>
              <a:rPr lang="en-US" altLang="zh-CN" sz="2400" dirty="0" smtClean="0">
                <a:latin typeface="宋体" pitchFamily="2" charset="-122"/>
              </a:rPr>
              <a:t>telnet 196.168.0.154</a:t>
            </a:r>
          </a:p>
          <a:p>
            <a:pPr eaLnBrk="1" hangingPunct="1">
              <a:lnSpc>
                <a:spcPct val="130000"/>
              </a:lnSpc>
              <a:spcBef>
                <a:spcPct val="30000"/>
              </a:spcBef>
            </a:pPr>
            <a:r>
              <a:rPr lang="zh-CN" altLang="en-US" sz="2400" dirty="0" smtClean="0">
                <a:latin typeface="宋体" pitchFamily="2" charset="-122"/>
              </a:rPr>
              <a:t>在</a:t>
            </a:r>
            <a:r>
              <a:rPr lang="en-US" altLang="zh-CN" sz="2400" dirty="0" smtClean="0">
                <a:latin typeface="宋体" pitchFamily="2" charset="-122"/>
              </a:rPr>
              <a:t>Windows</a:t>
            </a:r>
            <a:r>
              <a:rPr lang="zh-CN" altLang="en-US" sz="2400" dirty="0" smtClean="0">
                <a:latin typeface="宋体" pitchFamily="2" charset="-122"/>
              </a:rPr>
              <a:t>的命令窗口中，根据提示登录</a:t>
            </a:r>
            <a:r>
              <a:rPr lang="en-US" altLang="zh-CN" sz="2400" dirty="0" smtClean="0">
                <a:latin typeface="宋体" pitchFamily="2" charset="-122"/>
              </a:rPr>
              <a:t>Linux</a:t>
            </a:r>
            <a:r>
              <a:rPr lang="zh-CN" altLang="en-US" sz="2400" dirty="0" smtClean="0">
                <a:latin typeface="宋体" pitchFamily="2" charset="-122"/>
              </a:rPr>
              <a:t>服务器。</a:t>
            </a:r>
          </a:p>
          <a:p>
            <a:pPr eaLnBrk="1" hangingPunct="1">
              <a:lnSpc>
                <a:spcPct val="130000"/>
              </a:lnSpc>
              <a:spcBef>
                <a:spcPct val="30000"/>
              </a:spcBef>
              <a:buFont typeface="Wingdings" pitchFamily="2" charset="2"/>
              <a:buNone/>
            </a:pPr>
            <a:r>
              <a:rPr lang="zh-CN" altLang="en-US" sz="2400" dirty="0" smtClean="0">
                <a:latin typeface="宋体" pitchFamily="2" charset="-122"/>
              </a:rPr>
              <a:t>     </a:t>
            </a:r>
            <a:r>
              <a:rPr lang="en-US" altLang="zh-CN" sz="2300" dirty="0" smtClean="0">
                <a:latin typeface="宋体" pitchFamily="2" charset="-122"/>
              </a:rPr>
              <a:t>Login </a:t>
            </a:r>
            <a:r>
              <a:rPr lang="zh-CN" altLang="en-US" sz="2300" u="sng" dirty="0" smtClean="0">
                <a:latin typeface="宋体" pitchFamily="2" charset="-122"/>
              </a:rPr>
              <a:t>用户名</a:t>
            </a:r>
            <a:r>
              <a:rPr lang="zh-CN" altLang="en-US" sz="2300" dirty="0" smtClean="0">
                <a:latin typeface="宋体" pitchFamily="2" charset="-122"/>
              </a:rPr>
              <a:t>（</a:t>
            </a:r>
            <a:r>
              <a:rPr lang="en-US" altLang="zh-CN" sz="2300" dirty="0" smtClean="0">
                <a:latin typeface="宋体" pitchFamily="2" charset="-122"/>
              </a:rPr>
              <a:t>r+</a:t>
            </a:r>
            <a:r>
              <a:rPr lang="zh-CN" altLang="en-US" sz="2300" dirty="0" smtClean="0">
                <a:latin typeface="宋体" pitchFamily="2" charset="-122"/>
              </a:rPr>
              <a:t>学号的后</a:t>
            </a:r>
            <a:r>
              <a:rPr lang="en-US" altLang="zh-CN" sz="2300" dirty="0" smtClean="0">
                <a:latin typeface="宋体" pitchFamily="2" charset="-122"/>
              </a:rPr>
              <a:t>3</a:t>
            </a:r>
            <a:r>
              <a:rPr lang="zh-CN" altLang="en-US" sz="2300" dirty="0" smtClean="0">
                <a:latin typeface="宋体" pitchFamily="2" charset="-122"/>
              </a:rPr>
              <a:t>位，或 </a:t>
            </a:r>
            <a:r>
              <a:rPr lang="en-US" altLang="zh-CN" sz="2300" dirty="0" smtClean="0">
                <a:latin typeface="宋体" pitchFamily="2" charset="-122"/>
              </a:rPr>
              <a:t>w+</a:t>
            </a:r>
            <a:r>
              <a:rPr lang="zh-CN" altLang="en-US" sz="2300" dirty="0" smtClean="0">
                <a:latin typeface="宋体" pitchFamily="2" charset="-122"/>
              </a:rPr>
              <a:t>学号的后</a:t>
            </a:r>
            <a:r>
              <a:rPr lang="en-US" altLang="zh-CN" sz="2300" dirty="0" smtClean="0">
                <a:latin typeface="宋体" pitchFamily="2" charset="-122"/>
              </a:rPr>
              <a:t>3</a:t>
            </a:r>
            <a:r>
              <a:rPr lang="zh-CN" altLang="en-US" sz="2300" dirty="0" smtClean="0">
                <a:latin typeface="宋体" pitchFamily="2" charset="-122"/>
              </a:rPr>
              <a:t>位</a:t>
            </a:r>
            <a:r>
              <a:rPr lang="en-US" altLang="zh-CN" sz="2300" dirty="0" smtClean="0">
                <a:latin typeface="宋体" pitchFamily="2" charset="-122"/>
              </a:rPr>
              <a:t>,</a:t>
            </a:r>
            <a:r>
              <a:rPr lang="zh-CN" altLang="en-US" sz="2300" dirty="0" smtClean="0">
                <a:latin typeface="宋体" pitchFamily="2" charset="-122"/>
              </a:rPr>
              <a:t>或</a:t>
            </a:r>
            <a:r>
              <a:rPr lang="en-US" altLang="zh-CN" sz="2300" dirty="0" smtClean="0">
                <a:latin typeface="宋体" pitchFamily="2" charset="-122"/>
              </a:rPr>
              <a:t>j+…)</a:t>
            </a:r>
          </a:p>
          <a:p>
            <a:pPr eaLnBrk="1" hangingPunct="1">
              <a:lnSpc>
                <a:spcPct val="130000"/>
              </a:lnSpc>
              <a:spcBef>
                <a:spcPct val="30000"/>
              </a:spcBef>
              <a:buFont typeface="Wingdings" pitchFamily="2" charset="2"/>
              <a:buNone/>
            </a:pPr>
            <a:r>
              <a:rPr lang="en-US" altLang="zh-CN" sz="2400" dirty="0" smtClean="0">
                <a:latin typeface="宋体" pitchFamily="2" charset="-122"/>
              </a:rPr>
              <a:t>     password </a:t>
            </a:r>
            <a:r>
              <a:rPr lang="zh-CN" altLang="en-US" sz="2400" u="sng" dirty="0" smtClean="0">
                <a:latin typeface="宋体" pitchFamily="2" charset="-122"/>
              </a:rPr>
              <a:t>用户密码</a:t>
            </a:r>
            <a:r>
              <a:rPr lang="zh-CN" altLang="en-US" sz="2400" dirty="0" smtClean="0">
                <a:latin typeface="宋体" pitchFamily="2" charset="-122"/>
              </a:rPr>
              <a:t>（</a:t>
            </a:r>
            <a:r>
              <a:rPr lang="en-US" altLang="zh-CN" sz="2400" dirty="0" smtClean="0">
                <a:latin typeface="宋体" pitchFamily="2" charset="-122"/>
              </a:rPr>
              <a:t>123456</a:t>
            </a:r>
            <a:r>
              <a:rPr lang="zh-CN" altLang="en-US" sz="2400" dirty="0" smtClean="0">
                <a:latin typeface="宋体" pitchFamily="2" charset="-122"/>
              </a:rPr>
              <a:t>）</a:t>
            </a:r>
          </a:p>
          <a:p>
            <a:pPr eaLnBrk="1" hangingPunct="1">
              <a:lnSpc>
                <a:spcPct val="130000"/>
              </a:lnSpc>
              <a:spcBef>
                <a:spcPct val="30000"/>
              </a:spcBef>
            </a:pPr>
            <a:r>
              <a:rPr lang="zh-CN" altLang="en-US" sz="2400" dirty="0" smtClean="0">
                <a:latin typeface="宋体" pitchFamily="2" charset="-122"/>
              </a:rPr>
              <a:t>之后，进入</a:t>
            </a:r>
            <a:r>
              <a:rPr lang="en-US" altLang="zh-CN" sz="2400" dirty="0" smtClean="0">
                <a:latin typeface="宋体" pitchFamily="2" charset="-122"/>
              </a:rPr>
              <a:t>Linux</a:t>
            </a:r>
            <a:r>
              <a:rPr lang="zh-CN" altLang="en-US" sz="2400" b="1" dirty="0" smtClean="0">
                <a:solidFill>
                  <a:schemeClr val="tx2"/>
                </a:solidFill>
                <a:latin typeface="宋体" pitchFamily="2" charset="-122"/>
              </a:rPr>
              <a:t>命令窗口</a:t>
            </a:r>
            <a:r>
              <a:rPr lang="zh-CN" altLang="en-US" sz="2400" dirty="0" smtClean="0">
                <a:latin typeface="宋体" pitchFamily="2" charset="-122"/>
              </a:rPr>
              <a:t>，可看到</a:t>
            </a:r>
            <a:r>
              <a:rPr lang="en-US" altLang="zh-CN" sz="2400" dirty="0" smtClean="0">
                <a:latin typeface="宋体" pitchFamily="2" charset="-122"/>
              </a:rPr>
              <a:t>Linux</a:t>
            </a:r>
            <a:r>
              <a:rPr lang="zh-CN" altLang="en-US" sz="2400" dirty="0" smtClean="0">
                <a:latin typeface="宋体" pitchFamily="2" charset="-122"/>
              </a:rPr>
              <a:t>命令提示符如下：</a:t>
            </a:r>
            <a:r>
              <a:rPr lang="en-US" altLang="zh-CN" sz="2400" dirty="0" smtClean="0">
                <a:latin typeface="宋体" pitchFamily="2" charset="-122"/>
              </a:rPr>
              <a:t>[</a:t>
            </a:r>
            <a:r>
              <a:rPr lang="zh-CN" altLang="en-US" sz="2400" dirty="0" smtClean="0">
                <a:latin typeface="宋体" pitchFamily="2" charset="-122"/>
              </a:rPr>
              <a:t>当前</a:t>
            </a:r>
            <a:r>
              <a:rPr lang="zh-CN" altLang="en-US" sz="2400" dirty="0" smtClean="0">
                <a:solidFill>
                  <a:schemeClr val="tx2"/>
                </a:solidFill>
                <a:latin typeface="宋体" pitchFamily="2" charset="-122"/>
              </a:rPr>
              <a:t>用户</a:t>
            </a:r>
            <a:r>
              <a:rPr lang="zh-CN" altLang="en-US" sz="2400" dirty="0" smtClean="0">
                <a:latin typeface="宋体" pitchFamily="2" charset="-122"/>
              </a:rPr>
              <a:t>、当前</a:t>
            </a:r>
            <a:r>
              <a:rPr lang="zh-CN" altLang="en-US" sz="2400" dirty="0">
                <a:solidFill>
                  <a:schemeClr val="tx2"/>
                </a:solidFill>
                <a:latin typeface="宋体" pitchFamily="2" charset="-122"/>
              </a:rPr>
              <a:t>目录</a:t>
            </a:r>
            <a:r>
              <a:rPr lang="en-US" altLang="zh-CN" sz="2400" dirty="0" smtClean="0">
                <a:latin typeface="宋体" pitchFamily="2" charset="-122"/>
              </a:rPr>
              <a:t>]$(#</a:t>
            </a:r>
            <a:r>
              <a:rPr lang="zh-CN" altLang="en-US" sz="2400" dirty="0" smtClean="0">
                <a:latin typeface="宋体" pitchFamily="2" charset="-122"/>
              </a:rPr>
              <a:t>，可以更改）。</a:t>
            </a:r>
          </a:p>
          <a:p>
            <a:pPr eaLnBrk="1" hangingPunct="1">
              <a:lnSpc>
                <a:spcPct val="130000"/>
              </a:lnSpc>
              <a:spcBef>
                <a:spcPct val="30000"/>
              </a:spcBef>
              <a:buFont typeface="Wingdings" pitchFamily="2" charset="2"/>
              <a:buNone/>
            </a:pPr>
            <a:r>
              <a:rPr lang="zh-CN" altLang="en-US" sz="2400" b="1" dirty="0" smtClean="0">
                <a:latin typeface="宋体" pitchFamily="2" charset="-122"/>
              </a:rPr>
              <a:t>（</a:t>
            </a:r>
            <a:r>
              <a:rPr lang="en-US" altLang="zh-CN" sz="2400" b="1" dirty="0" smtClean="0">
                <a:latin typeface="宋体" pitchFamily="2" charset="-122"/>
              </a:rPr>
              <a:t>2</a:t>
            </a:r>
            <a:r>
              <a:rPr lang="zh-CN" altLang="en-US" sz="2400" b="1" dirty="0" smtClean="0">
                <a:latin typeface="宋体" pitchFamily="2" charset="-122"/>
              </a:rPr>
              <a:t>）</a:t>
            </a:r>
            <a:r>
              <a:rPr lang="zh-CN" altLang="en-US" sz="2400" b="1" dirty="0" smtClean="0">
                <a:solidFill>
                  <a:srgbClr val="F8C024"/>
                </a:solidFill>
                <a:latin typeface="宋体" pitchFamily="2" charset="-122"/>
              </a:rPr>
              <a:t>用到的</a:t>
            </a:r>
            <a:r>
              <a:rPr lang="en-US" altLang="zh-CN" sz="2400" b="1" dirty="0" smtClean="0">
                <a:solidFill>
                  <a:srgbClr val="F8C024"/>
                </a:solidFill>
                <a:latin typeface="Times New Roman" pitchFamily="18" charset="0"/>
              </a:rPr>
              <a:t>Linux</a:t>
            </a:r>
            <a:r>
              <a:rPr lang="zh-CN" altLang="en-US" sz="2400" b="1" dirty="0" smtClean="0">
                <a:solidFill>
                  <a:srgbClr val="F8C024"/>
                </a:solidFill>
                <a:latin typeface="Times New Roman" pitchFamily="18" charset="0"/>
              </a:rPr>
              <a:t>文件操作命令</a:t>
            </a:r>
          </a:p>
        </p:txBody>
      </p:sp>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8293977-9743-451D-9A19-5AF67A906718}" type="datetime8">
              <a:rPr kumimoji="0" lang="zh-CN" altLang="en-US" sz="1400" smtClean="0"/>
              <a:t>2022年3月16日12时44分</a:t>
            </a:fld>
            <a:endParaRPr kumimoji="0" lang="en-US" altLang="zh-CN" sz="1400" smtClean="0"/>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58372" name="Rectangle 3"/>
          <p:cNvSpPr>
            <a:spLocks noGrp="1" noRot="1" noChangeArrowheads="1"/>
          </p:cNvSpPr>
          <p:nvPr>
            <p:ph type="body" idx="1"/>
          </p:nvPr>
        </p:nvSpPr>
        <p:spPr>
          <a:xfrm>
            <a:off x="301625" y="765175"/>
            <a:ext cx="8540750" cy="5334000"/>
          </a:xfrm>
        </p:spPr>
        <p:txBody>
          <a:bodyPr/>
          <a:lstStyle/>
          <a:p>
            <a:pPr eaLnBrk="1" hangingPunct="1">
              <a:lnSpc>
                <a:spcPct val="130000"/>
              </a:lnSpc>
              <a:spcBef>
                <a:spcPct val="30000"/>
              </a:spcBef>
              <a:buNone/>
            </a:pPr>
            <a:r>
              <a:rPr lang="zh-CN" altLang="en-US" sz="2400" b="1" dirty="0" smtClean="0">
                <a:latin typeface="宋体" pitchFamily="2" charset="-122"/>
              </a:rPr>
              <a:t>（</a:t>
            </a:r>
            <a:r>
              <a:rPr lang="en-US" altLang="zh-CN" sz="2400" b="1" dirty="0" smtClean="0">
                <a:latin typeface="宋体" pitchFamily="2" charset="-122"/>
              </a:rPr>
              <a:t>a</a:t>
            </a:r>
            <a:r>
              <a:rPr lang="zh-CN" altLang="en-US" sz="2400" b="1" dirty="0" smtClean="0">
                <a:latin typeface="宋体" pitchFamily="2" charset="-122"/>
              </a:rPr>
              <a:t>）</a:t>
            </a:r>
            <a:r>
              <a:rPr lang="zh-CN" altLang="en-US" sz="2400" b="1" dirty="0">
                <a:solidFill>
                  <a:srgbClr val="FFFF00"/>
                </a:solidFill>
                <a:latin typeface="宋体" pitchFamily="2" charset="-122"/>
              </a:rPr>
              <a:t>创</a:t>
            </a:r>
            <a:r>
              <a:rPr lang="zh-CN" altLang="en-US" sz="2400" b="1" dirty="0" smtClean="0">
                <a:solidFill>
                  <a:srgbClr val="FFFF00"/>
                </a:solidFill>
                <a:latin typeface="宋体" pitchFamily="2" charset="-122"/>
              </a:rPr>
              <a:t>建</a:t>
            </a:r>
            <a:r>
              <a:rPr lang="zh-CN" altLang="en-US" sz="2400" b="1" dirty="0" smtClean="0">
                <a:solidFill>
                  <a:srgbClr val="FF0000"/>
                </a:solidFill>
                <a:latin typeface="宋体" pitchFamily="2" charset="-122"/>
              </a:rPr>
              <a:t>目录</a:t>
            </a:r>
            <a:r>
              <a:rPr lang="en-US" altLang="zh-CN" sz="2400" b="1" dirty="0" smtClean="0">
                <a:solidFill>
                  <a:srgbClr val="FFFF00"/>
                </a:solidFill>
                <a:latin typeface="宋体" pitchFamily="2" charset="-122"/>
              </a:rPr>
              <a:t>/</a:t>
            </a:r>
            <a:r>
              <a:rPr lang="zh-CN" altLang="en-US" sz="2400" b="1" u="sng" dirty="0" smtClean="0">
                <a:solidFill>
                  <a:srgbClr val="FFFF00"/>
                </a:solidFill>
                <a:latin typeface="宋体" pitchFamily="2" charset="-122"/>
              </a:rPr>
              <a:t>文件夹</a:t>
            </a:r>
            <a:r>
              <a:rPr lang="zh-CN" altLang="en-US" sz="2400" b="1" dirty="0" smtClean="0">
                <a:solidFill>
                  <a:srgbClr val="FFFF00"/>
                </a:solidFill>
                <a:latin typeface="宋体" pitchFamily="2" charset="-122"/>
              </a:rPr>
              <a:t> </a:t>
            </a:r>
            <a:r>
              <a:rPr lang="en-US" altLang="zh-CN" sz="2500" b="1" dirty="0" err="1" smtClean="0">
                <a:solidFill>
                  <a:srgbClr val="FF0000"/>
                </a:solidFill>
                <a:latin typeface="Times New Roman" panose="02020603050405020304" pitchFamily="18" charset="0"/>
                <a:cs typeface="Times New Roman" panose="02020603050405020304" pitchFamily="18" charset="0"/>
              </a:rPr>
              <a:t>mkdir</a:t>
            </a:r>
            <a:endParaRPr lang="en-US" altLang="zh-CN" sz="2500" b="1" dirty="0" smtClean="0">
              <a:solidFill>
                <a:srgbClr val="FF0000"/>
              </a:solidFill>
              <a:latin typeface="Times New Roman" panose="02020603050405020304" pitchFamily="18" charset="0"/>
              <a:cs typeface="Times New Roman" panose="02020603050405020304" pitchFamily="18" charset="0"/>
            </a:endParaRPr>
          </a:p>
          <a:p>
            <a:pPr eaLnBrk="1" hangingPunct="1">
              <a:lnSpc>
                <a:spcPct val="130000"/>
              </a:lnSpc>
              <a:spcBef>
                <a:spcPct val="30000"/>
              </a:spcBef>
              <a:buFont typeface="Wingdings" pitchFamily="2" charset="2"/>
              <a:buNone/>
            </a:pPr>
            <a:r>
              <a:rPr lang="en-US" altLang="zh-CN" sz="2000" dirty="0" smtClean="0">
                <a:latin typeface="宋体" pitchFamily="2" charset="-122"/>
              </a:rPr>
              <a:t>   </a:t>
            </a:r>
            <a:r>
              <a:rPr lang="zh-CN" altLang="en-US" sz="2400" b="1" dirty="0" smtClean="0">
                <a:latin typeface="宋体" pitchFamily="2" charset="-122"/>
              </a:rPr>
              <a:t>语法</a:t>
            </a:r>
            <a:r>
              <a:rPr lang="zh-CN" altLang="en-US" sz="2400" dirty="0" smtClean="0">
                <a:latin typeface="宋体" pitchFamily="2" charset="-122"/>
              </a:rPr>
              <a:t>： </a:t>
            </a:r>
            <a:r>
              <a:rPr lang="en-US" altLang="zh-CN" sz="2400" b="1" dirty="0" err="1" smtClean="0">
                <a:solidFill>
                  <a:schemeClr val="tx2"/>
                </a:solidFill>
                <a:latin typeface="宋体" pitchFamily="2" charset="-122"/>
              </a:rPr>
              <a:t>mkdir</a:t>
            </a:r>
            <a:r>
              <a:rPr lang="en-US" altLang="zh-CN" sz="2400" dirty="0" smtClean="0">
                <a:latin typeface="宋体" pitchFamily="2" charset="-122"/>
              </a:rPr>
              <a:t> [-p][--help][--version][-m &lt;</a:t>
            </a:r>
            <a:r>
              <a:rPr lang="zh-CN" altLang="en-US" sz="2400" dirty="0" smtClean="0">
                <a:latin typeface="宋体" pitchFamily="2" charset="-122"/>
              </a:rPr>
              <a:t>目录属性</a:t>
            </a:r>
            <a:r>
              <a:rPr lang="en-US" altLang="zh-CN" sz="2400" dirty="0" smtClean="0">
                <a:latin typeface="宋体" pitchFamily="2" charset="-122"/>
              </a:rPr>
              <a:t>&gt;][</a:t>
            </a:r>
            <a:r>
              <a:rPr lang="zh-CN" altLang="en-US" sz="2400" dirty="0" smtClean="0">
                <a:latin typeface="宋体" pitchFamily="2" charset="-122"/>
              </a:rPr>
              <a:t>目录名称</a:t>
            </a:r>
            <a:r>
              <a:rPr lang="en-US" altLang="zh-CN" sz="2400" dirty="0" smtClean="0">
                <a:latin typeface="宋体" pitchFamily="2" charset="-122"/>
              </a:rPr>
              <a:t>]</a:t>
            </a:r>
            <a:br>
              <a:rPr lang="en-US" altLang="zh-CN" sz="2400" dirty="0" smtClean="0">
                <a:latin typeface="宋体" pitchFamily="2" charset="-122"/>
              </a:rPr>
            </a:br>
            <a:r>
              <a:rPr lang="zh-CN" altLang="en-US" sz="2400" b="1" dirty="0" smtClean="0">
                <a:latin typeface="宋体" pitchFamily="2" charset="-122"/>
              </a:rPr>
              <a:t>说明：</a:t>
            </a:r>
            <a:r>
              <a:rPr lang="en-US" altLang="zh-CN" sz="2400" dirty="0" err="1" smtClean="0">
                <a:latin typeface="宋体" pitchFamily="2" charset="-122"/>
              </a:rPr>
              <a:t>mkdir</a:t>
            </a:r>
            <a:r>
              <a:rPr lang="zh-CN" altLang="en-US" sz="2400" dirty="0" smtClean="0">
                <a:latin typeface="宋体" pitchFamily="2" charset="-122"/>
              </a:rPr>
              <a:t>可</a:t>
            </a:r>
            <a:r>
              <a:rPr lang="zh-CN" altLang="en-US" sz="2400" dirty="0" smtClean="0">
                <a:solidFill>
                  <a:schemeClr val="tx2">
                    <a:lumMod val="40000"/>
                    <a:lumOff val="60000"/>
                  </a:schemeClr>
                </a:solidFill>
                <a:latin typeface="宋体" pitchFamily="2" charset="-122"/>
              </a:rPr>
              <a:t>创建</a:t>
            </a:r>
            <a:r>
              <a:rPr lang="zh-CN" altLang="en-US" sz="2400" b="1" u="sng" dirty="0" smtClean="0">
                <a:solidFill>
                  <a:schemeClr val="tx2"/>
                </a:solidFill>
                <a:latin typeface="宋体" pitchFamily="2" charset="-122"/>
              </a:rPr>
              <a:t>目录</a:t>
            </a:r>
            <a:r>
              <a:rPr lang="zh-CN" altLang="en-US" sz="2400" dirty="0" smtClean="0">
                <a:latin typeface="宋体" pitchFamily="2" charset="-122"/>
              </a:rPr>
              <a:t>并同时</a:t>
            </a:r>
            <a:r>
              <a:rPr lang="zh-CN" altLang="en-US" sz="2400" dirty="0">
                <a:solidFill>
                  <a:schemeClr val="tx2">
                    <a:lumMod val="40000"/>
                    <a:lumOff val="60000"/>
                  </a:schemeClr>
                </a:solidFill>
                <a:latin typeface="宋体" pitchFamily="2" charset="-122"/>
              </a:rPr>
              <a:t>设置目录的</a:t>
            </a:r>
            <a:r>
              <a:rPr lang="zh-CN" altLang="en-US" sz="2400" b="1" u="sng" dirty="0">
                <a:solidFill>
                  <a:schemeClr val="tx2"/>
                </a:solidFill>
                <a:latin typeface="宋体" pitchFamily="2" charset="-122"/>
              </a:rPr>
              <a:t>权限</a:t>
            </a:r>
            <a:r>
              <a:rPr lang="zh-CN" altLang="en-US" sz="2400" dirty="0" smtClean="0">
                <a:latin typeface="宋体" pitchFamily="2" charset="-122"/>
              </a:rPr>
              <a:t>。</a:t>
            </a:r>
          </a:p>
          <a:p>
            <a:pPr eaLnBrk="1" hangingPunct="1">
              <a:lnSpc>
                <a:spcPct val="130000"/>
              </a:lnSpc>
              <a:spcBef>
                <a:spcPct val="30000"/>
              </a:spcBef>
              <a:buFont typeface="Wingdings" pitchFamily="2" charset="2"/>
              <a:buNone/>
            </a:pPr>
            <a:r>
              <a:rPr lang="zh-CN" altLang="en-US" sz="2400" b="1" dirty="0" smtClean="0">
                <a:latin typeface="宋体" pitchFamily="2" charset="-122"/>
              </a:rPr>
              <a:t>  参数：</a:t>
            </a:r>
            <a:r>
              <a:rPr lang="zh-CN" altLang="en-US" sz="2400" dirty="0" smtClean="0">
                <a:latin typeface="宋体" pitchFamily="2" charset="-122"/>
              </a:rPr>
              <a:t/>
            </a:r>
            <a:br>
              <a:rPr lang="zh-CN" altLang="en-US" sz="2400" dirty="0" smtClean="0">
                <a:latin typeface="宋体" pitchFamily="2" charset="-122"/>
              </a:rPr>
            </a:br>
            <a:r>
              <a:rPr lang="zh-CN" altLang="en-US" sz="2400" dirty="0" smtClean="0">
                <a:latin typeface="宋体" pitchFamily="2" charset="-122"/>
              </a:rPr>
              <a:t>  </a:t>
            </a:r>
            <a:r>
              <a:rPr lang="en-US" altLang="zh-CN" sz="2400" dirty="0" smtClean="0">
                <a:latin typeface="宋体" pitchFamily="2" charset="-122"/>
              </a:rPr>
              <a:t>-m&lt;</a:t>
            </a:r>
            <a:r>
              <a:rPr lang="zh-CN" altLang="en-US" sz="2400" dirty="0" smtClean="0">
                <a:latin typeface="宋体" pitchFamily="2" charset="-122"/>
              </a:rPr>
              <a:t>目录属性</a:t>
            </a:r>
            <a:r>
              <a:rPr lang="en-US" altLang="zh-CN" sz="2400" dirty="0" smtClean="0">
                <a:latin typeface="宋体" pitchFamily="2" charset="-122"/>
              </a:rPr>
              <a:t>&gt;</a:t>
            </a:r>
            <a:r>
              <a:rPr lang="zh-CN" altLang="en-US" sz="2400" dirty="0" smtClean="0">
                <a:latin typeface="宋体" pitchFamily="2" charset="-122"/>
              </a:rPr>
              <a:t>或</a:t>
            </a:r>
            <a:r>
              <a:rPr lang="en-US" altLang="zh-CN" sz="2400" dirty="0" smtClean="0">
                <a:latin typeface="宋体" pitchFamily="2" charset="-122"/>
              </a:rPr>
              <a:t>--mode&lt;</a:t>
            </a:r>
            <a:r>
              <a:rPr lang="zh-CN" altLang="en-US" sz="2400" dirty="0" smtClean="0">
                <a:latin typeface="宋体" pitchFamily="2" charset="-122"/>
              </a:rPr>
              <a:t>目录属性</a:t>
            </a:r>
            <a:r>
              <a:rPr lang="en-US" altLang="zh-CN" sz="2400" dirty="0" smtClean="0">
                <a:latin typeface="宋体" pitchFamily="2" charset="-122"/>
              </a:rPr>
              <a:t>&gt;   </a:t>
            </a:r>
            <a:r>
              <a:rPr lang="zh-CN" altLang="en-US" sz="2400" dirty="0" smtClean="0">
                <a:latin typeface="宋体" pitchFamily="2" charset="-122"/>
              </a:rPr>
              <a:t>建立目录时同时设置目录的权限。</a:t>
            </a:r>
            <a:br>
              <a:rPr lang="zh-CN" altLang="en-US" sz="2400" dirty="0" smtClean="0">
                <a:latin typeface="宋体" pitchFamily="2" charset="-122"/>
              </a:rPr>
            </a:br>
            <a:r>
              <a:rPr lang="zh-CN" altLang="en-US" sz="2400" dirty="0" smtClean="0">
                <a:latin typeface="宋体" pitchFamily="2" charset="-122"/>
              </a:rPr>
              <a:t>  </a:t>
            </a:r>
            <a:r>
              <a:rPr lang="en-US" altLang="zh-CN" sz="2400" dirty="0" smtClean="0">
                <a:latin typeface="宋体" pitchFamily="2" charset="-122"/>
              </a:rPr>
              <a:t>-p</a:t>
            </a:r>
            <a:r>
              <a:rPr lang="zh-CN" altLang="en-US" sz="2400" dirty="0" smtClean="0">
                <a:latin typeface="宋体" pitchFamily="2" charset="-122"/>
              </a:rPr>
              <a:t>或</a:t>
            </a:r>
            <a:r>
              <a:rPr lang="en-US" altLang="zh-CN" sz="2400" dirty="0" smtClean="0">
                <a:latin typeface="宋体" pitchFamily="2" charset="-122"/>
              </a:rPr>
              <a:t>--parents   </a:t>
            </a:r>
            <a:r>
              <a:rPr lang="zh-CN" altLang="en-US" sz="2400" dirty="0" smtClean="0">
                <a:latin typeface="宋体" pitchFamily="2" charset="-122"/>
              </a:rPr>
              <a:t>若所要建立目录的上层目录目前尚未建立，则会一并建立上层目录。</a:t>
            </a:r>
          </a:p>
          <a:p>
            <a:pPr eaLnBrk="1" hangingPunct="1">
              <a:lnSpc>
                <a:spcPct val="130000"/>
              </a:lnSpc>
              <a:spcBef>
                <a:spcPct val="30000"/>
              </a:spcBef>
              <a:buFont typeface="Wingdings" pitchFamily="2" charset="2"/>
              <a:buNone/>
            </a:pPr>
            <a:r>
              <a:rPr lang="zh-CN" altLang="en-US" sz="1200" dirty="0" smtClean="0">
                <a:latin typeface="宋体" pitchFamily="2" charset="-122"/>
              </a:rPr>
              <a:t>         </a:t>
            </a:r>
            <a:r>
              <a:rPr lang="zh-CN" altLang="en-US" sz="2400" dirty="0" smtClean="0">
                <a:latin typeface="宋体" pitchFamily="2" charset="-122"/>
              </a:rPr>
              <a:t>例：</a:t>
            </a:r>
            <a:r>
              <a:rPr lang="en-US" altLang="zh-CN" sz="2400" b="1" dirty="0" smtClean="0">
                <a:solidFill>
                  <a:srgbClr val="FFFF66"/>
                </a:solidFill>
                <a:latin typeface="宋体" pitchFamily="2" charset="-122"/>
              </a:rPr>
              <a:t>$</a:t>
            </a:r>
            <a:r>
              <a:rPr lang="en-US" altLang="zh-CN" sz="2400" b="1" dirty="0" err="1" smtClean="0">
                <a:solidFill>
                  <a:srgbClr val="FFFF66"/>
                </a:solidFill>
                <a:latin typeface="宋体" pitchFamily="2" charset="-122"/>
              </a:rPr>
              <a:t>mkdir</a:t>
            </a:r>
            <a:r>
              <a:rPr lang="en-US" altLang="zh-CN" sz="2400" b="1" dirty="0" smtClean="0">
                <a:solidFill>
                  <a:srgbClr val="FFFF66"/>
                </a:solidFill>
                <a:latin typeface="宋体" pitchFamily="2" charset="-122"/>
              </a:rPr>
              <a:t> \</a:t>
            </a:r>
            <a:r>
              <a:rPr lang="en-US" altLang="zh-CN" sz="2400" b="1" dirty="0" err="1" smtClean="0">
                <a:solidFill>
                  <a:srgbClr val="FFFF66"/>
                </a:solidFill>
                <a:latin typeface="宋体" pitchFamily="2" charset="-122"/>
              </a:rPr>
              <a:t>myfile</a:t>
            </a:r>
            <a:r>
              <a:rPr lang="en-US" altLang="zh-CN" sz="2400" b="1" dirty="0" smtClean="0">
                <a:solidFill>
                  <a:srgbClr val="FFFF66"/>
                </a:solidFill>
                <a:latin typeface="宋体" pitchFamily="2" charset="-122"/>
              </a:rPr>
              <a:t> </a:t>
            </a:r>
            <a:r>
              <a:rPr lang="zh-CN" altLang="en-US" sz="2400" b="1" dirty="0" smtClean="0">
                <a:solidFill>
                  <a:srgbClr val="FFFF66"/>
                </a:solidFill>
                <a:latin typeface="宋体" pitchFamily="2" charset="-122"/>
              </a:rPr>
              <a:t>在根目录下建立</a:t>
            </a:r>
            <a:r>
              <a:rPr lang="en-US" altLang="zh-CN" sz="2400" b="1" dirty="0" err="1" smtClean="0">
                <a:solidFill>
                  <a:srgbClr val="FFFF66"/>
                </a:solidFill>
                <a:latin typeface="宋体" pitchFamily="2" charset="-122"/>
              </a:rPr>
              <a:t>myfile</a:t>
            </a:r>
            <a:r>
              <a:rPr lang="zh-CN" altLang="en-US" sz="2400" b="1" dirty="0" smtClean="0">
                <a:solidFill>
                  <a:srgbClr val="FFFF66"/>
                </a:solidFill>
                <a:latin typeface="宋体" pitchFamily="2" charset="-122"/>
              </a:rPr>
              <a:t>目录</a:t>
            </a:r>
            <a:r>
              <a:rPr lang="zh-CN" altLang="en-US" sz="2400" dirty="0" smtClean="0">
                <a:latin typeface="宋体" pitchFamily="2" charset="-122"/>
              </a:rPr>
              <a:t>。</a:t>
            </a:r>
            <a:r>
              <a:rPr lang="zh-CN" altLang="en-US" sz="1200" dirty="0" smtClean="0">
                <a:latin typeface="宋体" pitchFamily="2" charset="-122"/>
              </a:rPr>
              <a:t>    </a:t>
            </a:r>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5AFF4EAD-8507-4572-8677-7A69234DA570}" type="datetime8">
              <a:rPr kumimoji="0" lang="zh-CN" altLang="en-US" sz="1400" smtClean="0"/>
              <a:t>2022年3月16日12时44分</a:t>
            </a:fld>
            <a:endParaRPr kumimoji="0" lang="en-US" altLang="zh-CN" sz="1400" smtClean="0"/>
          </a:p>
        </p:txBody>
      </p:sp>
      <p:sp>
        <p:nvSpPr>
          <p:cNvPr id="59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59396" name="Rectangle 3"/>
          <p:cNvSpPr>
            <a:spLocks noGrp="1" noRot="1" noChangeArrowheads="1"/>
          </p:cNvSpPr>
          <p:nvPr>
            <p:ph type="body" idx="1"/>
          </p:nvPr>
        </p:nvSpPr>
        <p:spPr>
          <a:xfrm>
            <a:off x="603250" y="620713"/>
            <a:ext cx="8540750" cy="5549900"/>
          </a:xfrm>
        </p:spPr>
        <p:txBody>
          <a:bodyPr/>
          <a:lstStyle/>
          <a:p>
            <a:pPr eaLnBrk="1" hangingPunct="1">
              <a:lnSpc>
                <a:spcPct val="130000"/>
              </a:lnSpc>
              <a:spcBef>
                <a:spcPct val="30000"/>
              </a:spcBef>
              <a:buNone/>
            </a:pPr>
            <a:r>
              <a:rPr lang="zh-CN" altLang="en-US" sz="2400" b="1" dirty="0" smtClean="0">
                <a:latin typeface="宋体" pitchFamily="2" charset="-122"/>
              </a:rPr>
              <a:t>（</a:t>
            </a:r>
            <a:r>
              <a:rPr lang="en-US" altLang="zh-CN" sz="2400" b="1" dirty="0" smtClean="0">
                <a:latin typeface="宋体" pitchFamily="2" charset="-122"/>
              </a:rPr>
              <a:t>b</a:t>
            </a:r>
            <a:r>
              <a:rPr lang="zh-CN" altLang="en-US" sz="2400" b="1" dirty="0" smtClean="0">
                <a:latin typeface="宋体" pitchFamily="2" charset="-122"/>
              </a:rPr>
              <a:t>）</a:t>
            </a:r>
            <a:r>
              <a:rPr lang="zh-CN" altLang="en-US" sz="2400" b="1" dirty="0" smtClean="0">
                <a:solidFill>
                  <a:srgbClr val="FFFF00"/>
                </a:solidFill>
                <a:latin typeface="宋体" pitchFamily="2" charset="-122"/>
              </a:rPr>
              <a:t>列出目录内容 </a:t>
            </a:r>
            <a:r>
              <a:rPr lang="en-US" altLang="zh-CN" sz="2500" b="1" dirty="0">
                <a:solidFill>
                  <a:srgbClr val="FF0000"/>
                </a:solidFill>
                <a:latin typeface="Times New Roman" panose="02020603050405020304" pitchFamily="18" charset="0"/>
                <a:cs typeface="Times New Roman" panose="02020603050405020304" pitchFamily="18" charset="0"/>
              </a:rPr>
              <a:t>ls</a:t>
            </a:r>
          </a:p>
          <a:p>
            <a:pPr eaLnBrk="1" hangingPunct="1">
              <a:lnSpc>
                <a:spcPct val="125000"/>
              </a:lnSpc>
              <a:buFont typeface="Wingdings" pitchFamily="2" charset="2"/>
              <a:buNone/>
            </a:pPr>
            <a:r>
              <a:rPr lang="en-US" altLang="zh-CN" sz="2400" b="1" dirty="0" smtClean="0"/>
              <a:t>  </a:t>
            </a:r>
            <a:r>
              <a:rPr lang="zh-CN" altLang="en-US" sz="2400" b="1" dirty="0" smtClean="0"/>
              <a:t>语法：</a:t>
            </a:r>
            <a:r>
              <a:rPr lang="en-US" altLang="zh-CN" sz="2400" b="1" dirty="0">
                <a:solidFill>
                  <a:schemeClr val="tx2"/>
                </a:solidFill>
                <a:latin typeface="宋体" pitchFamily="2" charset="-122"/>
              </a:rPr>
              <a:t>ls</a:t>
            </a:r>
            <a:r>
              <a:rPr lang="en-US" altLang="zh-CN" sz="2400" dirty="0" smtClean="0"/>
              <a:t> [-1aA…] …[…]</a:t>
            </a:r>
          </a:p>
          <a:p>
            <a:pPr eaLnBrk="1" hangingPunct="1">
              <a:lnSpc>
                <a:spcPct val="125000"/>
              </a:lnSpc>
              <a:buFont typeface="Wingdings" pitchFamily="2" charset="2"/>
              <a:buNone/>
            </a:pPr>
            <a:r>
              <a:rPr lang="en-US" altLang="zh-CN" sz="2400" b="1" dirty="0" smtClean="0">
                <a:latin typeface="宋体" pitchFamily="2" charset="-122"/>
              </a:rPr>
              <a:t> </a:t>
            </a:r>
            <a:r>
              <a:rPr lang="zh-CN" altLang="en-US" sz="2400" b="1" dirty="0" smtClean="0">
                <a:latin typeface="宋体" pitchFamily="2" charset="-122"/>
              </a:rPr>
              <a:t>说明：</a:t>
            </a:r>
            <a:r>
              <a:rPr lang="zh-CN" altLang="en-US" sz="2400" dirty="0" smtClean="0">
                <a:latin typeface="宋体" pitchFamily="2" charset="-122"/>
              </a:rPr>
              <a:t>列出目录内容，</a:t>
            </a:r>
            <a:r>
              <a:rPr lang="zh-CN" altLang="en-US" sz="2400" dirty="0" smtClean="0"/>
              <a:t>包括</a:t>
            </a:r>
            <a:r>
              <a:rPr lang="zh-CN" altLang="en-US" sz="2400" b="1" u="sng" dirty="0">
                <a:solidFill>
                  <a:schemeClr val="tx2"/>
                </a:solidFill>
                <a:latin typeface="宋体" pitchFamily="2" charset="-122"/>
              </a:rPr>
              <a:t>文</a:t>
            </a:r>
            <a:r>
              <a:rPr lang="zh-CN" altLang="en-US" sz="2400" b="1" u="sng" dirty="0" smtClean="0">
                <a:solidFill>
                  <a:schemeClr val="tx2"/>
                </a:solidFill>
                <a:latin typeface="宋体" pitchFamily="2" charset="-122"/>
              </a:rPr>
              <a:t>件名</a:t>
            </a:r>
            <a:r>
              <a:rPr lang="zh-CN" altLang="en-US" sz="2400" dirty="0" smtClean="0"/>
              <a:t>和</a:t>
            </a:r>
            <a:r>
              <a:rPr lang="zh-CN" altLang="en-US" sz="2400" b="1" u="sng" dirty="0">
                <a:solidFill>
                  <a:schemeClr val="tx2"/>
                </a:solidFill>
                <a:latin typeface="宋体" pitchFamily="2" charset="-122"/>
              </a:rPr>
              <a:t>子目</a:t>
            </a:r>
            <a:r>
              <a:rPr lang="zh-CN" altLang="en-US" sz="2400" b="1" u="sng" dirty="0" smtClean="0">
                <a:solidFill>
                  <a:schemeClr val="tx2"/>
                </a:solidFill>
                <a:latin typeface="宋体" pitchFamily="2" charset="-122"/>
              </a:rPr>
              <a:t>录</a:t>
            </a:r>
            <a:r>
              <a:rPr lang="zh-CN" altLang="en-US" sz="2400" b="1" u="sng" dirty="0">
                <a:solidFill>
                  <a:schemeClr val="tx2"/>
                </a:solidFill>
                <a:latin typeface="宋体" pitchFamily="2" charset="-122"/>
              </a:rPr>
              <a:t>名</a:t>
            </a:r>
            <a:r>
              <a:rPr lang="zh-CN" altLang="en-US" sz="2400" dirty="0" smtClean="0"/>
              <a:t>。 </a:t>
            </a:r>
          </a:p>
          <a:p>
            <a:pPr eaLnBrk="1" hangingPunct="1">
              <a:lnSpc>
                <a:spcPct val="125000"/>
              </a:lnSpc>
              <a:buFont typeface="Wingdings" pitchFamily="2" charset="2"/>
              <a:buNone/>
            </a:pPr>
            <a:r>
              <a:rPr lang="zh-CN" altLang="en-US" sz="2400" dirty="0" smtClean="0"/>
              <a:t>   </a:t>
            </a:r>
            <a:r>
              <a:rPr lang="zh-CN" altLang="en-US" sz="2400" b="1" dirty="0" smtClean="0"/>
              <a:t>参数：</a:t>
            </a:r>
          </a:p>
          <a:p>
            <a:pPr eaLnBrk="1" hangingPunct="1">
              <a:lnSpc>
                <a:spcPct val="125000"/>
              </a:lnSpc>
              <a:buFont typeface="Wingdings" pitchFamily="2" charset="2"/>
              <a:buNone/>
            </a:pPr>
            <a:r>
              <a:rPr lang="zh-CN" altLang="en-US" sz="2400" dirty="0" smtClean="0"/>
              <a:t>           </a:t>
            </a:r>
            <a:r>
              <a:rPr lang="en-US" altLang="zh-CN" sz="2400" dirty="0" smtClean="0"/>
              <a:t>-1   </a:t>
            </a:r>
            <a:r>
              <a:rPr lang="zh-CN" altLang="en-US" sz="2400" dirty="0" smtClean="0"/>
              <a:t>每列仅显示一个文件或目录名称。 </a:t>
            </a:r>
          </a:p>
          <a:p>
            <a:pPr eaLnBrk="1" hangingPunct="1">
              <a:lnSpc>
                <a:spcPct val="125000"/>
              </a:lnSpc>
              <a:buFont typeface="Wingdings" pitchFamily="2" charset="2"/>
              <a:buNone/>
            </a:pPr>
            <a:r>
              <a:rPr lang="zh-CN" altLang="en-US" sz="2400" dirty="0" smtClean="0"/>
              <a:t>          </a:t>
            </a:r>
            <a:r>
              <a:rPr lang="en-US" altLang="zh-CN" sz="2400" dirty="0" smtClean="0"/>
              <a:t>-a</a:t>
            </a:r>
            <a:r>
              <a:rPr lang="zh-CN" altLang="en-US" sz="2400" dirty="0" smtClean="0"/>
              <a:t>或</a:t>
            </a:r>
            <a:r>
              <a:rPr lang="en-US" altLang="zh-CN" sz="2400" dirty="0" smtClean="0"/>
              <a:t>--all   </a:t>
            </a:r>
            <a:r>
              <a:rPr lang="zh-CN" altLang="en-US" sz="2400" dirty="0" smtClean="0"/>
              <a:t>下所有文件和目录。 </a:t>
            </a:r>
          </a:p>
          <a:p>
            <a:pPr eaLnBrk="1" hangingPunct="1">
              <a:lnSpc>
                <a:spcPct val="125000"/>
              </a:lnSpc>
              <a:buFont typeface="Wingdings" pitchFamily="2" charset="2"/>
              <a:buNone/>
            </a:pPr>
            <a:r>
              <a:rPr lang="zh-CN" altLang="en-US" sz="2400" dirty="0" smtClean="0"/>
              <a:t>           </a:t>
            </a:r>
            <a:r>
              <a:rPr lang="en-US" altLang="zh-CN" sz="2400" dirty="0" smtClean="0"/>
              <a:t>-l   </a:t>
            </a:r>
            <a:r>
              <a:rPr lang="zh-CN" altLang="en-US" sz="2400" dirty="0" smtClean="0"/>
              <a:t>使用详细格式列表。 </a:t>
            </a:r>
            <a:br>
              <a:rPr lang="zh-CN" altLang="en-US" sz="2400" dirty="0" smtClean="0"/>
            </a:br>
            <a:r>
              <a:rPr lang="zh-CN" altLang="en-US" sz="2400" dirty="0" smtClean="0"/>
              <a:t>例：列出</a:t>
            </a:r>
            <a:r>
              <a:rPr lang="zh-CN" altLang="en-US" sz="2400" u="sng" dirty="0" smtClean="0"/>
              <a:t>当前</a:t>
            </a:r>
            <a:r>
              <a:rPr lang="zh-CN" altLang="en-US" sz="2400" dirty="0" smtClean="0"/>
              <a:t>目录内容</a:t>
            </a:r>
          </a:p>
          <a:p>
            <a:pPr eaLnBrk="1" hangingPunct="1">
              <a:lnSpc>
                <a:spcPct val="125000"/>
              </a:lnSpc>
              <a:buFont typeface="Wingdings" pitchFamily="2" charset="2"/>
              <a:buNone/>
            </a:pPr>
            <a:r>
              <a:rPr lang="zh-CN" altLang="en-US" sz="2400" dirty="0" smtClean="0"/>
              <a:t>           </a:t>
            </a:r>
            <a:r>
              <a:rPr lang="en-US" altLang="zh-CN" sz="2400" dirty="0" smtClean="0">
                <a:latin typeface="宋体" pitchFamily="2" charset="-122"/>
              </a:rPr>
              <a:t>$</a:t>
            </a:r>
            <a:r>
              <a:rPr lang="en-US" altLang="zh-CN" sz="2400" b="1" dirty="0" smtClean="0">
                <a:solidFill>
                  <a:srgbClr val="FFFF66"/>
                </a:solidFill>
                <a:latin typeface="宋体" pitchFamily="2" charset="-122"/>
              </a:rPr>
              <a:t>ls –al</a:t>
            </a:r>
          </a:p>
          <a:p>
            <a:pPr eaLnBrk="1" hangingPunct="1">
              <a:lnSpc>
                <a:spcPct val="125000"/>
              </a:lnSpc>
              <a:buFont typeface="Wingdings" pitchFamily="2" charset="2"/>
              <a:buNone/>
            </a:pPr>
            <a:r>
              <a:rPr lang="en-US" altLang="zh-CN" sz="2400" dirty="0" smtClean="0"/>
              <a:t>           </a:t>
            </a:r>
            <a:r>
              <a:rPr lang="zh-CN" altLang="en-US" sz="2400" dirty="0" smtClean="0"/>
              <a:t>列出</a:t>
            </a:r>
            <a:r>
              <a:rPr lang="en-US" altLang="zh-CN" sz="2400" u="sng" dirty="0" err="1" smtClean="0"/>
              <a:t>myfile</a:t>
            </a:r>
            <a:r>
              <a:rPr lang="en-US" altLang="zh-CN" sz="2400" dirty="0" smtClean="0"/>
              <a:t> </a:t>
            </a:r>
            <a:r>
              <a:rPr lang="zh-CN" altLang="en-US" sz="2400" dirty="0" smtClean="0"/>
              <a:t>目录内容</a:t>
            </a:r>
          </a:p>
          <a:p>
            <a:pPr eaLnBrk="1" hangingPunct="1">
              <a:lnSpc>
                <a:spcPct val="125000"/>
              </a:lnSpc>
              <a:buFont typeface="Wingdings" pitchFamily="2" charset="2"/>
              <a:buNone/>
            </a:pPr>
            <a:r>
              <a:rPr lang="zh-CN" altLang="en-US" sz="2400" dirty="0" smtClean="0"/>
              <a:t>           </a:t>
            </a:r>
            <a:r>
              <a:rPr lang="en-US" altLang="zh-CN" sz="2400" dirty="0" smtClean="0">
                <a:latin typeface="Times New Roman" pitchFamily="18" charset="0"/>
              </a:rPr>
              <a:t>$</a:t>
            </a:r>
            <a:r>
              <a:rPr lang="en-US" altLang="zh-CN" sz="2400" b="1" dirty="0" smtClean="0">
                <a:solidFill>
                  <a:srgbClr val="FFFF66"/>
                </a:solidFill>
                <a:latin typeface="宋体" pitchFamily="2" charset="-122"/>
              </a:rPr>
              <a:t>ls /</a:t>
            </a:r>
            <a:r>
              <a:rPr lang="en-US" altLang="zh-CN" sz="2400" b="1" dirty="0" err="1" smtClean="0">
                <a:solidFill>
                  <a:srgbClr val="FFFF66"/>
                </a:solidFill>
                <a:latin typeface="宋体" pitchFamily="2" charset="-122"/>
              </a:rPr>
              <a:t>myfile</a:t>
            </a:r>
            <a:r>
              <a:rPr lang="en-US" altLang="zh-CN" sz="2400" b="1" dirty="0" smtClean="0">
                <a:solidFill>
                  <a:srgbClr val="FFFF66"/>
                </a:solidFill>
                <a:latin typeface="宋体" pitchFamily="2" charset="-122"/>
              </a:rPr>
              <a:t> -a</a:t>
            </a:r>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2518FB1-04EF-4F03-92C6-C81A460335CB}" type="datetime8">
              <a:rPr kumimoji="0" lang="zh-CN" altLang="en-US" sz="1400" smtClean="0"/>
              <a:t>2022年3月16日12时44分</a:t>
            </a:fld>
            <a:endParaRPr kumimoji="0" lang="en-US" altLang="zh-CN" sz="1400" smtClean="0"/>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0420" name="Rectangle 3"/>
          <p:cNvSpPr>
            <a:spLocks noGrp="1" noRot="1" noChangeArrowheads="1"/>
          </p:cNvSpPr>
          <p:nvPr>
            <p:ph type="body" idx="1"/>
          </p:nvPr>
        </p:nvSpPr>
        <p:spPr>
          <a:xfrm>
            <a:off x="301625" y="549275"/>
            <a:ext cx="8540750" cy="5549900"/>
          </a:xfrm>
        </p:spPr>
        <p:txBody>
          <a:bodyPr/>
          <a:lstStyle/>
          <a:p>
            <a:pPr eaLnBrk="1" hangingPunct="1">
              <a:lnSpc>
                <a:spcPct val="130000"/>
              </a:lnSpc>
              <a:spcBef>
                <a:spcPct val="30000"/>
              </a:spcBef>
              <a:buNone/>
            </a:pPr>
            <a:r>
              <a:rPr lang="zh-CN" altLang="en-US" sz="2400" b="1" dirty="0" smtClean="0">
                <a:latin typeface="宋体" pitchFamily="2" charset="-122"/>
              </a:rPr>
              <a:t>（</a:t>
            </a:r>
            <a:r>
              <a:rPr lang="en-US" altLang="zh-CN" sz="2400" b="1" dirty="0" smtClean="0">
                <a:latin typeface="宋体" pitchFamily="2" charset="-122"/>
              </a:rPr>
              <a:t>c</a:t>
            </a:r>
            <a:r>
              <a:rPr lang="zh-CN" altLang="en-US" sz="2400" b="1" dirty="0" smtClean="0">
                <a:latin typeface="宋体" pitchFamily="2" charset="-122"/>
              </a:rPr>
              <a:t>）</a:t>
            </a:r>
            <a:r>
              <a:rPr lang="zh-CN" altLang="en-US" sz="2400" b="1" dirty="0" smtClean="0">
                <a:solidFill>
                  <a:srgbClr val="FFFF00"/>
                </a:solidFill>
                <a:latin typeface="宋体" pitchFamily="2" charset="-122"/>
              </a:rPr>
              <a:t>改变当前目录 </a:t>
            </a:r>
            <a:r>
              <a:rPr lang="en-US" altLang="zh-CN" sz="2500" b="1" dirty="0">
                <a:solidFill>
                  <a:srgbClr val="FF0000"/>
                </a:solidFill>
                <a:latin typeface="Times New Roman" panose="02020603050405020304" pitchFamily="18" charset="0"/>
                <a:cs typeface="Times New Roman" panose="02020603050405020304" pitchFamily="18" charset="0"/>
              </a:rPr>
              <a:t>cd</a:t>
            </a:r>
          </a:p>
          <a:p>
            <a:pPr eaLnBrk="1" hangingPunct="1">
              <a:lnSpc>
                <a:spcPct val="125000"/>
              </a:lnSpc>
              <a:buFont typeface="Wingdings" pitchFamily="2" charset="2"/>
              <a:buNone/>
            </a:pPr>
            <a:r>
              <a:rPr lang="en-US" altLang="zh-CN" b="1" dirty="0" smtClean="0"/>
              <a:t>  </a:t>
            </a:r>
            <a:r>
              <a:rPr lang="zh-CN" altLang="en-US" sz="2400" b="1" dirty="0" smtClean="0"/>
              <a:t>语法：</a:t>
            </a:r>
            <a:r>
              <a:rPr lang="en-US" altLang="zh-CN" sz="2400" b="1" dirty="0">
                <a:solidFill>
                  <a:schemeClr val="tx2"/>
                </a:solidFill>
                <a:latin typeface="宋体" pitchFamily="2" charset="-122"/>
              </a:rPr>
              <a:t>cd</a:t>
            </a:r>
            <a:r>
              <a:rPr lang="en-US" altLang="zh-CN" sz="2400" dirty="0" smtClean="0"/>
              <a:t> [</a:t>
            </a:r>
            <a:r>
              <a:rPr lang="zh-CN" altLang="en-US" sz="2400" dirty="0" smtClean="0"/>
              <a:t>目的目录</a:t>
            </a:r>
            <a:r>
              <a:rPr lang="en-US" altLang="zh-CN" sz="2400" dirty="0" smtClean="0"/>
              <a:t>]</a:t>
            </a:r>
          </a:p>
          <a:p>
            <a:pPr eaLnBrk="1" hangingPunct="1">
              <a:lnSpc>
                <a:spcPct val="130000"/>
              </a:lnSpc>
              <a:spcBef>
                <a:spcPct val="30000"/>
              </a:spcBef>
              <a:buFont typeface="Wingdings" pitchFamily="2" charset="2"/>
              <a:buNone/>
            </a:pPr>
            <a:r>
              <a:rPr lang="en-US" altLang="zh-CN" sz="2800" b="1" dirty="0" smtClean="0">
                <a:latin typeface="宋体" pitchFamily="2" charset="-122"/>
              </a:rPr>
              <a:t> </a:t>
            </a:r>
            <a:r>
              <a:rPr lang="zh-CN" altLang="en-US" sz="2800" b="1" dirty="0" smtClean="0">
                <a:latin typeface="宋体" pitchFamily="2" charset="-122"/>
              </a:rPr>
              <a:t>说明：</a:t>
            </a:r>
            <a:r>
              <a:rPr lang="zh-CN" altLang="en-US" sz="2400" dirty="0" smtClean="0"/>
              <a:t>让用户在不同的目录间切换，但该用户必须拥有足够         的权限进入目的目录。 </a:t>
            </a:r>
          </a:p>
          <a:p>
            <a:pPr eaLnBrk="1" hangingPunct="1">
              <a:lnSpc>
                <a:spcPct val="125000"/>
              </a:lnSpc>
              <a:buFont typeface="Wingdings" pitchFamily="2" charset="2"/>
              <a:buNone/>
            </a:pPr>
            <a:r>
              <a:rPr lang="zh-CN" altLang="en-US" sz="2400" dirty="0" smtClean="0"/>
              <a:t>   </a:t>
            </a:r>
            <a:r>
              <a:rPr lang="zh-CN" altLang="en-US" sz="2400" b="1" dirty="0" smtClean="0"/>
              <a:t>参数：</a:t>
            </a:r>
            <a:r>
              <a:rPr lang="zh-CN" altLang="en-US" sz="2400" dirty="0" smtClean="0"/>
              <a:t>无</a:t>
            </a:r>
          </a:p>
          <a:p>
            <a:pPr eaLnBrk="1" hangingPunct="1">
              <a:lnSpc>
                <a:spcPct val="125000"/>
              </a:lnSpc>
              <a:buFont typeface="Wingdings" pitchFamily="2" charset="2"/>
              <a:buNone/>
            </a:pPr>
            <a:r>
              <a:rPr lang="zh-CN" altLang="en-US" sz="2400" dirty="0" smtClean="0"/>
              <a:t>           例：从当前目录进入“</a:t>
            </a:r>
            <a:r>
              <a:rPr lang="en-US" altLang="zh-CN" sz="2400" dirty="0" smtClean="0"/>
              <a:t>/</a:t>
            </a:r>
            <a:r>
              <a:rPr lang="en-US" altLang="zh-CN" sz="2400" dirty="0" err="1" smtClean="0"/>
              <a:t>myfile</a:t>
            </a:r>
            <a:r>
              <a:rPr lang="en-US" altLang="zh-CN" sz="2400" dirty="0" smtClean="0"/>
              <a:t>”</a:t>
            </a:r>
            <a:r>
              <a:rPr lang="zh-CN" altLang="en-US" sz="2400" dirty="0" smtClean="0"/>
              <a:t>目录。</a:t>
            </a:r>
          </a:p>
          <a:p>
            <a:pPr eaLnBrk="1" hangingPunct="1">
              <a:lnSpc>
                <a:spcPct val="125000"/>
              </a:lnSpc>
              <a:buFont typeface="Wingdings" pitchFamily="2" charset="2"/>
              <a:buNone/>
            </a:pPr>
            <a:r>
              <a:rPr lang="zh-CN" altLang="en-US" sz="2400" dirty="0" smtClean="0"/>
              <a:t>           </a:t>
            </a:r>
            <a:r>
              <a:rPr lang="en-US" altLang="zh-CN" sz="2400" b="1" dirty="0" smtClean="0">
                <a:solidFill>
                  <a:srgbClr val="FFFF66"/>
                </a:solidFill>
                <a:latin typeface="宋体" pitchFamily="2" charset="-122"/>
              </a:rPr>
              <a:t>$cd /</a:t>
            </a:r>
            <a:r>
              <a:rPr lang="en-US" altLang="zh-CN" sz="2400" b="1" dirty="0" err="1" smtClean="0">
                <a:solidFill>
                  <a:srgbClr val="FFFF66"/>
                </a:solidFill>
                <a:latin typeface="宋体" pitchFamily="2" charset="-122"/>
              </a:rPr>
              <a:t>myfile</a:t>
            </a:r>
            <a:endParaRPr lang="en-US" altLang="zh-CN" sz="2400" b="1" dirty="0" smtClean="0">
              <a:solidFill>
                <a:srgbClr val="FFFF66"/>
              </a:solidFill>
              <a:latin typeface="宋体" pitchFamily="2" charset="-122"/>
            </a:endParaRPr>
          </a:p>
          <a:p>
            <a:pPr eaLnBrk="1" hangingPunct="1">
              <a:lnSpc>
                <a:spcPct val="125000"/>
              </a:lnSpc>
              <a:buFont typeface="Wingdings" pitchFamily="2" charset="2"/>
              <a:buNone/>
            </a:pPr>
            <a:r>
              <a:rPr lang="en-US" altLang="zh-CN" sz="2400" dirty="0" smtClean="0">
                <a:latin typeface="宋体" pitchFamily="2" charset="-122"/>
              </a:rPr>
              <a:t>      </a:t>
            </a:r>
            <a:r>
              <a:rPr lang="zh-CN" altLang="en-US" sz="2400" dirty="0" smtClean="0">
                <a:latin typeface="宋体" pitchFamily="2" charset="-122"/>
              </a:rPr>
              <a:t>使用</a:t>
            </a:r>
            <a:r>
              <a:rPr lang="zh-CN" altLang="en-US" sz="2400" b="1" dirty="0" smtClean="0">
                <a:solidFill>
                  <a:schemeClr val="tx2"/>
                </a:solidFill>
                <a:latin typeface="宋体" pitchFamily="2" charset="-122"/>
              </a:rPr>
              <a:t>当前目录</a:t>
            </a:r>
            <a:r>
              <a:rPr lang="zh-CN" altLang="en-US" sz="2400" dirty="0" smtClean="0">
                <a:latin typeface="宋体" pitchFamily="2" charset="-122"/>
              </a:rPr>
              <a:t>可方便用户操作（</a:t>
            </a:r>
            <a:r>
              <a:rPr lang="en-US" altLang="zh-CN" sz="2400" dirty="0" smtClean="0">
                <a:latin typeface="宋体" pitchFamily="2" charset="-122"/>
              </a:rPr>
              <a:t>+ cc </a:t>
            </a:r>
            <a:r>
              <a:rPr lang="en-US" altLang="zh-CN" sz="2400" dirty="0" err="1" smtClean="0">
                <a:latin typeface="宋体" pitchFamily="2" charset="-122"/>
              </a:rPr>
              <a:t>hello.c</a:t>
            </a:r>
            <a:r>
              <a:rPr lang="zh-CN" altLang="en-US" sz="2400" dirty="0" smtClean="0">
                <a:latin typeface="宋体" pitchFamily="2" charset="-122"/>
              </a:rPr>
              <a:t>找不到源文件），使用户勿需再指明到某目录（“</a:t>
            </a:r>
            <a:r>
              <a:rPr lang="en-US" altLang="zh-CN" sz="2400" dirty="0" smtClean="0">
                <a:latin typeface="宋体" pitchFamily="2" charset="-122"/>
              </a:rPr>
              <a:t>/</a:t>
            </a:r>
            <a:r>
              <a:rPr lang="en-US" altLang="zh-CN" sz="2400" dirty="0" err="1" smtClean="0">
                <a:latin typeface="宋体" pitchFamily="2" charset="-122"/>
              </a:rPr>
              <a:t>myfile</a:t>
            </a:r>
            <a:r>
              <a:rPr lang="en-US" altLang="zh-CN" sz="2400" dirty="0" smtClean="0">
                <a:latin typeface="宋体" pitchFamily="2" charset="-122"/>
              </a:rPr>
              <a:t>”</a:t>
            </a:r>
            <a:r>
              <a:rPr lang="zh-CN" altLang="en-US" sz="2400" dirty="0" smtClean="0">
                <a:latin typeface="宋体" pitchFamily="2" charset="-122"/>
              </a:rPr>
              <a:t>）下</a:t>
            </a:r>
            <a:r>
              <a:rPr lang="zh-CN" altLang="en-US" sz="2400" b="1" baseline="30000" dirty="0" smtClean="0">
                <a:latin typeface="宋体" pitchFamily="2" charset="-122"/>
              </a:rPr>
              <a:t>路径</a:t>
            </a:r>
            <a:r>
              <a:rPr lang="zh-CN" altLang="en-US" sz="2400" dirty="0" smtClean="0">
                <a:latin typeface="宋体" pitchFamily="2" charset="-122"/>
              </a:rPr>
              <a:t>执行操作。</a:t>
            </a: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8902B13-9BF5-4066-A39D-D7D3C082DB06}" type="datetime8">
              <a:rPr kumimoji="0" lang="zh-CN" altLang="en-US" sz="1400" smtClean="0"/>
              <a:t>2022年3月16日12时44分</a:t>
            </a:fld>
            <a:endParaRPr kumimoji="0" lang="en-US" altLang="zh-CN" sz="1400" smtClean="0"/>
          </a:p>
        </p:txBody>
      </p:sp>
      <p:sp>
        <p:nvSpPr>
          <p:cNvPr id="614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1444" name="Rectangle 4"/>
          <p:cNvSpPr>
            <a:spLocks noChangeArrowheads="1"/>
          </p:cNvSpPr>
          <p:nvPr/>
        </p:nvSpPr>
        <p:spPr bwMode="auto">
          <a:xfrm>
            <a:off x="539750" y="620713"/>
            <a:ext cx="8208963" cy="5670014"/>
          </a:xfrm>
          <a:prstGeom prst="rect">
            <a:avLst/>
          </a:prstGeom>
          <a:noFill/>
          <a:ln w="9525">
            <a:noFill/>
            <a:miter lim="800000"/>
            <a:headEnd/>
            <a:tailEnd/>
          </a:ln>
        </p:spPr>
        <p:txBody>
          <a:bodyPr>
            <a:spAutoFit/>
          </a:bodyPr>
          <a:lstStyle/>
          <a:p>
            <a:pPr marL="342900" indent="-342900">
              <a:defRPr/>
            </a:pPr>
            <a:r>
              <a:rPr kumimoji="0" lang="zh-CN" altLang="en-US" b="1" dirty="0">
                <a:latin typeface="宋体" pitchFamily="2" charset="-122"/>
              </a:rPr>
              <a:t>（</a:t>
            </a:r>
            <a:r>
              <a:rPr kumimoji="0" lang="en-US" altLang="zh-CN" b="1" dirty="0">
                <a:latin typeface="宋体" pitchFamily="2" charset="-122"/>
              </a:rPr>
              <a:t>d</a:t>
            </a:r>
            <a:r>
              <a:rPr kumimoji="0" lang="zh-CN" altLang="en-US" b="1" dirty="0">
                <a:latin typeface="宋体" pitchFamily="2" charset="-122"/>
              </a:rPr>
              <a:t>）</a:t>
            </a:r>
            <a:r>
              <a:rPr lang="zh-CN" altLang="en-US" b="1" dirty="0">
                <a:solidFill>
                  <a:srgbClr val="FFFF00"/>
                </a:solidFill>
                <a:latin typeface="宋体" pitchFamily="2" charset="-122"/>
                <a:ea typeface="+mn-ea"/>
              </a:rPr>
              <a:t>删除文件或目录 </a:t>
            </a:r>
            <a:r>
              <a:rPr lang="en-US" altLang="zh-CN" sz="2500" b="1" dirty="0" err="1">
                <a:solidFill>
                  <a:srgbClr val="FF0000"/>
                </a:solidFill>
                <a:latin typeface="Times New Roman" panose="02020603050405020304" pitchFamily="18" charset="0"/>
                <a:ea typeface="+mn-ea"/>
                <a:cs typeface="Times New Roman" panose="02020603050405020304" pitchFamily="18" charset="0"/>
              </a:rPr>
              <a:t>rm</a:t>
            </a:r>
            <a:r>
              <a:rPr lang="en-US" altLang="zh-CN" b="1" dirty="0">
                <a:solidFill>
                  <a:srgbClr val="FF0000"/>
                </a:solidFill>
                <a:latin typeface="宋体" pitchFamily="2" charset="-122"/>
                <a:ea typeface="+mn-ea"/>
              </a:rPr>
              <a:t> </a:t>
            </a:r>
            <a:r>
              <a:rPr lang="zh-CN" altLang="en-US" b="1" dirty="0" smtClean="0">
                <a:solidFill>
                  <a:srgbClr val="FF0000"/>
                </a:solidFill>
                <a:latin typeface="宋体" pitchFamily="2" charset="-122"/>
                <a:ea typeface="+mn-ea"/>
              </a:rPr>
              <a:t>或</a:t>
            </a:r>
            <a:r>
              <a:rPr lang="zh-CN" altLang="en-US" sz="2500" b="1" dirty="0">
                <a:solidFill>
                  <a:srgbClr val="FF0000"/>
                </a:solidFill>
                <a:latin typeface="Times New Roman" panose="02020603050405020304" pitchFamily="18" charset="0"/>
                <a:ea typeface="+mn-ea"/>
                <a:cs typeface="Times New Roman" panose="02020603050405020304" pitchFamily="18" charset="0"/>
              </a:rPr>
              <a:t> </a:t>
            </a:r>
            <a:r>
              <a:rPr lang="en-US" altLang="zh-CN" sz="2500" b="1" dirty="0" err="1" smtClean="0">
                <a:solidFill>
                  <a:srgbClr val="FF0000"/>
                </a:solidFill>
                <a:latin typeface="Times New Roman" panose="02020603050405020304" pitchFamily="18" charset="0"/>
                <a:ea typeface="+mn-ea"/>
                <a:cs typeface="Times New Roman" panose="02020603050405020304" pitchFamily="18" charset="0"/>
              </a:rPr>
              <a:t>rmdir</a:t>
            </a:r>
            <a:endParaRPr lang="en-US" altLang="zh-CN" sz="2500" b="1" dirty="0">
              <a:solidFill>
                <a:srgbClr val="FF0000"/>
              </a:solidFill>
              <a:latin typeface="Times New Roman" panose="02020603050405020304" pitchFamily="18" charset="0"/>
              <a:ea typeface="+mn-ea"/>
              <a:cs typeface="Times New Roman" panose="02020603050405020304" pitchFamily="18" charset="0"/>
            </a:endParaRPr>
          </a:p>
          <a:p>
            <a:pPr eaLnBrk="0" hangingPunct="0">
              <a:buClrTx/>
              <a:buSzTx/>
              <a:buFontTx/>
              <a:buNone/>
              <a:defRPr/>
            </a:pPr>
            <a:r>
              <a:rPr kumimoji="0" lang="en-US" altLang="zh-CN" b="1" dirty="0">
                <a:latin typeface="宋体" pitchFamily="2" charset="-122"/>
              </a:rPr>
              <a:t> </a:t>
            </a:r>
            <a:r>
              <a:rPr kumimoji="0" lang="zh-CN" altLang="en-US" b="1" dirty="0">
                <a:latin typeface="宋体" pitchFamily="2" charset="-122"/>
              </a:rPr>
              <a:t>语法：</a:t>
            </a:r>
            <a:r>
              <a:rPr lang="en-US" altLang="zh-CN" b="1" dirty="0" err="1">
                <a:solidFill>
                  <a:schemeClr val="tx2"/>
                </a:solidFill>
                <a:latin typeface="宋体" pitchFamily="2" charset="-122"/>
                <a:ea typeface="+mn-ea"/>
              </a:rPr>
              <a:t>rm</a:t>
            </a:r>
            <a:r>
              <a:rPr kumimoji="0" lang="en-US" altLang="zh-CN" dirty="0">
                <a:latin typeface="宋体" pitchFamily="2" charset="-122"/>
              </a:rPr>
              <a:t> [-</a:t>
            </a:r>
            <a:r>
              <a:rPr kumimoji="0" lang="en-US" altLang="zh-CN" dirty="0" err="1">
                <a:latin typeface="宋体" pitchFamily="2" charset="-122"/>
              </a:rPr>
              <a:t>dfirv</a:t>
            </a:r>
            <a:r>
              <a:rPr kumimoji="0" lang="en-US" altLang="zh-CN" dirty="0">
                <a:latin typeface="宋体" pitchFamily="2" charset="-122"/>
              </a:rPr>
              <a:t>][--help][--version][</a:t>
            </a:r>
            <a:r>
              <a:rPr kumimoji="0" lang="zh-CN" altLang="en-US" dirty="0">
                <a:latin typeface="宋体" pitchFamily="2" charset="-122"/>
              </a:rPr>
              <a:t>文件或目录</a:t>
            </a:r>
            <a:r>
              <a:rPr kumimoji="0" lang="en-US" altLang="zh-CN" dirty="0">
                <a:latin typeface="宋体" pitchFamily="2" charset="-122"/>
              </a:rPr>
              <a:t>...]</a:t>
            </a:r>
            <a:br>
              <a:rPr kumimoji="0" lang="en-US" altLang="zh-CN" dirty="0">
                <a:latin typeface="宋体" pitchFamily="2" charset="-122"/>
              </a:rPr>
            </a:br>
            <a:r>
              <a:rPr kumimoji="0" lang="en-US" altLang="zh-CN" b="1" dirty="0">
                <a:latin typeface="宋体" pitchFamily="2" charset="-122"/>
              </a:rPr>
              <a:t> </a:t>
            </a:r>
            <a:r>
              <a:rPr kumimoji="0" lang="zh-CN" altLang="en-US" b="1" dirty="0">
                <a:latin typeface="宋体" pitchFamily="2" charset="-122"/>
              </a:rPr>
              <a:t>说明：</a:t>
            </a:r>
            <a:r>
              <a:rPr kumimoji="0" lang="zh-CN" altLang="en-US" dirty="0">
                <a:latin typeface="宋体" pitchFamily="2" charset="-122"/>
              </a:rPr>
              <a:t>删除目录必须加上参数</a:t>
            </a:r>
            <a:r>
              <a:rPr kumimoji="0" lang="en-US" altLang="zh-CN" dirty="0">
                <a:latin typeface="宋体" pitchFamily="2" charset="-122"/>
              </a:rPr>
              <a:t>"-r"</a:t>
            </a:r>
            <a:r>
              <a:rPr kumimoji="0" lang="zh-CN" altLang="en-US" dirty="0">
                <a:latin typeface="宋体" pitchFamily="2" charset="-122"/>
              </a:rPr>
              <a:t>，否则仅会删除文件。  </a:t>
            </a:r>
          </a:p>
          <a:p>
            <a:pPr eaLnBrk="0" hangingPunct="0">
              <a:buClrTx/>
              <a:buSzTx/>
              <a:buFontTx/>
              <a:buNone/>
              <a:defRPr/>
            </a:pPr>
            <a:r>
              <a:rPr kumimoji="0" lang="zh-CN" altLang="en-US" dirty="0">
                <a:latin typeface="宋体" pitchFamily="2" charset="-122"/>
              </a:rPr>
              <a:t> </a:t>
            </a:r>
            <a:r>
              <a:rPr kumimoji="0" lang="zh-CN" altLang="en-US" b="1" dirty="0">
                <a:latin typeface="宋体" pitchFamily="2" charset="-122"/>
              </a:rPr>
              <a:t>参数：</a:t>
            </a:r>
            <a:r>
              <a:rPr kumimoji="0" lang="en-US" altLang="zh-CN" dirty="0">
                <a:latin typeface="宋体" pitchFamily="2" charset="-122"/>
              </a:rPr>
              <a:t>-f </a:t>
            </a:r>
            <a:r>
              <a:rPr kumimoji="0" lang="zh-CN" altLang="en-US" dirty="0">
                <a:latin typeface="宋体" pitchFamily="2" charset="-122"/>
              </a:rPr>
              <a:t>　强制删除文件或目录。 </a:t>
            </a:r>
          </a:p>
          <a:p>
            <a:pPr eaLnBrk="0" hangingPunct="0">
              <a:buClrTx/>
              <a:buSzTx/>
              <a:buFontTx/>
              <a:buNone/>
              <a:defRPr/>
            </a:pPr>
            <a:r>
              <a:rPr kumimoji="0" lang="zh-CN" altLang="en-US" dirty="0">
                <a:latin typeface="宋体" pitchFamily="2" charset="-122"/>
              </a:rPr>
              <a:t>       </a:t>
            </a:r>
            <a:r>
              <a:rPr kumimoji="0" lang="en-US" altLang="zh-CN" dirty="0">
                <a:latin typeface="宋体" pitchFamily="2" charset="-122"/>
              </a:rPr>
              <a:t>-</a:t>
            </a:r>
            <a:r>
              <a:rPr kumimoji="0" lang="en-US" altLang="zh-CN" dirty="0" err="1">
                <a:latin typeface="宋体" pitchFamily="2" charset="-122"/>
              </a:rPr>
              <a:t>i</a:t>
            </a:r>
            <a:r>
              <a:rPr kumimoji="0" lang="en-US" altLang="zh-CN" dirty="0">
                <a:latin typeface="宋体" pitchFamily="2" charset="-122"/>
              </a:rPr>
              <a:t> </a:t>
            </a:r>
            <a:r>
              <a:rPr kumimoji="0" lang="zh-CN" altLang="en-US" dirty="0">
                <a:latin typeface="宋体" pitchFamily="2" charset="-122"/>
              </a:rPr>
              <a:t>　删除既有文件或目录之前先询问用户。</a:t>
            </a:r>
            <a:r>
              <a:rPr kumimoji="0" lang="zh-CN" altLang="en-US" sz="1800" dirty="0"/>
              <a:t> </a:t>
            </a:r>
          </a:p>
          <a:p>
            <a:pPr eaLnBrk="0" hangingPunct="0">
              <a:buClrTx/>
              <a:buSzTx/>
              <a:buFontTx/>
              <a:buNone/>
              <a:defRPr/>
            </a:pPr>
            <a:r>
              <a:rPr kumimoji="0" lang="zh-CN" altLang="en-US" dirty="0">
                <a:latin typeface="宋体" pitchFamily="2" charset="-122"/>
              </a:rPr>
              <a:t>      例：从当前目录进入“</a:t>
            </a:r>
            <a:r>
              <a:rPr kumimoji="0" lang="en-US" altLang="zh-CN" dirty="0">
                <a:latin typeface="宋体" pitchFamily="2" charset="-122"/>
              </a:rPr>
              <a:t>/</a:t>
            </a:r>
            <a:r>
              <a:rPr kumimoji="0" lang="en-US" altLang="zh-CN" dirty="0" err="1">
                <a:latin typeface="宋体" pitchFamily="2" charset="-122"/>
              </a:rPr>
              <a:t>myfile</a:t>
            </a:r>
            <a:r>
              <a:rPr kumimoji="0" lang="en-US" altLang="zh-CN" dirty="0">
                <a:latin typeface="宋体" pitchFamily="2" charset="-122"/>
              </a:rPr>
              <a:t>”</a:t>
            </a:r>
            <a:r>
              <a:rPr kumimoji="0" lang="zh-CN" altLang="en-US" dirty="0">
                <a:latin typeface="宋体" pitchFamily="2" charset="-122"/>
              </a:rPr>
              <a:t>目录。</a:t>
            </a:r>
          </a:p>
          <a:p>
            <a:pPr eaLnBrk="0" hangingPunct="0">
              <a:buClrTx/>
              <a:buSzTx/>
              <a:buFontTx/>
              <a:buNone/>
              <a:defRPr/>
            </a:pPr>
            <a:r>
              <a:rPr kumimoji="0" lang="zh-CN" altLang="en-US" dirty="0">
                <a:latin typeface="宋体" pitchFamily="2" charset="-122"/>
              </a:rPr>
              <a:t>           </a:t>
            </a:r>
            <a:r>
              <a:rPr kumimoji="0" lang="en-US" altLang="zh-CN" dirty="0">
                <a:latin typeface="宋体" pitchFamily="2" charset="-122"/>
              </a:rPr>
              <a:t>$</a:t>
            </a:r>
            <a:r>
              <a:rPr kumimoji="0" lang="en-US" altLang="zh-CN" dirty="0" err="1">
                <a:latin typeface="宋体" pitchFamily="2" charset="-122"/>
              </a:rPr>
              <a:t>cd</a:t>
            </a:r>
            <a:r>
              <a:rPr kumimoji="0" lang="en-US" altLang="zh-CN" dirty="0">
                <a:latin typeface="宋体" pitchFamily="2" charset="-122"/>
              </a:rPr>
              <a:t> /</a:t>
            </a:r>
            <a:r>
              <a:rPr kumimoji="0" lang="en-US" altLang="zh-CN" dirty="0" err="1">
                <a:latin typeface="宋体" pitchFamily="2" charset="-122"/>
              </a:rPr>
              <a:t>myfile</a:t>
            </a:r>
            <a:endParaRPr kumimoji="0" lang="en-US" altLang="zh-CN" dirty="0">
              <a:latin typeface="宋体" pitchFamily="2" charset="-122"/>
            </a:endParaRPr>
          </a:p>
          <a:p>
            <a:pPr eaLnBrk="0" hangingPunct="0">
              <a:buClrTx/>
              <a:buSzTx/>
              <a:buFontTx/>
              <a:buNone/>
              <a:defRPr/>
            </a:pPr>
            <a:r>
              <a:rPr kumimoji="0" lang="en-US" altLang="zh-CN" dirty="0">
                <a:latin typeface="宋体" pitchFamily="2" charset="-122"/>
              </a:rPr>
              <a:t>  </a:t>
            </a:r>
            <a:r>
              <a:rPr kumimoji="0" lang="zh-CN" altLang="en-US" dirty="0">
                <a:latin typeface="宋体" pitchFamily="2" charset="-122"/>
              </a:rPr>
              <a:t>当有空目录要删除时，可使用</a:t>
            </a:r>
            <a:r>
              <a:rPr kumimoji="0" lang="en-US" altLang="zh-CN" dirty="0" err="1">
                <a:latin typeface="宋体" pitchFamily="2" charset="-122"/>
              </a:rPr>
              <a:t>rmdir</a:t>
            </a:r>
            <a:r>
              <a:rPr kumimoji="0" lang="zh-CN" altLang="en-US" dirty="0">
                <a:latin typeface="宋体" pitchFamily="2" charset="-122"/>
              </a:rPr>
              <a:t>指令 ，语法如下：</a:t>
            </a:r>
          </a:p>
          <a:p>
            <a:pPr eaLnBrk="0" hangingPunct="0">
              <a:buClrTx/>
              <a:buSzTx/>
              <a:buFontTx/>
              <a:buNone/>
              <a:defRPr/>
            </a:pPr>
            <a:r>
              <a:rPr kumimoji="0" lang="zh-CN" altLang="en-US" b="1" dirty="0">
                <a:latin typeface="宋体" pitchFamily="2" charset="-122"/>
              </a:rPr>
              <a:t>  </a:t>
            </a:r>
            <a:r>
              <a:rPr lang="zh-CN" altLang="en-US" b="1" dirty="0">
                <a:solidFill>
                  <a:srgbClr val="FFFF66"/>
                </a:solidFill>
                <a:latin typeface="宋体" pitchFamily="2" charset="-122"/>
                <a:ea typeface="+mn-ea"/>
              </a:rPr>
              <a:t>语法：</a:t>
            </a:r>
            <a:r>
              <a:rPr lang="en-US" altLang="zh-CN" b="1" dirty="0" err="1">
                <a:solidFill>
                  <a:srgbClr val="FFFF66"/>
                </a:solidFill>
                <a:latin typeface="宋体" pitchFamily="2" charset="-122"/>
                <a:ea typeface="+mn-ea"/>
              </a:rPr>
              <a:t>rmdir</a:t>
            </a:r>
            <a:r>
              <a:rPr lang="en-US" altLang="zh-CN" b="1" dirty="0">
                <a:solidFill>
                  <a:srgbClr val="FFFF66"/>
                </a:solidFill>
                <a:latin typeface="宋体" pitchFamily="2" charset="-122"/>
                <a:ea typeface="+mn-ea"/>
              </a:rPr>
              <a:t> </a:t>
            </a:r>
            <a:r>
              <a:rPr kumimoji="0" lang="en-US" altLang="zh-CN" dirty="0">
                <a:latin typeface="宋体" pitchFamily="2" charset="-122"/>
              </a:rPr>
              <a:t>[-p][--help][--ignore-fail-on-non-empty][--verbose][--version][</a:t>
            </a:r>
            <a:r>
              <a:rPr kumimoji="0" lang="zh-CN" altLang="en-US" dirty="0">
                <a:latin typeface="宋体" pitchFamily="2" charset="-122"/>
              </a:rPr>
              <a:t>目录</a:t>
            </a:r>
            <a:r>
              <a:rPr kumimoji="0" lang="en-US" altLang="zh-CN" dirty="0">
                <a:latin typeface="宋体" pitchFamily="2" charset="-122"/>
              </a:rPr>
              <a:t>...]</a:t>
            </a:r>
          </a:p>
        </p:txBody>
      </p:sp>
    </p:spTree>
  </p:cSld>
  <p:clrMapOvr>
    <a:masterClrMapping/>
  </p:clrMapOvr>
  <p:transition>
    <p:pull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5D3A6C2-55E0-4C10-B022-B8BF27A8FC6C}" type="datetime8">
              <a:rPr kumimoji="0" lang="zh-CN" altLang="en-US" sz="1400" smtClean="0"/>
              <a:t>2022年3月16日12时44分</a:t>
            </a:fld>
            <a:endParaRPr kumimoji="0" lang="en-US" altLang="zh-CN" sz="1400" smtClean="0"/>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2468" name="Rectangle 3"/>
          <p:cNvSpPr>
            <a:spLocks noGrp="1" noRot="1" noChangeArrowheads="1"/>
          </p:cNvSpPr>
          <p:nvPr>
            <p:ph type="body" idx="1"/>
          </p:nvPr>
        </p:nvSpPr>
        <p:spPr>
          <a:xfrm>
            <a:off x="301625" y="260350"/>
            <a:ext cx="8540750" cy="5838825"/>
          </a:xfrm>
        </p:spPr>
        <p:txBody>
          <a:bodyPr/>
          <a:lstStyle/>
          <a:p>
            <a:pPr eaLnBrk="1" hangingPunct="1">
              <a:lnSpc>
                <a:spcPct val="125000"/>
              </a:lnSpc>
              <a:buFont typeface="Wingdings" pitchFamily="2" charset="2"/>
              <a:buNone/>
              <a:defRPr/>
            </a:pPr>
            <a:r>
              <a:rPr lang="zh-CN" altLang="en-US" sz="2400" b="1" dirty="0" smtClean="0">
                <a:latin typeface="宋体" pitchFamily="2" charset="-122"/>
              </a:rPr>
              <a:t>（</a:t>
            </a:r>
            <a:r>
              <a:rPr lang="en-US" altLang="zh-CN" sz="2400" b="1" dirty="0" smtClean="0">
                <a:latin typeface="宋体" pitchFamily="2" charset="-122"/>
              </a:rPr>
              <a:t>e</a:t>
            </a:r>
            <a:r>
              <a:rPr lang="zh-CN" altLang="en-US" sz="2400" b="1" dirty="0" smtClean="0">
                <a:latin typeface="宋体" pitchFamily="2" charset="-122"/>
              </a:rPr>
              <a:t>）</a:t>
            </a:r>
            <a:r>
              <a:rPr kumimoji="1" lang="zh-CN" altLang="en-US" sz="2400" b="1" kern="1200" dirty="0" smtClean="0">
                <a:solidFill>
                  <a:srgbClr val="FFFF00"/>
                </a:solidFill>
                <a:latin typeface="宋体" pitchFamily="2" charset="-122"/>
              </a:rPr>
              <a:t>移动文件 </a:t>
            </a:r>
            <a:r>
              <a:rPr kumimoji="1" lang="en-US" altLang="zh-CN" sz="2500" b="1" kern="1200" dirty="0" err="1">
                <a:solidFill>
                  <a:srgbClr val="FF0000"/>
                </a:solidFill>
                <a:latin typeface="Times New Roman" panose="02020603050405020304" pitchFamily="18" charset="0"/>
                <a:cs typeface="Times New Roman" panose="02020603050405020304" pitchFamily="18" charset="0"/>
              </a:rPr>
              <a:t>mv</a:t>
            </a:r>
          </a:p>
          <a:p>
            <a:pPr eaLnBrk="1" hangingPunct="1">
              <a:lnSpc>
                <a:spcPct val="130000"/>
              </a:lnSpc>
              <a:spcBef>
                <a:spcPct val="30000"/>
              </a:spcBef>
              <a:buFont typeface="Wingdings" pitchFamily="2" charset="2"/>
              <a:buNone/>
              <a:defRPr/>
            </a:pPr>
            <a:r>
              <a:rPr lang="en-US" altLang="zh-CN" b="1" dirty="0" smtClean="0"/>
              <a:t>  </a:t>
            </a:r>
            <a:r>
              <a:rPr lang="zh-CN" altLang="en-US" sz="2400" b="1" dirty="0" smtClean="0">
                <a:latin typeface="宋体" pitchFamily="2" charset="-122"/>
              </a:rPr>
              <a:t>语法：</a:t>
            </a:r>
            <a:r>
              <a:rPr lang="en-US" altLang="zh-CN" sz="2400" b="1" dirty="0" err="1">
                <a:solidFill>
                  <a:schemeClr val="tx2"/>
                </a:solidFill>
                <a:latin typeface="宋体" pitchFamily="2" charset="-122"/>
              </a:rPr>
              <a:t>mv</a:t>
            </a:r>
            <a:r>
              <a:rPr lang="en-US" altLang="zh-CN" sz="2400" dirty="0" smtClean="0">
                <a:latin typeface="宋体" pitchFamily="2" charset="-122"/>
              </a:rPr>
              <a:t> [-</a:t>
            </a:r>
            <a:r>
              <a:rPr lang="en-US" altLang="zh-CN" sz="2400" dirty="0" err="1" smtClean="0">
                <a:latin typeface="宋体" pitchFamily="2" charset="-122"/>
              </a:rPr>
              <a:t>bfiuv</a:t>
            </a:r>
            <a:r>
              <a:rPr lang="en-US" altLang="zh-CN" sz="2400" dirty="0" smtClean="0">
                <a:latin typeface="宋体" pitchFamily="2" charset="-122"/>
              </a:rPr>
              <a:t>][--help][--version][-S &lt;</a:t>
            </a:r>
            <a:r>
              <a:rPr lang="zh-CN" altLang="en-US" sz="2400" dirty="0" smtClean="0">
                <a:latin typeface="宋体" pitchFamily="2" charset="-122"/>
              </a:rPr>
              <a:t>附加字尾</a:t>
            </a:r>
            <a:r>
              <a:rPr lang="en-US" altLang="zh-CN" sz="2400" dirty="0" smtClean="0">
                <a:latin typeface="宋体" pitchFamily="2" charset="-122"/>
              </a:rPr>
              <a:t>&gt;][-V &lt;</a:t>
            </a:r>
            <a:r>
              <a:rPr lang="zh-CN" altLang="en-US" sz="2400" dirty="0" smtClean="0">
                <a:latin typeface="宋体" pitchFamily="2" charset="-122"/>
              </a:rPr>
              <a:t>方法</a:t>
            </a:r>
            <a:r>
              <a:rPr lang="en-US" altLang="zh-CN" sz="2400" dirty="0" smtClean="0">
                <a:latin typeface="宋体" pitchFamily="2" charset="-122"/>
              </a:rPr>
              <a:t>&gt;][</a:t>
            </a:r>
            <a:r>
              <a:rPr lang="zh-CN" altLang="en-US" sz="2400" dirty="0" smtClean="0">
                <a:latin typeface="宋体" pitchFamily="2" charset="-122"/>
              </a:rPr>
              <a:t>源文件或目录</a:t>
            </a:r>
            <a:r>
              <a:rPr lang="en-US" altLang="zh-CN" sz="2400" dirty="0" smtClean="0">
                <a:latin typeface="宋体" pitchFamily="2" charset="-122"/>
              </a:rPr>
              <a:t>][</a:t>
            </a:r>
            <a:r>
              <a:rPr lang="zh-CN" altLang="en-US" sz="2400" dirty="0" smtClean="0">
                <a:latin typeface="宋体" pitchFamily="2" charset="-122"/>
              </a:rPr>
              <a:t>目标文件或目录</a:t>
            </a:r>
            <a:r>
              <a:rPr lang="en-US" altLang="zh-CN" sz="2400" dirty="0" smtClean="0">
                <a:latin typeface="宋体" pitchFamily="2" charset="-122"/>
              </a:rPr>
              <a:t>]</a:t>
            </a:r>
          </a:p>
          <a:p>
            <a:pPr eaLnBrk="1" hangingPunct="1">
              <a:lnSpc>
                <a:spcPct val="130000"/>
              </a:lnSpc>
              <a:spcBef>
                <a:spcPct val="30000"/>
              </a:spcBef>
              <a:buFont typeface="Wingdings" pitchFamily="2" charset="2"/>
              <a:buNone/>
              <a:defRPr/>
            </a:pPr>
            <a:r>
              <a:rPr lang="en-US" altLang="zh-CN" sz="2400" dirty="0" smtClean="0">
                <a:latin typeface="宋体" pitchFamily="2" charset="-122"/>
              </a:rPr>
              <a:t>  </a:t>
            </a:r>
            <a:r>
              <a:rPr lang="zh-CN" altLang="en-US" sz="2400" b="1" dirty="0" smtClean="0">
                <a:latin typeface="宋体" pitchFamily="2" charset="-122"/>
              </a:rPr>
              <a:t>说明：</a:t>
            </a:r>
            <a:r>
              <a:rPr lang="en-US" altLang="zh-CN" sz="2400" dirty="0" err="1" smtClean="0">
                <a:latin typeface="宋体" pitchFamily="2" charset="-122"/>
              </a:rPr>
              <a:t>mv</a:t>
            </a:r>
            <a:r>
              <a:rPr lang="zh-CN" altLang="en-US" sz="2400" dirty="0" smtClean="0">
                <a:latin typeface="宋体" pitchFamily="2" charset="-122"/>
              </a:rPr>
              <a:t>可移动文件或目录，或更改文件或目录的名称。   </a:t>
            </a:r>
          </a:p>
          <a:p>
            <a:pPr eaLnBrk="1" hangingPunct="1">
              <a:lnSpc>
                <a:spcPct val="130000"/>
              </a:lnSpc>
              <a:spcBef>
                <a:spcPct val="30000"/>
              </a:spcBef>
              <a:buFont typeface="Wingdings" pitchFamily="2" charset="2"/>
              <a:buNone/>
              <a:defRPr/>
            </a:pPr>
            <a:r>
              <a:rPr lang="zh-CN" altLang="en-US" sz="2400" dirty="0" smtClean="0">
                <a:latin typeface="宋体" pitchFamily="2" charset="-122"/>
              </a:rPr>
              <a:t>  </a:t>
            </a:r>
            <a:r>
              <a:rPr lang="zh-CN" altLang="en-US" sz="2400" b="1" dirty="0" smtClean="0">
                <a:latin typeface="宋体" pitchFamily="2" charset="-122"/>
              </a:rPr>
              <a:t>参数：</a:t>
            </a:r>
            <a:r>
              <a:rPr lang="en-US" altLang="zh-CN" sz="2400" dirty="0" smtClean="0">
                <a:latin typeface="宋体" pitchFamily="2" charset="-122"/>
              </a:rPr>
              <a:t>-f </a:t>
            </a:r>
            <a:r>
              <a:rPr lang="zh-CN" altLang="en-US" sz="2400" dirty="0" smtClean="0">
                <a:latin typeface="宋体" pitchFamily="2" charset="-122"/>
              </a:rPr>
              <a:t>　若目标文件或目录与现有的文件或目录重复，则直接覆盖现有的文　件或目录。</a:t>
            </a:r>
          </a:p>
          <a:p>
            <a:pPr eaLnBrk="1" hangingPunct="1">
              <a:lnSpc>
                <a:spcPct val="130000"/>
              </a:lnSpc>
              <a:spcBef>
                <a:spcPct val="30000"/>
              </a:spcBef>
              <a:buFont typeface="Wingdings" pitchFamily="2" charset="2"/>
              <a:buNone/>
              <a:defRPr/>
            </a:pPr>
            <a:r>
              <a:rPr lang="zh-CN" altLang="en-US" sz="2400" dirty="0" smtClean="0">
                <a:latin typeface="宋体" pitchFamily="2" charset="-122"/>
              </a:rPr>
              <a:t>          </a:t>
            </a:r>
            <a:r>
              <a:rPr lang="en-US" altLang="zh-CN" sz="2400" dirty="0" smtClean="0">
                <a:latin typeface="宋体" pitchFamily="2" charset="-122"/>
              </a:rPr>
              <a:t>…… </a:t>
            </a:r>
            <a:br>
              <a:rPr lang="en-US" altLang="zh-CN" sz="2400" dirty="0" smtClean="0">
                <a:latin typeface="宋体" pitchFamily="2" charset="-122"/>
              </a:rPr>
            </a:br>
            <a:r>
              <a:rPr lang="en-US" altLang="zh-CN" sz="2400" dirty="0" smtClean="0">
                <a:latin typeface="宋体" pitchFamily="2" charset="-122"/>
              </a:rPr>
              <a:t>     </a:t>
            </a:r>
            <a:r>
              <a:rPr lang="zh-CN" altLang="en-US" sz="2400" dirty="0" smtClean="0">
                <a:latin typeface="宋体" pitchFamily="2" charset="-122"/>
              </a:rPr>
              <a:t>例：将文件</a:t>
            </a:r>
            <a:r>
              <a:rPr lang="en-US" altLang="zh-CN" sz="2400" dirty="0" smtClean="0">
                <a:latin typeface="宋体" pitchFamily="2" charset="-122"/>
              </a:rPr>
              <a:t>/root/fork1.c </a:t>
            </a:r>
            <a:r>
              <a:rPr lang="zh-CN" altLang="en-US" sz="2400" dirty="0" smtClean="0">
                <a:latin typeface="宋体" pitchFamily="2" charset="-122"/>
              </a:rPr>
              <a:t>移动到目录</a:t>
            </a:r>
            <a:r>
              <a:rPr lang="en-US" altLang="zh-CN" sz="2400" dirty="0" smtClean="0">
                <a:latin typeface="宋体" pitchFamily="2" charset="-122"/>
              </a:rPr>
              <a:t>/</a:t>
            </a:r>
            <a:r>
              <a:rPr lang="en-US" altLang="zh-CN" sz="2400" dirty="0" err="1" smtClean="0">
                <a:latin typeface="宋体" pitchFamily="2" charset="-122"/>
              </a:rPr>
              <a:t>mnt</a:t>
            </a:r>
            <a:r>
              <a:rPr lang="en-US" altLang="zh-CN" sz="2400" dirty="0" smtClean="0">
                <a:latin typeface="宋体" pitchFamily="2" charset="-122"/>
              </a:rPr>
              <a:t>/</a:t>
            </a:r>
            <a:r>
              <a:rPr lang="en-US" altLang="zh-CN" sz="2400" dirty="0" err="1" smtClean="0">
                <a:latin typeface="宋体" pitchFamily="2" charset="-122"/>
              </a:rPr>
              <a:t>hgfs</a:t>
            </a:r>
            <a:r>
              <a:rPr lang="zh-CN" altLang="en-US" sz="2400" dirty="0" smtClean="0">
                <a:latin typeface="宋体" pitchFamily="2" charset="-122"/>
              </a:rPr>
              <a:t>下</a:t>
            </a:r>
          </a:p>
          <a:p>
            <a:pPr eaLnBrk="1" hangingPunct="1">
              <a:lnSpc>
                <a:spcPct val="130000"/>
              </a:lnSpc>
              <a:spcBef>
                <a:spcPct val="30000"/>
              </a:spcBef>
              <a:buFont typeface="Wingdings" pitchFamily="2" charset="2"/>
              <a:buNone/>
              <a:defRPr/>
            </a:pPr>
            <a:r>
              <a:rPr lang="zh-CN" altLang="en-US" sz="2400" dirty="0" smtClean="0">
                <a:latin typeface="宋体" pitchFamily="2" charset="-122"/>
              </a:rPr>
              <a:t>      </a:t>
            </a:r>
            <a:r>
              <a:rPr kumimoji="1" lang="en-US" altLang="zh-CN" sz="2400" b="1" kern="1200" dirty="0" err="1" smtClean="0">
                <a:solidFill>
                  <a:srgbClr val="FFFF66"/>
                </a:solidFill>
                <a:latin typeface="宋体" pitchFamily="2" charset="-122"/>
              </a:rPr>
              <a:t>mv</a:t>
            </a:r>
            <a:r>
              <a:rPr kumimoji="1" lang="en-US" altLang="zh-CN" sz="2400" b="1" kern="1200" dirty="0" smtClean="0">
                <a:solidFill>
                  <a:srgbClr val="FFFF66"/>
                </a:solidFill>
                <a:latin typeface="宋体" pitchFamily="2" charset="-122"/>
              </a:rPr>
              <a:t> /root/fork1.c /</a:t>
            </a:r>
            <a:r>
              <a:rPr kumimoji="1" lang="en-US" altLang="zh-CN" sz="2400" b="1" kern="1200" dirty="0" err="1" smtClean="0">
                <a:solidFill>
                  <a:srgbClr val="FFFF66"/>
                </a:solidFill>
                <a:latin typeface="宋体" pitchFamily="2" charset="-122"/>
              </a:rPr>
              <a:t>mnt</a:t>
            </a:r>
            <a:r>
              <a:rPr kumimoji="1" lang="en-US" altLang="zh-CN" sz="2400" b="1" kern="1200" dirty="0" smtClean="0">
                <a:solidFill>
                  <a:srgbClr val="FFFF66"/>
                </a:solidFill>
                <a:latin typeface="宋体" pitchFamily="2" charset="-122"/>
              </a:rPr>
              <a:t>/</a:t>
            </a:r>
            <a:r>
              <a:rPr kumimoji="1" lang="en-US" altLang="zh-CN" sz="2400" b="1" kern="1200" dirty="0" err="1" smtClean="0">
                <a:solidFill>
                  <a:srgbClr val="FFFF66"/>
                </a:solidFill>
                <a:latin typeface="宋体" pitchFamily="2" charset="-122"/>
              </a:rPr>
              <a:t>hgfs</a:t>
            </a:r>
            <a:endParaRPr kumimoji="1" lang="en-US" altLang="zh-CN" sz="2400" b="1" kern="1200" dirty="0" smtClean="0">
              <a:solidFill>
                <a:srgbClr val="FFFF66"/>
              </a:solidFill>
              <a:latin typeface="宋体" pitchFamily="2" charset="-122"/>
            </a:endParaRPr>
          </a:p>
          <a:p>
            <a:pPr eaLnBrk="1" hangingPunct="1">
              <a:lnSpc>
                <a:spcPct val="130000"/>
              </a:lnSpc>
              <a:spcBef>
                <a:spcPct val="30000"/>
              </a:spcBef>
              <a:buFont typeface="Wingdings" pitchFamily="2" charset="2"/>
              <a:buNone/>
              <a:defRPr/>
            </a:pPr>
            <a:r>
              <a:rPr kumimoji="1" lang="en-US" altLang="zh-CN" sz="2400" b="1" kern="1200" dirty="0" smtClean="0">
                <a:solidFill>
                  <a:srgbClr val="FFFF66"/>
                </a:solidFill>
                <a:latin typeface="宋体" pitchFamily="2" charset="-122"/>
              </a:rPr>
              <a:t>      </a:t>
            </a:r>
            <a:r>
              <a:rPr kumimoji="1" lang="en-US" altLang="zh-CN" sz="2400" b="1" kern="1200" dirty="0" err="1" smtClean="0">
                <a:solidFill>
                  <a:srgbClr val="FFFF66"/>
                </a:solidFill>
                <a:latin typeface="宋体" pitchFamily="2" charset="-122"/>
              </a:rPr>
              <a:t>mv</a:t>
            </a:r>
            <a:r>
              <a:rPr kumimoji="1" lang="en-US" altLang="zh-CN" sz="2400" b="1" kern="1200" dirty="0" smtClean="0">
                <a:solidFill>
                  <a:srgbClr val="FFFF66"/>
                </a:solidFill>
                <a:latin typeface="宋体" pitchFamily="2" charset="-122"/>
              </a:rPr>
              <a:t> /root/fork1.c /</a:t>
            </a:r>
            <a:r>
              <a:rPr kumimoji="1" lang="en-US" altLang="zh-CN" sz="2400" b="1" kern="1200" dirty="0" err="1" smtClean="0">
                <a:solidFill>
                  <a:srgbClr val="FFFF66"/>
                </a:solidFill>
                <a:latin typeface="宋体" pitchFamily="2" charset="-122"/>
              </a:rPr>
              <a:t>mnt</a:t>
            </a:r>
            <a:r>
              <a:rPr kumimoji="1" lang="en-US" altLang="zh-CN" sz="2400" b="1" kern="1200" dirty="0" smtClean="0">
                <a:solidFill>
                  <a:srgbClr val="FFFF66"/>
                </a:solidFill>
                <a:latin typeface="宋体" pitchFamily="2" charset="-122"/>
              </a:rPr>
              <a:t>/</a:t>
            </a:r>
            <a:r>
              <a:rPr kumimoji="1" lang="en-US" altLang="zh-CN" sz="2400" b="1" kern="1200" dirty="0" err="1" smtClean="0">
                <a:solidFill>
                  <a:srgbClr val="FFFF66"/>
                </a:solidFill>
                <a:latin typeface="宋体" pitchFamily="2" charset="-122"/>
              </a:rPr>
              <a:t>hgfs</a:t>
            </a:r>
            <a:r>
              <a:rPr kumimoji="1" lang="en-US" altLang="zh-CN" sz="2400" b="1" kern="1200" dirty="0" smtClean="0">
                <a:solidFill>
                  <a:srgbClr val="FFFF66"/>
                </a:solidFill>
                <a:latin typeface="宋体" pitchFamily="2" charset="-122"/>
              </a:rPr>
              <a:t>/fork1a.c   </a:t>
            </a:r>
          </a:p>
        </p:txBody>
      </p:sp>
    </p:spTree>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EAE093F-CCAD-4D1A-8A05-76C79DBBE6ED}" type="datetime8">
              <a:rPr kumimoji="0" lang="zh-CN" altLang="en-US" sz="1400" smtClean="0"/>
              <a:t>2022年3月16日12时44分</a:t>
            </a:fld>
            <a:endParaRPr kumimoji="0" lang="en-US" altLang="zh-CN" sz="1400" smtClean="0"/>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3492" name="Rectangle 3"/>
          <p:cNvSpPr>
            <a:spLocks noGrp="1" noRot="1" noChangeArrowheads="1"/>
          </p:cNvSpPr>
          <p:nvPr>
            <p:ph type="body" idx="1"/>
          </p:nvPr>
        </p:nvSpPr>
        <p:spPr>
          <a:xfrm>
            <a:off x="301625" y="476250"/>
            <a:ext cx="8540750" cy="5622925"/>
          </a:xfrm>
        </p:spPr>
        <p:txBody>
          <a:bodyPr/>
          <a:lstStyle/>
          <a:p>
            <a:pPr eaLnBrk="1" hangingPunct="1">
              <a:lnSpc>
                <a:spcPct val="125000"/>
              </a:lnSpc>
              <a:buFont typeface="Wingdings" pitchFamily="2" charset="2"/>
              <a:buNone/>
              <a:defRPr/>
            </a:pPr>
            <a:r>
              <a:rPr lang="zh-CN" altLang="en-US" sz="2400" b="1" dirty="0" smtClean="0">
                <a:latin typeface="宋体" pitchFamily="2" charset="-122"/>
              </a:rPr>
              <a:t>（</a:t>
            </a:r>
            <a:r>
              <a:rPr lang="en-US" altLang="zh-CN" sz="2400" b="1" dirty="0" smtClean="0">
                <a:latin typeface="宋体" pitchFamily="2" charset="-122"/>
              </a:rPr>
              <a:t>f</a:t>
            </a:r>
            <a:r>
              <a:rPr lang="zh-CN" altLang="en-US" sz="2400" b="1" dirty="0" smtClean="0">
                <a:latin typeface="宋体" pitchFamily="2" charset="-122"/>
              </a:rPr>
              <a:t>）</a:t>
            </a:r>
            <a:r>
              <a:rPr kumimoji="1" lang="zh-CN" altLang="en-US" sz="2400" b="1" kern="1200" dirty="0" smtClean="0">
                <a:solidFill>
                  <a:srgbClr val="FFFF00"/>
                </a:solidFill>
                <a:latin typeface="宋体" pitchFamily="2" charset="-122"/>
              </a:rPr>
              <a:t>复制</a:t>
            </a:r>
            <a:r>
              <a:rPr kumimoji="1" lang="zh-CN" altLang="en-US" sz="2400" b="1" u="sng" kern="1200" dirty="0" smtClean="0">
                <a:solidFill>
                  <a:srgbClr val="FFFF00"/>
                </a:solidFill>
                <a:latin typeface="宋体" pitchFamily="2" charset="-122"/>
              </a:rPr>
              <a:t>文件</a:t>
            </a:r>
            <a:r>
              <a:rPr kumimoji="1" lang="zh-CN" altLang="en-US" sz="2400" b="1" kern="1200" dirty="0" smtClean="0">
                <a:solidFill>
                  <a:srgbClr val="FFFF00"/>
                </a:solidFill>
                <a:latin typeface="宋体" pitchFamily="2" charset="-122"/>
              </a:rPr>
              <a:t>或</a:t>
            </a:r>
            <a:r>
              <a:rPr kumimoji="1" lang="zh-CN" altLang="en-US" sz="2400" b="1" u="sng" kern="1200" dirty="0" smtClean="0">
                <a:solidFill>
                  <a:srgbClr val="FFFF00"/>
                </a:solidFill>
                <a:latin typeface="宋体" pitchFamily="2" charset="-122"/>
              </a:rPr>
              <a:t>目录</a:t>
            </a:r>
            <a:r>
              <a:rPr kumimoji="1" lang="zh-CN" altLang="en-US" sz="2400" b="1" kern="1200" dirty="0" smtClean="0">
                <a:solidFill>
                  <a:srgbClr val="FFFF00"/>
                </a:solidFill>
                <a:latin typeface="宋体" pitchFamily="2" charset="-122"/>
              </a:rPr>
              <a:t> </a:t>
            </a:r>
            <a:r>
              <a:rPr kumimoji="1" lang="en-US" altLang="zh-CN" sz="2500" b="1" kern="1200" dirty="0">
                <a:solidFill>
                  <a:srgbClr val="FF0000"/>
                </a:solidFill>
                <a:latin typeface="Times New Roman" panose="02020603050405020304" pitchFamily="18" charset="0"/>
                <a:cs typeface="Times New Roman" panose="02020603050405020304" pitchFamily="18" charset="0"/>
              </a:rPr>
              <a:t>cp</a:t>
            </a:r>
          </a:p>
          <a:p>
            <a:pPr eaLnBrk="1" hangingPunct="1">
              <a:lnSpc>
                <a:spcPct val="130000"/>
              </a:lnSpc>
              <a:spcBef>
                <a:spcPct val="30000"/>
              </a:spcBef>
              <a:buFont typeface="Wingdings" pitchFamily="2" charset="2"/>
              <a:buNone/>
              <a:defRPr/>
            </a:pPr>
            <a:r>
              <a:rPr lang="en-US" altLang="zh-CN" b="1" dirty="0" smtClean="0"/>
              <a:t>  </a:t>
            </a:r>
            <a:r>
              <a:rPr lang="zh-CN" altLang="en-US" sz="2400" b="1" dirty="0" smtClean="0">
                <a:latin typeface="宋体" pitchFamily="2" charset="-122"/>
              </a:rPr>
              <a:t>语法：</a:t>
            </a:r>
            <a:r>
              <a:rPr lang="en-US" altLang="zh-CN" sz="2400" b="1" dirty="0">
                <a:solidFill>
                  <a:schemeClr val="tx2"/>
                </a:solidFill>
                <a:latin typeface="宋体" pitchFamily="2" charset="-122"/>
              </a:rPr>
              <a:t>cp</a:t>
            </a:r>
            <a:r>
              <a:rPr lang="en-US" altLang="zh-CN" sz="2400" dirty="0" smtClean="0">
                <a:latin typeface="宋体" pitchFamily="2" charset="-122"/>
              </a:rPr>
              <a:t> [-</a:t>
            </a:r>
            <a:r>
              <a:rPr lang="en-US" altLang="zh-CN" sz="2400" dirty="0" err="1" smtClean="0">
                <a:latin typeface="宋体" pitchFamily="2" charset="-122"/>
              </a:rPr>
              <a:t>abdfilpPrRsuvx</a:t>
            </a:r>
            <a:r>
              <a:rPr lang="en-US" altLang="zh-CN" sz="2400" dirty="0" smtClean="0">
                <a:latin typeface="宋体" pitchFamily="2" charset="-122"/>
              </a:rPr>
              <a:t>]…][</a:t>
            </a:r>
            <a:r>
              <a:rPr lang="zh-CN" altLang="en-US" sz="2400" dirty="0" smtClean="0">
                <a:latin typeface="宋体" pitchFamily="2" charset="-122"/>
              </a:rPr>
              <a:t>源文件或目录</a:t>
            </a:r>
            <a:r>
              <a:rPr lang="en-US" altLang="zh-CN" sz="2400" dirty="0" smtClean="0">
                <a:latin typeface="宋体" pitchFamily="2" charset="-122"/>
              </a:rPr>
              <a:t>][</a:t>
            </a:r>
            <a:r>
              <a:rPr lang="zh-CN" altLang="en-US" sz="2400" dirty="0" smtClean="0">
                <a:latin typeface="宋体" pitchFamily="2" charset="-122"/>
              </a:rPr>
              <a:t>目标文件或目录</a:t>
            </a:r>
            <a:r>
              <a:rPr lang="en-US" altLang="zh-CN" sz="2400" dirty="0" smtClean="0">
                <a:latin typeface="宋体" pitchFamily="2" charset="-122"/>
              </a:rPr>
              <a:t>] [</a:t>
            </a:r>
            <a:r>
              <a:rPr lang="zh-CN" altLang="en-US" sz="2400" dirty="0" smtClean="0">
                <a:latin typeface="宋体" pitchFamily="2" charset="-122"/>
              </a:rPr>
              <a:t>目的目录</a:t>
            </a:r>
            <a:r>
              <a:rPr lang="en-US" altLang="zh-CN" sz="2400" dirty="0" smtClean="0">
                <a:latin typeface="宋体" pitchFamily="2" charset="-122"/>
              </a:rPr>
              <a:t>] </a:t>
            </a:r>
            <a:br>
              <a:rPr lang="en-US" altLang="zh-CN" sz="2400" dirty="0" smtClean="0">
                <a:latin typeface="宋体" pitchFamily="2" charset="-122"/>
              </a:rPr>
            </a:br>
            <a:r>
              <a:rPr lang="zh-CN" altLang="en-US" sz="2400" b="1" dirty="0" smtClean="0">
                <a:latin typeface="宋体" pitchFamily="2" charset="-122"/>
              </a:rPr>
              <a:t>说明：</a:t>
            </a:r>
            <a:r>
              <a:rPr lang="en-US" altLang="zh-CN" sz="2400" dirty="0" smtClean="0">
                <a:latin typeface="宋体" pitchFamily="2" charset="-122"/>
              </a:rPr>
              <a:t>…</a:t>
            </a:r>
            <a:r>
              <a:rPr lang="zh-CN" altLang="en-US" sz="2400" dirty="0" smtClean="0">
                <a:latin typeface="宋体" pitchFamily="2" charset="-122"/>
              </a:rPr>
              <a:t>。   </a:t>
            </a:r>
          </a:p>
          <a:p>
            <a:pPr eaLnBrk="1" hangingPunct="1">
              <a:lnSpc>
                <a:spcPct val="130000"/>
              </a:lnSpc>
              <a:spcBef>
                <a:spcPct val="30000"/>
              </a:spcBef>
              <a:buFont typeface="Wingdings" pitchFamily="2" charset="2"/>
              <a:buNone/>
              <a:defRPr/>
            </a:pPr>
            <a:r>
              <a:rPr lang="zh-CN" altLang="en-US" sz="2400" dirty="0" smtClean="0">
                <a:latin typeface="宋体" pitchFamily="2" charset="-122"/>
              </a:rPr>
              <a:t>   </a:t>
            </a:r>
            <a:r>
              <a:rPr lang="zh-CN" altLang="en-US" sz="2400" b="1" dirty="0" smtClean="0">
                <a:latin typeface="宋体" pitchFamily="2" charset="-122"/>
              </a:rPr>
              <a:t>参数：</a:t>
            </a:r>
            <a:r>
              <a:rPr lang="en-US" altLang="zh-CN" sz="2400" dirty="0" smtClean="0">
                <a:latin typeface="宋体" pitchFamily="2" charset="-122"/>
              </a:rPr>
              <a:t>…… </a:t>
            </a:r>
            <a:br>
              <a:rPr lang="en-US" altLang="zh-CN" sz="2400" dirty="0" smtClean="0">
                <a:latin typeface="宋体" pitchFamily="2" charset="-122"/>
              </a:rPr>
            </a:br>
            <a:r>
              <a:rPr lang="en-US" altLang="zh-CN" sz="2400" dirty="0" smtClean="0">
                <a:latin typeface="宋体" pitchFamily="2" charset="-122"/>
              </a:rPr>
              <a:t>    </a:t>
            </a:r>
            <a:r>
              <a:rPr lang="zh-CN" altLang="en-US" sz="2400" dirty="0" smtClean="0">
                <a:latin typeface="宋体" pitchFamily="2" charset="-122"/>
              </a:rPr>
              <a:t>例：将文件</a:t>
            </a:r>
            <a:r>
              <a:rPr lang="en-US" altLang="zh-CN" sz="2400" dirty="0" smtClean="0">
                <a:latin typeface="宋体" pitchFamily="2" charset="-122"/>
              </a:rPr>
              <a:t>/root/fork1.c </a:t>
            </a:r>
            <a:r>
              <a:rPr lang="zh-CN" altLang="en-US" sz="2400" dirty="0" smtClean="0">
                <a:latin typeface="宋体" pitchFamily="2" charset="-122"/>
              </a:rPr>
              <a:t>复制到目录</a:t>
            </a:r>
            <a:r>
              <a:rPr lang="en-US" altLang="zh-CN" sz="2400" dirty="0" smtClean="0">
                <a:latin typeface="宋体" pitchFamily="2" charset="-122"/>
              </a:rPr>
              <a:t>/</a:t>
            </a:r>
            <a:r>
              <a:rPr lang="en-US" altLang="zh-CN" sz="2400" dirty="0" err="1" smtClean="0">
                <a:latin typeface="宋体" pitchFamily="2" charset="-122"/>
              </a:rPr>
              <a:t>mnt</a:t>
            </a:r>
            <a:r>
              <a:rPr lang="en-US" altLang="zh-CN" sz="2400" dirty="0" smtClean="0">
                <a:latin typeface="宋体" pitchFamily="2" charset="-122"/>
              </a:rPr>
              <a:t>/</a:t>
            </a:r>
            <a:r>
              <a:rPr lang="en-US" altLang="zh-CN" sz="2400" dirty="0" err="1" smtClean="0">
                <a:latin typeface="宋体" pitchFamily="2" charset="-122"/>
              </a:rPr>
              <a:t>hgfs</a:t>
            </a:r>
            <a:r>
              <a:rPr lang="zh-CN" altLang="en-US" sz="2400" dirty="0" smtClean="0">
                <a:latin typeface="宋体" pitchFamily="2" charset="-122"/>
              </a:rPr>
              <a:t>下</a:t>
            </a:r>
          </a:p>
          <a:p>
            <a:pPr eaLnBrk="1" hangingPunct="1">
              <a:lnSpc>
                <a:spcPct val="130000"/>
              </a:lnSpc>
              <a:spcBef>
                <a:spcPct val="30000"/>
              </a:spcBef>
              <a:buFont typeface="Wingdings" pitchFamily="2" charset="2"/>
              <a:buNone/>
              <a:defRPr/>
            </a:pPr>
            <a:r>
              <a:rPr lang="zh-CN" altLang="en-US" sz="2400" dirty="0" smtClean="0">
                <a:latin typeface="宋体" pitchFamily="2" charset="-122"/>
              </a:rPr>
              <a:t>      </a:t>
            </a:r>
            <a:r>
              <a:rPr kumimoji="1" lang="en-US" altLang="zh-CN" sz="2400" b="1" kern="1200" dirty="0" smtClean="0">
                <a:solidFill>
                  <a:srgbClr val="FFFF66"/>
                </a:solidFill>
                <a:latin typeface="宋体" pitchFamily="2" charset="-122"/>
              </a:rPr>
              <a:t>cp /root/fork1.c /</a:t>
            </a:r>
            <a:r>
              <a:rPr kumimoji="1" lang="en-US" altLang="zh-CN" sz="2400" b="1" kern="1200" dirty="0" err="1" smtClean="0">
                <a:solidFill>
                  <a:srgbClr val="FFFF66"/>
                </a:solidFill>
                <a:latin typeface="宋体" pitchFamily="2" charset="-122"/>
              </a:rPr>
              <a:t>mnt</a:t>
            </a:r>
            <a:r>
              <a:rPr kumimoji="1" lang="en-US" altLang="zh-CN" sz="2400" b="1" kern="1200" dirty="0" smtClean="0">
                <a:solidFill>
                  <a:srgbClr val="FFFF66"/>
                </a:solidFill>
                <a:latin typeface="宋体" pitchFamily="2" charset="-122"/>
              </a:rPr>
              <a:t>/</a:t>
            </a:r>
            <a:r>
              <a:rPr kumimoji="1" lang="en-US" altLang="zh-CN" sz="2400" b="1" kern="1200" dirty="0" err="1" smtClean="0">
                <a:solidFill>
                  <a:srgbClr val="FFFF66"/>
                </a:solidFill>
                <a:latin typeface="宋体" pitchFamily="2" charset="-122"/>
              </a:rPr>
              <a:t>hgfs</a:t>
            </a:r>
            <a:endParaRPr kumimoji="1" lang="en-US" altLang="zh-CN" sz="2400" b="1" kern="1200" dirty="0" smtClean="0">
              <a:solidFill>
                <a:srgbClr val="FFFF66"/>
              </a:solidFill>
              <a:latin typeface="宋体" pitchFamily="2" charset="-122"/>
            </a:endParaRPr>
          </a:p>
          <a:p>
            <a:pPr eaLnBrk="1" hangingPunct="1">
              <a:lnSpc>
                <a:spcPct val="130000"/>
              </a:lnSpc>
              <a:spcBef>
                <a:spcPct val="30000"/>
              </a:spcBef>
              <a:buFont typeface="Wingdings" pitchFamily="2" charset="2"/>
              <a:buNone/>
              <a:defRPr/>
            </a:pPr>
            <a:r>
              <a:rPr lang="en-US" altLang="zh-CN" sz="2400" dirty="0" smtClean="0">
                <a:latin typeface="宋体" pitchFamily="2" charset="-122"/>
              </a:rPr>
              <a:t>      </a:t>
            </a:r>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5F6B728F-6A92-4600-9211-9944E3086503}" type="datetime8">
              <a:rPr kumimoji="0" lang="zh-CN" altLang="en-US" sz="1400" smtClean="0"/>
              <a:t>2022年3月16日12时44分</a:t>
            </a:fld>
            <a:endParaRPr kumimoji="0" lang="en-US" altLang="zh-CN" sz="1400" dirty="0" smtClean="0"/>
          </a:p>
        </p:txBody>
      </p:sp>
      <p:sp>
        <p:nvSpPr>
          <p:cNvPr id="358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35845" name="Text Box 5"/>
          <p:cNvSpPr txBox="1">
            <a:spLocks noChangeArrowheads="1"/>
          </p:cNvSpPr>
          <p:nvPr/>
        </p:nvSpPr>
        <p:spPr bwMode="auto">
          <a:xfrm>
            <a:off x="344452" y="758347"/>
            <a:ext cx="8362950" cy="534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680"/>
              </a:spcBef>
              <a:buClrTx/>
              <a:buSzTx/>
            </a:pPr>
            <a:r>
              <a:rPr lang="en-US" altLang="zh-CN" sz="2800" b="1" dirty="0" smtClean="0">
                <a:solidFill>
                  <a:srgbClr val="FFFF00"/>
                </a:solidFill>
                <a:latin typeface="Times New Roman" pitchFamily="18" charset="0"/>
              </a:rPr>
              <a:t>2.1.1 </a:t>
            </a:r>
            <a:r>
              <a:rPr lang="zh-CN" altLang="en-US" sz="2800" b="1" dirty="0" smtClean="0">
                <a:solidFill>
                  <a:srgbClr val="FFFF00"/>
                </a:solidFill>
                <a:latin typeface="Times New Roman" pitchFamily="18" charset="0"/>
              </a:rPr>
              <a:t>前趋图 </a:t>
            </a:r>
            <a:r>
              <a:rPr lang="en-US" altLang="zh-CN" sz="2800" dirty="0" smtClean="0">
                <a:solidFill>
                  <a:srgbClr val="FFFF00"/>
                </a:solidFill>
                <a:latin typeface="Times New Roman" pitchFamily="18" charset="0"/>
              </a:rPr>
              <a:t>        </a:t>
            </a:r>
          </a:p>
          <a:p>
            <a:pPr indent="361950" algn="just" eaLnBrk="1" hangingPunct="1">
              <a:lnSpc>
                <a:spcPct val="120000"/>
              </a:lnSpc>
              <a:spcBef>
                <a:spcPts val="640"/>
              </a:spcBef>
              <a:buClrTx/>
              <a:buSzTx/>
            </a:pPr>
            <a:r>
              <a:rPr lang="en-US" altLang="zh-CN" b="1" dirty="0" smtClean="0">
                <a:latin typeface="Times New Roman" pitchFamily="18" charset="0"/>
              </a:rPr>
              <a:t>1. </a:t>
            </a:r>
            <a:r>
              <a:rPr lang="zh-CN" altLang="en-US" b="1" dirty="0" smtClean="0">
                <a:solidFill>
                  <a:srgbClr val="FF0000"/>
                </a:solidFill>
                <a:latin typeface="Times New Roman" pitchFamily="18" charset="0"/>
              </a:rPr>
              <a:t>前</a:t>
            </a:r>
            <a:r>
              <a:rPr lang="zh-CN" altLang="en-US" b="1" dirty="0">
                <a:solidFill>
                  <a:srgbClr val="FF0000"/>
                </a:solidFill>
                <a:latin typeface="Times New Roman" pitchFamily="18" charset="0"/>
              </a:rPr>
              <a:t>趋图</a:t>
            </a:r>
            <a:r>
              <a:rPr lang="zh-CN" altLang="en-US" dirty="0">
                <a:latin typeface="Times New Roman" pitchFamily="18" charset="0"/>
              </a:rPr>
              <a:t>是一个</a:t>
            </a:r>
            <a:r>
              <a:rPr lang="zh-CN" altLang="en-US" b="1" u="sng" dirty="0">
                <a:solidFill>
                  <a:srgbClr val="FFFF00"/>
                </a:solidFill>
                <a:latin typeface="Times New Roman" pitchFamily="18" charset="0"/>
              </a:rPr>
              <a:t>有向</a:t>
            </a:r>
            <a:r>
              <a:rPr lang="en-US" altLang="zh-CN" b="1" u="sng" baseline="30000" dirty="0">
                <a:latin typeface="Times New Roman" pitchFamily="18" charset="0"/>
              </a:rPr>
              <a:t>1</a:t>
            </a:r>
            <a:r>
              <a:rPr lang="zh-CN" altLang="en-US" b="1" u="sng" dirty="0">
                <a:solidFill>
                  <a:srgbClr val="FFFF00"/>
                </a:solidFill>
                <a:latin typeface="Times New Roman" pitchFamily="18" charset="0"/>
              </a:rPr>
              <a:t>无循环</a:t>
            </a:r>
            <a:r>
              <a:rPr lang="en-US" altLang="zh-CN" b="1" u="sng" baseline="30000" dirty="0">
                <a:latin typeface="Times New Roman" pitchFamily="18" charset="0"/>
              </a:rPr>
              <a:t>2</a:t>
            </a:r>
            <a:r>
              <a:rPr lang="zh-CN" altLang="en-US" b="1" u="sng" dirty="0">
                <a:latin typeface="Times New Roman" pitchFamily="18" charset="0"/>
              </a:rPr>
              <a:t>图</a:t>
            </a:r>
            <a:r>
              <a:rPr lang="zh-CN" altLang="en-US" b="1" dirty="0">
                <a:latin typeface="Times New Roman" pitchFamily="18" charset="0"/>
              </a:rPr>
              <a:t>。</a:t>
            </a:r>
            <a:r>
              <a:rPr lang="en-US" altLang="zh-CN" dirty="0">
                <a:latin typeface="Times New Roman" pitchFamily="18" charset="0"/>
              </a:rPr>
              <a:t>---</a:t>
            </a:r>
            <a:r>
              <a:rPr lang="en-US" altLang="zh-CN" b="1" baseline="30000" dirty="0">
                <a:solidFill>
                  <a:srgbClr val="FFFF00"/>
                </a:solidFill>
                <a:latin typeface="Times New Roman" pitchFamily="18" charset="0"/>
              </a:rPr>
              <a:t> </a:t>
            </a:r>
            <a:r>
              <a:rPr lang="en-US" altLang="zh-CN" dirty="0">
                <a:latin typeface="Times New Roman" pitchFamily="18" charset="0"/>
              </a:rPr>
              <a:t>what </a:t>
            </a:r>
            <a:r>
              <a:rPr lang="en-US" altLang="zh-CN" baseline="30000" dirty="0">
                <a:solidFill>
                  <a:srgbClr val="FFFF00"/>
                </a:solidFill>
                <a:latin typeface="Times New Roman" pitchFamily="18" charset="0"/>
              </a:rPr>
              <a:t>-</a:t>
            </a:r>
            <a:endParaRPr lang="en-US" altLang="zh-CN" dirty="0">
              <a:latin typeface="Times New Roman" pitchFamily="18" charset="0"/>
            </a:endParaRPr>
          </a:p>
          <a:p>
            <a:pPr indent="361950" algn="just" eaLnBrk="1" hangingPunct="1">
              <a:lnSpc>
                <a:spcPct val="120000"/>
              </a:lnSpc>
              <a:spcBef>
                <a:spcPts val="640"/>
              </a:spcBef>
              <a:buClrTx/>
              <a:buSzTx/>
            </a:pPr>
            <a:r>
              <a:rPr lang="en-US" altLang="zh-CN" b="1" dirty="0" smtClean="0">
                <a:latin typeface="Times New Roman" pitchFamily="18" charset="0"/>
              </a:rPr>
              <a:t>2. </a:t>
            </a:r>
            <a:r>
              <a:rPr lang="zh-CN" altLang="en-US" dirty="0" smtClean="0">
                <a:latin typeface="Times New Roman" pitchFamily="18" charset="0"/>
              </a:rPr>
              <a:t>为了描</a:t>
            </a:r>
            <a:r>
              <a:rPr lang="zh-CN" altLang="en-US" dirty="0">
                <a:latin typeface="Times New Roman" pitchFamily="18" charset="0"/>
              </a:rPr>
              <a:t>述</a:t>
            </a:r>
            <a:r>
              <a:rPr lang="zh-CN" altLang="en-US" b="1" dirty="0">
                <a:solidFill>
                  <a:srgbClr val="FFFF00"/>
                </a:solidFill>
                <a:latin typeface="Times New Roman" pitchFamily="18" charset="0"/>
              </a:rPr>
              <a:t>进程之间</a:t>
            </a:r>
            <a:r>
              <a:rPr lang="zh-CN" altLang="en-US" dirty="0">
                <a:latin typeface="Times New Roman" pitchFamily="18" charset="0"/>
              </a:rPr>
              <a:t>执行的</a:t>
            </a:r>
            <a:r>
              <a:rPr lang="zh-CN" altLang="en-US" b="1" u="sng" dirty="0">
                <a:latin typeface="Times New Roman" pitchFamily="18" charset="0"/>
              </a:rPr>
              <a:t>先</a:t>
            </a:r>
            <a:r>
              <a:rPr lang="zh-CN" altLang="en-US" b="1" u="sng" dirty="0" smtClean="0">
                <a:latin typeface="Times New Roman" pitchFamily="18" charset="0"/>
              </a:rPr>
              <a:t>后顺序关系</a:t>
            </a:r>
            <a:r>
              <a:rPr lang="zh-CN" altLang="en-US" dirty="0" smtClean="0">
                <a:latin typeface="Times New Roman" pitchFamily="18" charset="0"/>
              </a:rPr>
              <a:t>，</a:t>
            </a:r>
            <a:r>
              <a:rPr lang="en-US" altLang="zh-CN" dirty="0" smtClean="0">
                <a:latin typeface="Times New Roman" pitchFamily="18" charset="0"/>
              </a:rPr>
              <a:t>---why</a:t>
            </a:r>
            <a:r>
              <a:rPr lang="zh-CN" altLang="en-US" baseline="30000" dirty="0" smtClean="0">
                <a:latin typeface="Times New Roman" pitchFamily="18" charset="0"/>
              </a:rPr>
              <a:t>引入</a:t>
            </a:r>
            <a:r>
              <a:rPr lang="zh-CN" altLang="en-US" b="1" baseline="30000" dirty="0" smtClean="0">
                <a:latin typeface="Times New Roman" pitchFamily="18" charset="0"/>
              </a:rPr>
              <a:t>前趋图</a:t>
            </a:r>
            <a:endParaRPr lang="en-US" altLang="zh-CN" baseline="30000" dirty="0" smtClean="0">
              <a:latin typeface="Times New Roman" pitchFamily="18" charset="0"/>
            </a:endParaRPr>
          </a:p>
          <a:p>
            <a:pPr indent="361950" algn="just" eaLnBrk="1" hangingPunct="1">
              <a:lnSpc>
                <a:spcPct val="120000"/>
              </a:lnSpc>
              <a:spcBef>
                <a:spcPts val="640"/>
              </a:spcBef>
              <a:buClrTx/>
              <a:buSzTx/>
              <a:buFontTx/>
              <a:buNone/>
            </a:pPr>
            <a:r>
              <a:rPr lang="en-US" altLang="zh-CN" b="1" dirty="0">
                <a:latin typeface="Times New Roman" pitchFamily="18" charset="0"/>
              </a:rPr>
              <a:t>3. </a:t>
            </a:r>
            <a:r>
              <a:rPr lang="zh-CN" altLang="en-US" dirty="0" smtClean="0">
                <a:latin typeface="Times New Roman" pitchFamily="18" charset="0"/>
              </a:rPr>
              <a:t>图</a:t>
            </a:r>
            <a:r>
              <a:rPr lang="zh-CN" altLang="en-US" dirty="0">
                <a:latin typeface="Times New Roman" pitchFamily="18" charset="0"/>
              </a:rPr>
              <a:t>中的每个</a:t>
            </a:r>
            <a:r>
              <a:rPr lang="zh-CN" altLang="en-US" b="1" dirty="0">
                <a:solidFill>
                  <a:srgbClr val="FFFF00"/>
                </a:solidFill>
                <a:latin typeface="Times New Roman" pitchFamily="18" charset="0"/>
              </a:rPr>
              <a:t>结点</a:t>
            </a:r>
            <a:r>
              <a:rPr lang="zh-CN" altLang="en-US" dirty="0">
                <a:latin typeface="Times New Roman" pitchFamily="18" charset="0"/>
              </a:rPr>
              <a:t>可用于描述一个</a:t>
            </a:r>
            <a:r>
              <a:rPr lang="zh-CN" altLang="en-US" b="1" u="sng" dirty="0">
                <a:latin typeface="Times New Roman" pitchFamily="18" charset="0"/>
              </a:rPr>
              <a:t>程序段</a:t>
            </a:r>
            <a:r>
              <a:rPr lang="zh-CN" altLang="en-US" dirty="0">
                <a:latin typeface="Times New Roman" pitchFamily="18" charset="0"/>
              </a:rPr>
              <a:t>或</a:t>
            </a:r>
            <a:r>
              <a:rPr lang="zh-CN" altLang="en-US" b="1" u="sng" dirty="0">
                <a:latin typeface="Times New Roman" pitchFamily="18" charset="0"/>
              </a:rPr>
              <a:t>进程</a:t>
            </a:r>
            <a:r>
              <a:rPr lang="zh-CN" altLang="en-US" dirty="0">
                <a:latin typeface="Times New Roman" pitchFamily="18" charset="0"/>
              </a:rPr>
              <a:t>，乃至</a:t>
            </a:r>
            <a:r>
              <a:rPr lang="zh-CN" altLang="en-US" b="1" u="sng" dirty="0">
                <a:latin typeface="Times New Roman" pitchFamily="18" charset="0"/>
              </a:rPr>
              <a:t>一条语句</a:t>
            </a:r>
            <a:r>
              <a:rPr lang="zh-CN" altLang="en-US" dirty="0">
                <a:latin typeface="Times New Roman" pitchFamily="18" charset="0"/>
              </a:rPr>
              <a:t>；结点间的</a:t>
            </a:r>
            <a:r>
              <a:rPr lang="zh-CN" altLang="en-US" b="1" dirty="0">
                <a:solidFill>
                  <a:srgbClr val="FFFF00"/>
                </a:solidFill>
                <a:latin typeface="Times New Roman" pitchFamily="18" charset="0"/>
              </a:rPr>
              <a:t>有向边</a:t>
            </a:r>
            <a:r>
              <a:rPr lang="zh-CN" altLang="en-US" dirty="0">
                <a:latin typeface="Times New Roman" pitchFamily="18" charset="0"/>
              </a:rPr>
              <a:t>则用于表示两个结点之间存在的</a:t>
            </a:r>
            <a:r>
              <a:rPr lang="zh-CN" altLang="en-US" b="1" u="sng" dirty="0">
                <a:latin typeface="Times New Roman" pitchFamily="18" charset="0"/>
              </a:rPr>
              <a:t>偏</a:t>
            </a:r>
            <a:r>
              <a:rPr lang="zh-CN" altLang="en-US" b="1" u="sng" dirty="0" smtClean="0">
                <a:latin typeface="Times New Roman" pitchFamily="18" charset="0"/>
              </a:rPr>
              <a:t>序</a:t>
            </a:r>
            <a:r>
              <a:rPr lang="zh-CN" altLang="en-US" dirty="0" smtClean="0">
                <a:latin typeface="Times New Roman" pitchFamily="18" charset="0"/>
              </a:rPr>
              <a:t>或</a:t>
            </a:r>
            <a:r>
              <a:rPr lang="zh-CN" altLang="en-US" b="1" u="sng" dirty="0">
                <a:latin typeface="Times New Roman" pitchFamily="18" charset="0"/>
              </a:rPr>
              <a:t>前趋关</a:t>
            </a:r>
            <a:r>
              <a:rPr lang="zh-CN" altLang="en-US" b="1" u="sng" dirty="0" smtClean="0">
                <a:latin typeface="Times New Roman" pitchFamily="18" charset="0"/>
              </a:rPr>
              <a:t>系</a:t>
            </a:r>
            <a:r>
              <a:rPr lang="en-US" altLang="zh-CN" b="1" u="sng" dirty="0" smtClean="0">
                <a:latin typeface="Times New Roman" pitchFamily="18" charset="0"/>
              </a:rPr>
              <a:t>“</a:t>
            </a:r>
            <a:r>
              <a:rPr lang="en-US" altLang="zh-CN" b="1" u="sng" dirty="0">
                <a:solidFill>
                  <a:srgbClr val="FFFF00"/>
                </a:solidFill>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zh-CN" altLang="en-US" dirty="0" smtClean="0">
                <a:latin typeface="Times New Roman" pitchFamily="18" charset="0"/>
              </a:rPr>
              <a:t></a:t>
            </a:r>
            <a:r>
              <a:rPr lang="en-US" altLang="zh-CN" dirty="0" smtClean="0">
                <a:latin typeface="Times New Roman" pitchFamily="18" charset="0"/>
              </a:rPr>
              <a:t>----</a:t>
            </a:r>
            <a:r>
              <a:rPr lang="en-US" altLang="zh-CN" b="1" baseline="30000" dirty="0" smtClean="0">
                <a:solidFill>
                  <a:srgbClr val="FFFF00"/>
                </a:solidFill>
                <a:latin typeface="Times New Roman" pitchFamily="18" charset="0"/>
              </a:rPr>
              <a:t>-  </a:t>
            </a:r>
            <a:r>
              <a:rPr lang="en-US" altLang="zh-CN" dirty="0" smtClean="0">
                <a:latin typeface="Times New Roman" pitchFamily="18" charset="0"/>
              </a:rPr>
              <a:t>how</a:t>
            </a:r>
            <a:endParaRPr lang="zh-CN" altLang="en-US" dirty="0">
              <a:latin typeface="Times New Roman" pitchFamily="18" charset="0"/>
            </a:endParaRPr>
          </a:p>
          <a:p>
            <a:pPr indent="361950" algn="just" eaLnBrk="1" hangingPunct="1">
              <a:lnSpc>
                <a:spcPct val="120000"/>
              </a:lnSpc>
              <a:spcBef>
                <a:spcPts val="240"/>
              </a:spcBef>
              <a:buClrTx/>
              <a:buSzTx/>
            </a:pPr>
            <a:r>
              <a:rPr lang="zh-CN" altLang="en-US" dirty="0">
                <a:latin typeface="Times New Roman" pitchFamily="18" charset="0"/>
              </a:rPr>
              <a:t>如果</a:t>
            </a:r>
            <a:r>
              <a:rPr lang="en-US" altLang="zh-CN" dirty="0">
                <a:solidFill>
                  <a:srgbClr val="FFFF00"/>
                </a:solidFill>
                <a:latin typeface="Times New Roman" pitchFamily="18" charset="0"/>
              </a:rPr>
              <a:t>(P</a:t>
            </a:r>
            <a:r>
              <a:rPr lang="en-US" altLang="zh-CN" baseline="-25000" dirty="0">
                <a:solidFill>
                  <a:srgbClr val="FFFF00"/>
                </a:solidFill>
                <a:latin typeface="Times New Roman" pitchFamily="18" charset="0"/>
              </a:rPr>
              <a:t>i</a:t>
            </a:r>
            <a:r>
              <a:rPr lang="en-US" altLang="zh-CN" dirty="0">
                <a:solidFill>
                  <a:srgbClr val="FFFF00"/>
                </a:solidFill>
                <a:latin typeface="Times New Roman" pitchFamily="18" charset="0"/>
              </a:rPr>
              <a:t>, </a:t>
            </a:r>
            <a:r>
              <a:rPr lang="en-US" altLang="zh-CN" dirty="0" err="1">
                <a:solidFill>
                  <a:srgbClr val="FFFF00"/>
                </a:solidFill>
                <a:latin typeface="Times New Roman" pitchFamily="18" charset="0"/>
              </a:rPr>
              <a:t>P</a:t>
            </a:r>
            <a:r>
              <a:rPr lang="en-US" altLang="zh-CN" baseline="-25000" dirty="0" err="1">
                <a:solidFill>
                  <a:srgbClr val="FFFF00"/>
                </a:solidFill>
                <a:latin typeface="Times New Roman" pitchFamily="18" charset="0"/>
              </a:rPr>
              <a:t>j</a:t>
            </a:r>
            <a:r>
              <a:rPr lang="en-US" altLang="zh-CN" dirty="0">
                <a:solidFill>
                  <a:srgbClr val="FFFF00"/>
                </a:solidFill>
                <a:latin typeface="Times New Roman" pitchFamily="18" charset="0"/>
              </a:rPr>
              <a:t>)∈→</a:t>
            </a:r>
            <a:r>
              <a:rPr lang="en-US" altLang="zh-CN" dirty="0">
                <a:latin typeface="Times New Roman" pitchFamily="18" charset="0"/>
              </a:rPr>
              <a:t>,</a:t>
            </a:r>
            <a:r>
              <a:rPr lang="zh-CN" altLang="en-US" dirty="0">
                <a:latin typeface="Times New Roman" pitchFamily="18" charset="0"/>
              </a:rPr>
              <a:t>可写成</a:t>
            </a:r>
            <a:r>
              <a:rPr lang="en-US" altLang="zh-CN" b="1" dirty="0">
                <a:latin typeface="Times New Roman" pitchFamily="18" charset="0"/>
              </a:rPr>
              <a:t>P</a:t>
            </a:r>
            <a:r>
              <a:rPr lang="en-US" altLang="zh-CN" b="1" baseline="-25000" dirty="0">
                <a:latin typeface="Times New Roman" pitchFamily="18" charset="0"/>
              </a:rPr>
              <a:t>i</a:t>
            </a:r>
            <a:r>
              <a:rPr lang="en-US" altLang="zh-CN" b="1" dirty="0" smtClean="0">
                <a:solidFill>
                  <a:srgbClr val="FFFF00"/>
                </a:solidFill>
                <a:latin typeface="Times New Roman" pitchFamily="18" charset="0"/>
              </a:rPr>
              <a:t>→</a:t>
            </a:r>
            <a:r>
              <a:rPr lang="zh-CN" altLang="en-US" b="1" baseline="30000" dirty="0" smtClean="0">
                <a:latin typeface="Times New Roman" pitchFamily="18" charset="0"/>
              </a:rPr>
              <a:t>指向</a:t>
            </a:r>
            <a:r>
              <a:rPr lang="en-US" altLang="zh-CN" b="1" dirty="0" err="1" smtClean="0">
                <a:latin typeface="Times New Roman" pitchFamily="18" charset="0"/>
              </a:rPr>
              <a:t>P</a:t>
            </a:r>
            <a:r>
              <a:rPr lang="en-US" altLang="zh-CN" b="1" baseline="-25000" dirty="0" err="1" smtClean="0">
                <a:latin typeface="Times New Roman" pitchFamily="18" charset="0"/>
              </a:rPr>
              <a:t>j</a:t>
            </a:r>
            <a:r>
              <a:rPr lang="zh-CN" altLang="en-US" dirty="0" smtClean="0">
                <a:latin typeface="Times New Roman" pitchFamily="18" charset="0"/>
              </a:rPr>
              <a:t>，</a:t>
            </a:r>
            <a:r>
              <a:rPr lang="en-US" altLang="zh-CN" dirty="0" smtClean="0">
                <a:latin typeface="Times New Roman" pitchFamily="18" charset="0"/>
              </a:rPr>
              <a:t>P</a:t>
            </a:r>
            <a:r>
              <a:rPr lang="en-US" altLang="zh-CN" b="1" baseline="-25000" dirty="0" smtClean="0">
                <a:latin typeface="Times New Roman" pitchFamily="18" charset="0"/>
              </a:rPr>
              <a:t>i</a:t>
            </a:r>
            <a:r>
              <a:rPr lang="zh-CN" altLang="en-US" dirty="0">
                <a:latin typeface="Times New Roman" pitchFamily="18" charset="0"/>
              </a:rPr>
              <a:t>是</a:t>
            </a:r>
            <a:r>
              <a:rPr lang="en-US" altLang="zh-CN" dirty="0" err="1">
                <a:latin typeface="Times New Roman" pitchFamily="18" charset="0"/>
              </a:rPr>
              <a:t>P</a:t>
            </a:r>
            <a:r>
              <a:rPr lang="en-US" altLang="zh-CN" b="1" baseline="-25000" dirty="0" err="1">
                <a:latin typeface="Times New Roman" pitchFamily="18" charset="0"/>
              </a:rPr>
              <a:t>j</a:t>
            </a:r>
            <a:r>
              <a:rPr lang="zh-CN" altLang="en-US" dirty="0">
                <a:latin typeface="Times New Roman" pitchFamily="18" charset="0"/>
              </a:rPr>
              <a:t>的</a:t>
            </a:r>
            <a:r>
              <a:rPr lang="zh-CN" altLang="en-US" b="1" u="sng" dirty="0">
                <a:solidFill>
                  <a:schemeClr val="tx2"/>
                </a:solidFill>
                <a:latin typeface="Times New Roman" pitchFamily="18" charset="0"/>
              </a:rPr>
              <a:t>直接前趋</a:t>
            </a:r>
            <a:r>
              <a:rPr lang="zh-CN" altLang="en-US" dirty="0" smtClean="0">
                <a:latin typeface="Times New Roman" pitchFamily="18" charset="0"/>
              </a:rPr>
              <a:t>，</a:t>
            </a:r>
            <a:r>
              <a:rPr lang="en-US" altLang="zh-CN" dirty="0" err="1" smtClean="0">
                <a:latin typeface="Times New Roman" pitchFamily="18" charset="0"/>
              </a:rPr>
              <a:t>P</a:t>
            </a:r>
            <a:r>
              <a:rPr lang="en-US" altLang="zh-CN" baseline="-25000" dirty="0" err="1" smtClean="0">
                <a:latin typeface="Times New Roman" pitchFamily="18" charset="0"/>
              </a:rPr>
              <a:t>j</a:t>
            </a:r>
            <a:r>
              <a:rPr lang="zh-CN" altLang="en-US" dirty="0">
                <a:latin typeface="Times New Roman" pitchFamily="18" charset="0"/>
              </a:rPr>
              <a:t>是</a:t>
            </a:r>
            <a:r>
              <a:rPr lang="en-US" altLang="zh-CN" dirty="0">
                <a:latin typeface="Times New Roman" pitchFamily="18" charset="0"/>
              </a:rPr>
              <a:t>P</a:t>
            </a:r>
            <a:r>
              <a:rPr lang="en-US" altLang="zh-CN" baseline="-25000" dirty="0">
                <a:latin typeface="Times New Roman" pitchFamily="18" charset="0"/>
              </a:rPr>
              <a:t>i</a:t>
            </a:r>
            <a:r>
              <a:rPr lang="zh-CN" altLang="en-US" dirty="0">
                <a:latin typeface="Times New Roman" pitchFamily="18" charset="0"/>
              </a:rPr>
              <a:t>的</a:t>
            </a:r>
            <a:r>
              <a:rPr lang="zh-CN" altLang="en-US" b="1" u="sng" dirty="0">
                <a:solidFill>
                  <a:schemeClr val="tx2"/>
                </a:solidFill>
                <a:latin typeface="Times New Roman" pitchFamily="18" charset="0"/>
              </a:rPr>
              <a:t>直接后继</a:t>
            </a:r>
            <a:r>
              <a:rPr lang="zh-CN" altLang="en-US" dirty="0">
                <a:latin typeface="Times New Roman" pitchFamily="18" charset="0"/>
              </a:rPr>
              <a:t>。</a:t>
            </a:r>
            <a:endParaRPr lang="en-US" altLang="zh-CN" dirty="0">
              <a:latin typeface="Times New Roman" pitchFamily="18" charset="0"/>
            </a:endParaRPr>
          </a:p>
          <a:p>
            <a:pPr indent="361950" algn="just" eaLnBrk="1" hangingPunct="1">
              <a:lnSpc>
                <a:spcPct val="120000"/>
              </a:lnSpc>
              <a:spcBef>
                <a:spcPts val="240"/>
              </a:spcBef>
              <a:buClrTx/>
              <a:buSzTx/>
              <a:buFont typeface="Wingdings" pitchFamily="2" charset="2"/>
              <a:buNone/>
            </a:pPr>
            <a:r>
              <a:rPr lang="zh-CN" altLang="en-US" dirty="0">
                <a:latin typeface="Times New Roman" pitchFamily="18" charset="0"/>
              </a:rPr>
              <a:t>没有前趋的结点称为</a:t>
            </a:r>
            <a:r>
              <a:rPr lang="zh-CN" altLang="en-US" b="1" u="sng" dirty="0">
                <a:solidFill>
                  <a:schemeClr val="tx2"/>
                </a:solidFill>
                <a:latin typeface="Times New Roman" pitchFamily="18" charset="0"/>
              </a:rPr>
              <a:t>初始结点</a:t>
            </a:r>
            <a:r>
              <a:rPr lang="zh-CN" altLang="en-US" dirty="0" smtClean="0">
                <a:latin typeface="Times New Roman" pitchFamily="18" charset="0"/>
              </a:rPr>
              <a:t>，没</a:t>
            </a:r>
            <a:r>
              <a:rPr lang="zh-CN" altLang="en-US" dirty="0">
                <a:latin typeface="Times New Roman" pitchFamily="18" charset="0"/>
              </a:rPr>
              <a:t>有后继的结点称为</a:t>
            </a:r>
            <a:r>
              <a:rPr lang="zh-CN" altLang="en-US" b="1" u="sng" dirty="0">
                <a:solidFill>
                  <a:schemeClr val="tx2"/>
                </a:solidFill>
                <a:latin typeface="Times New Roman" pitchFamily="18" charset="0"/>
              </a:rPr>
              <a:t>终止结点</a:t>
            </a:r>
            <a:r>
              <a:rPr lang="zh-CN" altLang="en-US" dirty="0" smtClean="0">
                <a:latin typeface="Times New Roman" pitchFamily="18" charset="0"/>
              </a:rPr>
              <a:t>。</a:t>
            </a:r>
            <a:endParaRPr lang="en-US" altLang="zh-CN" dirty="0" smtClean="0">
              <a:latin typeface="Times New Roman" pitchFamily="18" charset="0"/>
            </a:endParaRPr>
          </a:p>
          <a:p>
            <a:pPr indent="361950" algn="just" eaLnBrk="1" hangingPunct="1">
              <a:lnSpc>
                <a:spcPct val="120000"/>
              </a:lnSpc>
              <a:spcBef>
                <a:spcPts val="240"/>
              </a:spcBef>
              <a:buClrTx/>
              <a:buSzTx/>
            </a:pPr>
            <a:r>
              <a:rPr lang="en-US" altLang="zh-CN" dirty="0" smtClean="0">
                <a:latin typeface="Times New Roman" pitchFamily="18" charset="0"/>
              </a:rPr>
              <a:t> </a:t>
            </a:r>
            <a:r>
              <a:rPr lang="zh-CN" altLang="en-US" dirty="0" smtClean="0">
                <a:latin typeface="Times New Roman" pitchFamily="18" charset="0"/>
              </a:rPr>
              <a:t>每个结点有一个</a:t>
            </a:r>
            <a:r>
              <a:rPr lang="zh-CN" altLang="en-US" b="1" u="sng" dirty="0">
                <a:solidFill>
                  <a:schemeClr val="tx2"/>
                </a:solidFill>
                <a:latin typeface="Times New Roman" pitchFamily="18" charset="0"/>
              </a:rPr>
              <a:t>权值</a:t>
            </a:r>
            <a:r>
              <a:rPr lang="zh-CN" altLang="en-US" dirty="0" smtClean="0">
                <a:latin typeface="Times New Roman" pitchFamily="18" charset="0"/>
              </a:rPr>
              <a:t>，用于表示</a:t>
            </a:r>
            <a:r>
              <a:rPr lang="zh-CN" altLang="en-US" u="sng" dirty="0">
                <a:latin typeface="Times New Roman" pitchFamily="18" charset="0"/>
              </a:rPr>
              <a:t>程序量</a:t>
            </a:r>
            <a:r>
              <a:rPr lang="zh-CN" altLang="en-US" dirty="0" smtClean="0">
                <a:latin typeface="Times New Roman" pitchFamily="18" charset="0"/>
              </a:rPr>
              <a:t>或结点的</a:t>
            </a:r>
            <a:r>
              <a:rPr lang="zh-CN" altLang="en-US" u="sng" dirty="0">
                <a:latin typeface="Times New Roman" pitchFamily="18" charset="0"/>
              </a:rPr>
              <a:t>执行时间</a:t>
            </a:r>
            <a:r>
              <a:rPr lang="zh-CN" altLang="en-US" dirty="0" smtClean="0">
                <a:latin typeface="Times New Roman" pitchFamily="18" charset="0"/>
              </a:rPr>
              <a:t>。 </a:t>
            </a:r>
            <a:endParaRPr lang="zh-CN" altLang="en-US" dirty="0">
              <a:latin typeface="Times New Roman" pitchFamily="18" charset="0"/>
            </a:endParaRPr>
          </a:p>
        </p:txBody>
      </p:sp>
      <p:sp>
        <p:nvSpPr>
          <p:cNvPr id="6" name="Text Box 4"/>
          <p:cNvSpPr txBox="1">
            <a:spLocks noChangeArrowheads="1"/>
          </p:cNvSpPr>
          <p:nvPr/>
        </p:nvSpPr>
        <p:spPr bwMode="auto">
          <a:xfrm>
            <a:off x="2629371" y="162011"/>
            <a:ext cx="39485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3000" b="1" dirty="0">
                <a:solidFill>
                  <a:schemeClr val="tx2"/>
                </a:solidFill>
                <a:latin typeface="Times New Roman" pitchFamily="18" charset="0"/>
              </a:rPr>
              <a:t>2.1 </a:t>
            </a:r>
            <a:r>
              <a:rPr lang="zh-CN" altLang="en-US" sz="3000" b="1" dirty="0" smtClean="0">
                <a:solidFill>
                  <a:schemeClr val="tx2"/>
                </a:solidFill>
                <a:latin typeface="Times New Roman" pitchFamily="18" charset="0"/>
              </a:rPr>
              <a:t>前趋图和程序运行</a:t>
            </a:r>
            <a:r>
              <a:rPr lang="zh-CN" altLang="en-US" sz="3000" b="1" dirty="0" smtClean="0">
                <a:latin typeface="Times New Roman" pitchFamily="18" charset="0"/>
              </a:rPr>
              <a:t> </a:t>
            </a:r>
            <a:endParaRPr lang="zh-CN" altLang="en-US" sz="3000" b="1"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6F750FA-C27E-4C80-9283-E8F4CB64DBC0}" type="datetime8">
              <a:rPr kumimoji="0" lang="zh-CN" altLang="en-US" sz="1400" smtClean="0"/>
              <a:t>2022年3月16日12时44分</a:t>
            </a:fld>
            <a:endParaRPr kumimoji="0" lang="en-US" altLang="zh-CN" sz="1400" smtClean="0"/>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4516" name="Rectangle 3"/>
          <p:cNvSpPr>
            <a:spLocks noGrp="1" noRot="1" noChangeArrowheads="1"/>
          </p:cNvSpPr>
          <p:nvPr>
            <p:ph type="body" idx="1"/>
          </p:nvPr>
        </p:nvSpPr>
        <p:spPr>
          <a:xfrm>
            <a:off x="301625" y="404813"/>
            <a:ext cx="8540750" cy="5976937"/>
          </a:xfrm>
        </p:spPr>
        <p:txBody>
          <a:bodyPr/>
          <a:lstStyle/>
          <a:p>
            <a:pPr eaLnBrk="1" hangingPunct="1">
              <a:lnSpc>
                <a:spcPct val="130000"/>
              </a:lnSpc>
              <a:spcBef>
                <a:spcPct val="30000"/>
              </a:spcBef>
              <a:buFont typeface="Wingdings" pitchFamily="2" charset="2"/>
              <a:buNone/>
            </a:pPr>
            <a:r>
              <a:rPr lang="zh-CN" altLang="en-US" sz="2400" b="1" dirty="0" smtClean="0">
                <a:latin typeface="宋体" pitchFamily="2" charset="-122"/>
              </a:rPr>
              <a:t>（</a:t>
            </a:r>
            <a:r>
              <a:rPr lang="en-US" altLang="zh-CN" sz="2400" b="1" dirty="0" smtClean="0">
                <a:latin typeface="宋体" pitchFamily="2" charset="-122"/>
              </a:rPr>
              <a:t>3</a:t>
            </a:r>
            <a:r>
              <a:rPr lang="zh-CN" altLang="en-US" sz="2400" b="1" dirty="0" smtClean="0">
                <a:latin typeface="宋体" pitchFamily="2" charset="-122"/>
              </a:rPr>
              <a:t>）用</a:t>
            </a:r>
            <a:r>
              <a:rPr lang="en-US" altLang="zh-CN" sz="2800" b="1" dirty="0" smtClean="0">
                <a:solidFill>
                  <a:srgbClr val="FF0000"/>
                </a:solidFill>
                <a:latin typeface="Times New Roman" pitchFamily="18" charset="0"/>
              </a:rPr>
              <a:t>vi </a:t>
            </a:r>
            <a:r>
              <a:rPr lang="zh-CN" altLang="en-US" sz="2400" b="1" dirty="0" smtClean="0">
                <a:solidFill>
                  <a:schemeClr val="tx2"/>
                </a:solidFill>
                <a:latin typeface="Times New Roman" pitchFamily="18" charset="0"/>
              </a:rPr>
              <a:t>编辑器</a:t>
            </a:r>
            <a:r>
              <a:rPr lang="zh-CN" altLang="en-US" sz="2400" b="1" dirty="0" smtClean="0">
                <a:latin typeface="Times New Roman" pitchFamily="18" charset="0"/>
              </a:rPr>
              <a:t>编写程序</a:t>
            </a:r>
          </a:p>
          <a:p>
            <a:pPr eaLnBrk="1" hangingPunct="1">
              <a:lnSpc>
                <a:spcPct val="125000"/>
              </a:lnSpc>
              <a:spcBef>
                <a:spcPct val="25000"/>
              </a:spcBef>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a) </a:t>
            </a:r>
            <a:r>
              <a:rPr lang="zh-CN" altLang="en-US" sz="2400" dirty="0" smtClean="0">
                <a:latin typeface="Times New Roman" pitchFamily="18" charset="0"/>
              </a:rPr>
              <a:t>选择一个</a:t>
            </a:r>
            <a:r>
              <a:rPr lang="zh-CN" altLang="en-US" sz="2400" dirty="0" smtClean="0">
                <a:solidFill>
                  <a:schemeClr val="tx2"/>
                </a:solidFill>
                <a:latin typeface="Times New Roman" pitchFamily="18" charset="0"/>
              </a:rPr>
              <a:t>虚拟终端</a:t>
            </a:r>
            <a:r>
              <a:rPr lang="zh-CN" altLang="en-US" sz="2400" dirty="0" smtClean="0">
                <a:latin typeface="Times New Roman" pitchFamily="18" charset="0"/>
              </a:rPr>
              <a:t>以执行命令。</a:t>
            </a:r>
          </a:p>
          <a:p>
            <a:pPr eaLnBrk="1" hangingPunct="1">
              <a:lnSpc>
                <a:spcPct val="125000"/>
              </a:lnSpc>
              <a:spcBef>
                <a:spcPct val="25000"/>
              </a:spcBef>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b) </a:t>
            </a:r>
            <a:r>
              <a:rPr lang="zh-CN" altLang="en-US" sz="2400" dirty="0" smtClean="0">
                <a:latin typeface="Times New Roman" pitchFamily="18" charset="0"/>
              </a:rPr>
              <a:t>执行  </a:t>
            </a:r>
            <a:r>
              <a:rPr lang="en-US" altLang="zh-CN" sz="2400" b="1" dirty="0" smtClean="0">
                <a:solidFill>
                  <a:srgbClr val="FF0000"/>
                </a:solidFill>
                <a:latin typeface="Times New Roman" pitchFamily="18" charset="0"/>
              </a:rPr>
              <a:t>vi</a:t>
            </a:r>
            <a:r>
              <a:rPr lang="en-US" altLang="zh-CN" sz="2400" dirty="0" smtClean="0">
                <a:solidFill>
                  <a:srgbClr val="FF9900"/>
                </a:solidFill>
                <a:latin typeface="Times New Roman" pitchFamily="18" charset="0"/>
              </a:rPr>
              <a:t>  </a:t>
            </a:r>
            <a:r>
              <a:rPr lang="zh-CN" altLang="en-US" sz="2400" dirty="0" smtClean="0">
                <a:solidFill>
                  <a:srgbClr val="FF9900"/>
                </a:solidFill>
                <a:latin typeface="Times New Roman" pitchFamily="18" charset="0"/>
              </a:rPr>
              <a:t>文件或程序名</a:t>
            </a:r>
            <a:r>
              <a:rPr lang="zh-CN" altLang="en-US" sz="2400" dirty="0" smtClean="0">
                <a:latin typeface="Times New Roman" pitchFamily="18" charset="0"/>
              </a:rPr>
              <a:t>，此时</a:t>
            </a:r>
            <a:r>
              <a:rPr lang="en-US" altLang="zh-CN" sz="2400" dirty="0" smtClean="0">
                <a:latin typeface="Times New Roman" pitchFamily="18" charset="0"/>
              </a:rPr>
              <a:t>vi</a:t>
            </a:r>
            <a:r>
              <a:rPr lang="zh-CN" altLang="en-US" sz="2400" dirty="0" smtClean="0">
                <a:latin typeface="Times New Roman" pitchFamily="18" charset="0"/>
              </a:rPr>
              <a:t>处于</a:t>
            </a:r>
            <a:r>
              <a:rPr lang="zh-CN" altLang="en-US" sz="2400" u="sng" dirty="0" smtClean="0">
                <a:solidFill>
                  <a:schemeClr val="tx2"/>
                </a:solidFill>
                <a:latin typeface="Times New Roman" pitchFamily="18" charset="0"/>
              </a:rPr>
              <a:t>命令模式</a:t>
            </a:r>
            <a:r>
              <a:rPr lang="en-US" altLang="zh-CN" sz="2400" b="1" baseline="30000" dirty="0" smtClean="0">
                <a:solidFill>
                  <a:schemeClr val="tx2"/>
                </a:solidFill>
                <a:latin typeface="Times New Roman" pitchFamily="18" charset="0"/>
              </a:rPr>
              <a:t>1</a:t>
            </a:r>
            <a:r>
              <a:rPr lang="zh-CN" altLang="en-US" sz="2400" dirty="0" smtClean="0">
                <a:latin typeface="Times New Roman" pitchFamily="18" charset="0"/>
              </a:rPr>
              <a:t>，它允许你输入</a:t>
            </a:r>
            <a:r>
              <a:rPr lang="zh-CN" altLang="en-US" sz="2400" u="sng" dirty="0" smtClean="0">
                <a:latin typeface="Times New Roman" pitchFamily="18" charset="0"/>
              </a:rPr>
              <a:t>文本处理命令</a:t>
            </a:r>
            <a:r>
              <a:rPr lang="zh-CN" altLang="en-US" sz="2400" dirty="0" smtClean="0">
                <a:latin typeface="Times New Roman" pitchFamily="18" charset="0"/>
              </a:rPr>
              <a:t> ，如移动光标、删除一行等。</a:t>
            </a:r>
          </a:p>
          <a:p>
            <a:pPr eaLnBrk="1" hangingPunct="1">
              <a:lnSpc>
                <a:spcPct val="125000"/>
              </a:lnSpc>
              <a:spcBef>
                <a:spcPct val="25000"/>
              </a:spcBef>
              <a:buNone/>
            </a:pPr>
            <a:r>
              <a:rPr lang="zh-CN" altLang="en-US" sz="2400" dirty="0" smtClean="0">
                <a:latin typeface="Times New Roman" pitchFamily="18" charset="0"/>
              </a:rPr>
              <a:t>    </a:t>
            </a:r>
            <a:r>
              <a:rPr lang="en-US" altLang="zh-CN" sz="2400" dirty="0" smtClean="0">
                <a:latin typeface="Times New Roman" pitchFamily="18" charset="0"/>
              </a:rPr>
              <a:t>(c) </a:t>
            </a:r>
            <a:r>
              <a:rPr lang="zh-CN" altLang="en-US" sz="2400" dirty="0" smtClean="0">
                <a:latin typeface="Times New Roman" pitchFamily="18" charset="0"/>
              </a:rPr>
              <a:t>按下键盘的 </a:t>
            </a:r>
            <a:r>
              <a:rPr lang="en-US" altLang="zh-CN" sz="2400" b="1" dirty="0" err="1">
                <a:solidFill>
                  <a:srgbClr val="FF0000"/>
                </a:solidFill>
                <a:latin typeface="Times New Roman" pitchFamily="18" charset="0"/>
              </a:rPr>
              <a:t>i</a:t>
            </a:r>
            <a:r>
              <a:rPr lang="en-US" altLang="zh-CN" sz="2400" b="1" dirty="0">
                <a:solidFill>
                  <a:srgbClr val="FF0000"/>
                </a:solidFill>
                <a:latin typeface="Times New Roman" pitchFamily="18" charset="0"/>
              </a:rPr>
              <a:t> </a:t>
            </a:r>
            <a:r>
              <a:rPr lang="zh-CN" altLang="en-US" sz="2400" b="1" dirty="0" smtClean="0">
                <a:solidFill>
                  <a:srgbClr val="FF0000"/>
                </a:solidFill>
                <a:latin typeface="Times New Roman" pitchFamily="18" charset="0"/>
              </a:rPr>
              <a:t>键</a:t>
            </a:r>
            <a:r>
              <a:rPr lang="zh-CN" altLang="en-US" sz="2400" dirty="0" smtClean="0">
                <a:latin typeface="Times New Roman" pitchFamily="18" charset="0"/>
              </a:rPr>
              <a:t>，使</a:t>
            </a:r>
            <a:r>
              <a:rPr lang="en-US" altLang="zh-CN" sz="2400" dirty="0" smtClean="0">
                <a:latin typeface="Times New Roman" pitchFamily="18" charset="0"/>
              </a:rPr>
              <a:t>vi</a:t>
            </a:r>
            <a:r>
              <a:rPr lang="zh-CN" altLang="en-US" sz="2400" dirty="0" smtClean="0">
                <a:latin typeface="Times New Roman" pitchFamily="18" charset="0"/>
              </a:rPr>
              <a:t>进入到</a:t>
            </a:r>
            <a:r>
              <a:rPr lang="zh-CN" altLang="en-US" sz="2400" u="sng" dirty="0">
                <a:solidFill>
                  <a:schemeClr val="tx2"/>
                </a:solidFill>
                <a:latin typeface="Times New Roman" pitchFamily="18" charset="0"/>
              </a:rPr>
              <a:t>输入</a:t>
            </a:r>
            <a:r>
              <a:rPr lang="zh-CN" altLang="en-US" sz="2400" u="sng" dirty="0" smtClean="0">
                <a:solidFill>
                  <a:schemeClr val="tx2"/>
                </a:solidFill>
                <a:latin typeface="Times New Roman" pitchFamily="18" charset="0"/>
              </a:rPr>
              <a:t>模式</a:t>
            </a:r>
            <a:r>
              <a:rPr lang="en-US" altLang="zh-CN" sz="2400" b="1" baseline="30000" dirty="0" smtClean="0">
                <a:solidFill>
                  <a:schemeClr val="tx2"/>
                </a:solidFill>
                <a:latin typeface="Times New Roman" pitchFamily="18" charset="0"/>
              </a:rPr>
              <a:t>2</a:t>
            </a:r>
            <a:r>
              <a:rPr lang="zh-CN" altLang="en-US" sz="2400" dirty="0" smtClean="0">
                <a:latin typeface="Times New Roman" pitchFamily="18" charset="0"/>
              </a:rPr>
              <a:t>。</a:t>
            </a:r>
            <a:endParaRPr lang="en-US" altLang="zh-CN" sz="2400" dirty="0" smtClean="0">
              <a:latin typeface="Times New Roman" pitchFamily="18" charset="0"/>
            </a:endParaRPr>
          </a:p>
          <a:p>
            <a:pPr eaLnBrk="1" hangingPunct="1">
              <a:lnSpc>
                <a:spcPct val="125000"/>
              </a:lnSpc>
              <a:spcBef>
                <a:spcPct val="25000"/>
              </a:spcBef>
              <a:buFont typeface="Wingdings" pitchFamily="2" charset="2"/>
              <a:buNone/>
            </a:pPr>
            <a:r>
              <a:rPr lang="en-US" altLang="zh-CN" sz="2400" dirty="0" smtClean="0">
                <a:latin typeface="Times New Roman" pitchFamily="18" charset="0"/>
              </a:rPr>
              <a:t>    (d) </a:t>
            </a:r>
            <a:r>
              <a:rPr lang="zh-CN" altLang="en-US" sz="2400" dirty="0" smtClean="0">
                <a:solidFill>
                  <a:schemeClr val="tx2"/>
                </a:solidFill>
                <a:latin typeface="Times New Roman" pitchFamily="18" charset="0"/>
              </a:rPr>
              <a:t>输入</a:t>
            </a:r>
            <a:r>
              <a:rPr lang="zh-CN" altLang="en-US" sz="2400" dirty="0" smtClean="0">
                <a:latin typeface="Times New Roman" pitchFamily="18" charset="0"/>
              </a:rPr>
              <a:t>全部文本内容即整个程序。</a:t>
            </a:r>
          </a:p>
          <a:p>
            <a:pPr eaLnBrk="1" hangingPunct="1">
              <a:lnSpc>
                <a:spcPct val="125000"/>
              </a:lnSpc>
              <a:spcBef>
                <a:spcPct val="25000"/>
              </a:spcBef>
              <a:buNone/>
            </a:pPr>
            <a:r>
              <a:rPr lang="zh-CN" altLang="en-US" sz="2400" dirty="0" smtClean="0">
                <a:latin typeface="Times New Roman" pitchFamily="18" charset="0"/>
              </a:rPr>
              <a:t>    </a:t>
            </a:r>
            <a:r>
              <a:rPr lang="en-US" altLang="zh-CN" sz="2400" dirty="0" smtClean="0">
                <a:latin typeface="Times New Roman" pitchFamily="18" charset="0"/>
              </a:rPr>
              <a:t>(e) </a:t>
            </a:r>
            <a:r>
              <a:rPr lang="zh-CN" altLang="en-US" sz="2400" dirty="0" smtClean="0">
                <a:latin typeface="Times New Roman" pitchFamily="18" charset="0"/>
              </a:rPr>
              <a:t>按下键盘的</a:t>
            </a:r>
            <a:r>
              <a:rPr lang="en-US" altLang="zh-CN" sz="2400" b="1" dirty="0">
                <a:solidFill>
                  <a:srgbClr val="FF0000"/>
                </a:solidFill>
                <a:latin typeface="Times New Roman" pitchFamily="18" charset="0"/>
              </a:rPr>
              <a:t>[ESC]</a:t>
            </a:r>
            <a:r>
              <a:rPr lang="zh-CN" altLang="en-US" sz="2400" b="1" dirty="0">
                <a:solidFill>
                  <a:srgbClr val="FF0000"/>
                </a:solidFill>
                <a:latin typeface="Times New Roman" pitchFamily="18" charset="0"/>
              </a:rPr>
              <a:t>键</a:t>
            </a:r>
            <a:r>
              <a:rPr lang="zh-CN" altLang="en-US" sz="2400" dirty="0" smtClean="0">
                <a:latin typeface="Times New Roman" pitchFamily="18" charset="0"/>
              </a:rPr>
              <a:t>，使</a:t>
            </a:r>
            <a:r>
              <a:rPr lang="en-US" altLang="zh-CN" sz="2400" dirty="0" smtClean="0">
                <a:latin typeface="Times New Roman" pitchFamily="18" charset="0"/>
              </a:rPr>
              <a:t>vi</a:t>
            </a:r>
            <a:r>
              <a:rPr lang="zh-CN" altLang="en-US" sz="2400" dirty="0" smtClean="0">
                <a:latin typeface="Times New Roman" pitchFamily="18" charset="0"/>
              </a:rPr>
              <a:t>再次进入</a:t>
            </a:r>
            <a:r>
              <a:rPr lang="zh-CN" altLang="en-US" sz="2400" u="sng" dirty="0">
                <a:solidFill>
                  <a:schemeClr val="tx2"/>
                </a:solidFill>
                <a:latin typeface="Times New Roman" pitchFamily="18" charset="0"/>
              </a:rPr>
              <a:t>命令模</a:t>
            </a:r>
            <a:r>
              <a:rPr lang="zh-CN" altLang="en-US" sz="2400" u="sng" dirty="0" smtClean="0">
                <a:solidFill>
                  <a:schemeClr val="tx2"/>
                </a:solidFill>
                <a:latin typeface="Times New Roman" pitchFamily="18" charset="0"/>
              </a:rPr>
              <a:t>式</a:t>
            </a:r>
            <a:r>
              <a:rPr lang="en-US" altLang="zh-CN" sz="2400" b="1" baseline="30000" dirty="0">
                <a:solidFill>
                  <a:schemeClr val="tx2"/>
                </a:solidFill>
                <a:latin typeface="Times New Roman" pitchFamily="18" charset="0"/>
              </a:rPr>
              <a:t>1</a:t>
            </a:r>
            <a:r>
              <a:rPr lang="zh-CN" altLang="en-US" sz="2400" dirty="0" smtClean="0">
                <a:latin typeface="Times New Roman" pitchFamily="18" charset="0"/>
              </a:rPr>
              <a:t>，此时，文件仍保存在内存的缓冲区中。</a:t>
            </a:r>
          </a:p>
          <a:p>
            <a:pPr eaLnBrk="1" hangingPunct="1">
              <a:lnSpc>
                <a:spcPct val="125000"/>
              </a:lnSpc>
              <a:spcBef>
                <a:spcPct val="25000"/>
              </a:spcBef>
              <a:buNone/>
            </a:pPr>
            <a:r>
              <a:rPr lang="zh-CN" altLang="en-US" sz="2400" dirty="0" smtClean="0">
                <a:latin typeface="Times New Roman" pitchFamily="18" charset="0"/>
              </a:rPr>
              <a:t>    </a:t>
            </a:r>
            <a:r>
              <a:rPr lang="en-US" altLang="zh-CN" sz="2400" dirty="0" smtClean="0">
                <a:latin typeface="Times New Roman" pitchFamily="18" charset="0"/>
              </a:rPr>
              <a:t>(f) </a:t>
            </a:r>
            <a:r>
              <a:rPr lang="zh-CN" altLang="en-US" sz="2400" dirty="0" smtClean="0">
                <a:latin typeface="Times New Roman" pitchFamily="18" charset="0"/>
              </a:rPr>
              <a:t>按下键盘的</a:t>
            </a:r>
            <a:r>
              <a:rPr lang="en-US" altLang="zh-CN" sz="2400" b="1" dirty="0">
                <a:solidFill>
                  <a:srgbClr val="FF0000"/>
                </a:solidFill>
                <a:latin typeface="Times New Roman" pitchFamily="18" charset="0"/>
              </a:rPr>
              <a:t> : </a:t>
            </a:r>
            <a:r>
              <a:rPr lang="zh-CN" altLang="en-US" sz="2400" b="1" dirty="0">
                <a:solidFill>
                  <a:srgbClr val="FF0000"/>
                </a:solidFill>
                <a:latin typeface="Times New Roman" pitchFamily="18" charset="0"/>
              </a:rPr>
              <a:t>键</a:t>
            </a:r>
            <a:r>
              <a:rPr lang="zh-CN" altLang="en-US" sz="2400" dirty="0" smtClean="0">
                <a:solidFill>
                  <a:srgbClr val="FF9900"/>
                </a:solidFill>
                <a:latin typeface="Times New Roman" pitchFamily="18" charset="0"/>
              </a:rPr>
              <a:t>，</a:t>
            </a:r>
            <a:r>
              <a:rPr lang="zh-CN" altLang="en-US" sz="2400" dirty="0" smtClean="0">
                <a:latin typeface="Times New Roman" pitchFamily="18" charset="0"/>
              </a:rPr>
              <a:t>使</a:t>
            </a:r>
            <a:r>
              <a:rPr lang="en-US" altLang="zh-CN" sz="2400" dirty="0" smtClean="0">
                <a:latin typeface="Times New Roman" pitchFamily="18" charset="0"/>
              </a:rPr>
              <a:t>vi</a:t>
            </a:r>
            <a:r>
              <a:rPr lang="zh-CN" altLang="en-US" sz="2400" dirty="0" smtClean="0">
                <a:latin typeface="Times New Roman" pitchFamily="18" charset="0"/>
              </a:rPr>
              <a:t>进入</a:t>
            </a:r>
            <a:r>
              <a:rPr lang="zh-CN" altLang="en-US" sz="2400" u="sng" dirty="0">
                <a:solidFill>
                  <a:schemeClr val="tx2"/>
                </a:solidFill>
                <a:latin typeface="Times New Roman" pitchFamily="18" charset="0"/>
              </a:rPr>
              <a:t>最后行（</a:t>
            </a:r>
            <a:r>
              <a:rPr lang="en-US" altLang="zh-CN" sz="2400" u="sng" dirty="0">
                <a:solidFill>
                  <a:schemeClr val="tx2"/>
                </a:solidFill>
                <a:latin typeface="Times New Roman" pitchFamily="18" charset="0"/>
              </a:rPr>
              <a:t>ex) </a:t>
            </a:r>
            <a:r>
              <a:rPr lang="zh-CN" altLang="en-US" sz="2400" u="sng" dirty="0">
                <a:solidFill>
                  <a:schemeClr val="tx2"/>
                </a:solidFill>
                <a:latin typeface="Times New Roman" pitchFamily="18" charset="0"/>
              </a:rPr>
              <a:t>模</a:t>
            </a:r>
            <a:r>
              <a:rPr lang="zh-CN" altLang="en-US" sz="2400" u="sng" dirty="0" smtClean="0">
                <a:solidFill>
                  <a:schemeClr val="tx2"/>
                </a:solidFill>
                <a:latin typeface="Times New Roman" pitchFamily="18" charset="0"/>
              </a:rPr>
              <a:t>式</a:t>
            </a:r>
            <a:r>
              <a:rPr lang="en-US" altLang="zh-CN" sz="2400" b="1" baseline="30000" dirty="0" smtClean="0">
                <a:solidFill>
                  <a:schemeClr val="tx2"/>
                </a:solidFill>
                <a:latin typeface="Times New Roman" pitchFamily="18" charset="0"/>
              </a:rPr>
              <a:t>3</a:t>
            </a:r>
            <a:r>
              <a:rPr lang="zh-CN" altLang="en-US" sz="2400" dirty="0" smtClean="0">
                <a:latin typeface="Times New Roman" pitchFamily="18" charset="0"/>
              </a:rPr>
              <a:t>。</a:t>
            </a:r>
          </a:p>
          <a:p>
            <a:pPr eaLnBrk="1" hangingPunct="1">
              <a:lnSpc>
                <a:spcPct val="125000"/>
              </a:lnSpc>
              <a:spcBef>
                <a:spcPct val="25000"/>
              </a:spcBef>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(g) </a:t>
            </a:r>
            <a:r>
              <a:rPr lang="zh-CN" altLang="en-US" sz="2400" dirty="0" smtClean="0">
                <a:latin typeface="Times New Roman" pitchFamily="18" charset="0"/>
              </a:rPr>
              <a:t>输入</a:t>
            </a:r>
            <a:r>
              <a:rPr lang="en-US" altLang="zh-CN" sz="2400" b="1" dirty="0" err="1">
                <a:solidFill>
                  <a:srgbClr val="FF0000"/>
                </a:solidFill>
                <a:latin typeface="Times New Roman" pitchFamily="18" charset="0"/>
              </a:rPr>
              <a:t>wq</a:t>
            </a:r>
            <a:r>
              <a:rPr lang="zh-CN" altLang="en-US" sz="2400" dirty="0" smtClean="0">
                <a:latin typeface="Times New Roman" pitchFamily="18" charset="0"/>
              </a:rPr>
              <a:t>并</a:t>
            </a:r>
            <a:r>
              <a:rPr lang="zh-CN" altLang="en-US" sz="2400" b="1" dirty="0">
                <a:solidFill>
                  <a:srgbClr val="FF0000"/>
                </a:solidFill>
                <a:latin typeface="Times New Roman" pitchFamily="18" charset="0"/>
              </a:rPr>
              <a:t>回车</a:t>
            </a:r>
            <a:r>
              <a:rPr lang="zh-CN" altLang="en-US" sz="2400" dirty="0" smtClean="0">
                <a:latin typeface="Times New Roman" pitchFamily="18" charset="0"/>
              </a:rPr>
              <a:t>，就保存了该文件。</a:t>
            </a:r>
          </a:p>
          <a:p>
            <a:pPr eaLnBrk="1" hangingPunct="1">
              <a:lnSpc>
                <a:spcPct val="125000"/>
              </a:lnSpc>
              <a:spcBef>
                <a:spcPct val="25000"/>
              </a:spcBef>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(h) </a:t>
            </a:r>
            <a:r>
              <a:rPr lang="zh-CN" altLang="en-US" sz="2400" dirty="0" smtClean="0">
                <a:solidFill>
                  <a:schemeClr val="tx2"/>
                </a:solidFill>
                <a:latin typeface="Times New Roman" pitchFamily="18" charset="0"/>
              </a:rPr>
              <a:t>再次用</a:t>
            </a:r>
            <a:r>
              <a:rPr lang="en-US" altLang="zh-CN" sz="2400" dirty="0" smtClean="0">
                <a:solidFill>
                  <a:schemeClr val="tx2"/>
                </a:solidFill>
                <a:latin typeface="Times New Roman" pitchFamily="18" charset="0"/>
              </a:rPr>
              <a:t>vi</a:t>
            </a:r>
            <a:r>
              <a:rPr lang="zh-CN" altLang="en-US" sz="2400" dirty="0" smtClean="0">
                <a:solidFill>
                  <a:schemeClr val="tx2"/>
                </a:solidFill>
                <a:latin typeface="Times New Roman" pitchFamily="18" charset="0"/>
              </a:rPr>
              <a:t>命令可</a:t>
            </a:r>
            <a:r>
              <a:rPr lang="zh-CN" altLang="en-US" sz="2400" b="1" u="sng" dirty="0" smtClean="0">
                <a:solidFill>
                  <a:schemeClr val="tx2"/>
                </a:solidFill>
                <a:latin typeface="Times New Roman" pitchFamily="18" charset="0"/>
              </a:rPr>
              <a:t>检查</a:t>
            </a:r>
            <a:r>
              <a:rPr lang="zh-CN" altLang="en-US" sz="2400" dirty="0" smtClean="0">
                <a:latin typeface="Times New Roman" pitchFamily="18" charset="0"/>
              </a:rPr>
              <a:t>所保存的文件。</a:t>
            </a:r>
          </a:p>
        </p:txBody>
      </p:sp>
      <p:cxnSp>
        <p:nvCxnSpPr>
          <p:cNvPr id="3" name="直接箭头连接符 2"/>
          <p:cNvCxnSpPr/>
          <p:nvPr/>
        </p:nvCxnSpPr>
        <p:spPr bwMode="auto">
          <a:xfrm flipH="1">
            <a:off x="2987824" y="1988840"/>
            <a:ext cx="72008" cy="720080"/>
          </a:xfrm>
          <a:prstGeom prst="straightConnector1">
            <a:avLst/>
          </a:prstGeom>
          <a:noFill/>
          <a:ln w="19050" cap="flat" cmpd="sng" algn="ctr">
            <a:solidFill>
              <a:srgbClr val="FFC000"/>
            </a:solidFill>
            <a:prstDash val="sysDot"/>
            <a:round/>
            <a:headEnd type="none" w="med" len="med"/>
            <a:tailEnd type="arrow"/>
          </a:ln>
          <a:effectLst/>
        </p:spPr>
      </p:cxnSp>
      <p:cxnSp>
        <p:nvCxnSpPr>
          <p:cNvPr id="7" name="直接箭头连接符 6"/>
          <p:cNvCxnSpPr/>
          <p:nvPr/>
        </p:nvCxnSpPr>
        <p:spPr bwMode="auto">
          <a:xfrm flipH="1">
            <a:off x="1619672" y="3068960"/>
            <a:ext cx="1368152" cy="216024"/>
          </a:xfrm>
          <a:prstGeom prst="straightConnector1">
            <a:avLst/>
          </a:prstGeom>
          <a:noFill/>
          <a:ln w="19050" cap="flat" cmpd="sng" algn="ctr">
            <a:solidFill>
              <a:srgbClr val="FFC000"/>
            </a:solidFill>
            <a:prstDash val="sysDot"/>
            <a:round/>
            <a:headEnd type="none" w="med" len="med"/>
            <a:tailEnd type="arrow"/>
          </a:ln>
          <a:effectLst/>
        </p:spPr>
      </p:cxnSp>
      <p:cxnSp>
        <p:nvCxnSpPr>
          <p:cNvPr id="10" name="直接箭头连接符 9"/>
          <p:cNvCxnSpPr/>
          <p:nvPr/>
        </p:nvCxnSpPr>
        <p:spPr bwMode="auto">
          <a:xfrm>
            <a:off x="1547664" y="3573016"/>
            <a:ext cx="1152128" cy="216024"/>
          </a:xfrm>
          <a:prstGeom prst="straightConnector1">
            <a:avLst/>
          </a:prstGeom>
          <a:noFill/>
          <a:ln w="19050" cap="flat" cmpd="sng" algn="ctr">
            <a:solidFill>
              <a:srgbClr val="FFC000"/>
            </a:solidFill>
            <a:prstDash val="sysDot"/>
            <a:round/>
            <a:headEnd type="none" w="med" len="med"/>
            <a:tailEnd type="arrow"/>
          </a:ln>
          <a:effectLst/>
        </p:spPr>
      </p:cxnSp>
      <p:cxnSp>
        <p:nvCxnSpPr>
          <p:cNvPr id="13" name="直接箭头连接符 12"/>
          <p:cNvCxnSpPr/>
          <p:nvPr/>
        </p:nvCxnSpPr>
        <p:spPr bwMode="auto">
          <a:xfrm flipH="1">
            <a:off x="2699792" y="4149080"/>
            <a:ext cx="152400" cy="720080"/>
          </a:xfrm>
          <a:prstGeom prst="straightConnector1">
            <a:avLst/>
          </a:prstGeom>
          <a:noFill/>
          <a:ln w="19050" cap="flat" cmpd="sng" algn="ctr">
            <a:solidFill>
              <a:srgbClr val="FFC000"/>
            </a:solidFill>
            <a:prstDash val="sysDot"/>
            <a:round/>
            <a:headEnd type="none" w="med" len="med"/>
            <a:tailEnd type="arrow"/>
          </a:ln>
          <a:effectLst/>
        </p:spPr>
      </p:cxnSp>
      <p:cxnSp>
        <p:nvCxnSpPr>
          <p:cNvPr id="16" name="直接箭头连接符 15"/>
          <p:cNvCxnSpPr/>
          <p:nvPr/>
        </p:nvCxnSpPr>
        <p:spPr bwMode="auto">
          <a:xfrm flipH="1">
            <a:off x="1979712" y="5157192"/>
            <a:ext cx="720080" cy="288032"/>
          </a:xfrm>
          <a:prstGeom prst="straightConnector1">
            <a:avLst/>
          </a:prstGeom>
          <a:noFill/>
          <a:ln w="19050" cap="flat" cmpd="sng" algn="ctr">
            <a:solidFill>
              <a:srgbClr val="FFC000"/>
            </a:solidFill>
            <a:prstDash val="sysDot"/>
            <a:round/>
            <a:headEnd type="none" w="med" len="med"/>
            <a:tailEnd type="arrow"/>
          </a:ln>
          <a:effectLst/>
        </p:spPr>
      </p:cxnSp>
      <p:cxnSp>
        <p:nvCxnSpPr>
          <p:cNvPr id="19" name="直接箭头连接符 18"/>
          <p:cNvCxnSpPr/>
          <p:nvPr/>
        </p:nvCxnSpPr>
        <p:spPr bwMode="auto">
          <a:xfrm>
            <a:off x="2123728" y="5661248"/>
            <a:ext cx="504056" cy="0"/>
          </a:xfrm>
          <a:prstGeom prst="straightConnector1">
            <a:avLst/>
          </a:prstGeom>
          <a:noFill/>
          <a:ln w="19050" cap="flat" cmpd="sng" algn="ctr">
            <a:solidFill>
              <a:srgbClr val="FFC000"/>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CB13752-A554-44E1-8F00-1AE7605DE4DB}" type="datetime8">
              <a:rPr kumimoji="0" lang="zh-CN" altLang="en-US" sz="1400" smtClean="0"/>
              <a:t>2022年3月16日12时44分</a:t>
            </a:fld>
            <a:endParaRPr kumimoji="0" lang="en-US" altLang="zh-CN" sz="1400" smtClean="0"/>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5540" name="Rectangle 3"/>
          <p:cNvSpPr>
            <a:spLocks noGrp="1" noRot="1" noChangeArrowheads="1"/>
          </p:cNvSpPr>
          <p:nvPr>
            <p:ph type="body" idx="1"/>
          </p:nvPr>
        </p:nvSpPr>
        <p:spPr>
          <a:xfrm>
            <a:off x="301625" y="476250"/>
            <a:ext cx="8540750" cy="5622925"/>
          </a:xfrm>
        </p:spPr>
        <p:txBody>
          <a:bodyPr/>
          <a:lstStyle/>
          <a:p>
            <a:pPr eaLnBrk="1" hangingPunct="1">
              <a:lnSpc>
                <a:spcPct val="130000"/>
              </a:lnSpc>
              <a:spcBef>
                <a:spcPct val="30000"/>
              </a:spcBef>
              <a:buFont typeface="Wingdings" pitchFamily="2" charset="2"/>
              <a:buNone/>
            </a:pPr>
            <a:r>
              <a:rPr lang="zh-CN" altLang="en-US" sz="2400" b="1" dirty="0" smtClean="0">
                <a:latin typeface="宋体" pitchFamily="2" charset="-122"/>
              </a:rPr>
              <a:t>（</a:t>
            </a:r>
            <a:r>
              <a:rPr lang="en-US" altLang="zh-CN" sz="2400" b="1" dirty="0" smtClean="0">
                <a:latin typeface="宋体" pitchFamily="2" charset="-122"/>
              </a:rPr>
              <a:t>4</a:t>
            </a:r>
            <a:r>
              <a:rPr lang="zh-CN" altLang="en-US" sz="2400" b="1" dirty="0" smtClean="0">
                <a:latin typeface="宋体" pitchFamily="2" charset="-122"/>
              </a:rPr>
              <a:t>）程序的编译及运行</a:t>
            </a:r>
            <a:endParaRPr lang="zh-CN" altLang="en-US" sz="2400" b="1" dirty="0" smtClean="0">
              <a:latin typeface="Times New Roman" pitchFamily="18" charset="0"/>
            </a:endParaRPr>
          </a:p>
          <a:p>
            <a:pPr eaLnBrk="1" hangingPunct="1">
              <a:lnSpc>
                <a:spcPct val="125000"/>
              </a:lnSpc>
              <a:spcBef>
                <a:spcPct val="25000"/>
              </a:spcBef>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a) </a:t>
            </a:r>
            <a:r>
              <a:rPr lang="zh-CN" altLang="en-US" sz="2400" dirty="0" smtClean="0">
                <a:latin typeface="Times New Roman" pitchFamily="18" charset="0"/>
              </a:rPr>
              <a:t>用</a:t>
            </a:r>
            <a:r>
              <a:rPr lang="en-US" altLang="zh-CN" sz="2400" dirty="0" smtClean="0">
                <a:latin typeface="Times New Roman" pitchFamily="18" charset="0"/>
              </a:rPr>
              <a:t>vi </a:t>
            </a:r>
            <a:r>
              <a:rPr lang="zh-CN" altLang="en-US" sz="2400" dirty="0" smtClean="0">
                <a:latin typeface="Times New Roman" pitchFamily="18" charset="0"/>
              </a:rPr>
              <a:t>编辑器</a:t>
            </a:r>
            <a:r>
              <a:rPr lang="zh-CN" altLang="en-US" sz="2400" dirty="0" smtClean="0">
                <a:solidFill>
                  <a:srgbClr val="FF9900"/>
                </a:solidFill>
                <a:latin typeface="Times New Roman" pitchFamily="18" charset="0"/>
              </a:rPr>
              <a:t>建立程序文件</a:t>
            </a:r>
            <a:r>
              <a:rPr lang="zh-CN" altLang="en-US" sz="2400" dirty="0" smtClean="0">
                <a:latin typeface="Times New Roman" pitchFamily="18" charset="0"/>
              </a:rPr>
              <a:t>（</a:t>
            </a:r>
            <a:r>
              <a:rPr lang="en-US" altLang="zh-CN" sz="2400" dirty="0" smtClean="0">
                <a:latin typeface="Times New Roman" pitchFamily="18" charset="0"/>
              </a:rPr>
              <a:t>/root/</a:t>
            </a:r>
            <a:r>
              <a:rPr lang="en-US" altLang="zh-CN" sz="2400" dirty="0" err="1" smtClean="0">
                <a:latin typeface="Times New Roman" pitchFamily="18" charset="0"/>
              </a:rPr>
              <a:t>hello.c</a:t>
            </a:r>
            <a:r>
              <a:rPr lang="en-US" altLang="zh-CN" sz="2400" dirty="0" smtClean="0">
                <a:latin typeface="Times New Roman" pitchFamily="18" charset="0"/>
              </a:rPr>
              <a:t>)</a:t>
            </a:r>
            <a:r>
              <a:rPr lang="zh-CN" altLang="en-US" sz="2400" dirty="0" smtClean="0">
                <a:latin typeface="Times New Roman" pitchFamily="18" charset="0"/>
              </a:rPr>
              <a:t>。</a:t>
            </a:r>
          </a:p>
          <a:p>
            <a:pPr eaLnBrk="1" hangingPunct="1">
              <a:lnSpc>
                <a:spcPct val="125000"/>
              </a:lnSpc>
              <a:spcBef>
                <a:spcPct val="25000"/>
              </a:spcBef>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b) </a:t>
            </a:r>
            <a:r>
              <a:rPr lang="zh-CN" altLang="en-US" sz="2400" dirty="0" smtClean="0">
                <a:latin typeface="Times New Roman" pitchFamily="18" charset="0"/>
              </a:rPr>
              <a:t>在虚拟终端上，</a:t>
            </a:r>
            <a:r>
              <a:rPr lang="zh-CN" altLang="en-US" sz="2400" dirty="0" smtClean="0">
                <a:solidFill>
                  <a:srgbClr val="FF9900"/>
                </a:solidFill>
                <a:latin typeface="Times New Roman" pitchFamily="18" charset="0"/>
              </a:rPr>
              <a:t>编译源程序文件（</a:t>
            </a:r>
            <a:r>
              <a:rPr lang="en-US" altLang="zh-CN" sz="2400" dirty="0" err="1" smtClean="0">
                <a:latin typeface="Times New Roman" pitchFamily="18" charset="0"/>
              </a:rPr>
              <a:t>hello.c</a:t>
            </a:r>
            <a:r>
              <a:rPr lang="zh-CN" altLang="en-US" sz="2400" dirty="0" smtClean="0">
                <a:latin typeface="Times New Roman" pitchFamily="18" charset="0"/>
              </a:rPr>
              <a:t>）。</a:t>
            </a:r>
          </a:p>
          <a:p>
            <a:pPr eaLnBrk="1" hangingPunct="1">
              <a:lnSpc>
                <a:spcPct val="125000"/>
              </a:lnSpc>
              <a:spcBef>
                <a:spcPct val="25000"/>
              </a:spcBef>
              <a:buFont typeface="Wingdings" pitchFamily="2" charset="2"/>
              <a:buNone/>
            </a:pPr>
            <a:r>
              <a:rPr lang="en-US" altLang="zh-CN" sz="2400" dirty="0" smtClean="0">
                <a:latin typeface="Times New Roman" pitchFamily="18" charset="0"/>
              </a:rPr>
              <a:t>        $ </a:t>
            </a:r>
            <a:r>
              <a:rPr lang="en-US" altLang="zh-CN" sz="2400" u="sng" dirty="0" err="1">
                <a:solidFill>
                  <a:schemeClr val="tx2"/>
                </a:solidFill>
                <a:latin typeface="Times New Roman" pitchFamily="18" charset="0"/>
              </a:rPr>
              <a:t>gcc</a:t>
            </a:r>
            <a:r>
              <a:rPr lang="en-US" altLang="zh-CN" sz="2400" u="sng" dirty="0">
                <a:solidFill>
                  <a:schemeClr val="tx2"/>
                </a:solidFill>
                <a:latin typeface="Times New Roman" pitchFamily="18" charset="0"/>
              </a:rPr>
              <a:t>  </a:t>
            </a:r>
            <a:r>
              <a:rPr lang="en-US" altLang="zh-CN" sz="2400" b="1" u="sng" dirty="0" err="1">
                <a:solidFill>
                  <a:schemeClr val="tx2"/>
                </a:solidFill>
                <a:latin typeface="Times New Roman" pitchFamily="18" charset="0"/>
              </a:rPr>
              <a:t>hello.c</a:t>
            </a:r>
            <a:r>
              <a:rPr lang="en-US" altLang="zh-CN" sz="2400" u="sng" dirty="0">
                <a:solidFill>
                  <a:schemeClr val="tx2"/>
                </a:solidFill>
                <a:latin typeface="Times New Roman" pitchFamily="18" charset="0"/>
              </a:rPr>
              <a:t> –</a:t>
            </a:r>
            <a:r>
              <a:rPr lang="en-US" altLang="zh-CN" sz="2400" u="sng" dirty="0" smtClean="0">
                <a:solidFill>
                  <a:schemeClr val="tx2"/>
                </a:solidFill>
                <a:latin typeface="Times New Roman" pitchFamily="18" charset="0"/>
              </a:rPr>
              <a:t>o</a:t>
            </a:r>
            <a:r>
              <a:rPr lang="en-US" altLang="zh-CN" sz="2400" dirty="0" smtClean="0">
                <a:solidFill>
                  <a:schemeClr val="tx2"/>
                </a:solidFill>
                <a:latin typeface="Times New Roman" pitchFamily="18" charset="0"/>
              </a:rPr>
              <a:t> </a:t>
            </a:r>
            <a:r>
              <a:rPr lang="en-US" altLang="zh-CN" sz="2400" b="1" u="sng" dirty="0" smtClean="0">
                <a:solidFill>
                  <a:srgbClr val="FF0000"/>
                </a:solidFill>
                <a:latin typeface="Times New Roman" pitchFamily="18" charset="0"/>
              </a:rPr>
              <a:t>hello</a:t>
            </a:r>
            <a:endParaRPr lang="en-US" altLang="zh-CN" sz="2400" b="1" u="sng" dirty="0">
              <a:solidFill>
                <a:srgbClr val="FF0000"/>
              </a:solidFill>
              <a:latin typeface="Times New Roman" pitchFamily="18" charset="0"/>
            </a:endParaRPr>
          </a:p>
          <a:p>
            <a:pPr eaLnBrk="1" hangingPunct="1">
              <a:lnSpc>
                <a:spcPct val="125000"/>
              </a:lnSpc>
              <a:spcBef>
                <a:spcPct val="25000"/>
              </a:spcBef>
              <a:buFont typeface="Wingdings" pitchFamily="2" charset="2"/>
              <a:buNone/>
            </a:pPr>
            <a:r>
              <a:rPr lang="en-US" altLang="zh-CN" sz="2400" dirty="0" smtClean="0">
                <a:latin typeface="Times New Roman" pitchFamily="18" charset="0"/>
              </a:rPr>
              <a:t>         </a:t>
            </a:r>
            <a:r>
              <a:rPr lang="zh-CN" altLang="en-US" sz="2400" dirty="0" smtClean="0">
                <a:latin typeface="Times New Roman" pitchFamily="18" charset="0"/>
              </a:rPr>
              <a:t>用</a:t>
            </a:r>
            <a:r>
              <a:rPr lang="en-US" altLang="zh-CN" sz="2400" dirty="0" smtClean="0">
                <a:solidFill>
                  <a:schemeClr val="tx2"/>
                </a:solidFill>
                <a:latin typeface="Times New Roman" pitchFamily="18" charset="0"/>
              </a:rPr>
              <a:t>ls</a:t>
            </a:r>
            <a:r>
              <a:rPr lang="zh-CN" altLang="en-US" sz="2400" dirty="0" smtClean="0">
                <a:solidFill>
                  <a:schemeClr val="tx2"/>
                </a:solidFill>
                <a:latin typeface="Times New Roman" pitchFamily="18" charset="0"/>
              </a:rPr>
              <a:t>命令</a:t>
            </a:r>
            <a:r>
              <a:rPr lang="zh-CN" altLang="en-US" sz="2400" dirty="0" smtClean="0">
                <a:latin typeface="Times New Roman" pitchFamily="18" charset="0"/>
              </a:rPr>
              <a:t>可检查出新产生了一个目标程序文件 </a:t>
            </a:r>
            <a:r>
              <a:rPr lang="en-US" altLang="zh-CN" sz="2400" dirty="0" smtClean="0">
                <a:latin typeface="Times New Roman" pitchFamily="18" charset="0"/>
              </a:rPr>
              <a:t>hello </a:t>
            </a:r>
            <a:r>
              <a:rPr lang="zh-CN" altLang="en-US" sz="2400" dirty="0" smtClean="0">
                <a:latin typeface="Times New Roman" pitchFamily="18" charset="0"/>
              </a:rPr>
              <a:t>。</a:t>
            </a:r>
          </a:p>
          <a:p>
            <a:pPr eaLnBrk="1" hangingPunct="1">
              <a:lnSpc>
                <a:spcPct val="125000"/>
              </a:lnSpc>
              <a:spcBef>
                <a:spcPct val="25000"/>
              </a:spcBef>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(c) </a:t>
            </a:r>
            <a:r>
              <a:rPr lang="zh-CN" altLang="en-US" sz="2400" dirty="0" smtClean="0">
                <a:solidFill>
                  <a:srgbClr val="FF9900"/>
                </a:solidFill>
                <a:latin typeface="Times New Roman" pitchFamily="18" charset="0"/>
              </a:rPr>
              <a:t>运行目标文件</a:t>
            </a:r>
            <a:r>
              <a:rPr lang="zh-CN" altLang="en-US" sz="2400" dirty="0" smtClean="0">
                <a:latin typeface="Times New Roman" pitchFamily="18" charset="0"/>
              </a:rPr>
              <a:t> （</a:t>
            </a:r>
            <a:r>
              <a:rPr lang="en-US" altLang="zh-CN" sz="2400" dirty="0" smtClean="0">
                <a:latin typeface="Times New Roman" pitchFamily="18" charset="0"/>
              </a:rPr>
              <a:t>hello</a:t>
            </a:r>
            <a:r>
              <a:rPr lang="zh-CN" altLang="en-US" sz="2400" dirty="0" smtClean="0">
                <a:latin typeface="Times New Roman" pitchFamily="18" charset="0"/>
              </a:rPr>
              <a:t>） 。</a:t>
            </a:r>
          </a:p>
          <a:p>
            <a:pPr eaLnBrk="1" hangingPunct="1">
              <a:lnSpc>
                <a:spcPct val="125000"/>
              </a:lnSpc>
              <a:spcBef>
                <a:spcPct val="25000"/>
              </a:spcBef>
              <a:buFont typeface="Wingdings" pitchFamily="2" charset="2"/>
              <a:buNone/>
            </a:pPr>
            <a:r>
              <a:rPr lang="en-US" altLang="zh-CN" sz="2400" dirty="0" smtClean="0">
                <a:latin typeface="Times New Roman" pitchFamily="18" charset="0"/>
              </a:rPr>
              <a:t>        $</a:t>
            </a:r>
            <a:r>
              <a:rPr lang="en-US" altLang="zh-CN" sz="2400" b="1" u="sng" dirty="0">
                <a:solidFill>
                  <a:schemeClr val="tx2"/>
                </a:solidFill>
                <a:latin typeface="Times New Roman" pitchFamily="18" charset="0"/>
              </a:rPr>
              <a:t>./</a:t>
            </a:r>
            <a:r>
              <a:rPr lang="en-US" altLang="zh-CN" sz="2400" u="sng" dirty="0">
                <a:solidFill>
                  <a:schemeClr val="tx2"/>
                </a:solidFill>
                <a:latin typeface="Times New Roman" pitchFamily="18" charset="0"/>
              </a:rPr>
              <a:t>hello</a:t>
            </a:r>
            <a:endParaRPr lang="zh-CN" altLang="en-US" sz="2400" u="sng" dirty="0">
              <a:solidFill>
                <a:schemeClr val="tx2"/>
              </a:solidFill>
              <a:latin typeface="Times New Roman" pitchFamily="18" charset="0"/>
            </a:endParaRPr>
          </a:p>
          <a:p>
            <a:pPr eaLnBrk="1" hangingPunct="1">
              <a:lnSpc>
                <a:spcPct val="125000"/>
              </a:lnSpc>
              <a:spcBef>
                <a:spcPct val="25000"/>
              </a:spcBef>
              <a:buFont typeface="Wingdings" pitchFamily="2" charset="2"/>
              <a:buNone/>
            </a:pPr>
            <a:r>
              <a:rPr lang="zh-CN" altLang="en-US" sz="2400" dirty="0" smtClean="0">
                <a:latin typeface="Times New Roman" pitchFamily="18" charset="0"/>
              </a:rPr>
              <a:t>        注意：若文件不在当前目录上时，</a:t>
            </a:r>
            <a:r>
              <a:rPr lang="zh-CN" altLang="en-US" sz="2400" u="sng" dirty="0" smtClean="0">
                <a:solidFill>
                  <a:schemeClr val="tx2"/>
                </a:solidFill>
                <a:latin typeface="Times New Roman" pitchFamily="18" charset="0"/>
              </a:rPr>
              <a:t>要写出文件路径</a:t>
            </a:r>
            <a:r>
              <a:rPr lang="zh-CN" altLang="en-US" sz="2400" dirty="0" smtClean="0">
                <a:latin typeface="Times New Roman" pitchFamily="18" charset="0"/>
              </a:rPr>
              <a:t>。</a:t>
            </a:r>
          </a:p>
          <a:p>
            <a:pPr eaLnBrk="1" hangingPunct="1">
              <a:lnSpc>
                <a:spcPct val="125000"/>
              </a:lnSpc>
              <a:spcBef>
                <a:spcPct val="25000"/>
              </a:spcBef>
              <a:buFont typeface="Wingdings" pitchFamily="2" charset="2"/>
              <a:buNone/>
            </a:pPr>
            <a:r>
              <a:rPr lang="zh-CN" altLang="en-US" sz="2400" dirty="0" smtClean="0">
                <a:latin typeface="Times New Roman" pitchFamily="18" charset="0"/>
              </a:rPr>
              <a:t> </a:t>
            </a:r>
            <a:r>
              <a:rPr lang="zh-CN" altLang="en-US" sz="2400" b="1" dirty="0" smtClean="0">
                <a:latin typeface="宋体" pitchFamily="2" charset="-122"/>
              </a:rPr>
              <a:t>（</a:t>
            </a:r>
            <a:r>
              <a:rPr lang="en-US" altLang="zh-CN" sz="2400" b="1" dirty="0" smtClean="0">
                <a:latin typeface="宋体" pitchFamily="2" charset="-122"/>
              </a:rPr>
              <a:t>5</a:t>
            </a:r>
            <a:r>
              <a:rPr lang="zh-CN" altLang="en-US" sz="2400" b="1" dirty="0" smtClean="0">
                <a:latin typeface="宋体" pitchFamily="2" charset="-122"/>
              </a:rPr>
              <a:t>）退出</a:t>
            </a:r>
            <a:r>
              <a:rPr lang="en-US" altLang="zh-CN" sz="2400" b="1" dirty="0" smtClean="0">
                <a:latin typeface="Times New Roman" pitchFamily="18" charset="0"/>
              </a:rPr>
              <a:t>Linux</a:t>
            </a:r>
            <a:r>
              <a:rPr lang="zh-CN" altLang="en-US" sz="2400" b="1" dirty="0" smtClean="0">
                <a:latin typeface="宋体" pitchFamily="2" charset="-122"/>
              </a:rPr>
              <a:t>系统</a:t>
            </a:r>
          </a:p>
          <a:p>
            <a:pPr eaLnBrk="1" hangingPunct="1">
              <a:lnSpc>
                <a:spcPct val="125000"/>
              </a:lnSpc>
              <a:spcBef>
                <a:spcPct val="25000"/>
              </a:spcBef>
              <a:buFont typeface="Wingdings" pitchFamily="2" charset="2"/>
              <a:buNone/>
            </a:pPr>
            <a:r>
              <a:rPr lang="zh-CN" altLang="en-US" sz="2400" b="1" dirty="0" smtClean="0">
                <a:latin typeface="宋体" pitchFamily="2" charset="-122"/>
              </a:rPr>
              <a:t>    </a:t>
            </a:r>
            <a:r>
              <a:rPr lang="en-US" altLang="zh-CN" sz="2400" dirty="0" smtClean="0">
                <a:latin typeface="Times New Roman" pitchFamily="18" charset="0"/>
              </a:rPr>
              <a:t> $</a:t>
            </a:r>
            <a:r>
              <a:rPr lang="en-US" altLang="zh-CN" sz="2400" u="sng" dirty="0">
                <a:solidFill>
                  <a:schemeClr val="tx2"/>
                </a:solidFill>
                <a:latin typeface="Times New Roman" pitchFamily="18" charset="0"/>
              </a:rPr>
              <a:t>.logout</a:t>
            </a:r>
          </a:p>
        </p:txBody>
      </p:sp>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BCA6E09-3ED3-41A4-A228-063820ED5472}" type="datetime8">
              <a:rPr kumimoji="0" lang="zh-CN" altLang="en-US" sz="1400" smtClean="0"/>
              <a:t>2022年3月16日12时44分</a:t>
            </a:fld>
            <a:endParaRPr kumimoji="0" lang="en-US" altLang="zh-CN" sz="1400" smtClean="0"/>
          </a:p>
        </p:txBody>
      </p:sp>
      <p:sp>
        <p:nvSpPr>
          <p:cNvPr id="66563"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6564" name="Rectangle 74"/>
          <p:cNvSpPr>
            <a:spLocks noGrp="1" noRot="1" noChangeArrowheads="1"/>
          </p:cNvSpPr>
          <p:nvPr>
            <p:ph type="title"/>
          </p:nvPr>
        </p:nvSpPr>
        <p:spPr>
          <a:xfrm>
            <a:off x="301625" y="228600"/>
            <a:ext cx="8540750" cy="320675"/>
          </a:xfrm>
        </p:spPr>
        <p:txBody>
          <a:bodyPr/>
          <a:lstStyle/>
          <a:p>
            <a:pPr eaLnBrk="1" hangingPunct="1"/>
            <a:r>
              <a:rPr lang="en-US" altLang="zh-CN" sz="4000" dirty="0" smtClean="0"/>
              <a:t>   </a:t>
            </a:r>
            <a:endParaRPr lang="zh-CN" altLang="zh-CN" sz="4000" dirty="0" smtClean="0"/>
          </a:p>
        </p:txBody>
      </p:sp>
      <p:sp>
        <p:nvSpPr>
          <p:cNvPr id="66565" name="Rectangle 3"/>
          <p:cNvSpPr>
            <a:spLocks noGrp="1" noRot="1" noChangeArrowheads="1"/>
          </p:cNvSpPr>
          <p:nvPr>
            <p:ph type="body" sz="half" idx="1"/>
          </p:nvPr>
        </p:nvSpPr>
        <p:spPr>
          <a:xfrm>
            <a:off x="323528" y="260648"/>
            <a:ext cx="8231188" cy="3168352"/>
          </a:xfrm>
        </p:spPr>
        <p:txBody>
          <a:bodyPr/>
          <a:lstStyle/>
          <a:p>
            <a:pPr eaLnBrk="1" hangingPunct="1">
              <a:buNone/>
            </a:pPr>
            <a:r>
              <a:rPr lang="zh-CN" altLang="en-US" sz="2800" dirty="0" smtClean="0"/>
              <a:t>    </a:t>
            </a:r>
            <a:r>
              <a:rPr lang="zh-CN" altLang="en-US" sz="2500" dirty="0" smtClean="0"/>
              <a:t>进一步理解进</a:t>
            </a:r>
            <a:r>
              <a:rPr lang="zh-CN" altLang="en-US" sz="2500" dirty="0"/>
              <a:t>程：</a:t>
            </a:r>
            <a:r>
              <a:rPr lang="zh-CN" altLang="en-US" sz="2300" dirty="0"/>
              <a:t>例如，</a:t>
            </a:r>
            <a:r>
              <a:rPr lang="zh-CN" altLang="en-US" sz="2800" dirty="0"/>
              <a:t> </a:t>
            </a:r>
            <a:endParaRPr lang="en-US" altLang="zh-CN" sz="2800" dirty="0" smtClean="0"/>
          </a:p>
          <a:p>
            <a:pPr eaLnBrk="1" hangingPunct="1">
              <a:buFont typeface="Wingdings" pitchFamily="2" charset="2"/>
              <a:buNone/>
            </a:pPr>
            <a:r>
              <a:rPr lang="en-US" altLang="zh-CN" sz="2300" dirty="0"/>
              <a:t> </a:t>
            </a:r>
            <a:r>
              <a:rPr lang="en-US" altLang="zh-CN" sz="2300" dirty="0" smtClean="0"/>
              <a:t>       </a:t>
            </a:r>
            <a:r>
              <a:rPr lang="zh-CN" altLang="en-US" sz="2300" u="sng" dirty="0" smtClean="0"/>
              <a:t>两个进程</a:t>
            </a:r>
            <a:r>
              <a:rPr lang="zh-CN" altLang="en-US" sz="2300" dirty="0" smtClean="0"/>
              <a:t>，分属</a:t>
            </a:r>
            <a:r>
              <a:rPr lang="zh-CN" altLang="en-US" sz="2300" u="sng" dirty="0" smtClean="0"/>
              <a:t>两个用户</a:t>
            </a:r>
            <a:r>
              <a:rPr lang="zh-CN" altLang="en-US" sz="2300" dirty="0" smtClean="0"/>
              <a:t>，但可以</a:t>
            </a:r>
            <a:r>
              <a:rPr lang="zh-CN" altLang="en-US" sz="2300" b="1" dirty="0" smtClean="0"/>
              <a:t>共享</a:t>
            </a:r>
            <a:r>
              <a:rPr lang="zh-CN" altLang="en-US" sz="2300" b="1" u="sng" dirty="0" smtClean="0">
                <a:solidFill>
                  <a:schemeClr val="tx2"/>
                </a:solidFill>
              </a:rPr>
              <a:t>一个</a:t>
            </a:r>
            <a:r>
              <a:rPr lang="zh-CN" altLang="en-US" sz="2300" u="sng" dirty="0" smtClean="0"/>
              <a:t>程序代码</a:t>
            </a:r>
            <a:r>
              <a:rPr lang="zh-CN" altLang="en-US" sz="2300" dirty="0"/>
              <a:t>。</a:t>
            </a:r>
            <a:endParaRPr lang="zh-CN" altLang="en-US" sz="2300" dirty="0" smtClean="0"/>
          </a:p>
          <a:p>
            <a:pPr eaLnBrk="1" hangingPunct="1">
              <a:lnSpc>
                <a:spcPct val="120000"/>
              </a:lnSpc>
              <a:spcBef>
                <a:spcPct val="30000"/>
              </a:spcBef>
              <a:buFont typeface="Wingdings" pitchFamily="2" charset="2"/>
              <a:buNone/>
            </a:pPr>
            <a:r>
              <a:rPr lang="zh-CN" altLang="en-US" sz="2300" dirty="0" smtClean="0"/>
              <a:t>         有两个用户</a:t>
            </a:r>
            <a:r>
              <a:rPr lang="en-US" altLang="zh-CN" sz="2300" dirty="0" smtClean="0"/>
              <a:t>Zhang</a:t>
            </a:r>
            <a:r>
              <a:rPr lang="zh-CN" altLang="en-US" sz="2300" dirty="0" smtClean="0"/>
              <a:t>及</a:t>
            </a:r>
            <a:r>
              <a:rPr lang="en-US" altLang="zh-CN" sz="2300" dirty="0" smtClean="0"/>
              <a:t>Li</a:t>
            </a:r>
            <a:r>
              <a:rPr lang="zh-CN" altLang="en-US" sz="2300" dirty="0" smtClean="0"/>
              <a:t>，</a:t>
            </a:r>
            <a:r>
              <a:rPr lang="en-US" altLang="zh-CN" sz="2300" dirty="0" smtClean="0"/>
              <a:t>Zhang</a:t>
            </a:r>
            <a:r>
              <a:rPr lang="zh-CN" altLang="en-US" sz="2300" dirty="0" smtClean="0"/>
              <a:t>要在文件“</a:t>
            </a:r>
            <a:r>
              <a:rPr lang="en-US" altLang="zh-CN" sz="2300" dirty="0" err="1" smtClean="0"/>
              <a:t>Hello.c</a:t>
            </a:r>
            <a:r>
              <a:rPr lang="en-US" altLang="zh-CN" sz="2300" dirty="0" smtClean="0"/>
              <a:t>”</a:t>
            </a:r>
            <a:r>
              <a:rPr lang="zh-CN" altLang="en-US" sz="2300" dirty="0" smtClean="0"/>
              <a:t>中</a:t>
            </a:r>
            <a:r>
              <a:rPr lang="zh-CN" altLang="en-US" sz="2300" dirty="0" smtClean="0">
                <a:solidFill>
                  <a:srgbClr val="FFFF00"/>
                </a:solidFill>
              </a:rPr>
              <a:t>查找</a:t>
            </a:r>
            <a:r>
              <a:rPr lang="zh-CN" altLang="en-US" sz="2300" dirty="0" smtClean="0"/>
              <a:t>字符串“</a:t>
            </a:r>
            <a:r>
              <a:rPr lang="en-US" altLang="zh-CN" sz="2300" dirty="0" smtClean="0"/>
              <a:t>hello”</a:t>
            </a:r>
            <a:r>
              <a:rPr lang="zh-CN" altLang="en-US" sz="2300" dirty="0" smtClean="0"/>
              <a:t>，</a:t>
            </a:r>
            <a:r>
              <a:rPr lang="en-US" altLang="zh-CN" sz="2300" dirty="0" smtClean="0"/>
              <a:t>Li</a:t>
            </a:r>
            <a:r>
              <a:rPr lang="zh-CN" altLang="en-US" sz="2300" dirty="0" smtClean="0"/>
              <a:t>要在文件“考试安排</a:t>
            </a:r>
            <a:r>
              <a:rPr lang="en-US" altLang="zh-CN" sz="2300" dirty="0" smtClean="0"/>
              <a:t>.doc”</a:t>
            </a:r>
            <a:r>
              <a:rPr lang="zh-CN" altLang="en-US" sz="2300" dirty="0" smtClean="0"/>
              <a:t>中查找字符串“操作系统原理”，它们同时运行</a:t>
            </a:r>
            <a:r>
              <a:rPr lang="en-US" altLang="zh-CN" sz="2300" dirty="0" smtClean="0">
                <a:solidFill>
                  <a:srgbClr val="FFFF00"/>
                </a:solidFill>
              </a:rPr>
              <a:t>grep</a:t>
            </a:r>
            <a:r>
              <a:rPr lang="zh-CN" altLang="en-US" sz="2300" dirty="0" smtClean="0"/>
              <a:t>程序，即分别执行</a:t>
            </a:r>
            <a:r>
              <a:rPr lang="zh-CN" altLang="en-US" sz="2300" dirty="0" smtClean="0">
                <a:solidFill>
                  <a:srgbClr val="FF9999"/>
                </a:solidFill>
              </a:rPr>
              <a:t> </a:t>
            </a:r>
            <a:r>
              <a:rPr lang="en-US" altLang="zh-CN" sz="2300" dirty="0" smtClean="0">
                <a:solidFill>
                  <a:srgbClr val="FF9999"/>
                </a:solidFill>
                <a:cs typeface="Arial" charset="0"/>
              </a:rPr>
              <a:t>$grep </a:t>
            </a:r>
            <a:r>
              <a:rPr lang="en-US" altLang="zh-CN" sz="2300" dirty="0" smtClean="0">
                <a:solidFill>
                  <a:srgbClr val="FF9999"/>
                </a:solidFill>
              </a:rPr>
              <a:t>hello </a:t>
            </a:r>
            <a:r>
              <a:rPr lang="en-US" altLang="zh-CN" sz="2300" dirty="0" err="1" smtClean="0">
                <a:solidFill>
                  <a:srgbClr val="FF9999"/>
                </a:solidFill>
              </a:rPr>
              <a:t>Hello.c</a:t>
            </a:r>
            <a:r>
              <a:rPr lang="zh-CN" altLang="en-US" sz="2300" dirty="0" smtClean="0"/>
              <a:t>及</a:t>
            </a:r>
            <a:r>
              <a:rPr lang="zh-CN" altLang="en-US" sz="2300" dirty="0" smtClean="0">
                <a:cs typeface="Arial" charset="0"/>
              </a:rPr>
              <a:t> </a:t>
            </a:r>
            <a:r>
              <a:rPr lang="en-US" altLang="zh-CN" sz="2300" dirty="0" smtClean="0">
                <a:solidFill>
                  <a:srgbClr val="FF9999"/>
                </a:solidFill>
              </a:rPr>
              <a:t>$grep </a:t>
            </a:r>
            <a:r>
              <a:rPr lang="zh-CN" altLang="en-US" sz="2300" dirty="0" smtClean="0">
                <a:solidFill>
                  <a:srgbClr val="FF9999"/>
                </a:solidFill>
              </a:rPr>
              <a:t>操作系统原理 考试安排</a:t>
            </a:r>
            <a:r>
              <a:rPr lang="en-US" altLang="zh-CN" sz="2300" dirty="0" smtClean="0">
                <a:solidFill>
                  <a:srgbClr val="FF9999"/>
                </a:solidFill>
              </a:rPr>
              <a:t>.doc</a:t>
            </a:r>
            <a:r>
              <a:rPr lang="zh-CN" altLang="en-US" sz="2300" dirty="0" smtClean="0">
                <a:solidFill>
                  <a:schemeClr val="hlink"/>
                </a:solidFill>
              </a:rPr>
              <a:t>，</a:t>
            </a:r>
            <a:r>
              <a:rPr lang="zh-CN" altLang="en-US" sz="2300" dirty="0" smtClean="0"/>
              <a:t>内存中两个进程如下：</a:t>
            </a:r>
          </a:p>
        </p:txBody>
      </p:sp>
      <p:graphicFrame>
        <p:nvGraphicFramePr>
          <p:cNvPr id="275551" name="Group 95"/>
          <p:cNvGraphicFramePr>
            <a:graphicFrameLocks noGrp="1"/>
          </p:cNvGraphicFramePr>
          <p:nvPr>
            <p:ph sz="quarter" idx="2"/>
            <p:extLst>
              <p:ext uri="{D42A27DB-BD31-4B8C-83A1-F6EECF244321}">
                <p14:modId xmlns:p14="http://schemas.microsoft.com/office/powerpoint/2010/main" val="2053555859"/>
              </p:ext>
            </p:extLst>
          </p:nvPr>
        </p:nvGraphicFramePr>
        <p:xfrm>
          <a:off x="5580063" y="3860800"/>
          <a:ext cx="2663825" cy="2548716"/>
        </p:xfrm>
        <a:graphic>
          <a:graphicData uri="http://schemas.openxmlformats.org/drawingml/2006/table">
            <a:tbl>
              <a:tblPr/>
              <a:tblGrid>
                <a:gridCol w="2663825"/>
              </a:tblGrid>
              <a:tr h="4571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PID 1056</a:t>
                      </a:r>
                    </a:p>
                  </a:txBody>
                  <a:tcPr marT="45715" marB="4571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kern="1200" cap="none" normalizeH="0" baseline="0" dirty="0" smtClean="0">
                          <a:ln>
                            <a:noFill/>
                          </a:ln>
                          <a:solidFill>
                            <a:schemeClr val="tx2"/>
                          </a:solidFill>
                          <a:effectLst/>
                          <a:latin typeface="Arial" charset="0"/>
                          <a:ea typeface="宋体" pitchFamily="2" charset="-122"/>
                          <a:cs typeface="+mn-cs"/>
                        </a:rPr>
                        <a:t>grep</a:t>
                      </a:r>
                      <a:r>
                        <a:rPr kumimoji="0" lang="zh-CN" altLang="en-US" sz="2800" b="0" i="0" u="none" strike="noStrike" kern="1200" cap="none" normalizeH="0" baseline="0" dirty="0" smtClean="0">
                          <a:ln>
                            <a:noFill/>
                          </a:ln>
                          <a:solidFill>
                            <a:schemeClr val="tx2"/>
                          </a:solidFill>
                          <a:effectLst/>
                          <a:latin typeface="Arial" charset="0"/>
                          <a:ea typeface="宋体" pitchFamily="2" charset="-122"/>
                          <a:cs typeface="+mn-cs"/>
                        </a:rPr>
                        <a:t>代码</a:t>
                      </a:r>
                    </a:p>
                  </a:txBody>
                  <a:tcPr marT="45715" marB="4571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70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kern="1200" cap="none" normalizeH="0" baseline="0" dirty="0" smtClean="0">
                          <a:ln>
                            <a:noFill/>
                          </a:ln>
                          <a:solidFill>
                            <a:schemeClr val="tx2"/>
                          </a:solidFill>
                          <a:effectLst/>
                          <a:latin typeface="Arial" charset="0"/>
                          <a:ea typeface="宋体" pitchFamily="2" charset="-122"/>
                          <a:cs typeface="+mn-cs"/>
                        </a:rPr>
                        <a:t>“</a:t>
                      </a:r>
                      <a:r>
                        <a:rPr kumimoji="0" lang="zh-CN" altLang="en-US" sz="2800" b="0" i="0" u="none" strike="noStrike" kern="1200" cap="none" normalizeH="0" baseline="0" dirty="0" smtClean="0">
                          <a:ln>
                            <a:noFill/>
                          </a:ln>
                          <a:solidFill>
                            <a:schemeClr val="tx2"/>
                          </a:solidFill>
                          <a:effectLst/>
                          <a:latin typeface="Arial" charset="0"/>
                          <a:ea typeface="宋体" pitchFamily="2" charset="-122"/>
                          <a:cs typeface="+mn-cs"/>
                        </a:rPr>
                        <a:t>操作系统原理</a:t>
                      </a:r>
                      <a:r>
                        <a:rPr kumimoji="0" lang="en-US" altLang="zh-CN" sz="2800" b="0" i="0" u="none" strike="noStrike" kern="1200" cap="none" normalizeH="0" baseline="0" dirty="0" smtClean="0">
                          <a:ln>
                            <a:noFill/>
                          </a:ln>
                          <a:solidFill>
                            <a:schemeClr val="tx2"/>
                          </a:solidFill>
                          <a:effectLst/>
                          <a:latin typeface="Arial" charset="0"/>
                          <a:ea typeface="宋体" pitchFamily="2" charset="-122"/>
                          <a:cs typeface="+mn-cs"/>
                        </a:rPr>
                        <a:t>”</a:t>
                      </a:r>
                      <a:endParaRPr kumimoji="0" lang="zh-CN" altLang="en-US" sz="2800" b="0" i="0" u="none" strike="noStrike" kern="1200" cap="none" normalizeH="0" baseline="0" dirty="0" smtClean="0">
                        <a:ln>
                          <a:noFill/>
                        </a:ln>
                        <a:solidFill>
                          <a:schemeClr val="tx2"/>
                        </a:solidFill>
                        <a:effectLst/>
                        <a:latin typeface="Arial" charset="0"/>
                        <a:ea typeface="宋体" pitchFamily="2" charset="-122"/>
                        <a:cs typeface="+mn-cs"/>
                      </a:endParaRPr>
                    </a:p>
                  </a:txBody>
                  <a:tcPr marT="45715" marB="4571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1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函数库</a:t>
                      </a:r>
                    </a:p>
                  </a:txBody>
                  <a:tcPr marT="45715" marB="4571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71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kern="1200" cap="none" normalizeH="0" baseline="0" dirty="0" smtClean="0">
                          <a:ln>
                            <a:noFill/>
                          </a:ln>
                          <a:solidFill>
                            <a:schemeClr val="tx2"/>
                          </a:solidFill>
                          <a:effectLst/>
                          <a:latin typeface="Arial" charset="0"/>
                          <a:ea typeface="宋体" pitchFamily="2" charset="-122"/>
                          <a:cs typeface="+mn-cs"/>
                        </a:rPr>
                        <a:t>考试安排</a:t>
                      </a:r>
                      <a:r>
                        <a:rPr kumimoji="0" lang="en-US" altLang="zh-CN" sz="2800" b="0" i="0" u="none" strike="noStrike" kern="1200" cap="none" normalizeH="0" baseline="0" dirty="0" smtClean="0">
                          <a:ln>
                            <a:noFill/>
                          </a:ln>
                          <a:solidFill>
                            <a:schemeClr val="tx2"/>
                          </a:solidFill>
                          <a:effectLst/>
                          <a:latin typeface="Arial" charset="0"/>
                          <a:ea typeface="宋体" pitchFamily="2" charset="-122"/>
                          <a:cs typeface="+mn-cs"/>
                        </a:rPr>
                        <a:t>.doc</a:t>
                      </a:r>
                    </a:p>
                  </a:txBody>
                  <a:tcPr marT="45715" marB="4571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75535" name="Group 79"/>
          <p:cNvGraphicFramePr>
            <a:graphicFrameLocks noGrp="1"/>
          </p:cNvGraphicFramePr>
          <p:nvPr>
            <p:ph sz="quarter" idx="3"/>
            <p:extLst>
              <p:ext uri="{D42A27DB-BD31-4B8C-83A1-F6EECF244321}">
                <p14:modId xmlns:p14="http://schemas.microsoft.com/office/powerpoint/2010/main" val="2316402202"/>
              </p:ext>
            </p:extLst>
          </p:nvPr>
        </p:nvGraphicFramePr>
        <p:xfrm>
          <a:off x="1331913" y="3860800"/>
          <a:ext cx="1728787" cy="2530475"/>
        </p:xfrm>
        <a:graphic>
          <a:graphicData uri="http://schemas.openxmlformats.org/drawingml/2006/table">
            <a:tbl>
              <a:tblPr/>
              <a:tblGrid>
                <a:gridCol w="1728787"/>
              </a:tblGrid>
              <a:tr h="4573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PID 1028</a:t>
                      </a:r>
                    </a:p>
                  </a:txBody>
                  <a:tcPr marT="45731" marB="4573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cap="none" normalizeH="0" baseline="0" dirty="0" smtClean="0">
                          <a:ln>
                            <a:noFill/>
                          </a:ln>
                          <a:solidFill>
                            <a:schemeClr val="tx2"/>
                          </a:solidFill>
                          <a:effectLst/>
                          <a:latin typeface="Arial" charset="0"/>
                          <a:ea typeface="宋体" pitchFamily="2" charset="-122"/>
                        </a:rPr>
                        <a:t>grep</a:t>
                      </a:r>
                      <a:r>
                        <a:rPr kumimoji="0" lang="zh-CN" altLang="en-US" sz="2800" b="0" i="0" u="none" strike="noStrike" kern="1200" cap="none" normalizeH="0" baseline="0" dirty="0" smtClean="0">
                          <a:ln>
                            <a:noFill/>
                          </a:ln>
                          <a:solidFill>
                            <a:schemeClr val="tx2"/>
                          </a:solidFill>
                          <a:effectLst/>
                          <a:latin typeface="Arial" charset="0"/>
                          <a:ea typeface="宋体" pitchFamily="2" charset="-122"/>
                          <a:cs typeface="+mn-cs"/>
                        </a:rPr>
                        <a:t>代码</a:t>
                      </a:r>
                    </a:p>
                  </a:txBody>
                  <a:tcPr marT="45731" marB="4573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kern="1200" cap="none" normalizeH="0" baseline="0" dirty="0" smtClean="0">
                          <a:ln>
                            <a:noFill/>
                          </a:ln>
                          <a:solidFill>
                            <a:schemeClr val="tx2"/>
                          </a:solidFill>
                          <a:effectLst/>
                          <a:latin typeface="Arial" charset="0"/>
                          <a:ea typeface="宋体" pitchFamily="2" charset="-122"/>
                          <a:cs typeface="+mn-cs"/>
                        </a:rPr>
                        <a:t>“hello”</a:t>
                      </a:r>
                    </a:p>
                  </a:txBody>
                  <a:tcPr marT="45731" marB="4573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函数库</a:t>
                      </a:r>
                    </a:p>
                  </a:txBody>
                  <a:tcPr marT="45731" marB="4573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800" b="0" i="0" u="none" strike="noStrike" kern="1200" cap="none" normalizeH="0" baseline="0" dirty="0" err="1" smtClean="0">
                          <a:ln>
                            <a:noFill/>
                          </a:ln>
                          <a:solidFill>
                            <a:schemeClr val="tx2"/>
                          </a:solidFill>
                          <a:effectLst/>
                          <a:latin typeface="Arial" charset="0"/>
                          <a:ea typeface="宋体" pitchFamily="2" charset="-122"/>
                          <a:cs typeface="+mn-cs"/>
                        </a:rPr>
                        <a:t>Hello.c</a:t>
                      </a:r>
                      <a:endParaRPr kumimoji="0" lang="en-US" altLang="zh-CN" sz="2800" b="0" i="0" u="none" strike="noStrike" kern="1200" cap="none" normalizeH="0" baseline="0" dirty="0" smtClean="0">
                        <a:ln>
                          <a:noFill/>
                        </a:ln>
                        <a:solidFill>
                          <a:schemeClr val="tx2"/>
                        </a:solidFill>
                        <a:effectLst/>
                        <a:latin typeface="Arial" charset="0"/>
                        <a:ea typeface="宋体" pitchFamily="2" charset="-122"/>
                        <a:cs typeface="+mn-cs"/>
                      </a:endParaRPr>
                    </a:p>
                  </a:txBody>
                  <a:tcPr marT="45731" marB="4573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6594" name="Line 80"/>
          <p:cNvSpPr>
            <a:spLocks noChangeShapeType="1"/>
          </p:cNvSpPr>
          <p:nvPr/>
        </p:nvSpPr>
        <p:spPr bwMode="auto">
          <a:xfrm>
            <a:off x="3059113" y="4581525"/>
            <a:ext cx="2520950" cy="0"/>
          </a:xfrm>
          <a:prstGeom prst="line">
            <a:avLst/>
          </a:prstGeom>
          <a:noFill/>
          <a:ln w="412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5" name="Line 81"/>
          <p:cNvSpPr>
            <a:spLocks noChangeShapeType="1"/>
          </p:cNvSpPr>
          <p:nvPr/>
        </p:nvSpPr>
        <p:spPr bwMode="auto">
          <a:xfrm>
            <a:off x="3059113" y="5589588"/>
            <a:ext cx="2520950" cy="0"/>
          </a:xfrm>
          <a:prstGeom prst="line">
            <a:avLst/>
          </a:prstGeom>
          <a:noFill/>
          <a:ln w="412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6" name="Text Box 82"/>
          <p:cNvSpPr txBox="1">
            <a:spLocks noChangeArrowheads="1"/>
          </p:cNvSpPr>
          <p:nvPr/>
        </p:nvSpPr>
        <p:spPr bwMode="auto">
          <a:xfrm>
            <a:off x="3276600" y="4149725"/>
            <a:ext cx="2060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00000"/>
              </a:lnSpc>
              <a:spcBef>
                <a:spcPct val="0"/>
              </a:spcBef>
              <a:buClrTx/>
              <a:buSzTx/>
              <a:buFontTx/>
              <a:buNone/>
            </a:pPr>
            <a:r>
              <a:rPr kumimoji="0" lang="zh-CN" altLang="en-US" sz="1800" b="1" dirty="0">
                <a:solidFill>
                  <a:schemeClr val="tx2"/>
                </a:solidFill>
              </a:rPr>
              <a:t>共享</a:t>
            </a:r>
            <a:r>
              <a:rPr kumimoji="0" lang="en-US" altLang="zh-CN" sz="1800" b="1" dirty="0"/>
              <a:t>grep</a:t>
            </a:r>
            <a:r>
              <a:rPr kumimoji="0" lang="zh-CN" altLang="en-US" sz="1800" b="1" dirty="0"/>
              <a:t>程序代码</a:t>
            </a:r>
          </a:p>
        </p:txBody>
      </p:sp>
      <p:sp>
        <p:nvSpPr>
          <p:cNvPr id="66597" name="Text Box 83"/>
          <p:cNvSpPr txBox="1">
            <a:spLocks noChangeArrowheads="1"/>
          </p:cNvSpPr>
          <p:nvPr/>
        </p:nvSpPr>
        <p:spPr bwMode="auto">
          <a:xfrm>
            <a:off x="3419475" y="5157788"/>
            <a:ext cx="1795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00000"/>
              </a:lnSpc>
              <a:spcBef>
                <a:spcPct val="0"/>
              </a:spcBef>
              <a:buClrTx/>
              <a:buSzTx/>
              <a:buFontTx/>
              <a:buNone/>
            </a:pPr>
            <a:r>
              <a:rPr kumimoji="0" lang="zh-CN" altLang="en-US" sz="1800" b="1" dirty="0">
                <a:solidFill>
                  <a:schemeClr val="tx2"/>
                </a:solidFill>
              </a:rPr>
              <a:t>共享</a:t>
            </a:r>
            <a:r>
              <a:rPr kumimoji="0" lang="zh-CN" altLang="en-US" sz="1800" b="1" dirty="0"/>
              <a:t>系统函数库</a:t>
            </a:r>
          </a:p>
        </p:txBody>
      </p:sp>
      <p:sp>
        <p:nvSpPr>
          <p:cNvPr id="66598" name="Text Box 84"/>
          <p:cNvSpPr txBox="1">
            <a:spLocks noChangeArrowheads="1"/>
          </p:cNvSpPr>
          <p:nvPr/>
        </p:nvSpPr>
        <p:spPr bwMode="auto">
          <a:xfrm>
            <a:off x="3132138" y="5661025"/>
            <a:ext cx="2379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00000"/>
              </a:lnSpc>
              <a:spcBef>
                <a:spcPct val="0"/>
              </a:spcBef>
              <a:buClrTx/>
              <a:buSzTx/>
              <a:buFontTx/>
              <a:buNone/>
            </a:pPr>
            <a:r>
              <a:rPr kumimoji="0" lang="zh-CN" altLang="en-US" sz="1800" b="1" dirty="0"/>
              <a:t>内存中只有一个</a:t>
            </a:r>
            <a:r>
              <a:rPr kumimoji="0" lang="en-US" altLang="zh-CN" sz="1800" b="1" dirty="0" err="1"/>
              <a:t>printf</a:t>
            </a:r>
            <a:endParaRPr kumimoji="0" lang="en-US" altLang="zh-CN" sz="1800" b="1" dirty="0"/>
          </a:p>
        </p:txBody>
      </p:sp>
      <p:sp>
        <p:nvSpPr>
          <p:cNvPr id="66599" name="AutoShape 85">
            <a:hlinkClick r:id="" action="ppaction://hlinkshowjump?jump=previousslide" highlightClick="1"/>
          </p:cNvPr>
          <p:cNvSpPr>
            <a:spLocks noChangeArrowheads="1"/>
          </p:cNvSpPr>
          <p:nvPr/>
        </p:nvSpPr>
        <p:spPr bwMode="auto">
          <a:xfrm>
            <a:off x="7812088" y="5661025"/>
            <a:ext cx="863600" cy="57626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66600" name="Text Box 86"/>
          <p:cNvSpPr txBox="1">
            <a:spLocks noChangeArrowheads="1"/>
          </p:cNvSpPr>
          <p:nvPr/>
        </p:nvSpPr>
        <p:spPr bwMode="auto">
          <a:xfrm>
            <a:off x="1258888" y="3357563"/>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00000"/>
              </a:lnSpc>
              <a:spcBef>
                <a:spcPct val="0"/>
              </a:spcBef>
              <a:buClrTx/>
              <a:buSzTx/>
              <a:buFontTx/>
              <a:buNone/>
            </a:pPr>
            <a:r>
              <a:rPr kumimoji="0" lang="en-US" altLang="zh-CN" sz="1800" b="1"/>
              <a:t>Zheng</a:t>
            </a:r>
            <a:r>
              <a:rPr kumimoji="0" lang="zh-CN" altLang="en-US" sz="1800" b="1"/>
              <a:t>用户进程</a:t>
            </a:r>
          </a:p>
        </p:txBody>
      </p:sp>
      <p:sp>
        <p:nvSpPr>
          <p:cNvPr id="66601" name="Text Box 87"/>
          <p:cNvSpPr txBox="1">
            <a:spLocks noChangeArrowheads="1"/>
          </p:cNvSpPr>
          <p:nvPr/>
        </p:nvSpPr>
        <p:spPr bwMode="auto">
          <a:xfrm>
            <a:off x="5724525" y="3429000"/>
            <a:ext cx="130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00000"/>
              </a:lnSpc>
              <a:spcBef>
                <a:spcPct val="0"/>
              </a:spcBef>
              <a:buClrTx/>
              <a:buSzTx/>
              <a:buFontTx/>
              <a:buNone/>
            </a:pPr>
            <a:r>
              <a:rPr kumimoji="0" lang="en-US" altLang="zh-CN" sz="1800" b="1"/>
              <a:t>Li</a:t>
            </a:r>
            <a:r>
              <a:rPr kumimoji="0" lang="zh-CN" altLang="en-US" sz="1800" b="1"/>
              <a:t>用户进程</a:t>
            </a:r>
          </a:p>
        </p:txBody>
      </p:sp>
      <p:sp>
        <p:nvSpPr>
          <p:cNvPr id="2" name="圆角矩形 1"/>
          <p:cNvSpPr/>
          <p:nvPr/>
        </p:nvSpPr>
        <p:spPr bwMode="auto">
          <a:xfrm>
            <a:off x="5388409" y="811465"/>
            <a:ext cx="572368" cy="288032"/>
          </a:xfrm>
          <a:prstGeom prst="roundRect">
            <a:avLst/>
          </a:prstGeom>
          <a:noFill/>
          <a:ln w="28575" cap="flat" cmpd="sng" algn="ctr">
            <a:solidFill>
              <a:srgbClr val="ED6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140ABEDE-E58D-4C81-82B8-7849864486A4}" type="datetime8">
              <a:rPr kumimoji="0" lang="zh-CN" altLang="en-US" sz="1400" smtClean="0"/>
              <a:t>2022年3月16日12时44分</a:t>
            </a:fld>
            <a:endParaRPr kumimoji="0" lang="en-US" altLang="zh-CN" sz="1400" smtClean="0"/>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7588" name="Rectangle 2"/>
          <p:cNvSpPr>
            <a:spLocks noGrp="1" noRot="1" noChangeArrowheads="1"/>
          </p:cNvSpPr>
          <p:nvPr>
            <p:ph type="title"/>
          </p:nvPr>
        </p:nvSpPr>
        <p:spPr>
          <a:xfrm>
            <a:off x="250825" y="765175"/>
            <a:ext cx="8540750" cy="854075"/>
          </a:xfrm>
        </p:spPr>
        <p:txBody>
          <a:bodyPr/>
          <a:lstStyle/>
          <a:p>
            <a:pPr algn="l" eaLnBrk="1" hangingPunct="1"/>
            <a:r>
              <a:rPr lang="en-US" altLang="zh-CN" sz="2800" b="1" dirty="0" smtClean="0"/>
              <a:t> </a:t>
            </a:r>
            <a:r>
              <a:rPr kumimoji="1" lang="en-US" altLang="zh-CN" sz="2800" b="1" dirty="0" smtClean="0">
                <a:solidFill>
                  <a:schemeClr val="tx1"/>
                </a:solidFill>
              </a:rPr>
              <a:t>10. </a:t>
            </a:r>
            <a:r>
              <a:rPr kumimoji="1" lang="zh-CN" altLang="en-US" sz="2800" b="1" dirty="0" smtClean="0">
                <a:solidFill>
                  <a:schemeClr val="tx1"/>
                </a:solidFill>
              </a:rPr>
              <a:t>进程的特征 </a:t>
            </a:r>
            <a:r>
              <a:rPr kumimoji="1" lang="en-US" altLang="zh-CN" sz="2500" b="1" i="1" dirty="0" smtClean="0">
                <a:solidFill>
                  <a:schemeClr val="tx1"/>
                </a:solidFill>
              </a:rPr>
              <a:t>(P36</a:t>
            </a:r>
            <a:r>
              <a:rPr kumimoji="1" lang="zh-CN" altLang="en-US" sz="2500" b="1" i="1" dirty="0" smtClean="0">
                <a:solidFill>
                  <a:schemeClr val="tx1"/>
                </a:solidFill>
              </a:rPr>
              <a:t>，上述</a:t>
            </a:r>
            <a:r>
              <a:rPr kumimoji="1" lang="zh-CN" altLang="en-US" sz="2500" b="1" i="1" dirty="0" smtClean="0">
                <a:solidFill>
                  <a:schemeClr val="tx2"/>
                </a:solidFill>
              </a:rPr>
              <a:t>已讲，略</a:t>
            </a:r>
            <a:r>
              <a:rPr kumimoji="1" lang="en-US" altLang="zh-CN" sz="2500" b="1" i="1" dirty="0" smtClean="0">
                <a:solidFill>
                  <a:schemeClr val="tx1"/>
                </a:solidFill>
              </a:rPr>
              <a:t>)</a:t>
            </a:r>
            <a:endParaRPr kumimoji="1" lang="zh-CN" altLang="en-US" sz="2500" b="1" i="1" dirty="0" smtClean="0">
              <a:solidFill>
                <a:schemeClr val="tx1"/>
              </a:solidFill>
            </a:endParaRPr>
          </a:p>
        </p:txBody>
      </p:sp>
      <p:sp>
        <p:nvSpPr>
          <p:cNvPr id="67589" name="Text Box 7"/>
          <p:cNvSpPr>
            <a:spLocks noGrp="1" noChangeArrowheads="1"/>
          </p:cNvSpPr>
          <p:nvPr>
            <p:ph type="body" idx="1"/>
          </p:nvPr>
        </p:nvSpPr>
        <p:spPr>
          <a:xfrm>
            <a:off x="468313" y="1571625"/>
            <a:ext cx="8208962" cy="3370263"/>
          </a:xfrm>
          <a:noFill/>
        </p:spPr>
        <p:txBody>
          <a:bodyPr/>
          <a:lstStyle/>
          <a:p>
            <a:pPr marL="457200" indent="-457200" eaLnBrk="1" hangingPunct="1">
              <a:buFont typeface="Wingdings" pitchFamily="2" charset="2"/>
              <a:buNone/>
            </a:pPr>
            <a:r>
              <a:rPr kumimoji="1" lang="zh-CN" altLang="en-US" sz="2400" smtClean="0">
                <a:latin typeface="宋体" pitchFamily="2" charset="-122"/>
              </a:rPr>
              <a:t>根据前述进程的定义及基本概念，得出进程有如下特征：</a:t>
            </a:r>
            <a:endParaRPr kumimoji="1" lang="en-US" altLang="zh-CN" sz="2400" smtClean="0">
              <a:latin typeface="宋体" pitchFamily="2" charset="-122"/>
            </a:endParaRPr>
          </a:p>
          <a:p>
            <a:pPr marL="457200" indent="-457200" eaLnBrk="1" hangingPunct="1">
              <a:buFont typeface="Wingdings" pitchFamily="2" charset="2"/>
              <a:buNone/>
            </a:pPr>
            <a:r>
              <a:rPr kumimoji="1" lang="en-US" altLang="zh-CN" sz="2400" smtClean="0">
                <a:latin typeface="宋体" pitchFamily="2" charset="-122"/>
              </a:rPr>
              <a:t>1</a:t>
            </a:r>
            <a:r>
              <a:rPr kumimoji="1" lang="zh-CN" altLang="en-US" sz="2400" smtClean="0">
                <a:latin typeface="宋体" pitchFamily="2" charset="-122"/>
              </a:rPr>
              <a:t>）结构特征（进程</a:t>
            </a:r>
            <a:r>
              <a:rPr kumimoji="1" lang="en-US" altLang="zh-CN" sz="2400" smtClean="0">
                <a:latin typeface="宋体" pitchFamily="2" charset="-122"/>
              </a:rPr>
              <a:t>=</a:t>
            </a:r>
            <a:r>
              <a:rPr kumimoji="1" lang="zh-CN" altLang="en-US" sz="2400" smtClean="0">
                <a:latin typeface="宋体" pitchFamily="2" charset="-122"/>
              </a:rPr>
              <a:t>程序</a:t>
            </a:r>
            <a:r>
              <a:rPr kumimoji="1" lang="en-US" altLang="zh-CN" sz="2400" smtClean="0">
                <a:latin typeface="宋体" pitchFamily="2" charset="-122"/>
              </a:rPr>
              <a:t>+</a:t>
            </a:r>
            <a:r>
              <a:rPr kumimoji="1" lang="zh-CN" altLang="en-US" sz="2400" smtClean="0">
                <a:latin typeface="宋体" pitchFamily="2" charset="-122"/>
              </a:rPr>
              <a:t>数据</a:t>
            </a:r>
            <a:r>
              <a:rPr kumimoji="1" lang="en-US" altLang="zh-CN" sz="2400" smtClean="0">
                <a:latin typeface="宋体" pitchFamily="2" charset="-122"/>
              </a:rPr>
              <a:t>+PCB&lt;</a:t>
            </a:r>
            <a:r>
              <a:rPr kumimoji="1" lang="zh-CN" altLang="en-US" sz="2400" smtClean="0">
                <a:latin typeface="宋体" pitchFamily="2" charset="-122"/>
              </a:rPr>
              <a:t>管理进程</a:t>
            </a:r>
            <a:r>
              <a:rPr kumimoji="1" lang="en-US" altLang="zh-CN" sz="2400" smtClean="0">
                <a:latin typeface="宋体" pitchFamily="2" charset="-122"/>
              </a:rPr>
              <a:t>&gt;</a:t>
            </a:r>
            <a:r>
              <a:rPr kumimoji="1" lang="zh-CN" altLang="en-US" sz="2400" smtClean="0">
                <a:latin typeface="宋体" pitchFamily="2" charset="-122"/>
              </a:rPr>
              <a:t>）</a:t>
            </a:r>
          </a:p>
          <a:p>
            <a:pPr marL="457200" indent="-457200" eaLnBrk="1" hangingPunct="1">
              <a:buFont typeface="Wingdings" pitchFamily="2" charset="2"/>
              <a:buNone/>
            </a:pPr>
            <a:r>
              <a:rPr kumimoji="1" lang="en-US" altLang="zh-CN" sz="2400" smtClean="0">
                <a:latin typeface="宋体" pitchFamily="2" charset="-122"/>
              </a:rPr>
              <a:t>2) </a:t>
            </a:r>
            <a:r>
              <a:rPr kumimoji="1" lang="zh-CN" altLang="en-US" sz="2400" smtClean="0">
                <a:latin typeface="宋体" pitchFamily="2" charset="-122"/>
              </a:rPr>
              <a:t>动态性（进程在多个状态间转换） </a:t>
            </a:r>
          </a:p>
          <a:p>
            <a:pPr marL="457200" indent="-457200" eaLnBrk="1" hangingPunct="1">
              <a:buFont typeface="Wingdings" pitchFamily="2" charset="2"/>
              <a:buNone/>
            </a:pPr>
            <a:r>
              <a:rPr kumimoji="1" lang="en-US" altLang="zh-CN" sz="2400" smtClean="0">
                <a:latin typeface="宋体" pitchFamily="2" charset="-122"/>
              </a:rPr>
              <a:t>3) </a:t>
            </a:r>
            <a:r>
              <a:rPr kumimoji="1" lang="zh-CN" altLang="en-US" sz="2400" smtClean="0">
                <a:latin typeface="宋体" pitchFamily="2" charset="-122"/>
              </a:rPr>
              <a:t>并发性 </a:t>
            </a:r>
            <a:r>
              <a:rPr kumimoji="1" lang="en-US" altLang="zh-CN" sz="2400" smtClean="0">
                <a:latin typeface="宋体" pitchFamily="2" charset="-122"/>
              </a:rPr>
              <a:t>(</a:t>
            </a:r>
            <a:r>
              <a:rPr kumimoji="1" lang="zh-CN" altLang="en-US" sz="2400" smtClean="0">
                <a:latin typeface="宋体" pitchFamily="2" charset="-122"/>
              </a:rPr>
              <a:t>内存中有多个进程，是引入进程的目的） </a:t>
            </a:r>
          </a:p>
          <a:p>
            <a:pPr marL="457200" indent="-457200" eaLnBrk="1" hangingPunct="1">
              <a:buFont typeface="Wingdings" pitchFamily="2" charset="2"/>
              <a:buNone/>
            </a:pPr>
            <a:r>
              <a:rPr kumimoji="1" lang="en-US" altLang="zh-CN" sz="2400" smtClean="0">
                <a:latin typeface="宋体" pitchFamily="2" charset="-122"/>
              </a:rPr>
              <a:t>4) </a:t>
            </a:r>
            <a:r>
              <a:rPr kumimoji="1" lang="zh-CN" altLang="en-US" sz="2400" smtClean="0">
                <a:latin typeface="宋体" pitchFamily="2" charset="-122"/>
              </a:rPr>
              <a:t>独立性（在</a:t>
            </a:r>
            <a:r>
              <a:rPr kumimoji="1" lang="en-US" altLang="zh-CN" sz="2400" smtClean="0">
                <a:latin typeface="宋体" pitchFamily="2" charset="-122"/>
              </a:rPr>
              <a:t>PCB</a:t>
            </a:r>
            <a:r>
              <a:rPr kumimoji="1" lang="zh-CN" altLang="en-US" sz="2400" smtClean="0">
                <a:latin typeface="宋体" pitchFamily="2" charset="-122"/>
              </a:rPr>
              <a:t>管理下，独立运行、分配资源、被调度） </a:t>
            </a:r>
          </a:p>
          <a:p>
            <a:pPr marL="457200" indent="-457200" eaLnBrk="1" hangingPunct="1">
              <a:buFont typeface="Wingdings" pitchFamily="2" charset="2"/>
              <a:buNone/>
            </a:pPr>
            <a:r>
              <a:rPr kumimoji="1" lang="en-US" altLang="zh-CN" sz="2400" smtClean="0">
                <a:latin typeface="宋体" pitchFamily="2" charset="-122"/>
              </a:rPr>
              <a:t>5) </a:t>
            </a:r>
            <a:r>
              <a:rPr kumimoji="1" lang="zh-CN" altLang="en-US" sz="2400" smtClean="0">
                <a:latin typeface="宋体" pitchFamily="2" charset="-122"/>
              </a:rPr>
              <a:t>异步性（进程间各自独立运行、不可预知其进度）</a:t>
            </a:r>
            <a:endParaRPr kumimoji="1" lang="en-US" altLang="zh-CN" sz="2400" smtClean="0">
              <a:latin typeface="宋体" pitchFamily="2" charset="-122"/>
            </a:endParaRPr>
          </a:p>
          <a:p>
            <a:pPr marL="457200" indent="-457200" eaLnBrk="1" hangingPunct="1">
              <a:buFont typeface="Wingdings" pitchFamily="2" charset="2"/>
              <a:buNone/>
            </a:pPr>
            <a:r>
              <a:rPr kumimoji="1" lang="zh-CN" altLang="en-US" sz="2400" smtClean="0">
                <a:latin typeface="宋体" pitchFamily="2" charset="-122"/>
              </a:rPr>
              <a:t>可对比前述</a:t>
            </a:r>
            <a:r>
              <a:rPr kumimoji="1" lang="en-US" altLang="zh-CN" sz="2400" smtClean="0">
                <a:latin typeface="宋体" pitchFamily="2" charset="-122"/>
              </a:rPr>
              <a:t>OS</a:t>
            </a:r>
            <a:r>
              <a:rPr kumimoji="1" lang="zh-CN" altLang="en-US" sz="2400" smtClean="0">
                <a:latin typeface="宋体" pitchFamily="2" charset="-122"/>
              </a:rPr>
              <a:t>的特性：并发、共享、虚拟、异步。</a:t>
            </a:r>
          </a:p>
        </p:txBody>
      </p:sp>
    </p:spTree>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068F5BC-1214-4F45-8CA4-308C9363FF0F}" type="datetime8">
              <a:rPr kumimoji="0" lang="zh-CN" altLang="en-US" sz="1400" smtClean="0"/>
              <a:t>2022年3月16日12时44分</a:t>
            </a:fld>
            <a:endParaRPr kumimoji="0" lang="en-US" altLang="zh-CN" sz="1400" smtClean="0"/>
          </a:p>
        </p:txBody>
      </p:sp>
      <p:sp>
        <p:nvSpPr>
          <p:cNvPr id="686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sp>
        <p:nvSpPr>
          <p:cNvPr id="68612" name="Text Box 5"/>
          <p:cNvSpPr txBox="1">
            <a:spLocks noChangeArrowheads="1"/>
          </p:cNvSpPr>
          <p:nvPr/>
        </p:nvSpPr>
        <p:spPr bwMode="auto">
          <a:xfrm>
            <a:off x="539750" y="692696"/>
            <a:ext cx="7992689" cy="5832366"/>
          </a:xfrm>
          <a:prstGeom prst="rect">
            <a:avLst/>
          </a:prstGeom>
          <a:noFill/>
          <a:ln w="9525">
            <a:noFill/>
            <a:miter lim="800000"/>
            <a:headEnd/>
            <a:tailEnd/>
          </a:ln>
        </p:spPr>
        <p:txBody>
          <a:bodyPr wrap="square">
            <a:spAutoFit/>
          </a:bodyPr>
          <a:lstStyle/>
          <a:p>
            <a:pPr indent="261938">
              <a:lnSpc>
                <a:spcPct val="100000"/>
              </a:lnSpc>
              <a:spcBef>
                <a:spcPct val="20000"/>
              </a:spcBef>
              <a:defRPr/>
            </a:pPr>
            <a:r>
              <a:rPr lang="en-US" altLang="zh-CN" b="1" dirty="0">
                <a:latin typeface="宋体" pitchFamily="2" charset="-122"/>
              </a:rPr>
              <a:t>  </a:t>
            </a:r>
            <a:r>
              <a:rPr lang="zh-CN" altLang="en-US" sz="2300" b="1" u="sng" dirty="0">
                <a:latin typeface="宋体" pitchFamily="2" charset="-122"/>
                <a:ea typeface="+mn-ea"/>
              </a:rPr>
              <a:t>每个进程</a:t>
            </a:r>
            <a:r>
              <a:rPr lang="zh-CN" altLang="en-US" sz="2300" dirty="0">
                <a:latin typeface="宋体" pitchFamily="2" charset="-122"/>
                <a:ea typeface="+mn-ea"/>
              </a:rPr>
              <a:t>是一</a:t>
            </a:r>
            <a:r>
              <a:rPr lang="zh-CN" altLang="en-US" sz="2300" dirty="0" smtClean="0">
                <a:latin typeface="宋体" pitchFamily="2" charset="-122"/>
                <a:ea typeface="+mn-ea"/>
              </a:rPr>
              <a:t>个 </a:t>
            </a:r>
            <a:r>
              <a:rPr lang="zh-CN" altLang="en-US" sz="2300" b="1" dirty="0" smtClean="0">
                <a:solidFill>
                  <a:srgbClr val="FF9933"/>
                </a:solidFill>
                <a:latin typeface="宋体" pitchFamily="2" charset="-122"/>
                <a:ea typeface="+mn-ea"/>
              </a:rPr>
              <a:t>独立 的</a:t>
            </a:r>
            <a:r>
              <a:rPr lang="zh-CN" altLang="en-US" sz="2300" b="1" dirty="0">
                <a:solidFill>
                  <a:srgbClr val="FF9933"/>
                </a:solidFill>
                <a:latin typeface="宋体" pitchFamily="2" charset="-122"/>
                <a:ea typeface="+mn-ea"/>
              </a:rPr>
              <a:t>实体</a:t>
            </a:r>
            <a:r>
              <a:rPr lang="zh-CN" altLang="en-US" sz="2300" dirty="0" smtClean="0">
                <a:latin typeface="宋体" pitchFamily="2" charset="-122"/>
                <a:ea typeface="+mn-ea"/>
              </a:rPr>
              <a:t>，但</a:t>
            </a:r>
            <a:r>
              <a:rPr lang="zh-CN" altLang="en-US" sz="2300" b="1" u="sng" dirty="0">
                <a:latin typeface="宋体" pitchFamily="2" charset="-122"/>
                <a:ea typeface="+mn-ea"/>
              </a:rPr>
              <a:t>进程之间</a:t>
            </a:r>
            <a:r>
              <a:rPr lang="zh-CN" altLang="en-US" sz="2300" dirty="0">
                <a:latin typeface="宋体" pitchFamily="2" charset="-122"/>
                <a:ea typeface="+mn-ea"/>
              </a:rPr>
              <a:t>经常需要</a:t>
            </a:r>
            <a:r>
              <a:rPr lang="zh-CN" altLang="en-US" sz="2300" b="1" dirty="0">
                <a:solidFill>
                  <a:srgbClr val="FF9933"/>
                </a:solidFill>
                <a:latin typeface="宋体" pitchFamily="2" charset="-122"/>
                <a:ea typeface="+mn-ea"/>
              </a:rPr>
              <a:t>相互作</a:t>
            </a:r>
            <a:r>
              <a:rPr lang="zh-CN" altLang="en-US" sz="2300" b="1" dirty="0" smtClean="0">
                <a:solidFill>
                  <a:srgbClr val="FF9933"/>
                </a:solidFill>
                <a:latin typeface="宋体" pitchFamily="2" charset="-122"/>
                <a:ea typeface="+mn-ea"/>
              </a:rPr>
              <a:t>用</a:t>
            </a:r>
            <a:r>
              <a:rPr lang="zh-CN" altLang="en-US" sz="2300" dirty="0">
                <a:latin typeface="宋体" pitchFamily="2" charset="-122"/>
                <a:ea typeface="+mn-ea"/>
              </a:rPr>
              <a:t>。</a:t>
            </a:r>
            <a:r>
              <a:rPr lang="zh-CN" altLang="en-US" sz="2300" dirty="0" smtClean="0">
                <a:latin typeface="宋体" pitchFamily="2" charset="-122"/>
                <a:ea typeface="+mn-ea"/>
              </a:rPr>
              <a:t>例：有两个独立的进程</a:t>
            </a:r>
            <a:r>
              <a:rPr lang="en-US" altLang="zh-CN" sz="2300" dirty="0" smtClean="0">
                <a:latin typeface="宋体" pitchFamily="2" charset="-122"/>
                <a:ea typeface="+mn-ea"/>
              </a:rPr>
              <a:t>cat</a:t>
            </a:r>
            <a:r>
              <a:rPr lang="zh-CN" altLang="en-US" sz="2300" dirty="0" smtClean="0">
                <a:latin typeface="宋体" pitchFamily="2" charset="-122"/>
                <a:ea typeface="+mn-ea"/>
              </a:rPr>
              <a:t>与</a:t>
            </a:r>
            <a:r>
              <a:rPr lang="en-US" altLang="zh-CN" sz="2300" dirty="0" smtClean="0">
                <a:latin typeface="宋体" pitchFamily="2" charset="-122"/>
                <a:ea typeface="+mn-ea"/>
              </a:rPr>
              <a:t>grep,</a:t>
            </a:r>
            <a:r>
              <a:rPr lang="zh-CN" altLang="en-US" sz="2300" dirty="0" smtClean="0">
                <a:latin typeface="宋体" pitchFamily="2" charset="-122"/>
                <a:ea typeface="+mn-ea"/>
              </a:rPr>
              <a:t>执行：</a:t>
            </a:r>
            <a:endParaRPr lang="en-US" altLang="zh-CN" sz="2300" dirty="0">
              <a:latin typeface="宋体" pitchFamily="2" charset="-122"/>
              <a:ea typeface="+mn-ea"/>
            </a:endParaRPr>
          </a:p>
          <a:p>
            <a:pPr indent="261938">
              <a:lnSpc>
                <a:spcPct val="100000"/>
              </a:lnSpc>
              <a:spcBef>
                <a:spcPct val="20000"/>
              </a:spcBef>
              <a:defRPr/>
            </a:pPr>
            <a:r>
              <a:rPr lang="en-US" altLang="zh-CN" sz="2300" dirty="0">
                <a:latin typeface="Times New Roman" panose="02020603050405020304" pitchFamily="18" charset="0"/>
                <a:ea typeface="Tahoma" panose="020B0604030504040204" pitchFamily="34" charset="0"/>
                <a:cs typeface="Times New Roman" panose="02020603050405020304" pitchFamily="18" charset="0"/>
              </a:rPr>
              <a:t>shell</a:t>
            </a:r>
            <a:r>
              <a:rPr lang="zh-CN" altLang="en-US" sz="2300" dirty="0">
                <a:latin typeface="宋体" pitchFamily="2" charset="-122"/>
                <a:ea typeface="+mn-ea"/>
              </a:rPr>
              <a:t>命令  </a:t>
            </a:r>
            <a:r>
              <a:rPr lang="en-US" altLang="zh-CN" sz="2300" dirty="0">
                <a:latin typeface="Times New Roman" panose="02020603050405020304" pitchFamily="18" charset="0"/>
                <a:ea typeface="Tahoma" panose="020B0604030504040204" pitchFamily="34" charset="0"/>
                <a:cs typeface="Times New Roman" panose="02020603050405020304" pitchFamily="18" charset="0"/>
              </a:rPr>
              <a:t>cat file1 </a:t>
            </a:r>
            <a:r>
              <a:rPr lang="en-US" altLang="zh-CN" sz="2300" dirty="0" smtClean="0">
                <a:latin typeface="Times New Roman" panose="02020603050405020304" pitchFamily="18" charset="0"/>
                <a:ea typeface="Tahoma" panose="020B0604030504040204" pitchFamily="34" charset="0"/>
                <a:cs typeface="Times New Roman" panose="02020603050405020304" pitchFamily="18" charset="0"/>
              </a:rPr>
              <a:t>file2  </a:t>
            </a:r>
            <a:r>
              <a:rPr lang="en-US" altLang="zh-CN" sz="2300" b="1" dirty="0" smtClean="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altLang="zh-CN" sz="2300" dirty="0" smtClean="0">
                <a:latin typeface="Times New Roman" panose="02020603050405020304" pitchFamily="18" charset="0"/>
                <a:ea typeface="Tahoma" panose="020B0604030504040204" pitchFamily="34" charset="0"/>
                <a:cs typeface="Times New Roman" panose="02020603050405020304" pitchFamily="18" charset="0"/>
              </a:rPr>
              <a:t>  grep </a:t>
            </a:r>
            <a:r>
              <a:rPr lang="en-US" altLang="zh-CN" sz="2300" dirty="0">
                <a:latin typeface="Times New Roman" panose="02020603050405020304" pitchFamily="18" charset="0"/>
                <a:ea typeface="Tahoma" panose="020B0604030504040204" pitchFamily="34" charset="0"/>
                <a:cs typeface="Times New Roman" panose="02020603050405020304" pitchFamily="18" charset="0"/>
              </a:rPr>
              <a:t>hello</a:t>
            </a:r>
          </a:p>
          <a:p>
            <a:pPr marL="452438" indent="-271463">
              <a:lnSpc>
                <a:spcPct val="100000"/>
              </a:lnSpc>
              <a:spcBef>
                <a:spcPts val="376"/>
              </a:spcBef>
              <a:buClr>
                <a:schemeClr val="tx2">
                  <a:lumMod val="40000"/>
                  <a:lumOff val="60000"/>
                </a:schemeClr>
              </a:buClr>
              <a:buSzPct val="75000"/>
              <a:buFont typeface="Wingdings" panose="05000000000000000000" pitchFamily="2" charset="2"/>
              <a:buChar char="l"/>
              <a:defRPr/>
            </a:pPr>
            <a:r>
              <a:rPr lang="en-US" altLang="zh-CN" sz="2100" b="1" dirty="0">
                <a:latin typeface="Times New Roman" panose="02020603050405020304" pitchFamily="18" charset="0"/>
                <a:ea typeface="Tahoma" panose="020B0604030504040204" pitchFamily="34" charset="0"/>
                <a:cs typeface="Times New Roman" panose="02020603050405020304" pitchFamily="18" charset="0"/>
              </a:rPr>
              <a:t>c</a:t>
            </a:r>
            <a:r>
              <a:rPr lang="en-US" altLang="zh-CN" sz="2100" b="1" dirty="0" smtClean="0">
                <a:latin typeface="Times New Roman" panose="02020603050405020304" pitchFamily="18" charset="0"/>
                <a:ea typeface="Tahoma" panose="020B0604030504040204" pitchFamily="34" charset="0"/>
                <a:cs typeface="Times New Roman" panose="02020603050405020304" pitchFamily="18" charset="0"/>
              </a:rPr>
              <a:t>at </a:t>
            </a:r>
            <a:r>
              <a:rPr lang="zh-CN" altLang="en-US" sz="2100" b="1" dirty="0" smtClean="0">
                <a:latin typeface="宋体" pitchFamily="2" charset="-122"/>
                <a:ea typeface="+mn-ea"/>
              </a:rPr>
              <a:t>进</a:t>
            </a:r>
            <a:r>
              <a:rPr lang="zh-CN" altLang="en-US" sz="2100" b="1" dirty="0">
                <a:latin typeface="宋体" pitchFamily="2" charset="-122"/>
                <a:ea typeface="+mn-ea"/>
              </a:rPr>
              <a:t>程</a:t>
            </a:r>
            <a:r>
              <a:rPr lang="en-US" altLang="zh-CN" sz="2100" b="1" dirty="0">
                <a:latin typeface="宋体" pitchFamily="2" charset="-122"/>
                <a:ea typeface="+mn-ea"/>
              </a:rPr>
              <a:t>:</a:t>
            </a:r>
            <a:r>
              <a:rPr lang="zh-CN" altLang="en-US" sz="2100" b="1" dirty="0">
                <a:latin typeface="宋体" pitchFamily="2" charset="-122"/>
                <a:ea typeface="+mn-ea"/>
              </a:rPr>
              <a:t>将文件</a:t>
            </a:r>
            <a:r>
              <a:rPr lang="en-US" altLang="zh-CN" sz="2100" b="1" dirty="0">
                <a:latin typeface="Times New Roman" panose="02020603050405020304" pitchFamily="18" charset="0"/>
                <a:ea typeface="Tahoma" panose="020B0604030504040204" pitchFamily="34" charset="0"/>
                <a:cs typeface="Times New Roman" panose="02020603050405020304" pitchFamily="18" charset="0"/>
              </a:rPr>
              <a:t>file1</a:t>
            </a:r>
            <a:r>
              <a:rPr lang="zh-CN" altLang="en-US" sz="2100" b="1" dirty="0">
                <a:latin typeface="宋体" pitchFamily="2" charset="-122"/>
                <a:ea typeface="+mn-ea"/>
              </a:rPr>
              <a:t>与</a:t>
            </a:r>
            <a:r>
              <a:rPr lang="en-US" altLang="zh-CN" sz="2100" b="1" dirty="0">
                <a:latin typeface="Times New Roman" panose="02020603050405020304" pitchFamily="18" charset="0"/>
                <a:ea typeface="Tahoma" panose="020B0604030504040204" pitchFamily="34" charset="0"/>
                <a:cs typeface="Times New Roman" panose="02020603050405020304" pitchFamily="18" charset="0"/>
              </a:rPr>
              <a:t>file2</a:t>
            </a:r>
            <a:r>
              <a:rPr lang="zh-CN" altLang="en-US" sz="2100" b="1" dirty="0">
                <a:solidFill>
                  <a:schemeClr val="tx2"/>
                </a:solidFill>
                <a:latin typeface="宋体" pitchFamily="2" charset="-122"/>
                <a:ea typeface="+mn-ea"/>
              </a:rPr>
              <a:t>连</a:t>
            </a:r>
            <a:r>
              <a:rPr lang="zh-CN" altLang="en-US" sz="2100" b="1" dirty="0" smtClean="0">
                <a:solidFill>
                  <a:schemeClr val="tx2"/>
                </a:solidFill>
                <a:latin typeface="宋体" pitchFamily="2" charset="-122"/>
                <a:ea typeface="+mn-ea"/>
              </a:rPr>
              <a:t>接</a:t>
            </a:r>
            <a:r>
              <a:rPr lang="en-US" altLang="zh-CN" sz="2100" b="1" dirty="0" smtClean="0">
                <a:latin typeface="宋体" pitchFamily="2" charset="-122"/>
                <a:ea typeface="+mn-ea"/>
              </a:rPr>
              <a:t>/</a:t>
            </a:r>
            <a:r>
              <a:rPr lang="zh-CN" altLang="en-US" sz="2100" b="1" dirty="0">
                <a:solidFill>
                  <a:schemeClr val="tx2">
                    <a:lumMod val="40000"/>
                    <a:lumOff val="60000"/>
                  </a:schemeClr>
                </a:solidFill>
                <a:latin typeface="宋体" pitchFamily="2" charset="-122"/>
                <a:ea typeface="+mn-ea"/>
              </a:rPr>
              <a:t>合并</a:t>
            </a:r>
            <a:r>
              <a:rPr lang="zh-CN" altLang="en-US" sz="2100" b="1" dirty="0" smtClean="0">
                <a:latin typeface="宋体" pitchFamily="2" charset="-122"/>
                <a:ea typeface="+mn-ea"/>
              </a:rPr>
              <a:t>；</a:t>
            </a:r>
            <a:endParaRPr lang="en-US" altLang="zh-CN" sz="2100" b="1" dirty="0">
              <a:latin typeface="宋体" pitchFamily="2" charset="-122"/>
              <a:ea typeface="+mn-ea"/>
            </a:endParaRPr>
          </a:p>
          <a:p>
            <a:pPr marL="452438" indent="-271463">
              <a:lnSpc>
                <a:spcPct val="100000"/>
              </a:lnSpc>
              <a:spcBef>
                <a:spcPts val="376"/>
              </a:spcBef>
              <a:buClr>
                <a:schemeClr val="tx2">
                  <a:lumMod val="40000"/>
                  <a:lumOff val="60000"/>
                </a:schemeClr>
              </a:buClr>
              <a:buSzPct val="75000"/>
              <a:buFont typeface="Wingdings" panose="05000000000000000000" pitchFamily="2" charset="2"/>
              <a:buChar char="l"/>
              <a:defRPr/>
            </a:pPr>
            <a:r>
              <a:rPr lang="zh-CN" altLang="en-US" sz="2100" b="1" dirty="0">
                <a:latin typeface="Times New Roman" panose="02020603050405020304" pitchFamily="18" charset="0"/>
                <a:ea typeface="Tahoma" panose="020B0604030504040204" pitchFamily="34" charset="0"/>
                <a:cs typeface="Times New Roman" panose="02020603050405020304" pitchFamily="18" charset="0"/>
              </a:rPr>
              <a:t>｜：</a:t>
            </a:r>
            <a:r>
              <a:rPr lang="zh-CN" altLang="en-US" sz="2100" b="1" dirty="0">
                <a:latin typeface="Times New Roman" panose="02020603050405020304" pitchFamily="18" charset="0"/>
                <a:ea typeface="Tahoma" panose="020B0604030504040204" pitchFamily="34" charset="0"/>
                <a:cs typeface="Times New Roman" panose="02020603050405020304" pitchFamily="18" charset="0"/>
                <a:hlinkClick r:id="rId2" action="ppaction://hlinksldjump"/>
              </a:rPr>
              <a:t>管道</a:t>
            </a:r>
            <a:r>
              <a:rPr lang="zh-CN" altLang="en-US" sz="2100" b="1" dirty="0" smtClean="0">
                <a:latin typeface="Times New Roman" panose="02020603050405020304" pitchFamily="18" charset="0"/>
                <a:ea typeface="Tahoma" panose="020B0604030504040204" pitchFamily="34" charset="0"/>
                <a:cs typeface="Times New Roman" panose="02020603050405020304" pitchFamily="18" charset="0"/>
              </a:rPr>
              <a:t>；  </a:t>
            </a:r>
            <a:r>
              <a:rPr lang="en-US" altLang="zh-CN" sz="2100" b="1" dirty="0" smtClean="0">
                <a:latin typeface="Times New Roman" panose="02020603050405020304" pitchFamily="18" charset="0"/>
                <a:ea typeface="Tahoma" panose="020B0604030504040204" pitchFamily="34" charset="0"/>
                <a:cs typeface="Times New Roman" panose="02020603050405020304" pitchFamily="18" charset="0"/>
              </a:rPr>
              <a:t>(</a:t>
            </a:r>
            <a:r>
              <a:rPr lang="zh-CN" altLang="en-US" sz="2100" b="1" dirty="0" smtClean="0">
                <a:latin typeface="Times New Roman" panose="02020603050405020304" pitchFamily="18" charset="0"/>
                <a:ea typeface="Tahoma" panose="020B0604030504040204" pitchFamily="34" charset="0"/>
                <a:cs typeface="Times New Roman" panose="02020603050405020304" pitchFamily="18" charset="0"/>
              </a:rPr>
              <a:t>下一页讲</a:t>
            </a:r>
            <a:r>
              <a:rPr lang="en-US" altLang="zh-CN" sz="2100" b="1" dirty="0" smtClean="0">
                <a:latin typeface="Times New Roman" panose="02020603050405020304" pitchFamily="18" charset="0"/>
                <a:ea typeface="Tahoma" panose="020B0604030504040204" pitchFamily="34" charset="0"/>
                <a:cs typeface="Times New Roman" panose="02020603050405020304" pitchFamily="18" charset="0"/>
              </a:rPr>
              <a:t>)</a:t>
            </a:r>
          </a:p>
          <a:p>
            <a:pPr marL="452438" indent="-271463">
              <a:lnSpc>
                <a:spcPct val="100000"/>
              </a:lnSpc>
              <a:spcBef>
                <a:spcPts val="376"/>
              </a:spcBef>
              <a:buClr>
                <a:schemeClr val="tx2">
                  <a:lumMod val="40000"/>
                  <a:lumOff val="60000"/>
                </a:schemeClr>
              </a:buClr>
              <a:buSzPct val="75000"/>
              <a:buFont typeface="Wingdings" panose="05000000000000000000" pitchFamily="2" charset="2"/>
              <a:buChar char="l"/>
              <a:defRPr/>
            </a:pPr>
            <a:r>
              <a:rPr lang="en-US" altLang="zh-CN" sz="2100" b="1" dirty="0" smtClean="0">
                <a:latin typeface="Times New Roman" panose="02020603050405020304" pitchFamily="18" charset="0"/>
                <a:ea typeface="Tahoma" panose="020B0604030504040204" pitchFamily="34" charset="0"/>
                <a:cs typeface="Times New Roman" panose="02020603050405020304" pitchFamily="18" charset="0"/>
              </a:rPr>
              <a:t>grep </a:t>
            </a:r>
            <a:r>
              <a:rPr lang="zh-CN" altLang="en-US" sz="2100" b="1" dirty="0" smtClean="0">
                <a:latin typeface="Times New Roman" panose="02020603050405020304" pitchFamily="18" charset="0"/>
                <a:ea typeface="Tahoma" panose="020B0604030504040204" pitchFamily="34" charset="0"/>
                <a:cs typeface="Times New Roman" panose="02020603050405020304" pitchFamily="18" charset="0"/>
              </a:rPr>
              <a:t>进程</a:t>
            </a:r>
            <a:r>
              <a:rPr lang="en-US" altLang="zh-CN" sz="2100" b="1" dirty="0" smtClean="0">
                <a:latin typeface="Times New Roman" panose="02020603050405020304" pitchFamily="18" charset="0"/>
                <a:ea typeface="Tahoma" panose="020B0604030504040204" pitchFamily="34" charset="0"/>
                <a:cs typeface="Times New Roman" panose="02020603050405020304" pitchFamily="18" charset="0"/>
              </a:rPr>
              <a:t>:</a:t>
            </a:r>
            <a:r>
              <a:rPr lang="zh-CN" altLang="en-US" sz="2100" b="1" dirty="0" smtClean="0">
                <a:latin typeface="Times New Roman" panose="02020603050405020304" pitchFamily="18" charset="0"/>
                <a:ea typeface="Tahoma" panose="020B0604030504040204" pitchFamily="34" charset="0"/>
                <a:cs typeface="Times New Roman" panose="02020603050405020304" pitchFamily="18" charset="0"/>
              </a:rPr>
              <a:t>从输入</a:t>
            </a:r>
            <a:r>
              <a:rPr lang="en-US" altLang="zh-CN" sz="2100" b="1" dirty="0" smtClean="0">
                <a:latin typeface="Times New Roman" panose="02020603050405020304" pitchFamily="18" charset="0"/>
                <a:ea typeface="Tahoma" panose="020B0604030504040204" pitchFamily="34" charset="0"/>
                <a:cs typeface="Times New Roman" panose="02020603050405020304" pitchFamily="18" charset="0"/>
              </a:rPr>
              <a:t>/</a:t>
            </a:r>
            <a:r>
              <a:rPr lang="zh-CN" altLang="en-US" sz="2100" b="1" dirty="0">
                <a:latin typeface="Times New Roman" panose="02020603050405020304" pitchFamily="18" charset="0"/>
                <a:ea typeface="Tahoma" panose="020B0604030504040204" pitchFamily="34" charset="0"/>
                <a:cs typeface="Times New Roman" panose="02020603050405020304" pitchFamily="18" charset="0"/>
              </a:rPr>
              <a:t>管道</a:t>
            </a:r>
            <a:r>
              <a:rPr lang="zh-CN" altLang="en-US" sz="2100" b="1" dirty="0" smtClean="0">
                <a:latin typeface="Times New Roman" panose="02020603050405020304" pitchFamily="18" charset="0"/>
                <a:ea typeface="Tahoma" panose="020B0604030504040204" pitchFamily="34" charset="0"/>
                <a:cs typeface="Times New Roman" panose="02020603050405020304" pitchFamily="18" charset="0"/>
              </a:rPr>
              <a:t>中</a:t>
            </a:r>
            <a:r>
              <a:rPr lang="zh-CN" altLang="en-US" sz="2100" b="1" dirty="0">
                <a:solidFill>
                  <a:schemeClr val="tx2"/>
                </a:solidFill>
                <a:latin typeface="宋体" pitchFamily="2" charset="-122"/>
                <a:ea typeface="+mn-ea"/>
              </a:rPr>
              <a:t>选择</a:t>
            </a:r>
            <a:r>
              <a:rPr lang="zh-CN" altLang="en-US" sz="2100" b="1" dirty="0" smtClean="0">
                <a:latin typeface="Times New Roman" panose="02020603050405020304" pitchFamily="18" charset="0"/>
                <a:ea typeface="Tahoma" panose="020B0604030504040204" pitchFamily="34" charset="0"/>
                <a:cs typeface="Times New Roman" panose="02020603050405020304" pitchFamily="18" charset="0"/>
              </a:rPr>
              <a:t>所有包含单词 </a:t>
            </a:r>
            <a:r>
              <a:rPr lang="en-US" altLang="zh-CN" sz="2100" b="1" dirty="0" smtClean="0">
                <a:latin typeface="Times New Roman" panose="02020603050405020304" pitchFamily="18" charset="0"/>
                <a:ea typeface="Tahoma" panose="020B0604030504040204" pitchFamily="34" charset="0"/>
                <a:cs typeface="Times New Roman" panose="02020603050405020304" pitchFamily="18" charset="0"/>
              </a:rPr>
              <a:t>“hello”</a:t>
            </a:r>
            <a:r>
              <a:rPr lang="zh-CN" altLang="en-US" sz="2100" b="1" dirty="0" smtClean="0">
                <a:latin typeface="Times New Roman" panose="02020603050405020304" pitchFamily="18" charset="0"/>
                <a:ea typeface="Tahoma" panose="020B0604030504040204" pitchFamily="34" charset="0"/>
                <a:cs typeface="Times New Roman" panose="02020603050405020304" pitchFamily="18" charset="0"/>
              </a:rPr>
              <a:t>的行。</a:t>
            </a:r>
            <a:endParaRPr lang="en-US" altLang="zh-CN" sz="2100" b="1" dirty="0" smtClean="0">
              <a:latin typeface="Times New Roman" panose="02020603050405020304" pitchFamily="18" charset="0"/>
              <a:ea typeface="Tahoma" panose="020B0604030504040204" pitchFamily="34" charset="0"/>
              <a:cs typeface="Times New Roman" panose="02020603050405020304" pitchFamily="18" charset="0"/>
            </a:endParaRPr>
          </a:p>
          <a:p>
            <a:pPr indent="261938">
              <a:lnSpc>
                <a:spcPct val="100000"/>
              </a:lnSpc>
              <a:spcBef>
                <a:spcPct val="20000"/>
              </a:spcBef>
              <a:defRPr/>
            </a:pPr>
            <a:r>
              <a:rPr lang="zh-CN" altLang="en-US" sz="2300" b="1" dirty="0" smtClean="0">
                <a:latin typeface="宋体" pitchFamily="2" charset="-122"/>
                <a:ea typeface="+mn-ea"/>
              </a:rPr>
              <a:t>问</a:t>
            </a:r>
            <a:r>
              <a:rPr lang="zh-CN" altLang="en-US" sz="2300" b="1" dirty="0">
                <a:latin typeface="宋体" pitchFamily="2" charset="-122"/>
                <a:ea typeface="+mn-ea"/>
              </a:rPr>
              <a:t>题</a:t>
            </a:r>
            <a:r>
              <a:rPr lang="zh-CN" altLang="en-US" sz="2300" dirty="0" smtClean="0">
                <a:latin typeface="宋体" pitchFamily="2" charset="-122"/>
                <a:ea typeface="+mn-ea"/>
              </a:rPr>
              <a:t>：</a:t>
            </a:r>
            <a:r>
              <a:rPr lang="zh-CN" altLang="en-US" sz="2300" dirty="0">
                <a:latin typeface="宋体" pitchFamily="2" charset="-122"/>
                <a:ea typeface="+mn-ea"/>
              </a:rPr>
              <a:t>如</a:t>
            </a:r>
            <a:r>
              <a:rPr lang="zh-CN" altLang="en-US" sz="2300" dirty="0" smtClean="0">
                <a:latin typeface="宋体" pitchFamily="2" charset="-122"/>
                <a:ea typeface="+mn-ea"/>
              </a:rPr>
              <a:t>果</a:t>
            </a:r>
            <a:r>
              <a:rPr lang="zh-CN" altLang="en-US" sz="2300" b="1" u="sng" dirty="0" smtClean="0">
                <a:latin typeface="宋体" pitchFamily="2" charset="-122"/>
                <a:ea typeface="+mn-ea"/>
              </a:rPr>
              <a:t>没有</a:t>
            </a:r>
            <a:r>
              <a:rPr lang="zh-CN" altLang="en-US" sz="2300" b="1" u="sng" dirty="0">
                <a:latin typeface="宋体" pitchFamily="2" charset="-122"/>
                <a:ea typeface="+mn-ea"/>
              </a:rPr>
              <a:t>管</a:t>
            </a:r>
            <a:r>
              <a:rPr lang="zh-CN" altLang="en-US" sz="2300" b="1" u="sng" dirty="0" smtClean="0">
                <a:latin typeface="宋体" pitchFamily="2" charset="-122"/>
                <a:ea typeface="+mn-ea"/>
              </a:rPr>
              <a:t>道</a:t>
            </a:r>
            <a:r>
              <a:rPr lang="zh-CN" altLang="en-US" sz="2300" dirty="0">
                <a:latin typeface="宋体" pitchFamily="2" charset="-122"/>
                <a:ea typeface="+mn-ea"/>
              </a:rPr>
              <a:t>，</a:t>
            </a:r>
            <a:r>
              <a:rPr lang="zh-CN" altLang="en-US" sz="2300" dirty="0" smtClean="0">
                <a:latin typeface="宋体" pitchFamily="2" charset="-122"/>
                <a:ea typeface="+mn-ea"/>
              </a:rPr>
              <a:t>这</a:t>
            </a:r>
            <a:r>
              <a:rPr lang="zh-CN" altLang="en-US" sz="2300" dirty="0">
                <a:latin typeface="宋体" pitchFamily="2" charset="-122"/>
                <a:ea typeface="+mn-ea"/>
              </a:rPr>
              <a:t>两个进程间的</a:t>
            </a:r>
            <a:r>
              <a:rPr lang="zh-CN" altLang="en-US" sz="2300" b="1" u="sng" dirty="0">
                <a:solidFill>
                  <a:srgbClr val="FFC000"/>
                </a:solidFill>
                <a:latin typeface="宋体" pitchFamily="2" charset="-122"/>
                <a:ea typeface="+mn-ea"/>
              </a:rPr>
              <a:t>相对速</a:t>
            </a:r>
            <a:r>
              <a:rPr lang="zh-CN" altLang="en-US" sz="2300" b="1" u="sng" dirty="0" smtClean="0">
                <a:solidFill>
                  <a:srgbClr val="FFC000"/>
                </a:solidFill>
                <a:latin typeface="宋体" pitchFamily="2" charset="-122"/>
                <a:ea typeface="+mn-ea"/>
              </a:rPr>
              <a:t>度</a:t>
            </a:r>
            <a:r>
              <a:rPr lang="zh-CN" altLang="en-US" sz="2300" dirty="0">
                <a:latin typeface="宋体" pitchFamily="2" charset="-122"/>
                <a:ea typeface="+mn-ea"/>
              </a:rPr>
              <a:t>就很</a:t>
            </a:r>
            <a:r>
              <a:rPr lang="zh-CN" altLang="en-US" sz="2300" dirty="0" smtClean="0">
                <a:latin typeface="宋体" pitchFamily="2" charset="-122"/>
                <a:ea typeface="+mn-ea"/>
              </a:rPr>
              <a:t>难确定。如果</a:t>
            </a:r>
            <a:r>
              <a:rPr lang="en-US" altLang="zh-CN" sz="2300" u="sng" dirty="0" smtClean="0">
                <a:latin typeface="宋体" pitchFamily="2" charset="-122"/>
                <a:ea typeface="+mn-ea"/>
              </a:rPr>
              <a:t>grep</a:t>
            </a:r>
            <a:r>
              <a:rPr lang="zh-CN" altLang="en-US" sz="2300" u="sng" dirty="0" smtClean="0">
                <a:latin typeface="宋体" pitchFamily="2" charset="-122"/>
                <a:ea typeface="+mn-ea"/>
              </a:rPr>
              <a:t>先运行</a:t>
            </a:r>
            <a:r>
              <a:rPr lang="zh-CN" altLang="en-US" sz="2300" dirty="0" smtClean="0">
                <a:latin typeface="宋体" pitchFamily="2" charset="-122"/>
                <a:ea typeface="+mn-ea"/>
              </a:rPr>
              <a:t>时，</a:t>
            </a:r>
            <a:r>
              <a:rPr lang="en-US" altLang="zh-CN" sz="2300" u="sng" dirty="0" smtClean="0">
                <a:latin typeface="宋体" pitchFamily="2" charset="-122"/>
                <a:ea typeface="+mn-ea"/>
              </a:rPr>
              <a:t>cat</a:t>
            </a:r>
            <a:r>
              <a:rPr lang="zh-CN" altLang="en-US" sz="2300" u="sng" dirty="0" smtClean="0">
                <a:latin typeface="宋体" pitchFamily="2" charset="-122"/>
                <a:ea typeface="+mn-ea"/>
              </a:rPr>
              <a:t>还没有完成连接</a:t>
            </a:r>
            <a:r>
              <a:rPr lang="zh-CN" altLang="en-US" sz="2300" dirty="0" smtClean="0">
                <a:latin typeface="宋体" pitchFamily="2" charset="-122"/>
                <a:ea typeface="+mn-ea"/>
              </a:rPr>
              <a:t>，结果就不正确。</a:t>
            </a:r>
            <a:endParaRPr lang="en-US" altLang="zh-CN" sz="2300" dirty="0" smtClean="0">
              <a:latin typeface="宋体" pitchFamily="2" charset="-122"/>
              <a:ea typeface="+mn-ea"/>
            </a:endParaRPr>
          </a:p>
          <a:p>
            <a:pPr indent="261938">
              <a:lnSpc>
                <a:spcPct val="100000"/>
              </a:lnSpc>
              <a:spcBef>
                <a:spcPct val="20000"/>
              </a:spcBef>
              <a:defRPr/>
            </a:pPr>
            <a:r>
              <a:rPr lang="zh-CN" altLang="en-US" sz="2300" b="1" dirty="0" smtClean="0">
                <a:latin typeface="宋体" pitchFamily="2" charset="-122"/>
                <a:ea typeface="+mn-ea"/>
              </a:rPr>
              <a:t>解决</a:t>
            </a:r>
            <a:r>
              <a:rPr lang="zh-CN" altLang="en-US" sz="2300" b="1" dirty="0">
                <a:latin typeface="宋体" pitchFamily="2" charset="-122"/>
                <a:ea typeface="+mn-ea"/>
              </a:rPr>
              <a:t>办</a:t>
            </a:r>
            <a:r>
              <a:rPr lang="zh-CN" altLang="en-US" sz="2300" b="1" dirty="0" smtClean="0">
                <a:latin typeface="宋体" pitchFamily="2" charset="-122"/>
                <a:ea typeface="+mn-ea"/>
              </a:rPr>
              <a:t>法</a:t>
            </a:r>
            <a:r>
              <a:rPr lang="zh-CN" altLang="en-US" sz="2300" dirty="0">
                <a:latin typeface="宋体" pitchFamily="2" charset="-122"/>
                <a:ea typeface="+mn-ea"/>
              </a:rPr>
              <a:t>：</a:t>
            </a:r>
            <a:r>
              <a:rPr lang="en-US" altLang="zh-CN" sz="2300" dirty="0" smtClean="0">
                <a:latin typeface="宋体" pitchFamily="2" charset="-122"/>
                <a:ea typeface="+mn-ea"/>
              </a:rPr>
              <a:t>grep</a:t>
            </a:r>
            <a:r>
              <a:rPr lang="zh-CN" altLang="en-US" sz="2300" dirty="0">
                <a:latin typeface="宋体" pitchFamily="2" charset="-122"/>
                <a:ea typeface="+mn-ea"/>
              </a:rPr>
              <a:t>进程只能</a:t>
            </a:r>
            <a:r>
              <a:rPr lang="zh-CN" altLang="en-US" sz="2300" dirty="0">
                <a:solidFill>
                  <a:srgbClr val="FFFF00"/>
                </a:solidFill>
                <a:latin typeface="宋体" pitchFamily="2" charset="-122"/>
                <a:ea typeface="+mn-ea"/>
              </a:rPr>
              <a:t>先被阻</a:t>
            </a:r>
            <a:r>
              <a:rPr lang="zh-CN" altLang="en-US" sz="2300" dirty="0" smtClean="0">
                <a:solidFill>
                  <a:srgbClr val="FFFF00"/>
                </a:solidFill>
                <a:latin typeface="宋体" pitchFamily="2" charset="-122"/>
                <a:ea typeface="+mn-ea"/>
              </a:rPr>
              <a:t>塞</a:t>
            </a:r>
            <a:r>
              <a:rPr lang="zh-CN" altLang="en-US" sz="2300" b="1" baseline="30000" dirty="0" smtClean="0">
                <a:solidFill>
                  <a:srgbClr val="FF6600"/>
                </a:solidFill>
                <a:latin typeface="宋体" pitchFamily="2" charset="-122"/>
                <a:ea typeface="+mn-ea"/>
              </a:rPr>
              <a:t>阻塞状态</a:t>
            </a:r>
            <a:r>
              <a:rPr lang="en-US" altLang="zh-CN" sz="2300" b="1" baseline="30000" dirty="0" smtClean="0">
                <a:solidFill>
                  <a:srgbClr val="FF6600"/>
                </a:solidFill>
                <a:latin typeface="宋体" pitchFamily="2" charset="-122"/>
                <a:ea typeface="+mn-ea"/>
              </a:rPr>
              <a:t>-&gt;</a:t>
            </a:r>
            <a:r>
              <a:rPr lang="zh-CN" altLang="en-US" sz="2300" dirty="0" smtClean="0">
                <a:solidFill>
                  <a:srgbClr val="FF66FF"/>
                </a:solidFill>
                <a:latin typeface="宋体" pitchFamily="2" charset="-122"/>
                <a:ea typeface="+mn-ea"/>
              </a:rPr>
              <a:t>等</a:t>
            </a:r>
            <a:r>
              <a:rPr lang="zh-CN" altLang="en-US" sz="2300" dirty="0">
                <a:solidFill>
                  <a:srgbClr val="FF66FF"/>
                </a:solidFill>
                <a:latin typeface="宋体" pitchFamily="2" charset="-122"/>
                <a:ea typeface="+mn-ea"/>
              </a:rPr>
              <a:t>待</a:t>
            </a:r>
            <a:r>
              <a:rPr lang="en-US" altLang="zh-CN" sz="2300" dirty="0">
                <a:solidFill>
                  <a:srgbClr val="FF66FF"/>
                </a:solidFill>
                <a:latin typeface="宋体" pitchFamily="2" charset="-122"/>
                <a:ea typeface="+mn-ea"/>
              </a:rPr>
              <a:t>cat</a:t>
            </a:r>
            <a:r>
              <a:rPr lang="zh-CN" altLang="en-US" sz="2300" dirty="0">
                <a:solidFill>
                  <a:srgbClr val="FF66FF"/>
                </a:solidFill>
                <a:latin typeface="宋体" pitchFamily="2" charset="-122"/>
                <a:ea typeface="+mn-ea"/>
              </a:rPr>
              <a:t>进程完成</a:t>
            </a:r>
            <a:r>
              <a:rPr lang="zh-CN" altLang="en-US" sz="2300" dirty="0">
                <a:latin typeface="宋体" pitchFamily="2" charset="-122"/>
                <a:ea typeface="+mn-ea"/>
              </a:rPr>
              <a:t>后它才能运行</a:t>
            </a:r>
            <a:r>
              <a:rPr lang="zh-CN" altLang="en-US" sz="2300" dirty="0" smtClean="0">
                <a:latin typeface="宋体" pitchFamily="2" charset="-122"/>
                <a:ea typeface="+mn-ea"/>
              </a:rPr>
              <a:t>。</a:t>
            </a:r>
            <a:r>
              <a:rPr lang="zh-CN" altLang="en-US" sz="2300" b="1" dirty="0">
                <a:solidFill>
                  <a:srgbClr val="FF9933"/>
                </a:solidFill>
                <a:latin typeface="宋体" pitchFamily="2" charset="-122"/>
              </a:rPr>
              <a:t>独</a:t>
            </a:r>
            <a:r>
              <a:rPr lang="zh-CN" altLang="en-US" sz="2300" b="1" dirty="0" smtClean="0">
                <a:solidFill>
                  <a:srgbClr val="FF9933"/>
                </a:solidFill>
                <a:latin typeface="宋体" pitchFamily="2" charset="-122"/>
              </a:rPr>
              <a:t>立</a:t>
            </a:r>
            <a:r>
              <a:rPr lang="en-US" altLang="zh-CN" sz="2300" b="1" dirty="0" smtClean="0">
                <a:solidFill>
                  <a:srgbClr val="FF9933"/>
                </a:solidFill>
                <a:latin typeface="宋体" pitchFamily="2" charset="-122"/>
              </a:rPr>
              <a:t>-&gt;</a:t>
            </a:r>
            <a:r>
              <a:rPr lang="zh-CN" altLang="en-US" sz="2300" b="1" dirty="0" smtClean="0">
                <a:solidFill>
                  <a:srgbClr val="FF9933"/>
                </a:solidFill>
                <a:latin typeface="宋体" pitchFamily="2" charset="-122"/>
              </a:rPr>
              <a:t>非完全独立（</a:t>
            </a:r>
            <a:r>
              <a:rPr lang="zh-CN" altLang="en-US" sz="2000" b="1" dirty="0" smtClean="0">
                <a:solidFill>
                  <a:srgbClr val="FF9933"/>
                </a:solidFill>
                <a:latin typeface="宋体" pitchFamily="2" charset="-122"/>
              </a:rPr>
              <a:t>相对独立</a:t>
            </a:r>
            <a:r>
              <a:rPr lang="en-US" altLang="zh-CN" sz="2000" b="1" dirty="0" smtClean="0">
                <a:solidFill>
                  <a:srgbClr val="FF9933"/>
                </a:solidFill>
                <a:latin typeface="宋体" pitchFamily="2" charset="-122"/>
              </a:rPr>
              <a:t>—</a:t>
            </a:r>
            <a:r>
              <a:rPr lang="zh-CN" altLang="en-US" sz="2000" b="1" dirty="0" smtClean="0">
                <a:solidFill>
                  <a:srgbClr val="FF9933"/>
                </a:solidFill>
                <a:latin typeface="宋体" pitchFamily="2" charset="-122"/>
              </a:rPr>
              <a:t>主观上的要求</a:t>
            </a:r>
            <a:r>
              <a:rPr lang="zh-CN" altLang="en-US" sz="2300" b="1" dirty="0" smtClean="0">
                <a:solidFill>
                  <a:srgbClr val="FF9933"/>
                </a:solidFill>
                <a:latin typeface="宋体" pitchFamily="2" charset="-122"/>
              </a:rPr>
              <a:t>）</a:t>
            </a:r>
            <a:endParaRPr lang="en-US" altLang="zh-CN" sz="2300" dirty="0" smtClean="0">
              <a:latin typeface="宋体" pitchFamily="2" charset="-122"/>
              <a:ea typeface="+mn-ea"/>
            </a:endParaRPr>
          </a:p>
          <a:p>
            <a:pPr indent="261938">
              <a:lnSpc>
                <a:spcPct val="100000"/>
              </a:lnSpc>
              <a:spcBef>
                <a:spcPct val="20000"/>
              </a:spcBef>
              <a:defRPr/>
            </a:pPr>
            <a:r>
              <a:rPr lang="zh-CN" altLang="en-US" sz="2300" b="1" dirty="0" smtClean="0">
                <a:latin typeface="宋体" pitchFamily="2" charset="-122"/>
                <a:ea typeface="+mn-ea"/>
              </a:rPr>
              <a:t>问题的根源</a:t>
            </a:r>
            <a:r>
              <a:rPr lang="zh-CN" altLang="en-US" sz="2300" dirty="0" smtClean="0">
                <a:latin typeface="宋体" pitchFamily="2" charset="-122"/>
                <a:ea typeface="+mn-ea"/>
              </a:rPr>
              <a:t>：</a:t>
            </a:r>
            <a:r>
              <a:rPr lang="zh-CN" altLang="en-US" sz="2300" dirty="0">
                <a:latin typeface="宋体" pitchFamily="2" charset="-122"/>
                <a:ea typeface="+mn-ea"/>
              </a:rPr>
              <a:t>进</a:t>
            </a:r>
            <a:r>
              <a:rPr lang="zh-CN" altLang="en-US" sz="2300" dirty="0" smtClean="0">
                <a:latin typeface="宋体" pitchFamily="2" charset="-122"/>
                <a:ea typeface="+mn-ea"/>
              </a:rPr>
              <a:t>程的</a:t>
            </a:r>
            <a:r>
              <a:rPr lang="zh-CN" altLang="en-US" sz="2300" b="1" dirty="0" smtClean="0">
                <a:solidFill>
                  <a:schemeClr val="tx2">
                    <a:lumMod val="40000"/>
                    <a:lumOff val="60000"/>
                  </a:schemeClr>
                </a:solidFill>
                <a:latin typeface="宋体" pitchFamily="2" charset="-122"/>
                <a:ea typeface="+mn-ea"/>
              </a:rPr>
              <a:t>运</a:t>
            </a:r>
            <a:r>
              <a:rPr lang="zh-CN" altLang="en-US" sz="2300" b="1" dirty="0">
                <a:solidFill>
                  <a:schemeClr val="tx2">
                    <a:lumMod val="40000"/>
                    <a:lumOff val="60000"/>
                  </a:schemeClr>
                </a:solidFill>
                <a:latin typeface="宋体" pitchFamily="2" charset="-122"/>
                <a:ea typeface="+mn-ea"/>
              </a:rPr>
              <a:t>行速度</a:t>
            </a:r>
            <a:r>
              <a:rPr lang="zh-CN" altLang="en-US" sz="2300" dirty="0">
                <a:latin typeface="宋体" pitchFamily="2" charset="-122"/>
                <a:ea typeface="+mn-ea"/>
              </a:rPr>
              <a:t>与进程</a:t>
            </a:r>
            <a:r>
              <a:rPr lang="zh-CN" altLang="en-US" sz="2300" u="sng" dirty="0">
                <a:latin typeface="宋体" pitchFamily="2" charset="-122"/>
                <a:ea typeface="+mn-ea"/>
              </a:rPr>
              <a:t>复杂度</a:t>
            </a:r>
            <a:r>
              <a:rPr lang="zh-CN" altLang="en-US" sz="2300" dirty="0">
                <a:latin typeface="宋体" pitchFamily="2" charset="-122"/>
                <a:ea typeface="+mn-ea"/>
              </a:rPr>
              <a:t>、</a:t>
            </a:r>
            <a:r>
              <a:rPr lang="zh-CN" altLang="en-US" sz="2300" u="sng" dirty="0">
                <a:latin typeface="宋体" pitchFamily="2" charset="-122"/>
                <a:ea typeface="+mn-ea"/>
              </a:rPr>
              <a:t>优先级</a:t>
            </a:r>
            <a:r>
              <a:rPr lang="zh-CN" altLang="en-US" sz="2300" dirty="0">
                <a:latin typeface="宋体" pitchFamily="2" charset="-122"/>
                <a:ea typeface="+mn-ea"/>
              </a:rPr>
              <a:t>、所分配的</a:t>
            </a:r>
            <a:r>
              <a:rPr lang="en-US" altLang="zh-CN" sz="2300" u="sng" dirty="0">
                <a:latin typeface="宋体" pitchFamily="2" charset="-122"/>
                <a:ea typeface="+mn-ea"/>
              </a:rPr>
              <a:t>CPU</a:t>
            </a:r>
            <a:r>
              <a:rPr lang="zh-CN" altLang="en-US" sz="2300" u="sng" dirty="0">
                <a:latin typeface="宋体" pitchFamily="2" charset="-122"/>
                <a:ea typeface="+mn-ea"/>
              </a:rPr>
              <a:t>使用时间</a:t>
            </a:r>
            <a:r>
              <a:rPr lang="zh-CN" altLang="en-US" sz="2300" dirty="0">
                <a:latin typeface="宋体" pitchFamily="2" charset="-122"/>
                <a:ea typeface="+mn-ea"/>
              </a:rPr>
              <a:t>、所分配的</a:t>
            </a:r>
            <a:r>
              <a:rPr lang="zh-CN" altLang="en-US" sz="2300" u="sng" dirty="0">
                <a:latin typeface="宋体" pitchFamily="2" charset="-122"/>
                <a:ea typeface="+mn-ea"/>
              </a:rPr>
              <a:t>资源</a:t>
            </a:r>
            <a:r>
              <a:rPr lang="zh-CN" altLang="en-US" sz="2300" dirty="0">
                <a:latin typeface="宋体" pitchFamily="2" charset="-122"/>
                <a:ea typeface="+mn-ea"/>
              </a:rPr>
              <a:t>等等因素有关，因此可能出现</a:t>
            </a:r>
            <a:r>
              <a:rPr lang="en-US" altLang="zh-CN" sz="2300" dirty="0">
                <a:latin typeface="宋体" pitchFamily="2" charset="-122"/>
                <a:ea typeface="+mn-ea"/>
              </a:rPr>
              <a:t>grep</a:t>
            </a:r>
            <a:r>
              <a:rPr lang="zh-CN" altLang="en-US" sz="2300" dirty="0">
                <a:latin typeface="宋体" pitchFamily="2" charset="-122"/>
                <a:ea typeface="+mn-ea"/>
              </a:rPr>
              <a:t>进程已准备就绪而</a:t>
            </a:r>
            <a:r>
              <a:rPr lang="en-US" altLang="zh-CN" sz="2300" dirty="0">
                <a:latin typeface="宋体" pitchFamily="2" charset="-122"/>
                <a:ea typeface="+mn-ea"/>
              </a:rPr>
              <a:t>cat</a:t>
            </a:r>
            <a:r>
              <a:rPr lang="zh-CN" altLang="en-US" sz="2300" dirty="0">
                <a:latin typeface="宋体" pitchFamily="2" charset="-122"/>
                <a:ea typeface="+mn-ea"/>
              </a:rPr>
              <a:t>进程还没有完成的情况。</a:t>
            </a:r>
            <a:endParaRPr lang="en-US" altLang="zh-CN" sz="2300" dirty="0">
              <a:latin typeface="宋体" pitchFamily="2" charset="-122"/>
              <a:ea typeface="+mn-ea"/>
            </a:endParaRPr>
          </a:p>
          <a:p>
            <a:pPr indent="261938">
              <a:lnSpc>
                <a:spcPct val="100000"/>
              </a:lnSpc>
              <a:spcBef>
                <a:spcPct val="20000"/>
              </a:spcBef>
              <a:defRPr/>
            </a:pPr>
            <a:r>
              <a:rPr lang="zh-CN" altLang="en-US" sz="2300" dirty="0" smtClean="0">
                <a:latin typeface="宋体" pitchFamily="2" charset="-122"/>
                <a:ea typeface="+mn-ea"/>
              </a:rPr>
              <a:t>进程的行为复杂</a:t>
            </a:r>
            <a:r>
              <a:rPr lang="en-US" altLang="zh-CN" sz="2300" dirty="0" smtClean="0">
                <a:latin typeface="宋体" pitchFamily="2" charset="-122"/>
                <a:ea typeface="+mn-ea"/>
              </a:rPr>
              <a:t>(</a:t>
            </a:r>
            <a:r>
              <a:rPr lang="zh-CN" altLang="en-US" sz="2300" dirty="0" smtClean="0">
                <a:latin typeface="宋体" pitchFamily="2" charset="-122"/>
                <a:ea typeface="+mn-ea"/>
              </a:rPr>
              <a:t>如上</a:t>
            </a:r>
            <a:r>
              <a:rPr lang="en-US" altLang="zh-CN" sz="2300" dirty="0" smtClean="0">
                <a:latin typeface="宋体" pitchFamily="2" charset="-122"/>
                <a:ea typeface="+mn-ea"/>
              </a:rPr>
              <a:t>)</a:t>
            </a:r>
            <a:r>
              <a:rPr lang="zh-CN" altLang="en-US" sz="2300" dirty="0" smtClean="0">
                <a:latin typeface="宋体" pitchFamily="2" charset="-122"/>
                <a:ea typeface="+mn-ea"/>
              </a:rPr>
              <a:t>，因此，可以</a:t>
            </a:r>
            <a:r>
              <a:rPr lang="zh-CN" altLang="en-US" sz="2300" dirty="0">
                <a:latin typeface="宋体" pitchFamily="2" charset="-122"/>
                <a:ea typeface="+mn-ea"/>
              </a:rPr>
              <a:t>用</a:t>
            </a:r>
            <a:r>
              <a:rPr lang="zh-CN" altLang="en-US" sz="2300" b="1" dirty="0">
                <a:solidFill>
                  <a:srgbClr val="FF0000"/>
                </a:solidFill>
                <a:latin typeface="宋体" pitchFamily="2" charset="-122"/>
                <a:ea typeface="+mn-ea"/>
              </a:rPr>
              <a:t>状态</a:t>
            </a:r>
            <a:r>
              <a:rPr lang="zh-CN" altLang="en-US" sz="2300" b="1" dirty="0">
                <a:latin typeface="宋体" pitchFamily="2" charset="-122"/>
                <a:ea typeface="+mn-ea"/>
              </a:rPr>
              <a:t>来</a:t>
            </a:r>
            <a:r>
              <a:rPr lang="zh-CN" altLang="en-US" sz="2300" b="1" dirty="0">
                <a:solidFill>
                  <a:schemeClr val="tx2">
                    <a:lumMod val="60000"/>
                    <a:lumOff val="40000"/>
                  </a:schemeClr>
                </a:solidFill>
                <a:latin typeface="宋体" pitchFamily="2" charset="-122"/>
                <a:ea typeface="+mn-ea"/>
              </a:rPr>
              <a:t>表</a:t>
            </a:r>
            <a:r>
              <a:rPr lang="zh-CN" altLang="en-US" sz="2300" b="1" dirty="0" smtClean="0">
                <a:solidFill>
                  <a:schemeClr val="tx2">
                    <a:lumMod val="60000"/>
                    <a:lumOff val="40000"/>
                  </a:schemeClr>
                </a:solidFill>
                <a:latin typeface="宋体" pitchFamily="2" charset="-122"/>
                <a:ea typeface="+mn-ea"/>
              </a:rPr>
              <a:t>示、描述、</a:t>
            </a:r>
            <a:r>
              <a:rPr lang="zh-CN" altLang="en-US" sz="2300" b="1" u="sng" dirty="0" smtClean="0">
                <a:solidFill>
                  <a:srgbClr val="FF0000"/>
                </a:solidFill>
                <a:latin typeface="宋体" pitchFamily="2" charset="-122"/>
                <a:ea typeface="+mn-ea"/>
              </a:rPr>
              <a:t>管理</a:t>
            </a:r>
            <a:r>
              <a:rPr lang="zh-CN" altLang="en-US" sz="2300" b="1" dirty="0">
                <a:solidFill>
                  <a:schemeClr val="tx2">
                    <a:lumMod val="60000"/>
                    <a:lumOff val="40000"/>
                  </a:schemeClr>
                </a:solidFill>
                <a:latin typeface="宋体" pitchFamily="2" charset="-122"/>
                <a:ea typeface="+mn-ea"/>
              </a:rPr>
              <a:t>进程</a:t>
            </a:r>
            <a:r>
              <a:rPr lang="zh-CN" altLang="en-US" sz="2300" b="1" dirty="0" smtClean="0">
                <a:solidFill>
                  <a:schemeClr val="tx2">
                    <a:lumMod val="60000"/>
                    <a:lumOff val="40000"/>
                  </a:schemeClr>
                </a:solidFill>
                <a:latin typeface="宋体" pitchFamily="2" charset="-122"/>
                <a:ea typeface="+mn-ea"/>
              </a:rPr>
              <a:t>的各种</a:t>
            </a:r>
            <a:r>
              <a:rPr lang="zh-CN" altLang="en-US" sz="2300" b="1" u="sng" dirty="0" smtClean="0">
                <a:solidFill>
                  <a:schemeClr val="tx2">
                    <a:lumMod val="60000"/>
                    <a:lumOff val="40000"/>
                  </a:schemeClr>
                </a:solidFill>
                <a:latin typeface="宋体" pitchFamily="2" charset="-122"/>
                <a:ea typeface="+mn-ea"/>
              </a:rPr>
              <a:t>运行行为</a:t>
            </a:r>
            <a:r>
              <a:rPr lang="zh-CN" altLang="en-US" sz="2300" dirty="0" smtClean="0">
                <a:latin typeface="宋体" pitchFamily="2" charset="-122"/>
                <a:ea typeface="+mn-ea"/>
              </a:rPr>
              <a:t>。 </a:t>
            </a:r>
            <a:r>
              <a:rPr lang="en-US" altLang="zh-CN" sz="2300" b="1"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Why</a:t>
            </a:r>
            <a:r>
              <a:rPr lang="zh-CN" altLang="en-US" sz="2300"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r>
              <a:rPr lang="zh-CN" altLang="en-US" sz="2300"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讨论：进程</a:t>
            </a:r>
            <a:r>
              <a:rPr lang="zh-CN" altLang="en-US" sz="2300"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状</a:t>
            </a:r>
            <a:r>
              <a:rPr lang="zh-CN" altLang="en-US" sz="2300"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态</a:t>
            </a:r>
            <a:endParaRPr lang="en-US" altLang="zh-CN" sz="2300" dirty="0">
              <a:latin typeface="宋体" pitchFamily="2" charset="-122"/>
              <a:ea typeface="+mn-ea"/>
            </a:endParaRPr>
          </a:p>
        </p:txBody>
      </p:sp>
      <p:sp>
        <p:nvSpPr>
          <p:cNvPr id="68613" name="Rectangle 6"/>
          <p:cNvSpPr>
            <a:spLocks noRot="1" noChangeArrowheads="1"/>
          </p:cNvSpPr>
          <p:nvPr/>
        </p:nvSpPr>
        <p:spPr bwMode="auto">
          <a:xfrm>
            <a:off x="539750" y="116632"/>
            <a:ext cx="7785100" cy="6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kumimoji="0" lang="en-US" altLang="zh-CN" sz="2600" b="1" dirty="0">
                <a:solidFill>
                  <a:schemeClr val="tx2"/>
                </a:solidFill>
              </a:rPr>
              <a:t> </a:t>
            </a:r>
            <a:r>
              <a:rPr lang="en-US" altLang="zh-CN" sz="2600" b="1" dirty="0"/>
              <a:t>2.2.2 </a:t>
            </a:r>
            <a:r>
              <a:rPr lang="zh-CN" altLang="en-US" sz="2600" b="1" dirty="0"/>
              <a:t>进程的状态及转换</a:t>
            </a:r>
            <a:r>
              <a:rPr lang="zh-CN" altLang="en-US" sz="2600" dirty="0">
                <a:solidFill>
                  <a:schemeClr val="tx2"/>
                </a:solidFill>
              </a:rPr>
              <a:t> </a:t>
            </a:r>
          </a:p>
        </p:txBody>
      </p:sp>
      <p:cxnSp>
        <p:nvCxnSpPr>
          <p:cNvPr id="3" name="直接箭头连接符 2"/>
          <p:cNvCxnSpPr/>
          <p:nvPr/>
        </p:nvCxnSpPr>
        <p:spPr bwMode="auto">
          <a:xfrm flipH="1">
            <a:off x="4432300" y="2276872"/>
            <a:ext cx="103794" cy="432048"/>
          </a:xfrm>
          <a:prstGeom prst="straightConnector1">
            <a:avLst/>
          </a:prstGeom>
          <a:noFill/>
          <a:ln w="9525" cap="flat" cmpd="sng" algn="ctr">
            <a:solidFill>
              <a:srgbClr val="FFFF00"/>
            </a:solidFill>
            <a:prstDash val="solid"/>
            <a:round/>
            <a:headEnd type="arrow"/>
            <a:tailEnd type="arrow"/>
          </a:ln>
          <a:effectLst/>
        </p:spPr>
      </p:cxnSp>
      <p:cxnSp>
        <p:nvCxnSpPr>
          <p:cNvPr id="4" name="直接箭头连接符 3"/>
          <p:cNvCxnSpPr/>
          <p:nvPr/>
        </p:nvCxnSpPr>
        <p:spPr bwMode="auto">
          <a:xfrm flipV="1">
            <a:off x="2987824" y="1844824"/>
            <a:ext cx="1008112" cy="1296144"/>
          </a:xfrm>
          <a:prstGeom prst="straightConnector1">
            <a:avLst/>
          </a:prstGeom>
          <a:noFill/>
          <a:ln w="19050" cap="flat" cmpd="sng" algn="ctr">
            <a:solidFill>
              <a:schemeClr val="tx2"/>
            </a:solidFill>
            <a:prstDash val="sysDot"/>
            <a:round/>
            <a:headEnd type="none" w="med" len="med"/>
            <a:tailEnd type="arrow"/>
          </a:ln>
          <a:effectLst/>
        </p:spPr>
      </p:cxnSp>
      <p:sp>
        <p:nvSpPr>
          <p:cNvPr id="10" name="圆角矩形 9"/>
          <p:cNvSpPr/>
          <p:nvPr/>
        </p:nvSpPr>
        <p:spPr bwMode="auto">
          <a:xfrm>
            <a:off x="539750" y="6093296"/>
            <a:ext cx="716186" cy="288032"/>
          </a:xfrm>
          <a:prstGeom prst="roundRect">
            <a:avLst/>
          </a:prstGeom>
          <a:noFill/>
          <a:ln w="28575" cap="flat" cmpd="sng" algn="ctr">
            <a:solidFill>
              <a:srgbClr val="ED6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6" name="下箭头 5"/>
          <p:cNvSpPr/>
          <p:nvPr/>
        </p:nvSpPr>
        <p:spPr bwMode="auto">
          <a:xfrm>
            <a:off x="2339752" y="2348880"/>
            <a:ext cx="216024" cy="288032"/>
          </a:xfrm>
          <a:prstGeom prst="downArrow">
            <a:avLst/>
          </a:prstGeom>
          <a:solidFill>
            <a:srgbClr val="F8C024"/>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1" name="圆角矩形 10"/>
          <p:cNvSpPr/>
          <p:nvPr/>
        </p:nvSpPr>
        <p:spPr bwMode="auto">
          <a:xfrm>
            <a:off x="3349712" y="802048"/>
            <a:ext cx="718232" cy="288032"/>
          </a:xfrm>
          <a:prstGeom prst="roundRect">
            <a:avLst/>
          </a:prstGeom>
          <a:noFill/>
          <a:ln w="28575" cap="flat" cmpd="sng" algn="ctr">
            <a:solidFill>
              <a:srgbClr val="ED6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5" name="Text Box 5"/>
          <p:cNvSpPr txBox="1">
            <a:spLocks noChangeArrowheads="1"/>
          </p:cNvSpPr>
          <p:nvPr/>
        </p:nvSpPr>
        <p:spPr bwMode="auto">
          <a:xfrm>
            <a:off x="561976" y="332656"/>
            <a:ext cx="8137276" cy="5442195"/>
          </a:xfrm>
          <a:prstGeom prst="rect">
            <a:avLst/>
          </a:prstGeom>
          <a:noFill/>
          <a:ln w="9525">
            <a:noFill/>
            <a:miter lim="800000"/>
            <a:headEnd/>
            <a:tailEnd/>
          </a:ln>
        </p:spPr>
        <p:txBody>
          <a:bodyPr wrap="square">
            <a:spAutoFit/>
          </a:bodyPr>
          <a:lstStyle/>
          <a:p>
            <a:pPr marL="457200" indent="-457200">
              <a:lnSpc>
                <a:spcPct val="112000"/>
              </a:lnSpc>
              <a:spcBef>
                <a:spcPts val="200"/>
              </a:spcBef>
              <a:defRPr/>
            </a:pPr>
            <a:r>
              <a:rPr lang="zh-CN" altLang="en-US" b="1" dirty="0">
                <a:solidFill>
                  <a:schemeClr val="tx2"/>
                </a:solidFill>
              </a:rPr>
              <a:t>管道</a:t>
            </a:r>
            <a:r>
              <a:rPr lang="zh-CN" altLang="en-US" b="1" dirty="0"/>
              <a:t>的概念</a:t>
            </a:r>
            <a:endParaRPr lang="zh-CN" altLang="en-US"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ndParaRPr>
          </a:p>
          <a:p>
            <a:pPr marL="342900" indent="-342900">
              <a:lnSpc>
                <a:spcPct val="112000"/>
              </a:lnSpc>
              <a:spcBef>
                <a:spcPts val="200"/>
              </a:spcBef>
              <a:buFont typeface="Wingdings" panose="05000000000000000000" pitchFamily="2" charset="2"/>
              <a:buChar char="Ø"/>
              <a:defRPr/>
            </a:pPr>
            <a:r>
              <a:rPr lang="zh-CN" altLang="en-US" sz="2300" b="1" dirty="0"/>
              <a:t>作</a:t>
            </a:r>
            <a:r>
              <a:rPr lang="zh-CN" altLang="en-US" sz="2300" b="1" dirty="0" smtClean="0"/>
              <a:t>用</a:t>
            </a:r>
            <a:r>
              <a:rPr lang="zh-CN" altLang="en-US" sz="2300" dirty="0"/>
              <a:t>：</a:t>
            </a:r>
            <a:r>
              <a:rPr lang="zh-CN" altLang="en-US" sz="2300" dirty="0" smtClean="0"/>
              <a:t>把</a:t>
            </a:r>
            <a:r>
              <a:rPr lang="zh-CN" altLang="en-US" sz="2300" b="1" u="sng" dirty="0">
                <a:solidFill>
                  <a:schemeClr val="tx2">
                    <a:lumMod val="40000"/>
                    <a:lumOff val="60000"/>
                  </a:schemeClr>
                </a:solidFill>
              </a:rPr>
              <a:t>前一个命令的</a:t>
            </a:r>
            <a:r>
              <a:rPr lang="zh-CN" altLang="en-US" sz="2300" b="1" u="sng" dirty="0">
                <a:solidFill>
                  <a:srgbClr val="FF9933"/>
                </a:solidFill>
              </a:rPr>
              <a:t>结果</a:t>
            </a:r>
            <a:r>
              <a:rPr lang="zh-CN" altLang="en-US" sz="2300" dirty="0"/>
              <a:t>当成</a:t>
            </a:r>
            <a:r>
              <a:rPr lang="zh-CN" altLang="en-US" sz="2300" b="1" u="sng" dirty="0">
                <a:solidFill>
                  <a:schemeClr val="tx2">
                    <a:lumMod val="40000"/>
                    <a:lumOff val="60000"/>
                  </a:schemeClr>
                </a:solidFill>
              </a:rPr>
              <a:t>后一个命令的</a:t>
            </a:r>
            <a:r>
              <a:rPr lang="zh-CN" altLang="en-US" sz="2300" b="1" u="sng" dirty="0">
                <a:solidFill>
                  <a:srgbClr val="FF9933"/>
                </a:solidFill>
              </a:rPr>
              <a:t>输入</a:t>
            </a:r>
            <a:r>
              <a:rPr lang="zh-CN" altLang="en-US" sz="2300" dirty="0" smtClean="0"/>
              <a:t>。</a:t>
            </a:r>
            <a:endParaRPr lang="en-US" altLang="zh-CN" sz="2300" dirty="0" smtClean="0"/>
          </a:p>
          <a:p>
            <a:pPr marL="342900" indent="-342900">
              <a:lnSpc>
                <a:spcPct val="112000"/>
              </a:lnSpc>
              <a:spcBef>
                <a:spcPts val="200"/>
              </a:spcBef>
              <a:buFont typeface="Wingdings" panose="05000000000000000000" pitchFamily="2" charset="2"/>
              <a:buChar char="Ø"/>
              <a:defRPr/>
            </a:pPr>
            <a:r>
              <a:rPr lang="zh-CN" altLang="en-US" sz="2300" b="1" dirty="0" smtClean="0"/>
              <a:t>性质</a:t>
            </a:r>
            <a:r>
              <a:rPr lang="zh-CN" altLang="en-US" sz="2300" dirty="0" smtClean="0"/>
              <a:t>：管</a:t>
            </a:r>
            <a:r>
              <a:rPr lang="zh-CN" altLang="en-US" sz="2300" dirty="0"/>
              <a:t>道是由</a:t>
            </a:r>
            <a:r>
              <a:rPr lang="zh-CN" altLang="en-US" sz="2300" b="1" u="sng" dirty="0">
                <a:solidFill>
                  <a:schemeClr val="tx2">
                    <a:lumMod val="40000"/>
                    <a:lumOff val="60000"/>
                  </a:schemeClr>
                </a:solidFill>
              </a:rPr>
              <a:t>内核管</a:t>
            </a:r>
            <a:r>
              <a:rPr lang="zh-CN" altLang="en-US" sz="2300" b="1" u="sng" dirty="0" smtClean="0">
                <a:solidFill>
                  <a:schemeClr val="tx2">
                    <a:lumMod val="40000"/>
                    <a:lumOff val="60000"/>
                  </a:schemeClr>
                </a:solidFill>
              </a:rPr>
              <a:t>理</a:t>
            </a:r>
            <a:r>
              <a:rPr lang="en-US" altLang="zh-CN" sz="2300" b="1" baseline="30000" dirty="0" smtClean="0">
                <a:solidFill>
                  <a:schemeClr val="tx2">
                    <a:lumMod val="40000"/>
                    <a:lumOff val="60000"/>
                  </a:schemeClr>
                </a:solidFill>
              </a:rPr>
              <a:t>1</a:t>
            </a:r>
            <a:r>
              <a:rPr lang="zh-CN" altLang="en-US" sz="2300" dirty="0" smtClean="0"/>
              <a:t>的</a:t>
            </a:r>
            <a:r>
              <a:rPr lang="zh-CN" altLang="en-US" sz="2300" dirty="0"/>
              <a:t>一个</a:t>
            </a:r>
            <a:r>
              <a:rPr lang="zh-CN" altLang="en-US" sz="2300" b="1" u="sng" dirty="0">
                <a:solidFill>
                  <a:schemeClr val="tx2"/>
                </a:solidFill>
              </a:rPr>
              <a:t>缓冲</a:t>
            </a:r>
            <a:r>
              <a:rPr lang="zh-CN" altLang="en-US" sz="2300" b="1" u="sng" dirty="0" smtClean="0">
                <a:solidFill>
                  <a:schemeClr val="tx2"/>
                </a:solidFill>
              </a:rPr>
              <a:t>区</a:t>
            </a:r>
            <a:r>
              <a:rPr lang="en-US" altLang="zh-CN" sz="2300" b="1" baseline="30000" dirty="0" smtClean="0">
                <a:solidFill>
                  <a:schemeClr val="tx2">
                    <a:lumMod val="40000"/>
                    <a:lumOff val="60000"/>
                  </a:schemeClr>
                </a:solidFill>
              </a:rPr>
              <a:t>2</a:t>
            </a:r>
            <a:r>
              <a:rPr lang="zh-CN" altLang="en-US" sz="2300" dirty="0" smtClean="0"/>
              <a:t>。</a:t>
            </a:r>
            <a:r>
              <a:rPr lang="zh-CN" altLang="en-US" sz="2300" dirty="0"/>
              <a:t>它被设计</a:t>
            </a:r>
            <a:r>
              <a:rPr lang="zh-CN" altLang="en-US" sz="2300" dirty="0" smtClean="0"/>
              <a:t>成环</a:t>
            </a:r>
            <a:r>
              <a:rPr lang="zh-CN" altLang="en-US" sz="2300" dirty="0"/>
              <a:t>形的数据结构，以便管道可以被循</a:t>
            </a:r>
            <a:r>
              <a:rPr lang="zh-CN" altLang="en-US" sz="2300" dirty="0" smtClean="0"/>
              <a:t>环使用</a:t>
            </a:r>
            <a:r>
              <a:rPr lang="zh-CN" altLang="en-US" sz="2300" b="1" baseline="30000" dirty="0" smtClean="0"/>
              <a:t>数据结构中的</a:t>
            </a:r>
            <a:r>
              <a:rPr lang="zh-CN" altLang="en-US" sz="2300" b="1" baseline="30000" dirty="0" smtClean="0">
                <a:solidFill>
                  <a:schemeClr val="tx2"/>
                </a:solidFill>
              </a:rPr>
              <a:t>循环队列</a:t>
            </a:r>
            <a:r>
              <a:rPr lang="zh-CN" altLang="en-US" sz="2300" dirty="0" smtClean="0"/>
              <a:t>。</a:t>
            </a:r>
            <a:endParaRPr lang="en-US" altLang="zh-CN" sz="2300" dirty="0" smtClean="0"/>
          </a:p>
          <a:p>
            <a:pPr marL="342900" indent="-342900">
              <a:lnSpc>
                <a:spcPct val="112000"/>
              </a:lnSpc>
              <a:spcBef>
                <a:spcPts val="200"/>
              </a:spcBef>
              <a:buFont typeface="Wingdings" panose="05000000000000000000" pitchFamily="2" charset="2"/>
              <a:buChar char="Ø"/>
              <a:defRPr/>
            </a:pPr>
            <a:r>
              <a:rPr lang="zh-CN" altLang="en-US" sz="2300" b="1" dirty="0" smtClean="0"/>
              <a:t>视图</a:t>
            </a:r>
            <a:r>
              <a:rPr lang="zh-CN" altLang="en-US" sz="2300" dirty="0" smtClean="0"/>
              <a:t>：</a:t>
            </a:r>
            <a:r>
              <a:rPr lang="zh-CN" altLang="en-US" sz="2300" b="1" dirty="0" smtClean="0"/>
              <a:t>管</a:t>
            </a:r>
            <a:r>
              <a:rPr lang="zh-CN" altLang="en-US" sz="2300" b="1" dirty="0"/>
              <a:t>道的</a:t>
            </a:r>
            <a:r>
              <a:rPr lang="zh-CN" altLang="en-US" sz="2300" b="1" u="sng" dirty="0"/>
              <a:t>一</a:t>
            </a:r>
            <a:r>
              <a:rPr lang="zh-CN" altLang="en-US" sz="2300" b="1" u="sng" dirty="0" smtClean="0"/>
              <a:t>端</a:t>
            </a:r>
            <a:r>
              <a:rPr lang="en-US" altLang="zh-CN" sz="2300" b="1" baseline="30000" dirty="0" smtClean="0">
                <a:solidFill>
                  <a:srgbClr val="FF9933"/>
                </a:solidFill>
              </a:rPr>
              <a:t>1</a:t>
            </a:r>
            <a:r>
              <a:rPr lang="zh-CN" altLang="en-US" sz="2300" dirty="0" smtClean="0"/>
              <a:t>连</a:t>
            </a:r>
            <a:r>
              <a:rPr lang="zh-CN" altLang="en-US" sz="2300" dirty="0"/>
              <a:t>接一个</a:t>
            </a:r>
            <a:r>
              <a:rPr lang="zh-CN" altLang="en-US" sz="2300" u="sng" dirty="0">
                <a:solidFill>
                  <a:schemeClr val="tx2">
                    <a:lumMod val="40000"/>
                    <a:lumOff val="60000"/>
                  </a:schemeClr>
                </a:solidFill>
              </a:rPr>
              <a:t>进程的输</a:t>
            </a:r>
            <a:r>
              <a:rPr lang="zh-CN" altLang="en-US" sz="2300" u="sng" dirty="0" smtClean="0">
                <a:solidFill>
                  <a:schemeClr val="tx2">
                    <a:lumMod val="40000"/>
                    <a:lumOff val="60000"/>
                  </a:schemeClr>
                </a:solidFill>
              </a:rPr>
              <a:t>出</a:t>
            </a:r>
            <a:r>
              <a:rPr lang="zh-CN" altLang="en-US" sz="2300" dirty="0" smtClean="0"/>
              <a:t>，这</a:t>
            </a:r>
            <a:r>
              <a:rPr lang="zh-CN" altLang="en-US" sz="2300" dirty="0"/>
              <a:t>个进程会向管道中</a:t>
            </a:r>
            <a:r>
              <a:rPr lang="zh-CN" altLang="en-US" sz="2300" b="1" u="sng" dirty="0">
                <a:solidFill>
                  <a:schemeClr val="tx2">
                    <a:lumMod val="40000"/>
                    <a:lumOff val="60000"/>
                  </a:schemeClr>
                </a:solidFill>
              </a:rPr>
              <a:t>放入信息</a:t>
            </a:r>
            <a:r>
              <a:rPr lang="zh-CN" altLang="en-US" sz="2300" dirty="0"/>
              <a:t>。管道</a:t>
            </a:r>
            <a:r>
              <a:rPr lang="zh-CN" altLang="en-US" sz="2300" dirty="0" smtClean="0"/>
              <a:t>的</a:t>
            </a:r>
            <a:r>
              <a:rPr lang="zh-CN" altLang="en-US" sz="2300" b="1" u="sng" dirty="0"/>
              <a:t>另一</a:t>
            </a:r>
            <a:r>
              <a:rPr lang="zh-CN" altLang="en-US" sz="2300" b="1" u="sng" dirty="0" smtClean="0"/>
              <a:t>端</a:t>
            </a:r>
            <a:r>
              <a:rPr lang="en-US" altLang="zh-CN" sz="2300" b="1" baseline="30000" dirty="0" smtClean="0">
                <a:solidFill>
                  <a:srgbClr val="FF9933"/>
                </a:solidFill>
              </a:rPr>
              <a:t>2</a:t>
            </a:r>
            <a:r>
              <a:rPr lang="zh-CN" altLang="en-US" sz="2300" dirty="0" smtClean="0"/>
              <a:t>连接另一</a:t>
            </a:r>
            <a:r>
              <a:rPr lang="zh-CN" altLang="en-US" sz="2300" dirty="0"/>
              <a:t>个</a:t>
            </a:r>
            <a:r>
              <a:rPr lang="zh-CN" altLang="en-US" sz="2300" u="sng" dirty="0">
                <a:solidFill>
                  <a:schemeClr val="tx2">
                    <a:lumMod val="40000"/>
                    <a:lumOff val="60000"/>
                  </a:schemeClr>
                </a:solidFill>
              </a:rPr>
              <a:t>进程的输入</a:t>
            </a:r>
            <a:r>
              <a:rPr lang="zh-CN" altLang="en-US" sz="2300" dirty="0"/>
              <a:t>，这个进程</a:t>
            </a:r>
            <a:r>
              <a:rPr lang="zh-CN" altLang="en-US" sz="2300" b="1" u="sng" dirty="0">
                <a:solidFill>
                  <a:schemeClr val="tx2">
                    <a:lumMod val="40000"/>
                    <a:lumOff val="60000"/>
                  </a:schemeClr>
                </a:solidFill>
              </a:rPr>
              <a:t>取出管道中的信息</a:t>
            </a:r>
            <a:r>
              <a:rPr lang="zh-CN" altLang="en-US" sz="2300" dirty="0" smtClean="0"/>
              <a:t>。</a:t>
            </a:r>
            <a:endParaRPr lang="en-US" altLang="zh-CN" sz="2300" dirty="0" smtClean="0"/>
          </a:p>
          <a:p>
            <a:pPr marL="342900" indent="-342900">
              <a:lnSpc>
                <a:spcPct val="112000"/>
              </a:lnSpc>
              <a:spcBef>
                <a:spcPts val="200"/>
              </a:spcBef>
              <a:buFont typeface="Wingdings" panose="05000000000000000000" pitchFamily="2" charset="2"/>
              <a:buChar char="Ø"/>
              <a:defRPr/>
            </a:pPr>
            <a:r>
              <a:rPr lang="zh-CN" altLang="en-US" sz="2300" b="1" dirty="0"/>
              <a:t>工作过程</a:t>
            </a:r>
            <a:r>
              <a:rPr lang="zh-CN" altLang="en-US" sz="2300" dirty="0" smtClean="0"/>
              <a:t>：</a:t>
            </a:r>
            <a:endParaRPr lang="en-US" altLang="zh-CN" sz="2300" dirty="0" smtClean="0"/>
          </a:p>
          <a:p>
            <a:pPr>
              <a:lnSpc>
                <a:spcPct val="112000"/>
              </a:lnSpc>
              <a:spcBef>
                <a:spcPts val="200"/>
              </a:spcBef>
              <a:defRPr/>
            </a:pPr>
            <a:r>
              <a:rPr lang="en-US" altLang="zh-CN" sz="2300" dirty="0"/>
              <a:t> </a:t>
            </a:r>
            <a:r>
              <a:rPr lang="en-US" altLang="zh-CN" sz="2300" dirty="0" smtClean="0"/>
              <a:t>       1. </a:t>
            </a:r>
            <a:r>
              <a:rPr lang="zh-CN" altLang="en-US" sz="2300" dirty="0" smtClean="0"/>
              <a:t>当</a:t>
            </a:r>
            <a:r>
              <a:rPr lang="zh-CN" altLang="en-US" sz="2300" dirty="0"/>
              <a:t>管道中</a:t>
            </a:r>
            <a:r>
              <a:rPr lang="zh-CN" altLang="en-US" sz="2300" u="sng" dirty="0">
                <a:solidFill>
                  <a:schemeClr val="tx2">
                    <a:lumMod val="40000"/>
                    <a:lumOff val="60000"/>
                  </a:schemeClr>
                </a:solidFill>
              </a:rPr>
              <a:t>没有信</a:t>
            </a:r>
            <a:r>
              <a:rPr lang="zh-CN" altLang="en-US" sz="2300" u="sng" dirty="0" smtClean="0">
                <a:solidFill>
                  <a:schemeClr val="tx2">
                    <a:lumMod val="40000"/>
                    <a:lumOff val="60000"/>
                  </a:schemeClr>
                </a:solidFill>
              </a:rPr>
              <a:t>息</a:t>
            </a:r>
            <a:r>
              <a:rPr lang="en-US" altLang="zh-CN" sz="2300" u="sng" dirty="0" smtClean="0">
                <a:solidFill>
                  <a:schemeClr val="tx2">
                    <a:lumMod val="40000"/>
                    <a:lumOff val="60000"/>
                  </a:schemeClr>
                </a:solidFill>
              </a:rPr>
              <a:t>/</a:t>
            </a:r>
            <a:r>
              <a:rPr lang="zh-CN" altLang="en-US" sz="2300" b="1" u="sng" dirty="0" smtClean="0">
                <a:solidFill>
                  <a:srgbClr val="FF0000"/>
                </a:solidFill>
              </a:rPr>
              <a:t>空</a:t>
            </a:r>
            <a:r>
              <a:rPr lang="zh-CN" altLang="en-US" sz="2300" dirty="0" smtClean="0"/>
              <a:t>时，</a:t>
            </a:r>
            <a:r>
              <a:rPr lang="zh-CN" altLang="en-US" sz="2300" b="1" dirty="0" smtClean="0">
                <a:solidFill>
                  <a:srgbClr val="FFC000"/>
                </a:solidFill>
              </a:rPr>
              <a:t>读进程</a:t>
            </a:r>
            <a:r>
              <a:rPr lang="zh-CN" altLang="en-US" sz="2300" dirty="0" smtClean="0"/>
              <a:t>就会</a:t>
            </a:r>
            <a:r>
              <a:rPr lang="zh-CN" altLang="en-US" sz="2300" u="sng" dirty="0">
                <a:solidFill>
                  <a:schemeClr val="tx2">
                    <a:lumMod val="40000"/>
                    <a:lumOff val="60000"/>
                  </a:schemeClr>
                </a:solidFill>
              </a:rPr>
              <a:t>等</a:t>
            </a:r>
            <a:r>
              <a:rPr lang="zh-CN" altLang="en-US" sz="2300" u="sng" dirty="0" smtClean="0">
                <a:solidFill>
                  <a:schemeClr val="tx2">
                    <a:lumMod val="40000"/>
                    <a:lumOff val="60000"/>
                  </a:schemeClr>
                </a:solidFill>
              </a:rPr>
              <a:t>待</a:t>
            </a:r>
            <a:r>
              <a:rPr lang="en-US" altLang="zh-CN" sz="2300" u="sng" dirty="0" smtClean="0">
                <a:solidFill>
                  <a:schemeClr val="tx2">
                    <a:lumMod val="40000"/>
                    <a:lumOff val="60000"/>
                  </a:schemeClr>
                </a:solidFill>
              </a:rPr>
              <a:t>/</a:t>
            </a:r>
            <a:r>
              <a:rPr lang="zh-CN" altLang="en-US" sz="2300" u="sng" dirty="0" smtClean="0">
                <a:solidFill>
                  <a:schemeClr val="tx2">
                    <a:lumMod val="40000"/>
                    <a:lumOff val="60000"/>
                  </a:schemeClr>
                </a:solidFill>
              </a:rPr>
              <a:t>被阻塞</a:t>
            </a:r>
            <a:r>
              <a:rPr lang="zh-CN" altLang="en-US" sz="2300" dirty="0" smtClean="0"/>
              <a:t>，</a:t>
            </a:r>
            <a:r>
              <a:rPr lang="zh-CN" altLang="en-US" sz="2300" u="sng" dirty="0"/>
              <a:t>直到另一</a:t>
            </a:r>
            <a:r>
              <a:rPr lang="zh-CN" altLang="en-US" sz="2300" u="sng" dirty="0" smtClean="0"/>
              <a:t>端的</a:t>
            </a:r>
            <a:r>
              <a:rPr lang="zh-CN" altLang="en-US" sz="2300" b="1" dirty="0">
                <a:solidFill>
                  <a:srgbClr val="FFC000"/>
                </a:solidFill>
              </a:rPr>
              <a:t>写进程</a:t>
            </a:r>
            <a:r>
              <a:rPr lang="zh-CN" altLang="en-US" sz="2300" u="sng" dirty="0"/>
              <a:t>放</a:t>
            </a:r>
            <a:r>
              <a:rPr lang="zh-CN" altLang="en-US" sz="2300" u="sng" dirty="0" smtClean="0"/>
              <a:t>入数据</a:t>
            </a:r>
            <a:r>
              <a:rPr lang="zh-CN" altLang="en-US" sz="2300" dirty="0" smtClean="0"/>
              <a:t>。  “</a:t>
            </a:r>
            <a:r>
              <a:rPr lang="zh-CN" altLang="en-US" sz="2300" b="1" dirty="0" smtClean="0">
                <a:solidFill>
                  <a:srgbClr val="FF66FF"/>
                </a:solidFill>
              </a:rPr>
              <a:t>空：则不允许</a:t>
            </a:r>
            <a:r>
              <a:rPr lang="zh-CN" altLang="en-US" sz="2300" b="1" u="sng" dirty="0" smtClean="0">
                <a:solidFill>
                  <a:srgbClr val="FF66FF"/>
                </a:solidFill>
              </a:rPr>
              <a:t>取走</a:t>
            </a:r>
            <a:r>
              <a:rPr lang="en-US" altLang="zh-CN" sz="2300" b="1" dirty="0" smtClean="0">
                <a:solidFill>
                  <a:srgbClr val="FF66FF"/>
                </a:solidFill>
              </a:rPr>
              <a:t>/</a:t>
            </a:r>
            <a:r>
              <a:rPr lang="zh-CN" altLang="en-US" sz="2300" b="1" dirty="0" smtClean="0">
                <a:solidFill>
                  <a:srgbClr val="FF66FF"/>
                </a:solidFill>
              </a:rPr>
              <a:t>读</a:t>
            </a:r>
            <a:r>
              <a:rPr lang="zh-CN" altLang="en-US" sz="2300" dirty="0"/>
              <a:t>”</a:t>
            </a:r>
            <a:endParaRPr lang="en-US" altLang="zh-CN" sz="2300" dirty="0"/>
          </a:p>
          <a:p>
            <a:pPr marL="355600">
              <a:lnSpc>
                <a:spcPct val="112000"/>
              </a:lnSpc>
              <a:spcBef>
                <a:spcPts val="200"/>
              </a:spcBef>
              <a:defRPr/>
            </a:pPr>
            <a:r>
              <a:rPr lang="en-US" altLang="zh-CN" sz="2300" dirty="0"/>
              <a:t> </a:t>
            </a:r>
            <a:r>
              <a:rPr lang="en-US" altLang="zh-CN" sz="2300" dirty="0" smtClean="0"/>
              <a:t>   2. </a:t>
            </a:r>
            <a:r>
              <a:rPr lang="zh-CN" altLang="en-US" sz="2300" dirty="0" smtClean="0"/>
              <a:t>当</a:t>
            </a:r>
            <a:r>
              <a:rPr lang="zh-CN" altLang="en-US" sz="2300" dirty="0"/>
              <a:t>管</a:t>
            </a:r>
            <a:r>
              <a:rPr lang="zh-CN" altLang="en-US" sz="2300" dirty="0" smtClean="0"/>
              <a:t>道</a:t>
            </a:r>
            <a:r>
              <a:rPr lang="zh-CN" altLang="en-US" sz="2300" u="sng" dirty="0" smtClean="0">
                <a:solidFill>
                  <a:schemeClr val="tx2">
                    <a:lumMod val="40000"/>
                    <a:lumOff val="60000"/>
                  </a:schemeClr>
                </a:solidFill>
              </a:rPr>
              <a:t>装满</a:t>
            </a:r>
            <a:r>
              <a:rPr lang="zh-CN" altLang="en-US" sz="2300" u="sng" dirty="0">
                <a:solidFill>
                  <a:schemeClr val="tx2">
                    <a:lumMod val="40000"/>
                    <a:lumOff val="60000"/>
                  </a:schemeClr>
                </a:solidFill>
              </a:rPr>
              <a:t>信</a:t>
            </a:r>
            <a:r>
              <a:rPr lang="zh-CN" altLang="en-US" sz="2300" u="sng" dirty="0" smtClean="0">
                <a:solidFill>
                  <a:schemeClr val="tx2">
                    <a:lumMod val="40000"/>
                    <a:lumOff val="60000"/>
                  </a:schemeClr>
                </a:solidFill>
              </a:rPr>
              <a:t>息</a:t>
            </a:r>
            <a:r>
              <a:rPr lang="en-US" altLang="zh-CN" sz="2300" u="sng" dirty="0" smtClean="0">
                <a:solidFill>
                  <a:schemeClr val="tx2">
                    <a:lumMod val="40000"/>
                    <a:lumOff val="60000"/>
                  </a:schemeClr>
                </a:solidFill>
              </a:rPr>
              <a:t>/</a:t>
            </a:r>
            <a:r>
              <a:rPr lang="zh-CN" altLang="en-US" sz="2300" b="1" u="sng" dirty="0" smtClean="0">
                <a:solidFill>
                  <a:srgbClr val="FF0000"/>
                </a:solidFill>
              </a:rPr>
              <a:t>满</a:t>
            </a:r>
            <a:r>
              <a:rPr lang="zh-CN" altLang="en-US" sz="2300" dirty="0" smtClean="0"/>
              <a:t>的</a:t>
            </a:r>
            <a:r>
              <a:rPr lang="zh-CN" altLang="en-US" sz="2300" dirty="0"/>
              <a:t>时候</a:t>
            </a:r>
            <a:r>
              <a:rPr lang="zh-CN" altLang="en-US" sz="2300" dirty="0" smtClean="0"/>
              <a:t>，</a:t>
            </a:r>
            <a:r>
              <a:rPr lang="zh-CN" altLang="en-US" sz="2300" b="1" dirty="0">
                <a:solidFill>
                  <a:srgbClr val="FFC000"/>
                </a:solidFill>
              </a:rPr>
              <a:t>写进程</a:t>
            </a:r>
            <a:r>
              <a:rPr lang="zh-CN" altLang="en-US" sz="2300" dirty="0" smtClean="0"/>
              <a:t>就会</a:t>
            </a:r>
            <a:r>
              <a:rPr lang="zh-CN" altLang="en-US" sz="2300" u="sng" dirty="0">
                <a:solidFill>
                  <a:schemeClr val="tx2">
                    <a:lumMod val="40000"/>
                    <a:lumOff val="60000"/>
                  </a:schemeClr>
                </a:solidFill>
              </a:rPr>
              <a:t>等待</a:t>
            </a:r>
            <a:r>
              <a:rPr lang="en-US" altLang="zh-CN" sz="2300" u="sng" dirty="0">
                <a:solidFill>
                  <a:schemeClr val="tx2">
                    <a:lumMod val="40000"/>
                    <a:lumOff val="60000"/>
                  </a:schemeClr>
                </a:solidFill>
              </a:rPr>
              <a:t>/</a:t>
            </a:r>
            <a:r>
              <a:rPr lang="zh-CN" altLang="en-US" sz="2300" u="sng" dirty="0">
                <a:solidFill>
                  <a:schemeClr val="tx2">
                    <a:lumMod val="40000"/>
                    <a:lumOff val="60000"/>
                  </a:schemeClr>
                </a:solidFill>
              </a:rPr>
              <a:t>被阻塞</a:t>
            </a:r>
            <a:r>
              <a:rPr lang="zh-CN" altLang="en-US" sz="2300" dirty="0" smtClean="0"/>
              <a:t>，</a:t>
            </a:r>
            <a:r>
              <a:rPr lang="zh-CN" altLang="en-US" sz="2300" dirty="0"/>
              <a:t>直到另一端</a:t>
            </a:r>
            <a:r>
              <a:rPr lang="zh-CN" altLang="en-US" sz="2300" dirty="0" smtClean="0"/>
              <a:t>的</a:t>
            </a:r>
            <a:r>
              <a:rPr lang="zh-CN" altLang="en-US" sz="2300" b="1" dirty="0">
                <a:solidFill>
                  <a:srgbClr val="FFC000"/>
                </a:solidFill>
              </a:rPr>
              <a:t>读进程</a:t>
            </a:r>
            <a:r>
              <a:rPr lang="zh-CN" altLang="en-US" sz="2300" dirty="0" smtClean="0"/>
              <a:t>取走数据</a:t>
            </a:r>
            <a:r>
              <a:rPr lang="zh-CN" altLang="en-US" sz="2300" dirty="0"/>
              <a:t>。 “</a:t>
            </a:r>
            <a:r>
              <a:rPr lang="zh-CN" altLang="en-US" sz="2300" b="1" dirty="0" smtClean="0">
                <a:solidFill>
                  <a:srgbClr val="FF66FF"/>
                </a:solidFill>
              </a:rPr>
              <a:t>满：</a:t>
            </a:r>
            <a:r>
              <a:rPr lang="zh-CN" altLang="en-US" sz="2300" b="1" dirty="0">
                <a:solidFill>
                  <a:srgbClr val="FF66FF"/>
                </a:solidFill>
              </a:rPr>
              <a:t>则不允</a:t>
            </a:r>
            <a:r>
              <a:rPr lang="zh-CN" altLang="en-US" sz="2300" b="1" dirty="0" smtClean="0">
                <a:solidFill>
                  <a:srgbClr val="FF66FF"/>
                </a:solidFill>
              </a:rPr>
              <a:t>许</a:t>
            </a:r>
            <a:r>
              <a:rPr lang="zh-CN" altLang="en-US" sz="2300" b="1" u="sng" dirty="0" smtClean="0">
                <a:solidFill>
                  <a:srgbClr val="FF66FF"/>
                </a:solidFill>
              </a:rPr>
              <a:t>放入</a:t>
            </a:r>
            <a:r>
              <a:rPr lang="en-US" altLang="zh-CN" sz="2300" b="1" dirty="0" smtClean="0">
                <a:solidFill>
                  <a:srgbClr val="FF66FF"/>
                </a:solidFill>
              </a:rPr>
              <a:t>/</a:t>
            </a:r>
            <a:r>
              <a:rPr lang="zh-CN" altLang="en-US" sz="2300" b="1" dirty="0" smtClean="0">
                <a:solidFill>
                  <a:srgbClr val="FF66FF"/>
                </a:solidFill>
              </a:rPr>
              <a:t>读</a:t>
            </a:r>
            <a:r>
              <a:rPr lang="zh-CN" altLang="en-US" sz="2300" dirty="0"/>
              <a:t>”</a:t>
            </a:r>
            <a:endParaRPr lang="en-US" altLang="zh-CN" sz="2300" dirty="0" smtClean="0"/>
          </a:p>
          <a:p>
            <a:pPr marL="355600">
              <a:lnSpc>
                <a:spcPct val="112000"/>
              </a:lnSpc>
              <a:spcBef>
                <a:spcPts val="200"/>
              </a:spcBef>
              <a:defRPr/>
            </a:pPr>
            <a:r>
              <a:rPr lang="en-US" altLang="zh-CN" sz="2300" dirty="0" smtClean="0"/>
              <a:t>   3. </a:t>
            </a:r>
            <a:r>
              <a:rPr lang="zh-CN" altLang="en-US" sz="2300" dirty="0" smtClean="0"/>
              <a:t>当</a:t>
            </a:r>
            <a:r>
              <a:rPr lang="zh-CN" altLang="en-US" sz="2300" dirty="0"/>
              <a:t>两个进程都</a:t>
            </a:r>
            <a:r>
              <a:rPr lang="zh-CN" altLang="en-US" sz="2300" dirty="0" smtClean="0"/>
              <a:t>终止时，</a:t>
            </a:r>
            <a:r>
              <a:rPr lang="zh-CN" altLang="en-US" sz="2300" dirty="0"/>
              <a:t>管</a:t>
            </a:r>
            <a:r>
              <a:rPr lang="zh-CN" altLang="en-US" sz="2300" dirty="0" smtClean="0"/>
              <a:t>道自</a:t>
            </a:r>
            <a:r>
              <a:rPr lang="zh-CN" altLang="en-US" sz="2300" dirty="0"/>
              <a:t>动消失</a:t>
            </a:r>
            <a:r>
              <a:rPr lang="zh-CN" altLang="en-US" sz="2300" dirty="0" smtClean="0"/>
              <a:t>。</a:t>
            </a:r>
            <a:endParaRPr lang="en-US" altLang="zh-CN" sz="2300" dirty="0"/>
          </a:p>
        </p:txBody>
      </p:sp>
    </p:spTree>
    <p:extLst>
      <p:ext uri="{BB962C8B-B14F-4D97-AF65-F5344CB8AC3E}">
        <p14:creationId xmlns:p14="http://schemas.microsoft.com/office/powerpoint/2010/main" val="140743597"/>
      </p:ext>
    </p:extLst>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1"/>
          <p:cNvSpPr>
            <a:spLocks noGrp="1"/>
          </p:cNvSpPr>
          <p:nvPr>
            <p:ph type="dt" sz="quarter" idx="10"/>
          </p:nvPr>
        </p:nvSpPr>
        <p:spPr>
          <a:xfrm>
            <a:off x="27024" y="6496298"/>
            <a:ext cx="2289175" cy="3545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1BEF87C3-5054-48A2-89F2-8F97B4F839AC}" type="datetime8">
              <a:rPr kumimoji="0" lang="zh-CN" altLang="en-US" sz="1400" smtClean="0"/>
              <a:t>2022年3月16日12时44分</a:t>
            </a:fld>
            <a:endParaRPr kumimoji="0" lang="en-US" altLang="zh-CN" sz="1400" dirty="0" smtClean="0"/>
          </a:p>
        </p:txBody>
      </p:sp>
      <p:sp>
        <p:nvSpPr>
          <p:cNvPr id="69635" name="灯片编号占位符 3"/>
          <p:cNvSpPr>
            <a:spLocks noGrp="1"/>
          </p:cNvSpPr>
          <p:nvPr>
            <p:ph type="sldNum" sz="quarter" idx="12"/>
          </p:nvPr>
        </p:nvSpPr>
        <p:spPr>
          <a:xfrm>
            <a:off x="6660232" y="6546111"/>
            <a:ext cx="2289175" cy="1515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sp>
        <p:nvSpPr>
          <p:cNvPr id="68612" name="Text Box 5"/>
          <p:cNvSpPr txBox="1">
            <a:spLocks noChangeArrowheads="1"/>
          </p:cNvSpPr>
          <p:nvPr/>
        </p:nvSpPr>
        <p:spPr bwMode="auto">
          <a:xfrm>
            <a:off x="611188" y="188640"/>
            <a:ext cx="8137276" cy="6467668"/>
          </a:xfrm>
          <a:prstGeom prst="rect">
            <a:avLst/>
          </a:prstGeom>
          <a:noFill/>
          <a:ln w="9525">
            <a:noFill/>
            <a:miter lim="800000"/>
            <a:headEnd/>
            <a:tailEnd/>
          </a:ln>
        </p:spPr>
        <p:txBody>
          <a:bodyPr wrap="square">
            <a:spAutoFit/>
          </a:bodyPr>
          <a:lstStyle/>
          <a:p>
            <a:pPr marL="457200" indent="-457200">
              <a:lnSpc>
                <a:spcPct val="112000"/>
              </a:lnSpc>
              <a:spcBef>
                <a:spcPts val="200"/>
              </a:spcBef>
              <a:defRPr/>
            </a:pPr>
            <a:r>
              <a:rPr lang="en-US" altLang="zh-CN" b="1" dirty="0">
                <a:latin typeface="宋体" pitchFamily="2" charset="-122"/>
              </a:rPr>
              <a:t>  1. </a:t>
            </a:r>
            <a:r>
              <a:rPr lang="zh-CN" altLang="en-US" b="1" dirty="0">
                <a:latin typeface="宋体" pitchFamily="2" charset="-122"/>
              </a:rPr>
              <a:t>进程的</a:t>
            </a:r>
            <a:r>
              <a:rPr lang="zh-CN" altLang="en-US" b="1" dirty="0">
                <a:solidFill>
                  <a:schemeClr val="tx2"/>
                </a:solidFill>
                <a:latin typeface="宋体" pitchFamily="2" charset="-122"/>
              </a:rPr>
              <a:t>三个</a:t>
            </a:r>
            <a:r>
              <a:rPr lang="zh-CN" altLang="en-US" b="1" u="sng" dirty="0">
                <a:solidFill>
                  <a:schemeClr val="tx2"/>
                </a:solidFill>
                <a:latin typeface="宋体" pitchFamily="2" charset="-122"/>
              </a:rPr>
              <a:t>基本状</a:t>
            </a:r>
            <a:r>
              <a:rPr lang="zh-CN" altLang="en-US" b="1" u="sng" dirty="0" smtClean="0">
                <a:solidFill>
                  <a:schemeClr val="tx2"/>
                </a:solidFill>
                <a:latin typeface="宋体" pitchFamily="2" charset="-122"/>
              </a:rPr>
              <a:t>态</a:t>
            </a:r>
            <a:r>
              <a:rPr lang="en-US" altLang="zh-CN"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a:t>
            </a:r>
            <a:r>
              <a:rPr lang="zh-CN" altLang="en-US"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其它</a:t>
            </a:r>
            <a:endParaRPr lang="zh-CN" altLang="en-US"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ndParaRPr>
          </a:p>
          <a:p>
            <a:pPr>
              <a:lnSpc>
                <a:spcPct val="112000"/>
              </a:lnSpc>
              <a:spcBef>
                <a:spcPts val="200"/>
              </a:spcBef>
              <a:defRPr/>
            </a:pPr>
            <a:r>
              <a:rPr lang="zh-CN" altLang="en-US" dirty="0"/>
              <a:t>    </a:t>
            </a:r>
            <a:r>
              <a:rPr lang="zh-CN" altLang="en-US" dirty="0" smtClean="0"/>
              <a:t>进</a:t>
            </a:r>
            <a:r>
              <a:rPr lang="zh-CN" altLang="en-US" dirty="0"/>
              <a:t>程执行时的间断性决定了进程可能具有多种状态，有三个基本的状态。</a:t>
            </a:r>
            <a:endParaRPr lang="zh-CN" altLang="en-US" b="1" dirty="0">
              <a:latin typeface="宋体" pitchFamily="2" charset="-122"/>
            </a:endParaRPr>
          </a:p>
          <a:p>
            <a:pPr marL="457200" indent="-457200" eaLnBrk="0" hangingPunct="0">
              <a:lnSpc>
                <a:spcPct val="112000"/>
              </a:lnSpc>
              <a:spcBef>
                <a:spcPts val="200"/>
              </a:spcBef>
              <a:buClrTx/>
              <a:buSzTx/>
              <a:defRPr/>
            </a:pPr>
            <a:r>
              <a:rPr lang="en-US" altLang="zh-CN" b="1" dirty="0">
                <a:solidFill>
                  <a:schemeClr val="tx2"/>
                </a:solidFill>
                <a:latin typeface="宋体" pitchFamily="2" charset="-122"/>
              </a:rPr>
              <a:t>1</a:t>
            </a:r>
            <a:r>
              <a:rPr lang="zh-CN" altLang="en-US" b="1" dirty="0">
                <a:solidFill>
                  <a:schemeClr val="tx2"/>
                </a:solidFill>
                <a:latin typeface="宋体" pitchFamily="2" charset="-122"/>
              </a:rPr>
              <a:t>）就绪</a:t>
            </a:r>
            <a:r>
              <a:rPr lang="en-US" altLang="zh-CN" b="1" dirty="0">
                <a:solidFill>
                  <a:schemeClr val="tx2"/>
                </a:solidFill>
                <a:latin typeface="宋体" pitchFamily="2" charset="-122"/>
              </a:rPr>
              <a:t>(Ready)</a:t>
            </a:r>
            <a:r>
              <a:rPr lang="zh-CN" altLang="en-US" b="1" dirty="0">
                <a:solidFill>
                  <a:schemeClr val="tx2"/>
                </a:solidFill>
                <a:latin typeface="宋体" pitchFamily="2" charset="-122"/>
              </a:rPr>
              <a:t>状态 </a:t>
            </a:r>
          </a:p>
          <a:p>
            <a:pPr eaLnBrk="0" hangingPunct="0">
              <a:lnSpc>
                <a:spcPct val="112000"/>
              </a:lnSpc>
              <a:spcBef>
                <a:spcPts val="200"/>
              </a:spcBef>
              <a:buClrTx/>
              <a:buSzTx/>
              <a:defRPr/>
            </a:pPr>
            <a:r>
              <a:rPr lang="zh-CN" altLang="en-US" dirty="0">
                <a:latin typeface="宋体" pitchFamily="2" charset="-122"/>
              </a:rPr>
              <a:t>  </a:t>
            </a:r>
            <a:r>
              <a:rPr lang="zh-CN" altLang="en-US" u="sng" dirty="0" smtClean="0">
                <a:latin typeface="宋体" pitchFamily="2" charset="-122"/>
              </a:rPr>
              <a:t>进</a:t>
            </a:r>
            <a:r>
              <a:rPr lang="zh-CN" altLang="en-US" u="sng" dirty="0">
                <a:latin typeface="宋体" pitchFamily="2" charset="-122"/>
              </a:rPr>
              <a:t>程已分配到</a:t>
            </a:r>
            <a:r>
              <a:rPr lang="zh-CN" altLang="en-US" b="1" u="sng" dirty="0">
                <a:solidFill>
                  <a:srgbClr val="ED6FE4"/>
                </a:solidFill>
                <a:latin typeface="宋体" pitchFamily="2" charset="-122"/>
              </a:rPr>
              <a:t>除</a:t>
            </a:r>
            <a:r>
              <a:rPr lang="en-US" altLang="zh-CN" b="1" u="sng" dirty="0">
                <a:solidFill>
                  <a:srgbClr val="ED6FE4"/>
                </a:solidFill>
                <a:latin typeface="宋体" pitchFamily="2" charset="-122"/>
              </a:rPr>
              <a:t>CPU</a:t>
            </a:r>
            <a:r>
              <a:rPr lang="zh-CN" altLang="en-US" b="1" u="sng" dirty="0">
                <a:solidFill>
                  <a:srgbClr val="ED6FE4"/>
                </a:solidFill>
                <a:latin typeface="宋体" pitchFamily="2" charset="-122"/>
              </a:rPr>
              <a:t>以外</a:t>
            </a:r>
            <a:r>
              <a:rPr lang="zh-CN" altLang="en-US" u="sng" dirty="0">
                <a:solidFill>
                  <a:srgbClr val="ED6FE4"/>
                </a:solidFill>
                <a:latin typeface="宋体" pitchFamily="2" charset="-122"/>
              </a:rPr>
              <a:t>的</a:t>
            </a:r>
            <a:r>
              <a:rPr lang="zh-CN" altLang="en-US" b="1" u="sng" dirty="0">
                <a:solidFill>
                  <a:schemeClr val="tx2">
                    <a:lumMod val="60000"/>
                    <a:lumOff val="40000"/>
                  </a:schemeClr>
                </a:solidFill>
                <a:latin typeface="宋体" pitchFamily="2" charset="-122"/>
              </a:rPr>
              <a:t>所有必要资源</a:t>
            </a:r>
            <a:r>
              <a:rPr lang="zh-CN" altLang="en-US" u="sng" dirty="0">
                <a:latin typeface="宋体" pitchFamily="2" charset="-122"/>
              </a:rPr>
              <a:t>，获得</a:t>
            </a:r>
            <a:r>
              <a:rPr lang="en-US" altLang="zh-CN" u="sng" dirty="0">
                <a:latin typeface="宋体" pitchFamily="2" charset="-122"/>
              </a:rPr>
              <a:t>CPU</a:t>
            </a:r>
            <a:r>
              <a:rPr lang="zh-CN" altLang="en-US" u="sng" dirty="0">
                <a:latin typeface="宋体" pitchFamily="2" charset="-122"/>
              </a:rPr>
              <a:t>便可立即执</a:t>
            </a:r>
            <a:r>
              <a:rPr lang="zh-CN" altLang="en-US" u="sng" dirty="0" smtClean="0">
                <a:latin typeface="宋体" pitchFamily="2" charset="-122"/>
              </a:rPr>
              <a:t>行</a:t>
            </a:r>
            <a:r>
              <a:rPr lang="zh-CN" altLang="en-US" dirty="0" smtClean="0">
                <a:latin typeface="宋体" pitchFamily="2" charset="-122"/>
              </a:rPr>
              <a:t>。 </a:t>
            </a:r>
            <a:r>
              <a:rPr lang="en-US" altLang="zh-CN" b="1"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what</a:t>
            </a:r>
            <a:r>
              <a:rPr lang="zh-CN" altLang="en-US" b="1"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a:t>
            </a:r>
            <a:r>
              <a:rPr lang="en-US" altLang="zh-CN" b="1" u="sng"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why?</a:t>
            </a:r>
            <a:r>
              <a:rPr lang="zh-CN" altLang="en-US" b="1" u="sng"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（进程多、</a:t>
            </a:r>
            <a:r>
              <a:rPr lang="en-US" altLang="zh-CN" b="1" u="sng"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CPU</a:t>
            </a:r>
            <a:r>
              <a:rPr lang="zh-CN" altLang="en-US" b="1" u="sng"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少）</a:t>
            </a:r>
            <a:r>
              <a:rPr lang="en-US" altLang="zh-CN" u="sng" dirty="0" smtClean="0">
                <a:latin typeface="宋体" pitchFamily="2" charset="-122"/>
              </a:rPr>
              <a:t>       </a:t>
            </a:r>
          </a:p>
          <a:p>
            <a:pPr eaLnBrk="0" hangingPunct="0">
              <a:lnSpc>
                <a:spcPct val="112000"/>
              </a:lnSpc>
              <a:spcBef>
                <a:spcPts val="200"/>
              </a:spcBef>
              <a:buClrTx/>
              <a:buSzTx/>
              <a:defRPr/>
            </a:pPr>
            <a:r>
              <a:rPr lang="zh-CN" altLang="en-US" dirty="0" smtClean="0">
                <a:latin typeface="宋体" pitchFamily="2" charset="-122"/>
              </a:rPr>
              <a:t>  系统</a:t>
            </a:r>
            <a:r>
              <a:rPr lang="zh-CN" altLang="en-US" dirty="0">
                <a:latin typeface="宋体" pitchFamily="2" charset="-122"/>
              </a:rPr>
              <a:t>中处于就绪状态的进程可能有多个，通常将它们排成一个队列，称为</a:t>
            </a:r>
            <a:r>
              <a:rPr lang="zh-CN" altLang="en-US" b="1" u="sng" dirty="0">
                <a:solidFill>
                  <a:schemeClr val="tx2">
                    <a:lumMod val="40000"/>
                    <a:lumOff val="60000"/>
                  </a:schemeClr>
                </a:solidFill>
                <a:latin typeface="宋体" pitchFamily="2" charset="-122"/>
                <a:ea typeface="+mn-ea"/>
              </a:rPr>
              <a:t>就绪队列</a:t>
            </a:r>
            <a:r>
              <a:rPr lang="en-US" altLang="zh-CN"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-&gt;</a:t>
            </a:r>
            <a:r>
              <a:rPr lang="zh-CN" altLang="en-US"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管</a:t>
            </a:r>
            <a:r>
              <a:rPr lang="zh-CN" altLang="en-US"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理</a:t>
            </a:r>
            <a:r>
              <a:rPr lang="zh-CN" altLang="en-US" dirty="0" smtClean="0">
                <a:latin typeface="宋体" pitchFamily="2" charset="-122"/>
              </a:rPr>
              <a:t>。</a:t>
            </a:r>
            <a:endParaRPr lang="en-US" altLang="zh-CN" dirty="0" smtClean="0">
              <a:latin typeface="宋体" pitchFamily="2" charset="-122"/>
            </a:endParaRPr>
          </a:p>
          <a:p>
            <a:pPr eaLnBrk="0" hangingPunct="0">
              <a:lnSpc>
                <a:spcPct val="112000"/>
              </a:lnSpc>
              <a:spcBef>
                <a:spcPts val="200"/>
              </a:spcBef>
              <a:buClrTx/>
              <a:buSzTx/>
              <a:defRPr/>
            </a:pPr>
            <a:r>
              <a:rPr lang="en-US" altLang="zh-CN" dirty="0">
                <a:latin typeface="宋体" pitchFamily="2" charset="-122"/>
              </a:rPr>
              <a:t> </a:t>
            </a:r>
            <a:r>
              <a:rPr lang="en-US" altLang="zh-CN" dirty="0" smtClean="0">
                <a:latin typeface="宋体" pitchFamily="2" charset="-122"/>
              </a:rPr>
              <a:t> </a:t>
            </a:r>
            <a:r>
              <a:rPr lang="en-US" altLang="zh-CN" b="1"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how</a:t>
            </a:r>
            <a:r>
              <a:rPr lang="zh-CN" altLang="en-US"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进程</a:t>
            </a:r>
            <a:r>
              <a:rPr lang="zh-CN" altLang="en-US"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怎样</a:t>
            </a:r>
            <a:r>
              <a:rPr lang="zh-CN" altLang="en-US"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排队</a:t>
            </a:r>
            <a:r>
              <a:rPr lang="en-US" altLang="zh-CN"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?-&gt;PCB</a:t>
            </a:r>
            <a:r>
              <a:rPr lang="zh-CN" altLang="en-US"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队</a:t>
            </a:r>
            <a:r>
              <a:rPr lang="zh-CN" altLang="en-US"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列</a:t>
            </a:r>
            <a:r>
              <a:rPr lang="en-US" altLang="zh-CN"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a:t>
            </a:r>
            <a:r>
              <a:rPr lang="zh-CN" altLang="en-US"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链队列、索引队列</a:t>
            </a:r>
            <a:r>
              <a:rPr lang="en-US" altLang="zh-CN"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)-&gt;</a:t>
            </a:r>
            <a:r>
              <a:rPr lang="en-US" altLang="zh-CN" b="1" baseline="30000" dirty="0" err="1"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pid</a:t>
            </a:r>
            <a:r>
              <a:rPr lang="en-US" altLang="zh-CN" dirty="0" smtClean="0">
                <a:latin typeface="宋体" pitchFamily="2" charset="-122"/>
              </a:rPr>
              <a:t> </a:t>
            </a:r>
            <a:r>
              <a:rPr lang="zh-CN" altLang="en-US" dirty="0" smtClean="0">
                <a:latin typeface="宋体" pitchFamily="2" charset="-122"/>
              </a:rPr>
              <a:t>，</a:t>
            </a:r>
            <a:r>
              <a:rPr lang="zh-CN" altLang="en-US" sz="2100" b="1" dirty="0" smtClean="0">
                <a:latin typeface="宋体" pitchFamily="2" charset="-122"/>
              </a:rPr>
              <a:t>几种就绪场合</a:t>
            </a:r>
            <a:r>
              <a:rPr lang="en-US" altLang="zh-CN" sz="2100" b="1" dirty="0" smtClean="0">
                <a:latin typeface="宋体" pitchFamily="2" charset="-122"/>
              </a:rPr>
              <a:t>:    </a:t>
            </a:r>
          </a:p>
          <a:p>
            <a:pPr eaLnBrk="0" hangingPunct="0">
              <a:lnSpc>
                <a:spcPct val="112000"/>
              </a:lnSpc>
              <a:spcBef>
                <a:spcPts val="200"/>
              </a:spcBef>
              <a:buClrTx/>
              <a:buSzTx/>
              <a:defRPr/>
            </a:pPr>
            <a:r>
              <a:rPr lang="en-US" altLang="zh-CN" dirty="0">
                <a:latin typeface="宋体" pitchFamily="2" charset="-122"/>
              </a:rPr>
              <a:t> </a:t>
            </a:r>
            <a:r>
              <a:rPr lang="en-US" altLang="zh-CN" dirty="0" smtClean="0">
                <a:latin typeface="宋体" pitchFamily="2" charset="-122"/>
              </a:rPr>
              <a:t> </a:t>
            </a:r>
            <a:r>
              <a:rPr lang="zh-CN" altLang="en-US" dirty="0" smtClean="0">
                <a:latin typeface="宋体" pitchFamily="2" charset="-122"/>
              </a:rPr>
              <a:t>例</a:t>
            </a:r>
            <a:r>
              <a:rPr lang="en-US" altLang="zh-CN" dirty="0" smtClean="0">
                <a:latin typeface="宋体" pitchFamily="2" charset="-122"/>
              </a:rPr>
              <a:t>1</a:t>
            </a:r>
            <a:r>
              <a:rPr lang="zh-CN" altLang="en-US" dirty="0" smtClean="0">
                <a:latin typeface="宋体" pitchFamily="2" charset="-122"/>
              </a:rPr>
              <a:t>：</a:t>
            </a:r>
            <a:r>
              <a:rPr lang="zh-CN" altLang="en-US" dirty="0">
                <a:latin typeface="宋体" pitchFamily="2" charset="-122"/>
              </a:rPr>
              <a:t>刚</a:t>
            </a:r>
            <a:r>
              <a:rPr lang="zh-CN" altLang="en-US" b="1" dirty="0">
                <a:solidFill>
                  <a:schemeClr val="tx2">
                    <a:lumMod val="40000"/>
                    <a:lumOff val="60000"/>
                  </a:schemeClr>
                </a:solidFill>
                <a:latin typeface="宋体" pitchFamily="2" charset="-122"/>
              </a:rPr>
              <a:t>创建</a:t>
            </a:r>
            <a:r>
              <a:rPr lang="zh-CN" altLang="en-US" dirty="0">
                <a:latin typeface="宋体" pitchFamily="2" charset="-122"/>
              </a:rPr>
              <a:t>一个进</a:t>
            </a:r>
            <a:r>
              <a:rPr lang="zh-CN" altLang="en-US" dirty="0" smtClean="0">
                <a:latin typeface="宋体" pitchFamily="2" charset="-122"/>
              </a:rPr>
              <a:t>程</a:t>
            </a:r>
            <a:r>
              <a:rPr lang="en-US" altLang="zh-CN" dirty="0" smtClean="0">
                <a:latin typeface="宋体" pitchFamily="2" charset="-122"/>
              </a:rPr>
              <a:t>A</a:t>
            </a:r>
            <a:r>
              <a:rPr lang="zh-CN" altLang="en-US" dirty="0" smtClean="0">
                <a:latin typeface="宋体" pitchFamily="2" charset="-122"/>
              </a:rPr>
              <a:t>，如果它</a:t>
            </a:r>
            <a:r>
              <a:rPr lang="zh-CN" altLang="en-US" u="sng" dirty="0" smtClean="0">
                <a:latin typeface="宋体" pitchFamily="2" charset="-122"/>
              </a:rPr>
              <a:t>除了</a:t>
            </a:r>
            <a:r>
              <a:rPr lang="en-US" altLang="zh-CN" u="sng" dirty="0" smtClean="0">
                <a:latin typeface="宋体" pitchFamily="2" charset="-122"/>
              </a:rPr>
              <a:t>CPU</a:t>
            </a:r>
            <a:r>
              <a:rPr lang="zh-CN" altLang="en-US" u="sng" dirty="0">
                <a:latin typeface="宋体" pitchFamily="2" charset="-122"/>
              </a:rPr>
              <a:t>外</a:t>
            </a:r>
            <a:r>
              <a:rPr lang="zh-CN" altLang="en-US" dirty="0" smtClean="0">
                <a:latin typeface="宋体" pitchFamily="2" charset="-122"/>
              </a:rPr>
              <a:t>不</a:t>
            </a:r>
            <a:r>
              <a:rPr lang="zh-CN" altLang="en-US" dirty="0">
                <a:latin typeface="宋体" pitchFamily="2" charset="-122"/>
              </a:rPr>
              <a:t>再</a:t>
            </a:r>
            <a:r>
              <a:rPr lang="zh-CN" altLang="en-US" dirty="0" smtClean="0">
                <a:latin typeface="宋体" pitchFamily="2" charset="-122"/>
              </a:rPr>
              <a:t>需要其它资源，</a:t>
            </a:r>
            <a:r>
              <a:rPr lang="en-US" altLang="zh-CN" dirty="0" smtClean="0">
                <a:latin typeface="宋体" pitchFamily="2" charset="-122"/>
              </a:rPr>
              <a:t>A</a:t>
            </a:r>
            <a:r>
              <a:rPr lang="zh-CN" altLang="en-US" dirty="0" smtClean="0">
                <a:latin typeface="宋体" pitchFamily="2" charset="-122"/>
              </a:rPr>
              <a:t>就处于</a:t>
            </a:r>
            <a:r>
              <a:rPr lang="zh-CN" altLang="en-US" b="1" u="sng" dirty="0" smtClean="0">
                <a:latin typeface="宋体" pitchFamily="2" charset="-122"/>
              </a:rPr>
              <a:t>就绪</a:t>
            </a:r>
            <a:r>
              <a:rPr lang="zh-CN" altLang="en-US" dirty="0" smtClean="0">
                <a:latin typeface="宋体" pitchFamily="2" charset="-122"/>
              </a:rPr>
              <a:t>状态，并且要加入到就绪队列中。</a:t>
            </a:r>
            <a:endParaRPr lang="en-US" altLang="zh-CN" dirty="0" smtClean="0">
              <a:latin typeface="宋体" pitchFamily="2" charset="-122"/>
            </a:endParaRPr>
          </a:p>
          <a:p>
            <a:pPr eaLnBrk="0" hangingPunct="0">
              <a:lnSpc>
                <a:spcPct val="112000"/>
              </a:lnSpc>
              <a:spcBef>
                <a:spcPts val="200"/>
              </a:spcBef>
              <a:buClrTx/>
              <a:buSzTx/>
              <a:defRPr/>
            </a:pPr>
            <a:r>
              <a:rPr lang="zh-CN" altLang="en-US" dirty="0" smtClean="0">
                <a:latin typeface="宋体" pitchFamily="2" charset="-122"/>
              </a:rPr>
              <a:t>  例</a:t>
            </a:r>
            <a:r>
              <a:rPr lang="en-US" altLang="zh-CN" dirty="0" smtClean="0">
                <a:latin typeface="宋体" pitchFamily="2" charset="-122"/>
              </a:rPr>
              <a:t>2</a:t>
            </a:r>
            <a:r>
              <a:rPr lang="zh-CN" altLang="en-US" dirty="0" smtClean="0">
                <a:latin typeface="宋体" pitchFamily="2" charset="-122"/>
              </a:rPr>
              <a:t>：</a:t>
            </a:r>
            <a:r>
              <a:rPr lang="zh-CN" altLang="en-US" dirty="0">
                <a:latin typeface="宋体" pitchFamily="2" charset="-122"/>
              </a:rPr>
              <a:t>一个</a:t>
            </a:r>
            <a:r>
              <a:rPr lang="zh-CN" altLang="en-US" dirty="0" smtClean="0">
                <a:latin typeface="宋体" pitchFamily="2" charset="-122"/>
              </a:rPr>
              <a:t>正在</a:t>
            </a:r>
            <a:r>
              <a:rPr lang="zh-CN" altLang="en-US" b="1" dirty="0">
                <a:solidFill>
                  <a:schemeClr val="tx2">
                    <a:lumMod val="40000"/>
                    <a:lumOff val="60000"/>
                  </a:schemeClr>
                </a:solidFill>
                <a:latin typeface="宋体" pitchFamily="2" charset="-122"/>
              </a:rPr>
              <a:t>等待资源</a:t>
            </a:r>
            <a:r>
              <a:rPr lang="en-US" altLang="zh-CN" u="sng" dirty="0" smtClean="0">
                <a:latin typeface="宋体" pitchFamily="2" charset="-122"/>
              </a:rPr>
              <a:t>(</a:t>
            </a:r>
            <a:r>
              <a:rPr lang="zh-CN" altLang="en-US" u="sng" dirty="0" smtClean="0">
                <a:latin typeface="宋体" pitchFamily="2" charset="-122"/>
              </a:rPr>
              <a:t>不包括</a:t>
            </a:r>
            <a:r>
              <a:rPr lang="en-US" altLang="zh-CN" u="sng" dirty="0" smtClean="0">
                <a:latin typeface="宋体" pitchFamily="2" charset="-122"/>
              </a:rPr>
              <a:t>CPU)</a:t>
            </a:r>
            <a:r>
              <a:rPr lang="zh-CN" altLang="en-US" dirty="0" smtClean="0">
                <a:latin typeface="宋体" pitchFamily="2" charset="-122"/>
              </a:rPr>
              <a:t>的</a:t>
            </a:r>
            <a:r>
              <a:rPr lang="zh-CN" altLang="en-US" dirty="0">
                <a:latin typeface="宋体" pitchFamily="2" charset="-122"/>
              </a:rPr>
              <a:t>进</a:t>
            </a:r>
            <a:r>
              <a:rPr lang="zh-CN" altLang="en-US" dirty="0" smtClean="0">
                <a:latin typeface="宋体" pitchFamily="2" charset="-122"/>
              </a:rPr>
              <a:t>程</a:t>
            </a:r>
            <a:r>
              <a:rPr lang="en-US" altLang="zh-CN" dirty="0" smtClean="0">
                <a:latin typeface="宋体" pitchFamily="2" charset="-122"/>
              </a:rPr>
              <a:t>B</a:t>
            </a:r>
            <a:r>
              <a:rPr lang="zh-CN" altLang="en-US" dirty="0" smtClean="0">
                <a:latin typeface="宋体" pitchFamily="2" charset="-122"/>
              </a:rPr>
              <a:t>，</a:t>
            </a:r>
            <a:r>
              <a:rPr lang="zh-CN" altLang="en-US" dirty="0">
                <a:latin typeface="宋体" pitchFamily="2" charset="-122"/>
              </a:rPr>
              <a:t>如</a:t>
            </a:r>
            <a:r>
              <a:rPr lang="zh-CN" altLang="en-US" dirty="0" smtClean="0">
                <a:latin typeface="宋体" pitchFamily="2" charset="-122"/>
              </a:rPr>
              <a:t>果</a:t>
            </a:r>
            <a:r>
              <a:rPr lang="en-US" altLang="zh-CN" dirty="0" smtClean="0">
                <a:latin typeface="宋体" pitchFamily="2" charset="-122"/>
              </a:rPr>
              <a:t>B</a:t>
            </a:r>
            <a:r>
              <a:rPr lang="zh-CN" altLang="en-US" dirty="0" smtClean="0">
                <a:latin typeface="宋体" pitchFamily="2" charset="-122"/>
              </a:rPr>
              <a:t>真</a:t>
            </a:r>
            <a:r>
              <a:rPr lang="zh-CN" altLang="en-US" b="1" u="sng" dirty="0">
                <a:latin typeface="宋体" pitchFamily="2" charset="-122"/>
              </a:rPr>
              <a:t>获得了资源</a:t>
            </a:r>
            <a:r>
              <a:rPr lang="zh-CN" altLang="en-US" dirty="0" smtClean="0">
                <a:latin typeface="宋体" pitchFamily="2" charset="-122"/>
              </a:rPr>
              <a:t>，那么</a:t>
            </a:r>
            <a:r>
              <a:rPr lang="en-US" altLang="zh-CN" dirty="0" smtClean="0">
                <a:latin typeface="宋体" pitchFamily="2" charset="-122"/>
              </a:rPr>
              <a:t>B</a:t>
            </a:r>
            <a:r>
              <a:rPr lang="zh-CN" altLang="en-US" dirty="0">
                <a:latin typeface="宋体" pitchFamily="2" charset="-122"/>
              </a:rPr>
              <a:t>就处于</a:t>
            </a:r>
            <a:r>
              <a:rPr lang="zh-CN" altLang="en-US" b="1" u="sng" dirty="0">
                <a:latin typeface="宋体" pitchFamily="2" charset="-122"/>
              </a:rPr>
              <a:t>就绪</a:t>
            </a:r>
            <a:r>
              <a:rPr lang="zh-CN" altLang="en-US" dirty="0">
                <a:latin typeface="宋体" pitchFamily="2" charset="-122"/>
              </a:rPr>
              <a:t>状态</a:t>
            </a:r>
            <a:r>
              <a:rPr lang="zh-CN" altLang="en-US" dirty="0" smtClean="0">
                <a:latin typeface="宋体" pitchFamily="2" charset="-122"/>
              </a:rPr>
              <a:t>，并加</a:t>
            </a:r>
            <a:r>
              <a:rPr lang="zh-CN" altLang="en-US" dirty="0">
                <a:latin typeface="宋体" pitchFamily="2" charset="-122"/>
              </a:rPr>
              <a:t>入到就绪队列</a:t>
            </a:r>
            <a:r>
              <a:rPr lang="zh-CN" altLang="en-US" dirty="0" smtClean="0">
                <a:latin typeface="宋体" pitchFamily="2" charset="-122"/>
              </a:rPr>
              <a:t>中。</a:t>
            </a:r>
            <a:endParaRPr lang="en-US" altLang="zh-CN" dirty="0" smtClean="0">
              <a:latin typeface="宋体" pitchFamily="2" charset="-122"/>
            </a:endParaRPr>
          </a:p>
          <a:p>
            <a:pPr eaLnBrk="0" hangingPunct="0">
              <a:lnSpc>
                <a:spcPct val="112000"/>
              </a:lnSpc>
              <a:spcBef>
                <a:spcPts val="200"/>
              </a:spcBef>
              <a:buClrTx/>
              <a:buSzTx/>
              <a:defRPr/>
            </a:pPr>
            <a:r>
              <a:rPr lang="en-US" altLang="zh-CN" dirty="0">
                <a:latin typeface="宋体" pitchFamily="2" charset="-122"/>
              </a:rPr>
              <a:t> </a:t>
            </a:r>
            <a:r>
              <a:rPr lang="en-US" altLang="zh-CN" dirty="0" smtClean="0">
                <a:latin typeface="宋体" pitchFamily="2" charset="-122"/>
              </a:rPr>
              <a:t> </a:t>
            </a:r>
            <a:r>
              <a:rPr lang="zh-CN" altLang="en-US" sz="2200" dirty="0" smtClean="0">
                <a:latin typeface="宋体" pitchFamily="2" charset="-122"/>
              </a:rPr>
              <a:t>例</a:t>
            </a:r>
            <a:r>
              <a:rPr lang="en-US" altLang="zh-CN" sz="2200" dirty="0" smtClean="0">
                <a:latin typeface="宋体" pitchFamily="2" charset="-122"/>
              </a:rPr>
              <a:t>3</a:t>
            </a:r>
            <a:r>
              <a:rPr lang="zh-CN" altLang="en-US" sz="2200" dirty="0" smtClean="0">
                <a:latin typeface="宋体" pitchFamily="2" charset="-122"/>
              </a:rPr>
              <a:t>：一个进程</a:t>
            </a:r>
            <a:r>
              <a:rPr lang="en-US" altLang="zh-CN" sz="2200" dirty="0" smtClean="0">
                <a:latin typeface="宋体" pitchFamily="2" charset="-122"/>
              </a:rPr>
              <a:t>C</a:t>
            </a:r>
            <a:r>
              <a:rPr lang="zh-CN" altLang="en-US" sz="2200" dirty="0">
                <a:latin typeface="宋体" pitchFamily="2" charset="-122"/>
              </a:rPr>
              <a:t>正在</a:t>
            </a:r>
            <a:r>
              <a:rPr lang="zh-CN" altLang="en-US" sz="2200" b="1" dirty="0">
                <a:solidFill>
                  <a:schemeClr val="tx2">
                    <a:lumMod val="40000"/>
                    <a:lumOff val="60000"/>
                  </a:schemeClr>
                </a:solidFill>
                <a:latin typeface="宋体" pitchFamily="2" charset="-122"/>
              </a:rPr>
              <a:t>运行</a:t>
            </a:r>
            <a:r>
              <a:rPr lang="zh-CN" altLang="en-US" sz="2200" dirty="0">
                <a:latin typeface="宋体" pitchFamily="2" charset="-122"/>
              </a:rPr>
              <a:t>，</a:t>
            </a:r>
            <a:r>
              <a:rPr lang="zh-CN" altLang="en-US" sz="2200" dirty="0" smtClean="0">
                <a:latin typeface="宋体" pitchFamily="2" charset="-122"/>
              </a:rPr>
              <a:t>因</a:t>
            </a:r>
            <a:r>
              <a:rPr lang="zh-CN" altLang="en-US" sz="2200" dirty="0">
                <a:latin typeface="宋体" pitchFamily="2" charset="-122"/>
              </a:rPr>
              <a:t>调度进</a:t>
            </a:r>
            <a:r>
              <a:rPr lang="zh-CN" altLang="en-US" sz="2200" dirty="0" smtClean="0">
                <a:latin typeface="宋体" pitchFamily="2" charset="-122"/>
              </a:rPr>
              <a:t>程</a:t>
            </a:r>
            <a:r>
              <a:rPr lang="en-US" altLang="zh-CN" sz="2200" dirty="0" smtClean="0">
                <a:latin typeface="宋体" pitchFamily="2" charset="-122"/>
              </a:rPr>
              <a:t>D</a:t>
            </a:r>
            <a:r>
              <a:rPr lang="zh-CN" altLang="en-US" sz="2200" dirty="0" smtClean="0">
                <a:latin typeface="宋体" pitchFamily="2" charset="-122"/>
              </a:rPr>
              <a:t>调</a:t>
            </a:r>
            <a:r>
              <a:rPr lang="zh-CN" altLang="en-US" sz="2200" dirty="0">
                <a:latin typeface="宋体" pitchFamily="2" charset="-122"/>
              </a:rPr>
              <a:t>度</a:t>
            </a:r>
            <a:r>
              <a:rPr lang="zh-CN" altLang="en-US" sz="2200" dirty="0" smtClean="0">
                <a:latin typeface="宋体" pitchFamily="2" charset="-122"/>
              </a:rPr>
              <a:t>了进程</a:t>
            </a:r>
            <a:r>
              <a:rPr lang="en-US" altLang="zh-CN" sz="2200" dirty="0" smtClean="0">
                <a:latin typeface="宋体" pitchFamily="2" charset="-122"/>
              </a:rPr>
              <a:t>X</a:t>
            </a:r>
            <a:r>
              <a:rPr lang="zh-CN" altLang="en-US" sz="2200" dirty="0" smtClean="0">
                <a:latin typeface="宋体" pitchFamily="2" charset="-122"/>
              </a:rPr>
              <a:t>去运行</a:t>
            </a:r>
            <a:r>
              <a:rPr lang="en-US" altLang="zh-CN" sz="2200" baseline="30000" dirty="0" smtClean="0">
                <a:latin typeface="宋体" pitchFamily="2" charset="-122"/>
              </a:rPr>
              <a:t>(</a:t>
            </a:r>
            <a:r>
              <a:rPr lang="zh-CN" altLang="en-US" sz="2200" baseline="30000" dirty="0" smtClean="0">
                <a:latin typeface="宋体" pitchFamily="2" charset="-122"/>
              </a:rPr>
              <a:t>假设：单</a:t>
            </a:r>
            <a:r>
              <a:rPr lang="en-US" altLang="zh-CN" sz="2200" baseline="30000" dirty="0" smtClean="0">
                <a:latin typeface="宋体" pitchFamily="2" charset="-122"/>
              </a:rPr>
              <a:t>CPU)</a:t>
            </a:r>
            <a:r>
              <a:rPr lang="zh-CN" altLang="en-US" sz="2200" dirty="0" smtClean="0">
                <a:latin typeface="宋体" pitchFamily="2" charset="-122"/>
              </a:rPr>
              <a:t>，</a:t>
            </a:r>
            <a:r>
              <a:rPr lang="en-US" altLang="zh-CN" sz="2200" dirty="0" smtClean="0">
                <a:latin typeface="宋体" pitchFamily="2" charset="-122"/>
              </a:rPr>
              <a:t>C</a:t>
            </a:r>
            <a:r>
              <a:rPr lang="zh-CN" altLang="en-US" sz="2200" dirty="0" smtClean="0">
                <a:latin typeface="宋体" pitchFamily="2" charset="-122"/>
              </a:rPr>
              <a:t>进程就失</a:t>
            </a:r>
            <a:r>
              <a:rPr lang="zh-CN" altLang="en-US" sz="2200" dirty="0">
                <a:latin typeface="宋体" pitchFamily="2" charset="-122"/>
              </a:rPr>
              <a:t>去了对</a:t>
            </a:r>
            <a:r>
              <a:rPr lang="en-US" altLang="zh-CN" sz="2200" dirty="0">
                <a:latin typeface="宋体" pitchFamily="2" charset="-122"/>
              </a:rPr>
              <a:t>CUP</a:t>
            </a:r>
            <a:r>
              <a:rPr lang="zh-CN" altLang="en-US" sz="2200" dirty="0">
                <a:latin typeface="宋体" pitchFamily="2" charset="-122"/>
              </a:rPr>
              <a:t>的使用</a:t>
            </a:r>
            <a:r>
              <a:rPr lang="zh-CN" altLang="en-US" sz="2200" dirty="0" smtClean="0">
                <a:latin typeface="宋体" pitchFamily="2" charset="-122"/>
              </a:rPr>
              <a:t>权，进入</a:t>
            </a:r>
            <a:r>
              <a:rPr lang="zh-CN" altLang="en-US" sz="2200" b="1" u="sng" dirty="0" smtClean="0">
                <a:latin typeface="宋体" pitchFamily="2" charset="-122"/>
              </a:rPr>
              <a:t>就绪态</a:t>
            </a:r>
            <a:r>
              <a:rPr lang="en-US" altLang="zh-CN" sz="2200" b="1" u="sng" dirty="0" smtClean="0">
                <a:latin typeface="宋体" pitchFamily="2" charset="-122"/>
              </a:rPr>
              <a:t>+</a:t>
            </a:r>
            <a:r>
              <a:rPr lang="zh-CN" altLang="en-US" sz="2200" b="1" u="sng" dirty="0" smtClean="0">
                <a:latin typeface="宋体" pitchFamily="2" charset="-122"/>
              </a:rPr>
              <a:t>就绪队列</a:t>
            </a:r>
            <a:r>
              <a:rPr lang="en-US" altLang="zh-CN" sz="2200" dirty="0" smtClean="0">
                <a:latin typeface="宋体" pitchFamily="2" charset="-122"/>
              </a:rPr>
              <a:t>.</a:t>
            </a:r>
            <a:endParaRPr lang="zh-CN" altLang="en-US" sz="2200" dirty="0">
              <a:latin typeface="宋体" pitchFamily="2" charset="-122"/>
            </a:endParaRPr>
          </a:p>
        </p:txBody>
      </p:sp>
      <p:sp>
        <p:nvSpPr>
          <p:cNvPr id="69637" name="Rectangle 6"/>
          <p:cNvSpPr>
            <a:spLocks noRot="1" noChangeArrowheads="1"/>
          </p:cNvSpPr>
          <p:nvPr/>
        </p:nvSpPr>
        <p:spPr bwMode="auto">
          <a:xfrm>
            <a:off x="642938" y="357188"/>
            <a:ext cx="77851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endParaRPr lang="zh-CN" altLang="en-US" sz="4400">
              <a:solidFill>
                <a:schemeClr val="tx2"/>
              </a:solidFill>
            </a:endParaRPr>
          </a:p>
        </p:txBody>
      </p:sp>
      <p:sp>
        <p:nvSpPr>
          <p:cNvPr id="2" name="等腰三角形 1"/>
          <p:cNvSpPr/>
          <p:nvPr/>
        </p:nvSpPr>
        <p:spPr bwMode="auto">
          <a:xfrm>
            <a:off x="553029" y="1988840"/>
            <a:ext cx="287660" cy="288032"/>
          </a:xfrm>
          <a:prstGeom prst="triangle">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1" i="0" u="none" strike="noStrike" cap="none" normalizeH="0" baseline="0" dirty="0" smtClean="0">
              <a:ln>
                <a:noFill/>
              </a:ln>
              <a:solidFill>
                <a:schemeClr val="tx1"/>
              </a:solidFill>
              <a:effectLst/>
              <a:latin typeface="Arial" charset="0"/>
              <a:ea typeface="宋体" pitchFamily="2" charset="-122"/>
            </a:endParaRPr>
          </a:p>
        </p:txBody>
      </p:sp>
      <p:sp>
        <p:nvSpPr>
          <p:cNvPr id="7" name="等腰三角形 6"/>
          <p:cNvSpPr/>
          <p:nvPr/>
        </p:nvSpPr>
        <p:spPr bwMode="auto">
          <a:xfrm>
            <a:off x="467358" y="3717032"/>
            <a:ext cx="229501" cy="216024"/>
          </a:xfrm>
          <a:prstGeom prst="triangle">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1" i="0" u="none" strike="noStrike" cap="none" normalizeH="0" baseline="0" dirty="0" smtClean="0">
              <a:ln>
                <a:noFill/>
              </a:ln>
              <a:solidFill>
                <a:schemeClr val="tx1"/>
              </a:solidFill>
              <a:effectLst/>
              <a:latin typeface="Arial" charset="0"/>
              <a:ea typeface="宋体" pitchFamily="2" charset="-122"/>
            </a:endParaRPr>
          </a:p>
        </p:txBody>
      </p:sp>
      <p:sp>
        <p:nvSpPr>
          <p:cNvPr id="8" name="圆角矩形 7"/>
          <p:cNvSpPr/>
          <p:nvPr/>
        </p:nvSpPr>
        <p:spPr bwMode="auto">
          <a:xfrm>
            <a:off x="3131840" y="3645024"/>
            <a:ext cx="3096344" cy="288032"/>
          </a:xfrm>
          <a:prstGeom prst="roundRect">
            <a:avLst/>
          </a:prstGeom>
          <a:noFill/>
          <a:ln w="28575" cap="flat" cmpd="sng" algn="ctr">
            <a:solidFill>
              <a:srgbClr val="ED6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077CB73-C331-4D98-A8CE-E16128184630}" type="datetime8">
              <a:rPr kumimoji="0" lang="zh-CN" altLang="en-US" sz="1400" smtClean="0"/>
              <a:t>2022年3月16日12时44分</a:t>
            </a:fld>
            <a:endParaRPr kumimoji="0" lang="en-US" altLang="zh-CN" sz="1400" smtClean="0"/>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69636" name="Rectangle 3"/>
          <p:cNvSpPr>
            <a:spLocks noGrp="1" noRot="1" noChangeArrowheads="1"/>
          </p:cNvSpPr>
          <p:nvPr>
            <p:ph type="body" idx="1"/>
          </p:nvPr>
        </p:nvSpPr>
        <p:spPr>
          <a:xfrm>
            <a:off x="467544" y="260648"/>
            <a:ext cx="8280920" cy="6048375"/>
          </a:xfrm>
        </p:spPr>
        <p:txBody>
          <a:bodyPr/>
          <a:lstStyle/>
          <a:p>
            <a:pPr marL="361950" indent="-361950" eaLnBrk="1" hangingPunct="1">
              <a:lnSpc>
                <a:spcPct val="122000"/>
              </a:lnSpc>
              <a:spcBef>
                <a:spcPct val="30000"/>
              </a:spcBef>
              <a:buFont typeface="Wingdings" pitchFamily="2" charset="2"/>
              <a:buAutoNum type="arabicParenR" startAt="2"/>
              <a:defRPr/>
            </a:pPr>
            <a:r>
              <a:rPr kumimoji="1" lang="zh-CN" altLang="en-US" sz="2400" b="1" kern="1200" dirty="0">
                <a:solidFill>
                  <a:schemeClr val="tx2"/>
                </a:solidFill>
                <a:latin typeface="宋体" pitchFamily="2" charset="-122"/>
                <a:ea typeface="宋体" pitchFamily="2" charset="-122"/>
              </a:rPr>
              <a:t>执行状态（</a:t>
            </a:r>
            <a:r>
              <a:rPr kumimoji="1" lang="en-US" altLang="zh-CN" sz="2400" b="1" kern="1200" dirty="0">
                <a:solidFill>
                  <a:schemeClr val="tx2"/>
                </a:solidFill>
                <a:latin typeface="宋体" pitchFamily="2" charset="-122"/>
                <a:ea typeface="宋体" pitchFamily="2" charset="-122"/>
              </a:rPr>
              <a:t>RUN</a:t>
            </a:r>
            <a:r>
              <a:rPr kumimoji="1" lang="zh-CN" altLang="en-US" sz="2400" b="1" kern="1200" dirty="0">
                <a:solidFill>
                  <a:schemeClr val="tx2"/>
                </a:solidFill>
                <a:latin typeface="宋体" pitchFamily="2" charset="-122"/>
                <a:ea typeface="宋体" pitchFamily="2" charset="-122"/>
              </a:rPr>
              <a:t>）</a:t>
            </a:r>
          </a:p>
          <a:p>
            <a:pPr marL="261938" indent="9525" eaLnBrk="1" hangingPunct="1">
              <a:lnSpc>
                <a:spcPct val="122000"/>
              </a:lnSpc>
              <a:spcBef>
                <a:spcPts val="600"/>
              </a:spcBef>
              <a:buFont typeface="Wingdings" pitchFamily="2" charset="2"/>
              <a:buNone/>
              <a:defRPr/>
            </a:pPr>
            <a:r>
              <a:rPr kumimoji="1" lang="zh-CN" altLang="en-US" sz="2400" dirty="0" smtClean="0">
                <a:latin typeface="宋体" pitchFamily="2" charset="-122"/>
              </a:rPr>
              <a:t>  进程</a:t>
            </a:r>
            <a:r>
              <a:rPr kumimoji="1" lang="zh-CN" altLang="en-US" sz="2400" dirty="0" smtClean="0">
                <a:solidFill>
                  <a:srgbClr val="FFFF00"/>
                </a:solidFill>
                <a:latin typeface="宋体" pitchFamily="2" charset="-122"/>
              </a:rPr>
              <a:t>已</a:t>
            </a:r>
            <a:r>
              <a:rPr kumimoji="1" lang="zh-CN" altLang="en-US" sz="2400" b="1" dirty="0" smtClean="0">
                <a:solidFill>
                  <a:srgbClr val="FFFF00"/>
                </a:solidFill>
                <a:latin typeface="宋体" pitchFamily="2" charset="-122"/>
              </a:rPr>
              <a:t>获得</a:t>
            </a:r>
            <a:r>
              <a:rPr kumimoji="1" lang="en-US" altLang="zh-CN" sz="2400" b="1" dirty="0" smtClean="0">
                <a:solidFill>
                  <a:srgbClr val="FFFF00"/>
                </a:solidFill>
                <a:latin typeface="宋体" pitchFamily="2" charset="-122"/>
              </a:rPr>
              <a:t>CPU</a:t>
            </a:r>
            <a:r>
              <a:rPr kumimoji="1" lang="zh-CN" altLang="en-US" sz="2400" dirty="0">
                <a:latin typeface="宋体" pitchFamily="2" charset="-122"/>
              </a:rPr>
              <a:t>并</a:t>
            </a:r>
            <a:r>
              <a:rPr kumimoji="1" lang="zh-CN" altLang="en-US" sz="2400" b="1" dirty="0" smtClean="0">
                <a:solidFill>
                  <a:srgbClr val="FFFF00"/>
                </a:solidFill>
                <a:latin typeface="宋体" pitchFamily="2" charset="-122"/>
              </a:rPr>
              <a:t>正在执行</a:t>
            </a:r>
            <a:r>
              <a:rPr kumimoji="1" lang="zh-CN" altLang="en-US" sz="2400" dirty="0" smtClean="0">
                <a:latin typeface="宋体" pitchFamily="2" charset="-122"/>
              </a:rPr>
              <a:t>。</a:t>
            </a:r>
            <a:endParaRPr kumimoji="1" lang="en-US" altLang="zh-CN" sz="2400" dirty="0" smtClean="0">
              <a:latin typeface="宋体" pitchFamily="2" charset="-122"/>
            </a:endParaRPr>
          </a:p>
          <a:p>
            <a:pPr marL="261938" indent="9525" eaLnBrk="1" hangingPunct="1">
              <a:lnSpc>
                <a:spcPct val="122000"/>
              </a:lnSpc>
              <a:spcBef>
                <a:spcPts val="600"/>
              </a:spcBef>
              <a:buFont typeface="Wingdings" pitchFamily="2" charset="2"/>
              <a:buNone/>
              <a:defRPr/>
            </a:pPr>
            <a:r>
              <a:rPr kumimoji="1" lang="en-US" altLang="zh-CN" sz="2400" dirty="0">
                <a:latin typeface="宋体" pitchFamily="2" charset="-122"/>
              </a:rPr>
              <a:t> </a:t>
            </a:r>
            <a:r>
              <a:rPr kumimoji="1" lang="en-US" altLang="zh-CN" sz="2400" dirty="0" smtClean="0">
                <a:latin typeface="宋体" pitchFamily="2" charset="-122"/>
              </a:rPr>
              <a:t> </a:t>
            </a:r>
            <a:r>
              <a:rPr kumimoji="1" lang="zh-CN" altLang="en-US" sz="2400" dirty="0" smtClean="0">
                <a:latin typeface="宋体" pitchFamily="2" charset="-122"/>
              </a:rPr>
              <a:t>在单</a:t>
            </a:r>
            <a:r>
              <a:rPr kumimoji="1" lang="en-US" altLang="zh-CN" sz="2400" dirty="0" smtClean="0">
                <a:latin typeface="宋体" pitchFamily="2" charset="-122"/>
              </a:rPr>
              <a:t>CUP</a:t>
            </a:r>
            <a:r>
              <a:rPr kumimoji="1" lang="zh-CN" altLang="en-US" sz="2400" dirty="0" smtClean="0">
                <a:latin typeface="宋体" pitchFamily="2" charset="-122"/>
              </a:rPr>
              <a:t>系统中，只有一个进程处于执行状态；在多</a:t>
            </a:r>
            <a:r>
              <a:rPr kumimoji="1" lang="en-US" altLang="zh-CN" sz="2400" dirty="0" smtClean="0">
                <a:latin typeface="宋体" pitchFamily="2" charset="-122"/>
              </a:rPr>
              <a:t>CUP</a:t>
            </a:r>
            <a:r>
              <a:rPr kumimoji="1" lang="zh-CN" altLang="en-US" sz="2400" dirty="0" smtClean="0">
                <a:latin typeface="宋体" pitchFamily="2" charset="-122"/>
              </a:rPr>
              <a:t>系统中，可以有多个进程处于</a:t>
            </a:r>
            <a:r>
              <a:rPr kumimoji="1" lang="zh-CN" altLang="en-US" sz="2400" b="1" u="sng" kern="1200" dirty="0" smtClean="0">
                <a:solidFill>
                  <a:schemeClr val="tx2">
                    <a:lumMod val="40000"/>
                    <a:lumOff val="60000"/>
                  </a:schemeClr>
                </a:solidFill>
                <a:latin typeface="宋体" pitchFamily="2" charset="-122"/>
              </a:rPr>
              <a:t>执行状态</a:t>
            </a:r>
            <a:r>
              <a:rPr kumimoji="1" lang="zh-CN" altLang="en-US" sz="2400" dirty="0" smtClean="0">
                <a:latin typeface="宋体" pitchFamily="2" charset="-122"/>
              </a:rPr>
              <a:t>。 </a:t>
            </a:r>
          </a:p>
          <a:p>
            <a:pPr marL="361950" indent="-361950" eaLnBrk="1" hangingPunct="1">
              <a:lnSpc>
                <a:spcPct val="122000"/>
              </a:lnSpc>
              <a:spcBef>
                <a:spcPts val="600"/>
              </a:spcBef>
              <a:buFont typeface="Wingdings" panose="05000000000000000000" pitchFamily="2" charset="2"/>
              <a:buAutoNum type="arabicParenR" startAt="3"/>
              <a:defRPr/>
            </a:pPr>
            <a:r>
              <a:rPr kumimoji="1" lang="zh-CN" altLang="en-US" sz="2400" b="1" kern="1200" dirty="0">
                <a:solidFill>
                  <a:schemeClr val="tx2"/>
                </a:solidFill>
                <a:latin typeface="宋体" pitchFamily="2" charset="-122"/>
                <a:ea typeface="宋体" pitchFamily="2" charset="-122"/>
              </a:rPr>
              <a:t>阻塞状态（</a:t>
            </a:r>
            <a:r>
              <a:rPr kumimoji="1" lang="en-US" altLang="zh-CN" sz="2400" b="1" kern="1200" dirty="0">
                <a:solidFill>
                  <a:schemeClr val="tx2"/>
                </a:solidFill>
                <a:latin typeface="宋体" pitchFamily="2" charset="-122"/>
                <a:ea typeface="宋体" pitchFamily="2" charset="-122"/>
              </a:rPr>
              <a:t>BLOCK</a:t>
            </a:r>
            <a:r>
              <a:rPr kumimoji="1" lang="zh-CN" altLang="en-US" sz="2400" b="1" kern="1200" dirty="0">
                <a:solidFill>
                  <a:schemeClr val="tx2"/>
                </a:solidFill>
                <a:latin typeface="宋体" pitchFamily="2" charset="-122"/>
                <a:ea typeface="宋体" pitchFamily="2" charset="-122"/>
              </a:rPr>
              <a:t>） </a:t>
            </a:r>
          </a:p>
          <a:p>
            <a:pPr marL="0" indent="271463" eaLnBrk="1" hangingPunct="1">
              <a:lnSpc>
                <a:spcPct val="122000"/>
              </a:lnSpc>
              <a:spcBef>
                <a:spcPts val="600"/>
              </a:spcBef>
              <a:buClrTx/>
              <a:buSzTx/>
              <a:buFontTx/>
              <a:buNone/>
              <a:defRPr/>
            </a:pPr>
            <a:r>
              <a:rPr kumimoji="1" lang="zh-CN" altLang="en-US" sz="2400" dirty="0" smtClean="0"/>
              <a:t> </a:t>
            </a:r>
            <a:r>
              <a:rPr kumimoji="1" lang="zh-CN" altLang="en-US" sz="2400" b="1" u="sng" dirty="0" smtClean="0">
                <a:solidFill>
                  <a:srgbClr val="FF66FF"/>
                </a:solidFill>
              </a:rPr>
              <a:t>正在执行</a:t>
            </a:r>
            <a:r>
              <a:rPr kumimoji="1" lang="en-US" altLang="zh-CN" sz="2400" b="1" baseline="30000" dirty="0" smtClean="0">
                <a:solidFill>
                  <a:schemeClr val="tx2"/>
                </a:solidFill>
              </a:rPr>
              <a:t>1</a:t>
            </a:r>
            <a:r>
              <a:rPr kumimoji="1" lang="zh-CN" altLang="en-US" sz="2400" dirty="0" smtClean="0"/>
              <a:t>的进程</a:t>
            </a:r>
            <a:r>
              <a:rPr kumimoji="1" lang="zh-CN" altLang="en-US" sz="2400" dirty="0"/>
              <a:t>由</a:t>
            </a:r>
            <a:r>
              <a:rPr kumimoji="1" lang="zh-CN" altLang="en-US" sz="2400" dirty="0" smtClean="0"/>
              <a:t>于</a:t>
            </a:r>
            <a:r>
              <a:rPr kumimoji="1" lang="zh-CN" altLang="en-US" sz="2400" dirty="0">
                <a:solidFill>
                  <a:schemeClr val="tx2">
                    <a:lumMod val="40000"/>
                    <a:lumOff val="60000"/>
                  </a:schemeClr>
                </a:solidFill>
              </a:rPr>
              <a:t>发</a:t>
            </a:r>
            <a:r>
              <a:rPr kumimoji="1" lang="zh-CN" altLang="en-US" sz="2400" dirty="0" smtClean="0">
                <a:solidFill>
                  <a:schemeClr val="tx2">
                    <a:lumMod val="40000"/>
                    <a:lumOff val="60000"/>
                  </a:schemeClr>
                </a:solidFill>
              </a:rPr>
              <a:t>生</a:t>
            </a:r>
            <a:r>
              <a:rPr kumimoji="1" lang="zh-CN" altLang="en-US" sz="2400" dirty="0">
                <a:solidFill>
                  <a:schemeClr val="tx2">
                    <a:lumMod val="40000"/>
                    <a:lumOff val="60000"/>
                  </a:schemeClr>
                </a:solidFill>
              </a:rPr>
              <a:t>了</a:t>
            </a:r>
            <a:r>
              <a:rPr kumimoji="1" lang="zh-CN" altLang="en-US" sz="2400" dirty="0" smtClean="0">
                <a:solidFill>
                  <a:schemeClr val="tx2">
                    <a:lumMod val="40000"/>
                    <a:lumOff val="60000"/>
                  </a:schemeClr>
                </a:solidFill>
              </a:rPr>
              <a:t>某</a:t>
            </a:r>
            <a:r>
              <a:rPr kumimoji="1" lang="zh-CN" altLang="en-US" sz="2400" dirty="0">
                <a:solidFill>
                  <a:schemeClr val="tx2">
                    <a:lumMod val="40000"/>
                    <a:lumOff val="60000"/>
                  </a:schemeClr>
                </a:solidFill>
              </a:rPr>
              <a:t>个</a:t>
            </a:r>
            <a:r>
              <a:rPr kumimoji="1" lang="zh-CN" altLang="en-US" sz="2400" b="1" u="sng" dirty="0" smtClean="0"/>
              <a:t>问题</a:t>
            </a:r>
            <a:r>
              <a:rPr kumimoji="1" lang="en-US" altLang="zh-CN" sz="2400" dirty="0" smtClean="0">
                <a:solidFill>
                  <a:schemeClr val="tx2">
                    <a:lumMod val="40000"/>
                    <a:lumOff val="60000"/>
                  </a:schemeClr>
                </a:solidFill>
              </a:rPr>
              <a:t>/</a:t>
            </a:r>
            <a:r>
              <a:rPr kumimoji="1" lang="zh-CN" altLang="en-US" sz="2400" b="1" u="sng" dirty="0" smtClean="0">
                <a:solidFill>
                  <a:schemeClr val="tx2">
                    <a:lumMod val="40000"/>
                    <a:lumOff val="60000"/>
                  </a:schemeClr>
                </a:solidFill>
              </a:rPr>
              <a:t>事件</a:t>
            </a:r>
            <a:r>
              <a:rPr kumimoji="1" lang="en-US" altLang="zh-CN" sz="2400" b="1" baseline="30000" dirty="0" smtClean="0">
                <a:solidFill>
                  <a:schemeClr val="tx2"/>
                </a:solidFill>
              </a:rPr>
              <a:t>2</a:t>
            </a:r>
            <a:r>
              <a:rPr kumimoji="1" lang="zh-CN" altLang="en-US" sz="2400" dirty="0" smtClean="0">
                <a:solidFill>
                  <a:schemeClr val="tx2">
                    <a:lumMod val="40000"/>
                    <a:lumOff val="60000"/>
                  </a:schemeClr>
                </a:solidFill>
              </a:rPr>
              <a:t>（</a:t>
            </a:r>
            <a:r>
              <a:rPr kumimoji="1" lang="zh-CN" altLang="en-US" sz="2400" dirty="0"/>
              <a:t>如需要</a:t>
            </a:r>
            <a:r>
              <a:rPr kumimoji="1" lang="en-US" altLang="zh-CN" sz="2400" u="sng" dirty="0"/>
              <a:t>I/O</a:t>
            </a:r>
            <a:r>
              <a:rPr kumimoji="1" lang="zh-CN" altLang="en-US" sz="2400" u="sng" dirty="0"/>
              <a:t>操作</a:t>
            </a:r>
            <a:r>
              <a:rPr kumimoji="1" lang="zh-CN" altLang="en-US" sz="2400" dirty="0"/>
              <a:t>，需要</a:t>
            </a:r>
            <a:r>
              <a:rPr kumimoji="1" lang="zh-CN" altLang="en-US" sz="2400" u="sng" dirty="0"/>
              <a:t>更多的内存</a:t>
            </a:r>
            <a:r>
              <a:rPr kumimoji="1" lang="zh-CN" altLang="en-US" sz="2400" dirty="0">
                <a:solidFill>
                  <a:schemeClr val="tx2"/>
                </a:solidFill>
              </a:rPr>
              <a:t>资源</a:t>
            </a:r>
            <a:r>
              <a:rPr kumimoji="1" lang="zh-CN" altLang="en-US" sz="2400" dirty="0"/>
              <a:t>）</a:t>
            </a:r>
            <a:r>
              <a:rPr kumimoji="1" lang="zh-CN" altLang="en-US" sz="2400" dirty="0" smtClean="0"/>
              <a:t>而</a:t>
            </a:r>
            <a:r>
              <a:rPr kumimoji="1" lang="zh-CN" altLang="en-US" sz="2400" dirty="0"/>
              <a:t>暂时</a:t>
            </a:r>
            <a:r>
              <a:rPr kumimoji="1" lang="zh-CN" altLang="en-US" sz="2400" dirty="0">
                <a:solidFill>
                  <a:schemeClr val="tx2">
                    <a:lumMod val="40000"/>
                    <a:lumOff val="60000"/>
                  </a:schemeClr>
                </a:solidFill>
              </a:rPr>
              <a:t>无法继续执行</a:t>
            </a:r>
            <a:r>
              <a:rPr kumimoji="1" lang="zh-CN" altLang="en-US" sz="2400" dirty="0" smtClean="0"/>
              <a:t>时，只能</a:t>
            </a:r>
            <a:r>
              <a:rPr kumimoji="1" lang="zh-CN" altLang="en-US" sz="2400" dirty="0">
                <a:solidFill>
                  <a:schemeClr val="tx2">
                    <a:lumMod val="40000"/>
                    <a:lumOff val="60000"/>
                  </a:schemeClr>
                </a:solidFill>
              </a:rPr>
              <a:t>暂时放</a:t>
            </a:r>
            <a:r>
              <a:rPr kumimoji="1" lang="zh-CN" altLang="en-US" sz="2400" dirty="0" smtClean="0">
                <a:solidFill>
                  <a:schemeClr val="tx2">
                    <a:lumMod val="40000"/>
                    <a:lumOff val="60000"/>
                  </a:schemeClr>
                </a:solidFill>
              </a:rPr>
              <a:t>弃</a:t>
            </a:r>
            <a:r>
              <a:rPr kumimoji="1" lang="zh-CN" altLang="en-US" sz="2400" b="1" baseline="30000" dirty="0" smtClean="0">
                <a:solidFill>
                  <a:srgbClr val="FFC000"/>
                </a:solidFill>
              </a:rPr>
              <a:t>未完工</a:t>
            </a:r>
            <a:r>
              <a:rPr kumimoji="1" lang="zh-CN" altLang="en-US" sz="2400" dirty="0" smtClean="0"/>
              <a:t>处理机，把这种状态称为</a:t>
            </a:r>
            <a:r>
              <a:rPr kumimoji="1" lang="zh-CN" altLang="en-US" sz="2400" b="1" u="sng" kern="1200" dirty="0">
                <a:solidFill>
                  <a:schemeClr val="tx2">
                    <a:lumMod val="40000"/>
                    <a:lumOff val="60000"/>
                  </a:schemeClr>
                </a:solidFill>
                <a:latin typeface="宋体" pitchFamily="2" charset="-122"/>
              </a:rPr>
              <a:t>阻塞状态</a:t>
            </a:r>
            <a:r>
              <a:rPr kumimoji="1" lang="zh-CN" altLang="en-US" sz="2400" b="1" kern="1200" dirty="0">
                <a:latin typeface="宋体" pitchFamily="2" charset="-122"/>
              </a:rPr>
              <a:t>或</a:t>
            </a:r>
            <a:r>
              <a:rPr kumimoji="1" lang="zh-CN" altLang="en-US" sz="2400" b="1" u="sng" kern="1200" dirty="0">
                <a:solidFill>
                  <a:schemeClr val="tx2">
                    <a:lumMod val="40000"/>
                    <a:lumOff val="60000"/>
                  </a:schemeClr>
                </a:solidFill>
                <a:latin typeface="宋体" pitchFamily="2" charset="-122"/>
              </a:rPr>
              <a:t>等待状态</a:t>
            </a:r>
            <a:r>
              <a:rPr kumimoji="1" lang="zh-CN" altLang="en-US" sz="2400" dirty="0" smtClean="0"/>
              <a:t>。</a:t>
            </a:r>
            <a:endParaRPr kumimoji="1" lang="en-US" altLang="zh-CN" sz="2400" dirty="0" smtClean="0"/>
          </a:p>
          <a:p>
            <a:pPr marL="0" indent="271463" eaLnBrk="1" hangingPunct="1">
              <a:lnSpc>
                <a:spcPct val="122000"/>
              </a:lnSpc>
              <a:spcBef>
                <a:spcPts val="600"/>
              </a:spcBef>
              <a:buClrTx/>
              <a:buSzTx/>
              <a:buFontTx/>
              <a:buNone/>
              <a:defRPr/>
            </a:pPr>
            <a:r>
              <a:rPr kumimoji="1" lang="zh-CN" altLang="en-US" sz="2400" b="1" dirty="0">
                <a:solidFill>
                  <a:schemeClr val="tx2">
                    <a:lumMod val="60000"/>
                    <a:lumOff val="40000"/>
                  </a:schemeClr>
                </a:solidFill>
              </a:rPr>
              <a:t>典型事件有</a:t>
            </a:r>
            <a:r>
              <a:rPr kumimoji="1" lang="zh-CN" altLang="en-US" sz="2400" dirty="0" smtClean="0"/>
              <a:t>：请求</a:t>
            </a:r>
            <a:r>
              <a:rPr kumimoji="1" lang="en-US" altLang="zh-CN" sz="2400" dirty="0" smtClean="0">
                <a:solidFill>
                  <a:schemeClr val="tx2"/>
                </a:solidFill>
              </a:rPr>
              <a:t>I/O</a:t>
            </a:r>
            <a:r>
              <a:rPr kumimoji="1" lang="zh-CN" altLang="en-US" sz="2400" dirty="0" smtClean="0"/>
              <a:t>、申请</a:t>
            </a:r>
            <a:r>
              <a:rPr kumimoji="1" lang="zh-CN" altLang="en-US" sz="2400" dirty="0">
                <a:solidFill>
                  <a:schemeClr val="tx2"/>
                </a:solidFill>
              </a:rPr>
              <a:t>缓冲</a:t>
            </a:r>
            <a:r>
              <a:rPr kumimoji="1" lang="zh-CN" altLang="en-US" sz="2400" dirty="0" smtClean="0"/>
              <a:t>空间、</a:t>
            </a:r>
            <a:r>
              <a:rPr kumimoji="1" lang="zh-CN" altLang="en-US" sz="2400" dirty="0" smtClean="0">
                <a:solidFill>
                  <a:schemeClr val="tx2"/>
                </a:solidFill>
              </a:rPr>
              <a:t>系统调用</a:t>
            </a:r>
            <a:r>
              <a:rPr kumimoji="1" lang="zh-CN" altLang="en-US" sz="2400" b="1" baseline="30000" dirty="0" smtClean="0">
                <a:solidFill>
                  <a:schemeClr val="tx2"/>
                </a:solidFill>
              </a:rPr>
              <a:t>软资源</a:t>
            </a:r>
            <a:r>
              <a:rPr kumimoji="1" lang="zh-CN" altLang="en-US" sz="2400" dirty="0" smtClean="0"/>
              <a:t>等。</a:t>
            </a:r>
            <a:endParaRPr kumimoji="1" lang="en-US" altLang="zh-CN" sz="2400" dirty="0" smtClean="0"/>
          </a:p>
          <a:p>
            <a:pPr marL="0" indent="271463" eaLnBrk="1" hangingPunct="1">
              <a:lnSpc>
                <a:spcPct val="122000"/>
              </a:lnSpc>
              <a:spcBef>
                <a:spcPts val="600"/>
              </a:spcBef>
              <a:buClrTx/>
              <a:buSzTx/>
              <a:buFontTx/>
              <a:buNone/>
              <a:defRPr/>
            </a:pPr>
            <a:r>
              <a:rPr kumimoji="1" lang="zh-CN" altLang="en-US" sz="2200" b="1" dirty="0" smtClean="0"/>
              <a:t>等待到何时</a:t>
            </a:r>
            <a:r>
              <a:rPr kumimoji="1" lang="zh-CN" altLang="en-US" sz="2200" dirty="0" smtClean="0"/>
              <a:t>？</a:t>
            </a:r>
            <a:r>
              <a:rPr kumimoji="1" lang="zh-CN" altLang="en-US" sz="2000" dirty="0" smtClean="0"/>
              <a:t>等待到</a:t>
            </a:r>
            <a:r>
              <a:rPr kumimoji="1" lang="zh-CN" altLang="en-US" sz="2000" b="1" dirty="0" smtClean="0">
                <a:solidFill>
                  <a:schemeClr val="tx2">
                    <a:lumMod val="40000"/>
                    <a:lumOff val="60000"/>
                  </a:schemeClr>
                </a:solidFill>
              </a:rPr>
              <a:t>外部事件完成</a:t>
            </a:r>
            <a:r>
              <a:rPr kumimoji="1" lang="en-US" altLang="zh-CN" sz="2000" b="1" dirty="0" smtClean="0">
                <a:solidFill>
                  <a:schemeClr val="tx2">
                    <a:lumMod val="40000"/>
                    <a:lumOff val="60000"/>
                  </a:schemeClr>
                </a:solidFill>
              </a:rPr>
              <a:t>/</a:t>
            </a:r>
            <a:r>
              <a:rPr kumimoji="1" lang="zh-CN" altLang="en-US" sz="2000" b="1" dirty="0" smtClean="0">
                <a:solidFill>
                  <a:schemeClr val="tx2">
                    <a:lumMod val="40000"/>
                    <a:lumOff val="60000"/>
                  </a:schemeClr>
                </a:solidFill>
              </a:rPr>
              <a:t>资源</a:t>
            </a:r>
            <a:r>
              <a:rPr kumimoji="1" lang="en-US" altLang="zh-CN" sz="2000" b="1" dirty="0" smtClean="0">
                <a:solidFill>
                  <a:schemeClr val="tx2">
                    <a:lumMod val="40000"/>
                    <a:lumOff val="60000"/>
                  </a:schemeClr>
                </a:solidFill>
              </a:rPr>
              <a:t>…</a:t>
            </a:r>
            <a:r>
              <a:rPr kumimoji="1" lang="zh-CN" altLang="en-US" sz="2000" dirty="0" smtClean="0"/>
              <a:t>，进程重新进入</a:t>
            </a:r>
            <a:r>
              <a:rPr kumimoji="1" lang="zh-CN" altLang="en-US" sz="2000" b="1" dirty="0" smtClean="0"/>
              <a:t>就绪状态</a:t>
            </a:r>
            <a:r>
              <a:rPr kumimoji="1" lang="zh-CN" altLang="en-US" sz="2000" dirty="0" smtClean="0"/>
              <a:t>。</a:t>
            </a:r>
            <a:endParaRPr kumimoji="1" lang="en-US" altLang="zh-CN" sz="2000" dirty="0" smtClean="0"/>
          </a:p>
          <a:p>
            <a:pPr marL="0" indent="271463" eaLnBrk="1" hangingPunct="1">
              <a:lnSpc>
                <a:spcPct val="122000"/>
              </a:lnSpc>
              <a:spcBef>
                <a:spcPts val="600"/>
              </a:spcBef>
              <a:buClrTx/>
              <a:buSzTx/>
              <a:buFontTx/>
              <a:buNone/>
              <a:defRPr/>
            </a:pPr>
            <a:r>
              <a:rPr kumimoji="1" lang="zh-CN" altLang="en-US" sz="2400" dirty="0" smtClean="0"/>
              <a:t>阻塞状态的进程也排成一个队列，称谓</a:t>
            </a:r>
            <a:r>
              <a:rPr kumimoji="1" lang="zh-CN" altLang="en-US" sz="2500" kern="1200" dirty="0" smtClean="0">
                <a:solidFill>
                  <a:srgbClr val="FFFF00"/>
                </a:solidFill>
                <a:latin typeface="宋体" pitchFamily="2" charset="-122"/>
              </a:rPr>
              <a:t>阻塞队列</a:t>
            </a:r>
            <a:r>
              <a:rPr kumimoji="1" lang="zh-CN" altLang="en-US" sz="2400" dirty="0" smtClean="0"/>
              <a:t>。若根据</a:t>
            </a:r>
            <a:r>
              <a:rPr kumimoji="1" lang="zh-CN" altLang="en-US" sz="2400" u="sng" dirty="0" smtClean="0">
                <a:solidFill>
                  <a:schemeClr val="tx2">
                    <a:lumMod val="60000"/>
                    <a:lumOff val="40000"/>
                  </a:schemeClr>
                </a:solidFill>
              </a:rPr>
              <a:t>不同的阻塞原因</a:t>
            </a:r>
            <a:r>
              <a:rPr kumimoji="1" lang="zh-CN" altLang="en-US" sz="2400" dirty="0" smtClean="0"/>
              <a:t>细分，则可有</a:t>
            </a:r>
            <a:r>
              <a:rPr kumimoji="1" lang="zh-CN" altLang="en-US" sz="2500" b="1" kern="1200" dirty="0">
                <a:solidFill>
                  <a:srgbClr val="FFFF00"/>
                </a:solidFill>
                <a:latin typeface="宋体" pitchFamily="2" charset="-122"/>
              </a:rPr>
              <a:t>多个阻塞队列</a:t>
            </a:r>
            <a:r>
              <a:rPr kumimoji="1" lang="zh-CN" altLang="en-US" sz="2400" dirty="0" smtClean="0"/>
              <a:t>。</a:t>
            </a:r>
            <a:r>
              <a:rPr kumimoji="1" lang="en-US" altLang="zh-CN" sz="2400" b="1" kern="12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a typeface="宋体" pitchFamily="2" charset="-122"/>
              </a:rPr>
              <a:t>why</a:t>
            </a:r>
            <a:r>
              <a:rPr kumimoji="1" lang="zh-CN" altLang="en-US" sz="2400" b="1" kern="1200"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a typeface="宋体" pitchFamily="2" charset="-122"/>
              </a:rPr>
              <a:t>不同的阻塞原</a:t>
            </a:r>
            <a:r>
              <a:rPr kumimoji="1" lang="zh-CN" altLang="en-US" sz="2400" b="1" kern="1200"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a typeface="宋体" pitchFamily="2" charset="-122"/>
              </a:rPr>
              <a:t>因细分</a:t>
            </a:r>
            <a:r>
              <a:rPr kumimoji="1" lang="en-US" altLang="zh-CN" sz="2400" b="1" kern="1200"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a typeface="宋体" pitchFamily="2" charset="-122"/>
              </a:rPr>
              <a:t>?</a:t>
            </a:r>
            <a:endParaRPr kumimoji="1" lang="zh-CN" altLang="en-US" sz="2400" b="1" kern="1200"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ea typeface="宋体" pitchFamily="2" charset="-122"/>
            </a:endParaRPr>
          </a:p>
        </p:txBody>
      </p:sp>
      <p:sp>
        <p:nvSpPr>
          <p:cNvPr id="5" name="等腰三角形 4"/>
          <p:cNvSpPr/>
          <p:nvPr/>
        </p:nvSpPr>
        <p:spPr bwMode="auto">
          <a:xfrm>
            <a:off x="600654" y="908720"/>
            <a:ext cx="319410" cy="288032"/>
          </a:xfrm>
          <a:prstGeom prst="triangle">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1" i="0" u="none" strike="noStrike" cap="none" normalizeH="0" baseline="0" dirty="0" smtClean="0">
              <a:ln>
                <a:noFill/>
              </a:ln>
              <a:solidFill>
                <a:schemeClr val="tx1"/>
              </a:solidFill>
              <a:effectLst/>
              <a:latin typeface="Arial" charset="0"/>
              <a:ea typeface="宋体" pitchFamily="2" charset="-122"/>
            </a:endParaRPr>
          </a:p>
        </p:txBody>
      </p:sp>
      <p:sp>
        <p:nvSpPr>
          <p:cNvPr id="6" name="等腰三角形 5"/>
          <p:cNvSpPr/>
          <p:nvPr/>
        </p:nvSpPr>
        <p:spPr bwMode="auto">
          <a:xfrm>
            <a:off x="268684" y="2924944"/>
            <a:ext cx="319410" cy="288032"/>
          </a:xfrm>
          <a:prstGeom prst="triangle">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1" i="0" u="none" strike="noStrike" cap="none" normalizeH="0" baseline="0" dirty="0" smtClean="0">
              <a:ln>
                <a:noFill/>
              </a:ln>
              <a:solidFill>
                <a:schemeClr val="tx1"/>
              </a:solidFill>
              <a:effectLst/>
              <a:latin typeface="Arial" charset="0"/>
              <a:ea typeface="宋体" pitchFamily="2" charset="-122"/>
            </a:endParaRPr>
          </a:p>
        </p:txBody>
      </p:sp>
      <p:sp>
        <p:nvSpPr>
          <p:cNvPr id="7" name="圆角矩形 6"/>
          <p:cNvSpPr/>
          <p:nvPr/>
        </p:nvSpPr>
        <p:spPr bwMode="auto">
          <a:xfrm>
            <a:off x="3275856" y="3356991"/>
            <a:ext cx="648072" cy="318165"/>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3" name="直接箭头连接符 2"/>
          <p:cNvCxnSpPr>
            <a:stCxn id="7" idx="2"/>
          </p:cNvCxnSpPr>
          <p:nvPr/>
        </p:nvCxnSpPr>
        <p:spPr bwMode="auto">
          <a:xfrm flipH="1">
            <a:off x="3491880" y="3675156"/>
            <a:ext cx="108012" cy="617940"/>
          </a:xfrm>
          <a:prstGeom prst="straightConnector1">
            <a:avLst/>
          </a:prstGeom>
          <a:noFill/>
          <a:ln w="19050" cap="flat" cmpd="sng" algn="ctr">
            <a:solidFill>
              <a:srgbClr val="FFFF00"/>
            </a:solidFill>
            <a:prstDash val="sysDash"/>
            <a:round/>
            <a:headEnd type="none" w="med" len="med"/>
            <a:tailEnd type="arrow"/>
          </a:ln>
          <a:effectLst/>
        </p:spPr>
      </p:cxnSp>
      <p:cxnSp>
        <p:nvCxnSpPr>
          <p:cNvPr id="11" name="直接箭头连接符 10"/>
          <p:cNvCxnSpPr>
            <a:stCxn id="7" idx="2"/>
          </p:cNvCxnSpPr>
          <p:nvPr/>
        </p:nvCxnSpPr>
        <p:spPr bwMode="auto">
          <a:xfrm>
            <a:off x="3599892" y="3675156"/>
            <a:ext cx="1044116" cy="770340"/>
          </a:xfrm>
          <a:prstGeom prst="straightConnector1">
            <a:avLst/>
          </a:prstGeom>
          <a:noFill/>
          <a:ln w="19050" cap="flat" cmpd="sng" algn="ctr">
            <a:solidFill>
              <a:srgbClr val="FFFF00"/>
            </a:solidFill>
            <a:prstDash val="sysDash"/>
            <a:round/>
            <a:headEnd type="none" w="med" len="med"/>
            <a:tailEnd type="arrow"/>
          </a:ln>
          <a:effectLst/>
        </p:spPr>
      </p:cxnSp>
      <p:cxnSp>
        <p:nvCxnSpPr>
          <p:cNvPr id="12" name="直接箭头连接符 11"/>
          <p:cNvCxnSpPr/>
          <p:nvPr/>
        </p:nvCxnSpPr>
        <p:spPr bwMode="auto">
          <a:xfrm>
            <a:off x="3904692" y="3675156"/>
            <a:ext cx="2251484" cy="770340"/>
          </a:xfrm>
          <a:prstGeom prst="straightConnector1">
            <a:avLst/>
          </a:prstGeom>
          <a:noFill/>
          <a:ln w="19050" cap="flat" cmpd="sng" algn="ctr">
            <a:solidFill>
              <a:srgbClr val="FFFF00"/>
            </a:solidFill>
            <a:prstDash val="sysDash"/>
            <a:round/>
            <a:headEnd type="none" w="med" len="med"/>
            <a:tailEnd type="arrow"/>
          </a:ln>
          <a:effectLst/>
        </p:spPr>
      </p:cxnSp>
      <p:cxnSp>
        <p:nvCxnSpPr>
          <p:cNvPr id="15" name="直接箭头连接符 14"/>
          <p:cNvCxnSpPr/>
          <p:nvPr/>
        </p:nvCxnSpPr>
        <p:spPr bwMode="auto">
          <a:xfrm flipH="1">
            <a:off x="5142638" y="4060326"/>
            <a:ext cx="2309682" cy="808834"/>
          </a:xfrm>
          <a:prstGeom prst="straightConnector1">
            <a:avLst/>
          </a:prstGeom>
          <a:noFill/>
          <a:ln w="19050" cap="flat" cmpd="sng" algn="ctr">
            <a:solidFill>
              <a:srgbClr val="FFFF00"/>
            </a:solidFill>
            <a:prstDash val="sysDash"/>
            <a:round/>
            <a:headEnd type="none" w="med" len="med"/>
            <a:tailEnd type="arrow"/>
          </a:ln>
          <a:effectLst/>
        </p:spPr>
      </p:cxnSp>
      <p:sp>
        <p:nvSpPr>
          <p:cNvPr id="21" name="圆角矩形 20"/>
          <p:cNvSpPr/>
          <p:nvPr/>
        </p:nvSpPr>
        <p:spPr bwMode="auto">
          <a:xfrm>
            <a:off x="4499920" y="5805264"/>
            <a:ext cx="2016296" cy="318165"/>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D89ADFE-2EF8-4D31-B3AE-72D85205C49D}" type="datetime8">
              <a:rPr kumimoji="0" lang="zh-CN" altLang="en-US" sz="1400" smtClean="0"/>
              <a:t>2022年3月16日12时44分</a:t>
            </a:fld>
            <a:endParaRPr kumimoji="0" lang="en-US" altLang="zh-CN" sz="1400" smtClean="0"/>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8197" name="Text Box 4"/>
          <p:cNvSpPr txBox="1">
            <a:spLocks noChangeArrowheads="1"/>
          </p:cNvSpPr>
          <p:nvPr/>
        </p:nvSpPr>
        <p:spPr bwMode="auto">
          <a:xfrm>
            <a:off x="2071688" y="3902131"/>
            <a:ext cx="5086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Times New Roman" pitchFamily="18" charset="0"/>
              </a:rPr>
              <a:t>图 </a:t>
            </a:r>
            <a:r>
              <a:rPr lang="en-US" altLang="zh-CN" dirty="0">
                <a:latin typeface="Times New Roman" pitchFamily="18" charset="0"/>
              </a:rPr>
              <a:t>2-5 </a:t>
            </a:r>
            <a:r>
              <a:rPr lang="zh-CN" altLang="en-US" dirty="0">
                <a:latin typeface="Times New Roman" pitchFamily="18" charset="0"/>
              </a:rPr>
              <a:t>进程的三种基本状态及其转换 </a:t>
            </a:r>
          </a:p>
        </p:txBody>
      </p:sp>
      <p:graphicFrame>
        <p:nvGraphicFramePr>
          <p:cNvPr id="8194" name="Object 5"/>
          <p:cNvGraphicFramePr>
            <a:graphicFrameLocks noChangeAspect="1"/>
          </p:cNvGraphicFramePr>
          <p:nvPr>
            <p:extLst>
              <p:ext uri="{D42A27DB-BD31-4B8C-83A1-F6EECF244321}">
                <p14:modId xmlns:p14="http://schemas.microsoft.com/office/powerpoint/2010/main" val="4065457742"/>
              </p:ext>
            </p:extLst>
          </p:nvPr>
        </p:nvGraphicFramePr>
        <p:xfrm>
          <a:off x="1763713" y="836712"/>
          <a:ext cx="5394325" cy="2951857"/>
        </p:xfrm>
        <a:graphic>
          <a:graphicData uri="http://schemas.openxmlformats.org/presentationml/2006/ole">
            <mc:AlternateContent xmlns:mc="http://schemas.openxmlformats.org/markup-compatibility/2006">
              <mc:Choice xmlns:v="urn:schemas-microsoft-com:vml" Requires="v">
                <p:oleObj spid="_x0000_s8880" name="Visio" r:id="rId3" imgW="1757160" imgH="1298160" progId="Visio.Drawing.11">
                  <p:embed/>
                </p:oleObj>
              </mc:Choice>
              <mc:Fallback>
                <p:oleObj name="Visio" r:id="rId3" imgW="1757160" imgH="129816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836712"/>
                        <a:ext cx="5394325" cy="2951857"/>
                      </a:xfrm>
                      <a:prstGeom prst="rect">
                        <a:avLst/>
                      </a:prstGeom>
                      <a:blipFill>
                        <a:blip r:embed="rId5"/>
                        <a:tile tx="0" ty="0" sx="100000" sy="100000" flip="none" algn="tl"/>
                      </a:blipFill>
                      <a:ln>
                        <a:noFill/>
                      </a:ln>
                      <a:effectLst/>
                      <a:extLst/>
                    </p:spPr>
                  </p:pic>
                </p:oleObj>
              </mc:Fallback>
            </mc:AlternateContent>
          </a:graphicData>
        </a:graphic>
      </p:graphicFrame>
      <p:sp>
        <p:nvSpPr>
          <p:cNvPr id="8198" name="TextBox 5"/>
          <p:cNvSpPr txBox="1">
            <a:spLocks noChangeArrowheads="1"/>
          </p:cNvSpPr>
          <p:nvPr/>
        </p:nvSpPr>
        <p:spPr bwMode="auto">
          <a:xfrm>
            <a:off x="1071563" y="4437112"/>
            <a:ext cx="664368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pPr>
            <a:r>
              <a:rPr lang="zh-CN" altLang="en-US" dirty="0"/>
              <a:t>运行</a:t>
            </a:r>
            <a:r>
              <a:rPr lang="en-US" altLang="zh-CN" dirty="0">
                <a:sym typeface="Wingdings" pitchFamily="2" charset="2"/>
              </a:rPr>
              <a:t></a:t>
            </a:r>
            <a:r>
              <a:rPr lang="zh-CN" altLang="en-US" dirty="0">
                <a:sym typeface="Wingdings" pitchFamily="2" charset="2"/>
              </a:rPr>
              <a:t>阻塞：</a:t>
            </a:r>
            <a:r>
              <a:rPr lang="en-US" altLang="zh-CN" dirty="0">
                <a:sym typeface="Wingdings" pitchFamily="2" charset="2"/>
              </a:rPr>
              <a:t>I/O</a:t>
            </a:r>
            <a:r>
              <a:rPr lang="zh-CN" altLang="en-US" dirty="0">
                <a:sym typeface="Wingdings" pitchFamily="2" charset="2"/>
              </a:rPr>
              <a:t>请求、系统调用等原因引起 ；</a:t>
            </a:r>
            <a:endParaRPr lang="en-US" altLang="zh-CN" dirty="0">
              <a:sym typeface="Wingdings" pitchFamily="2" charset="2"/>
            </a:endParaRPr>
          </a:p>
          <a:p>
            <a:pPr eaLnBrk="1" hangingPunct="1">
              <a:lnSpc>
                <a:spcPct val="100000"/>
              </a:lnSpc>
            </a:pPr>
            <a:r>
              <a:rPr lang="zh-CN" altLang="en-US" dirty="0"/>
              <a:t>运行</a:t>
            </a:r>
            <a:r>
              <a:rPr lang="en-US" altLang="zh-CN" dirty="0">
                <a:sym typeface="Wingdings" pitchFamily="2" charset="2"/>
              </a:rPr>
              <a:t></a:t>
            </a:r>
            <a:r>
              <a:rPr lang="zh-CN" altLang="en-US" dirty="0">
                <a:sym typeface="Wingdings" pitchFamily="2" charset="2"/>
              </a:rPr>
              <a:t>就绪：由进程调度引起；</a:t>
            </a:r>
            <a:endParaRPr lang="en-US" altLang="zh-CN" dirty="0">
              <a:sym typeface="Wingdings" pitchFamily="2" charset="2"/>
            </a:endParaRPr>
          </a:p>
          <a:p>
            <a:pPr eaLnBrk="1" hangingPunct="1"/>
            <a:r>
              <a:rPr lang="zh-CN" altLang="en-US" dirty="0">
                <a:sym typeface="Wingdings" pitchFamily="2" charset="2"/>
              </a:rPr>
              <a:t>阻塞</a:t>
            </a:r>
            <a:r>
              <a:rPr lang="en-US" altLang="zh-CN" dirty="0">
                <a:sym typeface="Wingdings" pitchFamily="2" charset="2"/>
              </a:rPr>
              <a:t></a:t>
            </a:r>
            <a:r>
              <a:rPr lang="zh-CN" altLang="en-US" dirty="0">
                <a:sym typeface="Wingdings" pitchFamily="2" charset="2"/>
              </a:rPr>
              <a:t>就绪：发生了外部事件引起</a:t>
            </a:r>
            <a:r>
              <a:rPr lang="zh-CN" altLang="en-US" dirty="0" smtClean="0">
                <a:sym typeface="Wingdings" pitchFamily="2" charset="2"/>
              </a:rPr>
              <a:t>。</a:t>
            </a:r>
            <a:endParaRPr lang="en-US" altLang="zh-CN" dirty="0" smtClean="0">
              <a:sym typeface="Wingdings" pitchFamily="2" charset="2"/>
            </a:endParaRPr>
          </a:p>
          <a:p>
            <a:pPr eaLnBrk="1" hangingPunct="1"/>
            <a:r>
              <a:rPr lang="zh-CN" altLang="en-US" b="1" dirty="0" smtClean="0">
                <a:solidFill>
                  <a:srgbClr val="FF0000"/>
                </a:solidFill>
                <a:sym typeface="Wingdings" pitchFamily="2" charset="2"/>
              </a:rPr>
              <a:t>就绪</a:t>
            </a:r>
            <a:r>
              <a:rPr lang="en-US" altLang="zh-CN" b="1" dirty="0" smtClean="0">
                <a:solidFill>
                  <a:srgbClr val="FF0000"/>
                </a:solidFill>
                <a:sym typeface="Wingdings" pitchFamily="2" charset="2"/>
              </a:rPr>
              <a:t></a:t>
            </a:r>
            <a:r>
              <a:rPr lang="zh-CN" altLang="en-US" b="1" dirty="0">
                <a:solidFill>
                  <a:srgbClr val="FF0000"/>
                </a:solidFill>
                <a:sym typeface="Wingdings" pitchFamily="2" charset="2"/>
              </a:rPr>
              <a:t>阻塞</a:t>
            </a:r>
            <a:r>
              <a:rPr lang="zh-CN" altLang="en-US" dirty="0">
                <a:sym typeface="Wingdings" pitchFamily="2" charset="2"/>
              </a:rPr>
              <a:t>  </a:t>
            </a:r>
            <a:r>
              <a:rPr lang="zh-CN" altLang="en-US" dirty="0" smtClean="0">
                <a:sym typeface="Wingdings" pitchFamily="2" charset="2"/>
              </a:rPr>
              <a:t>？</a:t>
            </a:r>
            <a:endParaRPr lang="zh-CN" altLang="en-US" dirty="0"/>
          </a:p>
        </p:txBody>
      </p:sp>
      <p:cxnSp>
        <p:nvCxnSpPr>
          <p:cNvPr id="8199" name="直接箭头连接符 10"/>
          <p:cNvCxnSpPr>
            <a:cxnSpLocks noChangeShapeType="1"/>
          </p:cNvCxnSpPr>
          <p:nvPr/>
        </p:nvCxnSpPr>
        <p:spPr bwMode="auto">
          <a:xfrm rot="16200000" flipH="1">
            <a:off x="2321719" y="5607844"/>
            <a:ext cx="914400" cy="55721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8200" name="矩形 7"/>
          <p:cNvSpPr>
            <a:spLocks noChangeArrowheads="1"/>
          </p:cNvSpPr>
          <p:nvPr/>
        </p:nvSpPr>
        <p:spPr bwMode="auto">
          <a:xfrm>
            <a:off x="250825" y="188913"/>
            <a:ext cx="3900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20000"/>
              </a:spcBef>
            </a:pPr>
            <a:r>
              <a:rPr lang="en-US" altLang="zh-CN" b="1">
                <a:latin typeface="宋体" pitchFamily="2" charset="-122"/>
              </a:rPr>
              <a:t>2. </a:t>
            </a:r>
            <a:r>
              <a:rPr lang="zh-CN" altLang="en-US" b="1">
                <a:latin typeface="宋体" pitchFamily="2" charset="-122"/>
              </a:rPr>
              <a:t>三种基本状态及其转换 </a:t>
            </a:r>
          </a:p>
        </p:txBody>
      </p:sp>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79157EBA-7DFB-4388-A394-5758FAB9C054}" type="datetime8">
              <a:rPr kumimoji="0" lang="zh-CN" altLang="en-US" sz="1400" smtClean="0"/>
              <a:t>2022年3月16日12时44分</a:t>
            </a:fld>
            <a:endParaRPr kumimoji="0" lang="en-US" altLang="zh-CN" sz="1400" smtClean="0"/>
          </a:p>
        </p:txBody>
      </p:sp>
      <p:sp>
        <p:nvSpPr>
          <p:cNvPr id="716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71684" name="Text Box 6"/>
          <p:cNvSpPr txBox="1">
            <a:spLocks noChangeArrowheads="1"/>
          </p:cNvSpPr>
          <p:nvPr/>
        </p:nvSpPr>
        <p:spPr bwMode="auto">
          <a:xfrm>
            <a:off x="684212" y="188640"/>
            <a:ext cx="7848227"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20000"/>
              </a:lnSpc>
              <a:spcBef>
                <a:spcPct val="10000"/>
              </a:spcBef>
              <a:buClrTx/>
              <a:buSzTx/>
              <a:buFontTx/>
              <a:buNone/>
            </a:pPr>
            <a:r>
              <a:rPr lang="en-US" altLang="zh-CN" b="1" dirty="0">
                <a:latin typeface="宋体" pitchFamily="2" charset="-122"/>
              </a:rPr>
              <a:t>3. </a:t>
            </a:r>
            <a:r>
              <a:rPr lang="zh-CN" altLang="en-US" b="1" dirty="0">
                <a:latin typeface="宋体" pitchFamily="2" charset="-122"/>
              </a:rPr>
              <a:t>进程的</a:t>
            </a:r>
            <a:r>
              <a:rPr lang="zh-CN" altLang="en-US" b="1" dirty="0">
                <a:solidFill>
                  <a:schemeClr val="tx2"/>
                </a:solidFill>
                <a:latin typeface="宋体" pitchFamily="2" charset="-122"/>
              </a:rPr>
              <a:t>创建</a:t>
            </a:r>
            <a:r>
              <a:rPr lang="zh-CN" altLang="en-US" b="1" dirty="0">
                <a:latin typeface="宋体" pitchFamily="2" charset="-122"/>
              </a:rPr>
              <a:t>与</a:t>
            </a:r>
            <a:r>
              <a:rPr lang="zh-CN" altLang="en-US" b="1" dirty="0">
                <a:solidFill>
                  <a:schemeClr val="tx2"/>
                </a:solidFill>
                <a:latin typeface="宋体" pitchFamily="2" charset="-122"/>
              </a:rPr>
              <a:t>终止</a:t>
            </a:r>
            <a:r>
              <a:rPr lang="zh-CN" altLang="en-US" b="1" dirty="0">
                <a:latin typeface="宋体" pitchFamily="2" charset="-122"/>
              </a:rPr>
              <a:t>状</a:t>
            </a:r>
            <a:r>
              <a:rPr lang="zh-CN" altLang="en-US" b="1" dirty="0" smtClean="0">
                <a:latin typeface="宋体" pitchFamily="2" charset="-122"/>
              </a:rPr>
              <a:t>态（非基本状态，但必需有）</a:t>
            </a:r>
            <a:endParaRPr lang="zh-CN" altLang="en-US" b="1" dirty="0">
              <a:latin typeface="宋体" pitchFamily="2" charset="-122"/>
            </a:endParaRPr>
          </a:p>
          <a:p>
            <a:pPr>
              <a:lnSpc>
                <a:spcPct val="120000"/>
              </a:lnSpc>
              <a:spcBef>
                <a:spcPct val="10000"/>
              </a:spcBef>
              <a:buClrTx/>
              <a:buSzTx/>
              <a:buFontTx/>
              <a:buNone/>
            </a:pPr>
            <a:r>
              <a:rPr lang="en-US" altLang="zh-CN" b="1" dirty="0">
                <a:latin typeface="宋体" pitchFamily="2" charset="-122"/>
              </a:rPr>
              <a:t>1) </a:t>
            </a:r>
            <a:r>
              <a:rPr lang="zh-CN" altLang="en-US" b="1" dirty="0">
                <a:latin typeface="宋体" pitchFamily="2" charset="-122"/>
              </a:rPr>
              <a:t>创建状态</a:t>
            </a:r>
          </a:p>
          <a:p>
            <a:pPr>
              <a:lnSpc>
                <a:spcPct val="120000"/>
              </a:lnSpc>
              <a:spcBef>
                <a:spcPct val="10000"/>
              </a:spcBef>
              <a:buClrTx/>
              <a:buSzTx/>
              <a:buFontTx/>
              <a:buNone/>
            </a:pPr>
            <a:r>
              <a:rPr lang="zh-CN" altLang="en-US" dirty="0">
                <a:latin typeface="宋体" pitchFamily="2" charset="-122"/>
              </a:rPr>
              <a:t>　</a:t>
            </a:r>
            <a:r>
              <a:rPr lang="zh-CN" altLang="en-US" dirty="0" smtClean="0">
                <a:latin typeface="宋体" pitchFamily="2" charset="-122"/>
              </a:rPr>
              <a:t>要</a:t>
            </a:r>
            <a:r>
              <a:rPr lang="zh-CN" altLang="en-US" b="1" dirty="0">
                <a:solidFill>
                  <a:srgbClr val="FF6600"/>
                </a:solidFill>
                <a:latin typeface="宋体" pitchFamily="2" charset="-122"/>
              </a:rPr>
              <a:t>创建</a:t>
            </a:r>
            <a:r>
              <a:rPr lang="zh-CN" altLang="en-US" dirty="0">
                <a:latin typeface="宋体" pitchFamily="2" charset="-122"/>
              </a:rPr>
              <a:t>一个进程</a:t>
            </a:r>
            <a:r>
              <a:rPr lang="zh-CN" altLang="en-US" dirty="0">
                <a:solidFill>
                  <a:srgbClr val="FF6600"/>
                </a:solidFill>
                <a:latin typeface="宋体" pitchFamily="2" charset="-122"/>
              </a:rPr>
              <a:t>，</a:t>
            </a:r>
            <a:r>
              <a:rPr lang="zh-CN" altLang="en-US" dirty="0">
                <a:latin typeface="宋体" pitchFamily="2" charset="-122"/>
              </a:rPr>
              <a:t>首先，系统为该进程</a:t>
            </a:r>
            <a:r>
              <a:rPr lang="zh-CN" altLang="en-US" u="sng" dirty="0">
                <a:latin typeface="宋体" pitchFamily="2" charset="-122"/>
              </a:rPr>
              <a:t>分配</a:t>
            </a:r>
            <a:r>
              <a:rPr lang="zh-CN" altLang="en-US" dirty="0">
                <a:latin typeface="宋体" pitchFamily="2" charset="-122"/>
              </a:rPr>
              <a:t>一个</a:t>
            </a:r>
            <a:r>
              <a:rPr lang="en-US" altLang="zh-CN" b="1" dirty="0">
                <a:solidFill>
                  <a:schemeClr val="tx2">
                    <a:lumMod val="40000"/>
                    <a:lumOff val="60000"/>
                  </a:schemeClr>
                </a:solidFill>
                <a:latin typeface="宋体" pitchFamily="2" charset="-122"/>
              </a:rPr>
              <a:t>PCB</a:t>
            </a:r>
            <a:r>
              <a:rPr lang="zh-CN" altLang="en-US" b="1" dirty="0">
                <a:solidFill>
                  <a:schemeClr val="tx2">
                    <a:lumMod val="40000"/>
                    <a:lumOff val="60000"/>
                  </a:schemeClr>
                </a:solidFill>
                <a:latin typeface="宋体" pitchFamily="2" charset="-122"/>
              </a:rPr>
              <a:t>空</a:t>
            </a:r>
            <a:r>
              <a:rPr lang="zh-CN" altLang="en-US" b="1" dirty="0" smtClean="0">
                <a:solidFill>
                  <a:schemeClr val="tx2">
                    <a:lumMod val="40000"/>
                    <a:lumOff val="60000"/>
                  </a:schemeClr>
                </a:solidFill>
                <a:latin typeface="宋体" pitchFamily="2" charset="-122"/>
              </a:rPr>
              <a:t>间</a:t>
            </a:r>
            <a:r>
              <a:rPr lang="zh-CN" altLang="en-US" b="1" baseline="30000" dirty="0" smtClean="0">
                <a:solidFill>
                  <a:schemeClr val="tx2">
                    <a:lumMod val="40000"/>
                    <a:lumOff val="60000"/>
                  </a:schemeClr>
                </a:solidFill>
                <a:latin typeface="宋体" pitchFamily="2" charset="-122"/>
              </a:rPr>
              <a:t>内存</a:t>
            </a:r>
            <a:r>
              <a:rPr lang="zh-CN" altLang="en-US" dirty="0" smtClean="0">
                <a:latin typeface="宋体" pitchFamily="2" charset="-122"/>
              </a:rPr>
              <a:t>，</a:t>
            </a:r>
            <a:r>
              <a:rPr lang="zh-CN" altLang="en-US" dirty="0">
                <a:latin typeface="宋体" pitchFamily="2" charset="-122"/>
              </a:rPr>
              <a:t>并</a:t>
            </a:r>
            <a:r>
              <a:rPr lang="zh-CN" altLang="en-US" u="sng" dirty="0">
                <a:latin typeface="宋体" pitchFamily="2" charset="-122"/>
              </a:rPr>
              <a:t>填写</a:t>
            </a:r>
            <a:r>
              <a:rPr lang="en-US" altLang="zh-CN" dirty="0">
                <a:solidFill>
                  <a:schemeClr val="tx2">
                    <a:lumMod val="40000"/>
                    <a:lumOff val="60000"/>
                  </a:schemeClr>
                </a:solidFill>
                <a:latin typeface="宋体" pitchFamily="2" charset="-122"/>
              </a:rPr>
              <a:t>PCB</a:t>
            </a:r>
            <a:r>
              <a:rPr lang="zh-CN" altLang="en-US" dirty="0">
                <a:solidFill>
                  <a:schemeClr val="tx2">
                    <a:lumMod val="40000"/>
                    <a:lumOff val="60000"/>
                  </a:schemeClr>
                </a:solidFill>
                <a:latin typeface="宋体" pitchFamily="2" charset="-122"/>
              </a:rPr>
              <a:t>相关信息</a:t>
            </a:r>
            <a:r>
              <a:rPr lang="en-US" altLang="zh-CN" dirty="0">
                <a:latin typeface="宋体" pitchFamily="2" charset="-122"/>
              </a:rPr>
              <a:t>(</a:t>
            </a:r>
            <a:r>
              <a:rPr lang="zh-CN" altLang="en-US" dirty="0">
                <a:latin typeface="宋体" pitchFamily="2" charset="-122"/>
              </a:rPr>
              <a:t>包括资源信息</a:t>
            </a:r>
            <a:r>
              <a:rPr lang="en-US" altLang="zh-CN" dirty="0">
                <a:latin typeface="宋体" pitchFamily="2" charset="-122"/>
              </a:rPr>
              <a:t>)</a:t>
            </a:r>
            <a:r>
              <a:rPr lang="zh-CN" altLang="en-US" dirty="0" smtClean="0">
                <a:latin typeface="宋体" pitchFamily="2" charset="-122"/>
              </a:rPr>
              <a:t>；</a:t>
            </a:r>
            <a:r>
              <a:rPr lang="zh-CN" altLang="en-US" dirty="0">
                <a:latin typeface="宋体" pitchFamily="2" charset="-122"/>
              </a:rPr>
              <a:t>然后，把该进程</a:t>
            </a:r>
            <a:r>
              <a:rPr lang="zh-CN" altLang="en-US" u="sng" dirty="0">
                <a:latin typeface="宋体" pitchFamily="2" charset="-122"/>
              </a:rPr>
              <a:t>转入</a:t>
            </a:r>
            <a:r>
              <a:rPr lang="zh-CN" altLang="en-US" b="1" dirty="0">
                <a:solidFill>
                  <a:schemeClr val="tx2"/>
                </a:solidFill>
                <a:latin typeface="宋体" pitchFamily="2" charset="-122"/>
              </a:rPr>
              <a:t>就绪状态</a:t>
            </a:r>
            <a:r>
              <a:rPr lang="zh-CN" altLang="en-US" dirty="0">
                <a:latin typeface="宋体" pitchFamily="2" charset="-122"/>
              </a:rPr>
              <a:t>并</a:t>
            </a:r>
            <a:r>
              <a:rPr lang="zh-CN" altLang="en-US" u="sng" dirty="0">
                <a:latin typeface="宋体" pitchFamily="2" charset="-122"/>
              </a:rPr>
              <a:t>插入</a:t>
            </a:r>
            <a:r>
              <a:rPr lang="en-US" altLang="zh-CN" b="1" dirty="0">
                <a:solidFill>
                  <a:schemeClr val="tx2"/>
                </a:solidFill>
                <a:latin typeface="宋体" pitchFamily="2" charset="-122"/>
              </a:rPr>
              <a:t>PCB</a:t>
            </a:r>
            <a:r>
              <a:rPr lang="zh-CN" altLang="en-US" b="1" dirty="0">
                <a:solidFill>
                  <a:schemeClr val="tx2"/>
                </a:solidFill>
                <a:latin typeface="宋体" pitchFamily="2" charset="-122"/>
              </a:rPr>
              <a:t>就绪队列</a:t>
            </a:r>
            <a:r>
              <a:rPr lang="zh-CN" altLang="en-US" dirty="0">
                <a:latin typeface="宋体" pitchFamily="2" charset="-122"/>
              </a:rPr>
              <a:t>之中</a:t>
            </a:r>
            <a:r>
              <a:rPr lang="zh-CN" altLang="en-US" dirty="0" smtClean="0">
                <a:latin typeface="宋体" pitchFamily="2" charset="-122"/>
              </a:rPr>
              <a:t>。</a:t>
            </a:r>
            <a:endParaRPr lang="en-US" altLang="zh-CN" dirty="0" smtClean="0">
              <a:latin typeface="宋体" pitchFamily="2" charset="-122"/>
            </a:endParaRPr>
          </a:p>
          <a:p>
            <a:pPr>
              <a:lnSpc>
                <a:spcPct val="120000"/>
              </a:lnSpc>
              <a:spcBef>
                <a:spcPct val="10000"/>
              </a:spcBef>
              <a:buClrTx/>
              <a:buSzTx/>
              <a:buFontTx/>
              <a:buNone/>
            </a:pPr>
            <a:r>
              <a:rPr lang="en-US" altLang="zh-CN" dirty="0">
                <a:latin typeface="宋体" pitchFamily="2" charset="-122"/>
              </a:rPr>
              <a:t> </a:t>
            </a:r>
            <a:r>
              <a:rPr lang="en-US" altLang="zh-CN" dirty="0" smtClean="0">
                <a:latin typeface="宋体" pitchFamily="2" charset="-122"/>
              </a:rPr>
              <a:t> </a:t>
            </a:r>
            <a:r>
              <a:rPr lang="zh-CN" altLang="en-US" b="1" dirty="0" smtClean="0">
                <a:latin typeface="宋体" pitchFamily="2" charset="-122"/>
              </a:rPr>
              <a:t>问题</a:t>
            </a:r>
            <a:r>
              <a:rPr lang="zh-CN" altLang="en-US" dirty="0" smtClean="0">
                <a:latin typeface="宋体" pitchFamily="2" charset="-122"/>
              </a:rPr>
              <a:t>：如果该</a:t>
            </a:r>
            <a:r>
              <a:rPr lang="zh-CN" altLang="en-US" dirty="0">
                <a:latin typeface="宋体" pitchFamily="2" charset="-122"/>
              </a:rPr>
              <a:t>进程所必需</a:t>
            </a:r>
            <a:r>
              <a:rPr lang="zh-CN" altLang="en-US" dirty="0" smtClean="0">
                <a:latin typeface="宋体" pitchFamily="2" charset="-122"/>
              </a:rPr>
              <a:t>的</a:t>
            </a:r>
            <a:r>
              <a:rPr lang="zh-CN" altLang="en-US" b="1" dirty="0" smtClean="0">
                <a:solidFill>
                  <a:srgbClr val="FF66FF"/>
                </a:solidFill>
                <a:latin typeface="宋体" pitchFamily="2" charset="-122"/>
              </a:rPr>
              <a:t>资</a:t>
            </a:r>
            <a:r>
              <a:rPr lang="zh-CN" altLang="en-US" b="1" dirty="0">
                <a:solidFill>
                  <a:srgbClr val="FF66FF"/>
                </a:solidFill>
                <a:latin typeface="宋体" pitchFamily="2" charset="-122"/>
              </a:rPr>
              <a:t>源</a:t>
            </a:r>
            <a:r>
              <a:rPr lang="zh-CN" altLang="en-US" dirty="0">
                <a:latin typeface="宋体" pitchFamily="2" charset="-122"/>
              </a:rPr>
              <a:t>（如主存等）尚</a:t>
            </a:r>
            <a:r>
              <a:rPr lang="zh-CN" altLang="en-US" u="sng" dirty="0">
                <a:latin typeface="宋体" pitchFamily="2" charset="-122"/>
              </a:rPr>
              <a:t>未分配</a:t>
            </a:r>
            <a:r>
              <a:rPr lang="zh-CN" altLang="en-US" dirty="0">
                <a:latin typeface="宋体" pitchFamily="2" charset="-122"/>
              </a:rPr>
              <a:t>，进程自</a:t>
            </a:r>
            <a:r>
              <a:rPr lang="zh-CN" altLang="en-US" dirty="0" smtClean="0">
                <a:latin typeface="宋体" pitchFamily="2" charset="-122"/>
              </a:rPr>
              <a:t>身就</a:t>
            </a:r>
            <a:r>
              <a:rPr lang="zh-CN" altLang="en-US" u="sng" dirty="0">
                <a:latin typeface="宋体" pitchFamily="2" charset="-122"/>
              </a:rPr>
              <a:t>不能</a:t>
            </a:r>
            <a:r>
              <a:rPr lang="zh-CN" altLang="en-US" u="sng" dirty="0" smtClean="0">
                <a:latin typeface="宋体" pitchFamily="2" charset="-122"/>
              </a:rPr>
              <a:t>进</a:t>
            </a:r>
            <a:r>
              <a:rPr lang="zh-CN" altLang="en-US" u="sng" dirty="0">
                <a:latin typeface="宋体" pitchFamily="2" charset="-122"/>
              </a:rPr>
              <a:t>入主存</a:t>
            </a:r>
            <a:r>
              <a:rPr lang="zh-CN" altLang="en-US" dirty="0" smtClean="0">
                <a:latin typeface="宋体" pitchFamily="2" charset="-122"/>
              </a:rPr>
              <a:t>，</a:t>
            </a:r>
            <a:r>
              <a:rPr lang="zh-CN" altLang="en-US" u="sng" dirty="0" smtClean="0">
                <a:solidFill>
                  <a:srgbClr val="FF9933"/>
                </a:solidFill>
                <a:latin typeface="宋体" pitchFamily="2" charset="-122"/>
              </a:rPr>
              <a:t>创建就未完成</a:t>
            </a:r>
            <a:r>
              <a:rPr lang="zh-CN" altLang="en-US" dirty="0" smtClean="0">
                <a:latin typeface="宋体" pitchFamily="2" charset="-122"/>
              </a:rPr>
              <a:t>，因此，进</a:t>
            </a:r>
            <a:r>
              <a:rPr lang="zh-CN" altLang="en-US" dirty="0">
                <a:latin typeface="宋体" pitchFamily="2" charset="-122"/>
              </a:rPr>
              <a:t>程还</a:t>
            </a:r>
            <a:r>
              <a:rPr lang="zh-CN" altLang="en-US" dirty="0">
                <a:solidFill>
                  <a:srgbClr val="FF66FF"/>
                </a:solidFill>
                <a:latin typeface="宋体" pitchFamily="2" charset="-122"/>
              </a:rPr>
              <a:t>不能被调</a:t>
            </a:r>
            <a:r>
              <a:rPr lang="zh-CN" altLang="en-US" dirty="0" smtClean="0">
                <a:solidFill>
                  <a:srgbClr val="FF66FF"/>
                </a:solidFill>
                <a:latin typeface="宋体" pitchFamily="2" charset="-122"/>
              </a:rPr>
              <a:t>度</a:t>
            </a:r>
            <a:r>
              <a:rPr lang="zh-CN" altLang="en-US" b="1" baseline="30000" dirty="0" smtClean="0">
                <a:solidFill>
                  <a:schemeClr val="tx2"/>
                </a:solidFill>
                <a:latin typeface="宋体" pitchFamily="2" charset="-122"/>
              </a:rPr>
              <a:t>非</a:t>
            </a:r>
            <a:r>
              <a:rPr lang="zh-CN" altLang="en-US" b="1" u="sng" baseline="30000" dirty="0" smtClean="0">
                <a:solidFill>
                  <a:schemeClr val="tx2"/>
                </a:solidFill>
                <a:latin typeface="宋体" pitchFamily="2" charset="-122"/>
              </a:rPr>
              <a:t>就绪</a:t>
            </a:r>
            <a:r>
              <a:rPr lang="zh-CN" altLang="en-US" b="1" baseline="30000" dirty="0">
                <a:solidFill>
                  <a:schemeClr val="tx2"/>
                </a:solidFill>
                <a:latin typeface="宋体" pitchFamily="2" charset="-122"/>
              </a:rPr>
              <a:t>状态</a:t>
            </a:r>
            <a:r>
              <a:rPr lang="zh-CN" altLang="en-US" dirty="0" smtClean="0">
                <a:latin typeface="宋体" pitchFamily="2" charset="-122"/>
              </a:rPr>
              <a:t>，</a:t>
            </a:r>
            <a:r>
              <a:rPr lang="zh-CN" altLang="en-US" dirty="0">
                <a:latin typeface="宋体" pitchFamily="2" charset="-122"/>
              </a:rPr>
              <a:t>此时的进程状态就叫</a:t>
            </a:r>
            <a:r>
              <a:rPr lang="zh-CN" altLang="en-US" b="1" dirty="0">
                <a:solidFill>
                  <a:srgbClr val="FF0000"/>
                </a:solidFill>
                <a:latin typeface="宋体" pitchFamily="2" charset="-122"/>
              </a:rPr>
              <a:t>创建状态</a:t>
            </a:r>
            <a:r>
              <a:rPr lang="zh-CN" altLang="en-US" dirty="0">
                <a:latin typeface="宋体" pitchFamily="2" charset="-122"/>
              </a:rPr>
              <a:t>。 </a:t>
            </a:r>
          </a:p>
          <a:p>
            <a:pPr>
              <a:lnSpc>
                <a:spcPct val="120000"/>
              </a:lnSpc>
              <a:spcBef>
                <a:spcPct val="10000"/>
              </a:spcBef>
              <a:buClrTx/>
              <a:buSzTx/>
              <a:buFontTx/>
              <a:buNone/>
            </a:pPr>
            <a:r>
              <a:rPr lang="zh-CN" altLang="en-US" dirty="0" smtClean="0">
                <a:latin typeface="宋体" pitchFamily="2" charset="-122"/>
              </a:rPr>
              <a:t>  引入该状态</a:t>
            </a:r>
            <a:r>
              <a:rPr lang="zh-CN" altLang="en-US" b="1" u="sng" dirty="0" smtClean="0">
                <a:latin typeface="宋体" pitchFamily="2" charset="-122"/>
              </a:rPr>
              <a:t>目的</a:t>
            </a:r>
            <a:r>
              <a:rPr lang="zh-CN" altLang="en-US" dirty="0" smtClean="0">
                <a:latin typeface="宋体" pitchFamily="2" charset="-122"/>
              </a:rPr>
              <a:t>：</a:t>
            </a:r>
            <a:r>
              <a:rPr lang="en-US" altLang="zh-CN" dirty="0" smtClean="0">
                <a:latin typeface="宋体" pitchFamily="2" charset="-122"/>
              </a:rPr>
              <a:t>(1)</a:t>
            </a:r>
            <a:r>
              <a:rPr lang="zh-CN" altLang="en-US" dirty="0" smtClean="0">
                <a:latin typeface="宋体" pitchFamily="2" charset="-122"/>
              </a:rPr>
              <a:t>确</a:t>
            </a:r>
            <a:r>
              <a:rPr lang="zh-CN" altLang="en-US" dirty="0">
                <a:latin typeface="宋体" pitchFamily="2" charset="-122"/>
              </a:rPr>
              <a:t>保</a:t>
            </a:r>
            <a:r>
              <a:rPr lang="zh-CN" altLang="en-US" dirty="0" smtClean="0">
                <a:latin typeface="宋体" pitchFamily="2" charset="-122"/>
              </a:rPr>
              <a:t>在</a:t>
            </a:r>
            <a:r>
              <a:rPr lang="zh-CN" altLang="en-US" dirty="0">
                <a:latin typeface="宋体" pitchFamily="2" charset="-122"/>
              </a:rPr>
              <a:t>进程</a:t>
            </a:r>
            <a:r>
              <a:rPr lang="zh-CN" altLang="en-US" u="sng" dirty="0">
                <a:latin typeface="宋体" pitchFamily="2" charset="-122"/>
              </a:rPr>
              <a:t>创建完成</a:t>
            </a:r>
            <a:r>
              <a:rPr lang="zh-CN" altLang="en-US" u="sng" dirty="0" smtClean="0">
                <a:latin typeface="宋体" pitchFamily="2" charset="-122"/>
              </a:rPr>
              <a:t>后，才能进行</a:t>
            </a:r>
            <a:r>
              <a:rPr lang="zh-CN" altLang="en-US" sz="2300" b="1" i="1" u="sng" dirty="0">
                <a:solidFill>
                  <a:schemeClr val="tx2"/>
                </a:solidFill>
                <a:latin typeface="宋体" pitchFamily="2" charset="-122"/>
              </a:rPr>
              <a:t>进程调度</a:t>
            </a:r>
            <a:r>
              <a:rPr lang="zh-CN" altLang="en-US" dirty="0" smtClean="0">
                <a:latin typeface="宋体" pitchFamily="2" charset="-122"/>
              </a:rPr>
              <a:t>，</a:t>
            </a:r>
            <a:r>
              <a:rPr lang="zh-CN" altLang="en-US" dirty="0">
                <a:latin typeface="宋体" pitchFamily="2" charset="-122"/>
              </a:rPr>
              <a:t>保</a:t>
            </a:r>
            <a:r>
              <a:rPr lang="zh-CN" altLang="en-US" dirty="0" smtClean="0">
                <a:latin typeface="宋体" pitchFamily="2" charset="-122"/>
              </a:rPr>
              <a:t>证了</a:t>
            </a:r>
            <a:r>
              <a:rPr lang="en-US" altLang="zh-CN" dirty="0" smtClean="0">
                <a:latin typeface="宋体" pitchFamily="2" charset="-122"/>
              </a:rPr>
              <a:t>PCB</a:t>
            </a:r>
            <a:r>
              <a:rPr lang="zh-CN" altLang="en-US" dirty="0">
                <a:latin typeface="宋体" pitchFamily="2" charset="-122"/>
              </a:rPr>
              <a:t>操作的完整性</a:t>
            </a:r>
            <a:r>
              <a:rPr lang="zh-CN" altLang="en-US" dirty="0" smtClean="0">
                <a:latin typeface="宋体" pitchFamily="2" charset="-122"/>
              </a:rPr>
              <a:t>。</a:t>
            </a:r>
            <a:r>
              <a:rPr lang="en-US" altLang="zh-CN" dirty="0" smtClean="0">
                <a:latin typeface="宋体" pitchFamily="2" charset="-122"/>
              </a:rPr>
              <a:t>(2)</a:t>
            </a:r>
            <a:r>
              <a:rPr lang="zh-CN" altLang="en-US" dirty="0">
                <a:latin typeface="宋体" pitchFamily="2" charset="-122"/>
              </a:rPr>
              <a:t>操作系统还</a:t>
            </a:r>
            <a:r>
              <a:rPr lang="zh-CN" altLang="en-US" dirty="0" smtClean="0">
                <a:latin typeface="宋体" pitchFamily="2" charset="-122"/>
              </a:rPr>
              <a:t>可</a:t>
            </a:r>
            <a:r>
              <a:rPr lang="zh-CN" altLang="en-US" dirty="0">
                <a:latin typeface="宋体" pitchFamily="2" charset="-122"/>
              </a:rPr>
              <a:t>以根据</a:t>
            </a:r>
            <a:r>
              <a:rPr lang="zh-CN" altLang="en-US" u="sng" dirty="0">
                <a:latin typeface="宋体" pitchFamily="2" charset="-122"/>
              </a:rPr>
              <a:t>系统性能</a:t>
            </a:r>
            <a:r>
              <a:rPr lang="zh-CN" altLang="en-US" sz="2300" dirty="0">
                <a:latin typeface="宋体" pitchFamily="2" charset="-122"/>
              </a:rPr>
              <a:t>或</a:t>
            </a:r>
            <a:r>
              <a:rPr lang="zh-CN" altLang="en-US" sz="2300" u="sng" dirty="0">
                <a:latin typeface="宋体" pitchFamily="2" charset="-122"/>
              </a:rPr>
              <a:t>主存容量</a:t>
            </a:r>
            <a:r>
              <a:rPr lang="zh-CN" altLang="en-US" sz="2300" dirty="0" smtClean="0">
                <a:latin typeface="宋体" pitchFamily="2" charset="-122"/>
              </a:rPr>
              <a:t>，来</a:t>
            </a:r>
            <a:r>
              <a:rPr lang="zh-CN" altLang="en-US" sz="2300" b="1" i="1" dirty="0" smtClean="0">
                <a:solidFill>
                  <a:schemeClr val="tx2"/>
                </a:solidFill>
                <a:latin typeface="宋体" pitchFamily="2" charset="-122"/>
              </a:rPr>
              <a:t>推迟</a:t>
            </a:r>
            <a:r>
              <a:rPr lang="zh-CN" altLang="en-US" sz="2300" b="1" i="1" dirty="0">
                <a:latin typeface="宋体" pitchFamily="2" charset="-122"/>
              </a:rPr>
              <a:t>这</a:t>
            </a:r>
            <a:r>
              <a:rPr lang="zh-CN" altLang="en-US" sz="2300" b="1" i="1" dirty="0" smtClean="0">
                <a:latin typeface="宋体" pitchFamily="2" charset="-122"/>
              </a:rPr>
              <a:t>些处于创</a:t>
            </a:r>
            <a:r>
              <a:rPr lang="zh-CN" altLang="en-US" sz="2300" b="1" i="1" dirty="0">
                <a:latin typeface="宋体" pitchFamily="2" charset="-122"/>
              </a:rPr>
              <a:t>建状</a:t>
            </a:r>
            <a:r>
              <a:rPr lang="zh-CN" altLang="en-US" sz="2300" b="1" i="1" dirty="0" smtClean="0">
                <a:latin typeface="宋体" pitchFamily="2" charset="-122"/>
              </a:rPr>
              <a:t>态的进程</a:t>
            </a:r>
            <a:r>
              <a:rPr lang="zh-CN" altLang="en-US" sz="2300" b="1" i="1" baseline="30000" dirty="0" smtClean="0">
                <a:latin typeface="宋体" pitchFamily="2" charset="-122"/>
              </a:rPr>
              <a:t>未完成创建</a:t>
            </a:r>
            <a:r>
              <a:rPr lang="zh-CN" altLang="en-US" sz="2300" b="1" i="1" dirty="0" smtClean="0">
                <a:latin typeface="宋体" pitchFamily="2" charset="-122"/>
              </a:rPr>
              <a:t>的</a:t>
            </a:r>
            <a:r>
              <a:rPr lang="zh-CN" altLang="en-US" sz="2300" b="1" i="1" dirty="0">
                <a:latin typeface="宋体" pitchFamily="2" charset="-122"/>
              </a:rPr>
              <a:t>提</a:t>
            </a:r>
            <a:r>
              <a:rPr lang="zh-CN" altLang="en-US" sz="2300" b="1" i="1" dirty="0" smtClean="0">
                <a:latin typeface="宋体" pitchFamily="2" charset="-122"/>
              </a:rPr>
              <a:t>交</a:t>
            </a:r>
            <a:r>
              <a:rPr lang="zh-CN" altLang="en-US" sz="2300" dirty="0" smtClean="0">
                <a:latin typeface="宋体" pitchFamily="2" charset="-122"/>
              </a:rPr>
              <a:t>。直到：</a:t>
            </a:r>
            <a:endParaRPr lang="zh-CN" altLang="en-US" sz="2300" dirty="0">
              <a:latin typeface="宋体" pitchFamily="2" charset="-122"/>
            </a:endParaRPr>
          </a:p>
          <a:p>
            <a:pPr>
              <a:lnSpc>
                <a:spcPct val="120000"/>
              </a:lnSpc>
              <a:spcBef>
                <a:spcPct val="10000"/>
              </a:spcBef>
              <a:buClrTx/>
              <a:buSzTx/>
              <a:buFontTx/>
              <a:buNone/>
            </a:pPr>
            <a:r>
              <a:rPr lang="en-US" altLang="zh-CN" dirty="0" smtClean="0">
                <a:solidFill>
                  <a:schemeClr val="tx2">
                    <a:lumMod val="40000"/>
                    <a:lumOff val="60000"/>
                  </a:schemeClr>
                </a:solidFill>
                <a:latin typeface="宋体" pitchFamily="2" charset="-122"/>
              </a:rPr>
              <a:t>  </a:t>
            </a:r>
            <a:r>
              <a:rPr lang="zh-CN" altLang="en-US" u="sng" dirty="0">
                <a:solidFill>
                  <a:srgbClr val="FF9933"/>
                </a:solidFill>
                <a:latin typeface="宋体" pitchFamily="2" charset="-122"/>
              </a:rPr>
              <a:t>完成</a:t>
            </a:r>
            <a:r>
              <a:rPr lang="zh-CN" altLang="en-US" u="sng" dirty="0" smtClean="0">
                <a:solidFill>
                  <a:srgbClr val="FF9933"/>
                </a:solidFill>
                <a:latin typeface="宋体" pitchFamily="2" charset="-122"/>
              </a:rPr>
              <a:t>了</a:t>
            </a:r>
            <a:r>
              <a:rPr lang="zh-CN" altLang="en-US" dirty="0">
                <a:solidFill>
                  <a:schemeClr val="tx2">
                    <a:lumMod val="60000"/>
                    <a:lumOff val="40000"/>
                  </a:schemeClr>
                </a:solidFill>
                <a:latin typeface="宋体" pitchFamily="2" charset="-122"/>
              </a:rPr>
              <a:t>资源分</a:t>
            </a:r>
            <a:r>
              <a:rPr lang="zh-CN" altLang="en-US" dirty="0" smtClean="0">
                <a:solidFill>
                  <a:schemeClr val="tx2">
                    <a:lumMod val="60000"/>
                    <a:lumOff val="40000"/>
                  </a:schemeClr>
                </a:solidFill>
                <a:latin typeface="宋体" pitchFamily="2" charset="-122"/>
              </a:rPr>
              <a:t>配</a:t>
            </a:r>
            <a:r>
              <a:rPr lang="zh-CN" altLang="en-US" dirty="0">
                <a:latin typeface="宋体" pitchFamily="2" charset="-122"/>
              </a:rPr>
              <a:t>及</a:t>
            </a:r>
            <a:r>
              <a:rPr lang="en-US" altLang="zh-CN" dirty="0">
                <a:solidFill>
                  <a:schemeClr val="tx2">
                    <a:lumMod val="60000"/>
                    <a:lumOff val="40000"/>
                  </a:schemeClr>
                </a:solidFill>
                <a:latin typeface="宋体" pitchFamily="2" charset="-122"/>
              </a:rPr>
              <a:t>PCB</a:t>
            </a:r>
            <a:r>
              <a:rPr lang="zh-CN" altLang="en-US" dirty="0">
                <a:solidFill>
                  <a:schemeClr val="tx2">
                    <a:lumMod val="60000"/>
                    <a:lumOff val="40000"/>
                  </a:schemeClr>
                </a:solidFill>
                <a:latin typeface="宋体" pitchFamily="2" charset="-122"/>
              </a:rPr>
              <a:t>初始化</a:t>
            </a:r>
            <a:r>
              <a:rPr lang="zh-CN" altLang="en-US" dirty="0" smtClean="0">
                <a:latin typeface="宋体" pitchFamily="2" charset="-122"/>
              </a:rPr>
              <a:t>等</a:t>
            </a:r>
            <a:r>
              <a:rPr lang="zh-CN" altLang="en-US" dirty="0">
                <a:latin typeface="宋体" pitchFamily="2" charset="-122"/>
              </a:rPr>
              <a:t>工</a:t>
            </a:r>
            <a:r>
              <a:rPr lang="zh-CN" altLang="en-US" dirty="0" smtClean="0">
                <a:latin typeface="宋体" pitchFamily="2" charset="-122"/>
              </a:rPr>
              <a:t>作后</a:t>
            </a:r>
            <a:r>
              <a:rPr lang="zh-CN" altLang="en-US" dirty="0">
                <a:latin typeface="宋体" pitchFamily="2" charset="-122"/>
              </a:rPr>
              <a:t>，进</a:t>
            </a:r>
            <a:r>
              <a:rPr lang="zh-CN" altLang="en-US" dirty="0" smtClean="0">
                <a:latin typeface="宋体" pitchFamily="2" charset="-122"/>
              </a:rPr>
              <a:t>程就可以进</a:t>
            </a:r>
            <a:r>
              <a:rPr lang="zh-CN" altLang="en-US" dirty="0">
                <a:latin typeface="宋体" pitchFamily="2" charset="-122"/>
              </a:rPr>
              <a:t>入</a:t>
            </a:r>
            <a:r>
              <a:rPr lang="zh-CN" altLang="en-US" dirty="0">
                <a:solidFill>
                  <a:schemeClr val="tx2">
                    <a:lumMod val="60000"/>
                    <a:lumOff val="40000"/>
                  </a:schemeClr>
                </a:solidFill>
                <a:latin typeface="宋体" pitchFamily="2" charset="-122"/>
              </a:rPr>
              <a:t>就绪状态</a:t>
            </a:r>
            <a:r>
              <a:rPr lang="zh-CN" altLang="en-US" dirty="0" smtClean="0">
                <a:latin typeface="宋体" pitchFamily="2" charset="-122"/>
              </a:rPr>
              <a:t>，并进入</a:t>
            </a:r>
            <a:r>
              <a:rPr lang="zh-CN" altLang="en-US" dirty="0">
                <a:solidFill>
                  <a:schemeClr val="tx2">
                    <a:lumMod val="60000"/>
                    <a:lumOff val="40000"/>
                  </a:schemeClr>
                </a:solidFill>
                <a:latin typeface="宋体" pitchFamily="2" charset="-122"/>
              </a:rPr>
              <a:t>就绪队列</a:t>
            </a:r>
            <a:r>
              <a:rPr lang="zh-CN" altLang="en-US" dirty="0" smtClean="0">
                <a:latin typeface="宋体" pitchFamily="2" charset="-122"/>
              </a:rPr>
              <a:t>。</a:t>
            </a:r>
            <a:endParaRPr lang="zh-CN" altLang="en-US" dirty="0">
              <a:latin typeface="宋体" pitchFamily="2" charset="-122"/>
            </a:endParaRPr>
          </a:p>
        </p:txBody>
      </p:sp>
      <p:cxnSp>
        <p:nvCxnSpPr>
          <p:cNvPr id="17" name="直接箭头连接符 16"/>
          <p:cNvCxnSpPr/>
          <p:nvPr/>
        </p:nvCxnSpPr>
        <p:spPr bwMode="auto">
          <a:xfrm flipH="1">
            <a:off x="2483768" y="4092138"/>
            <a:ext cx="3600400" cy="402012"/>
          </a:xfrm>
          <a:prstGeom prst="straightConnector1">
            <a:avLst/>
          </a:prstGeom>
          <a:noFill/>
          <a:ln w="19050" cap="flat" cmpd="sng" algn="ctr">
            <a:solidFill>
              <a:srgbClr val="FF9933"/>
            </a:solidFill>
            <a:prstDash val="sysDot"/>
            <a:round/>
            <a:headEnd type="none" w="med" len="med"/>
            <a:tailEnd type="arrow"/>
          </a:ln>
          <a:effectLst/>
        </p:spPr>
      </p:cxnSp>
      <p:sp>
        <p:nvSpPr>
          <p:cNvPr id="6" name="圆角矩形 5"/>
          <p:cNvSpPr/>
          <p:nvPr/>
        </p:nvSpPr>
        <p:spPr bwMode="auto">
          <a:xfrm>
            <a:off x="6156176" y="3933056"/>
            <a:ext cx="936104" cy="318165"/>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圆角矩形 6"/>
          <p:cNvSpPr/>
          <p:nvPr/>
        </p:nvSpPr>
        <p:spPr bwMode="auto">
          <a:xfrm>
            <a:off x="5652120" y="3038826"/>
            <a:ext cx="864096" cy="318165"/>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8" name="直接箭头连接符 7"/>
          <p:cNvCxnSpPr>
            <a:stCxn id="7" idx="2"/>
          </p:cNvCxnSpPr>
          <p:nvPr/>
        </p:nvCxnSpPr>
        <p:spPr bwMode="auto">
          <a:xfrm flipH="1">
            <a:off x="5436096" y="3356991"/>
            <a:ext cx="648072" cy="1512169"/>
          </a:xfrm>
          <a:prstGeom prst="straightConnector1">
            <a:avLst/>
          </a:prstGeom>
          <a:noFill/>
          <a:ln w="19050" cap="flat" cmpd="sng" algn="ctr">
            <a:solidFill>
              <a:srgbClr val="FF9933"/>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1"/>
          <p:cNvSpPr>
            <a:spLocks noGrp="1"/>
          </p:cNvSpPr>
          <p:nvPr>
            <p:ph type="dt" sz="quarter" idx="10"/>
          </p:nvPr>
        </p:nvSpPr>
        <p:spPr>
          <a:xfrm>
            <a:off x="284938" y="6365018"/>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D8C1260-AC5D-4518-91B1-EC8DBBDE6475}" type="datetime8">
              <a:rPr kumimoji="0" lang="zh-CN" altLang="en-US" sz="1400" smtClean="0"/>
              <a:t>2022年3月16日12时44分</a:t>
            </a:fld>
            <a:endParaRPr kumimoji="0" lang="en-US" altLang="zh-CN" sz="1400" dirty="0" smtClean="0"/>
          </a:p>
        </p:txBody>
      </p:sp>
      <p:sp>
        <p:nvSpPr>
          <p:cNvPr id="2052" name="灯片编号占位符 3"/>
          <p:cNvSpPr>
            <a:spLocks noGrp="1"/>
          </p:cNvSpPr>
          <p:nvPr>
            <p:ph type="sldNum" sz="quarter" idx="12"/>
          </p:nvPr>
        </p:nvSpPr>
        <p:spPr>
          <a:xfrm>
            <a:off x="6603305" y="6309320"/>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sp>
        <p:nvSpPr>
          <p:cNvPr id="2055" name="Text Box 6"/>
          <p:cNvSpPr txBox="1">
            <a:spLocks noChangeArrowheads="1"/>
          </p:cNvSpPr>
          <p:nvPr/>
        </p:nvSpPr>
        <p:spPr bwMode="auto">
          <a:xfrm>
            <a:off x="3656939" y="3573016"/>
            <a:ext cx="176041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sz="2100" b="1" dirty="0">
                <a:latin typeface="Times New Roman" pitchFamily="18" charset="0"/>
              </a:rPr>
              <a:t>图 </a:t>
            </a:r>
            <a:r>
              <a:rPr lang="en-US" altLang="zh-CN" sz="2100" b="1" dirty="0" smtClean="0">
                <a:latin typeface="Times New Roman" pitchFamily="18" charset="0"/>
              </a:rPr>
              <a:t>2-1</a:t>
            </a:r>
            <a:r>
              <a:rPr lang="zh-CN" altLang="en-US" sz="2100" b="1" dirty="0" smtClean="0">
                <a:latin typeface="Times New Roman" pitchFamily="18" charset="0"/>
              </a:rPr>
              <a:t>前</a:t>
            </a:r>
            <a:r>
              <a:rPr lang="zh-CN" altLang="en-US" sz="2100" b="1" dirty="0">
                <a:latin typeface="Times New Roman" pitchFamily="18" charset="0"/>
              </a:rPr>
              <a:t>趋图</a:t>
            </a:r>
          </a:p>
        </p:txBody>
      </p:sp>
      <p:graphicFrame>
        <p:nvGraphicFramePr>
          <p:cNvPr id="2050" name="Object 7"/>
          <p:cNvGraphicFramePr>
            <a:graphicFrameLocks noChangeAspect="1"/>
          </p:cNvGraphicFramePr>
          <p:nvPr>
            <p:extLst>
              <p:ext uri="{D42A27DB-BD31-4B8C-83A1-F6EECF244321}">
                <p14:modId xmlns:p14="http://schemas.microsoft.com/office/powerpoint/2010/main" val="401986252"/>
              </p:ext>
            </p:extLst>
          </p:nvPr>
        </p:nvGraphicFramePr>
        <p:xfrm>
          <a:off x="1115616" y="332657"/>
          <a:ext cx="7098605" cy="3168351"/>
        </p:xfrm>
        <a:graphic>
          <a:graphicData uri="http://schemas.openxmlformats.org/presentationml/2006/ole">
            <mc:AlternateContent xmlns:mc="http://schemas.openxmlformats.org/markup-compatibility/2006">
              <mc:Choice xmlns:v="urn:schemas-microsoft-com:vml" Requires="v">
                <p:oleObj spid="_x0000_s257702" name="Visio" r:id="rId3" imgW="3425040" imgH="1757160" progId="Visio.Drawing.11">
                  <p:embed/>
                </p:oleObj>
              </mc:Choice>
              <mc:Fallback>
                <p:oleObj name="Visio" r:id="rId3" imgW="3425040" imgH="1757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32657"/>
                        <a:ext cx="7098605" cy="3168351"/>
                      </a:xfrm>
                      <a:prstGeom prst="rect">
                        <a:avLst/>
                      </a:prstGeom>
                      <a:blipFill>
                        <a:blip r:embed="rId5"/>
                        <a:tile tx="0" ty="0" sx="100000" sy="100000" flip="none" algn="tl"/>
                      </a:blipFill>
                      <a:ln>
                        <a:noFill/>
                      </a:ln>
                      <a:effectLst/>
                    </p:spPr>
                  </p:pic>
                </p:oleObj>
              </mc:Fallback>
            </mc:AlternateContent>
          </a:graphicData>
        </a:graphic>
      </p:graphicFrame>
      <p:sp>
        <p:nvSpPr>
          <p:cNvPr id="2" name="矩形 1"/>
          <p:cNvSpPr/>
          <p:nvPr/>
        </p:nvSpPr>
        <p:spPr>
          <a:xfrm>
            <a:off x="251520" y="4007169"/>
            <a:ext cx="8640960" cy="2423740"/>
          </a:xfrm>
          <a:prstGeom prst="rect">
            <a:avLst/>
          </a:prstGeom>
        </p:spPr>
        <p:txBody>
          <a:bodyPr wrap="square">
            <a:spAutoFit/>
          </a:bodyPr>
          <a:lstStyle/>
          <a:p>
            <a:pPr>
              <a:lnSpc>
                <a:spcPct val="120000"/>
              </a:lnSpc>
              <a:spcBef>
                <a:spcPts val="300"/>
              </a:spcBef>
            </a:pPr>
            <a:r>
              <a:rPr lang="zh-CN" altLang="en-US" dirty="0" smtClean="0">
                <a:latin typeface="Times New Roman" pitchFamily="18" charset="0"/>
              </a:rPr>
              <a:t>    图 </a:t>
            </a:r>
            <a:r>
              <a:rPr lang="en-US" altLang="zh-CN" dirty="0" smtClean="0">
                <a:latin typeface="Times New Roman" pitchFamily="18" charset="0"/>
              </a:rPr>
              <a:t>2-1(</a:t>
            </a:r>
            <a:r>
              <a:rPr lang="en-US" altLang="zh-CN" i="1" dirty="0" smtClean="0">
                <a:latin typeface="Times New Roman" pitchFamily="18" charset="0"/>
              </a:rPr>
              <a:t>a</a:t>
            </a:r>
            <a:r>
              <a:rPr lang="en-US" altLang="zh-CN" dirty="0" smtClean="0">
                <a:latin typeface="Times New Roman" pitchFamily="18" charset="0"/>
              </a:rPr>
              <a:t>)</a:t>
            </a:r>
            <a:r>
              <a:rPr lang="zh-CN" altLang="en-US" dirty="0" smtClean="0">
                <a:latin typeface="Times New Roman" pitchFamily="18" charset="0"/>
              </a:rPr>
              <a:t>中 ， 存在下述前趋关系：</a:t>
            </a:r>
            <a:endParaRPr lang="en-US" altLang="zh-CN" dirty="0" smtClean="0">
              <a:latin typeface="Times New Roman" pitchFamily="18" charset="0"/>
            </a:endParaRPr>
          </a:p>
          <a:p>
            <a:pPr algn="just" eaLnBrk="1" hangingPunct="1">
              <a:lnSpc>
                <a:spcPct val="120000"/>
              </a:lnSpc>
              <a:spcBef>
                <a:spcPts val="300"/>
              </a:spcBef>
              <a:buClrTx/>
              <a:buSzTx/>
              <a:buFontTx/>
              <a:buNone/>
            </a:pPr>
            <a:r>
              <a:rPr lang="zh-CN" altLang="en-US" dirty="0" smtClean="0">
                <a:latin typeface="Times New Roman" pitchFamily="18" charset="0"/>
              </a:rPr>
              <a:t>    </a:t>
            </a:r>
            <a:r>
              <a:rPr lang="en-US" altLang="zh-CN" dirty="0" smtClean="0">
                <a:latin typeface="Times New Roman" pitchFamily="18" charset="0"/>
              </a:rPr>
              <a:t>P={ </a:t>
            </a:r>
            <a:r>
              <a:rPr lang="en-US" altLang="zh-CN" dirty="0" smtClean="0">
                <a:solidFill>
                  <a:srgbClr val="FFC000"/>
                </a:solidFill>
                <a:latin typeface="Times New Roman" pitchFamily="18" charset="0"/>
              </a:rPr>
              <a:t>(P</a:t>
            </a:r>
            <a:r>
              <a:rPr lang="en-US" altLang="zh-CN" baseline="-25000" dirty="0" smtClean="0">
                <a:solidFill>
                  <a:srgbClr val="FFC000"/>
                </a:solidFill>
                <a:latin typeface="Times New Roman" pitchFamily="18" charset="0"/>
              </a:rPr>
              <a:t>1</a:t>
            </a:r>
            <a:r>
              <a:rPr lang="en-US" altLang="zh-CN" dirty="0" smtClean="0">
                <a:solidFill>
                  <a:srgbClr val="FFC000"/>
                </a:solidFill>
                <a:latin typeface="Times New Roman" pitchFamily="18" charset="0"/>
              </a:rPr>
              <a:t>, P</a:t>
            </a:r>
            <a:r>
              <a:rPr lang="en-US" altLang="zh-CN" baseline="-25000" dirty="0" smtClean="0">
                <a:solidFill>
                  <a:srgbClr val="FFC000"/>
                </a:solidFill>
                <a:latin typeface="Times New Roman" pitchFamily="18" charset="0"/>
              </a:rPr>
              <a:t>2</a:t>
            </a:r>
            <a:r>
              <a:rPr lang="en-US" altLang="zh-CN" dirty="0" smtClean="0">
                <a:solidFill>
                  <a:srgbClr val="FFC000"/>
                </a:solidFill>
                <a:latin typeface="Times New Roman" pitchFamily="18" charset="0"/>
              </a:rPr>
              <a:t>), (P</a:t>
            </a:r>
            <a:r>
              <a:rPr lang="en-US" altLang="zh-CN" baseline="-25000" dirty="0" smtClean="0">
                <a:solidFill>
                  <a:srgbClr val="FFC000"/>
                </a:solidFill>
                <a:latin typeface="Times New Roman" pitchFamily="18" charset="0"/>
              </a:rPr>
              <a:t>1</a:t>
            </a:r>
            <a:r>
              <a:rPr lang="en-US" altLang="zh-CN" dirty="0" smtClean="0">
                <a:solidFill>
                  <a:srgbClr val="FFC000"/>
                </a:solidFill>
                <a:latin typeface="Times New Roman" pitchFamily="18" charset="0"/>
              </a:rPr>
              <a:t>, P</a:t>
            </a:r>
            <a:r>
              <a:rPr lang="en-US" altLang="zh-CN" baseline="-25000" dirty="0" smtClean="0">
                <a:solidFill>
                  <a:srgbClr val="FFC000"/>
                </a:solidFill>
                <a:latin typeface="Times New Roman" pitchFamily="18" charset="0"/>
              </a:rPr>
              <a:t>3</a:t>
            </a:r>
            <a:r>
              <a:rPr lang="en-US" altLang="zh-CN" dirty="0" smtClean="0">
                <a:solidFill>
                  <a:srgbClr val="FFC000"/>
                </a:solidFill>
                <a:latin typeface="Times New Roman" pitchFamily="18" charset="0"/>
              </a:rPr>
              <a:t>), (P</a:t>
            </a:r>
            <a:r>
              <a:rPr lang="en-US" altLang="zh-CN" baseline="-25000" dirty="0" smtClean="0">
                <a:solidFill>
                  <a:srgbClr val="FFC000"/>
                </a:solidFill>
                <a:latin typeface="Times New Roman" pitchFamily="18" charset="0"/>
              </a:rPr>
              <a:t>1</a:t>
            </a:r>
            <a:r>
              <a:rPr lang="en-US" altLang="zh-CN" dirty="0" smtClean="0">
                <a:solidFill>
                  <a:srgbClr val="FFC000"/>
                </a:solidFill>
                <a:latin typeface="Times New Roman" pitchFamily="18" charset="0"/>
              </a:rPr>
              <a:t>, P</a:t>
            </a:r>
            <a:r>
              <a:rPr lang="en-US" altLang="zh-CN" baseline="-25000" dirty="0" smtClean="0">
                <a:solidFill>
                  <a:srgbClr val="FFC000"/>
                </a:solidFill>
                <a:latin typeface="Times New Roman" pitchFamily="18" charset="0"/>
              </a:rPr>
              <a:t>4</a:t>
            </a:r>
            <a:r>
              <a:rPr lang="en-US" altLang="zh-CN" dirty="0" smtClean="0">
                <a:solidFill>
                  <a:srgbClr val="FFC000"/>
                </a:solidFill>
                <a:latin typeface="Times New Roman" pitchFamily="18" charset="0"/>
              </a:rPr>
              <a:t>), (P</a:t>
            </a:r>
            <a:r>
              <a:rPr lang="en-US" altLang="zh-CN" baseline="-25000" dirty="0" smtClean="0">
                <a:solidFill>
                  <a:srgbClr val="FFC000"/>
                </a:solidFill>
                <a:latin typeface="Times New Roman" pitchFamily="18" charset="0"/>
              </a:rPr>
              <a:t>2</a:t>
            </a:r>
            <a:r>
              <a:rPr lang="en-US" altLang="zh-CN" dirty="0" smtClean="0">
                <a:solidFill>
                  <a:srgbClr val="FFC000"/>
                </a:solidFill>
                <a:latin typeface="Times New Roman" pitchFamily="18" charset="0"/>
              </a:rPr>
              <a:t>, P</a:t>
            </a:r>
            <a:r>
              <a:rPr lang="en-US" altLang="zh-CN" baseline="-25000" dirty="0" smtClean="0">
                <a:solidFill>
                  <a:srgbClr val="FFC000"/>
                </a:solidFill>
                <a:latin typeface="Times New Roman" pitchFamily="18" charset="0"/>
              </a:rPr>
              <a:t>5</a:t>
            </a:r>
            <a:r>
              <a:rPr lang="en-US" altLang="zh-CN" dirty="0" smtClean="0">
                <a:solidFill>
                  <a:srgbClr val="FFC000"/>
                </a:solidFill>
                <a:latin typeface="Times New Roman" pitchFamily="18" charset="0"/>
              </a:rPr>
              <a:t>), </a:t>
            </a:r>
            <a:r>
              <a:rPr lang="en-US" altLang="zh-CN" dirty="0" smtClean="0">
                <a:latin typeface="Times New Roman" pitchFamily="18" charset="0"/>
              </a:rPr>
              <a:t>(P</a:t>
            </a:r>
            <a:r>
              <a:rPr lang="en-US" altLang="zh-CN" baseline="-25000" dirty="0" smtClean="0">
                <a:latin typeface="Times New Roman" pitchFamily="18" charset="0"/>
              </a:rPr>
              <a:t>3</a:t>
            </a:r>
            <a:r>
              <a:rPr lang="en-US" altLang="zh-CN" dirty="0" smtClean="0">
                <a:latin typeface="Times New Roman" pitchFamily="18" charset="0"/>
              </a:rPr>
              <a:t>, P</a:t>
            </a:r>
            <a:r>
              <a:rPr lang="en-US" altLang="zh-CN" baseline="-25000" dirty="0" smtClean="0">
                <a:latin typeface="Times New Roman" pitchFamily="18" charset="0"/>
              </a:rPr>
              <a:t>5</a:t>
            </a:r>
            <a:r>
              <a:rPr lang="en-US" altLang="zh-CN" dirty="0" smtClean="0">
                <a:latin typeface="Times New Roman" pitchFamily="18" charset="0"/>
              </a:rPr>
              <a:t>), (P</a:t>
            </a:r>
            <a:r>
              <a:rPr lang="en-US" altLang="zh-CN" baseline="-25000" dirty="0" smtClean="0">
                <a:latin typeface="Times New Roman" pitchFamily="18" charset="0"/>
              </a:rPr>
              <a:t>4</a:t>
            </a:r>
            <a:r>
              <a:rPr lang="en-US" altLang="zh-CN" dirty="0" smtClean="0">
                <a:latin typeface="Times New Roman" pitchFamily="18" charset="0"/>
              </a:rPr>
              <a:t>, P</a:t>
            </a:r>
            <a:r>
              <a:rPr lang="en-US" altLang="zh-CN" baseline="-25000" dirty="0" smtClean="0">
                <a:latin typeface="Times New Roman" pitchFamily="18" charset="0"/>
              </a:rPr>
              <a:t>6</a:t>
            </a:r>
            <a:r>
              <a:rPr lang="en-US" altLang="zh-CN" dirty="0" smtClean="0">
                <a:latin typeface="Times New Roman" pitchFamily="18" charset="0"/>
              </a:rPr>
              <a:t>), (P</a:t>
            </a:r>
            <a:r>
              <a:rPr lang="en-US" altLang="zh-CN" baseline="-25000" dirty="0" smtClean="0">
                <a:latin typeface="Times New Roman" pitchFamily="18" charset="0"/>
              </a:rPr>
              <a:t>4</a:t>
            </a:r>
            <a:r>
              <a:rPr lang="en-US" altLang="zh-CN" dirty="0" smtClean="0">
                <a:latin typeface="Times New Roman" pitchFamily="18" charset="0"/>
              </a:rPr>
              <a:t>, P</a:t>
            </a:r>
            <a:r>
              <a:rPr lang="en-US" altLang="zh-CN" baseline="-25000" dirty="0" smtClean="0">
                <a:latin typeface="Times New Roman" pitchFamily="18" charset="0"/>
              </a:rPr>
              <a:t>7</a:t>
            </a:r>
            <a:r>
              <a:rPr lang="en-US" altLang="zh-CN" dirty="0" smtClean="0">
                <a:latin typeface="Times New Roman" pitchFamily="18" charset="0"/>
              </a:rPr>
              <a:t>), (P</a:t>
            </a:r>
            <a:r>
              <a:rPr lang="en-US" altLang="zh-CN" baseline="-25000" dirty="0" smtClean="0">
                <a:latin typeface="Times New Roman" pitchFamily="18" charset="0"/>
              </a:rPr>
              <a:t>5</a:t>
            </a:r>
            <a:r>
              <a:rPr lang="en-US" altLang="zh-CN" dirty="0" smtClean="0">
                <a:latin typeface="Times New Roman" pitchFamily="18" charset="0"/>
              </a:rPr>
              <a:t>, P</a:t>
            </a:r>
            <a:r>
              <a:rPr lang="en-US" altLang="zh-CN" baseline="-25000" dirty="0" smtClean="0">
                <a:latin typeface="Times New Roman" pitchFamily="18" charset="0"/>
              </a:rPr>
              <a:t>8</a:t>
            </a:r>
            <a:r>
              <a:rPr lang="en-US" altLang="zh-CN" dirty="0" smtClean="0">
                <a:latin typeface="Times New Roman" pitchFamily="18" charset="0"/>
              </a:rPr>
              <a:t>), (P</a:t>
            </a:r>
            <a:r>
              <a:rPr lang="en-US" altLang="zh-CN" baseline="-25000" dirty="0" smtClean="0">
                <a:latin typeface="Times New Roman" pitchFamily="18" charset="0"/>
              </a:rPr>
              <a:t>6</a:t>
            </a:r>
            <a:r>
              <a:rPr lang="en-US" altLang="zh-CN" dirty="0" smtClean="0">
                <a:latin typeface="Times New Roman" pitchFamily="18" charset="0"/>
              </a:rPr>
              <a:t>, P</a:t>
            </a:r>
            <a:r>
              <a:rPr lang="en-US" altLang="zh-CN" baseline="-25000" dirty="0" smtClean="0">
                <a:latin typeface="Times New Roman" pitchFamily="18" charset="0"/>
              </a:rPr>
              <a:t>8</a:t>
            </a:r>
            <a:r>
              <a:rPr lang="en-US" altLang="zh-CN" dirty="0" smtClean="0">
                <a:latin typeface="Times New Roman" pitchFamily="18" charset="0"/>
              </a:rPr>
              <a:t>), (P</a:t>
            </a:r>
            <a:r>
              <a:rPr lang="en-US" altLang="zh-CN" baseline="-25000" dirty="0" smtClean="0">
                <a:latin typeface="Times New Roman" pitchFamily="18" charset="0"/>
              </a:rPr>
              <a:t>7</a:t>
            </a:r>
            <a:r>
              <a:rPr lang="en-US" altLang="zh-CN" dirty="0" smtClean="0">
                <a:latin typeface="Times New Roman" pitchFamily="18" charset="0"/>
              </a:rPr>
              <a:t>, P</a:t>
            </a:r>
            <a:r>
              <a:rPr lang="en-US" altLang="zh-CN" baseline="-25000" dirty="0" smtClean="0">
                <a:latin typeface="Times New Roman" pitchFamily="18" charset="0"/>
              </a:rPr>
              <a:t>9</a:t>
            </a:r>
            <a:r>
              <a:rPr lang="en-US" altLang="zh-CN" dirty="0" smtClean="0">
                <a:latin typeface="Times New Roman" pitchFamily="18" charset="0"/>
              </a:rPr>
              <a:t>), (P</a:t>
            </a:r>
            <a:r>
              <a:rPr lang="en-US" altLang="zh-CN" baseline="-25000" dirty="0" smtClean="0">
                <a:latin typeface="Times New Roman" pitchFamily="18" charset="0"/>
              </a:rPr>
              <a:t>8</a:t>
            </a:r>
            <a:r>
              <a:rPr lang="en-US" altLang="zh-CN" dirty="0" smtClean="0">
                <a:latin typeface="Times New Roman" pitchFamily="18" charset="0"/>
              </a:rPr>
              <a:t>, P</a:t>
            </a:r>
            <a:r>
              <a:rPr lang="en-US" altLang="zh-CN" baseline="-25000" dirty="0" smtClean="0">
                <a:latin typeface="Times New Roman" pitchFamily="18" charset="0"/>
              </a:rPr>
              <a:t>9</a:t>
            </a:r>
            <a:r>
              <a:rPr lang="en-US" altLang="zh-CN" dirty="0" smtClean="0">
                <a:latin typeface="Times New Roman" pitchFamily="18" charset="0"/>
              </a:rPr>
              <a:t>)} </a:t>
            </a:r>
          </a:p>
          <a:p>
            <a:pPr algn="just">
              <a:lnSpc>
                <a:spcPct val="120000"/>
              </a:lnSpc>
              <a:spcBef>
                <a:spcPts val="300"/>
              </a:spcBef>
              <a:buClrTx/>
              <a:buSzTx/>
            </a:pPr>
            <a:r>
              <a:rPr lang="zh-CN" altLang="en-US" dirty="0" smtClean="0">
                <a:latin typeface="Times New Roman" pitchFamily="18" charset="0"/>
              </a:rPr>
              <a:t>    图</a:t>
            </a:r>
            <a:r>
              <a:rPr lang="en-US" altLang="zh-CN" dirty="0">
                <a:latin typeface="Times New Roman" pitchFamily="18" charset="0"/>
              </a:rPr>
              <a:t>2-2(</a:t>
            </a:r>
            <a:r>
              <a:rPr lang="en-US" altLang="zh-CN" i="1" dirty="0">
                <a:latin typeface="Times New Roman" pitchFamily="18" charset="0"/>
              </a:rPr>
              <a:t>b</a:t>
            </a:r>
            <a:r>
              <a:rPr lang="en-US" altLang="zh-CN" dirty="0">
                <a:latin typeface="Times New Roman" pitchFamily="18" charset="0"/>
              </a:rPr>
              <a:t>) </a:t>
            </a:r>
            <a:r>
              <a:rPr lang="zh-CN" altLang="en-US" dirty="0" smtClean="0">
                <a:latin typeface="Times New Roman" pitchFamily="18" charset="0"/>
              </a:rPr>
              <a:t>中，</a:t>
            </a:r>
            <a:r>
              <a:rPr lang="zh-CN" altLang="en-US" dirty="0">
                <a:latin typeface="Times New Roman" pitchFamily="18" charset="0"/>
              </a:rPr>
              <a:t>存</a:t>
            </a:r>
            <a:r>
              <a:rPr lang="zh-CN" altLang="en-US" dirty="0" smtClean="0">
                <a:latin typeface="Times New Roman" pitchFamily="18" charset="0"/>
              </a:rPr>
              <a:t>在：</a:t>
            </a:r>
            <a:r>
              <a:rPr lang="en-US" altLang="zh-CN" dirty="0" smtClean="0">
                <a:latin typeface="Times New Roman" pitchFamily="18" charset="0"/>
              </a:rPr>
              <a:t>S</a:t>
            </a:r>
            <a:r>
              <a:rPr lang="en-US" altLang="zh-CN" baseline="-25000" dirty="0" smtClean="0">
                <a:latin typeface="Times New Roman" pitchFamily="18" charset="0"/>
              </a:rPr>
              <a:t>2</a:t>
            </a:r>
            <a:r>
              <a:rPr lang="en-US" altLang="zh-CN" dirty="0">
                <a:latin typeface="Times New Roman" pitchFamily="18" charset="0"/>
              </a:rPr>
              <a:t>→S</a:t>
            </a:r>
            <a:r>
              <a:rPr lang="en-US" altLang="zh-CN" baseline="-25000" dirty="0">
                <a:latin typeface="Times New Roman" pitchFamily="18" charset="0"/>
              </a:rPr>
              <a:t>3</a:t>
            </a:r>
            <a:r>
              <a:rPr lang="en-US" altLang="zh-CN" dirty="0">
                <a:latin typeface="Times New Roman" pitchFamily="18" charset="0"/>
              </a:rPr>
              <a:t>, S</a:t>
            </a:r>
            <a:r>
              <a:rPr lang="en-US" altLang="zh-CN" baseline="-25000" dirty="0">
                <a:latin typeface="Times New Roman" pitchFamily="18" charset="0"/>
              </a:rPr>
              <a:t>3</a:t>
            </a:r>
            <a:r>
              <a:rPr lang="en-US" altLang="zh-CN" dirty="0">
                <a:latin typeface="Times New Roman" pitchFamily="18" charset="0"/>
              </a:rPr>
              <a:t>→S</a:t>
            </a:r>
            <a:r>
              <a:rPr lang="en-US" altLang="zh-CN" baseline="-25000" dirty="0">
                <a:latin typeface="Times New Roman" pitchFamily="18" charset="0"/>
              </a:rPr>
              <a:t>2</a:t>
            </a:r>
            <a:r>
              <a:rPr lang="en-US" altLang="zh-CN" dirty="0">
                <a:latin typeface="Times New Roman" pitchFamily="18" charset="0"/>
              </a:rPr>
              <a:t> </a:t>
            </a:r>
            <a:r>
              <a:rPr lang="zh-CN" altLang="en-US" dirty="0" smtClean="0">
                <a:latin typeface="Times New Roman" pitchFamily="18" charset="0"/>
              </a:rPr>
              <a:t>。</a:t>
            </a:r>
            <a:endParaRPr lang="en-US" altLang="zh-CN" dirty="0" smtClean="0">
              <a:latin typeface="Times New Roman" pitchFamily="18" charset="0"/>
            </a:endParaRPr>
          </a:p>
          <a:p>
            <a:pPr algn="just">
              <a:lnSpc>
                <a:spcPct val="120000"/>
              </a:lnSpc>
              <a:spcBef>
                <a:spcPts val="300"/>
              </a:spcBef>
              <a:buClrTx/>
              <a:buSzTx/>
            </a:pPr>
            <a:r>
              <a:rPr lang="zh-CN" altLang="en-US" dirty="0" smtClean="0">
                <a:latin typeface="Times New Roman" pitchFamily="18" charset="0"/>
              </a:rPr>
              <a:t>    问题</a:t>
            </a:r>
            <a:r>
              <a:rPr lang="zh-CN" altLang="en-US" dirty="0">
                <a:latin typeface="Times New Roman" pitchFamily="18" charset="0"/>
              </a:rPr>
              <a:t>：</a:t>
            </a:r>
            <a:r>
              <a:rPr lang="zh-CN" altLang="en-US" dirty="0" smtClean="0">
                <a:latin typeface="Times New Roman" pitchFamily="18" charset="0"/>
              </a:rPr>
              <a:t>前</a:t>
            </a:r>
            <a:r>
              <a:rPr lang="zh-CN" altLang="en-US" dirty="0">
                <a:latin typeface="Times New Roman" pitchFamily="18" charset="0"/>
              </a:rPr>
              <a:t>趋图</a:t>
            </a:r>
            <a:r>
              <a:rPr lang="zh-CN" altLang="en-US" dirty="0" smtClean="0">
                <a:latin typeface="Times New Roman" pitchFamily="18" charset="0"/>
              </a:rPr>
              <a:t>中</a:t>
            </a:r>
            <a:r>
              <a:rPr lang="zh-CN" altLang="en-US" b="1" u="sng" dirty="0" smtClean="0">
                <a:latin typeface="Times New Roman" pitchFamily="18" charset="0"/>
              </a:rPr>
              <a:t>不能有</a:t>
            </a:r>
            <a:r>
              <a:rPr lang="zh-CN" altLang="en-US" dirty="0" smtClean="0">
                <a:latin typeface="Times New Roman" pitchFamily="18" charset="0"/>
              </a:rPr>
              <a:t>循环。</a:t>
            </a:r>
            <a:r>
              <a:rPr lang="zh-CN" altLang="en-US" sz="2300" b="1" dirty="0" smtClean="0">
                <a:solidFill>
                  <a:srgbClr val="FFFF00"/>
                </a:solidFill>
                <a:latin typeface="Times New Roman" pitchFamily="18" charset="0"/>
              </a:rPr>
              <a:t>但这种循环在</a:t>
            </a:r>
            <a:r>
              <a:rPr lang="en-US" altLang="zh-CN" sz="2300" b="1" dirty="0" smtClean="0">
                <a:solidFill>
                  <a:srgbClr val="FFFF00"/>
                </a:solidFill>
                <a:latin typeface="Times New Roman" pitchFamily="18" charset="0"/>
              </a:rPr>
              <a:t>§2.4</a:t>
            </a:r>
            <a:r>
              <a:rPr lang="zh-CN" altLang="en-US" sz="2300" b="1" dirty="0" smtClean="0">
                <a:solidFill>
                  <a:srgbClr val="FFFF00"/>
                </a:solidFill>
                <a:latin typeface="Times New Roman" pitchFamily="18" charset="0"/>
              </a:rPr>
              <a:t>中</a:t>
            </a:r>
            <a:r>
              <a:rPr lang="zh-CN" altLang="en-US" sz="2300" b="1" dirty="0" smtClean="0">
                <a:solidFill>
                  <a:srgbClr val="FF0000"/>
                </a:solidFill>
                <a:latin typeface="Times New Roman" pitchFamily="18" charset="0"/>
              </a:rPr>
              <a:t>可灵活运用</a:t>
            </a:r>
            <a:r>
              <a:rPr lang="zh-CN" altLang="en-US" sz="2300" dirty="0" smtClean="0">
                <a:latin typeface="Times New Roman" pitchFamily="18" charset="0"/>
              </a:rPr>
              <a:t>。</a:t>
            </a:r>
            <a:endParaRPr lang="zh-CN" altLang="en-US" sz="2300" dirty="0"/>
          </a:p>
        </p:txBody>
      </p:sp>
    </p:spTree>
    <p:extLst>
      <p:ext uri="{BB962C8B-B14F-4D97-AF65-F5344CB8AC3E}">
        <p14:creationId xmlns:p14="http://schemas.microsoft.com/office/powerpoint/2010/main" val="3561848517"/>
      </p:ext>
    </p:extLst>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CBE5CF2-0C9C-4EFC-999D-094EF09EB59D}" type="datetime8">
              <a:rPr kumimoji="0" lang="zh-CN" altLang="en-US" sz="1400" smtClean="0"/>
              <a:t>2022年3月16日12时44分</a:t>
            </a:fld>
            <a:endParaRPr kumimoji="0" lang="en-US" altLang="zh-CN" sz="1400" smtClean="0"/>
          </a:p>
        </p:txBody>
      </p:sp>
      <p:sp>
        <p:nvSpPr>
          <p:cNvPr id="727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72708" name="Rectangle 5"/>
          <p:cNvSpPr>
            <a:spLocks noChangeArrowheads="1"/>
          </p:cNvSpPr>
          <p:nvPr/>
        </p:nvSpPr>
        <p:spPr bwMode="auto">
          <a:xfrm>
            <a:off x="500063" y="620713"/>
            <a:ext cx="8032750" cy="517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buClrTx/>
              <a:buSzTx/>
              <a:buFontTx/>
              <a:buNone/>
            </a:pPr>
            <a:r>
              <a:rPr lang="en-US" altLang="zh-CN" b="1" dirty="0"/>
              <a:t>2</a:t>
            </a:r>
            <a:r>
              <a:rPr lang="zh-CN" altLang="en-US" b="1" dirty="0"/>
              <a:t>）终止状</a:t>
            </a:r>
            <a:r>
              <a:rPr lang="zh-CN" altLang="en-US" b="1" dirty="0" smtClean="0"/>
              <a:t>态（</a:t>
            </a:r>
            <a:r>
              <a:rPr lang="en-US" altLang="zh-CN" b="1" dirty="0" smtClean="0"/>
              <a:t>+</a:t>
            </a:r>
            <a:r>
              <a:rPr lang="zh-CN" altLang="en-US" b="1" dirty="0" smtClean="0"/>
              <a:t>快）</a:t>
            </a:r>
            <a:endParaRPr lang="zh-CN" altLang="en-US" b="1" dirty="0"/>
          </a:p>
          <a:p>
            <a:pPr>
              <a:buClrTx/>
              <a:buSzTx/>
              <a:buFontTx/>
              <a:buNone/>
            </a:pPr>
            <a:r>
              <a:rPr lang="zh-CN" altLang="en-US" b="1" dirty="0"/>
              <a:t>  </a:t>
            </a:r>
            <a:r>
              <a:rPr lang="zh-CN" altLang="en-US" dirty="0">
                <a:latin typeface="宋体" pitchFamily="2" charset="-122"/>
              </a:rPr>
              <a:t>      当一个</a:t>
            </a:r>
            <a:r>
              <a:rPr lang="zh-CN" altLang="en-US" dirty="0"/>
              <a:t>进程要</a:t>
            </a:r>
            <a:r>
              <a:rPr lang="zh-CN" altLang="en-US" b="1" u="sng" dirty="0">
                <a:solidFill>
                  <a:schemeClr val="tx2"/>
                </a:solidFill>
              </a:rPr>
              <a:t>自然结束</a:t>
            </a:r>
            <a:r>
              <a:rPr lang="zh-CN" altLang="en-US" dirty="0">
                <a:solidFill>
                  <a:srgbClr val="FFFF99"/>
                </a:solidFill>
              </a:rPr>
              <a:t>、</a:t>
            </a:r>
            <a:r>
              <a:rPr lang="zh-CN" altLang="en-US" dirty="0"/>
              <a:t>或</a:t>
            </a:r>
            <a:r>
              <a:rPr lang="zh-CN" altLang="en-US" dirty="0">
                <a:solidFill>
                  <a:srgbClr val="FFFF99"/>
                </a:solidFill>
              </a:rPr>
              <a:t>出现了</a:t>
            </a:r>
            <a:r>
              <a:rPr lang="zh-CN" altLang="en-US" b="1" u="sng" dirty="0">
                <a:solidFill>
                  <a:schemeClr val="tx2"/>
                </a:solidFill>
              </a:rPr>
              <a:t>错误</a:t>
            </a:r>
            <a:r>
              <a:rPr lang="zh-CN" altLang="en-US" dirty="0">
                <a:solidFill>
                  <a:srgbClr val="FFFF99"/>
                </a:solidFill>
              </a:rPr>
              <a:t>、</a:t>
            </a:r>
            <a:r>
              <a:rPr lang="zh-CN" altLang="en-US" dirty="0"/>
              <a:t>或</a:t>
            </a:r>
            <a:r>
              <a:rPr lang="zh-CN" altLang="en-US" dirty="0">
                <a:solidFill>
                  <a:srgbClr val="FFFF99"/>
                </a:solidFill>
              </a:rPr>
              <a:t>要</a:t>
            </a:r>
            <a:r>
              <a:rPr lang="zh-CN" altLang="en-US" b="1" u="sng" dirty="0">
                <a:solidFill>
                  <a:schemeClr val="tx2"/>
                </a:solidFill>
              </a:rPr>
              <a:t>被操作系统所终结</a:t>
            </a:r>
            <a:r>
              <a:rPr lang="zh-CN" altLang="en-US" dirty="0">
                <a:solidFill>
                  <a:srgbClr val="FFFF99"/>
                </a:solidFill>
              </a:rPr>
              <a:t>、</a:t>
            </a:r>
            <a:r>
              <a:rPr lang="zh-CN" altLang="en-US" dirty="0"/>
              <a:t>或</a:t>
            </a:r>
            <a:r>
              <a:rPr lang="zh-CN" altLang="en-US" dirty="0">
                <a:solidFill>
                  <a:srgbClr val="FFFF99"/>
                </a:solidFill>
              </a:rPr>
              <a:t>要</a:t>
            </a:r>
            <a:r>
              <a:rPr lang="zh-CN" altLang="en-US" b="1" u="sng" dirty="0">
                <a:solidFill>
                  <a:schemeClr val="tx2"/>
                </a:solidFill>
              </a:rPr>
              <a:t>被其他</a:t>
            </a:r>
            <a:r>
              <a:rPr lang="zh-CN" altLang="en-US" dirty="0">
                <a:solidFill>
                  <a:srgbClr val="FFFF99"/>
                </a:solidFill>
              </a:rPr>
              <a:t>有终止权的进程所终结</a:t>
            </a:r>
            <a:r>
              <a:rPr lang="zh-CN" altLang="en-US" dirty="0"/>
              <a:t>时，它将进入</a:t>
            </a:r>
            <a:r>
              <a:rPr lang="zh-CN" altLang="en-US" b="1" dirty="0">
                <a:solidFill>
                  <a:srgbClr val="FF6600"/>
                </a:solidFill>
                <a:latin typeface="宋体" pitchFamily="2" charset="-122"/>
              </a:rPr>
              <a:t>终止状态</a:t>
            </a:r>
            <a:r>
              <a:rPr lang="zh-CN" altLang="en-US" dirty="0"/>
              <a:t>，进程以后不能再执行，等待操作系统进行善后处理。</a:t>
            </a:r>
          </a:p>
          <a:p>
            <a:pPr>
              <a:buClrTx/>
              <a:buSzTx/>
              <a:buFontTx/>
              <a:buNone/>
            </a:pPr>
            <a:r>
              <a:rPr lang="zh-CN" altLang="en-US" sz="1800" dirty="0"/>
              <a:t>                 </a:t>
            </a:r>
            <a:r>
              <a:rPr lang="zh-CN" altLang="en-US" dirty="0"/>
              <a:t>此时，在操作系统中依然</a:t>
            </a:r>
            <a:r>
              <a:rPr lang="zh-CN" altLang="en-US" dirty="0">
                <a:solidFill>
                  <a:schemeClr val="tx2">
                    <a:lumMod val="60000"/>
                    <a:lumOff val="40000"/>
                  </a:schemeClr>
                </a:solidFill>
              </a:rPr>
              <a:t>保留一个</a:t>
            </a:r>
            <a:r>
              <a:rPr lang="zh-CN" altLang="en-US" b="1" dirty="0">
                <a:solidFill>
                  <a:schemeClr val="tx2"/>
                </a:solidFill>
              </a:rPr>
              <a:t>记录</a:t>
            </a:r>
            <a:r>
              <a:rPr lang="zh-CN" altLang="en-US" dirty="0"/>
              <a:t>，其中保存</a:t>
            </a:r>
            <a:r>
              <a:rPr lang="zh-CN" altLang="en-US" u="sng" dirty="0"/>
              <a:t>状态码</a:t>
            </a:r>
            <a:r>
              <a:rPr lang="zh-CN" altLang="en-US" dirty="0"/>
              <a:t>和一些</a:t>
            </a:r>
            <a:r>
              <a:rPr lang="zh-CN" altLang="en-US" u="sng" dirty="0"/>
              <a:t>计时统</a:t>
            </a:r>
            <a:r>
              <a:rPr lang="zh-CN" altLang="en-US" u="sng" dirty="0" smtClean="0"/>
              <a:t>计</a:t>
            </a:r>
            <a:r>
              <a:rPr lang="zh-CN" altLang="en-US" dirty="0" smtClean="0"/>
              <a:t>的</a:t>
            </a:r>
            <a:r>
              <a:rPr lang="zh-CN" altLang="en-US" dirty="0" smtClean="0">
                <a:solidFill>
                  <a:srgbClr val="FFFF99"/>
                </a:solidFill>
              </a:rPr>
              <a:t>数</a:t>
            </a:r>
            <a:r>
              <a:rPr lang="zh-CN" altLang="en-US" dirty="0">
                <a:solidFill>
                  <a:srgbClr val="FFFF99"/>
                </a:solidFill>
              </a:rPr>
              <a:t>据，</a:t>
            </a:r>
            <a:r>
              <a:rPr lang="zh-CN" altLang="en-US" dirty="0"/>
              <a:t>供其它进程收集，一</a:t>
            </a:r>
            <a:r>
              <a:rPr lang="zh-CN" altLang="en-US" dirty="0" smtClean="0"/>
              <a:t>旦完</a:t>
            </a:r>
            <a:r>
              <a:rPr lang="zh-CN" altLang="en-US" dirty="0"/>
              <a:t>成</a:t>
            </a:r>
            <a:r>
              <a:rPr lang="zh-CN" altLang="en-US" dirty="0" smtClean="0"/>
              <a:t>了</a:t>
            </a:r>
            <a:r>
              <a:rPr lang="zh-CN" altLang="en-US" dirty="0" smtClean="0">
                <a:solidFill>
                  <a:schemeClr val="tx2">
                    <a:lumMod val="60000"/>
                    <a:lumOff val="40000"/>
                  </a:schemeClr>
                </a:solidFill>
              </a:rPr>
              <a:t>信</a:t>
            </a:r>
            <a:r>
              <a:rPr lang="zh-CN" altLang="en-US" dirty="0">
                <a:solidFill>
                  <a:schemeClr val="tx2">
                    <a:lumMod val="60000"/>
                    <a:lumOff val="40000"/>
                  </a:schemeClr>
                </a:solidFill>
              </a:rPr>
              <a:t>息提</a:t>
            </a:r>
            <a:r>
              <a:rPr lang="zh-CN" altLang="en-US" dirty="0" smtClean="0">
                <a:solidFill>
                  <a:schemeClr val="tx2">
                    <a:lumMod val="60000"/>
                    <a:lumOff val="40000"/>
                  </a:schemeClr>
                </a:solidFill>
              </a:rPr>
              <a:t>取</a:t>
            </a:r>
            <a:r>
              <a:rPr lang="zh-CN" altLang="en-US" dirty="0" smtClean="0"/>
              <a:t>， </a:t>
            </a:r>
            <a:r>
              <a:rPr lang="zh-CN" altLang="en-US" dirty="0"/>
              <a:t>操作系统将</a:t>
            </a:r>
            <a:r>
              <a:rPr lang="zh-CN" altLang="en-US" b="1" u="sng" dirty="0">
                <a:solidFill>
                  <a:schemeClr val="tx2"/>
                </a:solidFill>
              </a:rPr>
              <a:t>删除该进程</a:t>
            </a:r>
            <a:r>
              <a:rPr lang="zh-CN" altLang="en-US" u="sng" dirty="0">
                <a:solidFill>
                  <a:srgbClr val="FFFF99"/>
                </a:solidFill>
              </a:rPr>
              <a:t>，</a:t>
            </a:r>
            <a:r>
              <a:rPr lang="zh-CN" altLang="en-US" u="sng" dirty="0"/>
              <a:t>即</a:t>
            </a:r>
            <a:r>
              <a:rPr lang="zh-CN" altLang="en-US" u="sng" dirty="0">
                <a:solidFill>
                  <a:srgbClr val="FFFF99"/>
                </a:solidFill>
              </a:rPr>
              <a:t>清除</a:t>
            </a:r>
            <a:r>
              <a:rPr lang="en-US" altLang="zh-CN" dirty="0">
                <a:solidFill>
                  <a:srgbClr val="FFFF99"/>
                </a:solidFill>
              </a:rPr>
              <a:t>PCB</a:t>
            </a:r>
            <a:r>
              <a:rPr lang="zh-CN" altLang="en-US" dirty="0">
                <a:solidFill>
                  <a:srgbClr val="FFFF99"/>
                </a:solidFill>
              </a:rPr>
              <a:t>内容</a:t>
            </a:r>
            <a:r>
              <a:rPr lang="zh-CN" altLang="en-US" dirty="0" smtClean="0"/>
              <a:t>并把</a:t>
            </a:r>
            <a:r>
              <a:rPr lang="en-US" altLang="zh-CN" dirty="0">
                <a:solidFill>
                  <a:srgbClr val="FFFF99"/>
                </a:solidFill>
              </a:rPr>
              <a:t>PCB</a:t>
            </a:r>
            <a:r>
              <a:rPr lang="zh-CN" altLang="en-US" dirty="0">
                <a:solidFill>
                  <a:srgbClr val="FFFF99"/>
                </a:solidFill>
              </a:rPr>
              <a:t>空间</a:t>
            </a:r>
            <a:r>
              <a:rPr lang="zh-CN" altLang="en-US" u="sng" dirty="0" smtClean="0">
                <a:solidFill>
                  <a:srgbClr val="FFFF99"/>
                </a:solidFill>
              </a:rPr>
              <a:t>归还</a:t>
            </a:r>
            <a:r>
              <a:rPr lang="zh-CN" altLang="en-US" dirty="0" smtClean="0">
                <a:solidFill>
                  <a:srgbClr val="FFFF99"/>
                </a:solidFill>
              </a:rPr>
              <a:t>给系</a:t>
            </a:r>
            <a:r>
              <a:rPr lang="zh-CN" altLang="en-US" dirty="0">
                <a:solidFill>
                  <a:srgbClr val="FFFF99"/>
                </a:solidFill>
              </a:rPr>
              <a:t>统</a:t>
            </a:r>
            <a:r>
              <a:rPr lang="zh-CN" altLang="en-US" dirty="0"/>
              <a:t>。</a:t>
            </a:r>
          </a:p>
          <a:p>
            <a:pPr>
              <a:buClrTx/>
              <a:buSzTx/>
              <a:buFontTx/>
              <a:buNone/>
            </a:pPr>
            <a:endParaRPr lang="en-US" altLang="zh-CN" dirty="0"/>
          </a:p>
        </p:txBody>
      </p:sp>
      <p:cxnSp>
        <p:nvCxnSpPr>
          <p:cNvPr id="5" name="直接箭头连接符 4"/>
          <p:cNvCxnSpPr/>
          <p:nvPr/>
        </p:nvCxnSpPr>
        <p:spPr bwMode="auto">
          <a:xfrm>
            <a:off x="2987824" y="2132856"/>
            <a:ext cx="3240360" cy="1296144"/>
          </a:xfrm>
          <a:prstGeom prst="straightConnector1">
            <a:avLst/>
          </a:prstGeom>
          <a:noFill/>
          <a:ln w="19050" cap="flat" cmpd="sng" algn="ctr">
            <a:solidFill>
              <a:srgbClr val="FFFF00"/>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4F68113-FAF0-4FE0-8658-79C7F20CC9A6}" type="datetime8">
              <a:rPr kumimoji="0" lang="zh-CN" altLang="en-US" sz="1400" smtClean="0"/>
              <a:t>2022年3月16日12时44分</a:t>
            </a:fld>
            <a:endParaRPr kumimoji="0" lang="en-US" altLang="zh-CN" sz="1400" smtClean="0"/>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graphicFrame>
        <p:nvGraphicFramePr>
          <p:cNvPr id="9218" name="Object 4"/>
          <p:cNvGraphicFramePr>
            <a:graphicFrameLocks noChangeAspect="1"/>
          </p:cNvGraphicFramePr>
          <p:nvPr>
            <p:extLst>
              <p:ext uri="{D42A27DB-BD31-4B8C-83A1-F6EECF244321}">
                <p14:modId xmlns:p14="http://schemas.microsoft.com/office/powerpoint/2010/main" val="4173827820"/>
              </p:ext>
            </p:extLst>
          </p:nvPr>
        </p:nvGraphicFramePr>
        <p:xfrm>
          <a:off x="683569" y="1340768"/>
          <a:ext cx="7416824" cy="3726756"/>
        </p:xfrm>
        <a:graphic>
          <a:graphicData uri="http://schemas.openxmlformats.org/presentationml/2006/ole">
            <mc:AlternateContent xmlns:mc="http://schemas.openxmlformats.org/markup-compatibility/2006">
              <mc:Choice xmlns:v="urn:schemas-microsoft-com:vml" Requires="v">
                <p:oleObj spid="_x0000_s9897" r:id="rId3" imgW="2358012" imgH="1109057" progId="Visio.Drawing.4">
                  <p:embed/>
                </p:oleObj>
              </mc:Choice>
              <mc:Fallback>
                <p:oleObj r:id="rId3" imgW="2358012" imgH="1109057"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9" y="1340768"/>
                        <a:ext cx="7416824" cy="3726756"/>
                      </a:xfrm>
                      <a:prstGeom prst="rect">
                        <a:avLst/>
                      </a:prstGeom>
                      <a:solidFill>
                        <a:schemeClr val="tx2">
                          <a:lumMod val="20000"/>
                          <a:lumOff val="80000"/>
                        </a:schemeClr>
                      </a:solidFill>
                      <a:ln>
                        <a:noFill/>
                      </a:ln>
                      <a:extLst/>
                    </p:spPr>
                  </p:pic>
                </p:oleObj>
              </mc:Fallback>
            </mc:AlternateContent>
          </a:graphicData>
        </a:graphic>
      </p:graphicFrame>
      <p:sp>
        <p:nvSpPr>
          <p:cNvPr id="9221" name="Text Box 5"/>
          <p:cNvSpPr txBox="1">
            <a:spLocks noChangeArrowheads="1"/>
          </p:cNvSpPr>
          <p:nvPr/>
        </p:nvSpPr>
        <p:spPr bwMode="auto">
          <a:xfrm>
            <a:off x="2267744" y="5157192"/>
            <a:ext cx="478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宋体" pitchFamily="2" charset="-122"/>
              </a:rPr>
              <a:t>图</a:t>
            </a:r>
            <a:r>
              <a:rPr lang="en-US" altLang="zh-CN" dirty="0">
                <a:latin typeface="Times New Roman" pitchFamily="18" charset="0"/>
              </a:rPr>
              <a:t>2-7  </a:t>
            </a:r>
            <a:r>
              <a:rPr lang="zh-CN" altLang="en-US" dirty="0">
                <a:latin typeface="宋体" pitchFamily="2" charset="-122"/>
              </a:rPr>
              <a:t>进程的五种基本状态及转换</a:t>
            </a:r>
            <a:r>
              <a:rPr lang="zh-CN" altLang="en-US" dirty="0">
                <a:latin typeface="Times New Roman" pitchFamily="18" charset="0"/>
              </a:rPr>
              <a:t> </a:t>
            </a:r>
          </a:p>
        </p:txBody>
      </p:sp>
      <p:sp>
        <p:nvSpPr>
          <p:cNvPr id="2" name="TextBox 1"/>
          <p:cNvSpPr txBox="1"/>
          <p:nvPr/>
        </p:nvSpPr>
        <p:spPr>
          <a:xfrm>
            <a:off x="827584" y="404664"/>
            <a:ext cx="7128792" cy="999313"/>
          </a:xfrm>
          <a:prstGeom prst="rect">
            <a:avLst/>
          </a:prstGeom>
          <a:noFill/>
        </p:spPr>
        <p:txBody>
          <a:bodyPr wrap="square" rtlCol="0">
            <a:spAutoFit/>
          </a:bodyPr>
          <a:lstStyle/>
          <a:p>
            <a:r>
              <a:rPr lang="zh-CN" altLang="en-US" dirty="0"/>
              <a:t>创</a:t>
            </a:r>
            <a:r>
              <a:rPr lang="zh-CN" altLang="en-US" dirty="0" smtClean="0"/>
              <a:t>建</a:t>
            </a:r>
            <a:r>
              <a:rPr lang="zh-CN" altLang="en-US" dirty="0"/>
              <a:t>：</a:t>
            </a:r>
            <a:r>
              <a:rPr lang="zh-CN" altLang="en-US" dirty="0" smtClean="0"/>
              <a:t>为进程运行</a:t>
            </a:r>
            <a:r>
              <a:rPr lang="zh-CN" altLang="en-US" b="1" dirty="0" smtClean="0">
                <a:solidFill>
                  <a:schemeClr val="tx2">
                    <a:lumMod val="60000"/>
                    <a:lumOff val="40000"/>
                  </a:schemeClr>
                </a:solidFill>
              </a:rPr>
              <a:t>做准备</a:t>
            </a:r>
            <a:r>
              <a:rPr lang="zh-CN" altLang="en-US" dirty="0" smtClean="0"/>
              <a:t>工作，不打无准备之战</a:t>
            </a:r>
            <a:r>
              <a:rPr lang="en-US" altLang="zh-CN" dirty="0" smtClean="0"/>
              <a:t>-&gt;</a:t>
            </a:r>
            <a:r>
              <a:rPr lang="zh-CN" altLang="en-US" dirty="0"/>
              <a:t>未</a:t>
            </a:r>
            <a:r>
              <a:rPr lang="zh-CN" altLang="en-US" dirty="0" smtClean="0"/>
              <a:t>准备好</a:t>
            </a:r>
            <a:r>
              <a:rPr lang="en-US" altLang="zh-CN" dirty="0" smtClean="0"/>
              <a:t>/</a:t>
            </a:r>
            <a:r>
              <a:rPr lang="zh-CN" altLang="en-US" dirty="0" smtClean="0">
                <a:solidFill>
                  <a:schemeClr val="tx2">
                    <a:lumMod val="60000"/>
                    <a:lumOff val="40000"/>
                  </a:schemeClr>
                </a:solidFill>
              </a:rPr>
              <a:t>未就绪</a:t>
            </a:r>
            <a:r>
              <a:rPr lang="zh-CN" altLang="en-US" dirty="0" smtClean="0"/>
              <a:t>，就</a:t>
            </a:r>
            <a:r>
              <a:rPr lang="zh-CN" altLang="en-US" dirty="0" smtClean="0">
                <a:solidFill>
                  <a:schemeClr val="tx2">
                    <a:lumMod val="60000"/>
                    <a:lumOff val="40000"/>
                  </a:schemeClr>
                </a:solidFill>
              </a:rPr>
              <a:t>不运行</a:t>
            </a:r>
            <a:endParaRPr lang="zh-CN" altLang="en-US" dirty="0">
              <a:solidFill>
                <a:schemeClr val="tx2">
                  <a:lumMod val="60000"/>
                  <a:lumOff val="40000"/>
                </a:schemeClr>
              </a:solidFill>
            </a:endParaRPr>
          </a:p>
        </p:txBody>
      </p:sp>
      <p:sp>
        <p:nvSpPr>
          <p:cNvPr id="7" name="TextBox 6"/>
          <p:cNvSpPr txBox="1"/>
          <p:nvPr/>
        </p:nvSpPr>
        <p:spPr>
          <a:xfrm>
            <a:off x="1094123" y="5640266"/>
            <a:ext cx="7128792" cy="1052596"/>
          </a:xfrm>
          <a:prstGeom prst="rect">
            <a:avLst/>
          </a:prstGeom>
          <a:noFill/>
        </p:spPr>
        <p:txBody>
          <a:bodyPr wrap="square" rtlCol="0">
            <a:spAutoFit/>
          </a:bodyPr>
          <a:lstStyle/>
          <a:p>
            <a:r>
              <a:rPr lang="zh-CN" altLang="en-US" dirty="0" smtClean="0"/>
              <a:t>终止：就是要做到：</a:t>
            </a:r>
            <a:r>
              <a:rPr lang="zh-CN" altLang="en-US" b="1" u="sng" dirty="0" smtClean="0"/>
              <a:t>有头</a:t>
            </a:r>
            <a:r>
              <a:rPr lang="zh-CN" altLang="en-US" b="1" dirty="0" smtClean="0">
                <a:solidFill>
                  <a:schemeClr val="tx2">
                    <a:lumMod val="60000"/>
                    <a:lumOff val="40000"/>
                  </a:schemeClr>
                </a:solidFill>
              </a:rPr>
              <a:t>有尾</a:t>
            </a:r>
            <a:r>
              <a:rPr lang="en-US" altLang="zh-CN" dirty="0" smtClean="0"/>
              <a:t>(</a:t>
            </a:r>
            <a:r>
              <a:rPr lang="zh-CN" altLang="en-US" dirty="0" smtClean="0"/>
              <a:t>用资源就申请，不用就释放，这是</a:t>
            </a:r>
            <a:r>
              <a:rPr lang="zh-CN" altLang="en-US" b="1" dirty="0" smtClean="0">
                <a:solidFill>
                  <a:schemeClr val="tx2"/>
                </a:solidFill>
              </a:rPr>
              <a:t>管理上的需要</a:t>
            </a:r>
            <a:r>
              <a:rPr lang="en-US" altLang="zh-CN" dirty="0" smtClean="0"/>
              <a:t>)</a:t>
            </a:r>
            <a:r>
              <a:rPr lang="zh-CN" altLang="en-US" dirty="0"/>
              <a:t>。</a:t>
            </a:r>
          </a:p>
        </p:txBody>
      </p:sp>
      <p:cxnSp>
        <p:nvCxnSpPr>
          <p:cNvPr id="8" name="直接箭头连接符 7"/>
          <p:cNvCxnSpPr/>
          <p:nvPr/>
        </p:nvCxnSpPr>
        <p:spPr bwMode="auto">
          <a:xfrm flipH="1" flipV="1">
            <a:off x="1475656" y="2420888"/>
            <a:ext cx="2736304" cy="3384376"/>
          </a:xfrm>
          <a:prstGeom prst="straightConnector1">
            <a:avLst/>
          </a:prstGeom>
          <a:noFill/>
          <a:ln w="19050" cap="flat" cmpd="sng" algn="ctr">
            <a:solidFill>
              <a:srgbClr val="FF6600"/>
            </a:solidFill>
            <a:prstDash val="sysDot"/>
            <a:round/>
            <a:headEnd type="none" w="med" len="med"/>
            <a:tailEnd type="arrow"/>
          </a:ln>
          <a:effectLst/>
        </p:spPr>
      </p:cxnSp>
      <p:cxnSp>
        <p:nvCxnSpPr>
          <p:cNvPr id="12" name="直接箭头连接符 11"/>
          <p:cNvCxnSpPr/>
          <p:nvPr/>
        </p:nvCxnSpPr>
        <p:spPr bwMode="auto">
          <a:xfrm flipV="1">
            <a:off x="5148064" y="4581128"/>
            <a:ext cx="2016224" cy="1224136"/>
          </a:xfrm>
          <a:prstGeom prst="straightConnector1">
            <a:avLst/>
          </a:prstGeom>
          <a:noFill/>
          <a:ln w="19050" cap="flat" cmpd="sng" algn="ctr">
            <a:solidFill>
              <a:srgbClr val="FF6600"/>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B3DBD0D-86B2-4262-99F6-E2A60A9FF99F}" type="datetime8">
              <a:rPr kumimoji="0" lang="zh-CN" altLang="en-US" sz="1400" smtClean="0"/>
              <a:t>2022年3月16日12时44分</a:t>
            </a:fld>
            <a:endParaRPr kumimoji="0" lang="en-US" altLang="zh-CN" sz="1400" dirty="0" smtClean="0"/>
          </a:p>
        </p:txBody>
      </p:sp>
      <p:sp>
        <p:nvSpPr>
          <p:cNvPr id="737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73732" name="Text Box 4"/>
          <p:cNvSpPr txBox="1">
            <a:spLocks noChangeArrowheads="1"/>
          </p:cNvSpPr>
          <p:nvPr/>
        </p:nvSpPr>
        <p:spPr bwMode="auto">
          <a:xfrm>
            <a:off x="467544" y="188640"/>
            <a:ext cx="8137525" cy="635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376"/>
              </a:spcBef>
              <a:buClrTx/>
              <a:buSzTx/>
              <a:buFontTx/>
              <a:buNone/>
            </a:pPr>
            <a:r>
              <a:rPr lang="en-US" altLang="zh-CN" b="1" dirty="0">
                <a:latin typeface="宋体" pitchFamily="2" charset="-122"/>
              </a:rPr>
              <a:t>2.2.3 </a:t>
            </a:r>
            <a:r>
              <a:rPr lang="zh-CN" altLang="en-US" b="1" dirty="0">
                <a:latin typeface="宋体" pitchFamily="2" charset="-122"/>
              </a:rPr>
              <a:t>进程的挂</a:t>
            </a:r>
            <a:r>
              <a:rPr lang="zh-CN" altLang="en-US" b="1" dirty="0" smtClean="0">
                <a:latin typeface="宋体" pitchFamily="2" charset="-122"/>
              </a:rPr>
              <a:t>起</a:t>
            </a:r>
            <a:r>
              <a:rPr lang="zh-CN" altLang="en-US" b="1" dirty="0">
                <a:latin typeface="宋体" pitchFamily="2" charset="-122"/>
              </a:rPr>
              <a:t>操</a:t>
            </a:r>
            <a:r>
              <a:rPr lang="zh-CN" altLang="en-US" b="1" dirty="0" smtClean="0">
                <a:latin typeface="宋体" pitchFamily="2" charset="-122"/>
              </a:rPr>
              <a:t>作</a:t>
            </a:r>
            <a:r>
              <a:rPr lang="zh-CN" altLang="en-US" b="1" dirty="0">
                <a:latin typeface="宋体" pitchFamily="2" charset="-122"/>
              </a:rPr>
              <a:t>与</a:t>
            </a:r>
            <a:r>
              <a:rPr lang="zh-CN" altLang="en-US" b="1" dirty="0" smtClean="0">
                <a:latin typeface="Times New Roman" pitchFamily="18" charset="0"/>
              </a:rPr>
              <a:t>状态转换</a:t>
            </a:r>
            <a:endParaRPr lang="zh-CN" altLang="en-US" b="1" dirty="0">
              <a:latin typeface="Times New Roman" pitchFamily="18" charset="0"/>
            </a:endParaRPr>
          </a:p>
          <a:p>
            <a:pPr marL="361950" indent="0" algn="just" eaLnBrk="1" hangingPunct="1">
              <a:lnSpc>
                <a:spcPct val="112000"/>
              </a:lnSpc>
              <a:spcBef>
                <a:spcPts val="300"/>
              </a:spcBef>
              <a:buClrTx/>
              <a:buSzTx/>
              <a:buFontTx/>
              <a:buNone/>
            </a:pPr>
            <a:r>
              <a:rPr lang="zh-CN" altLang="en-US" b="1" dirty="0">
                <a:latin typeface="Times New Roman" pitchFamily="18" charset="0"/>
              </a:rPr>
              <a:t>    </a:t>
            </a:r>
            <a:r>
              <a:rPr lang="zh-CN" altLang="en-US" dirty="0" smtClean="0">
                <a:latin typeface="Times New Roman" pitchFamily="18" charset="0"/>
              </a:rPr>
              <a:t>除了有三</a:t>
            </a:r>
            <a:r>
              <a:rPr lang="zh-CN" altLang="en-US" dirty="0">
                <a:latin typeface="Times New Roman" pitchFamily="18" charset="0"/>
              </a:rPr>
              <a:t>个基本状</a:t>
            </a:r>
            <a:r>
              <a:rPr lang="zh-CN" altLang="en-US" dirty="0" smtClean="0">
                <a:latin typeface="Times New Roman" pitchFamily="18" charset="0"/>
              </a:rPr>
              <a:t>态、创建</a:t>
            </a:r>
            <a:r>
              <a:rPr lang="zh-CN" altLang="en-US" dirty="0">
                <a:latin typeface="Times New Roman" pitchFamily="18" charset="0"/>
              </a:rPr>
              <a:t>、</a:t>
            </a:r>
            <a:r>
              <a:rPr lang="zh-CN" altLang="en-US" dirty="0" smtClean="0">
                <a:latin typeface="Times New Roman" pitchFamily="18" charset="0"/>
              </a:rPr>
              <a:t>终止状态外，还引入了一个对进程的</a:t>
            </a:r>
            <a:r>
              <a:rPr lang="zh-CN" altLang="en-US" dirty="0">
                <a:solidFill>
                  <a:schemeClr val="tx2"/>
                </a:solidFill>
                <a:latin typeface="Times New Roman" pitchFamily="18" charset="0"/>
              </a:rPr>
              <a:t>挂起操作</a:t>
            </a:r>
            <a:r>
              <a:rPr lang="zh-CN" altLang="en-US" dirty="0" smtClean="0">
                <a:latin typeface="Times New Roman" pitchFamily="18" charset="0"/>
              </a:rPr>
              <a:t>。</a:t>
            </a:r>
            <a:endParaRPr lang="en-US" altLang="zh-CN" dirty="0" smtClean="0">
              <a:latin typeface="Times New Roman" pitchFamily="18" charset="0"/>
            </a:endParaRPr>
          </a:p>
          <a:p>
            <a:pPr marL="361950" indent="0" algn="just" eaLnBrk="1" hangingPunct="1">
              <a:lnSpc>
                <a:spcPct val="112000"/>
              </a:lnSpc>
              <a:spcBef>
                <a:spcPts val="300"/>
              </a:spcBef>
              <a:buClrTx/>
              <a:buSzTx/>
              <a:buFontTx/>
              <a:buNone/>
            </a:pPr>
            <a:r>
              <a:rPr lang="zh-CN" altLang="en-US" dirty="0">
                <a:latin typeface="Times New Roman" pitchFamily="18" charset="0"/>
              </a:rPr>
              <a:t>挂</a:t>
            </a:r>
            <a:r>
              <a:rPr lang="zh-CN" altLang="en-US" dirty="0" smtClean="0">
                <a:latin typeface="Times New Roman" pitchFamily="18" charset="0"/>
              </a:rPr>
              <a:t>起</a:t>
            </a:r>
            <a:r>
              <a:rPr lang="en-US" altLang="zh-CN" b="1"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what </a:t>
            </a:r>
            <a:r>
              <a:rPr lang="zh-CN" altLang="en-US" dirty="0" smtClean="0">
                <a:latin typeface="Times New Roman" pitchFamily="18" charset="0"/>
              </a:rPr>
              <a:t>：让进程</a:t>
            </a:r>
            <a:r>
              <a:rPr lang="zh-CN" altLang="en-US" dirty="0" smtClean="0">
                <a:solidFill>
                  <a:schemeClr val="tx2"/>
                </a:solidFill>
                <a:latin typeface="Times New Roman" pitchFamily="18" charset="0"/>
              </a:rPr>
              <a:t>暂</a:t>
            </a:r>
            <a:r>
              <a:rPr lang="zh-CN" altLang="en-US" dirty="0">
                <a:solidFill>
                  <a:schemeClr val="tx2"/>
                </a:solidFill>
                <a:latin typeface="Times New Roman" pitchFamily="18" charset="0"/>
              </a:rPr>
              <a:t>时</a:t>
            </a:r>
            <a:r>
              <a:rPr lang="zh-CN" altLang="en-US" dirty="0" smtClean="0">
                <a:latin typeface="Times New Roman" pitchFamily="18" charset="0"/>
              </a:rPr>
              <a:t>不要运行，要等等</a:t>
            </a:r>
            <a:r>
              <a:rPr lang="zh-CN" altLang="en-US" b="1" dirty="0" smtClean="0">
                <a:solidFill>
                  <a:srgbClr val="FF0000"/>
                </a:solidFill>
                <a:latin typeface="Times New Roman" pitchFamily="18" charset="0"/>
              </a:rPr>
              <a:t>看</a:t>
            </a:r>
            <a:r>
              <a:rPr lang="en-US" altLang="zh-CN"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r>
              <a:rPr lang="zh-CN" altLang="en-US" dirty="0" smtClean="0">
                <a:latin typeface="Times New Roman" pitchFamily="18" charset="0"/>
              </a:rPr>
              <a:t>。</a:t>
            </a:r>
            <a:endParaRPr lang="en-US" altLang="zh-CN" dirty="0" smtClean="0">
              <a:latin typeface="Times New Roman" pitchFamily="18" charset="0"/>
            </a:endParaRPr>
          </a:p>
          <a:p>
            <a:pPr marL="361950" indent="0" algn="just" eaLnBrk="1" hangingPunct="1">
              <a:lnSpc>
                <a:spcPct val="112000"/>
              </a:lnSpc>
              <a:spcBef>
                <a:spcPts val="300"/>
              </a:spcBef>
              <a:buClrTx/>
              <a:buSzTx/>
              <a:buFontTx/>
              <a:buNone/>
            </a:pPr>
            <a:r>
              <a:rPr lang="zh-CN" altLang="en-US" sz="2300" dirty="0" smtClean="0">
                <a:latin typeface="Times New Roman" pitchFamily="18" charset="0"/>
              </a:rPr>
              <a:t>看</a:t>
            </a:r>
            <a:r>
              <a:rPr lang="zh-CN" altLang="en-US" sz="2300" dirty="0">
                <a:latin typeface="Times New Roman" pitchFamily="18" charset="0"/>
              </a:rPr>
              <a:t>什</a:t>
            </a:r>
            <a:r>
              <a:rPr lang="zh-CN" altLang="en-US" sz="2300" dirty="0" smtClean="0">
                <a:latin typeface="Times New Roman" pitchFamily="18" charset="0"/>
              </a:rPr>
              <a:t>么？等多久？看到以下问题解决了，就不用再挂起了。</a:t>
            </a:r>
            <a:endParaRPr lang="en-US" altLang="zh-CN" sz="2300" dirty="0" smtClean="0">
              <a:latin typeface="Times New Roman" pitchFamily="18" charset="0"/>
            </a:endParaRPr>
          </a:p>
          <a:p>
            <a:pPr eaLnBrk="1" hangingPunct="1">
              <a:lnSpc>
                <a:spcPct val="112000"/>
              </a:lnSpc>
              <a:spcBef>
                <a:spcPts val="300"/>
              </a:spcBef>
              <a:buClrTx/>
              <a:buSzTx/>
            </a:pPr>
            <a:r>
              <a:rPr lang="en-US" altLang="zh-CN" b="1" dirty="0" smtClean="0">
                <a:latin typeface="Times New Roman" pitchFamily="18" charset="0"/>
              </a:rPr>
              <a:t>1</a:t>
            </a:r>
            <a:r>
              <a:rPr lang="en-US" altLang="zh-CN" b="1" dirty="0">
                <a:latin typeface="Times New Roman" pitchFamily="18" charset="0"/>
              </a:rPr>
              <a:t>. </a:t>
            </a:r>
            <a:r>
              <a:rPr lang="en-US" altLang="zh-CN" b="1" u="sng" baseline="30000" dirty="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why</a:t>
            </a:r>
            <a:r>
              <a:rPr lang="zh-CN" altLang="en-US" b="1" u="sng" dirty="0" smtClean="0">
                <a:latin typeface="Times New Roman" pitchFamily="18" charset="0"/>
              </a:rPr>
              <a:t>引</a:t>
            </a:r>
            <a:r>
              <a:rPr lang="zh-CN" altLang="en-US" b="1" u="sng" dirty="0">
                <a:latin typeface="Times New Roman" pitchFamily="18" charset="0"/>
              </a:rPr>
              <a:t>入挂</a:t>
            </a:r>
            <a:r>
              <a:rPr lang="zh-CN" altLang="en-US" b="1" u="sng" dirty="0" smtClean="0">
                <a:latin typeface="Times New Roman" pitchFamily="18" charset="0"/>
              </a:rPr>
              <a:t>起</a:t>
            </a:r>
            <a:r>
              <a:rPr lang="zh-CN" altLang="en-US" b="1" u="sng" dirty="0">
                <a:latin typeface="Times New Roman" pitchFamily="18" charset="0"/>
              </a:rPr>
              <a:t>操</a:t>
            </a:r>
            <a:r>
              <a:rPr lang="zh-CN" altLang="en-US" b="1" u="sng" dirty="0" smtClean="0">
                <a:latin typeface="Times New Roman" pitchFamily="18" charset="0"/>
              </a:rPr>
              <a:t>作</a:t>
            </a:r>
            <a:r>
              <a:rPr lang="en-US" altLang="zh-CN" b="1" baseline="30000" dirty="0" smtClean="0">
                <a:ln w="12700">
                  <a:solidFill>
                    <a:srgbClr val="FFFF00">
                      <a:satMod val="155000"/>
                    </a:srgbClr>
                  </a:solidFill>
                  <a:prstDash val="solid"/>
                </a:ln>
                <a:solidFill>
                  <a:srgbClr val="F38635"/>
                </a:solidFill>
                <a:effectLst>
                  <a:glow rad="228600">
                    <a:srgbClr val="B9B9E7">
                      <a:satMod val="175000"/>
                      <a:alpha val="40000"/>
                    </a:srgbClr>
                  </a:glow>
                  <a:outerShdw blurRad="41275" dist="20320" dir="1800000" algn="tl" rotWithShape="0">
                    <a:srgbClr val="000000">
                      <a:alpha val="40000"/>
                    </a:srgbClr>
                  </a:outerShdw>
                  <a:reflection blurRad="6350" stA="50000" endA="300" endPos="50000" dist="29997" dir="5400000" sy="-100000" algn="bl" rotWithShape="0"/>
                </a:effectLst>
                <a:latin typeface="Times New Roman" pitchFamily="18" charset="0"/>
              </a:rPr>
              <a:t> </a:t>
            </a:r>
            <a:r>
              <a:rPr lang="zh-CN" altLang="en-US" dirty="0" smtClean="0">
                <a:latin typeface="Times New Roman" pitchFamily="18" charset="0"/>
              </a:rPr>
              <a:t>（或：挂起要</a:t>
            </a:r>
            <a:r>
              <a:rPr lang="zh-CN" altLang="en-US" dirty="0">
                <a:latin typeface="Times New Roman" pitchFamily="18" charset="0"/>
              </a:rPr>
              <a:t>解</a:t>
            </a:r>
            <a:r>
              <a:rPr lang="zh-CN" altLang="en-US" dirty="0" smtClean="0">
                <a:latin typeface="Times New Roman" pitchFamily="18" charset="0"/>
              </a:rPr>
              <a:t>决的</a:t>
            </a:r>
            <a:r>
              <a:rPr lang="zh-CN" altLang="en-US" dirty="0">
                <a:latin typeface="Times New Roman" pitchFamily="18" charset="0"/>
              </a:rPr>
              <a:t>问题</a:t>
            </a:r>
            <a:r>
              <a:rPr lang="zh-CN" altLang="en-US" dirty="0" smtClean="0">
                <a:latin typeface="Times New Roman" pitchFamily="18" charset="0"/>
              </a:rPr>
              <a:t>）</a:t>
            </a:r>
            <a:endParaRPr lang="zh-CN" altLang="en-US" dirty="0">
              <a:latin typeface="Times New Roman" pitchFamily="18" charset="0"/>
            </a:endParaRPr>
          </a:p>
          <a:p>
            <a:pPr eaLnBrk="1" hangingPunct="1">
              <a:lnSpc>
                <a:spcPct val="112000"/>
              </a:lnSpc>
              <a:spcBef>
                <a:spcPts val="300"/>
              </a:spcBef>
              <a:buClrTx/>
              <a:buSzTx/>
              <a:buFontTx/>
              <a:buAutoNum type="arabicParenBoth"/>
            </a:pPr>
            <a:r>
              <a:rPr lang="zh-CN" altLang="en-US" dirty="0">
                <a:latin typeface="Times New Roman" pitchFamily="18" charset="0"/>
              </a:rPr>
              <a:t>终端</a:t>
            </a:r>
            <a:r>
              <a:rPr lang="zh-CN" altLang="en-US" u="sng" dirty="0">
                <a:latin typeface="Times New Roman" pitchFamily="18" charset="0"/>
              </a:rPr>
              <a:t>用户</a:t>
            </a:r>
            <a:r>
              <a:rPr lang="zh-CN" altLang="en-US" dirty="0">
                <a:latin typeface="Times New Roman" pitchFamily="18" charset="0"/>
              </a:rPr>
              <a:t>的请求。</a:t>
            </a:r>
          </a:p>
          <a:p>
            <a:pPr eaLnBrk="1" hangingPunct="1">
              <a:lnSpc>
                <a:spcPct val="112000"/>
              </a:lnSpc>
              <a:spcBef>
                <a:spcPts val="300"/>
              </a:spcBef>
              <a:buClrTx/>
              <a:buSzTx/>
              <a:buFontTx/>
              <a:buNone/>
            </a:pPr>
            <a:r>
              <a:rPr lang="zh-CN" altLang="en-US" dirty="0">
                <a:latin typeface="Times New Roman" pitchFamily="18" charset="0"/>
              </a:rPr>
              <a:t>      </a:t>
            </a:r>
            <a:r>
              <a:rPr lang="zh-CN" altLang="en-US" u="sng" dirty="0">
                <a:latin typeface="Times New Roman" pitchFamily="18" charset="0"/>
              </a:rPr>
              <a:t>程序</a:t>
            </a:r>
            <a:r>
              <a:rPr lang="zh-CN" altLang="en-US" dirty="0">
                <a:latin typeface="Times New Roman" pitchFamily="18" charset="0"/>
              </a:rPr>
              <a:t>有问题（语法错误、逻辑错误等）； </a:t>
            </a:r>
          </a:p>
          <a:p>
            <a:pPr eaLnBrk="1" hangingPunct="1">
              <a:lnSpc>
                <a:spcPct val="112000"/>
              </a:lnSpc>
              <a:spcBef>
                <a:spcPts val="300"/>
              </a:spcBef>
              <a:buClrTx/>
              <a:buSzTx/>
              <a:buFontTx/>
              <a:buNone/>
            </a:pPr>
            <a:r>
              <a:rPr lang="en-US" altLang="zh-CN" dirty="0">
                <a:latin typeface="Times New Roman" pitchFamily="18" charset="0"/>
              </a:rPr>
              <a:t>(2) </a:t>
            </a:r>
            <a:r>
              <a:rPr lang="zh-CN" altLang="en-US" u="sng" dirty="0">
                <a:latin typeface="Times New Roman" pitchFamily="18" charset="0"/>
              </a:rPr>
              <a:t>父进程</a:t>
            </a:r>
            <a:r>
              <a:rPr lang="zh-CN" altLang="en-US" dirty="0">
                <a:latin typeface="Times New Roman" pitchFamily="18" charset="0"/>
              </a:rPr>
              <a:t>请求。</a:t>
            </a:r>
          </a:p>
          <a:p>
            <a:pPr eaLnBrk="1" hangingPunct="1">
              <a:lnSpc>
                <a:spcPct val="112000"/>
              </a:lnSpc>
              <a:spcBef>
                <a:spcPts val="300"/>
              </a:spcBef>
              <a:buClrTx/>
              <a:buSzTx/>
              <a:buFontTx/>
              <a:buNone/>
            </a:pPr>
            <a:r>
              <a:rPr lang="zh-CN" altLang="en-US" dirty="0">
                <a:latin typeface="Times New Roman" pitchFamily="18" charset="0"/>
              </a:rPr>
              <a:t>      修改</a:t>
            </a:r>
            <a:r>
              <a:rPr lang="zh-CN" altLang="en-US" u="sng" dirty="0">
                <a:latin typeface="Times New Roman" pitchFamily="18" charset="0"/>
              </a:rPr>
              <a:t>子进程</a:t>
            </a:r>
            <a:r>
              <a:rPr lang="zh-CN" altLang="en-US" dirty="0">
                <a:latin typeface="Times New Roman" pitchFamily="18" charset="0"/>
              </a:rPr>
              <a:t>或协调子进程间的活动。 </a:t>
            </a:r>
          </a:p>
          <a:p>
            <a:pPr eaLnBrk="1" hangingPunct="1">
              <a:lnSpc>
                <a:spcPct val="112000"/>
              </a:lnSpc>
              <a:spcBef>
                <a:spcPts val="300"/>
              </a:spcBef>
              <a:buClrTx/>
              <a:buSzTx/>
              <a:buFontTx/>
              <a:buNone/>
            </a:pPr>
            <a:r>
              <a:rPr lang="en-US" altLang="zh-CN" dirty="0">
                <a:latin typeface="Times New Roman" pitchFamily="18" charset="0"/>
              </a:rPr>
              <a:t>(3) </a:t>
            </a:r>
            <a:r>
              <a:rPr lang="zh-CN" altLang="en-US" i="1" u="sng" dirty="0">
                <a:latin typeface="Times New Roman" pitchFamily="18" charset="0"/>
              </a:rPr>
              <a:t>系统</a:t>
            </a:r>
            <a:r>
              <a:rPr lang="zh-CN" altLang="en-US" u="sng" dirty="0" smtClean="0">
                <a:latin typeface="Times New Roman" pitchFamily="18" charset="0"/>
              </a:rPr>
              <a:t>负</a:t>
            </a:r>
            <a:r>
              <a:rPr lang="zh-CN" altLang="en-US" u="sng" dirty="0">
                <a:latin typeface="Times New Roman" pitchFamily="18" charset="0"/>
              </a:rPr>
              <a:t>荷</a:t>
            </a:r>
            <a:r>
              <a:rPr lang="zh-CN" altLang="en-US" dirty="0">
                <a:latin typeface="Times New Roman" pitchFamily="18" charset="0"/>
              </a:rPr>
              <a:t>调节的需要。</a:t>
            </a:r>
          </a:p>
          <a:p>
            <a:pPr eaLnBrk="1" hangingPunct="1">
              <a:lnSpc>
                <a:spcPct val="112000"/>
              </a:lnSpc>
              <a:spcBef>
                <a:spcPts val="300"/>
              </a:spcBef>
              <a:buClrTx/>
              <a:buSzTx/>
              <a:buFontTx/>
              <a:buNone/>
            </a:pPr>
            <a:r>
              <a:rPr lang="zh-CN" altLang="en-US" dirty="0">
                <a:latin typeface="Times New Roman" pitchFamily="18" charset="0"/>
              </a:rPr>
              <a:t>      </a:t>
            </a:r>
            <a:r>
              <a:rPr lang="zh-CN" altLang="en-US" u="sng" dirty="0">
                <a:latin typeface="Times New Roman" pitchFamily="18" charset="0"/>
              </a:rPr>
              <a:t>系统负荷</a:t>
            </a:r>
            <a:r>
              <a:rPr lang="zh-CN" altLang="en-US" dirty="0">
                <a:latin typeface="Times New Roman" pitchFamily="18" charset="0"/>
              </a:rPr>
              <a:t>过重，影响到系统运行效率。 </a:t>
            </a:r>
          </a:p>
          <a:p>
            <a:pPr eaLnBrk="1" hangingPunct="1">
              <a:lnSpc>
                <a:spcPct val="112000"/>
              </a:lnSpc>
              <a:spcBef>
                <a:spcPts val="300"/>
              </a:spcBef>
              <a:buClrTx/>
              <a:buSzTx/>
              <a:buFontTx/>
              <a:buNone/>
            </a:pPr>
            <a:r>
              <a:rPr lang="en-US" altLang="zh-CN" dirty="0">
                <a:latin typeface="Times New Roman" pitchFamily="18" charset="0"/>
              </a:rPr>
              <a:t>(4) </a:t>
            </a:r>
            <a:r>
              <a:rPr lang="zh-CN" altLang="en-US" u="sng" dirty="0">
                <a:latin typeface="Times New Roman" pitchFamily="18" charset="0"/>
              </a:rPr>
              <a:t>操作系统</a:t>
            </a:r>
            <a:r>
              <a:rPr lang="zh-CN" altLang="en-US" dirty="0">
                <a:latin typeface="Times New Roman" pitchFamily="18" charset="0"/>
              </a:rPr>
              <a:t>的需要。</a:t>
            </a:r>
          </a:p>
          <a:p>
            <a:pPr eaLnBrk="1" hangingPunct="1">
              <a:lnSpc>
                <a:spcPct val="112000"/>
              </a:lnSpc>
              <a:spcBef>
                <a:spcPts val="300"/>
              </a:spcBef>
              <a:buClrTx/>
              <a:buSzTx/>
              <a:buFontTx/>
              <a:buNone/>
            </a:pPr>
            <a:r>
              <a:rPr lang="zh-CN" altLang="en-US" dirty="0">
                <a:latin typeface="Times New Roman" pitchFamily="18" charset="0"/>
              </a:rPr>
              <a:t>      检查</a:t>
            </a:r>
            <a:r>
              <a:rPr lang="zh-CN" altLang="en-US" u="sng" dirty="0">
                <a:latin typeface="Times New Roman" pitchFamily="18" charset="0"/>
              </a:rPr>
              <a:t>系统资源</a:t>
            </a:r>
            <a:r>
              <a:rPr lang="zh-CN" altLang="en-US" dirty="0">
                <a:latin typeface="Times New Roman" pitchFamily="18" charset="0"/>
              </a:rPr>
              <a:t>使用情况或记帐等。</a:t>
            </a:r>
          </a:p>
        </p:txBody>
      </p:sp>
    </p:spTree>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7A0DB0A-653E-4DE1-8E3A-384D6BB7CEC3}" type="datetime8">
              <a:rPr kumimoji="0" lang="zh-CN" altLang="en-US" sz="1400" smtClean="0"/>
              <a:t>2022年3月16日12时44分</a:t>
            </a:fld>
            <a:endParaRPr kumimoji="0" lang="en-US" altLang="zh-CN" sz="1400" smtClean="0"/>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245" name="Text Box 4"/>
          <p:cNvSpPr txBox="1">
            <a:spLocks noChangeArrowheads="1"/>
          </p:cNvSpPr>
          <p:nvPr/>
        </p:nvSpPr>
        <p:spPr bwMode="auto">
          <a:xfrm>
            <a:off x="611188" y="404813"/>
            <a:ext cx="289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a:latin typeface="宋体" pitchFamily="2" charset="-122"/>
              </a:rPr>
              <a:t>2. </a:t>
            </a:r>
            <a:r>
              <a:rPr lang="zh-CN" altLang="en-US" b="1">
                <a:latin typeface="宋体" pitchFamily="2" charset="-122"/>
              </a:rPr>
              <a:t>进程状态的转换</a:t>
            </a:r>
            <a:r>
              <a:rPr lang="zh-CN" altLang="en-US">
                <a:latin typeface="Times New Roman" pitchFamily="18" charset="0"/>
              </a:rPr>
              <a:t> </a:t>
            </a:r>
          </a:p>
        </p:txBody>
      </p:sp>
      <p:graphicFrame>
        <p:nvGraphicFramePr>
          <p:cNvPr id="10242" name="Object 6"/>
          <p:cNvGraphicFramePr>
            <a:graphicFrameLocks noChangeAspect="1"/>
          </p:cNvGraphicFramePr>
          <p:nvPr>
            <p:extLst>
              <p:ext uri="{D42A27DB-BD31-4B8C-83A1-F6EECF244321}">
                <p14:modId xmlns:p14="http://schemas.microsoft.com/office/powerpoint/2010/main" val="59706671"/>
              </p:ext>
            </p:extLst>
          </p:nvPr>
        </p:nvGraphicFramePr>
        <p:xfrm>
          <a:off x="1331640" y="980728"/>
          <a:ext cx="5832946" cy="4298950"/>
        </p:xfrm>
        <a:graphic>
          <a:graphicData uri="http://schemas.openxmlformats.org/presentationml/2006/ole">
            <mc:AlternateContent xmlns:mc="http://schemas.openxmlformats.org/markup-compatibility/2006">
              <mc:Choice xmlns:v="urn:schemas-microsoft-com:vml" Requires="v">
                <p:oleObj spid="_x0000_s10925" name="VISIO" r:id="rId3" imgW="2178000" imgH="1686240" progId="Visio.Drawing.4">
                  <p:embed/>
                </p:oleObj>
              </mc:Choice>
              <mc:Fallback>
                <p:oleObj name="VISIO" r:id="rId3" imgW="2178000" imgH="1686240"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980728"/>
                        <a:ext cx="5832946" cy="4298950"/>
                      </a:xfrm>
                      <a:prstGeom prst="rect">
                        <a:avLst/>
                      </a:prstGeom>
                      <a:solidFill>
                        <a:schemeClr val="tx2">
                          <a:lumMod val="20000"/>
                          <a:lumOff val="80000"/>
                        </a:schemeClr>
                      </a:solidFill>
                      <a:ln w="28575">
                        <a:solidFill>
                          <a:schemeClr val="tx1"/>
                        </a:solidFill>
                      </a:ln>
                      <a:effectLst/>
                      <a:extLst/>
                    </p:spPr>
                  </p:pic>
                </p:oleObj>
              </mc:Fallback>
            </mc:AlternateContent>
          </a:graphicData>
        </a:graphic>
      </p:graphicFrame>
      <p:sp>
        <p:nvSpPr>
          <p:cNvPr id="9222" name="Line 9"/>
          <p:cNvSpPr>
            <a:spLocks noChangeShapeType="1"/>
          </p:cNvSpPr>
          <p:nvPr/>
        </p:nvSpPr>
        <p:spPr bwMode="auto">
          <a:xfrm flipH="1">
            <a:off x="3851920" y="1772816"/>
            <a:ext cx="828093" cy="936104"/>
          </a:xfrm>
          <a:prstGeom prst="line">
            <a:avLst/>
          </a:prstGeom>
          <a:noFill/>
          <a:ln w="19050">
            <a:solidFill>
              <a:schemeClr val="accent5">
                <a:lumMod val="25000"/>
              </a:schemeClr>
            </a:solidFill>
            <a:miter lim="800000"/>
            <a:headEnd/>
            <a:tailEnd type="triangle" w="med" len="med"/>
          </a:ln>
        </p:spPr>
        <p:txBody>
          <a:bodyPr wrap="none"/>
          <a:lstStyle/>
          <a:p>
            <a:pPr>
              <a:defRPr/>
            </a:pPr>
            <a:endParaRPr lang="zh-CN" altLang="en-US" sz="3200" b="1" dirty="0"/>
          </a:p>
        </p:txBody>
      </p:sp>
      <p:sp>
        <p:nvSpPr>
          <p:cNvPr id="10247" name="Text Box 10"/>
          <p:cNvSpPr txBox="1">
            <a:spLocks noChangeArrowheads="1"/>
          </p:cNvSpPr>
          <p:nvPr/>
        </p:nvSpPr>
        <p:spPr bwMode="auto">
          <a:xfrm>
            <a:off x="2043106" y="5337349"/>
            <a:ext cx="478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Times New Roman" pitchFamily="18" charset="0"/>
              </a:rPr>
              <a:t>图 </a:t>
            </a:r>
            <a:r>
              <a:rPr lang="en-US" altLang="zh-CN" dirty="0" smtClean="0">
                <a:latin typeface="Times New Roman" pitchFamily="18" charset="0"/>
              </a:rPr>
              <a:t>2-7 </a:t>
            </a:r>
            <a:r>
              <a:rPr lang="zh-CN" altLang="en-US" dirty="0">
                <a:latin typeface="Times New Roman" pitchFamily="18" charset="0"/>
              </a:rPr>
              <a:t>具有挂起状态的进程状态图 </a:t>
            </a:r>
          </a:p>
        </p:txBody>
      </p:sp>
      <p:cxnSp>
        <p:nvCxnSpPr>
          <p:cNvPr id="10248" name="直接连接符 8"/>
          <p:cNvCxnSpPr>
            <a:cxnSpLocks noChangeShapeType="1"/>
          </p:cNvCxnSpPr>
          <p:nvPr/>
        </p:nvCxnSpPr>
        <p:spPr bwMode="auto">
          <a:xfrm flipH="1">
            <a:off x="3131842" y="1412776"/>
            <a:ext cx="3096342" cy="3743077"/>
          </a:xfrm>
          <a:prstGeom prst="line">
            <a:avLst/>
          </a:prstGeom>
          <a:noFill/>
          <a:ln w="19050" algn="ctr">
            <a:solidFill>
              <a:schemeClr val="accent2">
                <a:lumMod val="50000"/>
              </a:schemeClr>
            </a:solidFill>
            <a:prstDash val="sysDot"/>
            <a:round/>
            <a:headEnd/>
            <a:tailEnd/>
          </a:ln>
          <a:extLst>
            <a:ext uri="{909E8E84-426E-40DD-AFC4-6F175D3DCCD1}">
              <a14:hiddenFill xmlns:a14="http://schemas.microsoft.com/office/drawing/2010/main">
                <a:noFill/>
              </a14:hiddenFill>
            </a:ext>
          </a:extLst>
        </p:spPr>
      </p:cxnSp>
    </p:spTree>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C3A8CBE-D8F7-4391-AA18-72A830AF5A74}" type="datetime8">
              <a:rPr kumimoji="0" lang="zh-CN" altLang="en-US" sz="1400" smtClean="0"/>
              <a:t>2022年3月16日12时44分</a:t>
            </a:fld>
            <a:endParaRPr kumimoji="0" lang="en-US" altLang="zh-CN" sz="1400" smtClean="0"/>
          </a:p>
        </p:txBody>
      </p:sp>
      <p:sp>
        <p:nvSpPr>
          <p:cNvPr id="1126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graphicFrame>
        <p:nvGraphicFramePr>
          <p:cNvPr id="11266" name="Object 4"/>
          <p:cNvGraphicFramePr>
            <a:graphicFrameLocks noGrp="1" noChangeAspect="1"/>
          </p:cNvGraphicFramePr>
          <p:nvPr>
            <p:ph/>
            <p:extLst>
              <p:ext uri="{D42A27DB-BD31-4B8C-83A1-F6EECF244321}">
                <p14:modId xmlns:p14="http://schemas.microsoft.com/office/powerpoint/2010/main" val="2912940586"/>
              </p:ext>
            </p:extLst>
          </p:nvPr>
        </p:nvGraphicFramePr>
        <p:xfrm>
          <a:off x="1115616" y="857250"/>
          <a:ext cx="6840759" cy="4227934"/>
        </p:xfrm>
        <a:graphic>
          <a:graphicData uri="http://schemas.openxmlformats.org/presentationml/2006/ole">
            <mc:AlternateContent xmlns:mc="http://schemas.openxmlformats.org/markup-compatibility/2006">
              <mc:Choice xmlns:v="urn:schemas-microsoft-com:vml" Requires="v">
                <p:oleObj spid="_x0000_s11945" r:id="rId3" imgW="2436025" imgH="1444737" progId="Visio.Drawing.4">
                  <p:embed/>
                </p:oleObj>
              </mc:Choice>
              <mc:Fallback>
                <p:oleObj r:id="rId3" imgW="2436025" imgH="1444737"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857250"/>
                        <a:ext cx="6840759" cy="4227934"/>
                      </a:xfrm>
                      <a:prstGeom prst="rect">
                        <a:avLst/>
                      </a:prstGeom>
                      <a:solidFill>
                        <a:schemeClr val="tx2">
                          <a:lumMod val="20000"/>
                          <a:lumOff val="80000"/>
                        </a:schemeClr>
                      </a:solidFill>
                      <a:ln>
                        <a:solidFill>
                          <a:schemeClr val="tx2">
                            <a:lumMod val="20000"/>
                            <a:lumOff val="80000"/>
                          </a:schemeClr>
                        </a:solidFill>
                      </a:ln>
                      <a:effectLst/>
                      <a:extLst/>
                    </p:spPr>
                  </p:pic>
                </p:oleObj>
              </mc:Fallback>
            </mc:AlternateContent>
          </a:graphicData>
        </a:graphic>
      </p:graphicFrame>
      <p:sp>
        <p:nvSpPr>
          <p:cNvPr id="11269" name="Text Box 6"/>
          <p:cNvSpPr txBox="1">
            <a:spLocks noChangeArrowheads="1"/>
          </p:cNvSpPr>
          <p:nvPr/>
        </p:nvSpPr>
        <p:spPr bwMode="auto">
          <a:xfrm>
            <a:off x="1187624" y="5301208"/>
            <a:ext cx="661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宋体" pitchFamily="2" charset="-122"/>
              </a:rPr>
              <a:t>图</a:t>
            </a:r>
            <a:r>
              <a:rPr lang="en-US" altLang="zh-CN" dirty="0">
                <a:latin typeface="Times New Roman" pitchFamily="18" charset="0"/>
              </a:rPr>
              <a:t>2-8  </a:t>
            </a:r>
            <a:r>
              <a:rPr lang="zh-CN" altLang="en-US" dirty="0">
                <a:latin typeface="宋体" pitchFamily="2" charset="-122"/>
              </a:rPr>
              <a:t>具有创建、终止和挂起状态的进程状态图</a:t>
            </a:r>
            <a:r>
              <a:rPr lang="zh-CN" altLang="en-US" dirty="0">
                <a:latin typeface="Times New Roman" pitchFamily="18" charset="0"/>
              </a:rPr>
              <a:t> </a:t>
            </a:r>
          </a:p>
        </p:txBody>
      </p:sp>
      <p:sp>
        <p:nvSpPr>
          <p:cNvPr id="6" name="Line 9"/>
          <p:cNvSpPr>
            <a:spLocks noChangeShapeType="1"/>
          </p:cNvSpPr>
          <p:nvPr/>
        </p:nvSpPr>
        <p:spPr bwMode="auto">
          <a:xfrm flipH="1">
            <a:off x="3707904" y="1628800"/>
            <a:ext cx="784895" cy="864096"/>
          </a:xfrm>
          <a:prstGeom prst="line">
            <a:avLst/>
          </a:prstGeom>
          <a:noFill/>
          <a:ln w="19050">
            <a:solidFill>
              <a:schemeClr val="accent5">
                <a:lumMod val="25000"/>
              </a:schemeClr>
            </a:solidFill>
            <a:miter lim="800000"/>
            <a:headEnd/>
            <a:tailEnd type="triangle" w="med" len="med"/>
          </a:ln>
        </p:spPr>
        <p:txBody>
          <a:bodyPr wrap="none"/>
          <a:lstStyle/>
          <a:p>
            <a:pPr>
              <a:defRPr/>
            </a:pPr>
            <a:endParaRPr lang="zh-CN" altLang="en-US" sz="3200" b="1" dirty="0"/>
          </a:p>
        </p:txBody>
      </p:sp>
    </p:spTree>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4"/>
          <p:cNvSpPr>
            <a:spLocks noGrp="1"/>
          </p:cNvSpPr>
          <p:nvPr>
            <p:ph type="title"/>
          </p:nvPr>
        </p:nvSpPr>
        <p:spPr>
          <a:xfrm>
            <a:off x="301625" y="228600"/>
            <a:ext cx="8540750" cy="896938"/>
          </a:xfrm>
        </p:spPr>
        <p:txBody>
          <a:bodyPr/>
          <a:lstStyle/>
          <a:p>
            <a:r>
              <a:rPr lang="en-US" altLang="zh-CN" sz="3200" dirty="0" smtClean="0"/>
              <a:t>2.2.4  </a:t>
            </a:r>
            <a:r>
              <a:rPr lang="zh-CN" altLang="en-US" sz="3200" dirty="0" smtClean="0"/>
              <a:t>进程管理中的数据结构</a:t>
            </a:r>
          </a:p>
        </p:txBody>
      </p:sp>
      <p:sp>
        <p:nvSpPr>
          <p:cNvPr id="74755" name="内容占位符 6"/>
          <p:cNvSpPr>
            <a:spLocks noGrp="1"/>
          </p:cNvSpPr>
          <p:nvPr>
            <p:ph idx="1"/>
          </p:nvPr>
        </p:nvSpPr>
        <p:spPr>
          <a:xfrm>
            <a:off x="301625" y="908050"/>
            <a:ext cx="8540750" cy="5689302"/>
          </a:xfrm>
        </p:spPr>
        <p:txBody>
          <a:bodyPr/>
          <a:lstStyle/>
          <a:p>
            <a:pPr marL="0" indent="0">
              <a:lnSpc>
                <a:spcPct val="120000"/>
              </a:lnSpc>
              <a:spcBef>
                <a:spcPts val="300"/>
              </a:spcBef>
              <a:buNone/>
            </a:pPr>
            <a:r>
              <a:rPr lang="en-US" altLang="zh-CN" dirty="0" smtClean="0"/>
              <a:t>   </a:t>
            </a:r>
            <a:r>
              <a:rPr lang="en-US" altLang="zh-CN" sz="2600" dirty="0" smtClean="0"/>
              <a:t>1. </a:t>
            </a:r>
            <a:r>
              <a:rPr lang="zh-CN" altLang="en-US" sz="2600" dirty="0" smtClean="0"/>
              <a:t>操作系统中用于管理控制的数据结构</a:t>
            </a:r>
            <a:r>
              <a:rPr lang="en-US" altLang="zh-CN" sz="2600" dirty="0" smtClean="0">
                <a:solidFill>
                  <a:srgbClr val="FFFF00"/>
                </a:solidFill>
              </a:rPr>
              <a:t> </a:t>
            </a:r>
            <a:r>
              <a:rPr lang="zh-CN" altLang="en-US" sz="2600" dirty="0" smtClean="0"/>
              <a:t/>
            </a:r>
            <a:br>
              <a:rPr lang="zh-CN" altLang="en-US" sz="2600" dirty="0" smtClean="0"/>
            </a:br>
            <a:r>
              <a:rPr lang="zh-CN" altLang="en-US" sz="2600" dirty="0" smtClean="0"/>
              <a:t>   </a:t>
            </a:r>
            <a:r>
              <a:rPr lang="zh-CN" altLang="en-US" sz="2600" dirty="0"/>
              <a:t> </a:t>
            </a:r>
            <a:r>
              <a:rPr lang="zh-CN" altLang="en-US" sz="2600" dirty="0" smtClean="0"/>
              <a:t>在计算机系统中，对于</a:t>
            </a:r>
            <a:r>
              <a:rPr lang="zh-CN" altLang="en-US" sz="2600" dirty="0" smtClean="0">
                <a:solidFill>
                  <a:schemeClr val="tx2">
                    <a:lumMod val="40000"/>
                    <a:lumOff val="60000"/>
                  </a:schemeClr>
                </a:solidFill>
              </a:rPr>
              <a:t>每个</a:t>
            </a:r>
            <a:r>
              <a:rPr lang="zh-CN" altLang="en-US" sz="2600" u="sng" dirty="0" smtClean="0">
                <a:solidFill>
                  <a:schemeClr val="tx2">
                    <a:lumMod val="40000"/>
                    <a:lumOff val="60000"/>
                  </a:schemeClr>
                </a:solidFill>
              </a:rPr>
              <a:t>资源</a:t>
            </a:r>
            <a:r>
              <a:rPr lang="en-US" altLang="zh-CN" sz="2600" baseline="30000" dirty="0" smtClean="0">
                <a:solidFill>
                  <a:schemeClr val="tx2">
                    <a:lumMod val="40000"/>
                    <a:lumOff val="60000"/>
                  </a:schemeClr>
                </a:solidFill>
              </a:rPr>
              <a:t>1a</a:t>
            </a:r>
            <a:r>
              <a:rPr lang="zh-CN" altLang="en-US" sz="2600" dirty="0" smtClean="0"/>
              <a:t>和</a:t>
            </a:r>
            <a:r>
              <a:rPr lang="zh-CN" altLang="en-US" sz="2600" dirty="0" smtClean="0">
                <a:solidFill>
                  <a:schemeClr val="tx2">
                    <a:lumMod val="40000"/>
                    <a:lumOff val="60000"/>
                  </a:schemeClr>
                </a:solidFill>
              </a:rPr>
              <a:t>每个</a:t>
            </a:r>
            <a:r>
              <a:rPr lang="zh-CN" altLang="en-US" sz="2600" u="sng" dirty="0" smtClean="0">
                <a:solidFill>
                  <a:schemeClr val="tx2">
                    <a:lumMod val="40000"/>
                    <a:lumOff val="60000"/>
                  </a:schemeClr>
                </a:solidFill>
              </a:rPr>
              <a:t>进程</a:t>
            </a:r>
            <a:r>
              <a:rPr lang="en-US" altLang="zh-CN" sz="2600" baseline="30000" dirty="0" smtClean="0">
                <a:solidFill>
                  <a:schemeClr val="tx2">
                    <a:lumMod val="40000"/>
                    <a:lumOff val="60000"/>
                  </a:schemeClr>
                </a:solidFill>
              </a:rPr>
              <a:t>1b</a:t>
            </a:r>
            <a:r>
              <a:rPr lang="zh-CN" altLang="en-US" sz="2600" dirty="0" smtClean="0"/>
              <a:t>都</a:t>
            </a:r>
            <a:r>
              <a:rPr lang="zh-CN" altLang="en-US" sz="2600" dirty="0"/>
              <a:t>设置了一个</a:t>
            </a:r>
            <a:r>
              <a:rPr lang="zh-CN" altLang="en-US" sz="2600" b="1" u="sng" dirty="0" smtClean="0">
                <a:solidFill>
                  <a:srgbClr val="FF6600"/>
                </a:solidFill>
              </a:rPr>
              <a:t>数据结构</a:t>
            </a:r>
            <a:r>
              <a:rPr lang="en-US" altLang="zh-CN" sz="2600" b="1" baseline="30000" dirty="0" smtClean="0">
                <a:solidFill>
                  <a:srgbClr val="FF6600"/>
                </a:solidFill>
              </a:rPr>
              <a:t>2</a:t>
            </a:r>
            <a:r>
              <a:rPr lang="zh-CN" altLang="en-US" sz="2600" dirty="0" smtClean="0"/>
              <a:t>，我们称之为</a:t>
            </a:r>
            <a:r>
              <a:rPr lang="zh-CN" altLang="en-US" sz="2600" b="1" u="sng" dirty="0"/>
              <a:t>资源</a:t>
            </a:r>
            <a:r>
              <a:rPr lang="zh-CN" altLang="en-US" sz="2600" b="1" u="sng" dirty="0" smtClean="0"/>
              <a:t>信息表</a:t>
            </a:r>
            <a:r>
              <a:rPr lang="zh-CN" altLang="en-US" sz="2600" dirty="0" smtClean="0"/>
              <a:t>或</a:t>
            </a:r>
            <a:r>
              <a:rPr lang="zh-CN" altLang="en-US" sz="2600" b="1" u="sng" dirty="0"/>
              <a:t>进程</a:t>
            </a:r>
            <a:r>
              <a:rPr lang="zh-CN" altLang="en-US" sz="2600" b="1" u="sng" dirty="0" smtClean="0"/>
              <a:t>信息表</a:t>
            </a:r>
            <a:r>
              <a:rPr lang="en-US" altLang="zh-CN" sz="2600" dirty="0"/>
              <a:t>.</a:t>
            </a:r>
            <a:endParaRPr lang="en-US" altLang="zh-CN" sz="2600" dirty="0" smtClean="0"/>
          </a:p>
          <a:p>
            <a:pPr marL="0" indent="0">
              <a:lnSpc>
                <a:spcPct val="120000"/>
              </a:lnSpc>
              <a:spcBef>
                <a:spcPts val="300"/>
              </a:spcBef>
              <a:buNone/>
            </a:pPr>
            <a:r>
              <a:rPr lang="en-US" altLang="zh-CN" sz="2600" dirty="0"/>
              <a:t> </a:t>
            </a:r>
            <a:r>
              <a:rPr lang="en-US" altLang="zh-CN" sz="2600" dirty="0" smtClean="0"/>
              <a:t>   </a:t>
            </a:r>
            <a:r>
              <a:rPr lang="zh-CN" altLang="en-US" sz="2600" b="1" dirty="0" smtClean="0">
                <a:solidFill>
                  <a:srgbClr val="FF0000"/>
                </a:solidFill>
              </a:rPr>
              <a:t>信息</a:t>
            </a:r>
            <a:r>
              <a:rPr lang="en-US" altLang="zh-CN" sz="2600" b="1" baseline="30000" dirty="0" smtClean="0">
                <a:solidFill>
                  <a:srgbClr val="FF0000"/>
                </a:solidFill>
              </a:rPr>
              <a:t>3</a:t>
            </a:r>
            <a:r>
              <a:rPr lang="zh-CN" altLang="en-US" sz="2600" dirty="0" smtClean="0"/>
              <a:t>包含了：资源或进程的</a:t>
            </a:r>
            <a:r>
              <a:rPr lang="zh-CN" altLang="en-US" sz="2600" u="sng" dirty="0"/>
              <a:t>描</a:t>
            </a:r>
            <a:r>
              <a:rPr lang="zh-CN" altLang="en-US" sz="2600" u="sng" dirty="0" smtClean="0"/>
              <a:t>述、标识</a:t>
            </a:r>
            <a:r>
              <a:rPr lang="en-US" altLang="zh-CN" sz="2600" baseline="30000" dirty="0"/>
              <a:t>(what)</a:t>
            </a:r>
            <a:r>
              <a:rPr lang="en-US" altLang="zh-CN" sz="2600" dirty="0" smtClean="0"/>
              <a:t> </a:t>
            </a:r>
            <a:r>
              <a:rPr lang="zh-CN" altLang="en-US" sz="2600" dirty="0" smtClean="0"/>
              <a:t>、</a:t>
            </a:r>
            <a:r>
              <a:rPr lang="zh-CN" altLang="en-US" sz="2600" u="sng" dirty="0" smtClean="0"/>
              <a:t>状态、一</a:t>
            </a:r>
            <a:r>
              <a:rPr lang="zh-CN" altLang="en-US" sz="2600" u="sng" dirty="0"/>
              <a:t>批指</a:t>
            </a:r>
            <a:r>
              <a:rPr lang="zh-CN" altLang="en-US" sz="2600" u="sng" dirty="0" smtClean="0"/>
              <a:t>针</a:t>
            </a:r>
            <a:r>
              <a:rPr lang="en-US" altLang="zh-CN" sz="2600" baseline="30000" dirty="0"/>
              <a:t>(</a:t>
            </a:r>
            <a:r>
              <a:rPr lang="en-US" altLang="zh-CN" sz="2600" baseline="30000" dirty="0" smtClean="0"/>
              <a:t>how</a:t>
            </a:r>
            <a:r>
              <a:rPr lang="zh-CN" altLang="en-US" sz="2600" baseline="30000" dirty="0"/>
              <a:t>工作</a:t>
            </a:r>
            <a:r>
              <a:rPr lang="en-US" altLang="zh-CN" sz="2600" baseline="30000" dirty="0" smtClean="0"/>
              <a:t>)</a:t>
            </a:r>
            <a:r>
              <a:rPr lang="zh-CN" altLang="en-US" sz="2600" dirty="0" smtClean="0"/>
              <a:t>等信息，通过这些指针，可以将同类信息表链接成不同的</a:t>
            </a:r>
            <a:r>
              <a:rPr lang="zh-CN" altLang="en-US" sz="2600" b="1" dirty="0" smtClean="0">
                <a:solidFill>
                  <a:srgbClr val="FF0000"/>
                </a:solidFill>
              </a:rPr>
              <a:t>队列</a:t>
            </a:r>
            <a:r>
              <a:rPr lang="en-US" altLang="zh-CN" sz="2600" b="1" baseline="30000" dirty="0" smtClean="0">
                <a:solidFill>
                  <a:srgbClr val="FF0000"/>
                </a:solidFill>
              </a:rPr>
              <a:t>4</a:t>
            </a:r>
            <a:r>
              <a:rPr lang="en-US" altLang="zh-CN" sz="2600" baseline="30000" dirty="0"/>
              <a:t>(how</a:t>
            </a:r>
            <a:r>
              <a:rPr lang="zh-CN" altLang="en-US" sz="2600" baseline="30000" dirty="0"/>
              <a:t>组织</a:t>
            </a:r>
            <a:r>
              <a:rPr lang="en-US" altLang="zh-CN" sz="2600" baseline="30000" dirty="0"/>
              <a:t>)</a:t>
            </a:r>
            <a:r>
              <a:rPr lang="zh-CN" altLang="en-US" sz="2600" dirty="0" smtClean="0"/>
              <a:t>，便于操作系统进行查找。</a:t>
            </a:r>
            <a:endParaRPr lang="en-US" altLang="zh-CN" sz="2600" dirty="0" smtClean="0"/>
          </a:p>
          <a:p>
            <a:pPr marL="0" indent="0">
              <a:lnSpc>
                <a:spcPct val="120000"/>
              </a:lnSpc>
              <a:spcBef>
                <a:spcPts val="300"/>
              </a:spcBef>
              <a:buNone/>
            </a:pPr>
            <a:r>
              <a:rPr lang="en-US" altLang="zh-CN" sz="2600" dirty="0"/>
              <a:t> </a:t>
            </a:r>
            <a:r>
              <a:rPr lang="en-US" altLang="zh-CN" sz="2600" dirty="0" smtClean="0"/>
              <a:t>   </a:t>
            </a:r>
            <a:r>
              <a:rPr lang="zh-CN" altLang="en-US" sz="2600" dirty="0" smtClean="0"/>
              <a:t>例</a:t>
            </a:r>
            <a:r>
              <a:rPr lang="en-US" altLang="zh-CN" sz="2600" dirty="0" smtClean="0"/>
              <a:t>1</a:t>
            </a:r>
            <a:r>
              <a:rPr lang="zh-CN" altLang="en-US" sz="2600" dirty="0" smtClean="0"/>
              <a:t>：用</a:t>
            </a:r>
            <a:r>
              <a:rPr lang="en-US" altLang="zh-CN" sz="2600" dirty="0" smtClean="0"/>
              <a:t>PCB</a:t>
            </a:r>
            <a:r>
              <a:rPr lang="zh-CN" altLang="en-US" sz="2600" dirty="0" smtClean="0"/>
              <a:t>队列这种数据结构</a:t>
            </a:r>
            <a:r>
              <a:rPr lang="zh-CN" altLang="en-US" sz="2600" u="sng" dirty="0"/>
              <a:t>管理进程</a:t>
            </a:r>
            <a:r>
              <a:rPr lang="zh-CN" altLang="en-US" sz="2600" dirty="0" smtClean="0"/>
              <a:t>。</a:t>
            </a:r>
            <a:endParaRPr lang="en-US" altLang="zh-CN" sz="2600" dirty="0" smtClean="0"/>
          </a:p>
          <a:p>
            <a:pPr marL="0" indent="0">
              <a:lnSpc>
                <a:spcPct val="120000"/>
              </a:lnSpc>
              <a:spcBef>
                <a:spcPts val="300"/>
              </a:spcBef>
              <a:buNone/>
            </a:pPr>
            <a:r>
              <a:rPr lang="zh-CN" altLang="en-US" sz="2600" b="1" dirty="0" smtClean="0">
                <a:solidFill>
                  <a:srgbClr val="FFFF00"/>
                </a:solidFill>
              </a:rPr>
              <a:t>    </a:t>
            </a:r>
            <a:r>
              <a:rPr lang="zh-CN" altLang="en-US" sz="2600" dirty="0" smtClean="0"/>
              <a:t>例</a:t>
            </a:r>
            <a:r>
              <a:rPr lang="en-US" altLang="zh-CN" sz="2600" dirty="0" smtClean="0"/>
              <a:t>2</a:t>
            </a:r>
            <a:r>
              <a:rPr lang="zh-CN" altLang="en-US" sz="2600" dirty="0" smtClean="0"/>
              <a:t>：</a:t>
            </a:r>
            <a:r>
              <a:rPr lang="zh-CN" altLang="en-US" sz="2600" dirty="0"/>
              <a:t>如图</a:t>
            </a:r>
            <a:r>
              <a:rPr lang="en-US" altLang="zh-CN" sz="2600" dirty="0"/>
              <a:t>2-9</a:t>
            </a:r>
            <a:r>
              <a:rPr lang="zh-CN" altLang="en-US" sz="2600" dirty="0" smtClean="0"/>
              <a:t>所示，</a:t>
            </a:r>
            <a:r>
              <a:rPr lang="en-US" altLang="zh-CN" sz="2600" dirty="0" smtClean="0"/>
              <a:t>OS</a:t>
            </a:r>
            <a:r>
              <a:rPr lang="zh-CN" altLang="en-US" sz="2600" dirty="0" smtClean="0"/>
              <a:t>管理的这些数据结构包括：</a:t>
            </a:r>
            <a:endParaRPr lang="en-US" altLang="zh-CN" sz="2600" dirty="0" smtClean="0"/>
          </a:p>
          <a:p>
            <a:pPr marL="0" indent="0">
              <a:lnSpc>
                <a:spcPct val="120000"/>
              </a:lnSpc>
              <a:spcBef>
                <a:spcPts val="300"/>
              </a:spcBef>
              <a:buNone/>
            </a:pPr>
            <a:r>
              <a:rPr lang="en-US" altLang="zh-CN" sz="2600" dirty="0"/>
              <a:t> </a:t>
            </a:r>
            <a:r>
              <a:rPr lang="en-US" altLang="zh-CN" sz="2600" dirty="0" smtClean="0"/>
              <a:t>       </a:t>
            </a:r>
            <a:r>
              <a:rPr lang="zh-CN" altLang="en-US" sz="2600" dirty="0" smtClean="0"/>
              <a:t>一般分为以下</a:t>
            </a:r>
            <a:r>
              <a:rPr lang="zh-CN" altLang="en-US" sz="2600" b="1" dirty="0" smtClean="0">
                <a:solidFill>
                  <a:srgbClr val="FF0000"/>
                </a:solidFill>
              </a:rPr>
              <a:t>四类</a:t>
            </a:r>
            <a:r>
              <a:rPr lang="zh-CN" altLang="en-US" sz="2600" dirty="0" smtClean="0"/>
              <a:t>：</a:t>
            </a:r>
            <a:r>
              <a:rPr lang="zh-CN" altLang="en-US" sz="2600" dirty="0" smtClean="0">
                <a:solidFill>
                  <a:schemeClr val="tx2"/>
                </a:solidFill>
              </a:rPr>
              <a:t>内存表</a:t>
            </a:r>
            <a:r>
              <a:rPr lang="en-US" altLang="zh-CN" sz="2600" baseline="30000" dirty="0" smtClean="0">
                <a:solidFill>
                  <a:schemeClr val="tx2"/>
                </a:solidFill>
              </a:rPr>
              <a:t>2_1</a:t>
            </a:r>
            <a:r>
              <a:rPr lang="zh-CN" altLang="en-US" sz="2600" dirty="0" smtClean="0">
                <a:solidFill>
                  <a:schemeClr val="tx2"/>
                </a:solidFill>
              </a:rPr>
              <a:t>、设备表</a:t>
            </a:r>
            <a:r>
              <a:rPr lang="en-US" altLang="zh-CN" sz="2600" baseline="30000" dirty="0">
                <a:solidFill>
                  <a:schemeClr val="tx2"/>
                </a:solidFill>
              </a:rPr>
              <a:t>2_</a:t>
            </a:r>
            <a:r>
              <a:rPr lang="en-US" altLang="zh-CN" sz="2600" baseline="30000" dirty="0" smtClean="0">
                <a:solidFill>
                  <a:schemeClr val="tx2"/>
                </a:solidFill>
              </a:rPr>
              <a:t>2</a:t>
            </a:r>
            <a:r>
              <a:rPr lang="zh-CN" altLang="en-US" sz="2600" dirty="0" smtClean="0">
                <a:solidFill>
                  <a:schemeClr val="tx2"/>
                </a:solidFill>
              </a:rPr>
              <a:t>、文件表</a:t>
            </a:r>
            <a:r>
              <a:rPr lang="en-US" altLang="zh-CN" sz="2600" baseline="30000" dirty="0">
                <a:solidFill>
                  <a:schemeClr val="tx2"/>
                </a:solidFill>
              </a:rPr>
              <a:t>2_</a:t>
            </a:r>
            <a:r>
              <a:rPr lang="en-US" altLang="zh-CN" sz="2600" baseline="30000" dirty="0" smtClean="0">
                <a:solidFill>
                  <a:schemeClr val="tx2"/>
                </a:solidFill>
              </a:rPr>
              <a:t>3</a:t>
            </a:r>
            <a:r>
              <a:rPr lang="zh-CN" altLang="en-US" sz="2600" dirty="0" smtClean="0"/>
              <a:t>和用于进程管理的</a:t>
            </a:r>
            <a:r>
              <a:rPr lang="zh-CN" altLang="en-US" sz="2600" dirty="0">
                <a:solidFill>
                  <a:schemeClr val="tx2"/>
                </a:solidFill>
              </a:rPr>
              <a:t>进程表</a:t>
            </a:r>
            <a:r>
              <a:rPr lang="en-US" altLang="zh-CN" sz="2600" baseline="30000" dirty="0" smtClean="0">
                <a:solidFill>
                  <a:schemeClr val="tx2"/>
                </a:solidFill>
              </a:rPr>
              <a:t>2_4 </a:t>
            </a:r>
            <a:r>
              <a:rPr lang="zh-CN" altLang="en-US" sz="2600" dirty="0" smtClean="0"/>
              <a:t>，通常</a:t>
            </a:r>
            <a:r>
              <a:rPr lang="zh-CN" altLang="en-US" sz="2600" u="sng" dirty="0" smtClean="0">
                <a:solidFill>
                  <a:schemeClr val="tx2"/>
                </a:solidFill>
              </a:rPr>
              <a:t>进程表</a:t>
            </a:r>
            <a:r>
              <a:rPr lang="zh-CN" altLang="en-US" sz="2600" u="sng" dirty="0" smtClean="0"/>
              <a:t>又被称为</a:t>
            </a:r>
            <a:r>
              <a:rPr lang="zh-CN" altLang="en-US" sz="2600" b="1" u="sng" dirty="0">
                <a:solidFill>
                  <a:srgbClr val="FF0000"/>
                </a:solidFill>
              </a:rPr>
              <a:t>进程控制</a:t>
            </a:r>
            <a:r>
              <a:rPr lang="zh-CN" altLang="en-US" sz="2600" b="1" u="sng" dirty="0" smtClean="0">
                <a:solidFill>
                  <a:srgbClr val="FF0000"/>
                </a:solidFill>
              </a:rPr>
              <a:t>块</a:t>
            </a:r>
            <a:r>
              <a:rPr lang="en-US" altLang="zh-CN" sz="2400" b="1" u="sng" baseline="30000" dirty="0" smtClean="0">
                <a:solidFill>
                  <a:srgbClr val="FF0000"/>
                </a:solidFill>
              </a:rPr>
              <a:t>PCB</a:t>
            </a:r>
            <a:r>
              <a:rPr lang="zh-CN" altLang="en-US" sz="2600" b="1" u="sng" dirty="0" smtClean="0">
                <a:solidFill>
                  <a:srgbClr val="FF0000"/>
                </a:solidFill>
              </a:rPr>
              <a:t>队</a:t>
            </a:r>
            <a:r>
              <a:rPr lang="zh-CN" altLang="en-US" sz="2600" b="1" u="sng" dirty="0">
                <a:solidFill>
                  <a:srgbClr val="FF0000"/>
                </a:solidFill>
              </a:rPr>
              <a:t>列</a:t>
            </a:r>
            <a:r>
              <a:rPr lang="zh-CN" altLang="en-US" sz="2600" dirty="0" smtClean="0"/>
              <a:t>。</a:t>
            </a:r>
          </a:p>
        </p:txBody>
      </p:sp>
      <p:sp>
        <p:nvSpPr>
          <p:cNvPr id="74756"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1BA5290-D914-44B1-9CE1-199D0B557472}" type="datetime8">
              <a:rPr kumimoji="0" lang="zh-CN" altLang="en-US" sz="1400" smtClean="0"/>
              <a:t>2022年3月16日12时44分</a:t>
            </a:fld>
            <a:endParaRPr kumimoji="0" lang="en-US" altLang="zh-CN" sz="1400" smtClean="0"/>
          </a:p>
        </p:txBody>
      </p:sp>
      <p:sp>
        <p:nvSpPr>
          <p:cNvPr id="7475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cxnSp>
        <p:nvCxnSpPr>
          <p:cNvPr id="6" name="直接箭头连接符 5"/>
          <p:cNvCxnSpPr/>
          <p:nvPr/>
        </p:nvCxnSpPr>
        <p:spPr bwMode="auto">
          <a:xfrm>
            <a:off x="1619672" y="3284984"/>
            <a:ext cx="1008112" cy="288032"/>
          </a:xfrm>
          <a:prstGeom prst="straightConnector1">
            <a:avLst/>
          </a:prstGeom>
          <a:noFill/>
          <a:ln w="19050" cap="flat" cmpd="sng" algn="ctr">
            <a:solidFill>
              <a:srgbClr val="FFFF00"/>
            </a:solidFill>
            <a:prstDash val="sysDash"/>
            <a:round/>
            <a:headEnd type="none" w="med" len="med"/>
            <a:tailEnd type="arrow"/>
          </a:ln>
          <a:effectLst/>
        </p:spPr>
      </p:cxnSp>
      <p:cxnSp>
        <p:nvCxnSpPr>
          <p:cNvPr id="7" name="直接箭头连接符 6"/>
          <p:cNvCxnSpPr/>
          <p:nvPr/>
        </p:nvCxnSpPr>
        <p:spPr bwMode="auto">
          <a:xfrm>
            <a:off x="4860032" y="1916832"/>
            <a:ext cx="288032" cy="144016"/>
          </a:xfrm>
          <a:prstGeom prst="straightConnector1">
            <a:avLst/>
          </a:prstGeom>
          <a:noFill/>
          <a:ln w="19050" cap="flat" cmpd="sng" algn="ctr">
            <a:solidFill>
              <a:srgbClr val="FFFF00"/>
            </a:solidFill>
            <a:prstDash val="sysDash"/>
            <a:round/>
            <a:headEnd type="none" w="med" len="med"/>
            <a:tailEnd type="arrow"/>
          </a:ln>
          <a:effectLst/>
        </p:spPr>
      </p:cxnSp>
      <p:cxnSp>
        <p:nvCxnSpPr>
          <p:cNvPr id="9" name="直接箭头连接符 8"/>
          <p:cNvCxnSpPr/>
          <p:nvPr/>
        </p:nvCxnSpPr>
        <p:spPr bwMode="auto">
          <a:xfrm>
            <a:off x="6804248" y="1941802"/>
            <a:ext cx="288032" cy="144016"/>
          </a:xfrm>
          <a:prstGeom prst="straightConnector1">
            <a:avLst/>
          </a:prstGeom>
          <a:noFill/>
          <a:ln w="19050" cap="flat" cmpd="sng" algn="ctr">
            <a:solidFill>
              <a:srgbClr val="FFFF00"/>
            </a:solidFill>
            <a:prstDash val="sysDash"/>
            <a:round/>
            <a:headEnd type="none" w="med" len="med"/>
            <a:tailEnd type="arrow"/>
          </a:ln>
          <a:effectLst/>
        </p:spPr>
      </p:cxnSp>
    </p:spTree>
  </p:cSld>
  <p:clrMapOvr>
    <a:masterClrMapping/>
  </p:clrMapOvr>
  <p:transition>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mtClean="0"/>
              <a:t>    </a:t>
            </a:r>
            <a:endParaRPr lang="zh-CN" altLang="en-US" smtClean="0"/>
          </a:p>
        </p:txBody>
      </p:sp>
      <p:sp>
        <p:nvSpPr>
          <p:cNvPr id="7577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5C1D01F-D632-4B9B-BC61-26DC1A041A0F}" type="datetime8">
              <a:rPr kumimoji="0" lang="zh-CN" altLang="en-US" sz="1400" smtClean="0"/>
              <a:t>2022年3月16日12时44分</a:t>
            </a:fld>
            <a:endParaRPr kumimoji="0" lang="en-US" altLang="zh-CN" sz="1400" dirty="0" smtClean="0"/>
          </a:p>
        </p:txBody>
      </p:sp>
      <p:sp>
        <p:nvSpPr>
          <p:cNvPr id="7578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pic>
        <p:nvPicPr>
          <p:cNvPr id="6" name="Picture 4" descr="2-9"/>
          <p:cNvPicPr>
            <a:picLocks noGrp="1" noChangeAspect="1" noChangeArrowheads="1"/>
          </p:cNvPicPr>
          <p:nvPr>
            <p:ph idx="1"/>
          </p:nvPr>
        </p:nvPicPr>
        <p:blipFill>
          <a:blip r:embed="rId2"/>
          <a:stretch>
            <a:fillRect/>
          </a:stretch>
        </p:blipFill>
        <p:spPr>
          <a:xfrm>
            <a:off x="900113" y="549275"/>
            <a:ext cx="7416800" cy="5183188"/>
          </a:xfrm>
          <a:solidFill>
            <a:schemeClr val="accent2">
              <a:lumMod val="50000"/>
              <a:alpha val="52000"/>
            </a:schemeClr>
          </a:solidFill>
        </p:spPr>
      </p:pic>
      <p:sp>
        <p:nvSpPr>
          <p:cNvPr id="75782" name="TextBox 6"/>
          <p:cNvSpPr txBox="1">
            <a:spLocks noChangeArrowheads="1"/>
          </p:cNvSpPr>
          <p:nvPr/>
        </p:nvSpPr>
        <p:spPr bwMode="auto">
          <a:xfrm>
            <a:off x="2268538" y="5745163"/>
            <a:ext cx="4801314"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lang="zh-CN" altLang="en-US" dirty="0"/>
              <a:t>图</a:t>
            </a:r>
            <a:r>
              <a:rPr lang="en-US" altLang="zh-CN" dirty="0"/>
              <a:t>2-9  </a:t>
            </a:r>
            <a:r>
              <a:rPr lang="zh-CN" altLang="en-US" dirty="0"/>
              <a:t>操作系统控制表的一般结</a:t>
            </a:r>
            <a:r>
              <a:rPr lang="zh-CN" altLang="en-US" dirty="0" smtClean="0"/>
              <a:t>构</a:t>
            </a:r>
            <a:endParaRPr lang="zh-CN" altLang="en-US" dirty="0"/>
          </a:p>
        </p:txBody>
      </p:sp>
      <p:sp>
        <p:nvSpPr>
          <p:cNvPr id="7" name="圆角矩形 6"/>
          <p:cNvSpPr/>
          <p:nvPr/>
        </p:nvSpPr>
        <p:spPr bwMode="auto">
          <a:xfrm>
            <a:off x="467544" y="908720"/>
            <a:ext cx="1656184" cy="1224136"/>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 name="TextBox 2"/>
          <p:cNvSpPr txBox="1"/>
          <p:nvPr/>
        </p:nvSpPr>
        <p:spPr>
          <a:xfrm>
            <a:off x="395536" y="1178750"/>
            <a:ext cx="613181" cy="612068"/>
          </a:xfrm>
          <a:prstGeom prst="rect">
            <a:avLst/>
          </a:prstGeom>
          <a:noFill/>
        </p:spPr>
        <p:txBody>
          <a:bodyPr vert="eaVert" wrap="square" rtlCol="0">
            <a:spAutoFit/>
          </a:bodyPr>
          <a:lstStyle/>
          <a:p>
            <a:r>
              <a:rPr lang="zh-CN" altLang="en-US" sz="2000" b="1" dirty="0" smtClean="0">
                <a:solidFill>
                  <a:schemeClr val="tx2"/>
                </a:solidFill>
                <a:latin typeface="Times New Roman" pitchFamily="18" charset="0"/>
              </a:rPr>
              <a:t>资源</a:t>
            </a:r>
            <a:endParaRPr lang="zh-CN" altLang="en-US" sz="2000" b="1" dirty="0">
              <a:solidFill>
                <a:schemeClr val="tx2"/>
              </a:solidFill>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idx="4294967295"/>
          </p:nvPr>
        </p:nvSpPr>
        <p:spPr>
          <a:xfrm>
            <a:off x="251520" y="476672"/>
            <a:ext cx="8207375" cy="4465018"/>
          </a:xfrm>
        </p:spPr>
        <p:txBody>
          <a:bodyPr/>
          <a:lstStyle/>
          <a:p>
            <a:pPr indent="539750" algn="l">
              <a:lnSpc>
                <a:spcPct val="150000"/>
              </a:lnSpc>
            </a:pPr>
            <a:r>
              <a:rPr lang="en-US" altLang="zh-CN" sz="2800" dirty="0" smtClean="0">
                <a:latin typeface="黑体" pitchFamily="2" charset="-122"/>
                <a:ea typeface="黑体" pitchFamily="2" charset="-122"/>
              </a:rPr>
              <a:t>2. </a:t>
            </a:r>
            <a:r>
              <a:rPr lang="zh-CN" altLang="en-US" sz="2800" dirty="0" smtClean="0">
                <a:latin typeface="黑体" pitchFamily="2" charset="-122"/>
                <a:ea typeface="黑体" pitchFamily="2" charset="-122"/>
              </a:rPr>
              <a:t>进程控制块</a:t>
            </a:r>
            <a:r>
              <a:rPr lang="en-US" altLang="zh-CN" sz="2800" dirty="0" smtClean="0">
                <a:latin typeface="黑体" pitchFamily="2" charset="-122"/>
                <a:ea typeface="黑体" pitchFamily="2" charset="-122"/>
              </a:rPr>
              <a:t>PCB</a:t>
            </a:r>
            <a:r>
              <a:rPr lang="zh-CN" altLang="en-US" sz="2800" dirty="0" smtClean="0">
                <a:latin typeface="黑体" pitchFamily="2" charset="-122"/>
                <a:ea typeface="黑体" pitchFamily="2" charset="-122"/>
              </a:rPr>
              <a:t>的作用  </a:t>
            </a: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已讲，直到</a:t>
            </a:r>
            <a:r>
              <a:rPr lang="en-US" altLang="zh-CN" sz="2800" dirty="0" smtClean="0">
                <a:latin typeface="黑体" pitchFamily="2" charset="-122"/>
                <a:ea typeface="黑体" pitchFamily="2" charset="-122"/>
              </a:rPr>
              <a:t>PPT 64)</a:t>
            </a:r>
            <a:r>
              <a:rPr lang="zh-CN" altLang="en-US" sz="2800" dirty="0" smtClean="0">
                <a:latin typeface="黑体" pitchFamily="2" charset="-122"/>
                <a:ea typeface="黑体" pitchFamily="2" charset="-122"/>
              </a:rPr>
              <a:t/>
            </a:r>
            <a:br>
              <a:rPr lang="zh-CN" altLang="en-US" sz="2800" dirty="0" smtClean="0">
                <a:latin typeface="黑体" pitchFamily="2" charset="-122"/>
                <a:ea typeface="黑体" pitchFamily="2" charset="-122"/>
              </a:rPr>
            </a:br>
            <a:r>
              <a:rPr lang="en-US" altLang="zh-CN" sz="2600" dirty="0" smtClean="0"/>
              <a:t>(1) </a:t>
            </a:r>
            <a:r>
              <a:rPr lang="zh-CN" altLang="en-US" sz="2600" dirty="0" smtClean="0"/>
              <a:t>作为独立运行基本单位的标志。</a:t>
            </a:r>
            <a:br>
              <a:rPr lang="zh-CN" altLang="en-US" sz="2600" dirty="0" smtClean="0"/>
            </a:br>
            <a:r>
              <a:rPr lang="en-US" altLang="zh-CN" sz="2600" dirty="0" smtClean="0"/>
              <a:t>(2) </a:t>
            </a:r>
            <a:r>
              <a:rPr lang="zh-CN" altLang="en-US" sz="2600" dirty="0" smtClean="0"/>
              <a:t>能实现间断性运行方式。 </a:t>
            </a:r>
            <a:br>
              <a:rPr lang="zh-CN" altLang="en-US" sz="2600" dirty="0" smtClean="0"/>
            </a:br>
            <a:r>
              <a:rPr lang="en-US" altLang="zh-CN" sz="2600" dirty="0" smtClean="0"/>
              <a:t>(3) </a:t>
            </a:r>
            <a:r>
              <a:rPr lang="zh-CN" altLang="en-US" sz="2600" dirty="0" smtClean="0"/>
              <a:t>提供进程管理所需要的信息。</a:t>
            </a:r>
            <a:br>
              <a:rPr lang="zh-CN" altLang="en-US" sz="2600" dirty="0" smtClean="0"/>
            </a:br>
            <a:r>
              <a:rPr lang="en-US" altLang="zh-CN" sz="2600" dirty="0" smtClean="0"/>
              <a:t>(4) </a:t>
            </a:r>
            <a:r>
              <a:rPr lang="zh-CN" altLang="en-US" sz="2600" dirty="0" smtClean="0"/>
              <a:t>提供进程调度所需要的信息。</a:t>
            </a:r>
            <a:br>
              <a:rPr lang="zh-CN" altLang="en-US" sz="2600" dirty="0" smtClean="0"/>
            </a:br>
            <a:r>
              <a:rPr lang="en-US" altLang="zh-CN" sz="2600" dirty="0" smtClean="0"/>
              <a:t>(5) </a:t>
            </a:r>
            <a:r>
              <a:rPr lang="zh-CN" altLang="en-US" sz="2600" dirty="0" smtClean="0"/>
              <a:t>实现与其它进程的同步与通信。</a:t>
            </a:r>
            <a:endParaRPr lang="zh-CN" altLang="en-US" sz="2600" dirty="0"/>
          </a:p>
        </p:txBody>
      </p:sp>
    </p:spTree>
    <p:extLst>
      <p:ext uri="{BB962C8B-B14F-4D97-AF65-F5344CB8AC3E}">
        <p14:creationId xmlns:p14="http://schemas.microsoft.com/office/powerpoint/2010/main" val="4291237919"/>
      </p:ext>
    </p:extLst>
  </p:cSld>
  <p:clrMapOvr>
    <a:masterClrMapping/>
  </p:clrMapOvr>
  <p:transition>
    <p:pull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矩形 3"/>
          <p:cNvSpPr/>
          <p:nvPr/>
        </p:nvSpPr>
        <p:spPr>
          <a:xfrm>
            <a:off x="611560" y="476672"/>
            <a:ext cx="7704856" cy="5004447"/>
          </a:xfrm>
          <a:prstGeom prst="rect">
            <a:avLst/>
          </a:prstGeom>
        </p:spPr>
        <p:txBody>
          <a:bodyPr wrap="square">
            <a:spAutoFit/>
          </a:bodyPr>
          <a:lstStyle/>
          <a:p>
            <a:r>
              <a:rPr lang="en-US" altLang="zh-CN" dirty="0">
                <a:latin typeface="黑体" pitchFamily="2" charset="-122"/>
                <a:ea typeface="黑体" pitchFamily="2" charset="-122"/>
              </a:rPr>
              <a:t>3. </a:t>
            </a:r>
            <a:r>
              <a:rPr lang="zh-CN" altLang="en-US" dirty="0">
                <a:latin typeface="黑体" pitchFamily="2" charset="-122"/>
                <a:ea typeface="黑体" pitchFamily="2" charset="-122"/>
              </a:rPr>
              <a:t>进程控制块中的信息</a:t>
            </a:r>
            <a:r>
              <a:rPr lang="zh-CN" altLang="en-US" dirty="0"/>
              <a:t/>
            </a:r>
            <a:br>
              <a:rPr lang="zh-CN" altLang="en-US" dirty="0"/>
            </a:br>
            <a:r>
              <a:rPr lang="zh-CN" altLang="en-US" dirty="0"/>
              <a:t>　　在进程控制块中，主要包括下述四个方面的信息。</a:t>
            </a:r>
            <a:br>
              <a:rPr lang="zh-CN" altLang="en-US" dirty="0"/>
            </a:br>
            <a:r>
              <a:rPr lang="zh-CN" altLang="en-US" dirty="0"/>
              <a:t>　　</a:t>
            </a:r>
            <a:r>
              <a:rPr lang="en-US" altLang="zh-CN" dirty="0"/>
              <a:t>1) </a:t>
            </a:r>
            <a:r>
              <a:rPr lang="zh-CN" altLang="en-US" dirty="0"/>
              <a:t>进程标识符</a:t>
            </a:r>
            <a:br>
              <a:rPr lang="zh-CN" altLang="en-US" dirty="0"/>
            </a:br>
            <a:r>
              <a:rPr lang="zh-CN" altLang="en-US" dirty="0"/>
              <a:t>　　进程标识符用于唯一地标识一个进程。一个进程通常有两种标识符：</a:t>
            </a:r>
            <a:br>
              <a:rPr lang="zh-CN" altLang="en-US" dirty="0"/>
            </a:br>
            <a:r>
              <a:rPr lang="zh-CN" altLang="en-US" dirty="0"/>
              <a:t>　　</a:t>
            </a:r>
            <a:r>
              <a:rPr lang="en-US" altLang="zh-CN" dirty="0"/>
              <a:t>(1) </a:t>
            </a:r>
            <a:r>
              <a:rPr lang="zh-CN" altLang="en-US" dirty="0"/>
              <a:t>外部标识符。</a:t>
            </a:r>
            <a:br>
              <a:rPr lang="zh-CN" altLang="en-US" dirty="0"/>
            </a:br>
            <a:r>
              <a:rPr lang="zh-CN" altLang="en-US" dirty="0"/>
              <a:t>　　</a:t>
            </a:r>
            <a:r>
              <a:rPr lang="en-US" altLang="zh-CN" dirty="0"/>
              <a:t>(2) </a:t>
            </a:r>
            <a:r>
              <a:rPr lang="zh-CN" altLang="en-US" dirty="0"/>
              <a:t>内部标识符</a:t>
            </a:r>
            <a:r>
              <a:rPr lang="zh-CN" altLang="en-US" dirty="0" smtClean="0"/>
              <a:t>。</a:t>
            </a:r>
            <a:endParaRPr lang="en-US" altLang="zh-CN" dirty="0" smtClean="0"/>
          </a:p>
          <a:p>
            <a:r>
              <a:rPr lang="zh-CN" altLang="en-US" dirty="0"/>
              <a:t>　　</a:t>
            </a:r>
            <a:r>
              <a:rPr lang="en-US" altLang="zh-CN" dirty="0"/>
              <a:t>2) </a:t>
            </a:r>
            <a:r>
              <a:rPr lang="zh-CN" altLang="en-US" dirty="0"/>
              <a:t>处理机状态</a:t>
            </a:r>
            <a:br>
              <a:rPr lang="zh-CN" altLang="en-US" dirty="0"/>
            </a:br>
            <a:r>
              <a:rPr lang="zh-CN" altLang="en-US" dirty="0"/>
              <a:t>　　处理机状态信息也称为处理机的上下文，主要是由处理机的各种寄存器中的内容组成的。 </a:t>
            </a:r>
          </a:p>
        </p:txBody>
      </p:sp>
    </p:spTree>
    <p:extLst>
      <p:ext uri="{BB962C8B-B14F-4D97-AF65-F5344CB8AC3E}">
        <p14:creationId xmlns:p14="http://schemas.microsoft.com/office/powerpoint/2010/main" val="1843906452"/>
      </p:ext>
    </p:extLst>
  </p:cSld>
  <p:clrMapOvr>
    <a:masterClrMapping/>
  </p:clrMapOvr>
  <p:transition>
    <p:pull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矩形 3"/>
          <p:cNvSpPr/>
          <p:nvPr/>
        </p:nvSpPr>
        <p:spPr>
          <a:xfrm>
            <a:off x="611560" y="620688"/>
            <a:ext cx="7632848" cy="4893647"/>
          </a:xfrm>
          <a:prstGeom prst="rect">
            <a:avLst/>
          </a:prstGeom>
        </p:spPr>
        <p:txBody>
          <a:bodyPr wrap="square">
            <a:spAutoFit/>
          </a:bodyPr>
          <a:lstStyle/>
          <a:p>
            <a:r>
              <a:rPr lang="en-US" altLang="zh-CN" dirty="0"/>
              <a:t>3) </a:t>
            </a:r>
            <a:r>
              <a:rPr lang="zh-CN" altLang="en-US" dirty="0"/>
              <a:t>进程调度信息</a:t>
            </a:r>
            <a:br>
              <a:rPr lang="zh-CN" altLang="en-US" dirty="0"/>
            </a:br>
            <a:r>
              <a:rPr lang="zh-CN" altLang="en-US" dirty="0"/>
              <a:t>　　在</a:t>
            </a:r>
            <a:r>
              <a:rPr lang="en-US" altLang="zh-CN" dirty="0"/>
              <a:t>OS</a:t>
            </a:r>
            <a:r>
              <a:rPr lang="zh-CN" altLang="en-US" dirty="0"/>
              <a:t>进行调度时，必须了解进程的状态及有关进程调度的信息，这些信息包括：① 进程状态，指明进程的当前状态，它是作为进程调度和对换时的依据；② 进程优先级，是用于描述进程使用处理机的优先级别的一个整数，优先级高的进程应优先获得处理机；③ 进程调度所需的其它信息，它们与所采用的进程调度算法有关，比如，进程已等待</a:t>
            </a:r>
            <a:r>
              <a:rPr lang="en-US" altLang="zh-CN" dirty="0"/>
              <a:t>CPU</a:t>
            </a:r>
            <a:r>
              <a:rPr lang="zh-CN" altLang="en-US" dirty="0"/>
              <a:t>的时间总和、进程已执行的时间总和等；④ 事件，是指进程由执行状态转变为阻塞状态所等待发生的事件，即阻塞原因。</a:t>
            </a:r>
          </a:p>
        </p:txBody>
      </p:sp>
    </p:spTree>
    <p:extLst>
      <p:ext uri="{BB962C8B-B14F-4D97-AF65-F5344CB8AC3E}">
        <p14:creationId xmlns:p14="http://schemas.microsoft.com/office/powerpoint/2010/main" val="69206649"/>
      </p:ext>
    </p:extLst>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4D0C398-D7BF-471F-B5F4-FFAF1D6D862B}" type="datetime8">
              <a:rPr kumimoji="0" lang="zh-CN" altLang="en-US" sz="1400" smtClean="0"/>
              <a:t>2022年3月16日12时44分</a:t>
            </a:fld>
            <a:endParaRPr kumimoji="0" lang="en-US" altLang="zh-CN" sz="1400" smtClean="0"/>
          </a:p>
        </p:txBody>
      </p:sp>
      <p:sp>
        <p:nvSpPr>
          <p:cNvPr id="10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30" name="Text Box 5"/>
          <p:cNvSpPr txBox="1">
            <a:spLocks noChangeArrowheads="1"/>
          </p:cNvSpPr>
          <p:nvPr/>
        </p:nvSpPr>
        <p:spPr bwMode="auto">
          <a:xfrm>
            <a:off x="623093" y="404663"/>
            <a:ext cx="35173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smtClean="0">
                <a:solidFill>
                  <a:srgbClr val="FFFF00"/>
                </a:solidFill>
                <a:latin typeface="Times New Roman" pitchFamily="18" charset="0"/>
              </a:rPr>
              <a:t>2.1.2 </a:t>
            </a:r>
            <a:r>
              <a:rPr lang="zh-CN" altLang="en-US" sz="2800" b="1" dirty="0">
                <a:solidFill>
                  <a:srgbClr val="FFFF00"/>
                </a:solidFill>
                <a:latin typeface="Times New Roman" pitchFamily="18" charset="0"/>
              </a:rPr>
              <a:t>程序的顺序执</a:t>
            </a:r>
            <a:r>
              <a:rPr lang="zh-CN" altLang="en-US" sz="2800" b="1" dirty="0" smtClean="0">
                <a:solidFill>
                  <a:srgbClr val="FFFF00"/>
                </a:solidFill>
                <a:latin typeface="Times New Roman" pitchFamily="18" charset="0"/>
              </a:rPr>
              <a:t>行</a:t>
            </a:r>
            <a:endParaRPr lang="zh-CN" altLang="en-US" sz="2800" b="1" dirty="0">
              <a:solidFill>
                <a:srgbClr val="FFFF00"/>
              </a:solidFill>
              <a:latin typeface="Times New Roman" pitchFamily="18" charset="0"/>
            </a:endParaRPr>
          </a:p>
        </p:txBody>
      </p:sp>
      <p:sp>
        <p:nvSpPr>
          <p:cNvPr id="1031" name="Text Box 6"/>
          <p:cNvSpPr txBox="1">
            <a:spLocks noChangeArrowheads="1"/>
          </p:cNvSpPr>
          <p:nvPr/>
        </p:nvSpPr>
        <p:spPr bwMode="auto">
          <a:xfrm>
            <a:off x="378804" y="953498"/>
            <a:ext cx="8305800" cy="4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b="1" dirty="0">
                <a:latin typeface="Times New Roman" pitchFamily="18" charset="0"/>
              </a:rPr>
              <a:t>         1. </a:t>
            </a:r>
            <a:r>
              <a:rPr lang="zh-CN" altLang="en-US" b="1" dirty="0">
                <a:latin typeface="Times New Roman" pitchFamily="18" charset="0"/>
              </a:rPr>
              <a:t>程序的顺序执行</a:t>
            </a:r>
          </a:p>
          <a:p>
            <a:pPr algn="just" eaLnBrk="1" hangingPunct="1">
              <a:spcBef>
                <a:spcPct val="50000"/>
              </a:spcBef>
              <a:buClrTx/>
              <a:buSzTx/>
              <a:buFontTx/>
              <a:buNone/>
            </a:pPr>
            <a:r>
              <a:rPr lang="zh-CN" altLang="en-US" dirty="0">
                <a:latin typeface="Times New Roman" pitchFamily="18" charset="0"/>
              </a:rPr>
              <a:t>        </a:t>
            </a:r>
            <a:r>
              <a:rPr lang="en-US" altLang="zh-CN" dirty="0" smtClean="0">
                <a:latin typeface="Times New Roman" pitchFamily="18" charset="0"/>
              </a:rPr>
              <a:t>C</a:t>
            </a:r>
            <a:r>
              <a:rPr lang="zh-CN" altLang="en-US" dirty="0" smtClean="0">
                <a:latin typeface="Times New Roman" pitchFamily="18" charset="0"/>
              </a:rPr>
              <a:t>语言编程中，仅</a:t>
            </a:r>
            <a:r>
              <a:rPr lang="zh-CN" altLang="en-US" dirty="0">
                <a:latin typeface="Times New Roman" pitchFamily="18" charset="0"/>
              </a:rPr>
              <a:t>当</a:t>
            </a:r>
            <a:r>
              <a:rPr lang="zh-CN" altLang="en-US" b="1" dirty="0" smtClean="0">
                <a:solidFill>
                  <a:srgbClr val="FFFF00"/>
                </a:solidFill>
                <a:latin typeface="Times New Roman" pitchFamily="18" charset="0"/>
              </a:rPr>
              <a:t>前面的</a:t>
            </a:r>
            <a:r>
              <a:rPr lang="zh-CN" altLang="en-US" b="1" dirty="0" smtClean="0">
                <a:latin typeface="Times New Roman" pitchFamily="18" charset="0"/>
              </a:rPr>
              <a:t>程</a:t>
            </a:r>
            <a:r>
              <a:rPr lang="zh-CN" altLang="en-US" b="1" dirty="0">
                <a:latin typeface="Times New Roman" pitchFamily="18" charset="0"/>
              </a:rPr>
              <a:t>序</a:t>
            </a:r>
            <a:r>
              <a:rPr lang="zh-CN" altLang="en-US" b="1" dirty="0" smtClean="0">
                <a:latin typeface="Times New Roman" pitchFamily="18" charset="0"/>
              </a:rPr>
              <a:t>段</a:t>
            </a:r>
            <a:r>
              <a:rPr lang="en-US" altLang="zh-CN" b="1" dirty="0" smtClean="0">
                <a:latin typeface="Times New Roman" pitchFamily="18" charset="0"/>
              </a:rPr>
              <a:t>/</a:t>
            </a:r>
            <a:r>
              <a:rPr lang="zh-CN" altLang="en-US" b="1" dirty="0" smtClean="0">
                <a:latin typeface="Times New Roman" pitchFamily="18" charset="0"/>
              </a:rPr>
              <a:t>语句</a:t>
            </a:r>
            <a:r>
              <a:rPr lang="zh-CN" altLang="en-US" dirty="0" smtClean="0">
                <a:latin typeface="Times New Roman" pitchFamily="18" charset="0"/>
              </a:rPr>
              <a:t>执</a:t>
            </a:r>
            <a:r>
              <a:rPr lang="zh-CN" altLang="en-US" dirty="0">
                <a:latin typeface="Times New Roman" pitchFamily="18" charset="0"/>
              </a:rPr>
              <a:t>行完后，才能执行</a:t>
            </a:r>
            <a:r>
              <a:rPr lang="zh-CN" altLang="en-US" b="1" dirty="0">
                <a:solidFill>
                  <a:srgbClr val="FFFF00"/>
                </a:solidFill>
                <a:latin typeface="Times New Roman" pitchFamily="18" charset="0"/>
              </a:rPr>
              <a:t>后面的</a:t>
            </a:r>
            <a:r>
              <a:rPr lang="zh-CN" altLang="en-US" dirty="0" smtClean="0">
                <a:latin typeface="Times New Roman" pitchFamily="18" charset="0"/>
              </a:rPr>
              <a:t>。</a:t>
            </a:r>
            <a:endParaRPr lang="en-US" altLang="zh-CN" dirty="0" smtClean="0">
              <a:latin typeface="Times New Roman" pitchFamily="18" charset="0"/>
            </a:endParaRPr>
          </a:p>
          <a:p>
            <a:pPr algn="just" eaLnBrk="1" hangingPunct="1">
              <a:spcBef>
                <a:spcPct val="50000"/>
              </a:spcBef>
              <a:buClrTx/>
              <a:buSzTx/>
            </a:pPr>
            <a:r>
              <a:rPr lang="en-US" altLang="zh-CN" dirty="0" smtClean="0">
                <a:latin typeface="Times New Roman" pitchFamily="18" charset="0"/>
              </a:rPr>
              <a:t>    </a:t>
            </a:r>
            <a:r>
              <a:rPr lang="zh-CN" altLang="en-US" dirty="0" smtClean="0">
                <a:latin typeface="Times New Roman" pitchFamily="18" charset="0"/>
              </a:rPr>
              <a:t>通常情况下，</a:t>
            </a:r>
            <a:r>
              <a:rPr lang="zh-CN" altLang="en-US" b="1" u="sng" dirty="0" smtClean="0">
                <a:latin typeface="Times New Roman" pitchFamily="18" charset="0"/>
              </a:rPr>
              <a:t>各程序段间</a:t>
            </a:r>
            <a:r>
              <a:rPr lang="zh-CN" altLang="en-US" dirty="0" smtClean="0">
                <a:latin typeface="Times New Roman" pitchFamily="18" charset="0"/>
              </a:rPr>
              <a:t>顺序关系是：</a:t>
            </a:r>
            <a:r>
              <a:rPr lang="en-US" altLang="zh-CN" u="sng" dirty="0" err="1" smtClean="0">
                <a:latin typeface="Times New Roman" pitchFamily="18" charset="0"/>
              </a:rPr>
              <a:t>I</a:t>
            </a:r>
            <a:r>
              <a:rPr lang="en-US" altLang="zh-CN" u="sng" baseline="-25000" dirty="0" err="1" smtClean="0">
                <a:latin typeface="Times New Roman" pitchFamily="18" charset="0"/>
              </a:rPr>
              <a:t>i</a:t>
            </a:r>
            <a:r>
              <a:rPr lang="en-US" altLang="zh-CN" u="sng" dirty="0" err="1" smtClean="0">
                <a:latin typeface="Times New Roman" pitchFamily="18" charset="0"/>
              </a:rPr>
              <a:t>→C</a:t>
            </a:r>
            <a:r>
              <a:rPr lang="en-US" altLang="zh-CN" u="sng" baseline="-25000" dirty="0" err="1" smtClean="0">
                <a:latin typeface="Times New Roman" pitchFamily="18" charset="0"/>
              </a:rPr>
              <a:t>i</a:t>
            </a:r>
            <a:r>
              <a:rPr lang="en-US" altLang="zh-CN" u="sng" dirty="0" err="1" smtClean="0">
                <a:latin typeface="Times New Roman" pitchFamily="18" charset="0"/>
              </a:rPr>
              <a:t>→P</a:t>
            </a:r>
            <a:r>
              <a:rPr lang="en-US" altLang="zh-CN" u="sng" baseline="-25000" dirty="0" err="1" smtClean="0">
                <a:latin typeface="Times New Roman" pitchFamily="18" charset="0"/>
              </a:rPr>
              <a:t>i</a:t>
            </a:r>
            <a:r>
              <a:rPr lang="en-US" altLang="zh-CN" dirty="0">
                <a:latin typeface="Times New Roman" pitchFamily="18" charset="0"/>
              </a:rPr>
              <a:t> (a</a:t>
            </a:r>
            <a:r>
              <a:rPr lang="zh-CN" altLang="en-US" dirty="0">
                <a:latin typeface="Times New Roman" pitchFamily="18" charset="0"/>
              </a:rPr>
              <a:t>图</a:t>
            </a:r>
            <a:r>
              <a:rPr lang="en-US" altLang="zh-CN" dirty="0">
                <a:latin typeface="Times New Roman" pitchFamily="18" charset="0"/>
              </a:rPr>
              <a:t>)</a:t>
            </a:r>
            <a:r>
              <a:rPr lang="en-US" altLang="zh-CN" baseline="-25000" dirty="0" smtClean="0">
                <a:latin typeface="Times New Roman" pitchFamily="18" charset="0"/>
              </a:rPr>
              <a:t> </a:t>
            </a:r>
            <a:r>
              <a:rPr lang="zh-CN" altLang="en-US" baseline="-25000" dirty="0" smtClean="0">
                <a:latin typeface="Times New Roman" pitchFamily="18" charset="0"/>
              </a:rPr>
              <a:t>。</a:t>
            </a:r>
            <a:endParaRPr lang="en-US" altLang="zh-CN" dirty="0" smtClean="0">
              <a:latin typeface="Times New Roman" pitchFamily="18" charset="0"/>
            </a:endParaRPr>
          </a:p>
          <a:p>
            <a:pPr algn="just" eaLnBrk="1" hangingPunct="1">
              <a:spcBef>
                <a:spcPct val="50000"/>
              </a:spcBef>
              <a:buClrTx/>
              <a:buSzTx/>
            </a:pPr>
            <a:r>
              <a:rPr lang="zh-CN" altLang="en-US" dirty="0" smtClean="0">
                <a:latin typeface="Times New Roman" pitchFamily="18" charset="0"/>
              </a:rPr>
              <a:t>    一个程序段</a:t>
            </a:r>
            <a:r>
              <a:rPr lang="zh-CN" altLang="en-US" b="1" u="sng" dirty="0">
                <a:latin typeface="Times New Roman" pitchFamily="18" charset="0"/>
              </a:rPr>
              <a:t>语句间</a:t>
            </a:r>
            <a:r>
              <a:rPr lang="zh-CN" altLang="en-US" dirty="0" smtClean="0">
                <a:latin typeface="Times New Roman" pitchFamily="18" charset="0"/>
              </a:rPr>
              <a:t>也有顺序关系：</a:t>
            </a:r>
            <a:r>
              <a:rPr lang="en-US" altLang="zh-CN" u="sng" dirty="0" smtClean="0">
                <a:latin typeface="Times New Roman" pitchFamily="18" charset="0"/>
              </a:rPr>
              <a:t>S</a:t>
            </a:r>
            <a:r>
              <a:rPr lang="en-US" altLang="zh-CN" u="sng" baseline="-25000" dirty="0" smtClean="0">
                <a:latin typeface="Times New Roman" pitchFamily="18" charset="0"/>
              </a:rPr>
              <a:t>1</a:t>
            </a:r>
            <a:r>
              <a:rPr lang="en-US" altLang="zh-CN" u="sng" dirty="0" smtClean="0">
                <a:latin typeface="Times New Roman" pitchFamily="18" charset="0"/>
              </a:rPr>
              <a:t>→S</a:t>
            </a:r>
            <a:r>
              <a:rPr lang="en-US" altLang="zh-CN" u="sng" baseline="-25000" dirty="0" smtClean="0">
                <a:latin typeface="Times New Roman" pitchFamily="18" charset="0"/>
              </a:rPr>
              <a:t>2</a:t>
            </a:r>
            <a:r>
              <a:rPr lang="en-US" altLang="zh-CN" u="sng" dirty="0" smtClean="0">
                <a:latin typeface="Times New Roman" pitchFamily="18" charset="0"/>
              </a:rPr>
              <a:t>→S</a:t>
            </a:r>
            <a:r>
              <a:rPr lang="en-US" altLang="zh-CN" u="sng" baseline="-25000" dirty="0" smtClean="0">
                <a:latin typeface="Times New Roman" pitchFamily="18" charset="0"/>
              </a:rPr>
              <a:t>3 </a:t>
            </a:r>
            <a:r>
              <a:rPr lang="en-US" altLang="zh-CN" dirty="0" smtClean="0">
                <a:latin typeface="Times New Roman" pitchFamily="18" charset="0"/>
              </a:rPr>
              <a:t>(b</a:t>
            </a:r>
            <a:r>
              <a:rPr lang="zh-CN" altLang="en-US" dirty="0" smtClean="0">
                <a:latin typeface="Times New Roman" pitchFamily="18" charset="0"/>
              </a:rPr>
              <a:t>图</a:t>
            </a:r>
            <a:r>
              <a:rPr lang="en-US" altLang="zh-CN" dirty="0" smtClean="0">
                <a:latin typeface="Times New Roman" pitchFamily="18" charset="0"/>
              </a:rPr>
              <a:t>)</a:t>
            </a:r>
            <a:r>
              <a:rPr lang="en-US" altLang="zh-CN" baseline="-25000" dirty="0" smtClean="0">
                <a:latin typeface="Times New Roman" pitchFamily="18" charset="0"/>
              </a:rPr>
              <a:t> </a:t>
            </a:r>
            <a:r>
              <a:rPr lang="zh-CN" altLang="en-US" baseline="-25000" dirty="0" smtClean="0">
                <a:latin typeface="Times New Roman" pitchFamily="18" charset="0"/>
              </a:rPr>
              <a:t>。</a:t>
            </a:r>
            <a:endParaRPr lang="zh-CN" altLang="en-US" dirty="0">
              <a:latin typeface="Times New Roman" pitchFamily="18" charset="0"/>
            </a:endParaRPr>
          </a:p>
          <a:p>
            <a:pPr algn="just" eaLnBrk="1" hangingPunct="1">
              <a:spcBef>
                <a:spcPct val="50000"/>
              </a:spcBef>
              <a:buClrTx/>
              <a:buSzTx/>
              <a:buFontTx/>
              <a:buNone/>
            </a:pPr>
            <a:endParaRPr lang="zh-CN" altLang="en-US" dirty="0">
              <a:latin typeface="Times New Roman" pitchFamily="18" charset="0"/>
            </a:endParaRPr>
          </a:p>
          <a:p>
            <a:pPr algn="just" eaLnBrk="1" hangingPunct="1">
              <a:spcBef>
                <a:spcPct val="50000"/>
              </a:spcBef>
              <a:buClrTx/>
              <a:buSzTx/>
              <a:buFontTx/>
              <a:buNone/>
            </a:pPr>
            <a:endParaRPr lang="en-US" altLang="zh-CN" dirty="0">
              <a:latin typeface="Times New Roman" pitchFamily="18" charset="0"/>
            </a:endParaRPr>
          </a:p>
        </p:txBody>
      </p:sp>
      <p:graphicFrame>
        <p:nvGraphicFramePr>
          <p:cNvPr id="1026" name="Object 7"/>
          <p:cNvGraphicFramePr>
            <a:graphicFrameLocks noChangeAspect="1"/>
          </p:cNvGraphicFramePr>
          <p:nvPr>
            <p:extLst>
              <p:ext uri="{D42A27DB-BD31-4B8C-83A1-F6EECF244321}">
                <p14:modId xmlns:p14="http://schemas.microsoft.com/office/powerpoint/2010/main" val="3422865272"/>
              </p:ext>
            </p:extLst>
          </p:nvPr>
        </p:nvGraphicFramePr>
        <p:xfrm>
          <a:off x="281173" y="4138985"/>
          <a:ext cx="8501062" cy="1266825"/>
        </p:xfrm>
        <a:graphic>
          <a:graphicData uri="http://schemas.openxmlformats.org/presentationml/2006/ole">
            <mc:AlternateContent xmlns:mc="http://schemas.openxmlformats.org/markup-compatibility/2006">
              <mc:Choice xmlns:v="urn:schemas-microsoft-com:vml" Requires="v">
                <p:oleObj spid="_x0000_s1718" name="Visio" r:id="rId3" imgW="3650040" imgH="497160" progId="Visio.Drawing.11">
                  <p:embed/>
                </p:oleObj>
              </mc:Choice>
              <mc:Fallback>
                <p:oleObj name="Visio" r:id="rId3" imgW="3650040" imgH="49716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73" y="4138985"/>
                        <a:ext cx="8501062" cy="1266825"/>
                      </a:xfrm>
                      <a:prstGeom prst="rect">
                        <a:avLst/>
                      </a:prstGeom>
                      <a:blipFill>
                        <a:blip r:embed="rId5"/>
                        <a:tile tx="0" ty="0" sx="100000" sy="100000" flip="none" algn="tl"/>
                      </a:blipFill>
                      <a:ln>
                        <a:noFill/>
                      </a:ln>
                      <a:effectLst/>
                    </p:spPr>
                  </p:pic>
                </p:oleObj>
              </mc:Fallback>
            </mc:AlternateContent>
          </a:graphicData>
        </a:graphic>
      </p:graphicFrame>
      <p:sp>
        <p:nvSpPr>
          <p:cNvPr id="1032" name="Text Box 8"/>
          <p:cNvSpPr txBox="1">
            <a:spLocks noChangeArrowheads="1"/>
          </p:cNvSpPr>
          <p:nvPr/>
        </p:nvSpPr>
        <p:spPr bwMode="auto">
          <a:xfrm>
            <a:off x="3124200" y="5715000"/>
            <a:ext cx="325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Times New Roman" pitchFamily="18" charset="0"/>
              </a:rPr>
              <a:t>图 </a:t>
            </a:r>
            <a:r>
              <a:rPr lang="en-US" altLang="zh-CN" dirty="0" smtClean="0">
                <a:latin typeface="Times New Roman" pitchFamily="18" charset="0"/>
              </a:rPr>
              <a:t>2-2 </a:t>
            </a:r>
            <a:r>
              <a:rPr lang="zh-CN" altLang="en-US" dirty="0">
                <a:latin typeface="Times New Roman" pitchFamily="18" charset="0"/>
              </a:rPr>
              <a:t>程序的顺序执行 </a:t>
            </a:r>
          </a:p>
        </p:txBody>
      </p:sp>
      <p:sp>
        <p:nvSpPr>
          <p:cNvPr id="2" name="下箭头 1"/>
          <p:cNvSpPr/>
          <p:nvPr/>
        </p:nvSpPr>
        <p:spPr bwMode="auto">
          <a:xfrm>
            <a:off x="8149067" y="2996952"/>
            <a:ext cx="216024" cy="368590"/>
          </a:xfrm>
          <a:prstGeom prst="downArrow">
            <a:avLst/>
          </a:prstGeom>
          <a:solidFill>
            <a:srgbClr val="FFC000"/>
          </a:solid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9" name="下箭头 8"/>
          <p:cNvSpPr/>
          <p:nvPr/>
        </p:nvSpPr>
        <p:spPr bwMode="auto">
          <a:xfrm>
            <a:off x="7740352" y="3501007"/>
            <a:ext cx="216024" cy="384113"/>
          </a:xfrm>
          <a:prstGeom prst="downArrow">
            <a:avLst/>
          </a:prstGeom>
          <a:solidFill>
            <a:srgbClr val="FFC000"/>
          </a:solid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10" name="直接箭头连接符 9"/>
          <p:cNvCxnSpPr/>
          <p:nvPr/>
        </p:nvCxnSpPr>
        <p:spPr bwMode="auto">
          <a:xfrm flipH="1">
            <a:off x="4752976" y="3284984"/>
            <a:ext cx="1187176" cy="792088"/>
          </a:xfrm>
          <a:prstGeom prst="straightConnector1">
            <a:avLst/>
          </a:prstGeom>
          <a:noFill/>
          <a:ln w="19050" cap="flat" cmpd="sng" algn="ctr">
            <a:solidFill>
              <a:schemeClr val="tx1"/>
            </a:solidFill>
            <a:prstDash val="sysDot"/>
            <a:round/>
            <a:headEnd type="none" w="med" len="med"/>
            <a:tailEnd type="arrow"/>
          </a:ln>
          <a:effectLst/>
        </p:spPr>
      </p:cxnSp>
      <p:cxnSp>
        <p:nvCxnSpPr>
          <p:cNvPr id="13" name="直接箭头连接符 12"/>
          <p:cNvCxnSpPr/>
          <p:nvPr/>
        </p:nvCxnSpPr>
        <p:spPr bwMode="auto">
          <a:xfrm>
            <a:off x="5940152" y="3885120"/>
            <a:ext cx="864096" cy="263960"/>
          </a:xfrm>
          <a:prstGeom prst="straightConnector1">
            <a:avLst/>
          </a:prstGeom>
          <a:noFill/>
          <a:ln w="19050" cap="flat" cmpd="sng" algn="ctr">
            <a:solidFill>
              <a:schemeClr val="tx1"/>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矩形 3"/>
          <p:cNvSpPr/>
          <p:nvPr/>
        </p:nvSpPr>
        <p:spPr>
          <a:xfrm>
            <a:off x="683568" y="548680"/>
            <a:ext cx="7920880" cy="5373779"/>
          </a:xfrm>
          <a:prstGeom prst="rect">
            <a:avLst/>
          </a:prstGeom>
        </p:spPr>
        <p:txBody>
          <a:bodyPr wrap="square">
            <a:spAutoFit/>
          </a:bodyPr>
          <a:lstStyle/>
          <a:p>
            <a:r>
              <a:rPr lang="en-US" altLang="zh-CN" dirty="0"/>
              <a:t>4) </a:t>
            </a:r>
            <a:r>
              <a:rPr lang="zh-CN" altLang="en-US" dirty="0"/>
              <a:t>进程控制信息</a:t>
            </a:r>
            <a:br>
              <a:rPr lang="zh-CN" altLang="en-US" dirty="0"/>
            </a:br>
            <a:r>
              <a:rPr lang="zh-CN" altLang="en-US" dirty="0"/>
              <a:t>　　是指用于进程控制所必须的信息，它包括：① 程序和数据的地址，进程实体中的程序和数据的内存或外存地</a:t>
            </a:r>
            <a:r>
              <a:rPr lang="en-US" altLang="zh-CN" dirty="0"/>
              <a:t>(</a:t>
            </a:r>
            <a:r>
              <a:rPr lang="zh-CN" altLang="en-US" dirty="0"/>
              <a:t>首</a:t>
            </a:r>
            <a:r>
              <a:rPr lang="en-US" altLang="zh-CN" dirty="0"/>
              <a:t>)</a:t>
            </a:r>
            <a:r>
              <a:rPr lang="zh-CN" altLang="en-US" dirty="0"/>
              <a:t>址，以便再调度到该进程执行时，能从</a:t>
            </a:r>
            <a:r>
              <a:rPr lang="en-US" altLang="zh-CN" dirty="0"/>
              <a:t>PCB</a:t>
            </a:r>
            <a:r>
              <a:rPr lang="zh-CN" altLang="en-US" dirty="0"/>
              <a:t>中找到其程序和数据；② 进程同步和通信机制，这是实现进程同步和进程通信时必需的机制，如消息队列指针、信号量等，它们可能全部或部分地放在</a:t>
            </a:r>
            <a:r>
              <a:rPr lang="en-US" altLang="zh-CN" dirty="0"/>
              <a:t>PCB</a:t>
            </a:r>
            <a:r>
              <a:rPr lang="zh-CN" altLang="en-US" dirty="0"/>
              <a:t>中；③ 资源清单，在该清单中列出了进程在运行期间所需的全部资源</a:t>
            </a:r>
            <a:r>
              <a:rPr lang="en-US" altLang="zh-CN" dirty="0"/>
              <a:t>(</a:t>
            </a:r>
            <a:r>
              <a:rPr lang="zh-CN" altLang="en-US" dirty="0"/>
              <a:t>除</a:t>
            </a:r>
            <a:r>
              <a:rPr lang="en-US" altLang="zh-CN" dirty="0"/>
              <a:t>CPU</a:t>
            </a:r>
            <a:r>
              <a:rPr lang="zh-CN" altLang="en-US" dirty="0"/>
              <a:t>以外</a:t>
            </a:r>
            <a:r>
              <a:rPr lang="en-US" altLang="zh-CN" dirty="0"/>
              <a:t>)</a:t>
            </a:r>
            <a:r>
              <a:rPr lang="zh-CN" altLang="en-US" dirty="0"/>
              <a:t>，另外还有一张已分配到该进程的资源的清单；④ 链接指针，它给出了本进程</a:t>
            </a:r>
            <a:r>
              <a:rPr lang="en-US" altLang="zh-CN" dirty="0"/>
              <a:t>(PCB)</a:t>
            </a:r>
            <a:r>
              <a:rPr lang="zh-CN" altLang="en-US" dirty="0"/>
              <a:t>所在队列中的下一个进程的</a:t>
            </a:r>
            <a:r>
              <a:rPr lang="en-US" altLang="zh-CN" dirty="0"/>
              <a:t>PCB</a:t>
            </a:r>
            <a:r>
              <a:rPr lang="zh-CN" altLang="en-US" dirty="0"/>
              <a:t>的首地址。</a:t>
            </a:r>
          </a:p>
        </p:txBody>
      </p:sp>
    </p:spTree>
    <p:extLst>
      <p:ext uri="{BB962C8B-B14F-4D97-AF65-F5344CB8AC3E}">
        <p14:creationId xmlns:p14="http://schemas.microsoft.com/office/powerpoint/2010/main" val="1722469798"/>
      </p:ext>
    </p:extLst>
  </p:cSld>
  <p:clrMapOvr>
    <a:masterClrMapping/>
  </p:clrMapOvr>
  <p:transition>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矩形 3"/>
          <p:cNvSpPr/>
          <p:nvPr/>
        </p:nvSpPr>
        <p:spPr>
          <a:xfrm>
            <a:off x="179512" y="260648"/>
            <a:ext cx="6159524" cy="5373779"/>
          </a:xfrm>
          <a:prstGeom prst="rect">
            <a:avLst/>
          </a:prstGeom>
        </p:spPr>
        <p:txBody>
          <a:bodyPr wrap="square">
            <a:spAutoFit/>
          </a:bodyPr>
          <a:lstStyle/>
          <a:p>
            <a:r>
              <a:rPr lang="en-US" altLang="zh-CN" dirty="0">
                <a:latin typeface="黑体" pitchFamily="2" charset="-122"/>
                <a:ea typeface="黑体" pitchFamily="2" charset="-122"/>
              </a:rPr>
              <a:t>4. </a:t>
            </a:r>
            <a:r>
              <a:rPr lang="zh-CN" altLang="en-US" dirty="0">
                <a:latin typeface="黑体" pitchFamily="2" charset="-122"/>
                <a:ea typeface="黑体" pitchFamily="2" charset="-122"/>
              </a:rPr>
              <a:t>进程控制块的组织方式</a:t>
            </a:r>
            <a:br>
              <a:rPr lang="zh-CN" altLang="en-US" dirty="0">
                <a:latin typeface="黑体" pitchFamily="2" charset="-122"/>
                <a:ea typeface="黑体" pitchFamily="2" charset="-122"/>
              </a:rPr>
            </a:br>
            <a:r>
              <a:rPr lang="zh-CN" altLang="en-US" dirty="0">
                <a:latin typeface="黑体" pitchFamily="2" charset="-122"/>
                <a:ea typeface="黑体" pitchFamily="2" charset="-122"/>
              </a:rPr>
              <a:t>　　</a:t>
            </a:r>
            <a:r>
              <a:rPr lang="zh-CN" altLang="en-US" dirty="0"/>
              <a:t>在一个系统中，通常可拥有数十个、数百个乃至数千个</a:t>
            </a:r>
            <a:r>
              <a:rPr lang="en-US" altLang="zh-CN" dirty="0"/>
              <a:t>PCB</a:t>
            </a:r>
            <a:r>
              <a:rPr lang="zh-CN" altLang="en-US" dirty="0"/>
              <a:t>。为了能对它们加以有效的管理，应该用适当的方式将这些</a:t>
            </a:r>
            <a:r>
              <a:rPr lang="en-US" altLang="zh-CN" dirty="0"/>
              <a:t>PCB</a:t>
            </a:r>
            <a:r>
              <a:rPr lang="zh-CN" altLang="en-US" dirty="0"/>
              <a:t>组织起来。目前常用的组织方式有以下三种。</a:t>
            </a:r>
            <a:br>
              <a:rPr lang="zh-CN" altLang="en-US" dirty="0"/>
            </a:br>
            <a:r>
              <a:rPr lang="en-US" altLang="zh-CN" dirty="0"/>
              <a:t>(1) </a:t>
            </a:r>
            <a:r>
              <a:rPr lang="zh-CN" altLang="en-US" dirty="0"/>
              <a:t>线性方式，即将系统中所有的</a:t>
            </a:r>
            <a:r>
              <a:rPr lang="en-US" altLang="zh-CN" dirty="0"/>
              <a:t>PCB</a:t>
            </a:r>
            <a:r>
              <a:rPr lang="zh-CN" altLang="en-US" dirty="0"/>
              <a:t>都组织在一张线性表中，将该表的首址存放在内存的一个专用区域中。该方式实现简单、开销小，但每次查找时都需要扫描整张表，因此适合进程数目不多的系统。图</a:t>
            </a:r>
            <a:r>
              <a:rPr lang="en-US" altLang="zh-CN" dirty="0"/>
              <a:t>2-10</a:t>
            </a:r>
            <a:r>
              <a:rPr lang="zh-CN" altLang="en-US" dirty="0"/>
              <a:t>示出了线性表的</a:t>
            </a:r>
            <a:r>
              <a:rPr lang="en-US" altLang="zh-CN" dirty="0"/>
              <a:t>PCB</a:t>
            </a:r>
            <a:r>
              <a:rPr lang="zh-CN" altLang="en-US" dirty="0"/>
              <a:t>组织方式。 </a:t>
            </a:r>
          </a:p>
        </p:txBody>
      </p:sp>
      <p:pic>
        <p:nvPicPr>
          <p:cNvPr id="5" name="Picture 4" descr="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943" y="1131654"/>
            <a:ext cx="2088232"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4956804" y="5634427"/>
            <a:ext cx="4176464" cy="476250"/>
          </a:xfrm>
          <a:prstGeom prst="rect">
            <a:avLst/>
          </a:prstGeom>
        </p:spPr>
        <p:txBody>
          <a:bodyPr/>
          <a:lst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a:lstStyle>
          <a:p>
            <a:pPr>
              <a:lnSpc>
                <a:spcPct val="100000"/>
              </a:lnSpc>
            </a:pPr>
            <a:r>
              <a:rPr kumimoji="0" lang="zh-CN" altLang="en-US" sz="2200" kern="0" dirty="0" smtClean="0"/>
              <a:t>图</a:t>
            </a:r>
            <a:r>
              <a:rPr kumimoji="0" lang="en-US" altLang="zh-CN" sz="2200" kern="0" dirty="0" smtClean="0"/>
              <a:t>2-10  PCB</a:t>
            </a:r>
            <a:r>
              <a:rPr kumimoji="0" lang="zh-CN" altLang="en-US" sz="2200" kern="0" dirty="0" smtClean="0"/>
              <a:t>线性表示意图 </a:t>
            </a:r>
            <a:endParaRPr kumimoji="0" lang="zh-CN" altLang="en-US" sz="2200" kern="0" dirty="0"/>
          </a:p>
        </p:txBody>
      </p:sp>
    </p:spTree>
    <p:extLst>
      <p:ext uri="{BB962C8B-B14F-4D97-AF65-F5344CB8AC3E}">
        <p14:creationId xmlns:p14="http://schemas.microsoft.com/office/powerpoint/2010/main" val="482592559"/>
      </p:ext>
    </p:extLst>
  </p:cSld>
  <p:clrMapOvr>
    <a:masterClrMapping/>
  </p:clrMapOvr>
  <p:transition>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Rectangle 2"/>
          <p:cNvSpPr txBox="1">
            <a:spLocks noChangeArrowheads="1"/>
          </p:cNvSpPr>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链接方式，即把具有相同状态进程的</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分别通过</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中的链接字链接成一个队列。这样，可以形成就绪队列、若干个阻塞队列和空白队列等。对就绪队列而言，往往按进程的优先级将</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从高到低进行排列，将优先级高的进程</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排在队列的前面。同样，也可把处于阻塞状态进程的</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PCB</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根据其阻塞原因的不同，排成多个阻塞队列，如等待</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I/O</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操作完成的队列和等待分配内存的队列等。图</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2-11</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示出了一种链接队列的组织方式。</a:t>
            </a:r>
          </a:p>
        </p:txBody>
      </p:sp>
    </p:spTree>
    <p:extLst>
      <p:ext uri="{BB962C8B-B14F-4D97-AF65-F5344CB8AC3E}">
        <p14:creationId xmlns:p14="http://schemas.microsoft.com/office/powerpoint/2010/main" val="3702648839"/>
      </p:ext>
    </p:extLst>
  </p:cSld>
  <p:clrMapOvr>
    <a:masterClrMapping/>
  </p:clrMapOvr>
  <p:transition>
    <p:pull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pic>
        <p:nvPicPr>
          <p:cNvPr id="4" name="Picture 4" descr="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0728"/>
            <a:ext cx="6026150" cy="35258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1043608" y="5085184"/>
            <a:ext cx="6696744" cy="476250"/>
          </a:xfrm>
          <a:prstGeom prst="rect">
            <a:avLst/>
          </a:prstGeom>
        </p:spPr>
        <p:txBody>
          <a:bodyPr/>
          <a:lst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a:lstStyle>
          <a:p>
            <a:pPr>
              <a:lnSpc>
                <a:spcPct val="100000"/>
              </a:lnSpc>
            </a:pPr>
            <a:r>
              <a:rPr kumimoji="0" lang="zh-CN" altLang="en-US" kern="0" smtClean="0"/>
              <a:t>图</a:t>
            </a:r>
            <a:r>
              <a:rPr kumimoji="0" lang="en-US" altLang="zh-CN" kern="0" smtClean="0"/>
              <a:t>2-11  PCB</a:t>
            </a:r>
            <a:r>
              <a:rPr kumimoji="0" lang="zh-CN" altLang="en-US" kern="0" smtClean="0"/>
              <a:t>链接队列示意图</a:t>
            </a:r>
            <a:endParaRPr kumimoji="0" lang="zh-CN" altLang="en-US" kern="0" dirty="0"/>
          </a:p>
        </p:txBody>
      </p:sp>
    </p:spTree>
    <p:extLst>
      <p:ext uri="{BB962C8B-B14F-4D97-AF65-F5344CB8AC3E}">
        <p14:creationId xmlns:p14="http://schemas.microsoft.com/office/powerpoint/2010/main" val="1476392915"/>
      </p:ext>
    </p:extLst>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EF7A3AB-1FEC-4C66-B573-DA7AE51DA5CA}" type="datetime8">
              <a:rPr lang="zh-CN" altLang="en-US" smtClean="0"/>
              <a:t>2022年3月16日12时44分</a:t>
            </a:fld>
            <a:endParaRPr lang="en-US" altLang="zh-CN"/>
          </a:p>
        </p:txBody>
      </p:sp>
      <p:sp>
        <p:nvSpPr>
          <p:cNvPr id="3" name="灯片编号占位符 2"/>
          <p:cNvSpPr>
            <a:spLocks noGrp="1"/>
          </p:cNvSpPr>
          <p:nvPr>
            <p:ph type="sldNum" sz="quarter" idx="12"/>
          </p:nvPr>
        </p:nvSpPr>
        <p:spPr/>
        <p:txBody>
          <a:bodyPr/>
          <a:lstStyle/>
          <a:p>
            <a:pPr>
              <a:defRPr/>
            </a:pPr>
            <a:r>
              <a:rPr lang="zh-CN" altLang="en-US" smtClean="0"/>
              <a:t>制作人：郝振明</a:t>
            </a:r>
            <a:r>
              <a:rPr lang="zh-CN" altLang="en-US" b="0" smtClean="0">
                <a:solidFill>
                  <a:schemeClr val="tx1"/>
                </a:solidFill>
              </a:rPr>
              <a:t>   </a:t>
            </a:r>
            <a:endParaRPr lang="zh-CN" altLang="en-US" b="0">
              <a:solidFill>
                <a:schemeClr val="tx1"/>
              </a:solidFill>
            </a:endParaRPr>
          </a:p>
        </p:txBody>
      </p:sp>
      <p:sp>
        <p:nvSpPr>
          <p:cNvPr id="4" name="矩形 3"/>
          <p:cNvSpPr/>
          <p:nvPr/>
        </p:nvSpPr>
        <p:spPr>
          <a:xfrm>
            <a:off x="616659" y="476672"/>
            <a:ext cx="8136904" cy="2492990"/>
          </a:xfrm>
          <a:prstGeom prst="rect">
            <a:avLst/>
          </a:prstGeom>
        </p:spPr>
        <p:txBody>
          <a:bodyPr wrap="square">
            <a:spAutoFit/>
          </a:bodyPr>
          <a:lstStyle/>
          <a:p>
            <a:r>
              <a:rPr lang="en-US" altLang="zh-CN" dirty="0"/>
              <a:t>(3) </a:t>
            </a:r>
            <a:r>
              <a:rPr lang="zh-CN" altLang="en-US" dirty="0"/>
              <a:t>索引方式，即系统根据所有进程状态的不同，建立几张索引表，例如，就绪索引表、阻塞索引表等，并把各索引表在内存的首地址记录在内存的一些专用单元中。在每个索引表的表目中，记录具有相应状态的某个</a:t>
            </a:r>
            <a:r>
              <a:rPr lang="en-US" altLang="zh-CN" dirty="0"/>
              <a:t>PCB</a:t>
            </a:r>
            <a:r>
              <a:rPr lang="zh-CN" altLang="en-US" dirty="0"/>
              <a:t>在</a:t>
            </a:r>
            <a:r>
              <a:rPr lang="en-US" altLang="zh-CN" dirty="0"/>
              <a:t>PCB</a:t>
            </a:r>
            <a:r>
              <a:rPr lang="zh-CN" altLang="en-US" dirty="0"/>
              <a:t>表中的地址。图</a:t>
            </a:r>
            <a:r>
              <a:rPr lang="en-US" altLang="zh-CN" dirty="0"/>
              <a:t>2-12</a:t>
            </a:r>
            <a:r>
              <a:rPr lang="zh-CN" altLang="en-US" dirty="0"/>
              <a:t>示出了索引方式的</a:t>
            </a:r>
            <a:r>
              <a:rPr lang="en-US" altLang="zh-CN" dirty="0"/>
              <a:t>PCB</a:t>
            </a:r>
            <a:r>
              <a:rPr lang="zh-CN" altLang="en-US" dirty="0"/>
              <a:t>组织。</a:t>
            </a:r>
          </a:p>
        </p:txBody>
      </p:sp>
      <p:pic>
        <p:nvPicPr>
          <p:cNvPr id="5" name="Picture 4" descr="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52936"/>
            <a:ext cx="6335713" cy="35575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2483768" y="6381750"/>
            <a:ext cx="5508104" cy="476250"/>
          </a:xfrm>
          <a:prstGeom prst="rect">
            <a:avLst/>
          </a:prstGeom>
        </p:spPr>
        <p:txBody>
          <a:bodyPr/>
          <a:lst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a:lstStyle>
          <a:p>
            <a:pPr>
              <a:lnSpc>
                <a:spcPct val="100000"/>
              </a:lnSpc>
            </a:pPr>
            <a:r>
              <a:rPr kumimoji="0" lang="zh-CN" altLang="en-US" sz="2000" kern="0" dirty="0" smtClean="0"/>
              <a:t>图</a:t>
            </a:r>
            <a:r>
              <a:rPr kumimoji="0" lang="en-US" altLang="zh-CN" sz="2000" kern="0" dirty="0" smtClean="0"/>
              <a:t>2-12  </a:t>
            </a:r>
            <a:r>
              <a:rPr kumimoji="0" lang="zh-CN" altLang="en-US" sz="2000" kern="0" dirty="0" smtClean="0"/>
              <a:t>按索引方式组织</a:t>
            </a:r>
            <a:r>
              <a:rPr kumimoji="0" lang="en-US" altLang="zh-CN" sz="2000" kern="0" dirty="0" smtClean="0"/>
              <a:t>PCB</a:t>
            </a:r>
            <a:endParaRPr kumimoji="0" lang="en-US" altLang="zh-CN" sz="2000" kern="0" dirty="0"/>
          </a:p>
        </p:txBody>
      </p:sp>
    </p:spTree>
    <p:extLst>
      <p:ext uri="{BB962C8B-B14F-4D97-AF65-F5344CB8AC3E}">
        <p14:creationId xmlns:p14="http://schemas.microsoft.com/office/powerpoint/2010/main" val="4197524007"/>
      </p:ext>
    </p:extLst>
  </p:cSld>
  <p:clrMapOvr>
    <a:masterClrMapping/>
  </p:clrMapOvr>
  <p:transition>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807ABFA-9640-4F4F-B67E-346A0792E58C}" type="datetime8">
              <a:rPr kumimoji="0" lang="zh-CN" altLang="en-US" sz="1400" smtClean="0"/>
              <a:t>2022年3月16日12时44分</a:t>
            </a:fld>
            <a:endParaRPr kumimoji="0" lang="en-US" altLang="zh-CN" sz="1400" dirty="0" smtClean="0"/>
          </a:p>
        </p:txBody>
      </p:sp>
      <p:sp>
        <p:nvSpPr>
          <p:cNvPr id="80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75781" name="Text Box 4"/>
          <p:cNvSpPr>
            <a:spLocks noGrp="1" noChangeArrowheads="1"/>
          </p:cNvSpPr>
          <p:nvPr>
            <p:ph type="body" idx="1"/>
          </p:nvPr>
        </p:nvSpPr>
        <p:spPr>
          <a:xfrm>
            <a:off x="323528" y="260648"/>
            <a:ext cx="8540750" cy="5976664"/>
          </a:xfrm>
        </p:spPr>
        <p:txBody>
          <a:bodyPr/>
          <a:lstStyle/>
          <a:p>
            <a:pPr marL="0" indent="0" eaLnBrk="1" hangingPunct="1">
              <a:spcBef>
                <a:spcPct val="0"/>
              </a:spcBef>
              <a:buNone/>
              <a:defRPr/>
            </a:pPr>
            <a:r>
              <a:rPr kumimoji="1" lang="en-US" altLang="zh-CN" sz="2800" b="1" dirty="0" smtClean="0">
                <a:solidFill>
                  <a:srgbClr val="FFFF00"/>
                </a:solidFill>
                <a:latin typeface="+mj-lt"/>
                <a:ea typeface="+mj-ea"/>
                <a:cs typeface="+mj-cs"/>
              </a:rPr>
              <a:t>    2.3 </a:t>
            </a:r>
            <a:r>
              <a:rPr kumimoji="1" lang="zh-CN" altLang="en-US" sz="2800" b="1" dirty="0">
                <a:solidFill>
                  <a:srgbClr val="FFFF00"/>
                </a:solidFill>
                <a:latin typeface="+mj-lt"/>
                <a:ea typeface="+mj-ea"/>
                <a:cs typeface="+mj-cs"/>
              </a:rPr>
              <a:t>进 程 控 制</a:t>
            </a:r>
            <a:endParaRPr kumimoji="1" lang="en-US" altLang="zh-CN" sz="2800" b="1" dirty="0">
              <a:solidFill>
                <a:srgbClr val="FFFF00"/>
              </a:solidFill>
              <a:latin typeface="+mj-lt"/>
              <a:ea typeface="+mj-ea"/>
              <a:cs typeface="+mj-cs"/>
            </a:endParaRPr>
          </a:p>
          <a:p>
            <a:pPr marL="0" indent="0" eaLnBrk="1" hangingPunct="1">
              <a:lnSpc>
                <a:spcPct val="120000"/>
              </a:lnSpc>
              <a:spcBef>
                <a:spcPts val="376"/>
              </a:spcBef>
              <a:buNone/>
              <a:defRPr/>
            </a:pPr>
            <a:r>
              <a:rPr kumimoji="1" lang="zh-CN" altLang="en-US" sz="2400" dirty="0" smtClean="0"/>
              <a:t>   </a:t>
            </a:r>
            <a:r>
              <a:rPr kumimoji="1" lang="zh-CN" altLang="en-US" sz="2400" b="1" u="sng" dirty="0"/>
              <a:t>进程控制</a:t>
            </a:r>
            <a:r>
              <a:rPr kumimoji="1" lang="zh-CN" altLang="en-US" sz="2400" dirty="0" smtClean="0"/>
              <a:t>是进程管理的</a:t>
            </a:r>
            <a:r>
              <a:rPr kumimoji="1" lang="zh-CN" altLang="en-US" sz="2400" b="1" u="sng" dirty="0" smtClean="0">
                <a:solidFill>
                  <a:schemeClr val="tx2"/>
                </a:solidFill>
              </a:rPr>
              <a:t>最基本功能</a:t>
            </a:r>
            <a:r>
              <a:rPr kumimoji="1" lang="zh-CN" altLang="en-US" sz="2400" dirty="0" smtClean="0"/>
              <a:t>，它负责进程</a:t>
            </a:r>
            <a:r>
              <a:rPr kumimoji="1" lang="zh-CN" altLang="en-US" sz="2400" u="sng" dirty="0" smtClean="0">
                <a:solidFill>
                  <a:schemeClr val="tx2"/>
                </a:solidFill>
              </a:rPr>
              <a:t>创建</a:t>
            </a:r>
            <a:r>
              <a:rPr kumimoji="1" lang="en-US" altLang="zh-CN" sz="2400" b="1" u="sng" baseline="30000" dirty="0" smtClean="0">
                <a:solidFill>
                  <a:schemeClr val="tx2"/>
                </a:solidFill>
              </a:rPr>
              <a:t>1</a:t>
            </a:r>
            <a:r>
              <a:rPr kumimoji="1" lang="zh-CN" altLang="en-US" sz="2400" dirty="0" smtClean="0"/>
              <a:t>、进程</a:t>
            </a:r>
            <a:r>
              <a:rPr kumimoji="1" lang="zh-CN" altLang="en-US" sz="2400" u="sng" dirty="0">
                <a:solidFill>
                  <a:schemeClr val="tx2"/>
                </a:solidFill>
              </a:rPr>
              <a:t>终</a:t>
            </a:r>
            <a:r>
              <a:rPr kumimoji="1" lang="zh-CN" altLang="en-US" sz="2400" u="sng" dirty="0" smtClean="0">
                <a:solidFill>
                  <a:schemeClr val="tx2"/>
                </a:solidFill>
              </a:rPr>
              <a:t>止</a:t>
            </a:r>
            <a:r>
              <a:rPr kumimoji="1" lang="en-US" altLang="zh-CN" sz="2400" b="1" u="sng" baseline="30000" dirty="0" smtClean="0">
                <a:solidFill>
                  <a:schemeClr val="tx2"/>
                </a:solidFill>
              </a:rPr>
              <a:t>2</a:t>
            </a:r>
            <a:r>
              <a:rPr kumimoji="1" lang="zh-CN" altLang="en-US" sz="2400" dirty="0" smtClean="0"/>
              <a:t>、进程</a:t>
            </a:r>
            <a:r>
              <a:rPr kumimoji="1" lang="zh-CN" altLang="en-US" sz="2400" u="sng" dirty="0">
                <a:solidFill>
                  <a:schemeClr val="tx2"/>
                </a:solidFill>
              </a:rPr>
              <a:t>调</a:t>
            </a:r>
            <a:r>
              <a:rPr kumimoji="1" lang="zh-CN" altLang="en-US" sz="2400" u="sng" dirty="0" smtClean="0">
                <a:solidFill>
                  <a:schemeClr val="tx2"/>
                </a:solidFill>
              </a:rPr>
              <a:t>度</a:t>
            </a:r>
            <a:r>
              <a:rPr kumimoji="1" lang="en-US" altLang="zh-CN" sz="2400" b="1" u="sng" baseline="30000" dirty="0" smtClean="0">
                <a:solidFill>
                  <a:schemeClr val="tx2"/>
                </a:solidFill>
              </a:rPr>
              <a:t>3</a:t>
            </a:r>
            <a:r>
              <a:rPr kumimoji="1" lang="zh-CN" altLang="en-US" sz="2400" dirty="0" smtClean="0"/>
              <a:t>及其它与进程</a:t>
            </a:r>
            <a:r>
              <a:rPr kumimoji="1" lang="zh-CN" altLang="en-US" sz="2400" u="sng" dirty="0">
                <a:solidFill>
                  <a:schemeClr val="tx2"/>
                </a:solidFill>
              </a:rPr>
              <a:t>状态转</a:t>
            </a:r>
            <a:r>
              <a:rPr kumimoji="1" lang="zh-CN" altLang="en-US" sz="2400" u="sng" dirty="0" smtClean="0">
                <a:solidFill>
                  <a:schemeClr val="tx2"/>
                </a:solidFill>
              </a:rPr>
              <a:t>换</a:t>
            </a:r>
            <a:r>
              <a:rPr kumimoji="1" lang="en-US" altLang="zh-CN" sz="2400" b="1" u="sng" baseline="30000" dirty="0" smtClean="0">
                <a:solidFill>
                  <a:schemeClr val="tx2"/>
                </a:solidFill>
              </a:rPr>
              <a:t>4</a:t>
            </a:r>
            <a:r>
              <a:rPr kumimoji="1" lang="zh-CN" altLang="en-US" sz="2400" dirty="0" smtClean="0"/>
              <a:t>相关的管理。</a:t>
            </a:r>
            <a:endParaRPr kumimoji="1" lang="en-US" altLang="zh-CN" sz="2400" dirty="0" smtClean="0"/>
          </a:p>
          <a:p>
            <a:pPr marL="0" indent="263525" eaLnBrk="1" hangingPunct="1">
              <a:lnSpc>
                <a:spcPct val="120000"/>
              </a:lnSpc>
              <a:spcBef>
                <a:spcPts val="376"/>
              </a:spcBef>
              <a:buClr>
                <a:schemeClr val="tx2"/>
              </a:buClr>
              <a:buSzPct val="96000"/>
              <a:buFont typeface="Wingdings" panose="05000000000000000000" pitchFamily="2" charset="2"/>
              <a:buChar char="Ø"/>
              <a:defRPr/>
            </a:pPr>
            <a:r>
              <a:rPr kumimoji="1" lang="en-US" altLang="zh-CN" sz="2400" dirty="0"/>
              <a:t>  </a:t>
            </a:r>
            <a:r>
              <a:rPr kumimoji="1" lang="en-US" altLang="zh-CN" sz="2400" dirty="0" smtClean="0"/>
              <a:t>OS</a:t>
            </a:r>
            <a:r>
              <a:rPr kumimoji="1" lang="zh-CN" altLang="en-US" sz="2400" dirty="0"/>
              <a:t>结构：通常分为若干层次，每一层次功能不同。</a:t>
            </a:r>
            <a:endParaRPr kumimoji="1" lang="en-US" altLang="zh-CN" sz="2400" dirty="0"/>
          </a:p>
          <a:p>
            <a:pPr marL="0" indent="263525" eaLnBrk="1" hangingPunct="1">
              <a:lnSpc>
                <a:spcPct val="120000"/>
              </a:lnSpc>
              <a:spcBef>
                <a:spcPts val="376"/>
              </a:spcBef>
              <a:buClr>
                <a:schemeClr val="tx2"/>
              </a:buClr>
              <a:buSzPct val="96000"/>
              <a:buFont typeface="Wingdings" panose="05000000000000000000" pitchFamily="2" charset="2"/>
              <a:buChar char="Ø"/>
              <a:defRPr/>
            </a:pPr>
            <a:r>
              <a:rPr kumimoji="1" lang="zh-CN" altLang="en-US" sz="2400" dirty="0"/>
              <a:t> 最靠近硬件的层次，叫</a:t>
            </a:r>
            <a:r>
              <a:rPr kumimoji="1" lang="en-US" altLang="zh-CN" sz="2400" b="1" dirty="0">
                <a:solidFill>
                  <a:schemeClr val="tx2"/>
                </a:solidFill>
              </a:rPr>
              <a:t>OS</a:t>
            </a:r>
            <a:r>
              <a:rPr kumimoji="1" lang="zh-CN" altLang="en-US" sz="2400" b="1" dirty="0">
                <a:solidFill>
                  <a:schemeClr val="tx2"/>
                </a:solidFill>
              </a:rPr>
              <a:t>内核</a:t>
            </a:r>
            <a:r>
              <a:rPr kumimoji="1" lang="zh-CN" altLang="en-US" sz="2400" dirty="0"/>
              <a:t>。</a:t>
            </a:r>
            <a:endParaRPr kumimoji="1" lang="en-US" altLang="zh-CN" sz="2400" dirty="0"/>
          </a:p>
          <a:p>
            <a:pPr indent="-69850" eaLnBrk="1" hangingPunct="1">
              <a:lnSpc>
                <a:spcPct val="120000"/>
              </a:lnSpc>
              <a:spcBef>
                <a:spcPts val="376"/>
              </a:spcBef>
              <a:buSzPct val="70000"/>
              <a:buFont typeface="Wingdings" panose="05000000000000000000" pitchFamily="2" charset="2"/>
              <a:buChar char="u"/>
              <a:defRPr/>
            </a:pPr>
            <a:r>
              <a:rPr kumimoji="1" lang="en-US" altLang="zh-CN" sz="2400" dirty="0" smtClean="0"/>
              <a:t> </a:t>
            </a:r>
            <a:r>
              <a:rPr kumimoji="1" lang="zh-CN" altLang="en-US" sz="2400" dirty="0" smtClean="0"/>
              <a:t>常驻</a:t>
            </a:r>
            <a:r>
              <a:rPr kumimoji="1" lang="zh-CN" altLang="en-US" sz="2400" dirty="0" smtClean="0">
                <a:solidFill>
                  <a:schemeClr val="tx2"/>
                </a:solidFill>
              </a:rPr>
              <a:t>内存</a:t>
            </a:r>
            <a:r>
              <a:rPr kumimoji="1" lang="zh-CN" altLang="en-US" sz="2400" dirty="0" smtClean="0"/>
              <a:t>。</a:t>
            </a:r>
            <a:endParaRPr kumimoji="1" lang="en-US" altLang="zh-CN" sz="2400" dirty="0" smtClean="0"/>
          </a:p>
          <a:p>
            <a:pPr indent="-69850" eaLnBrk="1" hangingPunct="1">
              <a:lnSpc>
                <a:spcPct val="120000"/>
              </a:lnSpc>
              <a:spcBef>
                <a:spcPts val="376"/>
              </a:spcBef>
              <a:buSzPct val="70000"/>
              <a:buFont typeface="Wingdings" panose="05000000000000000000" pitchFamily="2" charset="2"/>
              <a:buChar char="u"/>
              <a:defRPr/>
            </a:pPr>
            <a:r>
              <a:rPr kumimoji="1" lang="en-US" altLang="zh-CN" sz="2400" dirty="0" smtClean="0"/>
              <a:t> </a:t>
            </a:r>
            <a:r>
              <a:rPr kumimoji="1" lang="zh-CN" altLang="en-US" sz="2400" dirty="0" smtClean="0"/>
              <a:t>包括</a:t>
            </a:r>
            <a:r>
              <a:rPr kumimoji="1" lang="zh-CN" altLang="en-US" sz="2400" u="sng" dirty="0" smtClean="0">
                <a:solidFill>
                  <a:schemeClr val="tx2"/>
                </a:solidFill>
              </a:rPr>
              <a:t>与硬件相关</a:t>
            </a:r>
            <a:r>
              <a:rPr kumimoji="1" lang="zh-CN" altLang="en-US" sz="2400" dirty="0" smtClean="0"/>
              <a:t>的模块，</a:t>
            </a:r>
            <a:r>
              <a:rPr kumimoji="1" lang="zh-CN" altLang="en-US" sz="2400" u="sng" dirty="0">
                <a:solidFill>
                  <a:schemeClr val="tx2"/>
                </a:solidFill>
              </a:rPr>
              <a:t>时钟管理</a:t>
            </a:r>
            <a:r>
              <a:rPr kumimoji="1" lang="zh-CN" altLang="en-US" sz="2400" dirty="0" smtClean="0"/>
              <a:t>模块，</a:t>
            </a:r>
            <a:r>
              <a:rPr kumimoji="1" lang="zh-CN" altLang="en-US" sz="2400" u="sng" dirty="0">
                <a:solidFill>
                  <a:schemeClr val="tx2"/>
                </a:solidFill>
              </a:rPr>
              <a:t>进程调度</a:t>
            </a:r>
            <a:r>
              <a:rPr kumimoji="1" lang="zh-CN" altLang="en-US" sz="2400" dirty="0" smtClean="0"/>
              <a:t>模块等。</a:t>
            </a:r>
            <a:endParaRPr kumimoji="1" lang="en-US" altLang="zh-CN" sz="2400" dirty="0" smtClean="0"/>
          </a:p>
          <a:p>
            <a:pPr marL="0" indent="263525" eaLnBrk="1" hangingPunct="1">
              <a:lnSpc>
                <a:spcPct val="120000"/>
              </a:lnSpc>
              <a:spcBef>
                <a:spcPts val="376"/>
              </a:spcBef>
              <a:buClr>
                <a:schemeClr val="tx2"/>
              </a:buClr>
              <a:buSzPct val="96000"/>
              <a:buFont typeface="Wingdings" panose="05000000000000000000" pitchFamily="2" charset="2"/>
              <a:buChar char="Ø"/>
              <a:defRPr/>
            </a:pPr>
            <a:r>
              <a:rPr kumimoji="1" lang="zh-CN" altLang="en-US" sz="2400" dirty="0"/>
              <a:t>  </a:t>
            </a:r>
            <a:r>
              <a:rPr kumimoji="1" lang="zh-CN" altLang="en-US" sz="2400" b="1" dirty="0" smtClean="0"/>
              <a:t>处理机状态</a:t>
            </a:r>
            <a:r>
              <a:rPr kumimoji="1" lang="zh-CN" altLang="en-US" sz="2400" b="1" baseline="30000" dirty="0"/>
              <a:t>目的：保护</a:t>
            </a:r>
            <a:r>
              <a:rPr kumimoji="1" lang="en-US" altLang="zh-CN" sz="2400" b="1" baseline="30000" dirty="0" smtClean="0"/>
              <a:t>OS</a:t>
            </a:r>
            <a:r>
              <a:rPr kumimoji="1" lang="zh-CN" altLang="en-US" sz="2400" dirty="0"/>
              <a:t> </a:t>
            </a:r>
            <a:r>
              <a:rPr kumimoji="1" lang="zh-CN" altLang="en-US" sz="2400" dirty="0" smtClean="0"/>
              <a:t>：</a:t>
            </a:r>
            <a:r>
              <a:rPr kumimoji="1" lang="zh-CN" altLang="en-US" sz="2300" dirty="0" smtClean="0"/>
              <a:t>内</a:t>
            </a:r>
            <a:r>
              <a:rPr kumimoji="1" lang="zh-CN" altLang="en-US" sz="2300" dirty="0"/>
              <a:t>核态</a:t>
            </a:r>
            <a:r>
              <a:rPr kumimoji="1" lang="en-US" altLang="zh-CN" sz="2300" dirty="0"/>
              <a:t>/</a:t>
            </a:r>
            <a:r>
              <a:rPr kumimoji="1" lang="zh-CN" altLang="en-US" sz="2300" dirty="0"/>
              <a:t>系统态</a:t>
            </a:r>
            <a:r>
              <a:rPr kumimoji="1" lang="en-US" altLang="zh-CN" sz="2300" dirty="0"/>
              <a:t>/</a:t>
            </a:r>
            <a:r>
              <a:rPr kumimoji="1" lang="zh-CN" altLang="en-US" sz="2300" dirty="0"/>
              <a:t>管</a:t>
            </a:r>
            <a:r>
              <a:rPr kumimoji="1" lang="zh-CN" altLang="en-US" sz="2300" dirty="0" smtClean="0"/>
              <a:t>态，</a:t>
            </a:r>
            <a:r>
              <a:rPr kumimoji="1" lang="zh-CN" altLang="en-US" sz="2300" dirty="0"/>
              <a:t>用户态</a:t>
            </a:r>
            <a:r>
              <a:rPr kumimoji="1" lang="en-US" altLang="zh-CN" sz="2300" dirty="0"/>
              <a:t>/</a:t>
            </a:r>
            <a:r>
              <a:rPr kumimoji="1" lang="zh-CN" altLang="en-US" sz="2300" dirty="0"/>
              <a:t>目</a:t>
            </a:r>
            <a:r>
              <a:rPr kumimoji="1" lang="zh-CN" altLang="en-US" sz="2300" dirty="0" smtClean="0"/>
              <a:t>态</a:t>
            </a:r>
            <a:endParaRPr kumimoji="1" lang="en-US" altLang="zh-CN" sz="2300" dirty="0"/>
          </a:p>
          <a:p>
            <a:pPr indent="-69850" eaLnBrk="1" hangingPunct="1">
              <a:lnSpc>
                <a:spcPct val="120000"/>
              </a:lnSpc>
              <a:spcBef>
                <a:spcPts val="376"/>
              </a:spcBef>
              <a:buSzPct val="70000"/>
              <a:buFont typeface="Wingdings" panose="05000000000000000000" pitchFamily="2" charset="2"/>
              <a:buChar char="u"/>
              <a:defRPr/>
            </a:pPr>
            <a:r>
              <a:rPr kumimoji="1" lang="zh-CN" altLang="en-US" sz="2400" b="1" dirty="0"/>
              <a:t>内核态</a:t>
            </a:r>
            <a:r>
              <a:rPr kumimoji="1" lang="zh-CN" altLang="en-US" sz="2400" dirty="0"/>
              <a:t>：具有较高特权，能执行</a:t>
            </a:r>
            <a:r>
              <a:rPr kumimoji="1" lang="zh-CN" altLang="en-US" sz="2400" u="sng" dirty="0"/>
              <a:t>一切指令</a:t>
            </a:r>
            <a:r>
              <a:rPr kumimoji="1" lang="zh-CN" altLang="en-US" sz="2400" dirty="0"/>
              <a:t>，访问所有</a:t>
            </a:r>
            <a:r>
              <a:rPr kumimoji="1" lang="zh-CN" altLang="en-US" sz="2400" u="sng" dirty="0"/>
              <a:t>寄存器</a:t>
            </a:r>
            <a:r>
              <a:rPr kumimoji="1" lang="zh-CN" altLang="en-US" sz="2400" dirty="0"/>
              <a:t>和</a:t>
            </a:r>
            <a:r>
              <a:rPr kumimoji="1" lang="zh-CN" altLang="en-US" sz="2400" u="sng" dirty="0"/>
              <a:t>存储区</a:t>
            </a:r>
            <a:r>
              <a:rPr kumimoji="1" lang="zh-CN" altLang="en-US" sz="2400" dirty="0"/>
              <a:t>。</a:t>
            </a:r>
            <a:endParaRPr kumimoji="1" lang="en-US" altLang="zh-CN" sz="2400" dirty="0"/>
          </a:p>
          <a:p>
            <a:pPr indent="-69850" eaLnBrk="1" hangingPunct="1">
              <a:lnSpc>
                <a:spcPct val="120000"/>
              </a:lnSpc>
              <a:spcBef>
                <a:spcPts val="376"/>
              </a:spcBef>
              <a:buSzPct val="70000"/>
              <a:buFont typeface="Wingdings" panose="05000000000000000000" pitchFamily="2" charset="2"/>
              <a:buChar char="u"/>
              <a:defRPr/>
            </a:pPr>
            <a:r>
              <a:rPr kumimoji="1" lang="zh-CN" altLang="en-US" sz="2400" b="1" dirty="0"/>
              <a:t>用户态</a:t>
            </a:r>
            <a:r>
              <a:rPr kumimoji="1" lang="zh-CN" altLang="en-US" sz="2400" dirty="0"/>
              <a:t>：具有较低特权，能执行规定的指令，访问指定的寄存器和存储区</a:t>
            </a:r>
            <a:r>
              <a:rPr kumimoji="1" lang="zh-CN" altLang="en-US" sz="2400" dirty="0" smtClean="0"/>
              <a:t>。</a:t>
            </a:r>
            <a:r>
              <a:rPr kumimoji="1" lang="en-US" altLang="zh-CN" sz="2400" dirty="0" smtClean="0"/>
              <a:t>+</a:t>
            </a:r>
            <a:r>
              <a:rPr kumimoji="1" lang="zh-CN" altLang="en-US" sz="2400" dirty="0" smtClean="0"/>
              <a:t>下页</a:t>
            </a:r>
            <a:endParaRPr kumimoji="1" lang="en-US" altLang="zh-CN" sz="2400" dirty="0"/>
          </a:p>
        </p:txBody>
      </p:sp>
    </p:spTree>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807ABFA-9640-4F4F-B67E-346A0792E58C}" type="datetime8">
              <a:rPr kumimoji="0" lang="zh-CN" altLang="en-US" sz="1400" smtClean="0"/>
              <a:t>2022年3月16日12时44分</a:t>
            </a:fld>
            <a:endParaRPr kumimoji="0" lang="en-US" altLang="zh-CN" sz="1400" smtClean="0"/>
          </a:p>
        </p:txBody>
      </p:sp>
      <p:sp>
        <p:nvSpPr>
          <p:cNvPr id="80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75781" name="Text Box 4"/>
          <p:cNvSpPr>
            <a:spLocks noGrp="1" noChangeArrowheads="1"/>
          </p:cNvSpPr>
          <p:nvPr>
            <p:ph type="body" idx="1"/>
          </p:nvPr>
        </p:nvSpPr>
        <p:spPr>
          <a:xfrm>
            <a:off x="323528" y="188640"/>
            <a:ext cx="8540750" cy="6264696"/>
          </a:xfrm>
        </p:spPr>
        <p:txBody>
          <a:bodyPr/>
          <a:lstStyle/>
          <a:p>
            <a:pPr marL="0" indent="0" eaLnBrk="1" hangingPunct="1">
              <a:lnSpc>
                <a:spcPct val="120000"/>
              </a:lnSpc>
              <a:spcBef>
                <a:spcPct val="0"/>
              </a:spcBef>
              <a:buNone/>
              <a:defRPr/>
            </a:pPr>
            <a:r>
              <a:rPr lang="zh-CN" altLang="en-US" sz="2400" b="1" dirty="0" smtClean="0">
                <a:solidFill>
                  <a:schemeClr val="tx2">
                    <a:lumMod val="20000"/>
                    <a:lumOff val="80000"/>
                  </a:schemeClr>
                </a:solidFill>
                <a:latin typeface="+mn-ea"/>
              </a:rPr>
              <a:t>    应用程序</a:t>
            </a:r>
            <a:r>
              <a:rPr lang="zh-CN" altLang="en-US" sz="2400" dirty="0">
                <a:latin typeface="+mn-ea"/>
              </a:rPr>
              <a:t>只能</a:t>
            </a:r>
            <a:r>
              <a:rPr lang="zh-CN" altLang="en-US" sz="2400" dirty="0" smtClean="0">
                <a:latin typeface="+mn-ea"/>
              </a:rPr>
              <a:t>运行在用户态下，通常不执行</a:t>
            </a:r>
            <a:r>
              <a:rPr lang="en-US" altLang="zh-CN" sz="2400" u="sng" dirty="0" smtClean="0">
                <a:latin typeface="+mn-ea"/>
              </a:rPr>
              <a:t>OS</a:t>
            </a:r>
            <a:r>
              <a:rPr lang="zh-CN" altLang="en-US" sz="2400" u="sng" dirty="0" smtClean="0">
                <a:latin typeface="+mn-ea"/>
              </a:rPr>
              <a:t>指令</a:t>
            </a:r>
            <a:r>
              <a:rPr lang="zh-CN" altLang="en-US" sz="2400" dirty="0" smtClean="0">
                <a:latin typeface="+mn-ea"/>
              </a:rPr>
              <a:t>，不访问</a:t>
            </a:r>
            <a:r>
              <a:rPr lang="en-US" altLang="zh-CN" sz="2400" u="sng" dirty="0" smtClean="0">
                <a:latin typeface="+mn-ea"/>
              </a:rPr>
              <a:t>OS</a:t>
            </a:r>
            <a:r>
              <a:rPr lang="zh-CN" altLang="en-US" sz="2400" u="sng" dirty="0" smtClean="0">
                <a:latin typeface="+mn-ea"/>
              </a:rPr>
              <a:t>区域</a:t>
            </a:r>
            <a:r>
              <a:rPr lang="zh-CN" altLang="en-US" sz="2400" dirty="0" smtClean="0">
                <a:latin typeface="+mn-ea"/>
              </a:rPr>
              <a:t>，因此就</a:t>
            </a:r>
            <a:r>
              <a:rPr kumimoji="1" lang="zh-CN" altLang="en-US" sz="2400" dirty="0" smtClean="0"/>
              <a:t>可</a:t>
            </a:r>
            <a:r>
              <a:rPr kumimoji="1" lang="zh-CN" altLang="en-US" sz="2400" dirty="0"/>
              <a:t>以防止对</a:t>
            </a:r>
            <a:r>
              <a:rPr kumimoji="1" lang="en-US" altLang="zh-CN" sz="2400" dirty="0"/>
              <a:t>OS</a:t>
            </a:r>
            <a:r>
              <a:rPr kumimoji="1" lang="zh-CN" altLang="en-US" sz="2400" dirty="0"/>
              <a:t>、关键数据</a:t>
            </a:r>
            <a:r>
              <a:rPr kumimoji="1" lang="en-US" altLang="zh-CN" sz="2400" baseline="30000" dirty="0"/>
              <a:t>PCB</a:t>
            </a:r>
            <a:r>
              <a:rPr kumimoji="1" lang="zh-CN" altLang="en-US" sz="2400" dirty="0"/>
              <a:t>的破</a:t>
            </a:r>
            <a:r>
              <a:rPr kumimoji="1" lang="zh-CN" altLang="en-US" sz="2400" dirty="0" smtClean="0"/>
              <a:t>坏，</a:t>
            </a:r>
            <a:r>
              <a:rPr lang="zh-CN" altLang="en-US" sz="2400" dirty="0" smtClean="0">
                <a:latin typeface="+mn-ea"/>
              </a:rPr>
              <a:t>从而实现对</a:t>
            </a:r>
            <a:r>
              <a:rPr lang="en-US" altLang="zh-CN" sz="2400" dirty="0" smtClean="0">
                <a:latin typeface="+mn-ea"/>
              </a:rPr>
              <a:t>OS</a:t>
            </a:r>
            <a:r>
              <a:rPr lang="zh-CN" altLang="en-US" sz="2400" dirty="0" smtClean="0">
                <a:latin typeface="+mn-ea"/>
              </a:rPr>
              <a:t>的保护。</a:t>
            </a:r>
            <a:endParaRPr lang="en-US" altLang="zh-CN" sz="2400" dirty="0" smtClean="0">
              <a:latin typeface="黑体" pitchFamily="2" charset="-122"/>
              <a:ea typeface="黑体" pitchFamily="2" charset="-122"/>
            </a:endParaRPr>
          </a:p>
          <a:p>
            <a:pPr marL="0" indent="0" eaLnBrk="1" hangingPunct="1">
              <a:spcBef>
                <a:spcPct val="0"/>
              </a:spcBef>
              <a:buNone/>
              <a:defRPr/>
            </a:pPr>
            <a:r>
              <a:rPr lang="en-US" altLang="zh-CN" sz="2400" dirty="0" smtClean="0">
                <a:latin typeface="黑体" pitchFamily="2" charset="-122"/>
                <a:ea typeface="黑体" pitchFamily="2" charset="-122"/>
              </a:rPr>
              <a:t>2.3.1  </a:t>
            </a:r>
            <a:r>
              <a:rPr lang="zh-CN" altLang="en-US" sz="2400" dirty="0">
                <a:latin typeface="黑体" pitchFamily="2" charset="-122"/>
                <a:ea typeface="黑体" pitchFamily="2" charset="-122"/>
              </a:rPr>
              <a:t>操作系统内</a:t>
            </a:r>
            <a:r>
              <a:rPr lang="zh-CN" altLang="en-US" sz="2400" dirty="0" smtClean="0">
                <a:latin typeface="黑体" pitchFamily="2" charset="-122"/>
                <a:ea typeface="黑体" pitchFamily="2" charset="-122"/>
              </a:rPr>
              <a:t>核主要功能   （</a:t>
            </a:r>
            <a:r>
              <a:rPr lang="en-US" altLang="zh-CN" sz="2400" b="1" dirty="0" smtClean="0">
                <a:solidFill>
                  <a:schemeClr val="tx2"/>
                </a:solidFill>
                <a:latin typeface="黑体" pitchFamily="2" charset="-122"/>
                <a:ea typeface="黑体" pitchFamily="2" charset="-122"/>
              </a:rPr>
              <a:t>+</a:t>
            </a:r>
            <a:r>
              <a:rPr lang="zh-CN" altLang="en-US" sz="2400" b="1" dirty="0" smtClean="0">
                <a:solidFill>
                  <a:schemeClr val="tx2"/>
                </a:solidFill>
                <a:latin typeface="黑体" pitchFamily="2" charset="-122"/>
                <a:ea typeface="黑体" pitchFamily="2" charset="-122"/>
              </a:rPr>
              <a:t>快</a:t>
            </a:r>
            <a:r>
              <a:rPr lang="zh-CN" altLang="en-US" sz="2400" dirty="0" smtClean="0">
                <a:latin typeface="黑体" pitchFamily="2" charset="-122"/>
                <a:ea typeface="黑体" pitchFamily="2" charset="-122"/>
              </a:rPr>
              <a:t>）</a:t>
            </a:r>
            <a:r>
              <a:rPr lang="zh-CN" altLang="en-US" sz="2400" dirty="0">
                <a:latin typeface="黑体" pitchFamily="2" charset="-122"/>
                <a:ea typeface="黑体" pitchFamily="2" charset="-122"/>
              </a:rPr>
              <a:t/>
            </a:r>
            <a:br>
              <a:rPr lang="zh-CN" altLang="en-US" sz="2400" dirty="0">
                <a:latin typeface="黑体" pitchFamily="2" charset="-122"/>
                <a:ea typeface="黑体" pitchFamily="2" charset="-122"/>
              </a:rPr>
            </a:br>
            <a:r>
              <a:rPr lang="zh-CN" altLang="en-US" sz="2400" dirty="0">
                <a:latin typeface="黑体" pitchFamily="2" charset="-122"/>
                <a:ea typeface="黑体" pitchFamily="2" charset="-122"/>
              </a:rPr>
              <a:t>　</a:t>
            </a:r>
            <a:r>
              <a:rPr lang="en-US" altLang="zh-CN" sz="2400" dirty="0" smtClean="0">
                <a:latin typeface="黑体" pitchFamily="2" charset="-122"/>
                <a:ea typeface="黑体" pitchFamily="2" charset="-122"/>
              </a:rPr>
              <a:t>1</a:t>
            </a:r>
            <a:r>
              <a:rPr lang="en-US" altLang="zh-CN" sz="2400" dirty="0">
                <a:latin typeface="黑体" pitchFamily="2" charset="-122"/>
                <a:ea typeface="黑体" pitchFamily="2" charset="-122"/>
              </a:rPr>
              <a:t>. </a:t>
            </a:r>
            <a:r>
              <a:rPr lang="zh-CN" altLang="en-US" sz="2400" dirty="0">
                <a:solidFill>
                  <a:schemeClr val="tx2"/>
                </a:solidFill>
                <a:latin typeface="黑体" pitchFamily="2" charset="-122"/>
                <a:ea typeface="黑体" pitchFamily="2" charset="-122"/>
              </a:rPr>
              <a:t>支撑功能</a:t>
            </a:r>
            <a:endParaRPr lang="en-US" altLang="zh-CN" sz="2400" dirty="0">
              <a:solidFill>
                <a:schemeClr val="tx2"/>
              </a:solidFill>
              <a:latin typeface="黑体" pitchFamily="2" charset="-122"/>
              <a:ea typeface="黑体" pitchFamily="2" charset="-122"/>
            </a:endParaRPr>
          </a:p>
          <a:p>
            <a:pPr marL="0" indent="444500" eaLnBrk="1" hangingPunct="1">
              <a:buNone/>
              <a:defRPr/>
            </a:pPr>
            <a:r>
              <a:rPr lang="zh-CN" altLang="en-US" sz="2400" dirty="0" smtClean="0"/>
              <a:t>支撑：内核用于支持</a:t>
            </a:r>
            <a:r>
              <a:rPr lang="en-US" altLang="zh-CN" sz="2400" dirty="0" smtClean="0"/>
              <a:t>/</a:t>
            </a:r>
            <a:r>
              <a:rPr lang="zh-CN" altLang="en-US" sz="2400" dirty="0" smtClean="0"/>
              <a:t>撑</a:t>
            </a:r>
            <a:r>
              <a:rPr lang="en-US" altLang="zh-CN" sz="2400" dirty="0" smtClean="0"/>
              <a:t>OS</a:t>
            </a:r>
            <a:r>
              <a:rPr lang="zh-CN" altLang="en-US" sz="2400" dirty="0" smtClean="0"/>
              <a:t>其它功能。主要包括：</a:t>
            </a:r>
            <a:endParaRPr lang="en-US" altLang="zh-CN" sz="2400" dirty="0" smtClean="0"/>
          </a:p>
          <a:p>
            <a:pPr marL="639763" indent="-457200" eaLnBrk="1" hangingPunct="1">
              <a:buAutoNum type="arabicParenBoth"/>
              <a:defRPr/>
            </a:pPr>
            <a:r>
              <a:rPr lang="zh-CN" altLang="en-US" sz="2400" dirty="0" smtClean="0"/>
              <a:t>中</a:t>
            </a:r>
            <a:r>
              <a:rPr lang="zh-CN" altLang="en-US" sz="2400" dirty="0"/>
              <a:t>断处理</a:t>
            </a:r>
            <a:r>
              <a:rPr lang="zh-CN" altLang="en-US" sz="2400" dirty="0" smtClean="0"/>
              <a:t>。</a:t>
            </a:r>
            <a:endParaRPr lang="en-US" altLang="zh-CN" sz="2400" dirty="0" smtClean="0"/>
          </a:p>
          <a:p>
            <a:pPr marL="182563" indent="0" eaLnBrk="1" hangingPunct="1">
              <a:buNone/>
              <a:defRPr/>
            </a:pPr>
            <a:r>
              <a:rPr lang="zh-CN" altLang="en-US" sz="2400" dirty="0" smtClean="0"/>
              <a:t>    系统</a:t>
            </a:r>
            <a:r>
              <a:rPr lang="zh-CN" altLang="en-US" sz="2400" dirty="0"/>
              <a:t>调</a:t>
            </a:r>
            <a:r>
              <a:rPr lang="zh-CN" altLang="en-US" sz="2400" dirty="0" smtClean="0"/>
              <a:t>用</a:t>
            </a:r>
            <a:r>
              <a:rPr lang="en-US" altLang="zh-CN" sz="2400" baseline="30000" dirty="0">
                <a:solidFill>
                  <a:schemeClr val="tx2"/>
                </a:solidFill>
              </a:rPr>
              <a:t>(read())</a:t>
            </a:r>
            <a:r>
              <a:rPr lang="zh-CN" altLang="en-US" sz="2400" dirty="0" smtClean="0"/>
              <a:t>、进程调度</a:t>
            </a:r>
            <a:r>
              <a:rPr lang="zh-CN" altLang="en-US" sz="2400" baseline="30000" dirty="0" smtClean="0">
                <a:solidFill>
                  <a:schemeClr val="tx2"/>
                </a:solidFill>
              </a:rPr>
              <a:t>优先级</a:t>
            </a:r>
            <a:r>
              <a:rPr lang="zh-CN" altLang="en-US" sz="2400" dirty="0" smtClean="0"/>
              <a:t>、</a:t>
            </a:r>
            <a:r>
              <a:rPr lang="zh-CN" altLang="en-US" sz="2400" baseline="30000" dirty="0">
                <a:solidFill>
                  <a:schemeClr val="tx2"/>
                </a:solidFill>
              </a:rPr>
              <a:t>启动</a:t>
            </a:r>
            <a:r>
              <a:rPr lang="zh-CN" altLang="en-US" sz="2400" dirty="0" smtClean="0"/>
              <a:t>设备驱动</a:t>
            </a:r>
            <a:r>
              <a:rPr lang="en-US" altLang="zh-CN" sz="2400" baseline="30000" dirty="0" smtClean="0"/>
              <a:t>chp6</a:t>
            </a:r>
            <a:r>
              <a:rPr lang="zh-CN" altLang="en-US" sz="2400" dirty="0" smtClean="0"/>
              <a:t>等等。</a:t>
            </a:r>
            <a:endParaRPr lang="en-US" altLang="zh-CN" sz="2400" dirty="0" smtClean="0"/>
          </a:p>
          <a:p>
            <a:pPr marL="639763" indent="-457200" eaLnBrk="1" hangingPunct="1">
              <a:buFont typeface="Wingdings" panose="05000000000000000000" pitchFamily="2" charset="2"/>
              <a:buAutoNum type="arabicParenBoth" startAt="2"/>
              <a:defRPr/>
            </a:pPr>
            <a:r>
              <a:rPr lang="zh-CN" altLang="en-US" sz="2400" dirty="0"/>
              <a:t>时钟管理</a:t>
            </a:r>
            <a:r>
              <a:rPr lang="zh-CN" altLang="en-US" sz="2400" dirty="0" smtClean="0"/>
              <a:t>。</a:t>
            </a:r>
            <a:endParaRPr lang="en-US" altLang="zh-CN" sz="2400" dirty="0" smtClean="0"/>
          </a:p>
          <a:p>
            <a:pPr marL="182563" indent="0" eaLnBrk="1" hangingPunct="1">
              <a:buNone/>
              <a:defRPr/>
            </a:pPr>
            <a:r>
              <a:rPr lang="en-US" altLang="zh-CN" sz="2400" dirty="0"/>
              <a:t> </a:t>
            </a:r>
            <a:r>
              <a:rPr lang="en-US" altLang="zh-CN" sz="2400" dirty="0" smtClean="0"/>
              <a:t>   </a:t>
            </a:r>
            <a:r>
              <a:rPr lang="zh-CN" altLang="en-US" sz="2400" u="sng" dirty="0" smtClean="0"/>
              <a:t>分</a:t>
            </a:r>
            <a:r>
              <a:rPr lang="zh-CN" altLang="en-US" sz="2400" b="1" u="sng" dirty="0" smtClean="0">
                <a:solidFill>
                  <a:schemeClr val="tx2"/>
                </a:solidFill>
              </a:rPr>
              <a:t>时</a:t>
            </a:r>
            <a:r>
              <a:rPr lang="zh-CN" altLang="en-US" sz="2400" u="sng" dirty="0" smtClean="0"/>
              <a:t>系统</a:t>
            </a:r>
            <a:r>
              <a:rPr lang="zh-CN" altLang="en-US" sz="2400" dirty="0" smtClean="0"/>
              <a:t>中的时间片管理、实时系统中的时间管理</a:t>
            </a:r>
            <a:r>
              <a:rPr lang="zh-CN" altLang="en-US" sz="2400" baseline="30000" dirty="0">
                <a:solidFill>
                  <a:schemeClr val="tx2"/>
                </a:solidFill>
              </a:rPr>
              <a:t>计时</a:t>
            </a:r>
            <a:r>
              <a:rPr lang="zh-CN" altLang="en-US" sz="2400" dirty="0" smtClean="0"/>
              <a:t>等等。</a:t>
            </a:r>
            <a:endParaRPr lang="en-US" altLang="zh-CN" sz="2400" dirty="0" smtClean="0"/>
          </a:p>
          <a:p>
            <a:pPr marL="639763" indent="-457200" eaLnBrk="1" hangingPunct="1">
              <a:buFont typeface="Wingdings" panose="05000000000000000000" pitchFamily="2" charset="2"/>
              <a:buAutoNum type="arabicParenBoth" startAt="3"/>
              <a:defRPr/>
            </a:pPr>
            <a:r>
              <a:rPr lang="zh-CN" altLang="en-US" sz="2400" dirty="0"/>
              <a:t>原语操</a:t>
            </a:r>
            <a:r>
              <a:rPr lang="zh-CN" altLang="en-US" sz="2400" dirty="0" smtClean="0"/>
              <a:t>作。</a:t>
            </a:r>
            <a:endParaRPr lang="en-US" altLang="zh-CN" sz="2400" dirty="0"/>
          </a:p>
          <a:p>
            <a:pPr marL="182563" indent="0" eaLnBrk="1" hangingPunct="1">
              <a:buNone/>
              <a:defRPr/>
            </a:pPr>
            <a:r>
              <a:rPr lang="en-US" altLang="zh-CN" sz="2400" dirty="0" smtClean="0"/>
              <a:t>    </a:t>
            </a:r>
            <a:r>
              <a:rPr lang="zh-CN" altLang="en-US" sz="2400" dirty="0" smtClean="0"/>
              <a:t>原语：由若干指令构成，它们共同完成一个任务，完成之前</a:t>
            </a:r>
            <a:r>
              <a:rPr lang="zh-CN" altLang="en-US" sz="2400" dirty="0" smtClean="0">
                <a:solidFill>
                  <a:schemeClr val="tx2"/>
                </a:solidFill>
              </a:rPr>
              <a:t>不允许中断</a:t>
            </a:r>
            <a:r>
              <a:rPr lang="zh-CN" altLang="en-US" sz="2400" dirty="0" smtClean="0"/>
              <a:t>。例：进程同步。</a:t>
            </a:r>
            <a:r>
              <a:rPr lang="en-US" altLang="zh-CN" sz="2400" dirty="0" smtClean="0"/>
              <a:t>    </a:t>
            </a:r>
            <a:r>
              <a:rPr lang="zh-CN" altLang="en-US" sz="2400" dirty="0"/>
              <a:t/>
            </a:r>
            <a:br>
              <a:rPr lang="zh-CN" altLang="en-US" sz="2400" dirty="0"/>
            </a:br>
            <a:r>
              <a:rPr lang="en-US" altLang="zh-CN" sz="2400" dirty="0">
                <a:latin typeface="黑体" pitchFamily="2" charset="-122"/>
                <a:ea typeface="黑体" pitchFamily="2" charset="-122"/>
              </a:rPr>
              <a:t>2. </a:t>
            </a:r>
            <a:r>
              <a:rPr lang="zh-CN" altLang="en-US" sz="2400" dirty="0" smtClean="0">
                <a:solidFill>
                  <a:schemeClr val="tx2"/>
                </a:solidFill>
                <a:latin typeface="黑体" pitchFamily="2" charset="-122"/>
                <a:ea typeface="黑体" pitchFamily="2" charset="-122"/>
              </a:rPr>
              <a:t>进程、资源等管</a:t>
            </a:r>
            <a:r>
              <a:rPr lang="zh-CN" altLang="en-US" sz="2400" dirty="0">
                <a:solidFill>
                  <a:schemeClr val="tx2"/>
                </a:solidFill>
                <a:latin typeface="黑体" pitchFamily="2" charset="-122"/>
                <a:ea typeface="黑体" pitchFamily="2" charset="-122"/>
              </a:rPr>
              <a:t>理功能</a:t>
            </a:r>
            <a:r>
              <a:rPr lang="zh-CN" altLang="en-US" sz="2400" dirty="0" smtClean="0">
                <a:latin typeface="黑体" pitchFamily="2" charset="-122"/>
                <a:ea typeface="黑体" pitchFamily="2" charset="-122"/>
              </a:rPr>
              <a:t>（各章中）</a:t>
            </a:r>
            <a:r>
              <a:rPr lang="zh-CN" altLang="en-US" sz="2400" dirty="0">
                <a:latin typeface="黑体" pitchFamily="2" charset="-122"/>
                <a:ea typeface="黑体" pitchFamily="2" charset="-122"/>
              </a:rPr>
              <a:t/>
            </a:r>
            <a:br>
              <a:rPr lang="zh-CN" altLang="en-US" sz="2400" dirty="0">
                <a:latin typeface="黑体" pitchFamily="2" charset="-122"/>
                <a:ea typeface="黑体" pitchFamily="2" charset="-122"/>
              </a:rPr>
            </a:br>
            <a:r>
              <a:rPr lang="zh-CN" altLang="en-US" sz="2400" dirty="0">
                <a:latin typeface="黑体" pitchFamily="2" charset="-122"/>
                <a:ea typeface="黑体" pitchFamily="2" charset="-122"/>
              </a:rPr>
              <a:t>　</a:t>
            </a:r>
            <a:r>
              <a:rPr lang="en-US" altLang="zh-CN" sz="2400" dirty="0" smtClean="0">
                <a:latin typeface="黑体" pitchFamily="2" charset="-122"/>
                <a:ea typeface="黑体" pitchFamily="2" charset="-122"/>
              </a:rPr>
              <a:t>(</a:t>
            </a:r>
            <a:r>
              <a:rPr lang="en-US" altLang="zh-CN" sz="2400" dirty="0">
                <a:latin typeface="黑体" pitchFamily="2" charset="-122"/>
                <a:ea typeface="黑体" pitchFamily="2" charset="-122"/>
              </a:rPr>
              <a:t>1) </a:t>
            </a:r>
            <a:r>
              <a:rPr lang="zh-CN" altLang="en-US" sz="2400" dirty="0">
                <a:latin typeface="黑体" pitchFamily="2" charset="-122"/>
                <a:ea typeface="黑体" pitchFamily="2" charset="-122"/>
              </a:rPr>
              <a:t>进程管</a:t>
            </a:r>
            <a:r>
              <a:rPr lang="zh-CN" altLang="en-US" sz="2400" dirty="0" smtClean="0">
                <a:latin typeface="黑体" pitchFamily="2" charset="-122"/>
                <a:ea typeface="黑体" pitchFamily="2" charset="-122"/>
              </a:rPr>
              <a:t>理</a:t>
            </a:r>
            <a:r>
              <a:rPr lang="en-US" altLang="zh-CN" sz="2400" baseline="30000" dirty="0">
                <a:latin typeface="黑体" pitchFamily="2" charset="-122"/>
                <a:ea typeface="黑体" pitchFamily="2" charset="-122"/>
              </a:rPr>
              <a:t>chp2</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(2</a:t>
            </a:r>
            <a:r>
              <a:rPr lang="en-US" altLang="zh-CN" sz="2400" dirty="0">
                <a:latin typeface="黑体" pitchFamily="2" charset="-122"/>
                <a:ea typeface="黑体" pitchFamily="2" charset="-122"/>
              </a:rPr>
              <a:t>) </a:t>
            </a:r>
            <a:r>
              <a:rPr lang="zh-CN" altLang="en-US" sz="2400" dirty="0">
                <a:latin typeface="黑体" pitchFamily="2" charset="-122"/>
                <a:ea typeface="黑体" pitchFamily="2" charset="-122"/>
              </a:rPr>
              <a:t>存储器管</a:t>
            </a:r>
            <a:r>
              <a:rPr lang="zh-CN" altLang="en-US" sz="2400" dirty="0" smtClean="0">
                <a:latin typeface="黑体" pitchFamily="2" charset="-122"/>
                <a:ea typeface="黑体" pitchFamily="2" charset="-122"/>
              </a:rPr>
              <a:t>理</a:t>
            </a:r>
            <a:r>
              <a:rPr lang="en-US" altLang="zh-CN" sz="2400" baseline="30000" dirty="0">
                <a:latin typeface="黑体" pitchFamily="2" charset="-122"/>
                <a:ea typeface="黑体" pitchFamily="2" charset="-122"/>
              </a:rPr>
              <a:t>chp4</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a:t>
            </a:r>
            <a:r>
              <a:rPr lang="en-US" altLang="zh-CN" sz="2400" dirty="0">
                <a:latin typeface="黑体" pitchFamily="2" charset="-122"/>
                <a:ea typeface="黑体" pitchFamily="2" charset="-122"/>
              </a:rPr>
              <a:t>3) </a:t>
            </a:r>
            <a:r>
              <a:rPr lang="zh-CN" altLang="en-US" sz="2400" dirty="0">
                <a:latin typeface="黑体" pitchFamily="2" charset="-122"/>
                <a:ea typeface="黑体" pitchFamily="2" charset="-122"/>
              </a:rPr>
              <a:t>设备管</a:t>
            </a:r>
            <a:r>
              <a:rPr lang="zh-CN" altLang="en-US" sz="2400" dirty="0" smtClean="0">
                <a:latin typeface="黑体" pitchFamily="2" charset="-122"/>
                <a:ea typeface="黑体" pitchFamily="2" charset="-122"/>
              </a:rPr>
              <a:t>理</a:t>
            </a:r>
            <a:r>
              <a:rPr lang="en-US" altLang="zh-CN" sz="2400" baseline="30000" dirty="0" smtClean="0">
                <a:latin typeface="黑体" pitchFamily="2" charset="-122"/>
                <a:ea typeface="黑体" pitchFamily="2" charset="-122"/>
              </a:rPr>
              <a:t>chp6</a:t>
            </a:r>
            <a:r>
              <a:rPr lang="zh-CN" altLang="en-US" sz="2400" dirty="0" smtClean="0"/>
              <a:t>。</a:t>
            </a:r>
            <a:endParaRPr lang="en-US" altLang="zh-CN" sz="2400" dirty="0"/>
          </a:p>
          <a:p>
            <a:pPr marL="182563" indent="0" eaLnBrk="1" hangingPunct="1">
              <a:buNone/>
              <a:defRPr/>
            </a:pPr>
            <a:endParaRPr kumimoji="1" lang="zh-CN" altLang="en-US" sz="2400" dirty="0" smtClean="0"/>
          </a:p>
        </p:txBody>
      </p:sp>
    </p:spTree>
    <p:extLst>
      <p:ext uri="{BB962C8B-B14F-4D97-AF65-F5344CB8AC3E}">
        <p14:creationId xmlns:p14="http://schemas.microsoft.com/office/powerpoint/2010/main" val="2135643769"/>
      </p:ext>
    </p:extLst>
  </p:cSld>
  <p:clrMapOvr>
    <a:masterClrMapping/>
  </p:clrMapOvr>
  <p:transition>
    <p:pull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086C6D1-5107-4067-851F-736BAC898A18}" type="datetime8">
              <a:rPr kumimoji="0" lang="zh-CN" altLang="en-US" sz="1400" smtClean="0"/>
              <a:t>2022年3月16日12时44分</a:t>
            </a:fld>
            <a:endParaRPr kumimoji="0" lang="en-US" altLang="zh-CN" sz="1400" dirty="0" smtClean="0"/>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76804" name="Rectangle 2"/>
          <p:cNvSpPr>
            <a:spLocks noGrp="1" noRot="1" noChangeArrowheads="1"/>
          </p:cNvSpPr>
          <p:nvPr>
            <p:ph type="title"/>
          </p:nvPr>
        </p:nvSpPr>
        <p:spPr>
          <a:xfrm>
            <a:off x="609890" y="188640"/>
            <a:ext cx="8324850" cy="823912"/>
          </a:xfrm>
        </p:spPr>
        <p:txBody>
          <a:bodyPr/>
          <a:lstStyle/>
          <a:p>
            <a:pPr algn="l" eaLnBrk="1" hangingPunct="1">
              <a:defRPr/>
            </a:pPr>
            <a:r>
              <a:rPr kumimoji="1" lang="en-US" altLang="zh-CN" sz="2400" b="1" dirty="0" smtClean="0">
                <a:solidFill>
                  <a:srgbClr val="FF6600"/>
                </a:solidFill>
              </a:rPr>
              <a:t>2.3.2 </a:t>
            </a:r>
            <a:r>
              <a:rPr kumimoji="1" lang="zh-CN" altLang="en-US" sz="2400" b="1" dirty="0" smtClean="0">
                <a:solidFill>
                  <a:srgbClr val="FF6600"/>
                </a:solidFill>
              </a:rPr>
              <a:t>进程的创建</a:t>
            </a:r>
            <a:r>
              <a:rPr kumimoji="1" lang="en-US" altLang="zh-CN" sz="2400" b="1" dirty="0" smtClean="0">
                <a:solidFill>
                  <a:srgbClr val="FF6600"/>
                </a:solidFill>
              </a:rPr>
              <a:t>(</a:t>
            </a:r>
            <a:r>
              <a:rPr kumimoji="1" lang="zh-CN" altLang="en-US" sz="2400" kern="1200" dirty="0" smtClean="0">
                <a:solidFill>
                  <a:schemeClr val="tx1"/>
                </a:solidFill>
                <a:latin typeface="宋体" pitchFamily="2" charset="-122"/>
                <a:cs typeface="+mn-cs"/>
              </a:rPr>
              <a:t>结合前面内容，</a:t>
            </a:r>
            <a:r>
              <a:rPr kumimoji="1" lang="zh-CN" altLang="en-US" sz="2400" b="1" kern="1200" baseline="30000" dirty="0" smtClean="0">
                <a:solidFill>
                  <a:srgbClr val="FFFF00"/>
                </a:solidFill>
                <a:latin typeface="宋体" pitchFamily="2" charset="-122"/>
                <a:cs typeface="+mn-cs"/>
              </a:rPr>
              <a:t>简</a:t>
            </a:r>
            <a:r>
              <a:rPr kumimoji="1" lang="en-US" altLang="zh-CN" sz="2400" b="1" kern="1200" dirty="0" smtClean="0">
                <a:solidFill>
                  <a:srgbClr val="FFFF00"/>
                </a:solidFill>
                <a:latin typeface="宋体" pitchFamily="2" charset="-122"/>
                <a:cs typeface="+mn-cs"/>
              </a:rPr>
              <a:t>1</a:t>
            </a:r>
            <a:r>
              <a:rPr kumimoji="1" lang="zh-CN" altLang="en-US" sz="2400" b="1" kern="1200" dirty="0" smtClean="0">
                <a:solidFill>
                  <a:srgbClr val="FFFF00"/>
                </a:solidFill>
                <a:latin typeface="宋体" pitchFamily="2" charset="-122"/>
                <a:cs typeface="+mn-cs"/>
              </a:rPr>
              <a:t>、</a:t>
            </a:r>
            <a:r>
              <a:rPr kumimoji="1" lang="en-US" altLang="zh-CN" sz="2400" b="1" kern="1200" dirty="0" smtClean="0">
                <a:solidFill>
                  <a:srgbClr val="FFFF00"/>
                </a:solidFill>
                <a:latin typeface="宋体" pitchFamily="2" charset="-122"/>
                <a:cs typeface="+mn-cs"/>
              </a:rPr>
              <a:t>2</a:t>
            </a:r>
            <a:r>
              <a:rPr kumimoji="1" lang="zh-CN" altLang="en-US" sz="2400" b="1" kern="1200" dirty="0" smtClean="0">
                <a:solidFill>
                  <a:srgbClr val="FFFF00"/>
                </a:solidFill>
                <a:latin typeface="宋体" pitchFamily="2" charset="-122"/>
                <a:cs typeface="+mn-cs"/>
              </a:rPr>
              <a:t>、</a:t>
            </a:r>
            <a:r>
              <a:rPr kumimoji="1" lang="en-US" altLang="zh-CN" sz="2400" b="1" kern="1200" dirty="0" smtClean="0">
                <a:solidFill>
                  <a:srgbClr val="FFFF00"/>
                </a:solidFill>
                <a:latin typeface="宋体" pitchFamily="2" charset="-122"/>
                <a:cs typeface="+mn-cs"/>
              </a:rPr>
              <a:t>3</a:t>
            </a:r>
            <a:r>
              <a:rPr kumimoji="1" lang="zh-CN" altLang="en-US" sz="2400" b="1" kern="1200" dirty="0" smtClean="0">
                <a:solidFill>
                  <a:srgbClr val="FFFF00"/>
                </a:solidFill>
                <a:latin typeface="宋体" pitchFamily="2" charset="-122"/>
                <a:cs typeface="+mn-cs"/>
              </a:rPr>
              <a:t>，</a:t>
            </a:r>
            <a:r>
              <a:rPr kumimoji="1" lang="zh-CN" altLang="en-US" sz="2400" b="1" kern="1200" baseline="30000" dirty="0" smtClean="0">
                <a:solidFill>
                  <a:srgbClr val="FFFF00"/>
                </a:solidFill>
                <a:latin typeface="宋体" pitchFamily="2" charset="-122"/>
                <a:cs typeface="+mn-cs"/>
              </a:rPr>
              <a:t>讨论</a:t>
            </a:r>
            <a:r>
              <a:rPr kumimoji="1" lang="en-US" altLang="zh-CN" sz="2400" b="1" kern="1200" dirty="0" smtClean="0">
                <a:solidFill>
                  <a:srgbClr val="FFFF00"/>
                </a:solidFill>
                <a:latin typeface="宋体" pitchFamily="2" charset="-122"/>
                <a:cs typeface="+mn-cs"/>
              </a:rPr>
              <a:t>4</a:t>
            </a:r>
            <a:r>
              <a:rPr kumimoji="1" lang="en-US" altLang="zh-CN" sz="2400" b="1" dirty="0" smtClean="0">
                <a:solidFill>
                  <a:srgbClr val="FF6600"/>
                </a:solidFill>
              </a:rPr>
              <a:t>)</a:t>
            </a:r>
            <a:endParaRPr kumimoji="1" lang="zh-CN" altLang="en-US" sz="2400" b="1" dirty="0" smtClean="0">
              <a:solidFill>
                <a:srgbClr val="FF6600"/>
              </a:solidFill>
            </a:endParaRPr>
          </a:p>
        </p:txBody>
      </p:sp>
      <p:sp>
        <p:nvSpPr>
          <p:cNvPr id="82949" name="Text Box 4"/>
          <p:cNvSpPr txBox="1">
            <a:spLocks noChangeArrowheads="1"/>
          </p:cNvSpPr>
          <p:nvPr/>
        </p:nvSpPr>
        <p:spPr bwMode="auto">
          <a:xfrm>
            <a:off x="611187" y="980728"/>
            <a:ext cx="7993261"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buClrTx/>
              <a:buSzTx/>
              <a:buFontTx/>
              <a:buNone/>
            </a:pPr>
            <a:r>
              <a:rPr lang="en-US" altLang="zh-CN" dirty="0">
                <a:latin typeface="宋体" pitchFamily="2" charset="-122"/>
              </a:rPr>
              <a:t>    </a:t>
            </a:r>
            <a:r>
              <a:rPr lang="zh-CN" altLang="en-US" dirty="0">
                <a:latin typeface="宋体" pitchFamily="2" charset="-122"/>
              </a:rPr>
              <a:t>在多道程序环境中，只有进程才能在系统中运行。因此</a:t>
            </a:r>
            <a:r>
              <a:rPr lang="zh-CN" altLang="en-US" dirty="0" smtClean="0">
                <a:latin typeface="宋体" pitchFamily="2" charset="-122"/>
              </a:rPr>
              <a:t>，必须为</a:t>
            </a:r>
            <a:r>
              <a:rPr lang="zh-CN" altLang="en-US" dirty="0">
                <a:latin typeface="宋体" pitchFamily="2" charset="-122"/>
              </a:rPr>
              <a:t>程序</a:t>
            </a:r>
            <a:r>
              <a:rPr lang="zh-CN" altLang="en-US" dirty="0" smtClean="0">
                <a:latin typeface="宋体" pitchFamily="2" charset="-122"/>
              </a:rPr>
              <a:t>创</a:t>
            </a:r>
            <a:r>
              <a:rPr lang="zh-CN" altLang="en-US" dirty="0">
                <a:latin typeface="宋体" pitchFamily="2" charset="-122"/>
              </a:rPr>
              <a:t>建进程</a:t>
            </a:r>
            <a:r>
              <a:rPr lang="zh-CN" altLang="en-US" dirty="0" smtClean="0">
                <a:latin typeface="宋体" pitchFamily="2" charset="-122"/>
              </a:rPr>
              <a:t>。</a:t>
            </a:r>
            <a:endParaRPr lang="en-US" altLang="zh-CN" dirty="0" smtClean="0">
              <a:latin typeface="宋体" pitchFamily="2" charset="-122"/>
            </a:endParaRPr>
          </a:p>
          <a:p>
            <a:pPr marL="457200" indent="-457200" eaLnBrk="1" hangingPunct="1">
              <a:buClrTx/>
              <a:buSzTx/>
              <a:buFontTx/>
              <a:buAutoNum type="arabicPeriod"/>
            </a:pPr>
            <a:r>
              <a:rPr lang="zh-CN" altLang="en-US" b="1" dirty="0" smtClean="0">
                <a:latin typeface="宋体" pitchFamily="2" charset="-122"/>
              </a:rPr>
              <a:t>进程的层次关系</a:t>
            </a:r>
            <a:r>
              <a:rPr lang="zh-CN" altLang="en-US" dirty="0">
                <a:latin typeface="宋体" pitchFamily="2" charset="-122"/>
              </a:rPr>
              <a:t>（</a:t>
            </a:r>
            <a:r>
              <a:rPr lang="en-US" altLang="zh-CN" dirty="0">
                <a:latin typeface="宋体" pitchFamily="2" charset="-122"/>
              </a:rPr>
              <a:t>UNIX</a:t>
            </a:r>
            <a:r>
              <a:rPr lang="zh-CN" altLang="en-US" dirty="0">
                <a:latin typeface="宋体" pitchFamily="2" charset="-122"/>
              </a:rPr>
              <a:t>） </a:t>
            </a:r>
            <a:r>
              <a:rPr lang="en-US" altLang="zh-CN" dirty="0" smtClean="0">
                <a:latin typeface="宋体" pitchFamily="2" charset="-122"/>
              </a:rPr>
              <a:t>-</a:t>
            </a:r>
            <a:r>
              <a:rPr lang="zh-CN" altLang="en-US" dirty="0" smtClean="0">
                <a:latin typeface="宋体" pitchFamily="2" charset="-122"/>
              </a:rPr>
              <a:t>已讲</a:t>
            </a:r>
            <a:endParaRPr lang="en-US" altLang="zh-CN" dirty="0" smtClean="0">
              <a:latin typeface="宋体" pitchFamily="2" charset="-122"/>
            </a:endParaRPr>
          </a:p>
          <a:p>
            <a:pPr eaLnBrk="1" hangingPunct="1">
              <a:buClrTx/>
              <a:buSzTx/>
            </a:pPr>
            <a:r>
              <a:rPr lang="en-US" altLang="zh-CN" dirty="0">
                <a:latin typeface="宋体" pitchFamily="2" charset="-122"/>
              </a:rPr>
              <a:t> </a:t>
            </a:r>
            <a:r>
              <a:rPr lang="en-US" altLang="zh-CN" dirty="0" smtClean="0">
                <a:latin typeface="宋体" pitchFamily="2" charset="-122"/>
              </a:rPr>
              <a:t> </a:t>
            </a:r>
            <a:r>
              <a:rPr lang="zh-CN" altLang="en-US" dirty="0" smtClean="0">
                <a:latin typeface="宋体" pitchFamily="2" charset="-122"/>
              </a:rPr>
              <a:t>创建的子进程，可以</a:t>
            </a:r>
            <a:r>
              <a:rPr lang="zh-CN" altLang="en-US" b="1" dirty="0" smtClean="0">
                <a:solidFill>
                  <a:schemeClr val="tx2"/>
                </a:solidFill>
                <a:latin typeface="宋体" pitchFamily="2" charset="-122"/>
              </a:rPr>
              <a:t>继承</a:t>
            </a:r>
            <a:r>
              <a:rPr lang="zh-CN" altLang="en-US" dirty="0" smtClean="0">
                <a:latin typeface="宋体" pitchFamily="2" charset="-122"/>
              </a:rPr>
              <a:t>父进程的资源</a:t>
            </a:r>
            <a:r>
              <a:rPr lang="en-US" altLang="zh-CN" dirty="0" smtClean="0">
                <a:latin typeface="宋体" pitchFamily="2" charset="-122"/>
              </a:rPr>
              <a:t>(</a:t>
            </a:r>
            <a:r>
              <a:rPr lang="zh-CN" altLang="en-US" dirty="0" smtClean="0">
                <a:latin typeface="宋体" pitchFamily="2" charset="-122"/>
              </a:rPr>
              <a:t>缓存、文件等</a:t>
            </a:r>
            <a:r>
              <a:rPr lang="en-US" altLang="zh-CN" dirty="0" smtClean="0">
                <a:latin typeface="宋体" pitchFamily="2" charset="-122"/>
              </a:rPr>
              <a:t>)</a:t>
            </a:r>
            <a:r>
              <a:rPr lang="zh-CN" altLang="en-US" dirty="0" smtClean="0">
                <a:latin typeface="宋体" pitchFamily="2" charset="-122"/>
              </a:rPr>
              <a:t>。</a:t>
            </a:r>
            <a:endParaRPr lang="zh-CN" altLang="en-US" dirty="0">
              <a:latin typeface="宋体" pitchFamily="2" charset="-122"/>
            </a:endParaRPr>
          </a:p>
          <a:p>
            <a:pPr eaLnBrk="1" hangingPunct="1">
              <a:buClrTx/>
              <a:buSzTx/>
              <a:buFontTx/>
              <a:buNone/>
            </a:pPr>
            <a:r>
              <a:rPr lang="en-US" altLang="zh-CN" b="1" dirty="0">
                <a:latin typeface="宋体" pitchFamily="2" charset="-122"/>
              </a:rPr>
              <a:t>2</a:t>
            </a:r>
            <a:r>
              <a:rPr lang="zh-CN" altLang="en-US" b="1" dirty="0" smtClean="0">
                <a:latin typeface="宋体" pitchFamily="2" charset="-122"/>
              </a:rPr>
              <a:t>．</a:t>
            </a:r>
            <a:r>
              <a:rPr lang="zh-CN" altLang="en-US" b="1" dirty="0">
                <a:latin typeface="宋体" pitchFamily="2" charset="-122"/>
                <a:hlinkClick r:id="rId2" action="ppaction://hlinksldjump"/>
              </a:rPr>
              <a:t>进</a:t>
            </a:r>
            <a:r>
              <a:rPr lang="zh-CN" altLang="en-US" b="1" dirty="0" smtClean="0">
                <a:latin typeface="宋体" pitchFamily="2" charset="-122"/>
                <a:hlinkClick r:id="rId2" action="ppaction://hlinksldjump"/>
              </a:rPr>
              <a:t>程</a:t>
            </a:r>
            <a:r>
              <a:rPr lang="zh-CN" altLang="en-US" b="1" dirty="0">
                <a:latin typeface="宋体" pitchFamily="2" charset="-122"/>
                <a:hlinkClick r:id="rId2" action="ppaction://hlinksldjump"/>
              </a:rPr>
              <a:t>层</a:t>
            </a:r>
            <a:r>
              <a:rPr lang="zh-CN" altLang="en-US" b="1" dirty="0" smtClean="0">
                <a:latin typeface="宋体" pitchFamily="2" charset="-122"/>
                <a:hlinkClick r:id="rId2" action="ppaction://hlinksldjump"/>
              </a:rPr>
              <a:t>次</a:t>
            </a:r>
            <a:r>
              <a:rPr lang="zh-CN" altLang="en-US" b="1" dirty="0">
                <a:latin typeface="宋体" pitchFamily="2" charset="-122"/>
                <a:hlinkClick r:id="rId2" action="ppaction://hlinksldjump"/>
              </a:rPr>
              <a:t>关系</a:t>
            </a:r>
            <a:r>
              <a:rPr lang="zh-CN" altLang="en-US" b="1" dirty="0" smtClean="0">
                <a:latin typeface="宋体" pitchFamily="2" charset="-122"/>
                <a:hlinkClick r:id="rId2" action="ppaction://hlinksldjump"/>
              </a:rPr>
              <a:t>图</a:t>
            </a:r>
            <a:r>
              <a:rPr lang="zh-CN" altLang="en-US" b="1" dirty="0" smtClean="0">
                <a:latin typeface="宋体" pitchFamily="2" charset="-122"/>
              </a:rPr>
              <a:t>：</a:t>
            </a:r>
            <a:r>
              <a:rPr lang="zh-CN" altLang="en-US" b="1" dirty="0">
                <a:solidFill>
                  <a:schemeClr val="tx2"/>
                </a:solidFill>
                <a:latin typeface="宋体" pitchFamily="2" charset="-122"/>
              </a:rPr>
              <a:t>层次关系</a:t>
            </a:r>
            <a:r>
              <a:rPr lang="zh-CN" altLang="en-US" b="1" dirty="0" smtClean="0">
                <a:latin typeface="宋体" pitchFamily="2" charset="-122"/>
              </a:rPr>
              <a:t>的表示 </a:t>
            </a:r>
            <a:r>
              <a:rPr lang="en-US" altLang="zh-CN" dirty="0">
                <a:latin typeface="宋体" pitchFamily="2" charset="-122"/>
              </a:rPr>
              <a:t>-</a:t>
            </a:r>
            <a:r>
              <a:rPr lang="zh-CN" altLang="en-US" dirty="0">
                <a:latin typeface="宋体" pitchFamily="2" charset="-122"/>
              </a:rPr>
              <a:t>已</a:t>
            </a:r>
            <a:r>
              <a:rPr lang="zh-CN" altLang="en-US" dirty="0" smtClean="0">
                <a:latin typeface="宋体" pitchFamily="2" charset="-122"/>
              </a:rPr>
              <a:t>讲</a:t>
            </a:r>
            <a:r>
              <a:rPr lang="en-US" altLang="zh-CN" b="1" dirty="0" smtClean="0">
                <a:latin typeface="宋体" pitchFamily="2" charset="-122"/>
              </a:rPr>
              <a:t>   </a:t>
            </a:r>
            <a:r>
              <a:rPr lang="en-US" altLang="zh-CN" dirty="0" smtClean="0">
                <a:latin typeface="宋体" pitchFamily="2" charset="-122"/>
              </a:rPr>
              <a:t> </a:t>
            </a:r>
            <a:endParaRPr lang="zh-CN" altLang="en-US" dirty="0" smtClean="0">
              <a:latin typeface="宋体" pitchFamily="2" charset="-122"/>
            </a:endParaRPr>
          </a:p>
          <a:p>
            <a:pPr eaLnBrk="1" hangingPunct="1">
              <a:buClrTx/>
              <a:buSzTx/>
              <a:buFontTx/>
              <a:buNone/>
            </a:pPr>
            <a:r>
              <a:rPr lang="en-US" altLang="zh-CN" b="1" dirty="0">
                <a:latin typeface="宋体" pitchFamily="2" charset="-122"/>
              </a:rPr>
              <a:t>3</a:t>
            </a:r>
            <a:r>
              <a:rPr lang="en-US" altLang="zh-CN" b="1" dirty="0" smtClean="0">
                <a:latin typeface="宋体" pitchFamily="2" charset="-122"/>
              </a:rPr>
              <a:t>. </a:t>
            </a:r>
            <a:r>
              <a:rPr lang="zh-CN" altLang="en-US" b="1" dirty="0">
                <a:latin typeface="宋体" pitchFamily="2" charset="-122"/>
              </a:rPr>
              <a:t>引起创建进程</a:t>
            </a:r>
            <a:r>
              <a:rPr lang="zh-CN" altLang="en-US" b="1" dirty="0">
                <a:latin typeface="Times New Roman" pitchFamily="18" charset="0"/>
              </a:rPr>
              <a:t>的事件 </a:t>
            </a:r>
          </a:p>
          <a:p>
            <a:pPr>
              <a:buClrTx/>
              <a:buSzTx/>
              <a:buFontTx/>
              <a:buNone/>
            </a:pPr>
            <a:r>
              <a:rPr lang="zh-CN" altLang="en-US" dirty="0">
                <a:latin typeface="宋体" pitchFamily="2" charset="-122"/>
              </a:rPr>
              <a:t>    </a:t>
            </a:r>
            <a:r>
              <a:rPr lang="en-US" altLang="zh-CN" dirty="0">
                <a:latin typeface="宋体" pitchFamily="2" charset="-122"/>
              </a:rPr>
              <a:t>(1) </a:t>
            </a:r>
            <a:r>
              <a:rPr lang="zh-CN" altLang="en-US" u="sng" dirty="0">
                <a:solidFill>
                  <a:schemeClr val="tx2"/>
                </a:solidFill>
                <a:latin typeface="宋体" pitchFamily="2" charset="-122"/>
              </a:rPr>
              <a:t>用户</a:t>
            </a:r>
            <a:r>
              <a:rPr lang="zh-CN" altLang="en-US" dirty="0">
                <a:solidFill>
                  <a:schemeClr val="tx2"/>
                </a:solidFill>
                <a:latin typeface="宋体" pitchFamily="2" charset="-122"/>
              </a:rPr>
              <a:t>登</a:t>
            </a:r>
            <a:r>
              <a:rPr lang="zh-CN" altLang="en-US" dirty="0" smtClean="0">
                <a:solidFill>
                  <a:schemeClr val="tx2"/>
                </a:solidFill>
                <a:latin typeface="宋体" pitchFamily="2" charset="-122"/>
              </a:rPr>
              <a:t>录</a:t>
            </a:r>
            <a:r>
              <a:rPr lang="zh-CN" altLang="en-US" baseline="30000" dirty="0">
                <a:latin typeface="宋体" pitchFamily="2" charset="-122"/>
              </a:rPr>
              <a:t>目</a:t>
            </a:r>
            <a:r>
              <a:rPr lang="zh-CN" altLang="en-US" baseline="30000" dirty="0" smtClean="0">
                <a:latin typeface="宋体" pitchFamily="2" charset="-122"/>
              </a:rPr>
              <a:t>的</a:t>
            </a:r>
            <a:r>
              <a:rPr lang="en-US" altLang="zh-CN" baseline="30000" dirty="0" smtClean="0">
                <a:latin typeface="宋体" pitchFamily="2" charset="-122"/>
              </a:rPr>
              <a:t>-</a:t>
            </a:r>
            <a:r>
              <a:rPr lang="zh-CN" altLang="en-US" baseline="30000" dirty="0" smtClean="0">
                <a:solidFill>
                  <a:schemeClr val="tx2">
                    <a:lumMod val="40000"/>
                    <a:lumOff val="60000"/>
                  </a:schemeClr>
                </a:solidFill>
                <a:latin typeface="宋体" pitchFamily="2" charset="-122"/>
              </a:rPr>
              <a:t>运行程序</a:t>
            </a:r>
            <a:r>
              <a:rPr lang="zh-CN" altLang="en-US" dirty="0" smtClean="0">
                <a:latin typeface="宋体" pitchFamily="2" charset="-122"/>
              </a:rPr>
              <a:t>。</a:t>
            </a:r>
            <a:r>
              <a:rPr lang="zh-CN" altLang="en-US" dirty="0">
                <a:latin typeface="宋体" pitchFamily="2" charset="-122"/>
              </a:rPr>
              <a:t>在分时系统中，用户在终端键入登录命令后，如果是合法用户，系统将为该终端建立一个进程，并把它插入就绪队列中。</a:t>
            </a:r>
          </a:p>
        </p:txBody>
      </p:sp>
    </p:spTree>
  </p:cSld>
  <p:clrMapOvr>
    <a:masterClrMapping/>
  </p:clrMapOvr>
  <p:transition>
    <p:pull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73091440-E13E-4AB2-8D71-430685127FF7}" type="datetime8">
              <a:rPr kumimoji="0" lang="zh-CN" altLang="en-US" sz="1400" smtClean="0"/>
              <a:t>2022年3月16日12时44分</a:t>
            </a:fld>
            <a:endParaRPr kumimoji="0" lang="en-US" altLang="zh-CN" sz="1400" dirty="0" smtClean="0"/>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83972" name="Rectangle 3"/>
          <p:cNvSpPr>
            <a:spLocks noGrp="1" noRot="1" noChangeArrowheads="1"/>
          </p:cNvSpPr>
          <p:nvPr>
            <p:ph type="body" idx="1"/>
          </p:nvPr>
        </p:nvSpPr>
        <p:spPr>
          <a:xfrm>
            <a:off x="323850" y="765175"/>
            <a:ext cx="8540750" cy="5256213"/>
          </a:xfrm>
        </p:spPr>
        <p:txBody>
          <a:bodyPr/>
          <a:lstStyle/>
          <a:p>
            <a:pPr eaLnBrk="1" hangingPunct="1">
              <a:lnSpc>
                <a:spcPct val="115000"/>
              </a:lnSpc>
              <a:spcBef>
                <a:spcPct val="30000"/>
              </a:spcBef>
              <a:buClrTx/>
              <a:buSzTx/>
              <a:buFontTx/>
              <a:buNone/>
            </a:pPr>
            <a:r>
              <a:rPr kumimoji="1" lang="en-US" altLang="zh-CN" sz="1800" dirty="0" smtClean="0">
                <a:latin typeface="宋体" pitchFamily="2" charset="-122"/>
              </a:rPr>
              <a:t>       </a:t>
            </a:r>
            <a:r>
              <a:rPr kumimoji="1" lang="en-US" altLang="zh-CN" sz="2400" dirty="0" smtClean="0">
                <a:latin typeface="宋体" pitchFamily="2" charset="-122"/>
              </a:rPr>
              <a:t>(2) </a:t>
            </a:r>
            <a:r>
              <a:rPr kumimoji="1" lang="zh-CN" altLang="en-US" sz="2400" u="sng" kern="1200" dirty="0">
                <a:solidFill>
                  <a:schemeClr val="tx2"/>
                </a:solidFill>
                <a:latin typeface="宋体" pitchFamily="2" charset="-122"/>
                <a:ea typeface="宋体" pitchFamily="2" charset="-122"/>
              </a:rPr>
              <a:t>作业</a:t>
            </a:r>
            <a:r>
              <a:rPr kumimoji="1" lang="zh-CN" altLang="en-US" sz="2400" kern="1200" dirty="0">
                <a:solidFill>
                  <a:schemeClr val="tx2"/>
                </a:solidFill>
                <a:latin typeface="宋体" pitchFamily="2" charset="-122"/>
                <a:ea typeface="宋体" pitchFamily="2" charset="-122"/>
              </a:rPr>
              <a:t>调度</a:t>
            </a:r>
            <a:r>
              <a:rPr kumimoji="1" lang="zh-CN" altLang="en-US" sz="2400" dirty="0" smtClean="0">
                <a:latin typeface="宋体" pitchFamily="2" charset="-122"/>
              </a:rPr>
              <a:t>。在批处理系统中，当作业调度程序按一定的算法调度到某作业时，便将该作业装入内存，为它分配必要的资源，并立即为它</a:t>
            </a:r>
            <a:r>
              <a:rPr kumimoji="1" lang="zh-CN" altLang="en-US" sz="2400" dirty="0">
                <a:solidFill>
                  <a:schemeClr val="tx2">
                    <a:lumMod val="40000"/>
                    <a:lumOff val="60000"/>
                  </a:schemeClr>
                </a:solidFill>
                <a:latin typeface="宋体" pitchFamily="2" charset="-122"/>
              </a:rPr>
              <a:t>创建进程</a:t>
            </a:r>
            <a:r>
              <a:rPr kumimoji="1" lang="zh-CN" altLang="en-US" sz="2400" dirty="0" smtClean="0">
                <a:latin typeface="宋体" pitchFamily="2" charset="-122"/>
              </a:rPr>
              <a:t>，再插入就绪队列中。 　　</a:t>
            </a:r>
          </a:p>
          <a:p>
            <a:pPr eaLnBrk="1" hangingPunct="1">
              <a:lnSpc>
                <a:spcPct val="115000"/>
              </a:lnSpc>
              <a:spcBef>
                <a:spcPct val="15000"/>
              </a:spcBef>
              <a:buFont typeface="Wingdings" pitchFamily="2" charset="2"/>
              <a:buNone/>
            </a:pPr>
            <a:r>
              <a:rPr kumimoji="1" lang="zh-CN" altLang="en-US" sz="2400" dirty="0" smtClean="0">
                <a:latin typeface="宋体" pitchFamily="2" charset="-122"/>
              </a:rPr>
              <a:t>      </a:t>
            </a:r>
            <a:r>
              <a:rPr kumimoji="1" lang="en-US" altLang="zh-CN" sz="2400" dirty="0" smtClean="0">
                <a:latin typeface="宋体" pitchFamily="2" charset="-122"/>
              </a:rPr>
              <a:t>(3) </a:t>
            </a:r>
            <a:r>
              <a:rPr kumimoji="1" lang="zh-CN" altLang="en-US" sz="2400" dirty="0" smtClean="0">
                <a:latin typeface="宋体" pitchFamily="2" charset="-122"/>
              </a:rPr>
              <a:t>某</a:t>
            </a:r>
            <a:r>
              <a:rPr kumimoji="1" lang="zh-CN" altLang="en-US" sz="2400" u="sng" kern="1200" dirty="0">
                <a:solidFill>
                  <a:schemeClr val="tx2"/>
                </a:solidFill>
                <a:latin typeface="宋体" pitchFamily="2" charset="-122"/>
                <a:ea typeface="宋体" pitchFamily="2" charset="-122"/>
              </a:rPr>
              <a:t>进程</a:t>
            </a:r>
            <a:r>
              <a:rPr kumimoji="1" lang="zh-CN" altLang="en-US" sz="2400" dirty="0" smtClean="0">
                <a:latin typeface="宋体" pitchFamily="2" charset="-122"/>
              </a:rPr>
              <a:t>提出</a:t>
            </a:r>
            <a:r>
              <a:rPr kumimoji="1" lang="zh-CN" altLang="en-US" sz="2400" kern="1200" dirty="0" smtClean="0">
                <a:solidFill>
                  <a:schemeClr val="tx2"/>
                </a:solidFill>
                <a:latin typeface="宋体" pitchFamily="2" charset="-122"/>
                <a:ea typeface="宋体" pitchFamily="2" charset="-122"/>
              </a:rPr>
              <a:t>服务请求</a:t>
            </a:r>
            <a:r>
              <a:rPr kumimoji="1" lang="zh-CN" altLang="en-US" sz="2400" dirty="0" smtClean="0">
                <a:latin typeface="宋体" pitchFamily="2" charset="-122"/>
              </a:rPr>
              <a:t>。当运行中的用户程序提出某种请求后，系统将专门创建一个进程来提供用户所需要的服务</a:t>
            </a:r>
            <a:r>
              <a:rPr kumimoji="1" lang="en-US" altLang="zh-CN" sz="2400" dirty="0" smtClean="0">
                <a:latin typeface="宋体" pitchFamily="2" charset="-122"/>
              </a:rPr>
              <a:t>,</a:t>
            </a:r>
            <a:r>
              <a:rPr kumimoji="1" lang="zh-CN" altLang="en-US" sz="2400" dirty="0" smtClean="0">
                <a:latin typeface="宋体" pitchFamily="2" charset="-122"/>
              </a:rPr>
              <a:t>例如</a:t>
            </a:r>
            <a:r>
              <a:rPr kumimoji="1" lang="en-US" altLang="zh-CN" sz="2400" dirty="0" smtClean="0">
                <a:latin typeface="宋体" pitchFamily="2" charset="-122"/>
              </a:rPr>
              <a:t>,</a:t>
            </a:r>
            <a:r>
              <a:rPr kumimoji="1" lang="zh-CN" altLang="en-US" sz="2400" dirty="0" smtClean="0">
                <a:latin typeface="宋体" pitchFamily="2" charset="-122"/>
              </a:rPr>
              <a:t>用户程序要求进行</a:t>
            </a:r>
            <a:r>
              <a:rPr kumimoji="1" lang="zh-CN" altLang="en-US" sz="2400" b="1" u="sng" dirty="0" smtClean="0">
                <a:solidFill>
                  <a:schemeClr val="tx2">
                    <a:lumMod val="40000"/>
                    <a:lumOff val="60000"/>
                  </a:schemeClr>
                </a:solidFill>
                <a:latin typeface="宋体" pitchFamily="2" charset="-122"/>
              </a:rPr>
              <a:t>文件打印</a:t>
            </a:r>
            <a:r>
              <a:rPr kumimoji="1" lang="zh-CN" altLang="en-US" sz="2400" dirty="0" smtClean="0">
                <a:latin typeface="宋体" pitchFamily="2" charset="-122"/>
              </a:rPr>
              <a:t>，操作系统将为它创建一个</a:t>
            </a:r>
            <a:r>
              <a:rPr kumimoji="1" lang="zh-CN" altLang="en-US" sz="2400" b="1" u="sng" dirty="0" smtClean="0">
                <a:latin typeface="宋体" pitchFamily="2" charset="-122"/>
              </a:rPr>
              <a:t>打印进程</a:t>
            </a:r>
            <a:r>
              <a:rPr kumimoji="1" lang="zh-CN" altLang="en-US" sz="2400" dirty="0" smtClean="0">
                <a:latin typeface="宋体" pitchFamily="2" charset="-122"/>
              </a:rPr>
              <a:t>，这样，可使打印进程与该用户进程并发执行。</a:t>
            </a:r>
          </a:p>
          <a:p>
            <a:pPr eaLnBrk="1" hangingPunct="1">
              <a:lnSpc>
                <a:spcPct val="115000"/>
              </a:lnSpc>
              <a:spcBef>
                <a:spcPct val="15000"/>
              </a:spcBef>
              <a:buFont typeface="Wingdings" pitchFamily="2" charset="2"/>
              <a:buNone/>
            </a:pPr>
            <a:r>
              <a:rPr kumimoji="1" lang="zh-CN" altLang="en-US" sz="2400" dirty="0" smtClean="0">
                <a:latin typeface="宋体" pitchFamily="2" charset="-122"/>
              </a:rPr>
              <a:t>      </a:t>
            </a:r>
            <a:r>
              <a:rPr kumimoji="1" lang="en-US" altLang="zh-CN" sz="2400" dirty="0" smtClean="0">
                <a:latin typeface="宋体" pitchFamily="2" charset="-122"/>
              </a:rPr>
              <a:t>(4) </a:t>
            </a:r>
            <a:r>
              <a:rPr kumimoji="1" lang="zh-CN" altLang="en-US" sz="2400" b="1" u="sng" dirty="0">
                <a:latin typeface="宋体" pitchFamily="2" charset="-122"/>
              </a:rPr>
              <a:t>应用进程</a:t>
            </a:r>
            <a:r>
              <a:rPr kumimoji="1" lang="zh-CN" altLang="en-US" sz="2400" kern="1200" dirty="0" smtClean="0">
                <a:solidFill>
                  <a:schemeClr val="tx2"/>
                </a:solidFill>
                <a:latin typeface="宋体" pitchFamily="2" charset="-122"/>
                <a:ea typeface="宋体" pitchFamily="2" charset="-122"/>
              </a:rPr>
              <a:t>提出服务请</a:t>
            </a:r>
            <a:r>
              <a:rPr kumimoji="1" lang="zh-CN" altLang="en-US" sz="2400" kern="1200" dirty="0">
                <a:solidFill>
                  <a:schemeClr val="tx2"/>
                </a:solidFill>
                <a:latin typeface="宋体" pitchFamily="2" charset="-122"/>
                <a:ea typeface="宋体" pitchFamily="2" charset="-122"/>
              </a:rPr>
              <a:t>求</a:t>
            </a:r>
            <a:r>
              <a:rPr kumimoji="1" lang="zh-CN" altLang="en-US" sz="2400" dirty="0" smtClean="0">
                <a:latin typeface="宋体" pitchFamily="2" charset="-122"/>
              </a:rPr>
              <a:t>。上述三种情况下，都是由系统</a:t>
            </a:r>
            <a:r>
              <a:rPr kumimoji="1" lang="zh-CN" altLang="en-US" sz="2400" b="1" dirty="0" smtClean="0">
                <a:solidFill>
                  <a:schemeClr val="tx2">
                    <a:lumMod val="40000"/>
                    <a:lumOff val="60000"/>
                  </a:schemeClr>
                </a:solidFill>
                <a:latin typeface="宋体" pitchFamily="2" charset="-122"/>
              </a:rPr>
              <a:t>内核</a:t>
            </a:r>
            <a:r>
              <a:rPr kumimoji="1" lang="zh-CN" altLang="en-US" sz="2400" dirty="0" smtClean="0">
                <a:solidFill>
                  <a:schemeClr val="tx2">
                    <a:lumMod val="40000"/>
                    <a:lumOff val="60000"/>
                  </a:schemeClr>
                </a:solidFill>
                <a:latin typeface="宋体" pitchFamily="2" charset="-122"/>
              </a:rPr>
              <a:t>来创建</a:t>
            </a:r>
            <a:r>
              <a:rPr kumimoji="1" lang="zh-CN" altLang="en-US" sz="2400" dirty="0" smtClean="0">
                <a:latin typeface="宋体" pitchFamily="2" charset="-122"/>
              </a:rPr>
              <a:t>一个新进程；而第</a:t>
            </a:r>
            <a:r>
              <a:rPr kumimoji="1" lang="en-US" altLang="zh-CN" sz="2400" dirty="0" smtClean="0">
                <a:latin typeface="宋体" pitchFamily="2" charset="-122"/>
              </a:rPr>
              <a:t>4</a:t>
            </a:r>
            <a:r>
              <a:rPr kumimoji="1" lang="zh-CN" altLang="en-US" sz="2400" dirty="0" smtClean="0">
                <a:latin typeface="宋体" pitchFamily="2" charset="-122"/>
              </a:rPr>
              <a:t>类事件则是基于</a:t>
            </a:r>
            <a:r>
              <a:rPr kumimoji="1" lang="zh-CN" altLang="en-US" sz="2400" u="sng" dirty="0" smtClean="0">
                <a:latin typeface="宋体" pitchFamily="2" charset="-122"/>
              </a:rPr>
              <a:t>应用进程的需求</a:t>
            </a:r>
            <a:r>
              <a:rPr kumimoji="1" lang="zh-CN" altLang="en-US" sz="2400" dirty="0" smtClean="0">
                <a:latin typeface="宋体" pitchFamily="2" charset="-122"/>
              </a:rPr>
              <a:t>而创建的新进程。例如，某应用程序一方面需要不断地从键盘终端输入数据，另一方面又要处理这些数据（如</a:t>
            </a:r>
            <a:r>
              <a:rPr kumimoji="1" lang="en-US" altLang="zh-CN" sz="2400" dirty="0" smtClean="0">
                <a:latin typeface="宋体" pitchFamily="2" charset="-122"/>
              </a:rPr>
              <a:t>word</a:t>
            </a:r>
            <a:r>
              <a:rPr kumimoji="1" lang="zh-CN" altLang="en-US" sz="2400" dirty="0" smtClean="0">
                <a:latin typeface="宋体" pitchFamily="2" charset="-122"/>
              </a:rPr>
              <a:t>程序，用户可以边输入，边存储</a:t>
            </a:r>
            <a:r>
              <a:rPr kumimoji="1" lang="zh-CN" altLang="en-US" sz="2400" baseline="30000" dirty="0" smtClean="0">
                <a:latin typeface="宋体" pitchFamily="2" charset="-122"/>
              </a:rPr>
              <a:t>设置自动存储时间</a:t>
            </a:r>
            <a:r>
              <a:rPr kumimoji="1" lang="zh-CN" altLang="en-US" sz="2400" dirty="0" smtClean="0">
                <a:latin typeface="宋体" pitchFamily="2" charset="-122"/>
              </a:rPr>
              <a:t>）。</a:t>
            </a:r>
          </a:p>
        </p:txBody>
      </p:sp>
    </p:spTree>
  </p:cSld>
  <p:clrMapOvr>
    <a:masterClrMapping/>
  </p:clrMapOvr>
  <p:transition>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5683776-F355-44A6-B3B0-0B1713E15DAF}" type="datetime8">
              <a:rPr kumimoji="0" lang="zh-CN" altLang="en-US" sz="1400" smtClean="0"/>
              <a:t>2022年3月16日12时44分</a:t>
            </a:fld>
            <a:endParaRPr kumimoji="0" lang="en-US" altLang="zh-CN" sz="1400" smtClean="0"/>
          </a:p>
        </p:txBody>
      </p:sp>
      <p:sp>
        <p:nvSpPr>
          <p:cNvPr id="849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84996" name="Text Box 4"/>
          <p:cNvSpPr txBox="1">
            <a:spLocks noChangeArrowheads="1"/>
          </p:cNvSpPr>
          <p:nvPr/>
        </p:nvSpPr>
        <p:spPr bwMode="auto">
          <a:xfrm>
            <a:off x="1116013" y="549275"/>
            <a:ext cx="64837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4</a:t>
            </a:r>
            <a:r>
              <a:rPr lang="en-US" altLang="zh-CN" b="1" dirty="0" smtClean="0">
                <a:latin typeface="Times New Roman" pitchFamily="18" charset="0"/>
              </a:rPr>
              <a:t>. </a:t>
            </a:r>
            <a:r>
              <a:rPr lang="zh-CN" altLang="en-US" b="1" dirty="0">
                <a:latin typeface="Times New Roman" pitchFamily="18" charset="0"/>
              </a:rPr>
              <a:t>进程的创建过程</a:t>
            </a:r>
            <a:r>
              <a:rPr lang="en-US" altLang="zh-CN" b="1" dirty="0">
                <a:latin typeface="Times New Roman" pitchFamily="18" charset="0"/>
              </a:rPr>
              <a:t>(Creation of Progress</a:t>
            </a:r>
            <a:r>
              <a:rPr lang="en-US" altLang="zh-CN" b="1" dirty="0" smtClean="0">
                <a:latin typeface="Times New Roman" pitchFamily="18" charset="0"/>
              </a:rPr>
              <a:t>)  </a:t>
            </a:r>
            <a:r>
              <a:rPr lang="en-US" altLang="zh-CN" b="1" dirty="0" smtClean="0">
                <a:solidFill>
                  <a:schemeClr val="tx2"/>
                </a:solidFill>
                <a:latin typeface="Times New Roman" pitchFamily="18" charset="0"/>
              </a:rPr>
              <a:t>(+</a:t>
            </a:r>
            <a:r>
              <a:rPr lang="zh-CN" altLang="en-US" b="1" dirty="0" smtClean="0">
                <a:solidFill>
                  <a:schemeClr val="tx2"/>
                </a:solidFill>
                <a:latin typeface="Times New Roman" pitchFamily="18" charset="0"/>
              </a:rPr>
              <a:t>快</a:t>
            </a:r>
            <a:r>
              <a:rPr lang="en-US" altLang="zh-CN" b="1" dirty="0" smtClean="0">
                <a:solidFill>
                  <a:schemeClr val="tx2"/>
                </a:solidFill>
                <a:latin typeface="Times New Roman" pitchFamily="18" charset="0"/>
              </a:rPr>
              <a:t>) </a:t>
            </a:r>
            <a:endParaRPr lang="en-US" altLang="zh-CN" b="1" dirty="0">
              <a:solidFill>
                <a:schemeClr val="tx2"/>
              </a:solidFill>
              <a:latin typeface="Times New Roman" pitchFamily="18" charset="0"/>
            </a:endParaRPr>
          </a:p>
        </p:txBody>
      </p:sp>
      <p:sp>
        <p:nvSpPr>
          <p:cNvPr id="84997" name="Text Box 5"/>
          <p:cNvSpPr txBox="1">
            <a:spLocks noChangeArrowheads="1"/>
          </p:cNvSpPr>
          <p:nvPr/>
        </p:nvSpPr>
        <p:spPr bwMode="auto">
          <a:xfrm>
            <a:off x="533400" y="1052513"/>
            <a:ext cx="8215313"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nSpc>
                <a:spcPct val="105000"/>
              </a:lnSpc>
              <a:spcBef>
                <a:spcPct val="0"/>
              </a:spcBef>
              <a:buClrTx/>
              <a:buSzTx/>
              <a:buFontTx/>
              <a:buNone/>
            </a:pPr>
            <a:r>
              <a:rPr lang="en-US" altLang="zh-CN" sz="1800" dirty="0"/>
              <a:t>          </a:t>
            </a:r>
            <a:r>
              <a:rPr lang="zh-CN" altLang="en-US" dirty="0">
                <a:latin typeface="宋体" pitchFamily="2" charset="-122"/>
              </a:rPr>
              <a:t>一旦需要创建新进程，</a:t>
            </a:r>
            <a:r>
              <a:rPr lang="en-US" altLang="zh-CN" dirty="0">
                <a:latin typeface="宋体" pitchFamily="2" charset="-122"/>
              </a:rPr>
              <a:t>OS</a:t>
            </a:r>
            <a:r>
              <a:rPr lang="zh-CN" altLang="en-US" dirty="0">
                <a:latin typeface="宋体" pitchFamily="2" charset="-122"/>
              </a:rPr>
              <a:t>便调用进程</a:t>
            </a:r>
            <a:r>
              <a:rPr lang="zh-CN" altLang="en-US" b="1" u="sng" dirty="0">
                <a:solidFill>
                  <a:schemeClr val="tx2">
                    <a:lumMod val="40000"/>
                    <a:lumOff val="60000"/>
                  </a:schemeClr>
                </a:solidFill>
                <a:latin typeface="宋体" pitchFamily="2" charset="-122"/>
              </a:rPr>
              <a:t>创建原语</a:t>
            </a:r>
            <a:r>
              <a:rPr lang="en-US" altLang="zh-CN" b="1" u="sng" dirty="0" err="1">
                <a:solidFill>
                  <a:schemeClr val="tx2">
                    <a:lumMod val="40000"/>
                    <a:lumOff val="60000"/>
                  </a:schemeClr>
                </a:solidFill>
                <a:latin typeface="宋体" pitchFamily="2" charset="-122"/>
              </a:rPr>
              <a:t>Creat</a:t>
            </a:r>
            <a:r>
              <a:rPr lang="en-US" altLang="zh-CN" b="1" u="sng" dirty="0">
                <a:solidFill>
                  <a:schemeClr val="tx2">
                    <a:lumMod val="40000"/>
                    <a:lumOff val="60000"/>
                  </a:schemeClr>
                </a:solidFill>
                <a:latin typeface="宋体" pitchFamily="2" charset="-122"/>
              </a:rPr>
              <a:t>( )</a:t>
            </a:r>
            <a:r>
              <a:rPr lang="zh-CN" altLang="en-US" dirty="0">
                <a:latin typeface="宋体" pitchFamily="2" charset="-122"/>
              </a:rPr>
              <a:t>按下述步骤进行。</a:t>
            </a:r>
          </a:p>
          <a:p>
            <a:pPr>
              <a:lnSpc>
                <a:spcPct val="105000"/>
              </a:lnSpc>
              <a:spcBef>
                <a:spcPct val="0"/>
              </a:spcBef>
              <a:buClrTx/>
              <a:buSzTx/>
              <a:buFontTx/>
              <a:buNone/>
            </a:pPr>
            <a:r>
              <a:rPr lang="zh-CN" altLang="en-US" dirty="0">
                <a:latin typeface="宋体" pitchFamily="2" charset="-122"/>
              </a:rPr>
              <a:t>　　</a:t>
            </a:r>
            <a:r>
              <a:rPr lang="en-US" altLang="zh-CN" dirty="0">
                <a:latin typeface="宋体" pitchFamily="2" charset="-122"/>
              </a:rPr>
              <a:t>(1) </a:t>
            </a:r>
            <a:r>
              <a:rPr lang="zh-CN" altLang="en-US" dirty="0">
                <a:solidFill>
                  <a:schemeClr val="tx2"/>
                </a:solidFill>
                <a:latin typeface="宋体" pitchFamily="2" charset="-122"/>
              </a:rPr>
              <a:t>申请空白</a:t>
            </a:r>
            <a:r>
              <a:rPr lang="en-US" altLang="zh-CN" dirty="0">
                <a:solidFill>
                  <a:schemeClr val="tx2"/>
                </a:solidFill>
                <a:latin typeface="宋体" pitchFamily="2" charset="-122"/>
              </a:rPr>
              <a:t>PCB</a:t>
            </a:r>
            <a:r>
              <a:rPr lang="zh-CN" altLang="en-US" dirty="0">
                <a:latin typeface="宋体" pitchFamily="2" charset="-122"/>
              </a:rPr>
              <a:t>。为新进程申请</a:t>
            </a:r>
            <a:r>
              <a:rPr lang="en-US" altLang="zh-CN" dirty="0">
                <a:latin typeface="宋体" pitchFamily="2" charset="-122"/>
              </a:rPr>
              <a:t>PID</a:t>
            </a:r>
            <a:r>
              <a:rPr lang="zh-CN" altLang="en-US" dirty="0">
                <a:latin typeface="宋体" pitchFamily="2" charset="-122"/>
              </a:rPr>
              <a:t>，并从</a:t>
            </a:r>
            <a:r>
              <a:rPr lang="en-US" altLang="zh-CN" dirty="0">
                <a:latin typeface="宋体" pitchFamily="2" charset="-122"/>
              </a:rPr>
              <a:t>PCB</a:t>
            </a:r>
            <a:r>
              <a:rPr lang="zh-CN" altLang="en-US" dirty="0">
                <a:latin typeface="宋体" pitchFamily="2" charset="-122"/>
              </a:rPr>
              <a:t>集合中索取一个空白</a:t>
            </a:r>
            <a:r>
              <a:rPr lang="en-US" altLang="zh-CN" dirty="0">
                <a:latin typeface="宋体" pitchFamily="2" charset="-122"/>
              </a:rPr>
              <a:t>PCB</a:t>
            </a:r>
            <a:r>
              <a:rPr lang="zh-CN" altLang="en-US" dirty="0">
                <a:latin typeface="宋体" pitchFamily="2" charset="-122"/>
              </a:rPr>
              <a:t>。</a:t>
            </a:r>
          </a:p>
          <a:p>
            <a:pPr>
              <a:lnSpc>
                <a:spcPct val="105000"/>
              </a:lnSpc>
              <a:spcBef>
                <a:spcPct val="0"/>
              </a:spcBef>
              <a:buClrTx/>
              <a:buSzTx/>
              <a:buFontTx/>
              <a:buNone/>
            </a:pPr>
            <a:r>
              <a:rPr lang="zh-CN" altLang="en-US" dirty="0">
                <a:latin typeface="宋体" pitchFamily="2" charset="-122"/>
              </a:rPr>
              <a:t>    </a:t>
            </a:r>
            <a:r>
              <a:rPr lang="en-US" altLang="zh-CN" dirty="0">
                <a:latin typeface="宋体" pitchFamily="2" charset="-122"/>
              </a:rPr>
              <a:t>(2) </a:t>
            </a:r>
            <a:r>
              <a:rPr lang="zh-CN" altLang="en-US" dirty="0">
                <a:latin typeface="宋体" pitchFamily="2" charset="-122"/>
              </a:rPr>
              <a:t>为新进程</a:t>
            </a:r>
            <a:r>
              <a:rPr lang="zh-CN" altLang="en-US" dirty="0">
                <a:solidFill>
                  <a:schemeClr val="tx2"/>
                </a:solidFill>
                <a:latin typeface="宋体" pitchFamily="2" charset="-122"/>
              </a:rPr>
              <a:t>分配资源</a:t>
            </a:r>
            <a:r>
              <a:rPr lang="zh-CN" altLang="en-US" dirty="0">
                <a:latin typeface="宋体" pitchFamily="2" charset="-122"/>
              </a:rPr>
              <a:t>。为新进程的程序和数据以及用户栈分配必要的内存空间。显然，此时操作系统必须知道新进程所需内存的大小。</a:t>
            </a:r>
          </a:p>
          <a:p>
            <a:pPr>
              <a:lnSpc>
                <a:spcPct val="105000"/>
              </a:lnSpc>
              <a:spcBef>
                <a:spcPct val="0"/>
              </a:spcBef>
              <a:buClrTx/>
              <a:buSzTx/>
              <a:buFontTx/>
              <a:buNone/>
            </a:pPr>
            <a:r>
              <a:rPr lang="zh-CN" altLang="en-US" dirty="0">
                <a:latin typeface="宋体" pitchFamily="2" charset="-122"/>
              </a:rPr>
              <a:t>    </a:t>
            </a:r>
            <a:r>
              <a:rPr lang="en-US" altLang="zh-CN" dirty="0">
                <a:latin typeface="宋体" pitchFamily="2" charset="-122"/>
              </a:rPr>
              <a:t>(3) </a:t>
            </a:r>
            <a:r>
              <a:rPr lang="zh-CN" altLang="en-US" dirty="0">
                <a:solidFill>
                  <a:schemeClr val="tx2"/>
                </a:solidFill>
                <a:latin typeface="宋体" pitchFamily="2" charset="-122"/>
              </a:rPr>
              <a:t>初始化</a:t>
            </a:r>
            <a:r>
              <a:rPr lang="zh-CN" altLang="en-US" dirty="0">
                <a:latin typeface="宋体" pitchFamily="2" charset="-122"/>
              </a:rPr>
              <a:t>进程控制</a:t>
            </a:r>
            <a:r>
              <a:rPr lang="zh-CN" altLang="en-US" dirty="0" smtClean="0">
                <a:latin typeface="宋体" pitchFamily="2" charset="-122"/>
              </a:rPr>
              <a:t>块</a:t>
            </a:r>
            <a:r>
              <a:rPr lang="en-US" altLang="zh-CN" dirty="0">
                <a:solidFill>
                  <a:schemeClr val="tx2"/>
                </a:solidFill>
                <a:latin typeface="宋体" pitchFamily="2" charset="-122"/>
              </a:rPr>
              <a:t>PCB</a:t>
            </a:r>
            <a:r>
              <a:rPr lang="zh-CN" altLang="en-US" dirty="0" smtClean="0">
                <a:latin typeface="宋体" pitchFamily="2" charset="-122"/>
              </a:rPr>
              <a:t>。</a:t>
            </a:r>
            <a:r>
              <a:rPr lang="en-US" altLang="zh-CN" dirty="0">
                <a:latin typeface="宋体" pitchFamily="2" charset="-122"/>
              </a:rPr>
              <a:t>PCB</a:t>
            </a:r>
            <a:r>
              <a:rPr lang="zh-CN" altLang="en-US" dirty="0">
                <a:latin typeface="宋体" pitchFamily="2" charset="-122"/>
              </a:rPr>
              <a:t>的初始化包括：① 初始化标识信息（</a:t>
            </a:r>
            <a:r>
              <a:rPr lang="en-US" altLang="zh-CN" dirty="0">
                <a:latin typeface="宋体" pitchFamily="2" charset="-122"/>
              </a:rPr>
              <a:t>UID</a:t>
            </a:r>
            <a:r>
              <a:rPr lang="zh-CN" altLang="en-US" dirty="0">
                <a:latin typeface="宋体" pitchFamily="2" charset="-122"/>
              </a:rPr>
              <a:t>、</a:t>
            </a:r>
            <a:r>
              <a:rPr lang="en-US" altLang="zh-CN" dirty="0">
                <a:latin typeface="宋体" pitchFamily="2" charset="-122"/>
              </a:rPr>
              <a:t>PID</a:t>
            </a:r>
            <a:r>
              <a:rPr lang="zh-CN" altLang="en-US" dirty="0">
                <a:latin typeface="宋体" pitchFamily="2" charset="-122"/>
              </a:rPr>
              <a:t>、</a:t>
            </a:r>
            <a:r>
              <a:rPr lang="en-US" altLang="zh-CN" dirty="0">
                <a:latin typeface="宋体" pitchFamily="2" charset="-122"/>
              </a:rPr>
              <a:t>PPID</a:t>
            </a:r>
            <a:r>
              <a:rPr lang="zh-CN" altLang="en-US" dirty="0">
                <a:latin typeface="宋体" pitchFamily="2" charset="-122"/>
              </a:rPr>
              <a:t>）；② 初始化处理机状态信息（</a:t>
            </a:r>
            <a:r>
              <a:rPr lang="en-US" altLang="zh-CN" dirty="0">
                <a:latin typeface="宋体" pitchFamily="2" charset="-122"/>
              </a:rPr>
              <a:t>PC</a:t>
            </a:r>
            <a:r>
              <a:rPr lang="zh-CN" altLang="en-US" dirty="0">
                <a:latin typeface="宋体" pitchFamily="2" charset="-122"/>
              </a:rPr>
              <a:t>、使栈指针指向栈顶）；③ 初始化处理机控制信息（</a:t>
            </a:r>
            <a:r>
              <a:rPr lang="zh-CN" altLang="en-US" u="sng" dirty="0">
                <a:latin typeface="宋体" pitchFamily="2" charset="-122"/>
              </a:rPr>
              <a:t>状态</a:t>
            </a:r>
            <a:r>
              <a:rPr lang="zh-CN" altLang="en-US" dirty="0">
                <a:latin typeface="宋体" pitchFamily="2" charset="-122"/>
              </a:rPr>
              <a:t>设置为就绪状态或静止就绪状态，优先级通常被设置为最低）。</a:t>
            </a:r>
          </a:p>
          <a:p>
            <a:pPr>
              <a:lnSpc>
                <a:spcPct val="105000"/>
              </a:lnSpc>
              <a:spcBef>
                <a:spcPct val="0"/>
              </a:spcBef>
              <a:buClrTx/>
              <a:buSzTx/>
              <a:buFontTx/>
              <a:buNone/>
            </a:pPr>
            <a:r>
              <a:rPr lang="zh-CN" altLang="en-US" dirty="0">
                <a:latin typeface="宋体" pitchFamily="2" charset="-122"/>
              </a:rPr>
              <a:t>    </a:t>
            </a:r>
            <a:r>
              <a:rPr lang="en-US" altLang="zh-CN" dirty="0">
                <a:latin typeface="宋体" pitchFamily="2" charset="-122"/>
              </a:rPr>
              <a:t>(4) </a:t>
            </a:r>
            <a:r>
              <a:rPr lang="zh-CN" altLang="en-US" dirty="0">
                <a:latin typeface="宋体" pitchFamily="2" charset="-122"/>
              </a:rPr>
              <a:t>将新进程</a:t>
            </a:r>
            <a:r>
              <a:rPr lang="zh-CN" altLang="en-US" dirty="0">
                <a:solidFill>
                  <a:schemeClr val="tx2"/>
                </a:solidFill>
                <a:latin typeface="宋体" pitchFamily="2" charset="-122"/>
              </a:rPr>
              <a:t>插入就绪队列</a:t>
            </a:r>
            <a:r>
              <a:rPr lang="zh-CN" altLang="en-US" dirty="0">
                <a:latin typeface="宋体" pitchFamily="2" charset="-122"/>
              </a:rPr>
              <a:t>。</a:t>
            </a:r>
            <a:r>
              <a:rPr lang="zh-CN" altLang="en-US" sz="1800" dirty="0"/>
              <a:t> 　  　</a:t>
            </a:r>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5BFE467-B66F-4FB0-AE04-45764E539B62}" type="datetime8">
              <a:rPr kumimoji="0" lang="zh-CN" altLang="en-US" sz="1400" smtClean="0"/>
              <a:t>2022年3月16日12时44分</a:t>
            </a:fld>
            <a:endParaRPr kumimoji="0" lang="en-US" altLang="zh-CN" sz="1400" dirty="0" smtClean="0"/>
          </a:p>
        </p:txBody>
      </p:sp>
      <p:sp>
        <p:nvSpPr>
          <p:cNvPr id="348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34820" name="Text Box 4"/>
          <p:cNvSpPr txBox="1">
            <a:spLocks noChangeArrowheads="1"/>
          </p:cNvSpPr>
          <p:nvPr/>
        </p:nvSpPr>
        <p:spPr bwMode="auto">
          <a:xfrm>
            <a:off x="1828800" y="805543"/>
            <a:ext cx="4240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a:latin typeface="Times New Roman" pitchFamily="18" charset="0"/>
              </a:rPr>
              <a:t>2. </a:t>
            </a:r>
            <a:r>
              <a:rPr lang="zh-CN" altLang="en-US" sz="2800" b="1" dirty="0">
                <a:latin typeface="Times New Roman" pitchFamily="18" charset="0"/>
              </a:rPr>
              <a:t>程序顺序执行时的特征 </a:t>
            </a:r>
          </a:p>
        </p:txBody>
      </p:sp>
      <p:sp>
        <p:nvSpPr>
          <p:cNvPr id="34821" name="Text Box 5"/>
          <p:cNvSpPr txBox="1">
            <a:spLocks noChangeArrowheads="1"/>
          </p:cNvSpPr>
          <p:nvPr/>
        </p:nvSpPr>
        <p:spPr bwMode="auto">
          <a:xfrm>
            <a:off x="1187624" y="1628800"/>
            <a:ext cx="6923856" cy="355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50000"/>
              </a:lnSpc>
              <a:spcBef>
                <a:spcPts val="800"/>
              </a:spcBef>
              <a:buClrTx/>
              <a:buSzTx/>
              <a:buFontTx/>
              <a:buAutoNum type="arabicParenBoth"/>
            </a:pPr>
            <a:r>
              <a:rPr lang="zh-CN" altLang="en-US" b="1" u="sng" dirty="0">
                <a:latin typeface="Times New Roman" pitchFamily="18" charset="0"/>
              </a:rPr>
              <a:t>顺序性</a:t>
            </a:r>
            <a:r>
              <a:rPr lang="zh-CN" altLang="en-US" dirty="0" smtClean="0">
                <a:latin typeface="Times New Roman" pitchFamily="18" charset="0"/>
              </a:rPr>
              <a:t>：</a:t>
            </a:r>
            <a:r>
              <a:rPr lang="en-US" altLang="zh-CN" dirty="0" smtClean="0">
                <a:latin typeface="Times New Roman" pitchFamily="18" charset="0"/>
              </a:rPr>
              <a:t>CPU</a:t>
            </a:r>
            <a:r>
              <a:rPr lang="zh-CN" altLang="en-US" dirty="0" smtClean="0">
                <a:latin typeface="Times New Roman" pitchFamily="18" charset="0"/>
              </a:rPr>
              <a:t>按照</a:t>
            </a:r>
            <a:r>
              <a:rPr lang="zh-CN" altLang="en-US" b="1" dirty="0" smtClean="0">
                <a:solidFill>
                  <a:srgbClr val="FFFF00"/>
                </a:solidFill>
                <a:latin typeface="Times New Roman" pitchFamily="18" charset="0"/>
              </a:rPr>
              <a:t>程序规定的</a:t>
            </a:r>
            <a:r>
              <a:rPr lang="zh-CN" altLang="en-US" u="sng" dirty="0" smtClean="0">
                <a:latin typeface="Times New Roman" pitchFamily="18" charset="0"/>
              </a:rPr>
              <a:t>各语句</a:t>
            </a:r>
            <a:r>
              <a:rPr lang="zh-CN" altLang="en-US" dirty="0" smtClean="0">
                <a:latin typeface="Times New Roman" pitchFamily="18" charset="0"/>
              </a:rPr>
              <a:t>、</a:t>
            </a:r>
            <a:r>
              <a:rPr lang="zh-CN" altLang="en-US" u="sng" dirty="0" smtClean="0">
                <a:latin typeface="Times New Roman" pitchFamily="18" charset="0"/>
              </a:rPr>
              <a:t>各子程序</a:t>
            </a:r>
            <a:r>
              <a:rPr lang="zh-CN" altLang="en-US" b="1" dirty="0">
                <a:solidFill>
                  <a:srgbClr val="FFFF00"/>
                </a:solidFill>
                <a:latin typeface="Times New Roman" pitchFamily="18" charset="0"/>
              </a:rPr>
              <a:t>执行顺序</a:t>
            </a:r>
            <a:r>
              <a:rPr lang="zh-CN" altLang="en-US" dirty="0" smtClean="0">
                <a:latin typeface="Times New Roman" pitchFamily="18" charset="0"/>
              </a:rPr>
              <a:t>来执行。</a:t>
            </a:r>
            <a:endParaRPr lang="zh-CN" altLang="en-US" dirty="0">
              <a:latin typeface="Times New Roman" pitchFamily="18" charset="0"/>
            </a:endParaRPr>
          </a:p>
          <a:p>
            <a:pPr eaLnBrk="1" hangingPunct="1">
              <a:lnSpc>
                <a:spcPct val="150000"/>
              </a:lnSpc>
              <a:spcBef>
                <a:spcPts val="800"/>
              </a:spcBef>
              <a:buClrTx/>
              <a:buSzTx/>
              <a:buFontTx/>
              <a:buNone/>
            </a:pPr>
            <a:r>
              <a:rPr lang="en-US" altLang="zh-CN" dirty="0">
                <a:latin typeface="Times New Roman" pitchFamily="18" charset="0"/>
              </a:rPr>
              <a:t>(2</a:t>
            </a:r>
            <a:r>
              <a:rPr lang="en-US" altLang="zh-CN" b="1" u="sng" dirty="0">
                <a:latin typeface="Times New Roman" pitchFamily="18" charset="0"/>
              </a:rPr>
              <a:t>) </a:t>
            </a:r>
            <a:r>
              <a:rPr lang="zh-CN" altLang="en-US" b="1" u="sng" dirty="0">
                <a:latin typeface="Times New Roman" pitchFamily="18" charset="0"/>
              </a:rPr>
              <a:t>封闭性</a:t>
            </a:r>
            <a:r>
              <a:rPr lang="zh-CN" altLang="en-US" dirty="0" smtClean="0">
                <a:latin typeface="Times New Roman" pitchFamily="18" charset="0"/>
              </a:rPr>
              <a:t>：该程序的运行，</a:t>
            </a:r>
            <a:r>
              <a:rPr lang="zh-CN" altLang="en-US" b="1" dirty="0">
                <a:solidFill>
                  <a:srgbClr val="FFFF00"/>
                </a:solidFill>
                <a:latin typeface="Times New Roman" pitchFamily="18" charset="0"/>
              </a:rPr>
              <a:t>不受其它程序、外界环境的影响</a:t>
            </a:r>
            <a:r>
              <a:rPr lang="zh-CN" altLang="en-US" dirty="0" smtClean="0">
                <a:latin typeface="Times New Roman" pitchFamily="18" charset="0"/>
              </a:rPr>
              <a:t>，因为程序独占了全部系统资源。 </a:t>
            </a:r>
            <a:endParaRPr lang="zh-CN" altLang="en-US" dirty="0">
              <a:latin typeface="Times New Roman" pitchFamily="18" charset="0"/>
            </a:endParaRPr>
          </a:p>
          <a:p>
            <a:pPr eaLnBrk="1" hangingPunct="1">
              <a:lnSpc>
                <a:spcPct val="150000"/>
              </a:lnSpc>
              <a:spcBef>
                <a:spcPts val="800"/>
              </a:spcBef>
              <a:buClrTx/>
              <a:buSzTx/>
              <a:buFontTx/>
              <a:buNone/>
            </a:pPr>
            <a:r>
              <a:rPr lang="en-US" altLang="zh-CN" dirty="0">
                <a:latin typeface="Times New Roman" pitchFamily="18" charset="0"/>
              </a:rPr>
              <a:t>(3) </a:t>
            </a:r>
            <a:r>
              <a:rPr lang="zh-CN" altLang="en-US" b="1" u="sng" dirty="0">
                <a:latin typeface="Times New Roman" pitchFamily="18" charset="0"/>
              </a:rPr>
              <a:t>可再现性</a:t>
            </a:r>
            <a:r>
              <a:rPr lang="zh-CN" altLang="en-US" b="1" dirty="0" smtClean="0">
                <a:latin typeface="Times New Roman" pitchFamily="18" charset="0"/>
              </a:rPr>
              <a:t>：</a:t>
            </a:r>
            <a:r>
              <a:rPr lang="zh-CN" altLang="en-US" dirty="0">
                <a:latin typeface="Times New Roman" pitchFamily="18" charset="0"/>
              </a:rPr>
              <a:t>只要初始运行环境不变</a:t>
            </a:r>
            <a:r>
              <a:rPr lang="zh-CN" altLang="en-US" dirty="0" smtClean="0">
                <a:latin typeface="Times New Roman" pitchFamily="18" charset="0"/>
              </a:rPr>
              <a:t>，</a:t>
            </a:r>
            <a:r>
              <a:rPr lang="zh-CN" altLang="en-US" b="1" dirty="0">
                <a:solidFill>
                  <a:srgbClr val="FFFF00"/>
                </a:solidFill>
                <a:latin typeface="Times New Roman" pitchFamily="18" charset="0"/>
              </a:rPr>
              <a:t>执行结果就不会改变</a:t>
            </a:r>
            <a:r>
              <a:rPr lang="zh-CN" altLang="en-US" dirty="0" smtClean="0">
                <a:latin typeface="Times New Roman" pitchFamily="18" charset="0"/>
              </a:rPr>
              <a:t>。  </a:t>
            </a:r>
            <a:endParaRPr lang="zh-CN" altLang="en-US" dirty="0">
              <a:latin typeface="Times New Roman" pitchFamily="18" charset="0"/>
            </a:endParaRPr>
          </a:p>
        </p:txBody>
      </p:sp>
      <p:cxnSp>
        <p:nvCxnSpPr>
          <p:cNvPr id="6" name="直接箭头连接符 5"/>
          <p:cNvCxnSpPr/>
          <p:nvPr/>
        </p:nvCxnSpPr>
        <p:spPr bwMode="auto">
          <a:xfrm>
            <a:off x="2771800" y="3284984"/>
            <a:ext cx="1177131" cy="864096"/>
          </a:xfrm>
          <a:prstGeom prst="straightConnector1">
            <a:avLst/>
          </a:prstGeom>
          <a:noFill/>
          <a:ln w="19050" cap="flat" cmpd="sng" algn="ctr">
            <a:solidFill>
              <a:schemeClr val="tx1"/>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1809EAF-E658-4759-9CF9-B05BB089BC67}" type="datetime8">
              <a:rPr kumimoji="0" lang="zh-CN" altLang="en-US" sz="1400" smtClean="0"/>
              <a:t>2022年3月16日12时44分</a:t>
            </a:fld>
            <a:endParaRPr kumimoji="0" lang="en-US" altLang="zh-CN" sz="1400" smtClean="0"/>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86020" name="Rectangle 2"/>
          <p:cNvSpPr>
            <a:spLocks noGrp="1" noRot="1" noChangeArrowheads="1"/>
          </p:cNvSpPr>
          <p:nvPr>
            <p:ph type="title"/>
          </p:nvPr>
        </p:nvSpPr>
        <p:spPr>
          <a:xfrm>
            <a:off x="683568" y="188640"/>
            <a:ext cx="7799387" cy="647700"/>
          </a:xfrm>
        </p:spPr>
        <p:txBody>
          <a:bodyPr/>
          <a:lstStyle/>
          <a:p>
            <a:pPr algn="l" eaLnBrk="1" hangingPunct="1"/>
            <a:r>
              <a:rPr kumimoji="1" lang="en-US" altLang="zh-CN" sz="2400" b="1" dirty="0" smtClean="0">
                <a:solidFill>
                  <a:schemeClr val="tx1"/>
                </a:solidFill>
              </a:rPr>
              <a:t>4. UNIX</a:t>
            </a:r>
            <a:r>
              <a:rPr kumimoji="1" lang="zh-CN" altLang="en-US" sz="2400" b="1" dirty="0" smtClean="0">
                <a:solidFill>
                  <a:schemeClr val="tx1"/>
                </a:solidFill>
              </a:rPr>
              <a:t>（</a:t>
            </a:r>
            <a:r>
              <a:rPr kumimoji="1" lang="en-US" altLang="zh-CN" sz="2400" b="1" dirty="0" smtClean="0">
                <a:solidFill>
                  <a:schemeClr val="tx1"/>
                </a:solidFill>
              </a:rPr>
              <a:t>Linux</a:t>
            </a:r>
            <a:r>
              <a:rPr kumimoji="1" lang="zh-CN" altLang="en-US" sz="2400" b="1" dirty="0" smtClean="0">
                <a:solidFill>
                  <a:schemeClr val="tx1"/>
                </a:solidFill>
              </a:rPr>
              <a:t>）进程的创建过程（三个阶段）</a:t>
            </a:r>
          </a:p>
        </p:txBody>
      </p:sp>
      <p:sp>
        <p:nvSpPr>
          <p:cNvPr id="86021" name="Rectangle 3"/>
          <p:cNvSpPr>
            <a:spLocks noGrp="1" noRot="1" noChangeArrowheads="1"/>
          </p:cNvSpPr>
          <p:nvPr>
            <p:ph type="body" idx="1"/>
          </p:nvPr>
        </p:nvSpPr>
        <p:spPr>
          <a:xfrm>
            <a:off x="323528" y="836712"/>
            <a:ext cx="8424936" cy="5616624"/>
          </a:xfrm>
        </p:spPr>
        <p:txBody>
          <a:bodyPr/>
          <a:lstStyle/>
          <a:p>
            <a:pPr eaLnBrk="1" hangingPunct="1">
              <a:lnSpc>
                <a:spcPct val="130000"/>
              </a:lnSpc>
              <a:buFont typeface="Wingdings" pitchFamily="2" charset="2"/>
              <a:buNone/>
            </a:pPr>
            <a:r>
              <a:rPr lang="en-US" altLang="zh-CN" sz="2400" dirty="0" smtClean="0">
                <a:latin typeface="宋体" pitchFamily="2" charset="-122"/>
              </a:rPr>
              <a:t>    </a:t>
            </a:r>
            <a:r>
              <a:rPr lang="zh-CN" altLang="en-US" sz="2400" dirty="0" smtClean="0">
                <a:latin typeface="宋体" pitchFamily="2" charset="-122"/>
              </a:rPr>
              <a:t>（</a:t>
            </a:r>
            <a:r>
              <a:rPr lang="en-US" altLang="zh-CN" sz="2400" dirty="0" smtClean="0">
                <a:latin typeface="宋体" pitchFamily="2" charset="-122"/>
              </a:rPr>
              <a:t>1</a:t>
            </a:r>
            <a:r>
              <a:rPr lang="zh-CN" altLang="en-US" sz="2400" dirty="0" smtClean="0">
                <a:latin typeface="宋体" pitchFamily="2" charset="-122"/>
              </a:rPr>
              <a:t>）创建阶段：</a:t>
            </a:r>
            <a:r>
              <a:rPr lang="zh-CN" altLang="en-US" sz="2400" b="1" dirty="0" smtClean="0">
                <a:solidFill>
                  <a:srgbClr val="ED6FE4"/>
                </a:solidFill>
                <a:latin typeface="宋体" pitchFamily="2" charset="-122"/>
              </a:rPr>
              <a:t>父进程</a:t>
            </a:r>
            <a:r>
              <a:rPr lang="zh-CN" altLang="en-US" sz="2400" dirty="0" smtClean="0">
                <a:latin typeface="宋体" pitchFamily="2" charset="-122"/>
              </a:rPr>
              <a:t>由</a:t>
            </a:r>
            <a:r>
              <a:rPr lang="en-US" altLang="zh-CN" sz="2400" b="1" dirty="0" smtClean="0">
                <a:solidFill>
                  <a:schemeClr val="tx2">
                    <a:lumMod val="40000"/>
                    <a:lumOff val="60000"/>
                  </a:schemeClr>
                </a:solidFill>
                <a:latin typeface="宋体" pitchFamily="2" charset="-122"/>
              </a:rPr>
              <a:t>fork( )</a:t>
            </a:r>
            <a:r>
              <a:rPr lang="zh-CN" altLang="en-US" sz="2400" b="1" dirty="0" smtClean="0">
                <a:solidFill>
                  <a:schemeClr val="tx2">
                    <a:lumMod val="40000"/>
                    <a:lumOff val="60000"/>
                  </a:schemeClr>
                </a:solidFill>
                <a:latin typeface="宋体" pitchFamily="2" charset="-122"/>
              </a:rPr>
              <a:t>系统调用</a:t>
            </a:r>
            <a:r>
              <a:rPr lang="zh-CN" altLang="en-US" sz="2400" b="1" dirty="0" smtClean="0">
                <a:solidFill>
                  <a:srgbClr val="FF0000"/>
                </a:solidFill>
                <a:latin typeface="宋体" pitchFamily="2" charset="-122"/>
              </a:rPr>
              <a:t>创建</a:t>
            </a:r>
            <a:r>
              <a:rPr lang="en-US" altLang="zh-CN" sz="2400" b="1" baseline="30000" dirty="0" smtClean="0">
                <a:solidFill>
                  <a:schemeClr val="tx2"/>
                </a:solidFill>
                <a:latin typeface="宋体" pitchFamily="2" charset="-122"/>
              </a:rPr>
              <a:t>1</a:t>
            </a:r>
            <a:r>
              <a:rPr lang="zh-CN" altLang="en-US" sz="2400" dirty="0" smtClean="0">
                <a:latin typeface="宋体" pitchFamily="2" charset="-122"/>
              </a:rPr>
              <a:t>一个</a:t>
            </a:r>
            <a:r>
              <a:rPr lang="zh-CN" altLang="en-US" sz="2400" b="1" dirty="0">
                <a:solidFill>
                  <a:srgbClr val="ED6FE4"/>
                </a:solidFill>
                <a:latin typeface="宋体" pitchFamily="2" charset="-122"/>
              </a:rPr>
              <a:t>子进程</a:t>
            </a:r>
            <a:r>
              <a:rPr lang="zh-CN" altLang="en-US" sz="2400" dirty="0" smtClean="0">
                <a:latin typeface="宋体" pitchFamily="2" charset="-122"/>
              </a:rPr>
              <a:t>的</a:t>
            </a:r>
            <a:r>
              <a:rPr lang="zh-CN" altLang="en-US" sz="2400" b="1" u="sng" dirty="0" smtClean="0">
                <a:solidFill>
                  <a:srgbClr val="FFC000"/>
                </a:solidFill>
                <a:latin typeface="宋体" pitchFamily="2" charset="-122"/>
              </a:rPr>
              <a:t>映象</a:t>
            </a:r>
            <a:r>
              <a:rPr lang="zh-CN" altLang="en-US" sz="2400" u="sng" dirty="0" smtClean="0">
                <a:latin typeface="宋体" pitchFamily="2" charset="-122"/>
              </a:rPr>
              <a:t>，它等同于父进程映象</a:t>
            </a:r>
            <a:r>
              <a:rPr lang="zh-CN" altLang="en-US" sz="2400" dirty="0" smtClean="0">
                <a:latin typeface="宋体" pitchFamily="2" charset="-122"/>
              </a:rPr>
              <a:t>，但</a:t>
            </a:r>
            <a:r>
              <a:rPr lang="zh-CN" altLang="en-US" sz="2400" b="1" i="1" dirty="0" smtClean="0">
                <a:solidFill>
                  <a:schemeClr val="tx2"/>
                </a:solidFill>
                <a:latin typeface="宋体" pitchFamily="2" charset="-122"/>
              </a:rPr>
              <a:t>二者</a:t>
            </a:r>
            <a:r>
              <a:rPr lang="en-US" altLang="zh-CN" sz="2400" b="1" i="1" dirty="0" smtClean="0">
                <a:solidFill>
                  <a:schemeClr val="tx2"/>
                </a:solidFill>
                <a:latin typeface="宋体" pitchFamily="2" charset="-122"/>
              </a:rPr>
              <a:t>PID</a:t>
            </a:r>
            <a:r>
              <a:rPr lang="zh-CN" altLang="en-US" sz="2400" b="1" i="1" dirty="0" smtClean="0">
                <a:solidFill>
                  <a:schemeClr val="tx2"/>
                </a:solidFill>
                <a:latin typeface="宋体" pitchFamily="2" charset="-122"/>
              </a:rPr>
              <a:t>不同</a:t>
            </a:r>
            <a:r>
              <a:rPr lang="zh-CN" altLang="en-US" sz="2400" dirty="0" smtClean="0">
                <a:latin typeface="宋体" pitchFamily="2" charset="-122"/>
              </a:rPr>
              <a:t>。此时，子进程或新程序还不能运行。</a:t>
            </a:r>
          </a:p>
          <a:p>
            <a:pPr eaLnBrk="1" hangingPunct="1">
              <a:lnSpc>
                <a:spcPct val="130000"/>
              </a:lnSpc>
              <a:buNone/>
            </a:pPr>
            <a:r>
              <a:rPr lang="zh-CN" altLang="en-US" sz="2400" dirty="0" smtClean="0">
                <a:latin typeface="宋体" pitchFamily="2" charset="-122"/>
              </a:rPr>
              <a:t>    （</a:t>
            </a:r>
            <a:r>
              <a:rPr lang="en-US" altLang="zh-CN" sz="2400" dirty="0" smtClean="0">
                <a:latin typeface="宋体" pitchFamily="2" charset="-122"/>
              </a:rPr>
              <a:t>2</a:t>
            </a:r>
            <a:r>
              <a:rPr lang="zh-CN" altLang="en-US" sz="2400" dirty="0" smtClean="0">
                <a:latin typeface="宋体" pitchFamily="2" charset="-122"/>
              </a:rPr>
              <a:t>）执行阶段：子进程将其</a:t>
            </a:r>
            <a:r>
              <a:rPr lang="zh-CN" altLang="en-US" sz="2400" u="sng" dirty="0" smtClean="0">
                <a:solidFill>
                  <a:schemeClr val="tx2"/>
                </a:solidFill>
                <a:latin typeface="宋体" pitchFamily="2" charset="-122"/>
              </a:rPr>
              <a:t>程序</a:t>
            </a:r>
            <a:r>
              <a:rPr lang="zh-CN" altLang="en-US" sz="2400" dirty="0" smtClean="0">
                <a:latin typeface="宋体" pitchFamily="2" charset="-122"/>
              </a:rPr>
              <a:t>、</a:t>
            </a:r>
            <a:r>
              <a:rPr lang="zh-CN" altLang="en-US" sz="2400" u="sng" dirty="0">
                <a:solidFill>
                  <a:schemeClr val="tx2"/>
                </a:solidFill>
                <a:latin typeface="宋体" pitchFamily="2" charset="-122"/>
              </a:rPr>
              <a:t>数据</a:t>
            </a:r>
            <a:r>
              <a:rPr lang="zh-CN" altLang="en-US" sz="2400" b="1" dirty="0">
                <a:solidFill>
                  <a:srgbClr val="FF0000"/>
                </a:solidFill>
                <a:latin typeface="宋体" pitchFamily="2" charset="-122"/>
              </a:rPr>
              <a:t>载</a:t>
            </a:r>
            <a:r>
              <a:rPr lang="zh-CN" altLang="en-US" sz="2400" b="1" dirty="0" smtClean="0">
                <a:solidFill>
                  <a:srgbClr val="FF0000"/>
                </a:solidFill>
                <a:latin typeface="宋体" pitchFamily="2" charset="-122"/>
              </a:rPr>
              <a:t>入</a:t>
            </a:r>
            <a:r>
              <a:rPr lang="en-US" altLang="zh-CN" sz="2400" b="1" baseline="30000" dirty="0" smtClean="0">
                <a:solidFill>
                  <a:schemeClr val="tx2"/>
                </a:solidFill>
                <a:latin typeface="宋体" pitchFamily="2" charset="-122"/>
              </a:rPr>
              <a:t>2</a:t>
            </a:r>
            <a:r>
              <a:rPr lang="zh-CN" altLang="en-US" sz="2400" dirty="0" smtClean="0">
                <a:latin typeface="宋体" pitchFamily="2" charset="-122"/>
              </a:rPr>
              <a:t>到其进程映象里，</a:t>
            </a:r>
            <a:r>
              <a:rPr lang="zh-CN" altLang="en-US" sz="2400" b="1" dirty="0">
                <a:solidFill>
                  <a:srgbClr val="FFC000"/>
                </a:solidFill>
                <a:latin typeface="宋体" pitchFamily="2" charset="-122"/>
              </a:rPr>
              <a:t>覆盖</a:t>
            </a:r>
            <a:r>
              <a:rPr lang="zh-CN" altLang="en-US" sz="2400" dirty="0" smtClean="0">
                <a:latin typeface="宋体" pitchFamily="2" charset="-122"/>
              </a:rPr>
              <a:t>原来的进程映象，即子进程执行了一个</a:t>
            </a:r>
            <a:r>
              <a:rPr lang="zh-CN" altLang="en-US" sz="2400" b="1" i="1" dirty="0">
                <a:solidFill>
                  <a:schemeClr val="tx2"/>
                </a:solidFill>
                <a:latin typeface="宋体" pitchFamily="2" charset="-122"/>
              </a:rPr>
              <a:t>新程序</a:t>
            </a:r>
            <a:r>
              <a:rPr lang="zh-CN" altLang="en-US" sz="2400" dirty="0" smtClean="0">
                <a:latin typeface="宋体" pitchFamily="2" charset="-122"/>
              </a:rPr>
              <a:t>。此阶段</a:t>
            </a:r>
            <a:r>
              <a:rPr lang="zh-CN" altLang="en-US" sz="2400" u="sng" dirty="0" smtClean="0">
                <a:latin typeface="宋体" pitchFamily="2" charset="-122"/>
              </a:rPr>
              <a:t>不能产生其它新进程（</a:t>
            </a:r>
            <a:r>
              <a:rPr lang="zh-CN" altLang="en-US" sz="2400" b="1" u="sng" dirty="0" smtClean="0">
                <a:solidFill>
                  <a:srgbClr val="FF6600"/>
                </a:solidFill>
                <a:latin typeface="宋体" pitchFamily="2" charset="-122"/>
              </a:rPr>
              <a:t>原子操作</a:t>
            </a:r>
            <a:r>
              <a:rPr lang="zh-CN" altLang="en-US" sz="2400" u="sng" dirty="0" smtClean="0">
                <a:latin typeface="宋体" pitchFamily="2" charset="-122"/>
              </a:rPr>
              <a:t>）</a:t>
            </a:r>
            <a:r>
              <a:rPr lang="zh-CN" altLang="en-US" sz="2400" dirty="0" smtClean="0">
                <a:latin typeface="宋体" pitchFamily="2" charset="-122"/>
              </a:rPr>
              <a:t>。</a:t>
            </a:r>
          </a:p>
          <a:p>
            <a:pPr eaLnBrk="1" hangingPunct="1">
              <a:lnSpc>
                <a:spcPct val="130000"/>
              </a:lnSpc>
              <a:buNone/>
            </a:pPr>
            <a:r>
              <a:rPr lang="zh-CN" altLang="en-US" sz="2400" dirty="0" smtClean="0">
                <a:latin typeface="宋体" pitchFamily="2" charset="-122"/>
              </a:rPr>
              <a:t>    （</a:t>
            </a:r>
            <a:r>
              <a:rPr lang="en-US" altLang="zh-CN" sz="2400" dirty="0" smtClean="0">
                <a:latin typeface="宋体" pitchFamily="2" charset="-122"/>
              </a:rPr>
              <a:t>3</a:t>
            </a:r>
            <a:r>
              <a:rPr lang="zh-CN" altLang="en-US" sz="2400" dirty="0" smtClean="0">
                <a:latin typeface="宋体" pitchFamily="2" charset="-122"/>
              </a:rPr>
              <a:t>）父进程调用</a:t>
            </a:r>
            <a:r>
              <a:rPr lang="en-US" altLang="zh-CN" sz="2400" b="1" dirty="0">
                <a:solidFill>
                  <a:srgbClr val="FF0000"/>
                </a:solidFill>
                <a:latin typeface="宋体" pitchFamily="2" charset="-122"/>
              </a:rPr>
              <a:t>wait</a:t>
            </a:r>
            <a:r>
              <a:rPr lang="zh-CN" altLang="en-US" sz="2400" b="1" dirty="0">
                <a:solidFill>
                  <a:srgbClr val="FF0000"/>
                </a:solidFill>
                <a:latin typeface="宋体" pitchFamily="2" charset="-122"/>
              </a:rPr>
              <a:t>系统调用</a:t>
            </a:r>
            <a:r>
              <a:rPr lang="en-US" altLang="zh-CN" sz="2400" b="1" baseline="30000" dirty="0" smtClean="0">
                <a:solidFill>
                  <a:schemeClr val="tx2"/>
                </a:solidFill>
                <a:latin typeface="宋体" pitchFamily="2" charset="-122"/>
              </a:rPr>
              <a:t>3-1</a:t>
            </a:r>
            <a:r>
              <a:rPr lang="zh-CN" altLang="en-US" sz="2400" dirty="0" smtClean="0">
                <a:latin typeface="宋体" pitchFamily="2" charset="-122"/>
              </a:rPr>
              <a:t>，</a:t>
            </a:r>
            <a:r>
              <a:rPr lang="zh-CN" altLang="en-US" sz="2400" u="sng" dirty="0">
                <a:solidFill>
                  <a:schemeClr val="tx2"/>
                </a:solidFill>
                <a:latin typeface="宋体" pitchFamily="2" charset="-122"/>
              </a:rPr>
              <a:t>等待</a:t>
            </a:r>
            <a:r>
              <a:rPr lang="zh-CN" altLang="en-US" sz="2400" dirty="0" smtClean="0">
                <a:latin typeface="宋体" pitchFamily="2" charset="-122"/>
              </a:rPr>
              <a:t>子进程完成。</a:t>
            </a:r>
            <a:endParaRPr lang="en-US" altLang="zh-CN" sz="2400" dirty="0" smtClean="0">
              <a:latin typeface="宋体" pitchFamily="2" charset="-122"/>
            </a:endParaRPr>
          </a:p>
          <a:p>
            <a:pPr eaLnBrk="1" hangingPunct="1">
              <a:lnSpc>
                <a:spcPct val="130000"/>
              </a:lnSpc>
              <a:buNone/>
            </a:pPr>
            <a:r>
              <a:rPr lang="zh-CN" altLang="en-US" sz="2400" dirty="0" smtClean="0">
                <a:latin typeface="宋体" pitchFamily="2" charset="-122"/>
              </a:rPr>
              <a:t>     </a:t>
            </a:r>
            <a:r>
              <a:rPr lang="zh-CN" altLang="en-US" sz="2400" dirty="0">
                <a:latin typeface="宋体" pitchFamily="2" charset="-122"/>
              </a:rPr>
              <a:t>当</a:t>
            </a:r>
            <a:r>
              <a:rPr lang="zh-CN" altLang="en-US" sz="2400" dirty="0" smtClean="0">
                <a:latin typeface="宋体" pitchFamily="2" charset="-122"/>
              </a:rPr>
              <a:t>然</a:t>
            </a:r>
            <a:r>
              <a:rPr lang="zh-CN" altLang="en-US" sz="2400" dirty="0">
                <a:latin typeface="宋体" pitchFamily="2" charset="-122"/>
              </a:rPr>
              <a:t>，</a:t>
            </a:r>
            <a:r>
              <a:rPr lang="zh-CN" altLang="en-US" sz="2400" dirty="0" smtClean="0">
                <a:latin typeface="宋体" pitchFamily="2" charset="-122"/>
              </a:rPr>
              <a:t>父</a:t>
            </a:r>
            <a:r>
              <a:rPr lang="zh-CN" altLang="en-US" sz="2400" dirty="0">
                <a:latin typeface="宋体" pitchFamily="2" charset="-122"/>
              </a:rPr>
              <a:t>进程</a:t>
            </a:r>
            <a:r>
              <a:rPr lang="zh-CN" altLang="en-US" sz="2400" u="sng" dirty="0">
                <a:solidFill>
                  <a:schemeClr val="tx2"/>
                </a:solidFill>
                <a:latin typeface="宋体" pitchFamily="2" charset="-122"/>
              </a:rPr>
              <a:t>也可以不等</a:t>
            </a:r>
            <a:r>
              <a:rPr lang="zh-CN" altLang="en-US" sz="2400" u="sng" dirty="0" smtClean="0">
                <a:solidFill>
                  <a:schemeClr val="tx2"/>
                </a:solidFill>
                <a:latin typeface="宋体" pitchFamily="2" charset="-122"/>
              </a:rPr>
              <a:t>待</a:t>
            </a:r>
            <a:r>
              <a:rPr lang="en-US" altLang="zh-CN" sz="2400" b="1" baseline="30000" dirty="0" smtClean="0">
                <a:solidFill>
                  <a:schemeClr val="tx2"/>
                </a:solidFill>
                <a:latin typeface="宋体" pitchFamily="2" charset="-122"/>
              </a:rPr>
              <a:t>3-2</a:t>
            </a:r>
            <a:r>
              <a:rPr lang="zh-CN" altLang="en-US" sz="2400" dirty="0" smtClean="0">
                <a:latin typeface="宋体" pitchFamily="2" charset="-122"/>
              </a:rPr>
              <a:t>子</a:t>
            </a:r>
            <a:r>
              <a:rPr lang="zh-CN" altLang="en-US" sz="2400" dirty="0">
                <a:latin typeface="宋体" pitchFamily="2" charset="-122"/>
              </a:rPr>
              <a:t>进程完成运行，就可去执行其它任务。</a:t>
            </a:r>
            <a:endParaRPr lang="en-US" altLang="zh-CN" sz="2400" dirty="0" smtClean="0">
              <a:latin typeface="宋体" pitchFamily="2" charset="-122"/>
            </a:endParaRPr>
          </a:p>
          <a:p>
            <a:pPr eaLnBrk="1" hangingPunct="1">
              <a:lnSpc>
                <a:spcPct val="130000"/>
              </a:lnSpc>
              <a:buNone/>
            </a:pPr>
            <a:r>
              <a:rPr lang="en-US" altLang="zh-CN" sz="2400" dirty="0">
                <a:latin typeface="宋体" pitchFamily="2" charset="-122"/>
              </a:rPr>
              <a:t> </a:t>
            </a:r>
            <a:r>
              <a:rPr lang="en-US" altLang="zh-CN" sz="2400" dirty="0" smtClean="0">
                <a:latin typeface="宋体" pitchFamily="2" charset="-122"/>
              </a:rPr>
              <a:t>   </a:t>
            </a:r>
            <a:r>
              <a:rPr lang="zh-CN" altLang="en-US" sz="2400" dirty="0" smtClean="0">
                <a:latin typeface="宋体" pitchFamily="2" charset="-122"/>
              </a:rPr>
              <a:t>（</a:t>
            </a:r>
            <a:r>
              <a:rPr lang="en-US" altLang="zh-CN" sz="2400" dirty="0" smtClean="0">
                <a:latin typeface="宋体" pitchFamily="2" charset="-122"/>
              </a:rPr>
              <a:t>4</a:t>
            </a:r>
            <a:r>
              <a:rPr lang="zh-CN" altLang="en-US" sz="2400" dirty="0" smtClean="0">
                <a:latin typeface="宋体" pitchFamily="2" charset="-122"/>
              </a:rPr>
              <a:t>）</a:t>
            </a:r>
            <a:r>
              <a:rPr lang="zh-CN" altLang="en-US" sz="2400" dirty="0">
                <a:latin typeface="宋体" pitchFamily="2" charset="-122"/>
              </a:rPr>
              <a:t>子</a:t>
            </a:r>
            <a:r>
              <a:rPr lang="zh-CN" altLang="en-US" sz="2400" dirty="0" smtClean="0">
                <a:latin typeface="宋体" pitchFamily="2" charset="-122"/>
              </a:rPr>
              <a:t>进程完成后</a:t>
            </a:r>
            <a:r>
              <a:rPr lang="zh-CN" altLang="en-US" sz="2400" b="1" dirty="0">
                <a:solidFill>
                  <a:srgbClr val="FF0000"/>
                </a:solidFill>
                <a:latin typeface="宋体" pitchFamily="2" charset="-122"/>
              </a:rPr>
              <a:t>退</a:t>
            </a:r>
            <a:r>
              <a:rPr lang="zh-CN" altLang="en-US" sz="2400" b="1" dirty="0" smtClean="0">
                <a:solidFill>
                  <a:srgbClr val="FF0000"/>
                </a:solidFill>
                <a:latin typeface="宋体" pitchFamily="2" charset="-122"/>
              </a:rPr>
              <a:t>出</a:t>
            </a:r>
            <a:r>
              <a:rPr lang="en-US" altLang="zh-CN" sz="2400" b="1" baseline="30000" dirty="0" smtClean="0">
                <a:solidFill>
                  <a:schemeClr val="tx2"/>
                </a:solidFill>
                <a:latin typeface="宋体" pitchFamily="2" charset="-122"/>
              </a:rPr>
              <a:t>4-1 </a:t>
            </a:r>
            <a:r>
              <a:rPr lang="zh-CN" altLang="en-US" sz="2400" dirty="0" smtClean="0">
                <a:latin typeface="宋体" pitchFamily="2" charset="-122"/>
              </a:rPr>
              <a:t>，父进程获得子进程</a:t>
            </a:r>
            <a:r>
              <a:rPr lang="zh-CN" altLang="en-US" sz="2400" b="1" dirty="0">
                <a:solidFill>
                  <a:srgbClr val="FF0000"/>
                </a:solidFill>
                <a:latin typeface="宋体" pitchFamily="2" charset="-122"/>
              </a:rPr>
              <a:t>退出状态</a:t>
            </a:r>
            <a:r>
              <a:rPr lang="zh-CN" altLang="en-US" sz="2400" b="1" dirty="0" smtClean="0">
                <a:solidFill>
                  <a:srgbClr val="FF0000"/>
                </a:solidFill>
                <a:latin typeface="宋体" pitchFamily="2" charset="-122"/>
              </a:rPr>
              <a:t>值</a:t>
            </a:r>
            <a:r>
              <a:rPr lang="en-US" altLang="zh-CN" sz="2400" b="1" baseline="30000" dirty="0" smtClean="0">
                <a:solidFill>
                  <a:schemeClr val="tx2"/>
                </a:solidFill>
                <a:latin typeface="宋体" pitchFamily="2" charset="-122"/>
              </a:rPr>
              <a:t>4-2</a:t>
            </a:r>
            <a:r>
              <a:rPr lang="zh-CN" altLang="en-US" sz="2400" dirty="0" smtClean="0">
                <a:latin typeface="宋体" pitchFamily="2" charset="-122"/>
              </a:rPr>
              <a:t>，然后继续执行其它任务。</a:t>
            </a:r>
          </a:p>
        </p:txBody>
      </p:sp>
      <p:cxnSp>
        <p:nvCxnSpPr>
          <p:cNvPr id="6" name="直接箭头连接符 5"/>
          <p:cNvCxnSpPr/>
          <p:nvPr/>
        </p:nvCxnSpPr>
        <p:spPr bwMode="auto">
          <a:xfrm flipH="1">
            <a:off x="1691680" y="4365104"/>
            <a:ext cx="4248472" cy="1224136"/>
          </a:xfrm>
          <a:prstGeom prst="straightConnector1">
            <a:avLst/>
          </a:prstGeom>
          <a:noFill/>
          <a:ln w="19050" cap="flat" cmpd="sng" algn="ctr">
            <a:solidFill>
              <a:schemeClr val="tx2"/>
            </a:solidFill>
            <a:prstDash val="sysDot"/>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BBF4D9F-7D74-4B17-B748-C80E38D85F0D}" type="datetime8">
              <a:rPr kumimoji="0" lang="zh-CN" altLang="en-US" sz="1400" smtClean="0"/>
              <a:t>2022年3月16日12时44分</a:t>
            </a:fld>
            <a:endParaRPr kumimoji="0" lang="en-US" altLang="zh-CN" sz="1400" smtClean="0"/>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87044" name="Rectangle 2"/>
          <p:cNvSpPr>
            <a:spLocks noGrp="1" noRot="1" noChangeArrowheads="1"/>
          </p:cNvSpPr>
          <p:nvPr>
            <p:ph type="title"/>
          </p:nvPr>
        </p:nvSpPr>
        <p:spPr>
          <a:xfrm>
            <a:off x="684213" y="476250"/>
            <a:ext cx="8158162" cy="576263"/>
          </a:xfrm>
        </p:spPr>
        <p:txBody>
          <a:bodyPr/>
          <a:lstStyle/>
          <a:p>
            <a:pPr algn="l" eaLnBrk="1" hangingPunct="1"/>
            <a:r>
              <a:rPr lang="zh-CN" altLang="en-US" sz="2400" b="1" dirty="0" smtClean="0"/>
              <a:t>进程创建举例</a:t>
            </a:r>
            <a:r>
              <a:rPr lang="en-US" altLang="zh-CN" sz="2400" b="1" dirty="0" smtClean="0"/>
              <a:t>-1    </a:t>
            </a:r>
            <a:r>
              <a:rPr lang="en-US" altLang="zh-CN" sz="2400" b="1" dirty="0" smtClean="0">
                <a:latin typeface="宋体" pitchFamily="2" charset="-122"/>
              </a:rPr>
              <a:t>shell</a:t>
            </a:r>
            <a:r>
              <a:rPr lang="zh-CN" altLang="en-US" sz="2400" b="1" dirty="0" smtClean="0">
                <a:latin typeface="宋体" pitchFamily="2" charset="-122"/>
              </a:rPr>
              <a:t>环境里运行一个</a:t>
            </a:r>
            <a:r>
              <a:rPr lang="zh-CN" altLang="en-US" sz="2600" b="1" dirty="0" smtClean="0">
                <a:solidFill>
                  <a:srgbClr val="FF0000"/>
                </a:solidFill>
                <a:latin typeface="宋体" pitchFamily="2" charset="-122"/>
              </a:rPr>
              <a:t>命令</a:t>
            </a:r>
          </a:p>
        </p:txBody>
      </p:sp>
      <p:sp>
        <p:nvSpPr>
          <p:cNvPr id="87045" name="Rectangle 3"/>
          <p:cNvSpPr>
            <a:spLocks noGrp="1" noRot="1" noChangeArrowheads="1"/>
          </p:cNvSpPr>
          <p:nvPr>
            <p:ph type="body" idx="1"/>
          </p:nvPr>
        </p:nvSpPr>
        <p:spPr>
          <a:xfrm>
            <a:off x="250825" y="1125538"/>
            <a:ext cx="8591550" cy="4973637"/>
          </a:xfrm>
        </p:spPr>
        <p:txBody>
          <a:bodyPr/>
          <a:lstStyle/>
          <a:p>
            <a:pPr eaLnBrk="1" hangingPunct="1">
              <a:lnSpc>
                <a:spcPct val="130000"/>
              </a:lnSpc>
              <a:spcBef>
                <a:spcPct val="30000"/>
              </a:spcBef>
              <a:buNone/>
            </a:pPr>
            <a:r>
              <a:rPr lang="en-US" altLang="zh-CN" dirty="0" smtClean="0"/>
              <a:t>        </a:t>
            </a:r>
            <a:r>
              <a:rPr lang="zh-CN" altLang="en-US" sz="2500" dirty="0" smtClean="0">
                <a:latin typeface="宋体" pitchFamily="2" charset="-122"/>
              </a:rPr>
              <a:t>当在</a:t>
            </a:r>
            <a:r>
              <a:rPr lang="en-US" altLang="zh-CN" sz="2500" dirty="0" smtClean="0">
                <a:latin typeface="宋体" pitchFamily="2" charset="-122"/>
              </a:rPr>
              <a:t>shell</a:t>
            </a:r>
            <a:r>
              <a:rPr lang="zh-CN" altLang="en-US" sz="2500" dirty="0" smtClean="0">
                <a:latin typeface="宋体" pitchFamily="2" charset="-122"/>
              </a:rPr>
              <a:t>环境里运行一个</a:t>
            </a:r>
            <a:r>
              <a:rPr lang="en-US" altLang="zh-CN" sz="2500" dirty="0" smtClean="0">
                <a:latin typeface="宋体" pitchFamily="2" charset="-122"/>
              </a:rPr>
              <a:t>grep</a:t>
            </a:r>
            <a:r>
              <a:rPr lang="zh-CN" altLang="en-US" sz="2500" dirty="0" smtClean="0">
                <a:latin typeface="宋体" pitchFamily="2" charset="-122"/>
              </a:rPr>
              <a:t>命令时，</a:t>
            </a:r>
          </a:p>
          <a:p>
            <a:pPr eaLnBrk="1" hangingPunct="1">
              <a:lnSpc>
                <a:spcPct val="130000"/>
              </a:lnSpc>
              <a:spcBef>
                <a:spcPct val="30000"/>
              </a:spcBef>
            </a:pPr>
            <a:r>
              <a:rPr lang="en-US" altLang="zh-CN" sz="2500" dirty="0" smtClean="0">
                <a:latin typeface="宋体" pitchFamily="2" charset="-122"/>
              </a:rPr>
              <a:t>shell</a:t>
            </a:r>
            <a:r>
              <a:rPr lang="zh-CN" altLang="en-US" sz="2500" b="1" baseline="30000" dirty="0" smtClean="0">
                <a:solidFill>
                  <a:schemeClr val="tx2"/>
                </a:solidFill>
                <a:latin typeface="宋体" pitchFamily="2" charset="-122"/>
              </a:rPr>
              <a:t>父</a:t>
            </a:r>
            <a:r>
              <a:rPr lang="zh-CN" altLang="en-US" sz="2500" dirty="0" smtClean="0">
                <a:latin typeface="宋体" pitchFamily="2" charset="-122"/>
              </a:rPr>
              <a:t>会先</a:t>
            </a:r>
            <a:r>
              <a:rPr lang="zh-CN" altLang="en-US" sz="2500" u="sng" dirty="0">
                <a:solidFill>
                  <a:schemeClr val="tx2"/>
                </a:solidFill>
                <a:latin typeface="宋体" pitchFamily="2" charset="-122"/>
              </a:rPr>
              <a:t>创建</a:t>
            </a:r>
            <a:r>
              <a:rPr lang="zh-CN" altLang="en-US" sz="2500" u="sng" dirty="0" smtClean="0">
                <a:latin typeface="宋体" pitchFamily="2" charset="-122"/>
              </a:rPr>
              <a:t>另一个</a:t>
            </a:r>
            <a:r>
              <a:rPr lang="en-US" altLang="zh-CN" sz="2500" u="sng" dirty="0" smtClean="0">
                <a:solidFill>
                  <a:schemeClr val="tx2"/>
                </a:solidFill>
                <a:latin typeface="宋体" pitchFamily="2" charset="-122"/>
              </a:rPr>
              <a:t>shell</a:t>
            </a:r>
            <a:r>
              <a:rPr lang="zh-CN" altLang="en-US" sz="2500" u="sng" dirty="0" smtClean="0">
                <a:solidFill>
                  <a:schemeClr val="tx2"/>
                </a:solidFill>
                <a:latin typeface="宋体" pitchFamily="2" charset="-122"/>
              </a:rPr>
              <a:t>进程</a:t>
            </a:r>
            <a:r>
              <a:rPr lang="zh-CN" altLang="en-US" sz="2500" b="1" baseline="30000" dirty="0" smtClean="0">
                <a:solidFill>
                  <a:schemeClr val="tx2"/>
                </a:solidFill>
                <a:latin typeface="宋体" pitchFamily="2" charset="-122"/>
              </a:rPr>
              <a:t>子</a:t>
            </a:r>
            <a:r>
              <a:rPr lang="en-US" altLang="zh-CN" sz="2500" b="1" baseline="30000" dirty="0" smtClean="0">
                <a:solidFill>
                  <a:schemeClr val="tx2"/>
                </a:solidFill>
                <a:latin typeface="宋体" pitchFamily="2" charset="-122"/>
              </a:rPr>
              <a:t>-&gt;</a:t>
            </a:r>
            <a:r>
              <a:rPr lang="zh-CN" altLang="en-US" sz="2500" b="1" baseline="30000" dirty="0" smtClean="0">
                <a:solidFill>
                  <a:schemeClr val="tx2"/>
                </a:solidFill>
                <a:latin typeface="宋体" pitchFamily="2" charset="-122"/>
              </a:rPr>
              <a:t>父进程映</a:t>
            </a:r>
            <a:r>
              <a:rPr lang="zh-CN" altLang="en-US" sz="2500" b="1" baseline="30000" dirty="0">
                <a:solidFill>
                  <a:schemeClr val="tx2"/>
                </a:solidFill>
                <a:latin typeface="宋体" pitchFamily="2" charset="-122"/>
              </a:rPr>
              <a:t>象</a:t>
            </a:r>
            <a:r>
              <a:rPr lang="zh-CN" altLang="en-US" sz="2500" dirty="0" smtClean="0">
                <a:latin typeface="宋体" pitchFamily="2" charset="-122"/>
              </a:rPr>
              <a:t>；</a:t>
            </a:r>
          </a:p>
          <a:p>
            <a:pPr eaLnBrk="1" hangingPunct="1">
              <a:lnSpc>
                <a:spcPct val="130000"/>
              </a:lnSpc>
              <a:spcBef>
                <a:spcPct val="30000"/>
              </a:spcBef>
            </a:pPr>
            <a:r>
              <a:rPr lang="zh-CN" altLang="en-US" sz="2500" dirty="0" smtClean="0">
                <a:latin typeface="宋体" pitchFamily="2" charset="-122"/>
              </a:rPr>
              <a:t>新创建的</a:t>
            </a:r>
            <a:r>
              <a:rPr lang="en-US" altLang="zh-CN" sz="2500" dirty="0" smtClean="0">
                <a:latin typeface="宋体" pitchFamily="2" charset="-122"/>
              </a:rPr>
              <a:t>shell</a:t>
            </a:r>
            <a:r>
              <a:rPr lang="zh-CN" altLang="en-US" sz="2500" dirty="0" smtClean="0">
                <a:latin typeface="宋体" pitchFamily="2" charset="-122"/>
              </a:rPr>
              <a:t>进程映象</a:t>
            </a:r>
            <a:r>
              <a:rPr lang="zh-CN" altLang="en-US" sz="2500" u="sng" dirty="0" smtClean="0">
                <a:solidFill>
                  <a:schemeClr val="tx2"/>
                </a:solidFill>
                <a:latin typeface="宋体" pitchFamily="2" charset="-122"/>
              </a:rPr>
              <a:t>载入</a:t>
            </a:r>
            <a:r>
              <a:rPr lang="en-US" altLang="zh-CN" sz="2500" b="1" u="sng" baseline="30000" dirty="0" smtClean="0">
                <a:solidFill>
                  <a:schemeClr val="tx2"/>
                </a:solidFill>
                <a:latin typeface="宋体" pitchFamily="2" charset="-122"/>
              </a:rPr>
              <a:t>1</a:t>
            </a:r>
            <a:r>
              <a:rPr lang="en-US" altLang="zh-CN" sz="2500" u="sng" dirty="0" smtClean="0">
                <a:solidFill>
                  <a:schemeClr val="tx2"/>
                </a:solidFill>
                <a:latin typeface="宋体" pitchFamily="2" charset="-122"/>
              </a:rPr>
              <a:t>grep</a:t>
            </a:r>
            <a:r>
              <a:rPr lang="zh-CN" altLang="en-US" sz="2500" u="sng" dirty="0" smtClean="0">
                <a:latin typeface="宋体" pitchFamily="2" charset="-122"/>
              </a:rPr>
              <a:t>的可执行映象</a:t>
            </a:r>
            <a:r>
              <a:rPr lang="zh-CN" altLang="en-US" sz="2500" dirty="0" smtClean="0">
                <a:latin typeface="宋体" pitchFamily="2" charset="-122"/>
              </a:rPr>
              <a:t>并</a:t>
            </a:r>
            <a:r>
              <a:rPr lang="zh-CN" altLang="en-US" sz="2500" dirty="0" smtClean="0">
                <a:solidFill>
                  <a:srgbClr val="FF0000"/>
                </a:solidFill>
                <a:latin typeface="宋体" pitchFamily="2" charset="-122"/>
              </a:rPr>
              <a:t>覆盖</a:t>
            </a:r>
            <a:r>
              <a:rPr lang="en-US" altLang="zh-CN" sz="2500" b="1" baseline="30000" dirty="0" smtClean="0">
                <a:solidFill>
                  <a:schemeClr val="tx2"/>
                </a:solidFill>
                <a:latin typeface="宋体" pitchFamily="2" charset="-122"/>
              </a:rPr>
              <a:t>2</a:t>
            </a:r>
            <a:r>
              <a:rPr lang="zh-CN" altLang="en-US" sz="2500" dirty="0" smtClean="0">
                <a:latin typeface="宋体" pitchFamily="2" charset="-122"/>
              </a:rPr>
              <a:t>了自己的映象；</a:t>
            </a:r>
          </a:p>
          <a:p>
            <a:pPr eaLnBrk="1" hangingPunct="1">
              <a:lnSpc>
                <a:spcPct val="130000"/>
              </a:lnSpc>
              <a:spcBef>
                <a:spcPct val="30000"/>
              </a:spcBef>
            </a:pPr>
            <a:r>
              <a:rPr lang="en-US" altLang="zh-CN" sz="2500" dirty="0" smtClean="0">
                <a:latin typeface="宋体" pitchFamily="2" charset="-122"/>
              </a:rPr>
              <a:t>grep</a:t>
            </a:r>
            <a:r>
              <a:rPr lang="zh-CN" altLang="en-US" sz="2500" dirty="0" smtClean="0">
                <a:latin typeface="宋体" pitchFamily="2" charset="-122"/>
              </a:rPr>
              <a:t>进程就开始</a:t>
            </a:r>
            <a:r>
              <a:rPr lang="zh-CN" altLang="en-US" sz="2500" u="sng" dirty="0">
                <a:solidFill>
                  <a:schemeClr val="tx2"/>
                </a:solidFill>
                <a:latin typeface="宋体" pitchFamily="2" charset="-122"/>
              </a:rPr>
              <a:t>运行</a:t>
            </a:r>
            <a:r>
              <a:rPr lang="zh-CN" altLang="en-US" sz="2500" dirty="0" smtClean="0">
                <a:latin typeface="宋体" pitchFamily="2" charset="-122"/>
              </a:rPr>
              <a:t>；       </a:t>
            </a:r>
          </a:p>
          <a:p>
            <a:pPr eaLnBrk="1" hangingPunct="1">
              <a:lnSpc>
                <a:spcPct val="130000"/>
              </a:lnSpc>
              <a:spcBef>
                <a:spcPct val="30000"/>
              </a:spcBef>
            </a:pPr>
            <a:r>
              <a:rPr lang="zh-CN" altLang="en-US" sz="2500" dirty="0" smtClean="0">
                <a:latin typeface="宋体" pitchFamily="2" charset="-122"/>
              </a:rPr>
              <a:t>父进程</a:t>
            </a:r>
            <a:r>
              <a:rPr lang="en-US" altLang="zh-CN" sz="2500" dirty="0" smtClean="0">
                <a:latin typeface="宋体" pitchFamily="2" charset="-122"/>
              </a:rPr>
              <a:t>(shell</a:t>
            </a:r>
            <a:r>
              <a:rPr lang="zh-CN" altLang="en-US" sz="2500" dirty="0" smtClean="0">
                <a:latin typeface="宋体" pitchFamily="2" charset="-122"/>
              </a:rPr>
              <a:t>）</a:t>
            </a:r>
            <a:r>
              <a:rPr lang="zh-CN" altLang="en-US" sz="2500" u="sng" dirty="0">
                <a:solidFill>
                  <a:schemeClr val="tx2"/>
                </a:solidFill>
                <a:latin typeface="宋体" pitchFamily="2" charset="-122"/>
              </a:rPr>
              <a:t>等待</a:t>
            </a:r>
            <a:r>
              <a:rPr lang="zh-CN" altLang="en-US" sz="2500" dirty="0" smtClean="0">
                <a:latin typeface="宋体" pitchFamily="2" charset="-122"/>
              </a:rPr>
              <a:t>子进程</a:t>
            </a:r>
            <a:r>
              <a:rPr lang="en-US" altLang="zh-CN" sz="2500" dirty="0" smtClean="0">
                <a:latin typeface="宋体" pitchFamily="2" charset="-122"/>
              </a:rPr>
              <a:t>grep</a:t>
            </a:r>
            <a:r>
              <a:rPr lang="zh-CN" altLang="en-US" sz="2500" dirty="0" smtClean="0">
                <a:latin typeface="宋体" pitchFamily="2" charset="-122"/>
              </a:rPr>
              <a:t>运行结束；</a:t>
            </a:r>
          </a:p>
          <a:p>
            <a:pPr eaLnBrk="1" hangingPunct="1">
              <a:lnSpc>
                <a:spcPct val="130000"/>
              </a:lnSpc>
              <a:spcBef>
                <a:spcPct val="30000"/>
              </a:spcBef>
            </a:pPr>
            <a:r>
              <a:rPr lang="zh-CN" altLang="en-US" sz="2500" dirty="0" smtClean="0">
                <a:latin typeface="宋体" pitchFamily="2" charset="-122"/>
              </a:rPr>
              <a:t>当</a:t>
            </a:r>
            <a:r>
              <a:rPr lang="en-US" altLang="zh-CN" sz="2500" dirty="0" smtClean="0">
                <a:latin typeface="宋体" pitchFamily="2" charset="-122"/>
              </a:rPr>
              <a:t>grep</a:t>
            </a:r>
            <a:r>
              <a:rPr lang="zh-CN" altLang="en-US" sz="2500" dirty="0" smtClean="0">
                <a:latin typeface="宋体" pitchFamily="2" charset="-122"/>
              </a:rPr>
              <a:t>运行</a:t>
            </a:r>
            <a:r>
              <a:rPr lang="zh-CN" altLang="en-US" sz="2500" u="sng" dirty="0">
                <a:solidFill>
                  <a:schemeClr val="tx2"/>
                </a:solidFill>
                <a:latin typeface="宋体" pitchFamily="2" charset="-122"/>
              </a:rPr>
              <a:t>结束</a:t>
            </a:r>
            <a:r>
              <a:rPr lang="zh-CN" altLang="en-US" sz="2500" dirty="0" smtClean="0">
                <a:latin typeface="宋体" pitchFamily="2" charset="-122"/>
              </a:rPr>
              <a:t>时，它返回给内核一个</a:t>
            </a:r>
            <a:r>
              <a:rPr lang="zh-CN" altLang="en-US" sz="2500" u="sng" dirty="0">
                <a:solidFill>
                  <a:schemeClr val="tx2"/>
                </a:solidFill>
                <a:latin typeface="宋体" pitchFamily="2" charset="-122"/>
              </a:rPr>
              <a:t>退出状态</a:t>
            </a:r>
            <a:r>
              <a:rPr lang="zh-CN" altLang="en-US" sz="2500" u="sng" dirty="0" smtClean="0">
                <a:solidFill>
                  <a:schemeClr val="tx2"/>
                </a:solidFill>
                <a:latin typeface="宋体" pitchFamily="2" charset="-122"/>
              </a:rPr>
              <a:t>值</a:t>
            </a:r>
            <a:r>
              <a:rPr lang="zh-CN" altLang="en-US" sz="2500" b="1" baseline="30000" dirty="0" smtClean="0">
                <a:latin typeface="宋体" pitchFamily="2" charset="-122"/>
              </a:rPr>
              <a:t>后面例子</a:t>
            </a:r>
            <a:r>
              <a:rPr lang="zh-CN" altLang="en-US" sz="2500" dirty="0" smtClean="0">
                <a:latin typeface="宋体" pitchFamily="2" charset="-122"/>
              </a:rPr>
              <a:t>，</a:t>
            </a:r>
            <a:r>
              <a:rPr lang="zh-CN" altLang="en-US" sz="2500" dirty="0">
                <a:latin typeface="宋体" pitchFamily="2" charset="-122"/>
              </a:rPr>
              <a:t>父进程就可以</a:t>
            </a:r>
            <a:r>
              <a:rPr lang="zh-CN" altLang="en-US" sz="2500" u="sng" dirty="0" smtClean="0">
                <a:solidFill>
                  <a:schemeClr val="tx2"/>
                </a:solidFill>
                <a:latin typeface="宋体" pitchFamily="2" charset="-122"/>
              </a:rPr>
              <a:t>获</a:t>
            </a:r>
            <a:r>
              <a:rPr lang="zh-CN" altLang="en-US" sz="2500" u="sng" dirty="0">
                <a:solidFill>
                  <a:schemeClr val="tx2"/>
                </a:solidFill>
                <a:latin typeface="宋体" pitchFamily="2" charset="-122"/>
              </a:rPr>
              <a:t>得该值</a:t>
            </a:r>
            <a:r>
              <a:rPr lang="zh-CN" altLang="en-US" sz="2500" dirty="0" smtClean="0">
                <a:latin typeface="宋体" pitchFamily="2" charset="-122"/>
              </a:rPr>
              <a:t>。</a:t>
            </a:r>
          </a:p>
        </p:txBody>
      </p:sp>
      <p:cxnSp>
        <p:nvCxnSpPr>
          <p:cNvPr id="3" name="直接箭头连接符 2"/>
          <p:cNvCxnSpPr/>
          <p:nvPr/>
        </p:nvCxnSpPr>
        <p:spPr bwMode="auto">
          <a:xfrm>
            <a:off x="4355976" y="2420888"/>
            <a:ext cx="576064" cy="288032"/>
          </a:xfrm>
          <a:prstGeom prst="straightConnector1">
            <a:avLst/>
          </a:prstGeom>
          <a:noFill/>
          <a:ln w="9525" cap="flat" cmpd="sng" algn="ctr">
            <a:solidFill>
              <a:srgbClr val="FFFF00"/>
            </a:solidFill>
            <a:prstDash val="solid"/>
            <a:round/>
            <a:headEnd type="arrow"/>
            <a:tailEnd type="arrow"/>
          </a:ln>
          <a:effectLst/>
        </p:spPr>
      </p:cxnSp>
    </p:spTree>
  </p:cSld>
  <p:clrMapOvr>
    <a:masterClrMapping/>
  </p:clrMapOvr>
  <p:transition>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7D236D5-02CD-4D00-81DB-90067ABC5785}" type="datetime8">
              <a:rPr kumimoji="0" lang="zh-CN" altLang="en-US" sz="1400" smtClean="0"/>
              <a:t>2022年3月16日12时44分</a:t>
            </a:fld>
            <a:endParaRPr kumimoji="0" lang="en-US" altLang="zh-CN" sz="1400" smtClean="0"/>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88068" name="Rectangle 2"/>
          <p:cNvSpPr>
            <a:spLocks noGrp="1" noRot="1" noChangeArrowheads="1"/>
          </p:cNvSpPr>
          <p:nvPr>
            <p:ph type="title"/>
          </p:nvPr>
        </p:nvSpPr>
        <p:spPr>
          <a:xfrm>
            <a:off x="251520" y="116632"/>
            <a:ext cx="8540750" cy="503114"/>
          </a:xfrm>
        </p:spPr>
        <p:txBody>
          <a:bodyPr/>
          <a:lstStyle/>
          <a:p>
            <a:pPr algn="l" eaLnBrk="1" hangingPunct="1"/>
            <a:r>
              <a:rPr lang="en-US" altLang="zh-CN" sz="2800" b="1" dirty="0" smtClean="0"/>
              <a:t>  </a:t>
            </a:r>
            <a:r>
              <a:rPr lang="zh-CN" altLang="en-US" sz="2300" b="1" dirty="0" smtClean="0"/>
              <a:t>进程创建举例</a:t>
            </a:r>
            <a:r>
              <a:rPr lang="en-US" altLang="zh-CN" sz="2300" b="1" dirty="0" smtClean="0"/>
              <a:t>-2   </a:t>
            </a:r>
            <a:r>
              <a:rPr lang="zh-CN" altLang="en-US" sz="2300" dirty="0">
                <a:latin typeface="宋体" pitchFamily="2" charset="-122"/>
              </a:rPr>
              <a:t>创建</a:t>
            </a:r>
            <a:r>
              <a:rPr lang="en-US" altLang="zh-CN" sz="2300" dirty="0">
                <a:solidFill>
                  <a:srgbClr val="FF0000"/>
                </a:solidFill>
                <a:latin typeface="宋体" pitchFamily="2" charset="-122"/>
              </a:rPr>
              <a:t>shell</a:t>
            </a:r>
            <a:r>
              <a:rPr lang="zh-CN" altLang="en-US" sz="2300" dirty="0">
                <a:solidFill>
                  <a:srgbClr val="FF0000"/>
                </a:solidFill>
                <a:latin typeface="宋体" pitchFamily="2" charset="-122"/>
              </a:rPr>
              <a:t>进程</a:t>
            </a:r>
            <a:r>
              <a:rPr lang="zh-CN" altLang="en-US" sz="2300" dirty="0">
                <a:latin typeface="宋体" pitchFamily="2" charset="-122"/>
              </a:rPr>
              <a:t>的过</a:t>
            </a:r>
            <a:r>
              <a:rPr lang="zh-CN" altLang="en-US" sz="2300" b="1" dirty="0" smtClean="0">
                <a:latin typeface="宋体" pitchFamily="2" charset="-122"/>
              </a:rPr>
              <a:t>程</a:t>
            </a:r>
          </a:p>
        </p:txBody>
      </p:sp>
      <p:sp>
        <p:nvSpPr>
          <p:cNvPr id="88069" name="Rectangle 3"/>
          <p:cNvSpPr>
            <a:spLocks noGrp="1" noRot="1" noChangeArrowheads="1"/>
          </p:cNvSpPr>
          <p:nvPr>
            <p:ph type="body" idx="1"/>
          </p:nvPr>
        </p:nvSpPr>
        <p:spPr>
          <a:xfrm>
            <a:off x="251520" y="620688"/>
            <a:ext cx="8684766" cy="5904656"/>
          </a:xfrm>
        </p:spPr>
        <p:txBody>
          <a:bodyPr/>
          <a:lstStyle/>
          <a:p>
            <a:pPr eaLnBrk="1" hangingPunct="1">
              <a:lnSpc>
                <a:spcPct val="121000"/>
              </a:lnSpc>
              <a:spcBef>
                <a:spcPct val="15000"/>
              </a:spcBef>
              <a:buFont typeface="Wingdings" pitchFamily="2" charset="2"/>
              <a:buNone/>
            </a:pPr>
            <a:r>
              <a:rPr lang="en-US" altLang="zh-CN" sz="2400" dirty="0" smtClean="0">
                <a:latin typeface="宋体" pitchFamily="2" charset="-122"/>
              </a:rPr>
              <a:t>    </a:t>
            </a:r>
            <a:r>
              <a:rPr lang="zh-CN" altLang="en-US" sz="2200" dirty="0" smtClean="0">
                <a:latin typeface="宋体" pitchFamily="2" charset="-122"/>
              </a:rPr>
              <a:t>当系统进入</a:t>
            </a:r>
            <a:r>
              <a:rPr lang="zh-CN" altLang="en-US" sz="2200" b="1" u="sng" dirty="0" smtClean="0">
                <a:latin typeface="宋体" pitchFamily="2" charset="-122"/>
              </a:rPr>
              <a:t>多用户</a:t>
            </a:r>
            <a:r>
              <a:rPr lang="zh-CN" altLang="en-US" sz="2200" dirty="0" smtClean="0">
                <a:latin typeface="宋体" pitchFamily="2" charset="-122"/>
              </a:rPr>
              <a:t>模式时，</a:t>
            </a:r>
          </a:p>
          <a:p>
            <a:pPr eaLnBrk="1" hangingPunct="1">
              <a:lnSpc>
                <a:spcPct val="122000"/>
              </a:lnSpc>
              <a:spcBef>
                <a:spcPts val="500"/>
              </a:spcBef>
            </a:pPr>
            <a:r>
              <a:rPr lang="en-US" altLang="zh-CN" sz="2300" b="1" u="sng" dirty="0" err="1" smtClean="0">
                <a:solidFill>
                  <a:srgbClr val="FF0000"/>
                </a:solidFill>
                <a:latin typeface="Times New Roman" pitchFamily="18" charset="0"/>
              </a:rPr>
              <a:t>init</a:t>
            </a:r>
            <a:r>
              <a:rPr lang="en-US" altLang="zh-CN" sz="2300" b="1" u="sng" dirty="0" smtClean="0">
                <a:solidFill>
                  <a:srgbClr val="FF0000"/>
                </a:solidFill>
                <a:latin typeface="Times New Roman" pitchFamily="18" charset="0"/>
              </a:rPr>
              <a:t>( )</a:t>
            </a:r>
            <a:r>
              <a:rPr lang="zh-CN" altLang="en-US" sz="2300" b="1" u="sng" dirty="0" smtClean="0">
                <a:solidFill>
                  <a:srgbClr val="FF0000"/>
                </a:solidFill>
                <a:latin typeface="宋体" pitchFamily="2" charset="-122"/>
              </a:rPr>
              <a:t>进程</a:t>
            </a:r>
            <a:r>
              <a:rPr lang="en-US" altLang="zh-CN" sz="2300" b="1" u="sng" baseline="30000" dirty="0" smtClean="0">
                <a:solidFill>
                  <a:schemeClr val="tx2"/>
                </a:solidFill>
                <a:latin typeface="宋体" pitchFamily="2" charset="-122"/>
              </a:rPr>
              <a:t>1</a:t>
            </a:r>
            <a:r>
              <a:rPr lang="zh-CN" altLang="en-US" sz="2300" dirty="0" smtClean="0">
                <a:solidFill>
                  <a:schemeClr val="tx2"/>
                </a:solidFill>
                <a:latin typeface="宋体" pitchFamily="2" charset="-122"/>
              </a:rPr>
              <a:t>调用</a:t>
            </a:r>
            <a:r>
              <a:rPr lang="en-US" altLang="zh-CN" sz="2300" dirty="0" smtClean="0">
                <a:solidFill>
                  <a:schemeClr val="tx2"/>
                </a:solidFill>
                <a:latin typeface="Times New Roman" pitchFamily="18" charset="0"/>
              </a:rPr>
              <a:t>fork( )</a:t>
            </a:r>
            <a:r>
              <a:rPr lang="zh-CN" altLang="en-US" sz="2300" dirty="0" smtClean="0">
                <a:latin typeface="宋体" pitchFamily="2" charset="-122"/>
              </a:rPr>
              <a:t>函数，</a:t>
            </a:r>
            <a:r>
              <a:rPr lang="zh-CN" altLang="en-US" sz="2300" dirty="0" smtClean="0"/>
              <a:t>创</a:t>
            </a:r>
            <a:r>
              <a:rPr lang="zh-CN" altLang="en-US" sz="2300" dirty="0"/>
              <a:t>建编号为</a:t>
            </a:r>
            <a:r>
              <a:rPr lang="en-US" altLang="zh-CN" sz="2300" dirty="0"/>
              <a:t>1</a:t>
            </a:r>
            <a:r>
              <a:rPr lang="zh-CN" altLang="en-US" sz="2300" dirty="0"/>
              <a:t>号、</a:t>
            </a:r>
            <a:r>
              <a:rPr lang="en-US" altLang="zh-CN" sz="2300" dirty="0"/>
              <a:t>2</a:t>
            </a:r>
            <a:r>
              <a:rPr lang="zh-CN" altLang="en-US" sz="2300" dirty="0"/>
              <a:t>号</a:t>
            </a:r>
            <a:r>
              <a:rPr lang="en-US" altLang="zh-CN" sz="2300" dirty="0"/>
              <a:t>...</a:t>
            </a:r>
            <a:r>
              <a:rPr lang="zh-CN" altLang="en-US" sz="2300" dirty="0" smtClean="0"/>
              <a:t>的 </a:t>
            </a:r>
            <a:r>
              <a:rPr lang="zh-CN" altLang="en-US" sz="2300" u="sng" dirty="0" smtClean="0"/>
              <a:t>若干个  </a:t>
            </a:r>
            <a:r>
              <a:rPr lang="zh-CN" altLang="en-US" sz="2300" b="1" dirty="0" smtClean="0">
                <a:solidFill>
                  <a:schemeClr val="tx2"/>
                </a:solidFill>
              </a:rPr>
              <a:t>终</a:t>
            </a:r>
            <a:r>
              <a:rPr lang="zh-CN" altLang="en-US" sz="2300" b="1" dirty="0">
                <a:solidFill>
                  <a:schemeClr val="tx2"/>
                </a:solidFill>
              </a:rPr>
              <a:t>端注册进</a:t>
            </a:r>
            <a:r>
              <a:rPr lang="zh-CN" altLang="en-US" sz="2300" b="1" dirty="0" smtClean="0">
                <a:solidFill>
                  <a:schemeClr val="tx2"/>
                </a:solidFill>
              </a:rPr>
              <a:t>程 </a:t>
            </a:r>
            <a:r>
              <a:rPr lang="en-US" altLang="zh-CN" sz="2300" b="1" u="sng" dirty="0" err="1" smtClean="0">
                <a:solidFill>
                  <a:srgbClr val="FF0000"/>
                </a:solidFill>
                <a:latin typeface="Times New Roman" pitchFamily="18" charset="0"/>
              </a:rPr>
              <a:t>getty</a:t>
            </a:r>
            <a:r>
              <a:rPr lang="en-US" altLang="zh-CN" sz="2300" baseline="30000" dirty="0" smtClean="0"/>
              <a:t>[</a:t>
            </a:r>
            <a:r>
              <a:rPr lang="en-US" altLang="zh-CN" sz="2300" baseline="30000" dirty="0"/>
              <a:t>ˈ</a:t>
            </a:r>
            <a:r>
              <a:rPr lang="en-US" altLang="zh-CN" sz="2300" baseline="30000" dirty="0" err="1"/>
              <a:t>gɛti</a:t>
            </a:r>
            <a:r>
              <a:rPr lang="en-US" altLang="zh-CN" sz="2300" baseline="30000" dirty="0" smtClean="0"/>
              <a:t>]</a:t>
            </a:r>
            <a:r>
              <a:rPr lang="en-US" altLang="zh-CN" sz="2300" b="1" u="sng" dirty="0" smtClean="0">
                <a:solidFill>
                  <a:srgbClr val="FF0000"/>
                </a:solidFill>
                <a:latin typeface="Times New Roman" pitchFamily="18" charset="0"/>
              </a:rPr>
              <a:t>(  )</a:t>
            </a:r>
            <a:r>
              <a:rPr lang="en-US" altLang="zh-CN" sz="2300" b="1" u="sng" baseline="30000" dirty="0" smtClean="0">
                <a:solidFill>
                  <a:schemeClr val="tx2"/>
                </a:solidFill>
                <a:latin typeface="宋体" pitchFamily="2" charset="-122"/>
              </a:rPr>
              <a:t>2 </a:t>
            </a:r>
            <a:r>
              <a:rPr lang="zh-CN" altLang="en-US" sz="2300" b="1" u="sng" baseline="30000" dirty="0" smtClean="0">
                <a:solidFill>
                  <a:schemeClr val="tx2"/>
                </a:solidFill>
                <a:latin typeface="宋体" pitchFamily="2" charset="-122"/>
              </a:rPr>
              <a:t>开启、设置终端</a:t>
            </a:r>
            <a:r>
              <a:rPr lang="en-US" altLang="zh-CN" sz="2300" dirty="0" smtClean="0"/>
              <a:t>(</a:t>
            </a:r>
            <a:r>
              <a:rPr lang="zh-CN" altLang="en-US" sz="2300" dirty="0" smtClean="0"/>
              <a:t>创</a:t>
            </a:r>
            <a:r>
              <a:rPr lang="zh-CN" altLang="en-US" sz="2300" dirty="0"/>
              <a:t>建了</a:t>
            </a:r>
            <a:r>
              <a:rPr lang="zh-CN" altLang="en-US" sz="2300" b="1" u="sng" dirty="0"/>
              <a:t>多用户环</a:t>
            </a:r>
            <a:r>
              <a:rPr lang="zh-CN" altLang="en-US" sz="2300" b="1" u="sng" dirty="0" smtClean="0"/>
              <a:t>境</a:t>
            </a:r>
            <a:r>
              <a:rPr lang="en-US" altLang="zh-CN" sz="2300" b="1" u="sng" dirty="0"/>
              <a:t>)</a:t>
            </a:r>
            <a:r>
              <a:rPr lang="zh-CN" altLang="en-US" sz="2300" dirty="0" smtClean="0"/>
              <a:t>；</a:t>
            </a:r>
            <a:endParaRPr lang="en-US" altLang="zh-CN" sz="2300" dirty="0" smtClean="0"/>
          </a:p>
          <a:p>
            <a:pPr eaLnBrk="1" hangingPunct="1">
              <a:lnSpc>
                <a:spcPct val="122000"/>
              </a:lnSpc>
              <a:spcBef>
                <a:spcPts val="500"/>
              </a:spcBef>
            </a:pPr>
            <a:r>
              <a:rPr lang="zh-CN" altLang="en-US" sz="2300" dirty="0" smtClean="0">
                <a:latin typeface="宋体" pitchFamily="2" charset="-122"/>
              </a:rPr>
              <a:t>每个</a:t>
            </a:r>
            <a:r>
              <a:rPr lang="en-US" altLang="zh-CN" sz="2300" dirty="0" err="1" smtClean="0">
                <a:latin typeface="Times New Roman" pitchFamily="18" charset="0"/>
              </a:rPr>
              <a:t>getty</a:t>
            </a:r>
            <a:r>
              <a:rPr lang="zh-CN" altLang="en-US" sz="2300" dirty="0" smtClean="0">
                <a:latin typeface="宋体" pitchFamily="2" charset="-122"/>
              </a:rPr>
              <a:t>进程在各自终端上显示</a:t>
            </a:r>
            <a:r>
              <a:rPr lang="zh-CN" altLang="en-US" sz="2300" dirty="0" smtClean="0"/>
              <a:t>一</a:t>
            </a:r>
            <a:r>
              <a:rPr lang="zh-CN" altLang="en-US" sz="2300" dirty="0"/>
              <a:t>个文本</a:t>
            </a:r>
            <a:r>
              <a:rPr lang="zh-CN" altLang="en-US" sz="2300" b="1" dirty="0">
                <a:solidFill>
                  <a:schemeClr val="tx2"/>
                </a:solidFill>
              </a:rPr>
              <a:t>登录界</a:t>
            </a:r>
            <a:r>
              <a:rPr lang="zh-CN" altLang="en-US" sz="2300" b="1" dirty="0" smtClean="0">
                <a:solidFill>
                  <a:schemeClr val="tx2"/>
                </a:solidFill>
              </a:rPr>
              <a:t>面</a:t>
            </a:r>
            <a:r>
              <a:rPr lang="en-US" altLang="zh-CN" sz="2300" b="1" baseline="30000" dirty="0" smtClean="0">
                <a:solidFill>
                  <a:schemeClr val="tx2"/>
                </a:solidFill>
              </a:rPr>
              <a:t>a</a:t>
            </a:r>
            <a:r>
              <a:rPr lang="zh-CN" altLang="en-US" sz="2300" dirty="0" smtClean="0"/>
              <a:t>及</a:t>
            </a:r>
            <a:r>
              <a:rPr lang="zh-CN" altLang="en-US" sz="2300" b="1" dirty="0" smtClean="0">
                <a:solidFill>
                  <a:schemeClr val="tx2"/>
                </a:solidFill>
              </a:rPr>
              <a:t>提</a:t>
            </a:r>
            <a:r>
              <a:rPr lang="zh-CN" altLang="en-US" sz="2300" b="1" dirty="0">
                <a:solidFill>
                  <a:schemeClr val="tx2"/>
                </a:solidFill>
              </a:rPr>
              <a:t>示</a:t>
            </a:r>
            <a:r>
              <a:rPr lang="zh-CN" altLang="en-US" sz="2300" b="1" dirty="0" smtClean="0">
                <a:solidFill>
                  <a:schemeClr val="tx2"/>
                </a:solidFill>
              </a:rPr>
              <a:t>符</a:t>
            </a:r>
            <a:r>
              <a:rPr lang="en-US" altLang="zh-CN" sz="2300" b="1" baseline="30000" dirty="0" smtClean="0">
                <a:solidFill>
                  <a:schemeClr val="tx2"/>
                </a:solidFill>
              </a:rPr>
              <a:t>b</a:t>
            </a:r>
            <a:r>
              <a:rPr lang="zh-CN" altLang="en-US" sz="2300" dirty="0" smtClean="0">
                <a:latin typeface="Times New Roman" pitchFamily="18" charset="0"/>
              </a:rPr>
              <a:t>（</a:t>
            </a:r>
            <a:r>
              <a:rPr lang="en-US" altLang="zh-CN" sz="2300" dirty="0">
                <a:latin typeface="Times New Roman" pitchFamily="18" charset="0"/>
              </a:rPr>
              <a:t>$</a:t>
            </a:r>
            <a:r>
              <a:rPr lang="zh-CN" altLang="en-US" sz="2300" dirty="0">
                <a:latin typeface="Times New Roman" pitchFamily="18" charset="0"/>
              </a:rPr>
              <a:t>、</a:t>
            </a:r>
            <a:r>
              <a:rPr lang="en-US" altLang="zh-CN" sz="2300" dirty="0">
                <a:latin typeface="Times New Roman" pitchFamily="18" charset="0"/>
              </a:rPr>
              <a:t>#</a:t>
            </a:r>
            <a:r>
              <a:rPr lang="zh-CN" altLang="en-US" sz="2300" dirty="0">
                <a:latin typeface="Times New Roman" pitchFamily="18" charset="0"/>
              </a:rPr>
              <a:t>）</a:t>
            </a:r>
            <a:r>
              <a:rPr lang="zh-CN" altLang="en-US" sz="2300" b="1" dirty="0" smtClean="0">
                <a:solidFill>
                  <a:schemeClr val="tx2"/>
                </a:solidFill>
              </a:rPr>
              <a:t>，</a:t>
            </a:r>
            <a:r>
              <a:rPr lang="zh-CN" altLang="en-US" sz="2300" dirty="0"/>
              <a:t>界面中会提示用户：</a:t>
            </a:r>
            <a:r>
              <a:rPr lang="zh-CN" altLang="en-US" sz="2300" b="1" u="sng" dirty="0"/>
              <a:t>输入用户</a:t>
            </a:r>
            <a:r>
              <a:rPr lang="zh-CN" altLang="en-US" sz="2300" b="1" u="sng" dirty="0" smtClean="0"/>
              <a:t>名</a:t>
            </a:r>
            <a:r>
              <a:rPr lang="en-US" altLang="zh-CN" sz="2300" b="1" baseline="30000" dirty="0" smtClean="0">
                <a:solidFill>
                  <a:schemeClr val="tx2"/>
                </a:solidFill>
              </a:rPr>
              <a:t>c</a:t>
            </a:r>
            <a:r>
              <a:rPr lang="zh-CN" altLang="en-US" sz="2300" dirty="0" smtClean="0"/>
              <a:t>。</a:t>
            </a:r>
            <a:r>
              <a:rPr lang="en-US" altLang="zh-CN" sz="2300" dirty="0" err="1" smtClean="0">
                <a:latin typeface="Times New Roman" pitchFamily="18" charset="0"/>
              </a:rPr>
              <a:t>getty</a:t>
            </a:r>
            <a:r>
              <a:rPr lang="zh-CN" altLang="en-US" sz="2300" dirty="0" smtClean="0">
                <a:latin typeface="宋体" pitchFamily="2" charset="-122"/>
              </a:rPr>
              <a:t>进程进入</a:t>
            </a:r>
            <a:r>
              <a:rPr lang="zh-CN" altLang="en-US" sz="2300" b="1" u="sng" dirty="0">
                <a:solidFill>
                  <a:schemeClr val="tx2"/>
                </a:solidFill>
              </a:rPr>
              <a:t>休眠状</a:t>
            </a:r>
            <a:r>
              <a:rPr lang="zh-CN" altLang="en-US" sz="2300" b="1" u="sng" dirty="0" smtClean="0">
                <a:solidFill>
                  <a:schemeClr val="tx2"/>
                </a:solidFill>
              </a:rPr>
              <a:t>态</a:t>
            </a:r>
            <a:r>
              <a:rPr lang="en-US" altLang="zh-CN" sz="2300" b="1" u="sng" baseline="30000" dirty="0" smtClean="0">
                <a:solidFill>
                  <a:schemeClr val="tx2"/>
                </a:solidFill>
              </a:rPr>
              <a:t>?</a:t>
            </a:r>
            <a:r>
              <a:rPr lang="en-US" altLang="zh-CN" sz="2300" b="1" baseline="30000" dirty="0" smtClean="0">
                <a:solidFill>
                  <a:schemeClr val="tx2"/>
                </a:solidFill>
              </a:rPr>
              <a:t>c</a:t>
            </a:r>
            <a:r>
              <a:rPr lang="zh-CN" altLang="en-US" sz="2300" b="1" u="sng" baseline="30000" dirty="0" smtClean="0"/>
              <a:t>类似于“阻塞”</a:t>
            </a:r>
            <a:r>
              <a:rPr lang="zh-CN" altLang="en-US" sz="2300" u="sng" dirty="0" smtClean="0">
                <a:latin typeface="宋体" pitchFamily="2" charset="-122"/>
              </a:rPr>
              <a:t>，</a:t>
            </a:r>
            <a:r>
              <a:rPr lang="zh-CN" altLang="en-US" sz="2300" b="1" u="sng" dirty="0">
                <a:solidFill>
                  <a:schemeClr val="tx2"/>
                </a:solidFill>
              </a:rPr>
              <a:t>监视</a:t>
            </a:r>
            <a:r>
              <a:rPr lang="zh-CN" altLang="en-US" sz="2300" dirty="0">
                <a:latin typeface="Times New Roman" pitchFamily="18" charset="0"/>
              </a:rPr>
              <a:t>该端</a:t>
            </a:r>
            <a:r>
              <a:rPr lang="zh-CN" altLang="en-US" sz="2300" dirty="0" smtClean="0">
                <a:latin typeface="Times New Roman" pitchFamily="18" charset="0"/>
              </a:rPr>
              <a:t>口登</a:t>
            </a:r>
            <a:r>
              <a:rPr lang="zh-CN" altLang="en-US" sz="2300" dirty="0">
                <a:latin typeface="Times New Roman" pitchFamily="18" charset="0"/>
              </a:rPr>
              <a:t>录请</a:t>
            </a:r>
            <a:r>
              <a:rPr lang="zh-CN" altLang="en-US" sz="2300" dirty="0" smtClean="0">
                <a:latin typeface="Times New Roman" pitchFamily="18" charset="0"/>
              </a:rPr>
              <a:t>求；</a:t>
            </a:r>
            <a:endParaRPr lang="zh-CN" altLang="en-US" sz="2300" dirty="0" smtClean="0">
              <a:latin typeface="宋体" pitchFamily="2" charset="-122"/>
            </a:endParaRPr>
          </a:p>
          <a:p>
            <a:pPr eaLnBrk="1" hangingPunct="1">
              <a:lnSpc>
                <a:spcPct val="122000"/>
              </a:lnSpc>
              <a:spcBef>
                <a:spcPts val="500"/>
              </a:spcBef>
            </a:pPr>
            <a:r>
              <a:rPr lang="zh-CN" altLang="en-US" sz="2300" dirty="0" smtClean="0">
                <a:latin typeface="宋体" pitchFamily="2" charset="-122"/>
              </a:rPr>
              <a:t>当有</a:t>
            </a:r>
            <a:r>
              <a:rPr lang="zh-CN" altLang="en-US" sz="2300" dirty="0">
                <a:latin typeface="宋体" pitchFamily="2" charset="-122"/>
              </a:rPr>
              <a:t>用户要</a:t>
            </a:r>
            <a:r>
              <a:rPr lang="zh-CN" altLang="en-US" sz="2300" b="1" dirty="0">
                <a:solidFill>
                  <a:schemeClr val="tx2"/>
                </a:solidFill>
              </a:rPr>
              <a:t>登录</a:t>
            </a:r>
            <a:r>
              <a:rPr lang="zh-CN" altLang="en-US" sz="2300" dirty="0">
                <a:latin typeface="宋体" pitchFamily="2" charset="-122"/>
              </a:rPr>
              <a:t>到系</a:t>
            </a:r>
            <a:r>
              <a:rPr lang="zh-CN" altLang="en-US" sz="2300" dirty="0" smtClean="0">
                <a:latin typeface="宋体" pitchFamily="2" charset="-122"/>
              </a:rPr>
              <a:t>统时</a:t>
            </a:r>
            <a:r>
              <a:rPr lang="en-US" altLang="zh-CN" sz="2300" dirty="0" smtClean="0">
                <a:latin typeface="宋体" pitchFamily="2" charset="-122"/>
              </a:rPr>
              <a:t>(</a:t>
            </a:r>
            <a:r>
              <a:rPr lang="en-US" altLang="zh-CN" sz="2300" dirty="0" err="1" smtClean="0">
                <a:latin typeface="宋体" pitchFamily="2" charset="-122"/>
              </a:rPr>
              <a:t>getty</a:t>
            </a:r>
            <a:r>
              <a:rPr lang="zh-CN" altLang="en-US" sz="2300" dirty="0">
                <a:latin typeface="宋体" pitchFamily="2" charset="-122"/>
              </a:rPr>
              <a:t>进</a:t>
            </a:r>
            <a:r>
              <a:rPr lang="zh-CN" altLang="en-US" sz="2300" dirty="0" smtClean="0">
                <a:latin typeface="宋体" pitchFamily="2" charset="-122"/>
              </a:rPr>
              <a:t>程接</a:t>
            </a:r>
            <a:r>
              <a:rPr lang="zh-CN" altLang="en-US" sz="2300" dirty="0">
                <a:latin typeface="宋体" pitchFamily="2" charset="-122"/>
              </a:rPr>
              <a:t>收</a:t>
            </a:r>
            <a:r>
              <a:rPr lang="zh-CN" altLang="en-US" sz="2300" dirty="0" smtClean="0">
                <a:latin typeface="宋体" pitchFamily="2" charset="-122"/>
              </a:rPr>
              <a:t>到了“</a:t>
            </a:r>
            <a:r>
              <a:rPr lang="zh-CN" altLang="en-US" sz="2300" b="1" u="sng" dirty="0">
                <a:latin typeface="宋体" pitchFamily="2" charset="-122"/>
              </a:rPr>
              <a:t>用户名</a:t>
            </a:r>
            <a:r>
              <a:rPr lang="zh-CN" altLang="en-US" sz="2300" dirty="0" smtClean="0">
                <a:latin typeface="宋体" pitchFamily="2" charset="-122"/>
              </a:rPr>
              <a:t>”</a:t>
            </a:r>
            <a:r>
              <a:rPr lang="en-US" altLang="zh-CN" sz="2300" dirty="0">
                <a:latin typeface="宋体" pitchFamily="2" charset="-122"/>
              </a:rPr>
              <a:t>)</a:t>
            </a:r>
            <a:r>
              <a:rPr lang="zh-CN" altLang="en-US" sz="2300" dirty="0" smtClean="0">
                <a:latin typeface="宋体" pitchFamily="2" charset="-122"/>
              </a:rPr>
              <a:t>，</a:t>
            </a:r>
            <a:r>
              <a:rPr lang="en-US" altLang="zh-CN" sz="2300" dirty="0" err="1">
                <a:latin typeface="Times New Roman" pitchFamily="18" charset="0"/>
              </a:rPr>
              <a:t>getty</a:t>
            </a:r>
            <a:r>
              <a:rPr lang="zh-CN" altLang="en-US" sz="2200" dirty="0">
                <a:latin typeface="宋体" pitchFamily="2" charset="-122"/>
              </a:rPr>
              <a:t>进</a:t>
            </a:r>
            <a:r>
              <a:rPr lang="zh-CN" altLang="en-US" sz="2200" dirty="0" smtClean="0">
                <a:latin typeface="宋体" pitchFamily="2" charset="-122"/>
              </a:rPr>
              <a:t>程就被</a:t>
            </a:r>
            <a:r>
              <a:rPr lang="zh-CN" altLang="en-US" sz="2200" b="1" i="1" dirty="0">
                <a:solidFill>
                  <a:schemeClr val="tx2"/>
                </a:solidFill>
              </a:rPr>
              <a:t>唤</a:t>
            </a:r>
            <a:r>
              <a:rPr lang="zh-CN" altLang="en-US" sz="2200" b="1" i="1" dirty="0" smtClean="0">
                <a:solidFill>
                  <a:schemeClr val="tx2"/>
                </a:solidFill>
              </a:rPr>
              <a:t>醒</a:t>
            </a:r>
            <a:r>
              <a:rPr lang="zh-CN" altLang="en-US" sz="2300" b="1" baseline="30000" dirty="0">
                <a:solidFill>
                  <a:srgbClr val="FF0000"/>
                </a:solidFill>
              </a:rPr>
              <a:t>外</a:t>
            </a:r>
            <a:r>
              <a:rPr lang="zh-CN" altLang="en-US" sz="2300" b="1" baseline="30000" dirty="0" smtClean="0">
                <a:solidFill>
                  <a:srgbClr val="FF0000"/>
                </a:solidFill>
              </a:rPr>
              <a:t>部</a:t>
            </a:r>
            <a:r>
              <a:rPr lang="zh-CN" altLang="en-US" sz="2300" b="1" baseline="30000" dirty="0">
                <a:solidFill>
                  <a:srgbClr val="FF0000"/>
                </a:solidFill>
              </a:rPr>
              <a:t>事件</a:t>
            </a:r>
            <a:r>
              <a:rPr lang="zh-CN" altLang="en-US" sz="2300" dirty="0" smtClean="0">
                <a:latin typeface="宋体" pitchFamily="2" charset="-122"/>
              </a:rPr>
              <a:t>，</a:t>
            </a:r>
            <a:r>
              <a:rPr lang="zh-CN" altLang="en-US" sz="2200" dirty="0" smtClean="0">
                <a:latin typeface="宋体" pitchFamily="2" charset="-122"/>
              </a:rPr>
              <a:t>同时它</a:t>
            </a:r>
            <a:r>
              <a:rPr lang="zh-CN" altLang="en-US" sz="2200" b="1" u="sng" dirty="0" smtClean="0">
                <a:latin typeface="宋体" pitchFamily="2" charset="-122"/>
              </a:rPr>
              <a:t>创建并执行</a:t>
            </a:r>
            <a:r>
              <a:rPr lang="en-US" altLang="zh-CN" sz="2300" dirty="0" smtClean="0">
                <a:latin typeface="Times New Roman" pitchFamily="18" charset="0"/>
              </a:rPr>
              <a:t>(fork-exec)</a:t>
            </a:r>
            <a:r>
              <a:rPr lang="zh-CN" altLang="en-US" sz="2300" b="1" u="sng" dirty="0" smtClean="0">
                <a:solidFill>
                  <a:srgbClr val="FF0000"/>
                </a:solidFill>
                <a:latin typeface="宋体" pitchFamily="2" charset="-122"/>
              </a:rPr>
              <a:t>登录进程</a:t>
            </a:r>
            <a:r>
              <a:rPr lang="en-US" altLang="zh-CN" sz="2300" b="1" u="sng" dirty="0" smtClean="0">
                <a:solidFill>
                  <a:srgbClr val="FF0000"/>
                </a:solidFill>
                <a:latin typeface="宋体" pitchFamily="2" charset="-122"/>
              </a:rPr>
              <a:t>(</a:t>
            </a:r>
            <a:r>
              <a:rPr lang="en-US" altLang="zh-CN" sz="2300" b="1" u="sng" dirty="0" smtClean="0">
                <a:solidFill>
                  <a:srgbClr val="FF0000"/>
                </a:solidFill>
                <a:latin typeface="Times New Roman" pitchFamily="18" charset="0"/>
              </a:rPr>
              <a:t>login)</a:t>
            </a:r>
            <a:r>
              <a:rPr lang="en-US" altLang="zh-CN" sz="2300" b="1" u="sng" baseline="30000" dirty="0" smtClean="0">
                <a:solidFill>
                  <a:schemeClr val="tx2"/>
                </a:solidFill>
                <a:latin typeface="宋体" pitchFamily="2" charset="-122"/>
              </a:rPr>
              <a:t>3</a:t>
            </a:r>
            <a:r>
              <a:rPr lang="zh-CN" altLang="en-US" sz="2300" dirty="0" smtClean="0">
                <a:latin typeface="Times New Roman" pitchFamily="18" charset="0"/>
              </a:rPr>
              <a:t>，</a:t>
            </a:r>
            <a:r>
              <a:rPr lang="en-US" altLang="zh-CN" sz="2400" dirty="0"/>
              <a:t>login</a:t>
            </a:r>
            <a:r>
              <a:rPr lang="zh-CN" altLang="en-US" sz="2400" dirty="0"/>
              <a:t>进程要求用户</a:t>
            </a:r>
            <a:r>
              <a:rPr lang="zh-CN" altLang="en-US" sz="2400" u="sng" dirty="0"/>
              <a:t>输入</a:t>
            </a:r>
            <a:r>
              <a:rPr lang="zh-CN" altLang="en-US" sz="2400" b="1" u="sng" dirty="0"/>
              <a:t>口</a:t>
            </a:r>
            <a:r>
              <a:rPr lang="zh-CN" altLang="en-US" sz="2400" b="1" u="sng" dirty="0" smtClean="0"/>
              <a:t>令</a:t>
            </a:r>
            <a:r>
              <a:rPr lang="zh-CN" altLang="en-US" sz="2400" dirty="0" smtClean="0"/>
              <a:t>，并</a:t>
            </a:r>
            <a:r>
              <a:rPr lang="zh-CN" altLang="en-US" sz="2300" b="1" u="sng" dirty="0" smtClean="0">
                <a:solidFill>
                  <a:srgbClr val="FF66FF"/>
                </a:solidFill>
                <a:latin typeface="Times New Roman" pitchFamily="18" charset="0"/>
              </a:rPr>
              <a:t>验证</a:t>
            </a:r>
            <a:r>
              <a:rPr lang="zh-CN" altLang="en-US" sz="2300" u="sng" dirty="0" smtClean="0">
                <a:latin typeface="Times New Roman" pitchFamily="18" charset="0"/>
              </a:rPr>
              <a:t>用户名</a:t>
            </a:r>
            <a:r>
              <a:rPr lang="en-US" altLang="zh-CN" sz="2300" b="1" baseline="30000" dirty="0">
                <a:solidFill>
                  <a:schemeClr val="tx2"/>
                </a:solidFill>
              </a:rPr>
              <a:t>a</a:t>
            </a:r>
            <a:r>
              <a:rPr lang="zh-CN" altLang="en-US" sz="2300" u="sng" dirty="0" smtClean="0">
                <a:latin typeface="Times New Roman" pitchFamily="18" charset="0"/>
              </a:rPr>
              <a:t>及口令</a:t>
            </a:r>
            <a:r>
              <a:rPr lang="en-US" altLang="zh-CN" sz="2300" b="1" baseline="30000" dirty="0">
                <a:solidFill>
                  <a:schemeClr val="tx2"/>
                </a:solidFill>
              </a:rPr>
              <a:t>b</a:t>
            </a:r>
            <a:r>
              <a:rPr lang="zh-CN" altLang="en-US" sz="2300" dirty="0" smtClean="0">
                <a:latin typeface="Times New Roman" pitchFamily="18" charset="0"/>
              </a:rPr>
              <a:t>；</a:t>
            </a:r>
          </a:p>
          <a:p>
            <a:pPr eaLnBrk="1" hangingPunct="1">
              <a:lnSpc>
                <a:spcPct val="122000"/>
              </a:lnSpc>
              <a:spcBef>
                <a:spcPts val="500"/>
              </a:spcBef>
            </a:pPr>
            <a:r>
              <a:rPr lang="zh-CN" altLang="en-US" sz="2300" dirty="0" smtClean="0">
                <a:latin typeface="宋体" pitchFamily="2" charset="-122"/>
              </a:rPr>
              <a:t>当登录成功时，</a:t>
            </a:r>
            <a:r>
              <a:rPr lang="en-US" altLang="zh-CN" sz="2300" dirty="0" smtClean="0">
                <a:latin typeface="Times New Roman" pitchFamily="18" charset="0"/>
              </a:rPr>
              <a:t>login</a:t>
            </a:r>
            <a:r>
              <a:rPr lang="zh-CN" altLang="en-US" sz="2300" dirty="0" smtClean="0">
                <a:latin typeface="Times New Roman" pitchFamily="18" charset="0"/>
              </a:rPr>
              <a:t>进程</a:t>
            </a:r>
            <a:r>
              <a:rPr lang="zh-CN" altLang="en-US" sz="2300" b="1" u="sng" dirty="0">
                <a:latin typeface="宋体" pitchFamily="2" charset="-122"/>
              </a:rPr>
              <a:t>创建并执</a:t>
            </a:r>
            <a:r>
              <a:rPr lang="zh-CN" altLang="en-US" sz="2300" b="1" u="sng" dirty="0" smtClean="0">
                <a:latin typeface="宋体" pitchFamily="2" charset="-122"/>
              </a:rPr>
              <a:t>行</a:t>
            </a:r>
            <a:r>
              <a:rPr lang="en-US" altLang="zh-CN" sz="2300" b="1" u="sng" dirty="0" smtClean="0">
                <a:solidFill>
                  <a:srgbClr val="FF0000"/>
                </a:solidFill>
                <a:latin typeface="宋体" pitchFamily="2" charset="-122"/>
              </a:rPr>
              <a:t>shell</a:t>
            </a:r>
            <a:r>
              <a:rPr lang="zh-CN" altLang="en-US" sz="2300" b="1" u="sng" dirty="0">
                <a:solidFill>
                  <a:srgbClr val="FF0000"/>
                </a:solidFill>
                <a:latin typeface="宋体" pitchFamily="2" charset="-122"/>
              </a:rPr>
              <a:t>进</a:t>
            </a:r>
            <a:r>
              <a:rPr lang="zh-CN" altLang="en-US" sz="2300" b="1" u="sng" dirty="0" smtClean="0">
                <a:solidFill>
                  <a:srgbClr val="FF0000"/>
                </a:solidFill>
                <a:latin typeface="宋体" pitchFamily="2" charset="-122"/>
              </a:rPr>
              <a:t>程</a:t>
            </a:r>
            <a:r>
              <a:rPr lang="en-US" altLang="zh-CN" sz="2300" b="1" u="sng" baseline="30000" dirty="0" smtClean="0">
                <a:solidFill>
                  <a:schemeClr val="tx2"/>
                </a:solidFill>
                <a:latin typeface="宋体" pitchFamily="2" charset="-122"/>
              </a:rPr>
              <a:t>4</a:t>
            </a:r>
            <a:r>
              <a:rPr lang="zh-CN" altLang="en-US" sz="2300" dirty="0" smtClean="0">
                <a:latin typeface="宋体" pitchFamily="2" charset="-122"/>
              </a:rPr>
              <a:t>；</a:t>
            </a:r>
            <a:r>
              <a:rPr lang="zh-CN" altLang="en-US" sz="2300" dirty="0"/>
              <a:t>由</a:t>
            </a:r>
            <a:r>
              <a:rPr lang="en-US" altLang="zh-CN" sz="2300" b="1" u="sng" dirty="0">
                <a:solidFill>
                  <a:schemeClr val="tx2">
                    <a:lumMod val="40000"/>
                    <a:lumOff val="60000"/>
                  </a:schemeClr>
                </a:solidFill>
              </a:rPr>
              <a:t>shell</a:t>
            </a:r>
            <a:r>
              <a:rPr lang="zh-CN" altLang="en-US" sz="2300" b="1" u="sng" dirty="0">
                <a:solidFill>
                  <a:schemeClr val="tx2">
                    <a:lumMod val="40000"/>
                    <a:lumOff val="60000"/>
                  </a:schemeClr>
                </a:solidFill>
              </a:rPr>
              <a:t>直接或间接地产生其他进</a:t>
            </a:r>
            <a:r>
              <a:rPr lang="zh-CN" altLang="en-US" sz="2300" b="1" u="sng" dirty="0" smtClean="0">
                <a:solidFill>
                  <a:schemeClr val="tx2">
                    <a:lumMod val="40000"/>
                    <a:lumOff val="60000"/>
                  </a:schemeClr>
                </a:solidFill>
              </a:rPr>
              <a:t>程</a:t>
            </a:r>
            <a:r>
              <a:rPr lang="en-US" altLang="zh-CN" sz="2300" b="1" u="sng" baseline="30000" dirty="0" smtClean="0">
                <a:solidFill>
                  <a:schemeClr val="tx2"/>
                </a:solidFill>
                <a:latin typeface="宋体" pitchFamily="2" charset="-122"/>
              </a:rPr>
              <a:t>5—</a:t>
            </a:r>
            <a:r>
              <a:rPr lang="zh-CN" altLang="en-US" sz="2300" b="1" baseline="30000" dirty="0" smtClean="0">
                <a:solidFill>
                  <a:schemeClr val="tx2"/>
                </a:solidFill>
                <a:latin typeface="宋体" pitchFamily="2" charset="-122"/>
              </a:rPr>
              <a:t>同前的</a:t>
            </a:r>
            <a:r>
              <a:rPr lang="zh-CN" altLang="en-US" sz="2300" b="1" dirty="0" smtClean="0">
                <a:solidFill>
                  <a:schemeClr val="tx2"/>
                </a:solidFill>
                <a:latin typeface="宋体" pitchFamily="2" charset="-122"/>
              </a:rPr>
              <a:t> </a:t>
            </a:r>
            <a:r>
              <a:rPr lang="zh-CN" altLang="en-US" sz="2300" b="1" baseline="30000" dirty="0" smtClean="0">
                <a:solidFill>
                  <a:schemeClr val="tx2"/>
                </a:solidFill>
                <a:latin typeface="宋体" pitchFamily="2" charset="-122"/>
              </a:rPr>
              <a:t>举例</a:t>
            </a:r>
            <a:r>
              <a:rPr lang="en-US" altLang="zh-CN" sz="2300" b="1" baseline="30000" dirty="0" smtClean="0">
                <a:solidFill>
                  <a:schemeClr val="tx2"/>
                </a:solidFill>
                <a:latin typeface="宋体" pitchFamily="2" charset="-122"/>
              </a:rPr>
              <a:t>1</a:t>
            </a:r>
            <a:r>
              <a:rPr lang="zh-CN" altLang="en-US" sz="2300" dirty="0" smtClean="0"/>
              <a:t>。</a:t>
            </a:r>
            <a:endParaRPr lang="zh-CN" altLang="en-US" sz="2300" dirty="0" smtClean="0">
              <a:latin typeface="宋体" pitchFamily="2" charset="-122"/>
            </a:endParaRPr>
          </a:p>
          <a:p>
            <a:pPr eaLnBrk="1" hangingPunct="1">
              <a:lnSpc>
                <a:spcPct val="122000"/>
              </a:lnSpc>
              <a:spcBef>
                <a:spcPts val="500"/>
              </a:spcBef>
            </a:pPr>
            <a:r>
              <a:rPr lang="zh-CN" altLang="en-US" sz="2300" dirty="0" smtClean="0">
                <a:latin typeface="宋体" pitchFamily="2" charset="-122"/>
              </a:rPr>
              <a:t>经过</a:t>
            </a:r>
            <a:r>
              <a:rPr lang="zh-CN" altLang="en-US" sz="2300" b="1" dirty="0">
                <a:solidFill>
                  <a:schemeClr val="tx2"/>
                </a:solidFill>
              </a:rPr>
              <a:t>多次覆盖</a:t>
            </a:r>
            <a:r>
              <a:rPr lang="zh-CN" altLang="en-US" sz="2300" dirty="0" smtClean="0">
                <a:latin typeface="宋体" pitchFamily="2" charset="-122"/>
              </a:rPr>
              <a:t>（</a:t>
            </a:r>
            <a:r>
              <a:rPr lang="en-US" altLang="zh-CN" sz="2300" dirty="0" err="1" smtClean="0">
                <a:latin typeface="Times New Roman" pitchFamily="18" charset="0"/>
              </a:rPr>
              <a:t>getty</a:t>
            </a:r>
            <a:r>
              <a:rPr lang="zh-CN" altLang="en-US" sz="2300" dirty="0" smtClean="0">
                <a:latin typeface="Times New Roman" pitchFamily="18" charset="0"/>
              </a:rPr>
              <a:t>与</a:t>
            </a:r>
            <a:r>
              <a:rPr lang="en-US" altLang="zh-CN" sz="2300" dirty="0" smtClean="0">
                <a:latin typeface="Times New Roman" pitchFamily="18" charset="0"/>
              </a:rPr>
              <a:t>login</a:t>
            </a:r>
            <a:r>
              <a:rPr lang="zh-CN" altLang="en-US" sz="2300" dirty="0" smtClean="0">
                <a:latin typeface="Times New Roman" pitchFamily="18" charset="0"/>
              </a:rPr>
              <a:t>分别被</a:t>
            </a:r>
            <a:r>
              <a:rPr lang="en-US" altLang="zh-CN" sz="2300" dirty="0" smtClean="0">
                <a:latin typeface="Times New Roman" pitchFamily="18" charset="0"/>
              </a:rPr>
              <a:t>login</a:t>
            </a:r>
            <a:r>
              <a:rPr lang="zh-CN" altLang="en-US" sz="2300" dirty="0" smtClean="0">
                <a:latin typeface="Times New Roman" pitchFamily="18" charset="0"/>
              </a:rPr>
              <a:t>与</a:t>
            </a:r>
            <a:r>
              <a:rPr lang="en-US" altLang="zh-CN" sz="2300" dirty="0" smtClean="0">
                <a:latin typeface="Times New Roman" pitchFamily="18" charset="0"/>
              </a:rPr>
              <a:t>shell</a:t>
            </a:r>
            <a:r>
              <a:rPr lang="zh-CN" altLang="en-US" sz="2300" dirty="0" smtClean="0">
                <a:latin typeface="Times New Roman" pitchFamily="18" charset="0"/>
              </a:rPr>
              <a:t>进程覆盖）</a:t>
            </a:r>
            <a:r>
              <a:rPr lang="zh-CN" altLang="en-US" sz="2300" dirty="0" smtClean="0">
                <a:latin typeface="宋体" pitchFamily="2" charset="-122"/>
              </a:rPr>
              <a:t>，最终使</a:t>
            </a:r>
            <a:r>
              <a:rPr lang="en-US" altLang="zh-CN" sz="2300" b="1" u="sng" dirty="0" err="1" smtClean="0">
                <a:latin typeface="Times New Roman" pitchFamily="18" charset="0"/>
              </a:rPr>
              <a:t>init</a:t>
            </a:r>
            <a:r>
              <a:rPr lang="zh-CN" altLang="en-US" sz="2300" b="1" u="sng" dirty="0" smtClean="0">
                <a:latin typeface="Times New Roman" pitchFamily="18" charset="0"/>
              </a:rPr>
              <a:t>成为</a:t>
            </a:r>
            <a:r>
              <a:rPr lang="en-US" altLang="zh-CN" sz="2300" b="1" u="sng" dirty="0" smtClean="0">
                <a:latin typeface="Times New Roman" pitchFamily="18" charset="0"/>
              </a:rPr>
              <a:t>shell</a:t>
            </a:r>
            <a:r>
              <a:rPr lang="zh-CN" altLang="en-US" sz="2300" b="1" u="sng" dirty="0" smtClean="0">
                <a:latin typeface="Times New Roman" pitchFamily="18" charset="0"/>
              </a:rPr>
              <a:t>进程的直接祖先</a:t>
            </a:r>
            <a:r>
              <a:rPr lang="zh-CN" altLang="en-US" sz="2300" dirty="0" smtClean="0">
                <a:latin typeface="Times New Roman" pitchFamily="18" charset="0"/>
              </a:rPr>
              <a:t>，如下图</a:t>
            </a:r>
            <a:r>
              <a:rPr lang="zh-CN" altLang="en-US" sz="2300" dirty="0">
                <a:latin typeface="Times New Roman" pitchFamily="18" charset="0"/>
              </a:rPr>
              <a:t>。</a:t>
            </a:r>
            <a:r>
              <a:rPr lang="en-US" altLang="zh-CN"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55000" endA="300" endPos="45500" dir="5400000" sy="-100000" algn="bl" rotWithShape="0"/>
                </a:effectLst>
                <a:latin typeface="Times New Roman" pitchFamily="18" charset="0"/>
              </a:rPr>
              <a:t>+windows</a:t>
            </a:r>
            <a:r>
              <a:rPr lang="zh-CN" altLang="en-US"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reflection blurRad="6350" stA="55000" endA="300" endPos="45500" dir="5400000" sy="-100000" algn="bl" rotWithShape="0"/>
                </a:effectLst>
                <a:latin typeface="Times New Roman" pitchFamily="18" charset="0"/>
              </a:rPr>
              <a:t>多用户登陆</a:t>
            </a:r>
          </a:p>
        </p:txBody>
      </p:sp>
      <p:cxnSp>
        <p:nvCxnSpPr>
          <p:cNvPr id="28" name="直接箭头连接符 27"/>
          <p:cNvCxnSpPr/>
          <p:nvPr/>
        </p:nvCxnSpPr>
        <p:spPr bwMode="auto">
          <a:xfrm flipH="1">
            <a:off x="2699792" y="3356992"/>
            <a:ext cx="720080" cy="216024"/>
          </a:xfrm>
          <a:prstGeom prst="straightConnector1">
            <a:avLst/>
          </a:prstGeom>
          <a:noFill/>
          <a:ln w="19050" cap="flat" cmpd="sng" algn="ctr">
            <a:solidFill>
              <a:srgbClr val="FFFF00"/>
            </a:solidFill>
            <a:prstDash val="sysDash"/>
            <a:round/>
            <a:headEnd type="none" w="med" len="med"/>
            <a:tailEnd type="arrow"/>
          </a:ln>
          <a:effectLst/>
        </p:spPr>
      </p:cxnSp>
      <p:sp>
        <p:nvSpPr>
          <p:cNvPr id="7" name="圆角矩形 6"/>
          <p:cNvSpPr/>
          <p:nvPr/>
        </p:nvSpPr>
        <p:spPr bwMode="auto">
          <a:xfrm>
            <a:off x="683568" y="1628800"/>
            <a:ext cx="4896544" cy="360040"/>
          </a:xfrm>
          <a:prstGeom prst="roundRect">
            <a:avLst/>
          </a:prstGeom>
          <a:noFill/>
          <a:ln w="28575" cap="flat" cmpd="sng" algn="ctr">
            <a:solidFill>
              <a:srgbClr val="ED6FE4"/>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圆角矩形 7"/>
          <p:cNvSpPr/>
          <p:nvPr/>
        </p:nvSpPr>
        <p:spPr bwMode="auto">
          <a:xfrm>
            <a:off x="7596336" y="3861048"/>
            <a:ext cx="1224136" cy="360040"/>
          </a:xfrm>
          <a:prstGeom prst="roundRect">
            <a:avLst/>
          </a:prstGeom>
          <a:noFill/>
          <a:ln w="28575" cap="flat" cmpd="sng" algn="ctr">
            <a:solidFill>
              <a:srgbClr val="ED6FE4"/>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9" name="圆角矩形 8"/>
          <p:cNvSpPr/>
          <p:nvPr/>
        </p:nvSpPr>
        <p:spPr bwMode="auto">
          <a:xfrm>
            <a:off x="5364088" y="4869160"/>
            <a:ext cx="1584176" cy="360040"/>
          </a:xfrm>
          <a:prstGeom prst="roundRect">
            <a:avLst/>
          </a:prstGeom>
          <a:noFill/>
          <a:ln w="28575" cap="flat" cmpd="sng" algn="ctr">
            <a:solidFill>
              <a:srgbClr val="ED6FE4"/>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0" name="圆角矩形 9"/>
          <p:cNvSpPr/>
          <p:nvPr/>
        </p:nvSpPr>
        <p:spPr bwMode="auto">
          <a:xfrm>
            <a:off x="683568" y="1196752"/>
            <a:ext cx="1440160" cy="360040"/>
          </a:xfrm>
          <a:prstGeom prst="roundRect">
            <a:avLst/>
          </a:prstGeom>
          <a:noFill/>
          <a:ln w="28575" cap="flat" cmpd="sng" algn="ctr">
            <a:solidFill>
              <a:srgbClr val="ED6FE4"/>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628C568-8200-49F3-A55D-F5FD26476B17}" type="datetime8">
              <a:rPr kumimoji="0" lang="zh-CN" altLang="en-US" sz="1400" smtClean="0"/>
              <a:t>2022年3月16日12时44分</a:t>
            </a:fld>
            <a:endParaRPr kumimoji="0" lang="en-US" altLang="zh-CN" sz="1400" smtClean="0"/>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89092" name="Rectangle 2"/>
          <p:cNvSpPr>
            <a:spLocks noGrp="1" noRot="1" noChangeArrowheads="1"/>
          </p:cNvSpPr>
          <p:nvPr>
            <p:ph type="title"/>
          </p:nvPr>
        </p:nvSpPr>
        <p:spPr>
          <a:xfrm>
            <a:off x="250825" y="333375"/>
            <a:ext cx="8540750" cy="719138"/>
          </a:xfrm>
        </p:spPr>
        <p:txBody>
          <a:bodyPr/>
          <a:lstStyle/>
          <a:p>
            <a:pPr algn="l" eaLnBrk="1" hangingPunct="1"/>
            <a:r>
              <a:rPr lang="en-US" altLang="zh-CN" sz="2400" b="1" dirty="0" smtClean="0">
                <a:latin typeface="宋体" pitchFamily="2" charset="-122"/>
              </a:rPr>
              <a:t>   shell </a:t>
            </a:r>
            <a:r>
              <a:rPr lang="zh-CN" altLang="en-US" sz="2400" b="1" dirty="0" smtClean="0">
                <a:latin typeface="宋体" pitchFamily="2" charset="-122"/>
              </a:rPr>
              <a:t>进程创建过程（续）</a:t>
            </a:r>
          </a:p>
        </p:txBody>
      </p:sp>
      <p:sp>
        <p:nvSpPr>
          <p:cNvPr id="89093" name="Rectangle 3"/>
          <p:cNvSpPr>
            <a:spLocks noGrp="1" noRot="1" noChangeArrowheads="1"/>
          </p:cNvSpPr>
          <p:nvPr>
            <p:ph type="body" idx="1"/>
          </p:nvPr>
        </p:nvSpPr>
        <p:spPr>
          <a:xfrm>
            <a:off x="395288" y="1700213"/>
            <a:ext cx="8424862" cy="4321075"/>
          </a:xfrm>
        </p:spPr>
        <p:txBody>
          <a:bodyPr/>
          <a:lstStyle/>
          <a:p>
            <a:pPr marL="0" indent="0" eaLnBrk="1" hangingPunct="1">
              <a:lnSpc>
                <a:spcPct val="115000"/>
              </a:lnSpc>
              <a:spcBef>
                <a:spcPct val="15000"/>
              </a:spcBef>
              <a:buNone/>
            </a:pPr>
            <a:r>
              <a:rPr lang="en-US" altLang="zh-CN" sz="2400" dirty="0">
                <a:latin typeface="宋体" pitchFamily="2" charset="-122"/>
              </a:rPr>
              <a:t> </a:t>
            </a:r>
            <a:r>
              <a:rPr lang="en-US" altLang="zh-CN" sz="2400" dirty="0" smtClean="0">
                <a:latin typeface="宋体" pitchFamily="2" charset="-122"/>
              </a:rPr>
              <a:t>          </a:t>
            </a:r>
            <a:r>
              <a:rPr lang="zh-CN" altLang="en-US" sz="2400" dirty="0" smtClean="0">
                <a:latin typeface="宋体" pitchFamily="2" charset="-122"/>
              </a:rPr>
              <a:t>（以下 </a:t>
            </a:r>
            <a:r>
              <a:rPr lang="zh-CN" altLang="en-US" sz="2400" b="1" dirty="0" smtClean="0">
                <a:solidFill>
                  <a:schemeClr val="tx2"/>
                </a:solidFill>
                <a:latin typeface="宋体" pitchFamily="2" charset="-122"/>
              </a:rPr>
              <a:t>略</a:t>
            </a:r>
            <a:r>
              <a:rPr lang="zh-CN" altLang="en-US" sz="2400" b="1" dirty="0"/>
              <a:t>，课后自学</a:t>
            </a:r>
            <a:r>
              <a:rPr lang="zh-CN" altLang="en-US" sz="2400" dirty="0" smtClean="0">
                <a:latin typeface="宋体" pitchFamily="2" charset="-122"/>
              </a:rPr>
              <a:t>）</a:t>
            </a:r>
            <a:endParaRPr lang="en-US" altLang="zh-CN" sz="2400" dirty="0" smtClean="0">
              <a:latin typeface="宋体" pitchFamily="2" charset="-122"/>
            </a:endParaRPr>
          </a:p>
          <a:p>
            <a:pPr eaLnBrk="1" hangingPunct="1">
              <a:lnSpc>
                <a:spcPct val="115000"/>
              </a:lnSpc>
              <a:spcBef>
                <a:spcPct val="15000"/>
              </a:spcBef>
            </a:pPr>
            <a:r>
              <a:rPr lang="zh-CN" altLang="en-US" sz="2400" dirty="0" smtClean="0">
                <a:latin typeface="宋体" pitchFamily="2" charset="-122"/>
              </a:rPr>
              <a:t>创建</a:t>
            </a:r>
            <a:r>
              <a:rPr lang="en-US" altLang="zh-CN" sz="2400" b="1" u="sng" dirty="0" smtClean="0">
                <a:latin typeface="Times New Roman" pitchFamily="18" charset="0"/>
              </a:rPr>
              <a:t>shell</a:t>
            </a:r>
            <a:r>
              <a:rPr lang="zh-CN" altLang="en-US" sz="2400" b="1" u="sng" dirty="0">
                <a:latin typeface="Times New Roman" pitchFamily="18" charset="0"/>
              </a:rPr>
              <a:t>进程</a:t>
            </a:r>
            <a:r>
              <a:rPr lang="zh-CN" altLang="en-US" sz="2400" dirty="0" smtClean="0">
                <a:latin typeface="Times New Roman" pitchFamily="18" charset="0"/>
              </a:rPr>
              <a:t>后，</a:t>
            </a:r>
            <a:r>
              <a:rPr lang="en-US" altLang="zh-CN" sz="2400" b="1" u="sng" dirty="0" err="1">
                <a:latin typeface="Times New Roman" pitchFamily="18" charset="0"/>
              </a:rPr>
              <a:t>init</a:t>
            </a:r>
            <a:r>
              <a:rPr lang="zh-CN" altLang="en-US" sz="2400" b="1" u="sng" dirty="0">
                <a:latin typeface="Times New Roman" pitchFamily="18" charset="0"/>
              </a:rPr>
              <a:t>进程</a:t>
            </a:r>
            <a:r>
              <a:rPr lang="zh-CN" altLang="en-US" sz="2400" dirty="0" smtClean="0">
                <a:latin typeface="Times New Roman" pitchFamily="18" charset="0"/>
              </a:rPr>
              <a:t>进入休眠状态，等待它的子进程死亡；</a:t>
            </a:r>
          </a:p>
          <a:p>
            <a:pPr eaLnBrk="1" hangingPunct="1">
              <a:lnSpc>
                <a:spcPct val="115000"/>
              </a:lnSpc>
              <a:spcBef>
                <a:spcPct val="15000"/>
              </a:spcBef>
            </a:pPr>
            <a:r>
              <a:rPr lang="en-US" altLang="zh-CN" sz="2400" b="1" u="sng" dirty="0" err="1">
                <a:latin typeface="Times New Roman" pitchFamily="18" charset="0"/>
              </a:rPr>
              <a:t>getty</a:t>
            </a:r>
            <a:r>
              <a:rPr lang="zh-CN" altLang="en-US" sz="2400" b="1" u="sng" dirty="0">
                <a:latin typeface="Times New Roman" pitchFamily="18" charset="0"/>
              </a:rPr>
              <a:t>与</a:t>
            </a:r>
            <a:r>
              <a:rPr lang="en-US" altLang="zh-CN" sz="2400" b="1" u="sng" dirty="0">
                <a:latin typeface="Times New Roman" pitchFamily="18" charset="0"/>
              </a:rPr>
              <a:t>login</a:t>
            </a:r>
            <a:r>
              <a:rPr lang="zh-CN" altLang="en-US" sz="2400" dirty="0" smtClean="0">
                <a:latin typeface="Times New Roman" pitchFamily="18" charset="0"/>
              </a:rPr>
              <a:t>由于分别被</a:t>
            </a:r>
            <a:r>
              <a:rPr lang="en-US" altLang="zh-CN" sz="2400" dirty="0" smtClean="0">
                <a:latin typeface="Times New Roman" pitchFamily="18" charset="0"/>
              </a:rPr>
              <a:t>login</a:t>
            </a:r>
            <a:r>
              <a:rPr lang="zh-CN" altLang="en-US" sz="2400" dirty="0" smtClean="0">
                <a:latin typeface="Times New Roman" pitchFamily="18" charset="0"/>
              </a:rPr>
              <a:t>与</a:t>
            </a:r>
            <a:r>
              <a:rPr lang="en-US" altLang="zh-CN" sz="2400" dirty="0" smtClean="0">
                <a:latin typeface="Times New Roman" pitchFamily="18" charset="0"/>
              </a:rPr>
              <a:t>shell</a:t>
            </a:r>
            <a:r>
              <a:rPr lang="zh-CN" altLang="en-US" sz="2400" dirty="0" smtClean="0">
                <a:latin typeface="Times New Roman" pitchFamily="18" charset="0"/>
              </a:rPr>
              <a:t>进程覆盖而自行灭亡</a:t>
            </a:r>
            <a:r>
              <a:rPr lang="zh-CN" altLang="en-US" sz="2400" dirty="0" smtClean="0">
                <a:latin typeface="宋体" pitchFamily="2" charset="-122"/>
              </a:rPr>
              <a:t>；</a:t>
            </a:r>
          </a:p>
          <a:p>
            <a:pPr eaLnBrk="1" hangingPunct="1">
              <a:lnSpc>
                <a:spcPct val="115000"/>
              </a:lnSpc>
              <a:spcBef>
                <a:spcPct val="15000"/>
              </a:spcBef>
            </a:pPr>
            <a:r>
              <a:rPr lang="zh-CN" altLang="en-US" sz="2400" dirty="0" smtClean="0">
                <a:latin typeface="宋体" pitchFamily="2" charset="-122"/>
              </a:rPr>
              <a:t>当用户退出系统时，</a:t>
            </a:r>
            <a:r>
              <a:rPr lang="en-US" altLang="zh-CN" sz="2400" dirty="0" smtClean="0">
                <a:latin typeface="Times New Roman" pitchFamily="18" charset="0"/>
              </a:rPr>
              <a:t>shell</a:t>
            </a:r>
            <a:r>
              <a:rPr lang="zh-CN" altLang="en-US" sz="2400" dirty="0" smtClean="0">
                <a:latin typeface="Times New Roman" pitchFamily="18" charset="0"/>
              </a:rPr>
              <a:t>也随之被终止；</a:t>
            </a:r>
            <a:endParaRPr lang="en-US" altLang="zh-CN" sz="2400" dirty="0" smtClean="0">
              <a:latin typeface="Times New Roman" pitchFamily="18" charset="0"/>
            </a:endParaRPr>
          </a:p>
          <a:p>
            <a:pPr eaLnBrk="1" hangingPunct="1">
              <a:lnSpc>
                <a:spcPct val="115000"/>
              </a:lnSpc>
              <a:spcBef>
                <a:spcPct val="15000"/>
              </a:spcBef>
            </a:pPr>
            <a:r>
              <a:rPr lang="en-US" altLang="zh-CN" sz="2400" dirty="0" smtClean="0">
                <a:latin typeface="Times New Roman" pitchFamily="18" charset="0"/>
              </a:rPr>
              <a:t>shell</a:t>
            </a:r>
            <a:r>
              <a:rPr lang="zh-CN" altLang="en-US" sz="2400" dirty="0" smtClean="0">
                <a:latin typeface="Times New Roman" pitchFamily="18" charset="0"/>
              </a:rPr>
              <a:t>将其终止的消息传递给</a:t>
            </a:r>
            <a:r>
              <a:rPr lang="en-US" altLang="zh-CN" sz="2400" dirty="0" err="1" smtClean="0">
                <a:latin typeface="Times New Roman" pitchFamily="18" charset="0"/>
              </a:rPr>
              <a:t>init</a:t>
            </a:r>
            <a:r>
              <a:rPr lang="zh-CN" altLang="en-US" sz="2400" dirty="0" smtClean="0">
                <a:latin typeface="Times New Roman" pitchFamily="18" charset="0"/>
              </a:rPr>
              <a:t>进程；</a:t>
            </a:r>
          </a:p>
          <a:p>
            <a:pPr eaLnBrk="1" hangingPunct="1">
              <a:lnSpc>
                <a:spcPct val="115000"/>
              </a:lnSpc>
              <a:spcBef>
                <a:spcPct val="15000"/>
              </a:spcBef>
            </a:pPr>
            <a:r>
              <a:rPr lang="en-US" altLang="zh-CN" sz="2400" dirty="0" err="1" smtClean="0">
                <a:latin typeface="Times New Roman" pitchFamily="18" charset="0"/>
              </a:rPr>
              <a:t>init</a:t>
            </a:r>
            <a:r>
              <a:rPr lang="zh-CN" altLang="en-US" sz="2400" dirty="0" smtClean="0">
                <a:latin typeface="Times New Roman" pitchFamily="18" charset="0"/>
              </a:rPr>
              <a:t>进程被再次唤醒，为该端口创建一个</a:t>
            </a:r>
            <a:r>
              <a:rPr lang="en-US" altLang="zh-CN" sz="2400" dirty="0" err="1" smtClean="0">
                <a:latin typeface="Times New Roman" pitchFamily="18" charset="0"/>
              </a:rPr>
              <a:t>getty</a:t>
            </a:r>
            <a:r>
              <a:rPr lang="zh-CN" altLang="en-US" sz="2400" dirty="0" smtClean="0">
                <a:latin typeface="Times New Roman" pitchFamily="18" charset="0"/>
              </a:rPr>
              <a:t>进程；</a:t>
            </a:r>
          </a:p>
          <a:p>
            <a:pPr eaLnBrk="1" hangingPunct="1">
              <a:lnSpc>
                <a:spcPct val="115000"/>
              </a:lnSpc>
              <a:spcBef>
                <a:spcPct val="15000"/>
              </a:spcBef>
            </a:pPr>
            <a:r>
              <a:rPr lang="en-US" altLang="zh-CN" sz="2400" dirty="0" err="1" smtClean="0">
                <a:latin typeface="Times New Roman" pitchFamily="18" charset="0"/>
              </a:rPr>
              <a:t>getty</a:t>
            </a:r>
            <a:r>
              <a:rPr lang="zh-CN" altLang="en-US" sz="2400" dirty="0" smtClean="0">
                <a:latin typeface="Times New Roman" pitchFamily="18" charset="0"/>
              </a:rPr>
              <a:t>进程监视该端口的下一次登录请求。</a:t>
            </a:r>
            <a:endParaRPr lang="zh-CN" altLang="en-US" dirty="0" smtClean="0"/>
          </a:p>
        </p:txBody>
      </p:sp>
      <p:sp>
        <p:nvSpPr>
          <p:cNvPr id="89094" name="AutoShape 5"/>
          <p:cNvSpPr>
            <a:spLocks noChangeArrowheads="1"/>
          </p:cNvSpPr>
          <p:nvPr/>
        </p:nvSpPr>
        <p:spPr bwMode="auto">
          <a:xfrm>
            <a:off x="1619250" y="1412875"/>
            <a:ext cx="976313" cy="144463"/>
          </a:xfrm>
          <a:prstGeom prst="rightArrow">
            <a:avLst>
              <a:gd name="adj1" fmla="val 50000"/>
              <a:gd name="adj2" fmla="val 168956"/>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ctr">
              <a:lnSpc>
                <a:spcPct val="100000"/>
              </a:lnSpc>
              <a:spcBef>
                <a:spcPct val="0"/>
              </a:spcBef>
              <a:buClrTx/>
              <a:buSzTx/>
              <a:buFontTx/>
              <a:buNone/>
            </a:pPr>
            <a:endParaRPr kumimoji="0" lang="zh-CN" altLang="zh-CN" sz="1800"/>
          </a:p>
        </p:txBody>
      </p:sp>
      <p:sp>
        <p:nvSpPr>
          <p:cNvPr id="89095" name="Text Box 7"/>
          <p:cNvSpPr txBox="1">
            <a:spLocks noChangeArrowheads="1"/>
          </p:cNvSpPr>
          <p:nvPr/>
        </p:nvSpPr>
        <p:spPr bwMode="auto">
          <a:xfrm>
            <a:off x="971550" y="1196975"/>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ctr">
              <a:lnSpc>
                <a:spcPct val="100000"/>
              </a:lnSpc>
              <a:spcBef>
                <a:spcPct val="0"/>
              </a:spcBef>
              <a:buClrTx/>
              <a:buSzTx/>
              <a:buFontTx/>
              <a:buNone/>
            </a:pPr>
            <a:r>
              <a:rPr kumimoji="0" lang="en-US" altLang="zh-CN" dirty="0" err="1">
                <a:solidFill>
                  <a:srgbClr val="FFFF00"/>
                </a:solidFill>
                <a:latin typeface="Times New Roman" pitchFamily="18" charset="0"/>
              </a:rPr>
              <a:t>init</a:t>
            </a:r>
            <a:endParaRPr kumimoji="0" lang="en-US" altLang="zh-CN" dirty="0">
              <a:solidFill>
                <a:srgbClr val="FFFF00"/>
              </a:solidFill>
              <a:latin typeface="Times New Roman" pitchFamily="18" charset="0"/>
            </a:endParaRPr>
          </a:p>
        </p:txBody>
      </p:sp>
      <p:sp>
        <p:nvSpPr>
          <p:cNvPr id="89096" name="AutoShape 8"/>
          <p:cNvSpPr>
            <a:spLocks noChangeArrowheads="1"/>
          </p:cNvSpPr>
          <p:nvPr/>
        </p:nvSpPr>
        <p:spPr bwMode="auto">
          <a:xfrm>
            <a:off x="3779838" y="1412875"/>
            <a:ext cx="976312" cy="144463"/>
          </a:xfrm>
          <a:prstGeom prst="rightArrow">
            <a:avLst>
              <a:gd name="adj1" fmla="val 50000"/>
              <a:gd name="adj2" fmla="val 168955"/>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ctr">
              <a:lnSpc>
                <a:spcPct val="100000"/>
              </a:lnSpc>
              <a:spcBef>
                <a:spcPct val="0"/>
              </a:spcBef>
              <a:buClrTx/>
              <a:buSzTx/>
              <a:buFontTx/>
              <a:buNone/>
            </a:pPr>
            <a:endParaRPr kumimoji="0" lang="zh-CN" altLang="zh-CN" sz="1800"/>
          </a:p>
        </p:txBody>
      </p:sp>
      <p:sp>
        <p:nvSpPr>
          <p:cNvPr id="89097" name="Text Box 9"/>
          <p:cNvSpPr txBox="1">
            <a:spLocks noChangeArrowheads="1"/>
          </p:cNvSpPr>
          <p:nvPr/>
        </p:nvSpPr>
        <p:spPr bwMode="auto">
          <a:xfrm>
            <a:off x="2771775" y="1196975"/>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ctr">
              <a:lnSpc>
                <a:spcPct val="100000"/>
              </a:lnSpc>
              <a:spcBef>
                <a:spcPct val="0"/>
              </a:spcBef>
              <a:buClrTx/>
              <a:buSzTx/>
              <a:buFontTx/>
              <a:buNone/>
            </a:pPr>
            <a:r>
              <a:rPr kumimoji="0" lang="en-US" altLang="zh-CN" i="1" dirty="0" err="1">
                <a:latin typeface="Times New Roman" pitchFamily="18" charset="0"/>
              </a:rPr>
              <a:t>getty</a:t>
            </a:r>
            <a:endParaRPr kumimoji="0" lang="en-US" altLang="zh-CN" i="1" dirty="0">
              <a:latin typeface="Times New Roman" pitchFamily="18" charset="0"/>
            </a:endParaRPr>
          </a:p>
        </p:txBody>
      </p:sp>
      <p:sp>
        <p:nvSpPr>
          <p:cNvPr id="89098" name="AutoShape 13"/>
          <p:cNvSpPr>
            <a:spLocks noChangeArrowheads="1"/>
          </p:cNvSpPr>
          <p:nvPr/>
        </p:nvSpPr>
        <p:spPr bwMode="auto">
          <a:xfrm>
            <a:off x="5795963" y="1412875"/>
            <a:ext cx="976312" cy="144463"/>
          </a:xfrm>
          <a:prstGeom prst="rightArrow">
            <a:avLst>
              <a:gd name="adj1" fmla="val 50000"/>
              <a:gd name="adj2" fmla="val 168955"/>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ctr">
              <a:lnSpc>
                <a:spcPct val="100000"/>
              </a:lnSpc>
              <a:spcBef>
                <a:spcPct val="0"/>
              </a:spcBef>
              <a:buClrTx/>
              <a:buSzTx/>
              <a:buFontTx/>
              <a:buNone/>
            </a:pPr>
            <a:endParaRPr kumimoji="0" lang="zh-CN" altLang="zh-CN" sz="1800"/>
          </a:p>
        </p:txBody>
      </p:sp>
      <p:sp>
        <p:nvSpPr>
          <p:cNvPr id="89099" name="Text Box 14"/>
          <p:cNvSpPr txBox="1">
            <a:spLocks noChangeArrowheads="1"/>
          </p:cNvSpPr>
          <p:nvPr/>
        </p:nvSpPr>
        <p:spPr bwMode="auto">
          <a:xfrm>
            <a:off x="4787900" y="1196975"/>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ctr">
              <a:lnSpc>
                <a:spcPct val="100000"/>
              </a:lnSpc>
              <a:spcBef>
                <a:spcPct val="0"/>
              </a:spcBef>
              <a:buClrTx/>
              <a:buSzTx/>
              <a:buFontTx/>
              <a:buNone/>
            </a:pPr>
            <a:r>
              <a:rPr kumimoji="0" lang="en-US" altLang="zh-CN" i="1" dirty="0">
                <a:latin typeface="Times New Roman" pitchFamily="18" charset="0"/>
              </a:rPr>
              <a:t>login</a:t>
            </a:r>
          </a:p>
        </p:txBody>
      </p:sp>
      <p:sp>
        <p:nvSpPr>
          <p:cNvPr id="89100" name="Text Box 15"/>
          <p:cNvSpPr txBox="1">
            <a:spLocks noChangeArrowheads="1"/>
          </p:cNvSpPr>
          <p:nvPr/>
        </p:nvSpPr>
        <p:spPr bwMode="auto">
          <a:xfrm>
            <a:off x="6804025" y="1196975"/>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ctr">
              <a:lnSpc>
                <a:spcPct val="100000"/>
              </a:lnSpc>
              <a:spcBef>
                <a:spcPct val="0"/>
              </a:spcBef>
              <a:buClrTx/>
              <a:buSzTx/>
              <a:buFontTx/>
              <a:buNone/>
            </a:pPr>
            <a:r>
              <a:rPr kumimoji="0" lang="en-US" altLang="zh-CN" dirty="0">
                <a:solidFill>
                  <a:srgbClr val="FF0000"/>
                </a:solidFill>
                <a:latin typeface="Times New Roman" pitchFamily="18" charset="0"/>
              </a:rPr>
              <a:t>shell</a:t>
            </a:r>
          </a:p>
        </p:txBody>
      </p:sp>
      <p:sp>
        <p:nvSpPr>
          <p:cNvPr id="6" name="等腰三角形 5"/>
          <p:cNvSpPr/>
          <p:nvPr/>
        </p:nvSpPr>
        <p:spPr bwMode="auto">
          <a:xfrm>
            <a:off x="5508104" y="476672"/>
            <a:ext cx="776015" cy="576064"/>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椭圆 6"/>
          <p:cNvSpPr/>
          <p:nvPr/>
        </p:nvSpPr>
        <p:spPr bwMode="auto">
          <a:xfrm>
            <a:off x="2771775" y="1196974"/>
            <a:ext cx="2952750" cy="575841"/>
          </a:xfrm>
          <a:prstGeom prst="ellipse">
            <a:avLst/>
          </a:prstGeom>
          <a:noFill/>
          <a:ln w="19050" cap="flat" cmpd="sng" algn="ctr">
            <a:solidFill>
              <a:srgbClr val="F0713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TextBox 7"/>
          <p:cNvSpPr txBox="1"/>
          <p:nvPr/>
        </p:nvSpPr>
        <p:spPr>
          <a:xfrm>
            <a:off x="3779838" y="792312"/>
            <a:ext cx="1224260" cy="520848"/>
          </a:xfrm>
          <a:prstGeom prst="rect">
            <a:avLst/>
          </a:prstGeom>
          <a:noFill/>
        </p:spPr>
        <p:txBody>
          <a:bodyPr wrap="square" rtlCol="0">
            <a:spAutoFit/>
          </a:bodyPr>
          <a:lstStyle/>
          <a:p>
            <a:r>
              <a:rPr lang="zh-CN" altLang="en-US" b="1" dirty="0" smtClean="0">
                <a:solidFill>
                  <a:schemeClr val="tx2"/>
                </a:solidFill>
                <a:latin typeface="Times New Roman" pitchFamily="18" charset="0"/>
              </a:rPr>
              <a:t>被</a:t>
            </a:r>
            <a:r>
              <a:rPr lang="zh-CN" altLang="en-US" b="1" dirty="0">
                <a:solidFill>
                  <a:schemeClr val="tx2"/>
                </a:solidFill>
                <a:latin typeface="Times New Roman" pitchFamily="18" charset="0"/>
              </a:rPr>
              <a:t>覆盖</a:t>
            </a:r>
          </a:p>
        </p:txBody>
      </p:sp>
    </p:spTree>
  </p:cSld>
  <p:clrMapOvr>
    <a:masterClrMapping/>
  </p:clrMapOvr>
  <p:transition>
    <p:pull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3345B05-B562-454D-84E2-58EFAD42C73D}" type="datetime8">
              <a:rPr kumimoji="0" lang="zh-CN" altLang="en-US" sz="1400" smtClean="0"/>
              <a:t>2022年3月16日12时44分</a:t>
            </a:fld>
            <a:endParaRPr kumimoji="0" lang="en-US" altLang="zh-CN" sz="1400" smtClean="0"/>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0116" name="Rectangle 2"/>
          <p:cNvSpPr>
            <a:spLocks noGrp="1" noRot="1" noChangeArrowheads="1"/>
          </p:cNvSpPr>
          <p:nvPr>
            <p:ph type="title"/>
          </p:nvPr>
        </p:nvSpPr>
        <p:spPr>
          <a:xfrm>
            <a:off x="250825" y="260350"/>
            <a:ext cx="8540750" cy="720725"/>
          </a:xfrm>
        </p:spPr>
        <p:txBody>
          <a:bodyPr/>
          <a:lstStyle/>
          <a:p>
            <a:pPr algn="l" eaLnBrk="1" hangingPunct="1"/>
            <a:r>
              <a:rPr lang="en-US" altLang="zh-CN" sz="2400" b="1" dirty="0" smtClean="0"/>
              <a:t>  </a:t>
            </a:r>
            <a:r>
              <a:rPr lang="zh-CN" altLang="en-US" sz="2400" b="1" dirty="0" smtClean="0"/>
              <a:t>进程继承问题（</a:t>
            </a:r>
            <a:r>
              <a:rPr lang="en-US" altLang="zh-CN" sz="2400" b="1" dirty="0" smtClean="0"/>
              <a:t>UNIX</a:t>
            </a:r>
            <a:r>
              <a:rPr lang="zh-CN" altLang="en-US" sz="2400" b="1" dirty="0" smtClean="0"/>
              <a:t>）  （略，课后自学）</a:t>
            </a:r>
          </a:p>
        </p:txBody>
      </p:sp>
      <p:sp>
        <p:nvSpPr>
          <p:cNvPr id="90117" name="Rectangle 3"/>
          <p:cNvSpPr>
            <a:spLocks noGrp="1" noRot="1" noChangeArrowheads="1"/>
          </p:cNvSpPr>
          <p:nvPr>
            <p:ph type="body" idx="1"/>
          </p:nvPr>
        </p:nvSpPr>
        <p:spPr>
          <a:xfrm>
            <a:off x="323850" y="765175"/>
            <a:ext cx="8540750" cy="5256213"/>
          </a:xfrm>
        </p:spPr>
        <p:txBody>
          <a:bodyPr/>
          <a:lstStyle/>
          <a:p>
            <a:pPr marL="609600" indent="-609600" eaLnBrk="1" hangingPunct="1">
              <a:lnSpc>
                <a:spcPct val="115000"/>
              </a:lnSpc>
              <a:spcBef>
                <a:spcPct val="15000"/>
              </a:spcBef>
              <a:buFont typeface="Wingdings" pitchFamily="2" charset="2"/>
              <a:buNone/>
            </a:pPr>
            <a:r>
              <a:rPr lang="en-US" altLang="zh-CN" sz="2400" smtClean="0">
                <a:latin typeface="宋体" pitchFamily="2" charset="-122"/>
              </a:rPr>
              <a:t>        </a:t>
            </a:r>
            <a:r>
              <a:rPr lang="zh-CN" altLang="en-US" sz="2400" smtClean="0">
                <a:latin typeface="宋体" pitchFamily="2" charset="-122"/>
              </a:rPr>
              <a:t>子进程从父进程那里继承了以下绝大部分属性，除了它的</a:t>
            </a:r>
            <a:r>
              <a:rPr lang="en-US" altLang="zh-CN" sz="2400" smtClean="0">
                <a:latin typeface="宋体" pitchFamily="2" charset="-122"/>
              </a:rPr>
              <a:t>PID</a:t>
            </a:r>
            <a:r>
              <a:rPr lang="zh-CN" altLang="en-US" sz="2400" smtClean="0">
                <a:latin typeface="宋体" pitchFamily="2" charset="-122"/>
              </a:rPr>
              <a:t>与</a:t>
            </a:r>
            <a:r>
              <a:rPr lang="en-US" altLang="zh-CN" sz="2400" smtClean="0">
                <a:latin typeface="宋体" pitchFamily="2" charset="-122"/>
              </a:rPr>
              <a:t>PPID</a:t>
            </a:r>
            <a:r>
              <a:rPr lang="zh-CN" altLang="en-US" sz="2400" smtClean="0">
                <a:latin typeface="宋体" pitchFamily="2" charset="-122"/>
              </a:rPr>
              <a:t>与父进程不同。</a:t>
            </a:r>
          </a:p>
          <a:p>
            <a:pPr marL="609600" indent="-609600" eaLnBrk="1" hangingPunct="1">
              <a:lnSpc>
                <a:spcPct val="115000"/>
              </a:lnSpc>
              <a:spcBef>
                <a:spcPct val="15000"/>
              </a:spcBef>
              <a:buFont typeface="Wingdings" pitchFamily="2" charset="2"/>
              <a:buAutoNum type="alphaLcParenR"/>
            </a:pPr>
            <a:r>
              <a:rPr lang="zh-CN" altLang="zh-CN" sz="2400" smtClean="0">
                <a:latin typeface="宋体" pitchFamily="2" charset="-122"/>
              </a:rPr>
              <a:t>进</a:t>
            </a:r>
            <a:r>
              <a:rPr lang="zh-CN" altLang="en-US" sz="2400" smtClean="0">
                <a:latin typeface="宋体" pitchFamily="2" charset="-122"/>
              </a:rPr>
              <a:t>程</a:t>
            </a:r>
            <a:r>
              <a:rPr lang="zh-CN" altLang="zh-CN" sz="2400" smtClean="0">
                <a:latin typeface="宋体" pitchFamily="2" charset="-122"/>
              </a:rPr>
              <a:t>的</a:t>
            </a:r>
            <a:r>
              <a:rPr lang="zh-CN" altLang="en-US" sz="2400" smtClean="0">
                <a:latin typeface="宋体" pitchFamily="2" charset="-122"/>
              </a:rPr>
              <a:t>真</a:t>
            </a:r>
            <a:r>
              <a:rPr lang="zh-CN" altLang="zh-CN" sz="2400" smtClean="0">
                <a:latin typeface="宋体" pitchFamily="2" charset="-122"/>
              </a:rPr>
              <a:t>实</a:t>
            </a:r>
            <a:r>
              <a:rPr lang="en-US" altLang="zh-CN" sz="2400" smtClean="0">
                <a:latin typeface="Times New Roman" pitchFamily="18" charset="0"/>
              </a:rPr>
              <a:t>UID</a:t>
            </a:r>
            <a:r>
              <a:rPr lang="en-US" altLang="zh-CN" sz="2400" smtClean="0">
                <a:latin typeface="宋体" pitchFamily="2" charset="-122"/>
              </a:rPr>
              <a:t> </a:t>
            </a:r>
            <a:r>
              <a:rPr lang="zh-CN" altLang="en-US" sz="2400" smtClean="0">
                <a:latin typeface="宋体" pitchFamily="2" charset="-122"/>
              </a:rPr>
              <a:t>（用户名）及</a:t>
            </a:r>
            <a:r>
              <a:rPr lang="en-US" altLang="zh-CN" sz="2400" smtClean="0">
                <a:latin typeface="Times New Roman" pitchFamily="18" charset="0"/>
              </a:rPr>
              <a:t>GID</a:t>
            </a:r>
            <a:r>
              <a:rPr lang="zh-CN" altLang="en-US" sz="2400" smtClean="0">
                <a:latin typeface="宋体" pitchFamily="2" charset="-122"/>
              </a:rPr>
              <a:t>（用户组名）： </a:t>
            </a:r>
            <a:r>
              <a:rPr lang="en-US" altLang="zh-CN" sz="2400" smtClean="0">
                <a:latin typeface="Times New Roman" pitchFamily="18" charset="0"/>
              </a:rPr>
              <a:t>UID</a:t>
            </a:r>
            <a:r>
              <a:rPr lang="zh-CN" altLang="en-US" sz="2400" smtClean="0">
                <a:latin typeface="宋体" pitchFamily="2" charset="-122"/>
              </a:rPr>
              <a:t>一般用来标识进程的</a:t>
            </a:r>
            <a:r>
              <a:rPr lang="zh-CN" altLang="en-US" sz="2400" u="sng" smtClean="0">
                <a:latin typeface="宋体" pitchFamily="2" charset="-122"/>
              </a:rPr>
              <a:t>运行者（</a:t>
            </a:r>
            <a:r>
              <a:rPr lang="zh-CN" altLang="en-US" sz="2400" smtClean="0">
                <a:latin typeface="宋体" pitchFamily="2" charset="-122"/>
              </a:rPr>
              <a:t>而不是该程序的拥有者）， </a:t>
            </a:r>
            <a:r>
              <a:rPr lang="en-US" altLang="zh-CN" sz="2400" smtClean="0">
                <a:latin typeface="宋体" pitchFamily="2" charset="-122"/>
              </a:rPr>
              <a:t>GID</a:t>
            </a:r>
            <a:r>
              <a:rPr lang="zh-CN" altLang="en-US" sz="2400" smtClean="0">
                <a:latin typeface="宋体" pitchFamily="2" charset="-122"/>
              </a:rPr>
              <a:t>表示运行该进程的用户属于那个组，它们保存在</a:t>
            </a:r>
            <a:r>
              <a:rPr lang="en-US" altLang="zh-CN" sz="2400" smtClean="0">
                <a:latin typeface="Times New Roman" pitchFamily="18" charset="0"/>
              </a:rPr>
              <a:t>/etc/passwd</a:t>
            </a:r>
            <a:r>
              <a:rPr lang="zh-CN" altLang="en-US" sz="2400" smtClean="0">
                <a:latin typeface="宋体" pitchFamily="2" charset="-122"/>
              </a:rPr>
              <a:t>中</a:t>
            </a:r>
            <a:r>
              <a:rPr lang="zh-CN" altLang="zh-CN" sz="2400" smtClean="0">
                <a:latin typeface="宋体" pitchFamily="2" charset="-122"/>
              </a:rPr>
              <a:t>与</a:t>
            </a:r>
            <a:r>
              <a:rPr lang="zh-CN" altLang="en-US" sz="2400" smtClean="0">
                <a:latin typeface="宋体" pitchFamily="2" charset="-122"/>
              </a:rPr>
              <a:t>用</a:t>
            </a:r>
            <a:r>
              <a:rPr lang="zh-CN" altLang="zh-CN" sz="2400" smtClean="0">
                <a:latin typeface="宋体" pitchFamily="2" charset="-122"/>
              </a:rPr>
              <a:t>户</a:t>
            </a:r>
            <a:r>
              <a:rPr lang="zh-CN" altLang="en-US" sz="2400" smtClean="0">
                <a:latin typeface="宋体" pitchFamily="2" charset="-122"/>
              </a:rPr>
              <a:t>有</a:t>
            </a:r>
            <a:r>
              <a:rPr lang="zh-CN" altLang="zh-CN" sz="2400" smtClean="0">
                <a:latin typeface="宋体" pitchFamily="2" charset="-122"/>
              </a:rPr>
              <a:t>关</a:t>
            </a:r>
            <a:r>
              <a:rPr lang="zh-CN" altLang="en-US" sz="2400" smtClean="0">
                <a:latin typeface="宋体" pitchFamily="2" charset="-122"/>
              </a:rPr>
              <a:t>的</a:t>
            </a:r>
            <a:r>
              <a:rPr lang="zh-CN" altLang="zh-CN" sz="2400" smtClean="0">
                <a:latin typeface="宋体" pitchFamily="2" charset="-122"/>
              </a:rPr>
              <a:t>记</a:t>
            </a:r>
            <a:r>
              <a:rPr lang="zh-CN" altLang="en-US" sz="2400" smtClean="0">
                <a:latin typeface="宋体" pitchFamily="2" charset="-122"/>
              </a:rPr>
              <a:t>录</a:t>
            </a:r>
            <a:r>
              <a:rPr lang="zh-CN" altLang="zh-CN" sz="2400" smtClean="0">
                <a:latin typeface="宋体" pitchFamily="2" charset="-122"/>
              </a:rPr>
              <a:t>里</a:t>
            </a:r>
            <a:r>
              <a:rPr lang="zh-CN" altLang="en-US" sz="2400" smtClean="0">
                <a:latin typeface="宋体" pitchFamily="2" charset="-122"/>
              </a:rPr>
              <a:t>；</a:t>
            </a:r>
            <a:endParaRPr lang="zh-CN" altLang="zh-CN" sz="2400" smtClean="0">
              <a:latin typeface="宋体" pitchFamily="2" charset="-122"/>
            </a:endParaRPr>
          </a:p>
          <a:p>
            <a:pPr marL="609600" indent="-609600" eaLnBrk="1" hangingPunct="1">
              <a:lnSpc>
                <a:spcPct val="115000"/>
              </a:lnSpc>
              <a:spcBef>
                <a:spcPct val="15000"/>
              </a:spcBef>
              <a:buFont typeface="Wingdings" pitchFamily="2" charset="2"/>
              <a:buAutoNum type="alphaLcParenR"/>
            </a:pPr>
            <a:r>
              <a:rPr lang="zh-CN" altLang="en-US" sz="2400" smtClean="0">
                <a:latin typeface="宋体" pitchFamily="2" charset="-122"/>
              </a:rPr>
              <a:t>进程的有效</a:t>
            </a:r>
            <a:r>
              <a:rPr lang="en-US" altLang="zh-CN" sz="2400" smtClean="0">
                <a:latin typeface="Times New Roman" pitchFamily="18" charset="0"/>
              </a:rPr>
              <a:t>UID</a:t>
            </a:r>
            <a:r>
              <a:rPr lang="zh-CN" altLang="en-US" sz="2400" smtClean="0">
                <a:latin typeface="Times New Roman" pitchFamily="18" charset="0"/>
              </a:rPr>
              <a:t>（</a:t>
            </a:r>
            <a:r>
              <a:rPr lang="en-US" altLang="zh-CN" sz="2400" smtClean="0">
                <a:latin typeface="Times New Roman" pitchFamily="18" charset="0"/>
              </a:rPr>
              <a:t>EUID</a:t>
            </a:r>
            <a:r>
              <a:rPr lang="zh-CN" altLang="en-US" sz="2400" smtClean="0">
                <a:latin typeface="Times New Roman" pitchFamily="18" charset="0"/>
              </a:rPr>
              <a:t>）</a:t>
            </a:r>
            <a:r>
              <a:rPr lang="zh-CN" altLang="en-US" sz="2400" smtClean="0">
                <a:latin typeface="宋体" pitchFamily="2" charset="-122"/>
              </a:rPr>
              <a:t>与有效</a:t>
            </a:r>
            <a:r>
              <a:rPr lang="en-US" altLang="zh-CN" sz="2400" smtClean="0">
                <a:latin typeface="Times New Roman" pitchFamily="18" charset="0"/>
              </a:rPr>
              <a:t>GID</a:t>
            </a:r>
            <a:r>
              <a:rPr lang="zh-CN" altLang="en-US" sz="2400" smtClean="0">
                <a:latin typeface="Times New Roman" pitchFamily="18" charset="0"/>
              </a:rPr>
              <a:t>（</a:t>
            </a:r>
            <a:r>
              <a:rPr lang="en-US" altLang="zh-CN" sz="2400" smtClean="0">
                <a:latin typeface="Times New Roman" pitchFamily="18" charset="0"/>
              </a:rPr>
              <a:t>EGID</a:t>
            </a:r>
            <a:r>
              <a:rPr lang="zh-CN" altLang="en-US" sz="2400" smtClean="0">
                <a:latin typeface="Times New Roman" pitchFamily="18" charset="0"/>
              </a:rPr>
              <a:t>）</a:t>
            </a:r>
            <a:r>
              <a:rPr lang="zh-CN" altLang="en-US" sz="2400" smtClean="0">
                <a:latin typeface="宋体" pitchFamily="2" charset="-122"/>
              </a:rPr>
              <a:t>：一般与真实</a:t>
            </a:r>
            <a:r>
              <a:rPr lang="en-US" altLang="zh-CN" sz="2400" smtClean="0">
                <a:latin typeface="宋体" pitchFamily="2" charset="-122"/>
              </a:rPr>
              <a:t>UID</a:t>
            </a:r>
            <a:r>
              <a:rPr lang="zh-CN" altLang="en-US" sz="2400" smtClean="0">
                <a:latin typeface="宋体" pitchFamily="2" charset="-122"/>
              </a:rPr>
              <a:t>与真实</a:t>
            </a:r>
            <a:r>
              <a:rPr lang="en-US" altLang="zh-CN" sz="2400" smtClean="0">
                <a:latin typeface="宋体" pitchFamily="2" charset="-122"/>
              </a:rPr>
              <a:t>GID</a:t>
            </a:r>
            <a:r>
              <a:rPr lang="zh-CN" altLang="en-US" sz="2400" smtClean="0">
                <a:latin typeface="宋体" pitchFamily="2" charset="-122"/>
              </a:rPr>
              <a:t>相同，但有时不同；</a:t>
            </a:r>
            <a:r>
              <a:rPr lang="en-US" altLang="zh-CN" sz="2400" smtClean="0">
                <a:latin typeface="Times New Roman" pitchFamily="18" charset="0"/>
              </a:rPr>
              <a:t>EUID</a:t>
            </a:r>
            <a:r>
              <a:rPr lang="zh-CN" altLang="en-US" sz="2400" smtClean="0">
                <a:latin typeface="宋体" pitchFamily="2" charset="-122"/>
              </a:rPr>
              <a:t>标识程序</a:t>
            </a:r>
            <a:r>
              <a:rPr lang="zh-CN" altLang="en-US" sz="2400" u="sng" smtClean="0">
                <a:latin typeface="宋体" pitchFamily="2" charset="-122"/>
              </a:rPr>
              <a:t>拥有者</a:t>
            </a:r>
            <a:r>
              <a:rPr lang="zh-CN" altLang="en-US" sz="2400" smtClean="0">
                <a:latin typeface="宋体" pitchFamily="2" charset="-122"/>
              </a:rPr>
              <a:t>的用户身份，它决定进程的访问权限；可以通过函数</a:t>
            </a:r>
            <a:r>
              <a:rPr lang="en-US" altLang="zh-CN" sz="2400" smtClean="0">
                <a:latin typeface="Times New Roman" pitchFamily="18" charset="0"/>
              </a:rPr>
              <a:t>getuid()</a:t>
            </a:r>
            <a:r>
              <a:rPr lang="zh-CN" altLang="en-US" sz="2400" smtClean="0">
                <a:latin typeface="Times New Roman" pitchFamily="18" charset="0"/>
              </a:rPr>
              <a:t>和</a:t>
            </a:r>
            <a:r>
              <a:rPr lang="en-US" altLang="zh-CN" sz="2400" smtClean="0">
                <a:latin typeface="Times New Roman" pitchFamily="18" charset="0"/>
              </a:rPr>
              <a:t>geteuid</a:t>
            </a:r>
            <a:r>
              <a:rPr lang="zh-CN" altLang="en-US" sz="2400" smtClean="0">
                <a:latin typeface="Times New Roman" pitchFamily="18" charset="0"/>
              </a:rPr>
              <a:t>（）</a:t>
            </a:r>
            <a:r>
              <a:rPr lang="zh-CN" altLang="en-US" sz="2400" smtClean="0">
                <a:latin typeface="宋体" pitchFamily="2" charset="-122"/>
              </a:rPr>
              <a:t>获得进程的这两个</a:t>
            </a:r>
            <a:r>
              <a:rPr lang="en-US" altLang="zh-CN" sz="2400" smtClean="0">
                <a:latin typeface="宋体" pitchFamily="2" charset="-122"/>
              </a:rPr>
              <a:t>ID</a:t>
            </a:r>
            <a:r>
              <a:rPr lang="zh-CN" altLang="en-US" sz="2400" smtClean="0">
                <a:latin typeface="宋体" pitchFamily="2" charset="-122"/>
              </a:rPr>
              <a:t>值；内核主要是根据</a:t>
            </a:r>
            <a:r>
              <a:rPr lang="en-US" altLang="zh-CN" sz="2400" smtClean="0">
                <a:latin typeface="宋体" pitchFamily="2" charset="-122"/>
              </a:rPr>
              <a:t>euid</a:t>
            </a:r>
            <a:r>
              <a:rPr lang="zh-CN" altLang="en-US" sz="2400" smtClean="0">
                <a:latin typeface="宋体" pitchFamily="2" charset="-122"/>
              </a:rPr>
              <a:t>和 </a:t>
            </a:r>
            <a:r>
              <a:rPr lang="en-US" altLang="zh-CN" sz="2400" smtClean="0">
                <a:latin typeface="宋体" pitchFamily="2" charset="-122"/>
              </a:rPr>
              <a:t>egid</a:t>
            </a:r>
            <a:r>
              <a:rPr lang="zh-CN" altLang="en-US" sz="2400" smtClean="0">
                <a:latin typeface="宋体" pitchFamily="2" charset="-122"/>
              </a:rPr>
              <a:t>来确定进程对资源的访问权限 ；</a:t>
            </a:r>
          </a:p>
        </p:txBody>
      </p:sp>
      <p:sp>
        <p:nvSpPr>
          <p:cNvPr id="901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
        <p:nvSpPr>
          <p:cNvPr id="9011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Tree>
  </p:cSld>
  <p:clrMapOvr>
    <a:masterClrMapping/>
  </p:clrMapOvr>
  <p:transition>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249E3863-65FB-47B2-8B95-3EA289972111}" type="datetime8">
              <a:rPr kumimoji="0" lang="zh-CN" altLang="en-US" sz="1400" smtClean="0"/>
              <a:t>2022年3月16日12时44分</a:t>
            </a:fld>
            <a:endParaRPr kumimoji="0" lang="en-US" altLang="zh-CN" sz="1400" smtClean="0"/>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1140" name="Rectangle 3"/>
          <p:cNvSpPr>
            <a:spLocks noGrp="1" noRot="1" noChangeArrowheads="1"/>
          </p:cNvSpPr>
          <p:nvPr>
            <p:ph type="body" idx="1"/>
          </p:nvPr>
        </p:nvSpPr>
        <p:spPr>
          <a:xfrm>
            <a:off x="301625" y="620713"/>
            <a:ext cx="8540750" cy="5478462"/>
          </a:xfrm>
        </p:spPr>
        <p:txBody>
          <a:bodyPr/>
          <a:lstStyle/>
          <a:p>
            <a:pPr marL="609600" indent="-609600" eaLnBrk="1" hangingPunct="1">
              <a:lnSpc>
                <a:spcPct val="115000"/>
              </a:lnSpc>
              <a:spcBef>
                <a:spcPct val="15000"/>
              </a:spcBef>
              <a:buFont typeface="Arial" charset="0"/>
              <a:buAutoNum type="alphaLcParenR" startAt="3"/>
            </a:pPr>
            <a:r>
              <a:rPr lang="zh-CN" altLang="en-US" sz="2400" smtClean="0">
                <a:latin typeface="宋体" pitchFamily="2" charset="-122"/>
              </a:rPr>
              <a:t>进</a:t>
            </a:r>
            <a:r>
              <a:rPr lang="zh-CN" altLang="zh-CN" sz="2400" smtClean="0">
                <a:latin typeface="宋体" pitchFamily="2" charset="-122"/>
              </a:rPr>
              <a:t>程</a:t>
            </a:r>
            <a:r>
              <a:rPr lang="zh-CN" altLang="en-US" sz="2400" smtClean="0">
                <a:latin typeface="宋体" pitchFamily="2" charset="-122"/>
              </a:rPr>
              <a:t>启</a:t>
            </a:r>
            <a:r>
              <a:rPr lang="zh-CN" altLang="zh-CN" sz="2400" smtClean="0">
                <a:latin typeface="宋体" pitchFamily="2" charset="-122"/>
              </a:rPr>
              <a:t>动</a:t>
            </a:r>
            <a:r>
              <a:rPr lang="zh-CN" altLang="en-US" sz="2400" smtClean="0">
                <a:latin typeface="宋体" pitchFamily="2" charset="-122"/>
              </a:rPr>
              <a:t>时</a:t>
            </a:r>
            <a:r>
              <a:rPr lang="zh-CN" altLang="zh-CN" sz="2400" smtClean="0">
                <a:latin typeface="宋体" pitchFamily="2" charset="-122"/>
              </a:rPr>
              <a:t>所在</a:t>
            </a:r>
            <a:r>
              <a:rPr lang="zh-CN" altLang="en-US" sz="2400" smtClean="0">
                <a:latin typeface="宋体" pitchFamily="2" charset="-122"/>
              </a:rPr>
              <a:t>的</a:t>
            </a:r>
            <a:r>
              <a:rPr lang="zh-CN" altLang="zh-CN" sz="2400" smtClean="0">
                <a:latin typeface="宋体" pitchFamily="2" charset="-122"/>
              </a:rPr>
              <a:t>目</a:t>
            </a:r>
            <a:r>
              <a:rPr lang="zh-CN" altLang="en-US" sz="2400" smtClean="0">
                <a:latin typeface="宋体" pitchFamily="2" charset="-122"/>
              </a:rPr>
              <a:t>录</a:t>
            </a:r>
            <a:r>
              <a:rPr lang="zh-CN" altLang="zh-CN" sz="2400" smtClean="0">
                <a:latin typeface="宋体" pitchFamily="2" charset="-122"/>
              </a:rPr>
              <a:t>：</a:t>
            </a:r>
            <a:r>
              <a:rPr lang="zh-CN" altLang="en-US" sz="2400" smtClean="0">
                <a:latin typeface="宋体" pitchFamily="2" charset="-122"/>
              </a:rPr>
              <a:t>进</a:t>
            </a:r>
            <a:r>
              <a:rPr lang="zh-CN" altLang="zh-CN" sz="2400" smtClean="0">
                <a:latin typeface="宋体" pitchFamily="2" charset="-122"/>
              </a:rPr>
              <a:t>程</a:t>
            </a:r>
            <a:r>
              <a:rPr lang="zh-CN" altLang="en-US" sz="2400" smtClean="0">
                <a:latin typeface="宋体" pitchFamily="2" charset="-122"/>
              </a:rPr>
              <a:t>启动</a:t>
            </a:r>
            <a:r>
              <a:rPr lang="zh-CN" altLang="zh-CN" sz="2400" smtClean="0">
                <a:latin typeface="宋体" pitchFamily="2" charset="-122"/>
              </a:rPr>
              <a:t>后</a:t>
            </a:r>
            <a:r>
              <a:rPr lang="zh-CN" altLang="en-US" sz="2400" smtClean="0">
                <a:latin typeface="宋体" pitchFamily="2" charset="-122"/>
              </a:rPr>
              <a:t>，</a:t>
            </a:r>
            <a:r>
              <a:rPr lang="zh-CN" altLang="zh-CN" sz="2400" smtClean="0">
                <a:latin typeface="宋体" pitchFamily="2" charset="-122"/>
              </a:rPr>
              <a:t>其</a:t>
            </a:r>
            <a:r>
              <a:rPr lang="zh-CN" altLang="en-US" sz="2400" smtClean="0">
                <a:latin typeface="宋体" pitchFamily="2" charset="-122"/>
              </a:rPr>
              <a:t>所</a:t>
            </a:r>
            <a:r>
              <a:rPr lang="zh-CN" altLang="zh-CN" sz="2400" smtClean="0">
                <a:latin typeface="宋体" pitchFamily="2" charset="-122"/>
              </a:rPr>
              <a:t>在目</a:t>
            </a:r>
            <a:r>
              <a:rPr lang="zh-CN" altLang="en-US" sz="2400" smtClean="0">
                <a:latin typeface="宋体" pitchFamily="2" charset="-122"/>
              </a:rPr>
              <a:t>录</a:t>
            </a:r>
            <a:r>
              <a:rPr lang="zh-CN" altLang="zh-CN" sz="2400" smtClean="0">
                <a:latin typeface="宋体" pitchFamily="2" charset="-122"/>
              </a:rPr>
              <a:t>不</a:t>
            </a:r>
            <a:r>
              <a:rPr lang="zh-CN" altLang="en-US" sz="2400" smtClean="0">
                <a:latin typeface="宋体" pitchFamily="2" charset="-122"/>
              </a:rPr>
              <a:t>变；</a:t>
            </a:r>
            <a:endParaRPr lang="zh-CN" altLang="zh-CN" sz="2400" smtClean="0">
              <a:latin typeface="宋体" pitchFamily="2" charset="-122"/>
            </a:endParaRPr>
          </a:p>
          <a:p>
            <a:pPr marL="609600" indent="-609600" eaLnBrk="1" hangingPunct="1">
              <a:lnSpc>
                <a:spcPct val="115000"/>
              </a:lnSpc>
              <a:spcBef>
                <a:spcPct val="15000"/>
              </a:spcBef>
              <a:buFont typeface="Arial" charset="0"/>
              <a:buAutoNum type="alphaLcParenR" startAt="3"/>
            </a:pPr>
            <a:r>
              <a:rPr lang="zh-CN" altLang="en-US" sz="2400" smtClean="0">
                <a:latin typeface="宋体" pitchFamily="2" charset="-122"/>
              </a:rPr>
              <a:t>所有父进程打开的文件描述符；</a:t>
            </a:r>
          </a:p>
          <a:p>
            <a:pPr marL="609600" indent="-609600" eaLnBrk="1" hangingPunct="1">
              <a:lnSpc>
                <a:spcPct val="115000"/>
              </a:lnSpc>
              <a:spcBef>
                <a:spcPct val="15000"/>
              </a:spcBef>
              <a:buFont typeface="Arial" charset="0"/>
              <a:buAutoNum type="alphaLcParenR" startAt="3"/>
            </a:pPr>
            <a:r>
              <a:rPr lang="zh-CN" altLang="en-US" sz="2400" smtClean="0">
                <a:latin typeface="宋体" pitchFamily="2" charset="-122"/>
              </a:rPr>
              <a:t>环境变量（</a:t>
            </a:r>
            <a:r>
              <a:rPr lang="en-US" altLang="zh-CN" sz="2400" smtClean="0">
                <a:latin typeface="Times New Roman" pitchFamily="18" charset="0"/>
              </a:rPr>
              <a:t>HOME</a:t>
            </a:r>
            <a:r>
              <a:rPr lang="zh-CN" altLang="en-US" sz="2400" smtClean="0">
                <a:latin typeface="Times New Roman" pitchFamily="18" charset="0"/>
              </a:rPr>
              <a:t>各</a:t>
            </a:r>
            <a:r>
              <a:rPr lang="en-US" altLang="zh-CN" sz="2400" smtClean="0">
                <a:latin typeface="Times New Roman" pitchFamily="18" charset="0"/>
              </a:rPr>
              <a:t>PATH</a:t>
            </a:r>
            <a:r>
              <a:rPr lang="zh-CN" altLang="en-US" sz="2400" smtClean="0">
                <a:latin typeface="Times New Roman" pitchFamily="18" charset="0"/>
              </a:rPr>
              <a:t>等变量</a:t>
            </a:r>
            <a:r>
              <a:rPr lang="en-US" altLang="zh-CN" sz="2400" smtClean="0">
                <a:latin typeface="Times New Roman" pitchFamily="18" charset="0"/>
              </a:rPr>
              <a:t>)</a:t>
            </a:r>
            <a:r>
              <a:rPr lang="zh-CN" altLang="en-US" sz="2400" smtClean="0">
                <a:latin typeface="Times New Roman" pitchFamily="18" charset="0"/>
              </a:rPr>
              <a:t>：每个 进程都需要知道其用户的主目录和</a:t>
            </a:r>
            <a:r>
              <a:rPr lang="en-US" altLang="zh-CN" sz="2400" smtClean="0">
                <a:latin typeface="Times New Roman" pitchFamily="18" charset="0"/>
              </a:rPr>
              <a:t>shell</a:t>
            </a:r>
            <a:r>
              <a:rPr lang="zh-CN" altLang="en-US" sz="2400" smtClean="0">
                <a:latin typeface="Times New Roman" pitchFamily="18" charset="0"/>
              </a:rPr>
              <a:t>搜索命令的路径；</a:t>
            </a:r>
          </a:p>
          <a:p>
            <a:pPr marL="609600" indent="-609600" eaLnBrk="1" hangingPunct="1">
              <a:lnSpc>
                <a:spcPct val="115000"/>
              </a:lnSpc>
              <a:spcBef>
                <a:spcPct val="15000"/>
              </a:spcBef>
              <a:buFont typeface="Wingdings" pitchFamily="2" charset="2"/>
              <a:buChar char="Ø"/>
            </a:pPr>
            <a:r>
              <a:rPr lang="zh-CN" altLang="en-US" sz="2400" smtClean="0">
                <a:latin typeface="Times New Roman" pitchFamily="18" charset="0"/>
              </a:rPr>
              <a:t>根据进程的所有权属性，一个用户不能终止另一个用户的进程；但根用户</a:t>
            </a:r>
            <a:r>
              <a:rPr lang="en-US" altLang="zh-CN" sz="2400" smtClean="0">
                <a:latin typeface="Times New Roman" pitchFamily="18" charset="0"/>
              </a:rPr>
              <a:t>(root)</a:t>
            </a:r>
            <a:r>
              <a:rPr lang="zh-CN" altLang="en-US" sz="2400" smtClean="0">
                <a:latin typeface="Times New Roman" pitchFamily="18" charset="0"/>
              </a:rPr>
              <a:t>除外，</a:t>
            </a:r>
            <a:r>
              <a:rPr lang="en-US" altLang="zh-CN" sz="2400" smtClean="0">
                <a:latin typeface="Times New Roman" pitchFamily="18" charset="0"/>
              </a:rPr>
              <a:t>root</a:t>
            </a:r>
            <a:r>
              <a:rPr lang="zh-CN" altLang="en-US" sz="2400" smtClean="0">
                <a:latin typeface="Times New Roman" pitchFamily="18" charset="0"/>
              </a:rPr>
              <a:t>可以控制每个用户进程。</a:t>
            </a:r>
          </a:p>
          <a:p>
            <a:pPr marL="609600" indent="-609600" eaLnBrk="1" hangingPunct="1">
              <a:lnSpc>
                <a:spcPct val="115000"/>
              </a:lnSpc>
              <a:spcBef>
                <a:spcPct val="15000"/>
              </a:spcBef>
              <a:buFont typeface="Wingdings" pitchFamily="2" charset="2"/>
              <a:buChar char="Ø"/>
            </a:pPr>
            <a:r>
              <a:rPr lang="zh-CN" altLang="en-US" sz="2400" smtClean="0">
                <a:latin typeface="Times New Roman" pitchFamily="18" charset="0"/>
              </a:rPr>
              <a:t>每个子进程都有上述从父进程继承来的一组属性副本，因而可以改变继承过来的操作环境，但此时父进程不能访问修改后的环境属性，且当子进程终止时，这些环境属性也随之消失。</a:t>
            </a:r>
          </a:p>
          <a:p>
            <a:pPr marL="609600" indent="-609600" eaLnBrk="1" hangingPunct="1">
              <a:lnSpc>
                <a:spcPct val="115000"/>
              </a:lnSpc>
              <a:spcBef>
                <a:spcPct val="15000"/>
              </a:spcBef>
              <a:buFont typeface="Wingdings" pitchFamily="2" charset="2"/>
              <a:buChar char="Ø"/>
            </a:pPr>
            <a:endParaRPr lang="zh-CN" altLang="en-US" sz="2400" smtClean="0">
              <a:latin typeface="Times New Roman" pitchFamily="18" charset="0"/>
            </a:endParaRPr>
          </a:p>
          <a:p>
            <a:pPr marL="609600" indent="-609600" eaLnBrk="1" hangingPunct="1">
              <a:lnSpc>
                <a:spcPct val="115000"/>
              </a:lnSpc>
              <a:spcBef>
                <a:spcPct val="15000"/>
              </a:spcBef>
              <a:buFont typeface="Wingdings" pitchFamily="2" charset="2"/>
              <a:buNone/>
            </a:pPr>
            <a:endParaRPr lang="en-US" altLang="zh-CN" sz="2400" smtClean="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4269A81-2763-457B-87D6-C9C3457F7D6A}" type="datetime8">
              <a:rPr kumimoji="0" lang="zh-CN" altLang="en-US" sz="1400" smtClean="0"/>
              <a:t>2022年3月16日12时44分</a:t>
            </a:fld>
            <a:endParaRPr kumimoji="0" lang="en-US" altLang="zh-CN" sz="1400" smtClean="0"/>
          </a:p>
        </p:txBody>
      </p:sp>
      <p:sp>
        <p:nvSpPr>
          <p:cNvPr id="921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2164" name="Text Box 4"/>
          <p:cNvSpPr txBox="1">
            <a:spLocks noChangeArrowheads="1"/>
          </p:cNvSpPr>
          <p:nvPr/>
        </p:nvSpPr>
        <p:spPr bwMode="auto">
          <a:xfrm>
            <a:off x="1187450" y="188418"/>
            <a:ext cx="27959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a:solidFill>
                  <a:srgbClr val="FF6600"/>
                </a:solidFill>
                <a:latin typeface="Times New Roman" pitchFamily="18" charset="0"/>
              </a:rPr>
              <a:t>2.3.3 </a:t>
            </a:r>
            <a:r>
              <a:rPr lang="zh-CN" altLang="en-US" sz="2800" b="1" dirty="0">
                <a:solidFill>
                  <a:srgbClr val="FF6600"/>
                </a:solidFill>
                <a:latin typeface="Times New Roman" pitchFamily="18" charset="0"/>
              </a:rPr>
              <a:t>进程的终</a:t>
            </a:r>
            <a:r>
              <a:rPr lang="zh-CN" altLang="en-US" sz="2800" b="1" dirty="0" smtClean="0">
                <a:solidFill>
                  <a:srgbClr val="FF6600"/>
                </a:solidFill>
                <a:latin typeface="Times New Roman" pitchFamily="18" charset="0"/>
              </a:rPr>
              <a:t>止</a:t>
            </a:r>
            <a:endParaRPr lang="zh-CN" altLang="en-US" sz="2800" b="1" dirty="0">
              <a:latin typeface="Times New Roman" pitchFamily="18" charset="0"/>
            </a:endParaRPr>
          </a:p>
        </p:txBody>
      </p:sp>
      <p:sp>
        <p:nvSpPr>
          <p:cNvPr id="92165" name="Text Box 5"/>
          <p:cNvSpPr txBox="1">
            <a:spLocks noChangeArrowheads="1"/>
          </p:cNvSpPr>
          <p:nvPr/>
        </p:nvSpPr>
        <p:spPr bwMode="auto">
          <a:xfrm>
            <a:off x="611188" y="711638"/>
            <a:ext cx="8065268" cy="577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40000"/>
              </a:lnSpc>
              <a:spcBef>
                <a:spcPct val="50000"/>
              </a:spcBef>
              <a:buClrTx/>
              <a:buSzTx/>
              <a:buFontTx/>
              <a:buNone/>
            </a:pPr>
            <a:r>
              <a:rPr lang="en-US" altLang="zh-CN" b="1" dirty="0">
                <a:latin typeface="Times New Roman" pitchFamily="18" charset="0"/>
              </a:rPr>
              <a:t>       1. </a:t>
            </a:r>
            <a:r>
              <a:rPr lang="zh-CN" altLang="en-US" b="1" dirty="0">
                <a:latin typeface="Times New Roman" pitchFamily="18" charset="0"/>
              </a:rPr>
              <a:t>引起进程终止</a:t>
            </a:r>
            <a:r>
              <a:rPr lang="en-US" altLang="zh-CN" b="1" dirty="0">
                <a:latin typeface="Times New Roman" pitchFamily="18" charset="0"/>
              </a:rPr>
              <a:t>(Termination of Process)</a:t>
            </a:r>
            <a:r>
              <a:rPr lang="zh-CN" altLang="en-US" b="1" dirty="0">
                <a:latin typeface="Times New Roman" pitchFamily="18" charset="0"/>
              </a:rPr>
              <a:t>的事件</a:t>
            </a:r>
          </a:p>
          <a:p>
            <a:pPr eaLnBrk="1" hangingPunct="1">
              <a:lnSpc>
                <a:spcPct val="140000"/>
              </a:lnSpc>
              <a:spcBef>
                <a:spcPts val="800"/>
              </a:spcBef>
              <a:buClrTx/>
              <a:buSzTx/>
              <a:buFontTx/>
              <a:buNone/>
            </a:pPr>
            <a:r>
              <a:rPr lang="zh-CN" altLang="en-US" dirty="0">
                <a:latin typeface="Times New Roman" pitchFamily="18" charset="0"/>
              </a:rPr>
              <a:t>       </a:t>
            </a:r>
            <a:r>
              <a:rPr lang="en-US" altLang="zh-CN" dirty="0">
                <a:latin typeface="Times New Roman" pitchFamily="18" charset="0"/>
              </a:rPr>
              <a:t>1) </a:t>
            </a:r>
            <a:r>
              <a:rPr lang="zh-CN" altLang="en-US" dirty="0" smtClean="0">
                <a:latin typeface="Times New Roman" pitchFamily="18" charset="0"/>
              </a:rPr>
              <a:t>当程序</a:t>
            </a:r>
            <a:r>
              <a:rPr lang="zh-CN" altLang="en-US" b="1" dirty="0" smtClean="0">
                <a:solidFill>
                  <a:schemeClr val="tx2"/>
                </a:solidFill>
                <a:latin typeface="Times New Roman" pitchFamily="18" charset="0"/>
              </a:rPr>
              <a:t>正</a:t>
            </a:r>
            <a:r>
              <a:rPr lang="zh-CN" altLang="en-US" b="1" dirty="0">
                <a:solidFill>
                  <a:schemeClr val="tx2"/>
                </a:solidFill>
                <a:latin typeface="Times New Roman" pitchFamily="18" charset="0"/>
              </a:rPr>
              <a:t>常结</a:t>
            </a:r>
            <a:r>
              <a:rPr lang="zh-CN" altLang="en-US" b="1" dirty="0" smtClean="0">
                <a:solidFill>
                  <a:schemeClr val="tx2"/>
                </a:solidFill>
                <a:latin typeface="Times New Roman" pitchFamily="18" charset="0"/>
              </a:rPr>
              <a:t>束</a:t>
            </a:r>
            <a:r>
              <a:rPr lang="zh-CN" altLang="en-US" dirty="0">
                <a:latin typeface="Times New Roman" pitchFamily="18" charset="0"/>
              </a:rPr>
              <a:t>时</a:t>
            </a:r>
            <a:r>
              <a:rPr lang="zh-CN" altLang="en-US" dirty="0" smtClean="0">
                <a:latin typeface="Times New Roman" pitchFamily="18" charset="0"/>
              </a:rPr>
              <a:t></a:t>
            </a:r>
            <a:endParaRPr lang="zh-CN" altLang="en-US" dirty="0">
              <a:latin typeface="Times New Roman" pitchFamily="18" charset="0"/>
            </a:endParaRPr>
          </a:p>
          <a:p>
            <a:pPr eaLnBrk="1" hangingPunct="1">
              <a:lnSpc>
                <a:spcPct val="140000"/>
              </a:lnSpc>
              <a:spcBef>
                <a:spcPts val="800"/>
              </a:spcBef>
              <a:buClrTx/>
              <a:buSzTx/>
              <a:buFontTx/>
              <a:buNone/>
            </a:pPr>
            <a:r>
              <a:rPr lang="zh-CN" altLang="en-US" dirty="0">
                <a:latin typeface="Times New Roman" pitchFamily="18" charset="0"/>
              </a:rPr>
              <a:t>       在任何计算机系统中，都应有一个用于表示</a:t>
            </a:r>
            <a:r>
              <a:rPr lang="zh-CN" altLang="en-US" b="1" u="sng" dirty="0">
                <a:latin typeface="Times New Roman" pitchFamily="18" charset="0"/>
              </a:rPr>
              <a:t>进程已经运行完成</a:t>
            </a:r>
            <a:r>
              <a:rPr lang="zh-CN" altLang="en-US" dirty="0">
                <a:latin typeface="Times New Roman" pitchFamily="18" charset="0"/>
              </a:rPr>
              <a:t>的指示。例如</a:t>
            </a:r>
            <a:r>
              <a:rPr lang="zh-CN" altLang="en-US" dirty="0" smtClean="0">
                <a:latin typeface="Times New Roman" pitchFamily="18" charset="0"/>
              </a:rPr>
              <a:t>，</a:t>
            </a:r>
            <a:endParaRPr lang="en-US" altLang="zh-CN" dirty="0" smtClean="0">
              <a:latin typeface="Times New Roman" pitchFamily="18" charset="0"/>
            </a:endParaRPr>
          </a:p>
          <a:p>
            <a:pPr eaLnBrk="1" hangingPunct="1">
              <a:lnSpc>
                <a:spcPct val="140000"/>
              </a:lnSpc>
              <a:spcBef>
                <a:spcPts val="800"/>
              </a:spcBef>
              <a:buClrTx/>
              <a:buSzTx/>
              <a:buFontTx/>
              <a:buNone/>
            </a:pPr>
            <a:r>
              <a:rPr lang="en-US" altLang="zh-CN" dirty="0">
                <a:latin typeface="Times New Roman" pitchFamily="18" charset="0"/>
              </a:rPr>
              <a:t> </a:t>
            </a:r>
            <a:r>
              <a:rPr lang="en-US" altLang="zh-CN" dirty="0" smtClean="0">
                <a:latin typeface="Times New Roman" pitchFamily="18" charset="0"/>
              </a:rPr>
              <a:t>      </a:t>
            </a:r>
            <a:r>
              <a:rPr lang="zh-CN" altLang="en-US" dirty="0" smtClean="0">
                <a:latin typeface="Times New Roman" pitchFamily="18" charset="0"/>
              </a:rPr>
              <a:t>在</a:t>
            </a:r>
            <a:r>
              <a:rPr lang="zh-CN" altLang="en-US" b="1" dirty="0">
                <a:solidFill>
                  <a:srgbClr val="FF66FF"/>
                </a:solidFill>
                <a:latin typeface="Times New Roman" pitchFamily="18" charset="0"/>
              </a:rPr>
              <a:t>批处理系</a:t>
            </a:r>
            <a:r>
              <a:rPr lang="zh-CN" altLang="en-US" b="1" dirty="0" smtClean="0">
                <a:solidFill>
                  <a:srgbClr val="FF66FF"/>
                </a:solidFill>
                <a:latin typeface="Times New Roman" pitchFamily="18" charset="0"/>
              </a:rPr>
              <a:t>统</a:t>
            </a:r>
            <a:r>
              <a:rPr lang="en-US" altLang="zh-CN" b="1" baseline="30000" dirty="0" smtClean="0">
                <a:solidFill>
                  <a:schemeClr val="tx2"/>
                </a:solidFill>
                <a:latin typeface="Times New Roman" pitchFamily="18" charset="0"/>
              </a:rPr>
              <a:t>1</a:t>
            </a:r>
            <a:r>
              <a:rPr lang="zh-CN" altLang="en-US" dirty="0" smtClean="0">
                <a:latin typeface="Times New Roman" pitchFamily="18" charset="0"/>
              </a:rPr>
              <a:t>中</a:t>
            </a:r>
            <a:r>
              <a:rPr lang="zh-CN" altLang="en-US" dirty="0">
                <a:latin typeface="Times New Roman" pitchFamily="18" charset="0"/>
              </a:rPr>
              <a:t>，通常在</a:t>
            </a:r>
            <a:r>
              <a:rPr lang="zh-CN" altLang="en-US" dirty="0">
                <a:solidFill>
                  <a:schemeClr val="tx2"/>
                </a:solidFill>
                <a:latin typeface="Times New Roman" pitchFamily="18" charset="0"/>
              </a:rPr>
              <a:t>程序的最后安排一条</a:t>
            </a:r>
            <a:r>
              <a:rPr lang="en-US" altLang="zh-CN" b="1" u="sng" dirty="0" smtClean="0">
                <a:solidFill>
                  <a:schemeClr val="tx2"/>
                </a:solidFill>
                <a:latin typeface="Times New Roman" pitchFamily="18" charset="0"/>
              </a:rPr>
              <a:t>Holt</a:t>
            </a:r>
            <a:r>
              <a:rPr lang="en-US" altLang="zh-CN" baseline="30000" dirty="0" smtClean="0"/>
              <a:t>[</a:t>
            </a:r>
            <a:r>
              <a:rPr lang="en-US" altLang="zh-CN" baseline="30000" dirty="0" err="1" smtClean="0"/>
              <a:t>hoʊlt</a:t>
            </a:r>
            <a:r>
              <a:rPr lang="en-US" altLang="zh-CN" baseline="30000" dirty="0"/>
              <a:t>]</a:t>
            </a:r>
            <a:r>
              <a:rPr lang="zh-CN" altLang="en-US" dirty="0" smtClean="0">
                <a:solidFill>
                  <a:schemeClr val="tx2"/>
                </a:solidFill>
                <a:latin typeface="Times New Roman" pitchFamily="18" charset="0"/>
              </a:rPr>
              <a:t>指</a:t>
            </a:r>
            <a:r>
              <a:rPr lang="zh-CN" altLang="en-US" dirty="0">
                <a:solidFill>
                  <a:schemeClr val="tx2"/>
                </a:solidFill>
                <a:latin typeface="Times New Roman" pitchFamily="18" charset="0"/>
              </a:rPr>
              <a:t>令</a:t>
            </a:r>
            <a:r>
              <a:rPr lang="zh-CN" altLang="en-US" dirty="0">
                <a:latin typeface="Times New Roman" pitchFamily="18" charset="0"/>
              </a:rPr>
              <a:t>或终止的系统调用。</a:t>
            </a:r>
            <a:r>
              <a:rPr lang="zh-CN" altLang="en-US" u="sng" dirty="0">
                <a:latin typeface="Times New Roman" pitchFamily="18" charset="0"/>
              </a:rPr>
              <a:t>当程序运行到</a:t>
            </a:r>
            <a:r>
              <a:rPr lang="en-US" altLang="zh-CN" u="sng" dirty="0">
                <a:solidFill>
                  <a:schemeClr val="tx2"/>
                </a:solidFill>
                <a:latin typeface="Times New Roman" pitchFamily="18" charset="0"/>
              </a:rPr>
              <a:t>Holt</a:t>
            </a:r>
            <a:r>
              <a:rPr lang="zh-CN" altLang="en-US" u="sng" dirty="0">
                <a:solidFill>
                  <a:schemeClr val="tx2"/>
                </a:solidFill>
                <a:latin typeface="Times New Roman" pitchFamily="18" charset="0"/>
              </a:rPr>
              <a:t>指令</a:t>
            </a:r>
            <a:r>
              <a:rPr lang="zh-CN" altLang="en-US" u="sng" dirty="0">
                <a:latin typeface="Times New Roman" pitchFamily="18" charset="0"/>
              </a:rPr>
              <a:t>时，将产生一个</a:t>
            </a:r>
            <a:r>
              <a:rPr lang="zh-CN" altLang="en-US" u="sng" dirty="0">
                <a:solidFill>
                  <a:schemeClr val="tx2"/>
                </a:solidFill>
                <a:latin typeface="Times New Roman" pitchFamily="18" charset="0"/>
              </a:rPr>
              <a:t>中断</a:t>
            </a:r>
            <a:r>
              <a:rPr lang="zh-CN" altLang="en-US" u="sng" dirty="0" smtClean="0">
                <a:latin typeface="Times New Roman" pitchFamily="18" charset="0"/>
              </a:rPr>
              <a:t>，并通</a:t>
            </a:r>
            <a:r>
              <a:rPr lang="zh-CN" altLang="en-US" u="sng" dirty="0">
                <a:latin typeface="Times New Roman" pitchFamily="18" charset="0"/>
              </a:rPr>
              <a:t>知</a:t>
            </a:r>
            <a:r>
              <a:rPr lang="en-US" altLang="zh-CN" u="sng" dirty="0">
                <a:latin typeface="Times New Roman" pitchFamily="18" charset="0"/>
              </a:rPr>
              <a:t>OS</a:t>
            </a:r>
            <a:r>
              <a:rPr lang="zh-CN" altLang="en-US" u="sng" dirty="0">
                <a:latin typeface="Times New Roman" pitchFamily="18" charset="0"/>
              </a:rPr>
              <a:t>本进程已经完成</a:t>
            </a:r>
            <a:r>
              <a:rPr lang="zh-CN" altLang="en-US" dirty="0">
                <a:latin typeface="Times New Roman" pitchFamily="18" charset="0"/>
              </a:rPr>
              <a:t>。 </a:t>
            </a:r>
            <a:endParaRPr lang="en-US" altLang="zh-CN" dirty="0" smtClean="0">
              <a:latin typeface="Times New Roman" pitchFamily="18" charset="0"/>
            </a:endParaRPr>
          </a:p>
          <a:p>
            <a:pPr eaLnBrk="1" hangingPunct="1">
              <a:lnSpc>
                <a:spcPct val="140000"/>
              </a:lnSpc>
              <a:spcBef>
                <a:spcPts val="800"/>
              </a:spcBef>
              <a:buClrTx/>
              <a:buSzTx/>
              <a:buFontTx/>
              <a:buNone/>
            </a:pPr>
            <a:r>
              <a:rPr lang="zh-CN" altLang="en-US" dirty="0" smtClean="0">
                <a:latin typeface="Times New Roman" pitchFamily="18" charset="0"/>
              </a:rPr>
              <a:t>     在</a:t>
            </a:r>
            <a:r>
              <a:rPr lang="zh-CN" altLang="en-US" b="1" dirty="0">
                <a:solidFill>
                  <a:srgbClr val="FF66FF"/>
                </a:solidFill>
                <a:latin typeface="Times New Roman" pitchFamily="18" charset="0"/>
              </a:rPr>
              <a:t>分时系</a:t>
            </a:r>
            <a:r>
              <a:rPr lang="zh-CN" altLang="en-US" b="1" dirty="0" smtClean="0">
                <a:solidFill>
                  <a:srgbClr val="FF66FF"/>
                </a:solidFill>
                <a:latin typeface="Times New Roman" pitchFamily="18" charset="0"/>
              </a:rPr>
              <a:t>统</a:t>
            </a:r>
            <a:r>
              <a:rPr lang="en-US" altLang="zh-CN" b="1" baseline="30000" dirty="0">
                <a:solidFill>
                  <a:schemeClr val="tx2"/>
                </a:solidFill>
                <a:latin typeface="Times New Roman" pitchFamily="18" charset="0"/>
              </a:rPr>
              <a:t>2</a:t>
            </a:r>
            <a:r>
              <a:rPr lang="zh-CN" altLang="en-US" dirty="0" smtClean="0">
                <a:latin typeface="Times New Roman" pitchFamily="18" charset="0"/>
              </a:rPr>
              <a:t>中</a:t>
            </a:r>
            <a:r>
              <a:rPr lang="zh-CN" altLang="en-US" dirty="0">
                <a:latin typeface="Times New Roman" pitchFamily="18" charset="0"/>
              </a:rPr>
              <a:t>，用户可利用</a:t>
            </a:r>
            <a:r>
              <a:rPr lang="en-US" altLang="zh-CN" b="1" u="sng" dirty="0">
                <a:solidFill>
                  <a:schemeClr val="tx2"/>
                </a:solidFill>
                <a:latin typeface="Times New Roman" pitchFamily="18" charset="0"/>
              </a:rPr>
              <a:t>Logs </a:t>
            </a:r>
            <a:r>
              <a:rPr lang="en-US" altLang="zh-CN" b="1" u="sng" dirty="0" smtClean="0">
                <a:solidFill>
                  <a:schemeClr val="tx2"/>
                </a:solidFill>
                <a:latin typeface="Times New Roman" pitchFamily="18" charset="0"/>
              </a:rPr>
              <a:t>off</a:t>
            </a:r>
            <a:r>
              <a:rPr lang="zh-CN" altLang="en-US" dirty="0" smtClean="0">
                <a:latin typeface="Times New Roman" pitchFamily="18" charset="0"/>
              </a:rPr>
              <a:t>表</a:t>
            </a:r>
            <a:r>
              <a:rPr lang="zh-CN" altLang="en-US" dirty="0">
                <a:latin typeface="Times New Roman" pitchFamily="18" charset="0"/>
              </a:rPr>
              <a:t>示进程运行完毕， 此时同样可产生一个中断</a:t>
            </a:r>
            <a:r>
              <a:rPr lang="zh-CN" altLang="en-US" dirty="0" smtClean="0">
                <a:latin typeface="Times New Roman" pitchFamily="18" charset="0"/>
              </a:rPr>
              <a:t>，并通</a:t>
            </a:r>
            <a:r>
              <a:rPr lang="zh-CN" altLang="en-US" dirty="0">
                <a:latin typeface="Times New Roman" pitchFamily="18" charset="0"/>
              </a:rPr>
              <a:t>知</a:t>
            </a:r>
            <a:r>
              <a:rPr lang="en-US" altLang="zh-CN" dirty="0" smtClean="0">
                <a:latin typeface="Times New Roman" pitchFamily="18" charset="0"/>
              </a:rPr>
              <a:t>OS</a:t>
            </a:r>
            <a:r>
              <a:rPr lang="zh-CN" altLang="en-US" dirty="0" smtClean="0">
                <a:latin typeface="Times New Roman" pitchFamily="18" charset="0"/>
              </a:rPr>
              <a:t>：进</a:t>
            </a:r>
            <a:r>
              <a:rPr lang="zh-CN" altLang="en-US" dirty="0">
                <a:latin typeface="Times New Roman" pitchFamily="18" charset="0"/>
              </a:rPr>
              <a:t>程已运行完毕。 </a:t>
            </a:r>
            <a:endParaRPr lang="en-US" altLang="zh-CN" dirty="0" smtClean="0">
              <a:latin typeface="Times New Roman" pitchFamily="18" charset="0"/>
            </a:endParaRPr>
          </a:p>
          <a:p>
            <a:pPr eaLnBrk="1" hangingPunct="1">
              <a:lnSpc>
                <a:spcPct val="140000"/>
              </a:lnSpc>
              <a:spcBef>
                <a:spcPts val="800"/>
              </a:spcBef>
              <a:buClrTx/>
              <a:buSzTx/>
              <a:buFontTx/>
              <a:buNone/>
            </a:pPr>
            <a:r>
              <a:rPr lang="en-US" altLang="zh-CN" dirty="0">
                <a:latin typeface="Times New Roman" pitchFamily="18" charset="0"/>
              </a:rPr>
              <a:t> </a:t>
            </a:r>
            <a:r>
              <a:rPr lang="en-US" altLang="zh-CN" dirty="0" smtClean="0">
                <a:latin typeface="Times New Roman" pitchFamily="18" charset="0"/>
              </a:rPr>
              <a:t>    Linux</a:t>
            </a:r>
            <a:r>
              <a:rPr lang="zh-CN" altLang="en-US" dirty="0" smtClean="0">
                <a:latin typeface="Times New Roman" pitchFamily="18" charset="0"/>
              </a:rPr>
              <a:t>多用户系统下，一个用户如何退出？查资料。</a:t>
            </a:r>
            <a:endParaRPr lang="zh-CN" altLang="en-US" dirty="0">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EE1ABD8-BA56-4AD2-962F-2BE7C2583C69}" type="datetime8">
              <a:rPr kumimoji="0" lang="zh-CN" altLang="en-US" sz="1400" smtClean="0"/>
              <a:t>2022年3月16日12时44分</a:t>
            </a:fld>
            <a:endParaRPr kumimoji="0" lang="en-US" altLang="zh-CN" sz="1400" smtClean="0"/>
          </a:p>
        </p:txBody>
      </p:sp>
      <p:sp>
        <p:nvSpPr>
          <p:cNvPr id="931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3188" name="Text Box 4"/>
          <p:cNvSpPr txBox="1">
            <a:spLocks noChangeArrowheads="1"/>
          </p:cNvSpPr>
          <p:nvPr/>
        </p:nvSpPr>
        <p:spPr bwMode="auto">
          <a:xfrm>
            <a:off x="533400" y="412750"/>
            <a:ext cx="8305800" cy="60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dirty="0">
                <a:latin typeface="Times New Roman" pitchFamily="18" charset="0"/>
              </a:rPr>
              <a:t>        2) </a:t>
            </a:r>
            <a:r>
              <a:rPr lang="zh-CN" altLang="en-US" dirty="0" smtClean="0">
                <a:latin typeface="Times New Roman" pitchFamily="18" charset="0"/>
              </a:rPr>
              <a:t>当程序</a:t>
            </a:r>
            <a:r>
              <a:rPr lang="zh-CN" altLang="en-US" b="1" dirty="0" smtClean="0">
                <a:solidFill>
                  <a:schemeClr val="tx2"/>
                </a:solidFill>
                <a:latin typeface="Times New Roman" pitchFamily="18" charset="0"/>
              </a:rPr>
              <a:t>异</a:t>
            </a:r>
            <a:r>
              <a:rPr lang="zh-CN" altLang="en-US" b="1" dirty="0">
                <a:solidFill>
                  <a:schemeClr val="tx2"/>
                </a:solidFill>
                <a:latin typeface="Times New Roman" pitchFamily="18" charset="0"/>
              </a:rPr>
              <a:t>常结</a:t>
            </a:r>
            <a:r>
              <a:rPr lang="zh-CN" altLang="en-US" b="1" dirty="0" smtClean="0">
                <a:solidFill>
                  <a:schemeClr val="tx2"/>
                </a:solidFill>
                <a:latin typeface="Times New Roman" pitchFamily="18" charset="0"/>
              </a:rPr>
              <a:t>束</a:t>
            </a:r>
            <a:r>
              <a:rPr lang="zh-CN" altLang="en-US" dirty="0">
                <a:latin typeface="Times New Roman" pitchFamily="18" charset="0"/>
              </a:rPr>
              <a:t>时</a:t>
            </a:r>
            <a:r>
              <a:rPr lang="zh-CN" altLang="en-US" b="1" dirty="0" smtClean="0">
                <a:solidFill>
                  <a:schemeClr val="tx2"/>
                </a:solidFill>
                <a:latin typeface="Times New Roman" pitchFamily="18" charset="0"/>
              </a:rPr>
              <a:t>  （</a:t>
            </a:r>
            <a:r>
              <a:rPr lang="en-US" altLang="zh-CN" b="1" dirty="0" smtClean="0">
                <a:solidFill>
                  <a:schemeClr val="tx2"/>
                </a:solidFill>
                <a:latin typeface="Times New Roman" pitchFamily="18" charset="0"/>
              </a:rPr>
              <a:t>+</a:t>
            </a:r>
            <a:r>
              <a:rPr lang="zh-CN" altLang="en-US" b="1" dirty="0" smtClean="0">
                <a:solidFill>
                  <a:schemeClr val="tx2"/>
                </a:solidFill>
                <a:latin typeface="Times New Roman" pitchFamily="18" charset="0"/>
              </a:rPr>
              <a:t>快）</a:t>
            </a:r>
            <a:r>
              <a:rPr lang="zh-CN" altLang="en-US" dirty="0" smtClean="0">
                <a:latin typeface="Times New Roman" pitchFamily="18" charset="0"/>
              </a:rPr>
              <a:t></a:t>
            </a:r>
            <a:endParaRPr lang="zh-CN" altLang="en-US" dirty="0">
              <a:latin typeface="Times New Roman" pitchFamily="18" charset="0"/>
            </a:endParaRPr>
          </a:p>
          <a:p>
            <a:pPr algn="just" eaLnBrk="1" hangingPunct="1">
              <a:spcBef>
                <a:spcPct val="50000"/>
              </a:spcBef>
              <a:buClrTx/>
              <a:buSzTx/>
              <a:buFontTx/>
              <a:buNone/>
            </a:pPr>
            <a:r>
              <a:rPr lang="zh-CN" altLang="en-US" dirty="0">
                <a:latin typeface="Times New Roman" pitchFamily="18" charset="0"/>
              </a:rPr>
              <a:t>        在进程运行期间，由于出现某些错误和故障而迫使进程终止。这类异常事件很多，常见的有：</a:t>
            </a:r>
            <a:r>
              <a:rPr lang="zh-CN" altLang="en-US" dirty="0">
                <a:solidFill>
                  <a:schemeClr val="tx2"/>
                </a:solidFill>
                <a:latin typeface="Times New Roman" pitchFamily="18" charset="0"/>
              </a:rPr>
              <a:t>① 越界错误。</a:t>
            </a:r>
            <a:r>
              <a:rPr lang="zh-CN" altLang="en-US" dirty="0">
                <a:latin typeface="Times New Roman" pitchFamily="18" charset="0"/>
              </a:rPr>
              <a:t>这是指程序所访问的存储区，已越出该进程的区域； </a:t>
            </a:r>
            <a:r>
              <a:rPr lang="zh-CN" altLang="en-US" dirty="0">
                <a:solidFill>
                  <a:schemeClr val="tx2"/>
                </a:solidFill>
                <a:latin typeface="Times New Roman" pitchFamily="18" charset="0"/>
              </a:rPr>
              <a:t>② 保护错</a:t>
            </a:r>
            <a:r>
              <a:rPr lang="zh-CN" altLang="en-US" dirty="0">
                <a:latin typeface="Times New Roman" pitchFamily="18" charset="0"/>
              </a:rPr>
              <a:t>。进程试图去访问一个不允许访问的资源或文件，或者以不适当的方式进行访问，例如，进程试图去写一个只读文件； </a:t>
            </a:r>
            <a:r>
              <a:rPr lang="zh-CN" altLang="en-US" dirty="0">
                <a:solidFill>
                  <a:schemeClr val="tx2"/>
                </a:solidFill>
                <a:latin typeface="Times New Roman" pitchFamily="18" charset="0"/>
              </a:rPr>
              <a:t>③ 非法指令</a:t>
            </a:r>
            <a:r>
              <a:rPr lang="zh-CN" altLang="en-US" dirty="0">
                <a:latin typeface="Times New Roman" pitchFamily="18" charset="0"/>
              </a:rPr>
              <a:t>。程序试图去执行一条不存在的指令；</a:t>
            </a:r>
            <a:r>
              <a:rPr lang="zh-CN" altLang="en-US" dirty="0">
                <a:solidFill>
                  <a:schemeClr val="tx2"/>
                </a:solidFill>
                <a:latin typeface="Times New Roman" pitchFamily="18" charset="0"/>
              </a:rPr>
              <a:t>④ 特权指令错</a:t>
            </a:r>
            <a:r>
              <a:rPr lang="zh-CN" altLang="en-US" dirty="0">
                <a:latin typeface="Times New Roman" pitchFamily="18" charset="0"/>
              </a:rPr>
              <a:t>。用户进程试图去执行一条只允许</a:t>
            </a:r>
            <a:r>
              <a:rPr lang="en-US" altLang="zh-CN" dirty="0">
                <a:latin typeface="Times New Roman" pitchFamily="18" charset="0"/>
              </a:rPr>
              <a:t>OS</a:t>
            </a:r>
            <a:r>
              <a:rPr lang="zh-CN" altLang="en-US" dirty="0">
                <a:latin typeface="Times New Roman" pitchFamily="18" charset="0"/>
              </a:rPr>
              <a:t>执行的指令； </a:t>
            </a:r>
            <a:r>
              <a:rPr lang="zh-CN" altLang="en-US" dirty="0">
                <a:solidFill>
                  <a:schemeClr val="tx2"/>
                </a:solidFill>
                <a:latin typeface="Times New Roman" pitchFamily="18" charset="0"/>
              </a:rPr>
              <a:t>⑤ 运行超时</a:t>
            </a:r>
            <a:r>
              <a:rPr lang="zh-CN" altLang="en-US" dirty="0">
                <a:latin typeface="Times New Roman" pitchFamily="18" charset="0"/>
              </a:rPr>
              <a:t>。进程的执行时间超过了指定的最大值； </a:t>
            </a:r>
            <a:r>
              <a:rPr lang="zh-CN" altLang="en-US" dirty="0">
                <a:solidFill>
                  <a:schemeClr val="tx2"/>
                </a:solidFill>
                <a:latin typeface="Times New Roman" pitchFamily="18" charset="0"/>
              </a:rPr>
              <a:t>⑥ 等待超时</a:t>
            </a:r>
            <a:r>
              <a:rPr lang="zh-CN" altLang="en-US" dirty="0">
                <a:latin typeface="Times New Roman" pitchFamily="18" charset="0"/>
              </a:rPr>
              <a:t>。进程等待某事件的时间， 超过了规定的最大值；</a:t>
            </a:r>
            <a:r>
              <a:rPr lang="zh-CN" altLang="en-US" dirty="0">
                <a:solidFill>
                  <a:schemeClr val="tx2"/>
                </a:solidFill>
                <a:latin typeface="Times New Roman" pitchFamily="18" charset="0"/>
              </a:rPr>
              <a:t>⑦ 算术运算</a:t>
            </a:r>
            <a:r>
              <a:rPr lang="zh-CN" altLang="en-US" dirty="0">
                <a:latin typeface="Times New Roman" pitchFamily="18" charset="0"/>
              </a:rPr>
              <a:t>错。进程试图去执行一个被禁止的运算，例如，被</a:t>
            </a:r>
            <a:r>
              <a:rPr lang="en-US" altLang="zh-CN" dirty="0">
                <a:latin typeface="Times New Roman" pitchFamily="18" charset="0"/>
              </a:rPr>
              <a:t>0</a:t>
            </a:r>
            <a:r>
              <a:rPr lang="zh-CN" altLang="en-US" dirty="0">
                <a:latin typeface="Times New Roman" pitchFamily="18" charset="0"/>
              </a:rPr>
              <a:t>除；</a:t>
            </a:r>
            <a:r>
              <a:rPr lang="zh-CN" altLang="en-US" dirty="0">
                <a:solidFill>
                  <a:schemeClr val="tx2"/>
                </a:solidFill>
                <a:latin typeface="Times New Roman" pitchFamily="18" charset="0"/>
              </a:rPr>
              <a:t>⑧ </a:t>
            </a:r>
            <a:r>
              <a:rPr lang="en-US" altLang="zh-CN" dirty="0">
                <a:solidFill>
                  <a:schemeClr val="tx2"/>
                </a:solidFill>
                <a:latin typeface="Times New Roman" pitchFamily="18" charset="0"/>
              </a:rPr>
              <a:t>I/O</a:t>
            </a:r>
            <a:r>
              <a:rPr lang="zh-CN" altLang="en-US" dirty="0">
                <a:solidFill>
                  <a:schemeClr val="tx2"/>
                </a:solidFill>
                <a:latin typeface="Times New Roman" pitchFamily="18" charset="0"/>
              </a:rPr>
              <a:t>故障</a:t>
            </a:r>
            <a:r>
              <a:rPr lang="zh-CN" altLang="en-US" dirty="0">
                <a:latin typeface="Times New Roman" pitchFamily="18" charset="0"/>
              </a:rPr>
              <a:t>。这是指在</a:t>
            </a:r>
            <a:r>
              <a:rPr lang="en-US" altLang="zh-CN" dirty="0">
                <a:latin typeface="Times New Roman" pitchFamily="18" charset="0"/>
              </a:rPr>
              <a:t>I/O</a:t>
            </a:r>
            <a:r>
              <a:rPr lang="zh-CN" altLang="en-US" dirty="0">
                <a:latin typeface="Times New Roman" pitchFamily="18" charset="0"/>
              </a:rPr>
              <a:t>过程中发生了错误等。 </a:t>
            </a:r>
          </a:p>
        </p:txBody>
      </p:sp>
    </p:spTree>
  </p:cSld>
  <p:clrMapOvr>
    <a:masterClrMapping/>
  </p:clrMapOvr>
  <p:transition>
    <p:pull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30E3E6FC-8556-4014-ACC9-8316F128F63E}" type="datetime8">
              <a:rPr kumimoji="0" lang="zh-CN" altLang="en-US" sz="1400" smtClean="0"/>
              <a:t>2022年3月16日12时44分</a:t>
            </a:fld>
            <a:endParaRPr kumimoji="0" lang="en-US" altLang="zh-CN" sz="1400" smtClean="0"/>
          </a:p>
        </p:txBody>
      </p:sp>
      <p:sp>
        <p:nvSpPr>
          <p:cNvPr id="942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4212" name="Text Box 4"/>
          <p:cNvSpPr txBox="1">
            <a:spLocks noChangeArrowheads="1"/>
          </p:cNvSpPr>
          <p:nvPr/>
        </p:nvSpPr>
        <p:spPr bwMode="auto">
          <a:xfrm>
            <a:off x="755650" y="333375"/>
            <a:ext cx="76962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40000"/>
              </a:lnSpc>
              <a:spcBef>
                <a:spcPct val="50000"/>
              </a:spcBef>
              <a:buClrTx/>
              <a:buSzTx/>
              <a:buFontTx/>
              <a:buNone/>
            </a:pPr>
            <a:r>
              <a:rPr lang="en-US" altLang="zh-CN" dirty="0">
                <a:latin typeface="Times New Roman" pitchFamily="18" charset="0"/>
              </a:rPr>
              <a:t>       3) </a:t>
            </a:r>
            <a:r>
              <a:rPr lang="zh-CN" altLang="en-US" b="1" dirty="0">
                <a:solidFill>
                  <a:schemeClr val="tx2"/>
                </a:solidFill>
                <a:latin typeface="Times New Roman" pitchFamily="18" charset="0"/>
              </a:rPr>
              <a:t>外界干预</a:t>
            </a:r>
            <a:r>
              <a:rPr lang="zh-CN" altLang="en-US" dirty="0" smtClean="0">
                <a:latin typeface="Times New Roman" pitchFamily="18" charset="0"/>
              </a:rPr>
              <a:t></a:t>
            </a:r>
            <a:r>
              <a:rPr lang="zh-CN" altLang="en-US" b="1" dirty="0" smtClean="0">
                <a:solidFill>
                  <a:schemeClr val="tx2"/>
                </a:solidFill>
                <a:latin typeface="Times New Roman" pitchFamily="18" charset="0"/>
              </a:rPr>
              <a:t>（</a:t>
            </a:r>
            <a:r>
              <a:rPr lang="en-US" altLang="zh-CN" b="1" dirty="0">
                <a:solidFill>
                  <a:schemeClr val="tx2"/>
                </a:solidFill>
                <a:latin typeface="Times New Roman" pitchFamily="18" charset="0"/>
              </a:rPr>
              <a:t>+</a:t>
            </a:r>
            <a:r>
              <a:rPr lang="zh-CN" altLang="en-US" b="1" dirty="0">
                <a:solidFill>
                  <a:schemeClr val="tx2"/>
                </a:solidFill>
                <a:latin typeface="Times New Roman" pitchFamily="18" charset="0"/>
              </a:rPr>
              <a:t>快）</a:t>
            </a:r>
          </a:p>
          <a:p>
            <a:pPr algn="just" eaLnBrk="1" hangingPunct="1">
              <a:lnSpc>
                <a:spcPct val="140000"/>
              </a:lnSpc>
              <a:spcBef>
                <a:spcPct val="50000"/>
              </a:spcBef>
              <a:buClrTx/>
              <a:buSzTx/>
              <a:buFontTx/>
              <a:buNone/>
            </a:pPr>
            <a:r>
              <a:rPr lang="zh-CN" altLang="en-US" dirty="0">
                <a:latin typeface="Times New Roman" pitchFamily="18" charset="0"/>
              </a:rPr>
              <a:t>       外界干预并非指在本进程运行中出现了异常事件，而是指进程应外界的请求而终止运行。这些干预有：</a:t>
            </a:r>
          </a:p>
          <a:p>
            <a:pPr algn="just" eaLnBrk="1" hangingPunct="1">
              <a:lnSpc>
                <a:spcPct val="140000"/>
              </a:lnSpc>
              <a:spcBef>
                <a:spcPct val="50000"/>
              </a:spcBef>
              <a:buClrTx/>
              <a:buSzTx/>
              <a:buFontTx/>
              <a:buNone/>
            </a:pPr>
            <a:r>
              <a:rPr lang="zh-CN" altLang="en-US" dirty="0">
                <a:latin typeface="Times New Roman" pitchFamily="18" charset="0"/>
              </a:rPr>
              <a:t> ① </a:t>
            </a:r>
            <a:r>
              <a:rPr lang="zh-CN" altLang="en-US" dirty="0">
                <a:solidFill>
                  <a:schemeClr val="tx2"/>
                </a:solidFill>
                <a:latin typeface="Times New Roman" pitchFamily="18" charset="0"/>
              </a:rPr>
              <a:t>操作员</a:t>
            </a:r>
            <a:r>
              <a:rPr lang="zh-CN" altLang="en-US" dirty="0">
                <a:latin typeface="Times New Roman" pitchFamily="18" charset="0"/>
              </a:rPr>
              <a:t>或</a:t>
            </a:r>
            <a:r>
              <a:rPr lang="zh-CN" altLang="en-US" dirty="0">
                <a:solidFill>
                  <a:schemeClr val="tx2"/>
                </a:solidFill>
                <a:latin typeface="Times New Roman" pitchFamily="18" charset="0"/>
              </a:rPr>
              <a:t>操作系统</a:t>
            </a:r>
            <a:r>
              <a:rPr lang="zh-CN" altLang="en-US" dirty="0">
                <a:latin typeface="Times New Roman" pitchFamily="18" charset="0"/>
              </a:rPr>
              <a:t>干预。 由于某种原因，例如，发生了死锁， 由操作员或操作系统终止该进程；</a:t>
            </a:r>
          </a:p>
          <a:p>
            <a:pPr algn="just" eaLnBrk="1" hangingPunct="1">
              <a:lnSpc>
                <a:spcPct val="140000"/>
              </a:lnSpc>
              <a:spcBef>
                <a:spcPct val="50000"/>
              </a:spcBef>
              <a:buClrTx/>
              <a:buSzTx/>
              <a:buFontTx/>
              <a:buNone/>
            </a:pPr>
            <a:r>
              <a:rPr lang="zh-CN" altLang="en-US" dirty="0">
                <a:latin typeface="Times New Roman" pitchFamily="18" charset="0"/>
              </a:rPr>
              <a:t> ② </a:t>
            </a:r>
            <a:r>
              <a:rPr lang="zh-CN" altLang="en-US" u="sng" dirty="0">
                <a:solidFill>
                  <a:schemeClr val="tx2"/>
                </a:solidFill>
                <a:latin typeface="Times New Roman" pitchFamily="18" charset="0"/>
              </a:rPr>
              <a:t>父进程</a:t>
            </a:r>
            <a:r>
              <a:rPr lang="zh-CN" altLang="en-US" u="sng" dirty="0">
                <a:latin typeface="Times New Roman" pitchFamily="18" charset="0"/>
              </a:rPr>
              <a:t>请求</a:t>
            </a:r>
            <a:r>
              <a:rPr lang="zh-CN" altLang="en-US" dirty="0">
                <a:latin typeface="Times New Roman" pitchFamily="18" charset="0"/>
              </a:rPr>
              <a:t>。 由于父进程具有终止自己的任何子孙进程的权利， 因而当父进程提出请求时，系统将终止该进程； </a:t>
            </a:r>
          </a:p>
          <a:p>
            <a:pPr algn="just" eaLnBrk="1" hangingPunct="1">
              <a:lnSpc>
                <a:spcPct val="140000"/>
              </a:lnSpc>
              <a:spcBef>
                <a:spcPct val="50000"/>
              </a:spcBef>
              <a:buClrTx/>
              <a:buSzTx/>
              <a:buFontTx/>
              <a:buNone/>
            </a:pPr>
            <a:r>
              <a:rPr lang="zh-CN" altLang="en-US" dirty="0">
                <a:latin typeface="Times New Roman" pitchFamily="18" charset="0"/>
              </a:rPr>
              <a:t>③ </a:t>
            </a:r>
            <a:r>
              <a:rPr lang="zh-CN" altLang="en-US" u="sng" dirty="0">
                <a:solidFill>
                  <a:schemeClr val="tx2"/>
                </a:solidFill>
                <a:latin typeface="Times New Roman" pitchFamily="18" charset="0"/>
              </a:rPr>
              <a:t>父进程</a:t>
            </a:r>
            <a:r>
              <a:rPr lang="zh-CN" altLang="en-US" u="sng" dirty="0">
                <a:latin typeface="Times New Roman" pitchFamily="18" charset="0"/>
              </a:rPr>
              <a:t>终止</a:t>
            </a:r>
            <a:r>
              <a:rPr lang="zh-CN" altLang="en-US" dirty="0">
                <a:latin typeface="Times New Roman" pitchFamily="18" charset="0"/>
              </a:rPr>
              <a:t>。 当父进程终止时，</a:t>
            </a:r>
            <a:r>
              <a:rPr lang="en-US" altLang="zh-CN" dirty="0">
                <a:latin typeface="Times New Roman" pitchFamily="18" charset="0"/>
              </a:rPr>
              <a:t>OS</a:t>
            </a:r>
            <a:r>
              <a:rPr lang="zh-CN" altLang="en-US" dirty="0">
                <a:latin typeface="Times New Roman" pitchFamily="18" charset="0"/>
              </a:rPr>
              <a:t>也将他的所有子孙进程终止。 </a:t>
            </a:r>
          </a:p>
        </p:txBody>
      </p:sp>
    </p:spTree>
  </p:cSld>
  <p:clrMapOvr>
    <a:masterClrMapping/>
  </p:clrMapOvr>
  <p:transition>
    <p:pull dir="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7C9A7745-AD01-436C-BE87-26B6AD8D9E83}" type="datetime8">
              <a:rPr kumimoji="0" lang="zh-CN" altLang="en-US" sz="1400" smtClean="0"/>
              <a:t>2022年3月16日12时44分</a:t>
            </a:fld>
            <a:endParaRPr kumimoji="0" lang="en-US" altLang="zh-CN" sz="1400" smtClean="0"/>
          </a:p>
        </p:txBody>
      </p:sp>
      <p:sp>
        <p:nvSpPr>
          <p:cNvPr id="962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6260" name="Text Box 4"/>
          <p:cNvSpPr txBox="1">
            <a:spLocks noChangeArrowheads="1"/>
          </p:cNvSpPr>
          <p:nvPr/>
        </p:nvSpPr>
        <p:spPr bwMode="auto">
          <a:xfrm>
            <a:off x="611188" y="333375"/>
            <a:ext cx="8001000" cy="629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15000"/>
              </a:lnSpc>
              <a:spcBef>
                <a:spcPct val="50000"/>
              </a:spcBef>
              <a:buClrTx/>
              <a:buSzTx/>
              <a:buFontTx/>
              <a:buNone/>
            </a:pPr>
            <a:r>
              <a:rPr lang="en-US" altLang="zh-CN" dirty="0">
                <a:latin typeface="Times New Roman" pitchFamily="18" charset="0"/>
              </a:rPr>
              <a:t>       </a:t>
            </a:r>
            <a:r>
              <a:rPr lang="en-US" altLang="zh-CN" b="1" dirty="0">
                <a:latin typeface="Times New Roman" pitchFamily="18" charset="0"/>
              </a:rPr>
              <a:t>2. </a:t>
            </a:r>
            <a:r>
              <a:rPr lang="zh-CN" altLang="en-US" b="1" dirty="0">
                <a:latin typeface="Times New Roman" pitchFamily="18" charset="0"/>
              </a:rPr>
              <a:t>进程的终止过</a:t>
            </a:r>
            <a:r>
              <a:rPr lang="zh-CN" altLang="en-US" b="1" dirty="0" smtClean="0">
                <a:latin typeface="Times New Roman" pitchFamily="18" charset="0"/>
              </a:rPr>
              <a:t>程（</a:t>
            </a:r>
            <a:r>
              <a:rPr lang="en-US" altLang="zh-CN" b="1" dirty="0" smtClean="0">
                <a:solidFill>
                  <a:schemeClr val="tx2"/>
                </a:solidFill>
                <a:latin typeface="Times New Roman" pitchFamily="18" charset="0"/>
              </a:rPr>
              <a:t>+</a:t>
            </a:r>
            <a:r>
              <a:rPr lang="zh-CN" altLang="en-US" b="1" dirty="0" smtClean="0">
                <a:solidFill>
                  <a:schemeClr val="tx2"/>
                </a:solidFill>
                <a:latin typeface="Times New Roman" pitchFamily="18" charset="0"/>
              </a:rPr>
              <a:t>快</a:t>
            </a:r>
            <a:r>
              <a:rPr lang="zh-CN" altLang="en-US" b="1" dirty="0" smtClean="0">
                <a:latin typeface="Times New Roman" pitchFamily="18" charset="0"/>
              </a:rPr>
              <a:t>） </a:t>
            </a:r>
            <a:endParaRPr lang="zh-CN" altLang="en-US" b="1" dirty="0">
              <a:solidFill>
                <a:schemeClr val="tx2"/>
              </a:solidFill>
              <a:latin typeface="Times New Roman" pitchFamily="18" charset="0"/>
            </a:endParaRPr>
          </a:p>
          <a:p>
            <a:pPr algn="just" eaLnBrk="1" hangingPunct="1">
              <a:lnSpc>
                <a:spcPct val="11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(1) </a:t>
            </a:r>
            <a:r>
              <a:rPr lang="zh-CN" altLang="en-US" dirty="0">
                <a:latin typeface="Times New Roman" pitchFamily="18" charset="0"/>
              </a:rPr>
              <a:t>根据被终止进程的标识</a:t>
            </a:r>
            <a:r>
              <a:rPr lang="zh-CN" altLang="en-US" dirty="0" smtClean="0">
                <a:latin typeface="Times New Roman" pitchFamily="18" charset="0"/>
              </a:rPr>
              <a:t>符</a:t>
            </a:r>
            <a:r>
              <a:rPr lang="en-US" altLang="zh-CN" b="1" dirty="0" smtClean="0">
                <a:solidFill>
                  <a:schemeClr val="tx2"/>
                </a:solidFill>
                <a:latin typeface="Times New Roman" pitchFamily="18" charset="0"/>
              </a:rPr>
              <a:t>PID</a:t>
            </a:r>
            <a:r>
              <a:rPr lang="en-US" altLang="zh-CN" b="1" baseline="30000" dirty="0" smtClean="0">
                <a:latin typeface="Times New Roman" pitchFamily="18" charset="0"/>
              </a:rPr>
              <a:t>1</a:t>
            </a:r>
            <a:r>
              <a:rPr lang="zh-CN" altLang="en-US" dirty="0" smtClean="0">
                <a:latin typeface="Times New Roman" pitchFamily="18" charset="0"/>
              </a:rPr>
              <a:t>，</a:t>
            </a:r>
            <a:r>
              <a:rPr lang="zh-CN" altLang="en-US" dirty="0">
                <a:latin typeface="Times New Roman" pitchFamily="18" charset="0"/>
              </a:rPr>
              <a:t>从</a:t>
            </a:r>
            <a:r>
              <a:rPr lang="en-US" altLang="zh-CN" dirty="0">
                <a:latin typeface="Times New Roman" pitchFamily="18" charset="0"/>
              </a:rPr>
              <a:t>PCB</a:t>
            </a:r>
            <a:r>
              <a:rPr lang="zh-CN" altLang="en-US" dirty="0">
                <a:latin typeface="Times New Roman" pitchFamily="18" charset="0"/>
              </a:rPr>
              <a:t>集合中</a:t>
            </a:r>
            <a:r>
              <a:rPr lang="zh-CN" altLang="en-US" u="sng" dirty="0">
                <a:solidFill>
                  <a:schemeClr val="tx2"/>
                </a:solidFill>
                <a:latin typeface="Times New Roman" pitchFamily="18" charset="0"/>
              </a:rPr>
              <a:t>检索</a:t>
            </a:r>
            <a:r>
              <a:rPr lang="zh-CN" altLang="en-US" dirty="0">
                <a:latin typeface="Times New Roman" pitchFamily="18" charset="0"/>
              </a:rPr>
              <a:t>出该进程的</a:t>
            </a:r>
            <a:r>
              <a:rPr lang="en-US" altLang="zh-CN" b="1" dirty="0" smtClean="0">
                <a:solidFill>
                  <a:schemeClr val="tx2"/>
                </a:solidFill>
                <a:latin typeface="Times New Roman" pitchFamily="18" charset="0"/>
              </a:rPr>
              <a:t>PCB</a:t>
            </a:r>
            <a:r>
              <a:rPr lang="en-US" altLang="zh-CN" b="1" baseline="30000" dirty="0" smtClean="0">
                <a:latin typeface="Times New Roman" pitchFamily="18" charset="0"/>
              </a:rPr>
              <a:t>2</a:t>
            </a:r>
            <a:r>
              <a:rPr lang="zh-CN" altLang="en-US" dirty="0" smtClean="0">
                <a:latin typeface="Times New Roman" pitchFamily="18" charset="0"/>
              </a:rPr>
              <a:t>，</a:t>
            </a:r>
            <a:r>
              <a:rPr lang="zh-CN" altLang="en-US" dirty="0">
                <a:latin typeface="Times New Roman" pitchFamily="18" charset="0"/>
              </a:rPr>
              <a:t>从中读出该进程的</a:t>
            </a:r>
            <a:r>
              <a:rPr lang="zh-CN" altLang="en-US" b="1" dirty="0">
                <a:solidFill>
                  <a:schemeClr val="tx2"/>
                </a:solidFill>
                <a:latin typeface="Times New Roman" pitchFamily="18" charset="0"/>
              </a:rPr>
              <a:t>状</a:t>
            </a:r>
            <a:r>
              <a:rPr lang="zh-CN" altLang="en-US" b="1" dirty="0" smtClean="0">
                <a:solidFill>
                  <a:schemeClr val="tx2"/>
                </a:solidFill>
                <a:latin typeface="Times New Roman" pitchFamily="18" charset="0"/>
              </a:rPr>
              <a:t>态</a:t>
            </a:r>
            <a:r>
              <a:rPr lang="en-US" altLang="zh-CN" b="1" baseline="30000" dirty="0" smtClean="0">
                <a:latin typeface="Times New Roman" pitchFamily="18" charset="0"/>
              </a:rPr>
              <a:t>3</a:t>
            </a:r>
            <a:r>
              <a:rPr lang="zh-CN" altLang="en-US" dirty="0" smtClean="0">
                <a:solidFill>
                  <a:schemeClr val="tx2"/>
                </a:solidFill>
                <a:latin typeface="Times New Roman" pitchFamily="18" charset="0"/>
              </a:rPr>
              <a:t>。</a:t>
            </a:r>
            <a:endParaRPr lang="en-US" altLang="zh-CN" dirty="0" smtClean="0">
              <a:solidFill>
                <a:schemeClr val="tx2"/>
              </a:solidFill>
              <a:latin typeface="Times New Roman" pitchFamily="18" charset="0"/>
            </a:endParaRPr>
          </a:p>
          <a:p>
            <a:pPr algn="just" eaLnBrk="1" hangingPunct="1">
              <a:lnSpc>
                <a:spcPct val="115000"/>
              </a:lnSpc>
              <a:spcBef>
                <a:spcPct val="50000"/>
              </a:spcBef>
              <a:buClrTx/>
              <a:buSzTx/>
              <a:buFontTx/>
              <a:buNone/>
            </a:pPr>
            <a:r>
              <a:rPr lang="en-US" altLang="zh-CN" dirty="0">
                <a:solidFill>
                  <a:schemeClr val="tx2"/>
                </a:solidFill>
                <a:latin typeface="Times New Roman" pitchFamily="18" charset="0"/>
              </a:rPr>
              <a:t> </a:t>
            </a:r>
            <a:r>
              <a:rPr lang="en-US" altLang="zh-CN" dirty="0" smtClean="0">
                <a:solidFill>
                  <a:schemeClr val="tx2"/>
                </a:solidFill>
                <a:latin typeface="Times New Roman" pitchFamily="18" charset="0"/>
              </a:rPr>
              <a:t>      </a:t>
            </a:r>
            <a:r>
              <a:rPr lang="zh-CN" altLang="en-US" dirty="0" smtClean="0">
                <a:solidFill>
                  <a:schemeClr val="tx2"/>
                </a:solidFill>
                <a:latin typeface="Times New Roman" pitchFamily="18" charset="0"/>
              </a:rPr>
              <a:t>例：后面讲到</a:t>
            </a:r>
            <a:r>
              <a:rPr lang="en-US" altLang="zh-CN" dirty="0" smtClean="0">
                <a:solidFill>
                  <a:schemeClr val="tx2"/>
                </a:solidFill>
                <a:latin typeface="Times New Roman" pitchFamily="18" charset="0"/>
              </a:rPr>
              <a:t>wait( )</a:t>
            </a:r>
            <a:r>
              <a:rPr lang="zh-CN" altLang="en-US" dirty="0" smtClean="0">
                <a:solidFill>
                  <a:schemeClr val="tx2"/>
                </a:solidFill>
                <a:latin typeface="Times New Roman" pitchFamily="18" charset="0"/>
              </a:rPr>
              <a:t>、</a:t>
            </a:r>
            <a:r>
              <a:rPr lang="en-US" altLang="zh-CN" dirty="0" smtClean="0">
                <a:solidFill>
                  <a:schemeClr val="tx2"/>
                </a:solidFill>
                <a:latin typeface="Times New Roman" pitchFamily="18" charset="0"/>
              </a:rPr>
              <a:t>exit( )</a:t>
            </a:r>
            <a:r>
              <a:rPr lang="zh-CN" altLang="en-US" dirty="0" smtClean="0">
                <a:solidFill>
                  <a:schemeClr val="tx2"/>
                </a:solidFill>
                <a:latin typeface="Times New Roman" pitchFamily="18" charset="0"/>
              </a:rPr>
              <a:t>函数</a:t>
            </a:r>
            <a:r>
              <a:rPr lang="zh-CN" altLang="en-US" dirty="0" smtClean="0">
                <a:latin typeface="Times New Roman" pitchFamily="18" charset="0"/>
              </a:rPr>
              <a:t>。</a:t>
            </a:r>
            <a:r>
              <a:rPr lang="zh-CN" altLang="en-US" dirty="0">
                <a:latin typeface="Times New Roman" pitchFamily="18" charset="0"/>
              </a:rPr>
              <a:t></a:t>
            </a:r>
          </a:p>
          <a:p>
            <a:pPr algn="just" eaLnBrk="1" hangingPunct="1">
              <a:lnSpc>
                <a:spcPct val="11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(2) </a:t>
            </a:r>
            <a:r>
              <a:rPr lang="zh-CN" altLang="en-US" dirty="0">
                <a:latin typeface="Times New Roman" pitchFamily="18" charset="0"/>
              </a:rPr>
              <a:t>若被终止进程正处于</a:t>
            </a:r>
            <a:r>
              <a:rPr lang="zh-CN" altLang="en-US" u="sng" dirty="0">
                <a:solidFill>
                  <a:schemeClr val="tx2"/>
                </a:solidFill>
                <a:latin typeface="Times New Roman" pitchFamily="18" charset="0"/>
              </a:rPr>
              <a:t>执行</a:t>
            </a:r>
            <a:r>
              <a:rPr lang="zh-CN" altLang="en-US" u="sng" dirty="0">
                <a:latin typeface="Times New Roman" pitchFamily="18" charset="0"/>
              </a:rPr>
              <a:t>状态</a:t>
            </a:r>
            <a:r>
              <a:rPr lang="zh-CN" altLang="en-US" dirty="0">
                <a:latin typeface="Times New Roman" pitchFamily="18" charset="0"/>
              </a:rPr>
              <a:t>，应</a:t>
            </a:r>
            <a:r>
              <a:rPr lang="zh-CN" altLang="en-US" b="1" u="sng" dirty="0">
                <a:latin typeface="Times New Roman" pitchFamily="18" charset="0"/>
              </a:rPr>
              <a:t>立即</a:t>
            </a:r>
            <a:r>
              <a:rPr lang="zh-CN" altLang="en-US" b="1" u="sng" dirty="0">
                <a:solidFill>
                  <a:srgbClr val="ED6FE4"/>
                </a:solidFill>
                <a:latin typeface="Times New Roman" pitchFamily="18" charset="0"/>
              </a:rPr>
              <a:t>终止</a:t>
            </a:r>
            <a:r>
              <a:rPr lang="zh-CN" altLang="en-US" dirty="0">
                <a:latin typeface="Times New Roman" pitchFamily="18" charset="0"/>
              </a:rPr>
              <a:t>该进程的执行，并置</a:t>
            </a:r>
            <a:r>
              <a:rPr lang="zh-CN" altLang="en-US" u="sng" dirty="0">
                <a:latin typeface="Times New Roman" pitchFamily="18" charset="0"/>
              </a:rPr>
              <a:t>调度标志为真</a:t>
            </a:r>
            <a:r>
              <a:rPr lang="zh-CN" altLang="en-US" dirty="0" smtClean="0">
                <a:latin typeface="Times New Roman" pitchFamily="18" charset="0"/>
              </a:rPr>
              <a:t>，</a:t>
            </a:r>
            <a:r>
              <a:rPr lang="zh-CN" altLang="en-US" dirty="0">
                <a:latin typeface="Times New Roman" pitchFamily="18" charset="0"/>
              </a:rPr>
              <a:t>以</a:t>
            </a:r>
            <a:r>
              <a:rPr lang="zh-CN" altLang="en-US" dirty="0" smtClean="0">
                <a:latin typeface="Times New Roman" pitchFamily="18" charset="0"/>
              </a:rPr>
              <a:t>后还</a:t>
            </a:r>
            <a:r>
              <a:rPr lang="zh-CN" altLang="en-US" dirty="0">
                <a:latin typeface="Times New Roman" pitchFamily="18" charset="0"/>
              </a:rPr>
              <a:t>需要</a:t>
            </a:r>
            <a:r>
              <a:rPr lang="zh-CN" altLang="en-US" u="sng" dirty="0" smtClean="0">
                <a:latin typeface="Times New Roman" pitchFamily="18" charset="0"/>
              </a:rPr>
              <a:t>重新调</a:t>
            </a:r>
            <a:r>
              <a:rPr lang="zh-CN" altLang="en-US" u="sng" dirty="0">
                <a:latin typeface="Times New Roman" pitchFamily="18" charset="0"/>
              </a:rPr>
              <a:t>度</a:t>
            </a:r>
            <a:r>
              <a:rPr lang="zh-CN" altLang="en-US" dirty="0">
                <a:latin typeface="Times New Roman" pitchFamily="18" charset="0"/>
              </a:rPr>
              <a:t>。</a:t>
            </a:r>
          </a:p>
          <a:p>
            <a:pPr algn="just" eaLnBrk="1" hangingPunct="1">
              <a:lnSpc>
                <a:spcPct val="11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(3) </a:t>
            </a:r>
            <a:r>
              <a:rPr lang="zh-CN" altLang="en-US" dirty="0">
                <a:latin typeface="Times New Roman" pitchFamily="18" charset="0"/>
              </a:rPr>
              <a:t>若该进程还有</a:t>
            </a:r>
            <a:r>
              <a:rPr lang="zh-CN" altLang="en-US" u="sng" dirty="0">
                <a:solidFill>
                  <a:schemeClr val="tx2"/>
                </a:solidFill>
                <a:latin typeface="Times New Roman" pitchFamily="18" charset="0"/>
              </a:rPr>
              <a:t>子孙进程</a:t>
            </a:r>
            <a:r>
              <a:rPr lang="zh-CN" altLang="en-US" dirty="0">
                <a:latin typeface="Times New Roman" pitchFamily="18" charset="0"/>
              </a:rPr>
              <a:t>，还应</a:t>
            </a:r>
            <a:r>
              <a:rPr lang="zh-CN" altLang="en-US" b="1" u="sng" dirty="0">
                <a:solidFill>
                  <a:srgbClr val="ED6FE4"/>
                </a:solidFill>
                <a:latin typeface="Times New Roman" pitchFamily="18" charset="0"/>
              </a:rPr>
              <a:t>终止其所有子孙进程</a:t>
            </a:r>
            <a:r>
              <a:rPr lang="zh-CN" altLang="en-US" dirty="0" smtClean="0">
                <a:latin typeface="Times New Roman" pitchFamily="18" charset="0"/>
              </a:rPr>
              <a:t>，</a:t>
            </a:r>
            <a:r>
              <a:rPr lang="zh-CN" altLang="en-US" dirty="0">
                <a:latin typeface="Times New Roman" pitchFamily="18" charset="0"/>
              </a:rPr>
              <a:t>以防他们成为不可控的进程。</a:t>
            </a:r>
          </a:p>
          <a:p>
            <a:pPr algn="just" eaLnBrk="1" hangingPunct="1">
              <a:lnSpc>
                <a:spcPct val="11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(4) </a:t>
            </a:r>
            <a:r>
              <a:rPr lang="zh-CN" altLang="en-US" dirty="0">
                <a:latin typeface="Times New Roman" pitchFamily="18" charset="0"/>
              </a:rPr>
              <a:t>将被终止进程所拥有的</a:t>
            </a:r>
            <a:r>
              <a:rPr lang="zh-CN" altLang="en-US" u="sng" dirty="0">
                <a:solidFill>
                  <a:schemeClr val="tx2"/>
                </a:solidFill>
                <a:latin typeface="Times New Roman" pitchFamily="18" charset="0"/>
              </a:rPr>
              <a:t>全部资源</a:t>
            </a:r>
            <a:r>
              <a:rPr lang="zh-CN" altLang="en-US" dirty="0">
                <a:latin typeface="Times New Roman" pitchFamily="18" charset="0"/>
              </a:rPr>
              <a:t>，或者</a:t>
            </a:r>
            <a:r>
              <a:rPr lang="zh-CN" altLang="en-US" b="1" u="sng" dirty="0">
                <a:solidFill>
                  <a:srgbClr val="ED6FE4"/>
                </a:solidFill>
                <a:latin typeface="Times New Roman" pitchFamily="18" charset="0"/>
              </a:rPr>
              <a:t>归还给其父进程</a:t>
            </a:r>
            <a:r>
              <a:rPr lang="en-US" altLang="zh-CN" b="1" baseline="30000" dirty="0">
                <a:latin typeface="Times New Roman" pitchFamily="18" charset="0"/>
              </a:rPr>
              <a:t>1</a:t>
            </a:r>
            <a:r>
              <a:rPr lang="zh-CN" altLang="en-US" dirty="0" smtClean="0">
                <a:latin typeface="Times New Roman" pitchFamily="18" charset="0"/>
              </a:rPr>
              <a:t>， </a:t>
            </a:r>
            <a:r>
              <a:rPr lang="zh-CN" altLang="en-US" dirty="0">
                <a:latin typeface="Times New Roman" pitchFamily="18" charset="0"/>
              </a:rPr>
              <a:t>或者</a:t>
            </a:r>
            <a:r>
              <a:rPr lang="zh-CN" altLang="en-US" b="1" u="sng" dirty="0">
                <a:solidFill>
                  <a:srgbClr val="ED6FE4"/>
                </a:solidFill>
                <a:latin typeface="Times New Roman" pitchFamily="18" charset="0"/>
              </a:rPr>
              <a:t>归还给系统</a:t>
            </a:r>
            <a:r>
              <a:rPr lang="en-US" altLang="zh-CN" b="1" baseline="30000" dirty="0">
                <a:latin typeface="Times New Roman" pitchFamily="18" charset="0"/>
              </a:rPr>
              <a:t>2</a:t>
            </a:r>
            <a:r>
              <a:rPr lang="zh-CN" altLang="en-US" dirty="0" smtClean="0">
                <a:latin typeface="Times New Roman" pitchFamily="18" charset="0"/>
              </a:rPr>
              <a:t>。</a:t>
            </a:r>
            <a:r>
              <a:rPr lang="zh-CN" altLang="en-US" dirty="0">
                <a:latin typeface="Times New Roman" pitchFamily="18" charset="0"/>
              </a:rPr>
              <a:t></a:t>
            </a:r>
          </a:p>
          <a:p>
            <a:pPr eaLnBrk="1" hangingPunct="1">
              <a:lnSpc>
                <a:spcPct val="115000"/>
              </a:lnSpc>
              <a:spcBef>
                <a:spcPct val="50000"/>
              </a:spcBef>
              <a:buClrTx/>
              <a:buSzTx/>
              <a:buFontTx/>
              <a:buNone/>
            </a:pPr>
            <a:r>
              <a:rPr lang="zh-CN" altLang="en-US" dirty="0">
                <a:latin typeface="Times New Roman" pitchFamily="18" charset="0"/>
              </a:rPr>
              <a:t>      </a:t>
            </a:r>
            <a:r>
              <a:rPr lang="en-US" altLang="zh-CN" dirty="0">
                <a:latin typeface="Times New Roman" pitchFamily="18" charset="0"/>
              </a:rPr>
              <a:t>(5) </a:t>
            </a:r>
            <a:r>
              <a:rPr lang="zh-CN" altLang="en-US" dirty="0">
                <a:latin typeface="Times New Roman" pitchFamily="18" charset="0"/>
              </a:rPr>
              <a:t>将被终止进</a:t>
            </a:r>
            <a:r>
              <a:rPr lang="zh-CN" altLang="en-US" dirty="0" smtClean="0">
                <a:latin typeface="Times New Roman" pitchFamily="18" charset="0"/>
              </a:rPr>
              <a:t>程的</a:t>
            </a:r>
            <a:r>
              <a:rPr lang="en-US" altLang="zh-CN" b="1" dirty="0">
                <a:solidFill>
                  <a:schemeClr val="tx2"/>
                </a:solidFill>
                <a:latin typeface="Times New Roman" pitchFamily="18" charset="0"/>
              </a:rPr>
              <a:t>PCB</a:t>
            </a:r>
            <a:r>
              <a:rPr lang="zh-CN" altLang="en-US" b="1" u="sng" dirty="0" smtClean="0">
                <a:latin typeface="Times New Roman" pitchFamily="18" charset="0"/>
              </a:rPr>
              <a:t>从</a:t>
            </a:r>
            <a:r>
              <a:rPr lang="zh-CN" altLang="en-US" b="1" u="sng" dirty="0">
                <a:latin typeface="Times New Roman" pitchFamily="18" charset="0"/>
              </a:rPr>
              <a:t>所在队列</a:t>
            </a:r>
            <a:r>
              <a:rPr lang="en-US" altLang="zh-CN" b="1" u="sng" dirty="0">
                <a:latin typeface="Times New Roman" pitchFamily="18" charset="0"/>
              </a:rPr>
              <a:t>(</a:t>
            </a:r>
            <a:r>
              <a:rPr lang="zh-CN" altLang="en-US" b="1" u="sng" dirty="0">
                <a:latin typeface="Times New Roman" pitchFamily="18" charset="0"/>
              </a:rPr>
              <a:t>或链表</a:t>
            </a:r>
            <a:r>
              <a:rPr lang="en-US" altLang="zh-CN" b="1" u="sng" dirty="0">
                <a:latin typeface="Times New Roman" pitchFamily="18" charset="0"/>
              </a:rPr>
              <a:t>)</a:t>
            </a:r>
            <a:r>
              <a:rPr lang="zh-CN" altLang="en-US" b="1" u="sng" dirty="0">
                <a:latin typeface="Times New Roman" pitchFamily="18" charset="0"/>
              </a:rPr>
              <a:t>中</a:t>
            </a:r>
            <a:r>
              <a:rPr lang="zh-CN" altLang="en-US" b="1" u="sng" dirty="0">
                <a:solidFill>
                  <a:schemeClr val="tx2"/>
                </a:solidFill>
                <a:latin typeface="Times New Roman" pitchFamily="18" charset="0"/>
              </a:rPr>
              <a:t>移出</a:t>
            </a:r>
            <a:r>
              <a:rPr lang="zh-CN" altLang="en-US" dirty="0">
                <a:latin typeface="Times New Roman" pitchFamily="18" charset="0"/>
              </a:rPr>
              <a:t>， 等待其他程序来搜集信息。 </a:t>
            </a:r>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F1783A7-82C4-4F3B-99B6-9376057A3B09}" type="datetime8">
              <a:rPr kumimoji="0" lang="zh-CN" altLang="en-US" sz="1400" smtClean="0"/>
              <a:t>2022年3月16日12时44分</a:t>
            </a:fld>
            <a:endParaRPr kumimoji="0" lang="en-US" altLang="zh-CN" sz="1400" smtClean="0"/>
          </a:p>
        </p:txBody>
      </p:sp>
      <p:sp>
        <p:nvSpPr>
          <p:cNvPr id="30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3077" name="Text Box 4"/>
          <p:cNvSpPr txBox="1">
            <a:spLocks noChangeArrowheads="1"/>
          </p:cNvSpPr>
          <p:nvPr/>
        </p:nvSpPr>
        <p:spPr bwMode="auto">
          <a:xfrm>
            <a:off x="1066800" y="233362"/>
            <a:ext cx="35173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a:solidFill>
                  <a:srgbClr val="FFFF00"/>
                </a:solidFill>
                <a:latin typeface="Times New Roman" pitchFamily="18" charset="0"/>
              </a:rPr>
              <a:t>2.1.3 </a:t>
            </a:r>
            <a:r>
              <a:rPr lang="zh-CN" altLang="en-US" sz="2800" b="1" dirty="0">
                <a:solidFill>
                  <a:srgbClr val="FFFF00"/>
                </a:solidFill>
                <a:latin typeface="Times New Roman" pitchFamily="18" charset="0"/>
              </a:rPr>
              <a:t>程序的并发执</a:t>
            </a:r>
            <a:r>
              <a:rPr lang="zh-CN" altLang="en-US" sz="2800" b="1" dirty="0" smtClean="0">
                <a:solidFill>
                  <a:srgbClr val="FFFF00"/>
                </a:solidFill>
                <a:latin typeface="Times New Roman" pitchFamily="18" charset="0"/>
              </a:rPr>
              <a:t>行</a:t>
            </a:r>
            <a:endParaRPr lang="zh-CN" altLang="en-US" sz="2800" b="1" dirty="0">
              <a:solidFill>
                <a:srgbClr val="FFFF00"/>
              </a:solidFill>
              <a:latin typeface="Times New Roman" pitchFamily="18" charset="0"/>
            </a:endParaRPr>
          </a:p>
        </p:txBody>
      </p:sp>
      <p:sp>
        <p:nvSpPr>
          <p:cNvPr id="3078" name="Text Box 5"/>
          <p:cNvSpPr txBox="1">
            <a:spLocks noChangeArrowheads="1"/>
          </p:cNvSpPr>
          <p:nvPr/>
        </p:nvSpPr>
        <p:spPr bwMode="auto">
          <a:xfrm>
            <a:off x="473684" y="920469"/>
            <a:ext cx="835292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spcAft>
                <a:spcPts val="1200"/>
              </a:spcAft>
              <a:buClrTx/>
              <a:buSzTx/>
              <a:buFontTx/>
              <a:buAutoNum type="arabicPeriod"/>
            </a:pPr>
            <a:r>
              <a:rPr lang="zh-CN" altLang="en-US" b="1" dirty="0">
                <a:latin typeface="Times New Roman" pitchFamily="18" charset="0"/>
              </a:rPr>
              <a:t>程序的并发执行 </a:t>
            </a:r>
            <a:endParaRPr lang="en-US" altLang="zh-CN" b="1" dirty="0" smtClean="0">
              <a:latin typeface="Times New Roman" pitchFamily="18" charset="0"/>
            </a:endParaRPr>
          </a:p>
          <a:p>
            <a:pPr marL="0" indent="0" eaLnBrk="1" hangingPunct="1">
              <a:lnSpc>
                <a:spcPct val="100000"/>
              </a:lnSpc>
              <a:spcBef>
                <a:spcPct val="0"/>
              </a:spcBef>
              <a:spcAft>
                <a:spcPts val="1200"/>
              </a:spcAft>
              <a:buClrTx/>
              <a:buSzTx/>
            </a:pPr>
            <a:r>
              <a:rPr lang="zh-CN" altLang="en-US" b="1" dirty="0" smtClean="0">
                <a:latin typeface="Times New Roman" pitchFamily="18" charset="0"/>
              </a:rPr>
              <a:t>    在有</a:t>
            </a:r>
            <a:r>
              <a:rPr lang="zh-CN" altLang="en-US" b="1" dirty="0">
                <a:latin typeface="Times New Roman" pitchFamily="18" charset="0"/>
              </a:rPr>
              <a:t>了</a:t>
            </a:r>
            <a:r>
              <a:rPr lang="zh-CN" altLang="en-US" b="1" dirty="0" smtClean="0">
                <a:latin typeface="Times New Roman" pitchFamily="18" charset="0"/>
              </a:rPr>
              <a:t>多道程序设计技术后，程序间就可以并发执行。</a:t>
            </a:r>
            <a:endParaRPr lang="en-US" altLang="zh-CN" b="1" dirty="0" smtClean="0">
              <a:latin typeface="Times New Roman" pitchFamily="18" charset="0"/>
            </a:endParaRPr>
          </a:p>
          <a:p>
            <a:pPr marL="0" indent="0" eaLnBrk="1" hangingPunct="1">
              <a:lnSpc>
                <a:spcPct val="100000"/>
              </a:lnSpc>
              <a:spcBef>
                <a:spcPct val="0"/>
              </a:spcBef>
              <a:spcAft>
                <a:spcPts val="1200"/>
              </a:spcAft>
              <a:buClrTx/>
              <a:buSzTx/>
            </a:pPr>
            <a:r>
              <a:rPr lang="en-US" altLang="zh-CN" b="1" dirty="0">
                <a:latin typeface="Times New Roman" pitchFamily="18" charset="0"/>
              </a:rPr>
              <a:t> </a:t>
            </a:r>
            <a:r>
              <a:rPr lang="en-US" altLang="zh-CN" b="1" dirty="0" smtClean="0">
                <a:latin typeface="Times New Roman" pitchFamily="18" charset="0"/>
              </a:rPr>
              <a:t>   </a:t>
            </a:r>
            <a:r>
              <a:rPr lang="zh-CN" altLang="en-US" b="1" dirty="0">
                <a:latin typeface="Times New Roman" pitchFamily="18" charset="0"/>
              </a:rPr>
              <a:t>并</a:t>
            </a:r>
            <a:r>
              <a:rPr lang="zh-CN" altLang="en-US" b="1" dirty="0" smtClean="0">
                <a:latin typeface="Times New Roman" pitchFamily="18" charset="0"/>
              </a:rPr>
              <a:t>发</a:t>
            </a:r>
            <a:r>
              <a:rPr lang="zh-CN" altLang="en-US" b="1" dirty="0">
                <a:latin typeface="Times New Roman" pitchFamily="18" charset="0"/>
              </a:rPr>
              <a:t>执</a:t>
            </a:r>
            <a:r>
              <a:rPr lang="zh-CN" altLang="en-US" b="1" dirty="0" smtClean="0">
                <a:latin typeface="Times New Roman" pitchFamily="18" charset="0"/>
              </a:rPr>
              <a:t>行的</a:t>
            </a:r>
            <a:r>
              <a:rPr lang="zh-CN" altLang="en-US" b="1" dirty="0">
                <a:latin typeface="Times New Roman" pitchFamily="18" charset="0"/>
              </a:rPr>
              <a:t>前</a:t>
            </a:r>
            <a:r>
              <a:rPr lang="zh-CN" altLang="en-US" b="1" dirty="0" smtClean="0">
                <a:latin typeface="Times New Roman" pitchFamily="18" charset="0"/>
              </a:rPr>
              <a:t>提：并发进程间</a:t>
            </a:r>
            <a:r>
              <a:rPr lang="zh-CN" altLang="en-US" b="1" dirty="0" smtClean="0">
                <a:solidFill>
                  <a:srgbClr val="FFCC66"/>
                </a:solidFill>
                <a:latin typeface="Times New Roman" pitchFamily="18" charset="0"/>
              </a:rPr>
              <a:t>相对独立</a:t>
            </a:r>
            <a:r>
              <a:rPr lang="en-US" altLang="zh-CN" b="1" dirty="0" smtClean="0">
                <a:latin typeface="Times New Roman" pitchFamily="18" charset="0"/>
              </a:rPr>
              <a:t>(</a:t>
            </a:r>
            <a:r>
              <a:rPr lang="zh-CN" altLang="en-US" b="1" dirty="0" smtClean="0">
                <a:latin typeface="Times New Roman" pitchFamily="18" charset="0"/>
              </a:rPr>
              <a:t>不存在前趋关系</a:t>
            </a:r>
            <a:r>
              <a:rPr lang="en-US" altLang="zh-CN" b="1" dirty="0" smtClean="0">
                <a:latin typeface="Times New Roman" pitchFamily="18" charset="0"/>
              </a:rPr>
              <a:t>)</a:t>
            </a:r>
            <a:r>
              <a:rPr lang="zh-CN" altLang="en-US" b="1" dirty="0" smtClean="0">
                <a:latin typeface="Times New Roman" pitchFamily="18" charset="0"/>
              </a:rPr>
              <a:t>。</a:t>
            </a:r>
            <a:endParaRPr lang="en-US" altLang="zh-CN" b="1" dirty="0" smtClean="0">
              <a:latin typeface="Times New Roman" pitchFamily="18" charset="0"/>
            </a:endParaRPr>
          </a:p>
          <a:p>
            <a:pPr eaLnBrk="1" hangingPunct="1">
              <a:lnSpc>
                <a:spcPct val="100000"/>
              </a:lnSpc>
              <a:spcBef>
                <a:spcPct val="0"/>
              </a:spcBef>
              <a:buClrTx/>
              <a:buSzTx/>
            </a:pPr>
            <a:r>
              <a:rPr lang="en-US" altLang="zh-CN" b="1" dirty="0" smtClean="0">
                <a:latin typeface="Times New Roman" pitchFamily="18" charset="0"/>
              </a:rPr>
              <a:t>    </a:t>
            </a:r>
            <a:r>
              <a:rPr lang="zh-CN" altLang="en-US" sz="2100" b="1" dirty="0" smtClean="0">
                <a:latin typeface="Times New Roman" pitchFamily="18" charset="0"/>
              </a:rPr>
              <a:t>例</a:t>
            </a:r>
            <a:r>
              <a:rPr lang="en-US" altLang="zh-CN" sz="2100" b="1" dirty="0" smtClean="0">
                <a:latin typeface="Times New Roman" pitchFamily="18" charset="0"/>
              </a:rPr>
              <a:t>1</a:t>
            </a:r>
            <a:r>
              <a:rPr lang="zh-CN" altLang="en-US" sz="2100" b="1" dirty="0" smtClean="0">
                <a:latin typeface="Times New Roman" pitchFamily="18" charset="0"/>
              </a:rPr>
              <a:t>：</a:t>
            </a:r>
            <a:r>
              <a:rPr lang="en-US" altLang="zh-CN" sz="2100" b="1" dirty="0">
                <a:latin typeface="Times New Roman" pitchFamily="18" charset="0"/>
              </a:rPr>
              <a:t>4</a:t>
            </a:r>
            <a:r>
              <a:rPr lang="zh-CN" altLang="en-US" sz="2100" b="1" dirty="0">
                <a:latin typeface="Times New Roman" pitchFamily="18" charset="0"/>
              </a:rPr>
              <a:t>道作</a:t>
            </a:r>
            <a:r>
              <a:rPr lang="zh-CN" altLang="en-US" sz="2100" b="1" dirty="0" smtClean="0">
                <a:latin typeface="Times New Roman" pitchFamily="18" charset="0"/>
              </a:rPr>
              <a:t>业、</a:t>
            </a:r>
            <a:r>
              <a:rPr lang="en-US" altLang="zh-CN" sz="2100" b="1" dirty="0" smtClean="0">
                <a:latin typeface="Times New Roman" pitchFamily="18" charset="0"/>
              </a:rPr>
              <a:t>12</a:t>
            </a:r>
            <a:r>
              <a:rPr lang="zh-CN" altLang="en-US" sz="2100" b="1" dirty="0" smtClean="0">
                <a:latin typeface="Times New Roman" pitchFamily="18" charset="0"/>
              </a:rPr>
              <a:t>个程序段</a:t>
            </a:r>
            <a:r>
              <a:rPr lang="en-US" altLang="zh-CN" sz="2100" b="1" dirty="0" smtClean="0">
                <a:latin typeface="Times New Roman" pitchFamily="18" charset="0"/>
              </a:rPr>
              <a:t>(</a:t>
            </a:r>
            <a:r>
              <a:rPr lang="zh-CN" altLang="en-US" sz="2100" b="1" dirty="0" smtClean="0">
                <a:solidFill>
                  <a:srgbClr val="FFCC66"/>
                </a:solidFill>
                <a:latin typeface="Times New Roman" pitchFamily="18" charset="0"/>
              </a:rPr>
              <a:t>进程</a:t>
            </a:r>
            <a:r>
              <a:rPr lang="en-US" altLang="zh-CN" sz="2100" b="1" dirty="0" smtClean="0">
                <a:latin typeface="Times New Roman" pitchFamily="18" charset="0"/>
              </a:rPr>
              <a:t>)</a:t>
            </a:r>
            <a:r>
              <a:rPr lang="zh-CN" altLang="en-US" sz="2100" b="1" dirty="0" smtClean="0">
                <a:latin typeface="Times New Roman" pitchFamily="18" charset="0"/>
              </a:rPr>
              <a:t>的</a:t>
            </a:r>
            <a:r>
              <a:rPr lang="zh-CN" altLang="en-US" sz="2100" b="1" dirty="0">
                <a:latin typeface="Times New Roman" pitchFamily="18" charset="0"/>
              </a:rPr>
              <a:t>并发可用下图表示：</a:t>
            </a:r>
          </a:p>
        </p:txBody>
      </p:sp>
      <p:sp>
        <p:nvSpPr>
          <p:cNvPr id="3079" name="Text Box 6"/>
          <p:cNvSpPr txBox="1">
            <a:spLocks noChangeArrowheads="1"/>
          </p:cNvSpPr>
          <p:nvPr/>
        </p:nvSpPr>
        <p:spPr bwMode="auto">
          <a:xfrm>
            <a:off x="2688433" y="6093296"/>
            <a:ext cx="386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zh-CN" altLang="en-US" dirty="0">
                <a:latin typeface="Times New Roman" pitchFamily="18" charset="0"/>
              </a:rPr>
              <a:t>图 </a:t>
            </a:r>
            <a:r>
              <a:rPr lang="en-US" altLang="zh-CN" dirty="0">
                <a:latin typeface="Times New Roman" pitchFamily="18" charset="0"/>
              </a:rPr>
              <a:t>2-3 </a:t>
            </a:r>
            <a:r>
              <a:rPr lang="zh-CN" altLang="en-US" dirty="0">
                <a:latin typeface="Times New Roman" pitchFamily="18" charset="0"/>
              </a:rPr>
              <a:t>并发执行时的前趋图 </a:t>
            </a:r>
          </a:p>
        </p:txBody>
      </p:sp>
      <p:graphicFrame>
        <p:nvGraphicFramePr>
          <p:cNvPr id="3074" name="Object 7"/>
          <p:cNvGraphicFramePr>
            <a:graphicFrameLocks noChangeAspect="1"/>
          </p:cNvGraphicFramePr>
          <p:nvPr>
            <p:extLst>
              <p:ext uri="{D42A27DB-BD31-4B8C-83A1-F6EECF244321}">
                <p14:modId xmlns:p14="http://schemas.microsoft.com/office/powerpoint/2010/main" val="2645685117"/>
              </p:ext>
            </p:extLst>
          </p:nvPr>
        </p:nvGraphicFramePr>
        <p:xfrm>
          <a:off x="323528" y="2987113"/>
          <a:ext cx="8358187" cy="3048000"/>
        </p:xfrm>
        <a:graphic>
          <a:graphicData uri="http://schemas.openxmlformats.org/presentationml/2006/ole">
            <mc:AlternateContent xmlns:mc="http://schemas.openxmlformats.org/markup-compatibility/2006">
              <mc:Choice xmlns:v="urn:schemas-microsoft-com:vml" Requires="v">
                <p:oleObj spid="_x0000_s3762" name="VISIO" r:id="rId3" imgW="3758040" imgH="1253160" progId="Visio.Drawing.4">
                  <p:embed/>
                </p:oleObj>
              </mc:Choice>
              <mc:Fallback>
                <p:oleObj name="VISIO" r:id="rId3" imgW="3758040" imgH="1253160" progId="Visio.Drawing.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987113"/>
                        <a:ext cx="8358187" cy="3048000"/>
                      </a:xfrm>
                      <a:prstGeom prst="rect">
                        <a:avLst/>
                      </a:prstGeom>
                      <a:blipFill>
                        <a:blip r:embed="rId5"/>
                        <a:tile tx="0" ty="0" sx="100000" sy="100000" flip="none" algn="tl"/>
                      </a:blipFill>
                      <a:ln>
                        <a:noFill/>
                      </a:ln>
                      <a:effectLst/>
                      <a:extLst/>
                    </p:spPr>
                  </p:pic>
                </p:oleObj>
              </mc:Fallback>
            </mc:AlternateContent>
          </a:graphicData>
        </a:graphic>
      </p:graphicFrame>
      <p:sp>
        <p:nvSpPr>
          <p:cNvPr id="2" name="圆角矩形 1"/>
          <p:cNvSpPr/>
          <p:nvPr/>
        </p:nvSpPr>
        <p:spPr bwMode="auto">
          <a:xfrm>
            <a:off x="107504" y="3068960"/>
            <a:ext cx="3312368" cy="3024336"/>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3" name="圆角矩形 2"/>
          <p:cNvSpPr/>
          <p:nvPr/>
        </p:nvSpPr>
        <p:spPr bwMode="auto">
          <a:xfrm rot="18783239">
            <a:off x="1588852" y="2484198"/>
            <a:ext cx="626887" cy="4129676"/>
          </a:xfrm>
          <a:prstGeom prst="roundRect">
            <a:avLst/>
          </a:prstGeom>
          <a:noFill/>
          <a:ln w="19050" cap="flat" cmpd="sng" algn="ctr">
            <a:solidFill>
              <a:srgbClr val="446FE8"/>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0" name="圆角矩形 9"/>
          <p:cNvSpPr/>
          <p:nvPr/>
        </p:nvSpPr>
        <p:spPr bwMode="auto">
          <a:xfrm rot="18783239">
            <a:off x="2884996" y="2484197"/>
            <a:ext cx="626887" cy="4129676"/>
          </a:xfrm>
          <a:prstGeom prst="roundRect">
            <a:avLst/>
          </a:prstGeom>
          <a:noFill/>
          <a:ln w="19050" cap="flat" cmpd="sng" algn="ctr">
            <a:solidFill>
              <a:srgbClr val="446FE8"/>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indent="-609600"/>
            <a:endParaRPr lang="zh-CN" altLang="en-US"/>
          </a:p>
        </p:txBody>
      </p:sp>
      <p:sp>
        <p:nvSpPr>
          <p:cNvPr id="11" name="圆角矩形 10"/>
          <p:cNvSpPr/>
          <p:nvPr/>
        </p:nvSpPr>
        <p:spPr bwMode="auto">
          <a:xfrm rot="16200000">
            <a:off x="3473264" y="2067640"/>
            <a:ext cx="626887" cy="5026972"/>
          </a:xfrm>
          <a:prstGeom prst="roundRect">
            <a:avLst/>
          </a:prstGeom>
          <a:noFill/>
          <a:ln w="19050" cap="flat" cmpd="sng" algn="ctr">
            <a:solidFill>
              <a:srgbClr val="446FE8"/>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indent="-609600"/>
            <a:endParaRPr lang="zh-CN" altLang="en-US"/>
          </a:p>
        </p:txBody>
      </p:sp>
      <p:sp>
        <p:nvSpPr>
          <p:cNvPr id="12" name="圆角矩形 11"/>
          <p:cNvSpPr/>
          <p:nvPr/>
        </p:nvSpPr>
        <p:spPr bwMode="auto">
          <a:xfrm>
            <a:off x="2884995" y="2910361"/>
            <a:ext cx="626887" cy="3216168"/>
          </a:xfrm>
          <a:prstGeom prst="roundRect">
            <a:avLst/>
          </a:prstGeom>
          <a:noFill/>
          <a:ln w="28575" cap="flat" cmpd="sng" algn="ctr">
            <a:solidFill>
              <a:srgbClr val="FC5D4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indent="-609600"/>
            <a:endParaRPr lang="zh-CN" altLang="en-US">
              <a:solidFill>
                <a:srgbClr val="FF0000"/>
              </a:solidFill>
            </a:endParaRPr>
          </a:p>
        </p:txBody>
      </p:sp>
      <p:sp>
        <p:nvSpPr>
          <p:cNvPr id="4" name="圆角矩形标注 3"/>
          <p:cNvSpPr/>
          <p:nvPr/>
        </p:nvSpPr>
        <p:spPr bwMode="auto">
          <a:xfrm>
            <a:off x="1273221" y="5589240"/>
            <a:ext cx="1282555" cy="598471"/>
          </a:xfrm>
          <a:prstGeom prst="wedgeRoundRectCallou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5" name="矩形 4"/>
          <p:cNvSpPr/>
          <p:nvPr/>
        </p:nvSpPr>
        <p:spPr>
          <a:xfrm>
            <a:off x="1203406" y="5564750"/>
            <a:ext cx="1422184" cy="572464"/>
          </a:xfrm>
          <a:prstGeom prst="rect">
            <a:avLst/>
          </a:prstGeom>
        </p:spPr>
        <p:txBody>
          <a:bodyPr wrap="none">
            <a:spAutoFit/>
          </a:bodyPr>
          <a:lstStyle/>
          <a:p>
            <a:r>
              <a:rPr lang="zh-CN" altLang="en-US" b="1" dirty="0">
                <a:solidFill>
                  <a:srgbClr val="FF0000"/>
                </a:solidFill>
                <a:latin typeface="Times New Roman" pitchFamily="18" charset="0"/>
              </a:rPr>
              <a:t>并发执行</a:t>
            </a:r>
            <a:endParaRPr lang="zh-CN" altLang="en-US" dirty="0"/>
          </a:p>
        </p:txBody>
      </p:sp>
      <p:sp>
        <p:nvSpPr>
          <p:cNvPr id="6" name="右箭头 5"/>
          <p:cNvSpPr/>
          <p:nvPr/>
        </p:nvSpPr>
        <p:spPr bwMode="auto">
          <a:xfrm>
            <a:off x="2596963" y="5672450"/>
            <a:ext cx="288032" cy="178531"/>
          </a:xfrm>
          <a:prstGeom prst="rightArrow">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9262B3B-B976-4FCE-93BE-5EC1CC26324A}" type="datetime8">
              <a:rPr kumimoji="0" lang="zh-CN" altLang="en-US" sz="1400" smtClean="0"/>
              <a:t>2022年3月16日12时44分</a:t>
            </a:fld>
            <a:endParaRPr kumimoji="0" lang="en-US" altLang="zh-CN" sz="1400" smtClean="0"/>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5236" name="Rectangle 2"/>
          <p:cNvSpPr>
            <a:spLocks noGrp="1" noRot="1" noChangeArrowheads="1"/>
          </p:cNvSpPr>
          <p:nvPr>
            <p:ph type="title"/>
          </p:nvPr>
        </p:nvSpPr>
        <p:spPr>
          <a:xfrm>
            <a:off x="323528" y="31886"/>
            <a:ext cx="8540750" cy="732818"/>
          </a:xfrm>
        </p:spPr>
        <p:txBody>
          <a:bodyPr/>
          <a:lstStyle/>
          <a:p>
            <a:pPr algn="l" eaLnBrk="1" hangingPunct="1"/>
            <a:r>
              <a:rPr lang="en-US" altLang="zh-CN" dirty="0" smtClean="0"/>
              <a:t>  </a:t>
            </a:r>
            <a:r>
              <a:rPr lang="en-US" altLang="zh-CN" sz="2400" dirty="0" smtClean="0"/>
              <a:t>UNIX</a:t>
            </a:r>
            <a:r>
              <a:rPr lang="zh-CN" altLang="en-US" sz="2400" dirty="0" smtClean="0"/>
              <a:t>下用信号方式终止一个进程   </a:t>
            </a:r>
            <a:r>
              <a:rPr lang="en-US" altLang="zh-CN" sz="2400" dirty="0" smtClean="0"/>
              <a:t>(</a:t>
            </a:r>
            <a:r>
              <a:rPr lang="zh-CN" altLang="en-US" sz="2400" dirty="0" smtClean="0"/>
              <a:t>课后看</a:t>
            </a:r>
            <a:r>
              <a:rPr lang="en-US" altLang="zh-CN" sz="2400" dirty="0" smtClean="0"/>
              <a:t>)</a:t>
            </a:r>
            <a:endParaRPr lang="zh-CN" altLang="en-US" sz="2400" dirty="0" smtClean="0"/>
          </a:p>
        </p:txBody>
      </p:sp>
      <p:sp>
        <p:nvSpPr>
          <p:cNvPr id="95237" name="Rectangle 3"/>
          <p:cNvSpPr>
            <a:spLocks noGrp="1" noRot="1" noChangeArrowheads="1"/>
          </p:cNvSpPr>
          <p:nvPr>
            <p:ph type="body" idx="1"/>
          </p:nvPr>
        </p:nvSpPr>
        <p:spPr>
          <a:xfrm>
            <a:off x="251520" y="692696"/>
            <a:ext cx="8540750" cy="5688632"/>
          </a:xfrm>
        </p:spPr>
        <p:txBody>
          <a:bodyPr/>
          <a:lstStyle/>
          <a:p>
            <a:pPr marL="0" indent="0" eaLnBrk="1" hangingPunct="1">
              <a:buNone/>
            </a:pPr>
            <a:r>
              <a:rPr lang="zh-CN" altLang="en-US" sz="2400" dirty="0" smtClean="0">
                <a:latin typeface="宋体" pitchFamily="2" charset="-122"/>
              </a:rPr>
              <a:t>    可以用</a:t>
            </a:r>
            <a:r>
              <a:rPr lang="zh-CN" altLang="en-US" sz="2400" b="1" u="sng" dirty="0">
                <a:solidFill>
                  <a:schemeClr val="tx2"/>
                </a:solidFill>
                <a:latin typeface="宋体" pitchFamily="2" charset="-122"/>
              </a:rPr>
              <a:t>键盘</a:t>
            </a:r>
            <a:r>
              <a:rPr lang="zh-CN" altLang="en-US" sz="2400" dirty="0" smtClean="0">
                <a:latin typeface="宋体" pitchFamily="2" charset="-122"/>
              </a:rPr>
              <a:t>或</a:t>
            </a:r>
            <a:r>
              <a:rPr lang="en-US" altLang="zh-CN" sz="2400" b="1" u="sng" dirty="0" smtClean="0">
                <a:solidFill>
                  <a:schemeClr val="tx2"/>
                </a:solidFill>
                <a:latin typeface="宋体" pitchFamily="2" charset="-122"/>
              </a:rPr>
              <a:t>kill</a:t>
            </a:r>
            <a:r>
              <a:rPr lang="zh-CN" altLang="en-US" sz="2400" b="1" u="sng" dirty="0" smtClean="0">
                <a:solidFill>
                  <a:schemeClr val="tx2"/>
                </a:solidFill>
                <a:latin typeface="宋体" pitchFamily="2" charset="-122"/>
              </a:rPr>
              <a:t>命令</a:t>
            </a:r>
            <a:r>
              <a:rPr lang="zh-CN" altLang="en-US" sz="2400" dirty="0" smtClean="0">
                <a:latin typeface="宋体" pitchFamily="2" charset="-122"/>
              </a:rPr>
              <a:t>来终止一个进程；</a:t>
            </a:r>
          </a:p>
          <a:p>
            <a:pPr marL="609600" indent="-609600" eaLnBrk="1" hangingPunct="1">
              <a:buFont typeface="Wingdings" pitchFamily="2" charset="2"/>
              <a:buChar char="Ø"/>
            </a:pPr>
            <a:r>
              <a:rPr lang="zh-CN" altLang="en-US" sz="2400" dirty="0" smtClean="0">
                <a:latin typeface="宋体" pitchFamily="2" charset="-122"/>
              </a:rPr>
              <a:t>按下</a:t>
            </a:r>
            <a:r>
              <a:rPr lang="zh-CN" altLang="en-US" sz="2400" b="1" u="sng" dirty="0" smtClean="0">
                <a:latin typeface="宋体" pitchFamily="2" charset="-122"/>
              </a:rPr>
              <a:t>中断键（</a:t>
            </a:r>
            <a:r>
              <a:rPr lang="en-US" altLang="zh-CN" sz="2400" b="1" u="sng" dirty="0" err="1">
                <a:solidFill>
                  <a:schemeClr val="tx2"/>
                </a:solidFill>
                <a:latin typeface="宋体" pitchFamily="2" charset="-122"/>
              </a:rPr>
              <a:t>Ctrl+C</a:t>
            </a:r>
            <a:r>
              <a:rPr lang="zh-CN" altLang="en-US" sz="2400" b="1" u="sng" dirty="0" smtClean="0">
                <a:latin typeface="宋体" pitchFamily="2" charset="-122"/>
              </a:rPr>
              <a:t>）</a:t>
            </a:r>
            <a:r>
              <a:rPr lang="zh-CN" altLang="en-US" sz="2400" dirty="0" smtClean="0">
                <a:latin typeface="宋体" pitchFamily="2" charset="-122"/>
              </a:rPr>
              <a:t>，可以向进程发送一个</a:t>
            </a:r>
            <a:r>
              <a:rPr lang="zh-CN" altLang="en-US" sz="2400" b="1" dirty="0" smtClean="0">
                <a:latin typeface="宋体" pitchFamily="2" charset="-122"/>
              </a:rPr>
              <a:t>中断信号</a:t>
            </a:r>
            <a:r>
              <a:rPr lang="en-US" altLang="zh-CN" sz="2400" dirty="0" smtClean="0">
                <a:latin typeface="宋体" pitchFamily="2" charset="-122"/>
              </a:rPr>
              <a:t>SIGINT(</a:t>
            </a:r>
            <a:r>
              <a:rPr lang="zh-CN" altLang="en-US" sz="2400" dirty="0" smtClean="0">
                <a:latin typeface="宋体" pitchFamily="2" charset="-122"/>
              </a:rPr>
              <a:t>值</a:t>
            </a:r>
            <a:r>
              <a:rPr lang="en-US" altLang="zh-CN" sz="2400" dirty="0" smtClean="0">
                <a:latin typeface="宋体" pitchFamily="2" charset="-122"/>
              </a:rPr>
              <a:t>=2),</a:t>
            </a:r>
            <a:r>
              <a:rPr lang="zh-CN" altLang="en-US" sz="2400" dirty="0" smtClean="0">
                <a:latin typeface="宋体" pitchFamily="2" charset="-122"/>
              </a:rPr>
              <a:t>终止正在运行的进程；</a:t>
            </a:r>
          </a:p>
          <a:p>
            <a:pPr marL="609600" indent="-609600" eaLnBrk="1" hangingPunct="1">
              <a:buFont typeface="Wingdings" pitchFamily="2" charset="2"/>
              <a:buChar char="Ø"/>
            </a:pPr>
            <a:r>
              <a:rPr lang="zh-CN" altLang="en-US" sz="2400" dirty="0" smtClean="0">
                <a:latin typeface="宋体" pitchFamily="2" charset="-122"/>
              </a:rPr>
              <a:t>可以用</a:t>
            </a:r>
            <a:r>
              <a:rPr lang="en-US" altLang="zh-CN" sz="2400" dirty="0" smtClean="0">
                <a:latin typeface="宋体" pitchFamily="2" charset="-122"/>
              </a:rPr>
              <a:t>Kill</a:t>
            </a:r>
            <a:r>
              <a:rPr lang="zh-CN" altLang="en-US" sz="2400" dirty="0" smtClean="0">
                <a:latin typeface="宋体" pitchFamily="2" charset="-122"/>
              </a:rPr>
              <a:t>命令向进程发送终止运行的信号；</a:t>
            </a:r>
          </a:p>
          <a:p>
            <a:pPr marL="990600" lvl="1" indent="-533400" eaLnBrk="1" hangingPunct="1">
              <a:buFont typeface="Wingdings" pitchFamily="2" charset="2"/>
              <a:buAutoNum type="circleNumDbPlain"/>
            </a:pPr>
            <a:r>
              <a:rPr lang="en-US" altLang="zh-CN" sz="2300" dirty="0" smtClean="0">
                <a:latin typeface="宋体" pitchFamily="2" charset="-122"/>
              </a:rPr>
              <a:t>kill</a:t>
            </a:r>
            <a:r>
              <a:rPr lang="zh-CN" altLang="en-US" sz="2300" dirty="0" smtClean="0">
                <a:latin typeface="宋体" pitchFamily="2" charset="-122"/>
              </a:rPr>
              <a:t>命令（</a:t>
            </a:r>
            <a:r>
              <a:rPr lang="zh-CN" altLang="en-US" sz="2300" b="1" u="sng" dirty="0" smtClean="0">
                <a:latin typeface="宋体" pitchFamily="2" charset="-122"/>
              </a:rPr>
              <a:t>一般是内部命令</a:t>
            </a:r>
            <a:r>
              <a:rPr lang="zh-CN" altLang="en-US" sz="2300" dirty="0" smtClean="0">
                <a:latin typeface="宋体" pitchFamily="2" charset="-122"/>
              </a:rPr>
              <a:t>）产生一个信号，终止一个或多个进程的运行；</a:t>
            </a:r>
            <a:r>
              <a:rPr lang="zh-CN" altLang="en-US" sz="2300" b="1" u="sng" dirty="0" smtClean="0">
                <a:latin typeface="宋体" pitchFamily="2" charset="-122"/>
              </a:rPr>
              <a:t>默认</a:t>
            </a:r>
            <a:r>
              <a:rPr lang="zh-CN" altLang="en-US" sz="2300" dirty="0" smtClean="0">
                <a:latin typeface="宋体" pitchFamily="2" charset="-122"/>
              </a:rPr>
              <a:t>的信号是</a:t>
            </a:r>
            <a:r>
              <a:rPr lang="en-US" altLang="zh-CN" sz="2300" dirty="0" smtClean="0">
                <a:latin typeface="宋体" pitchFamily="2" charset="-122"/>
              </a:rPr>
              <a:t>SIG</a:t>
            </a:r>
            <a:r>
              <a:rPr lang="en-US" altLang="zh-CN" sz="2300" b="1" u="sng" dirty="0" smtClean="0">
                <a:solidFill>
                  <a:schemeClr val="tx2"/>
                </a:solidFill>
                <a:latin typeface="宋体" pitchFamily="2" charset="-122"/>
              </a:rPr>
              <a:t>TERM</a:t>
            </a:r>
            <a:r>
              <a:rPr lang="zh-CN" altLang="en-US" sz="2400" b="1" u="sng" baseline="30000" dirty="0">
                <a:solidFill>
                  <a:schemeClr val="tx2"/>
                </a:solidFill>
              </a:rPr>
              <a:t>终</a:t>
            </a:r>
            <a:r>
              <a:rPr lang="zh-CN" altLang="en-US" sz="2400" b="1" u="sng" baseline="30000" dirty="0" smtClean="0">
                <a:solidFill>
                  <a:schemeClr val="tx2"/>
                </a:solidFill>
              </a:rPr>
              <a:t>止</a:t>
            </a:r>
            <a:r>
              <a:rPr lang="en-US" altLang="zh-CN" sz="2400" b="1" u="sng" baseline="30000" dirty="0" smtClean="0">
                <a:solidFill>
                  <a:schemeClr val="tx2"/>
                </a:solidFill>
              </a:rPr>
              <a:t>(</a:t>
            </a:r>
            <a:r>
              <a:rPr lang="zh-CN" altLang="en-US" sz="2400" b="1" u="sng" baseline="30000" dirty="0" smtClean="0">
                <a:solidFill>
                  <a:schemeClr val="tx2"/>
                </a:solidFill>
              </a:rPr>
              <a:t>正常结束</a:t>
            </a:r>
            <a:r>
              <a:rPr lang="en-US" altLang="zh-CN" sz="2400" b="1" u="sng" baseline="30000" dirty="0" smtClean="0">
                <a:solidFill>
                  <a:schemeClr val="tx2"/>
                </a:solidFill>
              </a:rPr>
              <a:t>)</a:t>
            </a:r>
            <a:r>
              <a:rPr lang="zh-CN" altLang="en-US" sz="2300" dirty="0" smtClean="0">
                <a:latin typeface="宋体" pitchFamily="2" charset="-122"/>
              </a:rPr>
              <a:t> （</a:t>
            </a:r>
            <a:r>
              <a:rPr lang="zh-CN" altLang="en-US" sz="2300" dirty="0">
                <a:latin typeface="宋体" pitchFamily="2" charset="-122"/>
              </a:rPr>
              <a:t>值</a:t>
            </a:r>
            <a:r>
              <a:rPr lang="en-US" altLang="zh-CN" sz="2300" dirty="0">
                <a:latin typeface="宋体" pitchFamily="2" charset="-122"/>
              </a:rPr>
              <a:t>=15)</a:t>
            </a:r>
            <a:r>
              <a:rPr lang="zh-CN" altLang="en-US" sz="2300" dirty="0" smtClean="0">
                <a:latin typeface="宋体" pitchFamily="2" charset="-122"/>
              </a:rPr>
              <a:t>；</a:t>
            </a:r>
          </a:p>
          <a:p>
            <a:pPr marL="990600" lvl="1" indent="-533400" eaLnBrk="1" hangingPunct="1">
              <a:buFont typeface="Wingdings" pitchFamily="2" charset="2"/>
              <a:buAutoNum type="circleNumDbPlain"/>
            </a:pPr>
            <a:r>
              <a:rPr lang="zh-CN" altLang="en-US" sz="2300" dirty="0" smtClean="0">
                <a:latin typeface="宋体" pitchFamily="2" charset="-122"/>
              </a:rPr>
              <a:t>形式：</a:t>
            </a:r>
            <a:r>
              <a:rPr lang="en-US" altLang="zh-CN" sz="2300" dirty="0" smtClean="0">
                <a:latin typeface="宋体" pitchFamily="2" charset="-122"/>
              </a:rPr>
              <a:t>kill </a:t>
            </a:r>
            <a:r>
              <a:rPr lang="zh-CN" altLang="en-US" sz="2300" b="1" u="sng" dirty="0" smtClean="0">
                <a:latin typeface="宋体" pitchFamily="2" charset="-122"/>
              </a:rPr>
              <a:t>若干进程</a:t>
            </a:r>
            <a:r>
              <a:rPr lang="zh-CN" altLang="en-US" sz="2300" dirty="0" smtClean="0">
                <a:latin typeface="宋体" pitchFamily="2" charset="-122"/>
              </a:rPr>
              <a:t>的</a:t>
            </a:r>
            <a:r>
              <a:rPr lang="en-US" altLang="zh-CN" sz="2300" b="1" dirty="0" smtClean="0">
                <a:solidFill>
                  <a:schemeClr val="tx2"/>
                </a:solidFill>
                <a:latin typeface="宋体" pitchFamily="2" charset="-122"/>
              </a:rPr>
              <a:t>PID</a:t>
            </a:r>
            <a:r>
              <a:rPr lang="zh-CN" altLang="en-US" sz="2300" dirty="0" smtClean="0">
                <a:latin typeface="宋体" pitchFamily="2" charset="-122"/>
              </a:rPr>
              <a:t>；</a:t>
            </a:r>
          </a:p>
          <a:p>
            <a:pPr marL="990600" lvl="1" indent="-533400" eaLnBrk="1" hangingPunct="1">
              <a:buFont typeface="Wingdings" pitchFamily="2" charset="2"/>
              <a:buNone/>
            </a:pPr>
            <a:r>
              <a:rPr lang="zh-CN" altLang="en-US" sz="2300" dirty="0" smtClean="0">
                <a:latin typeface="宋体" pitchFamily="2" charset="-122"/>
              </a:rPr>
              <a:t>    例： </a:t>
            </a:r>
            <a:r>
              <a:rPr lang="en-US" altLang="zh-CN" sz="2300" dirty="0" smtClean="0">
                <a:latin typeface="宋体" pitchFamily="2" charset="-122"/>
              </a:rPr>
              <a:t>kill 256   </a:t>
            </a:r>
            <a:r>
              <a:rPr lang="zh-CN" altLang="en-US" sz="2300" dirty="0" smtClean="0">
                <a:latin typeface="宋体" pitchFamily="2" charset="-122"/>
              </a:rPr>
              <a:t>终止一个</a:t>
            </a:r>
            <a:r>
              <a:rPr lang="en-US" altLang="zh-CN" sz="2300" dirty="0" smtClean="0">
                <a:latin typeface="宋体" pitchFamily="2" charset="-122"/>
              </a:rPr>
              <a:t>PID=256</a:t>
            </a:r>
            <a:r>
              <a:rPr lang="zh-CN" altLang="en-US" sz="2300" dirty="0" smtClean="0">
                <a:latin typeface="宋体" pitchFamily="2" charset="-122"/>
              </a:rPr>
              <a:t>的进程</a:t>
            </a:r>
          </a:p>
          <a:p>
            <a:pPr marL="990600" lvl="1" indent="-533400" eaLnBrk="1" hangingPunct="1">
              <a:buFont typeface="Wingdings" pitchFamily="2" charset="2"/>
              <a:buNone/>
            </a:pPr>
            <a:r>
              <a:rPr lang="zh-CN" altLang="en-US" sz="2300" dirty="0" smtClean="0">
                <a:latin typeface="宋体" pitchFamily="2" charset="-122"/>
              </a:rPr>
              <a:t>         </a:t>
            </a:r>
            <a:r>
              <a:rPr lang="en-US" altLang="zh-CN" sz="2300" dirty="0" smtClean="0">
                <a:latin typeface="宋体" pitchFamily="2" charset="-122"/>
              </a:rPr>
              <a:t>kill 132 268 523    </a:t>
            </a:r>
            <a:r>
              <a:rPr lang="zh-CN" altLang="en-US" sz="2300" dirty="0" smtClean="0">
                <a:latin typeface="宋体" pitchFamily="2" charset="-122"/>
              </a:rPr>
              <a:t>终止三个进程</a:t>
            </a:r>
          </a:p>
          <a:p>
            <a:pPr marL="990600" lvl="1" indent="-533400" eaLnBrk="1" hangingPunct="1">
              <a:buFont typeface="Wingdings" pitchFamily="2" charset="2"/>
              <a:buAutoNum type="circleNumDbPlain" startAt="3"/>
            </a:pPr>
            <a:r>
              <a:rPr lang="zh-CN" altLang="en-US" sz="2300" dirty="0" smtClean="0">
                <a:latin typeface="宋体" pitchFamily="2" charset="-122"/>
              </a:rPr>
              <a:t>若</a:t>
            </a:r>
            <a:r>
              <a:rPr lang="en-US" altLang="zh-CN" sz="2300" dirty="0" smtClean="0">
                <a:latin typeface="宋体" pitchFamily="2" charset="-122"/>
              </a:rPr>
              <a:t>132</a:t>
            </a:r>
            <a:r>
              <a:rPr lang="zh-CN" altLang="en-US" sz="2300" dirty="0" smtClean="0">
                <a:latin typeface="宋体" pitchFamily="2" charset="-122"/>
              </a:rPr>
              <a:t>、</a:t>
            </a:r>
            <a:r>
              <a:rPr lang="en-US" altLang="zh-CN" sz="2300" dirty="0" smtClean="0">
                <a:latin typeface="宋体" pitchFamily="2" charset="-122"/>
              </a:rPr>
              <a:t>268</a:t>
            </a:r>
            <a:r>
              <a:rPr lang="zh-CN" altLang="en-US" sz="2300" dirty="0" smtClean="0">
                <a:latin typeface="宋体" pitchFamily="2" charset="-122"/>
              </a:rPr>
              <a:t>及</a:t>
            </a:r>
            <a:r>
              <a:rPr lang="en-US" altLang="zh-CN" sz="2300" dirty="0" smtClean="0">
                <a:latin typeface="宋体" pitchFamily="2" charset="-122"/>
              </a:rPr>
              <a:t>523</a:t>
            </a:r>
            <a:r>
              <a:rPr lang="zh-CN" altLang="en-US" sz="2300" dirty="0" smtClean="0">
                <a:latin typeface="宋体" pitchFamily="2" charset="-122"/>
              </a:rPr>
              <a:t>三个进程属于同一个父进程（例 </a:t>
            </a:r>
            <a:r>
              <a:rPr lang="en-US" altLang="zh-CN" sz="2300" dirty="0" smtClean="0">
                <a:latin typeface="宋体" pitchFamily="2" charset="-122"/>
              </a:rPr>
              <a:t>PID=122</a:t>
            </a:r>
            <a:r>
              <a:rPr lang="zh-CN" altLang="en-US" sz="2300" dirty="0" smtClean="0">
                <a:latin typeface="宋体" pitchFamily="2" charset="-122"/>
              </a:rPr>
              <a:t>），则只需</a:t>
            </a:r>
            <a:r>
              <a:rPr lang="zh-CN" altLang="en-US" sz="2300" b="1" u="sng" dirty="0" smtClean="0">
                <a:solidFill>
                  <a:schemeClr val="tx2"/>
                </a:solidFill>
                <a:latin typeface="宋体" pitchFamily="2" charset="-122"/>
              </a:rPr>
              <a:t>终止父进程</a:t>
            </a:r>
            <a:r>
              <a:rPr lang="zh-CN" altLang="en-US" sz="2300" dirty="0" smtClean="0">
                <a:latin typeface="宋体" pitchFamily="2" charset="-122"/>
              </a:rPr>
              <a:t>就可终止三个子进程；</a:t>
            </a:r>
          </a:p>
          <a:p>
            <a:pPr marL="990600" lvl="1" indent="-533400" eaLnBrk="1" hangingPunct="1">
              <a:buFont typeface="Wingdings" pitchFamily="2" charset="2"/>
              <a:buAutoNum type="circleNumDbPlain" startAt="3"/>
            </a:pPr>
            <a:r>
              <a:rPr lang="zh-CN" altLang="en-US" sz="2300" dirty="0" smtClean="0">
                <a:latin typeface="宋体" pitchFamily="2" charset="-122"/>
              </a:rPr>
              <a:t>有些进程需要用 </a:t>
            </a:r>
            <a:r>
              <a:rPr lang="en-US" altLang="zh-CN" sz="2300" b="1" u="sng" dirty="0" smtClean="0">
                <a:solidFill>
                  <a:schemeClr val="tx2">
                    <a:lumMod val="40000"/>
                    <a:lumOff val="60000"/>
                  </a:schemeClr>
                </a:solidFill>
                <a:latin typeface="宋体" pitchFamily="2" charset="-122"/>
              </a:rPr>
              <a:t>kill –s </a:t>
            </a:r>
            <a:r>
              <a:rPr lang="zh-CN" altLang="en-US" sz="2300" b="1" u="sng" dirty="0" smtClean="0">
                <a:solidFill>
                  <a:schemeClr val="tx2">
                    <a:lumMod val="40000"/>
                    <a:lumOff val="60000"/>
                  </a:schemeClr>
                </a:solidFill>
                <a:latin typeface="宋体" pitchFamily="2" charset="-122"/>
              </a:rPr>
              <a:t>信号</a:t>
            </a:r>
            <a:r>
              <a:rPr lang="en-US" altLang="zh-CN" sz="2300" b="1" u="sng" dirty="0" smtClean="0">
                <a:solidFill>
                  <a:schemeClr val="tx2">
                    <a:lumMod val="40000"/>
                    <a:lumOff val="60000"/>
                  </a:schemeClr>
                </a:solidFill>
                <a:latin typeface="宋体" pitchFamily="2" charset="-122"/>
              </a:rPr>
              <a:t> PID  </a:t>
            </a:r>
            <a:r>
              <a:rPr lang="zh-CN" altLang="en-US" sz="2300" dirty="0" smtClean="0">
                <a:latin typeface="宋体" pitchFamily="2" charset="-122"/>
              </a:rPr>
              <a:t>方式终止；</a:t>
            </a:r>
            <a:endParaRPr lang="en-US" altLang="zh-CN" sz="2300" dirty="0" smtClean="0">
              <a:latin typeface="宋体" pitchFamily="2" charset="-122"/>
            </a:endParaRPr>
          </a:p>
          <a:p>
            <a:pPr marL="457200" lvl="1" indent="0" eaLnBrk="1" hangingPunct="1">
              <a:buNone/>
            </a:pPr>
            <a:r>
              <a:rPr lang="en-US" altLang="zh-CN" sz="2300" dirty="0">
                <a:latin typeface="宋体" pitchFamily="2" charset="-122"/>
              </a:rPr>
              <a:t> </a:t>
            </a:r>
            <a:r>
              <a:rPr lang="en-US" altLang="zh-CN" sz="2300" dirty="0" smtClean="0">
                <a:latin typeface="宋体" pitchFamily="2" charset="-122"/>
              </a:rPr>
              <a:t>    </a:t>
            </a:r>
            <a:r>
              <a:rPr lang="zh-CN" altLang="en-US" sz="2400" dirty="0" smtClean="0"/>
              <a:t>例：</a:t>
            </a:r>
            <a:r>
              <a:rPr lang="en-US" altLang="zh-CN" sz="2400" dirty="0" smtClean="0"/>
              <a:t>kill </a:t>
            </a:r>
            <a:r>
              <a:rPr lang="en-US" altLang="zh-CN" sz="2400" dirty="0"/>
              <a:t>-s </a:t>
            </a:r>
            <a:r>
              <a:rPr lang="en-US" altLang="zh-CN" sz="2400" dirty="0" smtClean="0"/>
              <a:t> </a:t>
            </a:r>
            <a:r>
              <a:rPr lang="en-US" altLang="zh-CN" sz="2400" b="1" dirty="0" smtClean="0">
                <a:solidFill>
                  <a:schemeClr val="tx2"/>
                </a:solidFill>
              </a:rPr>
              <a:t>9</a:t>
            </a:r>
            <a:r>
              <a:rPr lang="en-US" altLang="zh-CN" sz="2400" dirty="0" smtClean="0"/>
              <a:t> 1236  </a:t>
            </a:r>
            <a:r>
              <a:rPr lang="zh-CN" altLang="en-US" sz="2400" dirty="0" smtClean="0"/>
              <a:t>，</a:t>
            </a:r>
            <a:r>
              <a:rPr lang="zh-CN" altLang="en-US" sz="2400" b="1" dirty="0" smtClean="0">
                <a:solidFill>
                  <a:schemeClr val="tx2"/>
                </a:solidFill>
              </a:rPr>
              <a:t>强</a:t>
            </a:r>
            <a:r>
              <a:rPr lang="zh-CN" altLang="en-US" sz="2400" b="1" dirty="0">
                <a:solidFill>
                  <a:schemeClr val="tx2"/>
                </a:solidFill>
              </a:rPr>
              <a:t>制终止</a:t>
            </a:r>
            <a:r>
              <a:rPr lang="zh-CN" altLang="en-US" sz="2400" dirty="0" smtClean="0"/>
              <a:t>（杀死</a:t>
            </a:r>
            <a:r>
              <a:rPr lang="en-US" altLang="zh-CN" sz="2400" dirty="0" smtClean="0"/>
              <a:t>/kill</a:t>
            </a:r>
            <a:r>
              <a:rPr lang="zh-CN" altLang="en-US" sz="2400" dirty="0" smtClean="0"/>
              <a:t>）</a:t>
            </a:r>
            <a:r>
              <a:rPr lang="zh-CN" altLang="en-US" sz="2400" dirty="0"/>
              <a:t>进</a:t>
            </a:r>
            <a:r>
              <a:rPr lang="zh-CN" altLang="en-US" sz="2400" dirty="0" smtClean="0"/>
              <a:t>程</a:t>
            </a:r>
            <a:r>
              <a:rPr lang="en-US" altLang="zh-CN" sz="2400" dirty="0" smtClean="0"/>
              <a:t>1236.</a:t>
            </a:r>
            <a:endParaRPr lang="zh-CN" altLang="en-US" sz="2300" dirty="0" smtClean="0">
              <a:latin typeface="宋体" pitchFamily="2" charset="-122"/>
            </a:endParaRPr>
          </a:p>
        </p:txBody>
      </p:sp>
    </p:spTree>
  </p:cSld>
  <p:clrMapOvr>
    <a:masterClrMapping/>
  </p:clrMapOvr>
  <p:transition>
    <p:pull dir="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0CF8B6DC-7089-4D71-92C3-8D3D6329F735}" type="datetime8">
              <a:rPr kumimoji="0" lang="zh-CN" altLang="en-US" sz="1400" smtClean="0"/>
              <a:t>2022年3月16日12时44分</a:t>
            </a:fld>
            <a:endParaRPr kumimoji="0" lang="en-US" altLang="zh-CN" sz="1400" smtClean="0"/>
          </a:p>
        </p:txBody>
      </p:sp>
      <p:sp>
        <p:nvSpPr>
          <p:cNvPr id="972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7284" name="Text Box 4"/>
          <p:cNvSpPr txBox="1">
            <a:spLocks noChangeArrowheads="1"/>
          </p:cNvSpPr>
          <p:nvPr/>
        </p:nvSpPr>
        <p:spPr bwMode="auto">
          <a:xfrm>
            <a:off x="1763713" y="359103"/>
            <a:ext cx="5165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800" b="1" dirty="0">
                <a:solidFill>
                  <a:srgbClr val="FF6600"/>
                </a:solidFill>
                <a:latin typeface="Times New Roman" pitchFamily="18" charset="0"/>
              </a:rPr>
              <a:t>2.3.4 </a:t>
            </a:r>
            <a:r>
              <a:rPr lang="zh-CN" altLang="en-US" sz="2800" b="1" dirty="0">
                <a:solidFill>
                  <a:srgbClr val="FF6600"/>
                </a:solidFill>
                <a:latin typeface="Times New Roman" pitchFamily="18" charset="0"/>
              </a:rPr>
              <a:t>进程的阻塞与唤醒</a:t>
            </a:r>
            <a:r>
              <a:rPr lang="zh-CN" altLang="en-US" sz="2800" b="1" dirty="0" smtClean="0">
                <a:solidFill>
                  <a:srgbClr val="FF6600"/>
                </a:solidFill>
                <a:latin typeface="Times New Roman" pitchFamily="18" charset="0"/>
              </a:rPr>
              <a:t>（</a:t>
            </a:r>
            <a:r>
              <a:rPr lang="en-US" altLang="zh-CN" sz="2800" b="1" dirty="0" smtClean="0">
                <a:solidFill>
                  <a:srgbClr val="FFFF00"/>
                </a:solidFill>
                <a:latin typeface="Times New Roman" pitchFamily="18" charset="0"/>
              </a:rPr>
              <a:t>+</a:t>
            </a:r>
            <a:r>
              <a:rPr lang="zh-CN" altLang="en-US" sz="2800" b="1" dirty="0" smtClean="0">
                <a:solidFill>
                  <a:srgbClr val="FFFF00"/>
                </a:solidFill>
                <a:latin typeface="Times New Roman" pitchFamily="18" charset="0"/>
              </a:rPr>
              <a:t>快</a:t>
            </a:r>
            <a:r>
              <a:rPr lang="zh-CN" altLang="en-US" sz="2800" b="1" dirty="0" smtClean="0">
                <a:solidFill>
                  <a:srgbClr val="FF6600"/>
                </a:solidFill>
                <a:latin typeface="Times New Roman" pitchFamily="18" charset="0"/>
              </a:rPr>
              <a:t>）</a:t>
            </a:r>
            <a:endParaRPr lang="zh-CN" altLang="en-US" sz="2800" b="1" dirty="0">
              <a:solidFill>
                <a:srgbClr val="FF6600"/>
              </a:solidFill>
              <a:latin typeface="Times New Roman" pitchFamily="18" charset="0"/>
            </a:endParaRPr>
          </a:p>
        </p:txBody>
      </p:sp>
      <p:sp>
        <p:nvSpPr>
          <p:cNvPr id="97285" name="Text Box 5"/>
          <p:cNvSpPr txBox="1">
            <a:spLocks noChangeArrowheads="1"/>
          </p:cNvSpPr>
          <p:nvPr/>
        </p:nvSpPr>
        <p:spPr bwMode="auto">
          <a:xfrm>
            <a:off x="835596" y="980728"/>
            <a:ext cx="4384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b="1" dirty="0">
                <a:latin typeface="Times New Roman" pitchFamily="18" charset="0"/>
              </a:rPr>
              <a:t>1. </a:t>
            </a:r>
            <a:r>
              <a:rPr lang="zh-CN" altLang="en-US" b="1" dirty="0">
                <a:latin typeface="Times New Roman" pitchFamily="18" charset="0"/>
              </a:rPr>
              <a:t>引起进程阻塞和唤醒的</a:t>
            </a:r>
            <a:r>
              <a:rPr lang="zh-CN" altLang="en-US" sz="2800" b="1" u="sng" dirty="0">
                <a:solidFill>
                  <a:schemeClr val="tx2"/>
                </a:solidFill>
                <a:latin typeface="Times New Roman" pitchFamily="18" charset="0"/>
              </a:rPr>
              <a:t>事件</a:t>
            </a:r>
            <a:r>
              <a:rPr lang="zh-CN" altLang="en-US" b="1" dirty="0">
                <a:latin typeface="Times New Roman" pitchFamily="18" charset="0"/>
              </a:rPr>
              <a:t> </a:t>
            </a:r>
          </a:p>
        </p:txBody>
      </p:sp>
      <p:sp>
        <p:nvSpPr>
          <p:cNvPr id="97286" name="Text Box 6"/>
          <p:cNvSpPr txBox="1">
            <a:spLocks noChangeArrowheads="1"/>
          </p:cNvSpPr>
          <p:nvPr/>
        </p:nvSpPr>
        <p:spPr bwMode="auto">
          <a:xfrm>
            <a:off x="389996" y="1437928"/>
            <a:ext cx="8424862" cy="499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25000"/>
              </a:lnSpc>
              <a:spcBef>
                <a:spcPct val="20000"/>
              </a:spcBef>
              <a:spcAft>
                <a:spcPct val="10000"/>
              </a:spcAft>
              <a:buClrTx/>
              <a:buSzTx/>
              <a:buFontTx/>
              <a:buAutoNum type="arabicParenR"/>
            </a:pPr>
            <a:r>
              <a:rPr lang="zh-CN" altLang="en-US" dirty="0">
                <a:solidFill>
                  <a:schemeClr val="tx2"/>
                </a:solidFill>
                <a:latin typeface="Times New Roman" pitchFamily="18" charset="0"/>
              </a:rPr>
              <a:t>请</a:t>
            </a:r>
            <a:r>
              <a:rPr lang="zh-CN" altLang="en-US" dirty="0" smtClean="0">
                <a:solidFill>
                  <a:schemeClr val="tx2"/>
                </a:solidFill>
                <a:latin typeface="Times New Roman" pitchFamily="18" charset="0"/>
              </a:rPr>
              <a:t>求</a:t>
            </a:r>
            <a:r>
              <a:rPr lang="zh-CN" altLang="en-US" b="1" u="sng" dirty="0" smtClean="0">
                <a:solidFill>
                  <a:schemeClr val="tx2"/>
                </a:solidFill>
                <a:latin typeface="Times New Roman" pitchFamily="18" charset="0"/>
              </a:rPr>
              <a:t>共享资源</a:t>
            </a:r>
            <a:r>
              <a:rPr lang="zh-CN" altLang="en-US" dirty="0">
                <a:latin typeface="Times New Roman" pitchFamily="18" charset="0"/>
              </a:rPr>
              <a:t>：</a:t>
            </a:r>
            <a:r>
              <a:rPr lang="zh-CN" altLang="en-US" dirty="0" smtClean="0">
                <a:latin typeface="Times New Roman" pitchFamily="18" charset="0"/>
              </a:rPr>
              <a:t>例 请求打</a:t>
            </a:r>
            <a:r>
              <a:rPr lang="zh-CN" altLang="en-US" dirty="0">
                <a:latin typeface="Times New Roman" pitchFamily="18" charset="0"/>
              </a:rPr>
              <a:t>印</a:t>
            </a:r>
            <a:r>
              <a:rPr lang="zh-CN" altLang="en-US" dirty="0" smtClean="0">
                <a:latin typeface="Times New Roman" pitchFamily="18" charset="0"/>
              </a:rPr>
              <a:t>机，但 </a:t>
            </a:r>
            <a:r>
              <a:rPr lang="en-US" altLang="zh-CN" dirty="0" smtClean="0">
                <a:latin typeface="Times New Roman" pitchFamily="18" charset="0"/>
              </a:rPr>
              <a:t>OS</a:t>
            </a:r>
            <a:r>
              <a:rPr lang="zh-CN" altLang="en-US" dirty="0" smtClean="0">
                <a:latin typeface="Times New Roman" pitchFamily="18" charset="0"/>
              </a:rPr>
              <a:t>已无打印机可分配，进</a:t>
            </a:r>
            <a:r>
              <a:rPr lang="zh-CN" altLang="en-US" dirty="0">
                <a:latin typeface="Times New Roman" pitchFamily="18" charset="0"/>
              </a:rPr>
              <a:t>程由运行变阻塞；当打印可用时进程才被唤醒。</a:t>
            </a:r>
          </a:p>
          <a:p>
            <a:pPr eaLnBrk="1" hangingPunct="1">
              <a:lnSpc>
                <a:spcPct val="125000"/>
              </a:lnSpc>
              <a:spcBef>
                <a:spcPct val="20000"/>
              </a:spcBef>
              <a:spcAft>
                <a:spcPct val="10000"/>
              </a:spcAft>
              <a:buClrTx/>
              <a:buSzTx/>
              <a:buFontTx/>
              <a:buNone/>
            </a:pPr>
            <a:r>
              <a:rPr lang="en-US" altLang="zh-CN" dirty="0">
                <a:latin typeface="Times New Roman" pitchFamily="18" charset="0"/>
              </a:rPr>
              <a:t>2) </a:t>
            </a:r>
            <a:r>
              <a:rPr lang="zh-CN" altLang="en-US" dirty="0">
                <a:solidFill>
                  <a:schemeClr val="tx2"/>
                </a:solidFill>
                <a:latin typeface="Times New Roman" pitchFamily="18" charset="0"/>
              </a:rPr>
              <a:t>等待某</a:t>
            </a:r>
            <a:r>
              <a:rPr lang="zh-CN" altLang="en-US" b="1" u="sng" dirty="0">
                <a:solidFill>
                  <a:schemeClr val="tx2"/>
                </a:solidFill>
                <a:latin typeface="Times New Roman" pitchFamily="18" charset="0"/>
              </a:rPr>
              <a:t>操</a:t>
            </a:r>
            <a:r>
              <a:rPr lang="zh-CN" altLang="en-US" b="1" u="sng" dirty="0" smtClean="0">
                <a:solidFill>
                  <a:schemeClr val="tx2"/>
                </a:solidFill>
                <a:latin typeface="Times New Roman" pitchFamily="18" charset="0"/>
              </a:rPr>
              <a:t>作</a:t>
            </a:r>
            <a:r>
              <a:rPr lang="en-US" altLang="zh-CN" b="1" u="sng" baseline="30000" dirty="0" smtClean="0">
                <a:solidFill>
                  <a:schemeClr val="tx2"/>
                </a:solidFill>
                <a:latin typeface="Times New Roman" pitchFamily="18" charset="0"/>
              </a:rPr>
              <a:t>I/O</a:t>
            </a:r>
            <a:r>
              <a:rPr lang="zh-CN" altLang="en-US" b="1" u="sng" baseline="30000" dirty="0" smtClean="0">
                <a:solidFill>
                  <a:schemeClr val="tx2"/>
                </a:solidFill>
                <a:latin typeface="Times New Roman" pitchFamily="18" charset="0"/>
              </a:rPr>
              <a:t>操作</a:t>
            </a:r>
            <a:r>
              <a:rPr lang="zh-CN" altLang="en-US" b="1" u="sng" dirty="0" smtClean="0">
                <a:solidFill>
                  <a:schemeClr val="tx2"/>
                </a:solidFill>
                <a:latin typeface="Times New Roman" pitchFamily="18" charset="0"/>
              </a:rPr>
              <a:t>的</a:t>
            </a:r>
            <a:r>
              <a:rPr lang="zh-CN" altLang="en-US" b="1" u="sng" dirty="0">
                <a:solidFill>
                  <a:schemeClr val="tx2"/>
                </a:solidFill>
                <a:latin typeface="Times New Roman" pitchFamily="18" charset="0"/>
              </a:rPr>
              <a:t>完</a:t>
            </a:r>
            <a:r>
              <a:rPr lang="zh-CN" altLang="en-US" b="1" u="sng" dirty="0" smtClean="0">
                <a:solidFill>
                  <a:schemeClr val="tx2"/>
                </a:solidFill>
                <a:latin typeface="Times New Roman" pitchFamily="18" charset="0"/>
              </a:rPr>
              <a:t>成</a:t>
            </a:r>
            <a:r>
              <a:rPr lang="zh-CN" altLang="en-US" dirty="0">
                <a:latin typeface="Times New Roman" pitchFamily="18" charset="0"/>
              </a:rPr>
              <a:t>：  </a:t>
            </a:r>
            <a:r>
              <a:rPr lang="zh-CN" altLang="en-US" dirty="0" smtClean="0">
                <a:latin typeface="Times New Roman" pitchFamily="18" charset="0"/>
              </a:rPr>
              <a:t>例 </a:t>
            </a:r>
            <a:r>
              <a:rPr lang="zh-CN" altLang="en-US" dirty="0" smtClean="0">
                <a:solidFill>
                  <a:schemeClr val="tx2"/>
                </a:solidFill>
                <a:latin typeface="Times New Roman" pitchFamily="18" charset="0"/>
              </a:rPr>
              <a:t>启</a:t>
            </a:r>
            <a:r>
              <a:rPr lang="zh-CN" altLang="en-US" dirty="0">
                <a:solidFill>
                  <a:schemeClr val="tx2"/>
                </a:solidFill>
                <a:latin typeface="Times New Roman" pitchFamily="18" charset="0"/>
              </a:rPr>
              <a:t>动</a:t>
            </a:r>
            <a:r>
              <a:rPr lang="en-US" altLang="zh-CN" dirty="0">
                <a:solidFill>
                  <a:schemeClr val="tx2"/>
                </a:solidFill>
                <a:latin typeface="Times New Roman" pitchFamily="18" charset="0"/>
              </a:rPr>
              <a:t>I/O</a:t>
            </a:r>
            <a:r>
              <a:rPr lang="zh-CN" altLang="en-US" u="sng" dirty="0">
                <a:solidFill>
                  <a:schemeClr val="tx2"/>
                </a:solidFill>
                <a:latin typeface="Times New Roman" pitchFamily="18" charset="0"/>
              </a:rPr>
              <a:t>设</a:t>
            </a:r>
            <a:r>
              <a:rPr lang="zh-CN" altLang="en-US" u="sng" dirty="0" smtClean="0">
                <a:solidFill>
                  <a:schemeClr val="tx2"/>
                </a:solidFill>
                <a:latin typeface="Times New Roman" pitchFamily="18" charset="0"/>
              </a:rPr>
              <a:t>备后</a:t>
            </a:r>
            <a:r>
              <a:rPr lang="zh-CN" altLang="en-US" dirty="0" smtClean="0">
                <a:latin typeface="Times New Roman" pitchFamily="18" charset="0"/>
              </a:rPr>
              <a:t>，因为完成</a:t>
            </a:r>
            <a:r>
              <a:rPr lang="en-US" altLang="zh-CN" dirty="0" smtClean="0">
                <a:latin typeface="Times New Roman" pitchFamily="18" charset="0"/>
              </a:rPr>
              <a:t>I/O</a:t>
            </a:r>
            <a:r>
              <a:rPr lang="zh-CN" altLang="en-US" dirty="0" smtClean="0">
                <a:latin typeface="Times New Roman" pitchFamily="18" charset="0"/>
              </a:rPr>
              <a:t>还需要一段时间，此时</a:t>
            </a:r>
            <a:r>
              <a:rPr lang="zh-CN" altLang="en-US" dirty="0">
                <a:latin typeface="Times New Roman" pitchFamily="18" charset="0"/>
              </a:rPr>
              <a:t>经</a:t>
            </a:r>
            <a:r>
              <a:rPr lang="zh-CN" altLang="en-US" dirty="0" smtClean="0">
                <a:latin typeface="Times New Roman" pitchFamily="18" charset="0"/>
              </a:rPr>
              <a:t>过</a:t>
            </a:r>
            <a:r>
              <a:rPr lang="zh-CN" altLang="en-US" u="sng" dirty="0">
                <a:latin typeface="Times New Roman" pitchFamily="18" charset="0"/>
              </a:rPr>
              <a:t>重</a:t>
            </a:r>
            <a:r>
              <a:rPr lang="zh-CN" altLang="en-US" u="sng" dirty="0" smtClean="0">
                <a:latin typeface="Times New Roman" pitchFamily="18" charset="0"/>
              </a:rPr>
              <a:t>新</a:t>
            </a:r>
            <a:r>
              <a:rPr lang="zh-CN" altLang="en-US" u="sng" dirty="0">
                <a:latin typeface="Times New Roman" pitchFamily="18" charset="0"/>
              </a:rPr>
              <a:t>调</a:t>
            </a:r>
            <a:r>
              <a:rPr lang="zh-CN" altLang="en-US" u="sng" dirty="0" smtClean="0">
                <a:latin typeface="Times New Roman" pitchFamily="18" charset="0"/>
              </a:rPr>
              <a:t>度</a:t>
            </a:r>
            <a:r>
              <a:rPr lang="zh-CN" altLang="en-US" dirty="0">
                <a:latin typeface="Times New Roman" pitchFamily="18" charset="0"/>
              </a:rPr>
              <a:t>，</a:t>
            </a:r>
            <a:r>
              <a:rPr lang="zh-CN" altLang="en-US" dirty="0" smtClean="0">
                <a:latin typeface="Times New Roman" pitchFamily="18" charset="0"/>
              </a:rPr>
              <a:t>本进程让出</a:t>
            </a:r>
            <a:r>
              <a:rPr lang="en-US" altLang="zh-CN" dirty="0" smtClean="0">
                <a:latin typeface="Times New Roman" pitchFamily="18" charset="0"/>
              </a:rPr>
              <a:t>CPU</a:t>
            </a:r>
            <a:r>
              <a:rPr lang="zh-CN" altLang="en-US" dirty="0" smtClean="0">
                <a:latin typeface="Times New Roman" pitchFamily="18" charset="0"/>
              </a:rPr>
              <a:t>，本进程由</a:t>
            </a:r>
            <a:r>
              <a:rPr lang="zh-CN" altLang="en-US" u="sng" dirty="0" smtClean="0">
                <a:latin typeface="Times New Roman" pitchFamily="18" charset="0"/>
              </a:rPr>
              <a:t>运行态变</a:t>
            </a:r>
            <a:r>
              <a:rPr lang="zh-CN" altLang="en-US" u="sng" dirty="0">
                <a:latin typeface="Times New Roman" pitchFamily="18" charset="0"/>
              </a:rPr>
              <a:t>阻</a:t>
            </a:r>
            <a:r>
              <a:rPr lang="zh-CN" altLang="en-US" u="sng" dirty="0" smtClean="0">
                <a:latin typeface="Times New Roman" pitchFamily="18" charset="0"/>
              </a:rPr>
              <a:t>塞态</a:t>
            </a:r>
            <a:r>
              <a:rPr lang="zh-CN" altLang="en-US" dirty="0" smtClean="0">
                <a:latin typeface="Times New Roman" pitchFamily="18" charset="0"/>
              </a:rPr>
              <a:t>；直到本进程</a:t>
            </a:r>
            <a:r>
              <a:rPr lang="en-US" altLang="zh-CN" dirty="0" smtClean="0">
                <a:latin typeface="Times New Roman" pitchFamily="18" charset="0"/>
              </a:rPr>
              <a:t>I/O</a:t>
            </a:r>
            <a:r>
              <a:rPr lang="zh-CN" altLang="en-US" dirty="0">
                <a:latin typeface="Times New Roman" pitchFamily="18" charset="0"/>
              </a:rPr>
              <a:t>操作完</a:t>
            </a:r>
            <a:r>
              <a:rPr lang="zh-CN" altLang="en-US" dirty="0" smtClean="0">
                <a:latin typeface="Times New Roman" pitchFamily="18" charset="0"/>
              </a:rPr>
              <a:t>成，</a:t>
            </a:r>
            <a:r>
              <a:rPr lang="zh-CN" altLang="en-US" dirty="0">
                <a:latin typeface="Times New Roman" pitchFamily="18" charset="0"/>
              </a:rPr>
              <a:t>由中断处理程序</a:t>
            </a:r>
            <a:r>
              <a:rPr lang="zh-CN" altLang="en-US" u="sng" dirty="0">
                <a:latin typeface="Times New Roman" pitchFamily="18" charset="0"/>
              </a:rPr>
              <a:t>唤</a:t>
            </a:r>
            <a:r>
              <a:rPr lang="zh-CN" altLang="en-US" u="sng" dirty="0" smtClean="0">
                <a:latin typeface="Times New Roman" pitchFamily="18" charset="0"/>
              </a:rPr>
              <a:t>醒本进程</a:t>
            </a:r>
            <a:r>
              <a:rPr lang="en-US" altLang="zh-CN" u="sng" dirty="0" smtClean="0">
                <a:latin typeface="Times New Roman" pitchFamily="18" charset="0"/>
              </a:rPr>
              <a:t>-&gt;</a:t>
            </a:r>
            <a:r>
              <a:rPr lang="zh-CN" altLang="en-US" u="sng" dirty="0" smtClean="0">
                <a:latin typeface="Times New Roman" pitchFamily="18" charset="0"/>
              </a:rPr>
              <a:t>就绪状态</a:t>
            </a:r>
            <a:r>
              <a:rPr lang="zh-CN" altLang="en-US" dirty="0" smtClean="0">
                <a:latin typeface="Times New Roman" pitchFamily="18" charset="0"/>
              </a:rPr>
              <a:t>。</a:t>
            </a:r>
            <a:endParaRPr lang="zh-CN" altLang="en-US" dirty="0">
              <a:latin typeface="Times New Roman" pitchFamily="18" charset="0"/>
            </a:endParaRPr>
          </a:p>
          <a:p>
            <a:pPr eaLnBrk="1" hangingPunct="1">
              <a:lnSpc>
                <a:spcPct val="125000"/>
              </a:lnSpc>
              <a:spcBef>
                <a:spcPct val="20000"/>
              </a:spcBef>
              <a:spcAft>
                <a:spcPct val="10000"/>
              </a:spcAft>
              <a:buClrTx/>
              <a:buSzTx/>
              <a:buFontTx/>
              <a:buNone/>
            </a:pPr>
            <a:r>
              <a:rPr lang="en-US" altLang="zh-CN" dirty="0">
                <a:latin typeface="Times New Roman" pitchFamily="18" charset="0"/>
              </a:rPr>
              <a:t>3) </a:t>
            </a:r>
            <a:r>
              <a:rPr lang="zh-CN" altLang="en-US" dirty="0">
                <a:latin typeface="Times New Roman" pitchFamily="18" charset="0"/>
              </a:rPr>
              <a:t>新</a:t>
            </a:r>
            <a:r>
              <a:rPr lang="zh-CN" altLang="en-US" u="sng" dirty="0">
                <a:solidFill>
                  <a:schemeClr val="tx2"/>
                </a:solidFill>
                <a:latin typeface="Times New Roman" pitchFamily="18" charset="0"/>
              </a:rPr>
              <a:t>数据</a:t>
            </a:r>
            <a:r>
              <a:rPr lang="zh-CN" altLang="en-US" dirty="0">
                <a:solidFill>
                  <a:schemeClr val="tx2"/>
                </a:solidFill>
                <a:latin typeface="Times New Roman" pitchFamily="18" charset="0"/>
              </a:rPr>
              <a:t>尚未到达</a:t>
            </a:r>
            <a:r>
              <a:rPr lang="zh-CN" altLang="en-US" dirty="0">
                <a:latin typeface="Times New Roman" pitchFamily="18" charset="0"/>
              </a:rPr>
              <a:t>（例：两合作进程，当</a:t>
            </a:r>
            <a:r>
              <a:rPr lang="en-US" altLang="zh-CN" dirty="0">
                <a:latin typeface="Times New Roman" pitchFamily="18" charset="0"/>
              </a:rPr>
              <a:t>A</a:t>
            </a:r>
            <a:r>
              <a:rPr lang="zh-CN" altLang="en-US" dirty="0">
                <a:latin typeface="Times New Roman" pitchFamily="18" charset="0"/>
              </a:rPr>
              <a:t>进程未完成输出时， </a:t>
            </a:r>
            <a:r>
              <a:rPr lang="en-US" altLang="zh-CN" dirty="0">
                <a:latin typeface="Times New Roman" pitchFamily="18" charset="0"/>
              </a:rPr>
              <a:t>B</a:t>
            </a:r>
            <a:r>
              <a:rPr lang="zh-CN" altLang="en-US" dirty="0">
                <a:latin typeface="Times New Roman" pitchFamily="18" charset="0"/>
              </a:rPr>
              <a:t>进程只能等待</a:t>
            </a:r>
            <a:r>
              <a:rPr lang="en-US" altLang="zh-CN" dirty="0">
                <a:latin typeface="Times New Roman" pitchFamily="18" charset="0"/>
              </a:rPr>
              <a:t>A</a:t>
            </a:r>
            <a:r>
              <a:rPr lang="zh-CN" altLang="en-US" dirty="0">
                <a:latin typeface="Times New Roman" pitchFamily="18" charset="0"/>
              </a:rPr>
              <a:t>进程）。 </a:t>
            </a:r>
          </a:p>
          <a:p>
            <a:pPr eaLnBrk="1" hangingPunct="1">
              <a:lnSpc>
                <a:spcPct val="125000"/>
              </a:lnSpc>
              <a:spcBef>
                <a:spcPct val="20000"/>
              </a:spcBef>
              <a:spcAft>
                <a:spcPct val="10000"/>
              </a:spcAft>
              <a:buClrTx/>
              <a:buSzTx/>
              <a:buFontTx/>
              <a:buNone/>
            </a:pPr>
            <a:r>
              <a:rPr lang="en-US" altLang="zh-CN" dirty="0">
                <a:latin typeface="Times New Roman" pitchFamily="18" charset="0"/>
              </a:rPr>
              <a:t>4) </a:t>
            </a:r>
            <a:r>
              <a:rPr lang="zh-CN" altLang="en-US" u="sng" dirty="0">
                <a:solidFill>
                  <a:schemeClr val="tx2"/>
                </a:solidFill>
                <a:latin typeface="Times New Roman" pitchFamily="18" charset="0"/>
              </a:rPr>
              <a:t>无新工作</a:t>
            </a:r>
            <a:r>
              <a:rPr lang="zh-CN" altLang="en-US" dirty="0">
                <a:latin typeface="Times New Roman" pitchFamily="18" charset="0"/>
              </a:rPr>
              <a:t>可做（例：当系统中的发送进程发现无数据可发送时，只能阻塞自己，直到有新请求才能被唤醒。 </a:t>
            </a:r>
          </a:p>
        </p:txBody>
      </p:sp>
    </p:spTree>
  </p:cSld>
  <p:clrMapOvr>
    <a:masterClrMapping/>
  </p:clrMapOvr>
  <p:transition>
    <p:pull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91E9F8FF-9F95-46C9-8EBF-36EC6995F1DC}" type="datetime8">
              <a:rPr kumimoji="0" lang="zh-CN" altLang="en-US" sz="1400" smtClean="0"/>
              <a:t>2022年3月16日12时44分</a:t>
            </a:fld>
            <a:endParaRPr kumimoji="0" lang="en-US" altLang="zh-CN" sz="1400" smtClean="0"/>
          </a:p>
        </p:txBody>
      </p:sp>
      <p:sp>
        <p:nvSpPr>
          <p:cNvPr id="983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8308" name="Text Box 4"/>
          <p:cNvSpPr txBox="1">
            <a:spLocks noChangeArrowheads="1"/>
          </p:cNvSpPr>
          <p:nvPr/>
        </p:nvSpPr>
        <p:spPr bwMode="auto">
          <a:xfrm>
            <a:off x="457200" y="838200"/>
            <a:ext cx="8382000" cy="517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b="1" dirty="0">
                <a:latin typeface="Times New Roman" pitchFamily="18" charset="0"/>
              </a:rPr>
              <a:t>        2. </a:t>
            </a:r>
            <a:r>
              <a:rPr lang="zh-CN" altLang="en-US" b="1" dirty="0">
                <a:latin typeface="Times New Roman" pitchFamily="18" charset="0"/>
              </a:rPr>
              <a:t>进程</a:t>
            </a:r>
            <a:r>
              <a:rPr lang="zh-CN" altLang="en-US" b="1" u="sng" dirty="0">
                <a:latin typeface="Times New Roman" pitchFamily="18" charset="0"/>
              </a:rPr>
              <a:t>阻塞</a:t>
            </a:r>
            <a:r>
              <a:rPr lang="zh-CN" altLang="en-US" sz="2800" b="1" u="sng" dirty="0">
                <a:solidFill>
                  <a:schemeClr val="tx2"/>
                </a:solidFill>
                <a:latin typeface="Times New Roman" pitchFamily="18" charset="0"/>
              </a:rPr>
              <a:t>过程</a:t>
            </a:r>
            <a:r>
              <a:rPr lang="zh-CN" altLang="en-US" b="1" dirty="0" smtClean="0">
                <a:latin typeface="Times New Roman" pitchFamily="18" charset="0"/>
              </a:rPr>
              <a:t></a:t>
            </a:r>
            <a:r>
              <a:rPr lang="en-US" altLang="zh-CN" b="1" dirty="0" smtClean="0">
                <a:latin typeface="Times New Roman" pitchFamily="18" charset="0"/>
              </a:rPr>
              <a:t>(</a:t>
            </a:r>
            <a:r>
              <a:rPr lang="en-US" altLang="zh-CN" b="1" dirty="0" smtClean="0">
                <a:solidFill>
                  <a:srgbClr val="FFFF00"/>
                </a:solidFill>
                <a:latin typeface="Times New Roman" pitchFamily="18" charset="0"/>
              </a:rPr>
              <a:t>+</a:t>
            </a:r>
            <a:r>
              <a:rPr lang="zh-CN" altLang="en-US" b="1" dirty="0" smtClean="0">
                <a:solidFill>
                  <a:srgbClr val="FFFF00"/>
                </a:solidFill>
                <a:latin typeface="Times New Roman" pitchFamily="18" charset="0"/>
              </a:rPr>
              <a:t>快</a:t>
            </a:r>
            <a:r>
              <a:rPr lang="en-US" altLang="zh-CN" b="1" dirty="0" smtClean="0">
                <a:solidFill>
                  <a:srgbClr val="FFFF00"/>
                </a:solidFill>
                <a:latin typeface="Times New Roman" pitchFamily="18" charset="0"/>
              </a:rPr>
              <a:t>)</a:t>
            </a:r>
            <a:endParaRPr lang="zh-CN" altLang="en-US" b="1" dirty="0">
              <a:latin typeface="Times New Roman" pitchFamily="18" charset="0"/>
            </a:endParaRPr>
          </a:p>
          <a:p>
            <a:pPr algn="just" eaLnBrk="1" hangingPunct="1">
              <a:lnSpc>
                <a:spcPct val="125000"/>
              </a:lnSpc>
              <a:spcBef>
                <a:spcPct val="25000"/>
              </a:spcBef>
              <a:buClrTx/>
              <a:buSzTx/>
              <a:buFontTx/>
              <a:buNone/>
            </a:pPr>
            <a:r>
              <a:rPr lang="zh-CN" altLang="en-US" dirty="0">
                <a:latin typeface="Times New Roman" pitchFamily="18" charset="0"/>
              </a:rPr>
              <a:t>         当上述某事件发生时，进程便通过</a:t>
            </a:r>
            <a:r>
              <a:rPr lang="zh-CN" altLang="en-US" b="1" u="sng" dirty="0">
                <a:latin typeface="Times New Roman" pitchFamily="18" charset="0"/>
              </a:rPr>
              <a:t>调用</a:t>
            </a:r>
            <a:r>
              <a:rPr lang="zh-CN" altLang="en-US" b="1" u="sng" dirty="0">
                <a:solidFill>
                  <a:schemeClr val="tx2"/>
                </a:solidFill>
                <a:latin typeface="Times New Roman" pitchFamily="18" charset="0"/>
              </a:rPr>
              <a:t>阻塞原语</a:t>
            </a:r>
            <a:r>
              <a:rPr lang="en-US" altLang="zh-CN" b="1" u="sng" dirty="0" smtClean="0">
                <a:solidFill>
                  <a:schemeClr val="tx2"/>
                </a:solidFill>
                <a:latin typeface="Times New Roman" pitchFamily="18" charset="0"/>
              </a:rPr>
              <a:t>block</a:t>
            </a:r>
            <a:r>
              <a:rPr lang="en-US" altLang="zh-CN" b="1" u="sng" baseline="30000" dirty="0" smtClean="0">
                <a:solidFill>
                  <a:schemeClr val="tx2"/>
                </a:solidFill>
                <a:latin typeface="Times New Roman" pitchFamily="18" charset="0"/>
              </a:rPr>
              <a:t>1</a:t>
            </a:r>
            <a:r>
              <a:rPr lang="zh-CN" altLang="en-US" b="1" u="sng" dirty="0" smtClean="0">
                <a:solidFill>
                  <a:schemeClr val="tx2"/>
                </a:solidFill>
                <a:latin typeface="Times New Roman" pitchFamily="18" charset="0"/>
              </a:rPr>
              <a:t>阻</a:t>
            </a:r>
            <a:r>
              <a:rPr lang="zh-CN" altLang="en-US" b="1" u="sng" dirty="0">
                <a:solidFill>
                  <a:schemeClr val="tx2"/>
                </a:solidFill>
                <a:latin typeface="Times New Roman" pitchFamily="18" charset="0"/>
              </a:rPr>
              <a:t>塞自</a:t>
            </a:r>
            <a:r>
              <a:rPr lang="zh-CN" altLang="en-US" b="1" u="sng" dirty="0" smtClean="0">
                <a:solidFill>
                  <a:schemeClr val="tx2"/>
                </a:solidFill>
                <a:latin typeface="Times New Roman" pitchFamily="18" charset="0"/>
              </a:rPr>
              <a:t>己</a:t>
            </a:r>
            <a:r>
              <a:rPr lang="en-US" altLang="zh-CN" b="1" u="sng" baseline="30000" dirty="0" smtClean="0">
                <a:solidFill>
                  <a:schemeClr val="tx2"/>
                </a:solidFill>
                <a:latin typeface="Times New Roman" pitchFamily="18" charset="0"/>
              </a:rPr>
              <a:t>2</a:t>
            </a:r>
            <a:r>
              <a:rPr lang="zh-CN" altLang="en-US" dirty="0" smtClean="0">
                <a:latin typeface="Times New Roman" pitchFamily="18" charset="0"/>
              </a:rPr>
              <a:t>。</a:t>
            </a:r>
            <a:endParaRPr lang="zh-CN" altLang="en-US" dirty="0">
              <a:latin typeface="Times New Roman" pitchFamily="18" charset="0"/>
            </a:endParaRPr>
          </a:p>
          <a:p>
            <a:pPr eaLnBrk="1" hangingPunct="1">
              <a:lnSpc>
                <a:spcPct val="125000"/>
              </a:lnSpc>
              <a:spcBef>
                <a:spcPct val="25000"/>
              </a:spcBef>
              <a:buClrTx/>
              <a:buSzTx/>
              <a:buFontTx/>
              <a:buNone/>
            </a:pPr>
            <a:r>
              <a:rPr lang="en-US" altLang="zh-CN" dirty="0" smtClean="0">
                <a:latin typeface="Times New Roman" pitchFamily="18" charset="0"/>
              </a:rPr>
              <a:t>        block</a:t>
            </a:r>
            <a:r>
              <a:rPr lang="zh-CN" altLang="en-US" dirty="0">
                <a:latin typeface="Times New Roman" pitchFamily="18" charset="0"/>
              </a:rPr>
              <a:t>原语中，</a:t>
            </a:r>
            <a:r>
              <a:rPr lang="zh-CN" altLang="en-US" u="sng" dirty="0">
                <a:latin typeface="Times New Roman" pitchFamily="18" charset="0"/>
              </a:rPr>
              <a:t>先立即</a:t>
            </a:r>
            <a:r>
              <a:rPr lang="zh-CN" altLang="en-US" u="sng" dirty="0">
                <a:solidFill>
                  <a:schemeClr val="tx2"/>
                </a:solidFill>
                <a:latin typeface="Times New Roman" pitchFamily="18" charset="0"/>
              </a:rPr>
              <a:t>停</a:t>
            </a:r>
            <a:r>
              <a:rPr lang="zh-CN" altLang="en-US" u="sng" dirty="0" smtClean="0">
                <a:solidFill>
                  <a:schemeClr val="tx2"/>
                </a:solidFill>
                <a:latin typeface="Times New Roman" pitchFamily="18" charset="0"/>
              </a:rPr>
              <a:t>止</a:t>
            </a:r>
            <a:r>
              <a:rPr lang="en-US" altLang="zh-CN" b="1" u="sng" baseline="30000" dirty="0" smtClean="0">
                <a:solidFill>
                  <a:schemeClr val="tx2"/>
                </a:solidFill>
                <a:latin typeface="Times New Roman" pitchFamily="18" charset="0"/>
              </a:rPr>
              <a:t>1</a:t>
            </a:r>
            <a:r>
              <a:rPr lang="zh-CN" altLang="en-US" u="sng" dirty="0" smtClean="0">
                <a:latin typeface="Times New Roman" pitchFamily="18" charset="0"/>
              </a:rPr>
              <a:t>进</a:t>
            </a:r>
            <a:r>
              <a:rPr lang="zh-CN" altLang="en-US" u="sng" dirty="0">
                <a:latin typeface="Times New Roman" pitchFamily="18" charset="0"/>
              </a:rPr>
              <a:t>程执行</a:t>
            </a:r>
            <a:r>
              <a:rPr lang="zh-CN" altLang="en-US" dirty="0">
                <a:latin typeface="Times New Roman" pitchFamily="18" charset="0"/>
              </a:rPr>
              <a:t>，并把</a:t>
            </a:r>
            <a:r>
              <a:rPr lang="en-US" altLang="zh-CN" dirty="0">
                <a:latin typeface="Times New Roman" pitchFamily="18" charset="0"/>
              </a:rPr>
              <a:t>PCB</a:t>
            </a:r>
            <a:r>
              <a:rPr lang="zh-CN" altLang="en-US" dirty="0">
                <a:latin typeface="Times New Roman" pitchFamily="18" charset="0"/>
              </a:rPr>
              <a:t>中</a:t>
            </a:r>
            <a:r>
              <a:rPr lang="zh-CN" altLang="en-US" dirty="0" smtClean="0">
                <a:latin typeface="Times New Roman" pitchFamily="18" charset="0"/>
              </a:rPr>
              <a:t>的</a:t>
            </a:r>
            <a:r>
              <a:rPr lang="zh-CN" altLang="en-US" u="sng" dirty="0">
                <a:solidFill>
                  <a:schemeClr val="tx2"/>
                </a:solidFill>
                <a:latin typeface="Times New Roman" pitchFamily="18" charset="0"/>
              </a:rPr>
              <a:t>状</a:t>
            </a:r>
            <a:r>
              <a:rPr lang="zh-CN" altLang="en-US" u="sng" dirty="0" smtClean="0">
                <a:solidFill>
                  <a:schemeClr val="tx2"/>
                </a:solidFill>
                <a:latin typeface="Times New Roman" pitchFamily="18" charset="0"/>
              </a:rPr>
              <a:t>态</a:t>
            </a:r>
            <a:r>
              <a:rPr lang="en-US" altLang="zh-CN" b="1" u="sng" baseline="30000" dirty="0" smtClean="0">
                <a:solidFill>
                  <a:schemeClr val="tx2"/>
                </a:solidFill>
                <a:latin typeface="Times New Roman" pitchFamily="18" charset="0"/>
              </a:rPr>
              <a:t>2 </a:t>
            </a:r>
            <a:r>
              <a:rPr lang="zh-CN" altLang="en-US" dirty="0" smtClean="0">
                <a:latin typeface="Times New Roman" pitchFamily="18" charset="0"/>
              </a:rPr>
              <a:t>执</a:t>
            </a:r>
            <a:r>
              <a:rPr lang="zh-CN" altLang="en-US" dirty="0">
                <a:latin typeface="Times New Roman" pitchFamily="18" charset="0"/>
              </a:rPr>
              <a:t>行</a:t>
            </a:r>
            <a:r>
              <a:rPr lang="zh-CN" altLang="en-US" dirty="0">
                <a:latin typeface="Courier New" pitchFamily="49" charset="0"/>
              </a:rPr>
              <a:t>”</a:t>
            </a:r>
            <a:r>
              <a:rPr lang="zh-CN" altLang="en-US" dirty="0">
                <a:latin typeface="Times New Roman" pitchFamily="18" charset="0"/>
              </a:rPr>
              <a:t>改</a:t>
            </a:r>
            <a:r>
              <a:rPr lang="zh-CN" altLang="en-US" dirty="0" smtClean="0">
                <a:latin typeface="Times New Roman" pitchFamily="18" charset="0"/>
              </a:rPr>
              <a:t>为“阻塞”，</a:t>
            </a:r>
            <a:r>
              <a:rPr lang="zh-CN" altLang="en-US" dirty="0">
                <a:latin typeface="Times New Roman" pitchFamily="18" charset="0"/>
              </a:rPr>
              <a:t>并将</a:t>
            </a:r>
            <a:r>
              <a:rPr lang="en-US" altLang="zh-CN" dirty="0">
                <a:latin typeface="Times New Roman" pitchFamily="18" charset="0"/>
              </a:rPr>
              <a:t>PCB</a:t>
            </a:r>
            <a:r>
              <a:rPr lang="zh-CN" altLang="en-US" u="sng" dirty="0">
                <a:solidFill>
                  <a:schemeClr val="tx2"/>
                </a:solidFill>
                <a:latin typeface="Times New Roman" pitchFamily="18" charset="0"/>
              </a:rPr>
              <a:t>插入阻塞队</a:t>
            </a:r>
            <a:r>
              <a:rPr lang="zh-CN" altLang="en-US" u="sng" dirty="0" smtClean="0">
                <a:solidFill>
                  <a:schemeClr val="tx2"/>
                </a:solidFill>
                <a:latin typeface="Times New Roman" pitchFamily="18" charset="0"/>
              </a:rPr>
              <a:t>列</a:t>
            </a:r>
            <a:r>
              <a:rPr lang="en-US" altLang="zh-CN" b="1" u="sng" baseline="30000" dirty="0" smtClean="0">
                <a:solidFill>
                  <a:schemeClr val="tx2"/>
                </a:solidFill>
                <a:latin typeface="Times New Roman" pitchFamily="18" charset="0"/>
              </a:rPr>
              <a:t>3</a:t>
            </a:r>
            <a:r>
              <a:rPr lang="zh-CN" altLang="en-US" dirty="0" smtClean="0">
                <a:latin typeface="Times New Roman" pitchFamily="18" charset="0"/>
              </a:rPr>
              <a:t>。</a:t>
            </a:r>
            <a:endParaRPr lang="zh-CN" altLang="en-US" dirty="0">
              <a:latin typeface="Times New Roman" pitchFamily="18" charset="0"/>
            </a:endParaRPr>
          </a:p>
          <a:p>
            <a:pPr algn="just" eaLnBrk="1" hangingPunct="1">
              <a:lnSpc>
                <a:spcPct val="125000"/>
              </a:lnSpc>
              <a:spcBef>
                <a:spcPct val="25000"/>
              </a:spcBef>
              <a:buClrTx/>
              <a:buSzTx/>
              <a:buFontTx/>
              <a:buNone/>
            </a:pPr>
            <a:r>
              <a:rPr lang="zh-CN" altLang="en-US" dirty="0">
                <a:latin typeface="Times New Roman" pitchFamily="18" charset="0"/>
              </a:rPr>
              <a:t>        如果系统中设置了</a:t>
            </a:r>
            <a:r>
              <a:rPr lang="zh-CN" altLang="en-US" u="sng" dirty="0">
                <a:latin typeface="Times New Roman" pitchFamily="18" charset="0"/>
              </a:rPr>
              <a:t>因</a:t>
            </a:r>
            <a:r>
              <a:rPr lang="zh-CN" altLang="en-US" u="sng" dirty="0">
                <a:solidFill>
                  <a:schemeClr val="tx2"/>
                </a:solidFill>
                <a:latin typeface="Times New Roman" pitchFamily="18" charset="0"/>
              </a:rPr>
              <a:t>不同事件</a:t>
            </a:r>
            <a:r>
              <a:rPr lang="zh-CN" altLang="en-US" u="sng" dirty="0">
                <a:latin typeface="Times New Roman" pitchFamily="18" charset="0"/>
              </a:rPr>
              <a:t>而阻塞的</a:t>
            </a:r>
            <a:r>
              <a:rPr lang="zh-CN" altLang="en-US" b="1" u="sng" dirty="0">
                <a:solidFill>
                  <a:schemeClr val="tx2"/>
                </a:solidFill>
                <a:latin typeface="Times New Roman" pitchFamily="18" charset="0"/>
              </a:rPr>
              <a:t>多个阻塞队列</a:t>
            </a:r>
            <a:r>
              <a:rPr lang="zh-CN" altLang="en-US" dirty="0">
                <a:latin typeface="Times New Roman" pitchFamily="18" charset="0"/>
              </a:rPr>
              <a:t>，则应将本进程插入到具有相同事件的阻塞</a:t>
            </a:r>
            <a:r>
              <a:rPr lang="en-US" altLang="zh-CN" dirty="0">
                <a:latin typeface="Times New Roman" pitchFamily="18" charset="0"/>
              </a:rPr>
              <a:t>(</a:t>
            </a:r>
            <a:r>
              <a:rPr lang="zh-CN" altLang="en-US" dirty="0">
                <a:latin typeface="Times New Roman" pitchFamily="18" charset="0"/>
              </a:rPr>
              <a:t>等待</a:t>
            </a:r>
            <a:r>
              <a:rPr lang="en-US" altLang="zh-CN" dirty="0">
                <a:latin typeface="Times New Roman" pitchFamily="18" charset="0"/>
              </a:rPr>
              <a:t>)</a:t>
            </a:r>
            <a:r>
              <a:rPr lang="zh-CN" altLang="en-US" dirty="0">
                <a:latin typeface="Times New Roman" pitchFamily="18" charset="0"/>
              </a:rPr>
              <a:t>队列中。 </a:t>
            </a:r>
          </a:p>
          <a:p>
            <a:pPr algn="just" eaLnBrk="1" hangingPunct="1">
              <a:lnSpc>
                <a:spcPct val="125000"/>
              </a:lnSpc>
              <a:spcBef>
                <a:spcPct val="25000"/>
              </a:spcBef>
              <a:buClrTx/>
              <a:buSzTx/>
              <a:buFontTx/>
              <a:buNone/>
            </a:pPr>
            <a:r>
              <a:rPr lang="zh-CN" altLang="en-US" dirty="0">
                <a:latin typeface="Times New Roman" pitchFamily="18" charset="0"/>
              </a:rPr>
              <a:t>        最后，调度程序</a:t>
            </a:r>
            <a:r>
              <a:rPr lang="zh-CN" altLang="en-US" u="sng" dirty="0">
                <a:solidFill>
                  <a:schemeClr val="tx2"/>
                </a:solidFill>
                <a:latin typeface="Times New Roman" pitchFamily="18" charset="0"/>
              </a:rPr>
              <a:t>重新调</a:t>
            </a:r>
            <a:r>
              <a:rPr lang="zh-CN" altLang="en-US" u="sng" dirty="0" smtClean="0">
                <a:solidFill>
                  <a:schemeClr val="tx2"/>
                </a:solidFill>
                <a:latin typeface="Times New Roman" pitchFamily="18" charset="0"/>
              </a:rPr>
              <a:t>度</a:t>
            </a:r>
            <a:r>
              <a:rPr lang="en-US" altLang="zh-CN" b="1" u="sng" baseline="30000" dirty="0" smtClean="0">
                <a:solidFill>
                  <a:schemeClr val="tx2"/>
                </a:solidFill>
                <a:latin typeface="Times New Roman" pitchFamily="18" charset="0"/>
              </a:rPr>
              <a:t>4</a:t>
            </a:r>
            <a:r>
              <a:rPr lang="zh-CN" altLang="en-US" dirty="0" smtClean="0">
                <a:latin typeface="Times New Roman" pitchFamily="18" charset="0"/>
              </a:rPr>
              <a:t>，</a:t>
            </a:r>
            <a:r>
              <a:rPr lang="zh-CN" altLang="en-US" dirty="0">
                <a:latin typeface="Times New Roman" pitchFamily="18" charset="0"/>
              </a:rPr>
              <a:t>将处理机分配给另一就绪进程，并进行切换（在</a:t>
            </a:r>
            <a:r>
              <a:rPr lang="en-US" altLang="zh-CN" dirty="0">
                <a:latin typeface="Times New Roman" pitchFamily="18" charset="0"/>
              </a:rPr>
              <a:t>PCB</a:t>
            </a:r>
            <a:r>
              <a:rPr lang="zh-CN" altLang="en-US" dirty="0">
                <a:latin typeface="Times New Roman" pitchFamily="18" charset="0"/>
              </a:rPr>
              <a:t>中保留被阻塞进程的处理机状态，再按新进程的</a:t>
            </a:r>
            <a:r>
              <a:rPr lang="en-US" altLang="zh-CN" dirty="0">
                <a:latin typeface="Times New Roman" pitchFamily="18" charset="0"/>
              </a:rPr>
              <a:t>PCB</a:t>
            </a:r>
            <a:r>
              <a:rPr lang="zh-CN" altLang="en-US" dirty="0">
                <a:latin typeface="Times New Roman" pitchFamily="18" charset="0"/>
              </a:rPr>
              <a:t>中的处理机状态设置</a:t>
            </a:r>
            <a:r>
              <a:rPr lang="en-US" altLang="zh-CN" dirty="0">
                <a:latin typeface="Times New Roman" pitchFamily="18" charset="0"/>
              </a:rPr>
              <a:t>CPU</a:t>
            </a:r>
            <a:r>
              <a:rPr lang="zh-CN" altLang="en-US" dirty="0">
                <a:latin typeface="Times New Roman" pitchFamily="18" charset="0"/>
              </a:rPr>
              <a:t>的环境。 </a:t>
            </a:r>
          </a:p>
        </p:txBody>
      </p:sp>
      <p:sp>
        <p:nvSpPr>
          <p:cNvPr id="6" name="圆角矩形 5"/>
          <p:cNvSpPr/>
          <p:nvPr/>
        </p:nvSpPr>
        <p:spPr bwMode="auto">
          <a:xfrm>
            <a:off x="539552" y="1988841"/>
            <a:ext cx="1368152" cy="423496"/>
          </a:xfrm>
          <a:prstGeom prst="roundRect">
            <a:avLst/>
          </a:prstGeom>
          <a:noFill/>
          <a:ln w="28575" cap="flat" cmpd="sng" algn="ctr">
            <a:solidFill>
              <a:srgbClr val="FF66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圆角矩形 6"/>
          <p:cNvSpPr/>
          <p:nvPr/>
        </p:nvSpPr>
        <p:spPr bwMode="auto">
          <a:xfrm>
            <a:off x="6660232" y="1576450"/>
            <a:ext cx="2088232" cy="423496"/>
          </a:xfrm>
          <a:prstGeom prst="roundRect">
            <a:avLst/>
          </a:prstGeom>
          <a:noFill/>
          <a:ln w="28575" cap="flat" cmpd="sng" algn="ctr">
            <a:solidFill>
              <a:srgbClr val="FF66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圆角矩形 7"/>
          <p:cNvSpPr/>
          <p:nvPr/>
        </p:nvSpPr>
        <p:spPr bwMode="auto">
          <a:xfrm>
            <a:off x="6516216" y="3573016"/>
            <a:ext cx="2088232" cy="423496"/>
          </a:xfrm>
          <a:prstGeom prst="roundRect">
            <a:avLst/>
          </a:prstGeom>
          <a:noFill/>
          <a:ln w="28575" cap="flat" cmpd="sng" algn="ctr">
            <a:solidFill>
              <a:srgbClr val="FF66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B3E477F-13B5-4A23-AC04-4E0E19B9746D}" type="datetime8">
              <a:rPr kumimoji="0" lang="zh-CN" altLang="en-US" sz="1400" smtClean="0"/>
              <a:t>2022年3月16日12时44分</a:t>
            </a:fld>
            <a:endParaRPr kumimoji="0" lang="en-US" altLang="zh-CN" sz="1400" smtClean="0"/>
          </a:p>
        </p:txBody>
      </p:sp>
      <p:sp>
        <p:nvSpPr>
          <p:cNvPr id="993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99332" name="Text Box 4"/>
          <p:cNvSpPr txBox="1">
            <a:spLocks noChangeArrowheads="1"/>
          </p:cNvSpPr>
          <p:nvPr/>
        </p:nvSpPr>
        <p:spPr bwMode="auto">
          <a:xfrm>
            <a:off x="685800" y="764704"/>
            <a:ext cx="7848600" cy="472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65000"/>
              </a:lnSpc>
              <a:spcBef>
                <a:spcPct val="50000"/>
              </a:spcBef>
              <a:buClrTx/>
              <a:buSzTx/>
              <a:buFontTx/>
              <a:buNone/>
            </a:pPr>
            <a:r>
              <a:rPr lang="en-US" altLang="zh-CN" b="1" dirty="0">
                <a:latin typeface="Times New Roman" pitchFamily="18" charset="0"/>
              </a:rPr>
              <a:t>        3. </a:t>
            </a:r>
            <a:r>
              <a:rPr lang="zh-CN" altLang="en-US" b="1" dirty="0">
                <a:latin typeface="Times New Roman" pitchFamily="18" charset="0"/>
              </a:rPr>
              <a:t>进程</a:t>
            </a:r>
            <a:r>
              <a:rPr lang="zh-CN" altLang="en-US" b="1" u="sng" dirty="0">
                <a:latin typeface="Times New Roman" pitchFamily="18" charset="0"/>
              </a:rPr>
              <a:t>唤醒过程</a:t>
            </a:r>
            <a:r>
              <a:rPr lang="zh-CN" altLang="en-US" b="1" dirty="0" smtClean="0">
                <a:latin typeface="Times New Roman" pitchFamily="18" charset="0"/>
              </a:rPr>
              <a:t>（</a:t>
            </a:r>
            <a:r>
              <a:rPr lang="en-US" altLang="zh-CN" b="1" dirty="0" smtClean="0">
                <a:solidFill>
                  <a:schemeClr val="tx2"/>
                </a:solidFill>
                <a:latin typeface="Times New Roman" pitchFamily="18" charset="0"/>
              </a:rPr>
              <a:t>+</a:t>
            </a:r>
            <a:r>
              <a:rPr lang="zh-CN" altLang="en-US" b="1" dirty="0" smtClean="0">
                <a:solidFill>
                  <a:schemeClr val="tx2"/>
                </a:solidFill>
                <a:latin typeface="Times New Roman" pitchFamily="18" charset="0"/>
              </a:rPr>
              <a:t>快</a:t>
            </a:r>
            <a:r>
              <a:rPr lang="zh-CN" altLang="en-US" b="1" dirty="0" smtClean="0">
                <a:latin typeface="Times New Roman" pitchFamily="18" charset="0"/>
              </a:rPr>
              <a:t>）</a:t>
            </a:r>
            <a:endParaRPr lang="zh-CN" altLang="en-US" b="1" dirty="0">
              <a:latin typeface="Times New Roman" pitchFamily="18" charset="0"/>
            </a:endParaRPr>
          </a:p>
          <a:p>
            <a:pPr algn="just" eaLnBrk="1" hangingPunct="1">
              <a:lnSpc>
                <a:spcPct val="165000"/>
              </a:lnSpc>
              <a:spcBef>
                <a:spcPct val="50000"/>
              </a:spcBef>
              <a:buClrTx/>
              <a:buSzTx/>
              <a:buFontTx/>
              <a:buNone/>
            </a:pPr>
            <a:r>
              <a:rPr lang="zh-CN" altLang="en-US" dirty="0">
                <a:latin typeface="Times New Roman" pitchFamily="18" charset="0"/>
              </a:rPr>
              <a:t>       当被阻塞进程所期待的</a:t>
            </a:r>
            <a:r>
              <a:rPr lang="zh-CN" altLang="en-US" u="sng" dirty="0">
                <a:latin typeface="Times New Roman" pitchFamily="18" charset="0"/>
              </a:rPr>
              <a:t>事件发生</a:t>
            </a:r>
            <a:r>
              <a:rPr lang="zh-CN" altLang="en-US" dirty="0">
                <a:latin typeface="Times New Roman" pitchFamily="18" charset="0"/>
              </a:rPr>
              <a:t>时，如</a:t>
            </a:r>
            <a:r>
              <a:rPr lang="en-US" altLang="zh-CN" dirty="0">
                <a:latin typeface="Times New Roman" pitchFamily="18" charset="0"/>
              </a:rPr>
              <a:t>I/O</a:t>
            </a:r>
            <a:r>
              <a:rPr lang="zh-CN" altLang="en-US" dirty="0">
                <a:latin typeface="Times New Roman" pitchFamily="18" charset="0"/>
              </a:rPr>
              <a:t>完成或其所期待的数据已经到达，则由有关进程</a:t>
            </a:r>
            <a:r>
              <a:rPr lang="zh-CN" altLang="en-US" u="sng" dirty="0">
                <a:latin typeface="Times New Roman" pitchFamily="18" charset="0"/>
              </a:rPr>
              <a:t>调用唤醒原语</a:t>
            </a:r>
            <a:r>
              <a:rPr lang="en-US" altLang="zh-CN" dirty="0">
                <a:solidFill>
                  <a:schemeClr val="tx2"/>
                </a:solidFill>
                <a:latin typeface="Times New Roman" pitchFamily="18" charset="0"/>
              </a:rPr>
              <a:t>wakeup( )</a:t>
            </a:r>
            <a:r>
              <a:rPr lang="zh-CN" altLang="en-US" dirty="0">
                <a:latin typeface="Times New Roman" pitchFamily="18" charset="0"/>
              </a:rPr>
              <a:t>，将等待该事件的进程唤醒。</a:t>
            </a:r>
          </a:p>
          <a:p>
            <a:pPr algn="just" eaLnBrk="1" hangingPunct="1">
              <a:lnSpc>
                <a:spcPct val="165000"/>
              </a:lnSpc>
              <a:spcBef>
                <a:spcPct val="50000"/>
              </a:spcBef>
              <a:buClrTx/>
              <a:buSzTx/>
              <a:buFontTx/>
              <a:buNone/>
            </a:pPr>
            <a:r>
              <a:rPr lang="zh-CN" altLang="en-US" dirty="0">
                <a:latin typeface="Times New Roman" pitchFamily="18" charset="0"/>
              </a:rPr>
              <a:t>      唤醒原语执行的过程是：首先把被阻塞的进程从等待该事件的阻塞队列中移出，将其</a:t>
            </a:r>
            <a:r>
              <a:rPr lang="en-US" altLang="zh-CN" dirty="0">
                <a:latin typeface="Times New Roman" pitchFamily="18" charset="0"/>
              </a:rPr>
              <a:t>PCB</a:t>
            </a:r>
            <a:r>
              <a:rPr lang="zh-CN" altLang="en-US" dirty="0">
                <a:latin typeface="Times New Roman" pitchFamily="18" charset="0"/>
              </a:rPr>
              <a:t>中的现行状态由阻塞改为就绪，然后再将该</a:t>
            </a:r>
            <a:r>
              <a:rPr lang="en-US" altLang="zh-CN" dirty="0">
                <a:latin typeface="Times New Roman" pitchFamily="18" charset="0"/>
              </a:rPr>
              <a:t>PCB</a:t>
            </a:r>
            <a:r>
              <a:rPr lang="zh-CN" altLang="en-US" dirty="0">
                <a:latin typeface="Times New Roman" pitchFamily="18" charset="0"/>
              </a:rPr>
              <a:t>插入到就绪队列中。 </a:t>
            </a:r>
          </a:p>
        </p:txBody>
      </p:sp>
    </p:spTree>
  </p:cSld>
  <p:clrMapOvr>
    <a:masterClrMapping/>
  </p:clrMapOvr>
  <p:transition>
    <p:pull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6B13E20-00BA-459E-BF29-C6A9E70528A0}" type="datetime8">
              <a:rPr kumimoji="0" lang="zh-CN" altLang="en-US" sz="1400" smtClean="0"/>
              <a:t>2022年3月16日12时44分</a:t>
            </a:fld>
            <a:endParaRPr kumimoji="0" lang="en-US" altLang="zh-CN" sz="1400" smtClean="0"/>
          </a:p>
        </p:txBody>
      </p:sp>
      <p:sp>
        <p:nvSpPr>
          <p:cNvPr id="10035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0356" name="Text Box 4"/>
          <p:cNvSpPr txBox="1">
            <a:spLocks noChangeArrowheads="1"/>
          </p:cNvSpPr>
          <p:nvPr/>
        </p:nvSpPr>
        <p:spPr bwMode="auto">
          <a:xfrm>
            <a:off x="179388" y="476250"/>
            <a:ext cx="87851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lang="en-US" altLang="zh-CN" sz="2600" b="1" dirty="0">
                <a:solidFill>
                  <a:srgbClr val="FF6600"/>
                </a:solidFill>
                <a:latin typeface="Times New Roman" pitchFamily="18" charset="0"/>
              </a:rPr>
              <a:t>2.3.5 </a:t>
            </a:r>
            <a:r>
              <a:rPr lang="zh-CN" altLang="en-US" sz="2600" b="1" dirty="0">
                <a:solidFill>
                  <a:srgbClr val="FF6600"/>
                </a:solidFill>
                <a:latin typeface="Times New Roman" pitchFamily="18" charset="0"/>
              </a:rPr>
              <a:t>进程的挂起与激活（</a:t>
            </a:r>
            <a:r>
              <a:rPr lang="zh-CN" altLang="en-US" sz="2600" b="1" dirty="0">
                <a:solidFill>
                  <a:srgbClr val="FFFF00"/>
                </a:solidFill>
                <a:latin typeface="Times New Roman" pitchFamily="18" charset="0"/>
              </a:rPr>
              <a:t>自学</a:t>
            </a:r>
            <a:r>
              <a:rPr lang="en-US" altLang="zh-CN" sz="2600" b="1" dirty="0">
                <a:solidFill>
                  <a:srgbClr val="FFFF00"/>
                </a:solidFill>
                <a:latin typeface="Times New Roman" pitchFamily="18" charset="0"/>
              </a:rPr>
              <a:t>1</a:t>
            </a:r>
            <a:r>
              <a:rPr lang="zh-CN" altLang="en-US" sz="2600" b="1" dirty="0">
                <a:solidFill>
                  <a:srgbClr val="FFFF00"/>
                </a:solidFill>
                <a:latin typeface="Times New Roman" pitchFamily="18" charset="0"/>
              </a:rPr>
              <a:t>、</a:t>
            </a:r>
            <a:r>
              <a:rPr lang="en-US" altLang="zh-CN" sz="2600" b="1" dirty="0">
                <a:solidFill>
                  <a:srgbClr val="FFFF00"/>
                </a:solidFill>
                <a:latin typeface="Times New Roman" pitchFamily="18" charset="0"/>
              </a:rPr>
              <a:t>2</a:t>
            </a:r>
            <a:r>
              <a:rPr lang="zh-CN" altLang="en-US" sz="2600" b="1" dirty="0">
                <a:solidFill>
                  <a:srgbClr val="FFFF00"/>
                </a:solidFill>
                <a:latin typeface="Times New Roman" pitchFamily="18" charset="0"/>
              </a:rPr>
              <a:t>，讨论</a:t>
            </a:r>
            <a:r>
              <a:rPr lang="zh-CN" altLang="en-US" sz="2600" b="1" dirty="0"/>
              <a:t>补充：</a:t>
            </a:r>
            <a:r>
              <a:rPr lang="en-US" altLang="zh-CN" sz="2600" b="1" dirty="0"/>
              <a:t>Linux…</a:t>
            </a:r>
            <a:r>
              <a:rPr lang="zh-CN" altLang="en-US" sz="2600" b="1" dirty="0"/>
              <a:t> </a:t>
            </a:r>
            <a:r>
              <a:rPr lang="zh-CN" altLang="en-US" sz="2600" b="1" dirty="0">
                <a:solidFill>
                  <a:srgbClr val="FF6600"/>
                </a:solidFill>
                <a:latin typeface="Times New Roman" pitchFamily="18" charset="0"/>
              </a:rPr>
              <a:t>）</a:t>
            </a:r>
            <a:r>
              <a:rPr lang="zh-CN" altLang="en-US" sz="2600" b="1" dirty="0">
                <a:latin typeface="Times New Roman" pitchFamily="18" charset="0"/>
              </a:rPr>
              <a:t> </a:t>
            </a:r>
          </a:p>
        </p:txBody>
      </p:sp>
      <p:sp>
        <p:nvSpPr>
          <p:cNvPr id="100357" name="Text Box 5"/>
          <p:cNvSpPr txBox="1">
            <a:spLocks noChangeArrowheads="1"/>
          </p:cNvSpPr>
          <p:nvPr/>
        </p:nvSpPr>
        <p:spPr bwMode="auto">
          <a:xfrm>
            <a:off x="827088" y="1052513"/>
            <a:ext cx="76962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a:latin typeface="Times New Roman" pitchFamily="18" charset="0"/>
              </a:rPr>
              <a:t>         </a:t>
            </a:r>
            <a:r>
              <a:rPr lang="en-US" altLang="zh-CN" b="1">
                <a:latin typeface="Times New Roman" pitchFamily="18" charset="0"/>
              </a:rPr>
              <a:t>1. </a:t>
            </a:r>
            <a:r>
              <a:rPr lang="zh-CN" altLang="en-US" b="1">
                <a:latin typeface="Times New Roman" pitchFamily="18" charset="0"/>
              </a:rPr>
              <a:t>进程的挂起</a:t>
            </a:r>
          </a:p>
          <a:p>
            <a:pPr algn="just" eaLnBrk="1" hangingPunct="1">
              <a:spcBef>
                <a:spcPct val="50000"/>
              </a:spcBef>
              <a:buClrTx/>
              <a:buSzTx/>
              <a:buFontTx/>
              <a:buNone/>
            </a:pPr>
            <a:r>
              <a:rPr lang="zh-CN" altLang="en-US">
                <a:latin typeface="Times New Roman" pitchFamily="18" charset="0"/>
              </a:rPr>
              <a:t>        当出现了引起进程挂起的事件时，比如，用户进程请求将自己挂起， 系统将利用挂起原语</a:t>
            </a:r>
            <a:r>
              <a:rPr lang="en-US" altLang="zh-CN">
                <a:latin typeface="Times New Roman" pitchFamily="18" charset="0"/>
              </a:rPr>
              <a:t>suspend( )</a:t>
            </a:r>
            <a:r>
              <a:rPr lang="zh-CN" altLang="en-US">
                <a:latin typeface="Times New Roman" pitchFamily="18" charset="0"/>
              </a:rPr>
              <a:t>将指定进程或处于阻塞状态的进程挂起。</a:t>
            </a:r>
          </a:p>
          <a:p>
            <a:pPr algn="just" eaLnBrk="1" hangingPunct="1">
              <a:spcBef>
                <a:spcPct val="50000"/>
              </a:spcBef>
              <a:buClrTx/>
              <a:buSzTx/>
              <a:buFontTx/>
              <a:buNone/>
            </a:pPr>
            <a:r>
              <a:rPr lang="zh-CN" altLang="en-US">
                <a:latin typeface="Times New Roman" pitchFamily="18" charset="0"/>
              </a:rPr>
              <a:t>          挂起原语的执行过程是：首先检查被挂起进程的状态，若处于活动就绪状态，便将其改为静止就绪；对于活动阻塞状态的进程，则将之改为静止阻塞。 为了方便用户或父进程考查该进程的运行情况而把该进程的</a:t>
            </a:r>
            <a:r>
              <a:rPr lang="en-US" altLang="zh-CN">
                <a:latin typeface="Times New Roman" pitchFamily="18" charset="0"/>
              </a:rPr>
              <a:t>PCB</a:t>
            </a:r>
            <a:r>
              <a:rPr lang="zh-CN" altLang="en-US">
                <a:latin typeface="Times New Roman" pitchFamily="18" charset="0"/>
              </a:rPr>
              <a:t>复制到某指定的内存区域。最后，若被挂起的进程正在执行，则转向调度程序重新调度其它进程运行。 </a:t>
            </a:r>
          </a:p>
        </p:txBody>
      </p:sp>
    </p:spTree>
  </p:cSld>
  <p:clrMapOvr>
    <a:masterClrMapping/>
  </p:clrMapOvr>
  <p:transition>
    <p:pull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C7FEA55A-28FA-4BDF-B6BC-A66E302BCDAE}" type="datetime8">
              <a:rPr kumimoji="0" lang="zh-CN" altLang="en-US" sz="1400" smtClean="0"/>
              <a:t>2022年3月16日12时44分</a:t>
            </a:fld>
            <a:endParaRPr kumimoji="0" lang="en-US" altLang="zh-CN" sz="1400" smtClean="0"/>
          </a:p>
        </p:txBody>
      </p:sp>
      <p:sp>
        <p:nvSpPr>
          <p:cNvPr id="1013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1380" name="Text Box 4"/>
          <p:cNvSpPr txBox="1">
            <a:spLocks noChangeArrowheads="1"/>
          </p:cNvSpPr>
          <p:nvPr/>
        </p:nvSpPr>
        <p:spPr bwMode="auto">
          <a:xfrm>
            <a:off x="609600" y="609600"/>
            <a:ext cx="8153400"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spcBef>
                <a:spcPct val="50000"/>
              </a:spcBef>
              <a:buClrTx/>
              <a:buSzTx/>
              <a:buFontTx/>
              <a:buNone/>
            </a:pPr>
            <a:r>
              <a:rPr lang="en-US" altLang="zh-CN" b="1">
                <a:latin typeface="Times New Roman" pitchFamily="18" charset="0"/>
              </a:rPr>
              <a:t>        2. </a:t>
            </a:r>
            <a:r>
              <a:rPr lang="zh-CN" altLang="en-US" b="1">
                <a:latin typeface="Times New Roman" pitchFamily="18" charset="0"/>
              </a:rPr>
              <a:t>进程的激活过程</a:t>
            </a:r>
            <a:r>
              <a:rPr lang="zh-CN" altLang="en-US">
                <a:latin typeface="Times New Roman" pitchFamily="18" charset="0"/>
              </a:rPr>
              <a:t></a:t>
            </a:r>
          </a:p>
          <a:p>
            <a:pPr algn="just" eaLnBrk="1" hangingPunct="1">
              <a:spcBef>
                <a:spcPct val="50000"/>
              </a:spcBef>
              <a:buClrTx/>
              <a:buSzTx/>
              <a:buFontTx/>
              <a:buNone/>
            </a:pPr>
            <a:r>
              <a:rPr lang="zh-CN" altLang="en-US">
                <a:latin typeface="Times New Roman" pitchFamily="18" charset="0"/>
              </a:rPr>
              <a:t>       当发生激活进程的事件时，例如，父进程或用户进程请求激活指定进程，若内存中已有足够的空间时，则可将处于静止就绪状态的进程换入内存，系统将利用激活原语</a:t>
            </a:r>
            <a:r>
              <a:rPr lang="en-US" altLang="zh-CN">
                <a:latin typeface="Times New Roman" pitchFamily="18" charset="0"/>
              </a:rPr>
              <a:t>active( )</a:t>
            </a:r>
            <a:r>
              <a:rPr lang="zh-CN" altLang="en-US">
                <a:latin typeface="Times New Roman" pitchFamily="18" charset="0"/>
              </a:rPr>
              <a:t>将指定进程激活。 </a:t>
            </a:r>
          </a:p>
          <a:p>
            <a:pPr algn="just" eaLnBrk="1" hangingPunct="1">
              <a:spcBef>
                <a:spcPct val="50000"/>
              </a:spcBef>
              <a:buClrTx/>
              <a:buSzTx/>
              <a:buFontTx/>
              <a:buNone/>
            </a:pPr>
            <a:r>
              <a:rPr lang="zh-CN" altLang="en-US">
                <a:latin typeface="Times New Roman" pitchFamily="18" charset="0"/>
              </a:rPr>
              <a:t>        激活原语先将进程从外存调入内存，检查该进程的现行状态，若是静止就绪，便将之改为活动就绪；若为静止阻塞便将之改为活动阻塞。假如采用的是抢占调度策略，则当有新进程进入活动就绪队列时，由调度程序将被激活进程与当前进程进行优先级的比较，以确定是否需要抢占当前正运行进程的</a:t>
            </a:r>
            <a:r>
              <a:rPr lang="en-US" altLang="zh-CN">
                <a:latin typeface="Times New Roman" pitchFamily="18" charset="0"/>
              </a:rPr>
              <a:t>CUP</a:t>
            </a:r>
            <a:r>
              <a:rPr lang="zh-CN" altLang="en-US">
                <a:latin typeface="Times New Roman" pitchFamily="18" charset="0"/>
              </a:rPr>
              <a:t>。</a:t>
            </a:r>
          </a:p>
        </p:txBody>
      </p:sp>
      <p:sp>
        <p:nvSpPr>
          <p:cNvPr id="101381" name="AutoShape 5">
            <a:hlinkClick r:id="" action="ppaction://hlinkshowjump?jump=firstslide" highlightClick="1"/>
          </p:cNvPr>
          <p:cNvSpPr>
            <a:spLocks noChangeArrowheads="1"/>
          </p:cNvSpPr>
          <p:nvPr/>
        </p:nvSpPr>
        <p:spPr bwMode="auto">
          <a:xfrm>
            <a:off x="8534400" y="6470650"/>
            <a:ext cx="609600" cy="3810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endParaRPr lang="zh-CN" altLang="en-US"/>
          </a:p>
        </p:txBody>
      </p:sp>
    </p:spTree>
  </p:cSld>
  <p:clrMapOvr>
    <a:masterClrMapping/>
  </p:clrMapOvr>
  <p:transition>
    <p:pull dir="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A746360-BCE8-4C45-B95B-4BAB9AB83EC2}" type="datetime8">
              <a:rPr kumimoji="0" lang="zh-CN" altLang="en-US" sz="1400" smtClean="0"/>
              <a:t>2022年3月16日12时44分</a:t>
            </a:fld>
            <a:endParaRPr kumimoji="0" lang="en-US" altLang="zh-CN" sz="1400" smtClean="0"/>
          </a:p>
        </p:txBody>
      </p:sp>
      <p:sp>
        <p:nvSpPr>
          <p:cNvPr id="1024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2404" name="Rectangle 2"/>
          <p:cNvSpPr>
            <a:spLocks noGrp="1" noRot="1" noChangeArrowheads="1"/>
          </p:cNvSpPr>
          <p:nvPr>
            <p:ph type="title"/>
          </p:nvPr>
        </p:nvSpPr>
        <p:spPr/>
        <p:txBody>
          <a:bodyPr/>
          <a:lstStyle/>
          <a:p>
            <a:r>
              <a:rPr kumimoji="1" lang="zh-CN" altLang="en-US" sz="3600" b="1" dirty="0" smtClean="0">
                <a:solidFill>
                  <a:schemeClr val="tx1"/>
                </a:solidFill>
              </a:rPr>
              <a:t>补充：</a:t>
            </a:r>
            <a:r>
              <a:rPr kumimoji="1" lang="en-US" altLang="zh-CN" sz="3600" b="1" dirty="0" smtClean="0">
                <a:solidFill>
                  <a:schemeClr val="tx1"/>
                </a:solidFill>
              </a:rPr>
              <a:t>Linux</a:t>
            </a:r>
            <a:r>
              <a:rPr kumimoji="1" lang="zh-CN" altLang="en-US" sz="3600" b="1" dirty="0" smtClean="0">
                <a:solidFill>
                  <a:schemeClr val="tx1"/>
                </a:solidFill>
              </a:rPr>
              <a:t>关于进程问题</a:t>
            </a:r>
          </a:p>
        </p:txBody>
      </p:sp>
      <p:sp>
        <p:nvSpPr>
          <p:cNvPr id="102405" name="Rectangle 3"/>
          <p:cNvSpPr>
            <a:spLocks noGrp="1" noRot="1" noChangeArrowheads="1"/>
          </p:cNvSpPr>
          <p:nvPr>
            <p:ph type="body" idx="1"/>
          </p:nvPr>
        </p:nvSpPr>
        <p:spPr>
          <a:xfrm>
            <a:off x="301625" y="1268413"/>
            <a:ext cx="8540750" cy="4830762"/>
          </a:xfrm>
        </p:spPr>
        <p:txBody>
          <a:bodyPr/>
          <a:lstStyle/>
          <a:p>
            <a:pPr>
              <a:buFont typeface="Wingdings" pitchFamily="2" charset="2"/>
              <a:buNone/>
            </a:pPr>
            <a:r>
              <a:rPr kumimoji="1" lang="zh-CN" altLang="en-US" b="1" smtClean="0"/>
              <a:t>几个进程控制问题</a:t>
            </a:r>
          </a:p>
        </p:txBody>
      </p:sp>
      <p:sp>
        <p:nvSpPr>
          <p:cNvPr id="102406" name="Text Box 4"/>
          <p:cNvSpPr txBox="1">
            <a:spLocks noChangeArrowheads="1"/>
          </p:cNvSpPr>
          <p:nvPr/>
        </p:nvSpPr>
        <p:spPr bwMode="auto">
          <a:xfrm>
            <a:off x="900113" y="1989138"/>
            <a:ext cx="385762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40000"/>
              </a:lnSpc>
              <a:spcBef>
                <a:spcPct val="0"/>
              </a:spcBef>
              <a:buClrTx/>
              <a:buSzTx/>
              <a:buFontTx/>
              <a:buAutoNum type="arabicParenBoth"/>
            </a:pPr>
            <a:r>
              <a:rPr lang="zh-CN" altLang="en-US">
                <a:latin typeface="Times New Roman" pitchFamily="18" charset="0"/>
              </a:rPr>
              <a:t>创建进程</a:t>
            </a:r>
            <a:r>
              <a:rPr lang="en-US" altLang="zh-CN">
                <a:latin typeface="Times New Roman" pitchFamily="18" charset="0"/>
              </a:rPr>
              <a:t>(fork)</a:t>
            </a:r>
            <a:r>
              <a:rPr lang="zh-CN" altLang="en-US">
                <a:latin typeface="Times New Roman" pitchFamily="18" charset="0"/>
              </a:rPr>
              <a:t>。</a:t>
            </a:r>
          </a:p>
          <a:p>
            <a:pPr eaLnBrk="1" hangingPunct="1">
              <a:lnSpc>
                <a:spcPct val="140000"/>
              </a:lnSpc>
              <a:spcBef>
                <a:spcPct val="0"/>
              </a:spcBef>
              <a:buClrTx/>
              <a:buSzTx/>
              <a:buFontTx/>
              <a:buNone/>
            </a:pPr>
            <a:r>
              <a:rPr lang="en-US" altLang="zh-CN">
                <a:latin typeface="Times New Roman" pitchFamily="18" charset="0"/>
              </a:rPr>
              <a:t>(2) </a:t>
            </a:r>
            <a:r>
              <a:rPr lang="zh-CN" altLang="en-US">
                <a:latin typeface="Times New Roman" pitchFamily="18" charset="0"/>
              </a:rPr>
              <a:t>终止进程</a:t>
            </a:r>
            <a:r>
              <a:rPr lang="en-US" altLang="zh-CN">
                <a:latin typeface="Times New Roman" pitchFamily="18" charset="0"/>
              </a:rPr>
              <a:t>(exit)</a:t>
            </a:r>
            <a:r>
              <a:rPr lang="zh-CN" altLang="en-US">
                <a:latin typeface="Times New Roman" pitchFamily="18" charset="0"/>
              </a:rPr>
              <a:t>。 </a:t>
            </a:r>
          </a:p>
          <a:p>
            <a:pPr eaLnBrk="1" hangingPunct="1">
              <a:lnSpc>
                <a:spcPct val="140000"/>
              </a:lnSpc>
              <a:spcBef>
                <a:spcPct val="0"/>
              </a:spcBef>
              <a:buClrTx/>
              <a:buSzTx/>
              <a:buFontTx/>
              <a:buNone/>
            </a:pPr>
            <a:r>
              <a:rPr lang="en-US" altLang="zh-CN">
                <a:latin typeface="Times New Roman" pitchFamily="18" charset="0"/>
              </a:rPr>
              <a:t>(3) </a:t>
            </a:r>
            <a:r>
              <a:rPr lang="zh-CN" altLang="en-US">
                <a:latin typeface="Times New Roman" pitchFamily="18" charset="0"/>
              </a:rPr>
              <a:t>等待子进程结束</a:t>
            </a:r>
            <a:r>
              <a:rPr lang="en-US" altLang="zh-CN">
                <a:latin typeface="Times New Roman" pitchFamily="18" charset="0"/>
              </a:rPr>
              <a:t>(wait)</a:t>
            </a:r>
            <a:r>
              <a:rPr lang="zh-CN" altLang="en-US">
                <a:latin typeface="Times New Roman" pitchFamily="18" charset="0"/>
              </a:rPr>
              <a:t>。 </a:t>
            </a:r>
          </a:p>
          <a:p>
            <a:pPr eaLnBrk="1" hangingPunct="1">
              <a:lnSpc>
                <a:spcPct val="140000"/>
              </a:lnSpc>
              <a:spcBef>
                <a:spcPct val="0"/>
              </a:spcBef>
              <a:buClrTx/>
              <a:buSzTx/>
              <a:buFontTx/>
              <a:buNone/>
            </a:pPr>
            <a:r>
              <a:rPr lang="en-US" altLang="zh-CN">
                <a:latin typeface="Times New Roman" pitchFamily="18" charset="0"/>
              </a:rPr>
              <a:t>(4) </a:t>
            </a:r>
            <a:r>
              <a:rPr lang="zh-CN" altLang="en-US">
                <a:latin typeface="Times New Roman" pitchFamily="18" charset="0"/>
              </a:rPr>
              <a:t>执行一个文件</a:t>
            </a:r>
            <a:r>
              <a:rPr lang="en-US" altLang="zh-CN">
                <a:latin typeface="Times New Roman" pitchFamily="18" charset="0"/>
              </a:rPr>
              <a:t>(exec)</a:t>
            </a:r>
            <a:r>
              <a:rPr lang="zh-CN" altLang="en-US">
                <a:latin typeface="Times New Roman" pitchFamily="18" charset="0"/>
              </a:rPr>
              <a:t>。 </a:t>
            </a:r>
          </a:p>
          <a:p>
            <a:pPr eaLnBrk="1" hangingPunct="1">
              <a:lnSpc>
                <a:spcPct val="140000"/>
              </a:lnSpc>
              <a:spcBef>
                <a:spcPct val="0"/>
              </a:spcBef>
              <a:buClrTx/>
              <a:buSzTx/>
              <a:buFontTx/>
              <a:buNone/>
            </a:pPr>
            <a:r>
              <a:rPr lang="en-US" altLang="zh-CN">
                <a:latin typeface="Times New Roman" pitchFamily="18" charset="0"/>
              </a:rPr>
              <a:t>(5) </a:t>
            </a:r>
            <a:r>
              <a:rPr lang="zh-CN" altLang="en-US">
                <a:latin typeface="Times New Roman" pitchFamily="18" charset="0"/>
              </a:rPr>
              <a:t>获得进程</a:t>
            </a:r>
            <a:r>
              <a:rPr lang="en-US" altLang="zh-CN">
                <a:latin typeface="Times New Roman" pitchFamily="18" charset="0"/>
              </a:rPr>
              <a:t>ID</a:t>
            </a:r>
            <a:r>
              <a:rPr lang="zh-CN" altLang="en-US">
                <a:latin typeface="Times New Roman" pitchFamily="18" charset="0"/>
              </a:rPr>
              <a:t>。 </a:t>
            </a:r>
          </a:p>
          <a:p>
            <a:pPr eaLnBrk="1" hangingPunct="1">
              <a:lnSpc>
                <a:spcPct val="140000"/>
              </a:lnSpc>
              <a:spcBef>
                <a:spcPct val="0"/>
              </a:spcBef>
              <a:buClrTx/>
              <a:buSzTx/>
              <a:buFontTx/>
              <a:buNone/>
            </a:pPr>
            <a:r>
              <a:rPr lang="en-US" altLang="zh-CN">
                <a:latin typeface="Times New Roman" pitchFamily="18" charset="0"/>
              </a:rPr>
              <a:t>(6) </a:t>
            </a:r>
            <a:r>
              <a:rPr lang="zh-CN" altLang="en-US">
                <a:latin typeface="Times New Roman" pitchFamily="18" charset="0"/>
              </a:rPr>
              <a:t>获得用户</a:t>
            </a:r>
            <a:r>
              <a:rPr lang="en-US" altLang="zh-CN">
                <a:latin typeface="Times New Roman" pitchFamily="18" charset="0"/>
              </a:rPr>
              <a:t>ID</a:t>
            </a:r>
            <a:r>
              <a:rPr lang="zh-CN" altLang="en-US">
                <a:latin typeface="Times New Roman" pitchFamily="18" charset="0"/>
              </a:rPr>
              <a:t>。 </a:t>
            </a:r>
          </a:p>
          <a:p>
            <a:pPr eaLnBrk="1" hangingPunct="1">
              <a:lnSpc>
                <a:spcPct val="140000"/>
              </a:lnSpc>
              <a:spcBef>
                <a:spcPct val="0"/>
              </a:spcBef>
              <a:buClrTx/>
              <a:buSzTx/>
              <a:buFontTx/>
              <a:buNone/>
            </a:pPr>
            <a:r>
              <a:rPr lang="en-US" altLang="zh-CN">
                <a:latin typeface="Times New Roman" pitchFamily="18" charset="0"/>
              </a:rPr>
              <a:t>(7) </a:t>
            </a:r>
            <a:r>
              <a:rPr lang="zh-CN" altLang="en-US">
                <a:latin typeface="Times New Roman" pitchFamily="18" charset="0"/>
              </a:rPr>
              <a:t>进程暂停</a:t>
            </a:r>
            <a:r>
              <a:rPr lang="en-US" altLang="zh-CN">
                <a:latin typeface="Times New Roman" pitchFamily="18" charset="0"/>
              </a:rPr>
              <a:t>(pause)</a:t>
            </a:r>
            <a:r>
              <a:rPr lang="zh-CN" altLang="en-US">
                <a:latin typeface="Times New Roman" pitchFamily="18" charset="0"/>
              </a:rPr>
              <a:t>。  </a:t>
            </a:r>
          </a:p>
        </p:txBody>
      </p:sp>
    </p:spTree>
  </p:cSld>
  <p:clrMapOvr>
    <a:masterClrMapping/>
  </p:clrMapOvr>
  <p:transition>
    <p:pull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4798D826-BB63-4B5C-9E71-8FB1AAFCDB88}" type="datetime8">
              <a:rPr kumimoji="0" lang="zh-CN" altLang="en-US" sz="1400" smtClean="0"/>
              <a:t>2022年3月16日12时44分</a:t>
            </a:fld>
            <a:endParaRPr kumimoji="0" lang="en-US" altLang="zh-CN" sz="1400" smtClean="0"/>
          </a:p>
        </p:txBody>
      </p:sp>
      <p:sp>
        <p:nvSpPr>
          <p:cNvPr id="1034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3428" name="Rectangle 2"/>
          <p:cNvSpPr>
            <a:spLocks noGrp="1" noRot="1" noChangeArrowheads="1"/>
          </p:cNvSpPr>
          <p:nvPr>
            <p:ph type="title"/>
          </p:nvPr>
        </p:nvSpPr>
        <p:spPr>
          <a:xfrm>
            <a:off x="251520" y="332656"/>
            <a:ext cx="8540750" cy="536104"/>
          </a:xfrm>
        </p:spPr>
        <p:txBody>
          <a:bodyPr/>
          <a:lstStyle/>
          <a:p>
            <a:r>
              <a:rPr lang="en-US" altLang="zh-CN" sz="3200" dirty="0" smtClean="0"/>
              <a:t>1.</a:t>
            </a:r>
            <a:r>
              <a:rPr lang="zh-CN" altLang="en-US" sz="3200" dirty="0" smtClean="0"/>
              <a:t>启动新进程</a:t>
            </a:r>
            <a:r>
              <a:rPr lang="en-US" altLang="zh-CN" sz="3200" dirty="0" smtClean="0"/>
              <a:t>-</a:t>
            </a:r>
            <a:r>
              <a:rPr lang="zh-CN" altLang="en-US" sz="3200" dirty="0" smtClean="0"/>
              <a:t>库函数</a:t>
            </a:r>
            <a:r>
              <a:rPr lang="en-US" altLang="zh-CN" sz="3200" dirty="0" smtClean="0">
                <a:solidFill>
                  <a:srgbClr val="FF6600"/>
                </a:solidFill>
              </a:rPr>
              <a:t>system</a:t>
            </a:r>
          </a:p>
        </p:txBody>
      </p:sp>
      <p:sp>
        <p:nvSpPr>
          <p:cNvPr id="103429" name="Rectangle 3"/>
          <p:cNvSpPr>
            <a:spLocks noGrp="1" noRot="1" noChangeArrowheads="1"/>
          </p:cNvSpPr>
          <p:nvPr>
            <p:ph type="body" idx="1"/>
          </p:nvPr>
        </p:nvSpPr>
        <p:spPr>
          <a:xfrm>
            <a:off x="323528" y="1052736"/>
            <a:ext cx="8540750" cy="5184923"/>
          </a:xfrm>
        </p:spPr>
        <p:txBody>
          <a:bodyPr/>
          <a:lstStyle/>
          <a:p>
            <a:pPr>
              <a:lnSpc>
                <a:spcPct val="110000"/>
              </a:lnSpc>
              <a:buFont typeface="Wingdings" pitchFamily="2" charset="2"/>
              <a:buNone/>
            </a:pPr>
            <a:r>
              <a:rPr lang="en-US" altLang="zh-CN" sz="2500" dirty="0" smtClean="0"/>
              <a:t>           </a:t>
            </a:r>
            <a:r>
              <a:rPr lang="zh-CN" altLang="en-US" sz="2500" dirty="0" smtClean="0"/>
              <a:t>在一个</a:t>
            </a:r>
            <a:r>
              <a:rPr lang="zh-CN" altLang="en-US" sz="2500" u="sng" dirty="0" smtClean="0">
                <a:solidFill>
                  <a:srgbClr val="FFCC00"/>
                </a:solidFill>
              </a:rPr>
              <a:t>程序内部启动另一个新程序</a:t>
            </a:r>
            <a:r>
              <a:rPr lang="zh-CN" altLang="en-US" sz="2500" dirty="0" smtClean="0"/>
              <a:t>，从而创建一个新进程。通过库函数</a:t>
            </a:r>
            <a:r>
              <a:rPr lang="en-US" altLang="zh-CN" sz="2500" dirty="0" smtClean="0">
                <a:solidFill>
                  <a:srgbClr val="FF6600"/>
                </a:solidFill>
              </a:rPr>
              <a:t>system( )</a:t>
            </a:r>
            <a:r>
              <a:rPr lang="zh-CN" altLang="en-US" sz="2500" dirty="0" smtClean="0"/>
              <a:t>来</a:t>
            </a:r>
            <a:r>
              <a:rPr lang="zh-CN" altLang="en-US" sz="2500" dirty="0"/>
              <a:t>完成</a:t>
            </a:r>
            <a:r>
              <a:rPr lang="zh-CN" altLang="en-US" sz="2500" dirty="0" smtClean="0">
                <a:solidFill>
                  <a:srgbClr val="FF6600"/>
                </a:solidFill>
              </a:rPr>
              <a:t>。</a:t>
            </a:r>
            <a:endParaRPr lang="en-US" altLang="zh-CN" sz="2500" dirty="0" smtClean="0">
              <a:solidFill>
                <a:srgbClr val="FF6600"/>
              </a:solidFill>
            </a:endParaRPr>
          </a:p>
          <a:p>
            <a:pPr>
              <a:lnSpc>
                <a:spcPct val="110000"/>
              </a:lnSpc>
              <a:buFont typeface="Wingdings" pitchFamily="2" charset="2"/>
              <a:buNone/>
            </a:pPr>
            <a:r>
              <a:rPr lang="en-US" altLang="zh-CN" sz="2500" dirty="0" smtClean="0"/>
              <a:t>    #include&lt;</a:t>
            </a:r>
            <a:r>
              <a:rPr lang="en-US" altLang="zh-CN" sz="2500" dirty="0" err="1" smtClean="0"/>
              <a:t>stdlib.h</a:t>
            </a:r>
            <a:r>
              <a:rPr lang="en-US" altLang="zh-CN" sz="2500" dirty="0" smtClean="0"/>
              <a:t>&gt;</a:t>
            </a:r>
          </a:p>
          <a:p>
            <a:pPr>
              <a:lnSpc>
                <a:spcPct val="110000"/>
              </a:lnSpc>
              <a:buFont typeface="Wingdings" pitchFamily="2" charset="2"/>
              <a:buNone/>
            </a:pPr>
            <a:r>
              <a:rPr lang="en-US" altLang="zh-CN" sz="2500" dirty="0" smtClean="0"/>
              <a:t>    </a:t>
            </a:r>
            <a:r>
              <a:rPr lang="en-US" altLang="zh-CN" sz="2500" dirty="0" err="1" smtClean="0"/>
              <a:t>int</a:t>
            </a:r>
            <a:r>
              <a:rPr lang="en-US" altLang="zh-CN" sz="2500" dirty="0" smtClean="0"/>
              <a:t> system(</a:t>
            </a:r>
            <a:r>
              <a:rPr lang="en-US" altLang="zh-CN" sz="2500" dirty="0" err="1" smtClean="0"/>
              <a:t>const</a:t>
            </a:r>
            <a:r>
              <a:rPr lang="en-US" altLang="zh-CN" sz="2500" dirty="0" smtClean="0"/>
              <a:t> char *string);</a:t>
            </a:r>
          </a:p>
          <a:p>
            <a:pPr>
              <a:lnSpc>
                <a:spcPct val="110000"/>
              </a:lnSpc>
              <a:buFont typeface="Wingdings" pitchFamily="2" charset="2"/>
              <a:buNone/>
            </a:pPr>
            <a:r>
              <a:rPr lang="en-US" altLang="zh-CN" sz="2500" dirty="0"/>
              <a:t> </a:t>
            </a:r>
            <a:r>
              <a:rPr lang="en-US" altLang="zh-CN" sz="2500" dirty="0" smtClean="0"/>
              <a:t>   string: </a:t>
            </a:r>
            <a:r>
              <a:rPr lang="zh-CN" altLang="en-US" sz="2500" dirty="0" smtClean="0"/>
              <a:t>命令。</a:t>
            </a:r>
            <a:endParaRPr lang="en-US" altLang="zh-CN" sz="2500" dirty="0" smtClean="0"/>
          </a:p>
          <a:p>
            <a:pPr>
              <a:lnSpc>
                <a:spcPct val="110000"/>
              </a:lnSpc>
              <a:buFont typeface="Wingdings" pitchFamily="2" charset="2"/>
              <a:buNone/>
            </a:pPr>
            <a:r>
              <a:rPr lang="en-US" altLang="zh-CN" sz="2500" dirty="0"/>
              <a:t> </a:t>
            </a:r>
            <a:r>
              <a:rPr lang="en-US" altLang="zh-CN" sz="2500" dirty="0" smtClean="0"/>
              <a:t>   </a:t>
            </a:r>
            <a:r>
              <a:rPr lang="zh-CN" altLang="en-US" sz="2500" dirty="0" smtClean="0"/>
              <a:t>作用：在</a:t>
            </a:r>
            <a:r>
              <a:rPr lang="zh-CN" altLang="en-US" sz="2500" dirty="0" smtClean="0">
                <a:solidFill>
                  <a:schemeClr val="tx2"/>
                </a:solidFill>
              </a:rPr>
              <a:t>进程</a:t>
            </a:r>
            <a:r>
              <a:rPr lang="en-US" altLang="zh-CN" sz="2500" dirty="0" smtClean="0">
                <a:solidFill>
                  <a:schemeClr val="tx2"/>
                </a:solidFill>
              </a:rPr>
              <a:t>A</a:t>
            </a:r>
            <a:r>
              <a:rPr lang="zh-CN" altLang="en-US" sz="2500" dirty="0" smtClean="0"/>
              <a:t>中运行</a:t>
            </a:r>
            <a:r>
              <a:rPr lang="zh-CN" altLang="en-US" sz="2500" dirty="0" smtClean="0">
                <a:solidFill>
                  <a:schemeClr val="tx2"/>
                </a:solidFill>
              </a:rPr>
              <a:t>进</a:t>
            </a:r>
            <a:r>
              <a:rPr lang="zh-CN" altLang="en-US" sz="2500" dirty="0">
                <a:solidFill>
                  <a:schemeClr val="tx2"/>
                </a:solidFill>
              </a:rPr>
              <a:t>程</a:t>
            </a:r>
            <a:r>
              <a:rPr lang="en-US" altLang="zh-CN" sz="2500" dirty="0">
                <a:solidFill>
                  <a:schemeClr val="tx2"/>
                </a:solidFill>
              </a:rPr>
              <a:t>B</a:t>
            </a:r>
            <a:r>
              <a:rPr lang="zh-CN" altLang="en-US" sz="2500" dirty="0" smtClean="0"/>
              <a:t>。  </a:t>
            </a:r>
          </a:p>
          <a:p>
            <a:pPr>
              <a:lnSpc>
                <a:spcPct val="110000"/>
              </a:lnSpc>
              <a:buFont typeface="Wingdings" pitchFamily="2" charset="2"/>
              <a:buNone/>
            </a:pPr>
            <a:r>
              <a:rPr lang="zh-CN" altLang="en-US" sz="2500" dirty="0" smtClean="0"/>
              <a:t>        如同执行</a:t>
            </a:r>
            <a:r>
              <a:rPr lang="en-US" altLang="zh-CN" sz="2500" dirty="0" smtClean="0"/>
              <a:t>shell</a:t>
            </a:r>
            <a:r>
              <a:rPr lang="zh-CN" altLang="en-US" sz="2500" dirty="0" smtClean="0"/>
              <a:t>命令： </a:t>
            </a:r>
            <a:r>
              <a:rPr lang="en-US" altLang="zh-CN" sz="2500" dirty="0" smtClean="0"/>
              <a:t>$</a:t>
            </a:r>
            <a:r>
              <a:rPr lang="en-US" altLang="zh-CN" sz="2500" dirty="0" err="1" smtClean="0"/>
              <a:t>sh</a:t>
            </a:r>
            <a:r>
              <a:rPr lang="en-US" altLang="zh-CN" sz="2500" dirty="0" smtClean="0"/>
              <a:t> –c string</a:t>
            </a:r>
          </a:p>
          <a:p>
            <a:pPr>
              <a:lnSpc>
                <a:spcPct val="110000"/>
              </a:lnSpc>
              <a:buFont typeface="Wingdings" pitchFamily="2" charset="2"/>
              <a:buNone/>
            </a:pPr>
            <a:r>
              <a:rPr lang="en-US" altLang="zh-CN" sz="2500" dirty="0" smtClean="0"/>
              <a:t>    </a:t>
            </a:r>
            <a:r>
              <a:rPr lang="zh-CN" altLang="en-US" sz="2500" dirty="0" smtClean="0"/>
              <a:t>例：</a:t>
            </a:r>
            <a:r>
              <a:rPr lang="en-US" altLang="zh-CN" sz="2500" dirty="0" smtClean="0"/>
              <a:t>$</a:t>
            </a:r>
            <a:r>
              <a:rPr lang="en-US" altLang="zh-CN" sz="2500" dirty="0" err="1" smtClean="0"/>
              <a:t>sh</a:t>
            </a:r>
            <a:r>
              <a:rPr lang="en-US" altLang="zh-CN" sz="2500" dirty="0" smtClean="0"/>
              <a:t> –c </a:t>
            </a:r>
            <a:r>
              <a:rPr lang="en-US" altLang="zh-CN" sz="2500" u="sng" dirty="0" err="1" smtClean="0"/>
              <a:t>ps</a:t>
            </a:r>
            <a:r>
              <a:rPr lang="en-US" altLang="zh-CN" sz="2500" u="sng" dirty="0" smtClean="0"/>
              <a:t> –ax</a:t>
            </a:r>
          </a:p>
          <a:p>
            <a:pPr>
              <a:lnSpc>
                <a:spcPct val="90000"/>
              </a:lnSpc>
              <a:buNone/>
            </a:pPr>
            <a:r>
              <a:rPr lang="zh-CN" altLang="en-US" sz="2800" dirty="0" smtClean="0"/>
              <a:t>    缺</a:t>
            </a:r>
            <a:r>
              <a:rPr lang="zh-CN" altLang="en-US" sz="2800" dirty="0"/>
              <a:t>点：</a:t>
            </a:r>
            <a:r>
              <a:rPr lang="en-US" altLang="zh-CN" sz="2300" dirty="0"/>
              <a:t>system</a:t>
            </a:r>
            <a:r>
              <a:rPr lang="zh-CN" altLang="en-US" sz="2300" dirty="0"/>
              <a:t>所</a:t>
            </a:r>
            <a:r>
              <a:rPr lang="zh-CN" altLang="en-US" sz="2300" u="sng" dirty="0"/>
              <a:t>启动的进</a:t>
            </a:r>
            <a:r>
              <a:rPr lang="zh-CN" altLang="en-US" sz="2300" u="sng" dirty="0" smtClean="0"/>
              <a:t>程</a:t>
            </a:r>
            <a:r>
              <a:rPr lang="en-US" altLang="zh-CN" sz="2300" u="sng" dirty="0" smtClean="0"/>
              <a:t>B</a:t>
            </a:r>
            <a:r>
              <a:rPr lang="zh-CN" altLang="en-US" sz="2300" b="1" u="sng" dirty="0" smtClean="0">
                <a:solidFill>
                  <a:schemeClr val="tx2"/>
                </a:solidFill>
              </a:rPr>
              <a:t>结</a:t>
            </a:r>
            <a:r>
              <a:rPr lang="zh-CN" altLang="en-US" sz="2300" b="1" u="sng" dirty="0">
                <a:solidFill>
                  <a:schemeClr val="tx2"/>
                </a:solidFill>
              </a:rPr>
              <a:t>束后</a:t>
            </a:r>
            <a:r>
              <a:rPr lang="zh-CN" altLang="en-US" sz="2300" dirty="0"/>
              <a:t>，程</a:t>
            </a:r>
            <a:r>
              <a:rPr lang="zh-CN" altLang="en-US" sz="2300" dirty="0" smtClean="0"/>
              <a:t>序</a:t>
            </a:r>
            <a:r>
              <a:rPr lang="en-US" altLang="zh-CN" sz="2300" dirty="0" smtClean="0"/>
              <a:t>A</a:t>
            </a:r>
            <a:r>
              <a:rPr lang="zh-CN" altLang="en-US" sz="2300" dirty="0" smtClean="0"/>
              <a:t>才</a:t>
            </a:r>
            <a:r>
              <a:rPr lang="zh-CN" altLang="en-US" sz="2300" dirty="0"/>
              <a:t>可继续运行。</a:t>
            </a:r>
          </a:p>
          <a:p>
            <a:pPr>
              <a:lnSpc>
                <a:spcPct val="90000"/>
              </a:lnSpc>
              <a:buFont typeface="Wingdings" pitchFamily="2" charset="2"/>
              <a:buNone/>
            </a:pPr>
            <a:r>
              <a:rPr lang="en-US" altLang="zh-CN" sz="2800" dirty="0" smtClean="0"/>
              <a:t>               </a:t>
            </a:r>
            <a:r>
              <a:rPr lang="zh-CN" altLang="en-US" sz="2500" i="1" dirty="0">
                <a:solidFill>
                  <a:srgbClr val="FFC000"/>
                </a:solidFill>
              </a:rPr>
              <a:t>破</a:t>
            </a:r>
            <a:r>
              <a:rPr lang="zh-CN" altLang="en-US" sz="2500" i="1" dirty="0" smtClean="0">
                <a:solidFill>
                  <a:srgbClr val="FFC000"/>
                </a:solidFill>
              </a:rPr>
              <a:t>坏了“并发性”</a:t>
            </a:r>
            <a:r>
              <a:rPr lang="zh-CN" altLang="en-US" sz="2500" dirty="0" smtClean="0"/>
              <a:t>。</a:t>
            </a:r>
            <a:endParaRPr lang="en-US" altLang="zh-CN" sz="2500" dirty="0" smtClean="0"/>
          </a:p>
          <a:p>
            <a:pPr>
              <a:lnSpc>
                <a:spcPct val="90000"/>
              </a:lnSpc>
              <a:buFont typeface="Wingdings" pitchFamily="2" charset="2"/>
              <a:buNone/>
            </a:pPr>
            <a:r>
              <a:rPr lang="en-US" altLang="zh-CN" sz="2800" dirty="0"/>
              <a:t> </a:t>
            </a:r>
            <a:r>
              <a:rPr lang="en-US" altLang="zh-CN" sz="2800" dirty="0" smtClean="0"/>
              <a:t>   </a:t>
            </a:r>
            <a:r>
              <a:rPr lang="zh-CN" altLang="en-US" sz="2800" dirty="0" smtClean="0"/>
              <a:t>程序如下：</a:t>
            </a:r>
          </a:p>
          <a:p>
            <a:pPr>
              <a:lnSpc>
                <a:spcPct val="90000"/>
              </a:lnSpc>
              <a:buFont typeface="Wingdings" pitchFamily="2" charset="2"/>
              <a:buNone/>
            </a:pPr>
            <a:r>
              <a:rPr lang="zh-CN" altLang="en-US" sz="2800" dirty="0" smtClean="0"/>
              <a:t>    </a:t>
            </a:r>
          </a:p>
        </p:txBody>
      </p:sp>
      <p:sp>
        <p:nvSpPr>
          <p:cNvPr id="6" name="圆角矩形 5"/>
          <p:cNvSpPr/>
          <p:nvPr/>
        </p:nvSpPr>
        <p:spPr bwMode="auto">
          <a:xfrm>
            <a:off x="4716016" y="5013176"/>
            <a:ext cx="936104" cy="423496"/>
          </a:xfrm>
          <a:prstGeom prst="roundRect">
            <a:avLst/>
          </a:prstGeom>
          <a:noFill/>
          <a:ln w="28575" cap="flat" cmpd="sng" algn="ctr">
            <a:solidFill>
              <a:srgbClr val="FF66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BC30E0DB-BBD1-4B13-8B4B-582FC0820BE3}" type="datetime8">
              <a:rPr kumimoji="0" lang="zh-CN" altLang="en-US" sz="1400" smtClean="0"/>
              <a:t>2022年3月16日12时44分</a:t>
            </a:fld>
            <a:endParaRPr kumimoji="0" lang="en-US" altLang="zh-CN" sz="1400" smtClean="0"/>
          </a:p>
        </p:txBody>
      </p:sp>
      <p:sp>
        <p:nvSpPr>
          <p:cNvPr id="1044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4452" name="Rectangle 2"/>
          <p:cNvSpPr>
            <a:spLocks noGrp="1" noRot="1" noChangeArrowheads="1"/>
          </p:cNvSpPr>
          <p:nvPr>
            <p:ph type="title"/>
          </p:nvPr>
        </p:nvSpPr>
        <p:spPr>
          <a:xfrm>
            <a:off x="301625" y="228600"/>
            <a:ext cx="8540750" cy="392113"/>
          </a:xfrm>
        </p:spPr>
        <p:txBody>
          <a:bodyPr/>
          <a:lstStyle/>
          <a:p>
            <a:r>
              <a:rPr lang="en-US" altLang="zh-CN" sz="4000" smtClean="0"/>
              <a:t>   </a:t>
            </a:r>
          </a:p>
        </p:txBody>
      </p:sp>
      <p:sp>
        <p:nvSpPr>
          <p:cNvPr id="104453" name="Rectangle 3"/>
          <p:cNvSpPr>
            <a:spLocks noGrp="1" noRot="1" noChangeArrowheads="1"/>
          </p:cNvSpPr>
          <p:nvPr>
            <p:ph type="body" idx="1"/>
          </p:nvPr>
        </p:nvSpPr>
        <p:spPr>
          <a:xfrm>
            <a:off x="251520" y="692696"/>
            <a:ext cx="8540750" cy="5329237"/>
          </a:xfrm>
        </p:spPr>
        <p:txBody>
          <a:bodyPr/>
          <a:lstStyle/>
          <a:p>
            <a:pPr>
              <a:buFont typeface="Wingdings" pitchFamily="2" charset="2"/>
              <a:buNone/>
            </a:pPr>
            <a:r>
              <a:rPr lang="en-US" altLang="zh-CN" sz="2800" dirty="0" smtClean="0"/>
              <a:t>#include&lt;</a:t>
            </a:r>
            <a:r>
              <a:rPr lang="en-US" altLang="zh-CN" sz="2800" dirty="0" err="1" smtClean="0"/>
              <a:t>stdlib.h</a:t>
            </a:r>
            <a:r>
              <a:rPr lang="en-US" altLang="zh-CN" sz="2800" dirty="0" smtClean="0"/>
              <a:t>&gt;</a:t>
            </a:r>
          </a:p>
          <a:p>
            <a:pPr>
              <a:buFont typeface="Wingdings" pitchFamily="2" charset="2"/>
              <a:buNone/>
            </a:pPr>
            <a:r>
              <a:rPr lang="en-US" altLang="zh-CN" sz="2800" dirty="0" smtClean="0"/>
              <a:t>#include&lt;</a:t>
            </a:r>
            <a:r>
              <a:rPr lang="en-US" altLang="zh-CN" sz="2800" dirty="0" err="1" smtClean="0"/>
              <a:t>stdio.h</a:t>
            </a:r>
            <a:r>
              <a:rPr lang="en-US" altLang="zh-CN" sz="2800" dirty="0" smtClean="0"/>
              <a:t>&gt;</a:t>
            </a:r>
          </a:p>
          <a:p>
            <a:pPr>
              <a:buFont typeface="Wingdings" pitchFamily="2" charset="2"/>
              <a:buNone/>
            </a:pPr>
            <a:r>
              <a:rPr lang="en-US" altLang="zh-CN" sz="2800" dirty="0" err="1" smtClean="0"/>
              <a:t>int</a:t>
            </a:r>
            <a:r>
              <a:rPr lang="en-US" altLang="zh-CN" sz="2800" dirty="0" smtClean="0"/>
              <a:t> main( ){</a:t>
            </a:r>
          </a:p>
          <a:p>
            <a:pPr>
              <a:buFont typeface="Wingdings" pitchFamily="2" charset="2"/>
              <a:buNone/>
            </a:pPr>
            <a:r>
              <a:rPr lang="en-US" altLang="zh-CN" sz="2800" dirty="0" err="1" smtClean="0"/>
              <a:t>printf</a:t>
            </a:r>
            <a:r>
              <a:rPr lang="en-US" altLang="zh-CN" sz="2800" dirty="0" smtClean="0"/>
              <a:t>(“</a:t>
            </a:r>
            <a:r>
              <a:rPr lang="en-US" altLang="zh-CN" sz="2800" u="sng" dirty="0" smtClean="0">
                <a:solidFill>
                  <a:srgbClr val="FFFF00"/>
                </a:solidFill>
              </a:rPr>
              <a:t>Running </a:t>
            </a:r>
            <a:r>
              <a:rPr lang="en-US" altLang="zh-CN" sz="2800" u="sng" dirty="0" err="1" smtClean="0">
                <a:solidFill>
                  <a:srgbClr val="FFFF00"/>
                </a:solidFill>
              </a:rPr>
              <a:t>ps</a:t>
            </a:r>
            <a:r>
              <a:rPr lang="en-US" altLang="zh-CN" sz="2800" u="sng" dirty="0" smtClean="0">
                <a:solidFill>
                  <a:srgbClr val="FFFF00"/>
                </a:solidFill>
              </a:rPr>
              <a:t> with system</a:t>
            </a:r>
            <a:r>
              <a:rPr lang="en-US" altLang="zh-CN" sz="2800" dirty="0" smtClean="0"/>
              <a:t>\n”);</a:t>
            </a:r>
          </a:p>
          <a:p>
            <a:pPr>
              <a:buFont typeface="Wingdings" pitchFamily="2" charset="2"/>
              <a:buNone/>
            </a:pPr>
            <a:r>
              <a:rPr lang="en-US" altLang="zh-CN" sz="2800" dirty="0" smtClean="0"/>
              <a:t>system(“</a:t>
            </a:r>
            <a:r>
              <a:rPr lang="en-US" altLang="zh-CN" sz="2800" dirty="0" err="1" smtClean="0">
                <a:solidFill>
                  <a:srgbClr val="FF0000"/>
                </a:solidFill>
              </a:rPr>
              <a:t>ps</a:t>
            </a:r>
            <a:r>
              <a:rPr lang="en-US" altLang="zh-CN" sz="2800" dirty="0" smtClean="0"/>
              <a:t> –ax”); </a:t>
            </a:r>
            <a:r>
              <a:rPr lang="en-US" altLang="zh-CN" sz="2800" dirty="0" smtClean="0">
                <a:solidFill>
                  <a:srgbClr val="FFC000"/>
                </a:solidFill>
              </a:rPr>
              <a:t>/* system(“</a:t>
            </a:r>
            <a:r>
              <a:rPr lang="en-US" altLang="zh-CN" sz="2800" dirty="0" err="1" smtClean="0">
                <a:solidFill>
                  <a:srgbClr val="FFC000"/>
                </a:solidFill>
              </a:rPr>
              <a:t>ps</a:t>
            </a:r>
            <a:r>
              <a:rPr lang="en-US" altLang="zh-CN" sz="2800" dirty="0" smtClean="0">
                <a:solidFill>
                  <a:srgbClr val="FFC000"/>
                </a:solidFill>
              </a:rPr>
              <a:t> –ax </a:t>
            </a:r>
            <a:r>
              <a:rPr lang="en-US" altLang="zh-CN" sz="2800" dirty="0" smtClean="0">
                <a:solidFill>
                  <a:srgbClr val="FF0000"/>
                </a:solidFill>
              </a:rPr>
              <a:t>&amp;</a:t>
            </a:r>
            <a:r>
              <a:rPr lang="en-US" altLang="zh-CN" sz="2800" dirty="0" smtClean="0">
                <a:solidFill>
                  <a:srgbClr val="FFC000"/>
                </a:solidFill>
              </a:rPr>
              <a:t>”); </a:t>
            </a:r>
            <a:r>
              <a:rPr lang="zh-CN" altLang="en-US" sz="2800" dirty="0" smtClean="0">
                <a:solidFill>
                  <a:srgbClr val="FFC000"/>
                </a:solidFill>
              </a:rPr>
              <a:t>后台运行*</a:t>
            </a:r>
            <a:r>
              <a:rPr lang="en-US" altLang="zh-CN" sz="2800" dirty="0" smtClean="0">
                <a:solidFill>
                  <a:srgbClr val="FFC000"/>
                </a:solidFill>
              </a:rPr>
              <a:t>/</a:t>
            </a:r>
          </a:p>
          <a:p>
            <a:pPr>
              <a:buFont typeface="Wingdings" pitchFamily="2" charset="2"/>
              <a:buNone/>
            </a:pPr>
            <a:r>
              <a:rPr lang="en-US" altLang="zh-CN" sz="2800" dirty="0" err="1" smtClean="0"/>
              <a:t>printf</a:t>
            </a:r>
            <a:r>
              <a:rPr lang="en-US" altLang="zh-CN" sz="2800" dirty="0" smtClean="0"/>
              <a:t>(“</a:t>
            </a:r>
            <a:r>
              <a:rPr lang="en-US" altLang="zh-CN" sz="2800" u="sng" dirty="0" smtClean="0">
                <a:solidFill>
                  <a:srgbClr val="FFFF00"/>
                </a:solidFill>
              </a:rPr>
              <a:t>Done.</a:t>
            </a:r>
            <a:r>
              <a:rPr lang="en-US" altLang="zh-CN" sz="2800" dirty="0" smtClean="0"/>
              <a:t>\n”);           </a:t>
            </a:r>
          </a:p>
          <a:p>
            <a:pPr>
              <a:buFont typeface="Wingdings" pitchFamily="2" charset="2"/>
              <a:buNone/>
            </a:pPr>
            <a:r>
              <a:rPr lang="en-US" altLang="zh-CN" sz="2800" dirty="0" smtClean="0"/>
              <a:t>exit(0);                          </a:t>
            </a:r>
          </a:p>
          <a:p>
            <a:pPr>
              <a:buFont typeface="Wingdings" pitchFamily="2" charset="2"/>
              <a:buNone/>
            </a:pPr>
            <a:r>
              <a:rPr lang="en-US" altLang="zh-CN" sz="2800" dirty="0" smtClean="0"/>
              <a:t>}    </a:t>
            </a:r>
          </a:p>
          <a:p>
            <a:pPr>
              <a:buNone/>
            </a:pPr>
            <a:r>
              <a:rPr lang="en-US" altLang="zh-CN" sz="2800" dirty="0" smtClean="0"/>
              <a:t>   </a:t>
            </a:r>
            <a:r>
              <a:rPr lang="zh-CN" altLang="en-US" sz="2800" dirty="0" smtClean="0"/>
              <a:t>保存为</a:t>
            </a:r>
            <a:r>
              <a:rPr lang="en-US" altLang="zh-CN" sz="2800" dirty="0" smtClean="0"/>
              <a:t>system1.c </a:t>
            </a:r>
            <a:r>
              <a:rPr lang="zh-CN" altLang="en-US" sz="2800" dirty="0" smtClean="0">
                <a:solidFill>
                  <a:schemeClr val="tx2">
                    <a:lumMod val="40000"/>
                    <a:lumOff val="60000"/>
                  </a:schemeClr>
                </a:solidFill>
              </a:rPr>
              <a:t>（</a:t>
            </a:r>
            <a:r>
              <a:rPr lang="en-US" altLang="zh-CN" sz="2800" dirty="0">
                <a:solidFill>
                  <a:schemeClr val="tx2">
                    <a:lumMod val="40000"/>
                    <a:lumOff val="60000"/>
                  </a:schemeClr>
                </a:solidFill>
              </a:rPr>
              <a:t> </a:t>
            </a:r>
            <a:r>
              <a:rPr lang="en-US" altLang="zh-CN" sz="2800" dirty="0" smtClean="0">
                <a:solidFill>
                  <a:schemeClr val="tx2">
                    <a:lumMod val="40000"/>
                    <a:lumOff val="60000"/>
                  </a:schemeClr>
                </a:solidFill>
              </a:rPr>
              <a:t>system2.c  </a:t>
            </a:r>
            <a:r>
              <a:rPr lang="zh-CN" altLang="en-US" sz="2800" dirty="0" smtClean="0">
                <a:solidFill>
                  <a:schemeClr val="tx2">
                    <a:lumMod val="40000"/>
                    <a:lumOff val="60000"/>
                  </a:schemeClr>
                </a:solidFill>
              </a:rPr>
              <a:t>当后台运行时）</a:t>
            </a:r>
            <a:endParaRPr lang="en-US" altLang="zh-CN" sz="2800" dirty="0" smtClean="0">
              <a:solidFill>
                <a:schemeClr val="tx2">
                  <a:lumMod val="40000"/>
                  <a:lumOff val="60000"/>
                </a:schemeClr>
              </a:solidFill>
            </a:endParaRPr>
          </a:p>
          <a:p>
            <a:pPr>
              <a:buFont typeface="Wingdings" pitchFamily="2" charset="2"/>
              <a:buNone/>
            </a:pPr>
            <a:r>
              <a:rPr lang="zh-CN" altLang="en-US" sz="2800" dirty="0" smtClean="0"/>
              <a:t>显示结果如下页：</a:t>
            </a:r>
          </a:p>
        </p:txBody>
      </p:sp>
      <p:sp>
        <p:nvSpPr>
          <p:cNvPr id="2" name="TextBox 1"/>
          <p:cNvSpPr txBox="1"/>
          <p:nvPr/>
        </p:nvSpPr>
        <p:spPr>
          <a:xfrm>
            <a:off x="3779912" y="3356992"/>
            <a:ext cx="4464496" cy="1307474"/>
          </a:xfrm>
          <a:prstGeom prst="rect">
            <a:avLst/>
          </a:prstGeom>
          <a:noFill/>
          <a:ln>
            <a:solidFill>
              <a:srgbClr val="FFFF00"/>
            </a:solidFill>
          </a:ln>
        </p:spPr>
        <p:txBody>
          <a:bodyPr wrap="square" rtlCol="0">
            <a:spAutoFit/>
          </a:bodyPr>
          <a:lstStyle/>
          <a:p>
            <a:r>
              <a:rPr lang="zh-CN" altLang="en-US" sz="2100" dirty="0">
                <a:solidFill>
                  <a:schemeClr val="tx2"/>
                </a:solidFill>
              </a:rPr>
              <a:t>后台运</a:t>
            </a:r>
            <a:r>
              <a:rPr lang="zh-CN" altLang="en-US" sz="2100" dirty="0" smtClean="0">
                <a:solidFill>
                  <a:schemeClr val="tx2"/>
                </a:solidFill>
              </a:rPr>
              <a:t>行</a:t>
            </a:r>
            <a:r>
              <a:rPr lang="zh-CN" altLang="en-US" sz="2100" dirty="0" smtClean="0"/>
              <a:t>：系</a:t>
            </a:r>
            <a:r>
              <a:rPr lang="zh-CN" altLang="en-US" sz="2100" dirty="0"/>
              <a:t>统不</a:t>
            </a:r>
            <a:r>
              <a:rPr lang="zh-CN" altLang="en-US" sz="2100" dirty="0" smtClean="0"/>
              <a:t>会</a:t>
            </a:r>
            <a:r>
              <a:rPr lang="zh-CN" altLang="en-US" sz="2100" dirty="0"/>
              <a:t>全</a:t>
            </a:r>
            <a:r>
              <a:rPr lang="zh-CN" altLang="en-US" sz="2100" dirty="0" smtClean="0"/>
              <a:t>力运行后台程序或任务，更</a:t>
            </a:r>
            <a:r>
              <a:rPr lang="zh-CN" altLang="en-US" sz="2100" dirty="0"/>
              <a:t>多</a:t>
            </a:r>
            <a:r>
              <a:rPr lang="zh-CN" altLang="en-US" sz="2100" dirty="0" smtClean="0"/>
              <a:t>的是</a:t>
            </a:r>
            <a:r>
              <a:rPr lang="zh-CN" altLang="en-US" sz="2100" dirty="0"/>
              <a:t>在</a:t>
            </a:r>
            <a:r>
              <a:rPr lang="zh-CN" altLang="en-US" sz="2100" b="1" dirty="0">
                <a:solidFill>
                  <a:schemeClr val="tx2"/>
                </a:solidFill>
              </a:rPr>
              <a:t>系</a:t>
            </a:r>
            <a:r>
              <a:rPr lang="zh-CN" altLang="en-US" sz="2100" b="1" dirty="0" smtClean="0">
                <a:solidFill>
                  <a:schemeClr val="tx2"/>
                </a:solidFill>
              </a:rPr>
              <a:t>统资源较为空</a:t>
            </a:r>
            <a:r>
              <a:rPr lang="zh-CN" altLang="en-US" sz="2100" b="1" dirty="0">
                <a:solidFill>
                  <a:schemeClr val="tx2"/>
                </a:solidFill>
              </a:rPr>
              <a:t>闲</a:t>
            </a:r>
            <a:r>
              <a:rPr lang="zh-CN" altLang="en-US" sz="2100" dirty="0"/>
              <a:t>的时候去</a:t>
            </a:r>
            <a:r>
              <a:rPr lang="zh-CN" altLang="en-US" sz="2100" dirty="0" smtClean="0"/>
              <a:t>运行。</a:t>
            </a:r>
            <a:endParaRPr lang="zh-CN" altLang="en-US" sz="2100" b="1" dirty="0">
              <a:solidFill>
                <a:schemeClr val="tx2"/>
              </a:solidFill>
              <a:latin typeface="Times New Roman" pitchFamily="18" charset="0"/>
            </a:endParaRPr>
          </a:p>
        </p:txBody>
      </p:sp>
    </p:spTree>
  </p:cSld>
  <p:clrMapOvr>
    <a:masterClrMapping/>
  </p:clrMapOvr>
  <p:transition>
    <p:pull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265226" y="149289"/>
            <a:ext cx="8540750" cy="536104"/>
          </a:xfrm>
        </p:spPr>
        <p:txBody>
          <a:bodyPr/>
          <a:lstStyle/>
          <a:p>
            <a:r>
              <a:rPr lang="zh-CN" altLang="en-US" sz="3000" dirty="0" smtClean="0"/>
              <a:t>（</a:t>
            </a:r>
            <a:r>
              <a:rPr lang="en-US" altLang="zh-CN" sz="3000" dirty="0" smtClean="0"/>
              <a:t>1</a:t>
            </a:r>
            <a:r>
              <a:rPr lang="zh-CN" altLang="en-US" sz="3000" dirty="0" smtClean="0"/>
              <a:t>）</a:t>
            </a:r>
            <a:r>
              <a:rPr lang="en-US" altLang="zh-CN" sz="3000" dirty="0" smtClean="0"/>
              <a:t>system(“</a:t>
            </a:r>
            <a:r>
              <a:rPr lang="en-US" altLang="zh-CN" sz="3000" dirty="0" err="1" smtClean="0"/>
              <a:t>ps</a:t>
            </a:r>
            <a:r>
              <a:rPr lang="en-US" altLang="zh-CN" sz="3000" dirty="0" smtClean="0"/>
              <a:t> –ax”)</a:t>
            </a:r>
            <a:r>
              <a:rPr lang="zh-CN" altLang="en-US" sz="3000" dirty="0" smtClean="0"/>
              <a:t>；</a:t>
            </a:r>
          </a:p>
        </p:txBody>
      </p:sp>
      <p:sp>
        <p:nvSpPr>
          <p:cNvPr id="105475" name="内容占位符 2"/>
          <p:cNvSpPr>
            <a:spLocks noGrp="1"/>
          </p:cNvSpPr>
          <p:nvPr>
            <p:ph idx="1"/>
          </p:nvPr>
        </p:nvSpPr>
        <p:spPr/>
        <p:txBody>
          <a:bodyPr/>
          <a:lstStyle/>
          <a:p>
            <a:pPr>
              <a:buFont typeface="Wingdings" pitchFamily="2" charset="2"/>
              <a:buNone/>
            </a:pPr>
            <a:r>
              <a:rPr lang="en-US" altLang="zh-CN" smtClean="0"/>
              <a:t> </a:t>
            </a:r>
            <a:endParaRPr lang="zh-CN" altLang="en-US" smtClean="0"/>
          </a:p>
        </p:txBody>
      </p:sp>
      <p:sp>
        <p:nvSpPr>
          <p:cNvPr id="10547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D05BB43D-2570-4E8C-A56F-FF0F1885CD1C}" type="datetime8">
              <a:rPr kumimoji="0" lang="zh-CN" altLang="en-US" sz="1400" smtClean="0"/>
              <a:t>2022年3月16日12时44分</a:t>
            </a:fld>
            <a:endParaRPr kumimoji="0" lang="en-US" altLang="zh-CN" sz="1400" dirty="0" smtClean="0"/>
          </a:p>
        </p:txBody>
      </p:sp>
      <p:sp>
        <p:nvSpPr>
          <p:cNvPr id="10547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pic>
        <p:nvPicPr>
          <p:cNvPr id="105478" name="Picture 2"/>
          <p:cNvPicPr>
            <a:picLocks noChangeAspect="1" noChangeArrowheads="1"/>
          </p:cNvPicPr>
          <p:nvPr/>
        </p:nvPicPr>
        <p:blipFill>
          <a:blip r:embed="rId2">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468313" y="692696"/>
            <a:ext cx="8424862" cy="5472607"/>
          </a:xfrm>
          <a:prstGeom prst="rect">
            <a:avLst/>
          </a:prstGeom>
          <a:solidFill>
            <a:srgbClr val="FF9933"/>
          </a:solidFill>
          <a:ln>
            <a:noFill/>
          </a:ln>
          <a:extLst/>
        </p:spPr>
      </p:pic>
      <p:sp>
        <p:nvSpPr>
          <p:cNvPr id="2" name="TextBox 1"/>
          <p:cNvSpPr txBox="1"/>
          <p:nvPr/>
        </p:nvSpPr>
        <p:spPr>
          <a:xfrm>
            <a:off x="5004046" y="1988839"/>
            <a:ext cx="3672409" cy="1252651"/>
          </a:xfrm>
          <a:prstGeom prst="rect">
            <a:avLst/>
          </a:prstGeom>
          <a:noFill/>
        </p:spPr>
        <p:txBody>
          <a:bodyPr wrap="square" rtlCol="0">
            <a:spAutoFit/>
          </a:bodyPr>
          <a:lstStyle/>
          <a:p>
            <a:r>
              <a:rPr lang="zh-CN" altLang="en-US" sz="2200" b="1" dirty="0" smtClean="0">
                <a:solidFill>
                  <a:srgbClr val="FF0000"/>
                </a:solidFill>
              </a:rPr>
              <a:t>问题：</a:t>
            </a:r>
            <a:r>
              <a:rPr lang="en-US" altLang="zh-CN" sz="1800" u="sng" dirty="0" smtClean="0">
                <a:solidFill>
                  <a:schemeClr val="accent2">
                    <a:lumMod val="50000"/>
                  </a:schemeClr>
                </a:solidFill>
              </a:rPr>
              <a:t>system1</a:t>
            </a:r>
            <a:r>
              <a:rPr lang="zh-CN" altLang="en-US" sz="1800" dirty="0" smtClean="0">
                <a:solidFill>
                  <a:schemeClr val="accent2">
                    <a:lumMod val="75000"/>
                  </a:schemeClr>
                </a:solidFill>
              </a:rPr>
              <a:t>程</a:t>
            </a:r>
            <a:r>
              <a:rPr lang="zh-CN" altLang="en-US" sz="1800" dirty="0">
                <a:solidFill>
                  <a:schemeClr val="accent2">
                    <a:lumMod val="75000"/>
                  </a:schemeClr>
                </a:solidFill>
              </a:rPr>
              <a:t>序必须</a:t>
            </a:r>
            <a:r>
              <a:rPr lang="zh-CN" altLang="en-US" sz="1800" u="sng" dirty="0">
                <a:solidFill>
                  <a:srgbClr val="FF0000"/>
                </a:solidFill>
              </a:rPr>
              <a:t>等待</a:t>
            </a:r>
            <a:r>
              <a:rPr lang="zh-CN" altLang="en-US" sz="1800" dirty="0">
                <a:solidFill>
                  <a:schemeClr val="accent2">
                    <a:lumMod val="75000"/>
                  </a:schemeClr>
                </a:solidFill>
              </a:rPr>
              <a:t>由</a:t>
            </a:r>
            <a:r>
              <a:rPr lang="en-US" altLang="zh-CN" sz="1800" dirty="0">
                <a:solidFill>
                  <a:schemeClr val="accent2">
                    <a:lumMod val="75000"/>
                  </a:schemeClr>
                </a:solidFill>
              </a:rPr>
              <a:t>system</a:t>
            </a:r>
            <a:r>
              <a:rPr lang="zh-CN" altLang="en-US" sz="1800" dirty="0">
                <a:solidFill>
                  <a:schemeClr val="accent2">
                    <a:lumMod val="75000"/>
                  </a:schemeClr>
                </a:solidFill>
              </a:rPr>
              <a:t>函数启动的进</a:t>
            </a:r>
            <a:r>
              <a:rPr lang="zh-CN" altLang="en-US" sz="1800" dirty="0" smtClean="0">
                <a:solidFill>
                  <a:schemeClr val="accent2">
                    <a:lumMod val="75000"/>
                  </a:schemeClr>
                </a:solidFill>
              </a:rPr>
              <a:t>程</a:t>
            </a:r>
            <a:r>
              <a:rPr lang="en-US" altLang="zh-CN" sz="1800" u="sng" dirty="0" smtClean="0">
                <a:solidFill>
                  <a:srgbClr val="C00000"/>
                </a:solidFill>
              </a:rPr>
              <a:t>(PS)</a:t>
            </a:r>
            <a:r>
              <a:rPr lang="zh-CN" altLang="en-US" sz="1800" u="sng" dirty="0" smtClean="0">
                <a:solidFill>
                  <a:srgbClr val="C00000"/>
                </a:solidFill>
              </a:rPr>
              <a:t>结</a:t>
            </a:r>
            <a:r>
              <a:rPr lang="zh-CN" altLang="en-US" sz="1800" u="sng" dirty="0">
                <a:solidFill>
                  <a:srgbClr val="C00000"/>
                </a:solidFill>
              </a:rPr>
              <a:t>束之后才能继续运</a:t>
            </a:r>
            <a:r>
              <a:rPr lang="zh-CN" altLang="en-US" sz="1800" u="sng" dirty="0" smtClean="0">
                <a:solidFill>
                  <a:srgbClr val="C00000"/>
                </a:solidFill>
              </a:rPr>
              <a:t>行</a:t>
            </a:r>
            <a:r>
              <a:rPr lang="zh-CN" altLang="en-US" sz="1800" dirty="0" smtClean="0">
                <a:solidFill>
                  <a:schemeClr val="accent2">
                    <a:lumMod val="75000"/>
                  </a:schemeClr>
                </a:solidFill>
              </a:rPr>
              <a:t>。</a:t>
            </a:r>
            <a:endParaRPr lang="en-US" altLang="zh-CN" sz="1800" dirty="0" smtClean="0">
              <a:solidFill>
                <a:schemeClr val="accent2">
                  <a:lumMod val="75000"/>
                </a:schemeClr>
              </a:solidFill>
            </a:endParaRPr>
          </a:p>
        </p:txBody>
      </p:sp>
      <p:sp>
        <p:nvSpPr>
          <p:cNvPr id="8" name="圆角矩形 7"/>
          <p:cNvSpPr/>
          <p:nvPr/>
        </p:nvSpPr>
        <p:spPr bwMode="auto">
          <a:xfrm>
            <a:off x="827584" y="5847138"/>
            <a:ext cx="648072" cy="318165"/>
          </a:xfrm>
          <a:prstGeom prst="roundRect">
            <a:avLst/>
          </a:prstGeom>
          <a:noFill/>
          <a:ln w="2857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4" name="直接箭头连接符 3"/>
          <p:cNvCxnSpPr/>
          <p:nvPr/>
        </p:nvCxnSpPr>
        <p:spPr bwMode="auto">
          <a:xfrm flipH="1">
            <a:off x="1547664" y="3140968"/>
            <a:ext cx="4248472" cy="2808312"/>
          </a:xfrm>
          <a:prstGeom prst="straightConnector1">
            <a:avLst/>
          </a:prstGeom>
          <a:noFill/>
          <a:ln w="9525" cap="flat" cmpd="sng" algn="ctr">
            <a:solidFill>
              <a:srgbClr val="FF0000"/>
            </a:solidFill>
            <a:prstDash val="solid"/>
            <a:round/>
            <a:headEnd type="none" w="med" len="med"/>
            <a:tailEnd type="arrow"/>
          </a:ln>
          <a:effectLst/>
        </p:spPr>
      </p:cxnSp>
      <p:cxnSp>
        <p:nvCxnSpPr>
          <p:cNvPr id="6" name="直接连接符 5"/>
          <p:cNvCxnSpPr/>
          <p:nvPr/>
        </p:nvCxnSpPr>
        <p:spPr bwMode="auto">
          <a:xfrm>
            <a:off x="827584" y="2060848"/>
            <a:ext cx="2664296" cy="0"/>
          </a:xfrm>
          <a:prstGeom prst="line">
            <a:avLst/>
          </a:prstGeom>
          <a:noFill/>
          <a:ln w="19050" cap="flat" cmpd="sng" algn="ctr">
            <a:solidFill>
              <a:schemeClr val="accent2">
                <a:lumMod val="50000"/>
              </a:schemeClr>
            </a:solidFill>
            <a:prstDash val="solid"/>
            <a:round/>
            <a:headEnd type="none" w="med" len="med"/>
            <a:tailEnd type="none" w="med" len="med"/>
          </a:ln>
          <a:effectLst/>
        </p:spPr>
      </p:cxnSp>
      <p:cxnSp>
        <p:nvCxnSpPr>
          <p:cNvPr id="14" name="直接连接符 13"/>
          <p:cNvCxnSpPr/>
          <p:nvPr/>
        </p:nvCxnSpPr>
        <p:spPr bwMode="auto">
          <a:xfrm>
            <a:off x="683568" y="6139848"/>
            <a:ext cx="1080120" cy="0"/>
          </a:xfrm>
          <a:prstGeom prst="line">
            <a:avLst/>
          </a:prstGeom>
          <a:noFill/>
          <a:ln w="19050" cap="flat" cmpd="sng" algn="ctr">
            <a:solidFill>
              <a:schemeClr val="accent2">
                <a:lumMod val="50000"/>
              </a:schemeClr>
            </a:solidFill>
            <a:prstDash val="solid"/>
            <a:round/>
            <a:headEnd type="none" w="med" len="med"/>
            <a:tailEnd type="none" w="med" len="med"/>
          </a:ln>
          <a:effectLst/>
        </p:spPr>
      </p:cxnSp>
      <p:sp>
        <p:nvSpPr>
          <p:cNvPr id="10" name="左大括号 9"/>
          <p:cNvSpPr/>
          <p:nvPr/>
        </p:nvSpPr>
        <p:spPr bwMode="auto">
          <a:xfrm>
            <a:off x="468313" y="2102722"/>
            <a:ext cx="612068" cy="363053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日期占位符 1"/>
          <p:cNvSpPr>
            <a:spLocks noGrp="1"/>
          </p:cNvSpPr>
          <p:nvPr>
            <p:ph type="dt" sz="quarter" idx="10"/>
          </p:nvPr>
        </p:nvSpPr>
        <p:spPr>
          <a:xfrm>
            <a:off x="301625" y="6309319"/>
            <a:ext cx="2289175" cy="4121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FE678C0-8C9C-4A1F-AE88-CA6F96989274}" type="datetime8">
              <a:rPr kumimoji="0" lang="zh-CN" altLang="en-US" sz="1400" smtClean="0"/>
              <a:t>2022年3月16日12时44分</a:t>
            </a:fld>
            <a:endParaRPr kumimoji="0" lang="en-US" altLang="zh-CN" sz="1400" dirty="0" smtClean="0"/>
          </a:p>
        </p:txBody>
      </p:sp>
      <p:sp>
        <p:nvSpPr>
          <p:cNvPr id="41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sp>
        <p:nvSpPr>
          <p:cNvPr id="4101" name="Text Box 4"/>
          <p:cNvSpPr txBox="1">
            <a:spLocks noChangeArrowheads="1"/>
          </p:cNvSpPr>
          <p:nvPr/>
        </p:nvSpPr>
        <p:spPr bwMode="auto">
          <a:xfrm>
            <a:off x="467544" y="333375"/>
            <a:ext cx="8219256" cy="613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algn="just" eaLnBrk="1" hangingPunct="1">
              <a:lnSpc>
                <a:spcPct val="120000"/>
              </a:lnSpc>
              <a:spcBef>
                <a:spcPts val="600"/>
              </a:spcBef>
              <a:buClrTx/>
              <a:buSzTx/>
              <a:buFontTx/>
              <a:buNone/>
            </a:pPr>
            <a:r>
              <a:rPr lang="zh-CN" altLang="en-US" dirty="0">
                <a:latin typeface="Times New Roman" pitchFamily="18" charset="0"/>
              </a:rPr>
              <a:t>在该例中存在下述</a:t>
            </a:r>
            <a:r>
              <a:rPr lang="zh-CN" altLang="en-US" b="1" dirty="0">
                <a:latin typeface="Times New Roman" pitchFamily="18" charset="0"/>
              </a:rPr>
              <a:t>前趋关系</a:t>
            </a:r>
            <a:r>
              <a:rPr lang="zh-CN" altLang="en-US" dirty="0">
                <a:latin typeface="Times New Roman" pitchFamily="18" charset="0"/>
              </a:rPr>
              <a:t>：</a:t>
            </a:r>
          </a:p>
          <a:p>
            <a:pPr marL="342900" indent="-342900" algn="just" eaLnBrk="1" hangingPunct="1">
              <a:lnSpc>
                <a:spcPct val="120000"/>
              </a:lnSpc>
              <a:spcBef>
                <a:spcPts val="600"/>
              </a:spcBef>
              <a:buClrTx/>
              <a:buSzPct val="72000"/>
              <a:buFont typeface="Wingdings" panose="05000000000000000000" pitchFamily="2" charset="2"/>
              <a:buChar char="u"/>
            </a:pPr>
            <a:r>
              <a:rPr lang="zh-CN" altLang="en-US" dirty="0" smtClean="0">
                <a:latin typeface="Times New Roman" pitchFamily="18" charset="0"/>
              </a:rPr>
              <a:t>同一个程序内： </a:t>
            </a:r>
            <a:r>
              <a:rPr lang="en-US" altLang="zh-CN" dirty="0" err="1">
                <a:latin typeface="Times New Roman" pitchFamily="18" charset="0"/>
              </a:rPr>
              <a:t>I</a:t>
            </a:r>
            <a:r>
              <a:rPr lang="en-US" altLang="zh-CN" baseline="-25000" dirty="0" err="1">
                <a:latin typeface="Times New Roman" pitchFamily="18" charset="0"/>
              </a:rPr>
              <a:t>i</a:t>
            </a:r>
            <a:r>
              <a:rPr lang="en-US" altLang="zh-CN" dirty="0" err="1">
                <a:latin typeface="Times New Roman" pitchFamily="18" charset="0"/>
              </a:rPr>
              <a:t>→</a:t>
            </a:r>
            <a:r>
              <a:rPr lang="en-US" altLang="zh-CN" dirty="0" err="1" smtClean="0">
                <a:latin typeface="Times New Roman" pitchFamily="18" charset="0"/>
              </a:rPr>
              <a:t>C</a:t>
            </a:r>
            <a:r>
              <a:rPr lang="en-US" altLang="zh-CN" baseline="-25000" dirty="0" err="1" smtClean="0">
                <a:latin typeface="Times New Roman" pitchFamily="18" charset="0"/>
              </a:rPr>
              <a:t>i</a:t>
            </a:r>
            <a:r>
              <a:rPr lang="en-US" altLang="zh-CN" dirty="0" err="1">
                <a:latin typeface="Times New Roman" pitchFamily="18" charset="0"/>
              </a:rPr>
              <a:t>→</a:t>
            </a:r>
            <a:r>
              <a:rPr lang="en-US" altLang="zh-CN" dirty="0" err="1" smtClean="0">
                <a:latin typeface="Times New Roman" pitchFamily="18" charset="0"/>
              </a:rPr>
              <a:t>P</a:t>
            </a:r>
            <a:r>
              <a:rPr lang="en-US" altLang="zh-CN" baseline="-25000" dirty="0" err="1" smtClean="0">
                <a:latin typeface="Times New Roman" pitchFamily="18" charset="0"/>
              </a:rPr>
              <a:t>i</a:t>
            </a:r>
            <a:r>
              <a:rPr lang="zh-CN" altLang="en-US" baseline="-25000" dirty="0" smtClean="0">
                <a:latin typeface="Times New Roman" pitchFamily="18" charset="0"/>
              </a:rPr>
              <a:t>。</a:t>
            </a:r>
            <a:endParaRPr lang="en-US" altLang="zh-CN" baseline="-25000" dirty="0" smtClean="0">
              <a:latin typeface="Times New Roman" pitchFamily="18" charset="0"/>
            </a:endParaRPr>
          </a:p>
          <a:p>
            <a:pPr marL="342900" indent="-342900" algn="just" eaLnBrk="1" hangingPunct="1">
              <a:lnSpc>
                <a:spcPct val="120000"/>
              </a:lnSpc>
              <a:spcBef>
                <a:spcPts val="600"/>
              </a:spcBef>
              <a:buClrTx/>
              <a:buSzPct val="72000"/>
              <a:buFont typeface="Wingdings" panose="05000000000000000000" pitchFamily="2" charset="2"/>
              <a:buChar char="u"/>
            </a:pPr>
            <a:r>
              <a:rPr lang="zh-CN" altLang="en-US" dirty="0" smtClean="0">
                <a:latin typeface="Times New Roman" pitchFamily="18" charset="0"/>
              </a:rPr>
              <a:t>不</a:t>
            </a:r>
            <a:r>
              <a:rPr lang="zh-CN" altLang="en-US" dirty="0">
                <a:latin typeface="Times New Roman" pitchFamily="18" charset="0"/>
              </a:rPr>
              <a:t>同程序</a:t>
            </a:r>
            <a:r>
              <a:rPr lang="zh-CN" altLang="en-US" dirty="0" smtClean="0">
                <a:latin typeface="Times New Roman" pitchFamily="18" charset="0"/>
              </a:rPr>
              <a:t>间</a:t>
            </a:r>
            <a:r>
              <a:rPr lang="en-US" altLang="zh-CN" b="1" baseline="30000" dirty="0" smtClean="0">
                <a:latin typeface="Times New Roman" pitchFamily="18" charset="0"/>
              </a:rPr>
              <a:t>(1)</a:t>
            </a:r>
            <a:r>
              <a:rPr lang="zh-CN" altLang="en-US" dirty="0" smtClean="0">
                <a:latin typeface="Times New Roman" pitchFamily="18" charset="0"/>
              </a:rPr>
              <a:t>：</a:t>
            </a:r>
            <a:r>
              <a:rPr lang="en-US" altLang="zh-CN" b="1" dirty="0">
                <a:solidFill>
                  <a:srgbClr val="FFCC66"/>
                </a:solidFill>
                <a:latin typeface="Times New Roman" pitchFamily="18" charset="0"/>
              </a:rPr>
              <a:t>I</a:t>
            </a:r>
            <a:r>
              <a:rPr lang="en-US" altLang="zh-CN" b="1" baseline="-25000" dirty="0">
                <a:solidFill>
                  <a:srgbClr val="FFCC66"/>
                </a:solidFill>
                <a:latin typeface="Times New Roman" pitchFamily="18" charset="0"/>
              </a:rPr>
              <a:t>i</a:t>
            </a:r>
            <a:r>
              <a:rPr lang="en-US" altLang="zh-CN" dirty="0">
                <a:latin typeface="Times New Roman" pitchFamily="18" charset="0"/>
              </a:rPr>
              <a:t>→I</a:t>
            </a:r>
            <a:r>
              <a:rPr lang="en-US" altLang="zh-CN" baseline="-25000" dirty="0">
                <a:latin typeface="Times New Roman" pitchFamily="18" charset="0"/>
              </a:rPr>
              <a:t>i+1</a:t>
            </a:r>
            <a:r>
              <a:rPr lang="en-US" altLang="zh-CN" dirty="0">
                <a:latin typeface="Times New Roman" pitchFamily="18" charset="0"/>
              </a:rPr>
              <a:t>, </a:t>
            </a:r>
            <a:r>
              <a:rPr lang="en-US" altLang="zh-CN" b="1" dirty="0">
                <a:solidFill>
                  <a:srgbClr val="FFCC66"/>
                </a:solidFill>
                <a:latin typeface="Times New Roman" pitchFamily="18" charset="0"/>
              </a:rPr>
              <a:t>C</a:t>
            </a:r>
            <a:r>
              <a:rPr lang="en-US" altLang="zh-CN" b="1" baseline="-25000" dirty="0">
                <a:solidFill>
                  <a:srgbClr val="FFCC66"/>
                </a:solidFill>
                <a:latin typeface="Times New Roman" pitchFamily="18" charset="0"/>
              </a:rPr>
              <a:t>i</a:t>
            </a:r>
            <a:r>
              <a:rPr lang="en-US" altLang="zh-CN" dirty="0">
                <a:latin typeface="Times New Roman" pitchFamily="18" charset="0"/>
              </a:rPr>
              <a:t>→C</a:t>
            </a:r>
            <a:r>
              <a:rPr lang="en-US" altLang="zh-CN" baseline="-25000" dirty="0">
                <a:latin typeface="Times New Roman" pitchFamily="18" charset="0"/>
              </a:rPr>
              <a:t>i+1</a:t>
            </a:r>
            <a:r>
              <a:rPr lang="zh-CN" altLang="en-US" dirty="0">
                <a:latin typeface="Times New Roman" pitchFamily="18" charset="0"/>
              </a:rPr>
              <a:t>，</a:t>
            </a:r>
            <a:r>
              <a:rPr lang="en-US" altLang="zh-CN" b="1" dirty="0">
                <a:solidFill>
                  <a:srgbClr val="FFCC66"/>
                </a:solidFill>
                <a:latin typeface="Times New Roman" pitchFamily="18" charset="0"/>
              </a:rPr>
              <a:t>P</a:t>
            </a:r>
            <a:r>
              <a:rPr lang="en-US" altLang="zh-CN" b="1" baseline="-25000" dirty="0">
                <a:solidFill>
                  <a:srgbClr val="FFCC66"/>
                </a:solidFill>
                <a:latin typeface="Times New Roman" pitchFamily="18" charset="0"/>
              </a:rPr>
              <a:t>i</a:t>
            </a:r>
            <a:r>
              <a:rPr lang="en-US" altLang="zh-CN" dirty="0">
                <a:latin typeface="Times New Roman" pitchFamily="18" charset="0"/>
              </a:rPr>
              <a:t>→</a:t>
            </a:r>
            <a:r>
              <a:rPr lang="en-US" altLang="zh-CN" dirty="0" smtClean="0">
                <a:latin typeface="Times New Roman" pitchFamily="18" charset="0"/>
              </a:rPr>
              <a:t>P</a:t>
            </a:r>
            <a:r>
              <a:rPr lang="en-US" altLang="zh-CN" baseline="-25000" dirty="0" smtClean="0">
                <a:latin typeface="Times New Roman" pitchFamily="18" charset="0"/>
              </a:rPr>
              <a:t>i+1</a:t>
            </a:r>
            <a:r>
              <a:rPr lang="en-US" altLang="zh-CN" dirty="0" smtClean="0">
                <a:latin typeface="Times New Roman" pitchFamily="18" charset="0"/>
              </a:rPr>
              <a:t>;</a:t>
            </a:r>
            <a:endParaRPr lang="en-US" altLang="zh-CN" baseline="-25000" dirty="0">
              <a:latin typeface="Times New Roman" pitchFamily="18" charset="0"/>
            </a:endParaRPr>
          </a:p>
          <a:p>
            <a:pPr algn="just" eaLnBrk="1" hangingPunct="1">
              <a:lnSpc>
                <a:spcPct val="120000"/>
              </a:lnSpc>
              <a:spcBef>
                <a:spcPts val="600"/>
              </a:spcBef>
              <a:buClrTx/>
              <a:buSzTx/>
              <a:buFontTx/>
              <a:buNone/>
            </a:pPr>
            <a:r>
              <a:rPr lang="zh-CN" altLang="en-US" dirty="0" smtClean="0">
                <a:latin typeface="Times New Roman" pitchFamily="18" charset="0"/>
              </a:rPr>
              <a:t>     不</a:t>
            </a:r>
            <a:r>
              <a:rPr lang="zh-CN" altLang="en-US" dirty="0">
                <a:latin typeface="Times New Roman" pitchFamily="18" charset="0"/>
              </a:rPr>
              <a:t>同程序间</a:t>
            </a:r>
            <a:r>
              <a:rPr lang="en-US" altLang="zh-CN" b="1" baseline="30000" dirty="0">
                <a:latin typeface="Times New Roman" pitchFamily="18" charset="0"/>
              </a:rPr>
              <a:t>(2)</a:t>
            </a:r>
            <a:r>
              <a:rPr lang="zh-CN" altLang="en-US" dirty="0">
                <a:latin typeface="Times New Roman" pitchFamily="18" charset="0"/>
              </a:rPr>
              <a:t>：而</a:t>
            </a:r>
            <a:r>
              <a:rPr lang="en-US" altLang="zh-CN" dirty="0">
                <a:solidFill>
                  <a:srgbClr val="FFCC66"/>
                </a:solidFill>
                <a:latin typeface="Times New Roman" pitchFamily="18" charset="0"/>
              </a:rPr>
              <a:t>I</a:t>
            </a:r>
            <a:r>
              <a:rPr lang="en-US" altLang="zh-CN" baseline="-25000" dirty="0">
                <a:solidFill>
                  <a:srgbClr val="FFCC66"/>
                </a:solidFill>
                <a:latin typeface="Times New Roman" pitchFamily="18" charset="0"/>
              </a:rPr>
              <a:t>i+1</a:t>
            </a:r>
            <a:r>
              <a:rPr lang="zh-CN" altLang="en-US" dirty="0" smtClean="0">
                <a:latin typeface="Times New Roman" pitchFamily="18" charset="0"/>
              </a:rPr>
              <a:t>和</a:t>
            </a:r>
            <a:r>
              <a:rPr lang="en-US" altLang="zh-CN" b="1" dirty="0">
                <a:solidFill>
                  <a:srgbClr val="FFCC66"/>
                </a:solidFill>
                <a:latin typeface="Times New Roman" pitchFamily="18" charset="0"/>
              </a:rPr>
              <a:t>C</a:t>
            </a:r>
            <a:r>
              <a:rPr lang="en-US" altLang="zh-CN" b="1" baseline="-25000" dirty="0">
                <a:solidFill>
                  <a:srgbClr val="FFCC66"/>
                </a:solidFill>
                <a:latin typeface="Times New Roman" pitchFamily="18" charset="0"/>
              </a:rPr>
              <a:t>i</a:t>
            </a:r>
            <a:r>
              <a:rPr lang="zh-CN" altLang="en-US" dirty="0" smtClean="0">
                <a:latin typeface="Times New Roman" pitchFamily="18" charset="0"/>
              </a:rPr>
              <a:t>及</a:t>
            </a:r>
            <a:r>
              <a:rPr lang="en-US" altLang="zh-CN" b="1" dirty="0" smtClean="0">
                <a:solidFill>
                  <a:srgbClr val="FFCC66"/>
                </a:solidFill>
                <a:latin typeface="Times New Roman" pitchFamily="18" charset="0"/>
              </a:rPr>
              <a:t>P</a:t>
            </a:r>
            <a:r>
              <a:rPr lang="en-US" altLang="zh-CN" b="1" baseline="-25000" dirty="0" smtClean="0">
                <a:solidFill>
                  <a:srgbClr val="FFCC66"/>
                </a:solidFill>
                <a:latin typeface="Times New Roman" pitchFamily="18" charset="0"/>
              </a:rPr>
              <a:t>i-1</a:t>
            </a:r>
            <a:r>
              <a:rPr lang="zh-CN" altLang="en-US" dirty="0" smtClean="0">
                <a:latin typeface="Times New Roman" pitchFamily="18" charset="0"/>
              </a:rPr>
              <a:t>可以</a:t>
            </a:r>
            <a:r>
              <a:rPr lang="zh-CN" altLang="en-US" dirty="0">
                <a:latin typeface="Times New Roman" pitchFamily="18" charset="0"/>
              </a:rPr>
              <a:t>是</a:t>
            </a:r>
            <a:r>
              <a:rPr lang="zh-CN" altLang="en-US" b="1" dirty="0">
                <a:solidFill>
                  <a:srgbClr val="F8C024"/>
                </a:solidFill>
                <a:latin typeface="Times New Roman" pitchFamily="18" charset="0"/>
              </a:rPr>
              <a:t>重迭的</a:t>
            </a:r>
            <a:r>
              <a:rPr lang="zh-CN" altLang="en-US" dirty="0">
                <a:latin typeface="Times New Roman" pitchFamily="18" charset="0"/>
              </a:rPr>
              <a:t>，亦</a:t>
            </a:r>
            <a:r>
              <a:rPr lang="zh-CN" altLang="en-US" dirty="0" smtClean="0">
                <a:latin typeface="Times New Roman" pitchFamily="18" charset="0"/>
              </a:rPr>
              <a:t>即它们之间可</a:t>
            </a:r>
            <a:r>
              <a:rPr lang="zh-CN" altLang="en-US" dirty="0">
                <a:latin typeface="Times New Roman" pitchFamily="18" charset="0"/>
              </a:rPr>
              <a:t>以</a:t>
            </a:r>
            <a:r>
              <a:rPr lang="zh-CN" altLang="en-US" b="1" dirty="0">
                <a:solidFill>
                  <a:srgbClr val="FF0000"/>
                </a:solidFill>
                <a:latin typeface="Times New Roman" pitchFamily="18" charset="0"/>
              </a:rPr>
              <a:t>并发执行</a:t>
            </a:r>
            <a:r>
              <a:rPr lang="zh-CN" altLang="en-US" dirty="0">
                <a:latin typeface="Times New Roman" pitchFamily="18" charset="0"/>
              </a:rPr>
              <a:t>。 </a:t>
            </a:r>
            <a:endParaRPr lang="en-US" altLang="zh-CN" dirty="0">
              <a:latin typeface="Times New Roman" pitchFamily="18" charset="0"/>
            </a:endParaRPr>
          </a:p>
          <a:p>
            <a:pPr algn="just" eaLnBrk="1" hangingPunct="1">
              <a:lnSpc>
                <a:spcPct val="120000"/>
              </a:lnSpc>
              <a:spcBef>
                <a:spcPts val="500"/>
              </a:spcBef>
              <a:buClrTx/>
              <a:buSzTx/>
              <a:buFontTx/>
              <a:buNone/>
            </a:pPr>
            <a:r>
              <a:rPr lang="zh-CN" altLang="en-US" b="1" dirty="0" smtClean="0">
                <a:latin typeface="Times New Roman" pitchFamily="18" charset="0"/>
              </a:rPr>
              <a:t>例</a:t>
            </a:r>
            <a:r>
              <a:rPr lang="en-US" altLang="zh-CN" b="1" dirty="0" smtClean="0">
                <a:latin typeface="Times New Roman" pitchFamily="18" charset="0"/>
              </a:rPr>
              <a:t>2</a:t>
            </a:r>
            <a:r>
              <a:rPr lang="zh-CN" altLang="en-US" b="1" dirty="0" smtClean="0">
                <a:latin typeface="Times New Roman" pitchFamily="18" charset="0"/>
              </a:rPr>
              <a:t>：</a:t>
            </a:r>
            <a:r>
              <a:rPr lang="zh-CN" altLang="en-US" dirty="0" smtClean="0">
                <a:latin typeface="Times New Roman" pitchFamily="18" charset="0"/>
              </a:rPr>
              <a:t>对</a:t>
            </a:r>
            <a:r>
              <a:rPr lang="zh-CN" altLang="en-US" dirty="0">
                <a:latin typeface="Times New Roman" pitchFamily="18" charset="0"/>
              </a:rPr>
              <a:t>于具有下述四条语句的程序段</a:t>
            </a:r>
            <a:r>
              <a:rPr lang="zh-CN" altLang="en-US" dirty="0">
                <a:latin typeface="Times New Roman" pitchFamily="18" charset="0"/>
                <a:sym typeface="Wingdings" pitchFamily="2" charset="2"/>
              </a:rPr>
              <a:t>（类似）</a:t>
            </a:r>
            <a:r>
              <a:rPr lang="zh-CN" altLang="en-US" dirty="0">
                <a:latin typeface="Times New Roman" pitchFamily="18" charset="0"/>
              </a:rPr>
              <a:t></a:t>
            </a:r>
          </a:p>
          <a:p>
            <a:pPr algn="just" eaLnBrk="1" hangingPunct="1">
              <a:lnSpc>
                <a:spcPct val="110000"/>
              </a:lnSpc>
              <a:spcBef>
                <a:spcPts val="100"/>
              </a:spcBef>
              <a:buClrTx/>
              <a:buSzTx/>
              <a:buFontTx/>
              <a:buNone/>
            </a:pPr>
            <a:r>
              <a:rPr lang="zh-CN" altLang="en-US" sz="2500" dirty="0">
                <a:latin typeface="Times New Roman" pitchFamily="18" charset="0"/>
              </a:rPr>
              <a:t>      </a:t>
            </a:r>
            <a:r>
              <a:rPr lang="en-US" altLang="zh-CN" sz="2500" dirty="0">
                <a:latin typeface="Times New Roman" pitchFamily="18" charset="0"/>
              </a:rPr>
              <a:t>S</a:t>
            </a:r>
            <a:r>
              <a:rPr lang="en-US" altLang="zh-CN" sz="2500" baseline="-25000" dirty="0">
                <a:latin typeface="Times New Roman" pitchFamily="18" charset="0"/>
              </a:rPr>
              <a:t>1</a:t>
            </a:r>
            <a:r>
              <a:rPr lang="en-US" altLang="zh-CN" sz="2500" dirty="0">
                <a:latin typeface="Times New Roman" pitchFamily="18" charset="0"/>
              </a:rPr>
              <a:t>: a∶=x+2</a:t>
            </a:r>
          </a:p>
          <a:p>
            <a:pPr algn="just" eaLnBrk="1" hangingPunct="1">
              <a:lnSpc>
                <a:spcPct val="110000"/>
              </a:lnSpc>
              <a:spcBef>
                <a:spcPts val="100"/>
              </a:spcBef>
              <a:buClrTx/>
              <a:buSzTx/>
              <a:buFontTx/>
              <a:buNone/>
            </a:pPr>
            <a:r>
              <a:rPr lang="en-US" altLang="zh-CN" sz="2500" dirty="0">
                <a:latin typeface="Times New Roman" pitchFamily="18" charset="0"/>
              </a:rPr>
              <a:t>      S</a:t>
            </a:r>
            <a:r>
              <a:rPr lang="en-US" altLang="zh-CN" sz="2500" baseline="-25000" dirty="0">
                <a:latin typeface="Times New Roman" pitchFamily="18" charset="0"/>
              </a:rPr>
              <a:t>2</a:t>
            </a:r>
            <a:r>
              <a:rPr lang="en-US" altLang="zh-CN" sz="2500" dirty="0">
                <a:latin typeface="Times New Roman" pitchFamily="18" charset="0"/>
              </a:rPr>
              <a:t>: b∶=y+4</a:t>
            </a:r>
          </a:p>
          <a:p>
            <a:pPr algn="just" eaLnBrk="1" hangingPunct="1">
              <a:lnSpc>
                <a:spcPct val="110000"/>
              </a:lnSpc>
              <a:spcBef>
                <a:spcPts val="100"/>
              </a:spcBef>
              <a:buClrTx/>
              <a:buSzTx/>
              <a:buFontTx/>
              <a:buNone/>
            </a:pPr>
            <a:r>
              <a:rPr lang="en-US" altLang="zh-CN" sz="2500" dirty="0">
                <a:latin typeface="Times New Roman" pitchFamily="18" charset="0"/>
              </a:rPr>
              <a:t>      S</a:t>
            </a:r>
            <a:r>
              <a:rPr lang="en-US" altLang="zh-CN" sz="2500" baseline="-25000" dirty="0">
                <a:latin typeface="Times New Roman" pitchFamily="18" charset="0"/>
              </a:rPr>
              <a:t>3</a:t>
            </a:r>
            <a:r>
              <a:rPr lang="en-US" altLang="zh-CN" sz="2500" dirty="0">
                <a:latin typeface="Times New Roman" pitchFamily="18" charset="0"/>
              </a:rPr>
              <a:t>: c∶=</a:t>
            </a:r>
            <a:r>
              <a:rPr lang="en-US" altLang="zh-CN" sz="2500" dirty="0" err="1">
                <a:latin typeface="Times New Roman" pitchFamily="18" charset="0"/>
              </a:rPr>
              <a:t>a+b</a:t>
            </a:r>
            <a:r>
              <a:rPr lang="en-US" altLang="zh-CN" sz="2500" dirty="0">
                <a:latin typeface="Times New Roman" pitchFamily="18" charset="0"/>
              </a:rPr>
              <a:t></a:t>
            </a:r>
          </a:p>
          <a:p>
            <a:pPr eaLnBrk="1" hangingPunct="1">
              <a:lnSpc>
                <a:spcPct val="110000"/>
              </a:lnSpc>
              <a:spcBef>
                <a:spcPts val="100"/>
              </a:spcBef>
              <a:buClrTx/>
              <a:buSzTx/>
              <a:buFontTx/>
              <a:buNone/>
            </a:pPr>
            <a:r>
              <a:rPr lang="en-US" altLang="zh-CN" sz="2500" dirty="0">
                <a:latin typeface="Times New Roman" pitchFamily="18" charset="0"/>
              </a:rPr>
              <a:t>      S</a:t>
            </a:r>
            <a:r>
              <a:rPr lang="en-US" altLang="zh-CN" sz="2500" baseline="-25000" dirty="0">
                <a:latin typeface="Times New Roman" pitchFamily="18" charset="0"/>
              </a:rPr>
              <a:t>4</a:t>
            </a:r>
            <a:r>
              <a:rPr lang="en-US" altLang="zh-CN" sz="2500" dirty="0">
                <a:latin typeface="Times New Roman" pitchFamily="18" charset="0"/>
              </a:rPr>
              <a:t>: d∶=</a:t>
            </a:r>
            <a:r>
              <a:rPr lang="en-US" altLang="zh-CN" sz="2500" dirty="0" err="1">
                <a:latin typeface="Times New Roman" pitchFamily="18" charset="0"/>
              </a:rPr>
              <a:t>c+b</a:t>
            </a:r>
            <a:r>
              <a:rPr lang="en-US" altLang="zh-CN" sz="2500" dirty="0">
                <a:latin typeface="Times New Roman" pitchFamily="18" charset="0"/>
              </a:rPr>
              <a:t> </a:t>
            </a:r>
            <a:endParaRPr lang="en-US" altLang="zh-CN" sz="2500" dirty="0" smtClean="0">
              <a:latin typeface="Times New Roman" pitchFamily="18" charset="0"/>
            </a:endParaRPr>
          </a:p>
          <a:p>
            <a:pPr eaLnBrk="1" hangingPunct="1">
              <a:lnSpc>
                <a:spcPct val="110000"/>
              </a:lnSpc>
              <a:spcBef>
                <a:spcPts val="300"/>
              </a:spcBef>
              <a:buClrTx/>
              <a:buSzTx/>
              <a:buFontTx/>
              <a:buNone/>
            </a:pPr>
            <a:r>
              <a:rPr lang="en-US" altLang="zh-CN" sz="2500" dirty="0" smtClean="0">
                <a:latin typeface="Times New Roman" pitchFamily="18" charset="0"/>
              </a:rPr>
              <a:t>      S</a:t>
            </a:r>
            <a:r>
              <a:rPr lang="en-US" altLang="zh-CN" sz="2500" baseline="-25000" dirty="0" smtClean="0">
                <a:latin typeface="Times New Roman" pitchFamily="18" charset="0"/>
              </a:rPr>
              <a:t>1</a:t>
            </a:r>
            <a:r>
              <a:rPr lang="zh-CN" altLang="en-US" sz="2500" dirty="0" smtClean="0">
                <a:latin typeface="Times New Roman" pitchFamily="18" charset="0"/>
              </a:rPr>
              <a:t>、</a:t>
            </a:r>
            <a:r>
              <a:rPr lang="en-US" altLang="zh-CN" sz="2500" dirty="0">
                <a:latin typeface="Times New Roman" pitchFamily="18" charset="0"/>
              </a:rPr>
              <a:t> </a:t>
            </a:r>
            <a:r>
              <a:rPr lang="en-US" altLang="zh-CN" sz="2500" dirty="0" smtClean="0">
                <a:latin typeface="Times New Roman" pitchFamily="18" charset="0"/>
              </a:rPr>
              <a:t>S</a:t>
            </a:r>
            <a:r>
              <a:rPr lang="en-US" altLang="zh-CN" sz="2500" baseline="-25000" dirty="0" smtClean="0">
                <a:latin typeface="Times New Roman" pitchFamily="18" charset="0"/>
              </a:rPr>
              <a:t>2</a:t>
            </a:r>
            <a:r>
              <a:rPr lang="zh-CN" altLang="en-US" sz="2500" dirty="0">
                <a:latin typeface="Times New Roman" pitchFamily="18" charset="0"/>
              </a:rPr>
              <a:t> </a:t>
            </a:r>
            <a:r>
              <a:rPr lang="zh-CN" altLang="en-US" sz="2500" dirty="0" smtClean="0">
                <a:latin typeface="Times New Roman" pitchFamily="18" charset="0"/>
              </a:rPr>
              <a:t>：是</a:t>
            </a:r>
            <a:r>
              <a:rPr lang="zh-CN" altLang="en-US" sz="2500" b="1" dirty="0" smtClean="0">
                <a:solidFill>
                  <a:srgbClr val="F8C024"/>
                </a:solidFill>
                <a:latin typeface="Times New Roman" pitchFamily="18" charset="0"/>
              </a:rPr>
              <a:t>并发</a:t>
            </a:r>
            <a:r>
              <a:rPr lang="zh-CN" altLang="en-US" sz="2500" dirty="0" smtClean="0">
                <a:latin typeface="Times New Roman" pitchFamily="18" charset="0"/>
              </a:rPr>
              <a:t>的，但</a:t>
            </a:r>
            <a:r>
              <a:rPr lang="en-US" altLang="zh-CN" sz="2500" dirty="0">
                <a:latin typeface="Times New Roman" pitchFamily="18" charset="0"/>
              </a:rPr>
              <a:t>(</a:t>
            </a:r>
            <a:r>
              <a:rPr lang="en-US" altLang="zh-CN" sz="2500" dirty="0" smtClean="0">
                <a:latin typeface="Times New Roman" pitchFamily="18" charset="0"/>
              </a:rPr>
              <a:t>S</a:t>
            </a:r>
            <a:r>
              <a:rPr lang="en-US" altLang="zh-CN" sz="2500" baseline="-25000" dirty="0" smtClean="0">
                <a:latin typeface="Times New Roman" pitchFamily="18" charset="0"/>
              </a:rPr>
              <a:t>1</a:t>
            </a:r>
            <a:r>
              <a:rPr lang="zh-CN" altLang="en-US" sz="2500" dirty="0">
                <a:latin typeface="Times New Roman" pitchFamily="18" charset="0"/>
              </a:rPr>
              <a:t>、</a:t>
            </a:r>
            <a:r>
              <a:rPr lang="en-US" altLang="zh-CN" sz="2500" dirty="0">
                <a:latin typeface="Times New Roman" pitchFamily="18" charset="0"/>
              </a:rPr>
              <a:t> </a:t>
            </a:r>
            <a:r>
              <a:rPr lang="en-US" altLang="zh-CN" sz="2500" dirty="0" smtClean="0">
                <a:latin typeface="Times New Roman" pitchFamily="18" charset="0"/>
              </a:rPr>
              <a:t>S</a:t>
            </a:r>
            <a:r>
              <a:rPr lang="en-US" altLang="zh-CN" sz="2500" baseline="-25000" dirty="0" smtClean="0">
                <a:latin typeface="Times New Roman" pitchFamily="18" charset="0"/>
              </a:rPr>
              <a:t>2</a:t>
            </a:r>
            <a:r>
              <a:rPr lang="en-US" altLang="zh-CN" sz="2500" dirty="0" smtClean="0">
                <a:latin typeface="Times New Roman" pitchFamily="18" charset="0"/>
              </a:rPr>
              <a:t>)</a:t>
            </a:r>
            <a:r>
              <a:rPr lang="zh-CN" altLang="en-US" sz="2500" dirty="0" smtClean="0">
                <a:latin typeface="Times New Roman" pitchFamily="18" charset="0"/>
              </a:rPr>
              <a:t>、</a:t>
            </a:r>
            <a:r>
              <a:rPr lang="en-US" altLang="zh-CN" sz="2500" dirty="0">
                <a:latin typeface="Times New Roman" pitchFamily="18" charset="0"/>
              </a:rPr>
              <a:t> </a:t>
            </a:r>
            <a:r>
              <a:rPr lang="en-US" altLang="zh-CN" sz="2500" dirty="0" smtClean="0">
                <a:latin typeface="Times New Roman" pitchFamily="18" charset="0"/>
              </a:rPr>
              <a:t>S</a:t>
            </a:r>
            <a:r>
              <a:rPr lang="en-US" altLang="zh-CN" sz="2500" baseline="-25000" dirty="0" smtClean="0">
                <a:latin typeface="Times New Roman" pitchFamily="18" charset="0"/>
              </a:rPr>
              <a:t>3</a:t>
            </a:r>
            <a:r>
              <a:rPr lang="zh-CN" altLang="en-US" sz="2500" dirty="0" smtClean="0">
                <a:latin typeface="Times New Roman" pitchFamily="18" charset="0"/>
              </a:rPr>
              <a:t>、</a:t>
            </a:r>
            <a:r>
              <a:rPr lang="en-US" altLang="zh-CN" sz="2500" dirty="0" smtClean="0">
                <a:latin typeface="Times New Roman" pitchFamily="18" charset="0"/>
              </a:rPr>
              <a:t> S</a:t>
            </a:r>
            <a:r>
              <a:rPr lang="en-US" altLang="zh-CN" sz="2500" baseline="-25000" dirty="0" smtClean="0">
                <a:latin typeface="Times New Roman" pitchFamily="18" charset="0"/>
              </a:rPr>
              <a:t>4</a:t>
            </a:r>
            <a:r>
              <a:rPr lang="zh-CN" altLang="en-US" sz="2500" dirty="0" smtClean="0">
                <a:latin typeface="Times New Roman" pitchFamily="18" charset="0"/>
              </a:rPr>
              <a:t> 是</a:t>
            </a:r>
            <a:r>
              <a:rPr lang="zh-CN" altLang="en-US" sz="2500" b="1" dirty="0">
                <a:solidFill>
                  <a:srgbClr val="F8C024"/>
                </a:solidFill>
                <a:latin typeface="Times New Roman" pitchFamily="18" charset="0"/>
              </a:rPr>
              <a:t>顺序</a:t>
            </a:r>
            <a:r>
              <a:rPr lang="zh-CN" altLang="en-US" sz="2500" dirty="0" smtClean="0">
                <a:latin typeface="Times New Roman" pitchFamily="18" charset="0"/>
              </a:rPr>
              <a:t>的。</a:t>
            </a:r>
            <a:endParaRPr lang="en-US" altLang="zh-CN" sz="2500" dirty="0" smtClean="0">
              <a:latin typeface="Times New Roman" pitchFamily="18" charset="0"/>
            </a:endParaRPr>
          </a:p>
          <a:p>
            <a:pPr eaLnBrk="1" hangingPunct="1">
              <a:lnSpc>
                <a:spcPct val="110000"/>
              </a:lnSpc>
              <a:spcBef>
                <a:spcPts val="300"/>
              </a:spcBef>
              <a:buClrTx/>
              <a:buSzTx/>
              <a:buFontTx/>
              <a:buNone/>
            </a:pPr>
            <a:r>
              <a:rPr lang="en-US" altLang="zh-CN" sz="2500" dirty="0">
                <a:latin typeface="Times New Roman" pitchFamily="18" charset="0"/>
              </a:rPr>
              <a:t> </a:t>
            </a:r>
            <a:r>
              <a:rPr lang="en-US" altLang="zh-CN" sz="2500" dirty="0" smtClean="0">
                <a:latin typeface="Times New Roman" pitchFamily="18" charset="0"/>
              </a:rPr>
              <a:t>      </a:t>
            </a:r>
            <a:r>
              <a:rPr lang="zh-CN" altLang="en-US" sz="2500" dirty="0" smtClean="0">
                <a:latin typeface="Times New Roman" pitchFamily="18" charset="0"/>
              </a:rPr>
              <a:t>既有并发执行，又有顺序执行，使得多道程序技术变得复杂起来。</a:t>
            </a:r>
            <a:endParaRPr lang="en-US" altLang="zh-CN" sz="2500" dirty="0">
              <a:latin typeface="Times New Roman" pitchFamily="18" charset="0"/>
            </a:endParaRPr>
          </a:p>
        </p:txBody>
      </p:sp>
      <p:graphicFrame>
        <p:nvGraphicFramePr>
          <p:cNvPr id="4098" name="Object 5"/>
          <p:cNvGraphicFramePr>
            <a:graphicFrameLocks noChangeAspect="1"/>
          </p:cNvGraphicFramePr>
          <p:nvPr>
            <p:extLst>
              <p:ext uri="{D42A27DB-BD31-4B8C-83A1-F6EECF244321}">
                <p14:modId xmlns:p14="http://schemas.microsoft.com/office/powerpoint/2010/main" val="847418301"/>
              </p:ext>
            </p:extLst>
          </p:nvPr>
        </p:nvGraphicFramePr>
        <p:xfrm>
          <a:off x="3347864" y="3356992"/>
          <a:ext cx="4680520" cy="1656184"/>
        </p:xfrm>
        <a:graphic>
          <a:graphicData uri="http://schemas.openxmlformats.org/presentationml/2006/ole">
            <mc:AlternateContent xmlns:mc="http://schemas.openxmlformats.org/markup-compatibility/2006">
              <mc:Choice xmlns:v="urn:schemas-microsoft-com:vml" Requires="v">
                <p:oleObj spid="_x0000_s4782" name="VISIO" r:id="rId3" imgW="1755360" imgH="821160" progId="Visio.Drawing.4">
                  <p:embed/>
                </p:oleObj>
              </mc:Choice>
              <mc:Fallback>
                <p:oleObj name="VISIO" r:id="rId3" imgW="1755360" imgH="821160"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356992"/>
                        <a:ext cx="4680520" cy="1656184"/>
                      </a:xfrm>
                      <a:prstGeom prst="rect">
                        <a:avLst/>
                      </a:prstGeom>
                      <a:blipFill>
                        <a:blip r:embed="rId5"/>
                        <a:tile tx="0" ty="0" sx="100000" sy="100000" flip="none" algn="tl"/>
                      </a:blipFill>
                      <a:ln>
                        <a:noFill/>
                      </a:ln>
                      <a:effectLst/>
                      <a:extLst/>
                    </p:spPr>
                  </p:pic>
                </p:oleObj>
              </mc:Fallback>
            </mc:AlternateContent>
          </a:graphicData>
        </a:graphic>
      </p:graphicFrame>
      <p:sp>
        <p:nvSpPr>
          <p:cNvPr id="4102" name="Text Box 4"/>
          <p:cNvSpPr txBox="1">
            <a:spLocks noChangeArrowheads="1"/>
          </p:cNvSpPr>
          <p:nvPr/>
        </p:nvSpPr>
        <p:spPr bwMode="auto">
          <a:xfrm>
            <a:off x="4503173" y="4564680"/>
            <a:ext cx="3219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zh-CN" altLang="en-US" sz="2000" b="1" dirty="0">
                <a:solidFill>
                  <a:srgbClr val="446FE8"/>
                </a:solidFill>
                <a:latin typeface="Times New Roman" pitchFamily="18" charset="0"/>
              </a:rPr>
              <a:t>图 </a:t>
            </a:r>
            <a:r>
              <a:rPr lang="en-US" altLang="zh-CN" sz="2000" b="1" dirty="0">
                <a:solidFill>
                  <a:srgbClr val="446FE8"/>
                </a:solidFill>
                <a:latin typeface="Times New Roman" pitchFamily="18" charset="0"/>
              </a:rPr>
              <a:t>2-4 </a:t>
            </a:r>
            <a:r>
              <a:rPr lang="zh-CN" altLang="en-US" sz="2000" b="1" dirty="0">
                <a:solidFill>
                  <a:srgbClr val="446FE8"/>
                </a:solidFill>
                <a:latin typeface="Times New Roman" pitchFamily="18" charset="0"/>
              </a:rPr>
              <a:t>四条语句的前趋关系</a:t>
            </a:r>
          </a:p>
        </p:txBody>
      </p:sp>
    </p:spTree>
  </p:cSld>
  <p:clrMapOvr>
    <a:masterClrMapping/>
  </p:clrMapOvr>
  <p:transition>
    <p:pull dir="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323850" y="260648"/>
            <a:ext cx="8540750" cy="534988"/>
          </a:xfrm>
        </p:spPr>
        <p:txBody>
          <a:bodyPr/>
          <a:lstStyle/>
          <a:p>
            <a:r>
              <a:rPr lang="zh-CN" altLang="en-US" dirty="0" smtClean="0"/>
              <a:t>（</a:t>
            </a:r>
            <a:r>
              <a:rPr lang="en-US" altLang="zh-CN" dirty="0" smtClean="0"/>
              <a:t>2</a:t>
            </a:r>
            <a:r>
              <a:rPr lang="zh-CN" altLang="en-US" dirty="0" smtClean="0"/>
              <a:t>）</a:t>
            </a:r>
            <a:r>
              <a:rPr lang="en-US" altLang="zh-CN" sz="3000" dirty="0" smtClean="0">
                <a:solidFill>
                  <a:srgbClr val="FFC000"/>
                </a:solidFill>
              </a:rPr>
              <a:t>system(“</a:t>
            </a:r>
            <a:r>
              <a:rPr lang="en-US" altLang="zh-CN" sz="3000" dirty="0" err="1" smtClean="0">
                <a:solidFill>
                  <a:srgbClr val="FFC000"/>
                </a:solidFill>
              </a:rPr>
              <a:t>ps</a:t>
            </a:r>
            <a:r>
              <a:rPr lang="en-US" altLang="zh-CN" sz="3000" dirty="0" smtClean="0">
                <a:solidFill>
                  <a:srgbClr val="FFC000"/>
                </a:solidFill>
              </a:rPr>
              <a:t> –ax &amp;”);</a:t>
            </a:r>
            <a:endParaRPr lang="zh-CN" altLang="en-US" sz="3000" dirty="0" smtClean="0"/>
          </a:p>
        </p:txBody>
      </p:sp>
      <p:sp>
        <p:nvSpPr>
          <p:cNvPr id="106499" name="内容占位符 2"/>
          <p:cNvSpPr>
            <a:spLocks noGrp="1"/>
          </p:cNvSpPr>
          <p:nvPr>
            <p:ph idx="1"/>
          </p:nvPr>
        </p:nvSpPr>
        <p:spPr>
          <a:xfrm>
            <a:off x="301625" y="1052513"/>
            <a:ext cx="8540750" cy="5046662"/>
          </a:xfrm>
        </p:spPr>
        <p:txBody>
          <a:bodyPr/>
          <a:lstStyle/>
          <a:p>
            <a:pPr>
              <a:buFont typeface="Wingdings" pitchFamily="2" charset="2"/>
              <a:buNone/>
            </a:pPr>
            <a:r>
              <a:rPr lang="en-US" altLang="zh-CN" dirty="0" smtClean="0"/>
              <a:t>   </a:t>
            </a:r>
            <a:endParaRPr lang="zh-CN" altLang="en-US" dirty="0" smtClean="0"/>
          </a:p>
        </p:txBody>
      </p:sp>
      <p:sp>
        <p:nvSpPr>
          <p:cNvPr id="1065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60A414E-6E63-41E9-A107-8F4509331527}" type="datetime8">
              <a:rPr kumimoji="0" lang="zh-CN" altLang="en-US" sz="1400" smtClean="0"/>
              <a:t>2022年3月16日12时44分</a:t>
            </a:fld>
            <a:endParaRPr kumimoji="0" lang="en-US" altLang="zh-CN" sz="1400" smtClean="0"/>
          </a:p>
        </p:txBody>
      </p:sp>
      <p:sp>
        <p:nvSpPr>
          <p:cNvPr id="1065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pic>
        <p:nvPicPr>
          <p:cNvPr id="106502" name="Picture 3"/>
          <p:cNvPicPr>
            <a:picLocks noChangeAspect="1" noChangeArrowheads="1"/>
          </p:cNvPicPr>
          <p:nvPr/>
        </p:nvPicPr>
        <p:blipFill>
          <a:blip r:embed="rId2">
            <a:clrChange>
              <a:clrFrom>
                <a:srgbClr val="CCCCCC"/>
              </a:clrFrom>
              <a:clrTo>
                <a:srgbClr val="CCCCCC">
                  <a:alpha val="0"/>
                </a:srgbClr>
              </a:clrTo>
            </a:clrChange>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323850" y="908720"/>
            <a:ext cx="4103688"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3" name="Picture 4"/>
          <p:cNvPicPr>
            <a:picLocks noChangeAspect="1" noChangeArrowheads="1"/>
          </p:cNvPicPr>
          <p:nvPr/>
        </p:nvPicPr>
        <p:blipFill>
          <a:blip r:embed="rId3">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323850" y="2060849"/>
            <a:ext cx="8496300" cy="4186758"/>
          </a:xfrm>
          <a:prstGeom prst="rect">
            <a:avLst/>
          </a:prstGeom>
          <a:blipFill dpi="0" rotWithShape="1">
            <a:blip r:embed="rId4">
              <a:duotone>
                <a:prstClr val="black"/>
                <a:schemeClr val="tx2">
                  <a:lumMod val="20000"/>
                  <a:lumOff val="80000"/>
                  <a:tint val="45000"/>
                  <a:satMod val="400000"/>
                </a:schemeClr>
              </a:duotone>
            </a:blip>
            <a:srcRect/>
            <a:tile tx="0" ty="0" sx="100000" sy="100000" flip="none" algn="tl"/>
          </a:blipFill>
          <a:ln w="9525" algn="ctr">
            <a:solidFill>
              <a:srgbClr val="000000"/>
            </a:solidFill>
            <a:miter lim="800000"/>
            <a:headEnd/>
            <a:tailEnd/>
          </a:ln>
          <a:extLst/>
        </p:spPr>
      </p:pic>
      <p:sp>
        <p:nvSpPr>
          <p:cNvPr id="9" name="TextBox 8"/>
          <p:cNvSpPr txBox="1"/>
          <p:nvPr/>
        </p:nvSpPr>
        <p:spPr>
          <a:xfrm>
            <a:off x="4606022" y="2054288"/>
            <a:ext cx="4214128" cy="2095958"/>
          </a:xfrm>
          <a:prstGeom prst="rect">
            <a:avLst/>
          </a:prstGeom>
          <a:noFill/>
          <a:ln w="12700">
            <a:noFill/>
          </a:ln>
        </p:spPr>
        <p:txBody>
          <a:bodyPr wrap="square" rtlCol="0">
            <a:spAutoFit/>
          </a:bodyPr>
          <a:lstStyle/>
          <a:p>
            <a:pPr marL="182563" indent="-182563">
              <a:lnSpc>
                <a:spcPct val="110000"/>
              </a:lnSpc>
              <a:buClr>
                <a:schemeClr val="accent2">
                  <a:lumMod val="50000"/>
                </a:schemeClr>
              </a:buClr>
              <a:buAutoNum type="arabicPeriod"/>
            </a:pPr>
            <a:r>
              <a:rPr lang="en-US" altLang="zh-CN" sz="1800" dirty="0" smtClean="0">
                <a:solidFill>
                  <a:schemeClr val="accent2">
                    <a:lumMod val="50000"/>
                  </a:schemeClr>
                </a:solidFill>
              </a:rPr>
              <a:t> </a:t>
            </a:r>
            <a:r>
              <a:rPr lang="zh-CN" altLang="en-US" sz="1600" dirty="0" smtClean="0">
                <a:solidFill>
                  <a:schemeClr val="accent2">
                    <a:lumMod val="50000"/>
                  </a:schemeClr>
                </a:solidFill>
              </a:rPr>
              <a:t>由</a:t>
            </a:r>
            <a:r>
              <a:rPr lang="en-US" altLang="zh-CN" sz="1600" dirty="0" smtClean="0">
                <a:solidFill>
                  <a:schemeClr val="accent2">
                    <a:lumMod val="50000"/>
                  </a:schemeClr>
                </a:solidFill>
              </a:rPr>
              <a:t>Shell</a:t>
            </a:r>
            <a:r>
              <a:rPr lang="zh-CN" altLang="en-US" sz="1600" dirty="0" smtClean="0">
                <a:solidFill>
                  <a:schemeClr val="accent2">
                    <a:lumMod val="50000"/>
                  </a:schemeClr>
                </a:solidFill>
              </a:rPr>
              <a:t>进程创建</a:t>
            </a:r>
            <a:r>
              <a:rPr lang="en-US" altLang="zh-CN" sz="1600" dirty="0" smtClean="0">
                <a:solidFill>
                  <a:schemeClr val="accent2">
                    <a:lumMod val="50000"/>
                  </a:schemeClr>
                </a:solidFill>
              </a:rPr>
              <a:t>PS</a:t>
            </a:r>
            <a:r>
              <a:rPr lang="zh-CN" altLang="en-US" sz="1600" dirty="0" smtClean="0">
                <a:solidFill>
                  <a:schemeClr val="accent2">
                    <a:lumMod val="50000"/>
                  </a:schemeClr>
                </a:solidFill>
              </a:rPr>
              <a:t>进程。</a:t>
            </a:r>
            <a:endParaRPr lang="en-US" altLang="zh-CN" sz="1600" dirty="0" smtClean="0">
              <a:solidFill>
                <a:schemeClr val="accent2">
                  <a:lumMod val="50000"/>
                </a:schemeClr>
              </a:solidFill>
            </a:endParaRPr>
          </a:p>
          <a:p>
            <a:pPr marL="182563" indent="-182563">
              <a:lnSpc>
                <a:spcPct val="110000"/>
              </a:lnSpc>
              <a:buClr>
                <a:schemeClr val="accent2">
                  <a:lumMod val="50000"/>
                </a:schemeClr>
              </a:buClr>
              <a:buAutoNum type="arabicPeriod"/>
            </a:pPr>
            <a:r>
              <a:rPr lang="zh-CN" altLang="en-US" sz="1600" dirty="0" smtClean="0">
                <a:solidFill>
                  <a:schemeClr val="accent2">
                    <a:lumMod val="50000"/>
                  </a:schemeClr>
                </a:solidFill>
              </a:rPr>
              <a:t>由于</a:t>
            </a:r>
            <a:r>
              <a:rPr lang="en-US" altLang="zh-CN" sz="1600" b="1" dirty="0" smtClean="0">
                <a:solidFill>
                  <a:srgbClr val="FF0000"/>
                </a:solidFill>
              </a:rPr>
              <a:t>PS</a:t>
            </a:r>
            <a:r>
              <a:rPr lang="zh-CN" altLang="en-US" sz="1600" dirty="0" smtClean="0">
                <a:solidFill>
                  <a:schemeClr val="accent2">
                    <a:lumMod val="50000"/>
                  </a:schemeClr>
                </a:solidFill>
              </a:rPr>
              <a:t>是</a:t>
            </a:r>
            <a:r>
              <a:rPr lang="zh-CN" altLang="en-US" sz="1600" dirty="0">
                <a:solidFill>
                  <a:schemeClr val="accent2">
                    <a:lumMod val="50000"/>
                  </a:schemeClr>
                </a:solidFill>
              </a:rPr>
              <a:t>一个在</a:t>
            </a:r>
            <a:r>
              <a:rPr lang="zh-CN" altLang="en-US" sz="1600" u="sng" dirty="0">
                <a:solidFill>
                  <a:schemeClr val="accent2">
                    <a:lumMod val="50000"/>
                  </a:schemeClr>
                </a:solidFill>
              </a:rPr>
              <a:t>后台运行的请求</a:t>
            </a:r>
            <a:r>
              <a:rPr lang="zh-CN" altLang="en-US" sz="1600" dirty="0">
                <a:solidFill>
                  <a:schemeClr val="accent2">
                    <a:lumMod val="50000"/>
                  </a:schemeClr>
                </a:solidFill>
              </a:rPr>
              <a:t>，所</a:t>
            </a:r>
            <a:r>
              <a:rPr lang="zh-CN" altLang="en-US" sz="1600" dirty="0" smtClean="0">
                <a:solidFill>
                  <a:schemeClr val="accent2">
                    <a:lumMod val="50000"/>
                  </a:schemeClr>
                </a:solidFill>
              </a:rPr>
              <a:t>以</a:t>
            </a:r>
            <a:r>
              <a:rPr lang="en-US" altLang="zh-CN" sz="1600" dirty="0">
                <a:solidFill>
                  <a:schemeClr val="accent2">
                    <a:lumMod val="50000"/>
                  </a:schemeClr>
                </a:solidFill>
              </a:rPr>
              <a:t>shell </a:t>
            </a:r>
            <a:r>
              <a:rPr lang="zh-CN" altLang="en-US" sz="1600" dirty="0" smtClean="0">
                <a:solidFill>
                  <a:schemeClr val="accent2">
                    <a:lumMod val="50000"/>
                  </a:schemeClr>
                </a:solidFill>
              </a:rPr>
              <a:t>一</a:t>
            </a:r>
            <a:r>
              <a:rPr lang="zh-CN" altLang="en-US" sz="1600" dirty="0">
                <a:solidFill>
                  <a:schemeClr val="accent2">
                    <a:lumMod val="50000"/>
                  </a:schemeClr>
                </a:solidFill>
              </a:rPr>
              <a:t>启动</a:t>
            </a:r>
            <a:r>
              <a:rPr lang="en-US" altLang="zh-CN" sz="1600" dirty="0" err="1" smtClean="0">
                <a:solidFill>
                  <a:schemeClr val="accent2">
                    <a:lumMod val="50000"/>
                  </a:schemeClr>
                </a:solidFill>
              </a:rPr>
              <a:t>ps</a:t>
            </a:r>
            <a:r>
              <a:rPr lang="zh-CN" altLang="en-US" sz="1600" dirty="0">
                <a:solidFill>
                  <a:schemeClr val="accent2">
                    <a:lumMod val="50000"/>
                  </a:schemeClr>
                </a:solidFill>
              </a:rPr>
              <a:t>程</a:t>
            </a:r>
            <a:r>
              <a:rPr lang="zh-CN" altLang="en-US" sz="1600" dirty="0" smtClean="0">
                <a:solidFill>
                  <a:schemeClr val="accent2">
                    <a:lumMod val="50000"/>
                  </a:schemeClr>
                </a:solidFill>
              </a:rPr>
              <a:t>序</a:t>
            </a:r>
            <a:r>
              <a:rPr lang="en-US" altLang="zh-CN" sz="1600" dirty="0" smtClean="0">
                <a:solidFill>
                  <a:schemeClr val="accent2">
                    <a:lumMod val="50000"/>
                  </a:schemeClr>
                </a:solidFill>
              </a:rPr>
              <a:t>/</a:t>
            </a:r>
            <a:r>
              <a:rPr lang="zh-CN" altLang="en-US" sz="1600" dirty="0" smtClean="0">
                <a:solidFill>
                  <a:schemeClr val="accent2">
                    <a:lumMod val="50000"/>
                  </a:schemeClr>
                </a:solidFill>
              </a:rPr>
              <a:t>创建</a:t>
            </a:r>
            <a:r>
              <a:rPr lang="en-US" altLang="zh-CN" sz="1600" dirty="0" smtClean="0">
                <a:solidFill>
                  <a:schemeClr val="accent2">
                    <a:lumMod val="50000"/>
                  </a:schemeClr>
                </a:solidFill>
              </a:rPr>
              <a:t>PS</a:t>
            </a:r>
            <a:r>
              <a:rPr lang="zh-CN" altLang="en-US" sz="1600" dirty="0" smtClean="0">
                <a:solidFill>
                  <a:schemeClr val="accent2">
                    <a:lumMod val="50000"/>
                  </a:schemeClr>
                </a:solidFill>
              </a:rPr>
              <a:t>进程，</a:t>
            </a:r>
            <a:r>
              <a:rPr lang="en-US" altLang="zh-CN" sz="1600" dirty="0" smtClean="0">
                <a:solidFill>
                  <a:schemeClr val="accent2">
                    <a:lumMod val="50000"/>
                  </a:schemeClr>
                </a:solidFill>
              </a:rPr>
              <a:t>shell</a:t>
            </a:r>
            <a:r>
              <a:rPr lang="zh-CN" altLang="en-US" sz="1600" dirty="0" smtClean="0">
                <a:solidFill>
                  <a:schemeClr val="accent2">
                    <a:lumMod val="50000"/>
                  </a:schemeClr>
                </a:solidFill>
              </a:rPr>
              <a:t>就</a:t>
            </a:r>
            <a:r>
              <a:rPr lang="zh-CN" altLang="en-US" sz="1600" dirty="0">
                <a:solidFill>
                  <a:schemeClr val="accent2">
                    <a:lumMod val="50000"/>
                  </a:schemeClr>
                </a:solidFill>
              </a:rPr>
              <a:t>返回了</a:t>
            </a:r>
            <a:r>
              <a:rPr lang="zh-CN" altLang="en-US" sz="1600" dirty="0" smtClean="0">
                <a:solidFill>
                  <a:schemeClr val="accent2">
                    <a:lumMod val="50000"/>
                  </a:schemeClr>
                </a:solidFill>
              </a:rPr>
              <a:t>，所以</a:t>
            </a:r>
            <a:r>
              <a:rPr lang="en-US" altLang="zh-CN" sz="1600" u="sng" dirty="0" err="1" smtClean="0">
                <a:solidFill>
                  <a:srgbClr val="FF0000"/>
                </a:solidFill>
              </a:rPr>
              <a:t>ps</a:t>
            </a:r>
            <a:r>
              <a:rPr lang="zh-CN" altLang="en-US" sz="1600" u="sng" dirty="0">
                <a:solidFill>
                  <a:srgbClr val="FF0000"/>
                </a:solidFill>
              </a:rPr>
              <a:t>命</a:t>
            </a:r>
            <a:r>
              <a:rPr lang="zh-CN" altLang="en-US" sz="1600" u="sng" dirty="0" smtClean="0">
                <a:solidFill>
                  <a:srgbClr val="FF0000"/>
                </a:solidFill>
              </a:rPr>
              <a:t>令</a:t>
            </a:r>
            <a:r>
              <a:rPr lang="zh-CN" altLang="en-US" sz="1600" u="sng" dirty="0" smtClean="0">
                <a:solidFill>
                  <a:schemeClr val="accent2">
                    <a:lumMod val="50000"/>
                  </a:schemeClr>
                </a:solidFill>
              </a:rPr>
              <a:t>未</a:t>
            </a:r>
            <a:r>
              <a:rPr lang="zh-CN" altLang="en-US" sz="1600" u="sng" dirty="0">
                <a:solidFill>
                  <a:schemeClr val="accent2">
                    <a:lumMod val="50000"/>
                  </a:schemeClr>
                </a:solidFill>
              </a:rPr>
              <a:t>来得及打印</a:t>
            </a:r>
            <a:r>
              <a:rPr lang="zh-CN" altLang="en-US" sz="1600" u="sng" dirty="0" smtClean="0">
                <a:solidFill>
                  <a:schemeClr val="accent2">
                    <a:lumMod val="50000"/>
                  </a:schemeClr>
                </a:solidFill>
              </a:rPr>
              <a:t>出所</a:t>
            </a:r>
            <a:r>
              <a:rPr lang="zh-CN" altLang="en-US" sz="1600" u="sng" dirty="0">
                <a:solidFill>
                  <a:schemeClr val="accent2">
                    <a:lumMod val="50000"/>
                  </a:schemeClr>
                </a:solidFill>
              </a:rPr>
              <a:t>有输出结</a:t>
            </a:r>
            <a:r>
              <a:rPr lang="zh-CN" altLang="en-US" sz="1600" u="sng" dirty="0" smtClean="0">
                <a:solidFill>
                  <a:schemeClr val="accent2">
                    <a:lumMod val="50000"/>
                  </a:schemeClr>
                </a:solidFill>
              </a:rPr>
              <a:t>果，</a:t>
            </a:r>
            <a:r>
              <a:rPr lang="en-US" altLang="zh-CN" sz="1600" u="sng" dirty="0" smtClean="0">
                <a:solidFill>
                  <a:srgbClr val="FF0000"/>
                </a:solidFill>
              </a:rPr>
              <a:t>system2 </a:t>
            </a:r>
            <a:r>
              <a:rPr lang="zh-CN" altLang="en-US" sz="1600" u="sng" dirty="0" smtClean="0">
                <a:solidFill>
                  <a:srgbClr val="FF0000"/>
                </a:solidFill>
              </a:rPr>
              <a:t>程序</a:t>
            </a:r>
            <a:r>
              <a:rPr lang="zh-CN" altLang="en-US" sz="1600" u="sng" dirty="0" smtClean="0">
                <a:solidFill>
                  <a:schemeClr val="accent2">
                    <a:lumMod val="50000"/>
                  </a:schemeClr>
                </a:solidFill>
              </a:rPr>
              <a:t>就</a:t>
            </a:r>
            <a:r>
              <a:rPr lang="zh-CN" altLang="en-US" sz="1600" u="sng" dirty="0">
                <a:solidFill>
                  <a:schemeClr val="accent2">
                    <a:lumMod val="50000"/>
                  </a:schemeClr>
                </a:solidFill>
              </a:rPr>
              <a:t>打印</a:t>
            </a:r>
            <a:r>
              <a:rPr lang="zh-CN" altLang="en-US" sz="1600" u="sng" dirty="0" smtClean="0">
                <a:solidFill>
                  <a:schemeClr val="accent2">
                    <a:lumMod val="50000"/>
                  </a:schemeClr>
                </a:solidFill>
              </a:rPr>
              <a:t>出了字</a:t>
            </a:r>
            <a:r>
              <a:rPr lang="zh-CN" altLang="en-US" sz="1600" u="sng" dirty="0">
                <a:solidFill>
                  <a:schemeClr val="accent2">
                    <a:lumMod val="50000"/>
                  </a:schemeClr>
                </a:solidFill>
              </a:rPr>
              <a:t>符串</a:t>
            </a:r>
            <a:r>
              <a:rPr lang="en-US" altLang="zh-CN" sz="1600" u="sng" dirty="0" smtClean="0">
                <a:solidFill>
                  <a:srgbClr val="FF0000"/>
                </a:solidFill>
              </a:rPr>
              <a:t>Done</a:t>
            </a:r>
            <a:r>
              <a:rPr lang="zh-CN" altLang="en-US" sz="1600" u="sng" dirty="0" smtClean="0">
                <a:solidFill>
                  <a:schemeClr val="accent2">
                    <a:lumMod val="50000"/>
                  </a:schemeClr>
                </a:solidFill>
              </a:rPr>
              <a:t>，</a:t>
            </a:r>
            <a:r>
              <a:rPr lang="zh-CN" altLang="en-US" sz="1600" dirty="0" smtClean="0">
                <a:solidFill>
                  <a:schemeClr val="accent2">
                    <a:lumMod val="50000"/>
                  </a:schemeClr>
                </a:solidFill>
              </a:rPr>
              <a:t>然</a:t>
            </a:r>
            <a:r>
              <a:rPr lang="zh-CN" altLang="en-US" sz="1600" dirty="0">
                <a:solidFill>
                  <a:schemeClr val="accent2">
                    <a:lumMod val="50000"/>
                  </a:schemeClr>
                </a:solidFill>
              </a:rPr>
              <a:t>后就退出</a:t>
            </a:r>
            <a:r>
              <a:rPr lang="zh-CN" altLang="en-US" sz="1600" dirty="0" smtClean="0">
                <a:solidFill>
                  <a:schemeClr val="accent2">
                    <a:lumMod val="50000"/>
                  </a:schemeClr>
                </a:solidFill>
              </a:rPr>
              <a:t>了，</a:t>
            </a:r>
            <a:r>
              <a:rPr lang="zh-CN" altLang="en-US" sz="1600" dirty="0">
                <a:solidFill>
                  <a:schemeClr val="accent2">
                    <a:lumMod val="50000"/>
                  </a:schemeClr>
                </a:solidFill>
              </a:rPr>
              <a:t>退出</a:t>
            </a:r>
            <a:r>
              <a:rPr lang="zh-CN" altLang="en-US" sz="1600" dirty="0" smtClean="0">
                <a:solidFill>
                  <a:schemeClr val="accent2">
                    <a:lumMod val="50000"/>
                  </a:schemeClr>
                </a:solidFill>
              </a:rPr>
              <a:t>后</a:t>
            </a:r>
            <a:r>
              <a:rPr lang="en-US" altLang="zh-CN" sz="1600" dirty="0" smtClean="0">
                <a:solidFill>
                  <a:schemeClr val="accent2">
                    <a:lumMod val="50000"/>
                  </a:schemeClr>
                </a:solidFill>
              </a:rPr>
              <a:t>PS</a:t>
            </a:r>
            <a:r>
              <a:rPr lang="zh-CN" altLang="en-US" sz="1600" dirty="0" smtClean="0">
                <a:solidFill>
                  <a:schemeClr val="accent2">
                    <a:lumMod val="50000"/>
                  </a:schemeClr>
                </a:solidFill>
              </a:rPr>
              <a:t>继续执行。</a:t>
            </a:r>
            <a:endParaRPr lang="zh-CN" altLang="en-US" sz="1600" dirty="0">
              <a:solidFill>
                <a:schemeClr val="accent2">
                  <a:lumMod val="50000"/>
                </a:schemeClr>
              </a:solidFill>
            </a:endParaRPr>
          </a:p>
        </p:txBody>
      </p:sp>
      <p:cxnSp>
        <p:nvCxnSpPr>
          <p:cNvPr id="10" name="直接箭头连接符 9"/>
          <p:cNvCxnSpPr/>
          <p:nvPr/>
        </p:nvCxnSpPr>
        <p:spPr bwMode="auto">
          <a:xfrm flipH="1">
            <a:off x="1115616" y="3429000"/>
            <a:ext cx="3744416" cy="288032"/>
          </a:xfrm>
          <a:prstGeom prst="straightConnector1">
            <a:avLst/>
          </a:prstGeom>
          <a:noFill/>
          <a:ln w="9525" cap="flat" cmpd="sng" algn="ctr">
            <a:solidFill>
              <a:srgbClr val="FF0000"/>
            </a:solidFill>
            <a:prstDash val="solid"/>
            <a:round/>
            <a:headEnd type="none" w="med" len="med"/>
            <a:tailEnd type="arrow"/>
          </a:ln>
          <a:effectLst/>
        </p:spPr>
      </p:cxnSp>
      <p:sp>
        <p:nvSpPr>
          <p:cNvPr id="12" name="圆角矩形 11"/>
          <p:cNvSpPr/>
          <p:nvPr/>
        </p:nvSpPr>
        <p:spPr bwMode="auto">
          <a:xfrm>
            <a:off x="323850" y="3573016"/>
            <a:ext cx="648072" cy="318165"/>
          </a:xfrm>
          <a:prstGeom prst="roundRect">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1383466-628F-49FE-A44F-6E2144638197}" type="datetime8">
              <a:rPr kumimoji="0" lang="zh-CN" altLang="en-US" sz="1400" smtClean="0"/>
              <a:t>2022年3月16日12时44分</a:t>
            </a:fld>
            <a:endParaRPr kumimoji="0" lang="en-US" altLang="zh-CN" sz="1400" smtClean="0"/>
          </a:p>
        </p:txBody>
      </p:sp>
      <p:sp>
        <p:nvSpPr>
          <p:cNvPr id="1075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7524" name="Rectangle 2"/>
          <p:cNvSpPr>
            <a:spLocks noGrp="1" noRot="1" noChangeArrowheads="1"/>
          </p:cNvSpPr>
          <p:nvPr>
            <p:ph type="title"/>
          </p:nvPr>
        </p:nvSpPr>
        <p:spPr>
          <a:xfrm>
            <a:off x="107504" y="333375"/>
            <a:ext cx="8928992" cy="575345"/>
          </a:xfrm>
        </p:spPr>
        <p:txBody>
          <a:bodyPr/>
          <a:lstStyle/>
          <a:p>
            <a:r>
              <a:rPr lang="en-US" altLang="zh-CN" sz="2800" dirty="0" smtClean="0"/>
              <a:t>2. </a:t>
            </a:r>
            <a:r>
              <a:rPr lang="zh-CN" altLang="en-US" sz="2800" dirty="0" smtClean="0"/>
              <a:t>“</a:t>
            </a:r>
            <a:r>
              <a:rPr lang="zh-CN" altLang="en-US" sz="2800" u="sng" dirty="0" smtClean="0"/>
              <a:t>替换</a:t>
            </a:r>
            <a:r>
              <a:rPr lang="zh-CN" altLang="en-US" sz="2800" dirty="0" smtClean="0"/>
              <a:t>”进程映像</a:t>
            </a:r>
            <a:r>
              <a:rPr lang="en-US" altLang="zh-CN" sz="2800" dirty="0" smtClean="0"/>
              <a:t>exec</a:t>
            </a:r>
            <a:r>
              <a:rPr lang="zh-CN" altLang="en-US" sz="2800" dirty="0" smtClean="0"/>
              <a:t>函数系列</a:t>
            </a:r>
            <a:r>
              <a:rPr lang="en-US" altLang="zh-CN" sz="2800" dirty="0" smtClean="0"/>
              <a:t>(</a:t>
            </a:r>
            <a:r>
              <a:rPr lang="zh-CN" altLang="en-US" sz="2800" dirty="0" smtClean="0"/>
              <a:t>自学</a:t>
            </a:r>
            <a:r>
              <a:rPr lang="en-US" altLang="zh-CN" sz="2800" dirty="0" smtClean="0"/>
              <a:t>+</a:t>
            </a:r>
            <a:r>
              <a:rPr lang="zh-CN" altLang="en-US" sz="2800" dirty="0" smtClean="0">
                <a:solidFill>
                  <a:srgbClr val="FF0000"/>
                </a:solidFill>
              </a:rPr>
              <a:t>实验</a:t>
            </a:r>
            <a:r>
              <a:rPr lang="en-US" altLang="zh-CN" sz="2800" dirty="0" smtClean="0">
                <a:solidFill>
                  <a:srgbClr val="FF0000"/>
                </a:solidFill>
              </a:rPr>
              <a:t>PPT94</a:t>
            </a:r>
            <a:r>
              <a:rPr lang="en-US" altLang="zh-CN" sz="2900" dirty="0" smtClean="0"/>
              <a:t>)</a:t>
            </a:r>
            <a:r>
              <a:rPr lang="zh-CN" altLang="en-US" sz="2900" dirty="0" smtClean="0"/>
              <a:t>  </a:t>
            </a:r>
          </a:p>
        </p:txBody>
      </p:sp>
      <p:sp>
        <p:nvSpPr>
          <p:cNvPr id="107525" name="Rectangle 3"/>
          <p:cNvSpPr>
            <a:spLocks noGrp="1" noRot="1" noChangeArrowheads="1"/>
          </p:cNvSpPr>
          <p:nvPr>
            <p:ph type="body" idx="1"/>
          </p:nvPr>
        </p:nvSpPr>
        <p:spPr>
          <a:xfrm>
            <a:off x="250825" y="980728"/>
            <a:ext cx="8540750" cy="5623272"/>
          </a:xfrm>
        </p:spPr>
        <p:txBody>
          <a:bodyPr/>
          <a:lstStyle/>
          <a:p>
            <a:pPr>
              <a:lnSpc>
                <a:spcPct val="120000"/>
              </a:lnSpc>
              <a:buNone/>
            </a:pPr>
            <a:r>
              <a:rPr lang="en-US" altLang="zh-CN" sz="2800" dirty="0" smtClean="0"/>
              <a:t>        </a:t>
            </a:r>
            <a:r>
              <a:rPr lang="en-US" altLang="zh-CN" sz="2400" dirty="0" smtClean="0"/>
              <a:t>exec</a:t>
            </a:r>
            <a:r>
              <a:rPr lang="zh-CN" altLang="en-US" sz="2400" dirty="0" smtClean="0"/>
              <a:t>函数系列可以把</a:t>
            </a:r>
            <a:r>
              <a:rPr lang="zh-CN" altLang="en-US" sz="2400" b="1" u="sng" dirty="0" smtClean="0">
                <a:solidFill>
                  <a:srgbClr val="FF6600"/>
                </a:solidFill>
              </a:rPr>
              <a:t>当前进程</a:t>
            </a:r>
            <a:r>
              <a:rPr lang="zh-CN" altLang="en-US" sz="2600" b="1" u="sng" dirty="0" smtClean="0">
                <a:solidFill>
                  <a:schemeClr val="tx2"/>
                </a:solidFill>
              </a:rPr>
              <a:t>替换</a:t>
            </a:r>
            <a:r>
              <a:rPr lang="zh-CN" altLang="en-US" sz="2400" b="1" u="sng" dirty="0" smtClean="0">
                <a:solidFill>
                  <a:srgbClr val="FF6600"/>
                </a:solidFill>
              </a:rPr>
              <a:t>为一个新进程</a:t>
            </a:r>
            <a:r>
              <a:rPr lang="zh-CN" altLang="en-US" sz="2400" dirty="0" smtClean="0"/>
              <a:t>，新进程由</a:t>
            </a:r>
            <a:r>
              <a:rPr lang="en-US" altLang="zh-CN" sz="2400" dirty="0" smtClean="0"/>
              <a:t>path</a:t>
            </a:r>
            <a:r>
              <a:rPr lang="zh-CN" altLang="en-US" sz="2400" dirty="0" smtClean="0"/>
              <a:t>或</a:t>
            </a:r>
            <a:r>
              <a:rPr lang="en-US" altLang="zh-CN" sz="2400" dirty="0" smtClean="0"/>
              <a:t>file</a:t>
            </a:r>
            <a:r>
              <a:rPr lang="zh-CN" altLang="en-US" sz="2400" dirty="0" smtClean="0"/>
              <a:t>参数指定。   </a:t>
            </a:r>
            <a:endParaRPr lang="en-US" altLang="zh-CN" sz="2400" dirty="0" smtClean="0"/>
          </a:p>
          <a:p>
            <a:pPr>
              <a:lnSpc>
                <a:spcPct val="120000"/>
              </a:lnSpc>
              <a:buNone/>
            </a:pPr>
            <a:r>
              <a:rPr lang="en-US" altLang="zh-CN" sz="2400" b="1" dirty="0">
                <a:solidFill>
                  <a:schemeClr val="tx2"/>
                </a:solidFill>
              </a:rPr>
              <a:t> </a:t>
            </a:r>
            <a:r>
              <a:rPr lang="en-US" altLang="zh-CN" sz="2400" b="1" dirty="0" smtClean="0">
                <a:solidFill>
                  <a:schemeClr val="tx2"/>
                </a:solidFill>
              </a:rPr>
              <a:t>             </a:t>
            </a:r>
            <a:r>
              <a:rPr lang="zh-CN" altLang="en-US" sz="2400" b="1" dirty="0" smtClean="0">
                <a:solidFill>
                  <a:schemeClr val="tx2"/>
                </a:solidFill>
              </a:rPr>
              <a:t>直接看个例子，</a:t>
            </a:r>
            <a:r>
              <a:rPr lang="en-US" altLang="zh-CN" sz="2400" dirty="0" smtClean="0"/>
              <a:t>exec</a:t>
            </a:r>
            <a:r>
              <a:rPr lang="zh-CN" altLang="en-US" sz="2400" dirty="0"/>
              <a:t>函数示例</a:t>
            </a:r>
            <a:endParaRPr lang="zh-CN" altLang="en-US" sz="2400" b="1" dirty="0" smtClean="0">
              <a:solidFill>
                <a:schemeClr val="tx2"/>
              </a:solidFill>
            </a:endParaRPr>
          </a:p>
          <a:p>
            <a:pPr>
              <a:lnSpc>
                <a:spcPct val="90000"/>
              </a:lnSpc>
              <a:buFont typeface="Wingdings" pitchFamily="2" charset="2"/>
              <a:buNone/>
            </a:pPr>
            <a:r>
              <a:rPr lang="zh-CN" altLang="en-US" sz="2400" dirty="0" smtClean="0"/>
              <a:t>    </a:t>
            </a:r>
            <a:r>
              <a:rPr lang="en-US" altLang="zh-CN" sz="2400" dirty="0" smtClean="0">
                <a:latin typeface="Times New Roman" pitchFamily="18" charset="0"/>
              </a:rPr>
              <a:t>#include &lt;</a:t>
            </a:r>
            <a:r>
              <a:rPr lang="en-US" altLang="zh-CN" sz="2400" dirty="0" err="1" smtClean="0">
                <a:latin typeface="Times New Roman" pitchFamily="18" charset="0"/>
              </a:rPr>
              <a:t>unistd.h</a:t>
            </a:r>
            <a:r>
              <a:rPr lang="en-US" altLang="zh-CN" sz="2400" dirty="0" smtClean="0">
                <a:latin typeface="Times New Roman" pitchFamily="18" charset="0"/>
              </a:rPr>
              <a:t>&gt;</a:t>
            </a:r>
          </a:p>
          <a:p>
            <a:pPr>
              <a:lnSpc>
                <a:spcPct val="90000"/>
              </a:lnSpc>
              <a:buFont typeface="Wingdings" pitchFamily="2" charset="2"/>
              <a:buNone/>
            </a:pPr>
            <a:r>
              <a:rPr lang="en-US" altLang="zh-CN" sz="2400" dirty="0" smtClean="0">
                <a:latin typeface="Times New Roman" pitchFamily="18" charset="0"/>
              </a:rPr>
              <a:t>    char **environ;</a:t>
            </a:r>
          </a:p>
          <a:p>
            <a:pPr>
              <a:lnSpc>
                <a:spcPct val="9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execl</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t>
            </a:r>
            <a:r>
              <a:rPr lang="en-US" altLang="zh-CN" sz="2400" dirty="0" smtClean="0">
                <a:solidFill>
                  <a:srgbClr val="FFFF99"/>
                </a:solidFill>
                <a:latin typeface="Times New Roman" pitchFamily="18" charset="0"/>
              </a:rPr>
              <a:t>path</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*arg0,…,(char*)0);</a:t>
            </a:r>
          </a:p>
          <a:p>
            <a:pPr>
              <a:lnSpc>
                <a:spcPct val="9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execlp</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t>
            </a:r>
            <a:r>
              <a:rPr lang="en-US" altLang="zh-CN" sz="2400" dirty="0" smtClean="0">
                <a:solidFill>
                  <a:srgbClr val="FFFF99"/>
                </a:solidFill>
                <a:latin typeface="Times New Roman" pitchFamily="18" charset="0"/>
              </a:rPr>
              <a:t>file</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*arg0,…,(char*)0);</a:t>
            </a:r>
          </a:p>
          <a:p>
            <a:pPr>
              <a:lnSpc>
                <a:spcPct val="9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execle</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t>
            </a:r>
            <a:r>
              <a:rPr lang="en-US" altLang="zh-CN" sz="2400" dirty="0" smtClean="0">
                <a:solidFill>
                  <a:srgbClr val="FFFF99"/>
                </a:solidFill>
                <a:latin typeface="Times New Roman" pitchFamily="18" charset="0"/>
              </a:rPr>
              <a:t>path</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*arg0,…,(char*)0,</a:t>
            </a:r>
          </a:p>
          <a:p>
            <a:pPr>
              <a:lnSpc>
                <a:spcPct val="90000"/>
              </a:lnSpc>
              <a:buFont typeface="Wingdings" pitchFamily="2" charset="2"/>
              <a:buNone/>
            </a:pPr>
            <a:r>
              <a:rPr lang="en-US" altLang="zh-CN" sz="2400" dirty="0" smtClean="0">
                <a:latin typeface="Times New Roman" pitchFamily="18" charset="0"/>
              </a:rPr>
              <a:t>         char *</a:t>
            </a:r>
            <a:r>
              <a:rPr lang="en-US" altLang="zh-CN" sz="2400" dirty="0" err="1" smtClean="0">
                <a:latin typeface="Times New Roman" pitchFamily="18" charset="0"/>
              </a:rPr>
              <a:t>const</a:t>
            </a:r>
            <a:r>
              <a:rPr lang="en-US" altLang="zh-CN" sz="2400" dirty="0" smtClean="0">
                <a:latin typeface="Times New Roman" pitchFamily="18" charset="0"/>
              </a:rPr>
              <a:t> </a:t>
            </a:r>
            <a:r>
              <a:rPr lang="en-US" altLang="zh-CN" sz="2400" dirty="0" err="1" smtClean="0">
                <a:latin typeface="Times New Roman" pitchFamily="18" charset="0"/>
              </a:rPr>
              <a:t>envp</a:t>
            </a:r>
            <a:r>
              <a:rPr lang="en-US" altLang="zh-CN" sz="2400" dirty="0" smtClean="0">
                <a:latin typeface="Times New Roman" pitchFamily="18" charset="0"/>
              </a:rPr>
              <a:t>[ ]);</a:t>
            </a:r>
          </a:p>
          <a:p>
            <a:pPr>
              <a:lnSpc>
                <a:spcPct val="9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execv</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t>
            </a:r>
            <a:r>
              <a:rPr lang="en-US" altLang="zh-CN" sz="2400" dirty="0" smtClean="0">
                <a:solidFill>
                  <a:srgbClr val="FFFF99"/>
                </a:solidFill>
                <a:latin typeface="Times New Roman" pitchFamily="18" charset="0"/>
              </a:rPr>
              <a:t>path</a:t>
            </a:r>
            <a:r>
              <a:rPr lang="en-US" altLang="zh-CN" sz="2400" dirty="0" smtClean="0">
                <a:latin typeface="Times New Roman" pitchFamily="18" charset="0"/>
              </a:rPr>
              <a:t>, char *</a:t>
            </a:r>
            <a:r>
              <a:rPr lang="en-US" altLang="zh-CN" sz="2400" dirty="0" err="1" smtClean="0">
                <a:latin typeface="Times New Roman" pitchFamily="18" charset="0"/>
              </a:rPr>
              <a:t>const</a:t>
            </a:r>
            <a:r>
              <a:rPr lang="en-US" altLang="zh-CN" sz="2400" dirty="0" smtClean="0">
                <a:latin typeface="Times New Roman" pitchFamily="18" charset="0"/>
              </a:rPr>
              <a:t> </a:t>
            </a:r>
            <a:r>
              <a:rPr lang="en-US" altLang="zh-CN" sz="2400" dirty="0" err="1" smtClean="0">
                <a:latin typeface="Times New Roman" pitchFamily="18" charset="0"/>
              </a:rPr>
              <a:t>argv</a:t>
            </a:r>
            <a:r>
              <a:rPr lang="en-US" altLang="zh-CN" sz="2400" dirty="0" smtClean="0">
                <a:latin typeface="Times New Roman" pitchFamily="18" charset="0"/>
              </a:rPr>
              <a:t>[ ]);</a:t>
            </a:r>
          </a:p>
          <a:p>
            <a:pPr>
              <a:lnSpc>
                <a:spcPct val="9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execvp</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t>
            </a:r>
            <a:r>
              <a:rPr lang="en-US" altLang="zh-CN" sz="2400" dirty="0" smtClean="0">
                <a:solidFill>
                  <a:srgbClr val="FFFF99"/>
                </a:solidFill>
                <a:latin typeface="Times New Roman" pitchFamily="18" charset="0"/>
              </a:rPr>
              <a:t>file</a:t>
            </a:r>
            <a:r>
              <a:rPr lang="en-US" altLang="zh-CN" sz="2400" dirty="0" smtClean="0">
                <a:latin typeface="Times New Roman" pitchFamily="18" charset="0"/>
              </a:rPr>
              <a:t>, char *</a:t>
            </a:r>
            <a:r>
              <a:rPr lang="en-US" altLang="zh-CN" sz="2400" dirty="0" err="1" smtClean="0">
                <a:latin typeface="Times New Roman" pitchFamily="18" charset="0"/>
              </a:rPr>
              <a:t>const</a:t>
            </a:r>
            <a:r>
              <a:rPr lang="en-US" altLang="zh-CN" sz="2400" dirty="0" smtClean="0">
                <a:latin typeface="Times New Roman" pitchFamily="18" charset="0"/>
              </a:rPr>
              <a:t> </a:t>
            </a:r>
            <a:r>
              <a:rPr lang="en-US" altLang="zh-CN" sz="2400" dirty="0" err="1" smtClean="0">
                <a:latin typeface="Times New Roman" pitchFamily="18" charset="0"/>
              </a:rPr>
              <a:t>argv</a:t>
            </a:r>
            <a:r>
              <a:rPr lang="en-US" altLang="zh-CN" sz="2400" dirty="0" smtClean="0">
                <a:latin typeface="Times New Roman" pitchFamily="18" charset="0"/>
              </a:rPr>
              <a:t>[ ]);</a:t>
            </a:r>
          </a:p>
          <a:p>
            <a:pPr>
              <a:lnSpc>
                <a:spcPct val="90000"/>
              </a:lnSpc>
              <a:buFont typeface="Wingdings" pitchFamily="2" charset="2"/>
              <a:buNone/>
            </a:pPr>
            <a:r>
              <a:rPr lang="en-US" altLang="zh-CN" sz="2400" dirty="0" smtClean="0">
                <a:latin typeface="Times New Roman" pitchFamily="18" charset="0"/>
              </a:rPr>
              <a:t>    </a:t>
            </a:r>
            <a:r>
              <a:rPr lang="en-US" altLang="zh-CN" sz="2400" dirty="0" err="1" smtClean="0">
                <a:latin typeface="Times New Roman" pitchFamily="18" charset="0"/>
              </a:rPr>
              <a:t>int</a:t>
            </a:r>
            <a:r>
              <a:rPr lang="en-US" altLang="zh-CN" sz="2400" dirty="0" smtClean="0">
                <a:latin typeface="Times New Roman" pitchFamily="18" charset="0"/>
              </a:rPr>
              <a:t> </a:t>
            </a:r>
            <a:r>
              <a:rPr lang="en-US" altLang="zh-CN" sz="2400" dirty="0" err="1" smtClean="0">
                <a:latin typeface="Times New Roman" pitchFamily="18" charset="0"/>
              </a:rPr>
              <a:t>execve</a:t>
            </a:r>
            <a:r>
              <a:rPr lang="en-US" altLang="zh-CN" sz="2400" dirty="0" smtClean="0">
                <a:latin typeface="Times New Roman" pitchFamily="18" charset="0"/>
              </a:rPr>
              <a:t> (</a:t>
            </a:r>
            <a:r>
              <a:rPr lang="en-US" altLang="zh-CN" sz="2400" dirty="0" err="1" smtClean="0">
                <a:latin typeface="Times New Roman" pitchFamily="18" charset="0"/>
              </a:rPr>
              <a:t>const</a:t>
            </a:r>
            <a:r>
              <a:rPr lang="en-US" altLang="zh-CN" sz="2400" dirty="0" smtClean="0">
                <a:latin typeface="Times New Roman" pitchFamily="18" charset="0"/>
              </a:rPr>
              <a:t> char *</a:t>
            </a:r>
            <a:r>
              <a:rPr lang="en-US" altLang="zh-CN" sz="2400" dirty="0" smtClean="0">
                <a:solidFill>
                  <a:srgbClr val="FFFF99"/>
                </a:solidFill>
                <a:latin typeface="Times New Roman" pitchFamily="18" charset="0"/>
              </a:rPr>
              <a:t>path</a:t>
            </a:r>
            <a:r>
              <a:rPr lang="en-US" altLang="zh-CN" sz="2400" dirty="0" smtClean="0">
                <a:latin typeface="Times New Roman" pitchFamily="18" charset="0"/>
              </a:rPr>
              <a:t>, char *</a:t>
            </a:r>
            <a:r>
              <a:rPr lang="en-US" altLang="zh-CN" sz="2400" dirty="0" err="1" smtClean="0">
                <a:latin typeface="Times New Roman" pitchFamily="18" charset="0"/>
              </a:rPr>
              <a:t>const</a:t>
            </a:r>
            <a:r>
              <a:rPr lang="en-US" altLang="zh-CN" sz="2400" dirty="0" smtClean="0">
                <a:latin typeface="Times New Roman" pitchFamily="18" charset="0"/>
              </a:rPr>
              <a:t> </a:t>
            </a:r>
            <a:r>
              <a:rPr lang="en-US" altLang="zh-CN" sz="2400" dirty="0" err="1" smtClean="0">
                <a:latin typeface="Times New Roman" pitchFamily="18" charset="0"/>
              </a:rPr>
              <a:t>argv</a:t>
            </a:r>
            <a:r>
              <a:rPr lang="en-US" altLang="zh-CN" sz="2400" dirty="0" smtClean="0">
                <a:latin typeface="Times New Roman" pitchFamily="18" charset="0"/>
              </a:rPr>
              <a:t>[ ] ,char *</a:t>
            </a:r>
            <a:r>
              <a:rPr lang="en-US" altLang="zh-CN" sz="2400" dirty="0" err="1" smtClean="0">
                <a:latin typeface="Times New Roman" pitchFamily="18" charset="0"/>
              </a:rPr>
              <a:t>const</a:t>
            </a:r>
            <a:r>
              <a:rPr lang="en-US" altLang="zh-CN" sz="2400" dirty="0" smtClean="0">
                <a:latin typeface="Times New Roman" pitchFamily="18" charset="0"/>
              </a:rPr>
              <a:t> </a:t>
            </a:r>
            <a:r>
              <a:rPr lang="en-US" altLang="zh-CN" sz="2400" dirty="0" err="1" smtClean="0">
                <a:latin typeface="Times New Roman" pitchFamily="18" charset="0"/>
              </a:rPr>
              <a:t>envp</a:t>
            </a:r>
            <a:r>
              <a:rPr lang="en-US" altLang="zh-CN" sz="2400" dirty="0" smtClean="0">
                <a:latin typeface="Times New Roman" pitchFamily="18" charset="0"/>
              </a:rPr>
              <a:t>[ ]);</a:t>
            </a:r>
          </a:p>
          <a:p>
            <a:pPr>
              <a:lnSpc>
                <a:spcPct val="90000"/>
              </a:lnSpc>
              <a:buFont typeface="Wingdings" pitchFamily="2" charset="2"/>
              <a:buNone/>
            </a:pPr>
            <a:r>
              <a:rPr lang="en-US" altLang="zh-CN" sz="2400" dirty="0" smtClean="0">
                <a:latin typeface="Times New Roman" pitchFamily="18" charset="0"/>
              </a:rPr>
              <a:t>    </a:t>
            </a:r>
          </a:p>
        </p:txBody>
      </p:sp>
      <p:sp>
        <p:nvSpPr>
          <p:cNvPr id="2" name="下箭头 1"/>
          <p:cNvSpPr/>
          <p:nvPr/>
        </p:nvSpPr>
        <p:spPr bwMode="auto">
          <a:xfrm>
            <a:off x="5724128" y="2160955"/>
            <a:ext cx="216024" cy="288032"/>
          </a:xfrm>
          <a:prstGeom prst="downArrow">
            <a:avLst/>
          </a:prstGeom>
          <a:solidFill>
            <a:schemeClr val="tx2"/>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7" name="下箭头 6"/>
          <p:cNvSpPr/>
          <p:nvPr/>
        </p:nvSpPr>
        <p:spPr bwMode="auto">
          <a:xfrm>
            <a:off x="6012160" y="2160955"/>
            <a:ext cx="216024" cy="288032"/>
          </a:xfrm>
          <a:prstGeom prst="downArrow">
            <a:avLst/>
          </a:prstGeom>
          <a:solidFill>
            <a:schemeClr val="tx2"/>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8" name="下箭头 7"/>
          <p:cNvSpPr/>
          <p:nvPr/>
        </p:nvSpPr>
        <p:spPr bwMode="auto">
          <a:xfrm>
            <a:off x="6300192" y="2169416"/>
            <a:ext cx="216024" cy="288032"/>
          </a:xfrm>
          <a:prstGeom prst="downArrow">
            <a:avLst/>
          </a:prstGeom>
          <a:solidFill>
            <a:schemeClr val="tx2"/>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E1046B88-7F66-41C9-A984-4922DEED6759}" type="datetime8">
              <a:rPr kumimoji="0" lang="zh-CN" altLang="en-US" sz="1400" smtClean="0"/>
              <a:t>2022年3月16日12时44分</a:t>
            </a:fld>
            <a:endParaRPr kumimoji="0" lang="en-US" altLang="zh-CN" sz="1400" smtClean="0"/>
          </a:p>
        </p:txBody>
      </p:sp>
      <p:sp>
        <p:nvSpPr>
          <p:cNvPr id="1085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8549" name="Rectangle 3"/>
          <p:cNvSpPr>
            <a:spLocks noGrp="1" noRot="1" noChangeArrowheads="1"/>
          </p:cNvSpPr>
          <p:nvPr>
            <p:ph type="body" idx="1"/>
          </p:nvPr>
        </p:nvSpPr>
        <p:spPr>
          <a:xfrm>
            <a:off x="301625" y="692150"/>
            <a:ext cx="8540750" cy="5407025"/>
          </a:xfrm>
        </p:spPr>
        <p:txBody>
          <a:bodyPr/>
          <a:lstStyle/>
          <a:p>
            <a:pPr>
              <a:lnSpc>
                <a:spcPct val="130000"/>
              </a:lnSpc>
            </a:pPr>
            <a:r>
              <a:rPr lang="zh-CN" altLang="en-US" sz="2400" dirty="0" smtClean="0">
                <a:latin typeface="宋体" pitchFamily="2" charset="-122"/>
              </a:rPr>
              <a:t>以</a:t>
            </a:r>
            <a:r>
              <a:rPr lang="en-US" altLang="zh-CN" sz="2400" dirty="0" smtClean="0">
                <a:latin typeface="宋体" pitchFamily="2" charset="-122"/>
              </a:rPr>
              <a:t>p</a:t>
            </a:r>
            <a:r>
              <a:rPr lang="zh-CN" altLang="en-US" sz="2400" dirty="0" smtClean="0">
                <a:latin typeface="宋体" pitchFamily="2" charset="-122"/>
              </a:rPr>
              <a:t>结尾的函数通过搜索</a:t>
            </a:r>
            <a:r>
              <a:rPr lang="en-US" altLang="zh-CN" sz="2400" dirty="0" smtClean="0">
                <a:latin typeface="宋体" pitchFamily="2" charset="-122"/>
              </a:rPr>
              <a:t>PAHT</a:t>
            </a:r>
            <a:r>
              <a:rPr lang="zh-CN" altLang="en-US" sz="2400" dirty="0" smtClean="0">
                <a:latin typeface="宋体" pitchFamily="2" charset="-122"/>
              </a:rPr>
              <a:t>环境变量查找新程序的可执行文件路径；</a:t>
            </a:r>
          </a:p>
          <a:p>
            <a:pPr>
              <a:lnSpc>
                <a:spcPct val="130000"/>
              </a:lnSpc>
            </a:pPr>
            <a:r>
              <a:rPr lang="zh-CN" altLang="en-US" sz="2400" dirty="0" smtClean="0">
                <a:latin typeface="宋体" pitchFamily="2" charset="-122"/>
              </a:rPr>
              <a:t>如果可执行文件不在</a:t>
            </a:r>
            <a:r>
              <a:rPr lang="en-US" altLang="zh-CN" sz="2400" dirty="0" smtClean="0">
                <a:latin typeface="宋体" pitchFamily="2" charset="-122"/>
              </a:rPr>
              <a:t>PATH</a:t>
            </a:r>
            <a:r>
              <a:rPr lang="zh-CN" altLang="en-US" sz="2400" dirty="0" smtClean="0">
                <a:latin typeface="宋体" pitchFamily="2" charset="-122"/>
              </a:rPr>
              <a:t>定义的路径中，就需要把包括目录在内的使用绝对路径的文件名作为参数传递给函数；</a:t>
            </a:r>
          </a:p>
          <a:p>
            <a:pPr>
              <a:lnSpc>
                <a:spcPct val="130000"/>
              </a:lnSpc>
            </a:pPr>
            <a:r>
              <a:rPr lang="zh-CN" altLang="en-US" sz="2400" dirty="0" smtClean="0">
                <a:latin typeface="宋体" pitchFamily="2" charset="-122"/>
              </a:rPr>
              <a:t>函数</a:t>
            </a:r>
            <a:r>
              <a:rPr lang="en-US" altLang="zh-CN" sz="2400" dirty="0" err="1" smtClean="0">
                <a:latin typeface="宋体" pitchFamily="2" charset="-122"/>
              </a:rPr>
              <a:t>execle</a:t>
            </a:r>
            <a:r>
              <a:rPr lang="zh-CN" altLang="en-US" sz="2400" dirty="0" smtClean="0">
                <a:latin typeface="宋体" pitchFamily="2" charset="-122"/>
              </a:rPr>
              <a:t>、</a:t>
            </a:r>
            <a:r>
              <a:rPr lang="en-US" altLang="zh-CN" sz="2400" dirty="0" err="1" smtClean="0">
                <a:latin typeface="宋体" pitchFamily="2" charset="-122"/>
              </a:rPr>
              <a:t>execve</a:t>
            </a:r>
            <a:r>
              <a:rPr lang="zh-CN" altLang="en-US" sz="2400" dirty="0" smtClean="0">
                <a:latin typeface="宋体" pitchFamily="2" charset="-122"/>
              </a:rPr>
              <a:t>可将字符串数组</a:t>
            </a:r>
            <a:r>
              <a:rPr lang="en-US" altLang="zh-CN" sz="2400" dirty="0" smtClean="0">
                <a:latin typeface="宋体" pitchFamily="2" charset="-122"/>
              </a:rPr>
              <a:t>char *</a:t>
            </a:r>
            <a:r>
              <a:rPr lang="en-US" altLang="zh-CN" sz="2400" dirty="0" err="1" smtClean="0">
                <a:latin typeface="宋体" pitchFamily="2" charset="-122"/>
              </a:rPr>
              <a:t>const</a:t>
            </a:r>
            <a:r>
              <a:rPr lang="en-US" altLang="zh-CN" sz="2400" dirty="0" smtClean="0">
                <a:latin typeface="宋体" pitchFamily="2" charset="-122"/>
              </a:rPr>
              <a:t> </a:t>
            </a:r>
            <a:r>
              <a:rPr lang="en-US" altLang="zh-CN" sz="2400" dirty="0" err="1" smtClean="0">
                <a:latin typeface="宋体" pitchFamily="2" charset="-122"/>
              </a:rPr>
              <a:t>envp</a:t>
            </a:r>
            <a:r>
              <a:rPr lang="en-US" altLang="zh-CN" sz="2400" dirty="0" smtClean="0">
                <a:latin typeface="宋体" pitchFamily="2" charset="-122"/>
              </a:rPr>
              <a:t>[ ]</a:t>
            </a:r>
            <a:r>
              <a:rPr lang="zh-CN" altLang="en-US" sz="2400" dirty="0" smtClean="0">
                <a:latin typeface="宋体" pitchFamily="2" charset="-122"/>
              </a:rPr>
              <a:t>的值传递给程序的环境变量。</a:t>
            </a:r>
            <a:endParaRPr lang="en-US" altLang="zh-CN" dirty="0" smtClean="0"/>
          </a:p>
        </p:txBody>
      </p:sp>
    </p:spTree>
  </p:cSld>
  <p:clrMapOvr>
    <a:masterClrMapping/>
  </p:clrMapOvr>
  <p:transition>
    <p:pull dir="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A9296F60-18EB-42DF-BB77-7C2E20A81E45}" type="datetime8">
              <a:rPr kumimoji="0" lang="zh-CN" altLang="en-US" sz="1400" smtClean="0"/>
              <a:t>2022年3月16日12时44分</a:t>
            </a:fld>
            <a:endParaRPr kumimoji="0" lang="en-US" altLang="zh-CN" sz="1400" smtClean="0"/>
          </a:p>
        </p:txBody>
      </p:sp>
      <p:sp>
        <p:nvSpPr>
          <p:cNvPr id="1095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09572" name="Rectangle 2"/>
          <p:cNvSpPr>
            <a:spLocks noGrp="1" noRot="1" noChangeArrowheads="1"/>
          </p:cNvSpPr>
          <p:nvPr>
            <p:ph type="title"/>
          </p:nvPr>
        </p:nvSpPr>
        <p:spPr>
          <a:xfrm>
            <a:off x="250825" y="188913"/>
            <a:ext cx="8540750" cy="576262"/>
          </a:xfrm>
        </p:spPr>
        <p:txBody>
          <a:bodyPr/>
          <a:lstStyle/>
          <a:p>
            <a:r>
              <a:rPr lang="zh-CN" altLang="en-US" sz="2400" smtClean="0">
                <a:latin typeface="Times New Roman" pitchFamily="18" charset="0"/>
              </a:rPr>
              <a:t>例：通过</a:t>
            </a:r>
            <a:r>
              <a:rPr lang="en-US" altLang="zh-CN" sz="2400" smtClean="0">
                <a:latin typeface="Times New Roman" pitchFamily="18" charset="0"/>
              </a:rPr>
              <a:t>exec</a:t>
            </a:r>
            <a:r>
              <a:rPr lang="zh-CN" altLang="en-US" sz="2400" smtClean="0">
                <a:latin typeface="Times New Roman" pitchFamily="18" charset="0"/>
              </a:rPr>
              <a:t>函数来启动</a:t>
            </a:r>
            <a:r>
              <a:rPr lang="en-US" altLang="zh-CN" sz="2400" smtClean="0">
                <a:latin typeface="Times New Roman" pitchFamily="18" charset="0"/>
              </a:rPr>
              <a:t>ps</a:t>
            </a:r>
            <a:r>
              <a:rPr lang="zh-CN" altLang="en-US" sz="2400" smtClean="0">
                <a:latin typeface="Times New Roman" pitchFamily="18" charset="0"/>
              </a:rPr>
              <a:t>程序</a:t>
            </a:r>
            <a:r>
              <a:rPr lang="en-US" altLang="zh-CN" sz="2400" smtClean="0">
                <a:latin typeface="Times New Roman" pitchFamily="18" charset="0"/>
              </a:rPr>
              <a:t>, </a:t>
            </a:r>
            <a:r>
              <a:rPr lang="zh-CN" altLang="en-US" sz="2400" smtClean="0">
                <a:latin typeface="Times New Roman" pitchFamily="18" charset="0"/>
              </a:rPr>
              <a:t>程序片断如下：</a:t>
            </a:r>
          </a:p>
        </p:txBody>
      </p:sp>
      <p:sp>
        <p:nvSpPr>
          <p:cNvPr id="109573" name="Rectangle 3"/>
          <p:cNvSpPr>
            <a:spLocks noGrp="1" noRot="1" noChangeArrowheads="1"/>
          </p:cNvSpPr>
          <p:nvPr>
            <p:ph type="body" idx="1"/>
          </p:nvPr>
        </p:nvSpPr>
        <p:spPr>
          <a:xfrm>
            <a:off x="179388" y="836613"/>
            <a:ext cx="8540750" cy="5616575"/>
          </a:xfrm>
        </p:spPr>
        <p:txBody>
          <a:bodyPr/>
          <a:lstStyle/>
          <a:p>
            <a:pPr>
              <a:lnSpc>
                <a:spcPct val="90000"/>
              </a:lnSpc>
              <a:buFont typeface="Wingdings" pitchFamily="2" charset="2"/>
              <a:buNone/>
            </a:pPr>
            <a:r>
              <a:rPr lang="en-US" altLang="zh-CN" sz="2400" smtClean="0"/>
              <a:t>#include&lt;unistd.h&gt;</a:t>
            </a:r>
          </a:p>
          <a:p>
            <a:pPr>
              <a:lnSpc>
                <a:spcPct val="90000"/>
              </a:lnSpc>
              <a:buFont typeface="Wingdings" pitchFamily="2" charset="2"/>
              <a:buNone/>
            </a:pPr>
            <a:r>
              <a:rPr lang="en-US" altLang="zh-CN" sz="2400" smtClean="0"/>
              <a:t>char *const ps_argv[ ]={“ps”,”-ax”,0};</a:t>
            </a:r>
          </a:p>
          <a:p>
            <a:pPr>
              <a:lnSpc>
                <a:spcPct val="90000"/>
              </a:lnSpc>
              <a:buFont typeface="Wingdings" pitchFamily="2" charset="2"/>
              <a:buNone/>
            </a:pPr>
            <a:r>
              <a:rPr lang="en-US" altLang="zh-CN" sz="2400" smtClean="0"/>
              <a:t>char *const ps_envp[ ]={“PATH=/bin:/usr/bin”,”TERM=console”,0};</a:t>
            </a:r>
          </a:p>
          <a:p>
            <a:pPr>
              <a:lnSpc>
                <a:spcPct val="90000"/>
              </a:lnSpc>
              <a:buFont typeface="Wingdings" pitchFamily="2" charset="2"/>
              <a:buNone/>
            </a:pPr>
            <a:r>
              <a:rPr lang="en-US" altLang="zh-CN" sz="2400" smtClean="0"/>
              <a:t>    execl(“/bin/ps”, ”ps”, ”-ax”,0);  </a:t>
            </a:r>
            <a:r>
              <a:rPr lang="zh-CN" altLang="en-US" sz="2400" smtClean="0"/>
              <a:t>假设</a:t>
            </a:r>
            <a:r>
              <a:rPr lang="en-US" altLang="zh-CN" sz="2400" smtClean="0"/>
              <a:t>ps</a:t>
            </a:r>
            <a:r>
              <a:rPr lang="zh-CN" altLang="en-US" sz="2400" smtClean="0"/>
              <a:t>在</a:t>
            </a:r>
            <a:r>
              <a:rPr lang="en-US" altLang="zh-CN" sz="2400" smtClean="0"/>
              <a:t>/bin</a:t>
            </a:r>
            <a:r>
              <a:rPr lang="zh-CN" altLang="en-US" sz="2400" smtClean="0"/>
              <a:t>下</a:t>
            </a:r>
          </a:p>
          <a:p>
            <a:pPr>
              <a:lnSpc>
                <a:spcPct val="90000"/>
              </a:lnSpc>
              <a:buFont typeface="Wingdings" pitchFamily="2" charset="2"/>
              <a:buNone/>
            </a:pPr>
            <a:r>
              <a:rPr lang="zh-CN" altLang="en-US" sz="2400" smtClean="0"/>
              <a:t>    </a:t>
            </a:r>
            <a:r>
              <a:rPr lang="en-US" altLang="zh-CN" sz="2400" smtClean="0"/>
              <a:t>execlp(“ps”, ”ps”, ”-ax”,0); </a:t>
            </a:r>
            <a:r>
              <a:rPr lang="zh-CN" altLang="en-US" sz="2400" smtClean="0"/>
              <a:t>假设定义了</a:t>
            </a:r>
            <a:r>
              <a:rPr lang="en-US" altLang="zh-CN" sz="2400" smtClean="0"/>
              <a:t>PATH=/bin</a:t>
            </a:r>
          </a:p>
          <a:p>
            <a:pPr>
              <a:lnSpc>
                <a:spcPct val="90000"/>
              </a:lnSpc>
              <a:buFont typeface="Wingdings" pitchFamily="2" charset="2"/>
              <a:buNone/>
            </a:pPr>
            <a:r>
              <a:rPr lang="en-US" altLang="zh-CN" sz="2400" smtClean="0"/>
              <a:t>    execle(“/bin/ps”, ”ps”, ”-ax”,0, ps_envp);</a:t>
            </a:r>
          </a:p>
          <a:p>
            <a:pPr>
              <a:lnSpc>
                <a:spcPct val="90000"/>
              </a:lnSpc>
              <a:buFont typeface="Wingdings" pitchFamily="2" charset="2"/>
              <a:buNone/>
            </a:pPr>
            <a:r>
              <a:rPr lang="en-US" altLang="zh-CN" sz="2400" smtClean="0"/>
              <a:t>       </a:t>
            </a:r>
            <a:r>
              <a:rPr lang="zh-CN" altLang="en-US" sz="2400" smtClean="0"/>
              <a:t>将自己的环境变量：</a:t>
            </a:r>
          </a:p>
          <a:p>
            <a:pPr>
              <a:lnSpc>
                <a:spcPct val="90000"/>
              </a:lnSpc>
              <a:buFont typeface="Wingdings" pitchFamily="2" charset="2"/>
              <a:buNone/>
            </a:pPr>
            <a:r>
              <a:rPr lang="zh-CN" altLang="en-US" sz="2400" smtClean="0"/>
              <a:t>      </a:t>
            </a:r>
            <a:r>
              <a:rPr lang="en-US" altLang="zh-CN" sz="2400" smtClean="0"/>
              <a:t>{“PATH=/bin:/usr/bin”</a:t>
            </a:r>
            <a:r>
              <a:rPr lang="zh-CN" altLang="en-US" sz="2400" smtClean="0"/>
              <a:t>，”</a:t>
            </a:r>
            <a:r>
              <a:rPr lang="en-US" altLang="zh-CN" sz="2400" smtClean="0"/>
              <a:t>TERM=console”,0}</a:t>
            </a:r>
            <a:r>
              <a:rPr lang="zh-CN" altLang="en-US" sz="2400" smtClean="0"/>
              <a:t>传递给程序</a:t>
            </a:r>
          </a:p>
          <a:p>
            <a:pPr>
              <a:lnSpc>
                <a:spcPct val="90000"/>
              </a:lnSpc>
              <a:buFont typeface="Wingdings" pitchFamily="2" charset="2"/>
              <a:buNone/>
            </a:pPr>
            <a:r>
              <a:rPr lang="zh-CN" altLang="en-US" sz="2400" smtClean="0"/>
              <a:t>    </a:t>
            </a:r>
            <a:r>
              <a:rPr lang="en-US" altLang="zh-CN" sz="2400" smtClean="0"/>
              <a:t>execv(“/bin/ps”,ps_argv);</a:t>
            </a:r>
          </a:p>
          <a:p>
            <a:pPr>
              <a:lnSpc>
                <a:spcPct val="90000"/>
              </a:lnSpc>
              <a:buFont typeface="Wingdings" pitchFamily="2" charset="2"/>
              <a:buNone/>
            </a:pPr>
            <a:r>
              <a:rPr lang="en-US" altLang="zh-CN" sz="2400" smtClean="0"/>
              <a:t>    execvp(“ps”,ps_argv);</a:t>
            </a:r>
          </a:p>
          <a:p>
            <a:pPr>
              <a:lnSpc>
                <a:spcPct val="90000"/>
              </a:lnSpc>
              <a:buFont typeface="Wingdings" pitchFamily="2" charset="2"/>
              <a:buNone/>
            </a:pPr>
            <a:r>
              <a:rPr lang="en-US" altLang="zh-CN" sz="2400" smtClean="0"/>
              <a:t>    execve(“/bin/ps”, ps_argv, ps_envp);</a:t>
            </a:r>
          </a:p>
          <a:p>
            <a:pPr>
              <a:lnSpc>
                <a:spcPct val="90000"/>
              </a:lnSpc>
              <a:buFont typeface="Wingdings" pitchFamily="2" charset="2"/>
              <a:buNone/>
            </a:pPr>
            <a:r>
              <a:rPr lang="en-US" altLang="zh-CN" sz="2400" smtClean="0"/>
              <a:t>    </a:t>
            </a:r>
          </a:p>
        </p:txBody>
      </p:sp>
    </p:spTree>
  </p:cSld>
  <p:clrMapOvr>
    <a:masterClrMapping/>
  </p:clrMapOvr>
  <p:transition>
    <p:pull dir="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989024C-6A8C-4E3C-A506-4B7BB1E65775}" type="datetime8">
              <a:rPr kumimoji="0" lang="zh-CN" altLang="en-US" sz="1400" smtClean="0"/>
              <a:t>2022年3月16日12时44分</a:t>
            </a:fld>
            <a:endParaRPr kumimoji="0" lang="en-US" altLang="zh-CN" sz="1400" smtClean="0"/>
          </a:p>
        </p:txBody>
      </p:sp>
      <p:sp>
        <p:nvSpPr>
          <p:cNvPr id="1105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10596" name="Rectangle 2"/>
          <p:cNvSpPr>
            <a:spLocks noGrp="1" noRot="1" noChangeArrowheads="1"/>
          </p:cNvSpPr>
          <p:nvPr>
            <p:ph type="title"/>
          </p:nvPr>
        </p:nvSpPr>
        <p:spPr>
          <a:xfrm>
            <a:off x="250825" y="0"/>
            <a:ext cx="8540750" cy="908050"/>
          </a:xfrm>
        </p:spPr>
        <p:txBody>
          <a:bodyPr/>
          <a:lstStyle/>
          <a:p>
            <a:r>
              <a:rPr lang="en-US" altLang="zh-CN" sz="3600" dirty="0" smtClean="0"/>
              <a:t>exec</a:t>
            </a:r>
            <a:r>
              <a:rPr lang="zh-CN" altLang="en-US" sz="3600" dirty="0" smtClean="0"/>
              <a:t>函数示例</a:t>
            </a:r>
          </a:p>
        </p:txBody>
      </p:sp>
      <p:sp>
        <p:nvSpPr>
          <p:cNvPr id="110597" name="Rectangle 3"/>
          <p:cNvSpPr>
            <a:spLocks noGrp="1" noRot="1" noChangeArrowheads="1"/>
          </p:cNvSpPr>
          <p:nvPr>
            <p:ph type="body" idx="1"/>
          </p:nvPr>
        </p:nvSpPr>
        <p:spPr>
          <a:xfrm>
            <a:off x="395288" y="908050"/>
            <a:ext cx="8469312" cy="5616575"/>
          </a:xfrm>
        </p:spPr>
        <p:txBody>
          <a:bodyPr/>
          <a:lstStyle/>
          <a:p>
            <a:pPr>
              <a:buFont typeface="Wingdings" pitchFamily="2" charset="2"/>
              <a:buNone/>
            </a:pPr>
            <a:r>
              <a:rPr lang="en-US" altLang="zh-CN" sz="2800" dirty="0" smtClean="0">
                <a:latin typeface="Times New Roman" pitchFamily="18" charset="0"/>
              </a:rPr>
              <a:t>#include &lt;</a:t>
            </a:r>
            <a:r>
              <a:rPr lang="en-US" altLang="zh-CN" sz="2800" dirty="0" err="1" smtClean="0">
                <a:latin typeface="Times New Roman" pitchFamily="18" charset="0"/>
              </a:rPr>
              <a:t>unistd.h</a:t>
            </a:r>
            <a:r>
              <a:rPr lang="en-US" altLang="zh-CN" sz="2800" dirty="0" smtClean="0">
                <a:latin typeface="Times New Roman" pitchFamily="18" charset="0"/>
              </a:rPr>
              <a:t>&gt;</a:t>
            </a:r>
          </a:p>
          <a:p>
            <a:pPr>
              <a:buFont typeface="Wingdings" pitchFamily="2" charset="2"/>
              <a:buNone/>
            </a:pPr>
            <a:r>
              <a:rPr lang="en-US" altLang="zh-CN" sz="2800" dirty="0" smtClean="0">
                <a:latin typeface="Times New Roman" pitchFamily="18" charset="0"/>
              </a:rPr>
              <a:t>#include &lt;</a:t>
            </a:r>
            <a:r>
              <a:rPr lang="en-US" altLang="zh-CN" sz="2800" dirty="0" err="1" smtClean="0">
                <a:latin typeface="Times New Roman" pitchFamily="18" charset="0"/>
              </a:rPr>
              <a:t>stdio.h</a:t>
            </a:r>
            <a:r>
              <a:rPr lang="en-US" altLang="zh-CN" sz="2800" dirty="0" smtClean="0">
                <a:latin typeface="Times New Roman" pitchFamily="18" charset="0"/>
              </a:rPr>
              <a:t>&gt;</a:t>
            </a:r>
          </a:p>
          <a:p>
            <a:pPr>
              <a:buFont typeface="Wingdings" pitchFamily="2" charset="2"/>
              <a:buNone/>
            </a:pPr>
            <a:r>
              <a:rPr lang="en-US" altLang="zh-CN" sz="2800" dirty="0" err="1" smtClean="0">
                <a:latin typeface="Times New Roman" pitchFamily="18" charset="0"/>
              </a:rPr>
              <a:t>int</a:t>
            </a:r>
            <a:r>
              <a:rPr lang="en-US" altLang="zh-CN" sz="2800" dirty="0" smtClean="0">
                <a:latin typeface="Times New Roman" pitchFamily="18" charset="0"/>
              </a:rPr>
              <a:t> main( ){</a:t>
            </a:r>
          </a:p>
          <a:p>
            <a:pPr lvl="1">
              <a:buFont typeface="Wingdings" pitchFamily="2" charset="2"/>
              <a:buNone/>
            </a:pPr>
            <a:r>
              <a:rPr lang="en-US" altLang="zh-CN" sz="2400" b="1" dirty="0" err="1" smtClean="0">
                <a:latin typeface="Times New Roman" pitchFamily="18" charset="0"/>
              </a:rPr>
              <a:t>printf</a:t>
            </a:r>
            <a:r>
              <a:rPr lang="en-US" altLang="zh-CN" sz="2400" b="1" dirty="0" smtClean="0">
                <a:latin typeface="Times New Roman" pitchFamily="18" charset="0"/>
              </a:rPr>
              <a:t>(“</a:t>
            </a:r>
            <a:r>
              <a:rPr lang="en-US" altLang="zh-CN" sz="2400" b="1" dirty="0" smtClean="0">
                <a:solidFill>
                  <a:schemeClr val="tx2"/>
                </a:solidFill>
                <a:latin typeface="Times New Roman" pitchFamily="18" charset="0"/>
              </a:rPr>
              <a:t>Running </a:t>
            </a:r>
            <a:r>
              <a:rPr lang="en-US" altLang="zh-CN" sz="2400" b="1" dirty="0" err="1" smtClean="0">
                <a:solidFill>
                  <a:schemeClr val="tx2"/>
                </a:solidFill>
                <a:latin typeface="Times New Roman" pitchFamily="18" charset="0"/>
              </a:rPr>
              <a:t>ps</a:t>
            </a:r>
            <a:r>
              <a:rPr lang="en-US" altLang="zh-CN" sz="2400" b="1" dirty="0" smtClean="0">
                <a:solidFill>
                  <a:schemeClr val="tx2"/>
                </a:solidFill>
                <a:latin typeface="Times New Roman" pitchFamily="18" charset="0"/>
              </a:rPr>
              <a:t> with </a:t>
            </a:r>
            <a:r>
              <a:rPr lang="en-US" altLang="zh-CN" sz="2400" b="1" dirty="0" err="1" smtClean="0">
                <a:solidFill>
                  <a:schemeClr val="tx2"/>
                </a:solidFill>
                <a:latin typeface="Times New Roman" pitchFamily="18" charset="0"/>
              </a:rPr>
              <a:t>execlp</a:t>
            </a:r>
            <a:r>
              <a:rPr lang="en-US" altLang="zh-CN" sz="2400" b="1" dirty="0" smtClean="0">
                <a:solidFill>
                  <a:schemeClr val="tx2"/>
                </a:solidFill>
                <a:latin typeface="Times New Roman" pitchFamily="18" charset="0"/>
              </a:rPr>
              <a:t>\n</a:t>
            </a:r>
            <a:r>
              <a:rPr lang="en-US" altLang="zh-CN" sz="2400" b="1" dirty="0" smtClean="0">
                <a:latin typeface="Times New Roman" pitchFamily="18" charset="0"/>
              </a:rPr>
              <a:t>”);</a:t>
            </a:r>
          </a:p>
          <a:p>
            <a:pPr lvl="1">
              <a:buFont typeface="Wingdings" pitchFamily="2" charset="2"/>
              <a:buNone/>
            </a:pPr>
            <a:r>
              <a:rPr lang="en-US" altLang="zh-CN" sz="2400" b="1" u="sng" dirty="0" err="1" smtClean="0">
                <a:solidFill>
                  <a:srgbClr val="FF0000"/>
                </a:solidFill>
                <a:latin typeface="Times New Roman" pitchFamily="18" charset="0"/>
              </a:rPr>
              <a:t>execlp</a:t>
            </a:r>
            <a:r>
              <a:rPr lang="en-US" altLang="zh-CN" sz="2400" b="1" u="sng" dirty="0" smtClean="0">
                <a:latin typeface="Times New Roman" pitchFamily="18" charset="0"/>
              </a:rPr>
              <a:t>(“</a:t>
            </a:r>
            <a:r>
              <a:rPr lang="en-US" altLang="zh-CN" sz="2400" b="1" u="sng" dirty="0" err="1" smtClean="0">
                <a:latin typeface="Times New Roman" pitchFamily="18" charset="0"/>
              </a:rPr>
              <a:t>ps</a:t>
            </a:r>
            <a:r>
              <a:rPr lang="en-US" altLang="zh-CN" sz="2400" b="1" u="sng" dirty="0" smtClean="0">
                <a:latin typeface="Times New Roman" pitchFamily="18" charset="0"/>
              </a:rPr>
              <a:t>”</a:t>
            </a:r>
            <a:r>
              <a:rPr lang="zh-CN" altLang="en-US" sz="2400" b="1" u="sng" dirty="0" smtClean="0">
                <a:latin typeface="Times New Roman" pitchFamily="18" charset="0"/>
              </a:rPr>
              <a:t>，“</a:t>
            </a:r>
            <a:r>
              <a:rPr lang="en-US" altLang="zh-CN" sz="2400" b="1" u="sng" dirty="0" err="1" smtClean="0">
                <a:latin typeface="Times New Roman" pitchFamily="18" charset="0"/>
              </a:rPr>
              <a:t>ps</a:t>
            </a:r>
            <a:r>
              <a:rPr lang="en-US" altLang="zh-CN" sz="2400" b="1" u="sng" dirty="0" smtClean="0">
                <a:latin typeface="Times New Roman" pitchFamily="18" charset="0"/>
              </a:rPr>
              <a:t>”</a:t>
            </a:r>
            <a:r>
              <a:rPr lang="zh-CN" altLang="en-US" sz="2400" b="1" u="sng" dirty="0" smtClean="0">
                <a:latin typeface="Times New Roman" pitchFamily="18" charset="0"/>
              </a:rPr>
              <a:t>，“</a:t>
            </a:r>
            <a:r>
              <a:rPr lang="en-US" altLang="zh-CN" sz="2400" b="1" u="sng" dirty="0" smtClean="0">
                <a:latin typeface="Times New Roman" pitchFamily="18" charset="0"/>
              </a:rPr>
              <a:t>-ax”</a:t>
            </a:r>
            <a:r>
              <a:rPr lang="zh-CN" altLang="en-US" sz="2400" b="1" u="sng" dirty="0" smtClean="0">
                <a:latin typeface="Times New Roman" pitchFamily="18" charset="0"/>
              </a:rPr>
              <a:t>，</a:t>
            </a:r>
            <a:r>
              <a:rPr lang="en-US" altLang="zh-CN" sz="2400" b="1" u="sng" dirty="0" smtClean="0">
                <a:latin typeface="Times New Roman" pitchFamily="18" charset="0"/>
              </a:rPr>
              <a:t>0</a:t>
            </a:r>
            <a:r>
              <a:rPr lang="zh-CN" altLang="en-US" sz="2400" b="1" u="sng" dirty="0" smtClean="0">
                <a:latin typeface="Times New Roman" pitchFamily="18" charset="0"/>
              </a:rPr>
              <a:t>）</a:t>
            </a:r>
            <a:r>
              <a:rPr lang="zh-CN" altLang="en-US" sz="2400" b="1" dirty="0" smtClean="0">
                <a:latin typeface="Times New Roman" pitchFamily="18" charset="0"/>
              </a:rPr>
              <a:t>；</a:t>
            </a:r>
          </a:p>
          <a:p>
            <a:pPr lvl="1">
              <a:buFont typeface="Wingdings" pitchFamily="2" charset="2"/>
              <a:buNone/>
            </a:pPr>
            <a:r>
              <a:rPr lang="en-US" altLang="zh-CN" sz="2400" b="1" dirty="0" err="1" smtClean="0">
                <a:latin typeface="Times New Roman" pitchFamily="18" charset="0"/>
              </a:rPr>
              <a:t>printf</a:t>
            </a:r>
            <a:r>
              <a:rPr lang="en-US" altLang="zh-CN" sz="2400" b="1" dirty="0" smtClean="0">
                <a:latin typeface="Times New Roman" pitchFamily="18" charset="0"/>
              </a:rPr>
              <a:t>(“</a:t>
            </a:r>
            <a:r>
              <a:rPr lang="en-US" altLang="zh-CN" sz="2400" b="1" dirty="0" smtClean="0">
                <a:solidFill>
                  <a:schemeClr val="tx2"/>
                </a:solidFill>
                <a:latin typeface="Times New Roman" pitchFamily="18" charset="0"/>
              </a:rPr>
              <a:t>Finished\n</a:t>
            </a:r>
            <a:r>
              <a:rPr lang="en-US" altLang="zh-CN" sz="2400" b="1" dirty="0" smtClean="0">
                <a:latin typeface="Times New Roman" pitchFamily="18" charset="0"/>
              </a:rPr>
              <a:t>”); </a:t>
            </a:r>
          </a:p>
          <a:p>
            <a:pPr lvl="1">
              <a:buFont typeface="Wingdings" pitchFamily="2" charset="2"/>
              <a:buNone/>
            </a:pPr>
            <a:r>
              <a:rPr lang="en-US" altLang="zh-CN" sz="2400" b="1" dirty="0" smtClean="0">
                <a:latin typeface="Times New Roman" pitchFamily="18" charset="0"/>
              </a:rPr>
              <a:t>exit(0);</a:t>
            </a:r>
          </a:p>
          <a:p>
            <a:pPr>
              <a:buFont typeface="Wingdings" pitchFamily="2" charset="2"/>
              <a:buNone/>
            </a:pPr>
            <a:r>
              <a:rPr lang="en-US" altLang="zh-CN" sz="2800" dirty="0" smtClean="0">
                <a:latin typeface="Times New Roman" pitchFamily="18" charset="0"/>
              </a:rPr>
              <a:t>}</a:t>
            </a:r>
          </a:p>
          <a:p>
            <a:pPr>
              <a:buFont typeface="Wingdings" pitchFamily="2" charset="2"/>
              <a:buNone/>
            </a:pPr>
            <a:r>
              <a:rPr lang="en-US" altLang="zh-CN" sz="2800" dirty="0" smtClean="0"/>
              <a:t>    </a:t>
            </a:r>
            <a:r>
              <a:rPr lang="zh-CN" altLang="en-US" sz="2400" dirty="0" smtClean="0"/>
              <a:t>程序先输出只输出</a:t>
            </a:r>
            <a:r>
              <a:rPr lang="en-US" altLang="zh-CN" sz="2400" dirty="0" smtClean="0"/>
              <a:t>Running </a:t>
            </a:r>
            <a:r>
              <a:rPr lang="en-US" altLang="zh-CN" sz="2400" dirty="0" err="1" smtClean="0"/>
              <a:t>ps</a:t>
            </a:r>
            <a:r>
              <a:rPr lang="en-US" altLang="zh-CN" sz="2400" dirty="0" smtClean="0"/>
              <a:t> with </a:t>
            </a:r>
            <a:r>
              <a:rPr lang="en-US" altLang="zh-CN" sz="2400" dirty="0" err="1" smtClean="0"/>
              <a:t>execlp</a:t>
            </a:r>
            <a:r>
              <a:rPr lang="en-US" altLang="zh-CN" sz="2400" dirty="0" smtClean="0"/>
              <a:t>\n </a:t>
            </a:r>
            <a:r>
              <a:rPr lang="zh-CN" altLang="en-US" sz="2400" dirty="0" smtClean="0"/>
              <a:t>，然后调用</a:t>
            </a:r>
            <a:r>
              <a:rPr lang="en-US" altLang="zh-CN" sz="2400" dirty="0" err="1" smtClean="0"/>
              <a:t>execlp</a:t>
            </a:r>
            <a:r>
              <a:rPr lang="zh-CN" altLang="en-US" sz="2400" dirty="0" smtClean="0"/>
              <a:t>（），该函数</a:t>
            </a:r>
            <a:r>
              <a:rPr lang="en-US" altLang="zh-CN" sz="2400" dirty="0" smtClean="0"/>
              <a:t>PATH</a:t>
            </a:r>
            <a:r>
              <a:rPr lang="zh-CN" altLang="en-US" sz="2400" dirty="0" smtClean="0"/>
              <a:t>环境变量给出的目录中搜索程序</a:t>
            </a:r>
            <a:r>
              <a:rPr lang="en-US" altLang="zh-CN" sz="2400" dirty="0" err="1" smtClean="0"/>
              <a:t>ps</a:t>
            </a:r>
            <a:r>
              <a:rPr lang="zh-CN" altLang="en-US" sz="2400" dirty="0" smtClean="0"/>
              <a:t>，并执行程序</a:t>
            </a:r>
            <a:r>
              <a:rPr lang="en-US" altLang="zh-CN" sz="2400" dirty="0" err="1" smtClean="0"/>
              <a:t>ps</a:t>
            </a:r>
            <a:r>
              <a:rPr lang="zh-CN" altLang="en-US" sz="2400" dirty="0" smtClean="0"/>
              <a:t>。因</a:t>
            </a:r>
            <a:r>
              <a:rPr lang="zh-CN" altLang="en-US" sz="2400" u="sng" dirty="0" smtClean="0">
                <a:solidFill>
                  <a:srgbClr val="FF6600"/>
                </a:solidFill>
              </a:rPr>
              <a:t>当前进程被</a:t>
            </a:r>
            <a:r>
              <a:rPr lang="en-US" altLang="zh-CN" sz="2400" u="sng" dirty="0" err="1" smtClean="0">
                <a:solidFill>
                  <a:srgbClr val="FF6600"/>
                </a:solidFill>
              </a:rPr>
              <a:t>ps</a:t>
            </a:r>
            <a:r>
              <a:rPr lang="zh-CN" altLang="en-US" sz="2400" u="sng" dirty="0" smtClean="0">
                <a:solidFill>
                  <a:srgbClr val="FF6600"/>
                </a:solidFill>
              </a:rPr>
              <a:t>进程所替换</a:t>
            </a:r>
            <a:r>
              <a:rPr lang="zh-CN" altLang="en-US" sz="2400" dirty="0" smtClean="0"/>
              <a:t>，所以，</a:t>
            </a:r>
            <a:r>
              <a:rPr lang="en-US" altLang="zh-CN" sz="2400" dirty="0" err="1" smtClean="0"/>
              <a:t>printf</a:t>
            </a:r>
            <a:r>
              <a:rPr lang="en-US" altLang="zh-CN" sz="2400" dirty="0" smtClean="0"/>
              <a:t>()</a:t>
            </a:r>
            <a:r>
              <a:rPr lang="zh-CN" altLang="en-US" sz="2400" dirty="0" smtClean="0"/>
              <a:t>不再被执行。执行结果如下：</a:t>
            </a:r>
          </a:p>
        </p:txBody>
      </p:sp>
    </p:spTree>
  </p:cSld>
  <p:clrMapOvr>
    <a:masterClrMapping/>
  </p:clrMapOvr>
  <p:transition>
    <p:pull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a:xfrm>
            <a:off x="251520" y="404664"/>
            <a:ext cx="8136904" cy="536104"/>
          </a:xfrm>
        </p:spPr>
        <p:txBody>
          <a:bodyPr/>
          <a:lstStyle/>
          <a:p>
            <a:pPr marL="342900" indent="-342900">
              <a:buFont typeface="Wingdings" pitchFamily="2" charset="2"/>
              <a:buNone/>
            </a:pPr>
            <a:r>
              <a:rPr lang="zh-CN" altLang="en-US" sz="3000" b="1" u="sng" dirty="0" smtClean="0">
                <a:latin typeface="Times New Roman" pitchFamily="18" charset="0"/>
              </a:rPr>
              <a:t>未执行   </a:t>
            </a:r>
            <a:r>
              <a:rPr lang="en-US" altLang="zh-CN" sz="3000" b="1" u="sng" dirty="0" err="1" smtClean="0">
                <a:latin typeface="Times New Roman" pitchFamily="18" charset="0"/>
              </a:rPr>
              <a:t>printf</a:t>
            </a:r>
            <a:r>
              <a:rPr lang="en-US" altLang="zh-CN" sz="3000" b="1" u="sng" dirty="0" smtClean="0">
                <a:latin typeface="Times New Roman" pitchFamily="18" charset="0"/>
              </a:rPr>
              <a:t>(“Finished\n”); </a:t>
            </a:r>
          </a:p>
        </p:txBody>
      </p:sp>
      <p:sp>
        <p:nvSpPr>
          <p:cNvPr id="111619" name="内容占位符 2"/>
          <p:cNvSpPr>
            <a:spLocks noGrp="1"/>
          </p:cNvSpPr>
          <p:nvPr>
            <p:ph idx="1"/>
          </p:nvPr>
        </p:nvSpPr>
        <p:spPr/>
        <p:txBody>
          <a:bodyPr/>
          <a:lstStyle/>
          <a:p>
            <a:pPr>
              <a:buFont typeface="Wingdings" pitchFamily="2" charset="2"/>
              <a:buNone/>
            </a:pPr>
            <a:r>
              <a:rPr lang="en-US" altLang="zh-CN" smtClean="0"/>
              <a:t> </a:t>
            </a:r>
            <a:endParaRPr lang="zh-CN" altLang="en-US" smtClean="0"/>
          </a:p>
        </p:txBody>
      </p:sp>
      <p:sp>
        <p:nvSpPr>
          <p:cNvPr id="11162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508A8B0B-D9EC-430E-8590-0DB605C7316E}" type="datetime8">
              <a:rPr kumimoji="0" lang="zh-CN" altLang="en-US" sz="1400" smtClean="0"/>
              <a:t>2022年3月16日12时44分</a:t>
            </a:fld>
            <a:endParaRPr kumimoji="0" lang="en-US" altLang="zh-CN" sz="1400" smtClean="0"/>
          </a:p>
        </p:txBody>
      </p:sp>
      <p:sp>
        <p:nvSpPr>
          <p:cNvPr id="1116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pic>
        <p:nvPicPr>
          <p:cNvPr id="1116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41438"/>
            <a:ext cx="799147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左大括号 6"/>
          <p:cNvSpPr/>
          <p:nvPr/>
        </p:nvSpPr>
        <p:spPr bwMode="auto">
          <a:xfrm>
            <a:off x="468313" y="2204864"/>
            <a:ext cx="612068" cy="3816424"/>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cxnSp>
        <p:nvCxnSpPr>
          <p:cNvPr id="8" name="直接箭头连接符 7"/>
          <p:cNvCxnSpPr/>
          <p:nvPr/>
        </p:nvCxnSpPr>
        <p:spPr bwMode="auto">
          <a:xfrm flipV="1">
            <a:off x="1115616" y="908720"/>
            <a:ext cx="1800200" cy="5257130"/>
          </a:xfrm>
          <a:prstGeom prst="straightConnector1">
            <a:avLst/>
          </a:prstGeom>
          <a:noFill/>
          <a:ln w="19050" cap="flat" cmpd="sng" algn="ctr">
            <a:solidFill>
              <a:srgbClr val="FF0000"/>
            </a:solidFill>
            <a:prstDash val="solid"/>
            <a:round/>
            <a:headEnd type="none" w="med" len="med"/>
            <a:tailEnd type="arrow"/>
          </a:ln>
          <a:effectLst/>
        </p:spPr>
      </p:cxnSp>
      <p:sp>
        <p:nvSpPr>
          <p:cNvPr id="14" name="圆角矩形 13"/>
          <p:cNvSpPr/>
          <p:nvPr/>
        </p:nvSpPr>
        <p:spPr bwMode="auto">
          <a:xfrm>
            <a:off x="756344" y="6027097"/>
            <a:ext cx="1799431" cy="318165"/>
          </a:xfrm>
          <a:prstGeom prst="roundRect">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F1DF8CB9-8663-4C19-A303-AEABE318346D}" type="datetime8">
              <a:rPr kumimoji="0" lang="zh-CN" altLang="en-US" sz="1400" smtClean="0"/>
              <a:t>2022年3月16日12时44分</a:t>
            </a:fld>
            <a:endParaRPr kumimoji="0" lang="en-US" altLang="zh-CN" sz="1400" smtClean="0"/>
          </a:p>
        </p:txBody>
      </p:sp>
      <p:sp>
        <p:nvSpPr>
          <p:cNvPr id="1126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12644" name="Rectangle 2"/>
          <p:cNvSpPr>
            <a:spLocks noGrp="1" noRot="1" noChangeArrowheads="1"/>
          </p:cNvSpPr>
          <p:nvPr>
            <p:ph type="title"/>
          </p:nvPr>
        </p:nvSpPr>
        <p:spPr>
          <a:xfrm>
            <a:off x="323528" y="116632"/>
            <a:ext cx="8540750" cy="788706"/>
          </a:xfrm>
        </p:spPr>
        <p:txBody>
          <a:bodyPr/>
          <a:lstStyle/>
          <a:p>
            <a:r>
              <a:rPr lang="en-US" altLang="zh-CN" dirty="0" smtClean="0"/>
              <a:t>3. </a:t>
            </a:r>
            <a:r>
              <a:rPr lang="zh-CN" altLang="en-US" dirty="0" smtClean="0"/>
              <a:t>“</a:t>
            </a:r>
            <a:r>
              <a:rPr lang="zh-CN" altLang="en-US" u="sng" dirty="0" smtClean="0"/>
              <a:t>复制</a:t>
            </a:r>
            <a:r>
              <a:rPr lang="zh-CN" altLang="en-US" dirty="0" smtClean="0"/>
              <a:t>”进程映像</a:t>
            </a:r>
            <a:r>
              <a:rPr lang="en-US" altLang="zh-CN" dirty="0" smtClean="0"/>
              <a:t>fork( )</a:t>
            </a:r>
            <a:r>
              <a:rPr lang="zh-CN" altLang="en-US" dirty="0" smtClean="0"/>
              <a:t>函数</a:t>
            </a:r>
          </a:p>
        </p:txBody>
      </p:sp>
      <p:sp>
        <p:nvSpPr>
          <p:cNvPr id="112645" name="Rectangle 3"/>
          <p:cNvSpPr>
            <a:spLocks noGrp="1" noRot="1" noChangeArrowheads="1"/>
          </p:cNvSpPr>
          <p:nvPr>
            <p:ph type="body" idx="1"/>
          </p:nvPr>
        </p:nvSpPr>
        <p:spPr>
          <a:xfrm>
            <a:off x="323528" y="836712"/>
            <a:ext cx="8640960" cy="5832648"/>
          </a:xfrm>
        </p:spPr>
        <p:txBody>
          <a:bodyPr/>
          <a:lstStyle/>
          <a:p>
            <a:pPr>
              <a:lnSpc>
                <a:spcPct val="90000"/>
              </a:lnSpc>
              <a:buFont typeface="Wingdings" pitchFamily="2" charset="2"/>
              <a:buNone/>
            </a:pPr>
            <a:r>
              <a:rPr lang="en-US" altLang="zh-CN" dirty="0" smtClean="0"/>
              <a:t>  </a:t>
            </a:r>
            <a:r>
              <a:rPr lang="zh-CN" altLang="en-US" sz="2500" dirty="0" smtClean="0"/>
              <a:t>让进程</a:t>
            </a:r>
            <a:r>
              <a:rPr lang="zh-CN" altLang="en-US" sz="2500" u="sng" dirty="0" smtClean="0">
                <a:solidFill>
                  <a:srgbClr val="FFCC00"/>
                </a:solidFill>
              </a:rPr>
              <a:t>同时执行多个函数</a:t>
            </a:r>
            <a:r>
              <a:rPr lang="zh-CN" altLang="en-US" sz="2500" dirty="0" smtClean="0"/>
              <a:t>，可以用线程或</a:t>
            </a:r>
            <a:r>
              <a:rPr lang="en-US" altLang="zh-CN" sz="2500" dirty="0" smtClean="0"/>
              <a:t>fork( )</a:t>
            </a:r>
            <a:r>
              <a:rPr lang="zh-CN" altLang="en-US" sz="2500" dirty="0" smtClean="0"/>
              <a:t>函数实现。</a:t>
            </a:r>
          </a:p>
          <a:p>
            <a:pPr marL="0" indent="179388">
              <a:lnSpc>
                <a:spcPct val="120000"/>
              </a:lnSpc>
              <a:buNone/>
            </a:pPr>
            <a:r>
              <a:rPr lang="zh-CN" altLang="en-US" sz="2500" dirty="0" smtClean="0"/>
              <a:t> </a:t>
            </a:r>
            <a:r>
              <a:rPr lang="en-US" altLang="zh-CN" sz="2500" dirty="0" smtClean="0"/>
              <a:t>fork( )</a:t>
            </a:r>
            <a:r>
              <a:rPr lang="zh-CN" altLang="en-US" sz="2500" dirty="0" smtClean="0"/>
              <a:t>可以</a:t>
            </a:r>
            <a:r>
              <a:rPr lang="zh-CN" altLang="en-US" sz="2500" dirty="0" smtClean="0">
                <a:solidFill>
                  <a:schemeClr val="tx2"/>
                </a:solidFill>
              </a:rPr>
              <a:t>创建新进程</a:t>
            </a:r>
            <a:r>
              <a:rPr lang="en-US" altLang="zh-CN" sz="2500" b="1" baseline="30000" dirty="0" smtClean="0">
                <a:solidFill>
                  <a:schemeClr val="tx2"/>
                </a:solidFill>
              </a:rPr>
              <a:t>1</a:t>
            </a:r>
            <a:r>
              <a:rPr lang="zh-CN" altLang="en-US" sz="2500" dirty="0" smtClean="0"/>
              <a:t>，它</a:t>
            </a:r>
            <a:r>
              <a:rPr lang="zh-CN" altLang="en-US" sz="2500" dirty="0" smtClean="0">
                <a:solidFill>
                  <a:schemeClr val="tx2"/>
                </a:solidFill>
              </a:rPr>
              <a:t>复制</a:t>
            </a:r>
            <a:r>
              <a:rPr lang="en-US" altLang="zh-CN" sz="2500" b="1" baseline="30000" dirty="0" smtClean="0">
                <a:solidFill>
                  <a:schemeClr val="tx2"/>
                </a:solidFill>
              </a:rPr>
              <a:t>2</a:t>
            </a:r>
            <a:r>
              <a:rPr lang="zh-CN" altLang="en-US" sz="2500" dirty="0" smtClean="0"/>
              <a:t>当前进程，因此新进程所执行的</a:t>
            </a:r>
            <a:r>
              <a:rPr lang="zh-CN" altLang="en-US" sz="2500" b="1" u="sng" dirty="0" smtClean="0">
                <a:solidFill>
                  <a:schemeClr val="tx2"/>
                </a:solidFill>
              </a:rPr>
              <a:t>代码</a:t>
            </a:r>
            <a:r>
              <a:rPr lang="zh-CN" altLang="en-US" sz="2500" dirty="0" smtClean="0">
                <a:solidFill>
                  <a:schemeClr val="tx2"/>
                </a:solidFill>
              </a:rPr>
              <a:t>也完全相同</a:t>
            </a:r>
            <a:r>
              <a:rPr lang="en-US" altLang="zh-CN" sz="2500" b="1" baseline="30000" dirty="0" smtClean="0">
                <a:solidFill>
                  <a:schemeClr val="tx2"/>
                </a:solidFill>
              </a:rPr>
              <a:t>3</a:t>
            </a:r>
            <a:r>
              <a:rPr lang="zh-CN" altLang="en-US" sz="2500" dirty="0" smtClean="0"/>
              <a:t>，但：</a:t>
            </a:r>
            <a:r>
              <a:rPr lang="en-US" altLang="zh-CN" sz="2500" dirty="0" smtClean="0">
                <a:solidFill>
                  <a:schemeClr val="tx2"/>
                </a:solidFill>
              </a:rPr>
              <a:t>PID</a:t>
            </a:r>
            <a:r>
              <a:rPr lang="zh-CN" altLang="en-US" sz="2500" dirty="0" smtClean="0">
                <a:solidFill>
                  <a:schemeClr val="tx2"/>
                </a:solidFill>
              </a:rPr>
              <a:t>、数据空间、环境、文件描述符</a:t>
            </a:r>
            <a:r>
              <a:rPr lang="zh-CN" altLang="en-US" sz="2500" dirty="0" smtClean="0"/>
              <a:t>等等都是不同的。</a:t>
            </a:r>
            <a:endParaRPr lang="en-US" altLang="zh-CN" sz="2500" dirty="0" smtClean="0"/>
          </a:p>
          <a:p>
            <a:pPr marL="0" indent="273050">
              <a:lnSpc>
                <a:spcPct val="90000"/>
              </a:lnSpc>
              <a:buNone/>
            </a:pPr>
            <a:r>
              <a:rPr lang="zh-CN" altLang="en-US" sz="2500" b="1" dirty="0" smtClean="0">
                <a:solidFill>
                  <a:srgbClr val="FF0000"/>
                </a:solidFill>
              </a:rPr>
              <a:t>问题</a:t>
            </a:r>
            <a:r>
              <a:rPr lang="zh-CN" altLang="en-US" sz="2500" dirty="0" smtClean="0"/>
              <a:t>：父、子进程</a:t>
            </a:r>
            <a:r>
              <a:rPr lang="zh-CN" altLang="en-US" sz="2500" u="sng" dirty="0" smtClean="0"/>
              <a:t>代码相同</a:t>
            </a:r>
            <a:r>
              <a:rPr lang="zh-CN" altLang="en-US" sz="2500" dirty="0" smtClean="0"/>
              <a:t>，但各自工作却不同。</a:t>
            </a:r>
            <a:endParaRPr lang="en-US" altLang="zh-CN" sz="2500" dirty="0" smtClean="0"/>
          </a:p>
          <a:p>
            <a:pPr marL="0" indent="273050">
              <a:lnSpc>
                <a:spcPct val="90000"/>
              </a:lnSpc>
              <a:buNone/>
            </a:pPr>
            <a:r>
              <a:rPr lang="zh-CN" altLang="en-US" sz="2500" dirty="0" smtClean="0"/>
              <a:t>解决：在同一段代码中，</a:t>
            </a:r>
            <a:r>
              <a:rPr lang="zh-CN" altLang="en-US" sz="2500" u="sng" dirty="0" smtClean="0">
                <a:solidFill>
                  <a:srgbClr val="FF0000"/>
                </a:solidFill>
              </a:rPr>
              <a:t>分别</a:t>
            </a:r>
            <a:r>
              <a:rPr lang="zh-CN" altLang="en-US" sz="2500" u="sng" dirty="0">
                <a:solidFill>
                  <a:srgbClr val="FF0000"/>
                </a:solidFill>
              </a:rPr>
              <a:t>描述父、子进</a:t>
            </a:r>
            <a:r>
              <a:rPr lang="zh-CN" altLang="en-US" sz="2500" u="sng" dirty="0" smtClean="0">
                <a:solidFill>
                  <a:srgbClr val="FF0000"/>
                </a:solidFill>
              </a:rPr>
              <a:t>程</a:t>
            </a:r>
            <a:r>
              <a:rPr lang="zh-CN" altLang="en-US" sz="2500" dirty="0" smtClean="0"/>
              <a:t>各自工作</a:t>
            </a:r>
            <a:r>
              <a:rPr lang="zh-CN" altLang="en-US" sz="2200" dirty="0" smtClean="0"/>
              <a:t>。</a:t>
            </a:r>
          </a:p>
          <a:p>
            <a:pPr>
              <a:lnSpc>
                <a:spcPct val="90000"/>
              </a:lnSpc>
              <a:buFont typeface="Wingdings" pitchFamily="2" charset="2"/>
              <a:buNone/>
            </a:pPr>
            <a:r>
              <a:rPr lang="zh-CN" altLang="en-US" sz="2600" dirty="0" smtClean="0"/>
              <a:t>    </a:t>
            </a:r>
            <a:r>
              <a:rPr lang="en-US" altLang="zh-CN" sz="2300" dirty="0" smtClean="0"/>
              <a:t>#include&lt;sys/</a:t>
            </a:r>
            <a:r>
              <a:rPr lang="en-US" altLang="zh-CN" sz="2300" dirty="0" err="1" smtClean="0"/>
              <a:t>types.h</a:t>
            </a:r>
            <a:r>
              <a:rPr lang="en-US" altLang="zh-CN" sz="2300" dirty="0" smtClean="0"/>
              <a:t>&gt;</a:t>
            </a:r>
          </a:p>
          <a:p>
            <a:pPr>
              <a:lnSpc>
                <a:spcPct val="90000"/>
              </a:lnSpc>
              <a:buFont typeface="Wingdings" pitchFamily="2" charset="2"/>
              <a:buNone/>
            </a:pPr>
            <a:r>
              <a:rPr lang="en-US" altLang="zh-CN" sz="2300" dirty="0" smtClean="0"/>
              <a:t>    #include&lt;</a:t>
            </a:r>
            <a:r>
              <a:rPr lang="en-US" altLang="zh-CN" sz="2300" dirty="0" err="1" smtClean="0"/>
              <a:t>unistd.h</a:t>
            </a:r>
            <a:r>
              <a:rPr lang="en-US" altLang="zh-CN" sz="2300" dirty="0" smtClean="0"/>
              <a:t>&gt;</a:t>
            </a:r>
          </a:p>
          <a:p>
            <a:pPr>
              <a:lnSpc>
                <a:spcPct val="90000"/>
              </a:lnSpc>
              <a:buFont typeface="Wingdings" pitchFamily="2" charset="2"/>
              <a:buNone/>
            </a:pPr>
            <a:r>
              <a:rPr lang="en-US" altLang="zh-CN" sz="2300" dirty="0" smtClean="0"/>
              <a:t>    </a:t>
            </a:r>
            <a:r>
              <a:rPr lang="en-US" altLang="zh-CN" sz="2300" dirty="0" err="1" smtClean="0"/>
              <a:t>pid_t</a:t>
            </a:r>
            <a:r>
              <a:rPr lang="en-US" altLang="zh-CN" sz="2300" dirty="0" smtClean="0"/>
              <a:t> fork(void);</a:t>
            </a:r>
          </a:p>
          <a:p>
            <a:pPr>
              <a:lnSpc>
                <a:spcPct val="90000"/>
              </a:lnSpc>
              <a:buFont typeface="Wingdings" pitchFamily="2" charset="2"/>
              <a:buNone/>
            </a:pPr>
            <a:r>
              <a:rPr lang="en-US" altLang="zh-CN" sz="2600" dirty="0" smtClean="0"/>
              <a:t>    (1)</a:t>
            </a:r>
            <a:r>
              <a:rPr lang="zh-CN" altLang="en-US" sz="2600" dirty="0" smtClean="0"/>
              <a:t>若在</a:t>
            </a:r>
            <a:r>
              <a:rPr lang="zh-CN" altLang="en-US" sz="2600" dirty="0" smtClean="0">
                <a:solidFill>
                  <a:schemeClr val="tx2"/>
                </a:solidFill>
              </a:rPr>
              <a:t>父进程</a:t>
            </a:r>
            <a:r>
              <a:rPr lang="zh-CN" altLang="en-US" sz="2600" dirty="0" smtClean="0"/>
              <a:t>中，</a:t>
            </a:r>
            <a:r>
              <a:rPr lang="en-US" altLang="zh-CN" sz="2600" dirty="0" smtClean="0"/>
              <a:t>fork( )</a:t>
            </a:r>
            <a:r>
              <a:rPr lang="zh-CN" altLang="en-US" sz="2600" dirty="0" smtClean="0"/>
              <a:t>返回值是</a:t>
            </a:r>
            <a:r>
              <a:rPr lang="zh-CN" altLang="en-US" sz="2600" u="sng" dirty="0" smtClean="0"/>
              <a:t>子进程的</a:t>
            </a:r>
            <a:r>
              <a:rPr lang="en-US" altLang="zh-CN" sz="2600" u="sng" dirty="0" smtClean="0"/>
              <a:t>PID</a:t>
            </a:r>
            <a:r>
              <a:rPr lang="zh-CN" altLang="en-US" sz="2600" dirty="0" smtClean="0"/>
              <a:t>；</a:t>
            </a:r>
            <a:endParaRPr lang="en-US" altLang="zh-CN" sz="2600" dirty="0" smtClean="0"/>
          </a:p>
          <a:p>
            <a:pPr>
              <a:lnSpc>
                <a:spcPct val="90000"/>
              </a:lnSpc>
              <a:buNone/>
            </a:pPr>
            <a:r>
              <a:rPr lang="en-US" altLang="zh-CN" sz="2600" dirty="0" smtClean="0"/>
              <a:t>    (</a:t>
            </a:r>
            <a:r>
              <a:rPr lang="en-US" altLang="zh-CN" sz="2600" dirty="0"/>
              <a:t>2)</a:t>
            </a:r>
            <a:r>
              <a:rPr lang="zh-CN" altLang="en-US" sz="2600" dirty="0"/>
              <a:t>若在</a:t>
            </a:r>
            <a:r>
              <a:rPr lang="zh-CN" altLang="en-US" sz="2600" dirty="0">
                <a:solidFill>
                  <a:schemeClr val="tx2"/>
                </a:solidFill>
              </a:rPr>
              <a:t>子进程</a:t>
            </a:r>
            <a:r>
              <a:rPr lang="zh-CN" altLang="en-US" sz="2600" dirty="0"/>
              <a:t>中，</a:t>
            </a:r>
            <a:r>
              <a:rPr lang="en-US" altLang="zh-CN" sz="2600" dirty="0"/>
              <a:t>fork( )</a:t>
            </a:r>
            <a:r>
              <a:rPr lang="zh-CN" altLang="en-US" sz="2600" dirty="0"/>
              <a:t>返回值是</a:t>
            </a:r>
            <a:r>
              <a:rPr lang="en-US" altLang="zh-CN" sz="2600" u="sng" dirty="0"/>
              <a:t>0</a:t>
            </a:r>
            <a:r>
              <a:rPr lang="zh-CN" altLang="en-US" sz="2600" dirty="0"/>
              <a:t>；</a:t>
            </a:r>
            <a:endParaRPr lang="zh-CN" altLang="en-US" sz="2600" dirty="0" smtClean="0"/>
          </a:p>
          <a:p>
            <a:pPr>
              <a:lnSpc>
                <a:spcPct val="90000"/>
              </a:lnSpc>
              <a:buFont typeface="Wingdings" pitchFamily="2" charset="2"/>
              <a:buNone/>
            </a:pPr>
            <a:r>
              <a:rPr lang="zh-CN" altLang="en-US" sz="2600" dirty="0" smtClean="0"/>
              <a:t>    </a:t>
            </a:r>
            <a:r>
              <a:rPr lang="en-US" altLang="zh-CN" sz="2600" dirty="0" smtClean="0"/>
              <a:t>(3)</a:t>
            </a:r>
            <a:r>
              <a:rPr lang="zh-CN" altLang="en-US" sz="2600" dirty="0" smtClean="0"/>
              <a:t>若</a:t>
            </a:r>
            <a:r>
              <a:rPr lang="en-US" altLang="zh-CN" sz="2600" dirty="0" smtClean="0"/>
              <a:t>fork( )</a:t>
            </a:r>
            <a:r>
              <a:rPr lang="zh-CN" altLang="en-US" sz="2600" dirty="0" smtClean="0"/>
              <a:t>返回值是</a:t>
            </a:r>
            <a:r>
              <a:rPr lang="en-US" altLang="zh-CN" sz="2600" dirty="0" smtClean="0"/>
              <a:t>-1</a:t>
            </a:r>
            <a:r>
              <a:rPr lang="zh-CN" altLang="en-US" sz="2600" dirty="0" smtClean="0"/>
              <a:t>，则表示</a:t>
            </a:r>
            <a:r>
              <a:rPr lang="zh-CN" altLang="en-US" sz="2600" u="sng" dirty="0" smtClean="0"/>
              <a:t>创建进程失败</a:t>
            </a:r>
            <a:r>
              <a:rPr lang="zh-CN" altLang="en-US" sz="2600" dirty="0" smtClean="0"/>
              <a:t>；</a:t>
            </a:r>
            <a:endParaRPr lang="en-US" altLang="zh-CN" sz="2600" dirty="0" smtClean="0"/>
          </a:p>
          <a:p>
            <a:pPr>
              <a:lnSpc>
                <a:spcPct val="90000"/>
              </a:lnSpc>
              <a:buFont typeface="Wingdings" pitchFamily="2" charset="2"/>
              <a:buNone/>
            </a:pPr>
            <a:r>
              <a:rPr lang="en-US" altLang="zh-CN" sz="2600" dirty="0" smtClean="0"/>
              <a:t>                         </a:t>
            </a:r>
            <a:r>
              <a:rPr lang="zh-CN" altLang="en-US" sz="2600" dirty="0" smtClean="0"/>
              <a:t>如</a:t>
            </a:r>
            <a:r>
              <a:rPr lang="zh-CN" altLang="en-US" sz="2600" b="1" dirty="0" smtClean="0">
                <a:solidFill>
                  <a:srgbClr val="F8C024"/>
                </a:solidFill>
              </a:rPr>
              <a:t>下图</a:t>
            </a:r>
            <a:r>
              <a:rPr lang="zh-CN" altLang="en-US" sz="2600" dirty="0" smtClean="0"/>
              <a:t>所示：</a:t>
            </a:r>
          </a:p>
          <a:p>
            <a:pPr>
              <a:lnSpc>
                <a:spcPct val="90000"/>
              </a:lnSpc>
              <a:buFont typeface="Wingdings" pitchFamily="2" charset="2"/>
              <a:buNone/>
            </a:pPr>
            <a:endParaRPr lang="zh-CN" altLang="en-US" sz="2800" dirty="0" smtClean="0"/>
          </a:p>
          <a:p>
            <a:pPr>
              <a:lnSpc>
                <a:spcPct val="90000"/>
              </a:lnSpc>
              <a:buFont typeface="Wingdings" pitchFamily="2" charset="2"/>
              <a:buNone/>
            </a:pPr>
            <a:endParaRPr lang="en-US" altLang="zh-CN" sz="2800" dirty="0" smtClean="0"/>
          </a:p>
        </p:txBody>
      </p:sp>
      <p:sp>
        <p:nvSpPr>
          <p:cNvPr id="7" name="左大括号 6"/>
          <p:cNvSpPr/>
          <p:nvPr/>
        </p:nvSpPr>
        <p:spPr bwMode="auto">
          <a:xfrm rot="10800000">
            <a:off x="7380312" y="4869161"/>
            <a:ext cx="504056" cy="828092"/>
          </a:xfrm>
          <a:prstGeom prst="leftBrace">
            <a:avLst>
              <a:gd name="adj1" fmla="val 0"/>
              <a:gd name="adj2" fmla="val 48731"/>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2" name="TextBox 1"/>
          <p:cNvSpPr txBox="1"/>
          <p:nvPr/>
        </p:nvSpPr>
        <p:spPr>
          <a:xfrm>
            <a:off x="7884368" y="4543735"/>
            <a:ext cx="1044116" cy="1365374"/>
          </a:xfrm>
          <a:prstGeom prst="rect">
            <a:avLst/>
          </a:prstGeom>
          <a:noFill/>
          <a:ln w="28575">
            <a:solidFill>
              <a:schemeClr val="tx1"/>
            </a:solidFill>
          </a:ln>
        </p:spPr>
        <p:txBody>
          <a:bodyPr wrap="square" rtlCol="0">
            <a:spAutoFit/>
          </a:bodyPr>
          <a:lstStyle/>
          <a:p>
            <a:r>
              <a:rPr lang="zh-CN" altLang="en-US" sz="2200" b="1" dirty="0">
                <a:solidFill>
                  <a:schemeClr val="tx2"/>
                </a:solidFill>
                <a:latin typeface="Times New Roman" pitchFamily="18" charset="0"/>
              </a:rPr>
              <a:t>判</a:t>
            </a:r>
            <a:r>
              <a:rPr lang="zh-CN" altLang="en-US" sz="2200" b="1" dirty="0" smtClean="0">
                <a:solidFill>
                  <a:schemeClr val="tx2"/>
                </a:solidFill>
                <a:latin typeface="Times New Roman" pitchFamily="18" charset="0"/>
              </a:rPr>
              <a:t>断父子进程的</a:t>
            </a:r>
            <a:r>
              <a:rPr lang="zh-CN" altLang="en-US" sz="2200" b="1" dirty="0">
                <a:solidFill>
                  <a:schemeClr val="tx2"/>
                </a:solidFill>
                <a:latin typeface="Times New Roman" pitchFamily="18" charset="0"/>
              </a:rPr>
              <a:t>依据</a:t>
            </a:r>
          </a:p>
        </p:txBody>
      </p:sp>
      <p:cxnSp>
        <p:nvCxnSpPr>
          <p:cNvPr id="9" name="直接箭头连接符 8"/>
          <p:cNvCxnSpPr/>
          <p:nvPr/>
        </p:nvCxnSpPr>
        <p:spPr bwMode="auto">
          <a:xfrm flipH="1">
            <a:off x="3203848" y="3514390"/>
            <a:ext cx="2376264" cy="1498786"/>
          </a:xfrm>
          <a:prstGeom prst="straightConnector1">
            <a:avLst/>
          </a:prstGeom>
          <a:noFill/>
          <a:ln w="19050" cap="flat" cmpd="sng" algn="ctr">
            <a:solidFill>
              <a:schemeClr val="tx2"/>
            </a:solidFill>
            <a:prstDash val="solid"/>
            <a:round/>
            <a:headEnd type="none" w="med" len="med"/>
            <a:tailEnd type="arrow"/>
          </a:ln>
          <a:effectLst/>
        </p:spPr>
      </p:cxnSp>
      <p:cxnSp>
        <p:nvCxnSpPr>
          <p:cNvPr id="15" name="直接箭头连接符 14"/>
          <p:cNvCxnSpPr/>
          <p:nvPr/>
        </p:nvCxnSpPr>
        <p:spPr bwMode="auto">
          <a:xfrm flipH="1">
            <a:off x="3203848" y="3501008"/>
            <a:ext cx="3248744" cy="1944216"/>
          </a:xfrm>
          <a:prstGeom prst="straightConnector1">
            <a:avLst/>
          </a:prstGeom>
          <a:noFill/>
          <a:ln w="19050" cap="flat" cmpd="sng" algn="ctr">
            <a:solidFill>
              <a:schemeClr val="tx2"/>
            </a:solidFill>
            <a:prstDash val="solid"/>
            <a:round/>
            <a:headEnd type="none" w="med" len="med"/>
            <a:tailEnd type="arrow"/>
          </a:ln>
          <a:effectLst/>
        </p:spPr>
      </p:cxnSp>
      <p:sp>
        <p:nvSpPr>
          <p:cNvPr id="10" name="圆角矩形 9"/>
          <p:cNvSpPr/>
          <p:nvPr/>
        </p:nvSpPr>
        <p:spPr bwMode="auto">
          <a:xfrm>
            <a:off x="1331640" y="1844824"/>
            <a:ext cx="2304256" cy="412383"/>
          </a:xfrm>
          <a:prstGeom prst="roundRect">
            <a:avLst/>
          </a:prstGeom>
          <a:noFill/>
          <a:ln w="28575" cap="flat" cmpd="sng" algn="ctr">
            <a:solidFill>
              <a:srgbClr val="FF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内容占位符 2"/>
          <p:cNvSpPr>
            <a:spLocks noGrp="1"/>
          </p:cNvSpPr>
          <p:nvPr>
            <p:ph idx="1"/>
          </p:nvPr>
        </p:nvSpPr>
        <p:spPr/>
        <p:txBody>
          <a:bodyPr/>
          <a:lstStyle/>
          <a:p>
            <a:pPr>
              <a:buFont typeface="Wingdings" pitchFamily="2" charset="2"/>
              <a:buNone/>
            </a:pPr>
            <a:r>
              <a:rPr lang="en-US" altLang="zh-CN" smtClean="0"/>
              <a:t>  </a:t>
            </a:r>
            <a:endParaRPr lang="zh-CN" altLang="en-US" smtClean="0"/>
          </a:p>
        </p:txBody>
      </p:sp>
      <p:sp>
        <p:nvSpPr>
          <p:cNvPr id="1136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6D004061-3BDB-408C-AF2F-B711766123AC}" type="datetime8">
              <a:rPr kumimoji="0" lang="zh-CN" altLang="en-US" sz="1400" smtClean="0"/>
              <a:t>2022年3月16日12时44分</a:t>
            </a:fld>
            <a:endParaRPr kumimoji="0" lang="en-US" altLang="zh-CN" sz="1400" dirty="0" smtClean="0"/>
          </a:p>
        </p:txBody>
      </p:sp>
      <p:sp>
        <p:nvSpPr>
          <p:cNvPr id="1136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dirty="0" smtClean="0">
                <a:solidFill>
                  <a:srgbClr val="FF9900"/>
                </a:solidFill>
              </a:rPr>
              <a:t>制作人：郝振明</a:t>
            </a:r>
            <a:r>
              <a:rPr kumimoji="0" lang="zh-CN" altLang="en-US" sz="1400" b="0" dirty="0" smtClean="0"/>
              <a:t>   </a:t>
            </a:r>
          </a:p>
        </p:txBody>
      </p:sp>
      <p:pic>
        <p:nvPicPr>
          <p:cNvPr id="1136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052513"/>
            <a:ext cx="6192838" cy="4897437"/>
          </a:xfrm>
          <a:prstGeom prst="rect">
            <a:avLst/>
          </a:prstGeom>
          <a:blipFill dpi="0" rotWithShape="1">
            <a:blip r:embed="rId3"/>
            <a:srcRect/>
            <a:tile tx="0" ty="0" sx="100000" sy="100000" flip="none" algn="tl"/>
          </a:blipFill>
          <a:ln>
            <a:noFill/>
          </a:ln>
          <a:extLst/>
        </p:spPr>
      </p:pic>
      <p:sp>
        <p:nvSpPr>
          <p:cNvPr id="6" name="椭圆 5"/>
          <p:cNvSpPr/>
          <p:nvPr/>
        </p:nvSpPr>
        <p:spPr bwMode="auto">
          <a:xfrm>
            <a:off x="1907704" y="3140968"/>
            <a:ext cx="5040560" cy="1080120"/>
          </a:xfrm>
          <a:prstGeom prst="ellipse">
            <a:avLst/>
          </a:prstGeom>
          <a:noFill/>
          <a:ln w="19050" cap="flat" cmpd="sng" algn="ctr">
            <a:solidFill>
              <a:srgbClr val="F0713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1ACB38D3-CDE2-4FAC-BFAC-D764BC46DB77}" type="datetime8">
              <a:rPr kumimoji="0" lang="zh-CN" altLang="en-US" sz="1400" smtClean="0"/>
              <a:t>2022年3月16日12时44分</a:t>
            </a:fld>
            <a:endParaRPr kumimoji="0" lang="en-US" altLang="zh-CN" sz="1400" smtClean="0"/>
          </a:p>
        </p:txBody>
      </p:sp>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sp>
        <p:nvSpPr>
          <p:cNvPr id="114692" name="Rectangle 2"/>
          <p:cNvSpPr>
            <a:spLocks noGrp="1" noRot="1" noChangeArrowheads="1"/>
          </p:cNvSpPr>
          <p:nvPr>
            <p:ph type="title"/>
          </p:nvPr>
        </p:nvSpPr>
        <p:spPr>
          <a:xfrm>
            <a:off x="301625" y="116632"/>
            <a:ext cx="8540750" cy="432643"/>
          </a:xfrm>
        </p:spPr>
        <p:txBody>
          <a:bodyPr/>
          <a:lstStyle/>
          <a:p>
            <a:r>
              <a:rPr lang="en-US" altLang="zh-CN" sz="2500" dirty="0" smtClean="0"/>
              <a:t>fork( )</a:t>
            </a:r>
            <a:r>
              <a:rPr lang="zh-CN" altLang="en-US" sz="2500" dirty="0" smtClean="0"/>
              <a:t>使用实例</a:t>
            </a:r>
          </a:p>
        </p:txBody>
      </p:sp>
      <p:sp>
        <p:nvSpPr>
          <p:cNvPr id="114693" name="Rectangle 3"/>
          <p:cNvSpPr>
            <a:spLocks noGrp="1" noRot="1" noChangeArrowheads="1"/>
          </p:cNvSpPr>
          <p:nvPr>
            <p:ph type="body" idx="1"/>
          </p:nvPr>
        </p:nvSpPr>
        <p:spPr>
          <a:xfrm>
            <a:off x="107504" y="476250"/>
            <a:ext cx="8928992" cy="6265863"/>
          </a:xfrm>
        </p:spPr>
        <p:txBody>
          <a:bodyPr/>
          <a:lstStyle/>
          <a:p>
            <a:pPr>
              <a:lnSpc>
                <a:spcPct val="80000"/>
              </a:lnSpc>
              <a:spcBef>
                <a:spcPts val="300"/>
              </a:spcBef>
              <a:buFont typeface="Wingdings" pitchFamily="2" charset="2"/>
              <a:buNone/>
            </a:pPr>
            <a:r>
              <a:rPr lang="en-US" altLang="zh-CN" sz="2000" b="1" dirty="0" smtClean="0">
                <a:latin typeface="Times New Roman" pitchFamily="18" charset="0"/>
              </a:rPr>
              <a:t>#include&lt;sys/</a:t>
            </a:r>
            <a:r>
              <a:rPr lang="en-US" altLang="zh-CN" sz="2000" b="1" dirty="0" err="1" smtClean="0">
                <a:latin typeface="Times New Roman" pitchFamily="18" charset="0"/>
              </a:rPr>
              <a:t>types.h</a:t>
            </a:r>
            <a:r>
              <a:rPr lang="en-US" altLang="zh-CN" sz="2000" b="1" dirty="0" smtClean="0">
                <a:latin typeface="Times New Roman" pitchFamily="18" charset="0"/>
              </a:rPr>
              <a:t>&gt;    #include&lt;</a:t>
            </a:r>
            <a:r>
              <a:rPr lang="en-US" altLang="zh-CN" sz="2000" b="1" dirty="0" err="1" smtClean="0">
                <a:latin typeface="Times New Roman" pitchFamily="18" charset="0"/>
              </a:rPr>
              <a:t>unistd.h</a:t>
            </a:r>
            <a:r>
              <a:rPr lang="en-US" altLang="zh-CN" sz="2000" b="1" dirty="0" smtClean="0">
                <a:latin typeface="Times New Roman" pitchFamily="18" charset="0"/>
              </a:rPr>
              <a:t>&gt;    #include&lt;</a:t>
            </a:r>
            <a:r>
              <a:rPr lang="en-US" altLang="zh-CN" sz="2000" b="1" dirty="0" err="1" smtClean="0">
                <a:latin typeface="Times New Roman" pitchFamily="18" charset="0"/>
              </a:rPr>
              <a:t>stdio.h</a:t>
            </a:r>
            <a:r>
              <a:rPr lang="en-US" altLang="zh-CN" sz="2000" b="1" dirty="0" smtClean="0">
                <a:latin typeface="Times New Roman" pitchFamily="18" charset="0"/>
              </a:rPr>
              <a:t>&gt; </a:t>
            </a:r>
          </a:p>
          <a:p>
            <a:pPr>
              <a:lnSpc>
                <a:spcPct val="80000"/>
              </a:lnSpc>
              <a:spcBef>
                <a:spcPts val="300"/>
              </a:spcBef>
              <a:buFont typeface="Wingdings" pitchFamily="2" charset="2"/>
              <a:buNone/>
            </a:pPr>
            <a:r>
              <a:rPr lang="en-US" altLang="zh-CN" sz="2000" b="1" dirty="0" err="1" smtClean="0">
                <a:latin typeface="Times New Roman" pitchFamily="18" charset="0"/>
              </a:rPr>
              <a:t>int</a:t>
            </a:r>
            <a:r>
              <a:rPr lang="en-US" altLang="zh-CN" sz="2000" b="1" dirty="0" smtClean="0">
                <a:latin typeface="Times New Roman" pitchFamily="18" charset="0"/>
              </a:rPr>
              <a:t> main( ){    /* </a:t>
            </a:r>
            <a:r>
              <a:rPr lang="zh-CN" altLang="en-US" sz="2000" b="1" dirty="0" smtClean="0">
                <a:latin typeface="Times New Roman" pitchFamily="18" charset="0"/>
              </a:rPr>
              <a:t>共享</a:t>
            </a:r>
            <a:r>
              <a:rPr lang="zh-CN" altLang="en-US" sz="2000" b="1" dirty="0">
                <a:latin typeface="Times New Roman" pitchFamily="18" charset="0"/>
              </a:rPr>
              <a:t>代码</a:t>
            </a:r>
            <a:r>
              <a:rPr lang="en-US" altLang="zh-CN" sz="2000" b="1" dirty="0" smtClean="0">
                <a:latin typeface="Times New Roman" pitchFamily="18" charset="0"/>
              </a:rPr>
              <a:t>+</a:t>
            </a:r>
            <a:r>
              <a:rPr lang="zh-CN" altLang="en-US" sz="2000" b="1" dirty="0" smtClean="0">
                <a:latin typeface="Times New Roman" pitchFamily="18" charset="0"/>
              </a:rPr>
              <a:t>变量 *</a:t>
            </a:r>
            <a:r>
              <a:rPr lang="en-US" altLang="zh-CN" sz="2000" b="1" dirty="0" smtClean="0">
                <a:latin typeface="Times New Roman" pitchFamily="18" charset="0"/>
              </a:rPr>
              <a:t>/</a:t>
            </a:r>
          </a:p>
          <a:p>
            <a:pPr>
              <a:lnSpc>
                <a:spcPct val="86000"/>
              </a:lnSpc>
              <a:spcBef>
                <a:spcPts val="300"/>
              </a:spcBef>
              <a:buFont typeface="Wingdings" pitchFamily="2" charset="2"/>
              <a:buNone/>
            </a:pPr>
            <a:r>
              <a:rPr lang="en-US" altLang="zh-CN" sz="2000" b="1" dirty="0" smtClean="0">
                <a:latin typeface="Times New Roman" pitchFamily="18" charset="0"/>
              </a:rPr>
              <a:t>  </a:t>
            </a:r>
            <a:r>
              <a:rPr lang="en-US" altLang="zh-CN" sz="2000" b="1" dirty="0" err="1" smtClean="0">
                <a:solidFill>
                  <a:srgbClr val="FF0000"/>
                </a:solidFill>
                <a:latin typeface="Times New Roman" pitchFamily="18" charset="0"/>
              </a:rPr>
              <a:t>pid_t</a:t>
            </a:r>
            <a:r>
              <a:rPr lang="en-US" altLang="zh-CN" sz="2000" b="1" dirty="0" smtClean="0">
                <a:latin typeface="Times New Roman" pitchFamily="18" charset="0"/>
              </a:rPr>
              <a:t>  </a:t>
            </a:r>
            <a:r>
              <a:rPr lang="en-US" altLang="zh-CN" sz="2000" b="1" dirty="0" err="1" smtClean="0">
                <a:solidFill>
                  <a:srgbClr val="FFFF00"/>
                </a:solidFill>
                <a:latin typeface="Times New Roman" pitchFamily="18" charset="0"/>
              </a:rPr>
              <a:t>pid</a:t>
            </a:r>
            <a:r>
              <a:rPr lang="en-US" altLang="zh-CN" sz="2000" b="1" dirty="0" smtClean="0">
                <a:latin typeface="Times New Roman" pitchFamily="18" charset="0"/>
              </a:rPr>
              <a:t>;     char  *</a:t>
            </a:r>
            <a:r>
              <a:rPr lang="en-US" altLang="zh-CN" sz="2000" b="1" dirty="0" smtClean="0">
                <a:solidFill>
                  <a:srgbClr val="FFFF00"/>
                </a:solidFill>
                <a:latin typeface="Times New Roman" pitchFamily="18" charset="0"/>
              </a:rPr>
              <a:t>who</a:t>
            </a:r>
            <a:r>
              <a:rPr lang="en-US" altLang="zh-CN" sz="2000" b="1" dirty="0" smtClean="0">
                <a:latin typeface="Times New Roman" pitchFamily="18" charset="0"/>
              </a:rPr>
              <a:t>;    </a:t>
            </a:r>
            <a:r>
              <a:rPr lang="en-US" altLang="zh-CN" sz="2000" b="1" dirty="0" err="1" smtClean="0">
                <a:latin typeface="Times New Roman" pitchFamily="18" charset="0"/>
              </a:rPr>
              <a:t>int</a:t>
            </a:r>
            <a:r>
              <a:rPr lang="en-US" altLang="zh-CN" sz="2000" b="1" dirty="0" smtClean="0">
                <a:latin typeface="Times New Roman" pitchFamily="18" charset="0"/>
              </a:rPr>
              <a:t>  </a:t>
            </a:r>
            <a:r>
              <a:rPr lang="en-US" altLang="zh-CN" sz="2000" b="1" dirty="0" smtClean="0">
                <a:solidFill>
                  <a:srgbClr val="FFFF00"/>
                </a:solidFill>
                <a:latin typeface="Times New Roman" pitchFamily="18" charset="0"/>
              </a:rPr>
              <a:t>n</a:t>
            </a:r>
            <a:r>
              <a:rPr lang="en-US" altLang="zh-CN" sz="2000" b="1" dirty="0" smtClean="0">
                <a:latin typeface="Times New Roman" pitchFamily="18" charset="0"/>
              </a:rPr>
              <a:t>;    /* </a:t>
            </a:r>
            <a:r>
              <a:rPr lang="en-US" altLang="zh-CN" sz="2000" b="1" dirty="0" err="1" smtClean="0">
                <a:latin typeface="Times New Roman" pitchFamily="18" charset="0"/>
              </a:rPr>
              <a:t>pid</a:t>
            </a:r>
            <a:r>
              <a:rPr lang="en-US" altLang="zh-CN" sz="2000" b="1" dirty="0" smtClean="0">
                <a:latin typeface="Times New Roman" pitchFamily="18" charset="0"/>
              </a:rPr>
              <a:t> </a:t>
            </a:r>
            <a:r>
              <a:rPr lang="zh-CN" altLang="en-US" sz="2000" b="1" dirty="0" smtClean="0">
                <a:latin typeface="Times New Roman" pitchFamily="18" charset="0"/>
              </a:rPr>
              <a:t>仅是一个</a:t>
            </a:r>
            <a:r>
              <a:rPr lang="en-US" altLang="zh-CN" sz="2000" b="1" dirty="0" err="1" smtClean="0">
                <a:latin typeface="Times New Roman" pitchFamily="18" charset="0"/>
              </a:rPr>
              <a:t>pid_t</a:t>
            </a:r>
            <a:r>
              <a:rPr lang="en-US" altLang="zh-CN" sz="2000" b="1" dirty="0" smtClean="0">
                <a:latin typeface="Times New Roman" pitchFamily="18" charset="0"/>
              </a:rPr>
              <a:t> </a:t>
            </a:r>
            <a:r>
              <a:rPr lang="zh-CN" altLang="en-US" sz="2000" b="1" dirty="0" smtClean="0">
                <a:latin typeface="Times New Roman" pitchFamily="18" charset="0"/>
              </a:rPr>
              <a:t>类型变量</a:t>
            </a:r>
            <a:r>
              <a:rPr lang="en-US" altLang="zh-CN" sz="2000" b="1" dirty="0" smtClean="0">
                <a:latin typeface="Times New Roman" pitchFamily="18" charset="0"/>
              </a:rPr>
              <a:t>  */</a:t>
            </a:r>
          </a:p>
          <a:p>
            <a:pPr>
              <a:lnSpc>
                <a:spcPct val="86000"/>
              </a:lnSpc>
              <a:buFont typeface="Wingding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printf</a:t>
            </a:r>
            <a:r>
              <a:rPr lang="en-US" altLang="zh-CN" sz="2000" b="1" dirty="0" smtClean="0">
                <a:latin typeface="Times New Roman" pitchFamily="18" charset="0"/>
              </a:rPr>
              <a:t>(“fork program starting\n”);   /*  </a:t>
            </a:r>
            <a:r>
              <a:rPr lang="zh-CN" altLang="en-US" sz="2000" b="1" dirty="0">
                <a:latin typeface="Times New Roman" pitchFamily="18" charset="0"/>
              </a:rPr>
              <a:t>用</a:t>
            </a:r>
            <a:r>
              <a:rPr lang="zh-CN" altLang="en-US" sz="2000" b="1" dirty="0" smtClean="0">
                <a:latin typeface="Times New Roman" pitchFamily="18" charset="0"/>
              </a:rPr>
              <a:t>于存放子进程的</a:t>
            </a:r>
            <a:r>
              <a:rPr lang="en-US" altLang="zh-CN" sz="2000" b="1" dirty="0" smtClean="0">
                <a:latin typeface="Times New Roman" pitchFamily="18" charset="0"/>
              </a:rPr>
              <a:t>PID */</a:t>
            </a:r>
          </a:p>
          <a:p>
            <a:pPr>
              <a:lnSpc>
                <a:spcPct val="86000"/>
              </a:lnSpc>
              <a:buFont typeface="Wingding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pid</a:t>
            </a:r>
            <a:r>
              <a:rPr lang="en-US" altLang="zh-CN" sz="2000" b="1" dirty="0" smtClean="0">
                <a:latin typeface="Times New Roman" pitchFamily="18" charset="0"/>
              </a:rPr>
              <a:t>=fork( );  </a:t>
            </a:r>
            <a:r>
              <a:rPr lang="zh-CN" altLang="en-US" sz="1600" b="1" i="1" u="sng" dirty="0" smtClean="0">
                <a:solidFill>
                  <a:schemeClr val="tx2"/>
                </a:solidFill>
                <a:latin typeface="Times New Roman" pitchFamily="18" charset="0"/>
              </a:rPr>
              <a:t>此</a:t>
            </a:r>
            <a:r>
              <a:rPr lang="en-US" altLang="zh-CN" sz="1600" b="1" i="1" u="sng" dirty="0" err="1" smtClean="0">
                <a:solidFill>
                  <a:schemeClr val="tx2"/>
                </a:solidFill>
                <a:latin typeface="Times New Roman" pitchFamily="18" charset="0"/>
              </a:rPr>
              <a:t>pid</a:t>
            </a:r>
            <a:r>
              <a:rPr lang="zh-CN" altLang="en-US" sz="1600" b="1" i="1" dirty="0" smtClean="0">
                <a:latin typeface="Times New Roman" pitchFamily="18" charset="0"/>
              </a:rPr>
              <a:t>仅是一个</a:t>
            </a:r>
            <a:r>
              <a:rPr lang="en-US" altLang="zh-CN" sz="1600" b="1" i="1" dirty="0" smtClean="0">
                <a:latin typeface="Times New Roman" pitchFamily="18" charset="0"/>
              </a:rPr>
              <a:t>fork()</a:t>
            </a:r>
            <a:r>
              <a:rPr lang="zh-CN" altLang="en-US" sz="1600" b="1" i="1" dirty="0" smtClean="0">
                <a:latin typeface="Times New Roman" pitchFamily="18" charset="0"/>
              </a:rPr>
              <a:t>返回值</a:t>
            </a:r>
            <a:endParaRPr lang="en-US" altLang="zh-CN" sz="1600" b="1" i="1" dirty="0" smtClean="0">
              <a:latin typeface="Times New Roman" pitchFamily="18" charset="0"/>
            </a:endParaRPr>
          </a:p>
          <a:p>
            <a:pPr>
              <a:lnSpc>
                <a:spcPct val="86000"/>
              </a:lnSpc>
              <a:buFont typeface="Wingdings" pitchFamily="2" charset="2"/>
              <a:buNone/>
            </a:pPr>
            <a:r>
              <a:rPr lang="en-US" altLang="zh-CN" sz="2000" b="1" dirty="0" smtClean="0">
                <a:latin typeface="Times New Roman" pitchFamily="18" charset="0"/>
              </a:rPr>
              <a:t>  switch(</a:t>
            </a:r>
            <a:r>
              <a:rPr lang="en-US" altLang="zh-CN" sz="2000" b="1" dirty="0" err="1" smtClean="0">
                <a:solidFill>
                  <a:srgbClr val="FFFF00"/>
                </a:solidFill>
                <a:latin typeface="Times New Roman" pitchFamily="18" charset="0"/>
              </a:rPr>
              <a:t>pid</a:t>
            </a:r>
            <a:r>
              <a:rPr lang="en-US" altLang="zh-CN" sz="2000" b="1" dirty="0" smtClean="0">
                <a:latin typeface="Times New Roman" pitchFamily="18" charset="0"/>
              </a:rPr>
              <a:t>) {    </a:t>
            </a:r>
          </a:p>
          <a:p>
            <a:pPr>
              <a:lnSpc>
                <a:spcPct val="86000"/>
              </a:lnSpc>
              <a:buFont typeface="Wingdings" pitchFamily="2" charset="2"/>
              <a:buNone/>
            </a:pPr>
            <a:r>
              <a:rPr lang="en-US" altLang="zh-CN" sz="2000" b="1" dirty="0" smtClean="0">
                <a:latin typeface="Times New Roman" pitchFamily="18" charset="0"/>
              </a:rPr>
              <a:t>    case -1: </a:t>
            </a:r>
            <a:r>
              <a:rPr lang="en-US" altLang="zh-CN" sz="2000" b="1" dirty="0" err="1" smtClean="0">
                <a:latin typeface="Times New Roman" pitchFamily="18" charset="0"/>
              </a:rPr>
              <a:t>perror</a:t>
            </a:r>
            <a:r>
              <a:rPr lang="en-US" altLang="zh-CN" sz="2000" b="1" dirty="0" smtClean="0">
                <a:latin typeface="Times New Roman" pitchFamily="18" charset="0"/>
              </a:rPr>
              <a:t>(”fork failed”); exit(1); </a:t>
            </a:r>
          </a:p>
          <a:p>
            <a:pPr>
              <a:lnSpc>
                <a:spcPct val="86000"/>
              </a:lnSpc>
              <a:buFont typeface="Wingdings" pitchFamily="2" charset="2"/>
              <a:buNone/>
            </a:pPr>
            <a:r>
              <a:rPr lang="en-US" altLang="zh-CN" sz="2000" b="1" dirty="0" smtClean="0">
                <a:latin typeface="Times New Roman" pitchFamily="18" charset="0"/>
              </a:rPr>
              <a:t>    case 0:   </a:t>
            </a:r>
            <a:r>
              <a:rPr lang="en-US" altLang="zh-CN" sz="1800" b="1" dirty="0" smtClean="0">
                <a:latin typeface="Times New Roman" pitchFamily="18" charset="0"/>
              </a:rPr>
              <a:t>/* </a:t>
            </a:r>
            <a:r>
              <a:rPr lang="zh-CN" altLang="en-US" sz="1800" b="1" dirty="0" smtClean="0">
                <a:latin typeface="Times New Roman" pitchFamily="18" charset="0"/>
              </a:rPr>
              <a:t>当前运行的是</a:t>
            </a:r>
            <a:r>
              <a:rPr lang="zh-CN" altLang="en-US" sz="1800" b="1" u="sng" dirty="0" smtClean="0">
                <a:latin typeface="Times New Roman" pitchFamily="18" charset="0"/>
              </a:rPr>
              <a:t>子进程</a:t>
            </a:r>
            <a:r>
              <a:rPr lang="zh-CN" altLang="en-US" sz="1800" b="1" dirty="0" smtClean="0">
                <a:latin typeface="Times New Roman" pitchFamily="18" charset="0"/>
              </a:rPr>
              <a:t>    因为</a:t>
            </a:r>
            <a:r>
              <a:rPr lang="en-US" altLang="zh-CN" sz="1800" b="1" dirty="0" smtClean="0">
                <a:latin typeface="Times New Roman" pitchFamily="18" charset="0"/>
              </a:rPr>
              <a:t>fork( )</a:t>
            </a:r>
            <a:r>
              <a:rPr lang="zh-CN" altLang="en-US" sz="1800" b="1" dirty="0" smtClean="0">
                <a:latin typeface="Times New Roman" pitchFamily="18" charset="0"/>
              </a:rPr>
              <a:t>返回值是</a:t>
            </a:r>
            <a:r>
              <a:rPr lang="en-US" altLang="zh-CN" sz="1800" b="1" dirty="0" smtClean="0">
                <a:latin typeface="Times New Roman" pitchFamily="18" charset="0"/>
              </a:rPr>
              <a:t>0  </a:t>
            </a:r>
            <a:r>
              <a:rPr lang="zh-CN" altLang="en-US" sz="1800" b="1" dirty="0" smtClean="0">
                <a:latin typeface="Times New Roman" pitchFamily="18" charset="0"/>
              </a:rPr>
              <a:t>*</a:t>
            </a:r>
            <a:r>
              <a:rPr lang="en-US" altLang="zh-CN" sz="1800" b="1" dirty="0" smtClean="0">
                <a:latin typeface="Times New Roman" pitchFamily="18" charset="0"/>
              </a:rPr>
              <a:t>/</a:t>
            </a:r>
          </a:p>
          <a:p>
            <a:pPr>
              <a:lnSpc>
                <a:spcPct val="86000"/>
              </a:lnSpc>
              <a:buNone/>
            </a:pPr>
            <a:r>
              <a:rPr lang="en-US" altLang="zh-CN" sz="2000" b="1" dirty="0" smtClean="0">
                <a:latin typeface="Times New Roman" pitchFamily="18" charset="0"/>
              </a:rPr>
              <a:t>        </a:t>
            </a:r>
            <a:r>
              <a:rPr lang="en-US" altLang="zh-CN" sz="2000" b="1" dirty="0">
                <a:latin typeface="Times New Roman" pitchFamily="18" charset="0"/>
              </a:rPr>
              <a:t>who=”</a:t>
            </a:r>
            <a:r>
              <a:rPr lang="en-US" altLang="zh-CN" sz="2000" b="1" u="sng" dirty="0" smtClean="0">
                <a:latin typeface="Times New Roman" pitchFamily="18" charset="0"/>
              </a:rPr>
              <a:t>I am the child</a:t>
            </a:r>
            <a:r>
              <a:rPr lang="en-US" altLang="zh-CN" sz="2000" b="1" dirty="0">
                <a:latin typeface="Times New Roman" pitchFamily="18" charset="0"/>
              </a:rPr>
              <a:t>”;    </a:t>
            </a:r>
            <a:r>
              <a:rPr lang="en-US" altLang="zh-CN" sz="2000" b="1" dirty="0" smtClean="0">
                <a:solidFill>
                  <a:srgbClr val="ED6FE4"/>
                </a:solidFill>
                <a:latin typeface="Times New Roman" pitchFamily="18" charset="0"/>
              </a:rPr>
              <a:t>n=5</a:t>
            </a:r>
            <a:r>
              <a:rPr lang="en-US" altLang="zh-CN" sz="2000" b="1" dirty="0" smtClean="0">
                <a:latin typeface="Times New Roman" pitchFamily="18" charset="0"/>
              </a:rPr>
              <a:t>;         break;       </a:t>
            </a:r>
          </a:p>
          <a:p>
            <a:pPr marL="0" indent="0">
              <a:lnSpc>
                <a:spcPct val="86000"/>
              </a:lnSpc>
              <a:buNone/>
            </a:pPr>
            <a:r>
              <a:rPr lang="en-US" altLang="zh-CN" sz="1800" b="1" dirty="0" smtClean="0">
                <a:latin typeface="Times New Roman" pitchFamily="18" charset="0"/>
              </a:rPr>
              <a:t> /* </a:t>
            </a:r>
            <a:r>
              <a:rPr lang="en-US" altLang="zh-CN" sz="1800" b="1" dirty="0" err="1" smtClean="0">
                <a:latin typeface="Times New Roman" pitchFamily="18" charset="0"/>
              </a:rPr>
              <a:t>printf</a:t>
            </a:r>
            <a:r>
              <a:rPr lang="en-US" altLang="zh-CN" sz="1800" b="1" dirty="0">
                <a:latin typeface="Times New Roman" pitchFamily="18" charset="0"/>
              </a:rPr>
              <a:t>(”</a:t>
            </a:r>
            <a:r>
              <a:rPr lang="en-US" altLang="zh-CN" sz="1800" b="1" dirty="0" err="1">
                <a:latin typeface="Times New Roman" pitchFamily="18" charset="0"/>
              </a:rPr>
              <a:t>child_pid</a:t>
            </a:r>
            <a:r>
              <a:rPr lang="en-US" altLang="zh-CN" sz="1800" b="1" dirty="0" smtClean="0">
                <a:latin typeface="Times New Roman" pitchFamily="18" charset="0"/>
              </a:rPr>
              <a:t>=%d, </a:t>
            </a:r>
            <a:r>
              <a:rPr lang="en-US" altLang="zh-CN" sz="1800" b="1" dirty="0" err="1" smtClean="0">
                <a:latin typeface="Times New Roman" pitchFamily="18" charset="0"/>
              </a:rPr>
              <a:t>parent_pid</a:t>
            </a:r>
            <a:r>
              <a:rPr lang="en-US" altLang="zh-CN" sz="1800" b="1" dirty="0">
                <a:latin typeface="Times New Roman" pitchFamily="18" charset="0"/>
              </a:rPr>
              <a:t>=%d</a:t>
            </a:r>
            <a:r>
              <a:rPr lang="en-US" altLang="zh-CN" sz="1800" b="1" dirty="0" smtClean="0">
                <a:latin typeface="Times New Roman" pitchFamily="18" charset="0"/>
              </a:rPr>
              <a:t>, </a:t>
            </a:r>
            <a:r>
              <a:rPr lang="en-US" altLang="zh-CN" sz="1800" b="1" dirty="0" err="1" smtClean="0">
                <a:latin typeface="Times New Roman" pitchFamily="18" charset="0"/>
              </a:rPr>
              <a:t>pid</a:t>
            </a:r>
            <a:r>
              <a:rPr lang="en-US" altLang="zh-CN" sz="1800" b="1" dirty="0" smtClean="0">
                <a:latin typeface="Times New Roman" pitchFamily="18" charset="0"/>
              </a:rPr>
              <a:t>=%d ”, </a:t>
            </a:r>
            <a:r>
              <a:rPr lang="en-US" altLang="zh-CN" sz="1800" b="1" dirty="0" err="1" smtClean="0">
                <a:solidFill>
                  <a:schemeClr val="tx2"/>
                </a:solidFill>
                <a:latin typeface="Times New Roman" pitchFamily="18" charset="0"/>
              </a:rPr>
              <a:t>getpid</a:t>
            </a:r>
            <a:r>
              <a:rPr lang="en-US" altLang="zh-CN" sz="1800" b="1" dirty="0" smtClean="0">
                <a:solidFill>
                  <a:schemeClr val="tx2"/>
                </a:solidFill>
                <a:latin typeface="Times New Roman" pitchFamily="18" charset="0"/>
              </a:rPr>
              <a:t>( )</a:t>
            </a:r>
            <a:r>
              <a:rPr lang="en-US" altLang="zh-CN" sz="1800" b="1" dirty="0" smtClean="0">
                <a:latin typeface="Times New Roman" pitchFamily="18" charset="0"/>
              </a:rPr>
              <a:t>, </a:t>
            </a:r>
            <a:r>
              <a:rPr lang="en-US" altLang="zh-CN" sz="1800" b="1" dirty="0" err="1">
                <a:solidFill>
                  <a:schemeClr val="tx2"/>
                </a:solidFill>
                <a:latin typeface="Times New Roman" pitchFamily="18" charset="0"/>
              </a:rPr>
              <a:t>getppid</a:t>
            </a:r>
            <a:r>
              <a:rPr lang="en-US" altLang="zh-CN" sz="1800" b="1" dirty="0">
                <a:solidFill>
                  <a:schemeClr val="tx2"/>
                </a:solidFill>
                <a:latin typeface="Times New Roman" pitchFamily="18" charset="0"/>
              </a:rPr>
              <a:t>( )</a:t>
            </a:r>
            <a:r>
              <a:rPr lang="en-US" altLang="zh-CN" sz="1800" b="1" dirty="0" smtClean="0">
                <a:latin typeface="Times New Roman" pitchFamily="18" charset="0"/>
              </a:rPr>
              <a:t>, </a:t>
            </a:r>
            <a:r>
              <a:rPr lang="en-US" altLang="zh-CN" sz="1800" b="1" dirty="0" err="1">
                <a:solidFill>
                  <a:srgbClr val="FFFF00"/>
                </a:solidFill>
                <a:latin typeface="Times New Roman" pitchFamily="18" charset="0"/>
              </a:rPr>
              <a:t>pid</a:t>
            </a:r>
            <a:r>
              <a:rPr lang="en-US" altLang="zh-CN" sz="1800" b="1" dirty="0" smtClean="0">
                <a:latin typeface="Times New Roman" pitchFamily="18" charset="0"/>
              </a:rPr>
              <a:t> </a:t>
            </a:r>
            <a:r>
              <a:rPr lang="en-US" altLang="zh-CN" sz="2300" b="1" baseline="30000" dirty="0" smtClean="0">
                <a:latin typeface="Times New Roman" pitchFamily="18" charset="0"/>
              </a:rPr>
              <a:t>=0</a:t>
            </a:r>
            <a:r>
              <a:rPr lang="en-US" altLang="zh-CN" sz="1800" b="1" dirty="0" smtClean="0">
                <a:latin typeface="Times New Roman" pitchFamily="18" charset="0"/>
              </a:rPr>
              <a:t>); </a:t>
            </a:r>
            <a:r>
              <a:rPr lang="zh-CN" altLang="en-US" sz="1800" b="1" dirty="0" smtClean="0">
                <a:latin typeface="Times New Roman" pitchFamily="18" charset="0"/>
              </a:rPr>
              <a:t>*</a:t>
            </a:r>
            <a:r>
              <a:rPr lang="en-US" altLang="zh-CN" sz="1800" b="1" dirty="0" smtClean="0">
                <a:latin typeface="Times New Roman" pitchFamily="18" charset="0"/>
              </a:rPr>
              <a:t>/  </a:t>
            </a:r>
          </a:p>
          <a:p>
            <a:pPr>
              <a:lnSpc>
                <a:spcPct val="86000"/>
              </a:lnSpc>
              <a:spcBef>
                <a:spcPts val="1000"/>
              </a:spcBef>
              <a:buNone/>
            </a:pPr>
            <a:r>
              <a:rPr lang="en-US" altLang="zh-CN" sz="2000" b="1" dirty="0" smtClean="0">
                <a:latin typeface="Times New Roman" pitchFamily="18" charset="0"/>
              </a:rPr>
              <a:t>    default: /* </a:t>
            </a:r>
            <a:r>
              <a:rPr lang="zh-CN" altLang="en-US" sz="2000" b="1" dirty="0" smtClean="0">
                <a:latin typeface="Times New Roman" pitchFamily="18" charset="0"/>
              </a:rPr>
              <a:t>当前运行的是</a:t>
            </a:r>
            <a:r>
              <a:rPr lang="zh-CN" altLang="en-US" sz="2000" b="1" u="sng" dirty="0" smtClean="0">
                <a:latin typeface="Times New Roman" pitchFamily="18" charset="0"/>
              </a:rPr>
              <a:t>父进程 </a:t>
            </a:r>
            <a:r>
              <a:rPr lang="zh-CN" altLang="en-US" sz="2000" b="1" dirty="0" smtClean="0">
                <a:latin typeface="Times New Roman" pitchFamily="18" charset="0"/>
              </a:rPr>
              <a:t>     </a:t>
            </a:r>
            <a:r>
              <a:rPr lang="zh-CN" altLang="en-US" sz="2000" b="1" dirty="0">
                <a:latin typeface="Times New Roman" pitchFamily="18" charset="0"/>
              </a:rPr>
              <a:t>因为</a:t>
            </a:r>
            <a:r>
              <a:rPr lang="en-US" altLang="zh-CN" sz="2000" b="1" dirty="0">
                <a:latin typeface="Times New Roman" pitchFamily="18" charset="0"/>
              </a:rPr>
              <a:t>fork( )</a:t>
            </a:r>
            <a:r>
              <a:rPr lang="zh-CN" altLang="en-US" sz="2000" b="1" dirty="0">
                <a:latin typeface="Times New Roman" pitchFamily="18" charset="0"/>
              </a:rPr>
              <a:t>返回</a:t>
            </a:r>
            <a:r>
              <a:rPr lang="zh-CN" altLang="en-US" sz="2000" b="1" dirty="0" smtClean="0">
                <a:latin typeface="Times New Roman" pitchFamily="18" charset="0"/>
              </a:rPr>
              <a:t>值</a:t>
            </a:r>
            <a:r>
              <a:rPr lang="en-US" altLang="zh-CN" sz="2000" b="1" dirty="0" smtClean="0">
                <a:latin typeface="Times New Roman" pitchFamily="18" charset="0"/>
              </a:rPr>
              <a:t>&gt;0  </a:t>
            </a:r>
            <a:r>
              <a:rPr lang="zh-CN" altLang="en-US" sz="2000" b="1" dirty="0" smtClean="0">
                <a:latin typeface="Times New Roman" pitchFamily="18" charset="0"/>
              </a:rPr>
              <a:t>*</a:t>
            </a:r>
            <a:r>
              <a:rPr lang="en-US" altLang="zh-CN" sz="2000" b="1" dirty="0" smtClean="0">
                <a:latin typeface="Times New Roman" pitchFamily="18" charset="0"/>
              </a:rPr>
              <a:t>/</a:t>
            </a:r>
          </a:p>
          <a:p>
            <a:pPr>
              <a:lnSpc>
                <a:spcPct val="86000"/>
              </a:lnSpc>
              <a:buNone/>
            </a:pPr>
            <a:r>
              <a:rPr lang="en-US" altLang="zh-CN" sz="2000" b="1" dirty="0" smtClean="0">
                <a:latin typeface="Times New Roman" pitchFamily="18" charset="0"/>
              </a:rPr>
              <a:t>        who</a:t>
            </a:r>
            <a:r>
              <a:rPr lang="en-US" altLang="zh-CN" sz="2000" b="1" dirty="0">
                <a:latin typeface="Times New Roman" pitchFamily="18" charset="0"/>
              </a:rPr>
              <a:t>=”</a:t>
            </a:r>
            <a:r>
              <a:rPr lang="en-US" altLang="zh-CN" sz="2000" b="1" u="sng" dirty="0" smtClean="0">
                <a:latin typeface="Times New Roman" pitchFamily="18" charset="0"/>
              </a:rPr>
              <a:t>I am the parent</a:t>
            </a:r>
            <a:r>
              <a:rPr lang="en-US" altLang="zh-CN" sz="2000" b="1" dirty="0" smtClean="0">
                <a:latin typeface="Times New Roman" pitchFamily="18" charset="0"/>
              </a:rPr>
              <a:t>” </a:t>
            </a:r>
            <a:r>
              <a:rPr lang="en-US" altLang="zh-CN" sz="2000" b="1" dirty="0">
                <a:latin typeface="Times New Roman" pitchFamily="18" charset="0"/>
              </a:rPr>
              <a:t>;    </a:t>
            </a:r>
            <a:r>
              <a:rPr lang="en-US" altLang="zh-CN" sz="2000" b="1" dirty="0">
                <a:solidFill>
                  <a:srgbClr val="ED6FE4"/>
                </a:solidFill>
                <a:latin typeface="Times New Roman" pitchFamily="18" charset="0"/>
              </a:rPr>
              <a:t>n=3</a:t>
            </a:r>
            <a:r>
              <a:rPr lang="en-US" altLang="zh-CN" sz="2000" b="1" dirty="0" smtClean="0">
                <a:latin typeface="Times New Roman" pitchFamily="18" charset="0"/>
              </a:rPr>
              <a:t>;    break; </a:t>
            </a:r>
          </a:p>
          <a:p>
            <a:pPr>
              <a:lnSpc>
                <a:spcPct val="86000"/>
              </a:lnSpc>
              <a:buNone/>
            </a:pPr>
            <a:r>
              <a:rPr lang="en-US" altLang="zh-CN" sz="1800" b="1" dirty="0">
                <a:latin typeface="Times New Roman" pitchFamily="18" charset="0"/>
              </a:rPr>
              <a:t> /* </a:t>
            </a:r>
            <a:r>
              <a:rPr lang="en-US" altLang="zh-CN" sz="1800" b="1" dirty="0" err="1">
                <a:latin typeface="Times New Roman" pitchFamily="18" charset="0"/>
              </a:rPr>
              <a:t>printf</a:t>
            </a:r>
            <a:r>
              <a:rPr lang="en-US" altLang="zh-CN" sz="1800" b="1" dirty="0">
                <a:latin typeface="Times New Roman" pitchFamily="18" charset="0"/>
              </a:rPr>
              <a:t>(”</a:t>
            </a:r>
            <a:r>
              <a:rPr lang="en-US" altLang="zh-CN" sz="1800" b="1" dirty="0" err="1">
                <a:latin typeface="Times New Roman" pitchFamily="18" charset="0"/>
              </a:rPr>
              <a:t>parent_pid</a:t>
            </a:r>
            <a:r>
              <a:rPr lang="en-US" altLang="zh-CN" sz="1800" b="1" dirty="0" smtClean="0">
                <a:latin typeface="Times New Roman" pitchFamily="18" charset="0"/>
              </a:rPr>
              <a:t>=%</a:t>
            </a:r>
            <a:r>
              <a:rPr lang="en-US" altLang="zh-CN" sz="1800" b="1" dirty="0">
                <a:latin typeface="Times New Roman" pitchFamily="18" charset="0"/>
              </a:rPr>
              <a:t>d, </a:t>
            </a:r>
            <a:r>
              <a:rPr lang="en-US" altLang="zh-CN" sz="1800" b="1" dirty="0" err="1" smtClean="0">
                <a:latin typeface="Times New Roman" pitchFamily="18" charset="0"/>
              </a:rPr>
              <a:t>Gparent_pid</a:t>
            </a:r>
            <a:r>
              <a:rPr lang="en-US" altLang="zh-CN" sz="1800" b="1" dirty="0">
                <a:latin typeface="Times New Roman" pitchFamily="18" charset="0"/>
              </a:rPr>
              <a:t>=%d, </a:t>
            </a:r>
            <a:r>
              <a:rPr lang="en-US" altLang="zh-CN" sz="1800" b="1" dirty="0" err="1">
                <a:latin typeface="Times New Roman" pitchFamily="18" charset="0"/>
              </a:rPr>
              <a:t>pid</a:t>
            </a:r>
            <a:r>
              <a:rPr lang="en-US" altLang="zh-CN" sz="1800" b="1" dirty="0">
                <a:latin typeface="Times New Roman" pitchFamily="18" charset="0"/>
              </a:rPr>
              <a:t>=%d ”, </a:t>
            </a:r>
            <a:r>
              <a:rPr lang="en-US" altLang="zh-CN" sz="1800" b="1" dirty="0" err="1">
                <a:solidFill>
                  <a:schemeClr val="tx2"/>
                </a:solidFill>
                <a:latin typeface="Times New Roman" pitchFamily="18" charset="0"/>
              </a:rPr>
              <a:t>getpid</a:t>
            </a:r>
            <a:r>
              <a:rPr lang="en-US" altLang="zh-CN" sz="1800" b="1" dirty="0">
                <a:solidFill>
                  <a:schemeClr val="tx2"/>
                </a:solidFill>
                <a:latin typeface="Times New Roman" pitchFamily="18" charset="0"/>
              </a:rPr>
              <a:t>( )</a:t>
            </a:r>
            <a:r>
              <a:rPr lang="en-US" altLang="zh-CN" sz="1800" b="1" dirty="0">
                <a:latin typeface="Times New Roman" pitchFamily="18" charset="0"/>
              </a:rPr>
              <a:t>, </a:t>
            </a:r>
            <a:r>
              <a:rPr lang="en-US" altLang="zh-CN" sz="1800" b="1" dirty="0" err="1">
                <a:solidFill>
                  <a:srgbClr val="F0713E"/>
                </a:solidFill>
                <a:latin typeface="Times New Roman" pitchFamily="18" charset="0"/>
              </a:rPr>
              <a:t>getppid</a:t>
            </a:r>
            <a:r>
              <a:rPr lang="en-US" altLang="zh-CN" sz="1800" b="1" dirty="0">
                <a:solidFill>
                  <a:srgbClr val="F0713E"/>
                </a:solidFill>
                <a:latin typeface="Times New Roman" pitchFamily="18" charset="0"/>
              </a:rPr>
              <a:t>( )</a:t>
            </a:r>
            <a:r>
              <a:rPr lang="en-US" altLang="zh-CN" sz="1800" b="1" dirty="0">
                <a:latin typeface="Times New Roman" pitchFamily="18" charset="0"/>
              </a:rPr>
              <a:t>, </a:t>
            </a:r>
            <a:r>
              <a:rPr lang="en-US" altLang="zh-CN" sz="1800" b="1" dirty="0" err="1">
                <a:solidFill>
                  <a:srgbClr val="FFFF00"/>
                </a:solidFill>
                <a:latin typeface="Times New Roman" pitchFamily="18" charset="0"/>
              </a:rPr>
              <a:t>pid</a:t>
            </a:r>
            <a:r>
              <a:rPr lang="en-US" altLang="zh-CN" sz="1800" b="1" dirty="0">
                <a:latin typeface="Times New Roman" pitchFamily="18" charset="0"/>
              </a:rPr>
              <a:t> ); </a:t>
            </a:r>
            <a:r>
              <a:rPr lang="zh-CN" altLang="en-US" sz="1800" b="1" dirty="0">
                <a:latin typeface="Times New Roman" pitchFamily="18" charset="0"/>
              </a:rPr>
              <a:t>*</a:t>
            </a:r>
            <a:r>
              <a:rPr lang="en-US" altLang="zh-CN" sz="1800" b="1" dirty="0">
                <a:latin typeface="Times New Roman" pitchFamily="18" charset="0"/>
              </a:rPr>
              <a:t>/  </a:t>
            </a:r>
            <a:endParaRPr lang="en-US" altLang="zh-CN" sz="1800" b="1" dirty="0" smtClean="0">
              <a:latin typeface="Times New Roman" pitchFamily="18" charset="0"/>
            </a:endParaRPr>
          </a:p>
          <a:p>
            <a:pPr>
              <a:lnSpc>
                <a:spcPct val="86000"/>
              </a:lnSpc>
              <a:buFont typeface="Wingdings" pitchFamily="2" charset="2"/>
              <a:buNone/>
            </a:pPr>
            <a:r>
              <a:rPr lang="en-US" altLang="zh-CN" sz="2000" b="1" dirty="0" smtClean="0">
                <a:latin typeface="Times New Roman" pitchFamily="18" charset="0"/>
              </a:rPr>
              <a:t>  }  /*switch */</a:t>
            </a:r>
          </a:p>
          <a:p>
            <a:pPr>
              <a:lnSpc>
                <a:spcPct val="86000"/>
              </a:lnSpc>
              <a:buNone/>
            </a:pPr>
            <a:r>
              <a:rPr lang="en-US" altLang="zh-CN" sz="2000" b="1" dirty="0" smtClean="0">
                <a:latin typeface="Times New Roman" pitchFamily="18" charset="0"/>
              </a:rPr>
              <a:t>  for(; n&gt;0; n- - </a:t>
            </a:r>
            <a:r>
              <a:rPr lang="en-US" altLang="zh-CN" sz="2000" b="1" dirty="0">
                <a:latin typeface="Times New Roman" pitchFamily="18" charset="0"/>
              </a:rPr>
              <a:t>){    /* </a:t>
            </a:r>
            <a:r>
              <a:rPr lang="en-US" altLang="zh-CN" sz="2000" b="1" dirty="0" smtClean="0">
                <a:latin typeface="Times New Roman" pitchFamily="18" charset="0"/>
              </a:rPr>
              <a:t> </a:t>
            </a:r>
            <a:r>
              <a:rPr lang="zh-CN" altLang="en-US" sz="2000" b="1" dirty="0" smtClean="0">
                <a:latin typeface="Times New Roman" pitchFamily="18" charset="0"/>
              </a:rPr>
              <a:t>父、子 </a:t>
            </a:r>
            <a:r>
              <a:rPr lang="zh-CN" altLang="en-US" sz="2000" b="1" dirty="0" smtClean="0">
                <a:solidFill>
                  <a:schemeClr val="tx2"/>
                </a:solidFill>
                <a:latin typeface="Times New Roman" pitchFamily="18" charset="0"/>
              </a:rPr>
              <a:t>共享</a:t>
            </a:r>
            <a:r>
              <a:rPr lang="zh-CN" altLang="en-US" sz="2000" b="1" dirty="0" smtClean="0">
                <a:latin typeface="Times New Roman" pitchFamily="18" charset="0"/>
              </a:rPr>
              <a:t>代码</a:t>
            </a:r>
            <a:r>
              <a:rPr lang="en-US" altLang="zh-CN" sz="2000" b="1" dirty="0" smtClean="0">
                <a:latin typeface="Times New Roman" pitchFamily="18" charset="0"/>
              </a:rPr>
              <a:t>  </a:t>
            </a:r>
            <a:r>
              <a:rPr lang="zh-CN" altLang="en-US" sz="2000" b="1" dirty="0" smtClean="0">
                <a:latin typeface="Times New Roman" pitchFamily="18" charset="0"/>
              </a:rPr>
              <a:t>*</a:t>
            </a:r>
            <a:r>
              <a:rPr lang="en-US" altLang="zh-CN" sz="2000" b="1" dirty="0" smtClean="0">
                <a:latin typeface="Times New Roman" pitchFamily="18" charset="0"/>
              </a:rPr>
              <a:t>/</a:t>
            </a:r>
          </a:p>
          <a:p>
            <a:pPr>
              <a:lnSpc>
                <a:spcPct val="86000"/>
              </a:lnSpc>
              <a:buFont typeface="Wingdings" pitchFamily="2" charset="2"/>
              <a:buNone/>
            </a:pPr>
            <a:r>
              <a:rPr lang="en-US" altLang="zh-CN" sz="2000" b="1" dirty="0" smtClean="0">
                <a:latin typeface="Times New Roman" pitchFamily="18" charset="0"/>
              </a:rPr>
              <a:t>      puts(who);   sleep(2);   </a:t>
            </a:r>
          </a:p>
          <a:p>
            <a:pPr>
              <a:lnSpc>
                <a:spcPct val="86000"/>
              </a:lnSpc>
              <a:buFont typeface="Wingdings" pitchFamily="2" charset="2"/>
              <a:buNone/>
            </a:pPr>
            <a:r>
              <a:rPr lang="en-US" altLang="zh-CN" sz="2000" b="1" dirty="0" smtClean="0">
                <a:latin typeface="Times New Roman" pitchFamily="18" charset="0"/>
              </a:rPr>
              <a:t>  }  /*for */</a:t>
            </a:r>
          </a:p>
          <a:p>
            <a:pPr>
              <a:lnSpc>
                <a:spcPct val="80000"/>
              </a:lnSpc>
              <a:buFont typeface="Wingdings" pitchFamily="2" charset="2"/>
              <a:buNone/>
            </a:pPr>
            <a:r>
              <a:rPr lang="en-US" altLang="zh-CN" sz="2000" b="1" dirty="0" smtClean="0">
                <a:latin typeface="Times New Roman" pitchFamily="18" charset="0"/>
              </a:rPr>
              <a:t>  exit(0);  </a:t>
            </a:r>
          </a:p>
          <a:p>
            <a:pPr>
              <a:lnSpc>
                <a:spcPct val="80000"/>
              </a:lnSpc>
              <a:buNone/>
            </a:pPr>
            <a:r>
              <a:rPr lang="en-US" altLang="zh-CN" sz="2000" b="1" dirty="0" smtClean="0">
                <a:latin typeface="Times New Roman" pitchFamily="18" charset="0"/>
              </a:rPr>
              <a:t>}</a:t>
            </a:r>
            <a:r>
              <a:rPr lang="en-US" altLang="zh-CN" sz="2000" b="1" dirty="0" smtClean="0"/>
              <a:t>                                  </a:t>
            </a:r>
            <a:endParaRPr lang="zh-CN" altLang="en-US" sz="2000" b="1" dirty="0" smtClean="0">
              <a:solidFill>
                <a:srgbClr val="FFFF00"/>
              </a:solidFill>
              <a:latin typeface="Times New Roman" pitchFamily="18" charset="0"/>
            </a:endParaRPr>
          </a:p>
        </p:txBody>
      </p:sp>
      <p:sp>
        <p:nvSpPr>
          <p:cNvPr id="2" name="TextBox 1"/>
          <p:cNvSpPr txBox="1"/>
          <p:nvPr/>
        </p:nvSpPr>
        <p:spPr>
          <a:xfrm>
            <a:off x="3851920" y="5301208"/>
            <a:ext cx="4392488" cy="772584"/>
          </a:xfrm>
          <a:prstGeom prst="rect">
            <a:avLst/>
          </a:prstGeom>
          <a:noFill/>
          <a:ln>
            <a:solidFill>
              <a:srgbClr val="FFFF00"/>
            </a:solidFill>
          </a:ln>
        </p:spPr>
        <p:txBody>
          <a:bodyPr wrap="square" rtlCol="0">
            <a:spAutoFit/>
          </a:bodyPr>
          <a:lstStyle/>
          <a:p>
            <a:r>
              <a:rPr lang="zh-CN" altLang="en-US" sz="1800" dirty="0"/>
              <a:t>在</a:t>
            </a:r>
            <a:r>
              <a:rPr lang="en-US" altLang="zh-CN" sz="1800" dirty="0" err="1"/>
              <a:t>linux</a:t>
            </a:r>
            <a:r>
              <a:rPr lang="zh-CN" altLang="en-US" sz="1800" dirty="0"/>
              <a:t>编程中，有时候会用到</a:t>
            </a:r>
            <a:r>
              <a:rPr lang="zh-CN" altLang="en-US" sz="1800" b="1" u="sng" dirty="0"/>
              <a:t>定时功能</a:t>
            </a:r>
            <a:r>
              <a:rPr lang="zh-CN" altLang="en-US" sz="1800" dirty="0"/>
              <a:t>，常见的是用</a:t>
            </a:r>
            <a:r>
              <a:rPr lang="en-US" altLang="zh-CN" sz="1800" b="1" dirty="0">
                <a:solidFill>
                  <a:srgbClr val="FFFF00"/>
                </a:solidFill>
              </a:rPr>
              <a:t>sleep(time)</a:t>
            </a:r>
            <a:r>
              <a:rPr lang="zh-CN" altLang="en-US" sz="1800" b="1" dirty="0">
                <a:solidFill>
                  <a:srgbClr val="FFFF00"/>
                </a:solidFill>
              </a:rPr>
              <a:t>函数来睡眠</a:t>
            </a:r>
            <a:r>
              <a:rPr lang="en-US" altLang="zh-CN" sz="1800" b="1" dirty="0">
                <a:solidFill>
                  <a:srgbClr val="FFFF00"/>
                </a:solidFill>
              </a:rPr>
              <a:t>time</a:t>
            </a:r>
            <a:r>
              <a:rPr lang="zh-CN" altLang="en-US" sz="1800" b="1" dirty="0">
                <a:solidFill>
                  <a:srgbClr val="FFFF00"/>
                </a:solidFill>
              </a:rPr>
              <a:t>秒</a:t>
            </a:r>
          </a:p>
        </p:txBody>
      </p:sp>
      <p:cxnSp>
        <p:nvCxnSpPr>
          <p:cNvPr id="4" name="直接箭头连接符 3"/>
          <p:cNvCxnSpPr/>
          <p:nvPr/>
        </p:nvCxnSpPr>
        <p:spPr bwMode="auto">
          <a:xfrm flipH="1">
            <a:off x="6372200" y="3573016"/>
            <a:ext cx="504056" cy="720080"/>
          </a:xfrm>
          <a:prstGeom prst="straightConnector1">
            <a:avLst/>
          </a:prstGeom>
          <a:noFill/>
          <a:ln w="19050" cap="flat" cmpd="sng" algn="ctr">
            <a:solidFill>
              <a:schemeClr val="tx2"/>
            </a:solidFill>
            <a:prstDash val="sysDash"/>
            <a:round/>
            <a:headEnd type="arrow"/>
            <a:tailEnd type="arrow"/>
          </a:ln>
          <a:effectLst/>
        </p:spPr>
      </p:cxnSp>
      <p:cxnSp>
        <p:nvCxnSpPr>
          <p:cNvPr id="11" name="直接箭头连接符 10"/>
          <p:cNvCxnSpPr/>
          <p:nvPr/>
        </p:nvCxnSpPr>
        <p:spPr bwMode="auto">
          <a:xfrm>
            <a:off x="7028656" y="3573016"/>
            <a:ext cx="927720" cy="720080"/>
          </a:xfrm>
          <a:prstGeom prst="straightConnector1">
            <a:avLst/>
          </a:prstGeom>
          <a:noFill/>
          <a:ln w="19050" cap="flat" cmpd="sng" algn="ctr">
            <a:solidFill>
              <a:schemeClr val="tx2"/>
            </a:solidFill>
            <a:prstDash val="sysDash"/>
            <a:round/>
            <a:headEnd type="arrow"/>
            <a:tailEnd type="arrow"/>
          </a:ln>
          <a:effectLst/>
        </p:spPr>
      </p:cxnSp>
      <p:sp>
        <p:nvSpPr>
          <p:cNvPr id="9" name="圆角矩形 8"/>
          <p:cNvSpPr/>
          <p:nvPr/>
        </p:nvSpPr>
        <p:spPr bwMode="auto">
          <a:xfrm>
            <a:off x="179512" y="2708920"/>
            <a:ext cx="8640960" cy="864096"/>
          </a:xfrm>
          <a:prstGeom prst="roundRect">
            <a:avLst/>
          </a:prstGeom>
          <a:noFill/>
          <a:ln w="19050" cap="flat" cmpd="sng" algn="ctr">
            <a:solidFill>
              <a:srgbClr val="ED6FE4"/>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pPr>
            <a:endParaRPr kumimoji="1" lang="zh-CN" altLang="en-US" sz="2400" b="0" i="0" u="none" strike="noStrike" cap="none" normalizeH="0" baseline="0" smtClean="0">
              <a:ln>
                <a:noFill/>
              </a:ln>
              <a:solidFill>
                <a:schemeClr val="tx1"/>
              </a:solidFill>
              <a:effectLst/>
              <a:latin typeface="Arial" charset="0"/>
              <a:ea typeface="宋体" pitchFamily="2" charset="-122"/>
            </a:endParaRPr>
          </a:p>
        </p:txBody>
      </p:sp>
      <p:sp>
        <p:nvSpPr>
          <p:cNvPr id="15" name="圆角矩形 14"/>
          <p:cNvSpPr/>
          <p:nvPr/>
        </p:nvSpPr>
        <p:spPr bwMode="auto">
          <a:xfrm>
            <a:off x="171933" y="3645024"/>
            <a:ext cx="8640960" cy="936104"/>
          </a:xfrm>
          <a:prstGeom prst="roundRect">
            <a:avLst/>
          </a:prstGeom>
          <a:noFill/>
          <a:ln w="19050" cap="flat" cmpd="sng" algn="ctr">
            <a:solidFill>
              <a:srgbClr val="ED6FE4"/>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09600" indent="-609600"/>
            <a:endParaRPr lang="zh-CN" altLang="en-US"/>
          </a:p>
        </p:txBody>
      </p:sp>
      <p:cxnSp>
        <p:nvCxnSpPr>
          <p:cNvPr id="12" name="直接箭头连接符 11"/>
          <p:cNvCxnSpPr/>
          <p:nvPr/>
        </p:nvCxnSpPr>
        <p:spPr bwMode="auto">
          <a:xfrm flipV="1">
            <a:off x="1331640" y="3284984"/>
            <a:ext cx="360040" cy="2016224"/>
          </a:xfrm>
          <a:prstGeom prst="straightConnector1">
            <a:avLst/>
          </a:prstGeom>
          <a:noFill/>
          <a:ln w="9525" cap="flat" cmpd="sng" algn="ctr">
            <a:solidFill>
              <a:schemeClr val="tx2"/>
            </a:solidFill>
            <a:prstDash val="sysDash"/>
            <a:round/>
            <a:headEnd type="none" w="med" len="med"/>
            <a:tailEnd type="arrow"/>
          </a:ln>
          <a:effectLst/>
        </p:spPr>
      </p:cxnSp>
      <p:cxnSp>
        <p:nvCxnSpPr>
          <p:cNvPr id="18" name="直接箭头连接符 17"/>
          <p:cNvCxnSpPr/>
          <p:nvPr/>
        </p:nvCxnSpPr>
        <p:spPr bwMode="auto">
          <a:xfrm flipV="1">
            <a:off x="1484040" y="4293096"/>
            <a:ext cx="360040" cy="1008112"/>
          </a:xfrm>
          <a:prstGeom prst="straightConnector1">
            <a:avLst/>
          </a:prstGeom>
          <a:noFill/>
          <a:ln w="9525" cap="flat" cmpd="sng" algn="ctr">
            <a:solidFill>
              <a:schemeClr val="tx2"/>
            </a:solidFill>
            <a:prstDash val="sysDash"/>
            <a:round/>
            <a:headEnd type="none" w="med" len="med"/>
            <a:tailEnd type="arrow"/>
          </a:ln>
          <a:effectLst/>
        </p:spPr>
      </p:cxnSp>
      <p:sp>
        <p:nvSpPr>
          <p:cNvPr id="3" name="TextBox 2"/>
          <p:cNvSpPr txBox="1"/>
          <p:nvPr/>
        </p:nvSpPr>
        <p:spPr>
          <a:xfrm>
            <a:off x="2555776" y="6080034"/>
            <a:ext cx="6408712" cy="683264"/>
          </a:xfrm>
          <a:prstGeom prst="rect">
            <a:avLst/>
          </a:prstGeom>
          <a:noFill/>
        </p:spPr>
        <p:txBody>
          <a:bodyPr wrap="square" rtlCol="0">
            <a:spAutoFit/>
          </a:bodyPr>
          <a:lstStyle/>
          <a:p>
            <a:pPr>
              <a:lnSpc>
                <a:spcPct val="80000"/>
              </a:lnSpc>
              <a:buNone/>
            </a:pPr>
            <a:r>
              <a:rPr lang="en-US" altLang="zh-CN" sz="1200" b="1" dirty="0">
                <a:solidFill>
                  <a:schemeClr val="tx2"/>
                </a:solidFill>
              </a:rPr>
              <a:t>sleep</a:t>
            </a:r>
            <a:r>
              <a:rPr lang="zh-CN" altLang="en-US" sz="1200" dirty="0"/>
              <a:t>把进程的运行状态改为睡眠</a:t>
            </a:r>
            <a:r>
              <a:rPr lang="zh-CN" altLang="en-US" sz="1200" dirty="0" smtClean="0"/>
              <a:t>，</a:t>
            </a:r>
            <a:r>
              <a:rPr lang="zh-CN" altLang="en-US" sz="1200" dirty="0"/>
              <a:t>这样系统就不会调度到该进程</a:t>
            </a:r>
            <a:r>
              <a:rPr lang="zh-CN" altLang="en-US" sz="1200" dirty="0" smtClean="0"/>
              <a:t>，</a:t>
            </a:r>
            <a:r>
              <a:rPr lang="zh-CN" altLang="en-US" sz="1200" dirty="0"/>
              <a:t>同时根据该进程的睡眠时间，将进程挂入相应的定时器队列</a:t>
            </a:r>
            <a:r>
              <a:rPr lang="zh-CN" altLang="en-US" sz="1200" dirty="0" smtClean="0"/>
              <a:t>中</a:t>
            </a:r>
            <a:r>
              <a:rPr lang="en-US" altLang="zh-CN" sz="1200" dirty="0" smtClean="0"/>
              <a:t>,</a:t>
            </a:r>
            <a:r>
              <a:rPr lang="zh-CN" altLang="en-US" sz="1200" dirty="0" smtClean="0"/>
              <a:t>同</a:t>
            </a:r>
            <a:r>
              <a:rPr lang="zh-CN" altLang="en-US" sz="1200" dirty="0"/>
              <a:t>时内核维持一个定时器队列，每一次时钟中断处理，都把当前到期的队列中的进程唤醒，加入到可运行进程队列中。 同时对所有挂入定时器队列中的进程时间值减</a:t>
            </a:r>
            <a:r>
              <a:rPr lang="en-US" altLang="zh-CN" sz="1200" dirty="0" smtClean="0"/>
              <a:t>1</a:t>
            </a:r>
            <a:r>
              <a:rPr lang="zh-CN" altLang="en-US" sz="1200" dirty="0" smtClean="0"/>
              <a:t>。</a:t>
            </a:r>
            <a:r>
              <a:rPr lang="en-US" altLang="zh-CN" sz="1200" b="1" dirty="0" smtClean="0"/>
              <a:t>    </a:t>
            </a:r>
            <a:endParaRPr lang="zh-CN" altLang="en-US" sz="1200" b="1" dirty="0">
              <a:solidFill>
                <a:srgbClr val="FFFF00"/>
              </a:solidFill>
              <a:latin typeface="Times New Roman" pitchFamily="18" charset="0"/>
            </a:endParaRPr>
          </a:p>
        </p:txBody>
      </p:sp>
      <p:sp>
        <p:nvSpPr>
          <p:cNvPr id="5" name="TextBox 4"/>
          <p:cNvSpPr txBox="1"/>
          <p:nvPr/>
        </p:nvSpPr>
        <p:spPr>
          <a:xfrm>
            <a:off x="4492413" y="1772816"/>
            <a:ext cx="4256051" cy="412421"/>
          </a:xfrm>
          <a:prstGeom prst="rect">
            <a:avLst/>
          </a:prstGeom>
          <a:noFill/>
          <a:ln>
            <a:solidFill>
              <a:schemeClr val="tx2"/>
            </a:solidFill>
          </a:ln>
        </p:spPr>
        <p:txBody>
          <a:bodyPr wrap="square" rtlCol="0">
            <a:spAutoFit/>
          </a:bodyPr>
          <a:lstStyle/>
          <a:p>
            <a:r>
              <a:rPr lang="en-US" altLang="zh-CN" sz="1600" b="1" dirty="0" smtClean="0">
                <a:solidFill>
                  <a:schemeClr val="tx2"/>
                </a:solidFill>
                <a:latin typeface="Times New Roman" pitchFamily="18" charset="0"/>
              </a:rPr>
              <a:t>void exit(</a:t>
            </a:r>
            <a:r>
              <a:rPr lang="en-US" altLang="zh-CN" sz="1600" b="1" dirty="0" err="1" smtClean="0">
                <a:solidFill>
                  <a:schemeClr val="tx2"/>
                </a:solidFill>
                <a:latin typeface="Times New Roman" pitchFamily="18" charset="0"/>
              </a:rPr>
              <a:t>int</a:t>
            </a:r>
            <a:r>
              <a:rPr lang="en-US" altLang="zh-CN" sz="1600" b="1" dirty="0" smtClean="0">
                <a:solidFill>
                  <a:schemeClr val="tx2"/>
                </a:solidFill>
                <a:latin typeface="Times New Roman" pitchFamily="18" charset="0"/>
              </a:rPr>
              <a:t> status);  status: </a:t>
            </a:r>
            <a:r>
              <a:rPr lang="zh-CN" altLang="en-US" sz="1600" b="1" dirty="0" smtClean="0">
                <a:solidFill>
                  <a:schemeClr val="tx2"/>
                </a:solidFill>
                <a:latin typeface="Times New Roman" pitchFamily="18" charset="0"/>
              </a:rPr>
              <a:t>子进程的退出值</a:t>
            </a:r>
            <a:r>
              <a:rPr lang="en-US" altLang="zh-CN" sz="1600" b="1" dirty="0" smtClean="0">
                <a:solidFill>
                  <a:schemeClr val="tx2"/>
                </a:solidFill>
                <a:latin typeface="Times New Roman" pitchFamily="18" charset="0"/>
              </a:rPr>
              <a:t> </a:t>
            </a:r>
            <a:endParaRPr lang="zh-CN" altLang="en-US" sz="1600" b="1" dirty="0">
              <a:solidFill>
                <a:schemeClr val="tx2"/>
              </a:solidFill>
              <a:latin typeface="Times New Roman" pitchFamily="18" charset="0"/>
            </a:endParaRPr>
          </a:p>
        </p:txBody>
      </p:sp>
      <p:cxnSp>
        <p:nvCxnSpPr>
          <p:cNvPr id="16" name="直接箭头连接符 15"/>
          <p:cNvCxnSpPr/>
          <p:nvPr/>
        </p:nvCxnSpPr>
        <p:spPr bwMode="auto">
          <a:xfrm flipV="1">
            <a:off x="1115616" y="2165232"/>
            <a:ext cx="4392488" cy="3784048"/>
          </a:xfrm>
          <a:prstGeom prst="straightConnector1">
            <a:avLst/>
          </a:prstGeom>
          <a:noFill/>
          <a:ln w="9525" cap="flat" cmpd="sng" algn="ctr">
            <a:solidFill>
              <a:schemeClr val="tx2"/>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20688"/>
            <a:ext cx="7798767" cy="536104"/>
          </a:xfrm>
        </p:spPr>
        <p:txBody>
          <a:bodyPr/>
          <a:lstStyle/>
          <a:p>
            <a:pPr>
              <a:defRPr/>
            </a:pPr>
            <a:r>
              <a:rPr lang="en-US" altLang="zh-CN" b="1" dirty="0" smtClean="0">
                <a:solidFill>
                  <a:srgbClr val="FFC000"/>
                </a:solidFill>
                <a:latin typeface="Times New Roman" pitchFamily="18" charset="0"/>
                <a:ea typeface="+mn-ea"/>
                <a:cs typeface="+mn-cs"/>
              </a:rPr>
              <a:t>  </a:t>
            </a:r>
            <a:r>
              <a:rPr lang="zh-CN" altLang="en-US" b="1" dirty="0" smtClean="0">
                <a:solidFill>
                  <a:srgbClr val="FFC000"/>
                </a:solidFill>
                <a:latin typeface="Times New Roman" pitchFamily="18" charset="0"/>
                <a:ea typeface="+mn-ea"/>
                <a:cs typeface="+mn-cs"/>
              </a:rPr>
              <a:t>有问题的</a:t>
            </a:r>
            <a:r>
              <a:rPr lang="zh-CN" altLang="en-US" sz="3300" b="1" dirty="0" smtClean="0">
                <a:solidFill>
                  <a:srgbClr val="FFFF00"/>
                </a:solidFill>
                <a:latin typeface="Times New Roman" pitchFamily="18" charset="0"/>
                <a:ea typeface="+mn-ea"/>
                <a:cs typeface="+mn-cs"/>
              </a:rPr>
              <a:t>运行结果</a:t>
            </a:r>
          </a:p>
        </p:txBody>
      </p:sp>
      <p:sp>
        <p:nvSpPr>
          <p:cNvPr id="11571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fld id="{8F992BC7-EFFD-402D-9521-8B78B33FE21E}" type="datetime8">
              <a:rPr kumimoji="0" lang="zh-CN" altLang="en-US" sz="1400" smtClean="0"/>
              <a:t>2022年3月16日12时44分</a:t>
            </a:fld>
            <a:endParaRPr kumimoji="0" lang="en-US" altLang="zh-CN" sz="1400" smtClean="0"/>
          </a:p>
        </p:txBody>
      </p:sp>
      <p:sp>
        <p:nvSpPr>
          <p:cNvPr id="11571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charset="0"/>
                <a:ea typeface="宋体" pitchFamily="2" charset="-122"/>
              </a:defRPr>
            </a:lvl1pPr>
            <a:lvl2pPr marL="742950" indent="-285750" eaLnBrk="0" hangingPunct="0">
              <a:defRPr kumimoji="1" sz="2400">
                <a:solidFill>
                  <a:schemeClr val="tx1"/>
                </a:solidFill>
                <a:latin typeface="Arial" charset="0"/>
                <a:ea typeface="宋体" pitchFamily="2" charset="-122"/>
              </a:defRPr>
            </a:lvl2pPr>
            <a:lvl3pPr marL="1143000" indent="-228600" eaLnBrk="0" hangingPunct="0">
              <a:defRPr kumimoji="1" sz="2400">
                <a:solidFill>
                  <a:schemeClr val="tx1"/>
                </a:solidFill>
                <a:latin typeface="Arial" charset="0"/>
                <a:ea typeface="宋体" pitchFamily="2" charset="-122"/>
              </a:defRPr>
            </a:lvl3pPr>
            <a:lvl4pPr marL="1600200" indent="-228600" eaLnBrk="0" hangingPunct="0">
              <a:defRPr kumimoji="1" sz="2400">
                <a:solidFill>
                  <a:schemeClr val="tx1"/>
                </a:solidFill>
                <a:latin typeface="Arial" charset="0"/>
                <a:ea typeface="宋体" pitchFamily="2" charset="-122"/>
              </a:defRPr>
            </a:lvl4pPr>
            <a:lvl5pPr marL="2057400" indent="-228600" eaLnBrk="0" hangingPunct="0">
              <a:defRPr kumimoji="1" sz="2400">
                <a:solidFill>
                  <a:schemeClr val="tx1"/>
                </a:solidFill>
                <a:latin typeface="Arial" charset="0"/>
                <a:ea typeface="宋体" pitchFamily="2" charset="-122"/>
              </a:defRPr>
            </a:lvl5pPr>
            <a:lvl6pPr marL="25146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6pPr>
            <a:lvl7pPr marL="29718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7pPr>
            <a:lvl8pPr marL="34290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8pPr>
            <a:lvl9pPr marL="3886200" indent="-228600" eaLnBrk="0" fontAlgn="base" hangingPunct="0">
              <a:lnSpc>
                <a:spcPct val="130000"/>
              </a:lnSpc>
              <a:spcBef>
                <a:spcPct val="30000"/>
              </a:spcBef>
              <a:spcAft>
                <a:spcPct val="0"/>
              </a:spcAft>
              <a:buClr>
                <a:schemeClr val="folHlink"/>
              </a:buClr>
              <a:buSzPct val="90000"/>
              <a:buFont typeface="Wingdings" pitchFamily="2" charset="2"/>
              <a:defRPr kumimoji="1" sz="2400">
                <a:solidFill>
                  <a:schemeClr val="tx1"/>
                </a:solidFill>
                <a:latin typeface="Arial" charset="0"/>
                <a:ea typeface="宋体" pitchFamily="2" charset="-122"/>
              </a:defRPr>
            </a:lvl9pPr>
          </a:lstStyle>
          <a:p>
            <a:pPr eaLnBrk="1" hangingPunct="1"/>
            <a:r>
              <a:rPr kumimoji="0" lang="zh-CN" altLang="en-US" sz="1400" smtClean="0">
                <a:solidFill>
                  <a:srgbClr val="FF9900"/>
                </a:solidFill>
              </a:rPr>
              <a:t>制作人：郝振明</a:t>
            </a:r>
            <a:r>
              <a:rPr kumimoji="0" lang="zh-CN" altLang="en-US" sz="1400" b="0" smtClean="0"/>
              <a:t>   </a:t>
            </a:r>
          </a:p>
        </p:txBody>
      </p:sp>
      <p:pic>
        <p:nvPicPr>
          <p:cNvPr id="115718" name="Picture 2"/>
          <p:cNvPicPr>
            <a:picLocks noChangeAspect="1" noChangeArrowheads="1"/>
          </p:cNvPicPr>
          <p:nvPr/>
        </p:nvPicPr>
        <p:blipFill>
          <a:blip r:embed="rId2">
            <a:duotone>
              <a:prstClr val="black"/>
              <a:schemeClr val="tx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1331912" y="1340768"/>
            <a:ext cx="4535487"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矩形 2"/>
          <p:cNvSpPr/>
          <p:nvPr/>
        </p:nvSpPr>
        <p:spPr>
          <a:xfrm>
            <a:off x="897645" y="4581128"/>
            <a:ext cx="7056784" cy="1535805"/>
          </a:xfrm>
          <a:prstGeom prst="rect">
            <a:avLst/>
          </a:prstGeom>
        </p:spPr>
        <p:txBody>
          <a:bodyPr wrap="square">
            <a:spAutoFit/>
          </a:bodyPr>
          <a:lstStyle/>
          <a:p>
            <a:pPr>
              <a:lnSpc>
                <a:spcPct val="80000"/>
              </a:lnSpc>
              <a:spcBef>
                <a:spcPts val="580"/>
              </a:spcBef>
            </a:pPr>
            <a:r>
              <a:rPr lang="zh-CN" altLang="en-US" sz="3000" b="1" dirty="0">
                <a:solidFill>
                  <a:srgbClr val="FFC000"/>
                </a:solidFill>
                <a:latin typeface="Times New Roman" pitchFamily="18" charset="0"/>
                <a:ea typeface="+mn-ea"/>
              </a:rPr>
              <a:t>问题</a:t>
            </a:r>
            <a:r>
              <a:rPr lang="zh-CN" altLang="en-US" b="1" dirty="0" smtClean="0"/>
              <a:t>：父</a:t>
            </a:r>
            <a:r>
              <a:rPr lang="zh-CN" altLang="en-US" b="1" dirty="0"/>
              <a:t>进</a:t>
            </a:r>
            <a:r>
              <a:rPr lang="zh-CN" altLang="en-US" b="1" dirty="0" smtClean="0"/>
              <a:t>程先</a:t>
            </a:r>
            <a:r>
              <a:rPr lang="zh-CN" altLang="en-US" b="1" dirty="0" smtClean="0">
                <a:solidFill>
                  <a:schemeClr val="tx2"/>
                </a:solidFill>
              </a:rPr>
              <a:t>结束</a:t>
            </a:r>
            <a:r>
              <a:rPr lang="zh-CN" altLang="en-US" b="1" dirty="0" smtClean="0"/>
              <a:t>，子进程后结束。</a:t>
            </a:r>
            <a:endParaRPr lang="en-US" altLang="zh-CN" b="1" dirty="0" smtClean="0"/>
          </a:p>
          <a:p>
            <a:pPr>
              <a:lnSpc>
                <a:spcPct val="120000"/>
              </a:lnSpc>
              <a:spcBef>
                <a:spcPts val="580"/>
              </a:spcBef>
            </a:pPr>
            <a:r>
              <a:rPr lang="zh-CN" altLang="en-US" sz="3000" b="1" dirty="0">
                <a:solidFill>
                  <a:srgbClr val="FFC000"/>
                </a:solidFill>
                <a:latin typeface="Times New Roman" pitchFamily="18" charset="0"/>
                <a:ea typeface="+mn-ea"/>
              </a:rPr>
              <a:t>希望</a:t>
            </a:r>
            <a:r>
              <a:rPr lang="zh-CN" altLang="en-US" b="1" dirty="0" smtClean="0"/>
              <a:t>：父进程先不要结束，它等</a:t>
            </a:r>
            <a:r>
              <a:rPr lang="zh-CN" altLang="en-US" b="1" dirty="0"/>
              <a:t>待子进</a:t>
            </a:r>
            <a:r>
              <a:rPr lang="zh-CN" altLang="en-US" b="1" dirty="0" smtClean="0"/>
              <a:t>程结束后，自己再结束，</a:t>
            </a:r>
            <a:r>
              <a:rPr lang="en-US" altLang="zh-CN" b="1" dirty="0" smtClean="0"/>
              <a:t>$</a:t>
            </a:r>
            <a:r>
              <a:rPr lang="zh-CN" altLang="en-US" b="1" dirty="0" smtClean="0"/>
              <a:t>符号就会在最后一行。</a:t>
            </a:r>
            <a:endParaRPr lang="zh-CN" altLang="en-US" b="1" dirty="0"/>
          </a:p>
        </p:txBody>
      </p:sp>
      <p:cxnSp>
        <p:nvCxnSpPr>
          <p:cNvPr id="7" name="直接箭头连接符 6"/>
          <p:cNvCxnSpPr/>
          <p:nvPr/>
        </p:nvCxnSpPr>
        <p:spPr bwMode="auto">
          <a:xfrm flipH="1" flipV="1">
            <a:off x="1691680" y="4041068"/>
            <a:ext cx="1907975" cy="612068"/>
          </a:xfrm>
          <a:prstGeom prst="straightConnector1">
            <a:avLst/>
          </a:prstGeom>
          <a:noFill/>
          <a:ln w="28575" cap="flat" cmpd="sng" algn="ctr">
            <a:solidFill>
              <a:srgbClr val="FF0000"/>
            </a:solidFill>
            <a:prstDash val="sysDash"/>
            <a:round/>
            <a:headEnd type="none" w="med" len="med"/>
            <a:tailEnd type="arrow"/>
          </a:ln>
          <a:effectLst/>
        </p:spPr>
      </p:cxn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操作系统讲义">
  <a:themeElements>
    <a:clrScheme name="操作系统讲义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操作系统讲义">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30000"/>
          </a:lnSpc>
          <a:spcBef>
            <a:spcPct val="30000"/>
          </a:spcBef>
          <a:spcAft>
            <a:spcPct val="0"/>
          </a:spcAft>
          <a:buClr>
            <a:schemeClr val="folHlink"/>
          </a:buClr>
          <a:buSzPct val="90000"/>
          <a:buFont typeface="Wingdings" pitchFamily="2" charset="2"/>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lnDef>
    <a:txDef>
      <a:spPr>
        <a:noFill/>
      </a:spPr>
      <a:bodyPr wrap="square" rtlCol="0">
        <a:spAutoFit/>
      </a:bodyPr>
      <a:lstStyle>
        <a:defPPr>
          <a:defRPr b="1" dirty="0">
            <a:solidFill>
              <a:schemeClr val="tx2"/>
            </a:solidFill>
            <a:latin typeface="Times New Roman" pitchFamily="18" charset="0"/>
          </a:defRPr>
        </a:defPPr>
      </a:lstStyle>
    </a:txDef>
  </a:objectDefaults>
  <a:extraClrSchemeLst>
    <a:extraClrScheme>
      <a:clrScheme name="操作系统讲义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操作系统讲义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操作系统讲义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操作系统讲义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操作系统讲义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操作系统讲义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操作系统讲义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操作系统讲义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os-1（郝振明）2(template)1</Template>
  <TotalTime>9884</TotalTime>
  <Words>35930</Words>
  <Application>Microsoft Office PowerPoint</Application>
  <PresentationFormat>全屏显示(4:3)</PresentationFormat>
  <Paragraphs>2357</Paragraphs>
  <Slides>241</Slides>
  <Notes>6</Notes>
  <HiddenSlides>0</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241</vt:i4>
      </vt:variant>
    </vt:vector>
  </HeadingPairs>
  <TitlesOfParts>
    <vt:vector size="247" baseType="lpstr">
      <vt:lpstr>操作系统讲义</vt:lpstr>
      <vt:lpstr>自定义设计方案</vt:lpstr>
      <vt:lpstr>默认设计模板</vt:lpstr>
      <vt:lpstr>Visio</vt:lpstr>
      <vt:lpstr>VISIO</vt:lpstr>
      <vt:lpstr>VISIO 4 Drawing</vt:lpstr>
      <vt:lpstr>PowerPoint 演示文稿</vt:lpstr>
      <vt:lpstr>PowerPoint 演示文稿</vt:lpstr>
      <vt:lpstr>进程概念的重要性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进程的描述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 实验 在Linux下编写程序、创建进程、查看进程（旧）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10. 进程的特征 (P36，上述已讲，略)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2.2.4  进程管理中的数据结构</vt:lpstr>
      <vt:lpstr>    </vt:lpstr>
      <vt:lpstr>2. 进程控制块PCB的作用  (已讲，直到PPT 64) (1) 作为独立运行基本单位的标志。 (2) 能实现间断性运行方式。  (3) 提供进程管理所需要的信息。 (4) 提供进程调度所需要的信息。 (5) 实现与其它进程的同步与通信。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2.3.2 进程的创建(结合前面内容，简1、2、3，讨论4)</vt:lpstr>
      <vt:lpstr>PowerPoint 演示文稿</vt:lpstr>
      <vt:lpstr>PowerPoint 演示文稿</vt:lpstr>
      <vt:lpstr>4. UNIX（Linux）进程的创建过程（三个阶段）</vt:lpstr>
      <vt:lpstr>进程创建举例-1    shell环境里运行一个命令</vt:lpstr>
      <vt:lpstr>  进程创建举例-2   创建shell进程的过程</vt:lpstr>
      <vt:lpstr>   shell 进程创建过程（续）</vt:lpstr>
      <vt:lpstr>  进程继承问题（UNIX）  （略，课后自学）</vt:lpstr>
      <vt:lpstr>PowerPoint 演示文稿</vt:lpstr>
      <vt:lpstr>PowerPoint 演示文稿</vt:lpstr>
      <vt:lpstr>PowerPoint 演示文稿</vt:lpstr>
      <vt:lpstr>PowerPoint 演示文稿</vt:lpstr>
      <vt:lpstr>PowerPoint 演示文稿</vt:lpstr>
      <vt:lpstr>  UNIX下用信号方式终止一个进程   (课后看)</vt:lpstr>
      <vt:lpstr>PowerPoint 演示文稿</vt:lpstr>
      <vt:lpstr>PowerPoint 演示文稿</vt:lpstr>
      <vt:lpstr>PowerPoint 演示文稿</vt:lpstr>
      <vt:lpstr>PowerPoint 演示文稿</vt:lpstr>
      <vt:lpstr>PowerPoint 演示文稿</vt:lpstr>
      <vt:lpstr>补充：Linux关于进程问题</vt:lpstr>
      <vt:lpstr>1.启动新进程-库函数system</vt:lpstr>
      <vt:lpstr>   </vt:lpstr>
      <vt:lpstr>（1）system(“ps –ax”)；</vt:lpstr>
      <vt:lpstr>（2）system(“ps –ax &amp;”);</vt:lpstr>
      <vt:lpstr>2. “替换”进程映像exec函数系列(自学+实验PPT94)  </vt:lpstr>
      <vt:lpstr>PowerPoint 演示文稿</vt:lpstr>
      <vt:lpstr>例：通过exec函数来启动ps程序, 程序片断如下：</vt:lpstr>
      <vt:lpstr>exec函数示例</vt:lpstr>
      <vt:lpstr>未执行   printf(“Finished\n”); </vt:lpstr>
      <vt:lpstr>3. “复制”进程映像fork( )函数</vt:lpstr>
      <vt:lpstr>PowerPoint 演示文稿</vt:lpstr>
      <vt:lpstr>fork( )使用实例</vt:lpstr>
      <vt:lpstr>  有问题的运行结果</vt:lpstr>
      <vt:lpstr>4. 等待一个进程：wait( )函数</vt:lpstr>
      <vt:lpstr>wait( )函数实例 （类同前例）</vt:lpstr>
      <vt:lpstr>下面部份表示等待子进程完成</vt:lpstr>
      <vt:lpstr>2.4 进 程 同 步</vt:lpstr>
      <vt:lpstr>PowerPoint 演示文稿</vt:lpstr>
      <vt:lpstr>    生产者与消费者各进程间的同步表现在：</vt:lpstr>
      <vt:lpstr>生产者与消费者问题解决方法：</vt:lpstr>
      <vt:lpstr>生产者进程 producer_i (各生产者进程Pi有相同的代码）</vt:lpstr>
      <vt:lpstr>消费者进程 consumer_ j (各消费者进程Ci有相同的代码）</vt:lpstr>
      <vt:lpstr>  上述进程中的问题   （略）</vt:lpstr>
      <vt:lpstr>3. 临界区(critical section)</vt:lpstr>
      <vt:lpstr>PowerPoint 演示文稿</vt:lpstr>
      <vt:lpstr>4. 同步机制应遵循的规则（原则）</vt:lpstr>
      <vt:lpstr>PowerPoint 演示文稿</vt:lpstr>
      <vt:lpstr>PowerPoint 演示文稿</vt:lpstr>
      <vt:lpstr>PowerPoint 演示文稿</vt:lpstr>
      <vt:lpstr>PowerPoint 演示文稿</vt:lpstr>
      <vt:lpstr>PowerPoint 演示文稿</vt:lpstr>
      <vt:lpstr>2.4.3  信号量机制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信号量集(一次分配多类资源，每类资源可分配多个)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Linux下共享内存问题 chapter14 （+快）</vt:lpstr>
      <vt:lpstr>共享内存的工作情况</vt:lpstr>
      <vt:lpstr>共享内存使用的函数</vt:lpstr>
      <vt:lpstr>Shmget—创建共享内存 </vt:lpstr>
      <vt:lpstr>Shmat—连接到进程空间</vt:lpstr>
      <vt:lpstr>Shmdt( )—将共享内存从当前进程中分离</vt:lpstr>
      <vt:lpstr>Shmctl( )—共享内存控制函数</vt:lpstr>
      <vt:lpstr>PowerPoint 演示文稿</vt:lpstr>
      <vt:lpstr>PowerPoint 演示文稿</vt:lpstr>
      <vt:lpstr>   </vt:lpstr>
      <vt:lpstr>PowerPoint 演示文稿</vt:lpstr>
      <vt:lpstr>Linux下进程通信:管道 chapter13</vt:lpstr>
      <vt:lpstr>2. 进程管道</vt:lpstr>
      <vt:lpstr>PowerPoint 演示文稿</vt:lpstr>
      <vt:lpstr>   </vt:lpstr>
      <vt:lpstr>PowerPoint 演示文稿</vt:lpstr>
      <vt:lpstr>3. 将输出送往popen( )    </vt:lpstr>
      <vt:lpstr>PowerPoint 演示文稿</vt:lpstr>
      <vt:lpstr>传递更多的数据—对管道多次读取</vt:lpstr>
      <vt:lpstr>PowerPoint 演示文稿</vt:lpstr>
      <vt:lpstr>4. pipe( )调用</vt:lpstr>
      <vt:lpstr>PowerPoint 演示文稿</vt:lpstr>
      <vt:lpstr>PowerPoint 演示文稿</vt:lpstr>
      <vt:lpstr>PowerPoint 演示文稿</vt:lpstr>
      <vt:lpstr>PowerPoint 演示文稿</vt:lpstr>
      <vt:lpstr>PowerPoint 演示文稿</vt:lpstr>
      <vt:lpstr>PowerPoint 演示文稿</vt:lpstr>
      <vt:lpstr> Linux进程通信（三）消息队列-message queues</vt:lpstr>
      <vt:lpstr>消息队列函数的定义</vt:lpstr>
      <vt:lpstr>msgget( )</vt:lpstr>
      <vt:lpstr>msgsnd( )</vt:lpstr>
      <vt:lpstr>PowerPoint 演示文稿</vt:lpstr>
      <vt:lpstr>msgrcv( )</vt:lpstr>
      <vt:lpstr>PowerPoint 演示文稿</vt:lpstr>
      <vt:lpstr>msgctl( )</vt:lpstr>
      <vt:lpstr>  消息队列举例  （略）</vt:lpstr>
      <vt:lpstr>2.7  线程(Threads)的基本概念</vt:lpstr>
      <vt:lpstr>为什么要引入线程？</vt:lpstr>
      <vt:lpstr>2.7.1  线程的引入</vt:lpstr>
      <vt:lpstr>PowerPoint 演示文稿</vt:lpstr>
      <vt:lpstr>PowerPoint 演示文稿</vt:lpstr>
      <vt:lpstr>PowerPoint 演示文稿</vt:lpstr>
      <vt:lpstr>PowerPoint 演示文稿</vt:lpstr>
      <vt:lpstr>PowerPoint 演示文稿</vt:lpstr>
      <vt:lpstr>2.8  线 程 的 实 现（了解基本思想 +自学）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习    题   　　1. 什么是前趋图? 为什么要引入前趋图?  　　2. 试画出下面四条语句的前趋图： 　　　　S1: a = x+y； 　　　　S2: b = z+1； 　　　　S3: c = a-b； 　　　　S4: w = c+1； 　　3. 为什么程序并发执行会产生间断性特征?  　　4. 程序并发执行时为什么会失去封闭性和可再现性? </vt:lpstr>
      <vt:lpstr>　　5. 在操作系统中为什么要引入进程的概念? 它会产生什么样的影响?  　　6. 试从动态性、并发性和独立性上比较进程和程序。 　　7. 试说明PCB的作用具体表现在哪几个方面，为什么说PCB是进程存在的唯一标志?  　　8.  PCB提供了进程管理和进程调度所需要的哪些信息?  　　9. 进程控制块的组织方式有哪几种?  　　10. 何谓操作系统内核? 内核的主要功能是什么?  　　11. 试说明进程在三个基本状态之间转换的典型原因。 　　12. 为什么要引入挂起状态? 该状态有哪些性质?  </vt:lpstr>
      <vt:lpstr>　　13. 在进行进程切换时，所要保存的处理机状态信息有哪些?  　　14. 试说明引起进程创建的主要事件。 　　15. 试说明引起进程被撤消的主要事件。 　　16. 在创建一个进程时所要完成的主要工作是什么?  　　17. 在撤消一个进程时所要完成的主要工作是什么?  　　18. 试说明引起进程阻塞或被唤醒的主要事件是什么?  　　19. 为什么要在OS中引入线程? 　　20. 试说明线程具有哪些属性?</vt:lpstr>
      <vt:lpstr>　　21. 试从调度性、并发性、拥有资源及系统开销方面对进程和线程进行比较。 　　22. 线程控制块TCB中包含了哪些内容?  　　23. 何谓用户级线程和内核支持线程? 　　24. 试说明用户级线程的实现方法。 　　25. 试说明内核支持线程的实现方法。 　　26. 多线程模型有哪几种类型? 多对一模型有何优缺点? </vt:lpstr>
    </vt:vector>
  </TitlesOfParts>
  <Company>西安火炬电脑公司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HZM</cp:lastModifiedBy>
  <cp:revision>1167</cp:revision>
  <dcterms:created xsi:type="dcterms:W3CDTF">2002-11-18T08:52:41Z</dcterms:created>
  <dcterms:modified xsi:type="dcterms:W3CDTF">2022-03-16T05:21:41Z</dcterms:modified>
</cp:coreProperties>
</file>